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Lst>
  <p:notesMasterIdLst>
    <p:notesMasterId r:id="rId60"/>
  </p:notesMasterIdLst>
  <p:sldIdLst>
    <p:sldId id="264" r:id="rId3"/>
    <p:sldId id="322" r:id="rId4"/>
    <p:sldId id="448" r:id="rId5"/>
    <p:sldId id="262" r:id="rId6"/>
    <p:sldId id="386" r:id="rId7"/>
    <p:sldId id="540" r:id="rId8"/>
    <p:sldId id="278" r:id="rId9"/>
    <p:sldId id="541" r:id="rId10"/>
    <p:sldId id="542" r:id="rId11"/>
    <p:sldId id="372" r:id="rId12"/>
    <p:sldId id="373" r:id="rId13"/>
    <p:sldId id="377" r:id="rId14"/>
    <p:sldId id="378" r:id="rId15"/>
    <p:sldId id="294" r:id="rId16"/>
    <p:sldId id="295" r:id="rId17"/>
    <p:sldId id="296" r:id="rId18"/>
    <p:sldId id="297" r:id="rId19"/>
    <p:sldId id="290" r:id="rId20"/>
    <p:sldId id="379" r:id="rId21"/>
    <p:sldId id="298" r:id="rId22"/>
    <p:sldId id="292" r:id="rId23"/>
    <p:sldId id="380" r:id="rId24"/>
    <p:sldId id="300" r:id="rId25"/>
    <p:sldId id="364" r:id="rId26"/>
    <p:sldId id="301" r:id="rId27"/>
    <p:sldId id="303" r:id="rId28"/>
    <p:sldId id="362" r:id="rId29"/>
    <p:sldId id="363" r:id="rId30"/>
    <p:sldId id="546" r:id="rId31"/>
    <p:sldId id="390" r:id="rId32"/>
    <p:sldId id="547" r:id="rId33"/>
    <p:sldId id="319" r:id="rId34"/>
    <p:sldId id="279" r:id="rId35"/>
    <p:sldId id="284" r:id="rId36"/>
    <p:sldId id="328" r:id="rId37"/>
    <p:sldId id="329" r:id="rId38"/>
    <p:sldId id="367" r:id="rId39"/>
    <p:sldId id="333" r:id="rId40"/>
    <p:sldId id="332" r:id="rId41"/>
    <p:sldId id="335" r:id="rId42"/>
    <p:sldId id="337" r:id="rId43"/>
    <p:sldId id="548" r:id="rId44"/>
    <p:sldId id="549" r:id="rId45"/>
    <p:sldId id="550" r:id="rId46"/>
    <p:sldId id="551" r:id="rId47"/>
    <p:sldId id="552" r:id="rId48"/>
    <p:sldId id="553" r:id="rId49"/>
    <p:sldId id="554" r:id="rId50"/>
    <p:sldId id="555" r:id="rId51"/>
    <p:sldId id="556" r:id="rId52"/>
    <p:sldId id="557" r:id="rId53"/>
    <p:sldId id="558" r:id="rId54"/>
    <p:sldId id="539" r:id="rId55"/>
    <p:sldId id="256" r:id="rId56"/>
    <p:sldId id="543" r:id="rId57"/>
    <p:sldId id="545" r:id="rId58"/>
    <p:sldId id="559"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5A5"/>
    <a:srgbClr val="FF6600"/>
    <a:srgbClr val="EF4136"/>
    <a:srgbClr val="EE6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80729" autoAdjust="0"/>
  </p:normalViewPr>
  <p:slideViewPr>
    <p:cSldViewPr snapToGrid="0">
      <p:cViewPr>
        <p:scale>
          <a:sx n="90" d="100"/>
          <a:sy n="90" d="100"/>
        </p:scale>
        <p:origin x="612" y="54"/>
      </p:cViewPr>
      <p:guideLst/>
    </p:cSldViewPr>
  </p:slideViewPr>
  <p:notesTextViewPr>
    <p:cViewPr>
      <p:scale>
        <a:sx n="1" d="1"/>
        <a:sy n="1" d="1"/>
      </p:scale>
      <p:origin x="0" y="0"/>
    </p:cViewPr>
  </p:notesTextViewPr>
  <p:sorterViewPr>
    <p:cViewPr>
      <p:scale>
        <a:sx n="100" d="100"/>
        <a:sy n="100" d="100"/>
      </p:scale>
      <p:origin x="0" y="-628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1DEBA1-0406-4DF2-B4CE-B53B3D04745A}" type="datetimeFigureOut">
              <a:rPr lang="en-GB" smtClean="0"/>
              <a:t>12/01/2024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2225D4-AE39-4E95-8F2D-ED0590FD61DD}" type="slidenum">
              <a:rPr lang="en-GB" smtClean="0"/>
              <a:t>‹#›</a:t>
            </a:fld>
            <a:endParaRPr lang="en-GB"/>
          </a:p>
        </p:txBody>
      </p:sp>
    </p:spTree>
    <p:extLst>
      <p:ext uri="{BB962C8B-B14F-4D97-AF65-F5344CB8AC3E}">
        <p14:creationId xmlns:p14="http://schemas.microsoft.com/office/powerpoint/2010/main" val="3801015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this exception:</a:t>
            </a:r>
            <a:br>
              <a:rPr lang="en-GB" b="1" dirty="0">
                <a:solidFill>
                  <a:srgbClr val="FF0000"/>
                </a:solidFill>
              </a:rPr>
            </a:br>
            <a:r>
              <a:rPr lang="en-GB" b="1" dirty="0">
                <a:solidFill>
                  <a:srgbClr val="FF0000"/>
                </a:solidFill>
              </a:rPr>
              <a:t>i) AQA and </a:t>
            </a:r>
            <a:r>
              <a:rPr lang="en-GB" b="1" dirty="0" err="1">
                <a:solidFill>
                  <a:srgbClr val="FF0000"/>
                </a:solidFill>
              </a:rPr>
              <a:t>Eduqas</a:t>
            </a:r>
            <a:r>
              <a:rPr lang="en-GB" b="1" dirty="0">
                <a:solidFill>
                  <a:srgbClr val="FF0000"/>
                </a:solidFill>
              </a:rPr>
              <a:t> lists do not have </a:t>
            </a:r>
            <a:r>
              <a:rPr lang="en-GB" b="1" u="sng" dirty="0">
                <a:solidFill>
                  <a:srgbClr val="FF0000"/>
                </a:solidFill>
              </a:rPr>
              <a:t>chemise</a:t>
            </a:r>
            <a:br>
              <a:rPr lang="en-GB" b="1" u="sng" dirty="0">
                <a:solidFill>
                  <a:srgbClr val="FF0000"/>
                </a:solidFill>
              </a:rPr>
            </a:br>
            <a:r>
              <a:rPr lang="en-GB" b="1" u="none" dirty="0">
                <a:solidFill>
                  <a:srgbClr val="FF0000"/>
                </a:solidFill>
              </a:rPr>
              <a:t>ii) Edexcel list does not have </a:t>
            </a:r>
            <a:r>
              <a:rPr lang="en-GB" b="1" u="sng" dirty="0" err="1">
                <a:solidFill>
                  <a:srgbClr val="FF0000"/>
                </a:solidFill>
              </a:rPr>
              <a:t>Londres</a:t>
            </a:r>
            <a:r>
              <a:rPr lang="en-GB" b="1" u="none" dirty="0">
                <a:solidFill>
                  <a:srgbClr val="FF0000"/>
                </a:solidFill>
              </a:rPr>
              <a:t>, </a:t>
            </a:r>
            <a:r>
              <a:rPr lang="en-GB" b="1" u="sng" dirty="0">
                <a:solidFill>
                  <a:srgbClr val="FF0000"/>
                </a:solidFill>
              </a:rPr>
              <a:t>promenade.</a:t>
            </a:r>
            <a:br>
              <a:rPr lang="en-GB" b="1" u="none" dirty="0">
                <a:solidFill>
                  <a:srgbClr val="FF0000"/>
                </a:solidFill>
              </a:rPr>
            </a:b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aseline="0" dirty="0"/>
              <a:t>Introduction of first and second person plural forms of </a:t>
            </a:r>
            <a:r>
              <a:rPr lang="en-GB" b="1" i="1" baseline="0" dirty="0" err="1"/>
              <a:t>avoir</a:t>
            </a:r>
            <a:endParaRPr lang="en-GB" b="1" i="1" baseline="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i="0" baseline="0" dirty="0"/>
              <a:t>Consolidation of SSC </a:t>
            </a:r>
            <a:r>
              <a:rPr lang="en-GB" b="1" i="0" baseline="0" dirty="0"/>
              <a:t>[au]</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i="0" baseline="0" dirty="0"/>
              <a:t>Introduction of s-liaison</a:t>
            </a:r>
          </a:p>
          <a:p>
            <a:pPr marL="0" marR="0" lvl="0" indent="0" algn="l" defTabSz="914400" rtl="0" eaLnBrk="1" fontAlgn="base"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7.2.1.3 (introduce) </a:t>
            </a:r>
            <a:r>
              <a:rPr lang="fr-FR" sz="1200" b="0" i="0" u="none" strike="noStrike" cap="none" dirty="0">
                <a:solidFill>
                  <a:schemeClr val="dk1"/>
                </a:solidFill>
                <a:effectLst/>
                <a:latin typeface="+mn-lt"/>
                <a:ea typeface="Calibri"/>
                <a:cs typeface="Calibri"/>
                <a:sym typeface="Calibri"/>
              </a:rPr>
              <a:t>avons [8], avez [8], ont [8], enfant [126], famille [172], problème [188], difficile [296], ici [167], très [66], aussi [44], pour</a:t>
            </a:r>
            <a:r>
              <a:rPr lang="fr-FR" sz="1200" b="0" i="0" u="none" strike="noStrike" cap="none" baseline="30000" dirty="0">
                <a:solidFill>
                  <a:schemeClr val="dk1"/>
                </a:solidFill>
                <a:effectLst/>
                <a:latin typeface="+mn-lt"/>
                <a:ea typeface="Calibri"/>
                <a:cs typeface="Calibri"/>
                <a:sym typeface="Calibri"/>
              </a:rPr>
              <a:t>1</a:t>
            </a:r>
            <a:r>
              <a:rPr lang="fr-FR" sz="1200" b="0" i="0" u="none" strike="noStrike" cap="none" dirty="0">
                <a:solidFill>
                  <a:schemeClr val="dk1"/>
                </a:solidFill>
                <a:effectLst/>
                <a:latin typeface="+mn-lt"/>
                <a:ea typeface="Calibri"/>
                <a:cs typeface="Calibri"/>
                <a:sym typeface="Calibri"/>
              </a:rPr>
              <a:t> [10], dans [11]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7.1.2.7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cap="none" dirty="0">
                <a:solidFill>
                  <a:schemeClr val="dk1"/>
                </a:solidFill>
                <a:effectLst/>
                <a:latin typeface="+mn-lt"/>
                <a:ea typeface="Calibri"/>
                <a:cs typeface="Calibri"/>
                <a:sym typeface="Calibri"/>
              </a:rPr>
              <a:t>fermer [757], regarder</a:t>
            </a:r>
            <a:r>
              <a:rPr lang="fr-FR" sz="1200" b="0" i="0" u="none" strike="noStrike" cap="none" baseline="30000" dirty="0">
                <a:solidFill>
                  <a:schemeClr val="dk1"/>
                </a:solidFill>
                <a:effectLst/>
                <a:latin typeface="+mn-lt"/>
                <a:ea typeface="Calibri"/>
                <a:cs typeface="Calibri"/>
                <a:sym typeface="Calibri"/>
              </a:rPr>
              <a:t>2</a:t>
            </a:r>
            <a:r>
              <a:rPr lang="fr-FR" sz="1200" b="0" i="0" u="none" strike="noStrike" cap="none" dirty="0">
                <a:solidFill>
                  <a:schemeClr val="dk1"/>
                </a:solidFill>
                <a:effectLst/>
                <a:latin typeface="+mn-lt"/>
                <a:ea typeface="Calibri"/>
                <a:cs typeface="Calibri"/>
                <a:sym typeface="Calibri"/>
              </a:rPr>
              <a:t> [425], vous</a:t>
            </a:r>
            <a:r>
              <a:rPr lang="fr-FR" sz="1200" b="0" i="0" u="none" strike="noStrike" cap="none" baseline="30000" dirty="0">
                <a:solidFill>
                  <a:schemeClr val="dk1"/>
                </a:solidFill>
                <a:effectLst/>
                <a:latin typeface="+mn-lt"/>
                <a:ea typeface="Calibri"/>
                <a:cs typeface="Calibri"/>
                <a:sym typeface="Calibri"/>
              </a:rPr>
              <a:t>1</a:t>
            </a:r>
            <a:r>
              <a:rPr lang="fr-FR" sz="1200" b="0" i="0" u="none" strike="noStrike" cap="none" dirty="0">
                <a:solidFill>
                  <a:schemeClr val="dk1"/>
                </a:solidFill>
                <a:effectLst/>
                <a:latin typeface="+mn-lt"/>
                <a:ea typeface="Calibri"/>
                <a:cs typeface="Calibri"/>
                <a:sym typeface="Calibri"/>
              </a:rPr>
              <a:t> [50], chemise [3892], classe [778], fenêtre [1604], porte [696], salle [812], silence [1281], tableau [1456], bien [47]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7.1.2.2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cap="none" dirty="0">
                <a:solidFill>
                  <a:schemeClr val="dk1"/>
                </a:solidFill>
                <a:effectLst/>
                <a:latin typeface="+mn-lt"/>
                <a:ea typeface="Calibri"/>
                <a:cs typeface="Calibri"/>
                <a:sym typeface="Calibri"/>
              </a:rPr>
              <a:t>bateau [1287], magasin [1736], numéro [766], promenade [&gt;5000], question [144], réponse [456], visite [1072], voyage [904], beau [393], mauvais</a:t>
            </a:r>
            <a:r>
              <a:rPr lang="fr-FR" sz="1200" b="0" i="0" u="none" strike="noStrike" cap="none" baseline="30000" dirty="0">
                <a:solidFill>
                  <a:schemeClr val="dk1"/>
                </a:solidFill>
                <a:effectLst/>
                <a:latin typeface="+mn-lt"/>
                <a:ea typeface="Calibri"/>
                <a:cs typeface="Calibri"/>
                <a:sym typeface="Calibri"/>
              </a:rPr>
              <a:t>1</a:t>
            </a:r>
            <a:r>
              <a:rPr lang="fr-FR" sz="1200" b="0" i="0" u="none" strike="noStrike" cap="none" dirty="0">
                <a:solidFill>
                  <a:schemeClr val="dk1"/>
                </a:solidFill>
                <a:effectLst/>
                <a:latin typeface="+mn-lt"/>
                <a:ea typeface="Calibri"/>
                <a:cs typeface="Calibri"/>
                <a:sym typeface="Calibri"/>
              </a:rPr>
              <a:t> [274], de</a:t>
            </a:r>
            <a:r>
              <a:rPr lang="fr-FR" sz="1200" b="0" i="0" u="none" strike="noStrike" cap="none" baseline="30000" dirty="0">
                <a:solidFill>
                  <a:schemeClr val="dk1"/>
                </a:solidFill>
                <a:effectLst/>
                <a:latin typeface="+mn-lt"/>
                <a:ea typeface="Calibri"/>
                <a:cs typeface="Calibri"/>
                <a:sym typeface="Calibri"/>
              </a:rPr>
              <a:t>1</a:t>
            </a:r>
            <a:r>
              <a:rPr lang="fr-FR" sz="1200" b="0" i="0" u="none" strike="noStrike" cap="none" dirty="0">
                <a:solidFill>
                  <a:schemeClr val="dk1"/>
                </a:solidFill>
                <a:effectLst/>
                <a:latin typeface="+mn-lt"/>
                <a:ea typeface="Calibri"/>
                <a:cs typeface="Calibri"/>
                <a:sym typeface="Calibri"/>
              </a:rPr>
              <a:t> [2], en</a:t>
            </a:r>
            <a:r>
              <a:rPr lang="fr-FR" sz="1200" b="0" i="0" u="none" strike="noStrike" cap="none" baseline="30000" dirty="0">
                <a:solidFill>
                  <a:schemeClr val="dk1"/>
                </a:solidFill>
                <a:effectLst/>
                <a:latin typeface="+mn-lt"/>
                <a:ea typeface="Calibri"/>
                <a:cs typeface="Calibri"/>
                <a:sym typeface="Calibri"/>
              </a:rPr>
              <a:t>2</a:t>
            </a:r>
            <a:r>
              <a:rPr lang="fr-FR" sz="1200" b="0" i="0" u="none" strike="noStrike" cap="none" dirty="0">
                <a:solidFill>
                  <a:schemeClr val="dk1"/>
                </a:solidFill>
                <a:effectLst/>
                <a:latin typeface="+mn-lt"/>
                <a:ea typeface="Calibri"/>
                <a:cs typeface="Calibri"/>
                <a:sym typeface="Calibri"/>
              </a:rPr>
              <a:t> [7], Paris [n/a], Londres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LDP resources are given in the LDP SOW and in the resources that first introduced and formally re-visited those words. </a:t>
            </a:r>
          </a:p>
          <a:p>
            <a:pPr marL="0"/>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rPr>
              <a:t>The additional English meanings of the following words have been added to Quizlet since the creation of this resource: </a:t>
            </a:r>
            <a:r>
              <a:rPr lang="en-GB" sz="1200" b="0" i="0" dirty="0" err="1">
                <a:solidFill>
                  <a:schemeClr val="dk1"/>
                </a:solidFill>
                <a:latin typeface="+mn-lt"/>
                <a:ea typeface="Calibri"/>
                <a:cs typeface="Calibri"/>
                <a:sym typeface="Calibri"/>
              </a:rPr>
              <a:t>problème</a:t>
            </a:r>
            <a:r>
              <a:rPr lang="en-GB" sz="1200" b="0" i="0" dirty="0">
                <a:solidFill>
                  <a:schemeClr val="dk1"/>
                </a:solidFill>
                <a:latin typeface="+mn-lt"/>
                <a:ea typeface="Calibri"/>
                <a:cs typeface="Calibri"/>
                <a:sym typeface="Calibri"/>
              </a:rPr>
              <a:t> (problem, </a:t>
            </a:r>
            <a:r>
              <a:rPr lang="en-GB" sz="1200" b="0" i="1" dirty="0">
                <a:solidFill>
                  <a:schemeClr val="dk1"/>
                </a:solidFill>
                <a:latin typeface="+mn-lt"/>
                <a:ea typeface="Calibri"/>
                <a:cs typeface="Calibri"/>
                <a:sym typeface="Calibri"/>
              </a:rPr>
              <a:t>issue</a:t>
            </a:r>
            <a:r>
              <a:rPr lang="en-GB" sz="1200" b="0" i="0" dirty="0">
                <a:solidFill>
                  <a:schemeClr val="dk1"/>
                </a:solidFill>
                <a:latin typeface="+mn-lt"/>
                <a:ea typeface="Calibri"/>
                <a:cs typeface="Calibri"/>
                <a:sym typeface="Calibri"/>
              </a:rPr>
              <a:t>)</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879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Timing: 5 minutes </a:t>
            </a:r>
            <a:r>
              <a:rPr lang="en-GB" b="0" i="0" dirty="0"/>
              <a:t>for 14 slides.</a:t>
            </a:r>
          </a:p>
          <a:p>
            <a:pPr marL="0" lvl="0" indent="0" algn="l" rtl="0">
              <a:spcBef>
                <a:spcPts val="0"/>
              </a:spcBef>
              <a:spcAft>
                <a:spcPts val="0"/>
              </a:spcAft>
              <a:buNone/>
            </a:pPr>
            <a:endParaRPr lang="en-GB" b="0" i="0" dirty="0"/>
          </a:p>
          <a:p>
            <a:pPr marL="0" lvl="0" indent="0" algn="l" rtl="0">
              <a:spcBef>
                <a:spcPts val="0"/>
              </a:spcBef>
              <a:spcAft>
                <a:spcPts val="0"/>
              </a:spcAft>
              <a:buNone/>
            </a:pPr>
            <a:r>
              <a:rPr lang="en-GB" b="1" i="0" dirty="0"/>
              <a:t>Procedure:</a:t>
            </a:r>
          </a:p>
          <a:p>
            <a:pPr marL="0" lvl="0" indent="0" algn="l" rtl="0">
              <a:spcBef>
                <a:spcPts val="0"/>
              </a:spcBef>
              <a:spcAft>
                <a:spcPts val="0"/>
              </a:spcAft>
              <a:buNone/>
            </a:pPr>
            <a:r>
              <a:rPr lang="en-GB" b="0" i="0" dirty="0"/>
              <a:t>1. </a:t>
            </a:r>
            <a:r>
              <a:rPr lang="en-GB" i="0" dirty="0"/>
              <a:t>Listen</a:t>
            </a:r>
            <a:r>
              <a:rPr lang="en-GB" i="0" baseline="0" dirty="0"/>
              <a:t> and repeat.</a:t>
            </a:r>
          </a:p>
          <a:p>
            <a:pPr marL="0" lvl="0" indent="0" algn="l" rtl="0">
              <a:spcBef>
                <a:spcPts val="0"/>
              </a:spcBef>
              <a:spcAft>
                <a:spcPts val="0"/>
              </a:spcAft>
              <a:buNone/>
            </a:pPr>
            <a:r>
              <a:rPr lang="en-GB" i="0" baseline="0" dirty="0"/>
              <a:t>2. Highlight that </a:t>
            </a:r>
            <a:r>
              <a:rPr lang="en-GB" i="1" baseline="0" dirty="0"/>
              <a:t>nous </a:t>
            </a:r>
            <a:r>
              <a:rPr lang="en-GB" i="1" baseline="0" dirty="0" err="1"/>
              <a:t>avons</a:t>
            </a:r>
            <a:r>
              <a:rPr lang="en-GB" i="0" baseline="0" dirty="0"/>
              <a:t> sounds like one word, rather than two.</a:t>
            </a:r>
            <a:endParaRPr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a:p>
        </p:txBody>
      </p:sp>
    </p:spTree>
    <p:extLst>
      <p:ext uri="{BB962C8B-B14F-4D97-AF65-F5344CB8AC3E}">
        <p14:creationId xmlns:p14="http://schemas.microsoft.com/office/powerpoint/2010/main" val="3793665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Procedure:</a:t>
            </a:r>
          </a:p>
          <a:p>
            <a:pPr marL="0" lvl="0" indent="0" algn="l" rtl="0">
              <a:spcBef>
                <a:spcPts val="0"/>
              </a:spcBef>
              <a:spcAft>
                <a:spcPts val="0"/>
              </a:spcAft>
              <a:buNone/>
            </a:pPr>
            <a:r>
              <a:rPr lang="en-GB" b="0" i="0" dirty="0"/>
              <a:t>1. </a:t>
            </a:r>
            <a:r>
              <a:rPr lang="en-GB" i="0" dirty="0"/>
              <a:t>Listen</a:t>
            </a:r>
            <a:r>
              <a:rPr lang="en-GB" i="0" baseline="0" dirty="0"/>
              <a:t> and repeat.</a:t>
            </a:r>
          </a:p>
          <a:p>
            <a:pPr marL="0" lvl="0" indent="0" algn="l" rtl="0">
              <a:spcBef>
                <a:spcPts val="0"/>
              </a:spcBef>
              <a:spcAft>
                <a:spcPts val="0"/>
              </a:spcAft>
              <a:buNone/>
            </a:pPr>
            <a:r>
              <a:rPr lang="en-GB" i="0" baseline="0" dirty="0"/>
              <a:t>2. Highlight that </a:t>
            </a:r>
            <a:r>
              <a:rPr lang="en-GB" i="1" baseline="0" dirty="0" err="1"/>
              <a:t>vous</a:t>
            </a:r>
            <a:r>
              <a:rPr lang="en-GB" i="1" baseline="0" dirty="0"/>
              <a:t> </a:t>
            </a:r>
            <a:r>
              <a:rPr lang="en-GB" i="1" baseline="0" dirty="0" err="1"/>
              <a:t>avez</a:t>
            </a:r>
            <a:r>
              <a:rPr lang="en-GB" i="1" baseline="0" dirty="0"/>
              <a:t> </a:t>
            </a:r>
            <a:r>
              <a:rPr lang="en-GB" i="0" baseline="0" dirty="0"/>
              <a:t>sounds like one word, rather than two.</a:t>
            </a: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extLst>
      <p:ext uri="{BB962C8B-B14F-4D97-AF65-F5344CB8AC3E}">
        <p14:creationId xmlns:p14="http://schemas.microsoft.com/office/powerpoint/2010/main" val="230907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Procedure:</a:t>
            </a:r>
          </a:p>
          <a:p>
            <a:pPr marL="0" lvl="0" indent="0" algn="l" rtl="0">
              <a:spcBef>
                <a:spcPts val="0"/>
              </a:spcBef>
              <a:spcAft>
                <a:spcPts val="0"/>
              </a:spcAft>
              <a:buNone/>
            </a:pPr>
            <a:r>
              <a:rPr lang="en-GB" b="0" i="0" dirty="0"/>
              <a:t>1. </a:t>
            </a:r>
            <a:r>
              <a:rPr lang="en-GB" i="0" dirty="0"/>
              <a:t>Listen</a:t>
            </a:r>
            <a:r>
              <a:rPr lang="en-GB" i="0" baseline="0" dirty="0"/>
              <a:t> and repeat.</a:t>
            </a:r>
          </a:p>
          <a:p>
            <a:pPr marL="0" lvl="0" indent="0" algn="l" rtl="0">
              <a:spcBef>
                <a:spcPts val="0"/>
              </a:spcBef>
              <a:spcAft>
                <a:spcPts val="0"/>
              </a:spcAft>
              <a:buNone/>
            </a:pPr>
            <a:r>
              <a:rPr lang="en-GB" i="0" baseline="0" dirty="0"/>
              <a:t>2. Highlight that </a:t>
            </a:r>
            <a:r>
              <a:rPr lang="en-GB" i="1" baseline="0" dirty="0"/>
              <a:t>nous </a:t>
            </a:r>
            <a:r>
              <a:rPr lang="en-GB" i="1" baseline="0" dirty="0" err="1"/>
              <a:t>avons</a:t>
            </a:r>
            <a:r>
              <a:rPr lang="en-GB" i="0" baseline="0" dirty="0"/>
              <a:t> sounds like one word, rather than two.</a:t>
            </a: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extLst>
      <p:ext uri="{BB962C8B-B14F-4D97-AF65-F5344CB8AC3E}">
        <p14:creationId xmlns:p14="http://schemas.microsoft.com/office/powerpoint/2010/main" val="2316106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Procedure:</a:t>
            </a:r>
          </a:p>
          <a:p>
            <a:pPr marL="0" lvl="0" indent="0" algn="l" rtl="0">
              <a:spcBef>
                <a:spcPts val="0"/>
              </a:spcBef>
              <a:spcAft>
                <a:spcPts val="0"/>
              </a:spcAft>
              <a:buNone/>
            </a:pPr>
            <a:r>
              <a:rPr lang="en-GB" b="0" i="0" dirty="0"/>
              <a:t>1. </a:t>
            </a:r>
            <a:r>
              <a:rPr lang="en-GB" i="0" dirty="0"/>
              <a:t>Listen</a:t>
            </a:r>
            <a:r>
              <a:rPr lang="en-GB" i="0" baseline="0" dirty="0"/>
              <a:t> and repeat.</a:t>
            </a:r>
          </a:p>
          <a:p>
            <a:pPr marL="0" lvl="0" indent="0" algn="l" rtl="0">
              <a:spcBef>
                <a:spcPts val="0"/>
              </a:spcBef>
              <a:spcAft>
                <a:spcPts val="0"/>
              </a:spcAft>
              <a:buNone/>
            </a:pPr>
            <a:r>
              <a:rPr lang="en-GB" i="0" baseline="0" dirty="0"/>
              <a:t>2. Highlight that </a:t>
            </a:r>
            <a:r>
              <a:rPr lang="en-GB" i="1" baseline="0" dirty="0" err="1"/>
              <a:t>vous</a:t>
            </a:r>
            <a:r>
              <a:rPr lang="en-GB" i="1" baseline="0" dirty="0"/>
              <a:t> </a:t>
            </a:r>
            <a:r>
              <a:rPr lang="en-GB" i="1" baseline="0" dirty="0" err="1"/>
              <a:t>avez</a:t>
            </a:r>
            <a:r>
              <a:rPr lang="en-GB" i="0" baseline="0" dirty="0"/>
              <a:t> sounds like one word, rather than two.</a:t>
            </a: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extLst>
      <p:ext uri="{BB962C8B-B14F-4D97-AF65-F5344CB8AC3E}">
        <p14:creationId xmlns:p14="http://schemas.microsoft.com/office/powerpoint/2010/main" val="975691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i="0" baseline="0" dirty="0"/>
              <a:t>Note the SFC in the plural noun.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i="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extLst>
      <p:ext uri="{BB962C8B-B14F-4D97-AF65-F5344CB8AC3E}">
        <p14:creationId xmlns:p14="http://schemas.microsoft.com/office/powerpoint/2010/main" val="3558094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baseline="0" dirty="0"/>
              <a:t>Note the SFC in the plural noun.</a:t>
            </a:r>
          </a:p>
          <a:p>
            <a:pPr marL="0" lvl="0" indent="0" algn="l" rtl="0">
              <a:spcBef>
                <a:spcPts val="0"/>
              </a:spcBef>
              <a:spcAft>
                <a:spcPts val="0"/>
              </a:spcAft>
              <a:buNone/>
            </a:pPr>
            <a:endParaRPr lang="en-GB" i="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lvl="0" indent="0" algn="l" rtl="0">
              <a:spcBef>
                <a:spcPts val="0"/>
              </a:spcBef>
              <a:spcAft>
                <a:spcPts val="0"/>
              </a:spcAft>
              <a:buNone/>
            </a:pPr>
            <a:endParaRPr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a:p>
        </p:txBody>
      </p:sp>
    </p:spTree>
    <p:extLst>
      <p:ext uri="{BB962C8B-B14F-4D97-AF65-F5344CB8AC3E}">
        <p14:creationId xmlns:p14="http://schemas.microsoft.com/office/powerpoint/2010/main" val="230413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i="0" baseline="0" dirty="0"/>
              <a:t>Note the SFC in the plural noun.</a:t>
            </a:r>
            <a:endParaRPr lang="en-GB" i="0" dirty="0"/>
          </a:p>
          <a:p>
            <a:pPr marL="0" lvl="0" indent="0" algn="l" rtl="0">
              <a:spcBef>
                <a:spcPts val="0"/>
              </a:spcBef>
              <a:spcAft>
                <a:spcPts val="0"/>
              </a:spcAft>
              <a:buNone/>
            </a:pPr>
            <a:endParaRPr lang="en-GB"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24076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Listen</a:t>
            </a:r>
            <a:r>
              <a:rPr lang="en-GB" i="0" baseline="0" dirty="0"/>
              <a:t> and repeat.</a:t>
            </a:r>
          </a:p>
          <a:p>
            <a:pPr marL="0" lvl="0" indent="0" algn="l" rtl="0">
              <a:spcBef>
                <a:spcPts val="0"/>
              </a:spcBef>
              <a:spcAft>
                <a:spcPts val="0"/>
              </a:spcAft>
              <a:buNone/>
            </a:pPr>
            <a:endParaRPr lang="en-GB" i="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extLst>
      <p:ext uri="{BB962C8B-B14F-4D97-AF65-F5344CB8AC3E}">
        <p14:creationId xmlns:p14="http://schemas.microsoft.com/office/powerpoint/2010/main" val="1168082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An</a:t>
            </a:r>
            <a:r>
              <a:rPr lang="en-GB" i="0" baseline="0" dirty="0"/>
              <a:t> example with </a:t>
            </a:r>
            <a:r>
              <a:rPr lang="en-GB" i="1" baseline="0" dirty="0"/>
              <a:t>nous </a:t>
            </a:r>
            <a:r>
              <a:rPr lang="en-GB" i="1" baseline="0" dirty="0" err="1"/>
              <a:t>avons</a:t>
            </a:r>
            <a:r>
              <a:rPr lang="en-GB" i="1" baseline="0" dirty="0"/>
              <a:t> </a:t>
            </a:r>
            <a:r>
              <a:rPr lang="en-GB" i="0" baseline="0" dirty="0"/>
              <a:t>+ </a:t>
            </a:r>
            <a:r>
              <a:rPr lang="en-GB" i="1" baseline="0" dirty="0"/>
              <a:t>un</a:t>
            </a:r>
            <a:r>
              <a:rPr lang="en-GB" i="0" baseline="0" dirty="0"/>
              <a:t> to further illustrate liaison before indefinite article.</a:t>
            </a:r>
          </a:p>
          <a:p>
            <a:pPr marL="0" lvl="0" indent="0" algn="l" rtl="0">
              <a:spcBef>
                <a:spcPts val="0"/>
              </a:spcBef>
              <a:spcAft>
                <a:spcPts val="0"/>
              </a:spcAft>
              <a:buNone/>
            </a:pPr>
            <a:endParaRPr lang="en-GB" i="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NB: Teacher to explain to students that they may also hear ‘</a:t>
            </a:r>
            <a:r>
              <a:rPr lang="en-GB" b="1" i="0" baseline="0" dirty="0" err="1"/>
              <a:t>avons</a:t>
            </a:r>
            <a:r>
              <a:rPr lang="en-GB" b="1" i="0" baseline="0" dirty="0"/>
              <a:t> un(e)’ without the liaison, as both pronunciations are considered correct and pronunciation varies by individual speaker. The liaison is included here t</a:t>
            </a:r>
            <a:r>
              <a:rPr lang="en-GB" sz="1200" b="1" i="0" u="none" strike="noStrike" cap="none" dirty="0">
                <a:solidFill>
                  <a:schemeClr val="dk1"/>
                </a:solidFill>
                <a:effectLst/>
                <a:latin typeface="Calibri"/>
                <a:ea typeface="Calibri"/>
                <a:cs typeface="Calibri"/>
                <a:sym typeface="Calibri"/>
              </a:rPr>
              <a:t>o provide maximal practice opportunities for </a:t>
            </a:r>
            <a:r>
              <a:rPr lang="en-GB" b="1" i="0" baseline="0" dirty="0"/>
              <a:t>students to recognise both variants.</a:t>
            </a:r>
            <a:endParaRPr lang="en-GB" i="0" dirty="0"/>
          </a:p>
          <a:p>
            <a:pPr marL="0" lvl="0" indent="0" algn="l" rtl="0">
              <a:spcBef>
                <a:spcPts val="0"/>
              </a:spcBef>
              <a:spcAft>
                <a:spcPts val="0"/>
              </a:spcAft>
              <a:buNone/>
            </a:pPr>
            <a:endParaRPr lang="en-GB"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a:t>
            </a:fld>
            <a:endParaRPr/>
          </a:p>
        </p:txBody>
      </p:sp>
    </p:spTree>
    <p:extLst>
      <p:ext uri="{BB962C8B-B14F-4D97-AF65-F5344CB8AC3E}">
        <p14:creationId xmlns:p14="http://schemas.microsoft.com/office/powerpoint/2010/main" val="30878725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i="0" baseline="0" dirty="0"/>
              <a:t>Note the SFC in the plural noun.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i="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19</a:t>
            </a:fld>
            <a:endParaRPr/>
          </a:p>
        </p:txBody>
      </p:sp>
    </p:spTree>
    <p:extLst>
      <p:ext uri="{BB962C8B-B14F-4D97-AF65-F5344CB8AC3E}">
        <p14:creationId xmlns:p14="http://schemas.microsoft.com/office/powerpoint/2010/main" val="919273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[au]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gauche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 point to</a:t>
            </a:r>
            <a:r>
              <a:rPr lang="en-GB" b="0" baseline="0" dirty="0"/>
              <a:t> the students’ left (teacher’s right!) to indicate this direction</a:t>
            </a:r>
            <a:r>
              <a:rPr lang="en-GB" b="0" dirty="0"/>
              <a:t>.</a:t>
            </a:r>
            <a:br>
              <a:rPr lang="en-GB" b="0" baseline="0" dirty="0"/>
            </a:br>
            <a:r>
              <a:rPr lang="en-GB" baseline="0" dirty="0"/>
              <a:t>4. Roll back the animations and work through 1-3 again, but this time, dropping your voice completely to listen carefully to the students saying the </a:t>
            </a:r>
            <a:r>
              <a:rPr lang="en-GB" b="1" dirty="0"/>
              <a:t>[au] </a:t>
            </a:r>
            <a:r>
              <a:rPr lang="en-GB" baseline="0" dirty="0"/>
              <a:t>sound, pronouncing </a:t>
            </a:r>
            <a:r>
              <a:rPr lang="en-GB" b="0" baseline="0" dirty="0"/>
              <a:t>”</a:t>
            </a:r>
            <a:r>
              <a:rPr lang="en-GB" b="1" baseline="0" dirty="0"/>
              <a:t>gauche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gauche </a:t>
            </a:r>
            <a:r>
              <a:rPr lang="en-GB" baseline="0" dirty="0"/>
              <a:t>[607].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887501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An</a:t>
            </a:r>
            <a:r>
              <a:rPr lang="en-GB" i="0" baseline="0" dirty="0"/>
              <a:t> example with </a:t>
            </a:r>
            <a:r>
              <a:rPr lang="en-GB" i="1" baseline="0" dirty="0"/>
              <a:t>nous </a:t>
            </a:r>
            <a:r>
              <a:rPr lang="en-GB" i="1" baseline="0" dirty="0" err="1"/>
              <a:t>avons</a:t>
            </a:r>
            <a:r>
              <a:rPr lang="en-GB" i="1" baseline="0" dirty="0"/>
              <a:t> </a:t>
            </a:r>
            <a:r>
              <a:rPr lang="en-GB" i="0" baseline="0" dirty="0"/>
              <a:t>+ </a:t>
            </a:r>
            <a:r>
              <a:rPr lang="en-GB" i="1" baseline="0" dirty="0" err="1"/>
              <a:t>une</a:t>
            </a:r>
            <a:r>
              <a:rPr lang="en-GB" i="0" baseline="0" dirty="0"/>
              <a:t> to further illustrate liaison before indefinite article.</a:t>
            </a:r>
          </a:p>
          <a:p>
            <a:pPr marL="0" lvl="0" indent="0" algn="l" rtl="0">
              <a:spcBef>
                <a:spcPts val="0"/>
              </a:spcBef>
              <a:spcAft>
                <a:spcPts val="0"/>
              </a:spcAft>
              <a:buNone/>
            </a:pPr>
            <a:endParaRPr lang="en-GB" i="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NB: Teacher to explain to students that they may also hear ‘</a:t>
            </a:r>
            <a:r>
              <a:rPr lang="en-GB" b="1" i="0" baseline="0" dirty="0" err="1"/>
              <a:t>avons</a:t>
            </a:r>
            <a:r>
              <a:rPr lang="en-GB" b="1" i="0" baseline="0" dirty="0"/>
              <a:t> un(e)’ without the liaison, as both pronunciations are considered correct and pronunciation varies by individual speaker. The liaison is included here t</a:t>
            </a:r>
            <a:r>
              <a:rPr lang="en-GB" sz="1200" b="1" i="0" u="none" strike="noStrike" cap="none" dirty="0">
                <a:solidFill>
                  <a:schemeClr val="dk1"/>
                </a:solidFill>
                <a:effectLst/>
                <a:latin typeface="Calibri"/>
                <a:ea typeface="Calibri"/>
                <a:cs typeface="Calibri"/>
                <a:sym typeface="Calibri"/>
              </a:rPr>
              <a:t>o provide maximal practice opportunities for </a:t>
            </a:r>
            <a:r>
              <a:rPr lang="en-GB" b="1" i="0" baseline="0" dirty="0"/>
              <a:t>students to recognise both variants.</a:t>
            </a:r>
            <a:endParaRPr lang="en-GB" i="0" dirty="0"/>
          </a:p>
          <a:p>
            <a:pPr marL="0" lvl="0" indent="0" algn="l" rtl="0">
              <a:spcBef>
                <a:spcPts val="0"/>
              </a:spcBef>
              <a:spcAft>
                <a:spcPts val="0"/>
              </a:spcAft>
              <a:buNone/>
            </a:pPr>
            <a:endParaRPr lang="en-GB"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20</a:t>
            </a:fld>
            <a:endParaRPr/>
          </a:p>
        </p:txBody>
      </p:sp>
    </p:spTree>
    <p:extLst>
      <p:ext uri="{BB962C8B-B14F-4D97-AF65-F5344CB8AC3E}">
        <p14:creationId xmlns:p14="http://schemas.microsoft.com/office/powerpoint/2010/main" val="41233225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An</a:t>
            </a:r>
            <a:r>
              <a:rPr lang="en-GB" i="0" baseline="0" dirty="0"/>
              <a:t> example with </a:t>
            </a:r>
            <a:r>
              <a:rPr lang="en-GB" i="1" baseline="0" dirty="0" err="1"/>
              <a:t>vous</a:t>
            </a:r>
            <a:r>
              <a:rPr lang="en-GB" i="1" baseline="0" dirty="0"/>
              <a:t> </a:t>
            </a:r>
            <a:r>
              <a:rPr lang="en-GB" i="0" baseline="0" dirty="0" err="1"/>
              <a:t>avez</a:t>
            </a:r>
            <a:r>
              <a:rPr lang="en-GB" i="0" baseline="0" dirty="0"/>
              <a:t> + </a:t>
            </a:r>
            <a:r>
              <a:rPr lang="en-GB" i="1" baseline="0" dirty="0" err="1"/>
              <a:t>une</a:t>
            </a:r>
            <a:r>
              <a:rPr lang="en-GB" i="0" baseline="0" dirty="0"/>
              <a:t> to illustrate lack of liaison before indefinite article.</a:t>
            </a:r>
          </a:p>
          <a:p>
            <a:pPr marL="0" lvl="0" indent="0" algn="l" rtl="0">
              <a:spcBef>
                <a:spcPts val="0"/>
              </a:spcBef>
              <a:spcAft>
                <a:spcPts val="0"/>
              </a:spcAft>
              <a:buNone/>
            </a:pPr>
            <a:endParaRPr lang="en-GB" i="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NB: Teacher to explain to students that they may also hear ‘</a:t>
            </a:r>
            <a:r>
              <a:rPr lang="en-GB" b="1" i="0" baseline="0" dirty="0" err="1"/>
              <a:t>avez</a:t>
            </a:r>
            <a:r>
              <a:rPr lang="en-GB" b="1" i="0" baseline="0" dirty="0"/>
              <a:t> un(e)’ without the liaison, as both pronunciations are considered correct and pronunciation varies by individual speaker. The liaison is included here t</a:t>
            </a:r>
            <a:r>
              <a:rPr lang="en-GB" sz="1200" b="1" i="0" u="none" strike="noStrike" cap="none" dirty="0">
                <a:solidFill>
                  <a:schemeClr val="dk1"/>
                </a:solidFill>
                <a:effectLst/>
                <a:latin typeface="Calibri"/>
                <a:ea typeface="Calibri"/>
                <a:cs typeface="Calibri"/>
                <a:sym typeface="Calibri"/>
              </a:rPr>
              <a:t>o provide maximal practice opportunities for </a:t>
            </a:r>
            <a:r>
              <a:rPr lang="en-GB" b="1" i="0" baseline="0" dirty="0"/>
              <a:t>students to recognise both variants.</a:t>
            </a:r>
            <a:endParaRPr lang="en-GB" i="0" dirty="0"/>
          </a:p>
          <a:p>
            <a:pPr marL="0" lvl="0" indent="0" algn="l" rtl="0">
              <a:spcBef>
                <a:spcPts val="0"/>
              </a:spcBef>
              <a:spcAft>
                <a:spcPts val="0"/>
              </a:spcAft>
              <a:buNone/>
            </a:pPr>
            <a:endParaRPr lang="en-GB"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21</a:t>
            </a:fld>
            <a:endParaRPr/>
          </a:p>
        </p:txBody>
      </p:sp>
    </p:spTree>
    <p:extLst>
      <p:ext uri="{BB962C8B-B14F-4D97-AF65-F5344CB8AC3E}">
        <p14:creationId xmlns:p14="http://schemas.microsoft.com/office/powerpoint/2010/main" val="32893412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An</a:t>
            </a:r>
            <a:r>
              <a:rPr lang="en-GB" i="0" baseline="0" dirty="0"/>
              <a:t> example with </a:t>
            </a:r>
            <a:r>
              <a:rPr lang="en-GB" i="1" baseline="0" dirty="0"/>
              <a:t>nous </a:t>
            </a:r>
            <a:r>
              <a:rPr lang="en-GB" i="0" baseline="0" dirty="0" err="1"/>
              <a:t>avez</a:t>
            </a:r>
            <a:r>
              <a:rPr lang="en-GB" i="0" baseline="0" dirty="0"/>
              <a:t> + </a:t>
            </a:r>
            <a:r>
              <a:rPr lang="en-GB" i="1" baseline="0" dirty="0" err="1"/>
              <a:t>une</a:t>
            </a:r>
            <a:r>
              <a:rPr lang="en-GB" i="0" baseline="0" dirty="0"/>
              <a:t> to illustrate lack of liaison before indefinite article.</a:t>
            </a:r>
            <a:endParaRPr lang="en-GB" i="0" dirty="0"/>
          </a:p>
          <a:p>
            <a:pPr marL="0" lvl="0" indent="0" algn="l" rtl="0">
              <a:spcBef>
                <a:spcPts val="0"/>
              </a:spcBef>
              <a:spcAft>
                <a:spcPts val="0"/>
              </a:spcAft>
              <a:buNone/>
            </a:pPr>
            <a:endParaRPr lang="en-GB"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NB: Teacher to explain to students that they may also hear ‘</a:t>
            </a:r>
            <a:r>
              <a:rPr lang="en-GB" b="1" i="0" baseline="0" dirty="0" err="1"/>
              <a:t>avons</a:t>
            </a:r>
            <a:r>
              <a:rPr lang="en-GB" b="1" i="0" baseline="0" dirty="0"/>
              <a:t> un(e)’ without the liaison, as both pronunciations are considered correct and pronunciation varies by individual speaker. The liaison is included here t</a:t>
            </a:r>
            <a:r>
              <a:rPr lang="en-GB" sz="1200" b="1" i="0" u="none" strike="noStrike" cap="none" dirty="0">
                <a:solidFill>
                  <a:schemeClr val="dk1"/>
                </a:solidFill>
                <a:effectLst/>
                <a:latin typeface="Calibri"/>
                <a:ea typeface="Calibri"/>
                <a:cs typeface="Calibri"/>
                <a:sym typeface="Calibri"/>
              </a:rPr>
              <a:t>o provide maximal practice opportunities for </a:t>
            </a:r>
            <a:r>
              <a:rPr lang="en-GB" b="1" i="0" baseline="0" dirty="0"/>
              <a:t>students to recognise both variants.</a:t>
            </a:r>
            <a:endParaRPr lang="en-GB" i="0" dirty="0"/>
          </a:p>
          <a:p>
            <a:pPr marL="0" lvl="0" indent="0" algn="l" rtl="0">
              <a:spcBef>
                <a:spcPts val="0"/>
              </a:spcBef>
              <a:spcAft>
                <a:spcPts val="0"/>
              </a:spcAft>
              <a:buNone/>
            </a:pPr>
            <a:endParaRPr lang="en-GB"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22</a:t>
            </a:fld>
            <a:endParaRPr/>
          </a:p>
        </p:txBody>
      </p:sp>
    </p:spTree>
    <p:extLst>
      <p:ext uri="{BB962C8B-B14F-4D97-AF65-F5344CB8AC3E}">
        <p14:creationId xmlns:p14="http://schemas.microsoft.com/office/powerpoint/2010/main" val="10049651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NB: Teacher to explain to students that they may also hear ‘</a:t>
            </a:r>
            <a:r>
              <a:rPr lang="en-GB" b="1" i="0" baseline="0" dirty="0" err="1"/>
              <a:t>avez</a:t>
            </a:r>
            <a:r>
              <a:rPr lang="en-GB" b="1" i="0" baseline="0" dirty="0"/>
              <a:t> un(e)’ without the liaison, as both pronunciations are considered correct and pronunciation varies by individual speaker. The liaison is included here t</a:t>
            </a:r>
            <a:r>
              <a:rPr lang="en-GB" sz="1200" b="1" i="0" u="none" strike="noStrike" cap="none" dirty="0">
                <a:solidFill>
                  <a:schemeClr val="dk1"/>
                </a:solidFill>
                <a:effectLst/>
                <a:latin typeface="Calibri"/>
                <a:ea typeface="Calibri"/>
                <a:cs typeface="Calibri"/>
                <a:sym typeface="Calibri"/>
              </a:rPr>
              <a:t>o provide maximal practice opportunities for </a:t>
            </a:r>
            <a:r>
              <a:rPr lang="en-GB" b="1" i="0" baseline="0" dirty="0"/>
              <a:t>students to recognise both variants.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23</a:t>
            </a:fld>
            <a:endParaRPr/>
          </a:p>
        </p:txBody>
      </p:sp>
    </p:spTree>
    <p:extLst>
      <p:ext uri="{BB962C8B-B14F-4D97-AF65-F5344CB8AC3E}">
        <p14:creationId xmlns:p14="http://schemas.microsoft.com/office/powerpoint/2010/main" val="18100930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5 minutes</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Aim: </a:t>
            </a:r>
            <a:r>
              <a:rPr lang="en-GB" b="0" dirty="0"/>
              <a:t>Written recognition of the 1</a:t>
            </a:r>
            <a:r>
              <a:rPr lang="en-GB" b="0" baseline="30000" dirty="0"/>
              <a:t>st</a:t>
            </a:r>
            <a:r>
              <a:rPr lang="en-GB" b="0" dirty="0"/>
              <a:t> and 2</a:t>
            </a:r>
            <a:r>
              <a:rPr lang="en-GB" b="0" baseline="30000" dirty="0"/>
              <a:t>nd</a:t>
            </a:r>
            <a:r>
              <a:rPr lang="en-GB" b="0" dirty="0"/>
              <a:t> person plural forms of </a:t>
            </a:r>
            <a:r>
              <a:rPr lang="en-GB" b="0" i="1" dirty="0" err="1"/>
              <a:t>avoir</a:t>
            </a:r>
            <a:r>
              <a:rPr lang="en-GB" b="0" i="0" dirty="0"/>
              <a:t>.</a:t>
            </a:r>
            <a:endParaRPr lang="en-GB" b="0" dirty="0"/>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Procedure:</a:t>
            </a:r>
          </a:p>
          <a:p>
            <a:pPr marL="0" lvl="0" indent="0" algn="l" rtl="0">
              <a:spcBef>
                <a:spcPts val="0"/>
              </a:spcBef>
              <a:spcAft>
                <a:spcPts val="0"/>
              </a:spcAft>
              <a:buNone/>
            </a:pPr>
            <a:r>
              <a:rPr lang="en-GB" dirty="0"/>
              <a:t>1. Students complete the activity by simply writing </a:t>
            </a:r>
            <a:r>
              <a:rPr lang="en-GB" i="1" dirty="0"/>
              <a:t>nous, </a:t>
            </a:r>
            <a:r>
              <a:rPr lang="en-GB" i="1" dirty="0" err="1"/>
              <a:t>vous</a:t>
            </a:r>
            <a:r>
              <a:rPr lang="en-GB" i="1" dirty="0"/>
              <a:t>,</a:t>
            </a:r>
            <a:r>
              <a:rPr lang="en-GB" i="1" baseline="0" dirty="0"/>
              <a:t> </a:t>
            </a:r>
            <a:r>
              <a:rPr lang="en-GB" i="0" baseline="0" dirty="0"/>
              <a:t>nous etc. </a:t>
            </a:r>
            <a:r>
              <a:rPr lang="en-GB" i="0" dirty="0"/>
              <a:t>in</a:t>
            </a:r>
            <a:r>
              <a:rPr lang="en-GB" dirty="0"/>
              <a:t> their workbooks, using their knowledge of forms of </a:t>
            </a:r>
            <a:r>
              <a:rPr lang="en-GB" i="1" dirty="0" err="1"/>
              <a:t>avoir</a:t>
            </a:r>
            <a:r>
              <a:rPr lang="en-GB" i="0" dirty="0"/>
              <a:t> to guide them.</a:t>
            </a:r>
          </a:p>
          <a:p>
            <a:pPr marL="0" lvl="0" indent="0" algn="l" rtl="0">
              <a:spcBef>
                <a:spcPts val="0"/>
              </a:spcBef>
              <a:spcAft>
                <a:spcPts val="0"/>
              </a:spcAft>
              <a:buNone/>
            </a:pPr>
            <a:r>
              <a:rPr lang="en-GB" dirty="0"/>
              <a:t>2. They address</a:t>
            </a:r>
            <a:r>
              <a:rPr lang="en-GB" baseline="0" dirty="0"/>
              <a:t> the ‘who has what?’ part of the question by writing the items down in English.</a:t>
            </a:r>
          </a:p>
          <a:p>
            <a:pPr marL="0" lvl="0" indent="0" algn="l" rtl="0">
              <a:spcBef>
                <a:spcPts val="0"/>
              </a:spcBef>
              <a:spcAft>
                <a:spcPts val="0"/>
              </a:spcAft>
              <a:buNone/>
            </a:pPr>
            <a:r>
              <a:rPr lang="en-GB" dirty="0"/>
              <a:t>3. Answers revealed on individual clicks. Teacher elicits answers</a:t>
            </a:r>
            <a:r>
              <a:rPr lang="en-GB" baseline="0" dirty="0"/>
              <a:t> by pointing at a gap and asking ‘</a:t>
            </a:r>
            <a:r>
              <a:rPr lang="en-GB" i="1" baseline="0" dirty="0"/>
              <a:t>Nous </a:t>
            </a:r>
            <a:r>
              <a:rPr lang="en-GB" i="1" baseline="0" dirty="0" err="1"/>
              <a:t>ou</a:t>
            </a:r>
            <a:r>
              <a:rPr lang="en-GB" i="1" baseline="0" dirty="0"/>
              <a:t> </a:t>
            </a:r>
            <a:r>
              <a:rPr lang="en-GB" i="1" baseline="0" dirty="0" err="1"/>
              <a:t>vous</a:t>
            </a:r>
            <a:r>
              <a:rPr lang="en-GB" i="0" baseline="0" dirty="0"/>
              <a:t>?’ Then s/he elicits the English for ‘who has what’.</a:t>
            </a:r>
          </a:p>
          <a:p>
            <a:pPr marL="0" lvl="0" indent="0" algn="l" rtl="0">
              <a:spcBef>
                <a:spcPts val="0"/>
              </a:spcBef>
              <a:spcAft>
                <a:spcPts val="0"/>
              </a:spcAft>
              <a:buNone/>
            </a:pPr>
            <a:r>
              <a:rPr lang="en-GB" baseline="0" dirty="0"/>
              <a:t>4. Teacher to draw attention to the following points:</a:t>
            </a:r>
          </a:p>
          <a:p>
            <a:pPr marL="171450" lvl="0" indent="-171450" algn="l" rtl="0">
              <a:spcBef>
                <a:spcPts val="0"/>
              </a:spcBef>
              <a:spcAft>
                <a:spcPts val="0"/>
              </a:spcAft>
              <a:buFont typeface="Arial" panose="020B0604020202020204" pitchFamily="34" charset="0"/>
              <a:buChar char="•"/>
            </a:pPr>
            <a:r>
              <a:rPr lang="en-GB" i="1" baseline="0" dirty="0"/>
              <a:t>Ville</a:t>
            </a:r>
            <a:r>
              <a:rPr lang="en-GB" i="0" baseline="0" dirty="0"/>
              <a:t> is a false friend – teacher to ask students what they think the word might mean, given the context, and correct/explain as appropriate. </a:t>
            </a:r>
            <a:r>
              <a:rPr lang="en-GB" i="1" baseline="0" dirty="0"/>
              <a:t>La </a:t>
            </a:r>
            <a:r>
              <a:rPr lang="en-GB" i="1" baseline="0" dirty="0" err="1"/>
              <a:t>ville</a:t>
            </a:r>
            <a:r>
              <a:rPr lang="en-GB" i="1" baseline="0" dirty="0"/>
              <a:t> </a:t>
            </a:r>
            <a:r>
              <a:rPr lang="en-GB" b="1" i="0" baseline="0" dirty="0"/>
              <a:t>[260] </a:t>
            </a:r>
            <a:r>
              <a:rPr lang="en-GB" b="0" i="0" baseline="0" dirty="0"/>
              <a:t>is introduced as a vocabulary item in 2.2.2.</a:t>
            </a:r>
            <a:endParaRPr lang="en-GB" i="0" baseline="0" dirty="0"/>
          </a:p>
          <a:p>
            <a:pPr marL="171450" lvl="0" indent="-171450" algn="l" rtl="0">
              <a:spcBef>
                <a:spcPts val="0"/>
              </a:spcBef>
              <a:spcAft>
                <a:spcPts val="0"/>
              </a:spcAft>
              <a:buFont typeface="Arial" panose="020B0604020202020204" pitchFamily="34" charset="0"/>
              <a:buChar char="•"/>
            </a:pPr>
            <a:r>
              <a:rPr lang="en-GB" i="0" baseline="0" dirty="0"/>
              <a:t>French</a:t>
            </a:r>
            <a:r>
              <a:rPr lang="en-GB" baseline="0" dirty="0"/>
              <a:t> spelling/pronunciation of </a:t>
            </a:r>
            <a:r>
              <a:rPr lang="en-GB" i="1" baseline="0" dirty="0"/>
              <a:t>la Tour Eiffel, </a:t>
            </a:r>
            <a:r>
              <a:rPr lang="en-GB" i="1" baseline="0" dirty="0" err="1"/>
              <a:t>l’Arc</a:t>
            </a:r>
            <a:r>
              <a:rPr lang="en-GB" i="1" baseline="0" dirty="0"/>
              <a:t> de Triomphe </a:t>
            </a:r>
            <a:r>
              <a:rPr lang="en-GB" i="0" baseline="0" dirty="0"/>
              <a:t>and </a:t>
            </a:r>
            <a:r>
              <a:rPr lang="en-GB" i="1" baseline="0" dirty="0"/>
              <a:t>les Alpes.</a:t>
            </a:r>
          </a:p>
          <a:p>
            <a:pPr marL="171450" lvl="0" indent="-171450" algn="l" rtl="0">
              <a:spcBef>
                <a:spcPts val="0"/>
              </a:spcBef>
              <a:spcAft>
                <a:spcPts val="0"/>
              </a:spcAft>
              <a:buFont typeface="Arial" panose="020B0604020202020204" pitchFamily="34" charset="0"/>
              <a:buChar char="•"/>
            </a:pPr>
            <a:r>
              <a:rPr lang="en-GB" i="1" baseline="0" dirty="0"/>
              <a:t>6ème</a:t>
            </a:r>
            <a:r>
              <a:rPr lang="en-GB" i="0" baseline="0" dirty="0"/>
              <a:t> – touch briefly on structure of the French school system. Explain that these students will be around the same age as students in Year 7 in the UK.</a:t>
            </a:r>
            <a:endParaRPr lang="en-GB" i="1" u="none" baseline="0" dirty="0"/>
          </a:p>
          <a:p>
            <a:pPr marL="171450" lvl="0" indent="-171450" algn="l" rtl="0">
              <a:spcBef>
                <a:spcPts val="0"/>
              </a:spcBef>
              <a:spcAft>
                <a:spcPts val="0"/>
              </a:spcAft>
              <a:buFont typeface="Arial" panose="020B0604020202020204" pitchFamily="34" charset="0"/>
              <a:buChar char="•"/>
            </a:pPr>
            <a:r>
              <a:rPr lang="en-GB" i="0" u="none" baseline="0" dirty="0"/>
              <a:t>Students have not yet encountered cognates </a:t>
            </a:r>
            <a:r>
              <a:rPr lang="en-GB" i="1" u="none" baseline="0" dirty="0"/>
              <a:t>riche</a:t>
            </a:r>
            <a:r>
              <a:rPr lang="en-GB" i="0" u="none" baseline="0" dirty="0"/>
              <a:t>, </a:t>
            </a:r>
            <a:r>
              <a:rPr lang="en-GB" i="1" u="none" baseline="0" dirty="0"/>
              <a:t>culture </a:t>
            </a:r>
            <a:r>
              <a:rPr lang="en-GB" i="0" u="none" baseline="0" dirty="0"/>
              <a:t>or </a:t>
            </a:r>
            <a:r>
              <a:rPr lang="en-GB" i="1" u="none" baseline="0" dirty="0"/>
              <a:t>unique</a:t>
            </a:r>
            <a:r>
              <a:rPr lang="en-GB" i="0" u="none" baseline="0" dirty="0"/>
              <a:t>, but should be able to infer the meanings.</a:t>
            </a:r>
          </a:p>
          <a:p>
            <a:pPr marL="171450" lvl="0" indent="-171450" algn="l" rtl="0">
              <a:spcBef>
                <a:spcPts val="0"/>
              </a:spcBef>
              <a:spcAft>
                <a:spcPts val="0"/>
              </a:spcAft>
              <a:buFont typeface="Arial" panose="020B0604020202020204" pitchFamily="34" charset="0"/>
              <a:buChar char="•"/>
            </a:pPr>
            <a:r>
              <a:rPr lang="en-GB" i="0" u="none" baseline="0" dirty="0"/>
              <a:t>Students have not yet encountered an irregular plural ending – point this out and the SFC in </a:t>
            </a:r>
            <a:r>
              <a:rPr lang="en-GB" i="1" u="none" baseline="0" dirty="0"/>
              <a:t>bate</a:t>
            </a:r>
            <a:r>
              <a:rPr lang="en-GB" b="1" i="1" u="none" baseline="0" dirty="0"/>
              <a:t>aux</a:t>
            </a:r>
            <a:r>
              <a:rPr lang="en-GB" b="0" i="0" u="none" baseline="0" dirty="0"/>
              <a:t>. Ask students what they think this word means. Explain that some nouns have irregular plural endings, and that further examples will be encountered in future weeks.</a:t>
            </a:r>
            <a:br>
              <a:rPr lang="en-GB" baseline="0" dirty="0"/>
            </a:br>
            <a:endParaRPr lang="en-GB" baseline="0" dirty="0"/>
          </a:p>
          <a:p>
            <a:pPr marL="0" lvl="0" indent="0" algn="l" rtl="0">
              <a:spcBef>
                <a:spcPts val="0"/>
              </a:spcBef>
              <a:spcAft>
                <a:spcPts val="0"/>
              </a:spcAft>
              <a:buNone/>
            </a:pPr>
            <a:r>
              <a:rPr lang="en-GB" b="1" baseline="0" dirty="0"/>
              <a:t>Answers:</a:t>
            </a:r>
            <a:br>
              <a:rPr lang="en-GB" baseline="0" dirty="0"/>
            </a:br>
            <a:r>
              <a:rPr lang="en-GB" sz="1200" b="0" i="0" u="none" strike="noStrike" cap="none" dirty="0">
                <a:solidFill>
                  <a:schemeClr val="dk1"/>
                </a:solidFill>
                <a:effectLst/>
                <a:latin typeface="Calibri"/>
                <a:ea typeface="Calibri"/>
                <a:cs typeface="Calibri"/>
                <a:sym typeface="Calibri"/>
              </a:rPr>
              <a:t>1. Nous – Eiffel tower, Arc de </a:t>
            </a:r>
            <a:r>
              <a:rPr lang="en-GB" sz="1200" b="0" i="0" u="none" strike="noStrike" cap="none" dirty="0" err="1">
                <a:solidFill>
                  <a:schemeClr val="dk1"/>
                </a:solidFill>
                <a:effectLst/>
                <a:latin typeface="Calibri"/>
                <a:ea typeface="Calibri"/>
                <a:cs typeface="Calibri"/>
                <a:sym typeface="Calibri"/>
              </a:rPr>
              <a:t>Triomphe</a:t>
            </a:r>
            <a:br>
              <a:rPr lang="en-GB" sz="1200" b="0" i="0" u="none" strike="noStrike" cap="none" dirty="0">
                <a:solidFill>
                  <a:schemeClr val="dk1"/>
                </a:solidFill>
                <a:effectLst/>
                <a:latin typeface="Calibri"/>
                <a:ea typeface="Calibri"/>
                <a:cs typeface="Calibri"/>
                <a:sym typeface="Calibri"/>
              </a:rPr>
            </a:br>
            <a:r>
              <a:rPr lang="en-GB" sz="1200" b="0" i="0" u="none" strike="noStrike" cap="none" dirty="0">
                <a:solidFill>
                  <a:schemeClr val="dk1"/>
                </a:solidFill>
                <a:effectLst/>
                <a:latin typeface="Calibri"/>
                <a:ea typeface="Calibri"/>
                <a:cs typeface="Calibri"/>
                <a:sym typeface="Calibri"/>
              </a:rPr>
              <a:t>2. </a:t>
            </a:r>
            <a:r>
              <a:rPr lang="en-GB" sz="1200" b="0" i="0" u="none" strike="noStrike" cap="none" dirty="0" err="1">
                <a:solidFill>
                  <a:schemeClr val="dk1"/>
                </a:solidFill>
                <a:effectLst/>
                <a:latin typeface="Calibri"/>
                <a:ea typeface="Calibri"/>
                <a:cs typeface="Calibri"/>
                <a:sym typeface="Calibri"/>
              </a:rPr>
              <a:t>Vous</a:t>
            </a:r>
            <a:r>
              <a:rPr lang="en-GB" sz="1200" b="0" i="0" u="none" strike="noStrike" cap="none" dirty="0">
                <a:solidFill>
                  <a:schemeClr val="dk1"/>
                </a:solidFill>
                <a:effectLst/>
                <a:latin typeface="Calibri"/>
                <a:ea typeface="Calibri"/>
                <a:cs typeface="Calibri"/>
                <a:sym typeface="Calibri"/>
              </a:rPr>
              <a:t> – monuments, nous – blue sky</a:t>
            </a:r>
            <a:br>
              <a:rPr lang="en-GB" sz="1200" b="0" i="0" u="none" strike="noStrike" cap="none" dirty="0">
                <a:solidFill>
                  <a:schemeClr val="dk1"/>
                </a:solidFill>
                <a:effectLst/>
                <a:latin typeface="Calibri"/>
                <a:ea typeface="Calibri"/>
                <a:cs typeface="Calibri"/>
                <a:sym typeface="Calibri"/>
              </a:rPr>
            </a:br>
            <a:r>
              <a:rPr lang="en-GB" sz="1200" b="0" i="0" u="none" strike="noStrike" cap="none" dirty="0">
                <a:solidFill>
                  <a:schemeClr val="dk1"/>
                </a:solidFill>
                <a:effectLst/>
                <a:latin typeface="Calibri"/>
                <a:ea typeface="Calibri"/>
                <a:cs typeface="Calibri"/>
                <a:sym typeface="Calibri"/>
              </a:rPr>
              <a:t>3. </a:t>
            </a:r>
            <a:r>
              <a:rPr lang="en-GB" sz="1200" b="0" i="0" u="none" strike="noStrike" cap="none" dirty="0" err="1">
                <a:solidFill>
                  <a:schemeClr val="dk1"/>
                </a:solidFill>
                <a:effectLst/>
                <a:latin typeface="Calibri"/>
                <a:ea typeface="Calibri"/>
                <a:cs typeface="Calibri"/>
                <a:sym typeface="Calibri"/>
              </a:rPr>
              <a:t>Vous</a:t>
            </a:r>
            <a:r>
              <a:rPr lang="en-GB" sz="1200" b="0" i="0" u="none" strike="noStrike" cap="none" dirty="0">
                <a:solidFill>
                  <a:schemeClr val="dk1"/>
                </a:solidFill>
                <a:effectLst/>
                <a:latin typeface="Calibri"/>
                <a:ea typeface="Calibri"/>
                <a:cs typeface="Calibri"/>
                <a:sym typeface="Calibri"/>
              </a:rPr>
              <a:t> – sand, boats, nous – rich history</a:t>
            </a:r>
            <a:br>
              <a:rPr lang="en-GB" sz="1200" b="0" i="0" u="none" strike="noStrike" cap="none" dirty="0">
                <a:solidFill>
                  <a:schemeClr val="dk1"/>
                </a:solidFill>
                <a:effectLst/>
                <a:latin typeface="Calibri"/>
                <a:ea typeface="Calibri"/>
                <a:cs typeface="Calibri"/>
                <a:sym typeface="Calibri"/>
              </a:rPr>
            </a:br>
            <a:r>
              <a:rPr lang="en-GB" sz="1200" b="0" i="0" u="none" strike="noStrike" cap="none" dirty="0">
                <a:solidFill>
                  <a:schemeClr val="dk1"/>
                </a:solidFill>
                <a:effectLst/>
                <a:latin typeface="Calibri"/>
                <a:ea typeface="Calibri"/>
                <a:cs typeface="Calibri"/>
                <a:sym typeface="Calibri"/>
              </a:rPr>
              <a:t>4. </a:t>
            </a:r>
            <a:r>
              <a:rPr lang="en-GB" sz="1200" b="0" i="0" u="none" strike="noStrike" cap="none" dirty="0" err="1">
                <a:solidFill>
                  <a:schemeClr val="dk1"/>
                </a:solidFill>
                <a:effectLst/>
                <a:latin typeface="Calibri"/>
                <a:ea typeface="Calibri"/>
                <a:cs typeface="Calibri"/>
                <a:sym typeface="Calibri"/>
              </a:rPr>
              <a:t>Vous</a:t>
            </a:r>
            <a:r>
              <a:rPr lang="en-GB" sz="1200" b="0" i="0" u="none" strike="noStrike" cap="none" dirty="0">
                <a:solidFill>
                  <a:schemeClr val="dk1"/>
                </a:solidFill>
                <a:effectLst/>
                <a:latin typeface="Calibri"/>
                <a:ea typeface="Calibri"/>
                <a:cs typeface="Calibri"/>
                <a:sym typeface="Calibri"/>
              </a:rPr>
              <a:t> – unique culture, nous – Alps</a:t>
            </a:r>
            <a:br>
              <a:rPr lang="en-GB" sz="1200" b="0" i="0" u="none" strike="noStrike" cap="none" dirty="0">
                <a:solidFill>
                  <a:schemeClr val="dk1"/>
                </a:solidFill>
                <a:effectLst/>
                <a:latin typeface="Calibri"/>
                <a:ea typeface="Calibri"/>
                <a:cs typeface="Calibri"/>
                <a:sym typeface="Calibri"/>
              </a:rPr>
            </a:br>
            <a:r>
              <a:rPr lang="en-GB" sz="1200" b="0" i="0" u="none" strike="noStrike" cap="none" dirty="0">
                <a:solidFill>
                  <a:schemeClr val="dk1"/>
                </a:solidFill>
                <a:effectLst/>
                <a:latin typeface="Calibri"/>
                <a:ea typeface="Calibri"/>
                <a:cs typeface="Calibri"/>
                <a:sym typeface="Calibri"/>
              </a:rPr>
              <a:t>5. Nous – excellent restaurants and modern shops</a:t>
            </a:r>
            <a:br>
              <a:rPr lang="en-GB" sz="1200" b="0" i="0" u="none" strike="noStrike" cap="none" dirty="0">
                <a:solidFill>
                  <a:schemeClr val="dk1"/>
                </a:solidFill>
                <a:effectLst/>
                <a:latin typeface="Calibri"/>
                <a:ea typeface="Calibri"/>
                <a:cs typeface="Calibri"/>
                <a:sym typeface="Calibri"/>
              </a:rPr>
            </a:br>
            <a:r>
              <a:rPr lang="en-GB" sz="1200" b="0" i="0" u="none" strike="noStrike" cap="none" dirty="0">
                <a:solidFill>
                  <a:schemeClr val="dk1"/>
                </a:solidFill>
                <a:effectLst/>
                <a:latin typeface="Calibri"/>
                <a:ea typeface="Calibri"/>
                <a:cs typeface="Calibri"/>
                <a:sym typeface="Calibri"/>
              </a:rPr>
              <a:t>6. Nous – excellent restaurants and modern shops</a:t>
            </a:r>
          </a:p>
          <a:p>
            <a:pPr marL="0" lvl="0" indent="0" algn="l" rtl="0">
              <a:spcBef>
                <a:spcPts val="0"/>
              </a:spcBef>
              <a:spcAft>
                <a:spcPts val="0"/>
              </a:spcAft>
              <a:buNone/>
            </a:pPr>
            <a:endParaRPr lang="en-GB" sz="1200" b="0" i="0" u="none" strike="noStrike" cap="none" dirty="0">
              <a:solidFill>
                <a:schemeClr val="dk1"/>
              </a:solidFill>
              <a:effectLst/>
              <a:latin typeface="Calibri"/>
              <a:cs typeface="Calibri"/>
              <a:sym typeface="Calibri"/>
            </a:endParaRPr>
          </a:p>
          <a:p>
            <a:pPr marL="0" lvl="0" indent="0" algn="l" rtl="0">
              <a:spcBef>
                <a:spcPts val="0"/>
              </a:spcBef>
              <a:spcAft>
                <a:spcPts val="0"/>
              </a:spcAft>
              <a:buFont typeface="Arial" panose="020B0604020202020204" pitchFamily="34" charset="0"/>
              <a:buNone/>
            </a:pPr>
            <a:r>
              <a:rPr lang="en-GB" b="1" i="0" u="none" baseline="0" dirty="0"/>
              <a:t>Note:</a:t>
            </a:r>
          </a:p>
          <a:p>
            <a:pPr marL="0" lvl="0" indent="0" algn="l" rtl="0">
              <a:spcBef>
                <a:spcPts val="0"/>
              </a:spcBef>
              <a:spcAft>
                <a:spcPts val="0"/>
              </a:spcAft>
              <a:buFont typeface="Arial" panose="020B0604020202020204" pitchFamily="34" charset="0"/>
              <a:buNone/>
            </a:pPr>
            <a:r>
              <a:rPr lang="en-GB" b="0" i="0" u="none" baseline="0" dirty="0"/>
              <a:t>Last week, students were taught regular plural adjective agreement as complement to the verb </a:t>
            </a:r>
            <a:r>
              <a:rPr lang="en-GB" b="0" i="1" u="none" baseline="0" dirty="0" err="1"/>
              <a:t>être</a:t>
            </a:r>
            <a:r>
              <a:rPr lang="en-GB" b="0" i="0" u="none" baseline="0" dirty="0"/>
              <a:t>. They have previously been taught postnominal adjective agreement with singular nouns. (Week 1.1.4). Teacher to draw students’ attention to the spelling of ‘</a:t>
            </a:r>
            <a:r>
              <a:rPr lang="en-GB" b="0" i="1" u="none" baseline="0" dirty="0" err="1"/>
              <a:t>excellents</a:t>
            </a:r>
            <a:r>
              <a:rPr lang="en-GB" b="0" i="0" u="none" baseline="0" dirty="0"/>
              <a:t>’ and ‘</a:t>
            </a:r>
            <a:r>
              <a:rPr lang="en-GB" b="0" i="1" u="none" baseline="0" dirty="0" err="1"/>
              <a:t>modernes</a:t>
            </a:r>
            <a:r>
              <a:rPr lang="en-GB" b="0" i="0" u="none" baseline="0" dirty="0"/>
              <a:t>’ and elicit the reason for this.</a:t>
            </a:r>
          </a:p>
          <a:p>
            <a:pPr marL="0" lvl="0" indent="0" algn="l" rtl="0">
              <a:spcBef>
                <a:spcPts val="0"/>
              </a:spcBef>
              <a:spcAft>
                <a:spcPts val="0"/>
              </a:spcAft>
              <a:buFont typeface="Arial" panose="020B0604020202020204" pitchFamily="34" charset="0"/>
              <a:buNone/>
            </a:pPr>
            <a:endParaRPr lang="en-GB" b="0" i="0" u="non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monument [4113], </a:t>
            </a:r>
            <a:r>
              <a:rPr lang="en-GB" baseline="0" dirty="0" err="1"/>
              <a:t>d’accord</a:t>
            </a:r>
            <a:r>
              <a:rPr lang="en-GB" baseline="0" dirty="0"/>
              <a:t> [736], </a:t>
            </a:r>
            <a:r>
              <a:rPr lang="en-GB" sz="1200" dirty="0" err="1">
                <a:solidFill>
                  <a:schemeClr val="accent1">
                    <a:lumMod val="50000"/>
                  </a:schemeClr>
                </a:solidFill>
                <a:latin typeface="Century Gothic" panose="020B0502020202020204" pitchFamily="34" charset="0"/>
              </a:rPr>
              <a:t>Méditerranée</a:t>
            </a:r>
            <a:r>
              <a:rPr lang="en-GB" sz="1200" dirty="0">
                <a:solidFill>
                  <a:schemeClr val="accent1">
                    <a:lumMod val="50000"/>
                  </a:schemeClr>
                </a:solidFill>
                <a:latin typeface="Century Gothic" panose="020B0502020202020204" pitchFamily="34" charset="0"/>
              </a:rPr>
              <a:t> [n/a], riche [599], culture [913], unique [402], restaurant [2336], excellent [1225]</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lvl="0" indent="0" algn="l" rtl="0">
              <a:spcBef>
                <a:spcPts val="0"/>
              </a:spcBef>
              <a:spcAft>
                <a:spcPts val="0"/>
              </a:spcAft>
              <a:buFont typeface="Arial" panose="020B0604020202020204" pitchFamily="34" charset="0"/>
              <a:buNone/>
            </a:pPr>
            <a:endParaRPr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24</a:t>
            </a:fld>
            <a:endParaRPr/>
          </a:p>
        </p:txBody>
      </p:sp>
    </p:spTree>
    <p:extLst>
      <p:ext uri="{BB962C8B-B14F-4D97-AF65-F5344CB8AC3E}">
        <p14:creationId xmlns:p14="http://schemas.microsoft.com/office/powerpoint/2010/main" val="21847458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Timing: 8 minutes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Aim: </a:t>
            </a:r>
            <a:r>
              <a:rPr lang="en-GB" b="0" i="0" baseline="0" dirty="0"/>
              <a:t>Aural recognition of 1</a:t>
            </a:r>
            <a:r>
              <a:rPr lang="en-GB" b="0" i="0" baseline="30000" dirty="0"/>
              <a:t>st</a:t>
            </a:r>
            <a:r>
              <a:rPr lang="en-GB" b="0" i="0" baseline="0" dirty="0"/>
              <a:t> and 2</a:t>
            </a:r>
            <a:r>
              <a:rPr lang="en-GB" b="0" i="0" baseline="30000" dirty="0"/>
              <a:t>nd</a:t>
            </a:r>
            <a:r>
              <a:rPr lang="en-GB" b="0" i="0" baseline="0" dirty="0"/>
              <a:t> person plural forms of </a:t>
            </a:r>
            <a:r>
              <a:rPr lang="en-GB" b="0" i="1" baseline="0" dirty="0" err="1"/>
              <a:t>avoir</a:t>
            </a:r>
            <a:r>
              <a:rPr lang="en-GB" b="0" i="0" baseline="0" dirty="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i="0" baseline="0" dirty="0"/>
              <a:t>1. Press the play button to hear a monologue with the pronouns obscured.</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i="0" baseline="0" dirty="0"/>
              <a:t>2. Using their knowledge of verb forms to help them, students tick whether they think each item belongs to </a:t>
            </a:r>
            <a:r>
              <a:rPr lang="en-GB" sz="1200" b="0" dirty="0" err="1">
                <a:solidFill>
                  <a:schemeClr val="accent1">
                    <a:lumMod val="50000"/>
                  </a:schemeClr>
                </a:solidFill>
              </a:rPr>
              <a:t>Noura</a:t>
            </a:r>
            <a:r>
              <a:rPr lang="en-GB" sz="1200" b="0" dirty="0">
                <a:solidFill>
                  <a:schemeClr val="accent1">
                    <a:lumMod val="50000"/>
                  </a:schemeClr>
                </a:solidFill>
              </a:rPr>
              <a:t> and Amir (</a:t>
            </a:r>
            <a:r>
              <a:rPr lang="en-GB" i="1" baseline="0" dirty="0"/>
              <a:t>nous</a:t>
            </a:r>
            <a:r>
              <a:rPr lang="en-GB" i="0" baseline="0" dirty="0"/>
              <a:t>) or their cousins (</a:t>
            </a:r>
            <a:r>
              <a:rPr lang="en-GB" i="1" baseline="0" dirty="0" err="1"/>
              <a:t>vous</a:t>
            </a:r>
            <a:r>
              <a:rPr lang="en-GB" i="0" baseline="0" dirty="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i="0" baseline="0" dirty="0"/>
              <a:t>3. Answers on next slide. Full verb forms appear on clicks.</a:t>
            </a:r>
          </a:p>
          <a:p>
            <a:pPr marL="0" lvl="0" indent="0" algn="l" rtl="0">
              <a:spcBef>
                <a:spcPts val="0"/>
              </a:spcBef>
              <a:spcAft>
                <a:spcPts val="0"/>
              </a:spcAft>
              <a:buNone/>
            </a:pPr>
            <a:endParaRPr lang="en-GB" i="0" dirty="0"/>
          </a:p>
          <a:p>
            <a:pPr marL="0" lvl="0" indent="0" algn="l" rtl="0">
              <a:spcBef>
                <a:spcPts val="0"/>
              </a:spcBef>
              <a:spcAft>
                <a:spcPts val="0"/>
              </a:spcAft>
              <a:buNone/>
            </a:pPr>
            <a:r>
              <a:rPr lang="en-GB" b="1" i="0" dirty="0"/>
              <a:t>Transcript</a:t>
            </a:r>
            <a:r>
              <a:rPr lang="en-GB" i="0" dirty="0"/>
              <a:t> (plays on clicking the play button):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i="0" dirty="0"/>
              <a:t>[beep] </a:t>
            </a:r>
            <a:r>
              <a:rPr lang="en-GB" i="0" dirty="0" err="1"/>
              <a:t>avons</a:t>
            </a:r>
            <a:r>
              <a:rPr lang="en-GB" i="0" dirty="0"/>
              <a:t> des livres et [beep] </a:t>
            </a:r>
            <a:r>
              <a:rPr lang="en-GB" i="0" dirty="0" err="1"/>
              <a:t>avons</a:t>
            </a:r>
            <a:r>
              <a:rPr lang="en-GB" i="0" dirty="0"/>
              <a:t> </a:t>
            </a:r>
            <a:r>
              <a:rPr lang="en-GB" i="0" dirty="0" err="1"/>
              <a:t>aussi</a:t>
            </a:r>
            <a:r>
              <a:rPr lang="en-GB" i="0" dirty="0"/>
              <a:t> </a:t>
            </a:r>
            <a:r>
              <a:rPr lang="en-GB" i="0" dirty="0" err="1"/>
              <a:t>une</a:t>
            </a:r>
            <a:r>
              <a:rPr lang="en-GB" i="0" baseline="0" dirty="0"/>
              <a:t> radio. [beep] </a:t>
            </a:r>
            <a:r>
              <a:rPr lang="en-GB" i="0" baseline="0" dirty="0" err="1"/>
              <a:t>avez</a:t>
            </a:r>
            <a:r>
              <a:rPr lang="en-GB" i="0" baseline="0" dirty="0"/>
              <a:t> un </a:t>
            </a:r>
            <a:r>
              <a:rPr lang="en-GB" i="0" baseline="0" dirty="0" err="1"/>
              <a:t>vélo</a:t>
            </a:r>
            <a:r>
              <a:rPr lang="en-GB" i="0" baseline="0" dirty="0"/>
              <a:t> et [beep] </a:t>
            </a:r>
            <a:r>
              <a:rPr lang="en-GB" i="0" baseline="0" dirty="0" err="1"/>
              <a:t>avons</a:t>
            </a:r>
            <a:r>
              <a:rPr lang="en-GB" i="0" baseline="0" dirty="0"/>
              <a:t> un kayak. [beep] </a:t>
            </a:r>
            <a:r>
              <a:rPr lang="en-GB" i="0" baseline="0" dirty="0" err="1"/>
              <a:t>avons</a:t>
            </a:r>
            <a:r>
              <a:rPr lang="en-GB" i="0" baseline="0" dirty="0"/>
              <a:t> des </a:t>
            </a:r>
            <a:r>
              <a:rPr lang="en-GB" i="0" baseline="0" dirty="0" err="1"/>
              <a:t>lits</a:t>
            </a:r>
            <a:r>
              <a:rPr lang="en-GB" i="0" baseline="0" dirty="0"/>
              <a:t> bleus et [beep] </a:t>
            </a:r>
            <a:r>
              <a:rPr lang="en-GB" i="0" baseline="0" dirty="0" err="1"/>
              <a:t>avez</a:t>
            </a:r>
            <a:r>
              <a:rPr lang="en-GB" i="0" baseline="0" dirty="0"/>
              <a:t> des </a:t>
            </a:r>
            <a:r>
              <a:rPr lang="en-GB" i="0" baseline="0" dirty="0" err="1"/>
              <a:t>lits</a:t>
            </a:r>
            <a:r>
              <a:rPr lang="en-GB" i="0" baseline="0" dirty="0"/>
              <a:t> verts. [beep] </a:t>
            </a:r>
            <a:r>
              <a:rPr lang="en-GB" i="0" baseline="0" dirty="0" err="1"/>
              <a:t>avez</a:t>
            </a:r>
            <a:r>
              <a:rPr lang="en-GB" i="0" baseline="0" dirty="0"/>
              <a:t> des T-shirts et [beep] </a:t>
            </a:r>
            <a:r>
              <a:rPr lang="en-GB" i="0" baseline="0" dirty="0" err="1"/>
              <a:t>avons</a:t>
            </a:r>
            <a:r>
              <a:rPr lang="en-GB" i="0" baseline="0" dirty="0"/>
              <a:t> des chemises. [beep] </a:t>
            </a:r>
            <a:r>
              <a:rPr lang="en-GB" i="0" baseline="0" dirty="0" err="1"/>
              <a:t>avez</a:t>
            </a:r>
            <a:r>
              <a:rPr lang="en-GB" i="0" baseline="0" dirty="0"/>
              <a:t> </a:t>
            </a:r>
            <a:r>
              <a:rPr lang="en-GB" i="0" baseline="0" dirty="0" err="1"/>
              <a:t>une</a:t>
            </a:r>
            <a:r>
              <a:rPr lang="en-GB" i="0" baseline="0" dirty="0"/>
              <a:t> </a:t>
            </a:r>
            <a:r>
              <a:rPr lang="en-GB" sz="1200" b="0" i="0" u="none" strike="noStrike" cap="none" dirty="0" err="1">
                <a:solidFill>
                  <a:schemeClr val="dk1"/>
                </a:solidFill>
                <a:effectLst/>
                <a:latin typeface="Calibri"/>
                <a:ea typeface="Calibri"/>
                <a:cs typeface="Calibri"/>
                <a:sym typeface="Calibri"/>
              </a:rPr>
              <a:t>télé</a:t>
            </a:r>
            <a:r>
              <a:rPr lang="en-GB" sz="1200" b="0" i="0" u="none" strike="noStrike" cap="none" dirty="0">
                <a:solidFill>
                  <a:schemeClr val="dk1"/>
                </a:solidFill>
                <a:effectLst/>
                <a:latin typeface="Calibri"/>
                <a:ea typeface="Calibri"/>
                <a:cs typeface="Calibri"/>
                <a:sym typeface="Calibri"/>
              </a:rPr>
              <a:t> </a:t>
            </a:r>
            <a:r>
              <a:rPr lang="en-GB" i="0" baseline="0" dirty="0"/>
              <a:t>et [beep] </a:t>
            </a:r>
            <a:r>
              <a:rPr lang="en-GB" i="0" baseline="0" dirty="0" err="1"/>
              <a:t>avons</a:t>
            </a:r>
            <a:r>
              <a:rPr lang="en-GB" i="0" baseline="0" dirty="0"/>
              <a:t> un </a:t>
            </a:r>
            <a:r>
              <a:rPr lang="en-GB" i="0" baseline="0" dirty="0" err="1"/>
              <a:t>ordinateur</a:t>
            </a:r>
            <a:r>
              <a:rPr lang="en-GB" i="0" baseline="0" dirty="0"/>
              <a:t>. [beep] </a:t>
            </a:r>
            <a:r>
              <a:rPr lang="en-GB" i="0" baseline="0" dirty="0" err="1"/>
              <a:t>avez</a:t>
            </a:r>
            <a:r>
              <a:rPr lang="en-GB" i="0" baseline="0" dirty="0"/>
              <a:t> deux </a:t>
            </a:r>
            <a:r>
              <a:rPr lang="en-GB" i="0" baseline="0" dirty="0" err="1"/>
              <a:t>ordinateurs</a:t>
            </a:r>
            <a:r>
              <a:rPr lang="en-GB" i="0" baseline="0" dirty="0"/>
              <a:t> </a:t>
            </a:r>
            <a:r>
              <a:rPr lang="en-GB" i="0" baseline="0" dirty="0" err="1"/>
              <a:t>mais</a:t>
            </a:r>
            <a:r>
              <a:rPr lang="en-GB" i="0" baseline="0" dirty="0"/>
              <a:t> [beep] </a:t>
            </a:r>
            <a:r>
              <a:rPr lang="en-GB" i="0" baseline="0" dirty="0" err="1"/>
              <a:t>avons</a:t>
            </a:r>
            <a:r>
              <a:rPr lang="en-GB" i="0" baseline="0" dirty="0"/>
              <a:t> un </a:t>
            </a:r>
            <a:r>
              <a:rPr lang="en-GB" i="0" baseline="0" dirty="0" err="1"/>
              <a:t>chien</a:t>
            </a:r>
            <a:r>
              <a:rPr lang="en-GB" i="0" baseline="0" dirty="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différent</a:t>
            </a:r>
            <a:r>
              <a:rPr lang="en-GB" baseline="0" dirty="0"/>
              <a:t> [350], cousin [3387], kayak [&gt;5000], T-shirt [&gt;5000],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25</a:t>
            </a:fld>
            <a:endParaRPr/>
          </a:p>
        </p:txBody>
      </p:sp>
    </p:spTree>
    <p:extLst>
      <p:ext uri="{BB962C8B-B14F-4D97-AF65-F5344CB8AC3E}">
        <p14:creationId xmlns:p14="http://schemas.microsoft.com/office/powerpoint/2010/main" val="5854944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0" i="0" dirty="0"/>
              <a:t>Answers to the activity on the previous slide. Full dialogue (including pronouns) appears on a click.</a:t>
            </a:r>
          </a:p>
          <a:p>
            <a:pPr marL="0" lvl="0" indent="0" algn="l" rtl="0">
              <a:spcBef>
                <a:spcPts val="0"/>
              </a:spcBef>
              <a:spcAft>
                <a:spcPts val="0"/>
              </a:spcAft>
              <a:buNone/>
            </a:pPr>
            <a:endParaRPr lang="en-GB" b="1" i="0" dirty="0"/>
          </a:p>
          <a:p>
            <a:pPr marL="0" lvl="0" indent="0" algn="l" rtl="0">
              <a:spcBef>
                <a:spcPts val="0"/>
              </a:spcBef>
              <a:spcAft>
                <a:spcPts val="0"/>
              </a:spcAft>
              <a:buNone/>
            </a:pPr>
            <a:r>
              <a:rPr lang="en-GB" b="1" i="0" dirty="0"/>
              <a:t>Transcript:</a:t>
            </a:r>
            <a:endParaRPr lang="en-GB"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Nous </a:t>
            </a:r>
            <a:r>
              <a:rPr lang="en-GB" i="0" dirty="0" err="1"/>
              <a:t>avons</a:t>
            </a:r>
            <a:r>
              <a:rPr lang="en-GB" i="0" dirty="0"/>
              <a:t> des livres et </a:t>
            </a:r>
            <a:r>
              <a:rPr lang="en-GB" b="1" i="0" dirty="0"/>
              <a:t>nous </a:t>
            </a:r>
            <a:r>
              <a:rPr lang="en-GB" i="0" dirty="0" err="1"/>
              <a:t>avons</a:t>
            </a:r>
            <a:r>
              <a:rPr lang="en-GB" i="0" dirty="0"/>
              <a:t> </a:t>
            </a:r>
            <a:r>
              <a:rPr lang="en-GB" i="0" dirty="0" err="1"/>
              <a:t>aussi</a:t>
            </a:r>
            <a:r>
              <a:rPr lang="en-GB" i="0" dirty="0"/>
              <a:t> </a:t>
            </a:r>
            <a:r>
              <a:rPr lang="en-GB" i="0" dirty="0" err="1"/>
              <a:t>une</a:t>
            </a:r>
            <a:r>
              <a:rPr lang="en-GB" i="0" baseline="0" dirty="0"/>
              <a:t> radio. </a:t>
            </a:r>
            <a:r>
              <a:rPr lang="en-GB" b="1" i="0" baseline="0" dirty="0" err="1"/>
              <a:t>Vous</a:t>
            </a:r>
            <a:r>
              <a:rPr lang="en-GB" b="1" i="0" baseline="0" dirty="0"/>
              <a:t> </a:t>
            </a:r>
            <a:r>
              <a:rPr lang="en-GB" i="0" baseline="0" dirty="0" err="1"/>
              <a:t>avez</a:t>
            </a:r>
            <a:r>
              <a:rPr lang="en-GB" i="0" baseline="0" dirty="0"/>
              <a:t> un </a:t>
            </a:r>
            <a:r>
              <a:rPr lang="en-GB" i="0" baseline="0" dirty="0" err="1"/>
              <a:t>vélo</a:t>
            </a:r>
            <a:r>
              <a:rPr lang="en-GB" i="0" baseline="0" dirty="0"/>
              <a:t> et </a:t>
            </a:r>
            <a:r>
              <a:rPr lang="en-GB" b="1" i="0" baseline="0" dirty="0"/>
              <a:t>nous </a:t>
            </a:r>
            <a:r>
              <a:rPr lang="en-GB" i="0" baseline="0" dirty="0" err="1"/>
              <a:t>avons</a:t>
            </a:r>
            <a:r>
              <a:rPr lang="en-GB" i="0" baseline="0" dirty="0"/>
              <a:t> un kayak. </a:t>
            </a:r>
            <a:r>
              <a:rPr lang="en-GB" b="1" i="0" baseline="0" dirty="0"/>
              <a:t>Nous </a:t>
            </a:r>
            <a:r>
              <a:rPr lang="en-GB" i="0" baseline="0" dirty="0" err="1"/>
              <a:t>avons</a:t>
            </a:r>
            <a:r>
              <a:rPr lang="en-GB" i="0" baseline="0" dirty="0"/>
              <a:t> des </a:t>
            </a:r>
            <a:r>
              <a:rPr lang="en-GB" i="0" baseline="0" dirty="0" err="1"/>
              <a:t>lits</a:t>
            </a:r>
            <a:r>
              <a:rPr lang="en-GB" i="0" baseline="0" dirty="0"/>
              <a:t> bleus et </a:t>
            </a:r>
            <a:r>
              <a:rPr lang="en-GB" b="1" i="0" baseline="0" dirty="0" err="1"/>
              <a:t>vous</a:t>
            </a:r>
            <a:r>
              <a:rPr lang="en-GB" b="1" i="0" baseline="0" dirty="0"/>
              <a:t> </a:t>
            </a:r>
            <a:r>
              <a:rPr lang="en-GB" i="0" baseline="0" dirty="0" err="1"/>
              <a:t>avez</a:t>
            </a:r>
            <a:r>
              <a:rPr lang="en-GB" i="0" baseline="0" dirty="0"/>
              <a:t> des </a:t>
            </a:r>
            <a:r>
              <a:rPr lang="en-GB" i="0" baseline="0" dirty="0" err="1"/>
              <a:t>lits</a:t>
            </a:r>
            <a:r>
              <a:rPr lang="en-GB" i="0" baseline="0" dirty="0"/>
              <a:t> </a:t>
            </a:r>
            <a:r>
              <a:rPr lang="en-GB" i="0" baseline="0" dirty="0" err="1"/>
              <a:t>verts</a:t>
            </a:r>
            <a:r>
              <a:rPr lang="en-GB" i="0" baseline="0" dirty="0"/>
              <a:t>. </a:t>
            </a:r>
            <a:r>
              <a:rPr lang="en-GB" b="1" i="0" baseline="0" dirty="0" err="1"/>
              <a:t>Vous</a:t>
            </a:r>
            <a:r>
              <a:rPr lang="en-GB" b="1" i="0" baseline="0" dirty="0"/>
              <a:t> </a:t>
            </a:r>
            <a:r>
              <a:rPr lang="en-GB" i="0" baseline="0" dirty="0" err="1"/>
              <a:t>avez</a:t>
            </a:r>
            <a:r>
              <a:rPr lang="en-GB" i="0" baseline="0" dirty="0"/>
              <a:t> des T-shirts et </a:t>
            </a:r>
            <a:r>
              <a:rPr lang="en-GB" b="1" i="0" baseline="0" dirty="0"/>
              <a:t>nous </a:t>
            </a:r>
            <a:r>
              <a:rPr lang="en-GB" i="0" baseline="0" dirty="0" err="1"/>
              <a:t>avons</a:t>
            </a:r>
            <a:r>
              <a:rPr lang="en-GB" i="0" baseline="0" dirty="0"/>
              <a:t> des chemises. </a:t>
            </a:r>
            <a:r>
              <a:rPr lang="en-GB" b="1" i="0" baseline="0" dirty="0" err="1"/>
              <a:t>Vous</a:t>
            </a:r>
            <a:r>
              <a:rPr lang="en-GB" b="1" i="0" baseline="0" dirty="0"/>
              <a:t> </a:t>
            </a:r>
            <a:r>
              <a:rPr lang="en-GB" i="0" baseline="0" dirty="0" err="1"/>
              <a:t>avez</a:t>
            </a:r>
            <a:r>
              <a:rPr lang="en-GB" i="0" baseline="0" dirty="0"/>
              <a:t> </a:t>
            </a:r>
            <a:r>
              <a:rPr lang="en-GB" i="0" baseline="0" dirty="0" err="1"/>
              <a:t>une</a:t>
            </a:r>
            <a:r>
              <a:rPr lang="en-GB" i="0" baseline="0" dirty="0"/>
              <a:t> </a:t>
            </a:r>
            <a:r>
              <a:rPr lang="en-GB" sz="1200" b="0" i="0" u="none" strike="noStrike" cap="none" dirty="0" err="1">
                <a:solidFill>
                  <a:schemeClr val="dk1"/>
                </a:solidFill>
                <a:effectLst/>
                <a:latin typeface="Calibri"/>
                <a:ea typeface="Calibri"/>
                <a:cs typeface="Calibri"/>
                <a:sym typeface="Calibri"/>
              </a:rPr>
              <a:t>télé</a:t>
            </a:r>
            <a:r>
              <a:rPr lang="en-GB" sz="1200" b="0" i="0" u="none" strike="noStrike" cap="none" dirty="0">
                <a:solidFill>
                  <a:schemeClr val="dk1"/>
                </a:solidFill>
                <a:effectLst/>
                <a:latin typeface="Calibri"/>
                <a:ea typeface="Calibri"/>
                <a:cs typeface="Calibri"/>
                <a:sym typeface="Calibri"/>
              </a:rPr>
              <a:t> </a:t>
            </a:r>
            <a:r>
              <a:rPr lang="en-GB" i="0" baseline="0" dirty="0"/>
              <a:t>et </a:t>
            </a:r>
            <a:r>
              <a:rPr lang="en-GB" b="1" i="0" baseline="0" dirty="0"/>
              <a:t>nous </a:t>
            </a:r>
            <a:r>
              <a:rPr lang="en-GB" i="0" baseline="0" dirty="0" err="1"/>
              <a:t>avons</a:t>
            </a:r>
            <a:r>
              <a:rPr lang="en-GB" i="0" baseline="0" dirty="0"/>
              <a:t> un </a:t>
            </a:r>
            <a:r>
              <a:rPr lang="en-GB" i="0" baseline="0" dirty="0" err="1"/>
              <a:t>ordinateur</a:t>
            </a:r>
            <a:r>
              <a:rPr lang="en-GB" i="0" baseline="0" dirty="0"/>
              <a:t>. </a:t>
            </a:r>
            <a:r>
              <a:rPr lang="en-GB" b="1" i="0" baseline="0" dirty="0" err="1"/>
              <a:t>Vous</a:t>
            </a:r>
            <a:r>
              <a:rPr lang="en-GB" b="1" i="0" baseline="0" dirty="0"/>
              <a:t> </a:t>
            </a:r>
            <a:r>
              <a:rPr lang="en-GB" i="0" baseline="0" dirty="0" err="1"/>
              <a:t>avez</a:t>
            </a:r>
            <a:r>
              <a:rPr lang="en-GB" i="0" baseline="0" dirty="0"/>
              <a:t> </a:t>
            </a:r>
            <a:r>
              <a:rPr lang="en-GB" i="0" baseline="0" dirty="0" err="1"/>
              <a:t>deux</a:t>
            </a:r>
            <a:r>
              <a:rPr lang="en-GB" i="0" baseline="0" dirty="0"/>
              <a:t> </a:t>
            </a:r>
            <a:r>
              <a:rPr lang="en-GB" i="0" baseline="0" dirty="0" err="1"/>
              <a:t>ordinateurs</a:t>
            </a:r>
            <a:r>
              <a:rPr lang="en-GB" i="0" baseline="0" dirty="0"/>
              <a:t> </a:t>
            </a:r>
            <a:r>
              <a:rPr lang="en-GB" i="0" baseline="0" dirty="0" err="1"/>
              <a:t>mais</a:t>
            </a:r>
            <a:r>
              <a:rPr lang="en-GB" i="0" baseline="0" dirty="0"/>
              <a:t> </a:t>
            </a:r>
            <a:r>
              <a:rPr lang="en-GB" b="1" i="0" baseline="0" dirty="0"/>
              <a:t>nous </a:t>
            </a:r>
            <a:r>
              <a:rPr lang="en-GB" i="0" baseline="0" dirty="0" err="1"/>
              <a:t>avons</a:t>
            </a:r>
            <a:r>
              <a:rPr lang="en-GB" i="0" baseline="0" dirty="0"/>
              <a:t> un </a:t>
            </a:r>
            <a:r>
              <a:rPr lang="en-GB" i="0" baseline="0" dirty="0" err="1"/>
              <a:t>chien</a:t>
            </a:r>
            <a:r>
              <a:rPr lang="en-GB" i="0" baseline="0" dirty="0"/>
              <a:t>!</a:t>
            </a:r>
            <a:endParaRPr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26</a:t>
            </a:fld>
            <a:endParaRPr/>
          </a:p>
        </p:txBody>
      </p:sp>
    </p:spTree>
    <p:extLst>
      <p:ext uri="{BB962C8B-B14F-4D97-AF65-F5344CB8AC3E}">
        <p14:creationId xmlns:p14="http://schemas.microsoft.com/office/powerpoint/2010/main" val="40938402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Timing: 10 minutes (two slides)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Aim: </a:t>
            </a:r>
            <a:r>
              <a:rPr lang="en-GB" b="0" dirty="0"/>
              <a:t>Oral production of sentences containing 1</a:t>
            </a:r>
            <a:r>
              <a:rPr lang="en-GB" b="0" baseline="30000" dirty="0"/>
              <a:t>st</a:t>
            </a:r>
            <a:r>
              <a:rPr lang="en-GB" b="0" dirty="0"/>
              <a:t> and 2</a:t>
            </a:r>
            <a:r>
              <a:rPr lang="en-GB" b="0" baseline="30000" dirty="0"/>
              <a:t>nd</a:t>
            </a:r>
            <a:r>
              <a:rPr lang="en-GB" b="0" dirty="0"/>
              <a:t> person plural forms of </a:t>
            </a:r>
            <a:r>
              <a:rPr lang="en-GB" b="0" i="1" dirty="0" err="1"/>
              <a:t>avoir</a:t>
            </a:r>
            <a:r>
              <a:rPr lang="en-GB" b="0" i="1" dirty="0"/>
              <a:t>.</a:t>
            </a:r>
            <a:endParaRPr lang="en-GB"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1. Before beginning the activity, the teacher may wish to:</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b="1" baseline="0" dirty="0"/>
              <a:t>revise use of </a:t>
            </a:r>
            <a:r>
              <a:rPr lang="en-GB" b="1" i="1" baseline="0" dirty="0"/>
              <a:t>un/</a:t>
            </a:r>
            <a:r>
              <a:rPr lang="en-GB" b="1" i="1" baseline="0" dirty="0" err="1"/>
              <a:t>une</a:t>
            </a:r>
            <a:r>
              <a:rPr lang="en-GB" b="1" i="1" baseline="0" dirty="0"/>
              <a:t> </a:t>
            </a:r>
            <a:r>
              <a:rPr lang="en-GB" b="1" baseline="0" dirty="0"/>
              <a:t>and </a:t>
            </a:r>
            <a:r>
              <a:rPr lang="en-GB" b="1" i="1" baseline="0" dirty="0"/>
              <a:t>des, </a:t>
            </a:r>
            <a:r>
              <a:rPr lang="en-GB" b="1" i="0" baseline="0" dirty="0"/>
              <a:t>ensuring students know when to use each here;</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b="1" baseline="0" dirty="0"/>
              <a:t>remind students to be aware of liaison use. A mixture of definite and indefinite articles are included here so students have to think about whether a liaison is required or not.</a:t>
            </a:r>
            <a:endParaRPr lang="en-GB"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2. </a:t>
            </a:r>
            <a:r>
              <a:rPr lang="en-GB" baseline="0" dirty="0"/>
              <a:t>Student B turns away from the board.</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aseline="0" dirty="0"/>
              <a:t>3. Student </a:t>
            </a:r>
            <a:r>
              <a:rPr lang="en-GB" b="1" baseline="0" dirty="0"/>
              <a:t>A</a:t>
            </a:r>
            <a:r>
              <a:rPr lang="en-GB" b="0" baseline="0" dirty="0"/>
              <a:t> says a sentence omitting the pronoun shown on the board. Student</a:t>
            </a:r>
            <a:r>
              <a:rPr lang="en-GB" b="1" baseline="0" dirty="0"/>
              <a:t> B</a:t>
            </a:r>
            <a:r>
              <a:rPr lang="en-GB" b="0" baseline="0" dirty="0"/>
              <a:t> writes </a:t>
            </a:r>
            <a:r>
              <a:rPr lang="en-GB" b="0" i="1" baseline="0" dirty="0"/>
              <a:t>nous </a:t>
            </a:r>
            <a:r>
              <a:rPr lang="en-GB" b="0" i="0" baseline="0" dirty="0"/>
              <a:t>or </a:t>
            </a:r>
            <a:r>
              <a:rPr lang="en-GB" b="0" i="1" baseline="0" dirty="0" err="1"/>
              <a:t>vous</a:t>
            </a:r>
            <a:r>
              <a:rPr lang="en-GB" b="0" i="0" baseline="0" dirty="0"/>
              <a:t> in their workbooks.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baseline="0" dirty="0"/>
              <a:t>4. Student B turns back.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baseline="0" dirty="0"/>
              <a:t>5. Teacher clicks to reveal full sentence answers (for B to check pronoun and A to check what s/he said).</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baseline="0" dirty="0"/>
              <a:t>6. If desired, teacher says each sentence again. Students repeat.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baseline="0" dirty="0"/>
              <a:t>(</a:t>
            </a:r>
            <a:r>
              <a:rPr lang="en-GB" b="1" i="0" baseline="0" dirty="0"/>
              <a:t>Optional writing </a:t>
            </a:r>
            <a:r>
              <a:rPr lang="en-GB" b="0" i="0" baseline="0" dirty="0"/>
              <a:t>activity) Both students </a:t>
            </a:r>
            <a:r>
              <a:rPr lang="en-GB" b="1" i="0" baseline="0" dirty="0"/>
              <a:t>write </a:t>
            </a:r>
            <a:r>
              <a:rPr lang="en-GB" b="0" i="0" baseline="0" dirty="0"/>
              <a:t>two sentences, one beginning with </a:t>
            </a:r>
            <a:r>
              <a:rPr lang="en-GB" b="0" i="1" baseline="0" dirty="0"/>
              <a:t>nous</a:t>
            </a:r>
            <a:r>
              <a:rPr lang="en-GB" b="0" i="0" baseline="0" dirty="0"/>
              <a:t> and the other with </a:t>
            </a:r>
            <a:r>
              <a:rPr lang="en-GB" b="0" i="1" baseline="0" dirty="0" err="1"/>
              <a:t>vous</a:t>
            </a:r>
            <a:r>
              <a:rPr lang="en-GB" b="0" i="0" baseline="0" dirty="0"/>
              <a:t>, summarising who has what.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Transcript</a:t>
            </a:r>
            <a:r>
              <a:rPr lang="en-GB" b="0" i="0" baseline="0" dirty="0"/>
              <a:t> (student A):</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baseline="0" dirty="0"/>
              <a:t>[Nous] </a:t>
            </a:r>
            <a:r>
              <a:rPr lang="en-GB" b="0" i="0" baseline="0" dirty="0" err="1"/>
              <a:t>avons</a:t>
            </a:r>
            <a:r>
              <a:rPr lang="en-GB" b="0" i="0" baseline="0" dirty="0"/>
              <a:t> </a:t>
            </a:r>
            <a:r>
              <a:rPr lang="en-GB" b="0" i="0" baseline="0" dirty="0" err="1"/>
              <a:t>une</a:t>
            </a:r>
            <a:r>
              <a:rPr lang="en-GB" b="0" i="0" baseline="0" dirty="0"/>
              <a:t> </a:t>
            </a:r>
            <a:r>
              <a:rPr lang="en-GB" b="0" i="0" baseline="0" dirty="0" err="1"/>
              <a:t>t</a:t>
            </a:r>
            <a:r>
              <a:rPr lang="en-GB" sz="1200" b="0" i="0" u="none" strike="noStrike" cap="none" dirty="0" err="1">
                <a:solidFill>
                  <a:schemeClr val="dk1"/>
                </a:solidFill>
                <a:effectLst/>
                <a:latin typeface="Calibri"/>
                <a:ea typeface="Calibri"/>
                <a:cs typeface="Calibri"/>
                <a:sym typeface="Calibri"/>
              </a:rPr>
              <a:t>élé</a:t>
            </a:r>
            <a:r>
              <a:rPr lang="en-GB" sz="1200" b="0" i="0" u="none" strike="noStrike" cap="none" dirty="0">
                <a:solidFill>
                  <a:schemeClr val="dk1"/>
                </a:solidFill>
                <a:effectLst/>
                <a:latin typeface="Calibri"/>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baseline="0" dirty="0">
                <a:solidFill>
                  <a:schemeClr val="dk1"/>
                </a:solidFill>
                <a:effectLst/>
                <a:latin typeface="Calibri"/>
                <a:cs typeface="Calibri"/>
                <a:sym typeface="Calibri"/>
              </a:rPr>
              <a:t>[Nous] </a:t>
            </a:r>
            <a:r>
              <a:rPr lang="en-GB" sz="1200" b="0" i="0" u="none" strike="noStrike" cap="none" baseline="0" dirty="0" err="1">
                <a:solidFill>
                  <a:schemeClr val="dk1"/>
                </a:solidFill>
                <a:effectLst/>
                <a:latin typeface="Calibri"/>
                <a:cs typeface="Calibri"/>
                <a:sym typeface="Calibri"/>
              </a:rPr>
              <a:t>avons</a:t>
            </a:r>
            <a:r>
              <a:rPr lang="en-GB" sz="1200" b="0" i="0" u="none" strike="noStrike" cap="none" baseline="0" dirty="0">
                <a:solidFill>
                  <a:schemeClr val="dk1"/>
                </a:solidFill>
                <a:effectLst/>
                <a:latin typeface="Calibri"/>
                <a:cs typeface="Calibri"/>
                <a:sym typeface="Calibri"/>
              </a:rPr>
              <a:t> des portables.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baseline="0" dirty="0">
                <a:solidFill>
                  <a:schemeClr val="dk1"/>
                </a:solidFill>
                <a:effectLst/>
                <a:latin typeface="Calibri"/>
                <a:cs typeface="Calibri"/>
                <a:sym typeface="Calibri"/>
              </a:rPr>
              <a:t>[</a:t>
            </a:r>
            <a:r>
              <a:rPr lang="en-GB" sz="1200" b="0" i="0" u="none" strike="noStrike" cap="none" baseline="0" dirty="0" err="1">
                <a:solidFill>
                  <a:schemeClr val="dk1"/>
                </a:solidFill>
                <a:effectLst/>
                <a:latin typeface="Calibri"/>
                <a:cs typeface="Calibri"/>
                <a:sym typeface="Calibri"/>
              </a:rPr>
              <a:t>Vous</a:t>
            </a:r>
            <a:r>
              <a:rPr lang="en-GB" sz="1200" b="0" i="0" u="none" strike="noStrike" cap="none" baseline="0" dirty="0">
                <a:solidFill>
                  <a:schemeClr val="dk1"/>
                </a:solidFill>
                <a:effectLst/>
                <a:latin typeface="Calibri"/>
                <a:cs typeface="Calibri"/>
                <a:sym typeface="Calibri"/>
              </a:rPr>
              <a:t>] </a:t>
            </a:r>
            <a:r>
              <a:rPr lang="en-GB" sz="1200" b="0" i="0" u="none" strike="noStrike" cap="none" baseline="0" dirty="0" err="1">
                <a:solidFill>
                  <a:schemeClr val="dk1"/>
                </a:solidFill>
                <a:effectLst/>
                <a:latin typeface="Calibri"/>
                <a:cs typeface="Calibri"/>
                <a:sym typeface="Calibri"/>
              </a:rPr>
              <a:t>avez</a:t>
            </a:r>
            <a:r>
              <a:rPr lang="en-GB" sz="1200" b="0" i="0" u="none" strike="noStrike" cap="none" baseline="0" dirty="0">
                <a:solidFill>
                  <a:schemeClr val="dk1"/>
                </a:solidFill>
                <a:effectLst/>
                <a:latin typeface="Calibri"/>
                <a:cs typeface="Calibri"/>
                <a:sym typeface="Calibri"/>
              </a:rPr>
              <a:t> des radios.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baseline="0" dirty="0">
                <a:solidFill>
                  <a:schemeClr val="dk1"/>
                </a:solidFill>
                <a:effectLst/>
                <a:latin typeface="Calibri"/>
                <a:cs typeface="Calibri"/>
                <a:sym typeface="Calibri"/>
              </a:rPr>
              <a:t>[Nous] </a:t>
            </a:r>
            <a:r>
              <a:rPr lang="en-GB" sz="1200" b="0" i="0" u="none" strike="noStrike" cap="none" baseline="0" dirty="0" err="1">
                <a:solidFill>
                  <a:schemeClr val="dk1"/>
                </a:solidFill>
                <a:effectLst/>
                <a:latin typeface="Calibri"/>
                <a:cs typeface="Calibri"/>
                <a:sym typeface="Calibri"/>
              </a:rPr>
              <a:t>avons</a:t>
            </a:r>
            <a:r>
              <a:rPr lang="en-GB" sz="1200" b="0" i="0" u="none" strike="noStrike" cap="none" baseline="0" dirty="0">
                <a:solidFill>
                  <a:schemeClr val="dk1"/>
                </a:solidFill>
                <a:effectLst/>
                <a:latin typeface="Calibri"/>
                <a:cs typeface="Calibri"/>
                <a:sym typeface="Calibri"/>
              </a:rPr>
              <a:t> un bateau.</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baseline="0" dirty="0">
                <a:solidFill>
                  <a:schemeClr val="dk1"/>
                </a:solidFill>
                <a:effectLst/>
                <a:latin typeface="Calibri"/>
                <a:cs typeface="Calibri"/>
                <a:sym typeface="Calibri"/>
              </a:rPr>
              <a:t>[</a:t>
            </a:r>
            <a:r>
              <a:rPr lang="en-GB" sz="1200" b="0" i="0" u="none" strike="noStrike" cap="none" baseline="0" dirty="0" err="1">
                <a:solidFill>
                  <a:schemeClr val="dk1"/>
                </a:solidFill>
                <a:effectLst/>
                <a:latin typeface="Calibri"/>
                <a:cs typeface="Calibri"/>
                <a:sym typeface="Calibri"/>
              </a:rPr>
              <a:t>Vous</a:t>
            </a:r>
            <a:r>
              <a:rPr lang="en-GB" sz="1200" b="0" i="0" u="none" strike="noStrike" cap="none" baseline="0" dirty="0">
                <a:solidFill>
                  <a:schemeClr val="dk1"/>
                </a:solidFill>
                <a:effectLst/>
                <a:latin typeface="Calibri"/>
                <a:cs typeface="Calibri"/>
                <a:sym typeface="Calibri"/>
              </a:rPr>
              <a:t>] </a:t>
            </a:r>
            <a:r>
              <a:rPr lang="en-GB" sz="1200" b="0" i="0" u="none" strike="noStrike" cap="none" baseline="0" dirty="0" err="1">
                <a:solidFill>
                  <a:schemeClr val="dk1"/>
                </a:solidFill>
                <a:effectLst/>
                <a:latin typeface="Calibri"/>
                <a:cs typeface="Calibri"/>
                <a:sym typeface="Calibri"/>
              </a:rPr>
              <a:t>avez</a:t>
            </a:r>
            <a:r>
              <a:rPr lang="en-GB" sz="1200" b="0" i="0" u="none" strike="noStrike" cap="none" baseline="0" dirty="0">
                <a:solidFill>
                  <a:schemeClr val="dk1"/>
                </a:solidFill>
                <a:effectLst/>
                <a:latin typeface="Calibri"/>
                <a:cs typeface="Calibri"/>
                <a:sym typeface="Calibri"/>
              </a:rPr>
              <a:t> </a:t>
            </a:r>
            <a:r>
              <a:rPr lang="en-GB" sz="1200" b="0" i="0" u="none" strike="noStrike" cap="none" baseline="0" dirty="0" err="1">
                <a:solidFill>
                  <a:schemeClr val="dk1"/>
                </a:solidFill>
                <a:effectLst/>
                <a:latin typeface="Calibri"/>
                <a:cs typeface="Calibri"/>
                <a:sym typeface="Calibri"/>
              </a:rPr>
              <a:t>une</a:t>
            </a:r>
            <a:r>
              <a:rPr lang="en-GB" sz="1200" b="0" i="0" u="none" strike="noStrike" cap="none" baseline="0" dirty="0">
                <a:solidFill>
                  <a:schemeClr val="dk1"/>
                </a:solidFill>
                <a:effectLst/>
                <a:latin typeface="Calibri"/>
                <a:cs typeface="Calibri"/>
                <a:sym typeface="Calibri"/>
              </a:rPr>
              <a:t> </a:t>
            </a:r>
            <a:r>
              <a:rPr lang="en-GB" sz="1200" b="0" i="0" u="none" strike="noStrike" cap="none" baseline="0" dirty="0" err="1">
                <a:solidFill>
                  <a:schemeClr val="dk1"/>
                </a:solidFill>
                <a:effectLst/>
                <a:latin typeface="Calibri"/>
                <a:cs typeface="Calibri"/>
                <a:sym typeface="Calibri"/>
              </a:rPr>
              <a:t>voiture</a:t>
            </a:r>
            <a:r>
              <a:rPr lang="en-GB" sz="1200" b="0" i="0" u="none" strike="noStrike" cap="none" baseline="0" dirty="0">
                <a:solidFill>
                  <a:schemeClr val="dk1"/>
                </a:solidFill>
                <a:effectLst/>
                <a:latin typeface="Calibri"/>
                <a:cs typeface="Calibri"/>
                <a:sym typeface="Calibri"/>
              </a:rPr>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baseline="0" dirty="0">
                <a:solidFill>
                  <a:schemeClr val="dk1"/>
                </a:solidFill>
                <a:effectLst/>
                <a:latin typeface="Calibri"/>
                <a:cs typeface="Calibri"/>
                <a:sym typeface="Calibri"/>
              </a:rPr>
              <a:t>[Nous] </a:t>
            </a:r>
            <a:r>
              <a:rPr lang="en-GB" sz="1200" b="0" i="0" u="none" strike="noStrike" cap="none" baseline="0" dirty="0" err="1">
                <a:solidFill>
                  <a:schemeClr val="dk1"/>
                </a:solidFill>
                <a:effectLst/>
                <a:latin typeface="Calibri"/>
                <a:cs typeface="Calibri"/>
                <a:sym typeface="Calibri"/>
              </a:rPr>
              <a:t>avons</a:t>
            </a:r>
            <a:r>
              <a:rPr lang="en-GB" sz="1200" b="0" i="0" u="none" strike="noStrike" cap="none" baseline="0" dirty="0">
                <a:solidFill>
                  <a:schemeClr val="dk1"/>
                </a:solidFill>
                <a:effectLst/>
                <a:latin typeface="Calibri"/>
                <a:cs typeface="Calibri"/>
                <a:sym typeface="Calibri"/>
              </a:rPr>
              <a:t> des livres.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aseline="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27</a:t>
            </a:fld>
            <a:endParaRPr/>
          </a:p>
        </p:txBody>
      </p:sp>
    </p:spTree>
    <p:extLst>
      <p:ext uri="{BB962C8B-B14F-4D97-AF65-F5344CB8AC3E}">
        <p14:creationId xmlns:p14="http://schemas.microsoft.com/office/powerpoint/2010/main" val="18491412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Procedure: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aseline="0" dirty="0"/>
              <a:t>1. Student </a:t>
            </a:r>
            <a:r>
              <a:rPr lang="en-GB" b="1" baseline="0" dirty="0"/>
              <a:t>A</a:t>
            </a:r>
            <a:r>
              <a:rPr lang="en-GB" baseline="0" dirty="0"/>
              <a:t> turns away.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aseline="0" dirty="0"/>
              <a:t>2. Click to reveal prompts. Student </a:t>
            </a:r>
            <a:r>
              <a:rPr lang="en-GB" b="1" baseline="0" dirty="0"/>
              <a:t>B</a:t>
            </a:r>
            <a:r>
              <a:rPr lang="en-GB" b="0" baseline="0" dirty="0"/>
              <a:t> says the sentences prompted, omitting the pronoun in brackets.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3. Student</a:t>
            </a:r>
            <a:r>
              <a:rPr lang="en-GB" b="1" baseline="0" dirty="0"/>
              <a:t> A</a:t>
            </a:r>
            <a:r>
              <a:rPr lang="en-GB" b="0" baseline="0" dirty="0"/>
              <a:t> writes </a:t>
            </a:r>
            <a:r>
              <a:rPr lang="en-GB" b="0" i="1" baseline="0" dirty="0"/>
              <a:t>nous </a:t>
            </a:r>
            <a:r>
              <a:rPr lang="en-GB" b="0" i="0" baseline="0" dirty="0"/>
              <a:t>or </a:t>
            </a:r>
            <a:r>
              <a:rPr lang="en-GB" b="0" i="1" baseline="0" dirty="0" err="1"/>
              <a:t>vous</a:t>
            </a:r>
            <a:r>
              <a:rPr lang="en-GB" b="0" i="0" baseline="0" dirty="0"/>
              <a:t> in their workbooks.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baseline="0" dirty="0"/>
              <a:t>4. Answers revealed on clicks.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baseline="0" dirty="0"/>
              <a:t>5. If desired, teacher says each sentence again. Students repeat.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baseline="0" dirty="0"/>
              <a:t>6. (</a:t>
            </a:r>
            <a:r>
              <a:rPr lang="en-GB" b="1" i="0" baseline="0" dirty="0"/>
              <a:t>Optional writing </a:t>
            </a:r>
            <a:r>
              <a:rPr lang="en-GB" b="0" i="0" baseline="0" dirty="0"/>
              <a:t>activity) Both students </a:t>
            </a:r>
            <a:r>
              <a:rPr lang="en-GB" b="1" i="0" baseline="0" dirty="0"/>
              <a:t>write </a:t>
            </a:r>
            <a:r>
              <a:rPr lang="en-GB" b="0" i="0" baseline="0" dirty="0"/>
              <a:t>two sentences, one beginning with </a:t>
            </a:r>
            <a:r>
              <a:rPr lang="en-GB" b="0" i="1" baseline="0" dirty="0"/>
              <a:t>nous</a:t>
            </a:r>
            <a:r>
              <a:rPr lang="en-GB" b="0" i="0" baseline="0" dirty="0"/>
              <a:t> and the other with </a:t>
            </a:r>
            <a:r>
              <a:rPr lang="en-GB" b="0" i="1" baseline="0" dirty="0" err="1"/>
              <a:t>vous</a:t>
            </a:r>
            <a:r>
              <a:rPr lang="en-GB" b="0" i="0" baseline="0" dirty="0"/>
              <a:t>, summarising who has what.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Transcript</a:t>
            </a:r>
            <a:r>
              <a:rPr lang="en-GB" b="0" i="0" baseline="0" dirty="0"/>
              <a:t> (student B):</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baseline="0" dirty="0"/>
              <a:t>[Nous] </a:t>
            </a:r>
            <a:r>
              <a:rPr lang="en-GB" b="0" i="0" baseline="0" dirty="0" err="1"/>
              <a:t>avons</a:t>
            </a:r>
            <a:r>
              <a:rPr lang="en-GB" b="0" i="0" baseline="0" dirty="0"/>
              <a:t> </a:t>
            </a:r>
            <a:r>
              <a:rPr lang="en-GB" b="0" i="0" baseline="0" dirty="0" err="1"/>
              <a:t>une</a:t>
            </a:r>
            <a:r>
              <a:rPr lang="en-GB" b="0" i="0" baseline="0" dirty="0"/>
              <a:t> </a:t>
            </a:r>
            <a:r>
              <a:rPr lang="en-GB" b="0" i="0" baseline="0" dirty="0" err="1"/>
              <a:t>t</a:t>
            </a:r>
            <a:r>
              <a:rPr lang="en-GB" sz="1200" b="0" i="0" u="none" strike="noStrike" cap="none" dirty="0" err="1">
                <a:solidFill>
                  <a:schemeClr val="dk1"/>
                </a:solidFill>
                <a:effectLst/>
                <a:latin typeface="Calibri"/>
                <a:ea typeface="Calibri"/>
                <a:cs typeface="Calibri"/>
                <a:sym typeface="Calibri"/>
              </a:rPr>
              <a:t>élé</a:t>
            </a:r>
            <a:r>
              <a:rPr lang="en-GB" sz="1200" b="0" i="0" u="none" strike="noStrike" cap="none" dirty="0">
                <a:solidFill>
                  <a:schemeClr val="dk1"/>
                </a:solidFill>
                <a:effectLst/>
                <a:latin typeface="Calibri"/>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baseline="0" dirty="0">
                <a:solidFill>
                  <a:schemeClr val="dk1"/>
                </a:solidFill>
                <a:effectLst/>
                <a:latin typeface="Calibri"/>
                <a:cs typeface="Calibri"/>
                <a:sym typeface="Calibri"/>
              </a:rPr>
              <a:t>[</a:t>
            </a:r>
            <a:r>
              <a:rPr lang="en-GB" sz="1200" b="0" i="0" u="none" strike="noStrike" cap="none" baseline="0" dirty="0" err="1">
                <a:solidFill>
                  <a:schemeClr val="dk1"/>
                </a:solidFill>
                <a:effectLst/>
                <a:latin typeface="Calibri"/>
                <a:cs typeface="Calibri"/>
                <a:sym typeface="Calibri"/>
              </a:rPr>
              <a:t>Vous</a:t>
            </a:r>
            <a:r>
              <a:rPr lang="en-GB" sz="1200" b="0" i="0" u="none" strike="noStrike" cap="none" baseline="0" dirty="0">
                <a:solidFill>
                  <a:schemeClr val="dk1"/>
                </a:solidFill>
                <a:effectLst/>
                <a:latin typeface="Calibri"/>
                <a:cs typeface="Calibri"/>
                <a:sym typeface="Calibri"/>
              </a:rPr>
              <a:t>] </a:t>
            </a:r>
            <a:r>
              <a:rPr lang="en-GB" sz="1200" b="0" i="0" u="none" strike="noStrike" cap="none" baseline="0" dirty="0" err="1">
                <a:solidFill>
                  <a:schemeClr val="dk1"/>
                </a:solidFill>
                <a:effectLst/>
                <a:latin typeface="Calibri"/>
                <a:cs typeface="Calibri"/>
                <a:sym typeface="Calibri"/>
              </a:rPr>
              <a:t>avez</a:t>
            </a:r>
            <a:r>
              <a:rPr lang="en-GB" sz="1200" b="0" i="0" u="none" strike="noStrike" cap="none" baseline="0" dirty="0">
                <a:solidFill>
                  <a:schemeClr val="dk1"/>
                </a:solidFill>
                <a:effectLst/>
                <a:latin typeface="Calibri"/>
                <a:cs typeface="Calibri"/>
                <a:sym typeface="Calibri"/>
              </a:rPr>
              <a:t> des portables.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baseline="0" dirty="0">
                <a:solidFill>
                  <a:schemeClr val="dk1"/>
                </a:solidFill>
                <a:effectLst/>
                <a:latin typeface="Calibri"/>
                <a:cs typeface="Calibri"/>
                <a:sym typeface="Calibri"/>
              </a:rPr>
              <a:t>[Nous] </a:t>
            </a:r>
            <a:r>
              <a:rPr lang="en-GB" sz="1200" b="0" i="0" u="none" strike="noStrike" cap="none" baseline="0" dirty="0" err="1">
                <a:solidFill>
                  <a:schemeClr val="dk1"/>
                </a:solidFill>
                <a:effectLst/>
                <a:latin typeface="Calibri"/>
                <a:cs typeface="Calibri"/>
                <a:sym typeface="Calibri"/>
              </a:rPr>
              <a:t>avons</a:t>
            </a:r>
            <a:r>
              <a:rPr lang="en-GB" sz="1200" b="0" i="0" u="none" strike="noStrike" cap="none" baseline="0" dirty="0">
                <a:solidFill>
                  <a:schemeClr val="dk1"/>
                </a:solidFill>
                <a:effectLst/>
                <a:latin typeface="Calibri"/>
                <a:cs typeface="Calibri"/>
                <a:sym typeface="Calibri"/>
              </a:rPr>
              <a:t> des radios.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baseline="0" dirty="0">
                <a:solidFill>
                  <a:schemeClr val="dk1"/>
                </a:solidFill>
                <a:effectLst/>
                <a:latin typeface="Calibri"/>
                <a:cs typeface="Calibri"/>
                <a:sym typeface="Calibri"/>
              </a:rPr>
              <a:t>[</a:t>
            </a:r>
            <a:r>
              <a:rPr lang="en-GB" sz="1200" b="0" i="0" u="none" strike="noStrike" cap="none" baseline="0" dirty="0" err="1">
                <a:solidFill>
                  <a:schemeClr val="dk1"/>
                </a:solidFill>
                <a:effectLst/>
                <a:latin typeface="Calibri"/>
                <a:cs typeface="Calibri"/>
                <a:sym typeface="Calibri"/>
              </a:rPr>
              <a:t>Vous</a:t>
            </a:r>
            <a:r>
              <a:rPr lang="en-GB" sz="1200" b="0" i="0" u="none" strike="noStrike" cap="none" baseline="0" dirty="0">
                <a:solidFill>
                  <a:schemeClr val="dk1"/>
                </a:solidFill>
                <a:effectLst/>
                <a:latin typeface="Calibri"/>
                <a:cs typeface="Calibri"/>
                <a:sym typeface="Calibri"/>
              </a:rPr>
              <a:t>] </a:t>
            </a:r>
            <a:r>
              <a:rPr lang="en-GB" sz="1200" b="0" i="0" u="none" strike="noStrike" cap="none" baseline="0" dirty="0" err="1">
                <a:solidFill>
                  <a:schemeClr val="dk1"/>
                </a:solidFill>
                <a:effectLst/>
                <a:latin typeface="Calibri"/>
                <a:cs typeface="Calibri"/>
                <a:sym typeface="Calibri"/>
              </a:rPr>
              <a:t>avez</a:t>
            </a:r>
            <a:r>
              <a:rPr lang="en-GB" sz="1200" b="0" i="0" u="none" strike="noStrike" cap="none" baseline="0" dirty="0">
                <a:solidFill>
                  <a:schemeClr val="dk1"/>
                </a:solidFill>
                <a:effectLst/>
                <a:latin typeface="Calibri"/>
                <a:cs typeface="Calibri"/>
                <a:sym typeface="Calibri"/>
              </a:rPr>
              <a:t> un bateau.</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baseline="0" dirty="0">
                <a:solidFill>
                  <a:schemeClr val="dk1"/>
                </a:solidFill>
                <a:effectLst/>
                <a:latin typeface="Calibri"/>
                <a:cs typeface="Calibri"/>
                <a:sym typeface="Calibri"/>
              </a:rPr>
              <a:t>[Nous] </a:t>
            </a:r>
            <a:r>
              <a:rPr lang="en-GB" sz="1200" b="0" i="0" u="none" strike="noStrike" cap="none" baseline="0" dirty="0" err="1">
                <a:solidFill>
                  <a:schemeClr val="dk1"/>
                </a:solidFill>
                <a:effectLst/>
                <a:latin typeface="Calibri"/>
                <a:cs typeface="Calibri"/>
                <a:sym typeface="Calibri"/>
              </a:rPr>
              <a:t>avons</a:t>
            </a:r>
            <a:r>
              <a:rPr lang="en-GB" sz="1200" b="0" i="0" u="none" strike="noStrike" cap="none" baseline="0" dirty="0">
                <a:solidFill>
                  <a:schemeClr val="dk1"/>
                </a:solidFill>
                <a:effectLst/>
                <a:latin typeface="Calibri"/>
                <a:cs typeface="Calibri"/>
                <a:sym typeface="Calibri"/>
              </a:rPr>
              <a:t> </a:t>
            </a:r>
            <a:r>
              <a:rPr lang="en-GB" sz="1200" b="0" i="0" u="none" strike="noStrike" cap="none" baseline="0" dirty="0" err="1">
                <a:solidFill>
                  <a:schemeClr val="dk1"/>
                </a:solidFill>
                <a:effectLst/>
                <a:latin typeface="Calibri"/>
                <a:cs typeface="Calibri"/>
                <a:sym typeface="Calibri"/>
              </a:rPr>
              <a:t>une</a:t>
            </a:r>
            <a:r>
              <a:rPr lang="en-GB" sz="1200" b="0" i="0" u="none" strike="noStrike" cap="none" baseline="0" dirty="0">
                <a:solidFill>
                  <a:schemeClr val="dk1"/>
                </a:solidFill>
                <a:effectLst/>
                <a:latin typeface="Calibri"/>
                <a:cs typeface="Calibri"/>
                <a:sym typeface="Calibri"/>
              </a:rPr>
              <a:t> </a:t>
            </a:r>
            <a:r>
              <a:rPr lang="en-GB" sz="1200" b="0" i="0" u="none" strike="noStrike" cap="none" baseline="0" dirty="0" err="1">
                <a:solidFill>
                  <a:schemeClr val="dk1"/>
                </a:solidFill>
                <a:effectLst/>
                <a:latin typeface="Calibri"/>
                <a:cs typeface="Calibri"/>
                <a:sym typeface="Calibri"/>
              </a:rPr>
              <a:t>voiture</a:t>
            </a:r>
            <a:r>
              <a:rPr lang="en-GB" sz="1200" b="0" i="0" u="none" strike="noStrike" cap="none" baseline="0" dirty="0">
                <a:solidFill>
                  <a:schemeClr val="dk1"/>
                </a:solidFill>
                <a:effectLst/>
                <a:latin typeface="Calibri"/>
                <a:cs typeface="Calibri"/>
                <a:sym typeface="Calibri"/>
              </a:rPr>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baseline="0" dirty="0">
                <a:solidFill>
                  <a:schemeClr val="dk1"/>
                </a:solidFill>
                <a:effectLst/>
                <a:latin typeface="Calibri"/>
                <a:cs typeface="Calibri"/>
                <a:sym typeface="Calibri"/>
              </a:rPr>
              <a:t>[Nous] </a:t>
            </a:r>
            <a:r>
              <a:rPr lang="en-GB" sz="1200" b="0" i="0" u="none" strike="noStrike" cap="none" baseline="0" dirty="0" err="1">
                <a:solidFill>
                  <a:schemeClr val="dk1"/>
                </a:solidFill>
                <a:effectLst/>
                <a:latin typeface="Calibri"/>
                <a:cs typeface="Calibri"/>
                <a:sym typeface="Calibri"/>
              </a:rPr>
              <a:t>avons</a:t>
            </a:r>
            <a:r>
              <a:rPr lang="en-GB" sz="1200" b="0" i="0" u="none" strike="noStrike" cap="none" baseline="0" dirty="0">
                <a:solidFill>
                  <a:schemeClr val="dk1"/>
                </a:solidFill>
                <a:effectLst/>
                <a:latin typeface="Calibri"/>
                <a:cs typeface="Calibri"/>
                <a:sym typeface="Calibri"/>
              </a:rPr>
              <a:t> des livres.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aseline="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28</a:t>
            </a:fld>
            <a:endParaRPr/>
          </a:p>
        </p:txBody>
      </p:sp>
    </p:spTree>
    <p:extLst>
      <p:ext uri="{BB962C8B-B14F-4D97-AF65-F5344CB8AC3E}">
        <p14:creationId xmlns:p14="http://schemas.microsoft.com/office/powerpoint/2010/main" val="36105781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this exception:</a:t>
            </a:r>
            <a:br>
              <a:rPr lang="en-GB" b="1" dirty="0">
                <a:solidFill>
                  <a:srgbClr val="FF0000"/>
                </a:solidFill>
              </a:rPr>
            </a:br>
            <a:r>
              <a:rPr lang="en-GB" b="1" dirty="0">
                <a:solidFill>
                  <a:srgbClr val="FF0000"/>
                </a:solidFill>
              </a:rPr>
              <a:t>i) AQA and </a:t>
            </a:r>
            <a:r>
              <a:rPr lang="en-GB" b="1" dirty="0" err="1">
                <a:solidFill>
                  <a:srgbClr val="FF0000"/>
                </a:solidFill>
              </a:rPr>
              <a:t>Eduqas</a:t>
            </a:r>
            <a:r>
              <a:rPr lang="en-GB" b="1" dirty="0">
                <a:solidFill>
                  <a:srgbClr val="FF0000"/>
                </a:solidFill>
              </a:rPr>
              <a:t> lists do not have </a:t>
            </a:r>
            <a:r>
              <a:rPr lang="en-GB" b="1" u="sng" dirty="0">
                <a:solidFill>
                  <a:srgbClr val="FF0000"/>
                </a:solidFill>
              </a:rPr>
              <a:t>chemise</a:t>
            </a:r>
            <a:br>
              <a:rPr lang="en-GB" b="1" u="sng" dirty="0">
                <a:solidFill>
                  <a:srgbClr val="FF0000"/>
                </a:solidFill>
              </a:rPr>
            </a:br>
            <a:r>
              <a:rPr lang="en-GB" b="1" u="none" dirty="0">
                <a:solidFill>
                  <a:srgbClr val="FF0000"/>
                </a:solidFill>
              </a:rPr>
              <a:t>ii) Edexcel list does not have </a:t>
            </a:r>
            <a:r>
              <a:rPr lang="en-GB" b="1" u="sng" dirty="0" err="1">
                <a:solidFill>
                  <a:srgbClr val="FF0000"/>
                </a:solidFill>
              </a:rPr>
              <a:t>Londres</a:t>
            </a:r>
            <a:r>
              <a:rPr lang="en-GB" b="1" u="none" dirty="0">
                <a:solidFill>
                  <a:srgbClr val="FF0000"/>
                </a:solidFill>
              </a:rPr>
              <a:t>, </a:t>
            </a:r>
            <a:r>
              <a:rPr lang="en-GB" b="1" u="sng" dirty="0">
                <a:solidFill>
                  <a:srgbClr val="FF0000"/>
                </a:solidFill>
              </a:rPr>
              <a:t>promenade.</a:t>
            </a:r>
            <a:br>
              <a:rPr lang="en-GB" b="1" u="none" dirty="0">
                <a:solidFill>
                  <a:srgbClr val="FF0000"/>
                </a:solidFill>
              </a:rPr>
            </a:b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aseline="0" dirty="0"/>
              <a:t>Introduction of third person plural forms of </a:t>
            </a:r>
            <a:r>
              <a:rPr lang="en-GB" b="1" i="1" baseline="0" dirty="0" err="1"/>
              <a:t>avoir</a:t>
            </a:r>
            <a:endParaRPr lang="en-GB" b="1" i="1" baseline="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i="0" baseline="0" dirty="0"/>
              <a:t>Consolidation of SSC </a:t>
            </a:r>
            <a:r>
              <a:rPr lang="en-GB" b="1" i="0" baseline="0" dirty="0"/>
              <a:t>[au]</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i="0" baseline="0" dirty="0"/>
              <a:t>Consolidation of s-liaison</a:t>
            </a:r>
          </a:p>
          <a:p>
            <a:pPr marL="0" marR="0" lvl="0" indent="0" algn="l" defTabSz="914400" rtl="0" eaLnBrk="1" fontAlgn="base"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7.2.1.3 (introduce) </a:t>
            </a:r>
            <a:r>
              <a:rPr lang="fr-FR" sz="1200" b="0" i="0" u="none" strike="noStrike" cap="none" dirty="0">
                <a:solidFill>
                  <a:schemeClr val="dk1"/>
                </a:solidFill>
                <a:effectLst/>
                <a:latin typeface="+mn-lt"/>
                <a:ea typeface="Calibri"/>
                <a:cs typeface="Calibri"/>
                <a:sym typeface="Calibri"/>
              </a:rPr>
              <a:t>avons [8], avez [8], ont [8], enfant [126], famille [172], problème [188], difficile [296], ici [167], très [66], aussi [44], pour</a:t>
            </a:r>
            <a:r>
              <a:rPr lang="fr-FR" sz="1200" b="0" i="0" u="none" strike="noStrike" cap="none" baseline="30000" dirty="0">
                <a:solidFill>
                  <a:schemeClr val="dk1"/>
                </a:solidFill>
                <a:effectLst/>
                <a:latin typeface="+mn-lt"/>
                <a:ea typeface="Calibri"/>
                <a:cs typeface="Calibri"/>
                <a:sym typeface="Calibri"/>
              </a:rPr>
              <a:t>1</a:t>
            </a:r>
            <a:r>
              <a:rPr lang="fr-FR" sz="1200" b="0" i="0" u="none" strike="noStrike" cap="none" dirty="0">
                <a:solidFill>
                  <a:schemeClr val="dk1"/>
                </a:solidFill>
                <a:effectLst/>
                <a:latin typeface="+mn-lt"/>
                <a:ea typeface="Calibri"/>
                <a:cs typeface="Calibri"/>
                <a:sym typeface="Calibri"/>
              </a:rPr>
              <a:t> [10], dans [11]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7.1.2.7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cap="none" dirty="0">
                <a:solidFill>
                  <a:schemeClr val="dk1"/>
                </a:solidFill>
                <a:effectLst/>
                <a:latin typeface="+mn-lt"/>
                <a:ea typeface="Calibri"/>
                <a:cs typeface="Calibri"/>
                <a:sym typeface="Calibri"/>
              </a:rPr>
              <a:t>fermer [757], regarder</a:t>
            </a:r>
            <a:r>
              <a:rPr lang="fr-FR" sz="1200" b="0" i="0" u="none" strike="noStrike" cap="none" baseline="30000" dirty="0">
                <a:solidFill>
                  <a:schemeClr val="dk1"/>
                </a:solidFill>
                <a:effectLst/>
                <a:latin typeface="+mn-lt"/>
                <a:ea typeface="Calibri"/>
                <a:cs typeface="Calibri"/>
                <a:sym typeface="Calibri"/>
              </a:rPr>
              <a:t>2</a:t>
            </a:r>
            <a:r>
              <a:rPr lang="fr-FR" sz="1200" b="0" i="0" u="none" strike="noStrike" cap="none" dirty="0">
                <a:solidFill>
                  <a:schemeClr val="dk1"/>
                </a:solidFill>
                <a:effectLst/>
                <a:latin typeface="+mn-lt"/>
                <a:ea typeface="Calibri"/>
                <a:cs typeface="Calibri"/>
                <a:sym typeface="Calibri"/>
              </a:rPr>
              <a:t> [425], vous</a:t>
            </a:r>
            <a:r>
              <a:rPr lang="fr-FR" sz="1200" b="0" i="0" u="none" strike="noStrike" cap="none" baseline="30000" dirty="0">
                <a:solidFill>
                  <a:schemeClr val="dk1"/>
                </a:solidFill>
                <a:effectLst/>
                <a:latin typeface="+mn-lt"/>
                <a:ea typeface="Calibri"/>
                <a:cs typeface="Calibri"/>
                <a:sym typeface="Calibri"/>
              </a:rPr>
              <a:t>1</a:t>
            </a:r>
            <a:r>
              <a:rPr lang="fr-FR" sz="1200" b="0" i="0" u="none" strike="noStrike" cap="none" dirty="0">
                <a:solidFill>
                  <a:schemeClr val="dk1"/>
                </a:solidFill>
                <a:effectLst/>
                <a:latin typeface="+mn-lt"/>
                <a:ea typeface="Calibri"/>
                <a:cs typeface="Calibri"/>
                <a:sym typeface="Calibri"/>
              </a:rPr>
              <a:t> [50], chemise [3892], classe [778], fenêtre [1604], porte [696], salle [812], silence [1281], tableau [1456], bien [47]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7.1.2.2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cap="none" dirty="0">
                <a:solidFill>
                  <a:schemeClr val="dk1"/>
                </a:solidFill>
                <a:effectLst/>
                <a:latin typeface="+mn-lt"/>
                <a:ea typeface="Calibri"/>
                <a:cs typeface="Calibri"/>
                <a:sym typeface="Calibri"/>
              </a:rPr>
              <a:t>bateau [1287], magasin [1736], numéro [766], promenade [&gt;5000], question [144], réponse [456], visite [1072], voyage [904], beau [393], mauvais</a:t>
            </a:r>
            <a:r>
              <a:rPr lang="fr-FR" sz="1200" b="0" i="0" u="none" strike="noStrike" cap="none" baseline="30000" dirty="0">
                <a:solidFill>
                  <a:schemeClr val="dk1"/>
                </a:solidFill>
                <a:effectLst/>
                <a:latin typeface="+mn-lt"/>
                <a:ea typeface="Calibri"/>
                <a:cs typeface="Calibri"/>
                <a:sym typeface="Calibri"/>
              </a:rPr>
              <a:t>1</a:t>
            </a:r>
            <a:r>
              <a:rPr lang="fr-FR" sz="1200" b="0" i="0" u="none" strike="noStrike" cap="none" dirty="0">
                <a:solidFill>
                  <a:schemeClr val="dk1"/>
                </a:solidFill>
                <a:effectLst/>
                <a:latin typeface="+mn-lt"/>
                <a:ea typeface="Calibri"/>
                <a:cs typeface="Calibri"/>
                <a:sym typeface="Calibri"/>
              </a:rPr>
              <a:t> [274], de</a:t>
            </a:r>
            <a:r>
              <a:rPr lang="fr-FR" sz="1200" b="0" i="0" u="none" strike="noStrike" cap="none" baseline="30000" dirty="0">
                <a:solidFill>
                  <a:schemeClr val="dk1"/>
                </a:solidFill>
                <a:effectLst/>
                <a:latin typeface="+mn-lt"/>
                <a:ea typeface="Calibri"/>
                <a:cs typeface="Calibri"/>
                <a:sym typeface="Calibri"/>
              </a:rPr>
              <a:t>1</a:t>
            </a:r>
            <a:r>
              <a:rPr lang="fr-FR" sz="1200" b="0" i="0" u="none" strike="noStrike" cap="none" dirty="0">
                <a:solidFill>
                  <a:schemeClr val="dk1"/>
                </a:solidFill>
                <a:effectLst/>
                <a:latin typeface="+mn-lt"/>
                <a:ea typeface="Calibri"/>
                <a:cs typeface="Calibri"/>
                <a:sym typeface="Calibri"/>
              </a:rPr>
              <a:t> [2], en</a:t>
            </a:r>
            <a:r>
              <a:rPr lang="fr-FR" sz="1200" b="0" i="0" u="none" strike="noStrike" cap="none" baseline="30000" dirty="0">
                <a:solidFill>
                  <a:schemeClr val="dk1"/>
                </a:solidFill>
                <a:effectLst/>
                <a:latin typeface="+mn-lt"/>
                <a:ea typeface="Calibri"/>
                <a:cs typeface="Calibri"/>
                <a:sym typeface="Calibri"/>
              </a:rPr>
              <a:t>2</a:t>
            </a:r>
            <a:r>
              <a:rPr lang="fr-FR" sz="1200" b="0" i="0" u="none" strike="noStrike" cap="none" dirty="0">
                <a:solidFill>
                  <a:schemeClr val="dk1"/>
                </a:solidFill>
                <a:effectLst/>
                <a:latin typeface="+mn-lt"/>
                <a:ea typeface="Calibri"/>
                <a:cs typeface="Calibri"/>
                <a:sym typeface="Calibri"/>
              </a:rPr>
              <a:t> [7], Paris [n/a], Londres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LDP resources are given in the LDP SOW and in the resources that first introduced and formally re-visited those words. </a:t>
            </a:r>
          </a:p>
          <a:p>
            <a:pPr marL="0"/>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rPr>
              <a:t>The additional English meanings of the following words have been added to Quizlet since the creation of this resource: </a:t>
            </a:r>
            <a:r>
              <a:rPr lang="en-GB" sz="1200" b="0" i="0" dirty="0" err="1">
                <a:solidFill>
                  <a:schemeClr val="dk1"/>
                </a:solidFill>
                <a:latin typeface="+mn-lt"/>
                <a:ea typeface="Calibri"/>
                <a:cs typeface="Calibri"/>
                <a:sym typeface="Calibri"/>
              </a:rPr>
              <a:t>problème</a:t>
            </a:r>
            <a:r>
              <a:rPr lang="en-GB" sz="1200" b="0" i="0" dirty="0">
                <a:solidFill>
                  <a:schemeClr val="dk1"/>
                </a:solidFill>
                <a:latin typeface="+mn-lt"/>
                <a:ea typeface="Calibri"/>
                <a:cs typeface="Calibri"/>
                <a:sym typeface="Calibri"/>
              </a:rPr>
              <a:t> (problem, </a:t>
            </a:r>
            <a:r>
              <a:rPr lang="en-GB" sz="1200" b="0" i="1" dirty="0">
                <a:solidFill>
                  <a:schemeClr val="dk1"/>
                </a:solidFill>
                <a:latin typeface="+mn-lt"/>
                <a:ea typeface="Calibri"/>
                <a:cs typeface="Calibri"/>
                <a:sym typeface="Calibri"/>
              </a:rPr>
              <a:t>issue</a:t>
            </a:r>
            <a:r>
              <a:rPr lang="en-GB" sz="1200" b="0" i="0" dirty="0">
                <a:solidFill>
                  <a:schemeClr val="dk1"/>
                </a:solidFill>
                <a:latin typeface="+mn-lt"/>
                <a:ea typeface="Calibri"/>
                <a:cs typeface="Calibri"/>
                <a:sym typeface="Calibri"/>
              </a:rPr>
              <a:t>)</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3103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726654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b="1" dirty="0"/>
              <a:t>Timing: 5 minutes (two slides)</a:t>
            </a:r>
          </a:p>
          <a:p>
            <a:pPr marL="0"/>
            <a:endParaRPr lang="en-US" b="1" dirty="0"/>
          </a:p>
          <a:p>
            <a:pPr marL="0"/>
            <a:r>
              <a:rPr lang="en-US" b="1" dirty="0"/>
              <a:t>Aim: </a:t>
            </a:r>
            <a:r>
              <a:rPr lang="en-US" b="0" dirty="0"/>
              <a:t>Oral production and recognition of SSC [au] in minimal pairs with SSCs [e], [a], [e] and [oi]</a:t>
            </a:r>
            <a:endParaRPr lang="en-US" b="1" dirty="0"/>
          </a:p>
          <a:p>
            <a:pPr marL="0"/>
            <a:endParaRPr lang="en-US" b="1" dirty="0"/>
          </a:p>
          <a:p>
            <a:pPr marL="0"/>
            <a:r>
              <a:rPr lang="en-US" b="1" dirty="0"/>
              <a:t>Procedure:</a:t>
            </a:r>
          </a:p>
          <a:p>
            <a:pPr marL="228600" indent="-228600">
              <a:buAutoNum type="arabicPeriod"/>
            </a:pPr>
            <a:r>
              <a:rPr lang="en-US" b="0" dirty="0"/>
              <a:t>Students work in pairs.  On this slide, student </a:t>
            </a:r>
            <a:r>
              <a:rPr lang="en-US" b="1" dirty="0"/>
              <a:t>A</a:t>
            </a:r>
            <a:r>
              <a:rPr lang="en-US" b="0" dirty="0"/>
              <a:t> decides which line s/he is going to read (without telling student</a:t>
            </a:r>
            <a:r>
              <a:rPr lang="en-US" b="1" dirty="0"/>
              <a:t> B</a:t>
            </a:r>
            <a:r>
              <a:rPr lang="en-US" b="0" dirty="0"/>
              <a:t>). Click to show clearly what we mean by a row of 3 words.</a:t>
            </a:r>
          </a:p>
          <a:p>
            <a:pPr marL="228600" indent="-228600">
              <a:buAutoNum type="arabicPeriod"/>
            </a:pPr>
            <a:r>
              <a:rPr lang="en-US" b="1" dirty="0"/>
              <a:t>A </a:t>
            </a:r>
            <a:r>
              <a:rPr lang="en-US" b="0" dirty="0"/>
              <a:t>reads aloud his/her chosen set, from left to right.</a:t>
            </a:r>
          </a:p>
          <a:p>
            <a:pPr marL="228600" indent="-228600">
              <a:buAutoNum type="arabicPeriod"/>
            </a:pPr>
            <a:r>
              <a:rPr lang="en-US" b="1" dirty="0"/>
              <a:t>B </a:t>
            </a:r>
            <a:r>
              <a:rPr lang="en-US" b="0" dirty="0"/>
              <a:t>notes the row 1A etc..</a:t>
            </a:r>
          </a:p>
          <a:p>
            <a:pPr marL="228600" indent="-228600">
              <a:buAutoNum type="arabicPeriod"/>
            </a:pPr>
            <a:r>
              <a:rPr lang="en-US" b="0" dirty="0"/>
              <a:t>They compare notes.</a:t>
            </a:r>
          </a:p>
          <a:p>
            <a:pPr marL="228600" indent="-228600">
              <a:buAutoNum type="arabicPeriod"/>
            </a:pPr>
            <a:r>
              <a:rPr lang="en-US" b="0" dirty="0"/>
              <a:t>Move to the next slide to swap roles.</a:t>
            </a:r>
          </a:p>
          <a:p>
            <a:pPr marL="228600" indent="-228600">
              <a:buAutoNum type="arabicPeriod"/>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0" baseline="0" dirty="0"/>
              <a:t>se [17], causer [1089], caser [&gt;5000], bas [468], </a:t>
            </a:r>
            <a:r>
              <a:rPr lang="en-US" sz="1200" b="0" i="0" kern="1200" dirty="0">
                <a:solidFill>
                  <a:schemeClr val="accent1">
                    <a:lumMod val="50000"/>
                  </a:schemeClr>
                </a:solidFill>
                <a:latin typeface="Century Gothic" panose="020F0302020204030204"/>
                <a:ea typeface="Century Gothic"/>
                <a:cs typeface="Century Gothic"/>
              </a:rPr>
              <a:t>g</a:t>
            </a:r>
            <a:r>
              <a:rPr lang="en-GB" sz="1200" b="0" dirty="0">
                <a:solidFill>
                  <a:schemeClr val="accent1">
                    <a:lumMod val="50000"/>
                  </a:schemeClr>
                </a:solidFill>
              </a:rPr>
              <a:t>â</a:t>
            </a:r>
            <a:r>
              <a:rPr lang="en-US" sz="1200" b="0" i="0" kern="1200" dirty="0" err="1">
                <a:solidFill>
                  <a:schemeClr val="accent1">
                    <a:lumMod val="50000"/>
                  </a:schemeClr>
                </a:solidFill>
                <a:latin typeface="Century Gothic" panose="020F0302020204030204"/>
                <a:ea typeface="Century Gothic"/>
                <a:cs typeface="Century Gothic"/>
              </a:rPr>
              <a:t>che</a:t>
            </a:r>
            <a:r>
              <a:rPr lang="en-US" sz="1200" b="0" i="0" kern="1200" baseline="0" dirty="0" err="1">
                <a:solidFill>
                  <a:schemeClr val="accent1">
                    <a:lumMod val="50000"/>
                  </a:schemeClr>
                </a:solidFill>
                <a:latin typeface="Century Gothic" panose="020F0302020204030204"/>
                <a:ea typeface="Century Gothic"/>
                <a:cs typeface="Century Gothic"/>
              </a:rPr>
              <a:t>r</a:t>
            </a:r>
            <a:r>
              <a:rPr lang="en-US" sz="1200" b="0" i="0" kern="1200" baseline="0" dirty="0">
                <a:solidFill>
                  <a:schemeClr val="accent1">
                    <a:lumMod val="50000"/>
                  </a:schemeClr>
                </a:solidFill>
                <a:latin typeface="Century Gothic" panose="020F0302020204030204"/>
                <a:ea typeface="Century Gothic"/>
                <a:cs typeface="Century Gothic"/>
              </a:rPr>
              <a:t> [4623], gauche [607], </a:t>
            </a:r>
            <a:r>
              <a:rPr lang="en-US" sz="1200" b="0" i="0" kern="1200" baseline="0" dirty="0" err="1">
                <a:solidFill>
                  <a:schemeClr val="accent1">
                    <a:lumMod val="50000"/>
                  </a:schemeClr>
                </a:solidFill>
                <a:latin typeface="Century Gothic" panose="020F0302020204030204"/>
                <a:ea typeface="Century Gothic"/>
                <a:cs typeface="Century Gothic"/>
              </a:rPr>
              <a:t>peu</a:t>
            </a:r>
            <a:r>
              <a:rPr lang="en-US" sz="1200" b="0" i="0" kern="1200" baseline="0" dirty="0">
                <a:solidFill>
                  <a:schemeClr val="accent1">
                    <a:lumMod val="50000"/>
                  </a:schemeClr>
                </a:solidFill>
                <a:latin typeface="Century Gothic" panose="020F0302020204030204"/>
                <a:ea typeface="Century Gothic"/>
                <a:cs typeface="Century Gothic"/>
              </a:rPr>
              <a:t> [91], </a:t>
            </a:r>
            <a:r>
              <a:rPr lang="en-US" sz="1200" b="0" i="0" kern="1200" baseline="0" dirty="0" err="1">
                <a:solidFill>
                  <a:schemeClr val="accent1">
                    <a:lumMod val="50000"/>
                  </a:schemeClr>
                </a:solidFill>
                <a:latin typeface="Century Gothic" panose="020F0302020204030204"/>
                <a:ea typeface="Century Gothic"/>
                <a:cs typeface="Century Gothic"/>
              </a:rPr>
              <a:t>veau</a:t>
            </a:r>
            <a:r>
              <a:rPr lang="en-US" sz="1200" b="0" i="0" kern="1200" baseline="0" dirty="0">
                <a:solidFill>
                  <a:schemeClr val="accent1">
                    <a:lumMod val="50000"/>
                  </a:schemeClr>
                </a:solidFill>
                <a:latin typeface="Century Gothic" panose="020F0302020204030204"/>
                <a:ea typeface="Century Gothic"/>
                <a:cs typeface="Century Gothic"/>
              </a:rPr>
              <a:t> [&gt;5000], </a:t>
            </a:r>
            <a:r>
              <a:rPr lang="en-US" sz="1200" b="0" i="0" kern="1200" baseline="0" dirty="0" err="1">
                <a:solidFill>
                  <a:schemeClr val="accent1">
                    <a:lumMod val="50000"/>
                  </a:schemeClr>
                </a:solidFill>
                <a:latin typeface="Century Gothic" panose="020F0302020204030204"/>
                <a:ea typeface="Century Gothic"/>
                <a:cs typeface="Century Gothic"/>
              </a:rPr>
              <a:t>poivron</a:t>
            </a:r>
            <a:r>
              <a:rPr lang="en-US" sz="1200" b="0" i="0" kern="1200" baseline="0" dirty="0">
                <a:solidFill>
                  <a:schemeClr val="accent1">
                    <a:lumMod val="50000"/>
                  </a:schemeClr>
                </a:solidFill>
                <a:latin typeface="Century Gothic" panose="020F0302020204030204"/>
                <a:ea typeface="Century Gothic"/>
                <a:cs typeface="Century Gothic"/>
              </a:rPr>
              <a:t> [&gt;5000], </a:t>
            </a:r>
            <a:r>
              <a:rPr lang="en-US" sz="1200" b="0" i="0" kern="1200" baseline="0" dirty="0" err="1">
                <a:solidFill>
                  <a:schemeClr val="accent1">
                    <a:lumMod val="50000"/>
                  </a:schemeClr>
                </a:solidFill>
                <a:latin typeface="Century Gothic" panose="020F0302020204030204"/>
                <a:ea typeface="Century Gothic"/>
                <a:cs typeface="Century Gothic"/>
              </a:rPr>
              <a:t>peau</a:t>
            </a:r>
            <a:r>
              <a:rPr lang="en-US" sz="1200" b="0" i="0" kern="1200" baseline="0" dirty="0">
                <a:solidFill>
                  <a:schemeClr val="accent1">
                    <a:lumMod val="50000"/>
                  </a:schemeClr>
                </a:solidFill>
                <a:latin typeface="Century Gothic" panose="020F0302020204030204"/>
                <a:ea typeface="Century Gothic"/>
                <a:cs typeface="Century Gothic"/>
              </a:rPr>
              <a:t> [2122], </a:t>
            </a:r>
            <a:r>
              <a:rPr lang="en-US" sz="1200" b="0" i="0" kern="1200" baseline="0" dirty="0" err="1">
                <a:solidFill>
                  <a:schemeClr val="accent1">
                    <a:lumMod val="50000"/>
                  </a:schemeClr>
                </a:solidFill>
                <a:latin typeface="Century Gothic" panose="020F0302020204030204"/>
                <a:ea typeface="Century Gothic"/>
                <a:cs typeface="Century Gothic"/>
              </a:rPr>
              <a:t>pauvre</a:t>
            </a:r>
            <a:r>
              <a:rPr lang="en-US" sz="1200" b="0" i="0" kern="1200" baseline="0" dirty="0">
                <a:solidFill>
                  <a:schemeClr val="accent1">
                    <a:lumMod val="50000"/>
                  </a:schemeClr>
                </a:solidFill>
                <a:latin typeface="Century Gothic" panose="020F0302020204030204"/>
                <a:ea typeface="Century Gothic"/>
                <a:cs typeface="Century Gothic"/>
              </a:rPr>
              <a:t> [699], </a:t>
            </a:r>
            <a:r>
              <a:rPr lang="en-US" sz="1200" b="0" i="0" kern="1200" baseline="0" dirty="0" err="1">
                <a:solidFill>
                  <a:schemeClr val="accent1">
                    <a:lumMod val="50000"/>
                  </a:schemeClr>
                </a:solidFill>
                <a:latin typeface="Century Gothic" panose="020F0302020204030204"/>
                <a:ea typeface="Century Gothic"/>
                <a:cs typeface="Century Gothic"/>
              </a:rPr>
              <a:t>soif</a:t>
            </a:r>
            <a:r>
              <a:rPr lang="en-US" sz="1200" b="0" i="0" kern="1200" baseline="0" dirty="0">
                <a:solidFill>
                  <a:schemeClr val="accent1">
                    <a:lumMod val="50000"/>
                  </a:schemeClr>
                </a:solidFill>
                <a:latin typeface="Century Gothic" panose="020F0302020204030204"/>
                <a:ea typeface="Century Gothic"/>
                <a:cs typeface="Century Gothic"/>
              </a:rPr>
              <a:t> [4659], </a:t>
            </a:r>
            <a:r>
              <a:rPr lang="en-US" sz="1200" b="0" i="0" kern="1200" baseline="0" dirty="0" err="1">
                <a:solidFill>
                  <a:schemeClr val="accent1">
                    <a:lumMod val="50000"/>
                  </a:schemeClr>
                </a:solidFill>
                <a:latin typeface="Century Gothic" panose="020F0302020204030204"/>
                <a:ea typeface="Century Gothic"/>
                <a:cs typeface="Century Gothic"/>
              </a:rPr>
              <a:t>sauf</a:t>
            </a:r>
            <a:r>
              <a:rPr lang="en-US" sz="1200" b="0" i="0" kern="1200" baseline="0" dirty="0">
                <a:solidFill>
                  <a:schemeClr val="accent1">
                    <a:lumMod val="50000"/>
                  </a:schemeClr>
                </a:solidFill>
                <a:latin typeface="Century Gothic" panose="020F0302020204030204"/>
                <a:ea typeface="Century Gothic"/>
                <a:cs typeface="Century Gothic"/>
              </a:rPr>
              <a:t> [476], haut [264], </a:t>
            </a:r>
            <a:r>
              <a:rPr lang="fr-FR" b="0" i="0" dirty="0">
                <a:solidFill>
                  <a:srgbClr val="222222"/>
                </a:solidFill>
                <a:effectLst/>
                <a:latin typeface="Georgia" panose="02040502050405020303" pitchFamily="18" charset="0"/>
              </a:rPr>
              <a:t>hâte [3460], eu [avoir-8]</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pPr marL="0"/>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395439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b="1" dirty="0"/>
              <a:t>Procedure:</a:t>
            </a:r>
          </a:p>
          <a:p>
            <a:pPr marL="228600" indent="-228600">
              <a:buAutoNum type="arabicPeriod"/>
            </a:pPr>
            <a:r>
              <a:rPr lang="en-US" b="0" dirty="0"/>
              <a:t>Students work in pairs.  On this slide, student </a:t>
            </a:r>
            <a:r>
              <a:rPr lang="en-US" b="1" dirty="0"/>
              <a:t>B</a:t>
            </a:r>
            <a:r>
              <a:rPr lang="en-US" b="0" dirty="0"/>
              <a:t> decides which line s/he is going to read (without telling student </a:t>
            </a:r>
            <a:r>
              <a:rPr lang="en-US" b="1" dirty="0"/>
              <a:t>A</a:t>
            </a:r>
            <a:r>
              <a:rPr lang="en-US" b="0" dirty="0"/>
              <a:t>). Click to show clearly what we mean by a row of 3 words.</a:t>
            </a:r>
          </a:p>
          <a:p>
            <a:pPr marL="228600" indent="-228600">
              <a:buAutoNum type="arabicPeriod"/>
            </a:pPr>
            <a:r>
              <a:rPr lang="en-US" b="1" dirty="0"/>
              <a:t>B</a:t>
            </a:r>
            <a:r>
              <a:rPr lang="en-US" b="0" dirty="0"/>
              <a:t> reads aloud his/her chosen set, from left to right.</a:t>
            </a:r>
          </a:p>
          <a:p>
            <a:pPr marL="228600" indent="-228600">
              <a:buAutoNum type="arabicPeriod"/>
            </a:pPr>
            <a:r>
              <a:rPr lang="en-US" b="1" dirty="0"/>
              <a:t>A</a:t>
            </a:r>
            <a:r>
              <a:rPr lang="en-US" b="0" dirty="0"/>
              <a:t> notes the row 1A etc..</a:t>
            </a:r>
          </a:p>
          <a:p>
            <a:pPr marL="228600" indent="-228600">
              <a:buAutoNum type="arabicPeriod"/>
            </a:pPr>
            <a:r>
              <a:rPr lang="en-US" b="0" dirty="0"/>
              <a:t>They compare notes.</a:t>
            </a:r>
          </a:p>
          <a:p>
            <a:pPr marL="228600" indent="-228600">
              <a:buAutoNum type="arabicPeriod"/>
            </a:pPr>
            <a:r>
              <a:rPr lang="en-US" b="0" dirty="0"/>
              <a:t>Move to the next slide to swap roles.</a:t>
            </a:r>
          </a:p>
          <a:p>
            <a:pPr marL="228600" indent="-228600">
              <a:buAutoNum type="arabicPeriod"/>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0" baseline="0" dirty="0"/>
              <a:t>se [17], causer [1089], caser [&gt;5000], bas [468], </a:t>
            </a:r>
            <a:r>
              <a:rPr lang="en-US" sz="1200" b="0" i="0" kern="1200" dirty="0">
                <a:solidFill>
                  <a:schemeClr val="accent1">
                    <a:lumMod val="50000"/>
                  </a:schemeClr>
                </a:solidFill>
                <a:latin typeface="Century Gothic" panose="020F0302020204030204"/>
                <a:ea typeface="Century Gothic"/>
                <a:cs typeface="Century Gothic"/>
              </a:rPr>
              <a:t>g</a:t>
            </a:r>
            <a:r>
              <a:rPr lang="en-GB" sz="1200" b="0" dirty="0">
                <a:solidFill>
                  <a:schemeClr val="accent1">
                    <a:lumMod val="50000"/>
                  </a:schemeClr>
                </a:solidFill>
              </a:rPr>
              <a:t>â</a:t>
            </a:r>
            <a:r>
              <a:rPr lang="en-US" sz="1200" b="0" i="0" kern="1200" dirty="0" err="1">
                <a:solidFill>
                  <a:schemeClr val="accent1">
                    <a:lumMod val="50000"/>
                  </a:schemeClr>
                </a:solidFill>
                <a:latin typeface="Century Gothic" panose="020F0302020204030204"/>
                <a:ea typeface="Century Gothic"/>
                <a:cs typeface="Century Gothic"/>
              </a:rPr>
              <a:t>che</a:t>
            </a:r>
            <a:r>
              <a:rPr lang="en-US" sz="1200" b="0" i="0" kern="1200" baseline="0" dirty="0" err="1">
                <a:solidFill>
                  <a:schemeClr val="accent1">
                    <a:lumMod val="50000"/>
                  </a:schemeClr>
                </a:solidFill>
                <a:latin typeface="Century Gothic" panose="020F0302020204030204"/>
                <a:ea typeface="Century Gothic"/>
                <a:cs typeface="Century Gothic"/>
              </a:rPr>
              <a:t>r</a:t>
            </a:r>
            <a:r>
              <a:rPr lang="en-US" sz="1200" b="0" i="0" kern="1200" baseline="0" dirty="0">
                <a:solidFill>
                  <a:schemeClr val="accent1">
                    <a:lumMod val="50000"/>
                  </a:schemeClr>
                </a:solidFill>
                <a:latin typeface="Century Gothic" panose="020F0302020204030204"/>
                <a:ea typeface="Century Gothic"/>
                <a:cs typeface="Century Gothic"/>
              </a:rPr>
              <a:t> [4623], gauche [607], </a:t>
            </a:r>
            <a:r>
              <a:rPr lang="en-US" sz="1200" b="0" i="0" kern="1200" baseline="0" dirty="0" err="1">
                <a:solidFill>
                  <a:schemeClr val="accent1">
                    <a:lumMod val="50000"/>
                  </a:schemeClr>
                </a:solidFill>
                <a:latin typeface="Century Gothic" panose="020F0302020204030204"/>
                <a:ea typeface="Century Gothic"/>
                <a:cs typeface="Century Gothic"/>
              </a:rPr>
              <a:t>peu</a:t>
            </a:r>
            <a:r>
              <a:rPr lang="en-US" sz="1200" b="0" i="0" kern="1200" baseline="0" dirty="0">
                <a:solidFill>
                  <a:schemeClr val="accent1">
                    <a:lumMod val="50000"/>
                  </a:schemeClr>
                </a:solidFill>
                <a:latin typeface="Century Gothic" panose="020F0302020204030204"/>
                <a:ea typeface="Century Gothic"/>
                <a:cs typeface="Century Gothic"/>
              </a:rPr>
              <a:t> [91], </a:t>
            </a:r>
            <a:r>
              <a:rPr lang="en-US" sz="1200" b="0" i="0" kern="1200" baseline="0" dirty="0" err="1">
                <a:solidFill>
                  <a:schemeClr val="accent1">
                    <a:lumMod val="50000"/>
                  </a:schemeClr>
                </a:solidFill>
                <a:latin typeface="Century Gothic" panose="020F0302020204030204"/>
                <a:ea typeface="Century Gothic"/>
                <a:cs typeface="Century Gothic"/>
              </a:rPr>
              <a:t>veau</a:t>
            </a:r>
            <a:r>
              <a:rPr lang="en-US" sz="1200" b="0" i="0" kern="1200" baseline="0" dirty="0">
                <a:solidFill>
                  <a:schemeClr val="accent1">
                    <a:lumMod val="50000"/>
                  </a:schemeClr>
                </a:solidFill>
                <a:latin typeface="Century Gothic" panose="020F0302020204030204"/>
                <a:ea typeface="Century Gothic"/>
                <a:cs typeface="Century Gothic"/>
              </a:rPr>
              <a:t> [&gt;5000], </a:t>
            </a:r>
            <a:r>
              <a:rPr lang="en-US" sz="1200" b="0" i="0" kern="1200" baseline="0" dirty="0" err="1">
                <a:solidFill>
                  <a:schemeClr val="accent1">
                    <a:lumMod val="50000"/>
                  </a:schemeClr>
                </a:solidFill>
                <a:latin typeface="Century Gothic" panose="020F0302020204030204"/>
                <a:ea typeface="Century Gothic"/>
                <a:cs typeface="Century Gothic"/>
              </a:rPr>
              <a:t>poivron</a:t>
            </a:r>
            <a:r>
              <a:rPr lang="en-US" sz="1200" b="0" i="0" kern="1200" baseline="0" dirty="0">
                <a:solidFill>
                  <a:schemeClr val="accent1">
                    <a:lumMod val="50000"/>
                  </a:schemeClr>
                </a:solidFill>
                <a:latin typeface="Century Gothic" panose="020F0302020204030204"/>
                <a:ea typeface="Century Gothic"/>
                <a:cs typeface="Century Gothic"/>
              </a:rPr>
              <a:t> [&gt;5000], </a:t>
            </a:r>
            <a:r>
              <a:rPr lang="en-US" sz="1200" b="0" i="0" kern="1200" baseline="0" dirty="0" err="1">
                <a:solidFill>
                  <a:schemeClr val="accent1">
                    <a:lumMod val="50000"/>
                  </a:schemeClr>
                </a:solidFill>
                <a:latin typeface="Century Gothic" panose="020F0302020204030204"/>
                <a:ea typeface="Century Gothic"/>
                <a:cs typeface="Century Gothic"/>
              </a:rPr>
              <a:t>peau</a:t>
            </a:r>
            <a:r>
              <a:rPr lang="en-US" sz="1200" b="0" i="0" kern="1200" baseline="0" dirty="0">
                <a:solidFill>
                  <a:schemeClr val="accent1">
                    <a:lumMod val="50000"/>
                  </a:schemeClr>
                </a:solidFill>
                <a:latin typeface="Century Gothic" panose="020F0302020204030204"/>
                <a:ea typeface="Century Gothic"/>
                <a:cs typeface="Century Gothic"/>
              </a:rPr>
              <a:t> [2122], </a:t>
            </a:r>
            <a:r>
              <a:rPr lang="en-US" sz="1200" b="0" i="0" kern="1200" baseline="0" dirty="0" err="1">
                <a:solidFill>
                  <a:schemeClr val="accent1">
                    <a:lumMod val="50000"/>
                  </a:schemeClr>
                </a:solidFill>
                <a:latin typeface="Century Gothic" panose="020F0302020204030204"/>
                <a:ea typeface="Century Gothic"/>
                <a:cs typeface="Century Gothic"/>
              </a:rPr>
              <a:t>pauvre</a:t>
            </a:r>
            <a:r>
              <a:rPr lang="en-US" sz="1200" b="0" i="0" kern="1200" baseline="0" dirty="0">
                <a:solidFill>
                  <a:schemeClr val="accent1">
                    <a:lumMod val="50000"/>
                  </a:schemeClr>
                </a:solidFill>
                <a:latin typeface="Century Gothic" panose="020F0302020204030204"/>
                <a:ea typeface="Century Gothic"/>
                <a:cs typeface="Century Gothic"/>
              </a:rPr>
              <a:t> [699], </a:t>
            </a:r>
            <a:r>
              <a:rPr lang="en-US" sz="1200" b="0" i="0" kern="1200" baseline="0" dirty="0" err="1">
                <a:solidFill>
                  <a:schemeClr val="accent1">
                    <a:lumMod val="50000"/>
                  </a:schemeClr>
                </a:solidFill>
                <a:latin typeface="Century Gothic" panose="020F0302020204030204"/>
                <a:ea typeface="Century Gothic"/>
                <a:cs typeface="Century Gothic"/>
              </a:rPr>
              <a:t>soif</a:t>
            </a:r>
            <a:r>
              <a:rPr lang="en-US" sz="1200" b="0" i="0" kern="1200" baseline="0" dirty="0">
                <a:solidFill>
                  <a:schemeClr val="accent1">
                    <a:lumMod val="50000"/>
                  </a:schemeClr>
                </a:solidFill>
                <a:latin typeface="Century Gothic" panose="020F0302020204030204"/>
                <a:ea typeface="Century Gothic"/>
                <a:cs typeface="Century Gothic"/>
              </a:rPr>
              <a:t> [4659], </a:t>
            </a:r>
            <a:r>
              <a:rPr lang="en-US" sz="1200" b="0" i="0" kern="1200" baseline="0" dirty="0" err="1">
                <a:solidFill>
                  <a:schemeClr val="accent1">
                    <a:lumMod val="50000"/>
                  </a:schemeClr>
                </a:solidFill>
                <a:latin typeface="Century Gothic" panose="020F0302020204030204"/>
                <a:ea typeface="Century Gothic"/>
                <a:cs typeface="Century Gothic"/>
              </a:rPr>
              <a:t>sauf</a:t>
            </a:r>
            <a:r>
              <a:rPr lang="en-US" sz="1200" b="0" i="0" kern="1200" baseline="0" dirty="0">
                <a:solidFill>
                  <a:schemeClr val="accent1">
                    <a:lumMod val="50000"/>
                  </a:schemeClr>
                </a:solidFill>
                <a:latin typeface="Century Gothic" panose="020F0302020204030204"/>
                <a:ea typeface="Century Gothic"/>
                <a:cs typeface="Century Gothic"/>
              </a:rPr>
              <a:t> [476], haut [264], </a:t>
            </a:r>
            <a:r>
              <a:rPr lang="fr-FR" b="0" i="0" dirty="0">
                <a:solidFill>
                  <a:srgbClr val="222222"/>
                </a:solidFill>
                <a:effectLst/>
                <a:latin typeface="Georgia" panose="02040502050405020303" pitchFamily="18" charset="0"/>
              </a:rPr>
              <a:t>hâte [3460], eu [avoir-8]</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pPr marL="0"/>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0902016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b="1" dirty="0"/>
              <a:t>Timing: 3 minutes</a:t>
            </a:r>
          </a:p>
          <a:p>
            <a:pPr marL="0"/>
            <a:endParaRPr lang="en-US" b="1" dirty="0"/>
          </a:p>
          <a:p>
            <a:pPr marL="0"/>
            <a:r>
              <a:rPr lang="en-US" b="1" dirty="0"/>
              <a:t>Aim: </a:t>
            </a:r>
            <a:r>
              <a:rPr lang="en-US" b="0" dirty="0"/>
              <a:t>Oral production of some of the words in this week’s revisited vocabulary sets. </a:t>
            </a:r>
          </a:p>
          <a:p>
            <a:pPr marL="0"/>
            <a:endParaRPr lang="en-US" b="0" dirty="0"/>
          </a:p>
          <a:p>
            <a:pPr marL="0"/>
            <a:r>
              <a:rPr lang="en-US" b="1" dirty="0"/>
              <a:t>Procedure: </a:t>
            </a:r>
          </a:p>
          <a:p>
            <a:pPr marL="0">
              <a:buAutoNum type="arabicPeriod"/>
            </a:pPr>
            <a:r>
              <a:rPr lang="en-US" b="0" dirty="0"/>
              <a:t> Teachers point at a picture or English word. </a:t>
            </a:r>
          </a:p>
          <a:p>
            <a:pPr marL="0">
              <a:buAutoNum type="arabicPeriod"/>
            </a:pPr>
            <a:r>
              <a:rPr lang="en-US" b="0" dirty="0"/>
              <a:t> As a class or in pairs/small groups, students try to be the first to say the words in French.</a:t>
            </a:r>
          </a:p>
          <a:p>
            <a:pPr marL="0"/>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sz="1200" b="1" i="0" u="none" strike="noStrike" cap="none" dirty="0">
                <a:solidFill>
                  <a:schemeClr val="dk1"/>
                </a:solidFill>
                <a:effectLst/>
                <a:latin typeface="Calibri"/>
                <a:ea typeface="Calibri"/>
                <a:cs typeface="Calibri"/>
                <a:sym typeface="Calibri"/>
              </a:rPr>
              <a:t>fermer</a:t>
            </a:r>
            <a:r>
              <a:rPr lang="fr-FR" sz="1200" b="0" i="0" u="none" strike="noStrike" cap="none" dirty="0">
                <a:solidFill>
                  <a:schemeClr val="dk1"/>
                </a:solidFill>
                <a:effectLst/>
                <a:latin typeface="Calibri"/>
                <a:ea typeface="Calibri"/>
                <a:cs typeface="Calibri"/>
                <a:sym typeface="Calibri"/>
              </a:rPr>
              <a:t> [757], </a:t>
            </a:r>
            <a:r>
              <a:rPr lang="fr-FR" sz="1200" b="1" i="0" u="none" strike="noStrike" cap="none" dirty="0">
                <a:solidFill>
                  <a:schemeClr val="dk1"/>
                </a:solidFill>
                <a:effectLst/>
                <a:latin typeface="Calibri"/>
                <a:ea typeface="Calibri"/>
                <a:cs typeface="Calibri"/>
                <a:sym typeface="Calibri"/>
              </a:rPr>
              <a:t>regarder</a:t>
            </a:r>
            <a:r>
              <a:rPr lang="fr-FR" sz="1200" b="1" i="0" u="none" strike="noStrike" cap="none" baseline="30000" dirty="0">
                <a:solidFill>
                  <a:schemeClr val="dk1"/>
                </a:solidFill>
                <a:effectLst/>
                <a:latin typeface="Calibri"/>
                <a:ea typeface="Calibri"/>
                <a:cs typeface="Calibri"/>
                <a:sym typeface="Calibri"/>
              </a:rPr>
              <a:t>2</a:t>
            </a:r>
            <a:r>
              <a:rPr lang="fr-FR" sz="1200" b="0" i="0" u="none" strike="noStrike" cap="none" dirty="0">
                <a:solidFill>
                  <a:schemeClr val="dk1"/>
                </a:solidFill>
                <a:effectLst/>
                <a:latin typeface="Calibri"/>
                <a:ea typeface="Calibri"/>
                <a:cs typeface="Calibri"/>
                <a:sym typeface="Calibri"/>
              </a:rPr>
              <a:t> [425], </a:t>
            </a:r>
            <a:r>
              <a:rPr lang="fr-FR" sz="1200" b="1" i="0" u="none" strike="noStrike" cap="none" dirty="0">
                <a:solidFill>
                  <a:schemeClr val="dk1"/>
                </a:solidFill>
                <a:effectLst/>
                <a:latin typeface="Calibri"/>
                <a:ea typeface="Calibri"/>
                <a:cs typeface="Calibri"/>
                <a:sym typeface="Calibri"/>
              </a:rPr>
              <a:t>fenêtre</a:t>
            </a:r>
            <a:r>
              <a:rPr lang="fr-FR" sz="1200" b="0" i="0" u="none" strike="noStrike" cap="none" dirty="0">
                <a:solidFill>
                  <a:schemeClr val="dk1"/>
                </a:solidFill>
                <a:effectLst/>
                <a:latin typeface="Calibri"/>
                <a:ea typeface="Calibri"/>
                <a:cs typeface="Calibri"/>
                <a:sym typeface="Calibri"/>
              </a:rPr>
              <a:t> [1604], </a:t>
            </a:r>
            <a:r>
              <a:rPr lang="fr-FR" sz="1200" b="1" i="0" u="none" strike="noStrike" cap="none" dirty="0">
                <a:solidFill>
                  <a:schemeClr val="dk1"/>
                </a:solidFill>
                <a:effectLst/>
                <a:latin typeface="Calibri"/>
                <a:ea typeface="Calibri"/>
                <a:cs typeface="Calibri"/>
                <a:sym typeface="Calibri"/>
              </a:rPr>
              <a:t>porte</a:t>
            </a:r>
            <a:r>
              <a:rPr lang="fr-FR" sz="1200" b="0" i="0" u="none" strike="noStrike" cap="none" dirty="0">
                <a:solidFill>
                  <a:schemeClr val="dk1"/>
                </a:solidFill>
                <a:effectLst/>
                <a:latin typeface="Calibri"/>
                <a:ea typeface="Calibri"/>
                <a:cs typeface="Calibri"/>
                <a:sym typeface="Calibri"/>
              </a:rPr>
              <a:t> [696], </a:t>
            </a:r>
            <a:r>
              <a:rPr lang="fr-FR" sz="1200" b="1" i="0" u="none" strike="noStrike" cap="none" dirty="0">
                <a:solidFill>
                  <a:schemeClr val="dk1"/>
                </a:solidFill>
                <a:effectLst/>
                <a:latin typeface="Calibri"/>
                <a:ea typeface="Calibri"/>
                <a:cs typeface="Calibri"/>
                <a:sym typeface="Calibri"/>
              </a:rPr>
              <a:t>salle </a:t>
            </a:r>
            <a:r>
              <a:rPr lang="fr-FR" sz="1200" b="0" i="0" u="none" strike="noStrike" cap="none" dirty="0">
                <a:solidFill>
                  <a:schemeClr val="dk1"/>
                </a:solidFill>
                <a:effectLst/>
                <a:latin typeface="Calibri"/>
                <a:ea typeface="Calibri"/>
                <a:cs typeface="Calibri"/>
                <a:sym typeface="Calibri"/>
              </a:rPr>
              <a:t>[812], </a:t>
            </a:r>
            <a:r>
              <a:rPr lang="fr-FR" sz="1200" b="1" i="0" u="none" strike="noStrike" cap="none" dirty="0">
                <a:solidFill>
                  <a:schemeClr val="dk1"/>
                </a:solidFill>
                <a:effectLst/>
                <a:latin typeface="Calibri"/>
                <a:ea typeface="Calibri"/>
                <a:cs typeface="Calibri"/>
                <a:sym typeface="Calibri"/>
              </a:rPr>
              <a:t>silence</a:t>
            </a:r>
            <a:r>
              <a:rPr lang="fr-FR" sz="1200" b="0" i="0" u="none" strike="noStrike" cap="none" dirty="0">
                <a:solidFill>
                  <a:schemeClr val="dk1"/>
                </a:solidFill>
                <a:effectLst/>
                <a:latin typeface="Calibri"/>
                <a:ea typeface="Calibri"/>
                <a:cs typeface="Calibri"/>
                <a:sym typeface="Calibri"/>
              </a:rPr>
              <a:t> [1281], </a:t>
            </a:r>
            <a:r>
              <a:rPr lang="fr-FR" sz="1200" b="1" i="0" u="none" strike="noStrike" cap="none" dirty="0">
                <a:solidFill>
                  <a:schemeClr val="dk1"/>
                </a:solidFill>
                <a:effectLst/>
                <a:latin typeface="Calibri"/>
                <a:ea typeface="Calibri"/>
                <a:cs typeface="Calibri"/>
                <a:sym typeface="Calibri"/>
              </a:rPr>
              <a:t>voyage</a:t>
            </a:r>
            <a:r>
              <a:rPr lang="fr-FR" sz="1200" b="0" i="0" u="none" strike="noStrike" cap="none" dirty="0">
                <a:solidFill>
                  <a:schemeClr val="dk1"/>
                </a:solidFill>
                <a:effectLst/>
                <a:latin typeface="Calibri"/>
                <a:ea typeface="Calibri"/>
                <a:cs typeface="Calibri"/>
                <a:sym typeface="Calibri"/>
              </a:rPr>
              <a:t> [904], </a:t>
            </a:r>
            <a:r>
              <a:rPr lang="fr-FR" sz="1200" b="1" i="0" u="none" strike="noStrike" cap="none" dirty="0">
                <a:solidFill>
                  <a:schemeClr val="dk1"/>
                </a:solidFill>
                <a:effectLst/>
                <a:latin typeface="Calibri"/>
                <a:ea typeface="Calibri"/>
                <a:cs typeface="Calibri"/>
                <a:sym typeface="Calibri"/>
              </a:rPr>
              <a:t>visite</a:t>
            </a:r>
            <a:r>
              <a:rPr lang="fr-FR" sz="1200" b="0" i="0" u="none" strike="noStrike" cap="none" dirty="0">
                <a:solidFill>
                  <a:schemeClr val="dk1"/>
                </a:solidFill>
                <a:effectLst/>
                <a:latin typeface="Calibri"/>
                <a:ea typeface="Calibri"/>
                <a:cs typeface="Calibri"/>
                <a:sym typeface="Calibri"/>
              </a:rPr>
              <a:t> [1072], </a:t>
            </a:r>
            <a:r>
              <a:rPr lang="fr-FR" sz="1200" b="1" i="0" u="none" strike="noStrike" cap="none" dirty="0">
                <a:solidFill>
                  <a:schemeClr val="dk1"/>
                </a:solidFill>
                <a:effectLst/>
                <a:latin typeface="Calibri"/>
                <a:ea typeface="Calibri"/>
                <a:cs typeface="Calibri"/>
                <a:sym typeface="Calibri"/>
              </a:rPr>
              <a:t>de</a:t>
            </a:r>
            <a:r>
              <a:rPr lang="fr-FR" sz="1200" b="1" i="0" u="none" strike="noStrike" cap="none" baseline="30000" dirty="0">
                <a:solidFill>
                  <a:schemeClr val="dk1"/>
                </a:solidFill>
                <a:effectLst/>
                <a:latin typeface="Calibri"/>
                <a:ea typeface="Calibri"/>
                <a:cs typeface="Calibri"/>
                <a:sym typeface="Calibri"/>
              </a:rPr>
              <a:t>1</a:t>
            </a:r>
            <a:r>
              <a:rPr lang="fr-FR" sz="1200" b="0" i="0" u="none" strike="noStrike" cap="none" dirty="0">
                <a:solidFill>
                  <a:schemeClr val="dk1"/>
                </a:solidFill>
                <a:effectLst/>
                <a:latin typeface="Calibri"/>
                <a:ea typeface="Calibri"/>
                <a:cs typeface="Calibri"/>
                <a:sym typeface="Calibri"/>
              </a:rPr>
              <a:t> [2], </a:t>
            </a:r>
            <a:r>
              <a:rPr lang="fr-FR" sz="1200" b="1" i="0" u="none" strike="noStrike" cap="none" dirty="0">
                <a:solidFill>
                  <a:schemeClr val="dk1"/>
                </a:solidFill>
                <a:effectLst/>
                <a:latin typeface="Calibri"/>
                <a:ea typeface="Calibri"/>
                <a:cs typeface="Calibri"/>
                <a:sym typeface="Calibri"/>
              </a:rPr>
              <a:t>en</a:t>
            </a:r>
            <a:r>
              <a:rPr lang="fr-FR" sz="1200" b="1" i="0" u="none" strike="noStrike" cap="none" baseline="30000" dirty="0">
                <a:solidFill>
                  <a:schemeClr val="dk1"/>
                </a:solidFill>
                <a:effectLst/>
                <a:latin typeface="Calibri"/>
                <a:ea typeface="Calibri"/>
                <a:cs typeface="Calibri"/>
                <a:sym typeface="Calibri"/>
              </a:rPr>
              <a:t>2</a:t>
            </a:r>
            <a:r>
              <a:rPr lang="fr-FR" sz="1200" b="0" i="0" u="none" strike="noStrike" cap="none" dirty="0">
                <a:solidFill>
                  <a:schemeClr val="dk1"/>
                </a:solidFill>
                <a:effectLst/>
                <a:latin typeface="Calibri"/>
                <a:ea typeface="Calibri"/>
                <a:cs typeface="Calibri"/>
                <a:sym typeface="Calibri"/>
              </a:rPr>
              <a:t> [7], Londres [n/a], question [144], numéro [766]</a:t>
            </a:r>
          </a:p>
          <a:p>
            <a:pPr marL="0"/>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8 minutes</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Aim: </a:t>
            </a:r>
            <a:r>
              <a:rPr lang="en-GB" b="0" dirty="0"/>
              <a:t>Aural recognition, pronunciation and spelling of </a:t>
            </a:r>
            <a:r>
              <a:rPr lang="en-GB" baseline="0" dirty="0"/>
              <a:t>words in this week’s vocabulary set. </a:t>
            </a:r>
          </a:p>
          <a:p>
            <a:pPr marL="0" lvl="0" indent="0" algn="l" rtl="0">
              <a:spcBef>
                <a:spcPts val="0"/>
              </a:spcBef>
              <a:spcAft>
                <a:spcPts val="0"/>
              </a:spcAft>
              <a:buNone/>
            </a:pPr>
            <a:endParaRPr lang="en-GB" baseline="0" dirty="0"/>
          </a:p>
          <a:p>
            <a:pPr marL="0" lvl="0" indent="0" algn="l" rtl="0">
              <a:spcBef>
                <a:spcPts val="0"/>
              </a:spcBef>
              <a:spcAft>
                <a:spcPts val="0"/>
              </a:spcAft>
              <a:buNone/>
            </a:pPr>
            <a:r>
              <a:rPr lang="en-GB" b="1" baseline="0" dirty="0"/>
              <a:t>Procedure: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aseline="0" dirty="0"/>
              <a:t>Teacher distributes </a:t>
            </a:r>
            <a:r>
              <a:rPr lang="en-GB" b="1" baseline="0" dirty="0"/>
              <a:t>2.1.3</a:t>
            </a:r>
            <a:r>
              <a:rPr lang="en-GB" baseline="0" dirty="0"/>
              <a:t> </a:t>
            </a:r>
            <a:r>
              <a:rPr lang="en-GB" b="1" baseline="0" dirty="0"/>
              <a:t>vocabulary practice role cards </a:t>
            </a:r>
            <a:r>
              <a:rPr lang="en-GB" baseline="0" dirty="0"/>
              <a:t>(at the end of this slide deck) to students.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aseline="0" dirty="0"/>
              <a:t>2. Teacher explains that student </a:t>
            </a:r>
            <a:r>
              <a:rPr lang="en-GB" b="1" baseline="0" dirty="0"/>
              <a:t>A</a:t>
            </a:r>
            <a:r>
              <a:rPr lang="en-GB" b="0" baseline="0" dirty="0"/>
              <a:t> is going to read their story first. Student </a:t>
            </a:r>
            <a:r>
              <a:rPr lang="en-GB" b="1" baseline="0" dirty="0"/>
              <a:t>B</a:t>
            </a:r>
            <a:r>
              <a:rPr lang="en-GB" b="0" baseline="0" dirty="0"/>
              <a:t> listens, and just writes the missing words they hear.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3. Teacher elicits answers from the full group, practising pronunciation again. Answers revealed on clicks.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baseline="0" dirty="0"/>
              <a:t>4. On revealing answer, teacher to highlight the position of </a:t>
            </a:r>
            <a:r>
              <a:rPr lang="de-DE" sz="1200" b="0" i="1" u="none" strike="noStrike" cap="none" dirty="0">
                <a:solidFill>
                  <a:schemeClr val="dk1"/>
                </a:solidFill>
                <a:effectLst/>
                <a:latin typeface="Calibri"/>
                <a:ea typeface="Calibri"/>
                <a:cs typeface="Calibri"/>
                <a:sym typeface="Calibri"/>
              </a:rPr>
              <a:t>aussi </a:t>
            </a:r>
            <a:r>
              <a:rPr lang="de-DE" sz="1200" b="0" i="0" u="none" strike="noStrike" cap="none" dirty="0">
                <a:solidFill>
                  <a:schemeClr val="dk1"/>
                </a:solidFill>
                <a:effectLst/>
                <a:latin typeface="Calibri"/>
                <a:ea typeface="Calibri"/>
                <a:cs typeface="Calibri"/>
                <a:sym typeface="Calibri"/>
              </a:rPr>
              <a:t>in the sentence (normally at the end of the sentence, unlike in English).</a:t>
            </a:r>
            <a:endParaRPr lang="en-GB" b="0" i="1"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aseline="0" dirty="0"/>
          </a:p>
          <a:p>
            <a:pPr marL="0" lvl="0" indent="0" algn="l" rtl="0">
              <a:spcBef>
                <a:spcPts val="0"/>
              </a:spcBef>
              <a:spcAft>
                <a:spcPts val="0"/>
              </a:spcAft>
              <a:buNone/>
            </a:pPr>
            <a:endParaRPr lang="en-GB" baseline="0" dirty="0"/>
          </a:p>
          <a:p>
            <a:pPr marL="0" lvl="0" indent="0" algn="l" rtl="0">
              <a:spcBef>
                <a:spcPts val="0"/>
              </a:spcBef>
              <a:spcAft>
                <a:spcPts val="0"/>
              </a:spcAft>
              <a:buNone/>
            </a:pPr>
            <a:r>
              <a:rPr lang="en-GB" b="1" baseline="0" dirty="0"/>
              <a:t>Notes</a:t>
            </a:r>
            <a:r>
              <a:rPr lang="en-GB" baseline="0" dirty="0"/>
              <a:t>: </a:t>
            </a:r>
          </a:p>
          <a:p>
            <a:pPr marL="0" lvl="0" indent="0" algn="l" rtl="0">
              <a:spcBef>
                <a:spcPts val="0"/>
              </a:spcBef>
              <a:spcAft>
                <a:spcPts val="0"/>
              </a:spcAft>
              <a:buNone/>
            </a:pPr>
            <a:r>
              <a:rPr lang="en-GB" baseline="0" dirty="0"/>
              <a:t>The stories are composed entirely of known vocabulary items </a:t>
            </a:r>
            <a:r>
              <a:rPr lang="en-GB" baseline="0" dirty="0" err="1"/>
              <a:t>nd</a:t>
            </a:r>
            <a:r>
              <a:rPr lang="en-GB" baseline="0" dirty="0"/>
              <a:t> cognates, and have been designed so that students cannot guess what the missing word must be from context. </a:t>
            </a:r>
          </a:p>
          <a:p>
            <a:pPr marL="0" lvl="0" indent="0" algn="l" rtl="0">
              <a:spcBef>
                <a:spcPts val="0"/>
              </a:spcBef>
              <a:spcAft>
                <a:spcPts val="0"/>
              </a:spcAft>
              <a:buNone/>
            </a:pPr>
            <a:r>
              <a:rPr lang="en-GB" b="0" i="0" baseline="0" dirty="0"/>
              <a:t>Students have not yet encountered </a:t>
            </a:r>
            <a:r>
              <a:rPr lang="en-GB" sz="1200" b="0" i="1" u="none" strike="noStrike" cap="none" dirty="0" err="1">
                <a:solidFill>
                  <a:schemeClr val="dk1"/>
                </a:solidFill>
                <a:effectLst/>
                <a:latin typeface="Calibri"/>
                <a:ea typeface="Calibri"/>
                <a:cs typeface="Calibri"/>
                <a:sym typeface="Calibri"/>
              </a:rPr>
              <a:t>préférer</a:t>
            </a:r>
            <a:r>
              <a:rPr lang="en-GB" sz="1200" b="0" i="1" u="none" strike="noStrike" cap="none" dirty="0">
                <a:solidFill>
                  <a:schemeClr val="dk1"/>
                </a:solidFill>
                <a:effectLst/>
                <a:latin typeface="Calibri"/>
                <a:ea typeface="Calibri"/>
                <a:cs typeface="Calibri"/>
                <a:sym typeface="Calibri"/>
              </a:rPr>
              <a:t> </a:t>
            </a:r>
            <a:r>
              <a:rPr lang="en-GB" sz="1200" b="0" i="0" u="none" strike="noStrike" cap="none" dirty="0">
                <a:solidFill>
                  <a:schemeClr val="dk1"/>
                </a:solidFill>
                <a:effectLst/>
                <a:latin typeface="Calibri"/>
                <a:ea typeface="Calibri"/>
                <a:cs typeface="Calibri"/>
                <a:sym typeface="Calibri"/>
              </a:rPr>
              <a:t>[597], but should be able to work out the meaning from the cognate. The third person form </a:t>
            </a:r>
            <a:r>
              <a:rPr lang="en-GB" sz="1200" b="0" i="1" u="none" strike="noStrike" cap="none" dirty="0">
                <a:solidFill>
                  <a:schemeClr val="dk1"/>
                </a:solidFill>
                <a:effectLst/>
                <a:latin typeface="Calibri"/>
                <a:ea typeface="Calibri"/>
                <a:cs typeface="Calibri"/>
                <a:sym typeface="Calibri"/>
              </a:rPr>
              <a:t>Lucille </a:t>
            </a:r>
            <a:r>
              <a:rPr lang="en-GB" sz="1200" b="0" i="1" u="none" strike="noStrike" cap="none" dirty="0" err="1">
                <a:solidFill>
                  <a:schemeClr val="dk1"/>
                </a:solidFill>
                <a:effectLst/>
                <a:latin typeface="Calibri"/>
                <a:ea typeface="Calibri"/>
                <a:cs typeface="Calibri"/>
                <a:sym typeface="Calibri"/>
              </a:rPr>
              <a:t>pr</a:t>
            </a:r>
            <a:r>
              <a:rPr lang="en-GB" sz="1200" b="1" i="1" u="none" strike="noStrike" cap="none" dirty="0" err="1">
                <a:solidFill>
                  <a:schemeClr val="dk1"/>
                </a:solidFill>
                <a:effectLst/>
                <a:latin typeface="Calibri"/>
                <a:ea typeface="Calibri"/>
                <a:cs typeface="Calibri"/>
                <a:sym typeface="Calibri"/>
              </a:rPr>
              <a:t>é</a:t>
            </a:r>
            <a:r>
              <a:rPr lang="en-GB" sz="1200" b="0" i="1" u="none" strike="noStrike" cap="none" dirty="0" err="1">
                <a:solidFill>
                  <a:schemeClr val="dk1"/>
                </a:solidFill>
                <a:effectLst/>
                <a:latin typeface="Calibri"/>
                <a:ea typeface="Calibri"/>
                <a:cs typeface="Calibri"/>
                <a:sym typeface="Calibri"/>
              </a:rPr>
              <a:t>f</a:t>
            </a:r>
            <a:r>
              <a:rPr lang="en-GB" sz="1200" b="1" i="1" u="none" strike="noStrike" cap="none" dirty="0" err="1">
                <a:solidFill>
                  <a:schemeClr val="dk1"/>
                </a:solidFill>
                <a:effectLst/>
                <a:latin typeface="Calibri"/>
                <a:ea typeface="Calibri"/>
                <a:cs typeface="Calibri"/>
                <a:sym typeface="Calibri"/>
              </a:rPr>
              <a:t>è</a:t>
            </a:r>
            <a:r>
              <a:rPr lang="en-GB" sz="1200" b="0" i="1" u="none" strike="noStrike" cap="none" dirty="0" err="1">
                <a:solidFill>
                  <a:schemeClr val="dk1"/>
                </a:solidFill>
                <a:effectLst/>
                <a:latin typeface="Calibri"/>
                <a:ea typeface="Calibri"/>
                <a:cs typeface="Calibri"/>
                <a:sym typeface="Calibri"/>
              </a:rPr>
              <a:t>re</a:t>
            </a:r>
            <a:r>
              <a:rPr lang="en-GB" sz="1200" b="0" i="0" u="none" strike="noStrike" cap="none" dirty="0">
                <a:solidFill>
                  <a:schemeClr val="dk1"/>
                </a:solidFill>
                <a:effectLst/>
                <a:latin typeface="Calibri"/>
                <a:ea typeface="Calibri"/>
                <a:cs typeface="Calibri"/>
                <a:sym typeface="Calibri"/>
              </a:rPr>
              <a:t> gives students the opportunity to practise pronunciation of SSCs [é] and [è]. </a:t>
            </a:r>
          </a:p>
          <a:p>
            <a:pPr marL="0" lvl="0" indent="0" algn="l" rtl="0">
              <a:spcBef>
                <a:spcPts val="0"/>
              </a:spcBef>
              <a:spcAft>
                <a:spcPts val="0"/>
              </a:spcAft>
              <a:buNone/>
            </a:pPr>
            <a:endParaRPr lang="en-GB" sz="1200" b="0" i="0" u="none" strike="noStrike" cap="none" baseline="0" dirty="0">
              <a:solidFill>
                <a:schemeClr val="dk1"/>
              </a:solidFill>
              <a:effectLst/>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serpent [&gt;5000], </a:t>
            </a:r>
            <a:r>
              <a:rPr lang="en-GB" sz="1200" dirty="0">
                <a:solidFill>
                  <a:schemeClr val="accent5">
                    <a:lumMod val="50000"/>
                  </a:schemeClr>
                </a:solidFill>
                <a:latin typeface="Century Gothic" panose="020B0502020202020204" pitchFamily="34" charset="0"/>
              </a:rPr>
              <a:t>situation [223]</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lvl="0" indent="0" algn="l" rtl="0">
              <a:spcBef>
                <a:spcPts val="0"/>
              </a:spcBef>
              <a:spcAft>
                <a:spcPts val="0"/>
              </a:spcAft>
              <a:buNone/>
            </a:pPr>
            <a:endParaRPr lang="en-GB" b="1" i="1" baseline="0" dirty="0"/>
          </a:p>
          <a:p>
            <a:pPr marL="0" lvl="0" indent="0" algn="l" rtl="0">
              <a:spcBef>
                <a:spcPts val="0"/>
              </a:spcBef>
              <a:spcAft>
                <a:spcPts val="0"/>
              </a:spcAft>
              <a:buNone/>
            </a:pPr>
            <a:endParaRPr lang="en-GB" baseline="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33</a:t>
            </a:fld>
            <a:endParaRPr/>
          </a:p>
        </p:txBody>
      </p:sp>
    </p:spTree>
    <p:extLst>
      <p:ext uri="{BB962C8B-B14F-4D97-AF65-F5344CB8AC3E}">
        <p14:creationId xmlns:p14="http://schemas.microsoft.com/office/powerpoint/2010/main" val="27048594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baseline="0" dirty="0"/>
              <a:t>Procedure: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aseline="0" dirty="0"/>
              <a:t>1. Teacher explains that student </a:t>
            </a:r>
            <a:r>
              <a:rPr lang="en-GB" b="1" baseline="0" dirty="0"/>
              <a:t>B</a:t>
            </a:r>
            <a:r>
              <a:rPr lang="en-GB" b="0" baseline="0" dirty="0"/>
              <a:t> is now going to read their story. Student </a:t>
            </a:r>
            <a:r>
              <a:rPr lang="en-GB" b="1" baseline="0" dirty="0"/>
              <a:t>A</a:t>
            </a:r>
            <a:r>
              <a:rPr lang="en-GB" b="0" baseline="0" dirty="0"/>
              <a:t> listens, and writes the words they hear.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2. Teacher elicits answers from the full group, practising pronunciation again. 3. Answers revealed on clicks.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4. </a:t>
            </a:r>
            <a:r>
              <a:rPr lang="en-GB" baseline="0" dirty="0"/>
              <a:t>Teacher to draw attention to the difference in meaning between the use of the article in </a:t>
            </a:r>
            <a:r>
              <a:rPr lang="en-GB" sz="1200" b="0" i="1" u="none" strike="noStrike" cap="none" dirty="0">
                <a:solidFill>
                  <a:schemeClr val="dk1"/>
                </a:solidFill>
                <a:effectLst/>
                <a:latin typeface="Calibri"/>
                <a:ea typeface="Calibri"/>
                <a:cs typeface="Calibri"/>
                <a:sym typeface="Calibri"/>
              </a:rPr>
              <a:t>Il </a:t>
            </a:r>
            <a:r>
              <a:rPr lang="en-GB" sz="1200" b="0" i="1" u="none" strike="noStrike" cap="none" dirty="0" err="1">
                <a:solidFill>
                  <a:schemeClr val="dk1"/>
                </a:solidFill>
                <a:effectLst/>
                <a:latin typeface="Calibri"/>
                <a:ea typeface="Calibri"/>
                <a:cs typeface="Calibri"/>
                <a:sym typeface="Calibri"/>
              </a:rPr>
              <a:t>étudie</a:t>
            </a:r>
            <a:r>
              <a:rPr lang="en-GB" sz="1200" b="0" i="1" u="none" strike="noStrike" cap="none" dirty="0">
                <a:solidFill>
                  <a:schemeClr val="dk1"/>
                </a:solidFill>
                <a:effectLst/>
                <a:latin typeface="Calibri"/>
                <a:ea typeface="Calibri"/>
                <a:cs typeface="Calibri"/>
                <a:sym typeface="Calibri"/>
              </a:rPr>
              <a:t> </a:t>
            </a:r>
            <a:r>
              <a:rPr lang="en-GB" sz="1200" b="1" i="1" u="none" strike="noStrike" cap="none" dirty="0" err="1">
                <a:solidFill>
                  <a:schemeClr val="dk1"/>
                </a:solidFill>
                <a:effectLst/>
                <a:latin typeface="Calibri"/>
                <a:ea typeface="Calibri"/>
                <a:cs typeface="Calibri"/>
                <a:sym typeface="Calibri"/>
              </a:rPr>
              <a:t>l’anglais</a:t>
            </a:r>
            <a:r>
              <a:rPr lang="en-GB" sz="1200" b="0" i="0" u="none" strike="noStrike" cap="none" dirty="0">
                <a:solidFill>
                  <a:schemeClr val="dk1"/>
                </a:solidFill>
                <a:effectLst/>
                <a:latin typeface="Calibri"/>
                <a:ea typeface="Calibri"/>
                <a:cs typeface="Calibri"/>
                <a:sym typeface="Calibri"/>
              </a:rPr>
              <a:t>, and the lack of an article in </a:t>
            </a:r>
            <a:r>
              <a:rPr lang="fr-FR" sz="1200" b="0" i="1" dirty="0">
                <a:solidFill>
                  <a:schemeClr val="accent5">
                    <a:lumMod val="50000"/>
                  </a:schemeClr>
                </a:solidFill>
                <a:latin typeface="Century Gothic" panose="020B0502020202020204" pitchFamily="34" charset="0"/>
              </a:rPr>
              <a:t>il parle très bien </a:t>
            </a:r>
            <a:r>
              <a:rPr lang="fr-FR" sz="1200" b="1" i="1" dirty="0">
                <a:solidFill>
                  <a:schemeClr val="accent5">
                    <a:lumMod val="50000"/>
                  </a:schemeClr>
                </a:solidFill>
                <a:latin typeface="Century Gothic" panose="020B0502020202020204" pitchFamily="34" charset="0"/>
              </a:rPr>
              <a:t>anglais</a:t>
            </a:r>
            <a:r>
              <a:rPr lang="fr-FR" sz="1200" b="0" i="0" dirty="0">
                <a:solidFill>
                  <a:schemeClr val="accent5">
                    <a:lumMod val="50000"/>
                  </a:schemeClr>
                </a:solidFill>
                <a:latin typeface="Century Gothic" panose="020B0502020202020204" pitchFamily="34" charset="0"/>
              </a:rPr>
              <a:t>. Teacher to </a:t>
            </a:r>
            <a:r>
              <a:rPr lang="fr-FR" sz="1200" b="0" i="0" dirty="0" err="1">
                <a:solidFill>
                  <a:schemeClr val="accent5">
                    <a:lumMod val="50000"/>
                  </a:schemeClr>
                </a:solidFill>
                <a:latin typeface="Century Gothic" panose="020B0502020202020204" pitchFamily="34" charset="0"/>
              </a:rPr>
              <a:t>explain</a:t>
            </a:r>
            <a:r>
              <a:rPr lang="fr-FR" sz="1200" b="0" i="0" dirty="0">
                <a:solidFill>
                  <a:schemeClr val="accent5">
                    <a:lumMod val="50000"/>
                  </a:schemeClr>
                </a:solidFill>
                <a:latin typeface="Century Gothic" panose="020B0502020202020204" pitchFamily="34" charset="0"/>
              </a:rPr>
              <a:t> the </a:t>
            </a:r>
            <a:r>
              <a:rPr lang="fr-FR" sz="1200" b="0" i="0" dirty="0" err="1">
                <a:solidFill>
                  <a:schemeClr val="accent5">
                    <a:lumMod val="50000"/>
                  </a:schemeClr>
                </a:solidFill>
                <a:latin typeface="Century Gothic" panose="020B0502020202020204" pitchFamily="34" charset="0"/>
              </a:rPr>
              <a:t>difference</a:t>
            </a:r>
            <a:r>
              <a:rPr lang="fr-FR" sz="1200" b="0" i="0" dirty="0">
                <a:solidFill>
                  <a:schemeClr val="accent5">
                    <a:lumMod val="50000"/>
                  </a:schemeClr>
                </a:solidFill>
                <a:latin typeface="Century Gothic" panose="020B0502020202020204" pitchFamily="34" charset="0"/>
              </a:rPr>
              <a:t> in </a:t>
            </a:r>
            <a:r>
              <a:rPr lang="fr-FR" sz="1200" b="0" i="0" dirty="0" err="1">
                <a:solidFill>
                  <a:schemeClr val="accent5">
                    <a:lumMod val="50000"/>
                  </a:schemeClr>
                </a:solidFill>
                <a:latin typeface="Century Gothic" panose="020B0502020202020204" pitchFamily="34" charset="0"/>
              </a:rPr>
              <a:t>meaning</a:t>
            </a:r>
            <a:r>
              <a:rPr lang="fr-FR" sz="1200" b="0" i="0" dirty="0">
                <a:solidFill>
                  <a:schemeClr val="accent5">
                    <a:lumMod val="50000"/>
                  </a:schemeClr>
                </a:solidFill>
                <a:latin typeface="Century Gothic" panose="020B0502020202020204" pitchFamily="34" charset="0"/>
              </a:rPr>
              <a:t> - </a:t>
            </a:r>
            <a:r>
              <a:rPr lang="fr-FR" sz="1200" b="1" i="1" dirty="0">
                <a:solidFill>
                  <a:schemeClr val="accent5">
                    <a:lumMod val="50000"/>
                  </a:schemeClr>
                </a:solidFill>
                <a:latin typeface="Century Gothic" panose="020B0502020202020204" pitchFamily="34" charset="0"/>
              </a:rPr>
              <a:t>l</a:t>
            </a:r>
            <a:r>
              <a:rPr lang="fr-FR" sz="1200" b="0" i="1" dirty="0">
                <a:solidFill>
                  <a:schemeClr val="accent5">
                    <a:lumMod val="50000"/>
                  </a:schemeClr>
                </a:solidFill>
                <a:latin typeface="Century Gothic" panose="020B0502020202020204" pitchFamily="34" charset="0"/>
              </a:rPr>
              <a:t>’anglais </a:t>
            </a:r>
            <a:r>
              <a:rPr lang="fr-FR" sz="1200" b="0" i="0" dirty="0" err="1">
                <a:solidFill>
                  <a:schemeClr val="accent5">
                    <a:lumMod val="50000"/>
                  </a:schemeClr>
                </a:solidFill>
                <a:latin typeface="Century Gothic" panose="020B0502020202020204" pitchFamily="34" charset="0"/>
              </a:rPr>
              <a:t>is</a:t>
            </a:r>
            <a:r>
              <a:rPr lang="fr-FR" sz="1200" b="0" i="0" dirty="0">
                <a:solidFill>
                  <a:schemeClr val="accent5">
                    <a:lumMod val="50000"/>
                  </a:schemeClr>
                </a:solidFill>
                <a:latin typeface="Century Gothic" panose="020B0502020202020204" pitchFamily="34" charset="0"/>
              </a:rPr>
              <a:t> a </a:t>
            </a:r>
            <a:r>
              <a:rPr lang="fr-FR" sz="1200" b="0" i="0" dirty="0" err="1">
                <a:solidFill>
                  <a:schemeClr val="accent5">
                    <a:lumMod val="50000"/>
                  </a:schemeClr>
                </a:solidFill>
                <a:latin typeface="Century Gothic" panose="020B0502020202020204" pitchFamily="34" charset="0"/>
              </a:rPr>
              <a:t>school</a:t>
            </a:r>
            <a:r>
              <a:rPr lang="fr-FR" sz="1200" b="0" i="0" dirty="0">
                <a:solidFill>
                  <a:schemeClr val="accent5">
                    <a:lumMod val="50000"/>
                  </a:schemeClr>
                </a:solidFill>
                <a:latin typeface="Century Gothic" panose="020B0502020202020204" pitchFamily="34" charset="0"/>
              </a:rPr>
              <a:t> </a:t>
            </a:r>
            <a:r>
              <a:rPr lang="fr-FR" sz="1200" b="0" i="0" dirty="0" err="1">
                <a:solidFill>
                  <a:schemeClr val="accent5">
                    <a:lumMod val="50000"/>
                  </a:schemeClr>
                </a:solidFill>
                <a:latin typeface="Century Gothic" panose="020B0502020202020204" pitchFamily="34" charset="0"/>
              </a:rPr>
              <a:t>subject</a:t>
            </a:r>
            <a:r>
              <a:rPr lang="fr-FR" sz="1200" b="0" i="0" dirty="0">
                <a:solidFill>
                  <a:schemeClr val="accent5">
                    <a:lumMod val="50000"/>
                  </a:schemeClr>
                </a:solidFill>
                <a:latin typeface="Century Gothic" panose="020B0502020202020204" pitchFamily="34" charset="0"/>
              </a:rPr>
              <a:t>, </a:t>
            </a:r>
            <a:r>
              <a:rPr lang="fr-FR" sz="1200" b="0" i="1" dirty="0">
                <a:solidFill>
                  <a:schemeClr val="accent5">
                    <a:lumMod val="50000"/>
                  </a:schemeClr>
                </a:solidFill>
                <a:latin typeface="Century Gothic" panose="020B0502020202020204" pitchFamily="34" charset="0"/>
              </a:rPr>
              <a:t>anglais </a:t>
            </a:r>
            <a:r>
              <a:rPr lang="fr-FR" sz="1200" b="0" i="0" dirty="0" err="1">
                <a:solidFill>
                  <a:schemeClr val="accent5">
                    <a:lumMod val="50000"/>
                  </a:schemeClr>
                </a:solidFill>
                <a:latin typeface="Century Gothic" panose="020B0502020202020204" pitchFamily="34" charset="0"/>
              </a:rPr>
              <a:t>is</a:t>
            </a:r>
            <a:r>
              <a:rPr lang="fr-FR" sz="1200" b="0" i="0" dirty="0">
                <a:solidFill>
                  <a:schemeClr val="accent5">
                    <a:lumMod val="50000"/>
                  </a:schemeClr>
                </a:solidFill>
                <a:latin typeface="Century Gothic" panose="020B0502020202020204" pitchFamily="34" charset="0"/>
              </a:rPr>
              <a:t> a </a:t>
            </a:r>
            <a:r>
              <a:rPr lang="fr-FR" sz="1200" b="0" i="0" dirty="0" err="1">
                <a:solidFill>
                  <a:schemeClr val="accent5">
                    <a:lumMod val="50000"/>
                  </a:schemeClr>
                </a:solidFill>
                <a:latin typeface="Century Gothic" panose="020B0502020202020204" pitchFamily="34" charset="0"/>
              </a:rPr>
              <a:t>language</a:t>
            </a:r>
            <a:r>
              <a:rPr lang="fr-FR" sz="1200" b="0" i="0" dirty="0">
                <a:solidFill>
                  <a:schemeClr val="accent5">
                    <a:lumMod val="50000"/>
                  </a:schemeClr>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200" b="0" i="0" baseline="0" dirty="0">
                <a:solidFill>
                  <a:schemeClr val="accent5">
                    <a:lumMod val="50000"/>
                  </a:schemeClr>
                </a:solidFill>
                <a:latin typeface="Century Gothic" panose="020B0502020202020204" pitchFamily="34" charset="0"/>
              </a:rPr>
              <a:t>5. </a:t>
            </a:r>
            <a:r>
              <a:rPr lang="en-GB" b="0" i="0" baseline="0" dirty="0"/>
              <a:t>On revealing answer, teacher to highlight the position of </a:t>
            </a:r>
            <a:r>
              <a:rPr lang="de-DE" sz="1200" b="0" i="1" u="none" strike="noStrike" cap="none" dirty="0">
                <a:solidFill>
                  <a:schemeClr val="dk1"/>
                </a:solidFill>
                <a:effectLst/>
                <a:latin typeface="Calibri"/>
                <a:ea typeface="Calibri"/>
                <a:cs typeface="Calibri"/>
                <a:sym typeface="Calibri"/>
              </a:rPr>
              <a:t>très </a:t>
            </a:r>
            <a:r>
              <a:rPr lang="de-DE" sz="1200" b="0" i="0" u="none" strike="noStrike" cap="none" dirty="0">
                <a:solidFill>
                  <a:schemeClr val="dk1"/>
                </a:solidFill>
                <a:effectLst/>
                <a:latin typeface="Calibri"/>
                <a:ea typeface="Calibri"/>
                <a:cs typeface="Calibri"/>
                <a:sym typeface="Calibri"/>
              </a:rPr>
              <a:t>in </a:t>
            </a:r>
            <a:r>
              <a:rPr lang="de-DE" sz="1200" b="0" i="0" u="none" strike="noStrike" cap="none" dirty="0" err="1">
                <a:solidFill>
                  <a:schemeClr val="dk1"/>
                </a:solidFill>
                <a:effectLst/>
                <a:latin typeface="Calibri"/>
                <a:ea typeface="Calibri"/>
                <a:cs typeface="Calibri"/>
                <a:sym typeface="Calibri"/>
              </a:rPr>
              <a:t>the</a:t>
            </a:r>
            <a:r>
              <a:rPr lang="de-DE" sz="1200" b="0" i="0" u="none" strike="noStrike" cap="none" dirty="0">
                <a:solidFill>
                  <a:schemeClr val="dk1"/>
                </a:solidFill>
                <a:effectLst/>
                <a:latin typeface="Calibri"/>
                <a:ea typeface="Calibri"/>
                <a:cs typeface="Calibri"/>
                <a:sym typeface="Calibri"/>
              </a:rPr>
              <a:t> </a:t>
            </a:r>
            <a:r>
              <a:rPr lang="de-DE" sz="1200" b="0" i="0" u="none" strike="noStrike" cap="none" dirty="0" err="1">
                <a:solidFill>
                  <a:schemeClr val="dk1"/>
                </a:solidFill>
                <a:effectLst/>
                <a:latin typeface="Calibri"/>
                <a:ea typeface="Calibri"/>
                <a:cs typeface="Calibri"/>
                <a:sym typeface="Calibri"/>
              </a:rPr>
              <a:t>sentence</a:t>
            </a:r>
            <a:r>
              <a:rPr lang="de-DE" sz="1200" b="0" i="0" u="none" strike="noStrike" cap="none" dirty="0">
                <a:solidFill>
                  <a:schemeClr val="dk1"/>
                </a:solidFill>
                <a:effectLst/>
                <a:latin typeface="Calibri"/>
                <a:ea typeface="Calibri"/>
                <a:cs typeface="Calibri"/>
                <a:sym typeface="Calibri"/>
              </a:rPr>
              <a:t> (</a:t>
            </a:r>
            <a:r>
              <a:rPr lang="de-DE" sz="1200" b="0" i="0" u="none" strike="noStrike" cap="none" dirty="0" err="1">
                <a:solidFill>
                  <a:schemeClr val="dk1"/>
                </a:solidFill>
                <a:effectLst/>
                <a:latin typeface="Calibri"/>
                <a:ea typeface="Calibri"/>
                <a:cs typeface="Calibri"/>
                <a:sym typeface="Calibri"/>
              </a:rPr>
              <a:t>directly</a:t>
            </a:r>
            <a:r>
              <a:rPr lang="de-DE" sz="1200" b="0" i="0" u="none" strike="noStrike" cap="none" dirty="0">
                <a:solidFill>
                  <a:schemeClr val="dk1"/>
                </a:solidFill>
                <a:effectLst/>
                <a:latin typeface="Calibri"/>
                <a:ea typeface="Calibri"/>
                <a:cs typeface="Calibri"/>
                <a:sym typeface="Calibri"/>
              </a:rPr>
              <a:t> </a:t>
            </a:r>
            <a:r>
              <a:rPr lang="de-DE" sz="1200" b="0" i="0" u="none" strike="noStrike" cap="none" dirty="0" err="1">
                <a:solidFill>
                  <a:schemeClr val="dk1"/>
                </a:solidFill>
                <a:effectLst/>
                <a:latin typeface="Calibri"/>
                <a:ea typeface="Calibri"/>
                <a:cs typeface="Calibri"/>
                <a:sym typeface="Calibri"/>
              </a:rPr>
              <a:t>before</a:t>
            </a:r>
            <a:r>
              <a:rPr lang="de-DE" sz="1200" b="0" i="0" u="none" strike="noStrike" cap="none" dirty="0">
                <a:solidFill>
                  <a:schemeClr val="dk1"/>
                </a:solidFill>
                <a:effectLst/>
                <a:latin typeface="Calibri"/>
                <a:ea typeface="Calibri"/>
                <a:cs typeface="Calibri"/>
                <a:sym typeface="Calibri"/>
              </a:rPr>
              <a:t> an </a:t>
            </a:r>
            <a:r>
              <a:rPr lang="de-DE" sz="1200" b="0" i="0" u="none" strike="noStrike" cap="none" dirty="0" err="1">
                <a:solidFill>
                  <a:schemeClr val="dk1"/>
                </a:solidFill>
                <a:effectLst/>
                <a:latin typeface="Calibri"/>
                <a:ea typeface="Calibri"/>
                <a:cs typeface="Calibri"/>
                <a:sym typeface="Calibri"/>
              </a:rPr>
              <a:t>adjective</a:t>
            </a:r>
            <a:r>
              <a:rPr lang="de-DE" sz="1200" b="0" i="0" u="none" strike="noStrike" cap="none" dirty="0">
                <a:solidFill>
                  <a:schemeClr val="dk1"/>
                </a:solidFill>
                <a:effectLst/>
                <a:latin typeface="Calibri"/>
                <a:ea typeface="Calibri"/>
                <a:cs typeface="Calibri"/>
                <a:sym typeface="Calibri"/>
              </a:rPr>
              <a:t> </a:t>
            </a:r>
            <a:r>
              <a:rPr lang="de-DE" sz="1200" b="0" i="0" u="none" strike="noStrike" cap="none" dirty="0" err="1">
                <a:solidFill>
                  <a:schemeClr val="dk1"/>
                </a:solidFill>
                <a:effectLst/>
                <a:latin typeface="Calibri"/>
                <a:ea typeface="Calibri"/>
                <a:cs typeface="Calibri"/>
                <a:sym typeface="Calibri"/>
              </a:rPr>
              <a:t>or</a:t>
            </a:r>
            <a:r>
              <a:rPr lang="de-DE" sz="1200" b="0" i="0" u="none" strike="noStrike" cap="none" dirty="0">
                <a:solidFill>
                  <a:schemeClr val="dk1"/>
                </a:solidFill>
                <a:effectLst/>
                <a:latin typeface="Calibri"/>
                <a:ea typeface="Calibri"/>
                <a:cs typeface="Calibri"/>
                <a:sym typeface="Calibri"/>
              </a:rPr>
              <a:t> </a:t>
            </a:r>
            <a:r>
              <a:rPr lang="de-DE" sz="1200" b="0" i="0" u="none" strike="noStrike" cap="none" dirty="0" err="1">
                <a:solidFill>
                  <a:schemeClr val="dk1"/>
                </a:solidFill>
                <a:effectLst/>
                <a:latin typeface="Calibri"/>
                <a:ea typeface="Calibri"/>
                <a:cs typeface="Calibri"/>
                <a:sym typeface="Calibri"/>
              </a:rPr>
              <a:t>adverb</a:t>
            </a:r>
            <a:r>
              <a:rPr lang="de-DE" sz="1200" b="0" i="0" u="none" strike="noStrike" cap="none" dirty="0">
                <a:solidFill>
                  <a:schemeClr val="dk1"/>
                </a:solidFill>
                <a:effectLst/>
                <a:latin typeface="Calibri"/>
                <a:ea typeface="Calibri"/>
                <a:cs typeface="Calibri"/>
                <a:sym typeface="Calibri"/>
              </a:rPr>
              <a:t>, </a:t>
            </a:r>
            <a:r>
              <a:rPr lang="de-DE" sz="1200" b="0" i="0" u="none" strike="noStrike" cap="none" dirty="0" err="1">
                <a:solidFill>
                  <a:schemeClr val="dk1"/>
                </a:solidFill>
                <a:effectLst/>
                <a:latin typeface="Calibri"/>
                <a:ea typeface="Calibri"/>
                <a:cs typeface="Calibri"/>
                <a:sym typeface="Calibri"/>
              </a:rPr>
              <a:t>as</a:t>
            </a:r>
            <a:r>
              <a:rPr lang="de-DE" sz="1200" b="0" i="0" u="none" strike="noStrike" cap="none" dirty="0">
                <a:solidFill>
                  <a:schemeClr val="dk1"/>
                </a:solidFill>
                <a:effectLst/>
                <a:latin typeface="Calibri"/>
                <a:ea typeface="Calibri"/>
                <a:cs typeface="Calibri"/>
                <a:sym typeface="Calibri"/>
              </a:rPr>
              <a:t> in English).</a:t>
            </a:r>
            <a:endParaRPr lang="en-GB" baseline="0" dirty="0"/>
          </a:p>
          <a:p>
            <a:pPr marL="0" lvl="0" indent="0" algn="l" rtl="0">
              <a:spcBef>
                <a:spcPts val="0"/>
              </a:spcBef>
              <a:spcAft>
                <a:spcPts val="0"/>
              </a:spcAft>
              <a:buNone/>
            </a:pPr>
            <a:endParaRPr lang="en-GB" baseline="0" dirty="0"/>
          </a:p>
          <a:p>
            <a:pPr marL="0" lvl="0" indent="0" algn="l" rtl="0">
              <a:spcBef>
                <a:spcPts val="0"/>
              </a:spcBef>
              <a:spcAft>
                <a:spcPts val="0"/>
              </a:spcAft>
              <a:buNone/>
            </a:pPr>
            <a:r>
              <a:rPr lang="en-GB" b="1" baseline="0" dirty="0"/>
              <a:t>Note</a:t>
            </a:r>
            <a:r>
              <a:rPr lang="en-GB" baseline="0" dirty="0"/>
              <a:t>: </a:t>
            </a:r>
          </a:p>
          <a:p>
            <a:pPr marL="0" lvl="0" indent="0" algn="l" rtl="0">
              <a:spcBef>
                <a:spcPts val="0"/>
              </a:spcBef>
              <a:spcAft>
                <a:spcPts val="0"/>
              </a:spcAft>
              <a:buNone/>
            </a:pPr>
            <a:r>
              <a:rPr lang="en-GB" baseline="0" dirty="0"/>
              <a:t>The stories are composed entirely of known vocabulary items and cognates, and have been designed so that students cannot guess what the missing word must be from context. </a:t>
            </a:r>
          </a:p>
          <a:p>
            <a:pPr marL="0" lvl="0" indent="0" algn="l" rtl="0">
              <a:spcBef>
                <a:spcPts val="0"/>
              </a:spcBef>
              <a:spcAft>
                <a:spcPts val="0"/>
              </a:spcAft>
              <a:buNone/>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serpent [&gt;5000], </a:t>
            </a:r>
            <a:r>
              <a:rPr lang="en-GB" sz="1200" dirty="0">
                <a:solidFill>
                  <a:schemeClr val="accent5">
                    <a:lumMod val="50000"/>
                  </a:schemeClr>
                </a:solidFill>
                <a:latin typeface="Century Gothic" panose="020B0502020202020204" pitchFamily="34" charset="0"/>
              </a:rPr>
              <a:t>situation [223], </a:t>
            </a:r>
            <a:r>
              <a:rPr lang="en-GB" sz="1200" dirty="0" err="1">
                <a:solidFill>
                  <a:schemeClr val="accent5">
                    <a:lumMod val="50000"/>
                  </a:schemeClr>
                </a:solidFill>
                <a:latin typeface="Century Gothic" panose="020B0502020202020204" pitchFamily="34" charset="0"/>
              </a:rPr>
              <a:t>classe</a:t>
            </a:r>
            <a:r>
              <a:rPr lang="en-GB" sz="1200" dirty="0">
                <a:solidFill>
                  <a:schemeClr val="accent5">
                    <a:lumMod val="50000"/>
                  </a:schemeClr>
                </a:solidFill>
                <a:latin typeface="Century Gothic" panose="020B0502020202020204" pitchFamily="34" charset="0"/>
              </a:rPr>
              <a:t> [778]</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lvl="0" indent="0" algn="l" rtl="0">
              <a:spcBef>
                <a:spcPts val="0"/>
              </a:spcBef>
              <a:spcAft>
                <a:spcPts val="0"/>
              </a:spcAft>
              <a:buNone/>
            </a:pPr>
            <a:endParaRPr lang="en-GB" baseline="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34</a:t>
            </a:fld>
            <a:endParaRPr/>
          </a:p>
        </p:txBody>
      </p:sp>
    </p:spTree>
    <p:extLst>
      <p:ext uri="{BB962C8B-B14F-4D97-AF65-F5344CB8AC3E}">
        <p14:creationId xmlns:p14="http://schemas.microsoft.com/office/powerpoint/2010/main" val="41237794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2 minutes</a:t>
            </a:r>
          </a:p>
          <a:p>
            <a:pPr marL="0" lvl="0" indent="0" algn="l" rtl="0">
              <a:spcBef>
                <a:spcPts val="0"/>
              </a:spcBef>
              <a:spcAft>
                <a:spcPts val="0"/>
              </a:spcAft>
              <a:buNone/>
            </a:pPr>
            <a:endParaRPr lang="en-GB"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Aim: </a:t>
            </a:r>
            <a:r>
              <a:rPr lang="en-GB" b="0" dirty="0"/>
              <a:t>To present the 3</a:t>
            </a:r>
            <a:r>
              <a:rPr lang="en-GB" b="0" baseline="30000" dirty="0"/>
              <a:t>rd</a:t>
            </a:r>
            <a:r>
              <a:rPr lang="en-GB" b="0" dirty="0"/>
              <a:t> person plural forms of </a:t>
            </a:r>
            <a:r>
              <a:rPr lang="en-GB" b="0" i="1" dirty="0" err="1"/>
              <a:t>avoir</a:t>
            </a:r>
            <a:r>
              <a:rPr lang="en-GB" b="0" i="0" dirty="0"/>
              <a:t>.</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i="0" baseline="0" dirty="0"/>
              <a:t>1. Teacher recaps the meaning of the pronouns </a:t>
            </a:r>
            <a:r>
              <a:rPr lang="en-GB" i="1" baseline="0" dirty="0" err="1"/>
              <a:t>ils</a:t>
            </a:r>
            <a:r>
              <a:rPr lang="en-GB" i="0" baseline="0" dirty="0"/>
              <a:t> and </a:t>
            </a:r>
            <a:r>
              <a:rPr lang="en-GB" i="1" baseline="0" dirty="0" err="1"/>
              <a:t>elles</a:t>
            </a:r>
            <a:r>
              <a:rPr lang="en-GB" i="0" baseline="0" dirty="0"/>
              <a:t>.</a:t>
            </a:r>
            <a:endParaRPr lang="en-GB" b="1" dirty="0"/>
          </a:p>
          <a:p>
            <a:pPr marL="0" lvl="0" indent="0" algn="l" rtl="0">
              <a:spcBef>
                <a:spcPts val="0"/>
              </a:spcBef>
              <a:spcAft>
                <a:spcPts val="0"/>
              </a:spcAft>
              <a:buNone/>
            </a:pPr>
            <a:r>
              <a:rPr lang="en-GB" i="0" baseline="0" dirty="0"/>
              <a:t>2. Teacher to remind students of the meaning of the pronouns </a:t>
            </a:r>
            <a:r>
              <a:rPr lang="en-GB" i="1" baseline="0" dirty="0" err="1"/>
              <a:t>ils</a:t>
            </a:r>
            <a:r>
              <a:rPr lang="en-GB" i="0" baseline="0" dirty="0"/>
              <a:t> and </a:t>
            </a:r>
            <a:r>
              <a:rPr lang="en-GB" i="1" baseline="0" dirty="0" err="1"/>
              <a:t>elles</a:t>
            </a:r>
            <a:r>
              <a:rPr lang="en-GB" i="0" baseline="0" dirty="0"/>
              <a:t>. Teacher to highlight that groups of named people (e.g. </a:t>
            </a:r>
            <a:r>
              <a:rPr lang="en-GB" sz="1200" dirty="0" err="1">
                <a:solidFill>
                  <a:schemeClr val="accent5">
                    <a:lumMod val="50000"/>
                  </a:schemeClr>
                </a:solidFill>
                <a:latin typeface="Century Gothic" panose="020B0502020202020204" pitchFamily="34" charset="0"/>
              </a:rPr>
              <a:t>Noura</a:t>
            </a:r>
            <a:r>
              <a:rPr lang="en-GB" sz="1200" dirty="0">
                <a:solidFill>
                  <a:schemeClr val="accent5">
                    <a:lumMod val="50000"/>
                  </a:schemeClr>
                </a:solidFill>
                <a:latin typeface="Century Gothic" panose="020B0502020202020204" pitchFamily="34" charset="0"/>
              </a:rPr>
              <a:t> and Amir) also need the 3</a:t>
            </a:r>
            <a:r>
              <a:rPr lang="en-GB" sz="1200" baseline="30000" dirty="0">
                <a:solidFill>
                  <a:schemeClr val="accent5">
                    <a:lumMod val="50000"/>
                  </a:schemeClr>
                </a:solidFill>
                <a:latin typeface="Century Gothic" panose="020B0502020202020204" pitchFamily="34" charset="0"/>
              </a:rPr>
              <a:t>rd</a:t>
            </a:r>
            <a:r>
              <a:rPr lang="en-GB" sz="1200" dirty="0">
                <a:solidFill>
                  <a:schemeClr val="accent5">
                    <a:lumMod val="50000"/>
                  </a:schemeClr>
                </a:solidFill>
                <a:latin typeface="Century Gothic" panose="020B0502020202020204" pitchFamily="34" charset="0"/>
              </a:rPr>
              <a:t> person plural form.</a:t>
            </a:r>
            <a:endParaRPr lang="en-GB" sz="1200" i="0" baseline="0" dirty="0">
              <a:solidFill>
                <a:schemeClr val="accent5">
                  <a:lumMod val="50000"/>
                </a:schemeClr>
              </a:solidFill>
              <a:latin typeface="Century Gothic" panose="020B0502020202020204" pitchFamily="34" charset="0"/>
            </a:endParaRPr>
          </a:p>
          <a:p>
            <a:pPr marL="0" lvl="0" indent="0" algn="l" rtl="0">
              <a:spcBef>
                <a:spcPts val="0"/>
              </a:spcBef>
              <a:spcAft>
                <a:spcPts val="0"/>
              </a:spcAft>
              <a:buNone/>
            </a:pPr>
            <a:r>
              <a:rPr lang="en-GB" i="0" baseline="0" dirty="0"/>
              <a:t>3. Teacher to remind students of the meaning of the indefinite plural article </a:t>
            </a:r>
            <a:r>
              <a:rPr lang="en-GB" i="1" baseline="0" dirty="0"/>
              <a:t>des. </a:t>
            </a:r>
            <a:r>
              <a:rPr lang="en-GB" i="0" baseline="0" dirty="0"/>
              <a:t>The examples given illustrate its absence in English. Note the SFC in the plural </a:t>
            </a:r>
            <a:r>
              <a:rPr lang="en-GB" i="1" baseline="0" dirty="0" err="1"/>
              <a:t>chiens</a:t>
            </a:r>
            <a:r>
              <a:rPr lang="en-GB" i="0" baseline="0" dirty="0"/>
              <a:t>.</a:t>
            </a:r>
            <a:endParaRPr lang="en-GB" i="1" baseline="0" dirty="0"/>
          </a:p>
          <a:p>
            <a:pPr marL="0" lvl="0" indent="0" algn="l" rtl="0">
              <a:spcBef>
                <a:spcPts val="0"/>
              </a:spcBef>
              <a:spcAft>
                <a:spcPts val="0"/>
              </a:spcAft>
              <a:buNone/>
            </a:pPr>
            <a:r>
              <a:rPr lang="en-GB" dirty="0"/>
              <a:t>4. Teacher</a:t>
            </a:r>
            <a:r>
              <a:rPr lang="en-GB" baseline="0" dirty="0"/>
              <a:t> to point out that </a:t>
            </a:r>
            <a:r>
              <a:rPr lang="en-GB" i="1" baseline="0" dirty="0" err="1"/>
              <a:t>avoir</a:t>
            </a:r>
            <a:r>
              <a:rPr lang="en-GB" i="0" baseline="0" dirty="0"/>
              <a:t> is </a:t>
            </a:r>
            <a:r>
              <a:rPr lang="en-GB" b="1" i="0" baseline="0" dirty="0"/>
              <a:t>irregular</a:t>
            </a:r>
            <a:r>
              <a:rPr lang="en-GB" b="0" i="0" baseline="0" dirty="0"/>
              <a:t> in French. As with </a:t>
            </a:r>
            <a:r>
              <a:rPr lang="en-GB" sz="1200" i="1" noProof="0" dirty="0" err="1">
                <a:solidFill>
                  <a:srgbClr val="EE6000"/>
                </a:solidFill>
                <a:cs typeface="Calibri" panose="020F0502020204030204" pitchFamily="34" charset="0"/>
              </a:rPr>
              <a:t>être</a:t>
            </a:r>
            <a:r>
              <a:rPr lang="en-GB" sz="1200" i="0" noProof="0" dirty="0">
                <a:solidFill>
                  <a:srgbClr val="EE6000"/>
                </a:solidFill>
                <a:cs typeface="Calibri" panose="020F0502020204030204" pitchFamily="34" charset="0"/>
              </a:rPr>
              <a:t>,</a:t>
            </a:r>
            <a:r>
              <a:rPr lang="en-GB" sz="1200" i="0" baseline="0" noProof="0" dirty="0">
                <a:solidFill>
                  <a:srgbClr val="EE6000"/>
                </a:solidFill>
                <a:cs typeface="Calibri" panose="020F0502020204030204" pitchFamily="34" charset="0"/>
              </a:rPr>
              <a:t> there is a different form for each pronoun.</a:t>
            </a:r>
          </a:p>
          <a:p>
            <a:pPr marL="0" lvl="0" indent="0" algn="l" rtl="0">
              <a:spcBef>
                <a:spcPts val="0"/>
              </a:spcBef>
              <a:spcAft>
                <a:spcPts val="0"/>
              </a:spcAft>
              <a:buNone/>
            </a:pPr>
            <a:r>
              <a:rPr lang="en-GB" dirty="0"/>
              <a:t>5. Teacher to draw attention to the pronunciation (SFC on the verb, but not the pronoun). Explain that</a:t>
            </a:r>
            <a:r>
              <a:rPr lang="en-GB" baseline="0" dirty="0"/>
              <a:t> a </a:t>
            </a:r>
            <a:r>
              <a:rPr lang="en-GB" b="1" baseline="0" dirty="0"/>
              <a:t>liaison</a:t>
            </a:r>
            <a:r>
              <a:rPr lang="en-GB" b="0" baseline="0" dirty="0"/>
              <a:t> sometimes occurs when SFCs appear before a vowel, and that this can lead to a change in pronunciation in the consonant (here, like the English ‘z’.) </a:t>
            </a:r>
            <a:r>
              <a:rPr lang="en-GB" baseline="0" dirty="0"/>
              <a:t>Additional pronunciation practice of </a:t>
            </a:r>
            <a:r>
              <a:rPr lang="en-GB" i="1" baseline="0" dirty="0"/>
              <a:t>nous </a:t>
            </a:r>
            <a:r>
              <a:rPr lang="en-GB" i="1" baseline="0" dirty="0" err="1"/>
              <a:t>avons</a:t>
            </a:r>
            <a:r>
              <a:rPr lang="en-GB" i="0" baseline="0" dirty="0"/>
              <a:t> and </a:t>
            </a:r>
            <a:r>
              <a:rPr lang="en-GB" i="1" baseline="0" dirty="0" err="1"/>
              <a:t>vous</a:t>
            </a:r>
            <a:r>
              <a:rPr lang="en-GB" i="1" baseline="0" dirty="0"/>
              <a:t> </a:t>
            </a:r>
            <a:r>
              <a:rPr lang="en-GB" i="1" baseline="0" dirty="0" err="1"/>
              <a:t>avez</a:t>
            </a:r>
            <a:r>
              <a:rPr lang="en-GB" i="1" baseline="0" dirty="0"/>
              <a:t> </a:t>
            </a:r>
            <a:r>
              <a:rPr lang="en-GB" i="0" baseline="0" dirty="0"/>
              <a:t>appears in the slides that follow.</a:t>
            </a:r>
            <a:endParaRPr lang="en-GB" i="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437716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Timing: 4 minutes </a:t>
            </a:r>
            <a:r>
              <a:rPr lang="en-GB" b="0" i="0" dirty="0"/>
              <a:t>for 6 slides</a:t>
            </a:r>
          </a:p>
          <a:p>
            <a:pPr marL="0" lvl="0" indent="0" algn="l" rtl="0">
              <a:spcBef>
                <a:spcPts val="0"/>
              </a:spcBef>
              <a:spcAft>
                <a:spcPts val="0"/>
              </a:spcAft>
              <a:buNone/>
            </a:pPr>
            <a:endParaRPr lang="en-GB" b="1" i="0" dirty="0"/>
          </a:p>
          <a:p>
            <a:pPr marL="0" lvl="0" indent="0" algn="l" rtl="0">
              <a:spcBef>
                <a:spcPts val="0"/>
              </a:spcBef>
              <a:spcAft>
                <a:spcPts val="0"/>
              </a:spcAft>
              <a:buNone/>
            </a:pPr>
            <a:r>
              <a:rPr lang="en-GB" b="1" i="0" dirty="0"/>
              <a:t>Procedure:</a:t>
            </a:r>
          </a:p>
          <a:p>
            <a:pPr marL="228600" lvl="0" indent="-228600" algn="l" rtl="0">
              <a:spcBef>
                <a:spcPts val="0"/>
              </a:spcBef>
              <a:spcAft>
                <a:spcPts val="0"/>
              </a:spcAft>
              <a:buAutoNum type="arabicPeriod"/>
            </a:pPr>
            <a:r>
              <a:rPr lang="en-GB" i="0" dirty="0"/>
              <a:t>Listen</a:t>
            </a:r>
            <a:r>
              <a:rPr lang="en-GB" i="0" baseline="0" dirty="0"/>
              <a:t> and repeat.</a:t>
            </a:r>
          </a:p>
          <a:p>
            <a:pPr marL="228600" lvl="0" indent="-228600" algn="l" rtl="0">
              <a:spcBef>
                <a:spcPts val="0"/>
              </a:spcBef>
              <a:spcAft>
                <a:spcPts val="0"/>
              </a:spcAft>
              <a:buAutoNum type="arabicPeriod"/>
            </a:pPr>
            <a:r>
              <a:rPr lang="en-GB" i="0" baseline="0" dirty="0"/>
              <a:t>Highlight that </a:t>
            </a:r>
            <a:r>
              <a:rPr lang="en-GB" i="1" baseline="0" dirty="0" err="1"/>
              <a:t>ils</a:t>
            </a:r>
            <a:r>
              <a:rPr lang="en-GB" i="1" baseline="0" dirty="0"/>
              <a:t> </a:t>
            </a:r>
            <a:r>
              <a:rPr lang="en-GB" i="1" baseline="0" dirty="0" err="1"/>
              <a:t>ont</a:t>
            </a:r>
            <a:r>
              <a:rPr lang="en-GB" i="1" baseline="0" dirty="0"/>
              <a:t> </a:t>
            </a:r>
            <a:r>
              <a:rPr lang="en-GB" i="0" baseline="0" dirty="0"/>
              <a:t>sounds like one word, rather than two.</a:t>
            </a:r>
            <a:endParaRPr lang="en-GB" i="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670067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Procedure:</a:t>
            </a:r>
          </a:p>
          <a:p>
            <a:pPr marL="228600" lvl="0" indent="-228600" algn="l" rtl="0">
              <a:spcBef>
                <a:spcPts val="0"/>
              </a:spcBef>
              <a:spcAft>
                <a:spcPts val="0"/>
              </a:spcAft>
              <a:buAutoNum type="arabicPeriod"/>
            </a:pPr>
            <a:r>
              <a:rPr lang="en-GB" i="0" dirty="0"/>
              <a:t>Listen</a:t>
            </a:r>
            <a:r>
              <a:rPr lang="en-GB" i="0" baseline="0" dirty="0"/>
              <a:t> and repeat.</a:t>
            </a:r>
          </a:p>
          <a:p>
            <a:pPr marL="228600" lvl="0" indent="-228600" algn="l" rtl="0">
              <a:spcBef>
                <a:spcPts val="0"/>
              </a:spcBef>
              <a:spcAft>
                <a:spcPts val="0"/>
              </a:spcAft>
              <a:buAutoNum type="arabicPeriod"/>
            </a:pPr>
            <a:r>
              <a:rPr lang="en-GB" i="0" baseline="0" dirty="0"/>
              <a:t>Highlight that </a:t>
            </a:r>
            <a:r>
              <a:rPr lang="en-GB" i="1" baseline="0" dirty="0" err="1"/>
              <a:t>elles</a:t>
            </a:r>
            <a:r>
              <a:rPr lang="en-GB" i="1" baseline="0" dirty="0"/>
              <a:t> </a:t>
            </a:r>
            <a:r>
              <a:rPr lang="en-GB" i="1" baseline="0" dirty="0" err="1"/>
              <a:t>ont</a:t>
            </a:r>
            <a:r>
              <a:rPr lang="en-GB" i="1" baseline="0" dirty="0"/>
              <a:t> </a:t>
            </a:r>
            <a:r>
              <a:rPr lang="en-GB" i="0" baseline="0" dirty="0"/>
              <a:t>sounds like one word, rather than two.</a:t>
            </a:r>
            <a:endParaRPr lang="en-GB" i="0" u="none"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885433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endParaRPr lang="en-GB" i="0" dirty="0"/>
          </a:p>
          <a:p>
            <a:pPr marL="0" lvl="0" indent="0" algn="l" rtl="0">
              <a:spcBef>
                <a:spcPts val="0"/>
              </a:spcBef>
              <a:spcAft>
                <a:spcPts val="0"/>
              </a:spcAft>
              <a:buNone/>
            </a:pPr>
            <a:r>
              <a:rPr lang="en-GB" i="0" dirty="0"/>
              <a:t>1. Listen</a:t>
            </a:r>
            <a:r>
              <a:rPr lang="en-GB" i="0" baseline="0" dirty="0"/>
              <a:t> and repeat. Note SFC in plural noun</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589385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endParaRPr lang="en-GB" i="0" dirty="0"/>
          </a:p>
          <a:p>
            <a:pPr marL="228600" lvl="0" indent="-228600" algn="l" rtl="0">
              <a:spcBef>
                <a:spcPts val="0"/>
              </a:spcBef>
              <a:spcAft>
                <a:spcPts val="0"/>
              </a:spcAft>
              <a:buFont typeface="+mj-lt"/>
              <a:buAutoNum type="arabicPeriod"/>
            </a:pPr>
            <a:r>
              <a:rPr lang="en-GB" i="0" dirty="0"/>
              <a:t>Listen</a:t>
            </a:r>
            <a:r>
              <a:rPr lang="en-GB" i="0" baseline="0" dirty="0"/>
              <a:t> and repeat. Note SFC in plural noun.</a:t>
            </a:r>
          </a:p>
          <a:p>
            <a:pPr marL="228600" lvl="0" indent="-228600" algn="l" rtl="0">
              <a:spcBef>
                <a:spcPts val="0"/>
              </a:spcBef>
              <a:spcAft>
                <a:spcPts val="0"/>
              </a:spcAft>
              <a:buFont typeface="+mj-lt"/>
              <a:buAutoNum type="arabicPeriod"/>
            </a:pPr>
            <a:r>
              <a:rPr lang="en-GB" i="0" baseline="0" dirty="0"/>
              <a:t>Ask students to translate the sentence.</a:t>
            </a:r>
          </a:p>
          <a:p>
            <a:pPr marL="228600" lvl="0" indent="-228600" algn="l" rtl="0">
              <a:spcBef>
                <a:spcPts val="0"/>
              </a:spcBef>
              <a:spcAft>
                <a:spcPts val="0"/>
              </a:spcAft>
              <a:buFont typeface="+mj-lt"/>
              <a:buAutoNum type="arabicPeriod"/>
            </a:pPr>
            <a:r>
              <a:rPr lang="en-GB" i="0" baseline="0" dirty="0"/>
              <a:t>Reveal picture on a click, ask students to check their translations.</a:t>
            </a:r>
          </a:p>
          <a:p>
            <a:pPr marL="228600" lvl="0" indent="-228600" algn="l" rtl="0">
              <a:spcBef>
                <a:spcPts val="0"/>
              </a:spcBef>
              <a:spcAft>
                <a:spcPts val="0"/>
              </a:spcAft>
              <a:buFont typeface="+mj-lt"/>
              <a:buAutoNum type="arabicPeriod"/>
            </a:pPr>
            <a:r>
              <a:rPr lang="en-GB" i="0" baseline="0" dirty="0"/>
              <a:t>Reveal English translation on click.</a:t>
            </a:r>
            <a:endParaRPr lang="en-GB" i="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46128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[au] </a:t>
            </a:r>
            <a:r>
              <a:rPr lang="en-GB" baseline="0" dirty="0"/>
              <a:t>and then the </a:t>
            </a:r>
            <a:r>
              <a:rPr lang="en-GB" b="1" baseline="0" dirty="0"/>
              <a:t>source</a:t>
            </a:r>
            <a:r>
              <a:rPr lang="en-GB" baseline="0" dirty="0"/>
              <a:t> word again ‘</a:t>
            </a:r>
            <a:r>
              <a:rPr lang="en-GB" b="1" baseline="0" dirty="0"/>
              <a:t>gauche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gauche </a:t>
            </a:r>
            <a:r>
              <a:rPr lang="en-GB" baseline="0" dirty="0"/>
              <a:t>[607]; </a:t>
            </a:r>
            <a:r>
              <a:rPr lang="en-GB" b="1" baseline="0" dirty="0" err="1"/>
              <a:t>aussi</a:t>
            </a:r>
            <a:r>
              <a:rPr lang="en-GB" baseline="0" dirty="0"/>
              <a:t> [44]; </a:t>
            </a:r>
            <a:r>
              <a:rPr lang="en-GB" b="1" baseline="0" dirty="0"/>
              <a:t>faux </a:t>
            </a:r>
            <a:r>
              <a:rPr lang="en-GB" b="0" baseline="0" dirty="0"/>
              <a:t>[555]</a:t>
            </a:r>
            <a:r>
              <a:rPr lang="en-GB" baseline="0" dirty="0"/>
              <a:t> </a:t>
            </a:r>
            <a:r>
              <a:rPr lang="en-GB" b="1" baseline="0" dirty="0"/>
              <a:t>bateau</a:t>
            </a:r>
            <a:r>
              <a:rPr lang="en-GB" baseline="0" dirty="0"/>
              <a:t> [1278]; </a:t>
            </a:r>
            <a:r>
              <a:rPr lang="en-GB" b="1" baseline="0" dirty="0"/>
              <a:t>beau</a:t>
            </a:r>
            <a:r>
              <a:rPr lang="en-GB" baseline="0" dirty="0"/>
              <a:t> [393]; </a:t>
            </a:r>
            <a:r>
              <a:rPr lang="en-GB" b="1" baseline="0" dirty="0" err="1"/>
              <a:t>eau</a:t>
            </a:r>
            <a:r>
              <a:rPr lang="en-GB" baseline="0" dirty="0"/>
              <a:t> [475]</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602774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endParaRPr lang="en-GB" i="0" dirty="0"/>
          </a:p>
          <a:p>
            <a:pPr marL="0" lvl="0" indent="0" algn="l" rtl="0">
              <a:spcBef>
                <a:spcPts val="0"/>
              </a:spcBef>
              <a:spcAft>
                <a:spcPts val="0"/>
              </a:spcAft>
              <a:buNone/>
            </a:pPr>
            <a:r>
              <a:rPr lang="en-GB" i="0" dirty="0"/>
              <a:t>1. Listen</a:t>
            </a:r>
            <a:r>
              <a:rPr lang="en-GB" i="0" baseline="0" dirty="0"/>
              <a:t> and repeat. Example with </a:t>
            </a:r>
            <a:r>
              <a:rPr lang="en-GB" i="1" baseline="0" dirty="0" err="1"/>
              <a:t>ils</a:t>
            </a:r>
            <a:r>
              <a:rPr lang="en-GB" i="1" baseline="0" dirty="0"/>
              <a:t> </a:t>
            </a:r>
            <a:r>
              <a:rPr lang="en-GB" i="1" baseline="0" dirty="0" err="1"/>
              <a:t>ont</a:t>
            </a:r>
            <a:r>
              <a:rPr lang="en-GB" i="1" baseline="0" dirty="0"/>
              <a:t> + un</a:t>
            </a:r>
            <a:r>
              <a:rPr lang="en-GB" i="0" baseline="0" dirty="0"/>
              <a:t> to illustrate –t liaison.</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2535499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endParaRPr lang="en-GB"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i="0" dirty="0"/>
              <a:t>1. Listen</a:t>
            </a:r>
            <a:r>
              <a:rPr lang="en-GB" i="0" baseline="0" dirty="0"/>
              <a:t> and repeat. </a:t>
            </a:r>
            <a:r>
              <a:rPr lang="en-GB" i="0" dirty="0"/>
              <a:t>An</a:t>
            </a:r>
            <a:r>
              <a:rPr lang="en-GB" i="0" baseline="0" dirty="0"/>
              <a:t> example with </a:t>
            </a:r>
            <a:r>
              <a:rPr lang="en-GB" i="1" baseline="0" dirty="0" err="1"/>
              <a:t>elles</a:t>
            </a:r>
            <a:r>
              <a:rPr lang="en-GB" i="1" baseline="0" dirty="0"/>
              <a:t> </a:t>
            </a:r>
            <a:r>
              <a:rPr lang="en-GB" i="1" baseline="0" dirty="0" err="1"/>
              <a:t>ont</a:t>
            </a:r>
            <a:r>
              <a:rPr lang="en-GB" i="1" baseline="0" dirty="0"/>
              <a:t> </a:t>
            </a:r>
            <a:r>
              <a:rPr lang="en-GB" i="0" baseline="0" dirty="0"/>
              <a:t>+ </a:t>
            </a:r>
            <a:r>
              <a:rPr lang="en-GB" i="1" baseline="0" dirty="0" err="1"/>
              <a:t>une</a:t>
            </a:r>
            <a:r>
              <a:rPr lang="en-GB" i="0" baseline="0" dirty="0"/>
              <a:t> to illustrate t- liaison.</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399451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Timing: 5 minutes </a:t>
            </a:r>
            <a:r>
              <a:rPr lang="en-US" b="0" dirty="0"/>
              <a:t>for 5 slides</a:t>
            </a:r>
          </a:p>
          <a:p>
            <a:pPr marL="0" lvl="0" indent="0" algn="l" rtl="0">
              <a:spcBef>
                <a:spcPts val="0"/>
              </a:spcBef>
              <a:spcAft>
                <a:spcPts val="0"/>
              </a:spcAft>
              <a:buNone/>
            </a:pPr>
            <a:endParaRPr lang="en-US" b="0" dirty="0"/>
          </a:p>
          <a:p>
            <a:pPr marL="0" lvl="0" indent="0" algn="l" rtl="0">
              <a:spcBef>
                <a:spcPts val="0"/>
              </a:spcBef>
              <a:spcAft>
                <a:spcPts val="0"/>
              </a:spcAft>
              <a:buNone/>
            </a:pPr>
            <a:r>
              <a:rPr lang="en-US" b="1" dirty="0"/>
              <a:t>Aim: </a:t>
            </a:r>
            <a:r>
              <a:rPr lang="en-US" b="0" dirty="0"/>
              <a:t>Aural recognition of </a:t>
            </a:r>
            <a:r>
              <a:rPr lang="en-US" b="0" i="1" dirty="0" err="1"/>
              <a:t>avoir</a:t>
            </a:r>
            <a:r>
              <a:rPr lang="en-US" b="0" i="1" dirty="0"/>
              <a:t> </a:t>
            </a:r>
            <a:r>
              <a:rPr lang="en-US" b="0" i="0" dirty="0"/>
              <a:t>in the 3</a:t>
            </a:r>
            <a:r>
              <a:rPr lang="en-US" b="0" i="0" baseline="30000" dirty="0"/>
              <a:t>rd</a:t>
            </a:r>
            <a:r>
              <a:rPr lang="en-US" b="0" i="0" dirty="0"/>
              <a:t> person singular and 3</a:t>
            </a:r>
            <a:r>
              <a:rPr lang="en-US" b="0" i="0" baseline="30000" dirty="0"/>
              <a:t>rd</a:t>
            </a:r>
            <a:r>
              <a:rPr lang="en-US" b="0" i="0" dirty="0"/>
              <a:t> person plural.</a:t>
            </a:r>
            <a:endParaRPr lang="en-US" b="0" dirty="0"/>
          </a:p>
          <a:p>
            <a:pPr marL="0" lvl="0" indent="0" algn="l" rtl="0">
              <a:spcBef>
                <a:spcPts val="0"/>
              </a:spcBef>
              <a:spcAft>
                <a:spcPts val="0"/>
              </a:spcAft>
              <a:buNone/>
            </a:pPr>
            <a:endParaRPr lang="en-US" b="0" dirty="0"/>
          </a:p>
          <a:p>
            <a:pPr marL="0" lvl="0" indent="0" algn="l" rtl="0">
              <a:spcBef>
                <a:spcPts val="0"/>
              </a:spcBef>
              <a:spcAft>
                <a:spcPts val="0"/>
              </a:spcAft>
              <a:buNone/>
            </a:pPr>
            <a:r>
              <a:rPr lang="en-US" b="1" dirty="0"/>
              <a:t>Procedure: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t>1. Click ‘Q’</a:t>
            </a:r>
            <a:r>
              <a:rPr lang="en-US" b="0" baseline="0" dirty="0"/>
              <a:t> in the top right to hear the a</a:t>
            </a:r>
            <a:r>
              <a:rPr lang="en-US" b="0" dirty="0"/>
              <a:t>udio with the pronoun obscured.</a:t>
            </a:r>
          </a:p>
          <a:p>
            <a:pPr marL="0" lvl="0" indent="0" algn="l" rtl="0">
              <a:spcBef>
                <a:spcPts val="0"/>
              </a:spcBef>
              <a:spcAft>
                <a:spcPts val="0"/>
              </a:spcAft>
              <a:buNone/>
            </a:pPr>
            <a:r>
              <a:rPr lang="en-US" b="0" dirty="0"/>
              <a:t>2. Students listen and decide whether they hear </a:t>
            </a:r>
            <a:r>
              <a:rPr lang="en-US" b="0" i="0" dirty="0"/>
              <a:t>the</a:t>
            </a:r>
            <a:r>
              <a:rPr lang="en-US" b="0" i="0" baseline="0" dirty="0"/>
              <a:t> third person singular or plural form of </a:t>
            </a:r>
            <a:r>
              <a:rPr lang="en-US" b="0" i="1" baseline="0" dirty="0" err="1"/>
              <a:t>avoir</a:t>
            </a:r>
            <a:r>
              <a:rPr lang="en-US" b="0" i="0" baseline="0" dirty="0"/>
              <a:t>. Students write what they hear in their workbooks.</a:t>
            </a:r>
          </a:p>
          <a:p>
            <a:pPr marL="0" lvl="0" indent="0" algn="l" rtl="0">
              <a:spcBef>
                <a:spcPts val="0"/>
              </a:spcBef>
              <a:spcAft>
                <a:spcPts val="0"/>
              </a:spcAft>
              <a:buNone/>
            </a:pPr>
            <a:r>
              <a:rPr lang="en-US" b="0" i="0" baseline="0" dirty="0"/>
              <a:t>3. </a:t>
            </a:r>
            <a:r>
              <a:rPr lang="en-US" b="0" dirty="0"/>
              <a:t>Teacher elicits the answer by asking ‘</a:t>
            </a:r>
            <a:r>
              <a:rPr lang="en-US" b="0" i="1" dirty="0"/>
              <a:t>Elle</a:t>
            </a:r>
            <a:r>
              <a:rPr lang="en-US" b="0" i="1" baseline="0" dirty="0"/>
              <a:t> </a:t>
            </a:r>
            <a:r>
              <a:rPr lang="en-US" b="0" i="1" baseline="0" dirty="0" err="1"/>
              <a:t>ou</a:t>
            </a:r>
            <a:r>
              <a:rPr lang="en-US" b="0" i="1" baseline="0" dirty="0"/>
              <a:t> </a:t>
            </a:r>
            <a:r>
              <a:rPr lang="en-US" b="0" i="1" baseline="0" dirty="0" err="1"/>
              <a:t>ils</a:t>
            </a:r>
            <a:r>
              <a:rPr lang="en-US" b="0" i="0" baseline="0" dirty="0"/>
              <a:t>?’ Tell students they should answer in a full sentence, and pay attention to any necessary liaisons.</a:t>
            </a:r>
          </a:p>
          <a:p>
            <a:pPr marL="0" lvl="0" indent="0" algn="l" rtl="0">
              <a:spcBef>
                <a:spcPts val="0"/>
              </a:spcBef>
              <a:spcAft>
                <a:spcPts val="0"/>
              </a:spcAft>
              <a:buNone/>
            </a:pPr>
            <a:r>
              <a:rPr lang="en-US" b="0" i="0" baseline="0" dirty="0"/>
              <a:t>4. Students respond ‘</a:t>
            </a:r>
            <a:r>
              <a:rPr lang="en-US" b="0" i="1" baseline="0" dirty="0" err="1"/>
              <a:t>Il</a:t>
            </a:r>
            <a:r>
              <a:rPr lang="en-US" b="1" i="1" baseline="0" dirty="0" err="1"/>
              <a:t>s</a:t>
            </a:r>
            <a:r>
              <a:rPr lang="en-US" b="1" i="1" baseline="0" dirty="0"/>
              <a:t> </a:t>
            </a:r>
            <a:r>
              <a:rPr lang="en-US" b="1" i="1" baseline="0" dirty="0" err="1"/>
              <a:t>o</a:t>
            </a:r>
            <a:r>
              <a:rPr lang="en-US" b="0" i="1" baseline="0" dirty="0" err="1"/>
              <a:t>n</a:t>
            </a:r>
            <a:r>
              <a:rPr lang="en-US" b="1" i="1" baseline="0" dirty="0" err="1"/>
              <a:t>t</a:t>
            </a:r>
            <a:r>
              <a:rPr lang="en-US" b="0" i="1" baseline="0" dirty="0"/>
              <a:t> </a:t>
            </a:r>
            <a:r>
              <a:rPr lang="en-US" b="1" i="1" baseline="0" dirty="0" err="1"/>
              <a:t>u</a:t>
            </a:r>
            <a:r>
              <a:rPr lang="en-US" b="0" i="1" baseline="0" dirty="0" err="1"/>
              <a:t>ne</a:t>
            </a:r>
            <a:r>
              <a:rPr lang="en-US" b="0" i="1" baseline="0" dirty="0"/>
              <a:t> voiture</a:t>
            </a:r>
            <a:r>
              <a:rPr lang="en-US" b="0" i="0" baseline="0" dirty="0"/>
              <a:t>.’</a:t>
            </a:r>
          </a:p>
          <a:p>
            <a:pPr marL="0" lvl="0" indent="0" algn="l" rtl="0">
              <a:spcBef>
                <a:spcPts val="0"/>
              </a:spcBef>
              <a:spcAft>
                <a:spcPts val="0"/>
              </a:spcAft>
              <a:buNone/>
            </a:pPr>
            <a:r>
              <a:rPr lang="en-US" b="0" i="0" baseline="0" dirty="0"/>
              <a:t>5. Answer revealed on click.</a:t>
            </a:r>
          </a:p>
          <a:p>
            <a:pPr marL="0" lvl="0" indent="0" algn="l" rtl="0">
              <a:spcBef>
                <a:spcPts val="0"/>
              </a:spcBef>
              <a:spcAft>
                <a:spcPts val="0"/>
              </a:spcAft>
              <a:buNone/>
            </a:pPr>
            <a:r>
              <a:rPr lang="en-US" b="0" i="0" baseline="0" dirty="0"/>
              <a:t>6. Teacher clicks on ‘A’ in the top right to play the recording including the pronoun. Students repeat for additional pronunciation practice.</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Transcript</a:t>
            </a:r>
          </a:p>
          <a:p>
            <a:pPr marL="0" lvl="0" indent="0" algn="l" rtl="0">
              <a:spcBef>
                <a:spcPts val="0"/>
              </a:spcBef>
              <a:spcAft>
                <a:spcPts val="0"/>
              </a:spcAft>
              <a:buNone/>
            </a:pPr>
            <a:r>
              <a:rPr lang="en-US" dirty="0"/>
              <a:t>Q. [beep]</a:t>
            </a:r>
            <a:r>
              <a:rPr lang="en-US" baseline="0" dirty="0"/>
              <a:t> </a:t>
            </a:r>
            <a:r>
              <a:rPr lang="en-US" baseline="0" dirty="0" err="1"/>
              <a:t>ont</a:t>
            </a:r>
            <a:r>
              <a:rPr lang="en-US" baseline="0" dirty="0"/>
              <a:t> </a:t>
            </a:r>
            <a:r>
              <a:rPr lang="en-US" baseline="0" dirty="0" err="1"/>
              <a:t>une</a:t>
            </a:r>
            <a:r>
              <a:rPr lang="en-US" baseline="0" dirty="0"/>
              <a:t> voiture.</a:t>
            </a:r>
          </a:p>
          <a:p>
            <a:pPr marL="0" lvl="0" indent="0" algn="l" rtl="0">
              <a:spcBef>
                <a:spcPts val="0"/>
              </a:spcBef>
              <a:spcAft>
                <a:spcPts val="0"/>
              </a:spcAft>
              <a:buNone/>
            </a:pPr>
            <a:r>
              <a:rPr lang="en-US" baseline="0" dirty="0"/>
              <a:t>A. </a:t>
            </a:r>
            <a:r>
              <a:rPr lang="en-US" baseline="0" dirty="0" err="1"/>
              <a:t>Ils</a:t>
            </a:r>
            <a:r>
              <a:rPr lang="en-US" baseline="0" dirty="0"/>
              <a:t> </a:t>
            </a:r>
            <a:r>
              <a:rPr lang="en-US" baseline="0" dirty="0" err="1"/>
              <a:t>ont</a:t>
            </a:r>
            <a:r>
              <a:rPr lang="en-US" baseline="0" dirty="0"/>
              <a:t> </a:t>
            </a:r>
            <a:r>
              <a:rPr lang="en-US" baseline="0" dirty="0" err="1"/>
              <a:t>une</a:t>
            </a:r>
            <a:r>
              <a:rPr lang="en-US" baseline="0" dirty="0"/>
              <a:t> voiture.</a:t>
            </a:r>
            <a:endParaRPr lang="en-US" dirty="0"/>
          </a:p>
          <a:p>
            <a:endParaRPr lang="en-GB" dirty="0"/>
          </a:p>
        </p:txBody>
      </p:sp>
      <p:sp>
        <p:nvSpPr>
          <p:cNvPr id="4" name="Slide Number Placeholder 3"/>
          <p:cNvSpPr>
            <a:spLocks noGrp="1"/>
          </p:cNvSpPr>
          <p:nvPr>
            <p:ph type="sldNum" sz="quarter" idx="5"/>
          </p:nvPr>
        </p:nvSpPr>
        <p:spPr/>
        <p:txBody>
          <a:bodyPr/>
          <a:lstStyle/>
          <a:p>
            <a:fld id="{E52225D4-AE39-4E95-8F2D-ED0590FD61DD}" type="slidenum">
              <a:rPr lang="en-GB" smtClean="0"/>
              <a:t>42</a:t>
            </a:fld>
            <a:endParaRPr lang="en-GB"/>
          </a:p>
        </p:txBody>
      </p:sp>
    </p:spTree>
    <p:extLst>
      <p:ext uri="{BB962C8B-B14F-4D97-AF65-F5344CB8AC3E}">
        <p14:creationId xmlns:p14="http://schemas.microsoft.com/office/powerpoint/2010/main" val="17839908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Transcript</a:t>
            </a:r>
          </a:p>
          <a:p>
            <a:pPr marL="0" lvl="0" indent="0" algn="l" rtl="0">
              <a:spcBef>
                <a:spcPts val="0"/>
              </a:spcBef>
              <a:spcAft>
                <a:spcPts val="0"/>
              </a:spcAft>
              <a:buNone/>
            </a:pPr>
            <a:r>
              <a:rPr lang="en-GB" dirty="0"/>
              <a:t>Q. [beep]</a:t>
            </a:r>
            <a:r>
              <a:rPr lang="en-GB" baseline="0" dirty="0"/>
              <a:t> a </a:t>
            </a:r>
            <a:r>
              <a:rPr lang="en-GB" sz="1200" b="0" i="0" u="none" strike="noStrike" cap="none" dirty="0">
                <a:solidFill>
                  <a:schemeClr val="dk1"/>
                </a:solidFill>
                <a:effectLst/>
                <a:latin typeface="Calibri"/>
                <a:ea typeface="Calibri"/>
                <a:cs typeface="Calibri"/>
                <a:sym typeface="Calibri"/>
              </a:rPr>
              <a:t>un bateau.</a:t>
            </a:r>
            <a:endParaRPr lang="en-GB" b="0" baseline="0" dirty="0"/>
          </a:p>
          <a:p>
            <a:pPr marL="0" lvl="0" indent="0" algn="l" rtl="0">
              <a:spcBef>
                <a:spcPts val="0"/>
              </a:spcBef>
              <a:spcAft>
                <a:spcPts val="0"/>
              </a:spcAft>
              <a:buNone/>
            </a:pPr>
            <a:r>
              <a:rPr lang="en-GB" baseline="0" dirty="0"/>
              <a:t>A. Elle a </a:t>
            </a:r>
            <a:r>
              <a:rPr lang="en-GB" sz="1200" b="0" i="0" u="none" strike="noStrike" cap="none" dirty="0">
                <a:solidFill>
                  <a:schemeClr val="dk1"/>
                </a:solidFill>
                <a:effectLst/>
                <a:latin typeface="Calibri"/>
                <a:ea typeface="Calibri"/>
                <a:cs typeface="Calibri"/>
                <a:sym typeface="Calibri"/>
              </a:rPr>
              <a:t>un bateau.</a:t>
            </a:r>
            <a:endParaRPr lang="en-GB" b="0" baseline="0" dirty="0"/>
          </a:p>
          <a:p>
            <a:endParaRPr lang="en-GB" dirty="0"/>
          </a:p>
        </p:txBody>
      </p:sp>
      <p:sp>
        <p:nvSpPr>
          <p:cNvPr id="4" name="Slide Number Placeholder 3"/>
          <p:cNvSpPr>
            <a:spLocks noGrp="1"/>
          </p:cNvSpPr>
          <p:nvPr>
            <p:ph type="sldNum" sz="quarter" idx="5"/>
          </p:nvPr>
        </p:nvSpPr>
        <p:spPr/>
        <p:txBody>
          <a:bodyPr/>
          <a:lstStyle/>
          <a:p>
            <a:fld id="{E52225D4-AE39-4E95-8F2D-ED0590FD61DD}" type="slidenum">
              <a:rPr lang="en-GB" smtClean="0"/>
              <a:t>43</a:t>
            </a:fld>
            <a:endParaRPr lang="en-GB"/>
          </a:p>
        </p:txBody>
      </p:sp>
    </p:spTree>
    <p:extLst>
      <p:ext uri="{BB962C8B-B14F-4D97-AF65-F5344CB8AC3E}">
        <p14:creationId xmlns:p14="http://schemas.microsoft.com/office/powerpoint/2010/main" val="32316520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fr-FR" b="1" dirty="0"/>
              <a:t>Transcript</a:t>
            </a:r>
          </a:p>
          <a:p>
            <a:pPr marL="0" lvl="0" indent="0" algn="l" rtl="0">
              <a:spcBef>
                <a:spcPts val="0"/>
              </a:spcBef>
              <a:spcAft>
                <a:spcPts val="0"/>
              </a:spcAft>
              <a:buNone/>
            </a:pPr>
            <a:r>
              <a:rPr lang="fr-FR" dirty="0"/>
              <a:t>Q. [beep]</a:t>
            </a:r>
            <a:r>
              <a:rPr lang="fr-FR" baseline="0" dirty="0"/>
              <a:t> ont une chambre</a:t>
            </a:r>
            <a:r>
              <a:rPr lang="fr-FR" b="0" i="0" baseline="0" dirty="0"/>
              <a:t>.</a:t>
            </a:r>
            <a:endParaRPr lang="fr-FR" i="0" baseline="0" dirty="0"/>
          </a:p>
          <a:p>
            <a:pPr marL="0" lvl="0" indent="0" algn="l" rtl="0">
              <a:spcBef>
                <a:spcPts val="0"/>
              </a:spcBef>
              <a:spcAft>
                <a:spcPts val="0"/>
              </a:spcAft>
              <a:buNone/>
            </a:pPr>
            <a:r>
              <a:rPr lang="fr-FR" baseline="0" dirty="0"/>
              <a:t>A. Ils ont une chambre.</a:t>
            </a:r>
            <a:endParaRPr lang="fr-FR" dirty="0"/>
          </a:p>
          <a:p>
            <a:endParaRPr lang="en-GB" dirty="0"/>
          </a:p>
        </p:txBody>
      </p:sp>
      <p:sp>
        <p:nvSpPr>
          <p:cNvPr id="4" name="Slide Number Placeholder 3"/>
          <p:cNvSpPr>
            <a:spLocks noGrp="1"/>
          </p:cNvSpPr>
          <p:nvPr>
            <p:ph type="sldNum" sz="quarter" idx="5"/>
          </p:nvPr>
        </p:nvSpPr>
        <p:spPr/>
        <p:txBody>
          <a:bodyPr/>
          <a:lstStyle/>
          <a:p>
            <a:fld id="{E52225D4-AE39-4E95-8F2D-ED0590FD61DD}" type="slidenum">
              <a:rPr lang="en-GB" smtClean="0"/>
              <a:t>44</a:t>
            </a:fld>
            <a:endParaRPr lang="en-GB"/>
          </a:p>
        </p:txBody>
      </p:sp>
    </p:spTree>
    <p:extLst>
      <p:ext uri="{BB962C8B-B14F-4D97-AF65-F5344CB8AC3E}">
        <p14:creationId xmlns:p14="http://schemas.microsoft.com/office/powerpoint/2010/main" val="38284303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fr-FR" b="1" dirty="0"/>
              <a:t>Transcript</a:t>
            </a:r>
          </a:p>
          <a:p>
            <a:pPr marL="0" lvl="0" indent="0" algn="l" rtl="0">
              <a:spcBef>
                <a:spcPts val="0"/>
              </a:spcBef>
              <a:spcAft>
                <a:spcPts val="0"/>
              </a:spcAft>
              <a:buNone/>
            </a:pPr>
            <a:r>
              <a:rPr lang="fr-FR" dirty="0"/>
              <a:t>Q. [beep]</a:t>
            </a:r>
            <a:r>
              <a:rPr lang="fr-FR" baseline="0" dirty="0"/>
              <a:t> a un chien.</a:t>
            </a:r>
          </a:p>
          <a:p>
            <a:pPr marL="0" lvl="0" indent="0" algn="l" rtl="0">
              <a:spcBef>
                <a:spcPts val="0"/>
              </a:spcBef>
              <a:spcAft>
                <a:spcPts val="0"/>
              </a:spcAft>
              <a:buNone/>
            </a:pPr>
            <a:r>
              <a:rPr lang="fr-FR" baseline="0" dirty="0"/>
              <a:t>A. Elle a un chien.</a:t>
            </a:r>
            <a:endParaRPr lang="fr-FR" dirty="0"/>
          </a:p>
          <a:p>
            <a:endParaRPr lang="en-GB" dirty="0"/>
          </a:p>
        </p:txBody>
      </p:sp>
      <p:sp>
        <p:nvSpPr>
          <p:cNvPr id="4" name="Slide Number Placeholder 3"/>
          <p:cNvSpPr>
            <a:spLocks noGrp="1"/>
          </p:cNvSpPr>
          <p:nvPr>
            <p:ph type="sldNum" sz="quarter" idx="5"/>
          </p:nvPr>
        </p:nvSpPr>
        <p:spPr/>
        <p:txBody>
          <a:bodyPr/>
          <a:lstStyle/>
          <a:p>
            <a:fld id="{E52225D4-AE39-4E95-8F2D-ED0590FD61DD}" type="slidenum">
              <a:rPr lang="en-GB" smtClean="0"/>
              <a:t>45</a:t>
            </a:fld>
            <a:endParaRPr lang="en-GB"/>
          </a:p>
        </p:txBody>
      </p:sp>
    </p:spTree>
    <p:extLst>
      <p:ext uri="{BB962C8B-B14F-4D97-AF65-F5344CB8AC3E}">
        <p14:creationId xmlns:p14="http://schemas.microsoft.com/office/powerpoint/2010/main" val="5392115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Transcript</a:t>
            </a:r>
          </a:p>
          <a:p>
            <a:pPr marL="0" lvl="0" indent="0" algn="l" rtl="0">
              <a:spcBef>
                <a:spcPts val="0"/>
              </a:spcBef>
              <a:spcAft>
                <a:spcPts val="0"/>
              </a:spcAft>
              <a:buNone/>
            </a:pPr>
            <a:r>
              <a:rPr lang="en-GB" dirty="0"/>
              <a:t>Q. [beep]</a:t>
            </a:r>
            <a:r>
              <a:rPr lang="en-GB" baseline="0" dirty="0"/>
              <a:t> </a:t>
            </a:r>
            <a:r>
              <a:rPr lang="en-GB" baseline="0" dirty="0" err="1"/>
              <a:t>ont</a:t>
            </a:r>
            <a:r>
              <a:rPr lang="en-GB" baseline="0" dirty="0"/>
              <a:t> un </a:t>
            </a:r>
            <a:r>
              <a:rPr lang="en-GB" baseline="0" dirty="0" err="1"/>
              <a:t>ordinateur</a:t>
            </a:r>
            <a:r>
              <a:rPr lang="en-GB" sz="1200" b="0" i="0" u="none" strike="noStrike" cap="none" dirty="0">
                <a:solidFill>
                  <a:schemeClr val="dk1"/>
                </a:solidFill>
                <a:effectLst/>
                <a:latin typeface="Calibri"/>
                <a:ea typeface="Calibri"/>
                <a:cs typeface="Calibri"/>
                <a:sym typeface="Calibri"/>
              </a:rPr>
              <a:t>.</a:t>
            </a:r>
            <a:endParaRPr lang="en-GB" b="0" baseline="0" dirty="0"/>
          </a:p>
          <a:p>
            <a:pPr marL="0" lvl="0" indent="0" algn="l" rtl="0">
              <a:spcBef>
                <a:spcPts val="0"/>
              </a:spcBef>
              <a:spcAft>
                <a:spcPts val="0"/>
              </a:spcAft>
              <a:buNone/>
            </a:pPr>
            <a:r>
              <a:rPr lang="en-GB" baseline="0" dirty="0"/>
              <a:t>A. </a:t>
            </a:r>
            <a:r>
              <a:rPr lang="en-GB" baseline="0" dirty="0" err="1"/>
              <a:t>Elles</a:t>
            </a:r>
            <a:r>
              <a:rPr lang="en-GB" baseline="0" dirty="0"/>
              <a:t> </a:t>
            </a:r>
            <a:r>
              <a:rPr lang="en-GB" baseline="0" dirty="0" err="1"/>
              <a:t>ont</a:t>
            </a:r>
            <a:r>
              <a:rPr lang="en-GB" baseline="0" dirty="0"/>
              <a:t> un </a:t>
            </a:r>
            <a:r>
              <a:rPr lang="en-GB" baseline="0" dirty="0" err="1"/>
              <a:t>ordinateur</a:t>
            </a:r>
            <a:r>
              <a:rPr lang="en-GB" sz="1200" b="0" i="0" u="none" strike="noStrike" cap="none" dirty="0">
                <a:solidFill>
                  <a:schemeClr val="dk1"/>
                </a:solidFill>
                <a:effectLst/>
                <a:latin typeface="Calibri"/>
                <a:ea typeface="Calibri"/>
                <a:cs typeface="Calibri"/>
                <a:sym typeface="Calibri"/>
              </a:rPr>
              <a:t>.</a:t>
            </a:r>
            <a:endParaRPr lang="en-GB" b="0" baseline="0" dirty="0"/>
          </a:p>
          <a:p>
            <a:endParaRPr lang="en-GB" dirty="0"/>
          </a:p>
        </p:txBody>
      </p:sp>
      <p:sp>
        <p:nvSpPr>
          <p:cNvPr id="4" name="Slide Number Placeholder 3"/>
          <p:cNvSpPr>
            <a:spLocks noGrp="1"/>
          </p:cNvSpPr>
          <p:nvPr>
            <p:ph type="sldNum" sz="quarter" idx="5"/>
          </p:nvPr>
        </p:nvSpPr>
        <p:spPr/>
        <p:txBody>
          <a:bodyPr/>
          <a:lstStyle/>
          <a:p>
            <a:fld id="{E52225D4-AE39-4E95-8F2D-ED0590FD61DD}" type="slidenum">
              <a:rPr lang="en-GB" smtClean="0"/>
              <a:t>46</a:t>
            </a:fld>
            <a:endParaRPr lang="en-GB"/>
          </a:p>
        </p:txBody>
      </p:sp>
    </p:spTree>
    <p:extLst>
      <p:ext uri="{BB962C8B-B14F-4D97-AF65-F5344CB8AC3E}">
        <p14:creationId xmlns:p14="http://schemas.microsoft.com/office/powerpoint/2010/main" val="11967148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Timing: 5 minutes</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dirty="0"/>
              <a:t>Developing segmenting scales (</a:t>
            </a:r>
            <a:r>
              <a:rPr lang="en-GB" baseline="0" dirty="0"/>
              <a:t>splitting up the audio into words)</a:t>
            </a:r>
            <a:r>
              <a:rPr lang="en-GB" dirty="0"/>
              <a:t>. </a:t>
            </a:r>
          </a:p>
          <a:p>
            <a:pPr marL="0" lvl="0" indent="0" algn="l" rtl="0">
              <a:spcBef>
                <a:spcPts val="0"/>
              </a:spcBef>
              <a:spcAft>
                <a:spcPts val="0"/>
              </a:spcAft>
              <a:buNone/>
            </a:pPr>
            <a:r>
              <a:rPr lang="en-GB" i="0" baseline="0" dirty="0"/>
              <a:t>This segmentation task is the first in a series of exercises relating to this longer text. The meaning of the text as a whole will be considered in the translation exercise which follows.</a:t>
            </a:r>
            <a:endParaRPr lang="en-GB" i="0" dirty="0"/>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Procedure:</a:t>
            </a:r>
          </a:p>
          <a:p>
            <a:pPr marL="0" lvl="0" indent="0" algn="l" rtl="0">
              <a:spcBef>
                <a:spcPts val="0"/>
              </a:spcBef>
              <a:spcAft>
                <a:spcPts val="0"/>
              </a:spcAft>
              <a:buNone/>
            </a:pPr>
            <a:r>
              <a:rPr lang="en-GB" dirty="0"/>
              <a:t>1. Teachers play the recording (clicking on</a:t>
            </a:r>
            <a:r>
              <a:rPr lang="en-GB" baseline="0" dirty="0"/>
              <a:t> numbers 1-7) </a:t>
            </a:r>
            <a:r>
              <a:rPr lang="en-GB" dirty="0"/>
              <a:t>whilst students read the text. </a:t>
            </a:r>
          </a:p>
          <a:p>
            <a:pPr marL="0" lvl="0" indent="0" algn="l" rtl="0">
              <a:spcBef>
                <a:spcPts val="0"/>
              </a:spcBef>
              <a:spcAft>
                <a:spcPts val="0"/>
              </a:spcAft>
              <a:buNone/>
            </a:pPr>
            <a:r>
              <a:rPr lang="en-GB" dirty="0"/>
              <a:t>2. The audio is paused just before the words in bold,</a:t>
            </a:r>
            <a:r>
              <a:rPr lang="en-GB" baseline="0" dirty="0"/>
              <a:t> then resumes with the next audio button. (There is also a complete audio version of the full text - top of the screen, inserted with a player function, so it can be started and stopped).</a:t>
            </a:r>
          </a:p>
          <a:p>
            <a:pPr marL="0" lvl="0" indent="0" algn="l" rtl="0">
              <a:spcBef>
                <a:spcPts val="0"/>
              </a:spcBef>
              <a:spcAft>
                <a:spcPts val="0"/>
              </a:spcAft>
              <a:buNone/>
            </a:pPr>
            <a:r>
              <a:rPr lang="en-GB" dirty="0"/>
              <a:t>3. The teacher then asks:</a:t>
            </a:r>
            <a:br>
              <a:rPr lang="en-GB" dirty="0"/>
            </a:br>
            <a:r>
              <a:rPr lang="en-GB" dirty="0"/>
              <a:t>a/ What is the next word? The students then read the next word out loud, practising segmentation skills. Check that students understand the meaning.</a:t>
            </a:r>
            <a:br>
              <a:rPr lang="en-GB" dirty="0"/>
            </a:br>
            <a:r>
              <a:rPr lang="en-GB" dirty="0"/>
              <a:t>b/ What type of word is it? The students then identify the word as a noun, verb, adjective or adverb, practising grammar knowledge.</a:t>
            </a:r>
            <a:br>
              <a:rPr lang="en-GB" dirty="0"/>
            </a:br>
            <a:r>
              <a:rPr lang="en-GB" dirty="0"/>
              <a:t>c/ What other word could be used instead? The students then offer an alternative word of the same word class that makes sense in context, practising vocabulary knowledge.</a:t>
            </a:r>
            <a:br>
              <a:rPr lang="en-GB" dirty="0"/>
            </a:br>
            <a:r>
              <a:rPr lang="en-GB" dirty="0"/>
              <a:t>Some suggestions below:</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solidFill>
                  <a:schemeClr val="accent1">
                    <a:lumMod val="50000"/>
                  </a:schemeClr>
                </a:solidFill>
                <a:latin typeface="Century Gothic" panose="020B0502020202020204" pitchFamily="34" charset="0"/>
              </a:rPr>
              <a:t>Le concert </a:t>
            </a:r>
            <a:r>
              <a:rPr lang="en-GB" sz="1200" dirty="0" err="1">
                <a:solidFill>
                  <a:schemeClr val="accent1">
                    <a:lumMod val="50000"/>
                  </a:schemeClr>
                </a:solidFill>
                <a:latin typeface="Century Gothic" panose="020B0502020202020204" pitchFamily="34" charset="0"/>
              </a:rPr>
              <a:t>est</a:t>
            </a:r>
            <a:r>
              <a:rPr lang="en-GB" sz="1200" dirty="0">
                <a:solidFill>
                  <a:schemeClr val="accent1">
                    <a:lumMod val="50000"/>
                  </a:schemeClr>
                </a:solidFill>
                <a:latin typeface="Century Gothic" panose="020B0502020202020204" pitchFamily="34" charset="0"/>
              </a:rPr>
              <a:t> </a:t>
            </a:r>
            <a:r>
              <a:rPr lang="en-GB" sz="1200" b="1" dirty="0">
                <a:solidFill>
                  <a:schemeClr val="accent1">
                    <a:lumMod val="50000"/>
                  </a:schemeClr>
                </a:solidFill>
                <a:latin typeface="Century Gothic" panose="020B0502020202020204" pitchFamily="34" charset="0"/>
              </a:rPr>
              <a:t>petit/</a:t>
            </a:r>
            <a:r>
              <a:rPr lang="en-GB" sz="1200" b="1" dirty="0" err="1">
                <a:solidFill>
                  <a:schemeClr val="accent1">
                    <a:lumMod val="50000"/>
                  </a:schemeClr>
                </a:solidFill>
                <a:latin typeface="Century Gothic" panose="020B0502020202020204" pitchFamily="34" charset="0"/>
              </a:rPr>
              <a:t>intéressant</a:t>
            </a:r>
            <a:r>
              <a:rPr lang="en-GB" sz="1200" b="1" dirty="0">
                <a:solidFill>
                  <a:schemeClr val="accent1">
                    <a:lumMod val="50000"/>
                  </a:schemeClr>
                </a:solidFill>
                <a:latin typeface="Century Gothic" panose="020B0502020202020204" pitchFamily="34" charset="0"/>
              </a:rPr>
              <a:t>/super/excellent</a:t>
            </a:r>
            <a:endParaRPr lang="en-GB" sz="120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solidFill>
                  <a:schemeClr val="accent1">
                    <a:lumMod val="50000"/>
                  </a:schemeClr>
                </a:solidFill>
                <a:latin typeface="Century Gothic" panose="020B0502020202020204" pitchFamily="34" charset="0"/>
              </a:rPr>
              <a:t>Les chanteurs </a:t>
            </a:r>
            <a:r>
              <a:rPr lang="en-GB" sz="1200" dirty="0" err="1">
                <a:solidFill>
                  <a:schemeClr val="accent1">
                    <a:lumMod val="50000"/>
                  </a:schemeClr>
                </a:solidFill>
                <a:latin typeface="Century Gothic" panose="020B0502020202020204" pitchFamily="34" charset="0"/>
              </a:rPr>
              <a:t>sont</a:t>
            </a:r>
            <a:r>
              <a:rPr lang="en-GB" sz="1200" dirty="0">
                <a:solidFill>
                  <a:schemeClr val="accent1">
                    <a:lumMod val="50000"/>
                  </a:schemeClr>
                </a:solidFill>
                <a:latin typeface="Century Gothic" panose="020B0502020202020204" pitchFamily="34" charset="0"/>
              </a:rPr>
              <a:t> </a:t>
            </a:r>
            <a:r>
              <a:rPr lang="en-GB" sz="1200" dirty="0" err="1">
                <a:solidFill>
                  <a:schemeClr val="accent1">
                    <a:lumMod val="50000"/>
                  </a:schemeClr>
                </a:solidFill>
                <a:latin typeface="Century Gothic" panose="020B0502020202020204" pitchFamily="34" charset="0"/>
              </a:rPr>
              <a:t>drôles</a:t>
            </a:r>
            <a:r>
              <a:rPr lang="en-GB" sz="1200" dirty="0">
                <a:solidFill>
                  <a:schemeClr val="accent1">
                    <a:lumMod val="50000"/>
                  </a:schemeClr>
                </a:solidFill>
                <a:latin typeface="Century Gothic" panose="020B0502020202020204" pitchFamily="34" charset="0"/>
              </a:rPr>
              <a:t> et </a:t>
            </a:r>
            <a:r>
              <a:rPr lang="en-GB" sz="1200" b="0" i="0" u="none" strike="noStrike" cap="none" dirty="0" err="1">
                <a:solidFill>
                  <a:srgbClr val="5B9BD5">
                    <a:lumMod val="50000"/>
                  </a:srgbClr>
                </a:solidFill>
                <a:latin typeface="Century Gothic" panose="020B0502020202020204" pitchFamily="34" charset="0"/>
                <a:ea typeface="Calibri"/>
                <a:cs typeface="Calibri"/>
                <a:sym typeface="Calibri"/>
              </a:rPr>
              <a:t>très</a:t>
            </a:r>
            <a:r>
              <a:rPr lang="en-GB" sz="1200" dirty="0">
                <a:solidFill>
                  <a:schemeClr val="accent1">
                    <a:lumMod val="50000"/>
                  </a:schemeClr>
                </a:solidFill>
                <a:latin typeface="Century Gothic" panose="020B0502020202020204" pitchFamily="34" charset="0"/>
              </a:rPr>
              <a:t> </a:t>
            </a:r>
            <a:r>
              <a:rPr lang="en-GB" sz="1200" b="1" dirty="0" err="1">
                <a:solidFill>
                  <a:schemeClr val="accent1">
                    <a:lumMod val="50000"/>
                  </a:schemeClr>
                </a:solidFill>
                <a:latin typeface="Century Gothic" panose="020B0502020202020204" pitchFamily="34" charset="0"/>
              </a:rPr>
              <a:t>sympas</a:t>
            </a:r>
            <a:endParaRPr lang="en-GB" sz="1200" b="1"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err="1">
                <a:solidFill>
                  <a:schemeClr val="accent1">
                    <a:lumMod val="50000"/>
                  </a:schemeClr>
                </a:solidFill>
                <a:latin typeface="Century Gothic" panose="020B0502020202020204" pitchFamily="34" charset="0"/>
              </a:rPr>
              <a:t>Ils</a:t>
            </a:r>
            <a:r>
              <a:rPr lang="en-GB" sz="1200" dirty="0">
                <a:solidFill>
                  <a:schemeClr val="accent1">
                    <a:lumMod val="50000"/>
                  </a:schemeClr>
                </a:solidFill>
                <a:latin typeface="Century Gothic" panose="020B0502020202020204" pitchFamily="34" charset="0"/>
              </a:rPr>
              <a:t> </a:t>
            </a:r>
            <a:r>
              <a:rPr lang="en-GB" sz="1200" dirty="0" err="1">
                <a:solidFill>
                  <a:schemeClr val="accent1">
                    <a:lumMod val="50000"/>
                  </a:schemeClr>
                </a:solidFill>
                <a:latin typeface="Century Gothic" panose="020B0502020202020204" pitchFamily="34" charset="0"/>
              </a:rPr>
              <a:t>chantent</a:t>
            </a:r>
            <a:r>
              <a:rPr lang="en-GB" sz="1200" dirty="0">
                <a:solidFill>
                  <a:schemeClr val="accent1">
                    <a:lumMod val="50000"/>
                  </a:schemeClr>
                </a:solidFill>
                <a:latin typeface="Century Gothic" panose="020B0502020202020204" pitchFamily="34" charset="0"/>
              </a:rPr>
              <a:t> </a:t>
            </a:r>
            <a:r>
              <a:rPr lang="en-GB" sz="1200" dirty="0" err="1">
                <a:solidFill>
                  <a:schemeClr val="accent1">
                    <a:lumMod val="50000"/>
                  </a:schemeClr>
                </a:solidFill>
                <a:latin typeface="Century Gothic" panose="020B0502020202020204" pitchFamily="34" charset="0"/>
              </a:rPr>
              <a:t>en</a:t>
            </a:r>
            <a:r>
              <a:rPr lang="en-GB" sz="1200" dirty="0">
                <a:solidFill>
                  <a:schemeClr val="accent1">
                    <a:lumMod val="50000"/>
                  </a:schemeClr>
                </a:solidFill>
                <a:latin typeface="Century Gothic" panose="020B0502020202020204" pitchFamily="34" charset="0"/>
              </a:rPr>
              <a:t> </a:t>
            </a:r>
            <a:r>
              <a:rPr lang="en-GB" sz="1200" b="1" i="0" u="none" strike="noStrike" cap="none" dirty="0" err="1">
                <a:solidFill>
                  <a:schemeClr val="dk1"/>
                </a:solidFill>
                <a:effectLst/>
                <a:latin typeface="Calibri"/>
                <a:ea typeface="Calibri"/>
                <a:cs typeface="Calibri"/>
                <a:sym typeface="Calibri"/>
              </a:rPr>
              <a:t>français</a:t>
            </a:r>
            <a:endParaRPr lang="en-GB" sz="1200" b="1"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solidFill>
                  <a:schemeClr val="accent1">
                    <a:lumMod val="50000"/>
                  </a:schemeClr>
                </a:solidFill>
                <a:latin typeface="Century Gothic" panose="020B0502020202020204" pitchFamily="34" charset="0"/>
              </a:rPr>
              <a:t>La situation </a:t>
            </a:r>
            <a:r>
              <a:rPr lang="en-GB" sz="1200" dirty="0" err="1">
                <a:solidFill>
                  <a:schemeClr val="accent1">
                    <a:lumMod val="50000"/>
                  </a:schemeClr>
                </a:solidFill>
                <a:latin typeface="Century Gothic" panose="020B0502020202020204" pitchFamily="34" charset="0"/>
              </a:rPr>
              <a:t>est</a:t>
            </a:r>
            <a:r>
              <a:rPr lang="en-GB" sz="1200" dirty="0">
                <a:solidFill>
                  <a:schemeClr val="accent1">
                    <a:lumMod val="50000"/>
                  </a:schemeClr>
                </a:solidFill>
                <a:latin typeface="Century Gothic" panose="020B0502020202020204" pitchFamily="34" charset="0"/>
              </a:rPr>
              <a:t> </a:t>
            </a:r>
            <a:r>
              <a:rPr lang="en-GB" sz="1200" b="1" dirty="0" err="1">
                <a:solidFill>
                  <a:schemeClr val="accent1">
                    <a:lumMod val="50000"/>
                  </a:schemeClr>
                </a:solidFill>
                <a:latin typeface="Century Gothic" panose="020B0502020202020204" pitchFamily="34" charset="0"/>
              </a:rPr>
              <a:t>mauvaise</a:t>
            </a:r>
            <a:r>
              <a:rPr lang="en-GB" sz="1200" b="1" dirty="0">
                <a:solidFill>
                  <a:schemeClr val="accent1">
                    <a:lumMod val="50000"/>
                  </a:schemeClr>
                </a:solidFill>
                <a:latin typeface="Century Gothic" panose="020B0502020202020204" pitchFamily="34" charset="0"/>
              </a:rPr>
              <a:t>/</a:t>
            </a:r>
            <a:r>
              <a:rPr lang="en-GB" sz="1200" b="1" dirty="0" err="1">
                <a:solidFill>
                  <a:schemeClr val="accent1">
                    <a:lumMod val="50000"/>
                  </a:schemeClr>
                </a:solidFill>
                <a:latin typeface="Century Gothic" panose="020B0502020202020204" pitchFamily="34" charset="0"/>
              </a:rPr>
              <a:t>intéressante</a:t>
            </a:r>
            <a:endParaRPr lang="en-GB" sz="1200" b="1"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solidFill>
                  <a:schemeClr val="accent1">
                    <a:lumMod val="50000"/>
                  </a:schemeClr>
                </a:solidFill>
                <a:latin typeface="Century Gothic" panose="020B0502020202020204" pitchFamily="34" charset="0"/>
              </a:rPr>
              <a:t>Les </a:t>
            </a:r>
            <a:r>
              <a:rPr lang="en-GB" sz="1200" dirty="0" err="1">
                <a:solidFill>
                  <a:schemeClr val="accent1">
                    <a:lumMod val="50000"/>
                  </a:schemeClr>
                </a:solidFill>
                <a:latin typeface="Century Gothic" panose="020B0502020202020204" pitchFamily="34" charset="0"/>
              </a:rPr>
              <a:t>professeurs</a:t>
            </a:r>
            <a:r>
              <a:rPr lang="en-GB" sz="1200" dirty="0">
                <a:solidFill>
                  <a:schemeClr val="accent1">
                    <a:lumMod val="50000"/>
                  </a:schemeClr>
                </a:solidFill>
                <a:latin typeface="Century Gothic" panose="020B0502020202020204" pitchFamily="34" charset="0"/>
              </a:rPr>
              <a:t> </a:t>
            </a:r>
            <a:r>
              <a:rPr lang="en-GB" sz="1200" dirty="0" err="1">
                <a:solidFill>
                  <a:schemeClr val="accent1">
                    <a:lumMod val="50000"/>
                  </a:schemeClr>
                </a:solidFill>
                <a:latin typeface="Century Gothic" panose="020B0502020202020204" pitchFamily="34" charset="0"/>
              </a:rPr>
              <a:t>ont</a:t>
            </a:r>
            <a:r>
              <a:rPr lang="en-GB" sz="1200" dirty="0">
                <a:solidFill>
                  <a:schemeClr val="accent1">
                    <a:lumMod val="50000"/>
                  </a:schemeClr>
                </a:solidFill>
                <a:latin typeface="Century Gothic" panose="020B0502020202020204" pitchFamily="34" charset="0"/>
              </a:rPr>
              <a:t> </a:t>
            </a:r>
            <a:r>
              <a:rPr lang="en-GB" sz="1200" dirty="0" err="1">
                <a:solidFill>
                  <a:schemeClr val="accent1">
                    <a:lumMod val="50000"/>
                  </a:schemeClr>
                </a:solidFill>
                <a:latin typeface="Century Gothic" panose="020B0502020202020204" pitchFamily="34" charset="0"/>
              </a:rPr>
              <a:t>une</a:t>
            </a:r>
            <a:r>
              <a:rPr lang="en-GB" sz="1200" dirty="0">
                <a:solidFill>
                  <a:schemeClr val="accent1">
                    <a:lumMod val="50000"/>
                  </a:schemeClr>
                </a:solidFill>
                <a:latin typeface="Century Gothic" panose="020B0502020202020204" pitchFamily="34" charset="0"/>
              </a:rPr>
              <a:t> </a:t>
            </a:r>
            <a:r>
              <a:rPr lang="en-GB" sz="1200" b="1" dirty="0">
                <a:solidFill>
                  <a:schemeClr val="accent1">
                    <a:lumMod val="50000"/>
                  </a:schemeClr>
                </a:solidFill>
                <a:latin typeface="Century Gothic" panose="020B0502020202020204" pitchFamily="34" charset="0"/>
              </a:rPr>
              <a:t>solution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solidFill>
                  <a:schemeClr val="accent1">
                    <a:lumMod val="50000"/>
                  </a:schemeClr>
                </a:solidFill>
                <a:latin typeface="Century Gothic" panose="020B0502020202020204" pitchFamily="34" charset="0"/>
              </a:rPr>
              <a:t>Les </a:t>
            </a:r>
            <a:r>
              <a:rPr lang="en-GB" sz="1200" dirty="0" err="1">
                <a:solidFill>
                  <a:schemeClr val="accent1">
                    <a:lumMod val="50000"/>
                  </a:schemeClr>
                </a:solidFill>
                <a:latin typeface="Century Gothic" panose="020B0502020202020204" pitchFamily="34" charset="0"/>
              </a:rPr>
              <a:t>professeurs</a:t>
            </a:r>
            <a:r>
              <a:rPr lang="en-GB" sz="1200" dirty="0">
                <a:solidFill>
                  <a:schemeClr val="accent1">
                    <a:lumMod val="50000"/>
                  </a:schemeClr>
                </a:solidFill>
                <a:latin typeface="Century Gothic" panose="020B0502020202020204" pitchFamily="34" charset="0"/>
              </a:rPr>
              <a:t> </a:t>
            </a:r>
            <a:r>
              <a:rPr lang="en-GB" sz="1200" dirty="0" err="1">
                <a:solidFill>
                  <a:schemeClr val="accent1">
                    <a:lumMod val="50000"/>
                  </a:schemeClr>
                </a:solidFill>
                <a:latin typeface="Century Gothic" panose="020B0502020202020204" pitchFamily="34" charset="0"/>
              </a:rPr>
              <a:t>d’anglais</a:t>
            </a:r>
            <a:r>
              <a:rPr lang="en-GB" sz="1200" dirty="0">
                <a:solidFill>
                  <a:schemeClr val="accent1">
                    <a:lumMod val="50000"/>
                  </a:schemeClr>
                </a:solidFill>
                <a:latin typeface="Century Gothic" panose="020B0502020202020204" pitchFamily="34" charset="0"/>
              </a:rPr>
              <a:t> portent des </a:t>
            </a:r>
            <a:r>
              <a:rPr lang="en-GB" sz="1200" b="1" dirty="0">
                <a:solidFill>
                  <a:schemeClr val="accent1">
                    <a:lumMod val="50000"/>
                  </a:schemeClr>
                </a:solidFill>
                <a:latin typeface="Century Gothic" panose="020B0502020202020204" pitchFamily="34" charset="0"/>
              </a:rPr>
              <a:t>chemises</a:t>
            </a:r>
            <a:r>
              <a:rPr lang="en-GB" sz="1200" dirty="0">
                <a:solidFill>
                  <a:schemeClr val="accent1">
                    <a:lumMod val="50000"/>
                  </a:schemeClr>
                </a:solidFill>
                <a:latin typeface="Century Gothic" panose="020B0502020202020204" pitchFamily="34" charset="0"/>
              </a:rPr>
              <a:t> violets </a:t>
            </a:r>
            <a:br>
              <a:rPr lang="en-GB" dirty="0"/>
            </a:br>
            <a:endParaRPr lang="en-GB" baseline="0" dirty="0"/>
          </a:p>
          <a:p>
            <a:pPr marL="0" lvl="0" indent="0" algn="l" rtl="0">
              <a:spcBef>
                <a:spcPts val="0"/>
              </a:spcBef>
              <a:spcAft>
                <a:spcPts val="0"/>
              </a:spcAft>
              <a:buNone/>
            </a:pPr>
            <a:r>
              <a:rPr lang="en-GB" b="1" baseline="0" dirty="0"/>
              <a:t>Transcript:</a:t>
            </a:r>
            <a:endParaRPr lang="en-GB" b="1"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Les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professeurs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de 6ème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organisent</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un concert pour les enfants. Le concert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est</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grand</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et important et les enfants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sont</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très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enthousiastes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Les chanteurs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sont</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drôles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et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très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amusants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Ils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chantent</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en</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anglais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Mais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les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professeurs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ont</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un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problème</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Les chanteurs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sont</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malades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La situation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est</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très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difficile</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b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br>
            <a:r>
              <a:rPr kumimoji="0" lang="fr-FR"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Les professeurs ont </a:t>
            </a:r>
            <a:r>
              <a:rPr kumimoji="0" lang="fr-FR"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une</a:t>
            </a:r>
            <a:r>
              <a:rPr kumimoji="0" lang="fr-FR"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fr-FR"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idée</a:t>
            </a:r>
            <a:r>
              <a:rPr kumimoji="0" lang="fr-FR"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Ils sont drôles et amusants, et ils parlent très bien anglais aussi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Les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professeurs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portent des </a:t>
            </a: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uniformes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violets et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ils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chantent</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au concert.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Ils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sont</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lang="en-GB" sz="2200" dirty="0">
                <a:solidFill>
                  <a:schemeClr val="accent1">
                    <a:lumMod val="50000"/>
                  </a:schemeClr>
                </a:solidFill>
                <a:latin typeface="Century Gothic" panose="020B0502020202020204" pitchFamily="34" charset="0"/>
              </a:rPr>
              <a:t>des </a:t>
            </a:r>
            <a:r>
              <a:rPr lang="en-GB" sz="2200" dirty="0" err="1">
                <a:solidFill>
                  <a:schemeClr val="accent1">
                    <a:lumMod val="50000"/>
                  </a:schemeClr>
                </a:solidFill>
                <a:latin typeface="Century Gothic" panose="020B0502020202020204" pitchFamily="34" charset="0"/>
              </a:rPr>
              <a:t>acteurs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fantastiques</a:t>
            </a:r>
            <a:r>
              <a:rPr lang="en-GB" sz="2200" dirty="0">
                <a:solidFill>
                  <a:schemeClr val="accent1">
                    <a:lumMod val="50000"/>
                  </a:schemeClr>
                </a:solidFill>
                <a:latin typeface="Century Gothic" panose="020B0502020202020204" pitchFamily="34" charset="0"/>
              </a:rPr>
              <a:t>!</a:t>
            </a:r>
            <a:endPar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Les enfants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sont</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contents. La solution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est</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super!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baseline="0" dirty="0"/>
              <a:t>Word frequency of cognates used (1 is the most frequent word in French): </a:t>
            </a:r>
            <a:br>
              <a:rPr lang="en-GB" sz="2400" baseline="0" dirty="0"/>
            </a:br>
            <a:r>
              <a:rPr lang="en-GB" sz="2400" dirty="0">
                <a:solidFill>
                  <a:srgbClr val="5B9BD5">
                    <a:lumMod val="50000"/>
                  </a:srgbClr>
                </a:solidFill>
                <a:latin typeface="Century Gothic" panose="020B0502020202020204" pitchFamily="34" charset="0"/>
                <a:ea typeface="+mn-ea"/>
              </a:rPr>
              <a:t>situation [223], urgence [1199], organiser [701], concert [1697], important [215], </a:t>
            </a:r>
            <a:r>
              <a:rPr lang="en-GB" sz="2400" dirty="0" err="1">
                <a:solidFill>
                  <a:srgbClr val="5B9BD5">
                    <a:lumMod val="50000"/>
                  </a:srgbClr>
                </a:solidFill>
                <a:latin typeface="Century Gothic" panose="020B0502020202020204" pitchFamily="34" charset="0"/>
                <a:ea typeface="+mn-ea"/>
              </a:rPr>
              <a:t>enthousiaste</a:t>
            </a:r>
            <a:r>
              <a:rPr lang="en-GB" sz="2400" dirty="0">
                <a:solidFill>
                  <a:srgbClr val="5B9BD5">
                    <a:lumMod val="50000"/>
                  </a:srgbClr>
                </a:solidFill>
                <a:latin typeface="Century Gothic" panose="020B0502020202020204" pitchFamily="34" charset="0"/>
                <a:ea typeface="+mn-ea"/>
              </a:rPr>
              <a:t> [4287], </a:t>
            </a:r>
            <a:r>
              <a:rPr lang="en-GB" sz="2400" baseline="0" dirty="0"/>
              <a:t>violet [&gt;5000], </a:t>
            </a:r>
            <a:r>
              <a:rPr lang="en-GB" sz="2400" dirty="0">
                <a:solidFill>
                  <a:srgbClr val="5B9BD5">
                    <a:lumMod val="50000"/>
                  </a:srgbClr>
                </a:solidFill>
                <a:latin typeface="Century Gothic" panose="020B0502020202020204" pitchFamily="34" charset="0"/>
                <a:ea typeface="+mn-ea"/>
              </a:rPr>
              <a:t>fantastique [4107]</a:t>
            </a:r>
            <a:endParaRPr lang="en-GB" sz="24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2400" b="0" i="0" kern="1200" dirty="0">
                <a:solidFill>
                  <a:schemeClr val="tx1"/>
                </a:solidFill>
                <a:effectLst/>
                <a:latin typeface="Century Gothic" panose="020B0502020202020204" pitchFamily="34" charset="0"/>
                <a:ea typeface="+mn-ea"/>
                <a:cs typeface="+mn-cs"/>
              </a:rPr>
              <a:t>Source: </a:t>
            </a:r>
            <a:r>
              <a:rPr lang="en-GB" sz="2400" kern="1200" dirty="0" err="1">
                <a:solidFill>
                  <a:schemeClr val="tx1"/>
                </a:solidFill>
                <a:effectLst/>
                <a:latin typeface="Century Gothic" panose="020B0502020202020204" pitchFamily="34" charset="0"/>
                <a:ea typeface="+mn-ea"/>
                <a:cs typeface="+mn-cs"/>
              </a:rPr>
              <a:t>Londsale</a:t>
            </a:r>
            <a:r>
              <a:rPr lang="en-GB" sz="2400" kern="1200" dirty="0">
                <a:solidFill>
                  <a:schemeClr val="tx1"/>
                </a:solidFill>
                <a:effectLst/>
                <a:latin typeface="Century Gothic" panose="020B0502020202020204" pitchFamily="34" charset="0"/>
                <a:ea typeface="+mn-ea"/>
                <a:cs typeface="+mn-cs"/>
              </a:rPr>
              <a:t>, D., &amp; Le Bras, Y.  (2009). </a:t>
            </a:r>
            <a:r>
              <a:rPr lang="en-GB" sz="24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24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a:p>
            <a:endParaRPr lang="en-GB" dirty="0"/>
          </a:p>
        </p:txBody>
      </p:sp>
      <p:sp>
        <p:nvSpPr>
          <p:cNvPr id="4" name="Slide Number Placeholder 3"/>
          <p:cNvSpPr>
            <a:spLocks noGrp="1"/>
          </p:cNvSpPr>
          <p:nvPr>
            <p:ph type="sldNum" sz="quarter" idx="5"/>
          </p:nvPr>
        </p:nvSpPr>
        <p:spPr/>
        <p:txBody>
          <a:bodyPr/>
          <a:lstStyle/>
          <a:p>
            <a:fld id="{E52225D4-AE39-4E95-8F2D-ED0590FD61DD}" type="slidenum">
              <a:rPr lang="en-GB" smtClean="0"/>
              <a:t>47</a:t>
            </a:fld>
            <a:endParaRPr lang="en-GB"/>
          </a:p>
        </p:txBody>
      </p:sp>
    </p:spTree>
    <p:extLst>
      <p:ext uri="{BB962C8B-B14F-4D97-AF65-F5344CB8AC3E}">
        <p14:creationId xmlns:p14="http://schemas.microsoft.com/office/powerpoint/2010/main" val="32218615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Timing:</a:t>
            </a:r>
            <a:r>
              <a:rPr lang="en-GB" b="0" dirty="0"/>
              <a:t> </a:t>
            </a:r>
            <a:r>
              <a:rPr lang="en-GB" b="1" dirty="0"/>
              <a:t>5 minutes</a:t>
            </a:r>
          </a:p>
          <a:p>
            <a:pPr marL="0" lvl="0" indent="0" algn="l" rtl="0">
              <a:spcBef>
                <a:spcPts val="0"/>
              </a:spcBef>
              <a:spcAft>
                <a:spcPts val="0"/>
              </a:spcAft>
              <a:buNone/>
            </a:pPr>
            <a:endParaRPr lang="en-GB"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Aim: </a:t>
            </a:r>
            <a:r>
              <a:rPr lang="en-GB" dirty="0"/>
              <a:t>Written recognition of verb forms. All verbs included are regular in the present tense, with the exception of </a:t>
            </a:r>
            <a:r>
              <a:rPr lang="en-GB" i="1" dirty="0" err="1"/>
              <a:t>être</a:t>
            </a:r>
            <a:r>
              <a:rPr lang="en-GB" i="1" dirty="0"/>
              <a:t> </a:t>
            </a:r>
            <a:r>
              <a:rPr lang="en-GB" dirty="0"/>
              <a:t>and </a:t>
            </a:r>
            <a:r>
              <a:rPr lang="en-GB" i="1" dirty="0" err="1"/>
              <a:t>avoir</a:t>
            </a:r>
            <a:r>
              <a:rPr lang="en-GB" i="1" dirty="0"/>
              <a:t>. </a:t>
            </a:r>
            <a:r>
              <a:rPr lang="en-GB" i="0" dirty="0"/>
              <a:t>Remind</a:t>
            </a:r>
            <a:r>
              <a:rPr lang="en-GB" i="0" baseline="0" dirty="0"/>
              <a:t> students of the –</a:t>
            </a:r>
            <a:r>
              <a:rPr lang="en-GB" i="0" baseline="0" dirty="0" err="1"/>
              <a:t>ent</a:t>
            </a:r>
            <a:r>
              <a:rPr lang="en-GB" i="0" baseline="0" dirty="0"/>
              <a:t> ending on regular verbs in the third person plural, and that forms of </a:t>
            </a:r>
            <a:r>
              <a:rPr lang="en-GB" i="1" dirty="0" err="1"/>
              <a:t>être</a:t>
            </a:r>
            <a:r>
              <a:rPr lang="en-GB" i="1" dirty="0"/>
              <a:t> </a:t>
            </a:r>
            <a:r>
              <a:rPr lang="en-GB" dirty="0"/>
              <a:t>and </a:t>
            </a:r>
            <a:r>
              <a:rPr lang="en-GB" i="1" dirty="0" err="1"/>
              <a:t>avoir</a:t>
            </a:r>
            <a:r>
              <a:rPr lang="en-GB" i="1" baseline="0" dirty="0"/>
              <a:t> </a:t>
            </a:r>
            <a:r>
              <a:rPr lang="en-GB" i="0" baseline="0" dirty="0"/>
              <a:t>are also verbs. Point out that ‘to be’ and ‘to have’ are English verbs. </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Procedure:</a:t>
            </a:r>
          </a:p>
          <a:p>
            <a:pPr marL="0" lvl="0" indent="0" algn="l" rtl="0">
              <a:spcBef>
                <a:spcPts val="0"/>
              </a:spcBef>
              <a:spcAft>
                <a:spcPts val="0"/>
              </a:spcAft>
              <a:buNone/>
            </a:pPr>
            <a:r>
              <a:rPr lang="en-GB" dirty="0"/>
              <a:t>1. Students locate the verbs and indicate these by circling/underlining on a printed copy, or by writing a list in their workbooks.</a:t>
            </a:r>
          </a:p>
          <a:p>
            <a:pPr marL="0" lvl="0" indent="0" algn="l" rtl="0">
              <a:spcBef>
                <a:spcPts val="0"/>
              </a:spcBef>
              <a:spcAft>
                <a:spcPts val="0"/>
              </a:spcAft>
              <a:buNone/>
            </a:pPr>
            <a:r>
              <a:rPr lang="en-GB" sz="1200" b="0" i="0" u="none" strike="noStrike" cap="none" baseline="0" dirty="0">
                <a:solidFill>
                  <a:schemeClr val="dk1"/>
                </a:solidFill>
                <a:effectLst/>
                <a:latin typeface="Calibri"/>
                <a:ea typeface="Calibri"/>
                <a:cs typeface="Calibri"/>
                <a:sym typeface="Calibri"/>
              </a:rPr>
              <a:t>2. Answers on next slide.</a:t>
            </a:r>
            <a:endParaRPr lang="en-GB" sz="1200" b="0" i="0" u="none" strike="noStrike" cap="none" dirty="0">
              <a:solidFill>
                <a:schemeClr val="dk1"/>
              </a:solidFill>
              <a:effectLst/>
              <a:latin typeface="Calibri"/>
              <a:ea typeface="Calibri"/>
              <a:cs typeface="Calibri"/>
              <a:sym typeface="Calibri"/>
            </a:endParaRPr>
          </a:p>
          <a:p>
            <a:endParaRPr lang="en-GB" dirty="0"/>
          </a:p>
        </p:txBody>
      </p:sp>
      <p:sp>
        <p:nvSpPr>
          <p:cNvPr id="4" name="Slide Number Placeholder 3"/>
          <p:cNvSpPr>
            <a:spLocks noGrp="1"/>
          </p:cNvSpPr>
          <p:nvPr>
            <p:ph type="sldNum" sz="quarter" idx="5"/>
          </p:nvPr>
        </p:nvSpPr>
        <p:spPr/>
        <p:txBody>
          <a:bodyPr/>
          <a:lstStyle/>
          <a:p>
            <a:fld id="{E52225D4-AE39-4E95-8F2D-ED0590FD61DD}" type="slidenum">
              <a:rPr lang="en-GB" smtClean="0"/>
              <a:t>48</a:t>
            </a:fld>
            <a:endParaRPr lang="en-GB"/>
          </a:p>
        </p:txBody>
      </p:sp>
    </p:spTree>
    <p:extLst>
      <p:ext uri="{BB962C8B-B14F-4D97-AF65-F5344CB8AC3E}">
        <p14:creationId xmlns:p14="http://schemas.microsoft.com/office/powerpoint/2010/main" val="14516219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Teacher to check that the meaning of the verbs is known.</a:t>
            </a:r>
          </a:p>
          <a:p>
            <a:endParaRPr lang="en-GB" dirty="0"/>
          </a:p>
        </p:txBody>
      </p:sp>
      <p:sp>
        <p:nvSpPr>
          <p:cNvPr id="4" name="Slide Number Placeholder 3"/>
          <p:cNvSpPr>
            <a:spLocks noGrp="1"/>
          </p:cNvSpPr>
          <p:nvPr>
            <p:ph type="sldNum" sz="quarter" idx="5"/>
          </p:nvPr>
        </p:nvSpPr>
        <p:spPr/>
        <p:txBody>
          <a:bodyPr/>
          <a:lstStyle/>
          <a:p>
            <a:fld id="{E52225D4-AE39-4E95-8F2D-ED0590FD61DD}" type="slidenum">
              <a:rPr lang="en-GB" smtClean="0"/>
              <a:t>49</a:t>
            </a:fld>
            <a:endParaRPr lang="en-GB"/>
          </a:p>
        </p:txBody>
      </p:sp>
    </p:spTree>
    <p:extLst>
      <p:ext uri="{BB962C8B-B14F-4D97-AF65-F5344CB8AC3E}">
        <p14:creationId xmlns:p14="http://schemas.microsoft.com/office/powerpoint/2010/main" val="2255154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166321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Timing: 10 minutes</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dirty="0"/>
              <a:t>L2 -&gt; L1 translation.</a:t>
            </a:r>
            <a:endParaRPr lang="en-GB" b="1" dirty="0"/>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Procedure:</a:t>
            </a:r>
          </a:p>
          <a:p>
            <a:pPr marL="0" lvl="0" indent="0" algn="l" rtl="0">
              <a:spcBef>
                <a:spcPts val="0"/>
              </a:spcBef>
              <a:spcAft>
                <a:spcPts val="0"/>
              </a:spcAft>
              <a:buNone/>
            </a:pPr>
            <a:r>
              <a:rPr lang="en-GB" b="0" dirty="0"/>
              <a:t>1. Teacher</a:t>
            </a:r>
            <a:r>
              <a:rPr lang="en-GB" b="0" baseline="0" dirty="0"/>
              <a:t> to tell students to think carefully about how to translate the verbs into English. Recap the difference between the simple and continuous forms in English, and remind students that one form in French translates two in English. Students always have to decide between simple and continuous forms when translating into English.</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baseline="0" dirty="0"/>
              <a:t>2. </a:t>
            </a:r>
            <a:r>
              <a:rPr lang="en-GB" dirty="0"/>
              <a:t>Students attempt translation individually at first, and then compare translations with a partner.</a:t>
            </a:r>
            <a:endParaRPr lang="en-GB" b="0" baseline="0" dirty="0"/>
          </a:p>
          <a:p>
            <a:pPr marL="0" lvl="0" indent="0" algn="l" rtl="0">
              <a:spcBef>
                <a:spcPts val="0"/>
              </a:spcBef>
              <a:spcAft>
                <a:spcPts val="0"/>
              </a:spcAft>
              <a:buNone/>
            </a:pPr>
            <a:r>
              <a:rPr lang="en-GB" dirty="0"/>
              <a:t>Note: The text can easily be divided up (with one half of the class working on the first page, and the other on the second).</a:t>
            </a:r>
            <a:endParaRPr lang="en-GB" sz="1200" b="0" i="0" u="none" strike="noStrike" cap="none" dirty="0">
              <a:solidFill>
                <a:schemeClr val="dk1"/>
              </a:solidFill>
              <a:effectLst/>
              <a:latin typeface="Calibri"/>
              <a:ea typeface="Calibri"/>
              <a:cs typeface="Calibri"/>
              <a:sym typeface="Calibri"/>
            </a:endParaRPr>
          </a:p>
          <a:p>
            <a:endParaRPr lang="en-GB" dirty="0"/>
          </a:p>
        </p:txBody>
      </p:sp>
      <p:sp>
        <p:nvSpPr>
          <p:cNvPr id="4" name="Slide Number Placeholder 3"/>
          <p:cNvSpPr>
            <a:spLocks noGrp="1"/>
          </p:cNvSpPr>
          <p:nvPr>
            <p:ph type="sldNum" sz="quarter" idx="5"/>
          </p:nvPr>
        </p:nvSpPr>
        <p:spPr/>
        <p:txBody>
          <a:bodyPr/>
          <a:lstStyle/>
          <a:p>
            <a:fld id="{E52225D4-AE39-4E95-8F2D-ED0590FD61DD}" type="slidenum">
              <a:rPr lang="en-GB" smtClean="0"/>
              <a:t>50</a:t>
            </a:fld>
            <a:endParaRPr lang="en-GB"/>
          </a:p>
        </p:txBody>
      </p:sp>
    </p:spTree>
    <p:extLst>
      <p:ext uri="{BB962C8B-B14F-4D97-AF65-F5344CB8AC3E}">
        <p14:creationId xmlns:p14="http://schemas.microsoft.com/office/powerpoint/2010/main" val="20349066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Note: This is answer slide 1 of 2.</a:t>
            </a:r>
            <a:br>
              <a:rPr lang="en-US" dirty="0"/>
            </a:br>
            <a:br>
              <a:rPr lang="en-US" dirty="0"/>
            </a:br>
            <a:r>
              <a:rPr lang="en-US" b="1" dirty="0"/>
              <a:t>Procedure: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t>1. </a:t>
            </a:r>
            <a:r>
              <a:rPr lang="en-US" dirty="0"/>
              <a:t>Suggested English sentences appear on clicks. Teacher can present these suggested translations after eliciting suggestions from students. Teacher may wish to collect ideas from the class and come up with a class translation on the board instead, stressing that there could be several solutions, and to encouraging/praising structurally sound alternative suggestions.</a:t>
            </a:r>
            <a:endParaRPr lang="en-US" sz="1200" b="0"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2. </a:t>
            </a:r>
            <a:r>
              <a:rPr lang="en-US" b="0" dirty="0"/>
              <a:t>Teacher</a:t>
            </a:r>
            <a:r>
              <a:rPr lang="en-US" b="0" baseline="0" dirty="0"/>
              <a:t> draws attention to the verb translation. Simple or continuous in English?</a:t>
            </a:r>
            <a:br>
              <a:rPr lang="en-US" dirty="0"/>
            </a:br>
            <a:endParaRPr lang="en-US" dirty="0"/>
          </a:p>
          <a:p>
            <a:endParaRPr lang="en-GB" dirty="0"/>
          </a:p>
        </p:txBody>
      </p:sp>
      <p:sp>
        <p:nvSpPr>
          <p:cNvPr id="4" name="Slide Number Placeholder 3"/>
          <p:cNvSpPr>
            <a:spLocks noGrp="1"/>
          </p:cNvSpPr>
          <p:nvPr>
            <p:ph type="sldNum" sz="quarter" idx="5"/>
          </p:nvPr>
        </p:nvSpPr>
        <p:spPr/>
        <p:txBody>
          <a:bodyPr/>
          <a:lstStyle/>
          <a:p>
            <a:fld id="{E52225D4-AE39-4E95-8F2D-ED0590FD61DD}" type="slidenum">
              <a:rPr lang="en-GB" smtClean="0"/>
              <a:t>51</a:t>
            </a:fld>
            <a:endParaRPr lang="en-GB"/>
          </a:p>
        </p:txBody>
      </p:sp>
    </p:spTree>
    <p:extLst>
      <p:ext uri="{BB962C8B-B14F-4D97-AF65-F5344CB8AC3E}">
        <p14:creationId xmlns:p14="http://schemas.microsoft.com/office/powerpoint/2010/main" val="22777779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Note: This is answer slide 2 of 2.</a:t>
            </a:r>
            <a:endParaRPr lang="en-GB"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a:solidFill>
                  <a:schemeClr val="dk1"/>
                </a:solidFill>
                <a:effectLst/>
                <a:latin typeface="Calibri"/>
                <a:ea typeface="Calibri"/>
                <a:cs typeface="Calibri"/>
                <a:sym typeface="Calibri"/>
              </a:rPr>
              <a:t>Teacher to discuss the difference in meaning between wear/are wearing and sing/are singing. Our choices in English can be subjective – here choosing to use the continuous form conveys immediacy/it is happening right now! it's so exciting! its a narrative device that we have in English.</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dirty="0"/>
          </a:p>
          <a:p>
            <a:endParaRPr lang="en-GB" dirty="0"/>
          </a:p>
        </p:txBody>
      </p:sp>
      <p:sp>
        <p:nvSpPr>
          <p:cNvPr id="4" name="Slide Number Placeholder 3"/>
          <p:cNvSpPr>
            <a:spLocks noGrp="1"/>
          </p:cNvSpPr>
          <p:nvPr>
            <p:ph type="sldNum" sz="quarter" idx="5"/>
          </p:nvPr>
        </p:nvSpPr>
        <p:spPr/>
        <p:txBody>
          <a:bodyPr/>
          <a:lstStyle/>
          <a:p>
            <a:fld id="{E52225D4-AE39-4E95-8F2D-ED0590FD61DD}" type="slidenum">
              <a:rPr lang="en-GB" smtClean="0"/>
              <a:t>52</a:t>
            </a:fld>
            <a:endParaRPr lang="en-GB"/>
          </a:p>
        </p:txBody>
      </p:sp>
    </p:spTree>
    <p:extLst>
      <p:ext uri="{BB962C8B-B14F-4D97-AF65-F5344CB8AC3E}">
        <p14:creationId xmlns:p14="http://schemas.microsoft.com/office/powerpoint/2010/main" val="42813116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sz="1200" b="1" i="0" dirty="0">
                <a:latin typeface="Calibri"/>
                <a:ea typeface="Calibri"/>
                <a:cs typeface="Calibri"/>
                <a:sym typeface="Calibri"/>
              </a:rPr>
              <a:t>Timing: </a:t>
            </a:r>
            <a:r>
              <a:rPr lang="en-GB" sz="1200" b="0" i="0" dirty="0">
                <a:latin typeface="Calibri"/>
                <a:ea typeface="Calibri"/>
                <a:cs typeface="Calibri"/>
                <a:sym typeface="Calibri"/>
              </a:rPr>
              <a:t>4 minutes</a:t>
            </a:r>
            <a:br>
              <a:rPr lang="en-GB" sz="1200" b="0" i="0" dirty="0">
                <a:latin typeface="Calibri"/>
                <a:ea typeface="Calibri"/>
                <a:cs typeface="Calibri"/>
                <a:sym typeface="Calibri"/>
              </a:rPr>
            </a:b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  From this lesson, for example, learners could practise:</a:t>
            </a: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Indefinite articles: Gender (Article agreement)</a:t>
            </a: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To have and to be: 1st person and 3rd person singular </a:t>
            </a: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2.1.3 Lesson 2 vocabulary practice role cards </a:t>
            </a:r>
            <a:endParaRPr lang="en-GB" b="1" dirty="0"/>
          </a:p>
        </p:txBody>
      </p:sp>
      <p:sp>
        <p:nvSpPr>
          <p:cNvPr id="4" name="Slide Number Placeholder 3"/>
          <p:cNvSpPr>
            <a:spLocks noGrp="1"/>
          </p:cNvSpPr>
          <p:nvPr>
            <p:ph type="sldNum" sz="quarter" idx="5"/>
          </p:nvPr>
        </p:nvSpPr>
        <p:spPr/>
        <p:txBody>
          <a:bodyPr/>
          <a:lstStyle/>
          <a:p>
            <a:fld id="{E52225D4-AE39-4E95-8F2D-ED0590FD61DD}" type="slidenum">
              <a:rPr lang="en-GB" smtClean="0"/>
              <a:t>54</a:t>
            </a:fld>
            <a:endParaRPr lang="en-GB"/>
          </a:p>
        </p:txBody>
      </p:sp>
    </p:spTree>
    <p:extLst>
      <p:ext uri="{BB962C8B-B14F-4D97-AF65-F5344CB8AC3E}">
        <p14:creationId xmlns:p14="http://schemas.microsoft.com/office/powerpoint/2010/main" val="37843252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Additional homework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Written recognition and production of the remaining words in this week’s vocabulary sets.</a:t>
            </a:r>
            <a:br>
              <a:rPr lang="en-GB" dirty="0"/>
            </a:br>
            <a:r>
              <a:rPr lang="en-GB" b="1" dirty="0"/>
              <a:t>NB: </a:t>
            </a:r>
            <a:r>
              <a:rPr lang="en-GB" b="0" dirty="0"/>
              <a:t>a </a:t>
            </a:r>
            <a:r>
              <a:rPr lang="en-GB" b="1" dirty="0"/>
              <a:t>more complex </a:t>
            </a:r>
            <a:r>
              <a:rPr lang="en-GB" b="0" dirty="0"/>
              <a:t>version of this task, in which only the </a:t>
            </a:r>
            <a:r>
              <a:rPr lang="en-GB" b="1" dirty="0"/>
              <a:t>first letter </a:t>
            </a:r>
            <a:r>
              <a:rPr lang="en-GB" b="0" dirty="0"/>
              <a:t>of each word is given, can be found on the next slide.</a:t>
            </a:r>
            <a:br>
              <a:rPr lang="en-GB" dirty="0"/>
            </a:br>
            <a:br>
              <a:rPr lang="en-GB" dirty="0"/>
            </a:br>
            <a:r>
              <a:rPr lang="en-GB" b="1" dirty="0"/>
              <a:t>Note: </a:t>
            </a:r>
            <a:r>
              <a:rPr lang="en-GB" dirty="0"/>
              <a:t>The clues, which relate to the words directly to their right,</a:t>
            </a:r>
            <a:r>
              <a:rPr lang="en-GB" baseline="0" dirty="0"/>
              <a:t> contain some cognates, the meanings of which may not be clear to all students. Teacher should draw attention to </a:t>
            </a:r>
            <a:r>
              <a:rPr lang="en-GB" sz="1200" i="1" dirty="0" err="1">
                <a:solidFill>
                  <a:schemeClr val="accent5">
                    <a:lumMod val="50000"/>
                  </a:schemeClr>
                </a:solidFill>
              </a:rPr>
              <a:t>problématique</a:t>
            </a:r>
            <a:r>
              <a:rPr lang="en-GB" sz="1200" i="1" dirty="0">
                <a:solidFill>
                  <a:schemeClr val="accent5">
                    <a:lumMod val="50000"/>
                  </a:schemeClr>
                </a:solidFill>
              </a:rPr>
              <a:t>, contraire, parc </a:t>
            </a:r>
            <a:r>
              <a:rPr lang="en-GB" sz="1200" i="0" dirty="0">
                <a:solidFill>
                  <a:schemeClr val="accent5">
                    <a:lumMod val="50000"/>
                  </a:schemeClr>
                </a:solidFill>
              </a:rPr>
              <a:t>and </a:t>
            </a:r>
            <a:r>
              <a:rPr lang="en-GB" sz="1200" i="1" dirty="0" err="1">
                <a:solidFill>
                  <a:schemeClr val="accent5">
                    <a:lumMod val="50000"/>
                  </a:schemeClr>
                </a:solidFill>
              </a:rPr>
              <a:t>véhicule</a:t>
            </a:r>
            <a:r>
              <a:rPr lang="en-GB" sz="1200" i="0" baseline="0" dirty="0">
                <a:solidFill>
                  <a:schemeClr val="accent5">
                    <a:lumMod val="50000"/>
                  </a:schemeClr>
                </a:solidFill>
              </a:rPr>
              <a:t> </a:t>
            </a:r>
            <a:r>
              <a:rPr lang="en-GB" baseline="0" dirty="0"/>
              <a:t>and ask students for potential English translations.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Procedure:</a:t>
            </a:r>
            <a:br>
              <a:rPr lang="en-GB" dirty="0"/>
            </a:br>
            <a:r>
              <a:rPr lang="en-GB" dirty="0"/>
              <a:t>1. Teacher asks question / gives clue in French as per 1-10 on slide.</a:t>
            </a:r>
            <a:br>
              <a:rPr lang="en-GB" dirty="0"/>
            </a:br>
            <a:r>
              <a:rPr lang="en-GB" dirty="0"/>
              <a:t>2. Student(s) volunteer(s) the answer (e.g. </a:t>
            </a:r>
            <a:r>
              <a:rPr lang="en-GB" i="0" dirty="0"/>
              <a:t>difficile</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Teacher</a:t>
            </a:r>
            <a:r>
              <a:rPr lang="en-GB" baseline="0" dirty="0"/>
              <a:t> repeats the answer, and draws attention to any pronunciation points (note the SFC on </a:t>
            </a:r>
            <a:r>
              <a:rPr lang="en-GB" i="1" baseline="0" dirty="0" err="1"/>
              <a:t>mauvais</a:t>
            </a:r>
            <a:r>
              <a:rPr lang="en-GB" i="0" baseline="0" dirty="0"/>
              <a:t>, </a:t>
            </a:r>
            <a:r>
              <a:rPr lang="en-GB" i="1" baseline="0" dirty="0" err="1"/>
              <a:t>magasins</a:t>
            </a:r>
            <a:r>
              <a:rPr lang="en-GB" i="0" baseline="0" dirty="0"/>
              <a:t> and the </a:t>
            </a:r>
            <a:r>
              <a:rPr lang="en-GB" i="1" baseline="0" dirty="0" err="1"/>
              <a:t>eau</a:t>
            </a:r>
            <a:r>
              <a:rPr lang="en-GB" i="0" baseline="0" dirty="0"/>
              <a:t> SSC on </a:t>
            </a:r>
            <a:r>
              <a:rPr lang="en-GB" i="1" baseline="0" dirty="0"/>
              <a:t>bateau</a:t>
            </a:r>
            <a:r>
              <a:rPr lang="en-GB" i="0" baseline="0" dirty="0"/>
              <a:t> and </a:t>
            </a:r>
            <a:r>
              <a:rPr lang="en-GB" i="1" baseline="0" dirty="0"/>
              <a:t>tableau</a:t>
            </a:r>
            <a:r>
              <a:rPr lang="en-GB" i="1" u="none" baseline="0" dirty="0"/>
              <a:t>, </a:t>
            </a:r>
            <a:r>
              <a:rPr lang="en-GB" i="0" u="none" baseline="0" dirty="0"/>
              <a:t>which is this week’s phonics focus).</a:t>
            </a:r>
            <a:br>
              <a:rPr lang="en-GB" dirty="0"/>
            </a:br>
            <a:r>
              <a:rPr lang="en-GB" dirty="0"/>
              <a:t>4. Teacher asks ‘Comment </a:t>
            </a:r>
            <a:r>
              <a:rPr lang="en-GB" dirty="0" err="1"/>
              <a:t>ça</a:t>
            </a:r>
            <a:r>
              <a:rPr lang="en-GB" dirty="0"/>
              <a:t> </a:t>
            </a:r>
            <a:r>
              <a:rPr lang="en-GB" dirty="0" err="1"/>
              <a:t>s'écrit</a:t>
            </a:r>
            <a:r>
              <a:rPr lang="en-GB" dirty="0"/>
              <a:t>?’</a:t>
            </a:r>
            <a:br>
              <a:rPr lang="en-GB" dirty="0"/>
            </a:br>
            <a:r>
              <a:rPr lang="en-GB" dirty="0"/>
              <a:t>5. Students in chorus (slowly and steadily) respond to spell out the answer: D – I – F – F – I – C –</a:t>
            </a:r>
            <a:r>
              <a:rPr lang="en-GB" baseline="0" dirty="0"/>
              <a:t> I </a:t>
            </a:r>
            <a:r>
              <a:rPr lang="en-GB" dirty="0"/>
              <a:t>– L – E. As students spell the word, teacher reveals each letter on a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By working out the answers to the clues and spelling out the words correctly, students create the near-cognate </a:t>
            </a:r>
            <a:r>
              <a:rPr lang="en-GB" b="1" i="1" dirty="0"/>
              <a:t>formidable. </a:t>
            </a:r>
            <a:r>
              <a:rPr lang="en-GB" baseline="0" dirty="0"/>
              <a:t>Teacher to explain that this is an appro</a:t>
            </a:r>
            <a:r>
              <a:rPr lang="en-GB" dirty="0"/>
              <a:t>priate praise word for</a:t>
            </a:r>
            <a:r>
              <a:rPr lang="en-GB" baseline="0" dirty="0"/>
              <a:t> completing a task correctly!</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vocabulary and cognates used (1 is the most frequent word in French): </a:t>
            </a:r>
            <a:br>
              <a:rPr lang="en-GB" baseline="0" dirty="0"/>
            </a:br>
            <a:r>
              <a:rPr lang="en-GB" sz="1200" dirty="0" err="1">
                <a:solidFill>
                  <a:schemeClr val="accent5">
                    <a:lumMod val="50000"/>
                  </a:schemeClr>
                </a:solidFill>
              </a:rPr>
              <a:t>problématique</a:t>
            </a:r>
            <a:r>
              <a:rPr lang="en-GB" sz="1200" dirty="0">
                <a:solidFill>
                  <a:schemeClr val="accent5">
                    <a:lumMod val="50000"/>
                  </a:schemeClr>
                </a:solidFill>
              </a:rPr>
              <a:t> [4066], contraire [619], parc [1240], </a:t>
            </a:r>
            <a:r>
              <a:rPr lang="en-GB" sz="1200" dirty="0" err="1">
                <a:solidFill>
                  <a:schemeClr val="accent5">
                    <a:lumMod val="50000"/>
                  </a:schemeClr>
                </a:solidFill>
              </a:rPr>
              <a:t>véhicule</a:t>
            </a:r>
            <a:r>
              <a:rPr lang="en-GB" sz="1200" dirty="0">
                <a:solidFill>
                  <a:schemeClr val="accent5">
                    <a:lumMod val="50000"/>
                  </a:schemeClr>
                </a:solidFill>
              </a:rPr>
              <a:t> [1959], formidable [2722]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2225D4-AE39-4E95-8F2D-ED0590FD6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18357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Differentiated version of the activity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a:t>
            </a:r>
            <a:r>
              <a:rPr lang="en-US" b="0" dirty="0"/>
              <a:t>a </a:t>
            </a:r>
            <a:r>
              <a:rPr lang="en-US" b="1" dirty="0"/>
              <a:t>less complex </a:t>
            </a:r>
            <a:r>
              <a:rPr lang="en-US" b="0" dirty="0"/>
              <a:t>version of this task, in which </a:t>
            </a:r>
            <a:r>
              <a:rPr lang="en-US" b="1" dirty="0"/>
              <a:t>several letters </a:t>
            </a:r>
            <a:r>
              <a:rPr lang="en-US" b="0" dirty="0"/>
              <a:t>of each word are given, can be found on the previous</a:t>
            </a:r>
            <a:r>
              <a:rPr lang="en-US" b="0" baseline="0" dirty="0"/>
              <a:t> </a:t>
            </a:r>
            <a:r>
              <a:rPr lang="en-US" b="0" dirty="0"/>
              <a:t>slide.</a:t>
            </a:r>
            <a:br>
              <a:rPr lang="en-US" dirty="0"/>
            </a:br>
            <a:endParaRPr lang="en-US"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2225D4-AE39-4E95-8F2D-ED0590FD6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65029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Lesson 2 - Additional activity – perhaps for homework OR for extension in the lesson</a:t>
            </a:r>
            <a:br>
              <a:rPr lang="en-GB" b="1" dirty="0"/>
            </a:br>
            <a:r>
              <a:rPr lang="en-GB" b="1" dirty="0"/>
              <a:t>Timing: 5 minutes</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dirty="0"/>
              <a:t>changing verbs and subjects from 3rd person plural</a:t>
            </a:r>
            <a:r>
              <a:rPr lang="en-GB" baseline="0" dirty="0"/>
              <a:t> to first person plural.</a:t>
            </a:r>
          </a:p>
          <a:p>
            <a:pPr marL="0" lvl="0" indent="0" algn="l" rtl="0">
              <a:spcBef>
                <a:spcPts val="0"/>
              </a:spcBef>
              <a:spcAft>
                <a:spcPts val="0"/>
              </a:spcAft>
              <a:buNone/>
            </a:pPr>
            <a:endParaRPr lang="en-GB" baseline="0" dirty="0"/>
          </a:p>
          <a:p>
            <a:pPr marL="0" lvl="0" indent="0" algn="l" rtl="0">
              <a:spcBef>
                <a:spcPts val="0"/>
              </a:spcBef>
              <a:spcAft>
                <a:spcPts val="0"/>
              </a:spcAft>
              <a:buNone/>
            </a:pPr>
            <a:r>
              <a:rPr lang="en-GB" b="1" baseline="0" dirty="0"/>
              <a:t>Procedure:</a:t>
            </a:r>
          </a:p>
          <a:p>
            <a:pPr marL="228600" lvl="0" indent="-228600" algn="l" rtl="0">
              <a:spcBef>
                <a:spcPts val="0"/>
              </a:spcBef>
              <a:spcAft>
                <a:spcPts val="0"/>
              </a:spcAft>
              <a:buAutoNum type="arabicPeriod"/>
            </a:pPr>
            <a:r>
              <a:rPr lang="en-GB" baseline="0" dirty="0"/>
              <a:t>Teacher to remind students that not all verbs and subjects need to change, only those relating to the teachers (highlighted in the text). </a:t>
            </a:r>
          </a:p>
          <a:p>
            <a:pPr marL="228600" lvl="0" indent="-228600" algn="l" rtl="0">
              <a:spcBef>
                <a:spcPts val="0"/>
              </a:spcBef>
              <a:spcAft>
                <a:spcPts val="0"/>
              </a:spcAft>
              <a:buAutoNum type="arabicPeriod"/>
            </a:pPr>
            <a:r>
              <a:rPr lang="en-GB" baseline="0" dirty="0"/>
              <a:t>Note that a mix of full nouns and pronouns are used to remind students that both require the third person plural form.</a:t>
            </a:r>
          </a:p>
          <a:p>
            <a:pPr marL="228600" lvl="0" indent="-228600" algn="l" rtl="0">
              <a:spcBef>
                <a:spcPts val="0"/>
              </a:spcBef>
              <a:spcAft>
                <a:spcPts val="0"/>
              </a:spcAft>
              <a:buAutoNum type="arabicPeriod"/>
            </a:pPr>
            <a:r>
              <a:rPr lang="en-GB" dirty="0"/>
              <a:t>Answers to individual paragraphs revealed on clicks.</a:t>
            </a:r>
            <a:endParaRPr lang="en-GB" sz="1200" b="0" i="0" u="none" strike="noStrike" cap="none" dirty="0">
              <a:solidFill>
                <a:schemeClr val="dk1"/>
              </a:solidFill>
              <a:effectLst/>
              <a:latin typeface="Calibri"/>
              <a:ea typeface="Calibri"/>
              <a:cs typeface="Calibri"/>
              <a:sym typeface="Calibri"/>
            </a:endParaRPr>
          </a:p>
          <a:p>
            <a:endParaRPr lang="en-GB" dirty="0"/>
          </a:p>
        </p:txBody>
      </p:sp>
      <p:sp>
        <p:nvSpPr>
          <p:cNvPr id="4" name="Slide Number Placeholder 3"/>
          <p:cNvSpPr>
            <a:spLocks noGrp="1"/>
          </p:cNvSpPr>
          <p:nvPr>
            <p:ph type="sldNum" sz="quarter" idx="5"/>
          </p:nvPr>
        </p:nvSpPr>
        <p:spPr/>
        <p:txBody>
          <a:bodyPr/>
          <a:lstStyle/>
          <a:p>
            <a:fld id="{E52225D4-AE39-4E95-8F2D-ED0590FD61DD}" type="slidenum">
              <a:rPr lang="en-GB" smtClean="0"/>
              <a:t>57</a:t>
            </a:fld>
            <a:endParaRPr lang="en-GB"/>
          </a:p>
        </p:txBody>
      </p:sp>
    </p:spTree>
    <p:extLst>
      <p:ext uri="{BB962C8B-B14F-4D97-AF65-F5344CB8AC3E}">
        <p14:creationId xmlns:p14="http://schemas.microsoft.com/office/powerpoint/2010/main" val="367605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Timing: 5 minutes</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Aim: </a:t>
            </a:r>
            <a:r>
              <a:rPr lang="en-GB" b="0" dirty="0"/>
              <a:t>Oral recognition of SSC [au].</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aseline="0" dirty="0">
                <a:solidFill>
                  <a:schemeClr val="accent1">
                    <a:lumMod val="50000"/>
                  </a:schemeClr>
                </a:solidFill>
                <a:latin typeface="Century Gothic" panose="020B0502020202020204" pitchFamily="34" charset="0"/>
              </a:rPr>
              <a:t>The exercise also provides an opportunity to review SFCs (</a:t>
            </a:r>
            <a:r>
              <a:rPr lang="en-GB" sz="1200" i="1" baseline="0" dirty="0">
                <a:solidFill>
                  <a:schemeClr val="accent1">
                    <a:lumMod val="50000"/>
                  </a:schemeClr>
                </a:solidFill>
                <a:latin typeface="Century Gothic" panose="020B0502020202020204" pitchFamily="34" charset="0"/>
              </a:rPr>
              <a:t>Bordeau</a:t>
            </a:r>
            <a:r>
              <a:rPr lang="en-GB" sz="1200" b="1" i="1" baseline="0" dirty="0">
                <a:solidFill>
                  <a:schemeClr val="accent1">
                    <a:lumMod val="50000"/>
                  </a:schemeClr>
                </a:solidFill>
                <a:latin typeface="Century Gothic" panose="020B0502020202020204" pitchFamily="34" charset="0"/>
              </a:rPr>
              <a:t>x</a:t>
            </a:r>
            <a:r>
              <a:rPr lang="en-GB" sz="1200" i="1" baseline="0" dirty="0">
                <a:solidFill>
                  <a:schemeClr val="accent1">
                    <a:lumMod val="50000"/>
                  </a:schemeClr>
                </a:solidFill>
                <a:latin typeface="Century Gothic" panose="020B0502020202020204" pitchFamily="34" charset="0"/>
              </a:rPr>
              <a:t>, Beauvai</a:t>
            </a:r>
            <a:r>
              <a:rPr lang="en-GB" sz="1200" b="1" i="1" baseline="0" dirty="0">
                <a:solidFill>
                  <a:schemeClr val="accent1">
                    <a:lumMod val="50000"/>
                  </a:schemeClr>
                </a:solidFill>
                <a:latin typeface="Century Gothic" panose="020B0502020202020204" pitchFamily="34" charset="0"/>
              </a:rPr>
              <a:t>s</a:t>
            </a:r>
            <a:r>
              <a:rPr lang="en-GB" sz="1200" i="0" dirty="0">
                <a:solidFill>
                  <a:schemeClr val="accent5">
                    <a:lumMod val="50000"/>
                  </a:schemeClr>
                </a:solidFill>
                <a:latin typeface="Century Gothic" panose="020B0502020202020204" pitchFamily="34" charset="0"/>
              </a:rPr>
              <a:t>) and </a:t>
            </a:r>
            <a:r>
              <a:rPr lang="en-GB" sz="1200" i="0" baseline="0" dirty="0">
                <a:solidFill>
                  <a:schemeClr val="accent5">
                    <a:lumMod val="50000"/>
                  </a:schemeClr>
                </a:solidFill>
                <a:latin typeface="Century Gothic" panose="020B0502020202020204" pitchFamily="34" charset="0"/>
              </a:rPr>
              <a:t>[ai] (</a:t>
            </a:r>
            <a:r>
              <a:rPr lang="en-GB" sz="1200" b="0" i="1" dirty="0">
                <a:solidFill>
                  <a:schemeClr val="accent5">
                    <a:lumMod val="50000"/>
                  </a:schemeClr>
                </a:solidFill>
                <a:latin typeface="Century Gothic" panose="020B0502020202020204" pitchFamily="34" charset="0"/>
              </a:rPr>
              <a:t>Beauv</a:t>
            </a:r>
            <a:r>
              <a:rPr lang="en-GB" sz="1200" b="1" i="1" dirty="0">
                <a:solidFill>
                  <a:schemeClr val="accent5">
                    <a:lumMod val="50000"/>
                  </a:schemeClr>
                </a:solidFill>
                <a:latin typeface="Century Gothic" panose="020B0502020202020204" pitchFamily="34" charset="0"/>
              </a:rPr>
              <a:t>ai</a:t>
            </a:r>
            <a:r>
              <a:rPr lang="en-GB" sz="1200" b="0" i="1" dirty="0">
                <a:solidFill>
                  <a:schemeClr val="accent5">
                    <a:lumMod val="50000"/>
                  </a:schemeClr>
                </a:solidFill>
                <a:latin typeface="Century Gothic" panose="020B0502020202020204" pitchFamily="34" charset="0"/>
              </a:rPr>
              <a:t>s, </a:t>
            </a:r>
            <a:r>
              <a:rPr lang="en-GB" sz="1200" b="1" i="1" dirty="0">
                <a:solidFill>
                  <a:schemeClr val="accent5">
                    <a:lumMod val="50000"/>
                  </a:schemeClr>
                </a:solidFill>
                <a:latin typeface="Century Gothic" panose="020B0502020202020204" pitchFamily="34" charset="0"/>
              </a:rPr>
              <a:t>Ai</a:t>
            </a:r>
            <a:r>
              <a:rPr lang="en-GB" sz="1200" b="0" i="1" dirty="0">
                <a:solidFill>
                  <a:schemeClr val="accent5">
                    <a:lumMod val="50000"/>
                  </a:schemeClr>
                </a:solidFill>
                <a:latin typeface="Century Gothic" panose="020B0502020202020204" pitchFamily="34" charset="0"/>
              </a:rPr>
              <a:t>x-en-Provence</a:t>
            </a:r>
            <a:r>
              <a:rPr lang="en-GB" sz="1200" b="0" i="0" dirty="0">
                <a:solidFill>
                  <a:schemeClr val="accent5">
                    <a:lumMod val="50000"/>
                  </a:schemeClr>
                </a:solidFill>
                <a:latin typeface="Century Gothic" panose="020B0502020202020204" pitchFamily="34" charset="0"/>
              </a:rPr>
              <a:t>).</a:t>
            </a:r>
            <a:endParaRPr lang="en-GB" sz="1200" baseline="0" dirty="0">
              <a:solidFill>
                <a:schemeClr val="accent1">
                  <a:lumMod val="50000"/>
                </a:schemeClr>
              </a:solidFill>
              <a:latin typeface="Century Gothic" panose="020B0502020202020204" pitchFamily="34" charset="0"/>
            </a:endParaRPr>
          </a:p>
          <a:p>
            <a:pPr marL="0" lvl="0" indent="0" algn="l" rtl="0">
              <a:spcBef>
                <a:spcPts val="0"/>
              </a:spcBef>
              <a:spcAft>
                <a:spcPts val="0"/>
              </a:spcAft>
              <a:buNone/>
            </a:pPr>
            <a:endParaRPr lang="en-GB" sz="1200" b="1" baseline="0" dirty="0">
              <a:solidFill>
                <a:schemeClr val="accent1">
                  <a:lumMod val="50000"/>
                </a:schemeClr>
              </a:solidFill>
              <a:latin typeface="Century Gothic" panose="020B0502020202020204" pitchFamily="34" charset="0"/>
            </a:endParaRPr>
          </a:p>
          <a:p>
            <a:pPr marL="0" lvl="0" indent="0" algn="l" rtl="0">
              <a:spcBef>
                <a:spcPts val="0"/>
              </a:spcBef>
              <a:spcAft>
                <a:spcPts val="0"/>
              </a:spcAft>
              <a:buNone/>
            </a:pPr>
            <a:r>
              <a:rPr lang="en-GB" sz="1200" b="1" baseline="0" dirty="0">
                <a:solidFill>
                  <a:schemeClr val="accent1">
                    <a:lumMod val="50000"/>
                  </a:schemeClr>
                </a:solidFill>
                <a:latin typeface="Century Gothic" panose="020B0502020202020204" pitchFamily="34" charset="0"/>
              </a:rPr>
              <a:t>Procedure: </a:t>
            </a:r>
          </a:p>
          <a:p>
            <a:pPr marL="0" lvl="0" indent="0" algn="l" rtl="0">
              <a:spcBef>
                <a:spcPts val="0"/>
              </a:spcBef>
              <a:spcAft>
                <a:spcPts val="0"/>
              </a:spcAft>
              <a:buNone/>
            </a:pPr>
            <a:r>
              <a:rPr lang="en-GB" sz="1200" i="0" baseline="0" dirty="0">
                <a:solidFill>
                  <a:schemeClr val="accent1">
                    <a:lumMod val="50000"/>
                  </a:schemeClr>
                </a:solidFill>
                <a:latin typeface="Century Gothic" panose="020B0502020202020204" pitchFamily="34" charset="0"/>
              </a:rPr>
              <a:t>1. </a:t>
            </a:r>
            <a:r>
              <a:rPr lang="en-GB" sz="1200" baseline="0" dirty="0">
                <a:solidFill>
                  <a:schemeClr val="accent1">
                    <a:lumMod val="50000"/>
                  </a:schemeClr>
                </a:solidFill>
                <a:latin typeface="Century Gothic" panose="020B0502020202020204" pitchFamily="34" charset="0"/>
              </a:rPr>
              <a:t>The place names are heard on individual number clicks. To allow students to compare the sounds, it</a:t>
            </a:r>
            <a:r>
              <a:rPr lang="en-GB" sz="1200" dirty="0">
                <a:solidFill>
                  <a:schemeClr val="accent1">
                    <a:lumMod val="50000"/>
                  </a:schemeClr>
                </a:solidFill>
                <a:latin typeface="Century Gothic" panose="020B0502020202020204" pitchFamily="34" charset="0"/>
              </a:rPr>
              <a:t> is recommended that </a:t>
            </a:r>
            <a:r>
              <a:rPr lang="en-GB" sz="1200" baseline="0" dirty="0">
                <a:solidFill>
                  <a:schemeClr val="accent1">
                    <a:lumMod val="50000"/>
                  </a:schemeClr>
                </a:solidFill>
                <a:latin typeface="Century Gothic" panose="020B0502020202020204" pitchFamily="34" charset="0"/>
              </a:rPr>
              <a:t>the teacher cycles through the recordings (from 1-6) at least twice.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chemeClr val="accent1">
                    <a:lumMod val="50000"/>
                  </a:schemeClr>
                </a:solidFill>
                <a:latin typeface="Century Gothic" panose="020B0502020202020204" pitchFamily="34" charset="0"/>
              </a:rPr>
              <a:t>2. Teacher reveals answers on clicks. Teacher to highlights the fact that some place names, (</a:t>
            </a:r>
            <a:r>
              <a:rPr lang="en-GB" sz="1200" i="1" baseline="0" dirty="0">
                <a:solidFill>
                  <a:schemeClr val="accent1">
                    <a:lumMod val="50000"/>
                  </a:schemeClr>
                </a:solidFill>
                <a:latin typeface="Century Gothic" panose="020B0502020202020204" pitchFamily="34" charset="0"/>
              </a:rPr>
              <a:t>Bordeaux, Monaco</a:t>
            </a:r>
            <a:r>
              <a:rPr lang="en-GB" sz="1200" i="0" baseline="0" dirty="0">
                <a:solidFill>
                  <a:schemeClr val="accent1">
                    <a:lumMod val="50000"/>
                  </a:schemeClr>
                </a:solidFill>
                <a:latin typeface="Century Gothic" panose="020B0502020202020204" pitchFamily="34" charset="0"/>
              </a:rPr>
              <a:t>) </a:t>
            </a:r>
            <a:r>
              <a:rPr lang="en-GB" sz="1200" baseline="0" dirty="0">
                <a:solidFill>
                  <a:schemeClr val="accent1">
                    <a:lumMod val="50000"/>
                  </a:schemeClr>
                </a:solidFill>
                <a:latin typeface="Century Gothic" panose="020B0502020202020204" pitchFamily="34" charset="0"/>
              </a:rPr>
              <a:t>contain both sounds, and that the letter ‘o’ is not always pronounced [au] (this will be explored further in Year 8). Teacher can illustrate this by giving examples of previously encountered words such as </a:t>
            </a:r>
            <a:r>
              <a:rPr lang="en-GB" sz="1200" i="1" baseline="0" dirty="0" err="1">
                <a:solidFill>
                  <a:schemeClr val="accent1">
                    <a:lumMod val="50000"/>
                  </a:schemeClr>
                </a:solidFill>
                <a:latin typeface="Century Gothic" panose="020B0502020202020204" pitchFamily="34" charset="0"/>
              </a:rPr>
              <a:t>m</a:t>
            </a:r>
            <a:r>
              <a:rPr lang="en-GB" sz="1200" b="1" i="1" baseline="0" dirty="0" err="1">
                <a:solidFill>
                  <a:schemeClr val="accent1">
                    <a:lumMod val="50000"/>
                  </a:schemeClr>
                </a:solidFill>
                <a:latin typeface="Century Gothic" panose="020B0502020202020204" pitchFamily="34" charset="0"/>
              </a:rPr>
              <a:t>o</a:t>
            </a:r>
            <a:r>
              <a:rPr lang="en-GB" sz="1200" i="1" baseline="0" dirty="0" err="1">
                <a:solidFill>
                  <a:schemeClr val="accent1">
                    <a:lumMod val="50000"/>
                  </a:schemeClr>
                </a:solidFill>
                <a:latin typeface="Century Gothic" panose="020B0502020202020204" pitchFamily="34" charset="0"/>
              </a:rPr>
              <a:t>dèle</a:t>
            </a:r>
            <a:r>
              <a:rPr lang="en-GB" sz="1200" i="1" baseline="0" dirty="0">
                <a:solidFill>
                  <a:schemeClr val="accent1">
                    <a:lumMod val="50000"/>
                  </a:schemeClr>
                </a:solidFill>
                <a:latin typeface="Century Gothic" panose="020B0502020202020204" pitchFamily="34" charset="0"/>
              </a:rPr>
              <a:t>, éc</a:t>
            </a:r>
            <a:r>
              <a:rPr lang="en-GB" sz="1200" b="1" i="1" baseline="0" dirty="0">
                <a:solidFill>
                  <a:schemeClr val="accent1">
                    <a:lumMod val="50000"/>
                  </a:schemeClr>
                </a:solidFill>
                <a:latin typeface="Century Gothic" panose="020B0502020202020204" pitchFamily="34" charset="0"/>
              </a:rPr>
              <a:t>o</a:t>
            </a:r>
            <a:r>
              <a:rPr lang="en-GB" sz="1200" i="1" baseline="0" dirty="0">
                <a:solidFill>
                  <a:schemeClr val="accent1">
                    <a:lumMod val="50000"/>
                  </a:schemeClr>
                </a:solidFill>
                <a:latin typeface="Century Gothic" panose="020B0502020202020204" pitchFamily="34" charset="0"/>
              </a:rPr>
              <a:t>le, </a:t>
            </a:r>
            <a:r>
              <a:rPr lang="en-GB" sz="1200" b="1" i="1" baseline="0" dirty="0" err="1">
                <a:solidFill>
                  <a:schemeClr val="accent1">
                    <a:lumMod val="50000"/>
                  </a:schemeClr>
                </a:solidFill>
                <a:latin typeface="Century Gothic" panose="020B0502020202020204" pitchFamily="34" charset="0"/>
              </a:rPr>
              <a:t>o</a:t>
            </a:r>
            <a:r>
              <a:rPr lang="en-GB" sz="1200" i="1" baseline="0" dirty="0" err="1">
                <a:solidFill>
                  <a:schemeClr val="accent1">
                    <a:lumMod val="50000"/>
                  </a:schemeClr>
                </a:solidFill>
                <a:latin typeface="Century Gothic" panose="020B0502020202020204" pitchFamily="34" charset="0"/>
              </a:rPr>
              <a:t>rdinateur</a:t>
            </a:r>
            <a:r>
              <a:rPr lang="en-GB" sz="1200" i="1" baseline="0" dirty="0">
                <a:solidFill>
                  <a:schemeClr val="accent1">
                    <a:lumMod val="50000"/>
                  </a:schemeClr>
                </a:solidFill>
                <a:latin typeface="Century Gothic" panose="020B0502020202020204" pitchFamily="34" charset="0"/>
              </a:rPr>
              <a:t> …</a:t>
            </a:r>
            <a:endParaRPr lang="en-GB" sz="1200" baseline="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chemeClr val="accent1">
                    <a:lumMod val="50000"/>
                  </a:schemeClr>
                </a:solidFill>
                <a:latin typeface="Century Gothic" panose="020B0502020202020204" pitchFamily="34" charset="0"/>
              </a:rPr>
              <a:t>3. Teacher elicits pronunciation by pointing at the word and asking ‘</a:t>
            </a:r>
            <a:r>
              <a:rPr lang="en-GB" sz="1200" i="1" baseline="0" dirty="0">
                <a:solidFill>
                  <a:schemeClr val="accent1">
                    <a:lumMod val="50000"/>
                  </a:schemeClr>
                </a:solidFill>
                <a:latin typeface="Century Gothic" panose="020B0502020202020204" pitchFamily="34" charset="0"/>
              </a:rPr>
              <a:t>Comment </a:t>
            </a:r>
            <a:r>
              <a:rPr lang="en-GB" sz="1200" i="1" baseline="0" dirty="0" err="1">
                <a:solidFill>
                  <a:schemeClr val="accent1">
                    <a:lumMod val="50000"/>
                  </a:schemeClr>
                </a:solidFill>
                <a:latin typeface="Century Gothic" panose="020B0502020202020204" pitchFamily="34" charset="0"/>
              </a:rPr>
              <a:t>dit</a:t>
            </a:r>
            <a:r>
              <a:rPr lang="en-GB" sz="1200" i="1" baseline="0" dirty="0">
                <a:solidFill>
                  <a:schemeClr val="accent1">
                    <a:lumMod val="50000"/>
                  </a:schemeClr>
                </a:solidFill>
                <a:latin typeface="Century Gothic" panose="020B0502020202020204" pitchFamily="34" charset="0"/>
              </a:rPr>
              <a:t>-on </a:t>
            </a:r>
            <a:r>
              <a:rPr lang="en-GB" sz="1200" i="1" baseline="0" dirty="0" err="1">
                <a:solidFill>
                  <a:schemeClr val="accent1">
                    <a:lumMod val="50000"/>
                  </a:schemeClr>
                </a:solidFill>
                <a:latin typeface="Century Gothic" panose="020B0502020202020204" pitchFamily="34" charset="0"/>
              </a:rPr>
              <a:t>num</a:t>
            </a:r>
            <a:r>
              <a:rPr lang="en-GB" sz="1200" b="0" i="1" u="none" strike="noStrike" cap="none" dirty="0" err="1">
                <a:solidFill>
                  <a:schemeClr val="dk1"/>
                </a:solidFill>
                <a:effectLst/>
                <a:latin typeface="Calibri"/>
                <a:ea typeface="Calibri"/>
                <a:cs typeface="Calibri"/>
                <a:sym typeface="Calibri"/>
              </a:rPr>
              <a:t>éro</a:t>
            </a:r>
            <a:r>
              <a:rPr lang="en-GB" sz="1200" b="0" i="1" u="none" strike="noStrike" cap="none" dirty="0">
                <a:solidFill>
                  <a:schemeClr val="dk1"/>
                </a:solidFill>
                <a:effectLst/>
                <a:latin typeface="Calibri"/>
                <a:ea typeface="Calibri"/>
                <a:cs typeface="Calibri"/>
                <a:sym typeface="Calibri"/>
              </a:rPr>
              <a:t> un, deux…</a:t>
            </a:r>
            <a:r>
              <a:rPr lang="en-GB" sz="1200" b="0" i="0" u="none" strike="noStrike" cap="none" dirty="0">
                <a:solidFill>
                  <a:schemeClr val="dk1"/>
                </a:solidFill>
                <a:effectLst/>
                <a:latin typeface="Calibri"/>
                <a:ea typeface="Calibri"/>
                <a:cs typeface="Calibri"/>
                <a:sym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cap="none" baseline="0" dirty="0">
                <a:solidFill>
                  <a:schemeClr val="dk1"/>
                </a:solidFill>
                <a:effectLst/>
                <a:latin typeface="Calibri"/>
                <a:ea typeface="Calibri"/>
                <a:cs typeface="Calibri"/>
                <a:sym typeface="Calibri"/>
              </a:rPr>
              <a:t>4. </a:t>
            </a:r>
            <a:r>
              <a:rPr lang="en-GB" sz="1200" b="0" i="0" u="none" strike="noStrike" cap="none" baseline="0" dirty="0">
                <a:solidFill>
                  <a:schemeClr val="accent1">
                    <a:lumMod val="50000"/>
                  </a:schemeClr>
                </a:solidFill>
                <a:effectLst/>
                <a:latin typeface="Century Gothic" panose="020B0502020202020204" pitchFamily="34" charset="0"/>
                <a:ea typeface="Calibri"/>
                <a:cs typeface="Calibri"/>
                <a:sym typeface="Calibri"/>
              </a:rPr>
              <a:t>T</a:t>
            </a:r>
            <a:r>
              <a:rPr lang="en-GB" sz="1200" baseline="0" dirty="0">
                <a:solidFill>
                  <a:schemeClr val="accent1">
                    <a:lumMod val="50000"/>
                  </a:schemeClr>
                </a:solidFill>
                <a:latin typeface="Century Gothic" panose="020B0502020202020204" pitchFamily="34" charset="0"/>
              </a:rPr>
              <a:t>eacher plays each place name again, and students repeat chorally.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solidFill>
                  <a:schemeClr val="accent1">
                    <a:lumMod val="50000"/>
                  </a:schemeClr>
                </a:solidFill>
                <a:latin typeface="Century Gothic" panose="020B0502020202020204" pitchFamily="34" charset="0"/>
              </a:rPr>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a:solidFill>
                  <a:schemeClr val="accent1">
                    <a:lumMod val="50000"/>
                  </a:schemeClr>
                </a:solidFill>
                <a:latin typeface="Century Gothic" panose="020B0502020202020204" pitchFamily="34" charset="0"/>
              </a:rPr>
              <a:t>Bordeaux</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a:solidFill>
                  <a:schemeClr val="accent1">
                    <a:lumMod val="50000"/>
                  </a:schemeClr>
                </a:solidFill>
                <a:latin typeface="Century Gothic" panose="020B0502020202020204" pitchFamily="34" charset="0"/>
              </a:rPr>
              <a:t>Grenoble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a:solidFill>
                  <a:schemeClr val="accent1">
                    <a:lumMod val="50000"/>
                  </a:schemeClr>
                </a:solidFill>
                <a:latin typeface="Century Gothic" panose="020B0502020202020204" pitchFamily="34" charset="0"/>
              </a:rPr>
              <a:t>Corse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a:solidFill>
                  <a:schemeClr val="accent1">
                    <a:lumMod val="50000"/>
                  </a:schemeClr>
                </a:solidFill>
                <a:latin typeface="Century Gothic" panose="020B0502020202020204" pitchFamily="34" charset="0"/>
              </a:rPr>
              <a:t>Beauvais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a:solidFill>
                  <a:schemeClr val="accent1">
                    <a:lumMod val="50000"/>
                  </a:schemeClr>
                </a:solidFill>
                <a:latin typeface="Century Gothic" panose="020B0502020202020204" pitchFamily="34" charset="0"/>
              </a:rPr>
              <a:t>Lausanne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a:solidFill>
                  <a:schemeClr val="accent1">
                    <a:lumMod val="50000"/>
                  </a:schemeClr>
                </a:solidFill>
                <a:latin typeface="Century Gothic" panose="020B0502020202020204" pitchFamily="34" charset="0"/>
              </a:rPr>
              <a:t>Monaco</a:t>
            </a:r>
            <a:endParaRPr lang="en-GB" dirty="0"/>
          </a:p>
        </p:txBody>
      </p:sp>
      <p:sp>
        <p:nvSpPr>
          <p:cNvPr id="4" name="Slide Number Placeholder 3"/>
          <p:cNvSpPr>
            <a:spLocks noGrp="1"/>
          </p:cNvSpPr>
          <p:nvPr>
            <p:ph type="sldNum" sz="quarter" idx="5"/>
          </p:nvPr>
        </p:nvSpPr>
        <p:spPr/>
        <p:txBody>
          <a:bodyPr/>
          <a:lstStyle/>
          <a:p>
            <a:fld id="{E52225D4-AE39-4E95-8F2D-ED0590FD61DD}" type="slidenum">
              <a:rPr lang="en-GB" smtClean="0"/>
              <a:t>6</a:t>
            </a:fld>
            <a:endParaRPr lang="en-GB"/>
          </a:p>
        </p:txBody>
      </p:sp>
    </p:spTree>
    <p:extLst>
      <p:ext uri="{BB962C8B-B14F-4D97-AF65-F5344CB8AC3E}">
        <p14:creationId xmlns:p14="http://schemas.microsoft.com/office/powerpoint/2010/main" val="3669378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Timing: 5 minutes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Aim: </a:t>
            </a:r>
            <a:r>
              <a:rPr lang="en-GB" b="0" dirty="0"/>
              <a:t>Written recognition of pre-learned vocabulary items and building associations with vocabulary from previous weeks. </a:t>
            </a:r>
            <a:r>
              <a:rPr lang="en-GB" baseline="0" dirty="0"/>
              <a:t>The semantic categorisation element helps students consider the broader definitions of vocabulary items and organises vocabulary knowledge in the memory, enabling recall in appropriate contexts. The exercise prepares students for the segmentation task which appears in the next lesson.</a:t>
            </a:r>
          </a:p>
          <a:p>
            <a:pPr marL="0" lvl="0" indent="0" algn="l" rtl="0">
              <a:spcBef>
                <a:spcPts val="0"/>
              </a:spcBef>
              <a:spcAft>
                <a:spcPts val="0"/>
              </a:spcAft>
              <a:buNone/>
            </a:pPr>
            <a:endParaRPr lang="en-GB" baseline="0" dirty="0"/>
          </a:p>
          <a:p>
            <a:pPr marL="0" lvl="0" indent="0" algn="l" rtl="0">
              <a:spcBef>
                <a:spcPts val="0"/>
              </a:spcBef>
              <a:spcAft>
                <a:spcPts val="0"/>
              </a:spcAft>
              <a:buNone/>
            </a:pPr>
            <a:r>
              <a:rPr lang="en-GB" b="1" baseline="0" dirty="0"/>
              <a:t>Procedure: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aseline="0" dirty="0"/>
              <a:t>1. Students </a:t>
            </a:r>
            <a:r>
              <a:rPr lang="en-GB" b="0" baseline="0" dirty="0"/>
              <a:t>work in pairs to facilitate discussion. They </a:t>
            </a:r>
            <a:r>
              <a:rPr lang="en-GB" baseline="0" dirty="0"/>
              <a:t>write the words which they consider the best match in the gaps.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aseline="0" dirty="0"/>
              <a:t>2. Teacher elicits answers by pointing at e.g. question 2 and asking ‘</a:t>
            </a:r>
            <a:r>
              <a:rPr lang="en-GB" i="1" baseline="0" dirty="0" err="1"/>
              <a:t>C’est</a:t>
            </a:r>
            <a:r>
              <a:rPr lang="en-GB" i="1" baseline="0" dirty="0"/>
              <a:t> quoi, la solution</a:t>
            </a:r>
            <a:r>
              <a:rPr lang="en-GB" baseline="0" dirty="0"/>
              <a:t>?’ Students volunteer answer ‘</a:t>
            </a:r>
            <a:r>
              <a:rPr lang="en-GB" i="1" baseline="0" dirty="0" err="1"/>
              <a:t>C’est</a:t>
            </a:r>
            <a:r>
              <a:rPr lang="en-GB" i="1" baseline="0" dirty="0"/>
              <a:t> </a:t>
            </a:r>
            <a:r>
              <a:rPr lang="en-GB" i="1" baseline="0" dirty="0" err="1"/>
              <a:t>ici</a:t>
            </a:r>
            <a:r>
              <a:rPr lang="en-GB" i="1" baseline="0" dirty="0"/>
              <a:t>’ </a:t>
            </a:r>
            <a:r>
              <a:rPr lang="en-GB" i="0" baseline="0" dirty="0"/>
              <a:t>etc.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i="0" baseline="0" dirty="0"/>
              <a:t>3. Teacher reveals the answers and pronounces the word again. Teacher draws attention to the position of the stress in the cognate words, which is different from English (</a:t>
            </a:r>
            <a:r>
              <a:rPr lang="en-GB" i="1" baseline="0" dirty="0"/>
              <a:t>diffi</a:t>
            </a:r>
            <a:r>
              <a:rPr lang="en-GB" b="1" i="1" baseline="0" dirty="0"/>
              <a:t>cile</a:t>
            </a:r>
            <a:r>
              <a:rPr lang="en-GB" b="1" i="0" baseline="0" dirty="0"/>
              <a:t>, </a:t>
            </a:r>
            <a:r>
              <a:rPr lang="en-GB" sz="1200" b="0" i="1" dirty="0">
                <a:solidFill>
                  <a:srgbClr val="5B9BD5">
                    <a:lumMod val="50000"/>
                  </a:srgbClr>
                </a:solidFill>
                <a:latin typeface="Century Gothic" panose="020F0302020204030204"/>
              </a:rPr>
              <a:t>prob</a:t>
            </a:r>
            <a:r>
              <a:rPr lang="en-GB" sz="1200" b="1" i="1" dirty="0">
                <a:solidFill>
                  <a:srgbClr val="5B9BD5">
                    <a:lumMod val="50000"/>
                  </a:srgbClr>
                </a:solidFill>
                <a:latin typeface="Century Gothic" panose="020F0302020204030204"/>
              </a:rPr>
              <a:t>lème</a:t>
            </a:r>
            <a:r>
              <a:rPr lang="en-GB" sz="1200" b="0" i="1" dirty="0">
                <a:solidFill>
                  <a:srgbClr val="5B9BD5">
                    <a:lumMod val="50000"/>
                  </a:srgbClr>
                </a:solidFill>
                <a:latin typeface="Century Gothic" panose="020F0302020204030204"/>
              </a:rPr>
              <a:t>, fa</a:t>
            </a:r>
            <a:r>
              <a:rPr lang="en-GB" sz="1200" b="1" i="1" dirty="0">
                <a:solidFill>
                  <a:srgbClr val="5B9BD5">
                    <a:lumMod val="50000"/>
                  </a:srgbClr>
                </a:solidFill>
                <a:latin typeface="Century Gothic" panose="020F0302020204030204"/>
              </a:rPr>
              <a:t>mille</a:t>
            </a:r>
            <a:r>
              <a:rPr lang="en-GB" sz="1200" b="0" i="0" dirty="0">
                <a:solidFill>
                  <a:srgbClr val="5B9BD5">
                    <a:lumMod val="50000"/>
                  </a:srgbClr>
                </a:solidFill>
                <a:latin typeface="Century Gothic" panose="020F0302020204030204"/>
              </a:rPr>
              <a:t>).</a:t>
            </a:r>
            <a:r>
              <a:rPr kumimoji="0" lang="en-GB" sz="1200" b="1" i="1" u="none" strike="noStrike" kern="0" cap="none" spc="0" normalizeH="0" baseline="0" noProof="0" dirty="0">
                <a:ln>
                  <a:noFill/>
                </a:ln>
                <a:solidFill>
                  <a:srgbClr val="5B9BD5">
                    <a:lumMod val="50000"/>
                  </a:srgbClr>
                </a:solidFill>
                <a:effectLst/>
                <a:uLnTx/>
                <a:uFillTx/>
                <a:latin typeface="Century Gothic" panose="020F0302020204030204"/>
              </a:rPr>
              <a:t> </a:t>
            </a:r>
            <a:r>
              <a:rPr lang="en-GB" i="0" baseline="0" dirty="0"/>
              <a:t>Students repeat.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i="0" baseline="0" dirty="0"/>
              <a:t>4. Teacher and students discuss as a class why e.g. </a:t>
            </a:r>
            <a:r>
              <a:rPr lang="en-GB" i="1" baseline="0" dirty="0" err="1"/>
              <a:t>ici</a:t>
            </a:r>
            <a:r>
              <a:rPr lang="en-GB" i="1" baseline="0" dirty="0"/>
              <a:t> </a:t>
            </a:r>
            <a:r>
              <a:rPr lang="en-GB" i="0" baseline="0" dirty="0"/>
              <a:t>fits here. By explaining and justifying their choices, students engage in creative processing of the vocabulary items, which helps retention.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i="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Note: </a:t>
            </a:r>
            <a:r>
              <a:rPr lang="en-GB" b="0" i="0" baseline="0" dirty="0"/>
              <a:t>students have not yet encountered cognates </a:t>
            </a:r>
            <a:r>
              <a:rPr lang="en-GB" sz="1200" i="1" dirty="0" err="1">
                <a:solidFill>
                  <a:schemeClr val="accent5">
                    <a:lumMod val="50000"/>
                  </a:schemeClr>
                </a:solidFill>
                <a:latin typeface="Century Gothic" panose="020B0502020202020204" pitchFamily="34" charset="0"/>
              </a:rPr>
              <a:t>extrêmement</a:t>
            </a:r>
            <a:r>
              <a:rPr lang="en-GB" sz="1200" i="1" dirty="0">
                <a:solidFill>
                  <a:schemeClr val="accent5">
                    <a:lumMod val="50000"/>
                  </a:schemeClr>
                </a:solidFill>
                <a:latin typeface="Century Gothic" panose="020B0502020202020204" pitchFamily="34" charset="0"/>
              </a:rPr>
              <a:t> </a:t>
            </a:r>
            <a:r>
              <a:rPr lang="en-GB" sz="1200" i="0" dirty="0">
                <a:solidFill>
                  <a:schemeClr val="accent5">
                    <a:lumMod val="50000"/>
                  </a:schemeClr>
                </a:solidFill>
                <a:latin typeface="Century Gothic" panose="020B0502020202020204" pitchFamily="34" charset="0"/>
              </a:rPr>
              <a:t>and </a:t>
            </a:r>
            <a:r>
              <a:rPr lang="en-GB" sz="1200" i="1" dirty="0" err="1">
                <a:solidFill>
                  <a:schemeClr val="accent5">
                    <a:lumMod val="50000"/>
                  </a:schemeClr>
                </a:solidFill>
                <a:latin typeface="Century Gothic" panose="020B0502020202020204" pitchFamily="34" charset="0"/>
              </a:rPr>
              <a:t>particulièrement</a:t>
            </a:r>
            <a:r>
              <a:rPr lang="en-GB" sz="1200" i="0" dirty="0">
                <a:solidFill>
                  <a:schemeClr val="accent5">
                    <a:lumMod val="50000"/>
                  </a:schemeClr>
                </a:solidFill>
                <a:latin typeface="Century Gothic" panose="020B0502020202020204" pitchFamily="34" charset="0"/>
              </a:rPr>
              <a:t>, included here to complement </a:t>
            </a:r>
            <a:r>
              <a:rPr lang="en-GB" sz="1200" b="0" i="1" dirty="0" err="1">
                <a:solidFill>
                  <a:schemeClr val="bg1"/>
                </a:solidFill>
                <a:latin typeface="Century Gothic" panose="020F0302020204030204"/>
              </a:rPr>
              <a:t>très</a:t>
            </a:r>
            <a:r>
              <a:rPr kumimoji="0" lang="en-GB" sz="1200" b="0" i="1" u="none" strike="noStrike" kern="0" cap="none" spc="0" normalizeH="0" baseline="0" noProof="0" dirty="0">
                <a:ln>
                  <a:noFill/>
                </a:ln>
                <a:solidFill>
                  <a:schemeClr val="bg1"/>
                </a:solidFill>
                <a:effectLst/>
                <a:uLnTx/>
                <a:uFillTx/>
                <a:latin typeface="Century Gothic" panose="020F0302020204030204"/>
              </a:rPr>
              <a:t> </a:t>
            </a:r>
            <a:r>
              <a:rPr lang="en-GB" sz="1200" i="0" dirty="0">
                <a:solidFill>
                  <a:schemeClr val="accent5">
                    <a:lumMod val="50000"/>
                  </a:schemeClr>
                </a:solidFill>
                <a:latin typeface="Century Gothic" panose="020B0502020202020204" pitchFamily="34" charset="0"/>
              </a:rPr>
              <a:t>as no other intensifiers have previously been introduced. Before beginning the exercise, the teacher should clarify the meaning of these words by asking students where they have seen a word ending in </a:t>
            </a:r>
            <a:r>
              <a:rPr lang="en-GB" sz="1200" b="1" i="0" dirty="0">
                <a:solidFill>
                  <a:schemeClr val="accent5">
                    <a:lumMod val="50000"/>
                  </a:schemeClr>
                </a:solidFill>
                <a:latin typeface="Century Gothic" panose="020B0502020202020204" pitchFamily="34" charset="0"/>
              </a:rPr>
              <a:t>–</a:t>
            </a:r>
            <a:r>
              <a:rPr lang="en-GB" sz="1200" b="1" i="0" dirty="0" err="1">
                <a:solidFill>
                  <a:schemeClr val="accent5">
                    <a:lumMod val="50000"/>
                  </a:schemeClr>
                </a:solidFill>
                <a:latin typeface="Century Gothic" panose="020B0502020202020204" pitchFamily="34" charset="0"/>
              </a:rPr>
              <a:t>ment</a:t>
            </a:r>
            <a:r>
              <a:rPr lang="en-GB" sz="1200" b="1" i="0" dirty="0">
                <a:solidFill>
                  <a:schemeClr val="accent5">
                    <a:lumMod val="50000"/>
                  </a:schemeClr>
                </a:solidFill>
                <a:latin typeface="Century Gothic" panose="020B0502020202020204" pitchFamily="34" charset="0"/>
              </a:rPr>
              <a:t> </a:t>
            </a:r>
            <a:r>
              <a:rPr lang="en-GB" sz="1200" i="0" dirty="0">
                <a:solidFill>
                  <a:schemeClr val="accent5">
                    <a:lumMod val="50000"/>
                  </a:schemeClr>
                </a:solidFill>
                <a:latin typeface="Century Gothic" panose="020B0502020202020204" pitchFamily="34" charset="0"/>
              </a:rPr>
              <a:t>before </a:t>
            </a:r>
            <a:r>
              <a:rPr lang="en-GB" sz="1200" i="1" dirty="0" err="1">
                <a:solidFill>
                  <a:schemeClr val="accent5">
                    <a:lumMod val="50000"/>
                  </a:schemeClr>
                </a:solidFill>
                <a:latin typeface="Century Gothic" panose="020B0502020202020204" pitchFamily="34" charset="0"/>
              </a:rPr>
              <a:t>normalement</a:t>
            </a:r>
            <a:r>
              <a:rPr lang="en-GB" sz="1200" i="0" dirty="0">
                <a:solidFill>
                  <a:schemeClr val="accent5">
                    <a:lumMod val="50000"/>
                  </a:schemeClr>
                </a:solidFill>
                <a:latin typeface="Century Gothic" panose="020B0502020202020204" pitchFamily="34" charset="0"/>
              </a:rPr>
              <a:t>/normally, and asking what they think the </a:t>
            </a:r>
            <a:r>
              <a:rPr lang="en-GB" sz="1200" b="1" i="0" dirty="0">
                <a:solidFill>
                  <a:schemeClr val="accent5">
                    <a:lumMod val="50000"/>
                  </a:schemeClr>
                </a:solidFill>
                <a:latin typeface="Century Gothic" panose="020B0502020202020204" pitchFamily="34" charset="0"/>
              </a:rPr>
              <a:t>–</a:t>
            </a:r>
            <a:r>
              <a:rPr lang="en-GB" sz="1200" b="1" i="0" dirty="0" err="1">
                <a:solidFill>
                  <a:schemeClr val="accent5">
                    <a:lumMod val="50000"/>
                  </a:schemeClr>
                </a:solidFill>
                <a:latin typeface="Century Gothic" panose="020B0502020202020204" pitchFamily="34" charset="0"/>
              </a:rPr>
              <a:t>ment</a:t>
            </a:r>
            <a:r>
              <a:rPr lang="en-GB" sz="1200" b="1" i="0" dirty="0">
                <a:solidFill>
                  <a:schemeClr val="accent5">
                    <a:lumMod val="50000"/>
                  </a:schemeClr>
                </a:solidFill>
                <a:latin typeface="Century Gothic" panose="020B0502020202020204" pitchFamily="34" charset="0"/>
              </a:rPr>
              <a:t> </a:t>
            </a:r>
            <a:r>
              <a:rPr lang="en-GB" sz="1200" i="0" dirty="0">
                <a:solidFill>
                  <a:schemeClr val="accent5">
                    <a:lumMod val="50000"/>
                  </a:schemeClr>
                </a:solidFill>
                <a:latin typeface="Century Gothic" panose="020B0502020202020204" pitchFamily="34" charset="0"/>
              </a:rPr>
              <a:t>suffix is equivalent to in English </a:t>
            </a:r>
            <a:r>
              <a:rPr lang="en-GB" sz="1200" b="1" i="0" dirty="0">
                <a:solidFill>
                  <a:schemeClr val="accent5">
                    <a:lumMod val="50000"/>
                  </a:schemeClr>
                </a:solidFill>
                <a:latin typeface="Century Gothic" panose="020B0502020202020204" pitchFamily="34" charset="0"/>
              </a:rPr>
              <a:t>(-</a:t>
            </a:r>
            <a:r>
              <a:rPr lang="en-GB" sz="1200" b="1" i="0" dirty="0" err="1">
                <a:solidFill>
                  <a:schemeClr val="accent5">
                    <a:lumMod val="50000"/>
                  </a:schemeClr>
                </a:solidFill>
                <a:latin typeface="Century Gothic" panose="020B0502020202020204" pitchFamily="34" charset="0"/>
              </a:rPr>
              <a:t>ly</a:t>
            </a:r>
            <a:r>
              <a:rPr lang="en-GB" sz="1200" i="0" dirty="0">
                <a:solidFill>
                  <a:schemeClr val="accent5">
                    <a:lumMod val="50000"/>
                  </a:schemeClr>
                </a:solidFill>
                <a:latin typeface="Century Gothic" panose="020B0502020202020204" pitchFamily="34" charset="0"/>
              </a:rPr>
              <a:t>). From this information, they should be able to work out the meaning of the new words (extremely, particularly).</a:t>
            </a:r>
            <a:endParaRPr lang="en-GB" i="0" baseline="0" dirty="0"/>
          </a:p>
          <a:p>
            <a:pPr marL="0" lvl="0" indent="0" algn="l" rtl="0">
              <a:spcBef>
                <a:spcPts val="0"/>
              </a:spcBef>
              <a:spcAft>
                <a:spcPts val="0"/>
              </a:spcAft>
              <a:buNone/>
            </a:pPr>
            <a:endParaRPr lang="en-GB" i="0" baseline="0" dirty="0"/>
          </a:p>
          <a:p>
            <a:pPr marL="0" lvl="0" indent="0" algn="l" rtl="0">
              <a:spcBef>
                <a:spcPts val="0"/>
              </a:spcBef>
              <a:spcAft>
                <a:spcPts val="0"/>
              </a:spcAft>
              <a:buNone/>
            </a:pPr>
            <a:r>
              <a:rPr lang="en-GB" b="1" i="0" baseline="0" dirty="0"/>
              <a:t>Suggested justifications:</a:t>
            </a:r>
            <a:endParaRPr lang="en-GB" i="0" baseline="0" dirty="0"/>
          </a:p>
          <a:p>
            <a:pPr marL="228600" lvl="0" indent="-228600" algn="l" rtl="0">
              <a:spcBef>
                <a:spcPts val="0"/>
              </a:spcBef>
              <a:spcAft>
                <a:spcPts val="0"/>
              </a:spcAft>
              <a:buAutoNum type="arabicParenR"/>
            </a:pPr>
            <a:r>
              <a:rPr lang="en-GB" i="0" baseline="0" dirty="0"/>
              <a:t>family members / people / nouns</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i="0" baseline="0" dirty="0"/>
              <a:t>locations / places / words that describe where you are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i="0" baseline="0" dirty="0"/>
              <a:t>words used to say things are negative / negative opinions of things / adjectives</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i="0" baseline="0" dirty="0"/>
              <a:t>linking words / words that introduce ideas</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i="0" baseline="0" dirty="0"/>
              <a:t>problems and solutions / questions and answers / abstract nouns</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i="0" baseline="0" dirty="0"/>
              <a:t>words that emphasise something / intensifiers</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sz="1200" i="0" dirty="0" err="1">
                <a:solidFill>
                  <a:schemeClr val="accent5">
                    <a:lumMod val="50000"/>
                  </a:schemeClr>
                </a:solidFill>
                <a:latin typeface="Century Gothic" panose="020B0502020202020204" pitchFamily="34" charset="0"/>
              </a:rPr>
              <a:t>extrêmement</a:t>
            </a:r>
            <a:r>
              <a:rPr lang="en-GB" sz="1200" i="0" dirty="0">
                <a:solidFill>
                  <a:schemeClr val="accent5">
                    <a:lumMod val="50000"/>
                  </a:schemeClr>
                </a:solidFill>
                <a:latin typeface="Century Gothic" panose="020B0502020202020204" pitchFamily="34" charset="0"/>
              </a:rPr>
              <a:t> [1545], </a:t>
            </a:r>
            <a:r>
              <a:rPr lang="en-GB" sz="1200" i="0" dirty="0" err="1">
                <a:solidFill>
                  <a:schemeClr val="accent5">
                    <a:lumMod val="50000"/>
                  </a:schemeClr>
                </a:solidFill>
                <a:latin typeface="Century Gothic" panose="020B0502020202020204" pitchFamily="34" charset="0"/>
              </a:rPr>
              <a:t>particulièrement</a:t>
            </a:r>
            <a:r>
              <a:rPr lang="en-GB" sz="1200" i="0" dirty="0">
                <a:solidFill>
                  <a:schemeClr val="accent5">
                    <a:lumMod val="50000"/>
                  </a:schemeClr>
                </a:solidFill>
                <a:latin typeface="Century Gothic" panose="020B0502020202020204" pitchFamily="34" charset="0"/>
              </a:rPr>
              <a:t> [779]</a:t>
            </a: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i="0" baseline="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extLst>
      <p:ext uri="{BB962C8B-B14F-4D97-AF65-F5344CB8AC3E}">
        <p14:creationId xmlns:p14="http://schemas.microsoft.com/office/powerpoint/2010/main" val="3565579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Timing: 3 minutes</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Aim: </a:t>
            </a:r>
            <a:r>
              <a:rPr lang="en-GB" b="0" dirty="0"/>
              <a:t>To present the 1</a:t>
            </a:r>
            <a:r>
              <a:rPr lang="en-GB" b="0" baseline="30000" dirty="0"/>
              <a:t>st</a:t>
            </a:r>
            <a:r>
              <a:rPr lang="en-GB" b="0" dirty="0"/>
              <a:t> and 2</a:t>
            </a:r>
            <a:r>
              <a:rPr lang="en-GB" b="0" baseline="30000" dirty="0"/>
              <a:t>nd</a:t>
            </a:r>
            <a:r>
              <a:rPr lang="en-GB" b="0" dirty="0"/>
              <a:t> person plural forms of </a:t>
            </a:r>
            <a:r>
              <a:rPr lang="en-GB" b="0" i="1" dirty="0" err="1"/>
              <a:t>avoir</a:t>
            </a:r>
            <a:r>
              <a:rPr lang="en-GB" b="0" i="0" dirty="0"/>
              <a:t>.</a:t>
            </a:r>
            <a:endParaRPr lang="en-GB" b="1" dirty="0"/>
          </a:p>
          <a:p>
            <a:pPr marL="0" lvl="0" indent="0" algn="l" rtl="0">
              <a:spcBef>
                <a:spcPts val="0"/>
              </a:spcBef>
              <a:spcAft>
                <a:spcPts val="0"/>
              </a:spcAft>
              <a:buNone/>
            </a:pPr>
            <a:endParaRPr lang="en-GB" i="0" baseline="0" dirty="0"/>
          </a:p>
          <a:p>
            <a:pPr marL="0" lvl="0" indent="0" algn="l" rtl="0">
              <a:spcBef>
                <a:spcPts val="0"/>
              </a:spcBef>
              <a:spcAft>
                <a:spcPts val="0"/>
              </a:spcAft>
              <a:buNone/>
            </a:pPr>
            <a:r>
              <a:rPr lang="en-GB" b="1" i="0" baseline="0" dirty="0"/>
              <a:t>Procedure: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i="0" baseline="0" dirty="0"/>
              <a:t>1. Teacher to remind students of the meaning of the pronouns </a:t>
            </a:r>
            <a:r>
              <a:rPr lang="en-GB" i="1" baseline="0" dirty="0"/>
              <a:t>nous</a:t>
            </a:r>
            <a:r>
              <a:rPr lang="en-GB" i="0" baseline="0" dirty="0"/>
              <a:t> and </a:t>
            </a:r>
            <a:r>
              <a:rPr lang="en-GB" i="1" baseline="0" dirty="0" err="1"/>
              <a:t>vous</a:t>
            </a:r>
            <a:r>
              <a:rPr lang="en-GB" i="1" baseline="0" dirty="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i="0" baseline="0" dirty="0"/>
              <a:t>2. Teacher to remind students of the meaning of the indefinite plural article </a:t>
            </a:r>
            <a:r>
              <a:rPr lang="en-GB" i="1" baseline="0" dirty="0"/>
              <a:t>des. </a:t>
            </a:r>
            <a:r>
              <a:rPr lang="en-GB" i="0" baseline="0" dirty="0"/>
              <a:t>The examples illustrate its absence in English. Note the SFC in the plural </a:t>
            </a:r>
            <a:r>
              <a:rPr lang="en-GB" i="1" baseline="0" dirty="0" err="1"/>
              <a:t>chiens</a:t>
            </a:r>
            <a:r>
              <a:rPr lang="en-GB" i="0" baseline="0" dirty="0"/>
              <a:t>.</a:t>
            </a:r>
            <a:endParaRPr lang="en-GB" i="1" dirty="0"/>
          </a:p>
          <a:p>
            <a:pPr marL="0" lvl="0" indent="0" algn="l" rtl="0">
              <a:spcBef>
                <a:spcPts val="0"/>
              </a:spcBef>
              <a:spcAft>
                <a:spcPts val="0"/>
              </a:spcAft>
              <a:buNone/>
            </a:pPr>
            <a:r>
              <a:rPr lang="en-GB" dirty="0"/>
              <a:t>3. Teacher</a:t>
            </a:r>
            <a:r>
              <a:rPr lang="en-GB" baseline="0" dirty="0"/>
              <a:t> to point out that </a:t>
            </a:r>
            <a:r>
              <a:rPr lang="en-GB" i="1" baseline="0" dirty="0" err="1"/>
              <a:t>avoir</a:t>
            </a:r>
            <a:r>
              <a:rPr lang="en-GB" i="0" baseline="0" dirty="0"/>
              <a:t> is </a:t>
            </a:r>
            <a:r>
              <a:rPr lang="en-GB" b="1" i="0" baseline="0" dirty="0"/>
              <a:t>irregular</a:t>
            </a:r>
            <a:r>
              <a:rPr lang="en-GB" b="0" i="0" baseline="0" dirty="0"/>
              <a:t> in French. As with </a:t>
            </a:r>
            <a:r>
              <a:rPr lang="en-GB" sz="1200" i="1" noProof="0" dirty="0" err="1">
                <a:solidFill>
                  <a:srgbClr val="EE6000"/>
                </a:solidFill>
                <a:cs typeface="Calibri" panose="020F0502020204030204" pitchFamily="34" charset="0"/>
              </a:rPr>
              <a:t>être</a:t>
            </a:r>
            <a:r>
              <a:rPr lang="en-GB" sz="1200" i="0" noProof="0" dirty="0">
                <a:solidFill>
                  <a:srgbClr val="EE6000"/>
                </a:solidFill>
                <a:cs typeface="Calibri" panose="020F0502020204030204" pitchFamily="34" charset="0"/>
              </a:rPr>
              <a:t>,</a:t>
            </a:r>
            <a:r>
              <a:rPr lang="en-GB" sz="1200" i="0" baseline="0" noProof="0" dirty="0">
                <a:solidFill>
                  <a:srgbClr val="EE6000"/>
                </a:solidFill>
                <a:cs typeface="Calibri" panose="020F0502020204030204" pitchFamily="34" charset="0"/>
              </a:rPr>
              <a:t> there is a different form for each pronoun.</a:t>
            </a:r>
          </a:p>
          <a:p>
            <a:pPr marL="0" lvl="0" indent="0" algn="l" rtl="0">
              <a:spcBef>
                <a:spcPts val="0"/>
              </a:spcBef>
              <a:spcAft>
                <a:spcPts val="0"/>
              </a:spcAft>
              <a:buNone/>
            </a:pPr>
            <a:endParaRPr lang="en-GB" sz="1200" i="0" baseline="0" noProof="0" dirty="0">
              <a:solidFill>
                <a:srgbClr val="EE6000"/>
              </a:solidFill>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NB: </a:t>
            </a:r>
            <a:r>
              <a:rPr lang="en-GB" dirty="0"/>
              <a:t>The </a:t>
            </a:r>
            <a:r>
              <a:rPr lang="en-GB" b="1" dirty="0"/>
              <a:t>liaison</a:t>
            </a:r>
            <a:r>
              <a:rPr lang="en-GB" b="0" dirty="0"/>
              <a:t> which occurs in </a:t>
            </a:r>
            <a:r>
              <a:rPr lang="en-GB" b="0" i="1" dirty="0"/>
              <a:t>nous </a:t>
            </a:r>
            <a:r>
              <a:rPr lang="en-GB" b="0" i="1" dirty="0" err="1"/>
              <a:t>avons</a:t>
            </a:r>
            <a:r>
              <a:rPr lang="en-GB" b="0" i="0" dirty="0"/>
              <a:t> and </a:t>
            </a:r>
            <a:r>
              <a:rPr lang="en-GB" b="0" i="1" dirty="0" err="1"/>
              <a:t>vous</a:t>
            </a:r>
            <a:r>
              <a:rPr lang="en-GB" b="0" i="1" dirty="0"/>
              <a:t> </a:t>
            </a:r>
            <a:r>
              <a:rPr lang="en-GB" b="0" i="1" dirty="0" err="1"/>
              <a:t>avez</a:t>
            </a:r>
            <a:r>
              <a:rPr lang="en-GB" b="0" i="0" dirty="0"/>
              <a:t> is explained in the next slide.</a:t>
            </a:r>
            <a:endParaRPr lang="en-GB" b="1" i="0" dirty="0"/>
          </a:p>
          <a:p>
            <a:endParaRPr lang="en-GB" dirty="0"/>
          </a:p>
        </p:txBody>
      </p:sp>
      <p:sp>
        <p:nvSpPr>
          <p:cNvPr id="4" name="Slide Number Placeholder 3"/>
          <p:cNvSpPr>
            <a:spLocks noGrp="1"/>
          </p:cNvSpPr>
          <p:nvPr>
            <p:ph type="sldNum" sz="quarter" idx="5"/>
          </p:nvPr>
        </p:nvSpPr>
        <p:spPr/>
        <p:txBody>
          <a:bodyPr/>
          <a:lstStyle/>
          <a:p>
            <a:fld id="{E52225D4-AE39-4E95-8F2D-ED0590FD61DD}" type="slidenum">
              <a:rPr lang="en-GB" smtClean="0"/>
              <a:t>8</a:t>
            </a:fld>
            <a:endParaRPr lang="en-GB"/>
          </a:p>
        </p:txBody>
      </p:sp>
    </p:spTree>
    <p:extLst>
      <p:ext uri="{BB962C8B-B14F-4D97-AF65-F5344CB8AC3E}">
        <p14:creationId xmlns:p14="http://schemas.microsoft.com/office/powerpoint/2010/main" val="2838986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Timing: 2 minutes</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Aim: </a:t>
            </a:r>
            <a:r>
              <a:rPr lang="en-GB" b="0" dirty="0"/>
              <a:t>To introduce the concept of liaison when –s appears before a vowel.</a:t>
            </a:r>
            <a:endParaRPr lang="en-GB" b="1" dirty="0"/>
          </a:p>
          <a:p>
            <a:pPr marL="0" lvl="0" indent="0" algn="l" rtl="0">
              <a:spcBef>
                <a:spcPts val="0"/>
              </a:spcBef>
              <a:spcAft>
                <a:spcPts val="0"/>
              </a:spcAft>
              <a:buNone/>
            </a:pPr>
            <a:endParaRPr lang="en-GB" sz="1200" i="0" baseline="0" noProof="0" dirty="0">
              <a:solidFill>
                <a:srgbClr val="EE6000"/>
              </a:solidFill>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NB: </a:t>
            </a:r>
            <a:r>
              <a:rPr lang="en-GB" baseline="0" dirty="0"/>
              <a:t>Pronunciation practice of </a:t>
            </a:r>
            <a:r>
              <a:rPr lang="en-GB" i="1" baseline="0" dirty="0"/>
              <a:t>nous </a:t>
            </a:r>
            <a:r>
              <a:rPr lang="en-GB" i="1" baseline="0" dirty="0" err="1"/>
              <a:t>avons</a:t>
            </a:r>
            <a:r>
              <a:rPr lang="en-GB" i="0" baseline="0" dirty="0"/>
              <a:t> and </a:t>
            </a:r>
            <a:r>
              <a:rPr lang="en-GB" i="1" baseline="0" dirty="0" err="1"/>
              <a:t>vous</a:t>
            </a:r>
            <a:r>
              <a:rPr lang="en-GB" i="1" baseline="0" dirty="0"/>
              <a:t> </a:t>
            </a:r>
            <a:r>
              <a:rPr lang="en-GB" i="1" baseline="0" dirty="0" err="1"/>
              <a:t>avez</a:t>
            </a:r>
            <a:r>
              <a:rPr lang="en-GB" i="1" baseline="0" dirty="0"/>
              <a:t> </a:t>
            </a:r>
            <a:r>
              <a:rPr lang="en-GB" i="0" baseline="0" dirty="0"/>
              <a:t>appears in the slides that follow.</a:t>
            </a:r>
            <a:endParaRPr lang="en-GB" i="0" dirty="0"/>
          </a:p>
          <a:p>
            <a:endParaRPr lang="en-GB" dirty="0"/>
          </a:p>
        </p:txBody>
      </p:sp>
      <p:sp>
        <p:nvSpPr>
          <p:cNvPr id="4" name="Slide Number Placeholder 3"/>
          <p:cNvSpPr>
            <a:spLocks noGrp="1"/>
          </p:cNvSpPr>
          <p:nvPr>
            <p:ph type="sldNum" sz="quarter" idx="5"/>
          </p:nvPr>
        </p:nvSpPr>
        <p:spPr/>
        <p:txBody>
          <a:bodyPr/>
          <a:lstStyle/>
          <a:p>
            <a:fld id="{E52225D4-AE39-4E95-8F2D-ED0590FD61DD}" type="slidenum">
              <a:rPr lang="en-GB" smtClean="0"/>
              <a:t>9</a:t>
            </a:fld>
            <a:endParaRPr lang="en-GB"/>
          </a:p>
        </p:txBody>
      </p:sp>
    </p:spTree>
    <p:extLst>
      <p:ext uri="{BB962C8B-B14F-4D97-AF65-F5344CB8AC3E}">
        <p14:creationId xmlns:p14="http://schemas.microsoft.com/office/powerpoint/2010/main" val="21221893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5979824"/>
            <a:ext cx="1337616" cy="947465"/>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2994017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75326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012414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838167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2436127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13085655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2393973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37697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2164D-4546-45DC-9E32-8077B8C17FE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D3C5314D-EA32-4639-868F-9DBF3751C7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76AC354E-DBD0-4ACD-AD71-6158AAB6D5F5}"/>
              </a:ext>
            </a:extLst>
          </p:cNvPr>
          <p:cNvSpPr>
            <a:spLocks noGrp="1"/>
          </p:cNvSpPr>
          <p:nvPr>
            <p:ph type="dt" sz="half" idx="10"/>
          </p:nvPr>
        </p:nvSpPr>
        <p:spPr/>
        <p:txBody>
          <a:bodyPr/>
          <a:lstStyle/>
          <a:p>
            <a:fld id="{FBD441FD-7B2C-4688-9B05-AE2ED71B829D}" type="datetimeFigureOut">
              <a:rPr lang="en-GB" smtClean="0"/>
              <a:t>13/01/2024</a:t>
            </a:fld>
            <a:endParaRPr lang="en-GB"/>
          </a:p>
        </p:txBody>
      </p:sp>
      <p:sp>
        <p:nvSpPr>
          <p:cNvPr id="5" name="Footer Placeholder 4">
            <a:extLst>
              <a:ext uri="{FF2B5EF4-FFF2-40B4-BE49-F238E27FC236}">
                <a16:creationId xmlns:a16="http://schemas.microsoft.com/office/drawing/2014/main" id="{81FB049F-E154-44BE-BA80-D0B8B15F026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6D455D-A28E-4BAC-93DA-C8345B387AC2}"/>
              </a:ext>
            </a:extLst>
          </p:cNvPr>
          <p:cNvSpPr>
            <a:spLocks noGrp="1"/>
          </p:cNvSpPr>
          <p:nvPr>
            <p:ph type="sldNum" sz="quarter" idx="12"/>
          </p:nvPr>
        </p:nvSpPr>
        <p:spPr/>
        <p:txBody>
          <a:bodyPr/>
          <a:lstStyle/>
          <a:p>
            <a:fld id="{FEC8AAE8-527D-447C-B849-36601A47ABEC}" type="slidenum">
              <a:rPr lang="en-GB" smtClean="0"/>
              <a:t>‹#›</a:t>
            </a:fld>
            <a:endParaRPr lang="en-GB"/>
          </a:p>
        </p:txBody>
      </p:sp>
    </p:spTree>
    <p:extLst>
      <p:ext uri="{BB962C8B-B14F-4D97-AF65-F5344CB8AC3E}">
        <p14:creationId xmlns:p14="http://schemas.microsoft.com/office/powerpoint/2010/main" val="24752987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FB133-B992-446D-8A08-E8E9B72F4AC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3C7C73D2-A13D-49E9-B5D1-079C18A670F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FAD55CA-9BDF-47DC-BF9D-45D983CF9B22}"/>
              </a:ext>
            </a:extLst>
          </p:cNvPr>
          <p:cNvSpPr>
            <a:spLocks noGrp="1"/>
          </p:cNvSpPr>
          <p:nvPr>
            <p:ph type="dt" sz="half" idx="10"/>
          </p:nvPr>
        </p:nvSpPr>
        <p:spPr/>
        <p:txBody>
          <a:bodyPr/>
          <a:lstStyle/>
          <a:p>
            <a:fld id="{FBD441FD-7B2C-4688-9B05-AE2ED71B829D}" type="datetimeFigureOut">
              <a:rPr lang="en-GB" smtClean="0"/>
              <a:t>13/01/2024</a:t>
            </a:fld>
            <a:endParaRPr lang="en-GB"/>
          </a:p>
        </p:txBody>
      </p:sp>
      <p:sp>
        <p:nvSpPr>
          <p:cNvPr id="5" name="Footer Placeholder 4">
            <a:extLst>
              <a:ext uri="{FF2B5EF4-FFF2-40B4-BE49-F238E27FC236}">
                <a16:creationId xmlns:a16="http://schemas.microsoft.com/office/drawing/2014/main" id="{D4A3A189-A550-4182-B379-64DD3AD3A0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55C545-6075-4CD6-8B53-A30E4B4520BC}"/>
              </a:ext>
            </a:extLst>
          </p:cNvPr>
          <p:cNvSpPr>
            <a:spLocks noGrp="1"/>
          </p:cNvSpPr>
          <p:nvPr>
            <p:ph type="sldNum" sz="quarter" idx="12"/>
          </p:nvPr>
        </p:nvSpPr>
        <p:spPr/>
        <p:txBody>
          <a:bodyPr/>
          <a:lstStyle/>
          <a:p>
            <a:fld id="{FEC8AAE8-527D-447C-B849-36601A47ABEC}" type="slidenum">
              <a:rPr lang="en-GB" smtClean="0"/>
              <a:t>‹#›</a:t>
            </a:fld>
            <a:endParaRPr lang="en-GB"/>
          </a:p>
        </p:txBody>
      </p:sp>
    </p:spTree>
    <p:extLst>
      <p:ext uri="{BB962C8B-B14F-4D97-AF65-F5344CB8AC3E}">
        <p14:creationId xmlns:p14="http://schemas.microsoft.com/office/powerpoint/2010/main" val="41384149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B3209-752E-45EE-B088-E4B982DD28E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A469D129-3996-4A6A-867B-5099696C73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37BDD39-26E9-4B48-B6F5-36A3F3F1C167}"/>
              </a:ext>
            </a:extLst>
          </p:cNvPr>
          <p:cNvSpPr>
            <a:spLocks noGrp="1"/>
          </p:cNvSpPr>
          <p:nvPr>
            <p:ph type="dt" sz="half" idx="10"/>
          </p:nvPr>
        </p:nvSpPr>
        <p:spPr/>
        <p:txBody>
          <a:bodyPr/>
          <a:lstStyle/>
          <a:p>
            <a:fld id="{FBD441FD-7B2C-4688-9B05-AE2ED71B829D}" type="datetimeFigureOut">
              <a:rPr lang="en-GB" smtClean="0"/>
              <a:t>13/01/2024</a:t>
            </a:fld>
            <a:endParaRPr lang="en-GB"/>
          </a:p>
        </p:txBody>
      </p:sp>
      <p:sp>
        <p:nvSpPr>
          <p:cNvPr id="5" name="Footer Placeholder 4">
            <a:extLst>
              <a:ext uri="{FF2B5EF4-FFF2-40B4-BE49-F238E27FC236}">
                <a16:creationId xmlns:a16="http://schemas.microsoft.com/office/drawing/2014/main" id="{683C65F0-0B88-4DB6-8033-1E2C7A30EF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3D9AB8-AAA7-4ECA-BB28-44A1FA7BADDB}"/>
              </a:ext>
            </a:extLst>
          </p:cNvPr>
          <p:cNvSpPr>
            <a:spLocks noGrp="1"/>
          </p:cNvSpPr>
          <p:nvPr>
            <p:ph type="sldNum" sz="quarter" idx="12"/>
          </p:nvPr>
        </p:nvSpPr>
        <p:spPr/>
        <p:txBody>
          <a:bodyPr/>
          <a:lstStyle/>
          <a:p>
            <a:fld id="{FEC8AAE8-527D-447C-B849-36601A47ABEC}" type="slidenum">
              <a:rPr lang="en-GB" smtClean="0"/>
              <a:t>‹#›</a:t>
            </a:fld>
            <a:endParaRPr lang="en-GB"/>
          </a:p>
        </p:txBody>
      </p:sp>
    </p:spTree>
    <p:extLst>
      <p:ext uri="{BB962C8B-B14F-4D97-AF65-F5344CB8AC3E}">
        <p14:creationId xmlns:p14="http://schemas.microsoft.com/office/powerpoint/2010/main" val="192805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8658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C0420-B0EA-4AF6-9EC8-A6B1165F1FE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B9B4CDA-E2DE-40BD-9248-284DF268A68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E352B0A9-973B-4CAD-B3FD-99327D1EA44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A17C64B4-3719-4A1A-8340-5569D0A90ADE}"/>
              </a:ext>
            </a:extLst>
          </p:cNvPr>
          <p:cNvSpPr>
            <a:spLocks noGrp="1"/>
          </p:cNvSpPr>
          <p:nvPr>
            <p:ph type="dt" sz="half" idx="10"/>
          </p:nvPr>
        </p:nvSpPr>
        <p:spPr/>
        <p:txBody>
          <a:bodyPr/>
          <a:lstStyle/>
          <a:p>
            <a:fld id="{FBD441FD-7B2C-4688-9B05-AE2ED71B829D}" type="datetimeFigureOut">
              <a:rPr lang="en-GB" smtClean="0"/>
              <a:t>13/01/2024</a:t>
            </a:fld>
            <a:endParaRPr lang="en-GB"/>
          </a:p>
        </p:txBody>
      </p:sp>
      <p:sp>
        <p:nvSpPr>
          <p:cNvPr id="6" name="Footer Placeholder 5">
            <a:extLst>
              <a:ext uri="{FF2B5EF4-FFF2-40B4-BE49-F238E27FC236}">
                <a16:creationId xmlns:a16="http://schemas.microsoft.com/office/drawing/2014/main" id="{9E07E824-64A4-4036-BCBB-66B5A2F8B8E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FC949D3-4313-4112-BA8E-B17242270F1B}"/>
              </a:ext>
            </a:extLst>
          </p:cNvPr>
          <p:cNvSpPr>
            <a:spLocks noGrp="1"/>
          </p:cNvSpPr>
          <p:nvPr>
            <p:ph type="sldNum" sz="quarter" idx="12"/>
          </p:nvPr>
        </p:nvSpPr>
        <p:spPr/>
        <p:txBody>
          <a:bodyPr/>
          <a:lstStyle/>
          <a:p>
            <a:fld id="{FEC8AAE8-527D-447C-B849-36601A47ABEC}" type="slidenum">
              <a:rPr lang="en-GB" smtClean="0"/>
              <a:t>‹#›</a:t>
            </a:fld>
            <a:endParaRPr lang="en-GB"/>
          </a:p>
        </p:txBody>
      </p:sp>
    </p:spTree>
    <p:extLst>
      <p:ext uri="{BB962C8B-B14F-4D97-AF65-F5344CB8AC3E}">
        <p14:creationId xmlns:p14="http://schemas.microsoft.com/office/powerpoint/2010/main" val="34401432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62CED-6AC4-487C-A71B-ADA9D79C959F}"/>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60E3FE3F-8463-442F-B0F2-A40B014C41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61C8B7F-88CD-4528-AB22-A789274DEBB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C92A8F89-584C-4B58-9426-07F8049160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3C796DD-0BC7-4BC8-BFB1-901D094EA5E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BBC45CE8-C49C-467C-8B6B-8C1828B999A1}"/>
              </a:ext>
            </a:extLst>
          </p:cNvPr>
          <p:cNvSpPr>
            <a:spLocks noGrp="1"/>
          </p:cNvSpPr>
          <p:nvPr>
            <p:ph type="dt" sz="half" idx="10"/>
          </p:nvPr>
        </p:nvSpPr>
        <p:spPr/>
        <p:txBody>
          <a:bodyPr/>
          <a:lstStyle/>
          <a:p>
            <a:fld id="{FBD441FD-7B2C-4688-9B05-AE2ED71B829D}" type="datetimeFigureOut">
              <a:rPr lang="en-GB" smtClean="0"/>
              <a:t>13/01/2024</a:t>
            </a:fld>
            <a:endParaRPr lang="en-GB"/>
          </a:p>
        </p:txBody>
      </p:sp>
      <p:sp>
        <p:nvSpPr>
          <p:cNvPr id="8" name="Footer Placeholder 7">
            <a:extLst>
              <a:ext uri="{FF2B5EF4-FFF2-40B4-BE49-F238E27FC236}">
                <a16:creationId xmlns:a16="http://schemas.microsoft.com/office/drawing/2014/main" id="{53F40823-BE20-4455-B0A0-98B80F88C80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733702D-526E-43DF-90C5-120BFB63A41E}"/>
              </a:ext>
            </a:extLst>
          </p:cNvPr>
          <p:cNvSpPr>
            <a:spLocks noGrp="1"/>
          </p:cNvSpPr>
          <p:nvPr>
            <p:ph type="sldNum" sz="quarter" idx="12"/>
          </p:nvPr>
        </p:nvSpPr>
        <p:spPr/>
        <p:txBody>
          <a:bodyPr/>
          <a:lstStyle/>
          <a:p>
            <a:fld id="{FEC8AAE8-527D-447C-B849-36601A47ABEC}" type="slidenum">
              <a:rPr lang="en-GB" smtClean="0"/>
              <a:t>‹#›</a:t>
            </a:fld>
            <a:endParaRPr lang="en-GB"/>
          </a:p>
        </p:txBody>
      </p:sp>
    </p:spTree>
    <p:extLst>
      <p:ext uri="{BB962C8B-B14F-4D97-AF65-F5344CB8AC3E}">
        <p14:creationId xmlns:p14="http://schemas.microsoft.com/office/powerpoint/2010/main" val="18252558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5FFD2-A4A9-4785-9335-D583914570DE}"/>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B038D60F-DE98-4669-A8A6-9AB46CB3E24E}"/>
              </a:ext>
            </a:extLst>
          </p:cNvPr>
          <p:cNvSpPr>
            <a:spLocks noGrp="1"/>
          </p:cNvSpPr>
          <p:nvPr>
            <p:ph type="dt" sz="half" idx="10"/>
          </p:nvPr>
        </p:nvSpPr>
        <p:spPr/>
        <p:txBody>
          <a:bodyPr/>
          <a:lstStyle/>
          <a:p>
            <a:fld id="{FBD441FD-7B2C-4688-9B05-AE2ED71B829D}" type="datetimeFigureOut">
              <a:rPr lang="en-GB" smtClean="0"/>
              <a:t>13/01/2024</a:t>
            </a:fld>
            <a:endParaRPr lang="en-GB"/>
          </a:p>
        </p:txBody>
      </p:sp>
      <p:sp>
        <p:nvSpPr>
          <p:cNvPr id="4" name="Footer Placeholder 3">
            <a:extLst>
              <a:ext uri="{FF2B5EF4-FFF2-40B4-BE49-F238E27FC236}">
                <a16:creationId xmlns:a16="http://schemas.microsoft.com/office/drawing/2014/main" id="{9160D77F-2857-4AD3-B7D9-D6F445E8719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09756E8-F5E8-481F-9A07-5ACFB5F5DD7B}"/>
              </a:ext>
            </a:extLst>
          </p:cNvPr>
          <p:cNvSpPr>
            <a:spLocks noGrp="1"/>
          </p:cNvSpPr>
          <p:nvPr>
            <p:ph type="sldNum" sz="quarter" idx="12"/>
          </p:nvPr>
        </p:nvSpPr>
        <p:spPr/>
        <p:txBody>
          <a:bodyPr/>
          <a:lstStyle/>
          <a:p>
            <a:fld id="{FEC8AAE8-527D-447C-B849-36601A47ABEC}" type="slidenum">
              <a:rPr lang="en-GB" smtClean="0"/>
              <a:t>‹#›</a:t>
            </a:fld>
            <a:endParaRPr lang="en-GB"/>
          </a:p>
        </p:txBody>
      </p:sp>
    </p:spTree>
    <p:extLst>
      <p:ext uri="{BB962C8B-B14F-4D97-AF65-F5344CB8AC3E}">
        <p14:creationId xmlns:p14="http://schemas.microsoft.com/office/powerpoint/2010/main" val="28321663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9F2D2D-0C56-42F2-8818-3BC72D5C3B2C}"/>
              </a:ext>
            </a:extLst>
          </p:cNvPr>
          <p:cNvSpPr>
            <a:spLocks noGrp="1"/>
          </p:cNvSpPr>
          <p:nvPr>
            <p:ph type="dt" sz="half" idx="10"/>
          </p:nvPr>
        </p:nvSpPr>
        <p:spPr/>
        <p:txBody>
          <a:bodyPr/>
          <a:lstStyle/>
          <a:p>
            <a:fld id="{FBD441FD-7B2C-4688-9B05-AE2ED71B829D}" type="datetimeFigureOut">
              <a:rPr lang="en-GB" smtClean="0"/>
              <a:t>13/01/2024</a:t>
            </a:fld>
            <a:endParaRPr lang="en-GB"/>
          </a:p>
        </p:txBody>
      </p:sp>
      <p:sp>
        <p:nvSpPr>
          <p:cNvPr id="3" name="Footer Placeholder 2">
            <a:extLst>
              <a:ext uri="{FF2B5EF4-FFF2-40B4-BE49-F238E27FC236}">
                <a16:creationId xmlns:a16="http://schemas.microsoft.com/office/drawing/2014/main" id="{A375C184-92BA-49B6-89DA-5A9EC156D1A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E71DD65-8608-44EF-A531-84007BDE9BF1}"/>
              </a:ext>
            </a:extLst>
          </p:cNvPr>
          <p:cNvSpPr>
            <a:spLocks noGrp="1"/>
          </p:cNvSpPr>
          <p:nvPr>
            <p:ph type="sldNum" sz="quarter" idx="12"/>
          </p:nvPr>
        </p:nvSpPr>
        <p:spPr/>
        <p:txBody>
          <a:bodyPr/>
          <a:lstStyle/>
          <a:p>
            <a:fld id="{FEC8AAE8-527D-447C-B849-36601A47ABEC}" type="slidenum">
              <a:rPr lang="en-GB" smtClean="0"/>
              <a:t>‹#›</a:t>
            </a:fld>
            <a:endParaRPr lang="en-GB"/>
          </a:p>
        </p:txBody>
      </p:sp>
    </p:spTree>
    <p:extLst>
      <p:ext uri="{BB962C8B-B14F-4D97-AF65-F5344CB8AC3E}">
        <p14:creationId xmlns:p14="http://schemas.microsoft.com/office/powerpoint/2010/main" val="2738128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E52A0-7E05-4932-B72F-CAFE9D6B2D9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48F26C58-D486-4249-9203-414B6ECFD6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5A091194-38E9-4737-89EF-5EC4ACC34A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26F18B2-C555-4A30-B623-2E0D8F06E5D8}"/>
              </a:ext>
            </a:extLst>
          </p:cNvPr>
          <p:cNvSpPr>
            <a:spLocks noGrp="1"/>
          </p:cNvSpPr>
          <p:nvPr>
            <p:ph type="dt" sz="half" idx="10"/>
          </p:nvPr>
        </p:nvSpPr>
        <p:spPr/>
        <p:txBody>
          <a:bodyPr/>
          <a:lstStyle/>
          <a:p>
            <a:fld id="{FBD441FD-7B2C-4688-9B05-AE2ED71B829D}" type="datetimeFigureOut">
              <a:rPr lang="en-GB" smtClean="0"/>
              <a:t>13/01/2024</a:t>
            </a:fld>
            <a:endParaRPr lang="en-GB"/>
          </a:p>
        </p:txBody>
      </p:sp>
      <p:sp>
        <p:nvSpPr>
          <p:cNvPr id="6" name="Footer Placeholder 5">
            <a:extLst>
              <a:ext uri="{FF2B5EF4-FFF2-40B4-BE49-F238E27FC236}">
                <a16:creationId xmlns:a16="http://schemas.microsoft.com/office/drawing/2014/main" id="{595B28E3-42B1-4A68-AE21-A42A88EA2B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D4B5DAE-C372-46E8-A507-E859BD5792D4}"/>
              </a:ext>
            </a:extLst>
          </p:cNvPr>
          <p:cNvSpPr>
            <a:spLocks noGrp="1"/>
          </p:cNvSpPr>
          <p:nvPr>
            <p:ph type="sldNum" sz="quarter" idx="12"/>
          </p:nvPr>
        </p:nvSpPr>
        <p:spPr/>
        <p:txBody>
          <a:bodyPr/>
          <a:lstStyle/>
          <a:p>
            <a:fld id="{FEC8AAE8-527D-447C-B849-36601A47ABEC}" type="slidenum">
              <a:rPr lang="en-GB" smtClean="0"/>
              <a:t>‹#›</a:t>
            </a:fld>
            <a:endParaRPr lang="en-GB"/>
          </a:p>
        </p:txBody>
      </p:sp>
    </p:spTree>
    <p:extLst>
      <p:ext uri="{BB962C8B-B14F-4D97-AF65-F5344CB8AC3E}">
        <p14:creationId xmlns:p14="http://schemas.microsoft.com/office/powerpoint/2010/main" val="40059369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61387-9C52-48EA-9FA8-D8299DA75D6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C76DBA81-F856-41CF-9DD7-B80F6B4CAE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4A7F6A4-E5B6-48BE-9A85-E24494A12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E05EA7D-3C43-4319-843A-DFA0ABC405D2}"/>
              </a:ext>
            </a:extLst>
          </p:cNvPr>
          <p:cNvSpPr>
            <a:spLocks noGrp="1"/>
          </p:cNvSpPr>
          <p:nvPr>
            <p:ph type="dt" sz="half" idx="10"/>
          </p:nvPr>
        </p:nvSpPr>
        <p:spPr/>
        <p:txBody>
          <a:bodyPr/>
          <a:lstStyle/>
          <a:p>
            <a:fld id="{FBD441FD-7B2C-4688-9B05-AE2ED71B829D}" type="datetimeFigureOut">
              <a:rPr lang="en-GB" smtClean="0"/>
              <a:t>13/01/2024</a:t>
            </a:fld>
            <a:endParaRPr lang="en-GB"/>
          </a:p>
        </p:txBody>
      </p:sp>
      <p:sp>
        <p:nvSpPr>
          <p:cNvPr id="6" name="Footer Placeholder 5">
            <a:extLst>
              <a:ext uri="{FF2B5EF4-FFF2-40B4-BE49-F238E27FC236}">
                <a16:creationId xmlns:a16="http://schemas.microsoft.com/office/drawing/2014/main" id="{88F43704-09E7-4FBA-B795-A72244DA5B6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C0C2630-4FE8-4B2B-9E84-222FDE62B5DC}"/>
              </a:ext>
            </a:extLst>
          </p:cNvPr>
          <p:cNvSpPr>
            <a:spLocks noGrp="1"/>
          </p:cNvSpPr>
          <p:nvPr>
            <p:ph type="sldNum" sz="quarter" idx="12"/>
          </p:nvPr>
        </p:nvSpPr>
        <p:spPr/>
        <p:txBody>
          <a:bodyPr/>
          <a:lstStyle/>
          <a:p>
            <a:fld id="{FEC8AAE8-527D-447C-B849-36601A47ABEC}" type="slidenum">
              <a:rPr lang="en-GB" smtClean="0"/>
              <a:t>‹#›</a:t>
            </a:fld>
            <a:endParaRPr lang="en-GB"/>
          </a:p>
        </p:txBody>
      </p:sp>
    </p:spTree>
    <p:extLst>
      <p:ext uri="{BB962C8B-B14F-4D97-AF65-F5344CB8AC3E}">
        <p14:creationId xmlns:p14="http://schemas.microsoft.com/office/powerpoint/2010/main" val="39001136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18B95-29AC-4EAD-A273-7617AC2B1B9E}"/>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468AE00-00F4-42C2-98DD-BC658395B66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C379FA5-725F-4B2A-A94A-531FDB37897A}"/>
              </a:ext>
            </a:extLst>
          </p:cNvPr>
          <p:cNvSpPr>
            <a:spLocks noGrp="1"/>
          </p:cNvSpPr>
          <p:nvPr>
            <p:ph type="dt" sz="half" idx="10"/>
          </p:nvPr>
        </p:nvSpPr>
        <p:spPr/>
        <p:txBody>
          <a:bodyPr/>
          <a:lstStyle/>
          <a:p>
            <a:fld id="{FBD441FD-7B2C-4688-9B05-AE2ED71B829D}" type="datetimeFigureOut">
              <a:rPr lang="en-GB" smtClean="0"/>
              <a:t>13/01/2024</a:t>
            </a:fld>
            <a:endParaRPr lang="en-GB"/>
          </a:p>
        </p:txBody>
      </p:sp>
      <p:sp>
        <p:nvSpPr>
          <p:cNvPr id="5" name="Footer Placeholder 4">
            <a:extLst>
              <a:ext uri="{FF2B5EF4-FFF2-40B4-BE49-F238E27FC236}">
                <a16:creationId xmlns:a16="http://schemas.microsoft.com/office/drawing/2014/main" id="{E46FB449-D703-4A7B-AFA9-EE5612E9A9E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3C8FBD-2755-4C65-BE0D-8F9A34CB73B4}"/>
              </a:ext>
            </a:extLst>
          </p:cNvPr>
          <p:cNvSpPr>
            <a:spLocks noGrp="1"/>
          </p:cNvSpPr>
          <p:nvPr>
            <p:ph type="sldNum" sz="quarter" idx="12"/>
          </p:nvPr>
        </p:nvSpPr>
        <p:spPr/>
        <p:txBody>
          <a:bodyPr/>
          <a:lstStyle/>
          <a:p>
            <a:fld id="{FEC8AAE8-527D-447C-B849-36601A47ABEC}" type="slidenum">
              <a:rPr lang="en-GB" smtClean="0"/>
              <a:t>‹#›</a:t>
            </a:fld>
            <a:endParaRPr lang="en-GB"/>
          </a:p>
        </p:txBody>
      </p:sp>
    </p:spTree>
    <p:extLst>
      <p:ext uri="{BB962C8B-B14F-4D97-AF65-F5344CB8AC3E}">
        <p14:creationId xmlns:p14="http://schemas.microsoft.com/office/powerpoint/2010/main" val="31311055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3A1742-4C2C-47E2-B5A8-BFC01F4DF9D6}"/>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92E6005-29DB-4354-9F8D-C1B235EC973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7160F8F-9379-4908-9488-607A9CDA4E92}"/>
              </a:ext>
            </a:extLst>
          </p:cNvPr>
          <p:cNvSpPr>
            <a:spLocks noGrp="1"/>
          </p:cNvSpPr>
          <p:nvPr>
            <p:ph type="dt" sz="half" idx="10"/>
          </p:nvPr>
        </p:nvSpPr>
        <p:spPr/>
        <p:txBody>
          <a:bodyPr/>
          <a:lstStyle/>
          <a:p>
            <a:fld id="{FBD441FD-7B2C-4688-9B05-AE2ED71B829D}" type="datetimeFigureOut">
              <a:rPr lang="en-GB" smtClean="0"/>
              <a:t>13/01/2024</a:t>
            </a:fld>
            <a:endParaRPr lang="en-GB"/>
          </a:p>
        </p:txBody>
      </p:sp>
      <p:sp>
        <p:nvSpPr>
          <p:cNvPr id="5" name="Footer Placeholder 4">
            <a:extLst>
              <a:ext uri="{FF2B5EF4-FFF2-40B4-BE49-F238E27FC236}">
                <a16:creationId xmlns:a16="http://schemas.microsoft.com/office/drawing/2014/main" id="{39BE954E-9796-4B6C-B711-6794A2231B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F4D4B5-69E9-4866-8C56-3EA2BF9F8574}"/>
              </a:ext>
            </a:extLst>
          </p:cNvPr>
          <p:cNvSpPr>
            <a:spLocks noGrp="1"/>
          </p:cNvSpPr>
          <p:nvPr>
            <p:ph type="sldNum" sz="quarter" idx="12"/>
          </p:nvPr>
        </p:nvSpPr>
        <p:spPr/>
        <p:txBody>
          <a:bodyPr/>
          <a:lstStyle/>
          <a:p>
            <a:fld id="{FEC8AAE8-527D-447C-B849-36601A47ABEC}" type="slidenum">
              <a:rPr lang="en-GB" smtClean="0"/>
              <a:t>‹#›</a:t>
            </a:fld>
            <a:endParaRPr lang="en-GB"/>
          </a:p>
        </p:txBody>
      </p:sp>
    </p:spTree>
    <p:extLst>
      <p:ext uri="{BB962C8B-B14F-4D97-AF65-F5344CB8AC3E}">
        <p14:creationId xmlns:p14="http://schemas.microsoft.com/office/powerpoint/2010/main" val="1393856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569237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49963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156541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107178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296766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601107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335720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2434160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9E462B-BCD5-40FE-B3F4-2B5B963EB1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3A5E6501-5304-4F86-82E8-7A3F8D0466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1A0A4AE-A290-4E6F-AA99-8322C34602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D441FD-7B2C-4688-9B05-AE2ED71B829D}" type="datetimeFigureOut">
              <a:rPr lang="en-GB" smtClean="0"/>
              <a:t>13/01/2024</a:t>
            </a:fld>
            <a:endParaRPr lang="en-GB"/>
          </a:p>
        </p:txBody>
      </p:sp>
      <p:sp>
        <p:nvSpPr>
          <p:cNvPr id="5" name="Footer Placeholder 4">
            <a:extLst>
              <a:ext uri="{FF2B5EF4-FFF2-40B4-BE49-F238E27FC236}">
                <a16:creationId xmlns:a16="http://schemas.microsoft.com/office/drawing/2014/main" id="{9AEB8B81-F30C-40F2-859B-AFE9E2531C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83BE617-A4E9-4708-AB33-2751CB0A5C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C8AAE8-527D-447C-B849-36601A47ABEC}" type="slidenum">
              <a:rPr lang="en-GB" smtClean="0"/>
              <a:t>‹#›</a:t>
            </a:fld>
            <a:endParaRPr lang="en-GB"/>
          </a:p>
        </p:txBody>
      </p:sp>
    </p:spTree>
    <p:extLst>
      <p:ext uri="{BB962C8B-B14F-4D97-AF65-F5344CB8AC3E}">
        <p14:creationId xmlns:p14="http://schemas.microsoft.com/office/powerpoint/2010/main" val="231936626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8.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30.png"/><Relationship Id="rId7" Type="http://schemas.openxmlformats.org/officeDocument/2006/relationships/image" Target="../media/image33.png"/><Relationship Id="rId12" Type="http://schemas.openxmlformats.org/officeDocument/2006/relationships/image" Target="../media/image22.png"/><Relationship Id="rId17" Type="http://schemas.openxmlformats.org/officeDocument/2006/relationships/image" Target="../media/image6.png"/><Relationship Id="rId2" Type="http://schemas.openxmlformats.org/officeDocument/2006/relationships/notesSlide" Target="../notesSlides/notesSlide25.xml"/><Relationship Id="rId16"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14.png"/><Relationship Id="rId10" Type="http://schemas.openxmlformats.org/officeDocument/2006/relationships/image" Target="../media/image36.png"/><Relationship Id="rId4" Type="http://schemas.openxmlformats.org/officeDocument/2006/relationships/image" Target="../media/image18.png"/><Relationship Id="rId9" Type="http://schemas.openxmlformats.org/officeDocument/2006/relationships/image" Target="../media/image35.png"/><Relationship Id="rId14" Type="http://schemas.openxmlformats.org/officeDocument/2006/relationships/audio" Target="../media/audio26.wav"/></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30.png"/><Relationship Id="rId7" Type="http://schemas.openxmlformats.org/officeDocument/2006/relationships/image" Target="../media/image33.png"/><Relationship Id="rId12" Type="http://schemas.openxmlformats.org/officeDocument/2006/relationships/image" Target="../media/image22.png"/><Relationship Id="rId17" Type="http://schemas.openxmlformats.org/officeDocument/2006/relationships/image" Target="../media/image6.png"/><Relationship Id="rId2" Type="http://schemas.openxmlformats.org/officeDocument/2006/relationships/notesSlide" Target="../notesSlides/notesSlide26.xml"/><Relationship Id="rId16"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audio" Target="../media/audio27.wav"/><Relationship Id="rId10" Type="http://schemas.openxmlformats.org/officeDocument/2006/relationships/image" Target="../media/image36.png"/><Relationship Id="rId4" Type="http://schemas.openxmlformats.org/officeDocument/2006/relationships/image" Target="../media/image18.png"/><Relationship Id="rId9" Type="http://schemas.openxmlformats.org/officeDocument/2006/relationships/image" Target="../media/image35.png"/><Relationship Id="rId14" Type="http://schemas.openxmlformats.org/officeDocument/2006/relationships/image" Target="../media/image14.png"/></Relationships>
</file>

<file path=ppt/slides/_rels/slide2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40.png"/><Relationship Id="rId11" Type="http://schemas.openxmlformats.org/officeDocument/2006/relationships/image" Target="../media/image44.svg"/><Relationship Id="rId5" Type="http://schemas.openxmlformats.org/officeDocument/2006/relationships/image" Target="../media/image32.png"/><Relationship Id="rId10" Type="http://schemas.openxmlformats.org/officeDocument/2006/relationships/image" Target="../media/image43.png"/><Relationship Id="rId4" Type="http://schemas.openxmlformats.org/officeDocument/2006/relationships/image" Target="../media/image39.png"/><Relationship Id="rId9" Type="http://schemas.openxmlformats.org/officeDocument/2006/relationships/image" Target="../media/image42.png"/></Relationships>
</file>

<file path=ppt/slides/_rels/slide2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2.png"/><Relationship Id="rId10" Type="http://schemas.openxmlformats.org/officeDocument/2006/relationships/image" Target="../media/image44.svg"/><Relationship Id="rId4" Type="http://schemas.openxmlformats.org/officeDocument/2006/relationships/image" Target="../media/image39.png"/><Relationship Id="rId9" Type="http://schemas.openxmlformats.org/officeDocument/2006/relationships/image" Target="../media/image43.pn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29.xml"/><Relationship Id="rId7" Type="http://schemas.openxmlformats.org/officeDocument/2006/relationships/image" Target="../media/image46.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49.png"/><Relationship Id="rId4" Type="http://schemas.openxmlformats.org/officeDocument/2006/relationships/oleObject" Target="../embeddings/oleObject1.bin"/><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12.png"/></Relationships>
</file>

<file path=ppt/slides/_rels/slide3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audio" Target="../media/audio28.wav"/><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audio" Target="../media/audio29.wav"/><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audio" Target="../media/audio30.wav"/><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31.wav"/><Relationship Id="rId7"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audio" Target="../media/audio4.wav"/><Relationship Id="rId11" Type="http://schemas.openxmlformats.org/officeDocument/2006/relationships/image" Target="../media/image10.png"/><Relationship Id="rId5" Type="http://schemas.openxmlformats.org/officeDocument/2006/relationships/audio" Target="../media/audio2.wav"/><Relationship Id="rId10" Type="http://schemas.openxmlformats.org/officeDocument/2006/relationships/image" Target="../media/image9.png"/><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audio" Target="../media/audio32.wav"/><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audio" Target="../media/audio33.wav"/><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46.png"/><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audio" Target="../media/audio34.wav"/><Relationship Id="rId7"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40.png"/><Relationship Id="rId4" Type="http://schemas.openxmlformats.org/officeDocument/2006/relationships/audio" Target="../media/audio35.wav"/></Relationships>
</file>

<file path=ppt/slides/_rels/slide4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36.wav"/><Relationship Id="rId7"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1.png"/><Relationship Id="rId4" Type="http://schemas.openxmlformats.org/officeDocument/2006/relationships/audio" Target="../media/audio37.wav"/></Relationships>
</file>

<file path=ppt/slides/_rels/slide44.xml.rels><?xml version="1.0" encoding="UTF-8" standalone="yes"?>
<Relationships xmlns="http://schemas.openxmlformats.org/package/2006/relationships"><Relationship Id="rId3" Type="http://schemas.openxmlformats.org/officeDocument/2006/relationships/audio" Target="../media/audio38.wav"/><Relationship Id="rId7"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66.png"/><Relationship Id="rId4" Type="http://schemas.openxmlformats.org/officeDocument/2006/relationships/audio" Target="../media/audio39.wav"/></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audio" Target="../media/audio41.wav"/><Relationship Id="rId4" Type="http://schemas.openxmlformats.org/officeDocument/2006/relationships/audio" Target="../media/audio40.wav"/></Relationships>
</file>

<file path=ppt/slides/_rels/slide46.xml.rels><?xml version="1.0" encoding="UTF-8" standalone="yes"?>
<Relationships xmlns="http://schemas.openxmlformats.org/package/2006/relationships"><Relationship Id="rId3" Type="http://schemas.openxmlformats.org/officeDocument/2006/relationships/audio" Target="../media/audio42.wav"/><Relationship Id="rId7"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67.png"/><Relationship Id="rId4" Type="http://schemas.openxmlformats.org/officeDocument/2006/relationships/audio" Target="../media/audio43.wav"/></Relationships>
</file>

<file path=ppt/slides/_rels/slide47.xml.rels><?xml version="1.0" encoding="UTF-8" standalone="yes"?>
<Relationships xmlns="http://schemas.openxmlformats.org/package/2006/relationships"><Relationship Id="rId8" Type="http://schemas.openxmlformats.org/officeDocument/2006/relationships/audio" Target="../media/audio47.wav"/><Relationship Id="rId13" Type="http://schemas.openxmlformats.org/officeDocument/2006/relationships/image" Target="../media/image69.png"/><Relationship Id="rId3" Type="http://schemas.openxmlformats.org/officeDocument/2006/relationships/slideLayout" Target="../slideLayouts/slideLayout3.xml"/><Relationship Id="rId7" Type="http://schemas.openxmlformats.org/officeDocument/2006/relationships/audio" Target="../media/audio46.wav"/><Relationship Id="rId12" Type="http://schemas.openxmlformats.org/officeDocument/2006/relationships/image" Target="../media/image6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45.wav"/><Relationship Id="rId11" Type="http://schemas.openxmlformats.org/officeDocument/2006/relationships/audio" Target="../media/audio50.wav"/><Relationship Id="rId5" Type="http://schemas.openxmlformats.org/officeDocument/2006/relationships/audio" Target="../media/audio44.wav"/><Relationship Id="rId10" Type="http://schemas.openxmlformats.org/officeDocument/2006/relationships/audio" Target="../media/audio49.wav"/><Relationship Id="rId4" Type="http://schemas.openxmlformats.org/officeDocument/2006/relationships/notesSlide" Target="../notesSlides/notesSlide47.xml"/><Relationship Id="rId9" Type="http://schemas.openxmlformats.org/officeDocument/2006/relationships/audio" Target="../media/audio48.wav"/></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hyperlink" Target="https://www.rachelhawkes.com/LDPresources/Yr7French/French_Y7_Term2i_Wk4_audio.html" TargetMode="External"/><Relationship Id="rId2" Type="http://schemas.openxmlformats.org/officeDocument/2006/relationships/notesSlide" Target="../notesSlides/notesSlide53.xml"/><Relationship Id="rId1" Type="http://schemas.openxmlformats.org/officeDocument/2006/relationships/slideLayout" Target="../slideLayouts/slideLayout3.xml"/><Relationship Id="rId5" Type="http://schemas.openxmlformats.org/officeDocument/2006/relationships/image" Target="../media/image70.png"/><Relationship Id="rId4" Type="http://schemas.openxmlformats.org/officeDocument/2006/relationships/hyperlink" Target="https://www.rachelhawkes.com/LDPresources/Yr7French/French_Y7_Term2i_Wk4_audio_HW_sheet.docx"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audio" Target="../media/audio11.wav"/><Relationship Id="rId5" Type="http://schemas.openxmlformats.org/officeDocument/2006/relationships/audio" Target="../media/audio10.wav"/><Relationship Id="rId10" Type="http://schemas.openxmlformats.org/officeDocument/2006/relationships/image" Target="../media/image15.png"/><Relationship Id="rId4" Type="http://schemas.openxmlformats.org/officeDocument/2006/relationships/audio" Target="../media/audio9.wav"/><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56"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128407" y="5578600"/>
            <a:ext cx="4617765" cy="1154112"/>
          </a:xfrm>
        </p:spPr>
        <p:txBody>
          <a:bodyPr>
            <a:normAutofit fontScale="70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a:spcBef>
                <a:spcPct val="0"/>
              </a:spcBef>
              <a:defRPr/>
            </a:pP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900" dirty="0">
                <a:solidFill>
                  <a:prstClr val="white"/>
                </a:solidFill>
                <a:latin typeface="Century Gothic" panose="020B0502020202020204" pitchFamily="34" charset="0"/>
              </a:rPr>
              <a:t>2.1</a:t>
            </a: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a:t>
            </a:r>
            <a:r>
              <a:rPr lang="en-GB" sz="2900" dirty="0">
                <a:solidFill>
                  <a:prstClr val="white"/>
                </a:solidFill>
                <a:ea typeface="+mj-ea"/>
                <a:cs typeface="+mj-cs"/>
              </a:rPr>
              <a:t>3</a:t>
            </a: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Lesson 33</a:t>
            </a:r>
            <a:br>
              <a:rPr lang="en-GB" sz="2900" dirty="0">
                <a:solidFill>
                  <a:prstClr val="white"/>
                </a:solidFill>
                <a:ea typeface="+mj-ea"/>
                <a:cs typeface="+mj-cs"/>
              </a:rPr>
            </a:br>
            <a:r>
              <a:rPr lang="en-GB" sz="1200" dirty="0">
                <a:solidFill>
                  <a:prstClr val="white"/>
                </a:solidFill>
                <a:latin typeface="Century Gothic" panose="020B0502020202020204" pitchFamily="34" charset="0"/>
              </a:rPr>
              <a:t>Natalie Finlayson / Emma Marsden / </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Rachel Ha</a:t>
            </a:r>
            <a:r>
              <a:rPr lang="en-GB" sz="1200" dirty="0" err="1">
                <a:solidFill>
                  <a:prstClr val="white"/>
                </a:solidFill>
                <a:latin typeface="Century Gothic" panose="020B0502020202020204" pitchFamily="34" charset="0"/>
              </a:rPr>
              <a:t>wkes</a:t>
            </a:r>
            <a:endPar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fi-FI" sz="1600" b="0"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b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p>
          <a:p>
            <a:pPr lvl="0">
              <a:defRPr/>
            </a:pPr>
            <a:r>
              <a:rPr lang="en-GB" sz="1800" dirty="0">
                <a:solidFill>
                  <a:prstClr val="white"/>
                </a:solidFill>
                <a:latin typeface="Century Gothic" panose="020B0502020202020204" pitchFamily="34" charset="0"/>
              </a:rPr>
              <a:t>Date updated: 12.01.24</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383857" y="2548062"/>
            <a:ext cx="6722795" cy="2312696"/>
          </a:xfrm>
        </p:spPr>
        <p:txBody>
          <a:bodyPr>
            <a:normAutofit/>
          </a:bodyPr>
          <a:lstStyle/>
          <a:p>
            <a:pPr algn="l"/>
            <a:r>
              <a:rPr lang="fr-FR" sz="2400" dirty="0">
                <a:solidFill>
                  <a:prstClr val="white"/>
                </a:solidFill>
              </a:rPr>
              <a:t>avoir (nous, vous)</a:t>
            </a:r>
          </a:p>
          <a:p>
            <a:pPr algn="l"/>
            <a:r>
              <a:rPr lang="en-GB" sz="2400" dirty="0">
                <a:solidFill>
                  <a:prstClr val="white"/>
                </a:solidFill>
              </a:rPr>
              <a:t>SSC [au] [revisited]</a:t>
            </a:r>
          </a:p>
          <a:p>
            <a:pPr algn="l"/>
            <a:r>
              <a:rPr lang="en-GB" sz="2400" dirty="0">
                <a:solidFill>
                  <a:prstClr val="white"/>
                </a:solidFill>
              </a:rPr>
              <a:t>s-liaison</a:t>
            </a: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3" y="1537855"/>
            <a:ext cx="8892757" cy="1010207"/>
          </a:xfrm>
        </p:spPr>
        <p:txBody>
          <a:bodyPr>
            <a:normAutofit fontScale="92500" lnSpcReduction="20000"/>
          </a:bodyPr>
          <a:lstStyle/>
          <a:p>
            <a:r>
              <a:rPr lang="en-GB" sz="4400" b="1" dirty="0">
                <a:solidFill>
                  <a:prstClr val="white"/>
                </a:solidFill>
              </a:rPr>
              <a:t>Family and family </a:t>
            </a:r>
            <a:r>
              <a:rPr lang="en-GB" sz="4400" dirty="0">
                <a:solidFill>
                  <a:prstClr val="white"/>
                </a:solidFill>
              </a:rPr>
              <a:t>life</a:t>
            </a:r>
            <a:br>
              <a:rPr lang="en-GB" sz="4400" dirty="0">
                <a:solidFill>
                  <a:prstClr val="white"/>
                </a:solidFill>
              </a:rPr>
            </a:br>
            <a:r>
              <a:rPr lang="en-GB" sz="3900" b="1" i="1" dirty="0">
                <a:solidFill>
                  <a:prstClr val="white"/>
                </a:solidFill>
              </a:rPr>
              <a:t>Saying what people have</a:t>
            </a:r>
            <a:endParaRPr lang="en-GB" sz="4400" i="1" dirty="0"/>
          </a:p>
        </p:txBody>
      </p:sp>
      <p:pic>
        <p:nvPicPr>
          <p:cNvPr id="8" name="Picture 7" descr="A picture containing toy, doll&#10;&#10;Description automatically generated">
            <a:extLst>
              <a:ext uri="{FF2B5EF4-FFF2-40B4-BE49-F238E27FC236}">
                <a16:creationId xmlns:a16="http://schemas.microsoft.com/office/drawing/2014/main" id="{1B00747A-9970-4554-AA84-8D9A3F35552F}"/>
              </a:ext>
            </a:extLst>
          </p:cNvPr>
          <p:cNvPicPr>
            <a:picLocks noChangeAspect="1"/>
          </p:cNvPicPr>
          <p:nvPr/>
        </p:nvPicPr>
        <p:blipFill>
          <a:blip r:embed="rId5"/>
          <a:stretch>
            <a:fillRect/>
          </a:stretch>
        </p:blipFill>
        <p:spPr>
          <a:xfrm>
            <a:off x="8838859" y="3250629"/>
            <a:ext cx="1280455" cy="1280455"/>
          </a:xfrm>
          <a:prstGeom prst="ellipse">
            <a:avLst/>
          </a:prstGeom>
        </p:spPr>
      </p:pic>
      <p:pic>
        <p:nvPicPr>
          <p:cNvPr id="9" name="Picture 8" descr="A picture containing doll, shirt&#10;&#10;Description automatically generated">
            <a:extLst>
              <a:ext uri="{FF2B5EF4-FFF2-40B4-BE49-F238E27FC236}">
                <a16:creationId xmlns:a16="http://schemas.microsoft.com/office/drawing/2014/main" id="{71D07C14-0085-4150-BCE4-77C630C77906}"/>
              </a:ext>
            </a:extLst>
          </p:cNvPr>
          <p:cNvPicPr>
            <a:picLocks noChangeAspect="1"/>
          </p:cNvPicPr>
          <p:nvPr/>
        </p:nvPicPr>
        <p:blipFill>
          <a:blip r:embed="rId6"/>
          <a:stretch>
            <a:fillRect/>
          </a:stretch>
        </p:blipFill>
        <p:spPr>
          <a:xfrm>
            <a:off x="9729973" y="3052282"/>
            <a:ext cx="1506070" cy="1506070"/>
          </a:xfrm>
          <a:prstGeom prst="ellipse">
            <a:avLst/>
          </a:prstGeom>
        </p:spPr>
      </p:pic>
      <p:pic>
        <p:nvPicPr>
          <p:cNvPr id="13" name="Picture 12">
            <a:extLst>
              <a:ext uri="{FF2B5EF4-FFF2-40B4-BE49-F238E27FC236}">
                <a16:creationId xmlns:a16="http://schemas.microsoft.com/office/drawing/2014/main" id="{0FA1D8FF-9AE2-475A-AA75-7B89587F1AF0}"/>
              </a:ext>
            </a:extLst>
          </p:cNvPr>
          <p:cNvPicPr>
            <a:picLocks noChangeAspect="1"/>
          </p:cNvPicPr>
          <p:nvPr/>
        </p:nvPicPr>
        <p:blipFill>
          <a:blip r:embed="rId7">
            <a:duotone>
              <a:schemeClr val="accent4">
                <a:shade val="45000"/>
                <a:satMod val="135000"/>
              </a:schemeClr>
              <a:prstClr val="white"/>
            </a:duotone>
          </a:blip>
          <a:stretch>
            <a:fillRect/>
          </a:stretch>
        </p:blipFill>
        <p:spPr>
          <a:xfrm>
            <a:off x="5053035" y="3677919"/>
            <a:ext cx="5839441" cy="3041521"/>
          </a:xfrm>
          <a:prstGeom prst="rect">
            <a:avLst/>
          </a:prstGeom>
        </p:spPr>
      </p:pic>
    </p:spTree>
    <p:extLst>
      <p:ext uri="{BB962C8B-B14F-4D97-AF65-F5344CB8AC3E}">
        <p14:creationId xmlns:p14="http://schemas.microsoft.com/office/powerpoint/2010/main" val="3352586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8" name="TextBox 7">
            <a:extLst>
              <a:ext uri="{FF2B5EF4-FFF2-40B4-BE49-F238E27FC236}">
                <a16:creationId xmlns:a16="http://schemas.microsoft.com/office/drawing/2014/main" id="{6D7F314A-1F18-46C3-B2C2-8CDD3A7E7ED1}"/>
              </a:ext>
            </a:extLst>
          </p:cNvPr>
          <p:cNvSpPr txBox="1"/>
          <p:nvPr/>
        </p:nvSpPr>
        <p:spPr>
          <a:xfrm>
            <a:off x="2524800" y="4180146"/>
            <a:ext cx="7142400" cy="646331"/>
          </a:xfrm>
          <a:prstGeom prst="rect">
            <a:avLst/>
          </a:prstGeom>
          <a:noFill/>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we</a:t>
            </a:r>
            <a:r>
              <a:rPr lang="en-GB" sz="3600" dirty="0">
                <a:solidFill>
                  <a:schemeClr val="accent1">
                    <a:lumMod val="50000"/>
                  </a:schemeClr>
                </a:solidFill>
                <a:latin typeface="Century Gothic" panose="020B0502020202020204" pitchFamily="34" charset="0"/>
              </a:rPr>
              <a:t> </a:t>
            </a:r>
            <a:r>
              <a:rPr lang="en-GB" sz="3600" b="1" dirty="0">
                <a:solidFill>
                  <a:schemeClr val="accent1">
                    <a:lumMod val="50000"/>
                  </a:schemeClr>
                </a:solidFill>
                <a:latin typeface="Century Gothic" panose="020B0502020202020204" pitchFamily="34" charset="0"/>
              </a:rPr>
              <a:t>have</a:t>
            </a:r>
          </a:p>
        </p:txBody>
      </p:sp>
      <p:sp>
        <p:nvSpPr>
          <p:cNvPr id="6" name="TextBox 5"/>
          <p:cNvSpPr txBox="1"/>
          <p:nvPr/>
        </p:nvSpPr>
        <p:spPr>
          <a:xfrm>
            <a:off x="1573824" y="1679814"/>
            <a:ext cx="9499776" cy="2154436"/>
          </a:xfrm>
          <a:prstGeom prst="rect">
            <a:avLst/>
          </a:prstGeom>
          <a:noFill/>
        </p:spPr>
        <p:txBody>
          <a:bodyPr wrap="square" rtlCol="0">
            <a:spAutoFit/>
          </a:bodyPr>
          <a:lstStyle/>
          <a:p>
            <a:r>
              <a:rPr lang="en-GB" sz="13400" b="1" dirty="0">
                <a:solidFill>
                  <a:schemeClr val="accent1">
                    <a:lumMod val="50000"/>
                  </a:schemeClr>
                </a:solidFill>
                <a:latin typeface="Century Gothic" panose="020B0502020202020204" pitchFamily="34" charset="0"/>
              </a:rPr>
              <a:t>nou</a:t>
            </a:r>
            <a:r>
              <a:rPr lang="en-GB" sz="13400" b="1" dirty="0">
                <a:solidFill>
                  <a:srgbClr val="EE6000"/>
                </a:solidFill>
                <a:latin typeface="Century Gothic" panose="020B0502020202020204" pitchFamily="34" charset="0"/>
              </a:rPr>
              <a:t>s</a:t>
            </a:r>
            <a:r>
              <a:rPr lang="en-GB" sz="13400" b="1" dirty="0">
                <a:solidFill>
                  <a:schemeClr val="accent1">
                    <a:lumMod val="50000"/>
                  </a:schemeClr>
                </a:solidFill>
                <a:latin typeface="Century Gothic" panose="020B0502020202020204" pitchFamily="34" charset="0"/>
              </a:rPr>
              <a:t> </a:t>
            </a:r>
            <a:r>
              <a:rPr lang="en-GB" sz="13400" b="1" dirty="0" err="1">
                <a:solidFill>
                  <a:srgbClr val="EE6000"/>
                </a:solidFill>
                <a:latin typeface="Century Gothic" panose="020B0502020202020204" pitchFamily="34" charset="0"/>
              </a:rPr>
              <a:t>a</a:t>
            </a:r>
            <a:r>
              <a:rPr lang="en-GB" sz="13400" b="1" dirty="0" err="1">
                <a:solidFill>
                  <a:schemeClr val="accent1">
                    <a:lumMod val="50000"/>
                  </a:schemeClr>
                </a:solidFill>
                <a:latin typeface="Century Gothic" panose="020B0502020202020204" pitchFamily="34" charset="0"/>
              </a:rPr>
              <a:t>vons</a:t>
            </a:r>
            <a:endParaRPr lang="en-GB" sz="13400" b="1" dirty="0">
              <a:solidFill>
                <a:schemeClr val="accent1">
                  <a:lumMod val="50000"/>
                </a:schemeClr>
              </a:solidFill>
              <a:latin typeface="Century Gothic" panose="020B0502020202020204" pitchFamily="34" charset="0"/>
            </a:endParaRPr>
          </a:p>
        </p:txBody>
      </p:sp>
      <p:sp>
        <p:nvSpPr>
          <p:cNvPr id="9" name="Arc 8"/>
          <p:cNvSpPr/>
          <p:nvPr/>
        </p:nvSpPr>
        <p:spPr>
          <a:xfrm rot="7925323">
            <a:off x="4979967" y="1975436"/>
            <a:ext cx="1896542" cy="2038688"/>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Action Button: Forward or Next 9">
            <a:hlinkClick r:id="" action="ppaction://noaction" highlightClick="1">
              <a:snd r:embed="rId3" name="nous avons.wav"/>
            </a:hlinkClick>
          </p:cNvPr>
          <p:cNvSpPr/>
          <p:nvPr/>
        </p:nvSpPr>
        <p:spPr>
          <a:xfrm>
            <a:off x="368489" y="5254388"/>
            <a:ext cx="641445" cy="723331"/>
          </a:xfrm>
          <a:prstGeom prst="actionButtonForwardNext">
            <a:avLst/>
          </a:prstGeom>
          <a:solidFill>
            <a:srgbClr val="0055A5"/>
          </a:solidFill>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B526941F-A871-464C-89C0-467EA6345607}"/>
              </a:ext>
            </a:extLst>
          </p:cNvPr>
          <p:cNvSpPr>
            <a:spLocks noGrp="1"/>
          </p:cNvSpPr>
          <p:nvPr>
            <p:ph type="title"/>
          </p:nvPr>
        </p:nvSpPr>
        <p:spPr/>
        <p:txBody>
          <a:bodyPr>
            <a:normAutofit/>
          </a:bodyPr>
          <a:lstStyle/>
          <a:p>
            <a:r>
              <a:rPr lang="fr-FR" sz="2800" dirty="0"/>
              <a:t>Avoir: nous and vous</a:t>
            </a:r>
          </a:p>
        </p:txBody>
      </p:sp>
      <p:sp>
        <p:nvSpPr>
          <p:cNvPr id="7" name="Rounded Rectangle 46">
            <a:extLst>
              <a:ext uri="{FF2B5EF4-FFF2-40B4-BE49-F238E27FC236}">
                <a16:creationId xmlns:a16="http://schemas.microsoft.com/office/drawing/2014/main" id="{A3EB90B3-E9E7-491A-8466-4580CEE999C3}"/>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1343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8" name="TextBox 7">
            <a:extLst>
              <a:ext uri="{FF2B5EF4-FFF2-40B4-BE49-F238E27FC236}">
                <a16:creationId xmlns:a16="http://schemas.microsoft.com/office/drawing/2014/main" id="{6D7F314A-1F18-46C3-B2C2-8CDD3A7E7ED1}"/>
              </a:ext>
            </a:extLst>
          </p:cNvPr>
          <p:cNvSpPr txBox="1"/>
          <p:nvPr/>
        </p:nvSpPr>
        <p:spPr>
          <a:xfrm>
            <a:off x="2524799" y="4158566"/>
            <a:ext cx="7142400" cy="646331"/>
          </a:xfrm>
          <a:prstGeom prst="rect">
            <a:avLst/>
          </a:prstGeom>
          <a:noFill/>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you </a:t>
            </a:r>
            <a:r>
              <a:rPr lang="en-GB" sz="3600" dirty="0">
                <a:solidFill>
                  <a:schemeClr val="accent1">
                    <a:lumMod val="50000"/>
                  </a:schemeClr>
                </a:solidFill>
                <a:latin typeface="Century Gothic" panose="020B0502020202020204" pitchFamily="34" charset="0"/>
              </a:rPr>
              <a:t>(pl) </a:t>
            </a:r>
            <a:r>
              <a:rPr lang="en-GB" sz="3600" b="1" dirty="0">
                <a:solidFill>
                  <a:schemeClr val="accent1">
                    <a:lumMod val="50000"/>
                  </a:schemeClr>
                </a:solidFill>
                <a:latin typeface="Century Gothic" panose="020B0502020202020204" pitchFamily="34" charset="0"/>
              </a:rPr>
              <a:t>have</a:t>
            </a:r>
          </a:p>
        </p:txBody>
      </p:sp>
      <p:sp>
        <p:nvSpPr>
          <p:cNvPr id="6" name="TextBox 5"/>
          <p:cNvSpPr txBox="1"/>
          <p:nvPr/>
        </p:nvSpPr>
        <p:spPr>
          <a:xfrm>
            <a:off x="2011872" y="1638541"/>
            <a:ext cx="8643455" cy="2154436"/>
          </a:xfrm>
          <a:prstGeom prst="rect">
            <a:avLst/>
          </a:prstGeom>
          <a:noFill/>
        </p:spPr>
        <p:txBody>
          <a:bodyPr wrap="square" rtlCol="0">
            <a:spAutoFit/>
          </a:bodyPr>
          <a:lstStyle/>
          <a:p>
            <a:r>
              <a:rPr lang="en-GB" sz="13400" b="1" dirty="0" err="1">
                <a:solidFill>
                  <a:schemeClr val="accent1">
                    <a:lumMod val="50000"/>
                  </a:schemeClr>
                </a:solidFill>
                <a:latin typeface="Century Gothic" panose="020B0502020202020204" pitchFamily="34" charset="0"/>
              </a:rPr>
              <a:t>vou</a:t>
            </a:r>
            <a:r>
              <a:rPr lang="en-GB" sz="13400" b="1" dirty="0" err="1">
                <a:solidFill>
                  <a:srgbClr val="EE6000"/>
                </a:solidFill>
                <a:latin typeface="Century Gothic" panose="020B0502020202020204" pitchFamily="34" charset="0"/>
              </a:rPr>
              <a:t>s</a:t>
            </a:r>
            <a:r>
              <a:rPr lang="en-GB" sz="13400" b="1" dirty="0">
                <a:solidFill>
                  <a:schemeClr val="accent1">
                    <a:lumMod val="50000"/>
                  </a:schemeClr>
                </a:solidFill>
                <a:latin typeface="Century Gothic" panose="020B0502020202020204" pitchFamily="34" charset="0"/>
              </a:rPr>
              <a:t> </a:t>
            </a:r>
            <a:r>
              <a:rPr lang="en-GB" sz="13400" b="1" dirty="0" err="1">
                <a:solidFill>
                  <a:srgbClr val="EE6000"/>
                </a:solidFill>
                <a:latin typeface="Century Gothic" panose="020B0502020202020204" pitchFamily="34" charset="0"/>
              </a:rPr>
              <a:t>a</a:t>
            </a:r>
            <a:r>
              <a:rPr lang="en-GB" sz="13400" b="1" dirty="0" err="1">
                <a:solidFill>
                  <a:schemeClr val="accent1">
                    <a:lumMod val="50000"/>
                  </a:schemeClr>
                </a:solidFill>
                <a:latin typeface="Century Gothic" panose="020B0502020202020204" pitchFamily="34" charset="0"/>
              </a:rPr>
              <a:t>vez</a:t>
            </a:r>
            <a:endParaRPr lang="en-GB" sz="13400" b="1" dirty="0">
              <a:solidFill>
                <a:schemeClr val="accent1">
                  <a:lumMod val="50000"/>
                </a:schemeClr>
              </a:solidFill>
              <a:latin typeface="Century Gothic" panose="020B0502020202020204" pitchFamily="34" charset="0"/>
            </a:endParaRPr>
          </a:p>
        </p:txBody>
      </p:sp>
      <p:sp>
        <p:nvSpPr>
          <p:cNvPr id="9" name="Arc 8"/>
          <p:cNvSpPr/>
          <p:nvPr/>
        </p:nvSpPr>
        <p:spPr>
          <a:xfrm rot="7925323">
            <a:off x="5231966" y="1897202"/>
            <a:ext cx="1896542" cy="2038688"/>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Action Button: Forward or Next 9">
            <a:hlinkClick r:id="" action="ppaction://noaction" highlightClick="1">
              <a:snd r:embed="rId3" name="vous avez.wav"/>
            </a:hlinkClick>
          </p:cNvPr>
          <p:cNvSpPr/>
          <p:nvPr/>
        </p:nvSpPr>
        <p:spPr>
          <a:xfrm>
            <a:off x="368489" y="5254388"/>
            <a:ext cx="641445" cy="723331"/>
          </a:xfrm>
          <a:prstGeom prst="actionButtonForwardNext">
            <a:avLst/>
          </a:prstGeom>
          <a:solidFill>
            <a:srgbClr val="0055A5"/>
          </a:solidFill>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FE06C272-C3EA-4E41-A5A7-203A954AE499}"/>
              </a:ext>
            </a:extLst>
          </p:cNvPr>
          <p:cNvSpPr>
            <a:spLocks noGrp="1"/>
          </p:cNvSpPr>
          <p:nvPr>
            <p:ph type="title"/>
          </p:nvPr>
        </p:nvSpPr>
        <p:spPr/>
        <p:txBody>
          <a:bodyPr>
            <a:normAutofit/>
          </a:bodyPr>
          <a:lstStyle/>
          <a:p>
            <a:r>
              <a:rPr lang="fr-FR" sz="2800" dirty="0"/>
              <a:t>Avoir: nous and vous</a:t>
            </a:r>
          </a:p>
        </p:txBody>
      </p:sp>
      <p:sp>
        <p:nvSpPr>
          <p:cNvPr id="14" name="Rounded Rectangle 46">
            <a:extLst>
              <a:ext uri="{FF2B5EF4-FFF2-40B4-BE49-F238E27FC236}">
                <a16:creationId xmlns:a16="http://schemas.microsoft.com/office/drawing/2014/main" id="{C3B02DA3-EF79-45A4-AAFB-7F90A349256F}"/>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0767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8" name="TextBox 7">
            <a:extLst>
              <a:ext uri="{FF2B5EF4-FFF2-40B4-BE49-F238E27FC236}">
                <a16:creationId xmlns:a16="http://schemas.microsoft.com/office/drawing/2014/main" id="{6D7F314A-1F18-46C3-B2C2-8CDD3A7E7ED1}"/>
              </a:ext>
            </a:extLst>
          </p:cNvPr>
          <p:cNvSpPr txBox="1"/>
          <p:nvPr/>
        </p:nvSpPr>
        <p:spPr>
          <a:xfrm>
            <a:off x="2524800" y="4180146"/>
            <a:ext cx="7142400" cy="646331"/>
          </a:xfrm>
          <a:prstGeom prst="rect">
            <a:avLst/>
          </a:prstGeom>
          <a:noFill/>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we</a:t>
            </a:r>
            <a:r>
              <a:rPr lang="en-GB" sz="3600" dirty="0">
                <a:solidFill>
                  <a:schemeClr val="accent1">
                    <a:lumMod val="50000"/>
                  </a:schemeClr>
                </a:solidFill>
                <a:latin typeface="Century Gothic" panose="020B0502020202020204" pitchFamily="34" charset="0"/>
              </a:rPr>
              <a:t> </a:t>
            </a:r>
            <a:r>
              <a:rPr lang="en-GB" sz="3600" b="1" dirty="0">
                <a:solidFill>
                  <a:schemeClr val="accent1">
                    <a:lumMod val="50000"/>
                  </a:schemeClr>
                </a:solidFill>
                <a:latin typeface="Century Gothic" panose="020B0502020202020204" pitchFamily="34" charset="0"/>
              </a:rPr>
              <a:t>have</a:t>
            </a:r>
          </a:p>
        </p:txBody>
      </p:sp>
      <p:sp>
        <p:nvSpPr>
          <p:cNvPr id="6" name="TextBox 5"/>
          <p:cNvSpPr txBox="1"/>
          <p:nvPr/>
        </p:nvSpPr>
        <p:spPr>
          <a:xfrm>
            <a:off x="1573824" y="1679814"/>
            <a:ext cx="9499776" cy="2154436"/>
          </a:xfrm>
          <a:prstGeom prst="rect">
            <a:avLst/>
          </a:prstGeom>
          <a:noFill/>
        </p:spPr>
        <p:txBody>
          <a:bodyPr wrap="square" rtlCol="0">
            <a:spAutoFit/>
          </a:bodyPr>
          <a:lstStyle/>
          <a:p>
            <a:r>
              <a:rPr lang="en-GB" sz="13400" b="1" dirty="0">
                <a:solidFill>
                  <a:schemeClr val="accent1">
                    <a:lumMod val="50000"/>
                  </a:schemeClr>
                </a:solidFill>
                <a:latin typeface="Century Gothic" panose="020B0502020202020204" pitchFamily="34" charset="0"/>
              </a:rPr>
              <a:t>nou</a:t>
            </a:r>
            <a:r>
              <a:rPr lang="en-GB" sz="13400" b="1" dirty="0">
                <a:solidFill>
                  <a:srgbClr val="EE6000"/>
                </a:solidFill>
                <a:latin typeface="Century Gothic" panose="020B0502020202020204" pitchFamily="34" charset="0"/>
              </a:rPr>
              <a:t>s</a:t>
            </a:r>
            <a:r>
              <a:rPr lang="en-GB" sz="13400" b="1" dirty="0">
                <a:solidFill>
                  <a:schemeClr val="accent1">
                    <a:lumMod val="50000"/>
                  </a:schemeClr>
                </a:solidFill>
                <a:latin typeface="Century Gothic" panose="020B0502020202020204" pitchFamily="34" charset="0"/>
              </a:rPr>
              <a:t> </a:t>
            </a:r>
            <a:r>
              <a:rPr lang="en-GB" sz="13400" b="1" dirty="0" err="1">
                <a:solidFill>
                  <a:srgbClr val="EE6000"/>
                </a:solidFill>
                <a:latin typeface="Century Gothic" panose="020B0502020202020204" pitchFamily="34" charset="0"/>
              </a:rPr>
              <a:t>a</a:t>
            </a:r>
            <a:r>
              <a:rPr lang="en-GB" sz="13400" b="1" dirty="0" err="1">
                <a:solidFill>
                  <a:schemeClr val="accent1">
                    <a:lumMod val="50000"/>
                  </a:schemeClr>
                </a:solidFill>
                <a:latin typeface="Century Gothic" panose="020B0502020202020204" pitchFamily="34" charset="0"/>
              </a:rPr>
              <a:t>vons</a:t>
            </a:r>
            <a:endParaRPr lang="en-GB" sz="13400" b="1" dirty="0">
              <a:solidFill>
                <a:schemeClr val="accent1">
                  <a:lumMod val="50000"/>
                </a:schemeClr>
              </a:solidFill>
              <a:latin typeface="Century Gothic" panose="020B0502020202020204" pitchFamily="34" charset="0"/>
            </a:endParaRPr>
          </a:p>
        </p:txBody>
      </p:sp>
      <p:sp>
        <p:nvSpPr>
          <p:cNvPr id="9" name="Arc 8"/>
          <p:cNvSpPr/>
          <p:nvPr/>
        </p:nvSpPr>
        <p:spPr>
          <a:xfrm rot="7925323">
            <a:off x="4979967" y="1975436"/>
            <a:ext cx="1896542" cy="2038688"/>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Action Button: Forward or Next 9">
            <a:hlinkClick r:id="" action="ppaction://noaction" highlightClick="1">
              <a:snd r:embed="rId3" name="nous avons.wav"/>
            </a:hlinkClick>
          </p:cNvPr>
          <p:cNvSpPr/>
          <p:nvPr/>
        </p:nvSpPr>
        <p:spPr>
          <a:xfrm>
            <a:off x="368489" y="5254388"/>
            <a:ext cx="641445" cy="723331"/>
          </a:xfrm>
          <a:prstGeom prst="actionButtonForwardNext">
            <a:avLst/>
          </a:prstGeom>
          <a:solidFill>
            <a:srgbClr val="0055A5"/>
          </a:solidFill>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524AC065-E4ED-4A23-8EE0-930DF39E3C67}"/>
              </a:ext>
            </a:extLst>
          </p:cNvPr>
          <p:cNvSpPr>
            <a:spLocks noGrp="1"/>
          </p:cNvSpPr>
          <p:nvPr>
            <p:ph type="title"/>
          </p:nvPr>
        </p:nvSpPr>
        <p:spPr/>
        <p:txBody>
          <a:bodyPr>
            <a:normAutofit/>
          </a:bodyPr>
          <a:lstStyle/>
          <a:p>
            <a:r>
              <a:rPr lang="fr-FR" sz="2800" dirty="0"/>
              <a:t>Avoir: nous and vous</a:t>
            </a:r>
          </a:p>
        </p:txBody>
      </p:sp>
      <p:sp>
        <p:nvSpPr>
          <p:cNvPr id="14" name="Rounded Rectangle 46">
            <a:extLst>
              <a:ext uri="{FF2B5EF4-FFF2-40B4-BE49-F238E27FC236}">
                <a16:creationId xmlns:a16="http://schemas.microsoft.com/office/drawing/2014/main" id="{681F2BB9-D972-4C87-B475-26443C516AFF}"/>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8489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8" name="TextBox 7">
            <a:extLst>
              <a:ext uri="{FF2B5EF4-FFF2-40B4-BE49-F238E27FC236}">
                <a16:creationId xmlns:a16="http://schemas.microsoft.com/office/drawing/2014/main" id="{6D7F314A-1F18-46C3-B2C2-8CDD3A7E7ED1}"/>
              </a:ext>
            </a:extLst>
          </p:cNvPr>
          <p:cNvSpPr txBox="1"/>
          <p:nvPr/>
        </p:nvSpPr>
        <p:spPr>
          <a:xfrm>
            <a:off x="2524799" y="4158566"/>
            <a:ext cx="7142400" cy="646331"/>
          </a:xfrm>
          <a:prstGeom prst="rect">
            <a:avLst/>
          </a:prstGeom>
          <a:noFill/>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you </a:t>
            </a:r>
            <a:r>
              <a:rPr lang="en-GB" sz="3600" dirty="0">
                <a:solidFill>
                  <a:schemeClr val="accent1">
                    <a:lumMod val="50000"/>
                  </a:schemeClr>
                </a:solidFill>
                <a:latin typeface="Century Gothic" panose="020B0502020202020204" pitchFamily="34" charset="0"/>
              </a:rPr>
              <a:t>(pl) </a:t>
            </a:r>
            <a:r>
              <a:rPr lang="en-GB" sz="3600" b="1" dirty="0">
                <a:solidFill>
                  <a:schemeClr val="accent1">
                    <a:lumMod val="50000"/>
                  </a:schemeClr>
                </a:solidFill>
                <a:latin typeface="Century Gothic" panose="020B0502020202020204" pitchFamily="34" charset="0"/>
              </a:rPr>
              <a:t>have</a:t>
            </a:r>
          </a:p>
        </p:txBody>
      </p:sp>
      <p:sp>
        <p:nvSpPr>
          <p:cNvPr id="6" name="TextBox 5"/>
          <p:cNvSpPr txBox="1"/>
          <p:nvPr/>
        </p:nvSpPr>
        <p:spPr>
          <a:xfrm>
            <a:off x="2011872" y="1638541"/>
            <a:ext cx="8643455" cy="2154436"/>
          </a:xfrm>
          <a:prstGeom prst="rect">
            <a:avLst/>
          </a:prstGeom>
          <a:noFill/>
        </p:spPr>
        <p:txBody>
          <a:bodyPr wrap="square" rtlCol="0">
            <a:spAutoFit/>
          </a:bodyPr>
          <a:lstStyle/>
          <a:p>
            <a:r>
              <a:rPr lang="en-GB" sz="13400" b="1" dirty="0" err="1">
                <a:solidFill>
                  <a:schemeClr val="accent1">
                    <a:lumMod val="50000"/>
                  </a:schemeClr>
                </a:solidFill>
                <a:latin typeface="Century Gothic" panose="020B0502020202020204" pitchFamily="34" charset="0"/>
              </a:rPr>
              <a:t>vou</a:t>
            </a:r>
            <a:r>
              <a:rPr lang="en-GB" sz="13400" b="1" dirty="0" err="1">
                <a:solidFill>
                  <a:srgbClr val="EE6000"/>
                </a:solidFill>
                <a:latin typeface="Century Gothic" panose="020B0502020202020204" pitchFamily="34" charset="0"/>
              </a:rPr>
              <a:t>s</a:t>
            </a:r>
            <a:r>
              <a:rPr lang="en-GB" sz="13400" b="1" dirty="0">
                <a:solidFill>
                  <a:schemeClr val="accent1">
                    <a:lumMod val="50000"/>
                  </a:schemeClr>
                </a:solidFill>
                <a:latin typeface="Century Gothic" panose="020B0502020202020204" pitchFamily="34" charset="0"/>
              </a:rPr>
              <a:t> </a:t>
            </a:r>
            <a:r>
              <a:rPr lang="en-GB" sz="13400" b="1" dirty="0" err="1">
                <a:solidFill>
                  <a:srgbClr val="EE6000"/>
                </a:solidFill>
                <a:latin typeface="Century Gothic" panose="020B0502020202020204" pitchFamily="34" charset="0"/>
              </a:rPr>
              <a:t>a</a:t>
            </a:r>
            <a:r>
              <a:rPr lang="en-GB" sz="13400" b="1" dirty="0" err="1">
                <a:solidFill>
                  <a:schemeClr val="accent1">
                    <a:lumMod val="50000"/>
                  </a:schemeClr>
                </a:solidFill>
                <a:latin typeface="Century Gothic" panose="020B0502020202020204" pitchFamily="34" charset="0"/>
              </a:rPr>
              <a:t>vez</a:t>
            </a:r>
            <a:endParaRPr lang="en-GB" sz="13400" b="1" dirty="0">
              <a:solidFill>
                <a:schemeClr val="accent1">
                  <a:lumMod val="50000"/>
                </a:schemeClr>
              </a:solidFill>
              <a:latin typeface="Century Gothic" panose="020B0502020202020204" pitchFamily="34" charset="0"/>
            </a:endParaRPr>
          </a:p>
        </p:txBody>
      </p:sp>
      <p:sp>
        <p:nvSpPr>
          <p:cNvPr id="9" name="Arc 8"/>
          <p:cNvSpPr/>
          <p:nvPr/>
        </p:nvSpPr>
        <p:spPr>
          <a:xfrm rot="7925323">
            <a:off x="5231966" y="1897202"/>
            <a:ext cx="1896542" cy="2038688"/>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Action Button: Forward or Next 9">
            <a:hlinkClick r:id="" action="ppaction://noaction" highlightClick="1">
              <a:snd r:embed="rId3" name="vous avez.wav"/>
            </a:hlinkClick>
          </p:cNvPr>
          <p:cNvSpPr/>
          <p:nvPr/>
        </p:nvSpPr>
        <p:spPr>
          <a:xfrm>
            <a:off x="368489" y="5254388"/>
            <a:ext cx="641445" cy="723331"/>
          </a:xfrm>
          <a:prstGeom prst="actionButtonForwardNext">
            <a:avLst/>
          </a:prstGeom>
          <a:solidFill>
            <a:srgbClr val="0055A5"/>
          </a:solidFill>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FC4AB1A1-ABEF-428C-9DB8-35976DC9036D}"/>
              </a:ext>
            </a:extLst>
          </p:cNvPr>
          <p:cNvSpPr>
            <a:spLocks noGrp="1"/>
          </p:cNvSpPr>
          <p:nvPr>
            <p:ph type="title"/>
          </p:nvPr>
        </p:nvSpPr>
        <p:spPr/>
        <p:txBody>
          <a:bodyPr>
            <a:normAutofit/>
          </a:bodyPr>
          <a:lstStyle/>
          <a:p>
            <a:r>
              <a:rPr lang="fr-FR" sz="2800" dirty="0"/>
              <a:t>Avoir: nous and vous</a:t>
            </a:r>
          </a:p>
        </p:txBody>
      </p:sp>
      <p:sp>
        <p:nvSpPr>
          <p:cNvPr id="14" name="Rounded Rectangle 46">
            <a:extLst>
              <a:ext uri="{FF2B5EF4-FFF2-40B4-BE49-F238E27FC236}">
                <a16:creationId xmlns:a16="http://schemas.microsoft.com/office/drawing/2014/main" id="{E5B8C636-9DF9-4CC1-BBE7-E26DA6875AF4}"/>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4012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1" name="TextBox 10">
            <a:extLst>
              <a:ext uri="{FF2B5EF4-FFF2-40B4-BE49-F238E27FC236}">
                <a16:creationId xmlns:a16="http://schemas.microsoft.com/office/drawing/2014/main" id="{51E8DE09-5DD5-46ED-9503-A6343316A890}"/>
              </a:ext>
            </a:extLst>
          </p:cNvPr>
          <p:cNvSpPr txBox="1"/>
          <p:nvPr/>
        </p:nvSpPr>
        <p:spPr>
          <a:xfrm>
            <a:off x="2524799" y="3227088"/>
            <a:ext cx="7142400" cy="646331"/>
          </a:xfrm>
          <a:prstGeom prst="rect">
            <a:avLst/>
          </a:prstGeom>
          <a:noFill/>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We</a:t>
            </a:r>
            <a:r>
              <a:rPr lang="en-GB" sz="3600" dirty="0">
                <a:solidFill>
                  <a:schemeClr val="accent1">
                    <a:lumMod val="50000"/>
                  </a:schemeClr>
                </a:solidFill>
                <a:latin typeface="Century Gothic" panose="020B0502020202020204" pitchFamily="34" charset="0"/>
              </a:rPr>
              <a:t> </a:t>
            </a:r>
            <a:r>
              <a:rPr lang="en-GB" sz="3600" b="1" dirty="0">
                <a:solidFill>
                  <a:schemeClr val="accent1">
                    <a:lumMod val="50000"/>
                  </a:schemeClr>
                </a:solidFill>
                <a:latin typeface="Century Gothic" panose="020B0502020202020204" pitchFamily="34" charset="0"/>
              </a:rPr>
              <a:t>have two sisters.</a:t>
            </a:r>
          </a:p>
        </p:txBody>
      </p:sp>
      <p:sp>
        <p:nvSpPr>
          <p:cNvPr id="6" name="TextBox 5"/>
          <p:cNvSpPr txBox="1"/>
          <p:nvPr/>
        </p:nvSpPr>
        <p:spPr>
          <a:xfrm>
            <a:off x="580778" y="1629675"/>
            <a:ext cx="11541431" cy="1200329"/>
          </a:xfrm>
          <a:prstGeom prst="rect">
            <a:avLst/>
          </a:prstGeom>
          <a:noFill/>
        </p:spPr>
        <p:txBody>
          <a:bodyPr wrap="square" rtlCol="0">
            <a:spAutoFit/>
          </a:bodyPr>
          <a:lstStyle/>
          <a:p>
            <a:r>
              <a:rPr lang="en-GB" sz="7200" b="1" dirty="0">
                <a:solidFill>
                  <a:schemeClr val="accent1">
                    <a:lumMod val="50000"/>
                  </a:schemeClr>
                </a:solidFill>
                <a:latin typeface="Century Gothic" panose="020B0502020202020204" pitchFamily="34" charset="0"/>
              </a:rPr>
              <a:t>Nou</a:t>
            </a:r>
            <a:r>
              <a:rPr lang="en-GB" sz="7200" b="1" dirty="0">
                <a:solidFill>
                  <a:srgbClr val="EE6000"/>
                </a:solidFill>
                <a:latin typeface="Century Gothic" panose="020B0502020202020204" pitchFamily="34" charset="0"/>
              </a:rPr>
              <a:t>s</a:t>
            </a:r>
            <a:r>
              <a:rPr lang="en-GB" sz="7200" b="1" dirty="0">
                <a:solidFill>
                  <a:schemeClr val="accent1">
                    <a:lumMod val="50000"/>
                  </a:schemeClr>
                </a:solidFill>
                <a:latin typeface="Century Gothic" panose="020B0502020202020204" pitchFamily="34" charset="0"/>
              </a:rPr>
              <a:t> </a:t>
            </a:r>
            <a:r>
              <a:rPr lang="en-GB" sz="7200" b="1" dirty="0" err="1">
                <a:solidFill>
                  <a:srgbClr val="EE6000"/>
                </a:solidFill>
                <a:latin typeface="Century Gothic" panose="020B0502020202020204" pitchFamily="34" charset="0"/>
              </a:rPr>
              <a:t>a</a:t>
            </a:r>
            <a:r>
              <a:rPr lang="en-GB" sz="7200" b="1" dirty="0" err="1">
                <a:solidFill>
                  <a:schemeClr val="accent1">
                    <a:lumMod val="50000"/>
                  </a:schemeClr>
                </a:solidFill>
                <a:latin typeface="Century Gothic" panose="020B0502020202020204" pitchFamily="34" charset="0"/>
              </a:rPr>
              <a:t>vons</a:t>
            </a:r>
            <a:r>
              <a:rPr lang="en-GB" sz="7200" b="1" dirty="0">
                <a:solidFill>
                  <a:schemeClr val="accent1">
                    <a:lumMod val="50000"/>
                  </a:schemeClr>
                </a:solidFill>
                <a:latin typeface="Century Gothic" panose="020B0502020202020204" pitchFamily="34" charset="0"/>
              </a:rPr>
              <a:t> </a:t>
            </a:r>
            <a:r>
              <a:rPr lang="en-GB" sz="7200" b="1" dirty="0" err="1">
                <a:solidFill>
                  <a:schemeClr val="accent1">
                    <a:lumMod val="50000"/>
                  </a:schemeClr>
                </a:solidFill>
                <a:latin typeface="Century Gothic" panose="020B0502020202020204" pitchFamily="34" charset="0"/>
              </a:rPr>
              <a:t>deux</a:t>
            </a:r>
            <a:r>
              <a:rPr lang="en-GB" sz="7200" b="1" dirty="0">
                <a:solidFill>
                  <a:schemeClr val="accent1">
                    <a:lumMod val="50000"/>
                  </a:schemeClr>
                </a:solidFill>
                <a:latin typeface="Century Gothic" panose="020B0502020202020204" pitchFamily="34" charset="0"/>
              </a:rPr>
              <a:t> </a:t>
            </a:r>
            <a:r>
              <a:rPr lang="en-GB" sz="7200" b="1" dirty="0" err="1">
                <a:solidFill>
                  <a:schemeClr val="accent1">
                    <a:lumMod val="50000"/>
                  </a:schemeClr>
                </a:solidFill>
                <a:latin typeface="Century Gothic" panose="020B0502020202020204" pitchFamily="34" charset="0"/>
              </a:rPr>
              <a:t>sœurs</a:t>
            </a:r>
            <a:r>
              <a:rPr lang="en-GB" sz="7200" b="1" dirty="0">
                <a:solidFill>
                  <a:schemeClr val="accent1">
                    <a:lumMod val="50000"/>
                  </a:schemeClr>
                </a:solidFill>
                <a:latin typeface="Century Gothic" panose="020B0502020202020204" pitchFamily="34" charset="0"/>
              </a:rPr>
              <a:t>.</a:t>
            </a:r>
          </a:p>
        </p:txBody>
      </p:sp>
      <p:sp>
        <p:nvSpPr>
          <p:cNvPr id="10" name="Action Button: Forward or Next 9">
            <a:hlinkClick r:id="" action="ppaction://noaction" highlightClick="1">
              <a:snd r:embed="rId3" name="nous avons deux soeurs.wav"/>
            </a:hlinkClick>
          </p:cNvPr>
          <p:cNvSpPr/>
          <p:nvPr/>
        </p:nvSpPr>
        <p:spPr>
          <a:xfrm>
            <a:off x="368489" y="5254388"/>
            <a:ext cx="641445" cy="723331"/>
          </a:xfrm>
          <a:prstGeom prst="actionButtonForwardNext">
            <a:avLst/>
          </a:prstGeom>
          <a:solidFill>
            <a:srgbClr val="0055A5"/>
          </a:solidFill>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c 7"/>
          <p:cNvSpPr/>
          <p:nvPr/>
        </p:nvSpPr>
        <p:spPr>
          <a:xfrm rot="7615317">
            <a:off x="2541176" y="1878183"/>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2" name="Picture 1"/>
          <p:cNvPicPr>
            <a:picLocks noChangeAspect="1"/>
          </p:cNvPicPr>
          <p:nvPr/>
        </p:nvPicPr>
        <p:blipFill>
          <a:blip r:embed="rId4"/>
          <a:stretch>
            <a:fillRect/>
          </a:stretch>
        </p:blipFill>
        <p:spPr>
          <a:xfrm>
            <a:off x="9982955" y="3985846"/>
            <a:ext cx="1839058" cy="1839058"/>
          </a:xfrm>
          <a:prstGeom prst="rect">
            <a:avLst/>
          </a:prstGeom>
        </p:spPr>
      </p:pic>
      <p:sp>
        <p:nvSpPr>
          <p:cNvPr id="4" name="Title 3">
            <a:extLst>
              <a:ext uri="{FF2B5EF4-FFF2-40B4-BE49-F238E27FC236}">
                <a16:creationId xmlns:a16="http://schemas.microsoft.com/office/drawing/2014/main" id="{0E113F64-4306-486B-AB40-222E8BF8B660}"/>
              </a:ext>
            </a:extLst>
          </p:cNvPr>
          <p:cNvSpPr>
            <a:spLocks noGrp="1"/>
          </p:cNvSpPr>
          <p:nvPr>
            <p:ph type="title"/>
          </p:nvPr>
        </p:nvSpPr>
        <p:spPr/>
        <p:txBody>
          <a:bodyPr>
            <a:normAutofit/>
          </a:bodyPr>
          <a:lstStyle/>
          <a:p>
            <a:r>
              <a:rPr lang="fr-FR" sz="2800" dirty="0"/>
              <a:t>Avoir: nous and vous</a:t>
            </a:r>
          </a:p>
        </p:txBody>
      </p:sp>
      <p:sp>
        <p:nvSpPr>
          <p:cNvPr id="17" name="Rounded Rectangle 46">
            <a:extLst>
              <a:ext uri="{FF2B5EF4-FFF2-40B4-BE49-F238E27FC236}">
                <a16:creationId xmlns:a16="http://schemas.microsoft.com/office/drawing/2014/main" id="{23AC69E6-1AC0-44E4-AEC7-A97DCB756978}"/>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3371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3" name="TextBox 12">
            <a:extLst>
              <a:ext uri="{FF2B5EF4-FFF2-40B4-BE49-F238E27FC236}">
                <a16:creationId xmlns:a16="http://schemas.microsoft.com/office/drawing/2014/main" id="{28DC5BBA-1124-4570-8DCD-C9C01E674399}"/>
              </a:ext>
            </a:extLst>
          </p:cNvPr>
          <p:cNvSpPr txBox="1"/>
          <p:nvPr/>
        </p:nvSpPr>
        <p:spPr>
          <a:xfrm>
            <a:off x="2524799" y="3227088"/>
            <a:ext cx="7142400" cy="646331"/>
          </a:xfrm>
          <a:prstGeom prst="rect">
            <a:avLst/>
          </a:prstGeom>
          <a:noFill/>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You </a:t>
            </a:r>
            <a:r>
              <a:rPr lang="en-GB" sz="3600" dirty="0">
                <a:solidFill>
                  <a:schemeClr val="accent1">
                    <a:lumMod val="50000"/>
                  </a:schemeClr>
                </a:solidFill>
                <a:latin typeface="Century Gothic" panose="020B0502020202020204" pitchFamily="34" charset="0"/>
              </a:rPr>
              <a:t>(pl) </a:t>
            </a:r>
            <a:r>
              <a:rPr lang="en-GB" sz="3600" b="1" dirty="0">
                <a:solidFill>
                  <a:schemeClr val="accent1">
                    <a:lumMod val="50000"/>
                  </a:schemeClr>
                </a:solidFill>
                <a:latin typeface="Century Gothic" panose="020B0502020202020204" pitchFamily="34" charset="0"/>
              </a:rPr>
              <a:t>have bikes.</a:t>
            </a:r>
          </a:p>
        </p:txBody>
      </p:sp>
      <p:sp>
        <p:nvSpPr>
          <p:cNvPr id="6" name="TextBox 5"/>
          <p:cNvSpPr txBox="1"/>
          <p:nvPr/>
        </p:nvSpPr>
        <p:spPr>
          <a:xfrm>
            <a:off x="1679578" y="1551986"/>
            <a:ext cx="11541431" cy="1200329"/>
          </a:xfrm>
          <a:prstGeom prst="rect">
            <a:avLst/>
          </a:prstGeom>
          <a:noFill/>
        </p:spPr>
        <p:txBody>
          <a:bodyPr wrap="square" rtlCol="0">
            <a:spAutoFit/>
          </a:bodyPr>
          <a:lstStyle/>
          <a:p>
            <a:r>
              <a:rPr lang="en-GB" sz="7200" b="1" dirty="0" err="1">
                <a:solidFill>
                  <a:schemeClr val="accent1">
                    <a:lumMod val="50000"/>
                  </a:schemeClr>
                </a:solidFill>
                <a:latin typeface="Century Gothic" panose="020B0502020202020204" pitchFamily="34" charset="0"/>
              </a:rPr>
              <a:t>Vou</a:t>
            </a:r>
            <a:r>
              <a:rPr lang="en-GB" sz="7200" b="1" dirty="0" err="1">
                <a:solidFill>
                  <a:srgbClr val="EE6000"/>
                </a:solidFill>
                <a:latin typeface="Century Gothic" panose="020B0502020202020204" pitchFamily="34" charset="0"/>
              </a:rPr>
              <a:t>s</a:t>
            </a:r>
            <a:r>
              <a:rPr lang="en-GB" sz="7200" b="1" dirty="0">
                <a:solidFill>
                  <a:schemeClr val="accent1">
                    <a:lumMod val="50000"/>
                  </a:schemeClr>
                </a:solidFill>
                <a:latin typeface="Century Gothic" panose="020B0502020202020204" pitchFamily="34" charset="0"/>
              </a:rPr>
              <a:t> </a:t>
            </a:r>
            <a:r>
              <a:rPr lang="en-GB" sz="7200" b="1" dirty="0" err="1">
                <a:solidFill>
                  <a:srgbClr val="EE6000"/>
                </a:solidFill>
                <a:latin typeface="Century Gothic" panose="020B0502020202020204" pitchFamily="34" charset="0"/>
              </a:rPr>
              <a:t>a</a:t>
            </a:r>
            <a:r>
              <a:rPr lang="en-GB" sz="7200" b="1" dirty="0" err="1">
                <a:solidFill>
                  <a:schemeClr val="accent1">
                    <a:lumMod val="50000"/>
                  </a:schemeClr>
                </a:solidFill>
                <a:latin typeface="Century Gothic" panose="020B0502020202020204" pitchFamily="34" charset="0"/>
              </a:rPr>
              <a:t>vez</a:t>
            </a:r>
            <a:r>
              <a:rPr lang="en-GB" sz="7200" b="1" dirty="0">
                <a:solidFill>
                  <a:schemeClr val="accent1">
                    <a:lumMod val="50000"/>
                  </a:schemeClr>
                </a:solidFill>
                <a:latin typeface="Century Gothic" panose="020B0502020202020204" pitchFamily="34" charset="0"/>
              </a:rPr>
              <a:t> des </a:t>
            </a:r>
            <a:r>
              <a:rPr lang="en-GB" sz="7200" b="1" dirty="0" err="1">
                <a:solidFill>
                  <a:schemeClr val="accent1">
                    <a:lumMod val="50000"/>
                  </a:schemeClr>
                </a:solidFill>
                <a:latin typeface="Century Gothic" panose="020B0502020202020204" pitchFamily="34" charset="0"/>
              </a:rPr>
              <a:t>vélos</a:t>
            </a:r>
            <a:r>
              <a:rPr lang="en-GB" sz="7200" b="1" dirty="0">
                <a:solidFill>
                  <a:schemeClr val="accent1">
                    <a:lumMod val="50000"/>
                  </a:schemeClr>
                </a:solidFill>
                <a:latin typeface="Century Gothic" panose="020B0502020202020204" pitchFamily="34" charset="0"/>
              </a:rPr>
              <a:t>.</a:t>
            </a:r>
          </a:p>
        </p:txBody>
      </p:sp>
      <p:sp>
        <p:nvSpPr>
          <p:cNvPr id="10" name="Action Button: Forward or Next 9">
            <a:hlinkClick r:id="" action="ppaction://noaction" highlightClick="1">
              <a:snd r:embed="rId3" name="vous avez des vélos.wav"/>
            </a:hlinkClick>
          </p:cNvPr>
          <p:cNvSpPr/>
          <p:nvPr/>
        </p:nvSpPr>
        <p:spPr>
          <a:xfrm>
            <a:off x="368489" y="5254388"/>
            <a:ext cx="641445" cy="723331"/>
          </a:xfrm>
          <a:prstGeom prst="actionButtonForwardNext">
            <a:avLst/>
          </a:prstGeom>
          <a:solidFill>
            <a:srgbClr val="0055A5"/>
          </a:solidFill>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c 7"/>
          <p:cNvSpPr/>
          <p:nvPr/>
        </p:nvSpPr>
        <p:spPr>
          <a:xfrm rot="7615317">
            <a:off x="3549702" y="1756773"/>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2050" name="Picture 2" descr="Bike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2098" y="4412965"/>
            <a:ext cx="2517822" cy="154426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ike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8666" y="4392475"/>
            <a:ext cx="2301108" cy="156475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EB3244EC-DE11-49F6-A5AF-0637EA443E65}"/>
              </a:ext>
            </a:extLst>
          </p:cNvPr>
          <p:cNvSpPr>
            <a:spLocks noGrp="1"/>
          </p:cNvSpPr>
          <p:nvPr>
            <p:ph type="title"/>
          </p:nvPr>
        </p:nvSpPr>
        <p:spPr/>
        <p:txBody>
          <a:bodyPr>
            <a:normAutofit/>
          </a:bodyPr>
          <a:lstStyle/>
          <a:p>
            <a:r>
              <a:rPr lang="fr-FR" sz="2800" dirty="0"/>
              <a:t>Avoir: nous and vous</a:t>
            </a:r>
          </a:p>
        </p:txBody>
      </p:sp>
      <p:sp>
        <p:nvSpPr>
          <p:cNvPr id="17" name="Rounded Rectangle 46">
            <a:extLst>
              <a:ext uri="{FF2B5EF4-FFF2-40B4-BE49-F238E27FC236}">
                <a16:creationId xmlns:a16="http://schemas.microsoft.com/office/drawing/2014/main" id="{2E3DDD34-F8EC-4D5A-9062-51EB592EA400}"/>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341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6" name="TextBox 15">
            <a:extLst>
              <a:ext uri="{FF2B5EF4-FFF2-40B4-BE49-F238E27FC236}">
                <a16:creationId xmlns:a16="http://schemas.microsoft.com/office/drawing/2014/main" id="{83A4265F-D7EA-4CA5-B1EE-959FE5108EEA}"/>
              </a:ext>
            </a:extLst>
          </p:cNvPr>
          <p:cNvSpPr txBox="1"/>
          <p:nvPr/>
        </p:nvSpPr>
        <p:spPr>
          <a:xfrm>
            <a:off x="2524799" y="3227088"/>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We have dreams.</a:t>
            </a:r>
          </a:p>
        </p:txBody>
      </p:sp>
      <p:sp>
        <p:nvSpPr>
          <p:cNvPr id="6" name="TextBox 5"/>
          <p:cNvSpPr txBox="1"/>
          <p:nvPr/>
        </p:nvSpPr>
        <p:spPr>
          <a:xfrm>
            <a:off x="1025869" y="1577047"/>
            <a:ext cx="1154143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Nou</a:t>
            </a:r>
            <a:r>
              <a:rPr kumimoji="0" lang="en-GB" sz="72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s</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72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a</a:t>
            </a:r>
            <a:r>
              <a:rPr kumimoji="0" lang="en-GB" sz="7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vons</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des </a:t>
            </a:r>
            <a:r>
              <a:rPr kumimoji="0" lang="en-GB" sz="7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rêves</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p>
        </p:txBody>
      </p:sp>
      <p:sp>
        <p:nvSpPr>
          <p:cNvPr id="10" name="Action Button: Forward or Next 9">
            <a:hlinkClick r:id="" action="ppaction://noaction" highlightClick="1">
              <a:snd r:embed="rId3" name="nous avons des rêves.wav"/>
            </a:hlinkClick>
          </p:cNvPr>
          <p:cNvSpPr/>
          <p:nvPr/>
        </p:nvSpPr>
        <p:spPr>
          <a:xfrm>
            <a:off x="368489" y="5254388"/>
            <a:ext cx="641445" cy="723331"/>
          </a:xfrm>
          <a:prstGeom prst="actionButtonForwardNext">
            <a:avLst/>
          </a:prstGeom>
          <a:solidFill>
            <a:srgbClr val="0055A5"/>
          </a:solidFill>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8" name="Arc 7"/>
          <p:cNvSpPr/>
          <p:nvPr/>
        </p:nvSpPr>
        <p:spPr>
          <a:xfrm rot="7615317">
            <a:off x="3006367" y="1794840"/>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grpSp>
        <p:nvGrpSpPr>
          <p:cNvPr id="4" name="Group 3"/>
          <p:cNvGrpSpPr/>
          <p:nvPr/>
        </p:nvGrpSpPr>
        <p:grpSpPr>
          <a:xfrm>
            <a:off x="9614079" y="3920836"/>
            <a:ext cx="2295841" cy="2183526"/>
            <a:chOff x="9411250" y="3785032"/>
            <a:chExt cx="2415389" cy="2319330"/>
          </a:xfrm>
        </p:grpSpPr>
        <p:grpSp>
          <p:nvGrpSpPr>
            <p:cNvPr id="3" name="Group 2"/>
            <p:cNvGrpSpPr/>
            <p:nvPr/>
          </p:nvGrpSpPr>
          <p:grpSpPr>
            <a:xfrm>
              <a:off x="9431845" y="5030437"/>
              <a:ext cx="2355197" cy="1073925"/>
              <a:chOff x="8908712" y="4635279"/>
              <a:chExt cx="2888843" cy="1372102"/>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8712" y="4635279"/>
                <a:ext cx="1367497" cy="1372102"/>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06220" y="4714518"/>
                <a:ext cx="1191335" cy="1213622"/>
              </a:xfrm>
              <a:prstGeom prst="rect">
                <a:avLst/>
              </a:prstGeom>
            </p:spPr>
          </p:pic>
        </p:grpSp>
        <p:sp>
          <p:nvSpPr>
            <p:cNvPr id="14" name="Cloud Callout 13"/>
            <p:cNvSpPr/>
            <p:nvPr/>
          </p:nvSpPr>
          <p:spPr>
            <a:xfrm>
              <a:off x="10776181" y="3785032"/>
              <a:ext cx="1050458" cy="606158"/>
            </a:xfrm>
            <a:prstGeom prst="cloudCallout">
              <a:avLst>
                <a:gd name="adj1" fmla="val 1748"/>
                <a:gd name="adj2" fmla="val 132516"/>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15" name="Cloud Callout 14"/>
            <p:cNvSpPr/>
            <p:nvPr/>
          </p:nvSpPr>
          <p:spPr>
            <a:xfrm>
              <a:off x="9411250" y="3785032"/>
              <a:ext cx="1050458" cy="606158"/>
            </a:xfrm>
            <a:prstGeom prst="cloudCallout">
              <a:avLst>
                <a:gd name="adj1" fmla="val 1748"/>
                <a:gd name="adj2" fmla="val 134802"/>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grpSp>
      <p:sp>
        <p:nvSpPr>
          <p:cNvPr id="5" name="Title 4">
            <a:extLst>
              <a:ext uri="{FF2B5EF4-FFF2-40B4-BE49-F238E27FC236}">
                <a16:creationId xmlns:a16="http://schemas.microsoft.com/office/drawing/2014/main" id="{6EC66EC3-D46B-4843-971E-0C824B832683}"/>
              </a:ext>
            </a:extLst>
          </p:cNvPr>
          <p:cNvSpPr>
            <a:spLocks noGrp="1"/>
          </p:cNvSpPr>
          <p:nvPr>
            <p:ph type="title"/>
          </p:nvPr>
        </p:nvSpPr>
        <p:spPr/>
        <p:txBody>
          <a:bodyPr>
            <a:normAutofit/>
          </a:bodyPr>
          <a:lstStyle/>
          <a:p>
            <a:r>
              <a:rPr lang="fr-FR" sz="2800" dirty="0"/>
              <a:t>Avoir: nous and vous</a:t>
            </a:r>
          </a:p>
        </p:txBody>
      </p:sp>
      <p:sp>
        <p:nvSpPr>
          <p:cNvPr id="22" name="Rounded Rectangle 46">
            <a:extLst>
              <a:ext uri="{FF2B5EF4-FFF2-40B4-BE49-F238E27FC236}">
                <a16:creationId xmlns:a16="http://schemas.microsoft.com/office/drawing/2014/main" id="{7F3CFEF9-E92D-45AC-9AF0-2BE66CD146E5}"/>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19857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 name="TextBox 13">
            <a:extLst>
              <a:ext uri="{FF2B5EF4-FFF2-40B4-BE49-F238E27FC236}">
                <a16:creationId xmlns:a16="http://schemas.microsoft.com/office/drawing/2014/main" id="{C34AFA93-FE62-450B-A99C-43EAEA98FC97}"/>
              </a:ext>
            </a:extLst>
          </p:cNvPr>
          <p:cNvSpPr txBox="1"/>
          <p:nvPr/>
        </p:nvSpPr>
        <p:spPr>
          <a:xfrm>
            <a:off x="2524799" y="3227088"/>
            <a:ext cx="7142400" cy="646331"/>
          </a:xfrm>
          <a:prstGeom prst="rect">
            <a:avLst/>
          </a:prstGeom>
          <a:noFill/>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You </a:t>
            </a:r>
            <a:r>
              <a:rPr lang="en-GB" sz="3600" dirty="0">
                <a:solidFill>
                  <a:schemeClr val="accent1">
                    <a:lumMod val="50000"/>
                  </a:schemeClr>
                </a:solidFill>
                <a:latin typeface="Century Gothic" panose="020B0502020202020204" pitchFamily="34" charset="0"/>
              </a:rPr>
              <a:t>(pl) </a:t>
            </a:r>
            <a:r>
              <a:rPr lang="en-GB" sz="3600" b="1" dirty="0">
                <a:solidFill>
                  <a:schemeClr val="accent1">
                    <a:lumMod val="50000"/>
                  </a:schemeClr>
                </a:solidFill>
                <a:latin typeface="Century Gothic" panose="020B0502020202020204" pitchFamily="34" charset="0"/>
              </a:rPr>
              <a:t>have shirts.</a:t>
            </a:r>
          </a:p>
        </p:txBody>
      </p:sp>
      <p:sp>
        <p:nvSpPr>
          <p:cNvPr id="6" name="TextBox 5"/>
          <p:cNvSpPr txBox="1"/>
          <p:nvPr/>
        </p:nvSpPr>
        <p:spPr>
          <a:xfrm>
            <a:off x="394405" y="1603421"/>
            <a:ext cx="11541431" cy="1200329"/>
          </a:xfrm>
          <a:prstGeom prst="rect">
            <a:avLst/>
          </a:prstGeom>
          <a:noFill/>
        </p:spPr>
        <p:txBody>
          <a:bodyPr wrap="square" rtlCol="0">
            <a:spAutoFit/>
          </a:bodyPr>
          <a:lstStyle/>
          <a:p>
            <a:r>
              <a:rPr lang="en-GB" sz="7200" b="1" dirty="0" err="1">
                <a:solidFill>
                  <a:schemeClr val="accent1">
                    <a:lumMod val="50000"/>
                  </a:schemeClr>
                </a:solidFill>
                <a:latin typeface="Century Gothic" panose="020B0502020202020204" pitchFamily="34" charset="0"/>
              </a:rPr>
              <a:t>Vou</a:t>
            </a:r>
            <a:r>
              <a:rPr lang="en-GB" sz="7200" b="1" dirty="0" err="1">
                <a:solidFill>
                  <a:srgbClr val="EE6000"/>
                </a:solidFill>
                <a:latin typeface="Century Gothic" panose="020B0502020202020204" pitchFamily="34" charset="0"/>
              </a:rPr>
              <a:t>s</a:t>
            </a:r>
            <a:r>
              <a:rPr lang="en-GB" sz="7200" b="1" dirty="0">
                <a:solidFill>
                  <a:schemeClr val="accent1">
                    <a:lumMod val="50000"/>
                  </a:schemeClr>
                </a:solidFill>
                <a:latin typeface="Century Gothic" panose="020B0502020202020204" pitchFamily="34" charset="0"/>
              </a:rPr>
              <a:t> </a:t>
            </a:r>
            <a:r>
              <a:rPr lang="en-GB" sz="7200" b="1" dirty="0" err="1">
                <a:solidFill>
                  <a:srgbClr val="EE6000"/>
                </a:solidFill>
                <a:latin typeface="Century Gothic" panose="020B0502020202020204" pitchFamily="34" charset="0"/>
              </a:rPr>
              <a:t>a</a:t>
            </a:r>
            <a:r>
              <a:rPr lang="en-GB" sz="7200" b="1" dirty="0" err="1">
                <a:solidFill>
                  <a:schemeClr val="accent1">
                    <a:lumMod val="50000"/>
                  </a:schemeClr>
                </a:solidFill>
                <a:latin typeface="Century Gothic" panose="020B0502020202020204" pitchFamily="34" charset="0"/>
              </a:rPr>
              <a:t>vez</a:t>
            </a:r>
            <a:r>
              <a:rPr lang="en-GB" sz="7200" b="1" dirty="0">
                <a:solidFill>
                  <a:schemeClr val="accent1">
                    <a:lumMod val="50000"/>
                  </a:schemeClr>
                </a:solidFill>
                <a:latin typeface="Century Gothic" panose="020B0502020202020204" pitchFamily="34" charset="0"/>
              </a:rPr>
              <a:t> des chemises.</a:t>
            </a:r>
          </a:p>
        </p:txBody>
      </p:sp>
      <p:sp>
        <p:nvSpPr>
          <p:cNvPr id="10" name="Action Button: Forward or Next 9">
            <a:hlinkClick r:id="" action="ppaction://noaction" highlightClick="1">
              <a:snd r:embed="rId3" name="vous avez des chemises.wav"/>
            </a:hlinkClick>
          </p:cNvPr>
          <p:cNvSpPr/>
          <p:nvPr/>
        </p:nvSpPr>
        <p:spPr>
          <a:xfrm>
            <a:off x="368489" y="5254388"/>
            <a:ext cx="641445" cy="723331"/>
          </a:xfrm>
          <a:prstGeom prst="actionButtonForwardNext">
            <a:avLst/>
          </a:prstGeom>
          <a:solidFill>
            <a:srgbClr val="0055A5"/>
          </a:solidFill>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c 7"/>
          <p:cNvSpPr/>
          <p:nvPr/>
        </p:nvSpPr>
        <p:spPr>
          <a:xfrm rot="7615317">
            <a:off x="2285681" y="1762715"/>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2" name="Picture 1"/>
          <p:cNvPicPr>
            <a:picLocks noChangeAspect="1"/>
          </p:cNvPicPr>
          <p:nvPr/>
        </p:nvPicPr>
        <p:blipFill>
          <a:blip r:embed="rId4"/>
          <a:stretch>
            <a:fillRect/>
          </a:stretch>
        </p:blipFill>
        <p:spPr>
          <a:xfrm>
            <a:off x="10141642" y="4511438"/>
            <a:ext cx="1866900" cy="1485900"/>
          </a:xfrm>
          <a:prstGeom prst="rect">
            <a:avLst/>
          </a:prstGeom>
        </p:spPr>
      </p:pic>
      <p:pic>
        <p:nvPicPr>
          <p:cNvPr id="11" name="Picture 10"/>
          <p:cNvPicPr>
            <a:picLocks noChangeAspect="1"/>
          </p:cNvPicPr>
          <p:nvPr/>
        </p:nvPicPr>
        <p:blipFill>
          <a:blip r:embed="rId4"/>
          <a:stretch>
            <a:fillRect/>
          </a:stretch>
        </p:blipFill>
        <p:spPr>
          <a:xfrm>
            <a:off x="8274742" y="4511438"/>
            <a:ext cx="1866900" cy="1485900"/>
          </a:xfrm>
          <a:prstGeom prst="rect">
            <a:avLst/>
          </a:prstGeom>
        </p:spPr>
      </p:pic>
      <p:sp>
        <p:nvSpPr>
          <p:cNvPr id="4" name="Title 3">
            <a:extLst>
              <a:ext uri="{FF2B5EF4-FFF2-40B4-BE49-F238E27FC236}">
                <a16:creationId xmlns:a16="http://schemas.microsoft.com/office/drawing/2014/main" id="{A524DBB1-6E55-4E6D-9818-64F00D540906}"/>
              </a:ext>
            </a:extLst>
          </p:cNvPr>
          <p:cNvSpPr>
            <a:spLocks noGrp="1"/>
          </p:cNvSpPr>
          <p:nvPr>
            <p:ph type="title"/>
          </p:nvPr>
        </p:nvSpPr>
        <p:spPr/>
        <p:txBody>
          <a:bodyPr/>
          <a:lstStyle/>
          <a:p>
            <a:r>
              <a:rPr lang="fr-FR" dirty="0"/>
              <a:t>Avoir: nous and vous</a:t>
            </a:r>
          </a:p>
        </p:txBody>
      </p:sp>
      <p:sp>
        <p:nvSpPr>
          <p:cNvPr id="18" name="Rounded Rectangle 46">
            <a:extLst>
              <a:ext uri="{FF2B5EF4-FFF2-40B4-BE49-F238E27FC236}">
                <a16:creationId xmlns:a16="http://schemas.microsoft.com/office/drawing/2014/main" id="{650D040E-C64A-400C-8284-7D27FE99D0F2}"/>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84319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2" name="TextBox 11">
            <a:extLst>
              <a:ext uri="{FF2B5EF4-FFF2-40B4-BE49-F238E27FC236}">
                <a16:creationId xmlns:a16="http://schemas.microsoft.com/office/drawing/2014/main" id="{6EDBA293-8FE1-4FB7-8E44-CBA8C52B66FF}"/>
              </a:ext>
            </a:extLst>
          </p:cNvPr>
          <p:cNvSpPr txBox="1"/>
          <p:nvPr/>
        </p:nvSpPr>
        <p:spPr>
          <a:xfrm>
            <a:off x="2524799" y="3227088"/>
            <a:ext cx="7142400" cy="646331"/>
          </a:xfrm>
          <a:prstGeom prst="rect">
            <a:avLst/>
          </a:prstGeom>
          <a:noFill/>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We have a problem.</a:t>
            </a:r>
          </a:p>
        </p:txBody>
      </p:sp>
      <p:sp>
        <p:nvSpPr>
          <p:cNvPr id="6" name="TextBox 5"/>
          <p:cNvSpPr txBox="1"/>
          <p:nvPr/>
        </p:nvSpPr>
        <p:spPr>
          <a:xfrm>
            <a:off x="368489" y="1598200"/>
            <a:ext cx="11541431" cy="1200329"/>
          </a:xfrm>
          <a:prstGeom prst="rect">
            <a:avLst/>
          </a:prstGeom>
          <a:noFill/>
        </p:spPr>
        <p:txBody>
          <a:bodyPr wrap="square" rtlCol="0">
            <a:spAutoFit/>
          </a:bodyPr>
          <a:lstStyle/>
          <a:p>
            <a:r>
              <a:rPr lang="en-GB" sz="7200" b="1" dirty="0">
                <a:solidFill>
                  <a:schemeClr val="accent1">
                    <a:lumMod val="50000"/>
                  </a:schemeClr>
                </a:solidFill>
                <a:latin typeface="Century Gothic" panose="020B0502020202020204" pitchFamily="34" charset="0"/>
              </a:rPr>
              <a:t>Nou</a:t>
            </a:r>
            <a:r>
              <a:rPr lang="en-GB" sz="7200" b="1" dirty="0">
                <a:solidFill>
                  <a:srgbClr val="EE6000"/>
                </a:solidFill>
                <a:latin typeface="Century Gothic" panose="020B0502020202020204" pitchFamily="34" charset="0"/>
              </a:rPr>
              <a:t>s</a:t>
            </a:r>
            <a:r>
              <a:rPr lang="en-GB" sz="7200" b="1" dirty="0">
                <a:solidFill>
                  <a:schemeClr val="accent1">
                    <a:lumMod val="50000"/>
                  </a:schemeClr>
                </a:solidFill>
                <a:latin typeface="Century Gothic" panose="020B0502020202020204" pitchFamily="34" charset="0"/>
              </a:rPr>
              <a:t> </a:t>
            </a:r>
            <a:r>
              <a:rPr lang="en-GB" sz="7200" b="1" dirty="0" err="1">
                <a:solidFill>
                  <a:srgbClr val="EE6000"/>
                </a:solidFill>
                <a:latin typeface="Century Gothic" panose="020B0502020202020204" pitchFamily="34" charset="0"/>
              </a:rPr>
              <a:t>a</a:t>
            </a:r>
            <a:r>
              <a:rPr lang="en-GB" sz="7200" b="1" dirty="0" err="1">
                <a:solidFill>
                  <a:schemeClr val="accent1">
                    <a:lumMod val="50000"/>
                  </a:schemeClr>
                </a:solidFill>
                <a:latin typeface="Century Gothic" panose="020B0502020202020204" pitchFamily="34" charset="0"/>
              </a:rPr>
              <a:t>von</a:t>
            </a:r>
            <a:r>
              <a:rPr lang="en-GB" sz="7200" b="1" dirty="0" err="1">
                <a:solidFill>
                  <a:srgbClr val="EE6000"/>
                </a:solidFill>
                <a:latin typeface="Century Gothic" panose="020B0502020202020204" pitchFamily="34" charset="0"/>
              </a:rPr>
              <a:t>s</a:t>
            </a:r>
            <a:r>
              <a:rPr lang="en-GB" sz="7200" b="1" dirty="0">
                <a:solidFill>
                  <a:schemeClr val="accent1">
                    <a:lumMod val="50000"/>
                  </a:schemeClr>
                </a:solidFill>
                <a:latin typeface="Century Gothic" panose="020B0502020202020204" pitchFamily="34" charset="0"/>
              </a:rPr>
              <a:t> </a:t>
            </a:r>
            <a:r>
              <a:rPr lang="en-GB" sz="7200" b="1" dirty="0">
                <a:solidFill>
                  <a:srgbClr val="EE6000"/>
                </a:solidFill>
                <a:latin typeface="Century Gothic" panose="020B0502020202020204" pitchFamily="34" charset="0"/>
              </a:rPr>
              <a:t>u</a:t>
            </a:r>
            <a:r>
              <a:rPr lang="en-GB" sz="7200" b="1" dirty="0">
                <a:solidFill>
                  <a:schemeClr val="accent1">
                    <a:lumMod val="50000"/>
                  </a:schemeClr>
                </a:solidFill>
                <a:latin typeface="Century Gothic" panose="020B0502020202020204" pitchFamily="34" charset="0"/>
              </a:rPr>
              <a:t>n problème.</a:t>
            </a:r>
          </a:p>
        </p:txBody>
      </p:sp>
      <p:sp>
        <p:nvSpPr>
          <p:cNvPr id="10" name="Action Button: Forward or Next 9">
            <a:hlinkClick r:id="" action="ppaction://noaction" highlightClick="1">
              <a:snd r:embed="rId3" name="nous avons un problème.wav"/>
            </a:hlinkClick>
          </p:cNvPr>
          <p:cNvSpPr/>
          <p:nvPr/>
        </p:nvSpPr>
        <p:spPr>
          <a:xfrm>
            <a:off x="368489" y="5336274"/>
            <a:ext cx="641445" cy="723331"/>
          </a:xfrm>
          <a:prstGeom prst="actionButtonForwardNext">
            <a:avLst/>
          </a:prstGeom>
          <a:solidFill>
            <a:srgbClr val="0055A5"/>
          </a:solidFill>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c 7"/>
          <p:cNvSpPr/>
          <p:nvPr/>
        </p:nvSpPr>
        <p:spPr>
          <a:xfrm rot="7615317">
            <a:off x="2359640" y="1840556"/>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1" name="Arc 10"/>
          <p:cNvSpPr/>
          <p:nvPr/>
        </p:nvSpPr>
        <p:spPr>
          <a:xfrm rot="7615317">
            <a:off x="5232485" y="1757737"/>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2" name="Picture 1"/>
          <p:cNvPicPr>
            <a:picLocks noChangeAspect="1"/>
          </p:cNvPicPr>
          <p:nvPr/>
        </p:nvPicPr>
        <p:blipFill>
          <a:blip r:embed="rId4"/>
          <a:stretch>
            <a:fillRect/>
          </a:stretch>
        </p:blipFill>
        <p:spPr>
          <a:xfrm>
            <a:off x="10538320" y="3948113"/>
            <a:ext cx="1371600" cy="2133600"/>
          </a:xfrm>
          <a:prstGeom prst="rect">
            <a:avLst/>
          </a:prstGeom>
        </p:spPr>
      </p:pic>
      <p:pic>
        <p:nvPicPr>
          <p:cNvPr id="3" name="Picture 2"/>
          <p:cNvPicPr>
            <a:picLocks noChangeAspect="1"/>
          </p:cNvPicPr>
          <p:nvPr/>
        </p:nvPicPr>
        <p:blipFill>
          <a:blip r:embed="rId5"/>
          <a:stretch>
            <a:fillRect/>
          </a:stretch>
        </p:blipFill>
        <p:spPr>
          <a:xfrm>
            <a:off x="9401176" y="3948113"/>
            <a:ext cx="938310" cy="2034723"/>
          </a:xfrm>
          <a:prstGeom prst="rect">
            <a:avLst/>
          </a:prstGeom>
        </p:spPr>
      </p:pic>
      <p:sp>
        <p:nvSpPr>
          <p:cNvPr id="5" name="Title 4">
            <a:extLst>
              <a:ext uri="{FF2B5EF4-FFF2-40B4-BE49-F238E27FC236}">
                <a16:creationId xmlns:a16="http://schemas.microsoft.com/office/drawing/2014/main" id="{4B15DB21-8469-4D06-A727-D87E619C2617}"/>
              </a:ext>
            </a:extLst>
          </p:cNvPr>
          <p:cNvSpPr>
            <a:spLocks noGrp="1"/>
          </p:cNvSpPr>
          <p:nvPr>
            <p:ph type="title"/>
          </p:nvPr>
        </p:nvSpPr>
        <p:spPr/>
        <p:txBody>
          <a:bodyPr>
            <a:normAutofit/>
          </a:bodyPr>
          <a:lstStyle/>
          <a:p>
            <a:r>
              <a:rPr lang="fr-FR" sz="2800" dirty="0"/>
              <a:t>Avoir: nous and vous</a:t>
            </a:r>
          </a:p>
        </p:txBody>
      </p:sp>
      <p:sp>
        <p:nvSpPr>
          <p:cNvPr id="18" name="Rounded Rectangle 46">
            <a:extLst>
              <a:ext uri="{FF2B5EF4-FFF2-40B4-BE49-F238E27FC236}">
                <a16:creationId xmlns:a16="http://schemas.microsoft.com/office/drawing/2014/main" id="{6345CE4A-3369-4E12-8BFC-720EAA9844F3}"/>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7354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1" name="TextBox 10">
            <a:extLst>
              <a:ext uri="{FF2B5EF4-FFF2-40B4-BE49-F238E27FC236}">
                <a16:creationId xmlns:a16="http://schemas.microsoft.com/office/drawing/2014/main" id="{51E8DE09-5DD5-46ED-9503-A6343316A890}"/>
              </a:ext>
            </a:extLst>
          </p:cNvPr>
          <p:cNvSpPr txBox="1"/>
          <p:nvPr/>
        </p:nvSpPr>
        <p:spPr>
          <a:xfrm>
            <a:off x="2524799" y="3227088"/>
            <a:ext cx="7142400" cy="646331"/>
          </a:xfrm>
          <a:prstGeom prst="rect">
            <a:avLst/>
          </a:prstGeom>
          <a:noFill/>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You </a:t>
            </a:r>
            <a:r>
              <a:rPr lang="en-GB" sz="3600" dirty="0">
                <a:solidFill>
                  <a:schemeClr val="accent1">
                    <a:lumMod val="50000"/>
                  </a:schemeClr>
                </a:solidFill>
                <a:latin typeface="Century Gothic" panose="020B0502020202020204" pitchFamily="34" charset="0"/>
              </a:rPr>
              <a:t>(pl)</a:t>
            </a:r>
            <a:r>
              <a:rPr lang="en-GB" sz="3600" b="1" dirty="0">
                <a:solidFill>
                  <a:schemeClr val="accent1">
                    <a:lumMod val="50000"/>
                  </a:schemeClr>
                </a:solidFill>
                <a:latin typeface="Century Gothic" panose="020B0502020202020204" pitchFamily="34" charset="0"/>
              </a:rPr>
              <a:t> have children.</a:t>
            </a:r>
          </a:p>
        </p:txBody>
      </p:sp>
      <p:sp>
        <p:nvSpPr>
          <p:cNvPr id="6" name="TextBox 5"/>
          <p:cNvSpPr txBox="1"/>
          <p:nvPr/>
        </p:nvSpPr>
        <p:spPr>
          <a:xfrm>
            <a:off x="580778" y="1629675"/>
            <a:ext cx="11541431" cy="1200329"/>
          </a:xfrm>
          <a:prstGeom prst="rect">
            <a:avLst/>
          </a:prstGeom>
          <a:noFill/>
        </p:spPr>
        <p:txBody>
          <a:bodyPr wrap="square" rtlCol="0">
            <a:spAutoFit/>
          </a:bodyPr>
          <a:lstStyle/>
          <a:p>
            <a:r>
              <a:rPr lang="en-GB" sz="7200" b="1" dirty="0" err="1">
                <a:solidFill>
                  <a:schemeClr val="accent1">
                    <a:lumMod val="50000"/>
                  </a:schemeClr>
                </a:solidFill>
                <a:latin typeface="Century Gothic" panose="020B0502020202020204" pitchFamily="34" charset="0"/>
              </a:rPr>
              <a:t>Vou</a:t>
            </a:r>
            <a:r>
              <a:rPr lang="en-GB" sz="7200" b="1" dirty="0" err="1">
                <a:solidFill>
                  <a:srgbClr val="EE6000"/>
                </a:solidFill>
                <a:latin typeface="Century Gothic" panose="020B0502020202020204" pitchFamily="34" charset="0"/>
              </a:rPr>
              <a:t>s</a:t>
            </a:r>
            <a:r>
              <a:rPr lang="en-GB" sz="7200" b="1" dirty="0">
                <a:solidFill>
                  <a:schemeClr val="accent1">
                    <a:lumMod val="50000"/>
                  </a:schemeClr>
                </a:solidFill>
                <a:latin typeface="Century Gothic" panose="020B0502020202020204" pitchFamily="34" charset="0"/>
              </a:rPr>
              <a:t> </a:t>
            </a:r>
            <a:r>
              <a:rPr lang="en-GB" sz="7200" b="1" dirty="0" err="1">
                <a:solidFill>
                  <a:srgbClr val="EE6000"/>
                </a:solidFill>
                <a:latin typeface="Century Gothic" panose="020B0502020202020204" pitchFamily="34" charset="0"/>
              </a:rPr>
              <a:t>a</a:t>
            </a:r>
            <a:r>
              <a:rPr lang="en-GB" sz="7200" b="1" dirty="0" err="1">
                <a:solidFill>
                  <a:schemeClr val="accent1">
                    <a:lumMod val="50000"/>
                  </a:schemeClr>
                </a:solidFill>
                <a:latin typeface="Century Gothic" panose="020B0502020202020204" pitchFamily="34" charset="0"/>
              </a:rPr>
              <a:t>vez</a:t>
            </a:r>
            <a:r>
              <a:rPr lang="en-GB" sz="7200" b="1" dirty="0">
                <a:solidFill>
                  <a:schemeClr val="accent1">
                    <a:lumMod val="50000"/>
                  </a:schemeClr>
                </a:solidFill>
                <a:latin typeface="Century Gothic" panose="020B0502020202020204" pitchFamily="34" charset="0"/>
              </a:rPr>
              <a:t> de</a:t>
            </a:r>
            <a:r>
              <a:rPr lang="en-GB" sz="7200" b="1" dirty="0">
                <a:solidFill>
                  <a:srgbClr val="EE6000"/>
                </a:solidFill>
                <a:latin typeface="Century Gothic" panose="020B0502020202020204" pitchFamily="34" charset="0"/>
              </a:rPr>
              <a:t>s</a:t>
            </a:r>
            <a:r>
              <a:rPr lang="en-GB" sz="7200" b="1" dirty="0">
                <a:solidFill>
                  <a:schemeClr val="accent1">
                    <a:lumMod val="50000"/>
                  </a:schemeClr>
                </a:solidFill>
                <a:latin typeface="Century Gothic" panose="020B0502020202020204" pitchFamily="34" charset="0"/>
              </a:rPr>
              <a:t> </a:t>
            </a:r>
            <a:r>
              <a:rPr lang="en-GB" sz="7200" b="1" dirty="0">
                <a:solidFill>
                  <a:srgbClr val="EE6000"/>
                </a:solidFill>
                <a:latin typeface="Century Gothic" panose="020B0502020202020204" pitchFamily="34" charset="0"/>
              </a:rPr>
              <a:t>e</a:t>
            </a:r>
            <a:r>
              <a:rPr lang="en-GB" sz="7200" b="1" dirty="0">
                <a:solidFill>
                  <a:schemeClr val="accent1">
                    <a:lumMod val="50000"/>
                  </a:schemeClr>
                </a:solidFill>
                <a:latin typeface="Century Gothic" panose="020B0502020202020204" pitchFamily="34" charset="0"/>
              </a:rPr>
              <a:t>nfants.</a:t>
            </a:r>
          </a:p>
        </p:txBody>
      </p:sp>
      <p:sp>
        <p:nvSpPr>
          <p:cNvPr id="10" name="Action Button: Forward or Next 9">
            <a:hlinkClick r:id="" action="ppaction://noaction" highlightClick="1">
              <a:snd r:embed="rId3" name="vous avez des enfants.wav"/>
            </a:hlinkClick>
          </p:cNvPr>
          <p:cNvSpPr/>
          <p:nvPr/>
        </p:nvSpPr>
        <p:spPr>
          <a:xfrm>
            <a:off x="368489" y="5254388"/>
            <a:ext cx="641445" cy="723331"/>
          </a:xfrm>
          <a:prstGeom prst="actionButtonForwardNext">
            <a:avLst/>
          </a:prstGeom>
          <a:solidFill>
            <a:srgbClr val="0055A5"/>
          </a:solidFill>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c 7"/>
          <p:cNvSpPr/>
          <p:nvPr/>
        </p:nvSpPr>
        <p:spPr>
          <a:xfrm rot="7615317">
            <a:off x="2541176" y="1878183"/>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4" name="Arc 13">
            <a:extLst>
              <a:ext uri="{FF2B5EF4-FFF2-40B4-BE49-F238E27FC236}">
                <a16:creationId xmlns:a16="http://schemas.microsoft.com/office/drawing/2014/main" id="{A0D1C4FF-F161-449E-9762-3D4AF8F39B2C}"/>
              </a:ext>
            </a:extLst>
          </p:cNvPr>
          <p:cNvSpPr/>
          <p:nvPr/>
        </p:nvSpPr>
        <p:spPr>
          <a:xfrm rot="7615317">
            <a:off x="6738387" y="1824819"/>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7" name="Group 6">
            <a:extLst>
              <a:ext uri="{FF2B5EF4-FFF2-40B4-BE49-F238E27FC236}">
                <a16:creationId xmlns:a16="http://schemas.microsoft.com/office/drawing/2014/main" id="{10D7971B-EF7D-4210-9F79-5134E3659FCD}"/>
              </a:ext>
            </a:extLst>
          </p:cNvPr>
          <p:cNvGrpSpPr/>
          <p:nvPr/>
        </p:nvGrpSpPr>
        <p:grpSpPr>
          <a:xfrm>
            <a:off x="8104412" y="4049784"/>
            <a:ext cx="3805508" cy="2098799"/>
            <a:chOff x="8104412" y="4049784"/>
            <a:chExt cx="3805508" cy="2098799"/>
          </a:xfrm>
        </p:grpSpPr>
        <p:pic>
          <p:nvPicPr>
            <p:cNvPr id="4" name="Picture 3">
              <a:extLst>
                <a:ext uri="{FF2B5EF4-FFF2-40B4-BE49-F238E27FC236}">
                  <a16:creationId xmlns:a16="http://schemas.microsoft.com/office/drawing/2014/main" id="{4E373480-3E1B-4C20-AA4F-2DFF3EFDCA79}"/>
                </a:ext>
              </a:extLst>
            </p:cNvPr>
            <p:cNvPicPr>
              <a:picLocks noChangeAspect="1"/>
            </p:cNvPicPr>
            <p:nvPr/>
          </p:nvPicPr>
          <p:blipFill>
            <a:blip r:embed="rId4"/>
            <a:stretch>
              <a:fillRect/>
            </a:stretch>
          </p:blipFill>
          <p:spPr>
            <a:xfrm>
              <a:off x="8745857" y="4049784"/>
              <a:ext cx="2670441" cy="2098799"/>
            </a:xfrm>
            <a:prstGeom prst="rect">
              <a:avLst/>
            </a:prstGeom>
          </p:spPr>
        </p:pic>
        <p:sp>
          <p:nvSpPr>
            <p:cNvPr id="5" name="Arrow: Right 4">
              <a:extLst>
                <a:ext uri="{FF2B5EF4-FFF2-40B4-BE49-F238E27FC236}">
                  <a16:creationId xmlns:a16="http://schemas.microsoft.com/office/drawing/2014/main" id="{A6C93D36-780B-427A-84B2-057A7FD66215}"/>
                </a:ext>
              </a:extLst>
            </p:cNvPr>
            <p:cNvSpPr/>
            <p:nvPr/>
          </p:nvSpPr>
          <p:spPr>
            <a:xfrm>
              <a:off x="8104412" y="5149186"/>
              <a:ext cx="641445" cy="221617"/>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rrow: Right 14">
              <a:extLst>
                <a:ext uri="{FF2B5EF4-FFF2-40B4-BE49-F238E27FC236}">
                  <a16:creationId xmlns:a16="http://schemas.microsoft.com/office/drawing/2014/main" id="{C8FA86FC-90EE-4F5C-9DF2-5CEEFE518CC7}"/>
                </a:ext>
              </a:extLst>
            </p:cNvPr>
            <p:cNvSpPr/>
            <p:nvPr/>
          </p:nvSpPr>
          <p:spPr>
            <a:xfrm rot="20004478">
              <a:off x="9010078" y="5739084"/>
              <a:ext cx="641445" cy="221617"/>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rrow: Right 15">
              <a:extLst>
                <a:ext uri="{FF2B5EF4-FFF2-40B4-BE49-F238E27FC236}">
                  <a16:creationId xmlns:a16="http://schemas.microsoft.com/office/drawing/2014/main" id="{E9C60BF6-46A8-4694-B8FA-EE390CBEBB4D}"/>
                </a:ext>
              </a:extLst>
            </p:cNvPr>
            <p:cNvSpPr/>
            <p:nvPr/>
          </p:nvSpPr>
          <p:spPr>
            <a:xfrm rot="12557614">
              <a:off x="10321847" y="5758807"/>
              <a:ext cx="641445" cy="221617"/>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rrow: Right 16">
              <a:extLst>
                <a:ext uri="{FF2B5EF4-FFF2-40B4-BE49-F238E27FC236}">
                  <a16:creationId xmlns:a16="http://schemas.microsoft.com/office/drawing/2014/main" id="{A99DB806-ABA7-4176-AA50-738686D12A26}"/>
                </a:ext>
              </a:extLst>
            </p:cNvPr>
            <p:cNvSpPr/>
            <p:nvPr/>
          </p:nvSpPr>
          <p:spPr>
            <a:xfrm rot="10800000">
              <a:off x="11268475" y="5143579"/>
              <a:ext cx="641445" cy="221617"/>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itle 2">
            <a:extLst>
              <a:ext uri="{FF2B5EF4-FFF2-40B4-BE49-F238E27FC236}">
                <a16:creationId xmlns:a16="http://schemas.microsoft.com/office/drawing/2014/main" id="{17EFEBDD-EAA0-4CFF-B551-FAE43BC6F1F5}"/>
              </a:ext>
            </a:extLst>
          </p:cNvPr>
          <p:cNvSpPr>
            <a:spLocks noGrp="1"/>
          </p:cNvSpPr>
          <p:nvPr>
            <p:ph type="title"/>
          </p:nvPr>
        </p:nvSpPr>
        <p:spPr/>
        <p:txBody>
          <a:bodyPr>
            <a:normAutofit/>
          </a:bodyPr>
          <a:lstStyle/>
          <a:p>
            <a:r>
              <a:rPr lang="fr-FR" sz="2800" dirty="0"/>
              <a:t>Avoir: nous and vous</a:t>
            </a:r>
          </a:p>
        </p:txBody>
      </p:sp>
      <p:sp>
        <p:nvSpPr>
          <p:cNvPr id="22" name="Rounded Rectangle 46">
            <a:extLst>
              <a:ext uri="{FF2B5EF4-FFF2-40B4-BE49-F238E27FC236}">
                <a16:creationId xmlns:a16="http://schemas.microsoft.com/office/drawing/2014/main" id="{4EDBF567-27DE-49F5-B6D6-77AC32EA8C4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3813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CFCD0-1058-B947-98EB-8389472DC43A}"/>
              </a:ext>
            </a:extLst>
          </p:cNvPr>
          <p:cNvSpPr>
            <a:spLocks noGrp="1"/>
          </p:cNvSpPr>
          <p:nvPr>
            <p:ph type="title"/>
          </p:nvPr>
        </p:nvSpPr>
        <p:spPr>
          <a:xfrm>
            <a:off x="26832" y="96791"/>
            <a:ext cx="10515600" cy="1325563"/>
          </a:xfrm>
        </p:spPr>
        <p:txBody>
          <a:bodyPr>
            <a:normAutofit fontScale="90000"/>
          </a:bodyPr>
          <a:lstStyle/>
          <a:p>
            <a:pPr lvl="0">
              <a:lnSpc>
                <a:spcPct val="100000"/>
              </a:lnSpc>
              <a:spcBef>
                <a:spcPts val="0"/>
              </a:spcBef>
            </a:pPr>
            <a:r>
              <a:rPr lang="en-GB" sz="24000" b="1" dirty="0">
                <a:solidFill>
                  <a:srgbClr val="115076"/>
                </a:solidFill>
                <a:latin typeface="Century Gothic" panose="020B0502020202020204" pitchFamily="34" charset="0"/>
                <a:ea typeface="+mn-ea"/>
                <a:cs typeface="Calibri" panose="020F0502020204030204" pitchFamily="34" charset="0"/>
              </a:rPr>
              <a:t>au</a:t>
            </a:r>
            <a:endParaRPr lang="en-US" dirty="0"/>
          </a:p>
        </p:txBody>
      </p:sp>
      <p:sp>
        <p:nvSpPr>
          <p:cNvPr id="3" name="TextBox 2"/>
          <p:cNvSpPr txBox="1"/>
          <p:nvPr/>
        </p:nvSpPr>
        <p:spPr>
          <a:xfrm>
            <a:off x="345215" y="2003001"/>
            <a:ext cx="37560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[au/</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eau</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grpSp>
        <p:nvGrpSpPr>
          <p:cNvPr id="13" name="Group 12" descr="two arrow diverging with another arrow highlighting the left option"/>
          <p:cNvGrpSpPr/>
          <p:nvPr/>
        </p:nvGrpSpPr>
        <p:grpSpPr>
          <a:xfrm>
            <a:off x="4667550" y="1597513"/>
            <a:ext cx="2856900" cy="2905322"/>
            <a:chOff x="5064823" y="1196357"/>
            <a:chExt cx="2856900" cy="2905322"/>
          </a:xfrm>
        </p:grpSpPr>
        <p:pic>
          <p:nvPicPr>
            <p:cNvPr id="8" name="Picture 7" descr="two arrow diverging with another arrow highlighting the left option"/>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064823" y="1196357"/>
              <a:ext cx="2856900" cy="2905322"/>
            </a:xfrm>
            <a:prstGeom prst="rect">
              <a:avLst/>
            </a:prstGeom>
          </p:spPr>
        </p:pic>
        <p:cxnSp>
          <p:nvCxnSpPr>
            <p:cNvPr id="9" name="Straight Arrow Connector 8" descr="two arrow diverging with another arrow highlighting the left option"/>
            <p:cNvCxnSpPr/>
            <p:nvPr/>
          </p:nvCxnSpPr>
          <p:spPr>
            <a:xfrm flipH="1" flipV="1">
              <a:off x="5782215" y="2051010"/>
              <a:ext cx="627569" cy="850436"/>
            </a:xfrm>
            <a:prstGeom prst="straightConnector1">
              <a:avLst/>
            </a:prstGeom>
            <a:ln w="76200">
              <a:solidFill>
                <a:srgbClr val="FA65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401108" y="2881870"/>
              <a:ext cx="8676" cy="857516"/>
            </a:xfrm>
            <a:prstGeom prst="line">
              <a:avLst/>
            </a:prstGeom>
            <a:ln w="76200">
              <a:solidFill>
                <a:srgbClr val="FA6500"/>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1535065" y="4263529"/>
            <a:ext cx="91218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che</a:t>
            </a:r>
            <a:endParaRPr kumimoji="0" lang="en-GB" sz="12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90145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u.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4" name="au gauch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subTnLst>
                                    <p:audio>
                                      <p:cMediaNode>
                                        <p:cTn display="0" masterRel="sameClick">
                                          <p:stCondLst>
                                            <p:cond evt="begin" delay="0">
                                              <p:tn val="18"/>
                                            </p:cond>
                                          </p:stCondLst>
                                          <p:endCondLst>
                                            <p:cond evt="onStopAudio" delay="0">
                                              <p:tgtEl>
                                                <p:sldTgt/>
                                              </p:tgtEl>
                                            </p:cond>
                                          </p:endCondLst>
                                        </p:cTn>
                                        <p:tgtEl>
                                          <p:sndTgt r:embed="rId4" name="au gauch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5" name="TextBox 14">
            <a:extLst>
              <a:ext uri="{FF2B5EF4-FFF2-40B4-BE49-F238E27FC236}">
                <a16:creationId xmlns:a16="http://schemas.microsoft.com/office/drawing/2014/main" id="{24F98176-73AB-482D-BE92-0C2FFA4F612F}"/>
              </a:ext>
            </a:extLst>
          </p:cNvPr>
          <p:cNvSpPr txBox="1"/>
          <p:nvPr/>
        </p:nvSpPr>
        <p:spPr>
          <a:xfrm>
            <a:off x="2524799" y="3227088"/>
            <a:ext cx="7142400" cy="646331"/>
          </a:xfrm>
          <a:prstGeom prst="rect">
            <a:avLst/>
          </a:prstGeom>
          <a:noFill/>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We have a family.</a:t>
            </a:r>
          </a:p>
        </p:txBody>
      </p:sp>
      <p:sp>
        <p:nvSpPr>
          <p:cNvPr id="6" name="TextBox 5"/>
          <p:cNvSpPr txBox="1"/>
          <p:nvPr/>
        </p:nvSpPr>
        <p:spPr>
          <a:xfrm>
            <a:off x="1025869" y="1595375"/>
            <a:ext cx="11541431" cy="1200329"/>
          </a:xfrm>
          <a:prstGeom prst="rect">
            <a:avLst/>
          </a:prstGeom>
          <a:noFill/>
        </p:spPr>
        <p:txBody>
          <a:bodyPr wrap="square" rtlCol="0">
            <a:spAutoFit/>
          </a:bodyPr>
          <a:lstStyle/>
          <a:p>
            <a:r>
              <a:rPr lang="en-GB" sz="7200" b="1" dirty="0">
                <a:solidFill>
                  <a:schemeClr val="accent1">
                    <a:lumMod val="50000"/>
                  </a:schemeClr>
                </a:solidFill>
                <a:latin typeface="Century Gothic" panose="020B0502020202020204" pitchFamily="34" charset="0"/>
              </a:rPr>
              <a:t>Nou</a:t>
            </a:r>
            <a:r>
              <a:rPr lang="en-GB" sz="7200" b="1" dirty="0">
                <a:solidFill>
                  <a:srgbClr val="EE6000"/>
                </a:solidFill>
                <a:latin typeface="Century Gothic" panose="020B0502020202020204" pitchFamily="34" charset="0"/>
              </a:rPr>
              <a:t>s</a:t>
            </a:r>
            <a:r>
              <a:rPr lang="en-GB" sz="7200" b="1" dirty="0">
                <a:solidFill>
                  <a:schemeClr val="accent1">
                    <a:lumMod val="50000"/>
                  </a:schemeClr>
                </a:solidFill>
                <a:latin typeface="Century Gothic" panose="020B0502020202020204" pitchFamily="34" charset="0"/>
              </a:rPr>
              <a:t> </a:t>
            </a:r>
            <a:r>
              <a:rPr lang="en-GB" sz="7200" b="1" dirty="0" err="1">
                <a:solidFill>
                  <a:srgbClr val="EE6000"/>
                </a:solidFill>
                <a:latin typeface="Century Gothic" panose="020B0502020202020204" pitchFamily="34" charset="0"/>
              </a:rPr>
              <a:t>a</a:t>
            </a:r>
            <a:r>
              <a:rPr lang="en-GB" sz="7200" b="1" dirty="0" err="1">
                <a:solidFill>
                  <a:schemeClr val="accent1">
                    <a:lumMod val="50000"/>
                  </a:schemeClr>
                </a:solidFill>
                <a:latin typeface="Century Gothic" panose="020B0502020202020204" pitchFamily="34" charset="0"/>
              </a:rPr>
              <a:t>von</a:t>
            </a:r>
            <a:r>
              <a:rPr lang="en-GB" sz="7200" b="1" dirty="0" err="1">
                <a:solidFill>
                  <a:srgbClr val="EE6000"/>
                </a:solidFill>
                <a:latin typeface="Century Gothic" panose="020B0502020202020204" pitchFamily="34" charset="0"/>
              </a:rPr>
              <a:t>s</a:t>
            </a:r>
            <a:r>
              <a:rPr lang="en-GB" sz="7200" b="1" dirty="0">
                <a:solidFill>
                  <a:schemeClr val="accent1">
                    <a:lumMod val="50000"/>
                  </a:schemeClr>
                </a:solidFill>
                <a:latin typeface="Century Gothic" panose="020B0502020202020204" pitchFamily="34" charset="0"/>
              </a:rPr>
              <a:t> </a:t>
            </a:r>
            <a:r>
              <a:rPr lang="en-GB" sz="7200" b="1" dirty="0" err="1">
                <a:solidFill>
                  <a:srgbClr val="EE6000"/>
                </a:solidFill>
                <a:latin typeface="Century Gothic" panose="020B0502020202020204" pitchFamily="34" charset="0"/>
              </a:rPr>
              <a:t>u</a:t>
            </a:r>
            <a:r>
              <a:rPr lang="en-GB" sz="7200" b="1" dirty="0" err="1">
                <a:solidFill>
                  <a:schemeClr val="accent1">
                    <a:lumMod val="50000"/>
                  </a:schemeClr>
                </a:solidFill>
                <a:latin typeface="Century Gothic" panose="020B0502020202020204" pitchFamily="34" charset="0"/>
              </a:rPr>
              <a:t>ne</a:t>
            </a:r>
            <a:r>
              <a:rPr lang="en-GB" sz="7200" b="1" dirty="0">
                <a:solidFill>
                  <a:schemeClr val="accent1">
                    <a:lumMod val="50000"/>
                  </a:schemeClr>
                </a:solidFill>
                <a:latin typeface="Century Gothic" panose="020B0502020202020204" pitchFamily="34" charset="0"/>
              </a:rPr>
              <a:t> </a:t>
            </a:r>
            <a:r>
              <a:rPr lang="en-GB" sz="7200" b="1" dirty="0" err="1">
                <a:solidFill>
                  <a:schemeClr val="accent1">
                    <a:lumMod val="50000"/>
                  </a:schemeClr>
                </a:solidFill>
                <a:latin typeface="Century Gothic" panose="020B0502020202020204" pitchFamily="34" charset="0"/>
              </a:rPr>
              <a:t>famille</a:t>
            </a:r>
            <a:r>
              <a:rPr lang="en-GB" sz="7200" b="1" dirty="0">
                <a:solidFill>
                  <a:schemeClr val="accent1">
                    <a:lumMod val="50000"/>
                  </a:schemeClr>
                </a:solidFill>
                <a:latin typeface="Century Gothic" panose="020B0502020202020204" pitchFamily="34" charset="0"/>
              </a:rPr>
              <a:t>.</a:t>
            </a:r>
          </a:p>
        </p:txBody>
      </p:sp>
      <p:sp>
        <p:nvSpPr>
          <p:cNvPr id="10" name="Action Button: Forward or Next 9">
            <a:hlinkClick r:id="" action="ppaction://noaction" highlightClick="1">
              <a:snd r:embed="rId3" name="nous avons une famille.wav"/>
            </a:hlinkClick>
          </p:cNvPr>
          <p:cNvSpPr/>
          <p:nvPr/>
        </p:nvSpPr>
        <p:spPr>
          <a:xfrm>
            <a:off x="368489" y="5254388"/>
            <a:ext cx="641445" cy="723331"/>
          </a:xfrm>
          <a:prstGeom prst="actionButtonForwardNext">
            <a:avLst/>
          </a:prstGeom>
          <a:solidFill>
            <a:srgbClr val="0055A5"/>
          </a:solidFill>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c 7"/>
          <p:cNvSpPr/>
          <p:nvPr/>
        </p:nvSpPr>
        <p:spPr>
          <a:xfrm rot="7615317">
            <a:off x="3006366" y="1756326"/>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1" name="Arc 10"/>
          <p:cNvSpPr/>
          <p:nvPr/>
        </p:nvSpPr>
        <p:spPr>
          <a:xfrm rot="7615317">
            <a:off x="5912458" y="1794840"/>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026" name="Picture 2" descr="Family Sign Symbol Black Clip Art">
            <a:extLst>
              <a:ext uri="{FF2B5EF4-FFF2-40B4-BE49-F238E27FC236}">
                <a16:creationId xmlns:a16="http://schemas.microsoft.com/office/drawing/2014/main" id="{3F0581A5-F782-4E4D-A697-7AB0A23985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4805" y="4545106"/>
            <a:ext cx="1980571" cy="143261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603B8617-5E73-4DD3-BA79-99E9039D5D03}"/>
              </a:ext>
            </a:extLst>
          </p:cNvPr>
          <p:cNvSpPr>
            <a:spLocks noGrp="1"/>
          </p:cNvSpPr>
          <p:nvPr>
            <p:ph type="title"/>
          </p:nvPr>
        </p:nvSpPr>
        <p:spPr/>
        <p:txBody>
          <a:bodyPr>
            <a:normAutofit/>
          </a:bodyPr>
          <a:lstStyle/>
          <a:p>
            <a:r>
              <a:rPr lang="fr-FR" sz="2800" dirty="0"/>
              <a:t>Avoir: nous and vous</a:t>
            </a:r>
          </a:p>
        </p:txBody>
      </p:sp>
      <p:sp>
        <p:nvSpPr>
          <p:cNvPr id="19" name="Rounded Rectangle 46">
            <a:extLst>
              <a:ext uri="{FF2B5EF4-FFF2-40B4-BE49-F238E27FC236}">
                <a16:creationId xmlns:a16="http://schemas.microsoft.com/office/drawing/2014/main" id="{2CE099A3-F6DB-49C7-BBF8-64BC73EFF903}"/>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8013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3" name="TextBox 12">
            <a:extLst>
              <a:ext uri="{FF2B5EF4-FFF2-40B4-BE49-F238E27FC236}">
                <a16:creationId xmlns:a16="http://schemas.microsoft.com/office/drawing/2014/main" id="{61A6C7BD-30F9-4454-A560-17013DABB6F8}"/>
              </a:ext>
            </a:extLst>
          </p:cNvPr>
          <p:cNvSpPr txBox="1"/>
          <p:nvPr/>
        </p:nvSpPr>
        <p:spPr>
          <a:xfrm>
            <a:off x="2524799" y="3227088"/>
            <a:ext cx="7142400" cy="646331"/>
          </a:xfrm>
          <a:prstGeom prst="rect">
            <a:avLst/>
          </a:prstGeom>
          <a:noFill/>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You </a:t>
            </a:r>
            <a:r>
              <a:rPr lang="en-GB" sz="3600" dirty="0">
                <a:solidFill>
                  <a:schemeClr val="accent1">
                    <a:lumMod val="50000"/>
                  </a:schemeClr>
                </a:solidFill>
                <a:latin typeface="Century Gothic" panose="020B0502020202020204" pitchFamily="34" charset="0"/>
              </a:rPr>
              <a:t>(pl) </a:t>
            </a:r>
            <a:r>
              <a:rPr lang="en-GB" sz="3600" b="1" dirty="0">
                <a:solidFill>
                  <a:schemeClr val="accent1">
                    <a:lumMod val="50000"/>
                  </a:schemeClr>
                </a:solidFill>
                <a:latin typeface="Century Gothic" panose="020B0502020202020204" pitchFamily="34" charset="0"/>
              </a:rPr>
              <a:t>have a house.</a:t>
            </a:r>
          </a:p>
        </p:txBody>
      </p:sp>
      <p:sp>
        <p:nvSpPr>
          <p:cNvPr id="6" name="TextBox 5"/>
          <p:cNvSpPr txBox="1"/>
          <p:nvPr/>
        </p:nvSpPr>
        <p:spPr>
          <a:xfrm>
            <a:off x="712201" y="1611914"/>
            <a:ext cx="10767597" cy="1200329"/>
          </a:xfrm>
          <a:prstGeom prst="rect">
            <a:avLst/>
          </a:prstGeom>
          <a:noFill/>
        </p:spPr>
        <p:txBody>
          <a:bodyPr wrap="square" rtlCol="0">
            <a:spAutoFit/>
          </a:bodyPr>
          <a:lstStyle/>
          <a:p>
            <a:r>
              <a:rPr lang="en-GB" sz="7200" b="1" dirty="0" err="1">
                <a:solidFill>
                  <a:schemeClr val="accent1">
                    <a:lumMod val="50000"/>
                  </a:schemeClr>
                </a:solidFill>
                <a:latin typeface="Century Gothic" panose="020B0502020202020204" pitchFamily="34" charset="0"/>
              </a:rPr>
              <a:t>Vou</a:t>
            </a:r>
            <a:r>
              <a:rPr lang="en-GB" sz="7200" b="1" dirty="0" err="1">
                <a:solidFill>
                  <a:srgbClr val="EE6000"/>
                </a:solidFill>
                <a:latin typeface="Century Gothic" panose="020B0502020202020204" pitchFamily="34" charset="0"/>
              </a:rPr>
              <a:t>s</a:t>
            </a:r>
            <a:r>
              <a:rPr lang="en-GB" sz="7200" b="1" dirty="0">
                <a:solidFill>
                  <a:schemeClr val="accent1">
                    <a:lumMod val="50000"/>
                  </a:schemeClr>
                </a:solidFill>
                <a:latin typeface="Century Gothic" panose="020B0502020202020204" pitchFamily="34" charset="0"/>
              </a:rPr>
              <a:t> </a:t>
            </a:r>
            <a:r>
              <a:rPr lang="en-GB" sz="7200" b="1" dirty="0" err="1">
                <a:solidFill>
                  <a:srgbClr val="EE6000"/>
                </a:solidFill>
                <a:latin typeface="Century Gothic" panose="020B0502020202020204" pitchFamily="34" charset="0"/>
              </a:rPr>
              <a:t>a</a:t>
            </a:r>
            <a:r>
              <a:rPr lang="en-GB" sz="7200" b="1" dirty="0" err="1">
                <a:solidFill>
                  <a:schemeClr val="accent1">
                    <a:lumMod val="50000"/>
                  </a:schemeClr>
                </a:solidFill>
                <a:latin typeface="Century Gothic" panose="020B0502020202020204" pitchFamily="34" charset="0"/>
              </a:rPr>
              <a:t>ve</a:t>
            </a:r>
            <a:r>
              <a:rPr lang="en-GB" sz="7200" b="1" dirty="0" err="1">
                <a:solidFill>
                  <a:srgbClr val="FA6500"/>
                </a:solidFill>
                <a:latin typeface="Century Gothic" panose="020B0502020202020204" pitchFamily="34" charset="0"/>
              </a:rPr>
              <a:t>z</a:t>
            </a:r>
            <a:r>
              <a:rPr lang="en-GB" sz="7200" b="1" dirty="0">
                <a:solidFill>
                  <a:schemeClr val="accent1">
                    <a:lumMod val="50000"/>
                  </a:schemeClr>
                </a:solidFill>
                <a:latin typeface="Century Gothic" panose="020B0502020202020204" pitchFamily="34" charset="0"/>
              </a:rPr>
              <a:t> </a:t>
            </a:r>
            <a:r>
              <a:rPr lang="en-GB" sz="7200" b="1" dirty="0" err="1">
                <a:solidFill>
                  <a:srgbClr val="FA6500"/>
                </a:solidFill>
                <a:latin typeface="Century Gothic" panose="020B0502020202020204" pitchFamily="34" charset="0"/>
              </a:rPr>
              <a:t>u</a:t>
            </a:r>
            <a:r>
              <a:rPr lang="en-GB" sz="7200" b="1" dirty="0" err="1">
                <a:solidFill>
                  <a:schemeClr val="accent1">
                    <a:lumMod val="50000"/>
                  </a:schemeClr>
                </a:solidFill>
                <a:latin typeface="Century Gothic" panose="020B0502020202020204" pitchFamily="34" charset="0"/>
              </a:rPr>
              <a:t>ne</a:t>
            </a:r>
            <a:r>
              <a:rPr lang="en-GB" sz="7200" b="1" dirty="0">
                <a:solidFill>
                  <a:schemeClr val="accent1">
                    <a:lumMod val="50000"/>
                  </a:schemeClr>
                </a:solidFill>
                <a:latin typeface="Century Gothic" panose="020B0502020202020204" pitchFamily="34" charset="0"/>
              </a:rPr>
              <a:t> </a:t>
            </a:r>
            <a:r>
              <a:rPr lang="en-GB" sz="7200" b="1" dirty="0" err="1">
                <a:solidFill>
                  <a:schemeClr val="accent1">
                    <a:lumMod val="50000"/>
                  </a:schemeClr>
                </a:solidFill>
                <a:latin typeface="Century Gothic" panose="020B0502020202020204" pitchFamily="34" charset="0"/>
              </a:rPr>
              <a:t>maison</a:t>
            </a:r>
            <a:r>
              <a:rPr lang="en-GB" sz="7200" b="1" dirty="0">
                <a:solidFill>
                  <a:schemeClr val="accent1">
                    <a:lumMod val="50000"/>
                  </a:schemeClr>
                </a:solidFill>
                <a:latin typeface="Century Gothic" panose="020B0502020202020204" pitchFamily="34" charset="0"/>
              </a:rPr>
              <a:t>.</a:t>
            </a:r>
          </a:p>
        </p:txBody>
      </p:sp>
      <p:sp>
        <p:nvSpPr>
          <p:cNvPr id="10" name="Action Button: Forward or Next 9">
            <a:hlinkClick r:id="" action="ppaction://noaction" highlightClick="1">
              <a:snd r:embed="rId3" name="vous avez une maison.wav"/>
            </a:hlinkClick>
          </p:cNvPr>
          <p:cNvSpPr/>
          <p:nvPr/>
        </p:nvSpPr>
        <p:spPr>
          <a:xfrm>
            <a:off x="368489" y="5254388"/>
            <a:ext cx="641445" cy="723331"/>
          </a:xfrm>
          <a:prstGeom prst="actionButtonForwardNext">
            <a:avLst/>
          </a:prstGeom>
          <a:solidFill>
            <a:srgbClr val="0055A5"/>
          </a:solidFill>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c 7"/>
          <p:cNvSpPr/>
          <p:nvPr/>
        </p:nvSpPr>
        <p:spPr>
          <a:xfrm rot="7615317">
            <a:off x="2629395" y="1803332"/>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6146" name="Picture 2" descr="Save Your Home Corp.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4026" y="4225636"/>
            <a:ext cx="2425336" cy="1752083"/>
          </a:xfrm>
          <a:prstGeom prst="rect">
            <a:avLst/>
          </a:prstGeom>
          <a:noFill/>
          <a:extLst>
            <a:ext uri="{909E8E84-426E-40DD-AFC4-6F175D3DCCD1}">
              <a14:hiddenFill xmlns:a14="http://schemas.microsoft.com/office/drawing/2010/main">
                <a:solidFill>
                  <a:srgbClr val="FFFFFF"/>
                </a:solidFill>
              </a14:hiddenFill>
            </a:ext>
          </a:extLst>
        </p:spPr>
      </p:pic>
      <p:sp>
        <p:nvSpPr>
          <p:cNvPr id="14" name="Arc 13">
            <a:extLst>
              <a:ext uri="{FF2B5EF4-FFF2-40B4-BE49-F238E27FC236}">
                <a16:creationId xmlns:a16="http://schemas.microsoft.com/office/drawing/2014/main" id="{EE857E37-94EE-4E1B-A96C-E700157894AD}"/>
              </a:ext>
            </a:extLst>
          </p:cNvPr>
          <p:cNvSpPr/>
          <p:nvPr/>
        </p:nvSpPr>
        <p:spPr>
          <a:xfrm rot="7615317">
            <a:off x="4941796" y="1803333"/>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 name="Title 2">
            <a:extLst>
              <a:ext uri="{FF2B5EF4-FFF2-40B4-BE49-F238E27FC236}">
                <a16:creationId xmlns:a16="http://schemas.microsoft.com/office/drawing/2014/main" id="{49E12821-21F9-4DC6-80B3-1CBC46BFA6BA}"/>
              </a:ext>
            </a:extLst>
          </p:cNvPr>
          <p:cNvSpPr>
            <a:spLocks noGrp="1"/>
          </p:cNvSpPr>
          <p:nvPr>
            <p:ph type="title"/>
          </p:nvPr>
        </p:nvSpPr>
        <p:spPr/>
        <p:txBody>
          <a:bodyPr>
            <a:normAutofit/>
          </a:bodyPr>
          <a:lstStyle/>
          <a:p>
            <a:r>
              <a:rPr lang="fr-FR" sz="2800" dirty="0"/>
              <a:t>Avoir: nous and vous</a:t>
            </a:r>
          </a:p>
        </p:txBody>
      </p:sp>
      <p:sp>
        <p:nvSpPr>
          <p:cNvPr id="18" name="Rounded Rectangle 46">
            <a:extLst>
              <a:ext uri="{FF2B5EF4-FFF2-40B4-BE49-F238E27FC236}">
                <a16:creationId xmlns:a16="http://schemas.microsoft.com/office/drawing/2014/main" id="{7F01C967-2227-4114-8AD8-440E7DE307F1}"/>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5954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3" name="TextBox 12">
            <a:extLst>
              <a:ext uri="{FF2B5EF4-FFF2-40B4-BE49-F238E27FC236}">
                <a16:creationId xmlns:a16="http://schemas.microsoft.com/office/drawing/2014/main" id="{48EBEDFE-BB6E-4B22-8DF6-9CDD9B68F772}"/>
              </a:ext>
            </a:extLst>
          </p:cNvPr>
          <p:cNvSpPr txBox="1"/>
          <p:nvPr/>
        </p:nvSpPr>
        <p:spPr>
          <a:xfrm>
            <a:off x="2524799" y="3227088"/>
            <a:ext cx="7142400" cy="646331"/>
          </a:xfrm>
          <a:prstGeom prst="rect">
            <a:avLst/>
          </a:prstGeom>
          <a:noFill/>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We </a:t>
            </a:r>
            <a:r>
              <a:rPr lang="en-GB" sz="3600" dirty="0">
                <a:solidFill>
                  <a:schemeClr val="accent1">
                    <a:lumMod val="50000"/>
                  </a:schemeClr>
                </a:solidFill>
                <a:latin typeface="Century Gothic" panose="020B0502020202020204" pitchFamily="34" charset="0"/>
              </a:rPr>
              <a:t>(pl)</a:t>
            </a:r>
            <a:r>
              <a:rPr lang="en-GB" sz="3600" b="1" dirty="0">
                <a:solidFill>
                  <a:schemeClr val="accent1">
                    <a:lumMod val="50000"/>
                  </a:schemeClr>
                </a:solidFill>
                <a:latin typeface="Century Gothic" panose="020B0502020202020204" pitchFamily="34" charset="0"/>
              </a:rPr>
              <a:t> have a solution.</a:t>
            </a:r>
          </a:p>
        </p:txBody>
      </p:sp>
      <p:sp>
        <p:nvSpPr>
          <p:cNvPr id="6" name="TextBox 5"/>
          <p:cNvSpPr txBox="1"/>
          <p:nvPr/>
        </p:nvSpPr>
        <p:spPr>
          <a:xfrm>
            <a:off x="686529" y="1615043"/>
            <a:ext cx="11541431" cy="1200329"/>
          </a:xfrm>
          <a:prstGeom prst="rect">
            <a:avLst/>
          </a:prstGeom>
          <a:noFill/>
        </p:spPr>
        <p:txBody>
          <a:bodyPr wrap="square" rtlCol="0">
            <a:spAutoFit/>
          </a:bodyPr>
          <a:lstStyle/>
          <a:p>
            <a:r>
              <a:rPr lang="en-GB" sz="7200" b="1" dirty="0">
                <a:solidFill>
                  <a:schemeClr val="accent1">
                    <a:lumMod val="50000"/>
                  </a:schemeClr>
                </a:solidFill>
                <a:latin typeface="Century Gothic" panose="020B0502020202020204" pitchFamily="34" charset="0"/>
              </a:rPr>
              <a:t>Nou</a:t>
            </a:r>
            <a:r>
              <a:rPr lang="en-GB" sz="7200" b="1" dirty="0">
                <a:solidFill>
                  <a:srgbClr val="EE6000"/>
                </a:solidFill>
                <a:latin typeface="Century Gothic" panose="020B0502020202020204" pitchFamily="34" charset="0"/>
              </a:rPr>
              <a:t>s</a:t>
            </a:r>
            <a:r>
              <a:rPr lang="en-GB" sz="7200" b="1" dirty="0">
                <a:solidFill>
                  <a:schemeClr val="accent1">
                    <a:lumMod val="50000"/>
                  </a:schemeClr>
                </a:solidFill>
                <a:latin typeface="Century Gothic" panose="020B0502020202020204" pitchFamily="34" charset="0"/>
              </a:rPr>
              <a:t> </a:t>
            </a:r>
            <a:r>
              <a:rPr lang="en-GB" sz="7200" b="1" dirty="0" err="1">
                <a:solidFill>
                  <a:srgbClr val="EE6000"/>
                </a:solidFill>
                <a:latin typeface="Century Gothic" panose="020B0502020202020204" pitchFamily="34" charset="0"/>
              </a:rPr>
              <a:t>a</a:t>
            </a:r>
            <a:r>
              <a:rPr lang="en-GB" sz="7200" b="1" dirty="0" err="1">
                <a:solidFill>
                  <a:schemeClr val="accent1">
                    <a:lumMod val="50000"/>
                  </a:schemeClr>
                </a:solidFill>
                <a:latin typeface="Century Gothic" panose="020B0502020202020204" pitchFamily="34" charset="0"/>
              </a:rPr>
              <a:t>von</a:t>
            </a:r>
            <a:r>
              <a:rPr lang="en-GB" sz="7200" b="1" dirty="0" err="1">
                <a:solidFill>
                  <a:srgbClr val="EE6000"/>
                </a:solidFill>
                <a:latin typeface="Century Gothic" panose="020B0502020202020204" pitchFamily="34" charset="0"/>
              </a:rPr>
              <a:t>s</a:t>
            </a:r>
            <a:r>
              <a:rPr lang="en-GB" sz="7200" b="1" dirty="0">
                <a:solidFill>
                  <a:schemeClr val="accent1">
                    <a:lumMod val="50000"/>
                  </a:schemeClr>
                </a:solidFill>
                <a:latin typeface="Century Gothic" panose="020B0502020202020204" pitchFamily="34" charset="0"/>
              </a:rPr>
              <a:t> </a:t>
            </a:r>
            <a:r>
              <a:rPr lang="en-GB" sz="7200" b="1" dirty="0" err="1">
                <a:solidFill>
                  <a:srgbClr val="EE6000"/>
                </a:solidFill>
                <a:latin typeface="Century Gothic" panose="020B0502020202020204" pitchFamily="34" charset="0"/>
              </a:rPr>
              <a:t>u</a:t>
            </a:r>
            <a:r>
              <a:rPr lang="en-GB" sz="7200" b="1" dirty="0" err="1">
                <a:solidFill>
                  <a:schemeClr val="accent1">
                    <a:lumMod val="50000"/>
                  </a:schemeClr>
                </a:solidFill>
                <a:latin typeface="Century Gothic" panose="020B0502020202020204" pitchFamily="34" charset="0"/>
              </a:rPr>
              <a:t>ne</a:t>
            </a:r>
            <a:r>
              <a:rPr lang="en-GB" sz="7200" b="1" dirty="0">
                <a:solidFill>
                  <a:schemeClr val="accent1">
                    <a:lumMod val="50000"/>
                  </a:schemeClr>
                </a:solidFill>
                <a:latin typeface="Century Gothic" panose="020B0502020202020204" pitchFamily="34" charset="0"/>
              </a:rPr>
              <a:t> solution.</a:t>
            </a:r>
          </a:p>
        </p:txBody>
      </p:sp>
      <p:sp>
        <p:nvSpPr>
          <p:cNvPr id="10" name="Action Button: Forward or Next 9">
            <a:hlinkClick r:id="" action="ppaction://noaction" highlightClick="1">
              <a:snd r:embed="rId3" name="nous avons une solution.wav"/>
            </a:hlinkClick>
          </p:cNvPr>
          <p:cNvSpPr/>
          <p:nvPr/>
        </p:nvSpPr>
        <p:spPr>
          <a:xfrm>
            <a:off x="368489" y="5254388"/>
            <a:ext cx="641445" cy="723331"/>
          </a:xfrm>
          <a:prstGeom prst="actionButtonForwardNext">
            <a:avLst/>
          </a:prstGeom>
          <a:solidFill>
            <a:srgbClr val="0055A5"/>
          </a:solidFill>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c 7"/>
          <p:cNvSpPr/>
          <p:nvPr/>
        </p:nvSpPr>
        <p:spPr>
          <a:xfrm rot="7615317">
            <a:off x="2667027" y="1785435"/>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2" name="Group 1"/>
          <p:cNvGrpSpPr/>
          <p:nvPr/>
        </p:nvGrpSpPr>
        <p:grpSpPr>
          <a:xfrm>
            <a:off x="9633655" y="4211779"/>
            <a:ext cx="2238628" cy="1892583"/>
            <a:chOff x="9633655" y="4211779"/>
            <a:chExt cx="2238628" cy="1892583"/>
          </a:xfrm>
        </p:grpSpPr>
        <p:pic>
          <p:nvPicPr>
            <p:cNvPr id="9218" name="Picture 2" descr="Light Bulb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3085" y="4211779"/>
              <a:ext cx="691387" cy="69371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33655" y="5093319"/>
              <a:ext cx="1059704" cy="1011043"/>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9091" y="5151707"/>
              <a:ext cx="923192" cy="894266"/>
            </a:xfrm>
            <a:prstGeom prst="rect">
              <a:avLst/>
            </a:prstGeom>
          </p:spPr>
        </p:pic>
      </p:grpSp>
      <p:sp>
        <p:nvSpPr>
          <p:cNvPr id="17" name="Arc 16">
            <a:extLst>
              <a:ext uri="{FF2B5EF4-FFF2-40B4-BE49-F238E27FC236}">
                <a16:creationId xmlns:a16="http://schemas.microsoft.com/office/drawing/2014/main" id="{BEDE64BA-7631-41A6-8259-B74917E27E98}"/>
              </a:ext>
            </a:extLst>
          </p:cNvPr>
          <p:cNvSpPr/>
          <p:nvPr/>
        </p:nvSpPr>
        <p:spPr>
          <a:xfrm rot="7615317">
            <a:off x="5519427" y="1797864"/>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Title 2">
            <a:extLst>
              <a:ext uri="{FF2B5EF4-FFF2-40B4-BE49-F238E27FC236}">
                <a16:creationId xmlns:a16="http://schemas.microsoft.com/office/drawing/2014/main" id="{7587A5E2-AED7-4C24-A2F4-A70E658C1E29}"/>
              </a:ext>
            </a:extLst>
          </p:cNvPr>
          <p:cNvSpPr>
            <a:spLocks noGrp="1"/>
          </p:cNvSpPr>
          <p:nvPr>
            <p:ph type="title"/>
          </p:nvPr>
        </p:nvSpPr>
        <p:spPr/>
        <p:txBody>
          <a:bodyPr>
            <a:normAutofit/>
          </a:bodyPr>
          <a:lstStyle/>
          <a:p>
            <a:r>
              <a:rPr lang="fr-FR" sz="2800" dirty="0"/>
              <a:t>Avoir: nous and vous</a:t>
            </a:r>
          </a:p>
        </p:txBody>
      </p:sp>
      <p:sp>
        <p:nvSpPr>
          <p:cNvPr id="24" name="Rounded Rectangle 46">
            <a:extLst>
              <a:ext uri="{FF2B5EF4-FFF2-40B4-BE49-F238E27FC236}">
                <a16:creationId xmlns:a16="http://schemas.microsoft.com/office/drawing/2014/main" id="{A737FC74-293A-4BF7-8837-180395B5349E}"/>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6911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3" name="TextBox 12">
            <a:extLst>
              <a:ext uri="{FF2B5EF4-FFF2-40B4-BE49-F238E27FC236}">
                <a16:creationId xmlns:a16="http://schemas.microsoft.com/office/drawing/2014/main" id="{48EBEDFE-BB6E-4B22-8DF6-9CDD9B68F772}"/>
              </a:ext>
            </a:extLst>
          </p:cNvPr>
          <p:cNvSpPr txBox="1"/>
          <p:nvPr/>
        </p:nvSpPr>
        <p:spPr>
          <a:xfrm>
            <a:off x="2524799" y="3227088"/>
            <a:ext cx="7142400" cy="646331"/>
          </a:xfrm>
          <a:prstGeom prst="rect">
            <a:avLst/>
          </a:prstGeom>
          <a:noFill/>
        </p:spPr>
        <p:txBody>
          <a:bodyPr wrap="square" rtlCol="0">
            <a:spAutoFit/>
          </a:bodyPr>
          <a:lstStyle/>
          <a:p>
            <a:pPr algn="ctr"/>
            <a:r>
              <a:rPr lang="en-GB" sz="3600" b="1" dirty="0">
                <a:solidFill>
                  <a:schemeClr val="accent1">
                    <a:lumMod val="50000"/>
                  </a:schemeClr>
                </a:solidFill>
                <a:latin typeface="Century Gothic" panose="020B0502020202020204" pitchFamily="34" charset="0"/>
              </a:rPr>
              <a:t>You </a:t>
            </a:r>
            <a:r>
              <a:rPr lang="en-GB" sz="3600" dirty="0">
                <a:solidFill>
                  <a:schemeClr val="accent1">
                    <a:lumMod val="50000"/>
                  </a:schemeClr>
                </a:solidFill>
                <a:latin typeface="Century Gothic" panose="020B0502020202020204" pitchFamily="34" charset="0"/>
              </a:rPr>
              <a:t>(pl)</a:t>
            </a:r>
            <a:r>
              <a:rPr lang="en-GB" sz="3600" b="1" dirty="0">
                <a:solidFill>
                  <a:schemeClr val="accent1">
                    <a:lumMod val="50000"/>
                  </a:schemeClr>
                </a:solidFill>
                <a:latin typeface="Century Gothic" panose="020B0502020202020204" pitchFamily="34" charset="0"/>
              </a:rPr>
              <a:t> have a solution.</a:t>
            </a:r>
          </a:p>
        </p:txBody>
      </p:sp>
      <p:sp>
        <p:nvSpPr>
          <p:cNvPr id="6" name="TextBox 5"/>
          <p:cNvSpPr txBox="1"/>
          <p:nvPr/>
        </p:nvSpPr>
        <p:spPr>
          <a:xfrm>
            <a:off x="1025869" y="1624448"/>
            <a:ext cx="11541431" cy="1200329"/>
          </a:xfrm>
          <a:prstGeom prst="rect">
            <a:avLst/>
          </a:prstGeom>
          <a:noFill/>
        </p:spPr>
        <p:txBody>
          <a:bodyPr wrap="square" rtlCol="0">
            <a:spAutoFit/>
          </a:bodyPr>
          <a:lstStyle/>
          <a:p>
            <a:r>
              <a:rPr lang="en-GB" sz="7200" b="1" dirty="0" err="1">
                <a:solidFill>
                  <a:schemeClr val="accent1">
                    <a:lumMod val="50000"/>
                  </a:schemeClr>
                </a:solidFill>
                <a:latin typeface="Century Gothic" panose="020B0502020202020204" pitchFamily="34" charset="0"/>
              </a:rPr>
              <a:t>Vou</a:t>
            </a:r>
            <a:r>
              <a:rPr lang="en-GB" sz="7200" b="1" dirty="0" err="1">
                <a:solidFill>
                  <a:srgbClr val="EE6000"/>
                </a:solidFill>
                <a:latin typeface="Century Gothic" panose="020B0502020202020204" pitchFamily="34" charset="0"/>
              </a:rPr>
              <a:t>s</a:t>
            </a:r>
            <a:r>
              <a:rPr lang="en-GB" sz="7200" b="1" dirty="0">
                <a:solidFill>
                  <a:schemeClr val="accent1">
                    <a:lumMod val="50000"/>
                  </a:schemeClr>
                </a:solidFill>
                <a:latin typeface="Century Gothic" panose="020B0502020202020204" pitchFamily="34" charset="0"/>
              </a:rPr>
              <a:t> </a:t>
            </a:r>
            <a:r>
              <a:rPr lang="en-GB" sz="7200" b="1" dirty="0" err="1">
                <a:solidFill>
                  <a:srgbClr val="EE6000"/>
                </a:solidFill>
                <a:latin typeface="Century Gothic" panose="020B0502020202020204" pitchFamily="34" charset="0"/>
              </a:rPr>
              <a:t>a</a:t>
            </a:r>
            <a:r>
              <a:rPr lang="en-GB" sz="7200" b="1" dirty="0" err="1">
                <a:solidFill>
                  <a:schemeClr val="accent1">
                    <a:lumMod val="50000"/>
                  </a:schemeClr>
                </a:solidFill>
                <a:latin typeface="Century Gothic" panose="020B0502020202020204" pitchFamily="34" charset="0"/>
              </a:rPr>
              <a:t>ve</a:t>
            </a:r>
            <a:r>
              <a:rPr lang="en-GB" sz="7200" b="1" dirty="0" err="1">
                <a:solidFill>
                  <a:srgbClr val="EE6000"/>
                </a:solidFill>
                <a:latin typeface="Century Gothic" panose="020B0502020202020204" pitchFamily="34" charset="0"/>
              </a:rPr>
              <a:t>z</a:t>
            </a:r>
            <a:r>
              <a:rPr lang="en-GB" sz="7200" b="1" dirty="0">
                <a:solidFill>
                  <a:schemeClr val="accent1">
                    <a:lumMod val="50000"/>
                  </a:schemeClr>
                </a:solidFill>
                <a:latin typeface="Century Gothic" panose="020B0502020202020204" pitchFamily="34" charset="0"/>
              </a:rPr>
              <a:t> </a:t>
            </a:r>
            <a:r>
              <a:rPr lang="en-GB" sz="7200" b="1" dirty="0" err="1">
                <a:solidFill>
                  <a:srgbClr val="EE6000"/>
                </a:solidFill>
                <a:latin typeface="Century Gothic" panose="020B0502020202020204" pitchFamily="34" charset="0"/>
              </a:rPr>
              <a:t>u</a:t>
            </a:r>
            <a:r>
              <a:rPr lang="en-GB" sz="7200" b="1" dirty="0" err="1">
                <a:solidFill>
                  <a:schemeClr val="accent1">
                    <a:lumMod val="50000"/>
                  </a:schemeClr>
                </a:solidFill>
                <a:latin typeface="Century Gothic" panose="020B0502020202020204" pitchFamily="34" charset="0"/>
              </a:rPr>
              <a:t>ne</a:t>
            </a:r>
            <a:r>
              <a:rPr lang="en-GB" sz="7200" b="1" dirty="0">
                <a:solidFill>
                  <a:schemeClr val="accent1">
                    <a:lumMod val="50000"/>
                  </a:schemeClr>
                </a:solidFill>
                <a:latin typeface="Century Gothic" panose="020B0502020202020204" pitchFamily="34" charset="0"/>
              </a:rPr>
              <a:t> solution.</a:t>
            </a:r>
          </a:p>
        </p:txBody>
      </p:sp>
      <p:sp>
        <p:nvSpPr>
          <p:cNvPr id="10" name="Action Button: Forward or Next 9">
            <a:hlinkClick r:id="" action="ppaction://noaction" highlightClick="1">
              <a:snd r:embed="rId3" name="vous avez une solution.wav"/>
            </a:hlinkClick>
          </p:cNvPr>
          <p:cNvSpPr/>
          <p:nvPr/>
        </p:nvSpPr>
        <p:spPr>
          <a:xfrm>
            <a:off x="368489" y="5254388"/>
            <a:ext cx="641445" cy="723331"/>
          </a:xfrm>
          <a:prstGeom prst="actionButtonForwardNext">
            <a:avLst/>
          </a:prstGeom>
          <a:solidFill>
            <a:srgbClr val="0055A5"/>
          </a:solidFill>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c 7"/>
          <p:cNvSpPr/>
          <p:nvPr/>
        </p:nvSpPr>
        <p:spPr>
          <a:xfrm rot="7615317">
            <a:off x="3006367" y="1794840"/>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2" name="Group 1"/>
          <p:cNvGrpSpPr/>
          <p:nvPr/>
        </p:nvGrpSpPr>
        <p:grpSpPr>
          <a:xfrm>
            <a:off x="9633655" y="4211779"/>
            <a:ext cx="2238628" cy="1892583"/>
            <a:chOff x="9633655" y="4211779"/>
            <a:chExt cx="2238628" cy="1892583"/>
          </a:xfrm>
        </p:grpSpPr>
        <p:pic>
          <p:nvPicPr>
            <p:cNvPr id="9218" name="Picture 2" descr="Light Bulb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3085" y="4211779"/>
              <a:ext cx="691387" cy="69371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33655" y="5093319"/>
              <a:ext cx="1059704" cy="1011043"/>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9091" y="5151707"/>
              <a:ext cx="923192" cy="894266"/>
            </a:xfrm>
            <a:prstGeom prst="rect">
              <a:avLst/>
            </a:prstGeom>
          </p:spPr>
        </p:pic>
      </p:grpSp>
      <p:sp>
        <p:nvSpPr>
          <p:cNvPr id="17" name="Arc 16">
            <a:extLst>
              <a:ext uri="{FF2B5EF4-FFF2-40B4-BE49-F238E27FC236}">
                <a16:creationId xmlns:a16="http://schemas.microsoft.com/office/drawing/2014/main" id="{BEDE64BA-7631-41A6-8259-B74917E27E98}"/>
              </a:ext>
            </a:extLst>
          </p:cNvPr>
          <p:cNvSpPr/>
          <p:nvPr/>
        </p:nvSpPr>
        <p:spPr>
          <a:xfrm rot="7615317">
            <a:off x="5275568" y="1794841"/>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6" name="Title 2">
            <a:extLst>
              <a:ext uri="{FF2B5EF4-FFF2-40B4-BE49-F238E27FC236}">
                <a16:creationId xmlns:a16="http://schemas.microsoft.com/office/drawing/2014/main" id="{CC8CFFCC-8707-4E10-B414-920E47DD4F9C}"/>
              </a:ext>
            </a:extLst>
          </p:cNvPr>
          <p:cNvSpPr>
            <a:spLocks noGrp="1"/>
          </p:cNvSpPr>
          <p:nvPr>
            <p:ph type="title"/>
          </p:nvPr>
        </p:nvSpPr>
        <p:spPr/>
        <p:txBody>
          <a:bodyPr>
            <a:normAutofit/>
          </a:bodyPr>
          <a:lstStyle/>
          <a:p>
            <a:r>
              <a:rPr lang="fr-FR" sz="2800" dirty="0"/>
              <a:t>Avoir: nous and vous</a:t>
            </a:r>
          </a:p>
        </p:txBody>
      </p:sp>
      <p:sp>
        <p:nvSpPr>
          <p:cNvPr id="20" name="Rounded Rectangle 46">
            <a:extLst>
              <a:ext uri="{FF2B5EF4-FFF2-40B4-BE49-F238E27FC236}">
                <a16:creationId xmlns:a16="http://schemas.microsoft.com/office/drawing/2014/main" id="{9A5BCD5C-821D-4AF6-9C78-082C5CB61AC1}"/>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9095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21" name="Picture 20">
            <a:extLst>
              <a:ext uri="{FF2B5EF4-FFF2-40B4-BE49-F238E27FC236}">
                <a16:creationId xmlns:a16="http://schemas.microsoft.com/office/drawing/2014/main" id="{C903AE11-970D-4793-8E18-B9815B6F32F7}"/>
              </a:ext>
            </a:extLst>
          </p:cNvPr>
          <p:cNvPicPr>
            <a:picLocks noChangeAspect="1"/>
          </p:cNvPicPr>
          <p:nvPr/>
        </p:nvPicPr>
        <p:blipFill>
          <a:blip r:embed="rId3"/>
          <a:stretch>
            <a:fillRect/>
          </a:stretch>
        </p:blipFill>
        <p:spPr>
          <a:xfrm>
            <a:off x="6163084" y="2018636"/>
            <a:ext cx="5805913" cy="4315068"/>
          </a:xfrm>
          <a:prstGeom prst="rect">
            <a:avLst/>
          </a:prstGeom>
        </p:spPr>
      </p:pic>
      <p:pic>
        <p:nvPicPr>
          <p:cNvPr id="2" name="Picture 1">
            <a:extLst>
              <a:ext uri="{FF2B5EF4-FFF2-40B4-BE49-F238E27FC236}">
                <a16:creationId xmlns:a16="http://schemas.microsoft.com/office/drawing/2014/main" id="{09CD725A-F36E-47A8-B8A9-B1285B10CC19}"/>
              </a:ext>
            </a:extLst>
          </p:cNvPr>
          <p:cNvPicPr>
            <a:picLocks noChangeAspect="1"/>
          </p:cNvPicPr>
          <p:nvPr/>
        </p:nvPicPr>
        <p:blipFill>
          <a:blip r:embed="rId3"/>
          <a:stretch>
            <a:fillRect/>
          </a:stretch>
        </p:blipFill>
        <p:spPr>
          <a:xfrm>
            <a:off x="290086" y="2018636"/>
            <a:ext cx="5805913" cy="4315068"/>
          </a:xfrm>
          <a:prstGeom prst="rect">
            <a:avLst/>
          </a:prstGeom>
        </p:spPr>
      </p:pic>
      <p:sp>
        <p:nvSpPr>
          <p:cNvPr id="5" name="TextBox 4"/>
          <p:cNvSpPr txBox="1"/>
          <p:nvPr/>
        </p:nvSpPr>
        <p:spPr>
          <a:xfrm>
            <a:off x="526324" y="2294939"/>
            <a:ext cx="5203134" cy="3170099"/>
          </a:xfrm>
          <a:prstGeom prst="rect">
            <a:avLst/>
          </a:prstGeom>
          <a:noFill/>
        </p:spPr>
        <p:txBody>
          <a:bodyPr wrap="square" rtlCol="0">
            <a:spAutoFit/>
          </a:bodyPr>
          <a:lstStyle/>
          <a:p>
            <a:r>
              <a:rPr lang="en-GB" sz="2000" b="1" dirty="0">
                <a:solidFill>
                  <a:srgbClr val="EE6000"/>
                </a:solidFill>
                <a:latin typeface="Century Gothic" panose="020B0502020202020204" pitchFamily="34" charset="0"/>
              </a:rPr>
              <a:t>@6ème_paris: </a:t>
            </a:r>
            <a:r>
              <a:rPr lang="en-GB" sz="2000" b="1" dirty="0">
                <a:solidFill>
                  <a:schemeClr val="accent1">
                    <a:lumMod val="50000"/>
                  </a:schemeClr>
                </a:solidFill>
                <a:latin typeface="Century Gothic" panose="020B0502020202020204" pitchFamily="34" charset="0"/>
              </a:rPr>
              <a:t>Nous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avons</a:t>
            </a:r>
            <a:r>
              <a:rPr lang="en-GB" sz="2000" dirty="0">
                <a:solidFill>
                  <a:schemeClr val="accent1">
                    <a:lumMod val="50000"/>
                  </a:schemeClr>
                </a:solidFill>
                <a:latin typeface="Century Gothic" panose="020B0502020202020204" pitchFamily="34" charset="0"/>
              </a:rPr>
              <a:t> la Tour Eiffel et </a:t>
            </a:r>
            <a:r>
              <a:rPr lang="en-GB" sz="2000" dirty="0" err="1">
                <a:solidFill>
                  <a:schemeClr val="accent1">
                    <a:lumMod val="50000"/>
                  </a:schemeClr>
                </a:solidFill>
                <a:latin typeface="Century Gothic" panose="020B0502020202020204" pitchFamily="34" charset="0"/>
              </a:rPr>
              <a:t>l'Arc</a:t>
            </a:r>
            <a:r>
              <a:rPr lang="en-GB" sz="2000" dirty="0">
                <a:solidFill>
                  <a:schemeClr val="accent1">
                    <a:lumMod val="50000"/>
                  </a:schemeClr>
                </a:solidFill>
                <a:latin typeface="Century Gothic" panose="020B0502020202020204" pitchFamily="34" charset="0"/>
              </a:rPr>
              <a:t> de Triomphe </a:t>
            </a:r>
            <a:r>
              <a:rPr lang="en-GB" sz="2000" dirty="0" err="1">
                <a:solidFill>
                  <a:schemeClr val="accent1">
                    <a:lumMod val="50000"/>
                  </a:schemeClr>
                </a:solidFill>
                <a:latin typeface="Century Gothic" panose="020B0502020202020204" pitchFamily="34" charset="0"/>
              </a:rPr>
              <a:t>ici</a:t>
            </a:r>
            <a:r>
              <a:rPr lang="en-GB" sz="2000" dirty="0">
                <a:solidFill>
                  <a:schemeClr val="accent1">
                    <a:lumMod val="50000"/>
                  </a:schemeClr>
                </a:solidFill>
                <a:latin typeface="Century Gothic" panose="020B0502020202020204" pitchFamily="34" charset="0"/>
              </a:rPr>
              <a:t>! </a:t>
            </a:r>
          </a:p>
          <a:p>
            <a:endParaRPr lang="en-GB" sz="2000" b="1" dirty="0">
              <a:solidFill>
                <a:schemeClr val="accent1">
                  <a:lumMod val="50000"/>
                </a:schemeClr>
              </a:solidFill>
              <a:latin typeface="Century Gothic" panose="020B0502020202020204" pitchFamily="34" charset="0"/>
            </a:endParaRPr>
          </a:p>
          <a:p>
            <a:r>
              <a:rPr lang="en-GB" sz="2000" b="1" dirty="0">
                <a:solidFill>
                  <a:srgbClr val="00B050"/>
                </a:solidFill>
                <a:latin typeface="Century Gothic" panose="020B0502020202020204" pitchFamily="34" charset="0"/>
              </a:rPr>
              <a:t>@6ème_nice: </a:t>
            </a:r>
            <a:r>
              <a:rPr lang="en-GB" sz="2000" dirty="0" err="1">
                <a:solidFill>
                  <a:schemeClr val="accent1">
                    <a:lumMod val="50000"/>
                  </a:schemeClr>
                </a:solidFill>
                <a:latin typeface="Century Gothic" panose="020B0502020202020204" pitchFamily="34" charset="0"/>
              </a:rPr>
              <a:t>Oui</a:t>
            </a:r>
            <a:r>
              <a:rPr lang="en-GB" sz="2000" dirty="0">
                <a:solidFill>
                  <a:schemeClr val="accent1">
                    <a:lumMod val="50000"/>
                  </a:schemeClr>
                </a:solidFill>
                <a:latin typeface="Century Gothic" panose="020B0502020202020204" pitchFamily="34" charset="0"/>
              </a:rPr>
              <a:t>, </a:t>
            </a:r>
            <a:r>
              <a:rPr lang="en-GB" sz="2000" b="1" dirty="0" err="1">
                <a:solidFill>
                  <a:schemeClr val="accent1">
                    <a:lumMod val="50000"/>
                  </a:schemeClr>
                </a:solidFill>
                <a:latin typeface="Century Gothic" panose="020B0502020202020204" pitchFamily="34" charset="0"/>
              </a:rPr>
              <a:t>vous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avez</a:t>
            </a:r>
            <a:r>
              <a:rPr lang="en-GB" sz="2000" dirty="0">
                <a:solidFill>
                  <a:schemeClr val="accent1">
                    <a:lumMod val="50000"/>
                  </a:schemeClr>
                </a:solidFill>
                <a:latin typeface="Century Gothic" panose="020B0502020202020204" pitchFamily="34" charset="0"/>
              </a:rPr>
              <a:t> des monuments </a:t>
            </a:r>
            <a:r>
              <a:rPr lang="en-GB" sz="2000" dirty="0" err="1">
                <a:solidFill>
                  <a:schemeClr val="accent1">
                    <a:lumMod val="50000"/>
                  </a:schemeClr>
                </a:solidFill>
                <a:latin typeface="Century Gothic" panose="020B0502020202020204" pitchFamily="34" charset="0"/>
              </a:rPr>
              <a:t>mais</a:t>
            </a:r>
            <a:r>
              <a:rPr lang="en-GB" sz="2000" dirty="0">
                <a:solidFill>
                  <a:schemeClr val="accent1">
                    <a:lumMod val="50000"/>
                  </a:schemeClr>
                </a:solidFill>
                <a:latin typeface="Century Gothic" panose="020B0502020202020204" pitchFamily="34" charset="0"/>
              </a:rPr>
              <a:t> </a:t>
            </a:r>
            <a:r>
              <a:rPr lang="en-GB" sz="2000" b="1" dirty="0">
                <a:solidFill>
                  <a:schemeClr val="accent1">
                    <a:lumMod val="50000"/>
                  </a:schemeClr>
                </a:solidFill>
                <a:latin typeface="Century Gothic" panose="020B0502020202020204" pitchFamily="34" charset="0"/>
              </a:rPr>
              <a:t>nous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avons</a:t>
            </a:r>
            <a:r>
              <a:rPr lang="en-GB" sz="2000" dirty="0">
                <a:solidFill>
                  <a:schemeClr val="accent1">
                    <a:lumMod val="50000"/>
                  </a:schemeClr>
                </a:solidFill>
                <a:latin typeface="Century Gothic" panose="020B0502020202020204" pitchFamily="34" charset="0"/>
              </a:rPr>
              <a:t> le </a:t>
            </a:r>
            <a:r>
              <a:rPr lang="en-GB" sz="2000" dirty="0" err="1">
                <a:solidFill>
                  <a:schemeClr val="accent1">
                    <a:lumMod val="50000"/>
                  </a:schemeClr>
                </a:solidFill>
                <a:latin typeface="Century Gothic" panose="020B0502020202020204" pitchFamily="34" charset="0"/>
              </a:rPr>
              <a:t>ciel</a:t>
            </a:r>
            <a:r>
              <a:rPr lang="en-GB" sz="2000" dirty="0">
                <a:solidFill>
                  <a:schemeClr val="accent1">
                    <a:lumMod val="50000"/>
                  </a:schemeClr>
                </a:solidFill>
                <a:latin typeface="Century Gothic" panose="020B0502020202020204" pitchFamily="34" charset="0"/>
              </a:rPr>
              <a:t> bleu </a:t>
            </a:r>
            <a:r>
              <a:rPr lang="en-GB" sz="2000" dirty="0" err="1">
                <a:solidFill>
                  <a:schemeClr val="accent1">
                    <a:lumMod val="50000"/>
                  </a:schemeClr>
                </a:solidFill>
                <a:latin typeface="Century Gothic" panose="020B0502020202020204" pitchFamily="34" charset="0"/>
              </a:rPr>
              <a:t>ici</a:t>
            </a:r>
            <a:r>
              <a:rPr lang="en-GB" sz="2000" dirty="0">
                <a:solidFill>
                  <a:schemeClr val="accent1">
                    <a:lumMod val="50000"/>
                  </a:schemeClr>
                </a:solidFill>
                <a:latin typeface="Century Gothic" panose="020B0502020202020204" pitchFamily="34" charset="0"/>
              </a:rPr>
              <a:t>!</a:t>
            </a:r>
          </a:p>
          <a:p>
            <a:endParaRPr lang="en-GB" sz="2000" b="1" dirty="0">
              <a:solidFill>
                <a:schemeClr val="accent1">
                  <a:lumMod val="50000"/>
                </a:schemeClr>
              </a:solidFill>
              <a:latin typeface="Century Gothic" panose="020B0502020202020204" pitchFamily="34" charset="0"/>
            </a:endParaRPr>
          </a:p>
          <a:p>
            <a:r>
              <a:rPr lang="en-GB" sz="2000" b="1" dirty="0">
                <a:solidFill>
                  <a:srgbClr val="EE6000"/>
                </a:solidFill>
                <a:latin typeface="Century Gothic" panose="020B0502020202020204" pitchFamily="34" charset="0"/>
              </a:rPr>
              <a:t>@6ème_paris: </a:t>
            </a:r>
            <a:r>
              <a:rPr lang="en-GB" sz="2000" dirty="0" err="1">
                <a:solidFill>
                  <a:schemeClr val="accent1">
                    <a:lumMod val="50000"/>
                  </a:schemeClr>
                </a:solidFill>
                <a:latin typeface="Century Gothic" panose="020B0502020202020204" pitchFamily="34" charset="0"/>
              </a:rPr>
              <a:t>D’accord</a:t>
            </a:r>
            <a:r>
              <a:rPr lang="en-GB" sz="2000" dirty="0">
                <a:solidFill>
                  <a:schemeClr val="accent1">
                    <a:lumMod val="50000"/>
                  </a:schemeClr>
                </a:solidFill>
                <a:latin typeface="Century Gothic" panose="020B0502020202020204" pitchFamily="34" charset="0"/>
              </a:rPr>
              <a:t>*, </a:t>
            </a:r>
            <a:r>
              <a:rPr lang="en-GB" sz="2000" b="1" dirty="0" err="1">
                <a:solidFill>
                  <a:schemeClr val="accent1">
                    <a:lumMod val="50000"/>
                  </a:schemeClr>
                </a:solidFill>
                <a:latin typeface="Century Gothic" panose="020B0502020202020204" pitchFamily="34" charset="0"/>
              </a:rPr>
              <a:t>vous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avez</a:t>
            </a:r>
            <a:r>
              <a:rPr lang="en-GB" sz="2000" dirty="0">
                <a:solidFill>
                  <a:schemeClr val="accent1">
                    <a:lumMod val="50000"/>
                  </a:schemeClr>
                </a:solidFill>
                <a:latin typeface="Century Gothic" panose="020B0502020202020204" pitchFamily="34" charset="0"/>
              </a:rPr>
              <a:t> la </a:t>
            </a:r>
            <a:r>
              <a:rPr lang="en-GB" sz="2000" dirty="0" err="1">
                <a:solidFill>
                  <a:schemeClr val="accent1">
                    <a:lumMod val="50000"/>
                  </a:schemeClr>
                </a:solidFill>
                <a:latin typeface="Century Gothic" panose="020B0502020202020204" pitchFamily="34" charset="0"/>
              </a:rPr>
              <a:t>Méditerranée</a:t>
            </a:r>
            <a:r>
              <a:rPr lang="en-GB" sz="2000" dirty="0">
                <a:solidFill>
                  <a:schemeClr val="accent1">
                    <a:lumMod val="50000"/>
                  </a:schemeClr>
                </a:solidFill>
                <a:latin typeface="Century Gothic" panose="020B0502020202020204" pitchFamily="34" charset="0"/>
              </a:rPr>
              <a:t> et des bateaux, </a:t>
            </a:r>
            <a:r>
              <a:rPr lang="en-GB" sz="2000" dirty="0" err="1">
                <a:solidFill>
                  <a:schemeClr val="accent1">
                    <a:lumMod val="50000"/>
                  </a:schemeClr>
                </a:solidFill>
                <a:latin typeface="Century Gothic" panose="020B0502020202020204" pitchFamily="34" charset="0"/>
              </a:rPr>
              <a:t>mais</a:t>
            </a:r>
            <a:r>
              <a:rPr lang="en-GB" sz="2000" dirty="0">
                <a:solidFill>
                  <a:schemeClr val="accent1">
                    <a:lumMod val="50000"/>
                  </a:schemeClr>
                </a:solidFill>
                <a:latin typeface="Century Gothic" panose="020B0502020202020204" pitchFamily="34" charset="0"/>
              </a:rPr>
              <a:t> </a:t>
            </a:r>
            <a:r>
              <a:rPr lang="en-GB" sz="2000" b="1" dirty="0">
                <a:solidFill>
                  <a:schemeClr val="accent1">
                    <a:lumMod val="50000"/>
                  </a:schemeClr>
                </a:solidFill>
                <a:latin typeface="Century Gothic" panose="020B0502020202020204" pitchFamily="34" charset="0"/>
              </a:rPr>
              <a:t>nous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avons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une</a:t>
            </a:r>
            <a:r>
              <a:rPr lang="en-GB" sz="2000" dirty="0">
                <a:solidFill>
                  <a:schemeClr val="accent1">
                    <a:lumMod val="50000"/>
                  </a:schemeClr>
                </a:solidFill>
                <a:latin typeface="Century Gothic" panose="020B0502020202020204" pitchFamily="34" charset="0"/>
              </a:rPr>
              <a:t> histoire riche!</a:t>
            </a:r>
            <a:endParaRPr lang="en-GB" sz="2000" b="1" dirty="0">
              <a:solidFill>
                <a:srgbClr val="00B050"/>
              </a:solidFill>
              <a:latin typeface="Century Gothic" panose="020B0502020202020204" pitchFamily="34" charset="0"/>
            </a:endParaRPr>
          </a:p>
        </p:txBody>
      </p:sp>
      <p:sp>
        <p:nvSpPr>
          <p:cNvPr id="9" name="TextBox 8"/>
          <p:cNvSpPr txBox="1"/>
          <p:nvPr/>
        </p:nvSpPr>
        <p:spPr>
          <a:xfrm>
            <a:off x="290086" y="1239581"/>
            <a:ext cx="11341289"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Students in Paris and Nice are chatting about their cities. Both groups think their city is best!</a:t>
            </a:r>
          </a:p>
          <a:p>
            <a:r>
              <a:rPr lang="en-GB" sz="2000" dirty="0">
                <a:solidFill>
                  <a:srgbClr val="002060"/>
                </a:solidFill>
                <a:latin typeface="Century Gothic" panose="020B0502020202020204" pitchFamily="34" charset="0"/>
              </a:rPr>
              <a:t>Who has what in their city? Lis et </a:t>
            </a:r>
            <a:r>
              <a:rPr lang="en-GB" sz="2000" dirty="0" err="1">
                <a:solidFill>
                  <a:srgbClr val="002060"/>
                </a:solidFill>
                <a:latin typeface="Century Gothic" panose="020B0502020202020204" pitchFamily="34" charset="0"/>
              </a:rPr>
              <a:t>écris</a:t>
            </a:r>
            <a:r>
              <a:rPr lang="en-GB" sz="2000" dirty="0">
                <a:solidFill>
                  <a:srgbClr val="002060"/>
                </a:solidFill>
                <a:latin typeface="Century Gothic" panose="020B0502020202020204" pitchFamily="34" charset="0"/>
              </a:rPr>
              <a:t> de 1 à 9 </a:t>
            </a:r>
            <a:r>
              <a:rPr lang="en-GB" sz="2000" b="1" i="1" dirty="0">
                <a:solidFill>
                  <a:srgbClr val="002060"/>
                </a:solidFill>
                <a:latin typeface="Century Gothic" panose="020B0502020202020204" pitchFamily="34" charset="0"/>
              </a:rPr>
              <a:t>nous</a:t>
            </a:r>
            <a:r>
              <a:rPr lang="en-GB" sz="2000" dirty="0">
                <a:solidFill>
                  <a:srgbClr val="002060"/>
                </a:solidFill>
                <a:latin typeface="Century Gothic" panose="020B0502020202020204" pitchFamily="34" charset="0"/>
              </a:rPr>
              <a:t> (we) </a:t>
            </a:r>
            <a:r>
              <a:rPr lang="en-GB" sz="2000" dirty="0" err="1">
                <a:solidFill>
                  <a:srgbClr val="002060"/>
                </a:solidFill>
                <a:latin typeface="Century Gothic" panose="020B0502020202020204" pitchFamily="34" charset="0"/>
              </a:rPr>
              <a:t>ou</a:t>
            </a:r>
            <a:r>
              <a:rPr lang="en-GB" sz="2000" dirty="0">
                <a:solidFill>
                  <a:srgbClr val="002060"/>
                </a:solidFill>
                <a:latin typeface="Century Gothic" panose="020B0502020202020204" pitchFamily="34" charset="0"/>
              </a:rPr>
              <a:t> </a:t>
            </a:r>
            <a:r>
              <a:rPr lang="en-GB" sz="2000" b="1" i="1" dirty="0" err="1">
                <a:solidFill>
                  <a:srgbClr val="002060"/>
                </a:solidFill>
                <a:latin typeface="Century Gothic" panose="020B0502020202020204" pitchFamily="34" charset="0"/>
              </a:rPr>
              <a:t>vous</a:t>
            </a:r>
            <a:r>
              <a:rPr lang="en-GB" sz="2000" dirty="0">
                <a:solidFill>
                  <a:srgbClr val="002060"/>
                </a:solidFill>
                <a:latin typeface="Century Gothic" panose="020B0502020202020204" pitchFamily="34" charset="0"/>
              </a:rPr>
              <a:t> (you pl.)</a:t>
            </a:r>
          </a:p>
        </p:txBody>
      </p:sp>
      <p:sp>
        <p:nvSpPr>
          <p:cNvPr id="22" name="TextBox 21"/>
          <p:cNvSpPr txBox="1"/>
          <p:nvPr/>
        </p:nvSpPr>
        <p:spPr>
          <a:xfrm>
            <a:off x="6424092" y="2245798"/>
            <a:ext cx="5437507" cy="3170099"/>
          </a:xfrm>
          <a:prstGeom prst="rect">
            <a:avLst/>
          </a:prstGeom>
          <a:noFill/>
        </p:spPr>
        <p:txBody>
          <a:bodyPr wrap="square" rtlCol="0">
            <a:spAutoFit/>
          </a:bodyPr>
          <a:lstStyle/>
          <a:p>
            <a:r>
              <a:rPr lang="en-GB" sz="2000" b="1" dirty="0">
                <a:solidFill>
                  <a:srgbClr val="00B050"/>
                </a:solidFill>
                <a:latin typeface="Century Gothic" panose="020B0502020202020204" pitchFamily="34" charset="0"/>
              </a:rPr>
              <a:t>@6ème_nice: </a:t>
            </a:r>
            <a:r>
              <a:rPr lang="en-GB" sz="2000" dirty="0">
                <a:solidFill>
                  <a:schemeClr val="accent1">
                    <a:lumMod val="50000"/>
                  </a:schemeClr>
                </a:solidFill>
                <a:latin typeface="Century Gothic" panose="020B0502020202020204" pitchFamily="34" charset="0"/>
              </a:rPr>
              <a:t>OK, </a:t>
            </a:r>
            <a:r>
              <a:rPr lang="en-GB" sz="2000" b="1" dirty="0" err="1">
                <a:solidFill>
                  <a:schemeClr val="accent1">
                    <a:lumMod val="50000"/>
                  </a:schemeClr>
                </a:solidFill>
                <a:latin typeface="Century Gothic" panose="020B0502020202020204" pitchFamily="34" charset="0"/>
              </a:rPr>
              <a:t>vous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avez</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une</a:t>
            </a:r>
            <a:r>
              <a:rPr lang="en-GB" sz="2000" dirty="0">
                <a:solidFill>
                  <a:schemeClr val="accent1">
                    <a:lumMod val="50000"/>
                  </a:schemeClr>
                </a:solidFill>
                <a:latin typeface="Century Gothic" panose="020B0502020202020204" pitchFamily="34" charset="0"/>
              </a:rPr>
              <a:t> culture unique. </a:t>
            </a:r>
            <a:r>
              <a:rPr lang="en-GB" sz="2000" dirty="0" err="1">
                <a:solidFill>
                  <a:schemeClr val="accent1">
                    <a:lumMod val="50000"/>
                  </a:schemeClr>
                </a:solidFill>
                <a:latin typeface="Century Gothic" panose="020B0502020202020204" pitchFamily="34" charset="0"/>
              </a:rPr>
              <a:t>Mais</a:t>
            </a:r>
            <a:r>
              <a:rPr lang="en-GB" sz="2000" dirty="0">
                <a:solidFill>
                  <a:schemeClr val="accent1">
                    <a:lumMod val="50000"/>
                  </a:schemeClr>
                </a:solidFill>
                <a:latin typeface="Century Gothic" panose="020B0502020202020204" pitchFamily="34" charset="0"/>
              </a:rPr>
              <a:t> </a:t>
            </a:r>
            <a:r>
              <a:rPr lang="en-GB" sz="2000" b="1" dirty="0">
                <a:solidFill>
                  <a:schemeClr val="accent1">
                    <a:lumMod val="50000"/>
                  </a:schemeClr>
                </a:solidFill>
                <a:latin typeface="Century Gothic" panose="020B0502020202020204" pitchFamily="34" charset="0"/>
              </a:rPr>
              <a:t>nous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avons</a:t>
            </a:r>
            <a:r>
              <a:rPr lang="en-GB" sz="2000" dirty="0">
                <a:solidFill>
                  <a:schemeClr val="accent1">
                    <a:lumMod val="50000"/>
                  </a:schemeClr>
                </a:solidFill>
                <a:latin typeface="Century Gothic" panose="020B0502020202020204" pitchFamily="34" charset="0"/>
              </a:rPr>
              <a:t> les Alpes </a:t>
            </a:r>
            <a:r>
              <a:rPr lang="en-GB" sz="2000" dirty="0" err="1">
                <a:solidFill>
                  <a:schemeClr val="accent1">
                    <a:lumMod val="50000"/>
                  </a:schemeClr>
                </a:solidFill>
                <a:latin typeface="Century Gothic" panose="020B0502020202020204" pitchFamily="34" charset="0"/>
              </a:rPr>
              <a:t>ici</a:t>
            </a:r>
            <a:r>
              <a:rPr lang="en-GB" sz="2000" dirty="0">
                <a:solidFill>
                  <a:schemeClr val="accent1">
                    <a:lumMod val="50000"/>
                  </a:schemeClr>
                </a:solidFill>
                <a:latin typeface="Century Gothic" panose="020B0502020202020204" pitchFamily="34" charset="0"/>
              </a:rPr>
              <a:t>! </a:t>
            </a:r>
            <a:endParaRPr lang="en-GB" sz="2000" b="1" dirty="0">
              <a:solidFill>
                <a:srgbClr val="EE6000"/>
              </a:solidFill>
              <a:latin typeface="Century Gothic" panose="020B0502020202020204" pitchFamily="34" charset="0"/>
            </a:endParaRPr>
          </a:p>
          <a:p>
            <a:endParaRPr lang="en-GB" sz="2000" b="1" dirty="0">
              <a:solidFill>
                <a:schemeClr val="accent1">
                  <a:lumMod val="50000"/>
                </a:schemeClr>
              </a:solidFill>
              <a:latin typeface="Century Gothic" panose="020B0502020202020204" pitchFamily="34" charset="0"/>
            </a:endParaRPr>
          </a:p>
          <a:p>
            <a:r>
              <a:rPr lang="en-GB" sz="2000" b="1" dirty="0">
                <a:solidFill>
                  <a:srgbClr val="EE6000"/>
                </a:solidFill>
                <a:latin typeface="Century Gothic" panose="020B0502020202020204" pitchFamily="34" charset="0"/>
              </a:rPr>
              <a:t>@6ème_paris: </a:t>
            </a:r>
            <a:r>
              <a:rPr lang="en-GB" sz="2000" dirty="0">
                <a:solidFill>
                  <a:schemeClr val="accent1">
                    <a:lumMod val="50000"/>
                  </a:schemeClr>
                </a:solidFill>
                <a:latin typeface="Century Gothic" panose="020B0502020202020204" pitchFamily="34" charset="0"/>
              </a:rPr>
              <a:t>Bah … </a:t>
            </a:r>
            <a:r>
              <a:rPr lang="en-GB" sz="2000" b="1" dirty="0">
                <a:solidFill>
                  <a:schemeClr val="accent1">
                    <a:lumMod val="50000"/>
                  </a:schemeClr>
                </a:solidFill>
                <a:latin typeface="Century Gothic" panose="020B0502020202020204" pitchFamily="34" charset="0"/>
              </a:rPr>
              <a:t>nous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avons</a:t>
            </a:r>
            <a:r>
              <a:rPr lang="en-GB" sz="2000" dirty="0">
                <a:solidFill>
                  <a:schemeClr val="accent1">
                    <a:lumMod val="50000"/>
                  </a:schemeClr>
                </a:solidFill>
                <a:latin typeface="Century Gothic" panose="020B0502020202020204" pitchFamily="34" charset="0"/>
              </a:rPr>
              <a:t> des restaurants </a:t>
            </a:r>
            <a:r>
              <a:rPr lang="en-GB" sz="2000" dirty="0" err="1">
                <a:solidFill>
                  <a:schemeClr val="accent1">
                    <a:lumMod val="50000"/>
                  </a:schemeClr>
                </a:solidFill>
                <a:latin typeface="Century Gothic" panose="020B0502020202020204" pitchFamily="34" charset="0"/>
              </a:rPr>
              <a:t>excellents</a:t>
            </a:r>
            <a:r>
              <a:rPr lang="en-GB" sz="2000" dirty="0">
                <a:solidFill>
                  <a:schemeClr val="accent1">
                    <a:lumMod val="50000"/>
                  </a:schemeClr>
                </a:solidFill>
                <a:latin typeface="Century Gothic" panose="020B0502020202020204" pitchFamily="34" charset="0"/>
              </a:rPr>
              <a:t> et des </a:t>
            </a:r>
            <a:r>
              <a:rPr lang="en-GB" sz="2000" dirty="0" err="1">
                <a:solidFill>
                  <a:schemeClr val="accent1">
                    <a:lumMod val="50000"/>
                  </a:schemeClr>
                </a:solidFill>
                <a:latin typeface="Century Gothic" panose="020B0502020202020204" pitchFamily="34" charset="0"/>
              </a:rPr>
              <a:t>magasins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modernes</a:t>
            </a:r>
            <a:r>
              <a:rPr lang="en-GB" sz="2000" dirty="0">
                <a:solidFill>
                  <a:schemeClr val="accent1">
                    <a:lumMod val="50000"/>
                  </a:schemeClr>
                </a:solidFill>
                <a:latin typeface="Century Gothic" panose="020B0502020202020204" pitchFamily="34" charset="0"/>
              </a:rPr>
              <a:t>!</a:t>
            </a:r>
            <a:endParaRPr lang="en-GB" sz="2000" b="1" dirty="0">
              <a:solidFill>
                <a:srgbClr val="EE6000"/>
              </a:solidFill>
              <a:latin typeface="Century Gothic" panose="020B0502020202020204" pitchFamily="34" charset="0"/>
            </a:endParaRPr>
          </a:p>
          <a:p>
            <a:endParaRPr lang="en-GB" sz="2000" b="1" dirty="0">
              <a:solidFill>
                <a:srgbClr val="EE6000"/>
              </a:solidFill>
              <a:latin typeface="Century Gothic" panose="020B0502020202020204" pitchFamily="34" charset="0"/>
            </a:endParaRPr>
          </a:p>
          <a:p>
            <a:r>
              <a:rPr lang="en-GB" sz="2000" b="1" dirty="0">
                <a:solidFill>
                  <a:srgbClr val="00B050"/>
                </a:solidFill>
                <a:latin typeface="Century Gothic" panose="020B0502020202020204" pitchFamily="34" charset="0"/>
              </a:rPr>
              <a:t>@6ème_nice: </a:t>
            </a:r>
            <a:r>
              <a:rPr lang="en-GB" sz="2000" dirty="0" err="1">
                <a:solidFill>
                  <a:schemeClr val="accent1">
                    <a:lumMod val="50000"/>
                  </a:schemeClr>
                </a:solidFill>
                <a:latin typeface="Century Gothic" panose="020B0502020202020204" pitchFamily="34" charset="0"/>
              </a:rPr>
              <a:t>Euh</a:t>
            </a:r>
            <a:r>
              <a:rPr lang="en-GB" sz="2000" dirty="0">
                <a:solidFill>
                  <a:schemeClr val="accent1">
                    <a:lumMod val="50000"/>
                  </a:schemeClr>
                </a:solidFill>
                <a:latin typeface="Century Gothic" panose="020B0502020202020204" pitchFamily="34" charset="0"/>
              </a:rPr>
              <a:t> … </a:t>
            </a:r>
            <a:r>
              <a:rPr lang="en-GB" sz="2000" b="1" dirty="0">
                <a:solidFill>
                  <a:schemeClr val="accent1">
                    <a:lumMod val="50000"/>
                  </a:schemeClr>
                </a:solidFill>
                <a:latin typeface="Century Gothic" panose="020B0502020202020204" pitchFamily="34" charset="0"/>
              </a:rPr>
              <a:t>nous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avons</a:t>
            </a:r>
            <a:r>
              <a:rPr lang="en-GB" sz="2000" dirty="0">
                <a:solidFill>
                  <a:schemeClr val="accent1">
                    <a:lumMod val="50000"/>
                  </a:schemeClr>
                </a:solidFill>
                <a:latin typeface="Century Gothic" panose="020B0502020202020204" pitchFamily="34" charset="0"/>
              </a:rPr>
              <a:t> des restaurants </a:t>
            </a:r>
            <a:r>
              <a:rPr lang="en-GB" sz="2000" dirty="0" err="1">
                <a:solidFill>
                  <a:schemeClr val="accent1">
                    <a:lumMod val="50000"/>
                  </a:schemeClr>
                </a:solidFill>
                <a:latin typeface="Century Gothic" panose="020B0502020202020204" pitchFamily="34" charset="0"/>
              </a:rPr>
              <a:t>excellents</a:t>
            </a:r>
            <a:r>
              <a:rPr lang="en-GB" sz="2000" dirty="0">
                <a:solidFill>
                  <a:schemeClr val="accent1">
                    <a:lumMod val="50000"/>
                  </a:schemeClr>
                </a:solidFill>
                <a:latin typeface="Century Gothic" panose="020B0502020202020204" pitchFamily="34" charset="0"/>
              </a:rPr>
              <a:t> et des </a:t>
            </a:r>
            <a:r>
              <a:rPr lang="en-GB" sz="2000" dirty="0" err="1">
                <a:solidFill>
                  <a:schemeClr val="accent1">
                    <a:lumMod val="50000"/>
                  </a:schemeClr>
                </a:solidFill>
                <a:latin typeface="Century Gothic" panose="020B0502020202020204" pitchFamily="34" charset="0"/>
              </a:rPr>
              <a:t>magasins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modernes</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aussi</a:t>
            </a:r>
            <a:r>
              <a:rPr lang="en-GB" sz="2000" dirty="0">
                <a:solidFill>
                  <a:schemeClr val="accent1">
                    <a:lumMod val="50000"/>
                  </a:schemeClr>
                </a:solidFill>
                <a:latin typeface="Century Gothic" panose="020B0502020202020204" pitchFamily="34" charset="0"/>
              </a:rPr>
              <a:t>!</a:t>
            </a:r>
            <a:endParaRPr lang="en-GB" sz="2000" dirty="0">
              <a:solidFill>
                <a:srgbClr val="00B050"/>
              </a:solidFill>
              <a:latin typeface="Century Gothic" panose="020B0502020202020204" pitchFamily="34" charset="0"/>
            </a:endParaRPr>
          </a:p>
        </p:txBody>
      </p:sp>
      <p:sp>
        <p:nvSpPr>
          <p:cNvPr id="34" name="TextBox 33"/>
          <p:cNvSpPr txBox="1"/>
          <p:nvPr/>
        </p:nvSpPr>
        <p:spPr>
          <a:xfrm>
            <a:off x="2859873" y="3160918"/>
            <a:ext cx="666340" cy="367878"/>
          </a:xfrm>
          <a:prstGeom prst="rect">
            <a:avLst/>
          </a:prstGeom>
          <a:solidFill>
            <a:schemeClr val="bg1"/>
          </a:solidFill>
        </p:spPr>
        <p:txBody>
          <a:bodyPr wrap="square" lIns="0" tIns="90000" rIns="0" bIns="0" rtlCol="0">
            <a:spAutoFit/>
          </a:bodyPr>
          <a:lstStyle/>
          <a:p>
            <a:pPr algn="ctr"/>
            <a:r>
              <a:rPr lang="en-GB" dirty="0">
                <a:solidFill>
                  <a:schemeClr val="accent1">
                    <a:lumMod val="50000"/>
                  </a:schemeClr>
                </a:solidFill>
              </a:rPr>
              <a:t>____</a:t>
            </a:r>
          </a:p>
        </p:txBody>
      </p:sp>
      <p:sp>
        <p:nvSpPr>
          <p:cNvPr id="35" name="TextBox 34"/>
          <p:cNvSpPr txBox="1"/>
          <p:nvPr/>
        </p:nvSpPr>
        <p:spPr>
          <a:xfrm>
            <a:off x="2740802" y="3575318"/>
            <a:ext cx="666339" cy="367878"/>
          </a:xfrm>
          <a:prstGeom prst="rect">
            <a:avLst/>
          </a:prstGeom>
          <a:solidFill>
            <a:schemeClr val="bg1"/>
          </a:solidFill>
        </p:spPr>
        <p:txBody>
          <a:bodyPr wrap="square" lIns="0" tIns="90000" rIns="0" bIns="0" rtlCol="0">
            <a:spAutoFit/>
          </a:bodyPr>
          <a:lstStyle/>
          <a:p>
            <a:pPr algn="ctr"/>
            <a:r>
              <a:rPr lang="en-GB" dirty="0">
                <a:solidFill>
                  <a:schemeClr val="accent1">
                    <a:lumMod val="50000"/>
                  </a:schemeClr>
                </a:solidFill>
              </a:rPr>
              <a:t>_____</a:t>
            </a:r>
          </a:p>
        </p:txBody>
      </p:sp>
      <p:sp>
        <p:nvSpPr>
          <p:cNvPr id="36" name="TextBox 35"/>
          <p:cNvSpPr txBox="1"/>
          <p:nvPr/>
        </p:nvSpPr>
        <p:spPr>
          <a:xfrm>
            <a:off x="3760637" y="4429638"/>
            <a:ext cx="666339" cy="367878"/>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_____</a:t>
            </a:r>
          </a:p>
        </p:txBody>
      </p:sp>
      <p:sp>
        <p:nvSpPr>
          <p:cNvPr id="37" name="TextBox 36"/>
          <p:cNvSpPr txBox="1"/>
          <p:nvPr/>
        </p:nvSpPr>
        <p:spPr>
          <a:xfrm>
            <a:off x="5033072" y="4735961"/>
            <a:ext cx="666339" cy="367878"/>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_____</a:t>
            </a:r>
          </a:p>
        </p:txBody>
      </p:sp>
      <p:sp>
        <p:nvSpPr>
          <p:cNvPr id="38" name="TextBox 37"/>
          <p:cNvSpPr txBox="1"/>
          <p:nvPr/>
        </p:nvSpPr>
        <p:spPr>
          <a:xfrm>
            <a:off x="8699608" y="2289585"/>
            <a:ext cx="666339" cy="367878"/>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_____</a:t>
            </a:r>
          </a:p>
        </p:txBody>
      </p:sp>
      <p:sp>
        <p:nvSpPr>
          <p:cNvPr id="39" name="TextBox 38"/>
          <p:cNvSpPr txBox="1"/>
          <p:nvPr/>
        </p:nvSpPr>
        <p:spPr>
          <a:xfrm>
            <a:off x="8099796" y="2565734"/>
            <a:ext cx="599812" cy="367878"/>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_____</a:t>
            </a:r>
          </a:p>
        </p:txBody>
      </p:sp>
      <p:sp>
        <p:nvSpPr>
          <p:cNvPr id="40" name="TextBox 39"/>
          <p:cNvSpPr txBox="1"/>
          <p:nvPr/>
        </p:nvSpPr>
        <p:spPr>
          <a:xfrm>
            <a:off x="9142845" y="3191696"/>
            <a:ext cx="599812" cy="367878"/>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_____</a:t>
            </a:r>
          </a:p>
        </p:txBody>
      </p:sp>
      <p:sp>
        <p:nvSpPr>
          <p:cNvPr id="41" name="TextBox 40"/>
          <p:cNvSpPr txBox="1"/>
          <p:nvPr/>
        </p:nvSpPr>
        <p:spPr>
          <a:xfrm>
            <a:off x="9066041" y="4409951"/>
            <a:ext cx="599812" cy="367878"/>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_____</a:t>
            </a:r>
          </a:p>
        </p:txBody>
      </p:sp>
      <p:sp>
        <p:nvSpPr>
          <p:cNvPr id="19" name="TextBox 18">
            <a:extLst>
              <a:ext uri="{FF2B5EF4-FFF2-40B4-BE49-F238E27FC236}">
                <a16:creationId xmlns:a16="http://schemas.microsoft.com/office/drawing/2014/main" id="{8CE55D57-87FB-4CA5-BF6C-A03E63E14644}"/>
              </a:ext>
            </a:extLst>
          </p:cNvPr>
          <p:cNvSpPr txBox="1"/>
          <p:nvPr/>
        </p:nvSpPr>
        <p:spPr>
          <a:xfrm>
            <a:off x="2357530" y="2294939"/>
            <a:ext cx="666339" cy="367878"/>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_____</a:t>
            </a:r>
          </a:p>
        </p:txBody>
      </p:sp>
      <p:sp>
        <p:nvSpPr>
          <p:cNvPr id="4" name="Rounded Rectangle 46">
            <a:extLst>
              <a:ext uri="{FF2B5EF4-FFF2-40B4-BE49-F238E27FC236}">
                <a16:creationId xmlns:a16="http://schemas.microsoft.com/office/drawing/2014/main" id="{2CFD6E26-DD3A-4AE5-A6B5-FC19199A4E71}"/>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7" name="Title 6">
            <a:extLst>
              <a:ext uri="{FF2B5EF4-FFF2-40B4-BE49-F238E27FC236}">
                <a16:creationId xmlns:a16="http://schemas.microsoft.com/office/drawing/2014/main" id="{0B9C8424-751B-43F2-BF32-2EDAC1ECFE18}"/>
              </a:ext>
            </a:extLst>
          </p:cNvPr>
          <p:cNvSpPr>
            <a:spLocks noGrp="1"/>
          </p:cNvSpPr>
          <p:nvPr>
            <p:ph type="title"/>
          </p:nvPr>
        </p:nvSpPr>
        <p:spPr/>
        <p:txBody>
          <a:bodyPr>
            <a:normAutofit/>
          </a:bodyPr>
          <a:lstStyle/>
          <a:p>
            <a:r>
              <a:rPr lang="fr-FR" sz="2800" dirty="0"/>
              <a:t>Deux villes françaises</a:t>
            </a:r>
          </a:p>
        </p:txBody>
      </p:sp>
      <p:pic>
        <p:nvPicPr>
          <p:cNvPr id="6" name="Picture 5" descr="A picture containing doll, shirt&#10;&#10;Description automatically generated">
            <a:extLst>
              <a:ext uri="{FF2B5EF4-FFF2-40B4-BE49-F238E27FC236}">
                <a16:creationId xmlns:a16="http://schemas.microsoft.com/office/drawing/2014/main" id="{80CE3078-BF91-475B-BA0A-C30DDB1FD1B1}"/>
              </a:ext>
            </a:extLst>
          </p:cNvPr>
          <p:cNvPicPr>
            <a:picLocks noChangeAspect="1"/>
          </p:cNvPicPr>
          <p:nvPr/>
        </p:nvPicPr>
        <p:blipFill>
          <a:blip r:embed="rId4"/>
          <a:stretch>
            <a:fillRect/>
          </a:stretch>
        </p:blipFill>
        <p:spPr>
          <a:xfrm>
            <a:off x="9562526" y="-88686"/>
            <a:ext cx="1220059" cy="1220059"/>
          </a:xfrm>
          <a:prstGeom prst="rect">
            <a:avLst/>
          </a:prstGeom>
        </p:spPr>
      </p:pic>
      <p:sp>
        <p:nvSpPr>
          <p:cNvPr id="8" name="Speech Bubble: Rectangle with Corners Rounded 7">
            <a:extLst>
              <a:ext uri="{FF2B5EF4-FFF2-40B4-BE49-F238E27FC236}">
                <a16:creationId xmlns:a16="http://schemas.microsoft.com/office/drawing/2014/main" id="{4ECA7F2C-6FDD-455C-8D5F-4BF56967930F}"/>
              </a:ext>
            </a:extLst>
          </p:cNvPr>
          <p:cNvSpPr/>
          <p:nvPr/>
        </p:nvSpPr>
        <p:spPr>
          <a:xfrm>
            <a:off x="7095281" y="249870"/>
            <a:ext cx="2425707" cy="464895"/>
          </a:xfrm>
          <a:prstGeom prst="wedgeRoundRectCallout">
            <a:avLst>
              <a:gd name="adj1" fmla="val 59444"/>
              <a:gd name="adj2" fmla="val -21832"/>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 </a:t>
            </a:r>
            <a:r>
              <a:rPr lang="en-GB" sz="2000" b="1" dirty="0" err="1">
                <a:latin typeface="Century Gothic" panose="020B0502020202020204" pitchFamily="34" charset="0"/>
              </a:rPr>
              <a:t>d’accord</a:t>
            </a:r>
            <a:r>
              <a:rPr lang="en-GB" sz="2000" b="1" dirty="0">
                <a:latin typeface="Century Gothic" panose="020B0502020202020204" pitchFamily="34" charset="0"/>
              </a:rPr>
              <a:t> </a:t>
            </a:r>
            <a:r>
              <a:rPr lang="en-GB" sz="2000" dirty="0">
                <a:latin typeface="Century Gothic" panose="020B0502020202020204" pitchFamily="34" charset="0"/>
              </a:rPr>
              <a:t>- okay</a:t>
            </a:r>
            <a:endParaRPr lang="fr-FR" sz="2000" dirty="0">
              <a:latin typeface="Century Gothic" panose="020B0502020202020204" pitchFamily="34" charset="0"/>
            </a:endParaRPr>
          </a:p>
        </p:txBody>
      </p:sp>
    </p:spTree>
    <p:extLst>
      <p:ext uri="{BB962C8B-B14F-4D97-AF65-F5344CB8AC3E}">
        <p14:creationId xmlns:p14="http://schemas.microsoft.com/office/powerpoint/2010/main" val="314235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5" name="Table 4"/>
          <p:cNvGraphicFramePr>
            <a:graphicFrameLocks noGrp="1"/>
          </p:cNvGraphicFramePr>
          <p:nvPr/>
        </p:nvGraphicFramePr>
        <p:xfrm>
          <a:off x="329184" y="1967155"/>
          <a:ext cx="5607592" cy="4163844"/>
        </p:xfrm>
        <a:graphic>
          <a:graphicData uri="http://schemas.openxmlformats.org/drawingml/2006/table">
            <a:tbl>
              <a:tblPr firstRow="1" bandRow="1"/>
              <a:tblGrid>
                <a:gridCol w="1183976">
                  <a:extLst>
                    <a:ext uri="{9D8B030D-6E8A-4147-A177-3AD203B41FA5}">
                      <a16:colId xmlns:a16="http://schemas.microsoft.com/office/drawing/2014/main" val="1977934646"/>
                    </a:ext>
                  </a:extLst>
                </a:gridCol>
                <a:gridCol w="2211808">
                  <a:extLst>
                    <a:ext uri="{9D8B030D-6E8A-4147-A177-3AD203B41FA5}">
                      <a16:colId xmlns:a16="http://schemas.microsoft.com/office/drawing/2014/main" val="2602992058"/>
                    </a:ext>
                  </a:extLst>
                </a:gridCol>
                <a:gridCol w="2211808">
                  <a:extLst>
                    <a:ext uri="{9D8B030D-6E8A-4147-A177-3AD203B41FA5}">
                      <a16:colId xmlns:a16="http://schemas.microsoft.com/office/drawing/2014/main" val="815285107"/>
                    </a:ext>
                  </a:extLst>
                </a:gridCol>
              </a:tblGrid>
              <a:tr h="577134">
                <a:tc>
                  <a:txBody>
                    <a:bodyPr/>
                    <a:lstStyle/>
                    <a:p>
                      <a:endParaRPr lang="en-GB" sz="2000" dirty="0">
                        <a:solidFill>
                          <a:schemeClr val="accent1">
                            <a:lumMod val="50000"/>
                          </a:schemeClr>
                        </a:solidFill>
                      </a:endParaRPr>
                    </a:p>
                  </a:txBody>
                  <a:tcPr/>
                </a:tc>
                <a:tc>
                  <a:txBody>
                    <a:bodyPr/>
                    <a:lstStyle/>
                    <a:p>
                      <a:pPr algn="ctr"/>
                      <a:r>
                        <a:rPr lang="en-GB" sz="2000" b="1" dirty="0" err="1">
                          <a:solidFill>
                            <a:schemeClr val="accent1">
                              <a:lumMod val="50000"/>
                            </a:schemeClr>
                          </a:solidFill>
                        </a:rPr>
                        <a:t>Noura</a:t>
                      </a:r>
                      <a:r>
                        <a:rPr lang="en-GB" sz="2000" b="1" dirty="0">
                          <a:solidFill>
                            <a:schemeClr val="accent1">
                              <a:lumMod val="50000"/>
                            </a:schemeClr>
                          </a:solidFill>
                        </a:rPr>
                        <a:t> et Amir </a:t>
                      </a:r>
                      <a:r>
                        <a:rPr lang="en-GB" sz="2000" dirty="0">
                          <a:solidFill>
                            <a:schemeClr val="accent1">
                              <a:lumMod val="50000"/>
                            </a:schemeClr>
                          </a:solidFill>
                        </a:rPr>
                        <a:t>(</a:t>
                      </a:r>
                      <a:r>
                        <a:rPr lang="en-GB" sz="2000" b="1" dirty="0">
                          <a:solidFill>
                            <a:schemeClr val="accent1">
                              <a:lumMod val="50000"/>
                            </a:schemeClr>
                          </a:solidFill>
                        </a:rPr>
                        <a:t>nous</a:t>
                      </a:r>
                      <a:r>
                        <a:rPr lang="en-GB" sz="2000" dirty="0">
                          <a:solidFill>
                            <a:schemeClr val="accent1">
                              <a:lumMod val="50000"/>
                            </a:schemeClr>
                          </a:solidFill>
                        </a:rPr>
                        <a:t> - we)</a:t>
                      </a:r>
                    </a:p>
                  </a:txBody>
                  <a:tcPr/>
                </a:tc>
                <a:tc>
                  <a:txBody>
                    <a:bodyPr/>
                    <a:lstStyle/>
                    <a:p>
                      <a:pPr algn="ctr"/>
                      <a:r>
                        <a:rPr lang="en-GB" sz="2000" b="1" dirty="0">
                          <a:solidFill>
                            <a:schemeClr val="accent1">
                              <a:lumMod val="50000"/>
                            </a:schemeClr>
                          </a:solidFill>
                        </a:rPr>
                        <a:t>les cousins</a:t>
                      </a:r>
                      <a:r>
                        <a:rPr lang="en-GB" sz="2000" b="1" baseline="0" dirty="0">
                          <a:solidFill>
                            <a:schemeClr val="accent1">
                              <a:lumMod val="50000"/>
                            </a:schemeClr>
                          </a:solidFill>
                        </a:rPr>
                        <a:t> </a:t>
                      </a:r>
                    </a:p>
                    <a:p>
                      <a:pPr algn="ctr"/>
                      <a:r>
                        <a:rPr lang="en-GB" sz="2000" baseline="0" dirty="0">
                          <a:solidFill>
                            <a:schemeClr val="accent1">
                              <a:lumMod val="50000"/>
                            </a:schemeClr>
                          </a:solidFill>
                        </a:rPr>
                        <a:t>(</a:t>
                      </a:r>
                      <a:r>
                        <a:rPr lang="en-GB" sz="2000" b="1" baseline="0" dirty="0" err="1">
                          <a:solidFill>
                            <a:schemeClr val="accent1">
                              <a:lumMod val="50000"/>
                            </a:schemeClr>
                          </a:solidFill>
                        </a:rPr>
                        <a:t>vous</a:t>
                      </a:r>
                      <a:r>
                        <a:rPr lang="en-GB" sz="2000" baseline="0" dirty="0">
                          <a:solidFill>
                            <a:schemeClr val="accent1">
                              <a:lumMod val="50000"/>
                            </a:schemeClr>
                          </a:solidFill>
                        </a:rPr>
                        <a:t> – you pl.)</a:t>
                      </a:r>
                      <a:endParaRPr lang="en-GB" sz="2000" dirty="0">
                        <a:solidFill>
                          <a:schemeClr val="accent1">
                            <a:lumMod val="50000"/>
                          </a:schemeClr>
                        </a:solidFill>
                      </a:endParaRPr>
                    </a:p>
                  </a:txBody>
                  <a:tcPr/>
                </a:tc>
                <a:extLst>
                  <a:ext uri="{0D108BD9-81ED-4DB2-BD59-A6C34878D82A}">
                    <a16:rowId xmlns:a16="http://schemas.microsoft.com/office/drawing/2014/main" val="4036948471"/>
                  </a:ext>
                </a:extLst>
              </a:tr>
              <a:tr h="577134">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577134">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2495414137"/>
                  </a:ext>
                </a:extLst>
              </a:tr>
              <a:tr h="577134">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577134">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r h="577134">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089370984"/>
                  </a:ext>
                </a:extLst>
              </a:tr>
              <a:tr h="577134">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577285090"/>
                  </a:ext>
                </a:extLst>
              </a:tr>
            </a:tbl>
          </a:graphicData>
        </a:graphic>
      </p:graphicFrame>
      <p:graphicFrame>
        <p:nvGraphicFramePr>
          <p:cNvPr id="17" name="Table 16"/>
          <p:cNvGraphicFramePr>
            <a:graphicFrameLocks noGrp="1"/>
          </p:cNvGraphicFramePr>
          <p:nvPr/>
        </p:nvGraphicFramePr>
        <p:xfrm>
          <a:off x="6302328" y="1966915"/>
          <a:ext cx="5607592" cy="4163844"/>
        </p:xfrm>
        <a:graphic>
          <a:graphicData uri="http://schemas.openxmlformats.org/drawingml/2006/table">
            <a:tbl>
              <a:tblPr firstRow="1" bandRow="1"/>
              <a:tblGrid>
                <a:gridCol w="1183976">
                  <a:extLst>
                    <a:ext uri="{9D8B030D-6E8A-4147-A177-3AD203B41FA5}">
                      <a16:colId xmlns:a16="http://schemas.microsoft.com/office/drawing/2014/main" val="1977934646"/>
                    </a:ext>
                  </a:extLst>
                </a:gridCol>
                <a:gridCol w="2211808">
                  <a:extLst>
                    <a:ext uri="{9D8B030D-6E8A-4147-A177-3AD203B41FA5}">
                      <a16:colId xmlns:a16="http://schemas.microsoft.com/office/drawing/2014/main" val="2602992058"/>
                    </a:ext>
                  </a:extLst>
                </a:gridCol>
                <a:gridCol w="2211808">
                  <a:extLst>
                    <a:ext uri="{9D8B030D-6E8A-4147-A177-3AD203B41FA5}">
                      <a16:colId xmlns:a16="http://schemas.microsoft.com/office/drawing/2014/main" val="815285107"/>
                    </a:ext>
                  </a:extLst>
                </a:gridCol>
              </a:tblGrid>
              <a:tr h="577134">
                <a:tc>
                  <a:txBody>
                    <a:bodyPr/>
                    <a:lstStyle/>
                    <a:p>
                      <a:endParaRPr lang="en-GB" sz="2000" dirty="0">
                        <a:solidFill>
                          <a:schemeClr val="accent1">
                            <a:lumMod val="50000"/>
                          </a:schemeClr>
                        </a:solidFill>
                      </a:endParaRPr>
                    </a:p>
                  </a:txBody>
                  <a:tcPr/>
                </a:tc>
                <a:tc>
                  <a:txBody>
                    <a:bodyPr/>
                    <a:lstStyle/>
                    <a:p>
                      <a:pPr algn="ctr"/>
                      <a:r>
                        <a:rPr lang="en-GB" sz="2000" b="1" dirty="0" err="1">
                          <a:solidFill>
                            <a:schemeClr val="accent1">
                              <a:lumMod val="50000"/>
                            </a:schemeClr>
                          </a:solidFill>
                        </a:rPr>
                        <a:t>Noura</a:t>
                      </a:r>
                      <a:r>
                        <a:rPr lang="en-GB" sz="2000" b="1" dirty="0">
                          <a:solidFill>
                            <a:schemeClr val="accent1">
                              <a:lumMod val="50000"/>
                            </a:schemeClr>
                          </a:solidFill>
                        </a:rPr>
                        <a:t> et Amir </a:t>
                      </a:r>
                      <a:r>
                        <a:rPr lang="en-GB" sz="2000" dirty="0">
                          <a:solidFill>
                            <a:schemeClr val="accent1">
                              <a:lumMod val="50000"/>
                            </a:schemeClr>
                          </a:solidFill>
                        </a:rPr>
                        <a:t>(</a:t>
                      </a:r>
                      <a:r>
                        <a:rPr lang="en-GB" sz="2000" b="1" dirty="0">
                          <a:solidFill>
                            <a:schemeClr val="accent1">
                              <a:lumMod val="50000"/>
                            </a:schemeClr>
                          </a:solidFill>
                        </a:rPr>
                        <a:t>nous</a:t>
                      </a:r>
                      <a:r>
                        <a:rPr lang="en-GB" sz="2000" dirty="0">
                          <a:solidFill>
                            <a:schemeClr val="accent1">
                              <a:lumMod val="50000"/>
                            </a:schemeClr>
                          </a:solidFill>
                        </a:rPr>
                        <a:t> - we)</a:t>
                      </a:r>
                    </a:p>
                  </a:txBody>
                  <a:tcPr/>
                </a:tc>
                <a:tc>
                  <a:txBody>
                    <a:bodyPr/>
                    <a:lstStyle/>
                    <a:p>
                      <a:pPr algn="ctr"/>
                      <a:r>
                        <a:rPr lang="en-GB" sz="2000" b="1" dirty="0">
                          <a:solidFill>
                            <a:schemeClr val="accent1">
                              <a:lumMod val="50000"/>
                            </a:schemeClr>
                          </a:solidFill>
                        </a:rPr>
                        <a:t>les cousins</a:t>
                      </a:r>
                      <a:r>
                        <a:rPr lang="en-GB" sz="2000" b="1" baseline="0" dirty="0">
                          <a:solidFill>
                            <a:schemeClr val="accent1">
                              <a:lumMod val="50000"/>
                            </a:schemeClr>
                          </a:solidFill>
                        </a:rPr>
                        <a:t> </a:t>
                      </a:r>
                    </a:p>
                    <a:p>
                      <a:pPr algn="ctr"/>
                      <a:r>
                        <a:rPr lang="en-GB" sz="2000" baseline="0" dirty="0">
                          <a:solidFill>
                            <a:schemeClr val="accent1">
                              <a:lumMod val="50000"/>
                            </a:schemeClr>
                          </a:solidFill>
                        </a:rPr>
                        <a:t>(</a:t>
                      </a:r>
                      <a:r>
                        <a:rPr lang="en-GB" sz="2000" b="1" baseline="0" dirty="0" err="1">
                          <a:solidFill>
                            <a:schemeClr val="accent1">
                              <a:lumMod val="50000"/>
                            </a:schemeClr>
                          </a:solidFill>
                        </a:rPr>
                        <a:t>vous</a:t>
                      </a:r>
                      <a:r>
                        <a:rPr lang="en-GB" sz="2000" baseline="0" dirty="0">
                          <a:solidFill>
                            <a:schemeClr val="accent1">
                              <a:lumMod val="50000"/>
                            </a:schemeClr>
                          </a:solidFill>
                        </a:rPr>
                        <a:t> – you pl.)</a:t>
                      </a:r>
                      <a:endParaRPr lang="en-GB" sz="2000" dirty="0">
                        <a:solidFill>
                          <a:schemeClr val="accent1">
                            <a:lumMod val="50000"/>
                          </a:schemeClr>
                        </a:solidFill>
                      </a:endParaRPr>
                    </a:p>
                  </a:txBody>
                  <a:tcPr/>
                </a:tc>
                <a:extLst>
                  <a:ext uri="{0D108BD9-81ED-4DB2-BD59-A6C34878D82A}">
                    <a16:rowId xmlns:a16="http://schemas.microsoft.com/office/drawing/2014/main" val="4036948471"/>
                  </a:ext>
                </a:extLst>
              </a:tr>
              <a:tr h="577134">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577134">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495414137"/>
                  </a:ext>
                </a:extLst>
              </a:tr>
              <a:tr h="577134">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577134">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r h="577134">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089370984"/>
                  </a:ext>
                </a:extLst>
              </a:tr>
              <a:tr h="577134">
                <a:tc>
                  <a:txBody>
                    <a:bodyPr/>
                    <a:lstStyle/>
                    <a:p>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577285090"/>
                  </a:ext>
                </a:extLst>
              </a:tr>
            </a:tbl>
          </a:graphicData>
        </a:graphic>
      </p:graphicFrame>
      <p:pic>
        <p:nvPicPr>
          <p:cNvPr id="11266" name="Picture 2" descr="Computer Notebook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3759" y="4482781"/>
            <a:ext cx="518999" cy="38405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omputer Notebook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4260" y="5074721"/>
            <a:ext cx="518999" cy="38405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omputer Notebook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5191" y="5074721"/>
            <a:ext cx="518999" cy="3840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ike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699" y="3925346"/>
            <a:ext cx="632435" cy="38789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anoe, Kayak, River, Sport, Rafting, River Raft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738" y="4518021"/>
            <a:ext cx="622396" cy="361768"/>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Book, Books, Library Books, Reading, Verb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835" y="2721845"/>
            <a:ext cx="458162" cy="448812"/>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Radio Clip A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771" y="3319103"/>
            <a:ext cx="611364" cy="401462"/>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Bed 11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0787" y="5150429"/>
            <a:ext cx="542172" cy="305654"/>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Bed Green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0787" y="5763849"/>
            <a:ext cx="542172" cy="30565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10"/>
          <a:stretch>
            <a:fillRect/>
          </a:stretch>
        </p:blipFill>
        <p:spPr>
          <a:xfrm>
            <a:off x="6603759" y="5638307"/>
            <a:ext cx="535285" cy="418248"/>
          </a:xfrm>
          <a:prstGeom prst="rect">
            <a:avLst/>
          </a:prstGeom>
        </p:spPr>
      </p:pic>
      <p:pic>
        <p:nvPicPr>
          <p:cNvPr id="11280" name="Picture 16" descr="Television Clip Ar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79469" y="3904555"/>
            <a:ext cx="459575" cy="41974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12"/>
          <a:stretch>
            <a:fillRect/>
          </a:stretch>
        </p:blipFill>
        <p:spPr>
          <a:xfrm>
            <a:off x="6394827" y="3322047"/>
            <a:ext cx="508798" cy="407828"/>
          </a:xfrm>
          <a:prstGeom prst="rect">
            <a:avLst/>
          </a:prstGeom>
        </p:spPr>
      </p:pic>
      <p:pic>
        <p:nvPicPr>
          <p:cNvPr id="11282" name="Picture 18" descr="Yellow T-shirt Clip Ar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27749" y="2747933"/>
            <a:ext cx="335509" cy="36623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2" descr="Bed Green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5098" y="5638637"/>
            <a:ext cx="542172" cy="25947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Bed 11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649" y="5003009"/>
            <a:ext cx="542172" cy="3056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8" descr="Yellow T-shirt Clip Ar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55003" y="2750185"/>
            <a:ext cx="335509" cy="36623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a:blip r:embed="rId12"/>
          <a:stretch>
            <a:fillRect/>
          </a:stretch>
        </p:blipFill>
        <p:spPr>
          <a:xfrm>
            <a:off x="6941355" y="3309509"/>
            <a:ext cx="508798" cy="407828"/>
          </a:xfrm>
          <a:prstGeom prst="rect">
            <a:avLst/>
          </a:prstGeom>
        </p:spPr>
      </p:pic>
      <p:sp>
        <p:nvSpPr>
          <p:cNvPr id="7" name="Action Button: Forward or Next 6">
            <a:hlinkClick r:id="" action="ppaction://noaction" highlightClick="1">
              <a:snd r:embed="rId14" name="00116 with beeps.wav"/>
            </a:hlinkClick>
          </p:cNvPr>
          <p:cNvSpPr/>
          <p:nvPr/>
        </p:nvSpPr>
        <p:spPr>
          <a:xfrm>
            <a:off x="9642764" y="268608"/>
            <a:ext cx="482139" cy="408048"/>
          </a:xfrm>
          <a:prstGeom prst="actionButtonForwardNext">
            <a:avLst/>
          </a:prstGeom>
          <a:solidFill>
            <a:srgbClr val="0055A5"/>
          </a:solidFill>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ounded Rectangle 46">
            <a:extLst>
              <a:ext uri="{FF2B5EF4-FFF2-40B4-BE49-F238E27FC236}">
                <a16:creationId xmlns:a16="http://schemas.microsoft.com/office/drawing/2014/main" id="{39ABB0FE-B3A9-4217-BF36-618F9EFFCFB0}"/>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FF338A0E-4614-49C2-87BF-6B3E3E63DAF1}"/>
              </a:ext>
            </a:extLst>
          </p:cNvPr>
          <p:cNvSpPr txBox="1"/>
          <p:nvPr/>
        </p:nvSpPr>
        <p:spPr>
          <a:xfrm>
            <a:off x="146408" y="1313790"/>
            <a:ext cx="11580736" cy="400110"/>
          </a:xfrm>
          <a:prstGeom prst="rect">
            <a:avLst/>
          </a:prstGeom>
          <a:noFill/>
        </p:spPr>
        <p:txBody>
          <a:bodyPr wrap="square" rtlCol="0">
            <a:spAutoFit/>
          </a:bodyPr>
          <a:lstStyle/>
          <a:p>
            <a:r>
              <a:rPr lang="en-GB" sz="2000" dirty="0" err="1">
                <a:solidFill>
                  <a:schemeClr val="accent1">
                    <a:lumMod val="50000"/>
                  </a:schemeClr>
                </a:solidFill>
                <a:latin typeface="Century Gothic" panose="020B0502020202020204" pitchFamily="34" charset="0"/>
              </a:rPr>
              <a:t>Noura</a:t>
            </a:r>
            <a:r>
              <a:rPr lang="en-GB" sz="2000" dirty="0">
                <a:solidFill>
                  <a:schemeClr val="accent1">
                    <a:lumMod val="50000"/>
                  </a:schemeClr>
                </a:solidFill>
                <a:latin typeface="Century Gothic" panose="020B0502020202020204" pitchFamily="34" charset="0"/>
              </a:rPr>
              <a:t> and Amir are speaking to their cousins about their rooms. Who has what? </a:t>
            </a:r>
            <a:r>
              <a:rPr lang="en-GB" sz="2000" i="1" dirty="0">
                <a:solidFill>
                  <a:schemeClr val="accent1">
                    <a:lumMod val="50000"/>
                  </a:schemeClr>
                </a:solidFill>
                <a:latin typeface="Century Gothic" panose="020B0502020202020204" pitchFamily="34" charset="0"/>
              </a:rPr>
              <a:t>Coche.</a:t>
            </a:r>
            <a:r>
              <a:rPr lang="en-GB" sz="2000" dirty="0">
                <a:solidFill>
                  <a:schemeClr val="accent1">
                    <a:lumMod val="50000"/>
                  </a:schemeClr>
                </a:solidFill>
                <a:latin typeface="Century Gothic" panose="020B0502020202020204" pitchFamily="34" charset="0"/>
              </a:rPr>
              <a:t> </a:t>
            </a:r>
          </a:p>
        </p:txBody>
      </p:sp>
      <p:pic>
        <p:nvPicPr>
          <p:cNvPr id="37" name="Picture 36">
            <a:extLst>
              <a:ext uri="{FF2B5EF4-FFF2-40B4-BE49-F238E27FC236}">
                <a16:creationId xmlns:a16="http://schemas.microsoft.com/office/drawing/2014/main" id="{A96EECE1-ABE1-4FF1-82BA-CFDA1460E60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60948">
            <a:off x="2496335" y="2825202"/>
            <a:ext cx="346161" cy="360584"/>
          </a:xfrm>
          <a:prstGeom prst="rect">
            <a:avLst/>
          </a:prstGeom>
        </p:spPr>
      </p:pic>
      <p:pic>
        <p:nvPicPr>
          <p:cNvPr id="40" name="Picture 39">
            <a:extLst>
              <a:ext uri="{FF2B5EF4-FFF2-40B4-BE49-F238E27FC236}">
                <a16:creationId xmlns:a16="http://schemas.microsoft.com/office/drawing/2014/main" id="{7F470770-7102-4160-AE1D-72009D3C2E8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60948">
            <a:off x="2496335" y="3409758"/>
            <a:ext cx="346161" cy="360584"/>
          </a:xfrm>
          <a:prstGeom prst="rect">
            <a:avLst/>
          </a:prstGeom>
        </p:spPr>
      </p:pic>
      <p:pic>
        <p:nvPicPr>
          <p:cNvPr id="41" name="Picture 40">
            <a:extLst>
              <a:ext uri="{FF2B5EF4-FFF2-40B4-BE49-F238E27FC236}">
                <a16:creationId xmlns:a16="http://schemas.microsoft.com/office/drawing/2014/main" id="{22F45E79-9BB7-48CA-8DAA-97A2198A96E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60948">
            <a:off x="4677043" y="3926293"/>
            <a:ext cx="346161" cy="360584"/>
          </a:xfrm>
          <a:prstGeom prst="rect">
            <a:avLst/>
          </a:prstGeom>
        </p:spPr>
      </p:pic>
      <p:pic>
        <p:nvPicPr>
          <p:cNvPr id="42" name="Picture 41">
            <a:extLst>
              <a:ext uri="{FF2B5EF4-FFF2-40B4-BE49-F238E27FC236}">
                <a16:creationId xmlns:a16="http://schemas.microsoft.com/office/drawing/2014/main" id="{A3AEF84F-355A-4456-AA2D-450AF6CC434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60948">
            <a:off x="2505574" y="4593042"/>
            <a:ext cx="346161" cy="360584"/>
          </a:xfrm>
          <a:prstGeom prst="rect">
            <a:avLst/>
          </a:prstGeom>
        </p:spPr>
      </p:pic>
      <p:pic>
        <p:nvPicPr>
          <p:cNvPr id="43" name="Picture 42">
            <a:extLst>
              <a:ext uri="{FF2B5EF4-FFF2-40B4-BE49-F238E27FC236}">
                <a16:creationId xmlns:a16="http://schemas.microsoft.com/office/drawing/2014/main" id="{2F15F641-63C9-461C-899E-22231FA4C8D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60948">
            <a:off x="2498855" y="5131273"/>
            <a:ext cx="346161" cy="360584"/>
          </a:xfrm>
          <a:prstGeom prst="rect">
            <a:avLst/>
          </a:prstGeom>
        </p:spPr>
      </p:pic>
      <p:pic>
        <p:nvPicPr>
          <p:cNvPr id="44" name="Picture 43">
            <a:extLst>
              <a:ext uri="{FF2B5EF4-FFF2-40B4-BE49-F238E27FC236}">
                <a16:creationId xmlns:a16="http://schemas.microsoft.com/office/drawing/2014/main" id="{79B19E7B-91AD-45B5-8E1D-E857C5959F6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60948">
            <a:off x="4677043" y="5664269"/>
            <a:ext cx="346161" cy="360584"/>
          </a:xfrm>
          <a:prstGeom prst="rect">
            <a:avLst/>
          </a:prstGeom>
        </p:spPr>
      </p:pic>
      <p:pic>
        <p:nvPicPr>
          <p:cNvPr id="45" name="Picture 44">
            <a:extLst>
              <a:ext uri="{FF2B5EF4-FFF2-40B4-BE49-F238E27FC236}">
                <a16:creationId xmlns:a16="http://schemas.microsoft.com/office/drawing/2014/main" id="{1C23ED63-1966-4FAB-B6B2-AAD53465B58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60948">
            <a:off x="10736717" y="2825200"/>
            <a:ext cx="346161" cy="360584"/>
          </a:xfrm>
          <a:prstGeom prst="rect">
            <a:avLst/>
          </a:prstGeom>
        </p:spPr>
      </p:pic>
      <p:pic>
        <p:nvPicPr>
          <p:cNvPr id="46" name="Picture 45">
            <a:extLst>
              <a:ext uri="{FF2B5EF4-FFF2-40B4-BE49-F238E27FC236}">
                <a16:creationId xmlns:a16="http://schemas.microsoft.com/office/drawing/2014/main" id="{F11FA867-C6DB-4C76-AF64-46C24C40966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60948">
            <a:off x="8547262" y="3392767"/>
            <a:ext cx="346161" cy="360584"/>
          </a:xfrm>
          <a:prstGeom prst="rect">
            <a:avLst/>
          </a:prstGeom>
        </p:spPr>
      </p:pic>
      <p:pic>
        <p:nvPicPr>
          <p:cNvPr id="47" name="Picture 46">
            <a:extLst>
              <a:ext uri="{FF2B5EF4-FFF2-40B4-BE49-F238E27FC236}">
                <a16:creationId xmlns:a16="http://schemas.microsoft.com/office/drawing/2014/main" id="{27CEF6E8-CEF8-4224-890D-06392D42E37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60948">
            <a:off x="10736717" y="3926292"/>
            <a:ext cx="346161" cy="360584"/>
          </a:xfrm>
          <a:prstGeom prst="rect">
            <a:avLst/>
          </a:prstGeom>
        </p:spPr>
      </p:pic>
      <p:pic>
        <p:nvPicPr>
          <p:cNvPr id="48" name="Picture 47">
            <a:extLst>
              <a:ext uri="{FF2B5EF4-FFF2-40B4-BE49-F238E27FC236}">
                <a16:creationId xmlns:a16="http://schemas.microsoft.com/office/drawing/2014/main" id="{C9FF9A78-4E42-43CB-9FE3-09ADEB57108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60948">
            <a:off x="8547259" y="4549148"/>
            <a:ext cx="346161" cy="360584"/>
          </a:xfrm>
          <a:prstGeom prst="rect">
            <a:avLst/>
          </a:prstGeom>
        </p:spPr>
      </p:pic>
      <p:pic>
        <p:nvPicPr>
          <p:cNvPr id="49" name="Picture 48">
            <a:extLst>
              <a:ext uri="{FF2B5EF4-FFF2-40B4-BE49-F238E27FC236}">
                <a16:creationId xmlns:a16="http://schemas.microsoft.com/office/drawing/2014/main" id="{584E2038-D069-4E64-9A12-834E682D019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60948">
            <a:off x="10736716" y="5087877"/>
            <a:ext cx="346161" cy="360584"/>
          </a:xfrm>
          <a:prstGeom prst="rect">
            <a:avLst/>
          </a:prstGeom>
        </p:spPr>
      </p:pic>
      <p:pic>
        <p:nvPicPr>
          <p:cNvPr id="50" name="Picture 49">
            <a:extLst>
              <a:ext uri="{FF2B5EF4-FFF2-40B4-BE49-F238E27FC236}">
                <a16:creationId xmlns:a16="http://schemas.microsoft.com/office/drawing/2014/main" id="{559F4F65-B8B5-4C3E-BD58-55DB1497AF3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60948">
            <a:off x="8547260" y="5674307"/>
            <a:ext cx="346161" cy="360584"/>
          </a:xfrm>
          <a:prstGeom prst="rect">
            <a:avLst/>
          </a:prstGeom>
        </p:spPr>
      </p:pic>
      <p:pic>
        <p:nvPicPr>
          <p:cNvPr id="13" name="Picture 12" descr="A picture containing toy, doll&#10;&#10;Description automatically generated">
            <a:extLst>
              <a:ext uri="{FF2B5EF4-FFF2-40B4-BE49-F238E27FC236}">
                <a16:creationId xmlns:a16="http://schemas.microsoft.com/office/drawing/2014/main" id="{EBE6A257-E248-4742-8FB8-322EF61A4335}"/>
              </a:ext>
            </a:extLst>
          </p:cNvPr>
          <p:cNvPicPr>
            <a:picLocks noChangeAspect="1"/>
          </p:cNvPicPr>
          <p:nvPr/>
        </p:nvPicPr>
        <p:blipFill>
          <a:blip r:embed="rId16"/>
          <a:stretch>
            <a:fillRect/>
          </a:stretch>
        </p:blipFill>
        <p:spPr>
          <a:xfrm>
            <a:off x="6871235" y="69114"/>
            <a:ext cx="1105909" cy="1105909"/>
          </a:xfrm>
          <a:prstGeom prst="rect">
            <a:avLst/>
          </a:prstGeom>
        </p:spPr>
      </p:pic>
      <p:pic>
        <p:nvPicPr>
          <p:cNvPr id="15" name="Picture 14" descr="A picture containing doll, shirt&#10;&#10;Description automatically generated">
            <a:extLst>
              <a:ext uri="{FF2B5EF4-FFF2-40B4-BE49-F238E27FC236}">
                <a16:creationId xmlns:a16="http://schemas.microsoft.com/office/drawing/2014/main" id="{8370980B-709D-4BB0-B7A1-9D6672DCAA72}"/>
              </a:ext>
            </a:extLst>
          </p:cNvPr>
          <p:cNvPicPr>
            <a:picLocks noChangeAspect="1"/>
          </p:cNvPicPr>
          <p:nvPr/>
        </p:nvPicPr>
        <p:blipFill>
          <a:blip r:embed="rId17"/>
          <a:stretch>
            <a:fillRect/>
          </a:stretch>
        </p:blipFill>
        <p:spPr>
          <a:xfrm>
            <a:off x="7762349" y="-129233"/>
            <a:ext cx="1300769" cy="1300769"/>
          </a:xfrm>
          <a:prstGeom prst="rect">
            <a:avLst/>
          </a:prstGeom>
        </p:spPr>
      </p:pic>
      <p:sp>
        <p:nvSpPr>
          <p:cNvPr id="4" name="Title 3">
            <a:extLst>
              <a:ext uri="{FF2B5EF4-FFF2-40B4-BE49-F238E27FC236}">
                <a16:creationId xmlns:a16="http://schemas.microsoft.com/office/drawing/2014/main" id="{D0F399C4-B00A-4394-8579-CF3D83198B7E}"/>
              </a:ext>
            </a:extLst>
          </p:cNvPr>
          <p:cNvSpPr>
            <a:spLocks noGrp="1"/>
          </p:cNvSpPr>
          <p:nvPr>
            <p:ph type="title"/>
          </p:nvPr>
        </p:nvSpPr>
        <p:spPr>
          <a:xfrm>
            <a:off x="-1" y="213557"/>
            <a:ext cx="6679469" cy="647577"/>
          </a:xfrm>
        </p:spPr>
        <p:txBody>
          <a:bodyPr>
            <a:noAutofit/>
          </a:bodyPr>
          <a:lstStyle/>
          <a:p>
            <a:r>
              <a:rPr lang="en-GB" sz="2800" dirty="0"/>
              <a:t>Deux </a:t>
            </a:r>
            <a:r>
              <a:rPr lang="en-GB" sz="2800" dirty="0" err="1"/>
              <a:t>chambres</a:t>
            </a:r>
            <a:r>
              <a:rPr lang="en-GB" sz="2800" dirty="0"/>
              <a:t> </a:t>
            </a:r>
            <a:r>
              <a:rPr lang="en-GB" sz="2800" dirty="0" err="1"/>
              <a:t>différentes</a:t>
            </a:r>
            <a:r>
              <a:rPr lang="en-GB" sz="2800" dirty="0"/>
              <a:t> 1/2</a:t>
            </a:r>
          </a:p>
        </p:txBody>
      </p:sp>
    </p:spTree>
    <p:extLst>
      <p:ext uri="{BB962C8B-B14F-4D97-AF65-F5344CB8AC3E}">
        <p14:creationId xmlns:p14="http://schemas.microsoft.com/office/powerpoint/2010/main" val="336022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5" name="Table 4"/>
          <p:cNvGraphicFramePr>
            <a:graphicFrameLocks noGrp="1"/>
          </p:cNvGraphicFramePr>
          <p:nvPr/>
        </p:nvGraphicFramePr>
        <p:xfrm>
          <a:off x="329184" y="1967155"/>
          <a:ext cx="5607592" cy="4163844"/>
        </p:xfrm>
        <a:graphic>
          <a:graphicData uri="http://schemas.openxmlformats.org/drawingml/2006/table">
            <a:tbl>
              <a:tblPr firstRow="1" bandRow="1"/>
              <a:tblGrid>
                <a:gridCol w="1183976">
                  <a:extLst>
                    <a:ext uri="{9D8B030D-6E8A-4147-A177-3AD203B41FA5}">
                      <a16:colId xmlns:a16="http://schemas.microsoft.com/office/drawing/2014/main" val="1977934646"/>
                    </a:ext>
                  </a:extLst>
                </a:gridCol>
                <a:gridCol w="2211808">
                  <a:extLst>
                    <a:ext uri="{9D8B030D-6E8A-4147-A177-3AD203B41FA5}">
                      <a16:colId xmlns:a16="http://schemas.microsoft.com/office/drawing/2014/main" val="2602992058"/>
                    </a:ext>
                  </a:extLst>
                </a:gridCol>
                <a:gridCol w="2211808">
                  <a:extLst>
                    <a:ext uri="{9D8B030D-6E8A-4147-A177-3AD203B41FA5}">
                      <a16:colId xmlns:a16="http://schemas.microsoft.com/office/drawing/2014/main" val="815285107"/>
                    </a:ext>
                  </a:extLst>
                </a:gridCol>
              </a:tblGrid>
              <a:tr h="577134">
                <a:tc>
                  <a:txBody>
                    <a:bodyPr/>
                    <a:lstStyle/>
                    <a:p>
                      <a:endParaRPr lang="en-GB" sz="2000" dirty="0">
                        <a:solidFill>
                          <a:schemeClr val="accent1">
                            <a:lumMod val="50000"/>
                          </a:schemeClr>
                        </a:solidFill>
                      </a:endParaRPr>
                    </a:p>
                  </a:txBody>
                  <a:tcPr/>
                </a:tc>
                <a:tc>
                  <a:txBody>
                    <a:bodyPr/>
                    <a:lstStyle/>
                    <a:p>
                      <a:pPr algn="ctr"/>
                      <a:r>
                        <a:rPr lang="en-GB" sz="2000" b="1" dirty="0" err="1">
                          <a:solidFill>
                            <a:schemeClr val="accent1">
                              <a:lumMod val="50000"/>
                            </a:schemeClr>
                          </a:solidFill>
                        </a:rPr>
                        <a:t>Noura</a:t>
                      </a:r>
                      <a:r>
                        <a:rPr lang="en-GB" sz="2000" b="1" dirty="0">
                          <a:solidFill>
                            <a:schemeClr val="accent1">
                              <a:lumMod val="50000"/>
                            </a:schemeClr>
                          </a:solidFill>
                        </a:rPr>
                        <a:t> et Amir </a:t>
                      </a:r>
                      <a:r>
                        <a:rPr lang="en-GB" sz="2000" dirty="0">
                          <a:solidFill>
                            <a:schemeClr val="accent1">
                              <a:lumMod val="50000"/>
                            </a:schemeClr>
                          </a:solidFill>
                        </a:rPr>
                        <a:t>(</a:t>
                      </a:r>
                      <a:r>
                        <a:rPr lang="en-GB" sz="2000" b="1" dirty="0">
                          <a:solidFill>
                            <a:schemeClr val="accent1">
                              <a:lumMod val="50000"/>
                            </a:schemeClr>
                          </a:solidFill>
                        </a:rPr>
                        <a:t>nous</a:t>
                      </a:r>
                      <a:r>
                        <a:rPr lang="en-GB" sz="2000" dirty="0">
                          <a:solidFill>
                            <a:schemeClr val="accent1">
                              <a:lumMod val="50000"/>
                            </a:schemeClr>
                          </a:solidFill>
                        </a:rPr>
                        <a:t> - we)</a:t>
                      </a:r>
                    </a:p>
                  </a:txBody>
                  <a:tcPr/>
                </a:tc>
                <a:tc>
                  <a:txBody>
                    <a:bodyPr/>
                    <a:lstStyle/>
                    <a:p>
                      <a:pPr algn="ctr"/>
                      <a:r>
                        <a:rPr lang="en-GB" sz="2000" b="1" dirty="0">
                          <a:solidFill>
                            <a:schemeClr val="accent1">
                              <a:lumMod val="50000"/>
                            </a:schemeClr>
                          </a:solidFill>
                        </a:rPr>
                        <a:t>les cousins</a:t>
                      </a:r>
                      <a:r>
                        <a:rPr lang="en-GB" sz="2000" b="1" baseline="0" dirty="0">
                          <a:solidFill>
                            <a:schemeClr val="accent1">
                              <a:lumMod val="50000"/>
                            </a:schemeClr>
                          </a:solidFill>
                        </a:rPr>
                        <a:t> </a:t>
                      </a:r>
                    </a:p>
                    <a:p>
                      <a:pPr algn="ctr"/>
                      <a:r>
                        <a:rPr lang="en-GB" sz="2000" baseline="0" dirty="0">
                          <a:solidFill>
                            <a:schemeClr val="accent1">
                              <a:lumMod val="50000"/>
                            </a:schemeClr>
                          </a:solidFill>
                        </a:rPr>
                        <a:t>(</a:t>
                      </a:r>
                      <a:r>
                        <a:rPr lang="en-GB" sz="2000" b="1" baseline="0" dirty="0" err="1">
                          <a:solidFill>
                            <a:schemeClr val="accent1">
                              <a:lumMod val="50000"/>
                            </a:schemeClr>
                          </a:solidFill>
                        </a:rPr>
                        <a:t>vous</a:t>
                      </a:r>
                      <a:r>
                        <a:rPr lang="en-GB" sz="2000" baseline="0" dirty="0">
                          <a:solidFill>
                            <a:schemeClr val="accent1">
                              <a:lumMod val="50000"/>
                            </a:schemeClr>
                          </a:solidFill>
                        </a:rPr>
                        <a:t> – you pl.)</a:t>
                      </a:r>
                      <a:endParaRPr lang="en-GB" sz="2000" dirty="0">
                        <a:solidFill>
                          <a:schemeClr val="accent1">
                            <a:lumMod val="50000"/>
                          </a:schemeClr>
                        </a:solidFill>
                      </a:endParaRPr>
                    </a:p>
                  </a:txBody>
                  <a:tcPr/>
                </a:tc>
                <a:extLst>
                  <a:ext uri="{0D108BD9-81ED-4DB2-BD59-A6C34878D82A}">
                    <a16:rowId xmlns:a16="http://schemas.microsoft.com/office/drawing/2014/main" val="4036948471"/>
                  </a:ext>
                </a:extLst>
              </a:tr>
              <a:tr h="577134">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577134">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2495414137"/>
                  </a:ext>
                </a:extLst>
              </a:tr>
              <a:tr h="577134">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577134">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r h="577134">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089370984"/>
                  </a:ext>
                </a:extLst>
              </a:tr>
              <a:tr h="577134">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577285090"/>
                  </a:ext>
                </a:extLst>
              </a:tr>
            </a:tbl>
          </a:graphicData>
        </a:graphic>
      </p:graphicFrame>
      <p:graphicFrame>
        <p:nvGraphicFramePr>
          <p:cNvPr id="17" name="Table 16"/>
          <p:cNvGraphicFramePr>
            <a:graphicFrameLocks noGrp="1"/>
          </p:cNvGraphicFramePr>
          <p:nvPr/>
        </p:nvGraphicFramePr>
        <p:xfrm>
          <a:off x="6302328" y="1967155"/>
          <a:ext cx="5607592" cy="4163844"/>
        </p:xfrm>
        <a:graphic>
          <a:graphicData uri="http://schemas.openxmlformats.org/drawingml/2006/table">
            <a:tbl>
              <a:tblPr firstRow="1" bandRow="1"/>
              <a:tblGrid>
                <a:gridCol w="1183976">
                  <a:extLst>
                    <a:ext uri="{9D8B030D-6E8A-4147-A177-3AD203B41FA5}">
                      <a16:colId xmlns:a16="http://schemas.microsoft.com/office/drawing/2014/main" val="1977934646"/>
                    </a:ext>
                  </a:extLst>
                </a:gridCol>
                <a:gridCol w="2211808">
                  <a:extLst>
                    <a:ext uri="{9D8B030D-6E8A-4147-A177-3AD203B41FA5}">
                      <a16:colId xmlns:a16="http://schemas.microsoft.com/office/drawing/2014/main" val="2602992058"/>
                    </a:ext>
                  </a:extLst>
                </a:gridCol>
                <a:gridCol w="2211808">
                  <a:extLst>
                    <a:ext uri="{9D8B030D-6E8A-4147-A177-3AD203B41FA5}">
                      <a16:colId xmlns:a16="http://schemas.microsoft.com/office/drawing/2014/main" val="815285107"/>
                    </a:ext>
                  </a:extLst>
                </a:gridCol>
              </a:tblGrid>
              <a:tr h="577134">
                <a:tc>
                  <a:txBody>
                    <a:bodyPr/>
                    <a:lstStyle/>
                    <a:p>
                      <a:endParaRPr lang="en-GB" sz="2000" dirty="0">
                        <a:solidFill>
                          <a:schemeClr val="accent1">
                            <a:lumMod val="50000"/>
                          </a:schemeClr>
                        </a:solidFill>
                      </a:endParaRPr>
                    </a:p>
                  </a:txBody>
                  <a:tcPr/>
                </a:tc>
                <a:tc>
                  <a:txBody>
                    <a:bodyPr/>
                    <a:lstStyle/>
                    <a:p>
                      <a:pPr algn="ctr"/>
                      <a:r>
                        <a:rPr lang="en-GB" sz="2000" b="1" dirty="0" err="1">
                          <a:solidFill>
                            <a:schemeClr val="accent1">
                              <a:lumMod val="50000"/>
                            </a:schemeClr>
                          </a:solidFill>
                        </a:rPr>
                        <a:t>Noura</a:t>
                      </a:r>
                      <a:r>
                        <a:rPr lang="en-GB" sz="2000" b="1" dirty="0">
                          <a:solidFill>
                            <a:schemeClr val="accent1">
                              <a:lumMod val="50000"/>
                            </a:schemeClr>
                          </a:solidFill>
                        </a:rPr>
                        <a:t> et Amir </a:t>
                      </a:r>
                      <a:r>
                        <a:rPr lang="en-GB" sz="2000" dirty="0">
                          <a:solidFill>
                            <a:schemeClr val="accent1">
                              <a:lumMod val="50000"/>
                            </a:schemeClr>
                          </a:solidFill>
                        </a:rPr>
                        <a:t>(</a:t>
                      </a:r>
                      <a:r>
                        <a:rPr lang="en-GB" sz="2000" b="1" dirty="0">
                          <a:solidFill>
                            <a:schemeClr val="accent1">
                              <a:lumMod val="50000"/>
                            </a:schemeClr>
                          </a:solidFill>
                        </a:rPr>
                        <a:t>nous</a:t>
                      </a:r>
                      <a:r>
                        <a:rPr lang="en-GB" sz="2000" dirty="0">
                          <a:solidFill>
                            <a:schemeClr val="accent1">
                              <a:lumMod val="50000"/>
                            </a:schemeClr>
                          </a:solidFill>
                        </a:rPr>
                        <a:t> - we)</a:t>
                      </a:r>
                    </a:p>
                  </a:txBody>
                  <a:tcPr/>
                </a:tc>
                <a:tc>
                  <a:txBody>
                    <a:bodyPr/>
                    <a:lstStyle/>
                    <a:p>
                      <a:pPr algn="ctr"/>
                      <a:r>
                        <a:rPr lang="en-GB" sz="2000" b="1" dirty="0">
                          <a:solidFill>
                            <a:schemeClr val="accent1">
                              <a:lumMod val="50000"/>
                            </a:schemeClr>
                          </a:solidFill>
                        </a:rPr>
                        <a:t>les cousins</a:t>
                      </a:r>
                      <a:r>
                        <a:rPr lang="en-GB" sz="2000" b="1" baseline="0" dirty="0">
                          <a:solidFill>
                            <a:schemeClr val="accent1">
                              <a:lumMod val="50000"/>
                            </a:schemeClr>
                          </a:solidFill>
                        </a:rPr>
                        <a:t> </a:t>
                      </a:r>
                    </a:p>
                    <a:p>
                      <a:pPr algn="ctr"/>
                      <a:r>
                        <a:rPr lang="en-GB" sz="2000" baseline="0" dirty="0">
                          <a:solidFill>
                            <a:schemeClr val="accent1">
                              <a:lumMod val="50000"/>
                            </a:schemeClr>
                          </a:solidFill>
                        </a:rPr>
                        <a:t>(</a:t>
                      </a:r>
                      <a:r>
                        <a:rPr lang="en-GB" sz="2000" b="1" baseline="0" dirty="0" err="1">
                          <a:solidFill>
                            <a:schemeClr val="accent1">
                              <a:lumMod val="50000"/>
                            </a:schemeClr>
                          </a:solidFill>
                        </a:rPr>
                        <a:t>vous</a:t>
                      </a:r>
                      <a:r>
                        <a:rPr lang="en-GB" sz="2000" baseline="0" dirty="0">
                          <a:solidFill>
                            <a:schemeClr val="accent1">
                              <a:lumMod val="50000"/>
                            </a:schemeClr>
                          </a:solidFill>
                        </a:rPr>
                        <a:t> – you pl.)</a:t>
                      </a:r>
                      <a:endParaRPr lang="en-GB" sz="2000" dirty="0">
                        <a:solidFill>
                          <a:schemeClr val="accent1">
                            <a:lumMod val="50000"/>
                          </a:schemeClr>
                        </a:solidFill>
                      </a:endParaRPr>
                    </a:p>
                  </a:txBody>
                  <a:tcPr/>
                </a:tc>
                <a:extLst>
                  <a:ext uri="{0D108BD9-81ED-4DB2-BD59-A6C34878D82A}">
                    <a16:rowId xmlns:a16="http://schemas.microsoft.com/office/drawing/2014/main" val="4036948471"/>
                  </a:ext>
                </a:extLst>
              </a:tr>
              <a:tr h="577134">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577134">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495414137"/>
                  </a:ext>
                </a:extLst>
              </a:tr>
              <a:tr h="577134">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577134">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r h="577134">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089370984"/>
                  </a:ext>
                </a:extLst>
              </a:tr>
              <a:tr h="577134">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577285090"/>
                  </a:ext>
                </a:extLst>
              </a:tr>
            </a:tbl>
          </a:graphicData>
        </a:graphic>
      </p:graphicFrame>
      <p:pic>
        <p:nvPicPr>
          <p:cNvPr id="11266" name="Picture 2" descr="Computer Notebook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3759" y="4483021"/>
            <a:ext cx="518999" cy="38405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omputer Notebook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4260" y="5074961"/>
            <a:ext cx="518999" cy="38405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omputer Notebook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5191" y="5074961"/>
            <a:ext cx="518999" cy="3840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ike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699" y="3925346"/>
            <a:ext cx="632435" cy="38789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anoe, Kayak, River, Sport, Rafting, River Raft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738" y="4518021"/>
            <a:ext cx="622396" cy="361768"/>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Book, Books, Library Books, Reading, Verb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835" y="2721845"/>
            <a:ext cx="458162" cy="448812"/>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Radio Clip A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771" y="3319103"/>
            <a:ext cx="611364" cy="401462"/>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Bed 11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0787" y="5150429"/>
            <a:ext cx="542172" cy="305654"/>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Bed Green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0787" y="5763849"/>
            <a:ext cx="542172" cy="30565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10"/>
          <a:stretch>
            <a:fillRect/>
          </a:stretch>
        </p:blipFill>
        <p:spPr>
          <a:xfrm>
            <a:off x="6603759" y="5638547"/>
            <a:ext cx="535285" cy="418248"/>
          </a:xfrm>
          <a:prstGeom prst="rect">
            <a:avLst/>
          </a:prstGeom>
        </p:spPr>
      </p:pic>
      <p:pic>
        <p:nvPicPr>
          <p:cNvPr id="11280" name="Picture 16" descr="Television Clip Ar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79469" y="3904795"/>
            <a:ext cx="459575" cy="41974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12"/>
          <a:stretch>
            <a:fillRect/>
          </a:stretch>
        </p:blipFill>
        <p:spPr>
          <a:xfrm>
            <a:off x="6394827" y="3322287"/>
            <a:ext cx="508798" cy="407828"/>
          </a:xfrm>
          <a:prstGeom prst="rect">
            <a:avLst/>
          </a:prstGeom>
        </p:spPr>
      </p:pic>
      <p:pic>
        <p:nvPicPr>
          <p:cNvPr id="11282" name="Picture 18" descr="Yellow T-shirt Clip Ar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27749" y="2748173"/>
            <a:ext cx="335509" cy="36623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2" descr="Bed Green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5098" y="5638637"/>
            <a:ext cx="542172" cy="25947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Bed 11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649" y="5003009"/>
            <a:ext cx="542172" cy="3056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8" descr="Yellow T-shirt Clip Ar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55003" y="2750425"/>
            <a:ext cx="335509" cy="36623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a:blip r:embed="rId12"/>
          <a:stretch>
            <a:fillRect/>
          </a:stretch>
        </p:blipFill>
        <p:spPr>
          <a:xfrm>
            <a:off x="6941355" y="3309749"/>
            <a:ext cx="508798" cy="407828"/>
          </a:xfrm>
          <a:prstGeom prst="rect">
            <a:avLst/>
          </a:prstGeom>
        </p:spPr>
      </p:pic>
      <p:pic>
        <p:nvPicPr>
          <p:cNvPr id="40" name="Picture 3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60948">
            <a:off x="2496335" y="2825202"/>
            <a:ext cx="346161" cy="360584"/>
          </a:xfrm>
          <a:prstGeom prst="rect">
            <a:avLst/>
          </a:prstGeom>
        </p:spPr>
      </p:pic>
      <p:pic>
        <p:nvPicPr>
          <p:cNvPr id="42" name="Picture 4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60948">
            <a:off x="2496335" y="3409758"/>
            <a:ext cx="346161" cy="360584"/>
          </a:xfrm>
          <a:prstGeom prst="rect">
            <a:avLst/>
          </a:prstGeom>
        </p:spPr>
      </p:pic>
      <p:pic>
        <p:nvPicPr>
          <p:cNvPr id="43" name="Picture 4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60948">
            <a:off x="4677043" y="3926293"/>
            <a:ext cx="346161" cy="360584"/>
          </a:xfrm>
          <a:prstGeom prst="rect">
            <a:avLst/>
          </a:prstGeom>
        </p:spPr>
      </p:pic>
      <p:pic>
        <p:nvPicPr>
          <p:cNvPr id="44" name="Picture 4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60948">
            <a:off x="2505574" y="4593042"/>
            <a:ext cx="346161" cy="360584"/>
          </a:xfrm>
          <a:prstGeom prst="rect">
            <a:avLst/>
          </a:prstGeom>
        </p:spPr>
      </p:pic>
      <p:pic>
        <p:nvPicPr>
          <p:cNvPr id="45" name="Picture 4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60948">
            <a:off x="2498855" y="5131273"/>
            <a:ext cx="346161" cy="360584"/>
          </a:xfrm>
          <a:prstGeom prst="rect">
            <a:avLst/>
          </a:prstGeom>
        </p:spPr>
      </p:pic>
      <p:pic>
        <p:nvPicPr>
          <p:cNvPr id="46" name="Picture 4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60948">
            <a:off x="4677043" y="5664269"/>
            <a:ext cx="346161" cy="360584"/>
          </a:xfrm>
          <a:prstGeom prst="rect">
            <a:avLst/>
          </a:prstGeom>
        </p:spPr>
      </p:pic>
      <p:pic>
        <p:nvPicPr>
          <p:cNvPr id="47" name="Picture 4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60948">
            <a:off x="10736717" y="2825200"/>
            <a:ext cx="346161" cy="360584"/>
          </a:xfrm>
          <a:prstGeom prst="rect">
            <a:avLst/>
          </a:prstGeom>
        </p:spPr>
      </p:pic>
      <p:pic>
        <p:nvPicPr>
          <p:cNvPr id="48" name="Picture 4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60948">
            <a:off x="8547262" y="3392767"/>
            <a:ext cx="346161" cy="360584"/>
          </a:xfrm>
          <a:prstGeom prst="rect">
            <a:avLst/>
          </a:prstGeom>
        </p:spPr>
      </p:pic>
      <p:pic>
        <p:nvPicPr>
          <p:cNvPr id="49" name="Picture 4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60948">
            <a:off x="10736717" y="3926292"/>
            <a:ext cx="346161" cy="360584"/>
          </a:xfrm>
          <a:prstGeom prst="rect">
            <a:avLst/>
          </a:prstGeom>
        </p:spPr>
      </p:pic>
      <p:pic>
        <p:nvPicPr>
          <p:cNvPr id="50" name="Picture 4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60948">
            <a:off x="8547259" y="4549148"/>
            <a:ext cx="346161" cy="360584"/>
          </a:xfrm>
          <a:prstGeom prst="rect">
            <a:avLst/>
          </a:prstGeom>
        </p:spPr>
      </p:pic>
      <p:pic>
        <p:nvPicPr>
          <p:cNvPr id="51" name="Picture 5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60948">
            <a:off x="10736716" y="5087877"/>
            <a:ext cx="346161" cy="360584"/>
          </a:xfrm>
          <a:prstGeom prst="rect">
            <a:avLst/>
          </a:prstGeom>
        </p:spPr>
      </p:pic>
      <p:pic>
        <p:nvPicPr>
          <p:cNvPr id="52" name="Picture 5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60948">
            <a:off x="8547260" y="5674307"/>
            <a:ext cx="346161" cy="360584"/>
          </a:xfrm>
          <a:prstGeom prst="rect">
            <a:avLst/>
          </a:prstGeom>
        </p:spPr>
      </p:pic>
      <p:sp>
        <p:nvSpPr>
          <p:cNvPr id="37" name="Action Button: Forward or Next 36">
            <a:hlinkClick r:id="" action="ppaction://noaction" highlightClick="1">
              <a:snd r:embed="rId15" name="00116 with answers.wav"/>
            </a:hlinkClick>
          </p:cNvPr>
          <p:cNvSpPr/>
          <p:nvPr/>
        </p:nvSpPr>
        <p:spPr>
          <a:xfrm>
            <a:off x="9642764" y="268608"/>
            <a:ext cx="482139" cy="408048"/>
          </a:xfrm>
          <a:prstGeom prst="actionButtonForwardNext">
            <a:avLst/>
          </a:prstGeom>
          <a:solidFill>
            <a:srgbClr val="0055A5"/>
          </a:solidFill>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ounded Rectangle 46">
            <a:extLst>
              <a:ext uri="{FF2B5EF4-FFF2-40B4-BE49-F238E27FC236}">
                <a16:creationId xmlns:a16="http://schemas.microsoft.com/office/drawing/2014/main" id="{ED48B038-1F0B-4FB7-96BD-A1832D660798}"/>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itle 5">
            <a:extLst>
              <a:ext uri="{FF2B5EF4-FFF2-40B4-BE49-F238E27FC236}">
                <a16:creationId xmlns:a16="http://schemas.microsoft.com/office/drawing/2014/main" id="{B2E1C6B6-25E5-4ED1-8422-ECE535FCAE5D}"/>
              </a:ext>
            </a:extLst>
          </p:cNvPr>
          <p:cNvSpPr>
            <a:spLocks noGrp="1"/>
          </p:cNvSpPr>
          <p:nvPr>
            <p:ph type="title"/>
          </p:nvPr>
        </p:nvSpPr>
        <p:spPr>
          <a:xfrm>
            <a:off x="0" y="213557"/>
            <a:ext cx="6679469" cy="647577"/>
          </a:xfrm>
        </p:spPr>
        <p:txBody>
          <a:bodyPr>
            <a:normAutofit/>
          </a:bodyPr>
          <a:lstStyle/>
          <a:p>
            <a:r>
              <a:rPr lang="fr-FR" sz="2800" dirty="0"/>
              <a:t>Deux chambres différentes 2/2</a:t>
            </a:r>
          </a:p>
        </p:txBody>
      </p:sp>
      <p:sp>
        <p:nvSpPr>
          <p:cNvPr id="3" name="TextBox 2">
            <a:extLst>
              <a:ext uri="{FF2B5EF4-FFF2-40B4-BE49-F238E27FC236}">
                <a16:creationId xmlns:a16="http://schemas.microsoft.com/office/drawing/2014/main" id="{77507346-0795-4FE6-8988-31AD62693809}"/>
              </a:ext>
            </a:extLst>
          </p:cNvPr>
          <p:cNvSpPr txBox="1"/>
          <p:nvPr/>
        </p:nvSpPr>
        <p:spPr>
          <a:xfrm>
            <a:off x="146408" y="1313790"/>
            <a:ext cx="11580736" cy="400110"/>
          </a:xfrm>
          <a:prstGeom prst="rect">
            <a:avLst/>
          </a:prstGeom>
          <a:noFill/>
        </p:spPr>
        <p:txBody>
          <a:bodyPr wrap="square" rtlCol="0">
            <a:spAutoFit/>
          </a:bodyPr>
          <a:lstStyle/>
          <a:p>
            <a:r>
              <a:rPr lang="en-GB" sz="2000" dirty="0" err="1">
                <a:solidFill>
                  <a:schemeClr val="accent1">
                    <a:lumMod val="50000"/>
                  </a:schemeClr>
                </a:solidFill>
                <a:latin typeface="Century Gothic" panose="020B0502020202020204" pitchFamily="34" charset="0"/>
              </a:rPr>
              <a:t>Noura</a:t>
            </a:r>
            <a:r>
              <a:rPr lang="en-GB" sz="2000" dirty="0">
                <a:solidFill>
                  <a:schemeClr val="accent1">
                    <a:lumMod val="50000"/>
                  </a:schemeClr>
                </a:solidFill>
                <a:latin typeface="Century Gothic" panose="020B0502020202020204" pitchFamily="34" charset="0"/>
              </a:rPr>
              <a:t> and Amir are speaking to their cousins about their rooms. Who has what? </a:t>
            </a:r>
            <a:r>
              <a:rPr lang="en-GB" sz="2000" i="1" dirty="0">
                <a:solidFill>
                  <a:schemeClr val="accent1">
                    <a:lumMod val="50000"/>
                  </a:schemeClr>
                </a:solidFill>
                <a:latin typeface="Century Gothic" panose="020B0502020202020204" pitchFamily="34" charset="0"/>
              </a:rPr>
              <a:t>Coche.</a:t>
            </a:r>
            <a:r>
              <a:rPr lang="en-GB" sz="2000" dirty="0">
                <a:solidFill>
                  <a:schemeClr val="accent1">
                    <a:lumMod val="50000"/>
                  </a:schemeClr>
                </a:solidFill>
                <a:latin typeface="Century Gothic" panose="020B0502020202020204" pitchFamily="34" charset="0"/>
              </a:rPr>
              <a:t> </a:t>
            </a:r>
          </a:p>
        </p:txBody>
      </p:sp>
      <p:pic>
        <p:nvPicPr>
          <p:cNvPr id="7" name="Picture 6" descr="A picture containing toy, doll&#10;&#10;Description automatically generated">
            <a:extLst>
              <a:ext uri="{FF2B5EF4-FFF2-40B4-BE49-F238E27FC236}">
                <a16:creationId xmlns:a16="http://schemas.microsoft.com/office/drawing/2014/main" id="{078CA850-98F1-49C2-AC81-75FE34FBAE56}"/>
              </a:ext>
            </a:extLst>
          </p:cNvPr>
          <p:cNvPicPr>
            <a:picLocks noChangeAspect="1"/>
          </p:cNvPicPr>
          <p:nvPr/>
        </p:nvPicPr>
        <p:blipFill>
          <a:blip r:embed="rId16"/>
          <a:stretch>
            <a:fillRect/>
          </a:stretch>
        </p:blipFill>
        <p:spPr>
          <a:xfrm>
            <a:off x="6871235" y="69114"/>
            <a:ext cx="1105909" cy="1105909"/>
          </a:xfrm>
          <a:prstGeom prst="rect">
            <a:avLst/>
          </a:prstGeom>
        </p:spPr>
      </p:pic>
      <p:pic>
        <p:nvPicPr>
          <p:cNvPr id="8" name="Picture 7" descr="A picture containing doll, shirt&#10;&#10;Description automatically generated">
            <a:extLst>
              <a:ext uri="{FF2B5EF4-FFF2-40B4-BE49-F238E27FC236}">
                <a16:creationId xmlns:a16="http://schemas.microsoft.com/office/drawing/2014/main" id="{67B7A7D9-EFD5-4D89-A1C1-2EF4C7F2EBF3}"/>
              </a:ext>
            </a:extLst>
          </p:cNvPr>
          <p:cNvPicPr>
            <a:picLocks noChangeAspect="1"/>
          </p:cNvPicPr>
          <p:nvPr/>
        </p:nvPicPr>
        <p:blipFill>
          <a:blip r:embed="rId17"/>
          <a:stretch>
            <a:fillRect/>
          </a:stretch>
        </p:blipFill>
        <p:spPr>
          <a:xfrm>
            <a:off x="7762349" y="-129233"/>
            <a:ext cx="1300769" cy="1300769"/>
          </a:xfrm>
          <a:prstGeom prst="rect">
            <a:avLst/>
          </a:prstGeom>
        </p:spPr>
      </p:pic>
    </p:spTree>
    <p:extLst>
      <p:ext uri="{BB962C8B-B14F-4D97-AF65-F5344CB8AC3E}">
        <p14:creationId xmlns:p14="http://schemas.microsoft.com/office/powerpoint/2010/main" val="308645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3" name="TextBox 2"/>
          <p:cNvSpPr txBox="1"/>
          <p:nvPr/>
        </p:nvSpPr>
        <p:spPr>
          <a:xfrm>
            <a:off x="197101" y="1342449"/>
            <a:ext cx="11122296" cy="415498"/>
          </a:xfrm>
          <a:prstGeom prst="rect">
            <a:avLst/>
          </a:prstGeom>
          <a:noFill/>
        </p:spPr>
        <p:txBody>
          <a:bodyPr wrap="square" rtlCol="0">
            <a:spAutoFit/>
          </a:bodyPr>
          <a:lstStyle/>
          <a:p>
            <a:r>
              <a:rPr lang="en-GB" sz="2100" dirty="0">
                <a:solidFill>
                  <a:schemeClr val="accent1">
                    <a:lumMod val="50000"/>
                  </a:schemeClr>
                </a:solidFill>
                <a:latin typeface="Century Gothic" panose="020B0502020202020204" pitchFamily="34" charset="0"/>
              </a:rPr>
              <a:t>Who has what? </a:t>
            </a:r>
            <a:r>
              <a:rPr lang="en-GB" sz="2100" dirty="0" err="1">
                <a:solidFill>
                  <a:schemeClr val="accent1">
                    <a:lumMod val="50000"/>
                  </a:schemeClr>
                </a:solidFill>
                <a:latin typeface="Century Gothic" panose="020B0502020202020204" pitchFamily="34" charset="0"/>
              </a:rPr>
              <a:t>Étudiant</a:t>
            </a:r>
            <a:r>
              <a:rPr lang="en-GB" sz="2100" dirty="0">
                <a:solidFill>
                  <a:schemeClr val="accent1">
                    <a:lumMod val="50000"/>
                  </a:schemeClr>
                </a:solidFill>
                <a:latin typeface="Century Gothic" panose="020B0502020202020204" pitchFamily="34" charset="0"/>
              </a:rPr>
              <a:t>(e) </a:t>
            </a:r>
            <a:r>
              <a:rPr lang="en-GB" sz="2100" b="1" dirty="0">
                <a:solidFill>
                  <a:schemeClr val="accent1">
                    <a:lumMod val="50000"/>
                  </a:schemeClr>
                </a:solidFill>
                <a:latin typeface="Century Gothic" panose="020B0502020202020204" pitchFamily="34" charset="0"/>
              </a:rPr>
              <a:t>A</a:t>
            </a:r>
            <a:r>
              <a:rPr lang="en-GB" sz="2100" dirty="0">
                <a:solidFill>
                  <a:schemeClr val="accent1">
                    <a:lumMod val="50000"/>
                  </a:schemeClr>
                </a:solidFill>
                <a:latin typeface="Century Gothic" panose="020B0502020202020204" pitchFamily="34" charset="0"/>
              </a:rPr>
              <a:t> </a:t>
            </a:r>
            <a:r>
              <a:rPr lang="en-GB" sz="2100" dirty="0" err="1">
                <a:solidFill>
                  <a:schemeClr val="accent1">
                    <a:lumMod val="50000"/>
                  </a:schemeClr>
                </a:solidFill>
                <a:latin typeface="Century Gothic" panose="020B0502020202020204" pitchFamily="34" charset="0"/>
              </a:rPr>
              <a:t>parle</a:t>
            </a:r>
            <a:r>
              <a:rPr lang="en-GB" sz="2100" dirty="0">
                <a:solidFill>
                  <a:schemeClr val="accent1">
                    <a:lumMod val="50000"/>
                  </a:schemeClr>
                </a:solidFill>
                <a:latin typeface="Century Gothic" panose="020B0502020202020204" pitchFamily="34" charset="0"/>
              </a:rPr>
              <a:t>. </a:t>
            </a:r>
            <a:r>
              <a:rPr lang="en-GB" sz="2100" dirty="0" err="1">
                <a:solidFill>
                  <a:schemeClr val="accent1">
                    <a:lumMod val="50000"/>
                  </a:schemeClr>
                </a:solidFill>
                <a:latin typeface="Century Gothic" panose="020B0502020202020204" pitchFamily="34" charset="0"/>
              </a:rPr>
              <a:t>Étudiant</a:t>
            </a:r>
            <a:r>
              <a:rPr lang="en-GB" sz="2100" dirty="0">
                <a:solidFill>
                  <a:schemeClr val="accent1">
                    <a:lumMod val="50000"/>
                  </a:schemeClr>
                </a:solidFill>
                <a:latin typeface="Century Gothic" panose="020B0502020202020204" pitchFamily="34" charset="0"/>
              </a:rPr>
              <a:t>(e) </a:t>
            </a:r>
            <a:r>
              <a:rPr lang="en-GB" sz="2100" b="1" dirty="0">
                <a:solidFill>
                  <a:schemeClr val="accent1">
                    <a:lumMod val="50000"/>
                  </a:schemeClr>
                </a:solidFill>
                <a:latin typeface="Century Gothic" panose="020B0502020202020204" pitchFamily="34" charset="0"/>
              </a:rPr>
              <a:t>B </a:t>
            </a:r>
            <a:r>
              <a:rPr lang="en-GB" sz="2100" dirty="0" err="1">
                <a:solidFill>
                  <a:schemeClr val="accent1">
                    <a:lumMod val="50000"/>
                  </a:schemeClr>
                </a:solidFill>
                <a:latin typeface="Century Gothic" panose="020B0502020202020204" pitchFamily="34" charset="0"/>
              </a:rPr>
              <a:t>écoute</a:t>
            </a:r>
            <a:r>
              <a:rPr lang="en-GB" sz="2100" dirty="0">
                <a:solidFill>
                  <a:schemeClr val="accent1">
                    <a:lumMod val="50000"/>
                  </a:schemeClr>
                </a:solidFill>
                <a:latin typeface="Century Gothic" panose="020B0502020202020204" pitchFamily="34" charset="0"/>
              </a:rPr>
              <a:t> et </a:t>
            </a:r>
            <a:r>
              <a:rPr lang="en-GB" sz="2100" dirty="0" err="1">
                <a:solidFill>
                  <a:schemeClr val="accent1">
                    <a:lumMod val="50000"/>
                  </a:schemeClr>
                </a:solidFill>
                <a:latin typeface="Century Gothic" panose="020B0502020202020204" pitchFamily="34" charset="0"/>
              </a:rPr>
              <a:t>écris</a:t>
            </a:r>
            <a:r>
              <a:rPr lang="en-GB" sz="2100" dirty="0">
                <a:solidFill>
                  <a:schemeClr val="accent1">
                    <a:lumMod val="50000"/>
                  </a:schemeClr>
                </a:solidFill>
                <a:latin typeface="Century Gothic" panose="020B0502020202020204" pitchFamily="34" charset="0"/>
              </a:rPr>
              <a:t> ‘nous’ </a:t>
            </a:r>
            <a:r>
              <a:rPr lang="en-GB" sz="2100" dirty="0" err="1">
                <a:solidFill>
                  <a:schemeClr val="accent1">
                    <a:lumMod val="50000"/>
                  </a:schemeClr>
                </a:solidFill>
                <a:latin typeface="Century Gothic" panose="020B0502020202020204" pitchFamily="34" charset="0"/>
              </a:rPr>
              <a:t>ou</a:t>
            </a:r>
            <a:r>
              <a:rPr lang="en-GB" sz="2100" dirty="0">
                <a:solidFill>
                  <a:schemeClr val="accent1">
                    <a:lumMod val="50000"/>
                  </a:schemeClr>
                </a:solidFill>
                <a:latin typeface="Century Gothic" panose="020B0502020202020204" pitchFamily="34" charset="0"/>
              </a:rPr>
              <a:t> ‘vous’. </a:t>
            </a:r>
          </a:p>
        </p:txBody>
      </p:sp>
      <p:graphicFrame>
        <p:nvGraphicFramePr>
          <p:cNvPr id="2" name="Table 1"/>
          <p:cNvGraphicFramePr>
            <a:graphicFrameLocks noGrp="1"/>
          </p:cNvGraphicFramePr>
          <p:nvPr/>
        </p:nvGraphicFramePr>
        <p:xfrm>
          <a:off x="542834" y="2169641"/>
          <a:ext cx="11122296" cy="3800084"/>
        </p:xfrm>
        <a:graphic>
          <a:graphicData uri="http://schemas.openxmlformats.org/drawingml/2006/table">
            <a:tbl>
              <a:tblPr firstRow="1" bandRow="1"/>
              <a:tblGrid>
                <a:gridCol w="3707432">
                  <a:extLst>
                    <a:ext uri="{9D8B030D-6E8A-4147-A177-3AD203B41FA5}">
                      <a16:colId xmlns:a16="http://schemas.microsoft.com/office/drawing/2014/main" val="1554379549"/>
                    </a:ext>
                  </a:extLst>
                </a:gridCol>
                <a:gridCol w="3707432">
                  <a:extLst>
                    <a:ext uri="{9D8B030D-6E8A-4147-A177-3AD203B41FA5}">
                      <a16:colId xmlns:a16="http://schemas.microsoft.com/office/drawing/2014/main" val="2129211314"/>
                    </a:ext>
                  </a:extLst>
                </a:gridCol>
                <a:gridCol w="3707432">
                  <a:extLst>
                    <a:ext uri="{9D8B030D-6E8A-4147-A177-3AD203B41FA5}">
                      <a16:colId xmlns:a16="http://schemas.microsoft.com/office/drawing/2014/main" val="2983072248"/>
                    </a:ext>
                  </a:extLst>
                </a:gridCol>
              </a:tblGrid>
              <a:tr h="1900042">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3920954866"/>
                  </a:ext>
                </a:extLst>
              </a:tr>
              <a:tr h="1900042">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234402091"/>
                  </a:ext>
                </a:extLst>
              </a:tr>
            </a:tbl>
          </a:graphicData>
        </a:graphic>
      </p:graphicFrame>
      <p:pic>
        <p:nvPicPr>
          <p:cNvPr id="14" name="Picture 16" descr="Television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5799" y="2432245"/>
            <a:ext cx="996897" cy="91050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Phone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2518" y="2464042"/>
            <a:ext cx="922964" cy="9419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Phone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3389" y="2464428"/>
            <a:ext cx="922964" cy="9419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Book, Books, Library Books, Reading, Verb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06789" y="4419085"/>
            <a:ext cx="1059083" cy="103747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Automobile, Car, Red, French, Old, Vehic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4174" y="4381876"/>
            <a:ext cx="2332575" cy="116628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7"/>
          <a:stretch>
            <a:fillRect/>
          </a:stretch>
        </p:blipFill>
        <p:spPr>
          <a:xfrm>
            <a:off x="1684640" y="4337107"/>
            <a:ext cx="1319213" cy="1201426"/>
          </a:xfrm>
          <a:prstGeom prst="rect">
            <a:avLst/>
          </a:prstGeom>
        </p:spPr>
      </p:pic>
      <p:pic>
        <p:nvPicPr>
          <p:cNvPr id="27" name="Picture 8" descr="Radio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55727" y="2526182"/>
            <a:ext cx="1100448" cy="72262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Radio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26453" y="2526181"/>
            <a:ext cx="1100448" cy="722627"/>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617924" y="3605350"/>
            <a:ext cx="1319213" cy="415498"/>
          </a:xfrm>
          <a:prstGeom prst="rect">
            <a:avLst/>
          </a:prstGeom>
          <a:solidFill>
            <a:schemeClr val="bg1"/>
          </a:solidFill>
        </p:spPr>
        <p:txBody>
          <a:bodyPr wrap="square" lIns="0" rIns="0" rtlCol="0">
            <a:spAutoFit/>
          </a:bodyPr>
          <a:lstStyle/>
          <a:p>
            <a:r>
              <a:rPr lang="en-GB" sz="2100" b="1" dirty="0">
                <a:solidFill>
                  <a:schemeClr val="accent1">
                    <a:lumMod val="50000"/>
                  </a:schemeClr>
                </a:solidFill>
                <a:latin typeface="Century Gothic" panose="020B0502020202020204" pitchFamily="34" charset="0"/>
              </a:rPr>
              <a:t>nous</a:t>
            </a:r>
            <a:r>
              <a:rPr lang="en-GB" sz="2100" dirty="0">
                <a:solidFill>
                  <a:schemeClr val="accent1">
                    <a:lumMod val="50000"/>
                  </a:schemeClr>
                </a:solidFill>
                <a:latin typeface="Century Gothic" panose="020B0502020202020204" pitchFamily="34" charset="0"/>
              </a:rPr>
              <a:t> (we)</a:t>
            </a:r>
          </a:p>
        </p:txBody>
      </p:sp>
      <p:sp>
        <p:nvSpPr>
          <p:cNvPr id="48" name="TextBox 47"/>
          <p:cNvSpPr txBox="1"/>
          <p:nvPr/>
        </p:nvSpPr>
        <p:spPr>
          <a:xfrm>
            <a:off x="4299877" y="3634719"/>
            <a:ext cx="3608209" cy="415498"/>
          </a:xfrm>
          <a:prstGeom prst="rect">
            <a:avLst/>
          </a:prstGeom>
          <a:solidFill>
            <a:schemeClr val="bg1"/>
          </a:solidFill>
        </p:spPr>
        <p:txBody>
          <a:bodyPr wrap="square" lIns="0" rIns="0" rtlCol="0">
            <a:spAutoFit/>
          </a:bodyPr>
          <a:lstStyle/>
          <a:p>
            <a:r>
              <a:rPr lang="en-GB" sz="2100" b="1" dirty="0">
                <a:solidFill>
                  <a:schemeClr val="accent1">
                    <a:lumMod val="50000"/>
                  </a:schemeClr>
                </a:solidFill>
                <a:latin typeface="Century Gothic" panose="020B0502020202020204" pitchFamily="34" charset="0"/>
              </a:rPr>
              <a:t>nous</a:t>
            </a:r>
            <a:r>
              <a:rPr lang="en-GB" sz="2100" dirty="0">
                <a:solidFill>
                  <a:schemeClr val="accent1">
                    <a:lumMod val="50000"/>
                  </a:schemeClr>
                </a:solidFill>
                <a:latin typeface="Century Gothic" panose="020B0502020202020204" pitchFamily="34" charset="0"/>
              </a:rPr>
              <a:t> (we)</a:t>
            </a:r>
          </a:p>
        </p:txBody>
      </p:sp>
      <p:sp>
        <p:nvSpPr>
          <p:cNvPr id="49" name="TextBox 48"/>
          <p:cNvSpPr txBox="1"/>
          <p:nvPr/>
        </p:nvSpPr>
        <p:spPr>
          <a:xfrm>
            <a:off x="8040957" y="3605350"/>
            <a:ext cx="3608209" cy="415498"/>
          </a:xfrm>
          <a:prstGeom prst="rect">
            <a:avLst/>
          </a:prstGeom>
          <a:solidFill>
            <a:schemeClr val="bg1"/>
          </a:solidFill>
        </p:spPr>
        <p:txBody>
          <a:bodyPr wrap="square" lIns="0" rIns="0" rtlCol="0">
            <a:spAutoFit/>
          </a:bodyPr>
          <a:lstStyle/>
          <a:p>
            <a:r>
              <a:rPr lang="en-GB" sz="2100" b="1" dirty="0" err="1">
                <a:solidFill>
                  <a:schemeClr val="accent1">
                    <a:lumMod val="50000"/>
                  </a:schemeClr>
                </a:solidFill>
                <a:latin typeface="Century Gothic" panose="020B0502020202020204" pitchFamily="34" charset="0"/>
              </a:rPr>
              <a:t>vous</a:t>
            </a:r>
            <a:r>
              <a:rPr lang="en-GB" sz="2100" dirty="0">
                <a:solidFill>
                  <a:schemeClr val="accent1">
                    <a:lumMod val="50000"/>
                  </a:schemeClr>
                </a:solidFill>
                <a:latin typeface="Century Gothic" panose="020B0502020202020204" pitchFamily="34" charset="0"/>
              </a:rPr>
              <a:t> (you pl.)</a:t>
            </a:r>
          </a:p>
        </p:txBody>
      </p:sp>
      <p:sp>
        <p:nvSpPr>
          <p:cNvPr id="50" name="TextBox 49"/>
          <p:cNvSpPr txBox="1"/>
          <p:nvPr/>
        </p:nvSpPr>
        <p:spPr>
          <a:xfrm>
            <a:off x="620688" y="5541067"/>
            <a:ext cx="3608209" cy="415498"/>
          </a:xfrm>
          <a:prstGeom prst="rect">
            <a:avLst/>
          </a:prstGeom>
          <a:solidFill>
            <a:schemeClr val="bg1"/>
          </a:solidFill>
        </p:spPr>
        <p:txBody>
          <a:bodyPr wrap="square" lIns="0" rIns="0" rtlCol="0">
            <a:spAutoFit/>
          </a:bodyPr>
          <a:lstStyle/>
          <a:p>
            <a:r>
              <a:rPr lang="en-GB" sz="2100" b="1" dirty="0">
                <a:solidFill>
                  <a:schemeClr val="accent1">
                    <a:lumMod val="50000"/>
                  </a:schemeClr>
                </a:solidFill>
                <a:latin typeface="Century Gothic" panose="020B0502020202020204" pitchFamily="34" charset="0"/>
              </a:rPr>
              <a:t>nous</a:t>
            </a:r>
            <a:r>
              <a:rPr lang="en-GB" sz="2100" dirty="0">
                <a:solidFill>
                  <a:schemeClr val="accent1">
                    <a:lumMod val="50000"/>
                  </a:schemeClr>
                </a:solidFill>
                <a:latin typeface="Century Gothic" panose="020B0502020202020204" pitchFamily="34" charset="0"/>
              </a:rPr>
              <a:t> (we)</a:t>
            </a:r>
          </a:p>
        </p:txBody>
      </p:sp>
      <p:sp>
        <p:nvSpPr>
          <p:cNvPr id="51" name="TextBox 50"/>
          <p:cNvSpPr txBox="1"/>
          <p:nvPr/>
        </p:nvSpPr>
        <p:spPr>
          <a:xfrm>
            <a:off x="4299877" y="5507743"/>
            <a:ext cx="3608209" cy="415498"/>
          </a:xfrm>
          <a:prstGeom prst="rect">
            <a:avLst/>
          </a:prstGeom>
          <a:solidFill>
            <a:schemeClr val="bg1"/>
          </a:solidFill>
        </p:spPr>
        <p:txBody>
          <a:bodyPr wrap="square" lIns="0" rIns="0" rtlCol="0">
            <a:spAutoFit/>
          </a:bodyPr>
          <a:lstStyle/>
          <a:p>
            <a:r>
              <a:rPr lang="en-GB" sz="2100" b="1" dirty="0" err="1">
                <a:solidFill>
                  <a:schemeClr val="accent1">
                    <a:lumMod val="50000"/>
                  </a:schemeClr>
                </a:solidFill>
                <a:latin typeface="Century Gothic" panose="020B0502020202020204" pitchFamily="34" charset="0"/>
              </a:rPr>
              <a:t>vous</a:t>
            </a:r>
            <a:r>
              <a:rPr lang="en-GB" sz="2100" dirty="0">
                <a:solidFill>
                  <a:schemeClr val="accent1">
                    <a:lumMod val="50000"/>
                  </a:schemeClr>
                </a:solidFill>
                <a:latin typeface="Century Gothic" panose="020B0502020202020204" pitchFamily="34" charset="0"/>
              </a:rPr>
              <a:t> (you pl.)</a:t>
            </a:r>
          </a:p>
        </p:txBody>
      </p:sp>
      <p:sp>
        <p:nvSpPr>
          <p:cNvPr id="52" name="TextBox 51"/>
          <p:cNvSpPr txBox="1"/>
          <p:nvPr/>
        </p:nvSpPr>
        <p:spPr>
          <a:xfrm>
            <a:off x="8032225" y="5548164"/>
            <a:ext cx="3608209" cy="415498"/>
          </a:xfrm>
          <a:prstGeom prst="rect">
            <a:avLst/>
          </a:prstGeom>
          <a:solidFill>
            <a:schemeClr val="bg1"/>
          </a:solidFill>
        </p:spPr>
        <p:txBody>
          <a:bodyPr wrap="square" lIns="0" rIns="0" rtlCol="0">
            <a:spAutoFit/>
          </a:bodyPr>
          <a:lstStyle/>
          <a:p>
            <a:r>
              <a:rPr lang="en-GB" sz="2100" b="1" dirty="0">
                <a:solidFill>
                  <a:schemeClr val="accent1">
                    <a:lumMod val="50000"/>
                  </a:schemeClr>
                </a:solidFill>
                <a:latin typeface="Century Gothic" panose="020B0502020202020204" pitchFamily="34" charset="0"/>
              </a:rPr>
              <a:t>nous</a:t>
            </a:r>
            <a:r>
              <a:rPr lang="en-GB" sz="2100" dirty="0">
                <a:solidFill>
                  <a:schemeClr val="accent1">
                    <a:lumMod val="50000"/>
                  </a:schemeClr>
                </a:solidFill>
                <a:latin typeface="Century Gothic" panose="020B0502020202020204" pitchFamily="34" charset="0"/>
              </a:rPr>
              <a:t> (we)</a:t>
            </a:r>
          </a:p>
        </p:txBody>
      </p:sp>
      <p:sp>
        <p:nvSpPr>
          <p:cNvPr id="6" name="Title 5">
            <a:extLst>
              <a:ext uri="{FF2B5EF4-FFF2-40B4-BE49-F238E27FC236}">
                <a16:creationId xmlns:a16="http://schemas.microsoft.com/office/drawing/2014/main" id="{E0AB5C54-7223-495D-A46F-B9085A11967A}"/>
              </a:ext>
            </a:extLst>
          </p:cNvPr>
          <p:cNvSpPr>
            <a:spLocks noGrp="1"/>
          </p:cNvSpPr>
          <p:nvPr>
            <p:ph type="title"/>
          </p:nvPr>
        </p:nvSpPr>
        <p:spPr/>
        <p:txBody>
          <a:bodyPr>
            <a:normAutofit/>
          </a:bodyPr>
          <a:lstStyle/>
          <a:p>
            <a:r>
              <a:rPr lang="fr-FR" dirty="0"/>
              <a:t>Nous ou vous ?</a:t>
            </a:r>
          </a:p>
        </p:txBody>
      </p:sp>
      <p:sp>
        <p:nvSpPr>
          <p:cNvPr id="7" name="Rounded Rectangle 46">
            <a:extLst>
              <a:ext uri="{FF2B5EF4-FFF2-40B4-BE49-F238E27FC236}">
                <a16:creationId xmlns:a16="http://schemas.microsoft.com/office/drawing/2014/main" id="{AA5C9582-E75C-487F-A8DC-1082D400A62F}"/>
              </a:ext>
            </a:extLst>
          </p:cNvPr>
          <p:cNvSpPr/>
          <p:nvPr/>
        </p:nvSpPr>
        <p:spPr>
          <a:xfrm>
            <a:off x="8995719" y="249868"/>
            <a:ext cx="291420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(1/2)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 name="Picture 7" descr="A blue and white logo&#10;&#10;Description automatically generated">
            <a:extLst>
              <a:ext uri="{FF2B5EF4-FFF2-40B4-BE49-F238E27FC236}">
                <a16:creationId xmlns:a16="http://schemas.microsoft.com/office/drawing/2014/main" id="{C422240A-020D-4FF7-ACA5-250351B793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04093" y="1161645"/>
            <a:ext cx="955650" cy="1005462"/>
          </a:xfrm>
          <a:prstGeom prst="rect">
            <a:avLst/>
          </a:prstGeom>
        </p:spPr>
      </p:pic>
      <p:pic>
        <p:nvPicPr>
          <p:cNvPr id="10" name="Graphic 9" descr="Repeat with solid fill">
            <a:extLst>
              <a:ext uri="{FF2B5EF4-FFF2-40B4-BE49-F238E27FC236}">
                <a16:creationId xmlns:a16="http://schemas.microsoft.com/office/drawing/2014/main" id="{CBCAA1B4-6AB7-4533-A00C-0F5F0487EBD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339604" y="1026856"/>
            <a:ext cx="655295" cy="655295"/>
          </a:xfrm>
          <a:prstGeom prst="rect">
            <a:avLst/>
          </a:prstGeom>
        </p:spPr>
      </p:pic>
      <p:sp>
        <p:nvSpPr>
          <p:cNvPr id="34" name="TextBox 33">
            <a:extLst>
              <a:ext uri="{FF2B5EF4-FFF2-40B4-BE49-F238E27FC236}">
                <a16:creationId xmlns:a16="http://schemas.microsoft.com/office/drawing/2014/main" id="{F1986BB8-39BE-49AA-98BC-AEC7E2EE3DEE}"/>
              </a:ext>
            </a:extLst>
          </p:cNvPr>
          <p:cNvSpPr txBox="1"/>
          <p:nvPr/>
        </p:nvSpPr>
        <p:spPr>
          <a:xfrm>
            <a:off x="617924" y="3630556"/>
            <a:ext cx="3396682" cy="415498"/>
          </a:xfrm>
          <a:prstGeom prst="rect">
            <a:avLst/>
          </a:prstGeom>
          <a:solidFill>
            <a:schemeClr val="bg1"/>
          </a:solidFill>
        </p:spPr>
        <p:txBody>
          <a:bodyPr wrap="square" lIns="0" rIns="0" rtlCol="0">
            <a:spAutoFit/>
          </a:bodyPr>
          <a:lstStyle/>
          <a:p>
            <a:r>
              <a:rPr lang="en-GB" sz="2100" b="1" dirty="0">
                <a:solidFill>
                  <a:schemeClr val="accent1">
                    <a:lumMod val="50000"/>
                  </a:schemeClr>
                </a:solidFill>
                <a:latin typeface="Century Gothic" panose="020B0502020202020204" pitchFamily="34" charset="0"/>
              </a:rPr>
              <a:t>Nou</a:t>
            </a:r>
            <a:r>
              <a:rPr lang="en-GB" sz="2100" b="1" dirty="0">
                <a:solidFill>
                  <a:srgbClr val="FF6600"/>
                </a:solidFill>
                <a:latin typeface="Century Gothic" panose="020B0502020202020204" pitchFamily="34" charset="0"/>
              </a:rPr>
              <a:t>s</a:t>
            </a:r>
            <a:r>
              <a:rPr lang="en-GB" sz="2100" dirty="0">
                <a:solidFill>
                  <a:schemeClr val="accent1">
                    <a:lumMod val="50000"/>
                  </a:schemeClr>
                </a:solidFill>
                <a:latin typeface="Century Gothic" panose="020B0502020202020204" pitchFamily="34" charset="0"/>
              </a:rPr>
              <a:t> </a:t>
            </a:r>
            <a:r>
              <a:rPr lang="en-GB" sz="2100" dirty="0" err="1">
                <a:solidFill>
                  <a:srgbClr val="FF6600"/>
                </a:solidFill>
                <a:latin typeface="Century Gothic" panose="020B0502020202020204" pitchFamily="34" charset="0"/>
              </a:rPr>
              <a:t>a</a:t>
            </a:r>
            <a:r>
              <a:rPr lang="en-GB" sz="2100" dirty="0" err="1">
                <a:solidFill>
                  <a:schemeClr val="accent1">
                    <a:lumMod val="50000"/>
                  </a:schemeClr>
                </a:solidFill>
                <a:latin typeface="Century Gothic" panose="020B0502020202020204" pitchFamily="34" charset="0"/>
              </a:rPr>
              <a:t>vons</a:t>
            </a:r>
            <a:r>
              <a:rPr lang="en-GB" sz="2100" dirty="0">
                <a:solidFill>
                  <a:schemeClr val="accent1">
                    <a:lumMod val="50000"/>
                  </a:schemeClr>
                </a:solidFill>
                <a:latin typeface="Century Gothic" panose="020B0502020202020204" pitchFamily="34" charset="0"/>
              </a:rPr>
              <a:t> </a:t>
            </a:r>
            <a:r>
              <a:rPr lang="en-GB" sz="2100" dirty="0" err="1">
                <a:solidFill>
                  <a:schemeClr val="accent1">
                    <a:lumMod val="50000"/>
                  </a:schemeClr>
                </a:solidFill>
                <a:latin typeface="Century Gothic" panose="020B0502020202020204" pitchFamily="34" charset="0"/>
              </a:rPr>
              <a:t>une</a:t>
            </a:r>
            <a:r>
              <a:rPr lang="en-GB" sz="2100" dirty="0">
                <a:solidFill>
                  <a:schemeClr val="accent1">
                    <a:lumMod val="50000"/>
                  </a:schemeClr>
                </a:solidFill>
                <a:latin typeface="Century Gothic" panose="020B0502020202020204" pitchFamily="34" charset="0"/>
              </a:rPr>
              <a:t> </a:t>
            </a:r>
            <a:r>
              <a:rPr lang="en-GB" sz="2100" dirty="0" err="1">
                <a:solidFill>
                  <a:schemeClr val="accent1">
                    <a:lumMod val="50000"/>
                  </a:schemeClr>
                </a:solidFill>
                <a:latin typeface="Century Gothic" panose="020B0502020202020204" pitchFamily="34" charset="0"/>
              </a:rPr>
              <a:t>télé</a:t>
            </a:r>
            <a:r>
              <a:rPr lang="en-GB" sz="2100" dirty="0">
                <a:solidFill>
                  <a:schemeClr val="accent1">
                    <a:lumMod val="50000"/>
                  </a:schemeClr>
                </a:solidFill>
                <a:latin typeface="Century Gothic" panose="020B0502020202020204" pitchFamily="34" charset="0"/>
              </a:rPr>
              <a:t>.</a:t>
            </a:r>
          </a:p>
        </p:txBody>
      </p:sp>
      <p:sp>
        <p:nvSpPr>
          <p:cNvPr id="35" name="TextBox 34">
            <a:extLst>
              <a:ext uri="{FF2B5EF4-FFF2-40B4-BE49-F238E27FC236}">
                <a16:creationId xmlns:a16="http://schemas.microsoft.com/office/drawing/2014/main" id="{5089E536-09AC-496D-A02D-8C744B2F8305}"/>
              </a:ext>
            </a:extLst>
          </p:cNvPr>
          <p:cNvSpPr txBox="1"/>
          <p:nvPr/>
        </p:nvSpPr>
        <p:spPr>
          <a:xfrm>
            <a:off x="4299877" y="3631474"/>
            <a:ext cx="3608208" cy="415498"/>
          </a:xfrm>
          <a:prstGeom prst="rect">
            <a:avLst/>
          </a:prstGeom>
          <a:solidFill>
            <a:schemeClr val="bg1"/>
          </a:solidFill>
        </p:spPr>
        <p:txBody>
          <a:bodyPr wrap="square" lIns="0" rIns="0" rtlCol="0">
            <a:spAutoFit/>
          </a:bodyPr>
          <a:lstStyle/>
          <a:p>
            <a:r>
              <a:rPr lang="en-GB" sz="2100" b="1" dirty="0">
                <a:solidFill>
                  <a:schemeClr val="accent1">
                    <a:lumMod val="50000"/>
                  </a:schemeClr>
                </a:solidFill>
                <a:latin typeface="Century Gothic" panose="020B0502020202020204" pitchFamily="34" charset="0"/>
              </a:rPr>
              <a:t>Nou</a:t>
            </a:r>
            <a:r>
              <a:rPr lang="en-GB" sz="2100" b="1" dirty="0">
                <a:solidFill>
                  <a:srgbClr val="FF6600"/>
                </a:solidFill>
                <a:latin typeface="Century Gothic" panose="020B0502020202020204" pitchFamily="34" charset="0"/>
              </a:rPr>
              <a:t>s</a:t>
            </a:r>
            <a:r>
              <a:rPr lang="en-GB" sz="2100" dirty="0">
                <a:solidFill>
                  <a:schemeClr val="accent1">
                    <a:lumMod val="50000"/>
                  </a:schemeClr>
                </a:solidFill>
                <a:latin typeface="Century Gothic" panose="020B0502020202020204" pitchFamily="34" charset="0"/>
              </a:rPr>
              <a:t> </a:t>
            </a:r>
            <a:r>
              <a:rPr lang="en-GB" sz="2100" dirty="0" err="1">
                <a:solidFill>
                  <a:srgbClr val="FF6600"/>
                </a:solidFill>
                <a:latin typeface="Century Gothic" panose="020B0502020202020204" pitchFamily="34" charset="0"/>
              </a:rPr>
              <a:t>a</a:t>
            </a:r>
            <a:r>
              <a:rPr lang="en-GB" sz="2100" dirty="0" err="1">
                <a:solidFill>
                  <a:schemeClr val="accent1">
                    <a:lumMod val="50000"/>
                  </a:schemeClr>
                </a:solidFill>
                <a:latin typeface="Century Gothic" panose="020B0502020202020204" pitchFamily="34" charset="0"/>
              </a:rPr>
              <a:t>vons</a:t>
            </a:r>
            <a:r>
              <a:rPr lang="en-GB" sz="2100" dirty="0">
                <a:solidFill>
                  <a:schemeClr val="accent1">
                    <a:lumMod val="50000"/>
                  </a:schemeClr>
                </a:solidFill>
                <a:latin typeface="Century Gothic" panose="020B0502020202020204" pitchFamily="34" charset="0"/>
              </a:rPr>
              <a:t> des portables.</a:t>
            </a:r>
          </a:p>
        </p:txBody>
      </p:sp>
      <p:sp>
        <p:nvSpPr>
          <p:cNvPr id="36" name="TextBox 35">
            <a:extLst>
              <a:ext uri="{FF2B5EF4-FFF2-40B4-BE49-F238E27FC236}">
                <a16:creationId xmlns:a16="http://schemas.microsoft.com/office/drawing/2014/main" id="{CF66147B-58C2-403C-B4FB-769C67EB7FC8}"/>
              </a:ext>
            </a:extLst>
          </p:cNvPr>
          <p:cNvSpPr txBox="1"/>
          <p:nvPr/>
        </p:nvSpPr>
        <p:spPr>
          <a:xfrm>
            <a:off x="8001523" y="3647045"/>
            <a:ext cx="3608208" cy="415498"/>
          </a:xfrm>
          <a:prstGeom prst="rect">
            <a:avLst/>
          </a:prstGeom>
          <a:solidFill>
            <a:schemeClr val="bg1"/>
          </a:solidFill>
        </p:spPr>
        <p:txBody>
          <a:bodyPr wrap="square" lIns="0" rIns="0" rtlCol="0">
            <a:spAutoFit/>
          </a:bodyPr>
          <a:lstStyle/>
          <a:p>
            <a:r>
              <a:rPr lang="en-GB" sz="2100" b="1" dirty="0" err="1">
                <a:solidFill>
                  <a:schemeClr val="accent1">
                    <a:lumMod val="50000"/>
                  </a:schemeClr>
                </a:solidFill>
                <a:latin typeface="Century Gothic" panose="020B0502020202020204" pitchFamily="34" charset="0"/>
              </a:rPr>
              <a:t>Vou</a:t>
            </a:r>
            <a:r>
              <a:rPr lang="en-GB" sz="2100" b="1" dirty="0" err="1">
                <a:solidFill>
                  <a:srgbClr val="FF6600"/>
                </a:solidFill>
                <a:latin typeface="Century Gothic" panose="020B0502020202020204" pitchFamily="34" charset="0"/>
              </a:rPr>
              <a:t>s</a:t>
            </a:r>
            <a:r>
              <a:rPr lang="en-GB" sz="2100" dirty="0">
                <a:solidFill>
                  <a:schemeClr val="accent1">
                    <a:lumMod val="50000"/>
                  </a:schemeClr>
                </a:solidFill>
                <a:latin typeface="Century Gothic" panose="020B0502020202020204" pitchFamily="34" charset="0"/>
              </a:rPr>
              <a:t> </a:t>
            </a:r>
            <a:r>
              <a:rPr lang="en-GB" sz="2100" dirty="0" err="1">
                <a:solidFill>
                  <a:srgbClr val="FF6600"/>
                </a:solidFill>
                <a:latin typeface="Century Gothic" panose="020B0502020202020204" pitchFamily="34" charset="0"/>
              </a:rPr>
              <a:t>a</a:t>
            </a:r>
            <a:r>
              <a:rPr lang="en-GB" sz="2100" dirty="0" err="1">
                <a:solidFill>
                  <a:schemeClr val="accent1">
                    <a:lumMod val="50000"/>
                  </a:schemeClr>
                </a:solidFill>
                <a:latin typeface="Century Gothic" panose="020B0502020202020204" pitchFamily="34" charset="0"/>
              </a:rPr>
              <a:t>vez</a:t>
            </a:r>
            <a:r>
              <a:rPr lang="en-GB" sz="2100" dirty="0">
                <a:solidFill>
                  <a:schemeClr val="accent1">
                    <a:lumMod val="50000"/>
                  </a:schemeClr>
                </a:solidFill>
                <a:latin typeface="Century Gothic" panose="020B0502020202020204" pitchFamily="34" charset="0"/>
              </a:rPr>
              <a:t> des radios.</a:t>
            </a:r>
          </a:p>
        </p:txBody>
      </p:sp>
      <p:sp>
        <p:nvSpPr>
          <p:cNvPr id="37" name="TextBox 36">
            <a:extLst>
              <a:ext uri="{FF2B5EF4-FFF2-40B4-BE49-F238E27FC236}">
                <a16:creationId xmlns:a16="http://schemas.microsoft.com/office/drawing/2014/main" id="{7FBD45B6-AF19-4561-8316-856BA9C2E453}"/>
              </a:ext>
            </a:extLst>
          </p:cNvPr>
          <p:cNvSpPr txBox="1"/>
          <p:nvPr/>
        </p:nvSpPr>
        <p:spPr>
          <a:xfrm>
            <a:off x="629600" y="5527907"/>
            <a:ext cx="3608208" cy="415498"/>
          </a:xfrm>
          <a:prstGeom prst="rect">
            <a:avLst/>
          </a:prstGeom>
          <a:solidFill>
            <a:schemeClr val="bg1"/>
          </a:solidFill>
        </p:spPr>
        <p:txBody>
          <a:bodyPr wrap="square" lIns="0" rIns="0" rtlCol="0">
            <a:spAutoFit/>
          </a:bodyPr>
          <a:lstStyle/>
          <a:p>
            <a:r>
              <a:rPr lang="en-GB" sz="2100" b="1" dirty="0">
                <a:solidFill>
                  <a:schemeClr val="accent1">
                    <a:lumMod val="50000"/>
                  </a:schemeClr>
                </a:solidFill>
                <a:latin typeface="Century Gothic" panose="020B0502020202020204" pitchFamily="34" charset="0"/>
              </a:rPr>
              <a:t>Nou</a:t>
            </a:r>
            <a:r>
              <a:rPr lang="en-GB" sz="2100" b="1" dirty="0">
                <a:solidFill>
                  <a:srgbClr val="FF6600"/>
                </a:solidFill>
                <a:latin typeface="Century Gothic" panose="020B0502020202020204" pitchFamily="34" charset="0"/>
              </a:rPr>
              <a:t>s</a:t>
            </a:r>
            <a:r>
              <a:rPr lang="en-GB" sz="2100" dirty="0">
                <a:solidFill>
                  <a:schemeClr val="accent1">
                    <a:lumMod val="50000"/>
                  </a:schemeClr>
                </a:solidFill>
                <a:latin typeface="Century Gothic" panose="020B0502020202020204" pitchFamily="34" charset="0"/>
              </a:rPr>
              <a:t> </a:t>
            </a:r>
            <a:r>
              <a:rPr lang="en-GB" sz="2100" dirty="0" err="1">
                <a:solidFill>
                  <a:srgbClr val="FF6600"/>
                </a:solidFill>
                <a:latin typeface="Century Gothic" panose="020B0502020202020204" pitchFamily="34" charset="0"/>
              </a:rPr>
              <a:t>a</a:t>
            </a:r>
            <a:r>
              <a:rPr lang="en-GB" sz="2100" dirty="0" err="1">
                <a:solidFill>
                  <a:schemeClr val="accent1">
                    <a:lumMod val="50000"/>
                  </a:schemeClr>
                </a:solidFill>
                <a:latin typeface="Century Gothic" panose="020B0502020202020204" pitchFamily="34" charset="0"/>
              </a:rPr>
              <a:t>vons</a:t>
            </a:r>
            <a:r>
              <a:rPr lang="en-GB" sz="2100" dirty="0">
                <a:solidFill>
                  <a:schemeClr val="accent1">
                    <a:lumMod val="50000"/>
                  </a:schemeClr>
                </a:solidFill>
                <a:latin typeface="Century Gothic" panose="020B0502020202020204" pitchFamily="34" charset="0"/>
              </a:rPr>
              <a:t> un bateau.</a:t>
            </a:r>
          </a:p>
        </p:txBody>
      </p:sp>
      <p:sp>
        <p:nvSpPr>
          <p:cNvPr id="38" name="TextBox 37">
            <a:extLst>
              <a:ext uri="{FF2B5EF4-FFF2-40B4-BE49-F238E27FC236}">
                <a16:creationId xmlns:a16="http://schemas.microsoft.com/office/drawing/2014/main" id="{4DF50759-EEBE-463C-83FC-6BAE05CC4508}"/>
              </a:ext>
            </a:extLst>
          </p:cNvPr>
          <p:cNvSpPr txBox="1"/>
          <p:nvPr/>
        </p:nvSpPr>
        <p:spPr>
          <a:xfrm>
            <a:off x="4291896" y="5520944"/>
            <a:ext cx="3608208" cy="415498"/>
          </a:xfrm>
          <a:prstGeom prst="rect">
            <a:avLst/>
          </a:prstGeom>
          <a:solidFill>
            <a:schemeClr val="bg1"/>
          </a:solidFill>
        </p:spPr>
        <p:txBody>
          <a:bodyPr wrap="square" lIns="0" rIns="0" rtlCol="0">
            <a:spAutoFit/>
          </a:bodyPr>
          <a:lstStyle/>
          <a:p>
            <a:r>
              <a:rPr lang="en-GB" sz="2100" b="1" dirty="0" err="1">
                <a:solidFill>
                  <a:schemeClr val="accent1">
                    <a:lumMod val="50000"/>
                  </a:schemeClr>
                </a:solidFill>
                <a:latin typeface="Century Gothic" panose="020B0502020202020204" pitchFamily="34" charset="0"/>
              </a:rPr>
              <a:t>Vou</a:t>
            </a:r>
            <a:r>
              <a:rPr lang="en-GB" sz="2100" b="1" dirty="0" err="1">
                <a:solidFill>
                  <a:srgbClr val="FF6600"/>
                </a:solidFill>
                <a:latin typeface="Century Gothic" panose="020B0502020202020204" pitchFamily="34" charset="0"/>
              </a:rPr>
              <a:t>s</a:t>
            </a:r>
            <a:r>
              <a:rPr lang="en-GB" sz="2100" dirty="0">
                <a:solidFill>
                  <a:schemeClr val="accent1">
                    <a:lumMod val="50000"/>
                  </a:schemeClr>
                </a:solidFill>
                <a:latin typeface="Century Gothic" panose="020B0502020202020204" pitchFamily="34" charset="0"/>
              </a:rPr>
              <a:t> </a:t>
            </a:r>
            <a:r>
              <a:rPr lang="en-GB" sz="2100" dirty="0" err="1">
                <a:solidFill>
                  <a:srgbClr val="FF6600"/>
                </a:solidFill>
                <a:latin typeface="Century Gothic" panose="020B0502020202020204" pitchFamily="34" charset="0"/>
              </a:rPr>
              <a:t>a</a:t>
            </a:r>
            <a:r>
              <a:rPr lang="en-GB" sz="2100" dirty="0" err="1">
                <a:solidFill>
                  <a:schemeClr val="accent1">
                    <a:lumMod val="50000"/>
                  </a:schemeClr>
                </a:solidFill>
                <a:latin typeface="Century Gothic" panose="020B0502020202020204" pitchFamily="34" charset="0"/>
              </a:rPr>
              <a:t>vez</a:t>
            </a:r>
            <a:r>
              <a:rPr lang="en-GB" sz="2100" dirty="0">
                <a:solidFill>
                  <a:schemeClr val="accent1">
                    <a:lumMod val="50000"/>
                  </a:schemeClr>
                </a:solidFill>
                <a:latin typeface="Century Gothic" panose="020B0502020202020204" pitchFamily="34" charset="0"/>
              </a:rPr>
              <a:t> </a:t>
            </a:r>
            <a:r>
              <a:rPr lang="en-GB" sz="2100" dirty="0" err="1">
                <a:solidFill>
                  <a:schemeClr val="accent1">
                    <a:lumMod val="50000"/>
                  </a:schemeClr>
                </a:solidFill>
                <a:latin typeface="Century Gothic" panose="020B0502020202020204" pitchFamily="34" charset="0"/>
              </a:rPr>
              <a:t>une</a:t>
            </a:r>
            <a:r>
              <a:rPr lang="en-GB" sz="2100" dirty="0">
                <a:solidFill>
                  <a:schemeClr val="accent1">
                    <a:lumMod val="50000"/>
                  </a:schemeClr>
                </a:solidFill>
                <a:latin typeface="Century Gothic" panose="020B0502020202020204" pitchFamily="34" charset="0"/>
              </a:rPr>
              <a:t> voiture.</a:t>
            </a:r>
          </a:p>
        </p:txBody>
      </p:sp>
      <p:sp>
        <p:nvSpPr>
          <p:cNvPr id="39" name="TextBox 38">
            <a:extLst>
              <a:ext uri="{FF2B5EF4-FFF2-40B4-BE49-F238E27FC236}">
                <a16:creationId xmlns:a16="http://schemas.microsoft.com/office/drawing/2014/main" id="{2646CA32-497A-4FBD-AE00-F3E96230DBAE}"/>
              </a:ext>
            </a:extLst>
          </p:cNvPr>
          <p:cNvSpPr txBox="1"/>
          <p:nvPr/>
        </p:nvSpPr>
        <p:spPr>
          <a:xfrm>
            <a:off x="8049175" y="5544175"/>
            <a:ext cx="3608208" cy="415498"/>
          </a:xfrm>
          <a:prstGeom prst="rect">
            <a:avLst/>
          </a:prstGeom>
          <a:solidFill>
            <a:schemeClr val="bg1"/>
          </a:solidFill>
        </p:spPr>
        <p:txBody>
          <a:bodyPr wrap="square" lIns="0" rIns="0" rtlCol="0">
            <a:spAutoFit/>
          </a:bodyPr>
          <a:lstStyle/>
          <a:p>
            <a:r>
              <a:rPr lang="en-GB" sz="2100" b="1" dirty="0">
                <a:solidFill>
                  <a:schemeClr val="accent1">
                    <a:lumMod val="50000"/>
                  </a:schemeClr>
                </a:solidFill>
                <a:latin typeface="Century Gothic" panose="020B0502020202020204" pitchFamily="34" charset="0"/>
              </a:rPr>
              <a:t>Nou</a:t>
            </a:r>
            <a:r>
              <a:rPr lang="en-GB" sz="2100" b="1" dirty="0">
                <a:solidFill>
                  <a:srgbClr val="FF6600"/>
                </a:solidFill>
                <a:latin typeface="Century Gothic" panose="020B0502020202020204" pitchFamily="34" charset="0"/>
              </a:rPr>
              <a:t>s</a:t>
            </a:r>
            <a:r>
              <a:rPr lang="en-GB" sz="2100" dirty="0">
                <a:solidFill>
                  <a:schemeClr val="accent1">
                    <a:lumMod val="50000"/>
                  </a:schemeClr>
                </a:solidFill>
                <a:latin typeface="Century Gothic" panose="020B0502020202020204" pitchFamily="34" charset="0"/>
              </a:rPr>
              <a:t> </a:t>
            </a:r>
            <a:r>
              <a:rPr lang="en-GB" sz="2100" dirty="0" err="1">
                <a:solidFill>
                  <a:srgbClr val="FF6600"/>
                </a:solidFill>
                <a:latin typeface="Century Gothic" panose="020B0502020202020204" pitchFamily="34" charset="0"/>
              </a:rPr>
              <a:t>a</a:t>
            </a:r>
            <a:r>
              <a:rPr lang="en-GB" sz="2100" dirty="0" err="1">
                <a:solidFill>
                  <a:schemeClr val="accent1">
                    <a:lumMod val="50000"/>
                  </a:schemeClr>
                </a:solidFill>
                <a:latin typeface="Century Gothic" panose="020B0502020202020204" pitchFamily="34" charset="0"/>
              </a:rPr>
              <a:t>vons</a:t>
            </a:r>
            <a:r>
              <a:rPr lang="en-GB" sz="2100" dirty="0">
                <a:solidFill>
                  <a:schemeClr val="accent1">
                    <a:lumMod val="50000"/>
                  </a:schemeClr>
                </a:solidFill>
                <a:latin typeface="Century Gothic" panose="020B0502020202020204" pitchFamily="34" charset="0"/>
              </a:rPr>
              <a:t> des livres.</a:t>
            </a:r>
          </a:p>
        </p:txBody>
      </p:sp>
    </p:spTree>
    <p:extLst>
      <p:ext uri="{BB962C8B-B14F-4D97-AF65-F5344CB8AC3E}">
        <p14:creationId xmlns:p14="http://schemas.microsoft.com/office/powerpoint/2010/main" val="105111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0" grpId="0" animBg="1"/>
      <p:bldP spid="51" grpId="0" animBg="1"/>
      <p:bldP spid="52" grpId="0" animBg="1"/>
      <p:bldP spid="34" grpId="0" animBg="1"/>
      <p:bldP spid="35" grpId="0" animBg="1"/>
      <p:bldP spid="36" grpId="0" animBg="1"/>
      <p:bldP spid="37" grpId="0" animBg="1"/>
      <p:bldP spid="38" grpId="0" animBg="1"/>
      <p:bldP spid="3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2" name="Table 1"/>
          <p:cNvGraphicFramePr>
            <a:graphicFrameLocks noGrp="1"/>
          </p:cNvGraphicFramePr>
          <p:nvPr/>
        </p:nvGraphicFramePr>
        <p:xfrm>
          <a:off x="542834" y="2169641"/>
          <a:ext cx="11122296" cy="3800084"/>
        </p:xfrm>
        <a:graphic>
          <a:graphicData uri="http://schemas.openxmlformats.org/drawingml/2006/table">
            <a:tbl>
              <a:tblPr firstRow="1" bandRow="1"/>
              <a:tblGrid>
                <a:gridCol w="3707432">
                  <a:extLst>
                    <a:ext uri="{9D8B030D-6E8A-4147-A177-3AD203B41FA5}">
                      <a16:colId xmlns:a16="http://schemas.microsoft.com/office/drawing/2014/main" val="1554379549"/>
                    </a:ext>
                  </a:extLst>
                </a:gridCol>
                <a:gridCol w="3707432">
                  <a:extLst>
                    <a:ext uri="{9D8B030D-6E8A-4147-A177-3AD203B41FA5}">
                      <a16:colId xmlns:a16="http://schemas.microsoft.com/office/drawing/2014/main" val="2129211314"/>
                    </a:ext>
                  </a:extLst>
                </a:gridCol>
                <a:gridCol w="3707432">
                  <a:extLst>
                    <a:ext uri="{9D8B030D-6E8A-4147-A177-3AD203B41FA5}">
                      <a16:colId xmlns:a16="http://schemas.microsoft.com/office/drawing/2014/main" val="2983072248"/>
                    </a:ext>
                  </a:extLst>
                </a:gridCol>
              </a:tblGrid>
              <a:tr h="1900042">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3920954866"/>
                  </a:ext>
                </a:extLst>
              </a:tr>
              <a:tr h="1900042">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234402091"/>
                  </a:ext>
                </a:extLst>
              </a:tr>
            </a:tbl>
          </a:graphicData>
        </a:graphic>
      </p:graphicFrame>
      <p:pic>
        <p:nvPicPr>
          <p:cNvPr id="14" name="Picture 16" descr="Television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5799" y="2432245"/>
            <a:ext cx="996897" cy="91050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Phone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2518" y="2464042"/>
            <a:ext cx="922964" cy="9419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Phone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3389" y="2464428"/>
            <a:ext cx="922964" cy="9419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Book, Books, Library Books, Reading, Verb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06789" y="4419085"/>
            <a:ext cx="1059083" cy="103747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Automobile, Car, Red, French, Old, Vehic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4174" y="4381876"/>
            <a:ext cx="2332575" cy="116628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7"/>
          <a:stretch>
            <a:fillRect/>
          </a:stretch>
        </p:blipFill>
        <p:spPr>
          <a:xfrm>
            <a:off x="1684640" y="4337107"/>
            <a:ext cx="1319213" cy="1201426"/>
          </a:xfrm>
          <a:prstGeom prst="rect">
            <a:avLst/>
          </a:prstGeom>
        </p:spPr>
      </p:pic>
      <p:pic>
        <p:nvPicPr>
          <p:cNvPr id="27" name="Picture 8" descr="Radio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55727" y="2526182"/>
            <a:ext cx="1100448" cy="72262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Radio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26453" y="2526181"/>
            <a:ext cx="1100448" cy="722627"/>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606602" y="3634655"/>
            <a:ext cx="3608209" cy="415498"/>
          </a:xfrm>
          <a:prstGeom prst="rect">
            <a:avLst/>
          </a:prstGeom>
          <a:solidFill>
            <a:schemeClr val="bg1"/>
          </a:solidFill>
        </p:spPr>
        <p:txBody>
          <a:bodyPr wrap="square" lIns="0" rIns="0" rtlCol="0">
            <a:spAutoFit/>
          </a:bodyPr>
          <a:lstStyle/>
          <a:p>
            <a:r>
              <a:rPr lang="en-GB" sz="2100" b="1" dirty="0">
                <a:solidFill>
                  <a:schemeClr val="accent1">
                    <a:lumMod val="50000"/>
                  </a:schemeClr>
                </a:solidFill>
                <a:latin typeface="Century Gothic" panose="020B0502020202020204" pitchFamily="34" charset="0"/>
              </a:rPr>
              <a:t>nous</a:t>
            </a:r>
            <a:r>
              <a:rPr lang="en-GB" sz="2100" dirty="0">
                <a:solidFill>
                  <a:schemeClr val="accent1">
                    <a:lumMod val="50000"/>
                  </a:schemeClr>
                </a:solidFill>
                <a:latin typeface="Century Gothic" panose="020B0502020202020204" pitchFamily="34" charset="0"/>
              </a:rPr>
              <a:t> (we)</a:t>
            </a:r>
          </a:p>
        </p:txBody>
      </p:sp>
      <p:sp>
        <p:nvSpPr>
          <p:cNvPr id="48" name="TextBox 47"/>
          <p:cNvSpPr txBox="1"/>
          <p:nvPr/>
        </p:nvSpPr>
        <p:spPr>
          <a:xfrm>
            <a:off x="4307801" y="3583878"/>
            <a:ext cx="3608209" cy="415498"/>
          </a:xfrm>
          <a:prstGeom prst="rect">
            <a:avLst/>
          </a:prstGeom>
          <a:solidFill>
            <a:schemeClr val="bg1"/>
          </a:solidFill>
        </p:spPr>
        <p:txBody>
          <a:bodyPr wrap="square" lIns="0" rIns="0" rtlCol="0">
            <a:spAutoFit/>
          </a:bodyPr>
          <a:lstStyle/>
          <a:p>
            <a:r>
              <a:rPr lang="en-GB" sz="2100" b="1" dirty="0" err="1">
                <a:solidFill>
                  <a:schemeClr val="accent1">
                    <a:lumMod val="50000"/>
                  </a:schemeClr>
                </a:solidFill>
                <a:latin typeface="Century Gothic" panose="020B0502020202020204" pitchFamily="34" charset="0"/>
              </a:rPr>
              <a:t>vous</a:t>
            </a:r>
            <a:r>
              <a:rPr lang="en-GB" sz="2100" b="1" dirty="0">
                <a:solidFill>
                  <a:schemeClr val="accent1">
                    <a:lumMod val="50000"/>
                  </a:schemeClr>
                </a:solidFill>
                <a:latin typeface="Century Gothic" panose="020B0502020202020204" pitchFamily="34" charset="0"/>
              </a:rPr>
              <a:t> </a:t>
            </a:r>
            <a:r>
              <a:rPr lang="en-GB" sz="2100" dirty="0">
                <a:solidFill>
                  <a:schemeClr val="accent1">
                    <a:lumMod val="50000"/>
                  </a:schemeClr>
                </a:solidFill>
                <a:latin typeface="Century Gothic" panose="020B0502020202020204" pitchFamily="34" charset="0"/>
              </a:rPr>
              <a:t>(you pl.)</a:t>
            </a:r>
          </a:p>
        </p:txBody>
      </p:sp>
      <p:sp>
        <p:nvSpPr>
          <p:cNvPr id="49" name="TextBox 48"/>
          <p:cNvSpPr txBox="1"/>
          <p:nvPr/>
        </p:nvSpPr>
        <p:spPr>
          <a:xfrm>
            <a:off x="8007530" y="3626197"/>
            <a:ext cx="3608209" cy="415498"/>
          </a:xfrm>
          <a:prstGeom prst="rect">
            <a:avLst/>
          </a:prstGeom>
          <a:solidFill>
            <a:schemeClr val="bg1"/>
          </a:solidFill>
        </p:spPr>
        <p:txBody>
          <a:bodyPr wrap="square" lIns="0" rIns="0" rtlCol="0">
            <a:spAutoFit/>
          </a:bodyPr>
          <a:lstStyle/>
          <a:p>
            <a:r>
              <a:rPr lang="en-GB" sz="2100" b="1" dirty="0">
                <a:solidFill>
                  <a:schemeClr val="accent1">
                    <a:lumMod val="50000"/>
                  </a:schemeClr>
                </a:solidFill>
                <a:latin typeface="Century Gothic" panose="020B0502020202020204" pitchFamily="34" charset="0"/>
              </a:rPr>
              <a:t>nous</a:t>
            </a:r>
            <a:r>
              <a:rPr lang="en-GB" sz="2100" dirty="0">
                <a:solidFill>
                  <a:schemeClr val="accent1">
                    <a:lumMod val="50000"/>
                  </a:schemeClr>
                </a:solidFill>
                <a:latin typeface="Century Gothic" panose="020B0502020202020204" pitchFamily="34" charset="0"/>
              </a:rPr>
              <a:t> (we)</a:t>
            </a:r>
          </a:p>
        </p:txBody>
      </p:sp>
      <p:sp>
        <p:nvSpPr>
          <p:cNvPr id="50" name="TextBox 49"/>
          <p:cNvSpPr txBox="1"/>
          <p:nvPr/>
        </p:nvSpPr>
        <p:spPr>
          <a:xfrm>
            <a:off x="606603" y="5515166"/>
            <a:ext cx="3608209" cy="415498"/>
          </a:xfrm>
          <a:prstGeom prst="rect">
            <a:avLst/>
          </a:prstGeom>
          <a:solidFill>
            <a:schemeClr val="bg1"/>
          </a:solidFill>
        </p:spPr>
        <p:txBody>
          <a:bodyPr wrap="square" lIns="0" rIns="0" rtlCol="0">
            <a:spAutoFit/>
          </a:bodyPr>
          <a:lstStyle/>
          <a:p>
            <a:r>
              <a:rPr lang="en-GB" sz="2100" b="1" dirty="0" err="1">
                <a:solidFill>
                  <a:schemeClr val="accent1">
                    <a:lumMod val="50000"/>
                  </a:schemeClr>
                </a:solidFill>
                <a:latin typeface="Century Gothic" panose="020B0502020202020204" pitchFamily="34" charset="0"/>
              </a:rPr>
              <a:t>vous</a:t>
            </a:r>
            <a:r>
              <a:rPr lang="en-GB" sz="2100" dirty="0">
                <a:solidFill>
                  <a:schemeClr val="accent1">
                    <a:lumMod val="50000"/>
                  </a:schemeClr>
                </a:solidFill>
                <a:latin typeface="Century Gothic" panose="020B0502020202020204" pitchFamily="34" charset="0"/>
              </a:rPr>
              <a:t> (you pl.)</a:t>
            </a:r>
          </a:p>
        </p:txBody>
      </p:sp>
      <p:sp>
        <p:nvSpPr>
          <p:cNvPr id="51" name="TextBox 50"/>
          <p:cNvSpPr txBox="1"/>
          <p:nvPr/>
        </p:nvSpPr>
        <p:spPr>
          <a:xfrm>
            <a:off x="4307067" y="5515166"/>
            <a:ext cx="3608209" cy="415498"/>
          </a:xfrm>
          <a:prstGeom prst="rect">
            <a:avLst/>
          </a:prstGeom>
          <a:solidFill>
            <a:schemeClr val="bg1"/>
          </a:solidFill>
        </p:spPr>
        <p:txBody>
          <a:bodyPr wrap="square" lIns="0" rIns="0" rtlCol="0">
            <a:spAutoFit/>
          </a:bodyPr>
          <a:lstStyle/>
          <a:p>
            <a:r>
              <a:rPr lang="en-GB" sz="2100" b="1" dirty="0">
                <a:solidFill>
                  <a:schemeClr val="accent1">
                    <a:lumMod val="50000"/>
                  </a:schemeClr>
                </a:solidFill>
                <a:latin typeface="Century Gothic" panose="020B0502020202020204" pitchFamily="34" charset="0"/>
              </a:rPr>
              <a:t>nous</a:t>
            </a:r>
            <a:r>
              <a:rPr lang="en-GB" sz="2100" dirty="0">
                <a:solidFill>
                  <a:schemeClr val="accent1">
                    <a:lumMod val="50000"/>
                  </a:schemeClr>
                </a:solidFill>
                <a:latin typeface="Century Gothic" panose="020B0502020202020204" pitchFamily="34" charset="0"/>
              </a:rPr>
              <a:t> (we)</a:t>
            </a:r>
          </a:p>
        </p:txBody>
      </p:sp>
      <p:sp>
        <p:nvSpPr>
          <p:cNvPr id="52" name="TextBox 51"/>
          <p:cNvSpPr txBox="1"/>
          <p:nvPr/>
        </p:nvSpPr>
        <p:spPr>
          <a:xfrm>
            <a:off x="8007531" y="5515551"/>
            <a:ext cx="3608209" cy="415498"/>
          </a:xfrm>
          <a:prstGeom prst="rect">
            <a:avLst/>
          </a:prstGeom>
          <a:solidFill>
            <a:schemeClr val="bg1"/>
          </a:solidFill>
        </p:spPr>
        <p:txBody>
          <a:bodyPr wrap="square" lIns="0" rIns="0" rtlCol="0">
            <a:spAutoFit/>
          </a:bodyPr>
          <a:lstStyle/>
          <a:p>
            <a:r>
              <a:rPr lang="en-GB" sz="2100" b="1" dirty="0">
                <a:solidFill>
                  <a:schemeClr val="accent1">
                    <a:lumMod val="50000"/>
                  </a:schemeClr>
                </a:solidFill>
                <a:latin typeface="Century Gothic" panose="020B0502020202020204" pitchFamily="34" charset="0"/>
              </a:rPr>
              <a:t>nous</a:t>
            </a:r>
            <a:r>
              <a:rPr lang="en-GB" sz="2100" dirty="0">
                <a:solidFill>
                  <a:schemeClr val="accent1">
                    <a:lumMod val="50000"/>
                  </a:schemeClr>
                </a:solidFill>
                <a:latin typeface="Century Gothic" panose="020B0502020202020204" pitchFamily="34" charset="0"/>
              </a:rPr>
              <a:t> (we)</a:t>
            </a:r>
          </a:p>
        </p:txBody>
      </p:sp>
      <p:sp>
        <p:nvSpPr>
          <p:cNvPr id="6" name="Title 5">
            <a:extLst>
              <a:ext uri="{FF2B5EF4-FFF2-40B4-BE49-F238E27FC236}">
                <a16:creationId xmlns:a16="http://schemas.microsoft.com/office/drawing/2014/main" id="{83D17ECC-4D2C-44EB-9BFD-7276808941B2}"/>
              </a:ext>
            </a:extLst>
          </p:cNvPr>
          <p:cNvSpPr>
            <a:spLocks noGrp="1"/>
          </p:cNvSpPr>
          <p:nvPr>
            <p:ph type="title"/>
          </p:nvPr>
        </p:nvSpPr>
        <p:spPr/>
        <p:txBody>
          <a:bodyPr>
            <a:normAutofit/>
          </a:bodyPr>
          <a:lstStyle/>
          <a:p>
            <a:r>
              <a:rPr lang="fr-FR" dirty="0"/>
              <a:t>Nous ou vous ?</a:t>
            </a:r>
          </a:p>
        </p:txBody>
      </p:sp>
      <p:sp>
        <p:nvSpPr>
          <p:cNvPr id="7" name="Rounded Rectangle 46">
            <a:extLst>
              <a:ext uri="{FF2B5EF4-FFF2-40B4-BE49-F238E27FC236}">
                <a16:creationId xmlns:a16="http://schemas.microsoft.com/office/drawing/2014/main" id="{19903115-5682-4EBA-8641-5AE07F618DAD}"/>
              </a:ext>
            </a:extLst>
          </p:cNvPr>
          <p:cNvSpPr/>
          <p:nvPr/>
        </p:nvSpPr>
        <p:spPr>
          <a:xfrm>
            <a:off x="8995719" y="249868"/>
            <a:ext cx="291420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(2/2)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F9E18EEA-14A6-4587-8E06-FFF99D560DEA}"/>
              </a:ext>
            </a:extLst>
          </p:cNvPr>
          <p:cNvSpPr txBox="1"/>
          <p:nvPr/>
        </p:nvSpPr>
        <p:spPr>
          <a:xfrm>
            <a:off x="197101" y="1342449"/>
            <a:ext cx="11122296" cy="415498"/>
          </a:xfrm>
          <a:prstGeom prst="rect">
            <a:avLst/>
          </a:prstGeom>
          <a:noFill/>
        </p:spPr>
        <p:txBody>
          <a:bodyPr wrap="square" rtlCol="0">
            <a:spAutoFit/>
          </a:bodyPr>
          <a:lstStyle/>
          <a:p>
            <a:r>
              <a:rPr lang="en-GB" sz="2100" dirty="0">
                <a:solidFill>
                  <a:schemeClr val="accent1">
                    <a:lumMod val="50000"/>
                  </a:schemeClr>
                </a:solidFill>
                <a:latin typeface="Century Gothic" panose="020B0502020202020204" pitchFamily="34" charset="0"/>
              </a:rPr>
              <a:t>Who has what? </a:t>
            </a:r>
            <a:r>
              <a:rPr lang="en-GB" sz="2100" dirty="0" err="1">
                <a:solidFill>
                  <a:schemeClr val="accent1">
                    <a:lumMod val="50000"/>
                  </a:schemeClr>
                </a:solidFill>
                <a:latin typeface="Century Gothic" panose="020B0502020202020204" pitchFamily="34" charset="0"/>
              </a:rPr>
              <a:t>Étudiant</a:t>
            </a:r>
            <a:r>
              <a:rPr lang="en-GB" sz="2100" dirty="0">
                <a:solidFill>
                  <a:schemeClr val="accent1">
                    <a:lumMod val="50000"/>
                  </a:schemeClr>
                </a:solidFill>
                <a:latin typeface="Century Gothic" panose="020B0502020202020204" pitchFamily="34" charset="0"/>
              </a:rPr>
              <a:t>(e) </a:t>
            </a:r>
            <a:r>
              <a:rPr lang="en-GB" sz="2100" b="1" dirty="0">
                <a:solidFill>
                  <a:schemeClr val="accent1">
                    <a:lumMod val="50000"/>
                  </a:schemeClr>
                </a:solidFill>
                <a:latin typeface="Century Gothic" panose="020B0502020202020204" pitchFamily="34" charset="0"/>
              </a:rPr>
              <a:t>B</a:t>
            </a:r>
            <a:r>
              <a:rPr lang="en-GB" sz="2100" dirty="0">
                <a:solidFill>
                  <a:schemeClr val="accent1">
                    <a:lumMod val="50000"/>
                  </a:schemeClr>
                </a:solidFill>
                <a:latin typeface="Century Gothic" panose="020B0502020202020204" pitchFamily="34" charset="0"/>
              </a:rPr>
              <a:t> parle. </a:t>
            </a:r>
            <a:r>
              <a:rPr lang="en-GB" sz="2100" dirty="0" err="1">
                <a:solidFill>
                  <a:schemeClr val="accent1">
                    <a:lumMod val="50000"/>
                  </a:schemeClr>
                </a:solidFill>
                <a:latin typeface="Century Gothic" panose="020B0502020202020204" pitchFamily="34" charset="0"/>
              </a:rPr>
              <a:t>Étudiant</a:t>
            </a:r>
            <a:r>
              <a:rPr lang="en-GB" sz="2100" dirty="0">
                <a:solidFill>
                  <a:schemeClr val="accent1">
                    <a:lumMod val="50000"/>
                  </a:schemeClr>
                </a:solidFill>
                <a:latin typeface="Century Gothic" panose="020B0502020202020204" pitchFamily="34" charset="0"/>
              </a:rPr>
              <a:t>(e) </a:t>
            </a:r>
            <a:r>
              <a:rPr lang="en-GB" sz="2100" b="1" dirty="0">
                <a:solidFill>
                  <a:schemeClr val="accent1">
                    <a:lumMod val="50000"/>
                  </a:schemeClr>
                </a:solidFill>
                <a:latin typeface="Century Gothic" panose="020B0502020202020204" pitchFamily="34" charset="0"/>
              </a:rPr>
              <a:t>A </a:t>
            </a:r>
            <a:r>
              <a:rPr lang="en-GB" sz="2100" dirty="0" err="1">
                <a:solidFill>
                  <a:schemeClr val="accent1">
                    <a:lumMod val="50000"/>
                  </a:schemeClr>
                </a:solidFill>
                <a:latin typeface="Century Gothic" panose="020B0502020202020204" pitchFamily="34" charset="0"/>
              </a:rPr>
              <a:t>écoute</a:t>
            </a:r>
            <a:r>
              <a:rPr lang="en-GB" sz="2100" dirty="0">
                <a:solidFill>
                  <a:schemeClr val="accent1">
                    <a:lumMod val="50000"/>
                  </a:schemeClr>
                </a:solidFill>
                <a:latin typeface="Century Gothic" panose="020B0502020202020204" pitchFamily="34" charset="0"/>
              </a:rPr>
              <a:t> et </a:t>
            </a:r>
            <a:r>
              <a:rPr lang="en-GB" sz="2100" dirty="0" err="1">
                <a:solidFill>
                  <a:schemeClr val="accent1">
                    <a:lumMod val="50000"/>
                  </a:schemeClr>
                </a:solidFill>
                <a:latin typeface="Century Gothic" panose="020B0502020202020204" pitchFamily="34" charset="0"/>
              </a:rPr>
              <a:t>écris</a:t>
            </a:r>
            <a:r>
              <a:rPr lang="en-GB" sz="2100" dirty="0">
                <a:solidFill>
                  <a:schemeClr val="accent1">
                    <a:lumMod val="50000"/>
                  </a:schemeClr>
                </a:solidFill>
                <a:latin typeface="Century Gothic" panose="020B0502020202020204" pitchFamily="34" charset="0"/>
              </a:rPr>
              <a:t> ‘nous’ </a:t>
            </a:r>
            <a:r>
              <a:rPr lang="en-GB" sz="2100" dirty="0" err="1">
                <a:solidFill>
                  <a:schemeClr val="accent1">
                    <a:lumMod val="50000"/>
                  </a:schemeClr>
                </a:solidFill>
                <a:latin typeface="Century Gothic" panose="020B0502020202020204" pitchFamily="34" charset="0"/>
              </a:rPr>
              <a:t>ou</a:t>
            </a:r>
            <a:r>
              <a:rPr lang="en-GB" sz="2100" dirty="0">
                <a:solidFill>
                  <a:schemeClr val="accent1">
                    <a:lumMod val="50000"/>
                  </a:schemeClr>
                </a:solidFill>
                <a:latin typeface="Century Gothic" panose="020B0502020202020204" pitchFamily="34" charset="0"/>
              </a:rPr>
              <a:t> ‘vous’. </a:t>
            </a:r>
          </a:p>
        </p:txBody>
      </p:sp>
      <p:pic>
        <p:nvPicPr>
          <p:cNvPr id="28" name="Graphic 27" descr="Repeat with solid fill">
            <a:extLst>
              <a:ext uri="{FF2B5EF4-FFF2-40B4-BE49-F238E27FC236}">
                <a16:creationId xmlns:a16="http://schemas.microsoft.com/office/drawing/2014/main" id="{673AC6BF-A85F-42A1-BFC0-75F921F7476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339604" y="1026856"/>
            <a:ext cx="655295" cy="655295"/>
          </a:xfrm>
          <a:prstGeom prst="rect">
            <a:avLst/>
          </a:prstGeom>
        </p:spPr>
      </p:pic>
      <p:pic>
        <p:nvPicPr>
          <p:cNvPr id="9" name="Picture 8" descr="A blue and white person with a letter&#10;&#10;Description automatically generated">
            <a:extLst>
              <a:ext uri="{FF2B5EF4-FFF2-40B4-BE49-F238E27FC236}">
                <a16:creationId xmlns:a16="http://schemas.microsoft.com/office/drawing/2014/main" id="{127968E5-D1E2-4593-93F0-D79801C3B3A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91287" y="1052325"/>
            <a:ext cx="1194050" cy="1251567"/>
          </a:xfrm>
          <a:prstGeom prst="rect">
            <a:avLst/>
          </a:prstGeom>
        </p:spPr>
      </p:pic>
      <p:sp>
        <p:nvSpPr>
          <p:cNvPr id="32" name="TextBox 31">
            <a:extLst>
              <a:ext uri="{FF2B5EF4-FFF2-40B4-BE49-F238E27FC236}">
                <a16:creationId xmlns:a16="http://schemas.microsoft.com/office/drawing/2014/main" id="{EDA48074-C594-4AD9-8AA0-C85F37F536A2}"/>
              </a:ext>
            </a:extLst>
          </p:cNvPr>
          <p:cNvSpPr txBox="1"/>
          <p:nvPr/>
        </p:nvSpPr>
        <p:spPr>
          <a:xfrm>
            <a:off x="617924" y="3630556"/>
            <a:ext cx="3396682" cy="415498"/>
          </a:xfrm>
          <a:prstGeom prst="rect">
            <a:avLst/>
          </a:prstGeom>
          <a:solidFill>
            <a:schemeClr val="bg1"/>
          </a:solidFill>
        </p:spPr>
        <p:txBody>
          <a:bodyPr wrap="square" lIns="0" rIns="0" rtlCol="0">
            <a:spAutoFit/>
          </a:bodyPr>
          <a:lstStyle/>
          <a:p>
            <a:r>
              <a:rPr lang="en-GB" sz="2100" b="1" dirty="0">
                <a:solidFill>
                  <a:schemeClr val="accent1">
                    <a:lumMod val="50000"/>
                  </a:schemeClr>
                </a:solidFill>
                <a:latin typeface="Century Gothic" panose="020B0502020202020204" pitchFamily="34" charset="0"/>
              </a:rPr>
              <a:t>Nou</a:t>
            </a:r>
            <a:r>
              <a:rPr lang="en-GB" sz="2100" b="1" dirty="0">
                <a:solidFill>
                  <a:srgbClr val="FF6600"/>
                </a:solidFill>
                <a:latin typeface="Century Gothic" panose="020B0502020202020204" pitchFamily="34" charset="0"/>
              </a:rPr>
              <a:t>s</a:t>
            </a:r>
            <a:r>
              <a:rPr lang="en-GB" sz="2100" dirty="0">
                <a:solidFill>
                  <a:schemeClr val="accent1">
                    <a:lumMod val="50000"/>
                  </a:schemeClr>
                </a:solidFill>
                <a:latin typeface="Century Gothic" panose="020B0502020202020204" pitchFamily="34" charset="0"/>
              </a:rPr>
              <a:t> </a:t>
            </a:r>
            <a:r>
              <a:rPr lang="en-GB" sz="2100" dirty="0" err="1">
                <a:solidFill>
                  <a:srgbClr val="FF6600"/>
                </a:solidFill>
                <a:latin typeface="Century Gothic" panose="020B0502020202020204" pitchFamily="34" charset="0"/>
              </a:rPr>
              <a:t>a</a:t>
            </a:r>
            <a:r>
              <a:rPr lang="en-GB" sz="2100" dirty="0" err="1">
                <a:solidFill>
                  <a:schemeClr val="accent1">
                    <a:lumMod val="50000"/>
                  </a:schemeClr>
                </a:solidFill>
                <a:latin typeface="Century Gothic" panose="020B0502020202020204" pitchFamily="34" charset="0"/>
              </a:rPr>
              <a:t>vons</a:t>
            </a:r>
            <a:r>
              <a:rPr lang="en-GB" sz="2100" dirty="0">
                <a:solidFill>
                  <a:schemeClr val="accent1">
                    <a:lumMod val="50000"/>
                  </a:schemeClr>
                </a:solidFill>
                <a:latin typeface="Century Gothic" panose="020B0502020202020204" pitchFamily="34" charset="0"/>
              </a:rPr>
              <a:t> </a:t>
            </a:r>
            <a:r>
              <a:rPr lang="en-GB" sz="2100" dirty="0" err="1">
                <a:solidFill>
                  <a:schemeClr val="accent1">
                    <a:lumMod val="50000"/>
                  </a:schemeClr>
                </a:solidFill>
                <a:latin typeface="Century Gothic" panose="020B0502020202020204" pitchFamily="34" charset="0"/>
              </a:rPr>
              <a:t>une</a:t>
            </a:r>
            <a:r>
              <a:rPr lang="en-GB" sz="2100" dirty="0">
                <a:solidFill>
                  <a:schemeClr val="accent1">
                    <a:lumMod val="50000"/>
                  </a:schemeClr>
                </a:solidFill>
                <a:latin typeface="Century Gothic" panose="020B0502020202020204" pitchFamily="34" charset="0"/>
              </a:rPr>
              <a:t> </a:t>
            </a:r>
            <a:r>
              <a:rPr lang="en-GB" sz="2100" dirty="0" err="1">
                <a:solidFill>
                  <a:schemeClr val="accent1">
                    <a:lumMod val="50000"/>
                  </a:schemeClr>
                </a:solidFill>
                <a:latin typeface="Century Gothic" panose="020B0502020202020204" pitchFamily="34" charset="0"/>
              </a:rPr>
              <a:t>télé</a:t>
            </a:r>
            <a:r>
              <a:rPr lang="en-GB" sz="2100" dirty="0">
                <a:solidFill>
                  <a:schemeClr val="accent1">
                    <a:lumMod val="50000"/>
                  </a:schemeClr>
                </a:solidFill>
                <a:latin typeface="Century Gothic" panose="020B0502020202020204" pitchFamily="34" charset="0"/>
              </a:rPr>
              <a:t>.</a:t>
            </a:r>
          </a:p>
        </p:txBody>
      </p:sp>
      <p:sp>
        <p:nvSpPr>
          <p:cNvPr id="33" name="TextBox 32">
            <a:extLst>
              <a:ext uri="{FF2B5EF4-FFF2-40B4-BE49-F238E27FC236}">
                <a16:creationId xmlns:a16="http://schemas.microsoft.com/office/drawing/2014/main" id="{3C0FD72B-856F-4198-B12F-75DEA3E48C56}"/>
              </a:ext>
            </a:extLst>
          </p:cNvPr>
          <p:cNvSpPr txBox="1"/>
          <p:nvPr/>
        </p:nvSpPr>
        <p:spPr>
          <a:xfrm>
            <a:off x="4299877" y="3631474"/>
            <a:ext cx="3608208" cy="415498"/>
          </a:xfrm>
          <a:prstGeom prst="rect">
            <a:avLst/>
          </a:prstGeom>
          <a:solidFill>
            <a:schemeClr val="bg1"/>
          </a:solidFill>
        </p:spPr>
        <p:txBody>
          <a:bodyPr wrap="square" lIns="0" rIns="0" rtlCol="0">
            <a:spAutoFit/>
          </a:bodyPr>
          <a:lstStyle/>
          <a:p>
            <a:r>
              <a:rPr lang="en-GB" sz="2100" b="1" dirty="0" err="1">
                <a:solidFill>
                  <a:schemeClr val="accent1">
                    <a:lumMod val="50000"/>
                  </a:schemeClr>
                </a:solidFill>
                <a:latin typeface="Century Gothic" panose="020B0502020202020204" pitchFamily="34" charset="0"/>
              </a:rPr>
              <a:t>Vou</a:t>
            </a:r>
            <a:r>
              <a:rPr lang="en-GB" sz="2100" b="1" dirty="0" err="1">
                <a:solidFill>
                  <a:srgbClr val="FF6600"/>
                </a:solidFill>
                <a:latin typeface="Century Gothic" panose="020B0502020202020204" pitchFamily="34" charset="0"/>
              </a:rPr>
              <a:t>s</a:t>
            </a:r>
            <a:r>
              <a:rPr lang="en-GB" sz="2100" dirty="0">
                <a:solidFill>
                  <a:schemeClr val="accent1">
                    <a:lumMod val="50000"/>
                  </a:schemeClr>
                </a:solidFill>
                <a:latin typeface="Century Gothic" panose="020B0502020202020204" pitchFamily="34" charset="0"/>
              </a:rPr>
              <a:t> </a:t>
            </a:r>
            <a:r>
              <a:rPr lang="en-GB" sz="2100" dirty="0" err="1">
                <a:solidFill>
                  <a:srgbClr val="FF6600"/>
                </a:solidFill>
                <a:latin typeface="Century Gothic" panose="020B0502020202020204" pitchFamily="34" charset="0"/>
              </a:rPr>
              <a:t>a</a:t>
            </a:r>
            <a:r>
              <a:rPr lang="en-GB" sz="2100" dirty="0" err="1">
                <a:solidFill>
                  <a:schemeClr val="accent1">
                    <a:lumMod val="50000"/>
                  </a:schemeClr>
                </a:solidFill>
                <a:latin typeface="Century Gothic" panose="020B0502020202020204" pitchFamily="34" charset="0"/>
              </a:rPr>
              <a:t>vez</a:t>
            </a:r>
            <a:r>
              <a:rPr lang="en-GB" sz="2100" dirty="0">
                <a:solidFill>
                  <a:schemeClr val="accent1">
                    <a:lumMod val="50000"/>
                  </a:schemeClr>
                </a:solidFill>
                <a:latin typeface="Century Gothic" panose="020B0502020202020204" pitchFamily="34" charset="0"/>
              </a:rPr>
              <a:t> des portables.</a:t>
            </a:r>
          </a:p>
        </p:txBody>
      </p:sp>
      <p:sp>
        <p:nvSpPr>
          <p:cNvPr id="35" name="TextBox 34">
            <a:extLst>
              <a:ext uri="{FF2B5EF4-FFF2-40B4-BE49-F238E27FC236}">
                <a16:creationId xmlns:a16="http://schemas.microsoft.com/office/drawing/2014/main" id="{BBA08D5A-7333-4874-9FF7-3A15543FD379}"/>
              </a:ext>
            </a:extLst>
          </p:cNvPr>
          <p:cNvSpPr txBox="1"/>
          <p:nvPr/>
        </p:nvSpPr>
        <p:spPr>
          <a:xfrm>
            <a:off x="8001523" y="3647045"/>
            <a:ext cx="3608208" cy="415498"/>
          </a:xfrm>
          <a:prstGeom prst="rect">
            <a:avLst/>
          </a:prstGeom>
          <a:solidFill>
            <a:schemeClr val="bg1"/>
          </a:solidFill>
        </p:spPr>
        <p:txBody>
          <a:bodyPr wrap="square" lIns="0" rIns="0" rtlCol="0">
            <a:spAutoFit/>
          </a:bodyPr>
          <a:lstStyle/>
          <a:p>
            <a:r>
              <a:rPr lang="en-GB" sz="2100" b="1" dirty="0">
                <a:solidFill>
                  <a:schemeClr val="accent1">
                    <a:lumMod val="50000"/>
                  </a:schemeClr>
                </a:solidFill>
                <a:latin typeface="Century Gothic" panose="020B0502020202020204" pitchFamily="34" charset="0"/>
              </a:rPr>
              <a:t>Nou</a:t>
            </a:r>
            <a:r>
              <a:rPr lang="en-GB" sz="2100" b="1" dirty="0">
                <a:solidFill>
                  <a:srgbClr val="FF6600"/>
                </a:solidFill>
                <a:latin typeface="Century Gothic" panose="020B0502020202020204" pitchFamily="34" charset="0"/>
              </a:rPr>
              <a:t>s</a:t>
            </a:r>
            <a:r>
              <a:rPr lang="en-GB" sz="2100" dirty="0">
                <a:solidFill>
                  <a:schemeClr val="accent1">
                    <a:lumMod val="50000"/>
                  </a:schemeClr>
                </a:solidFill>
                <a:latin typeface="Century Gothic" panose="020B0502020202020204" pitchFamily="34" charset="0"/>
              </a:rPr>
              <a:t> </a:t>
            </a:r>
            <a:r>
              <a:rPr lang="en-GB" sz="2100" dirty="0" err="1">
                <a:solidFill>
                  <a:srgbClr val="FF6600"/>
                </a:solidFill>
                <a:latin typeface="Century Gothic" panose="020B0502020202020204" pitchFamily="34" charset="0"/>
              </a:rPr>
              <a:t>a</a:t>
            </a:r>
            <a:r>
              <a:rPr lang="en-GB" sz="2100" dirty="0" err="1">
                <a:solidFill>
                  <a:schemeClr val="accent1">
                    <a:lumMod val="50000"/>
                  </a:schemeClr>
                </a:solidFill>
                <a:latin typeface="Century Gothic" panose="020B0502020202020204" pitchFamily="34" charset="0"/>
              </a:rPr>
              <a:t>vons</a:t>
            </a:r>
            <a:r>
              <a:rPr lang="en-GB" sz="2100" dirty="0">
                <a:solidFill>
                  <a:schemeClr val="accent1">
                    <a:lumMod val="50000"/>
                  </a:schemeClr>
                </a:solidFill>
                <a:latin typeface="Century Gothic" panose="020B0502020202020204" pitchFamily="34" charset="0"/>
              </a:rPr>
              <a:t> des radios.</a:t>
            </a:r>
          </a:p>
        </p:txBody>
      </p:sp>
      <p:sp>
        <p:nvSpPr>
          <p:cNvPr id="36" name="TextBox 35">
            <a:extLst>
              <a:ext uri="{FF2B5EF4-FFF2-40B4-BE49-F238E27FC236}">
                <a16:creationId xmlns:a16="http://schemas.microsoft.com/office/drawing/2014/main" id="{5F8491E6-B19F-42AB-A8DE-02AC95282718}"/>
              </a:ext>
            </a:extLst>
          </p:cNvPr>
          <p:cNvSpPr txBox="1"/>
          <p:nvPr/>
        </p:nvSpPr>
        <p:spPr>
          <a:xfrm>
            <a:off x="629600" y="5527907"/>
            <a:ext cx="3608208" cy="415498"/>
          </a:xfrm>
          <a:prstGeom prst="rect">
            <a:avLst/>
          </a:prstGeom>
          <a:solidFill>
            <a:schemeClr val="bg1"/>
          </a:solidFill>
        </p:spPr>
        <p:txBody>
          <a:bodyPr wrap="square" lIns="0" rIns="0" rtlCol="0">
            <a:spAutoFit/>
          </a:bodyPr>
          <a:lstStyle/>
          <a:p>
            <a:r>
              <a:rPr lang="en-GB" sz="2100" b="1" dirty="0" err="1">
                <a:solidFill>
                  <a:schemeClr val="accent1">
                    <a:lumMod val="50000"/>
                  </a:schemeClr>
                </a:solidFill>
                <a:latin typeface="Century Gothic" panose="020B0502020202020204" pitchFamily="34" charset="0"/>
              </a:rPr>
              <a:t>Vou</a:t>
            </a:r>
            <a:r>
              <a:rPr lang="en-GB" sz="2100" b="1" dirty="0" err="1">
                <a:solidFill>
                  <a:srgbClr val="FF6600"/>
                </a:solidFill>
                <a:latin typeface="Century Gothic" panose="020B0502020202020204" pitchFamily="34" charset="0"/>
              </a:rPr>
              <a:t>s</a:t>
            </a:r>
            <a:r>
              <a:rPr lang="en-GB" sz="2100" dirty="0">
                <a:solidFill>
                  <a:schemeClr val="accent1">
                    <a:lumMod val="50000"/>
                  </a:schemeClr>
                </a:solidFill>
                <a:latin typeface="Century Gothic" panose="020B0502020202020204" pitchFamily="34" charset="0"/>
              </a:rPr>
              <a:t> </a:t>
            </a:r>
            <a:r>
              <a:rPr lang="en-GB" sz="2100" dirty="0" err="1">
                <a:solidFill>
                  <a:srgbClr val="FF6600"/>
                </a:solidFill>
                <a:latin typeface="Century Gothic" panose="020B0502020202020204" pitchFamily="34" charset="0"/>
              </a:rPr>
              <a:t>a</a:t>
            </a:r>
            <a:r>
              <a:rPr lang="en-GB" sz="2100" dirty="0" err="1">
                <a:solidFill>
                  <a:schemeClr val="accent1">
                    <a:lumMod val="50000"/>
                  </a:schemeClr>
                </a:solidFill>
                <a:latin typeface="Century Gothic" panose="020B0502020202020204" pitchFamily="34" charset="0"/>
              </a:rPr>
              <a:t>vez</a:t>
            </a:r>
            <a:r>
              <a:rPr lang="en-GB" sz="2100" dirty="0">
                <a:solidFill>
                  <a:schemeClr val="accent1">
                    <a:lumMod val="50000"/>
                  </a:schemeClr>
                </a:solidFill>
                <a:latin typeface="Century Gothic" panose="020B0502020202020204" pitchFamily="34" charset="0"/>
              </a:rPr>
              <a:t> un bateau.</a:t>
            </a:r>
          </a:p>
        </p:txBody>
      </p:sp>
      <p:sp>
        <p:nvSpPr>
          <p:cNvPr id="37" name="TextBox 36">
            <a:extLst>
              <a:ext uri="{FF2B5EF4-FFF2-40B4-BE49-F238E27FC236}">
                <a16:creationId xmlns:a16="http://schemas.microsoft.com/office/drawing/2014/main" id="{C5CE861A-DFC8-4B9D-885C-2601BA94E477}"/>
              </a:ext>
            </a:extLst>
          </p:cNvPr>
          <p:cNvSpPr txBox="1"/>
          <p:nvPr/>
        </p:nvSpPr>
        <p:spPr>
          <a:xfrm>
            <a:off x="4291896" y="5520944"/>
            <a:ext cx="3608208" cy="415498"/>
          </a:xfrm>
          <a:prstGeom prst="rect">
            <a:avLst/>
          </a:prstGeom>
          <a:solidFill>
            <a:schemeClr val="bg1"/>
          </a:solidFill>
        </p:spPr>
        <p:txBody>
          <a:bodyPr wrap="square" lIns="0" rIns="0" rtlCol="0">
            <a:spAutoFit/>
          </a:bodyPr>
          <a:lstStyle/>
          <a:p>
            <a:r>
              <a:rPr lang="en-GB" sz="2100" b="1" dirty="0">
                <a:solidFill>
                  <a:schemeClr val="accent1">
                    <a:lumMod val="50000"/>
                  </a:schemeClr>
                </a:solidFill>
                <a:latin typeface="Century Gothic" panose="020B0502020202020204" pitchFamily="34" charset="0"/>
              </a:rPr>
              <a:t>Nou</a:t>
            </a:r>
            <a:r>
              <a:rPr lang="en-GB" sz="2100" b="1" dirty="0">
                <a:solidFill>
                  <a:srgbClr val="FF6600"/>
                </a:solidFill>
                <a:latin typeface="Century Gothic" panose="020B0502020202020204" pitchFamily="34" charset="0"/>
              </a:rPr>
              <a:t>s</a:t>
            </a:r>
            <a:r>
              <a:rPr lang="en-GB" sz="2100" dirty="0">
                <a:solidFill>
                  <a:schemeClr val="accent1">
                    <a:lumMod val="50000"/>
                  </a:schemeClr>
                </a:solidFill>
                <a:latin typeface="Century Gothic" panose="020B0502020202020204" pitchFamily="34" charset="0"/>
              </a:rPr>
              <a:t> </a:t>
            </a:r>
            <a:r>
              <a:rPr lang="en-GB" sz="2100" dirty="0" err="1">
                <a:solidFill>
                  <a:srgbClr val="FF6600"/>
                </a:solidFill>
                <a:latin typeface="Century Gothic" panose="020B0502020202020204" pitchFamily="34" charset="0"/>
              </a:rPr>
              <a:t>a</a:t>
            </a:r>
            <a:r>
              <a:rPr lang="en-GB" sz="2100" dirty="0" err="1">
                <a:solidFill>
                  <a:schemeClr val="accent1">
                    <a:lumMod val="50000"/>
                  </a:schemeClr>
                </a:solidFill>
                <a:latin typeface="Century Gothic" panose="020B0502020202020204" pitchFamily="34" charset="0"/>
              </a:rPr>
              <a:t>vons</a:t>
            </a:r>
            <a:r>
              <a:rPr lang="en-GB" sz="2100" dirty="0">
                <a:solidFill>
                  <a:schemeClr val="accent1">
                    <a:lumMod val="50000"/>
                  </a:schemeClr>
                </a:solidFill>
                <a:latin typeface="Century Gothic" panose="020B0502020202020204" pitchFamily="34" charset="0"/>
              </a:rPr>
              <a:t> </a:t>
            </a:r>
            <a:r>
              <a:rPr lang="en-GB" sz="2100" dirty="0" err="1">
                <a:solidFill>
                  <a:schemeClr val="accent1">
                    <a:lumMod val="50000"/>
                  </a:schemeClr>
                </a:solidFill>
                <a:latin typeface="Century Gothic" panose="020B0502020202020204" pitchFamily="34" charset="0"/>
              </a:rPr>
              <a:t>une</a:t>
            </a:r>
            <a:r>
              <a:rPr lang="en-GB" sz="2100" dirty="0">
                <a:solidFill>
                  <a:schemeClr val="accent1">
                    <a:lumMod val="50000"/>
                  </a:schemeClr>
                </a:solidFill>
                <a:latin typeface="Century Gothic" panose="020B0502020202020204" pitchFamily="34" charset="0"/>
              </a:rPr>
              <a:t> voiture.</a:t>
            </a:r>
          </a:p>
        </p:txBody>
      </p:sp>
      <p:sp>
        <p:nvSpPr>
          <p:cNvPr id="38" name="TextBox 37">
            <a:extLst>
              <a:ext uri="{FF2B5EF4-FFF2-40B4-BE49-F238E27FC236}">
                <a16:creationId xmlns:a16="http://schemas.microsoft.com/office/drawing/2014/main" id="{F520FE9B-D9B3-4296-A285-3ACA4B35A5DC}"/>
              </a:ext>
            </a:extLst>
          </p:cNvPr>
          <p:cNvSpPr txBox="1"/>
          <p:nvPr/>
        </p:nvSpPr>
        <p:spPr>
          <a:xfrm>
            <a:off x="8017636" y="5534142"/>
            <a:ext cx="3608208" cy="415498"/>
          </a:xfrm>
          <a:prstGeom prst="rect">
            <a:avLst/>
          </a:prstGeom>
          <a:solidFill>
            <a:schemeClr val="bg1"/>
          </a:solidFill>
        </p:spPr>
        <p:txBody>
          <a:bodyPr wrap="square" lIns="0" rIns="0" rtlCol="0">
            <a:spAutoFit/>
          </a:bodyPr>
          <a:lstStyle/>
          <a:p>
            <a:r>
              <a:rPr lang="en-GB" sz="2100" b="1" dirty="0">
                <a:solidFill>
                  <a:schemeClr val="accent1">
                    <a:lumMod val="50000"/>
                  </a:schemeClr>
                </a:solidFill>
                <a:latin typeface="Century Gothic" panose="020B0502020202020204" pitchFamily="34" charset="0"/>
              </a:rPr>
              <a:t>Nou</a:t>
            </a:r>
            <a:r>
              <a:rPr lang="en-GB" sz="2100" b="1" dirty="0">
                <a:solidFill>
                  <a:srgbClr val="FF6600"/>
                </a:solidFill>
                <a:latin typeface="Century Gothic" panose="020B0502020202020204" pitchFamily="34" charset="0"/>
              </a:rPr>
              <a:t>s</a:t>
            </a:r>
            <a:r>
              <a:rPr lang="en-GB" sz="2100" dirty="0">
                <a:solidFill>
                  <a:schemeClr val="accent1">
                    <a:lumMod val="50000"/>
                  </a:schemeClr>
                </a:solidFill>
                <a:latin typeface="Century Gothic" panose="020B0502020202020204" pitchFamily="34" charset="0"/>
              </a:rPr>
              <a:t> </a:t>
            </a:r>
            <a:r>
              <a:rPr lang="en-GB" sz="2100" dirty="0" err="1">
                <a:solidFill>
                  <a:srgbClr val="FF6600"/>
                </a:solidFill>
                <a:latin typeface="Century Gothic" panose="020B0502020202020204" pitchFamily="34" charset="0"/>
              </a:rPr>
              <a:t>a</a:t>
            </a:r>
            <a:r>
              <a:rPr lang="en-GB" sz="2100" dirty="0" err="1">
                <a:solidFill>
                  <a:schemeClr val="accent1">
                    <a:lumMod val="50000"/>
                  </a:schemeClr>
                </a:solidFill>
                <a:latin typeface="Century Gothic" panose="020B0502020202020204" pitchFamily="34" charset="0"/>
              </a:rPr>
              <a:t>vons</a:t>
            </a:r>
            <a:r>
              <a:rPr lang="en-GB" sz="2100" dirty="0">
                <a:solidFill>
                  <a:schemeClr val="accent1">
                    <a:lumMod val="50000"/>
                  </a:schemeClr>
                </a:solidFill>
                <a:latin typeface="Century Gothic" panose="020B0502020202020204" pitchFamily="34" charset="0"/>
              </a:rPr>
              <a:t> des livres.</a:t>
            </a:r>
          </a:p>
        </p:txBody>
      </p:sp>
    </p:spTree>
    <p:extLst>
      <p:ext uri="{BB962C8B-B14F-4D97-AF65-F5344CB8AC3E}">
        <p14:creationId xmlns:p14="http://schemas.microsoft.com/office/powerpoint/2010/main" val="142848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0" grpId="0" animBg="1"/>
      <p:bldP spid="51" grpId="0" animBg="1"/>
      <p:bldP spid="52" grpId="0" animBg="1"/>
      <p:bldP spid="32" grpId="0" animBg="1"/>
      <p:bldP spid="33" grpId="0" animBg="1"/>
      <p:bldP spid="35" grpId="0" animBg="1"/>
      <p:bldP spid="36" grpId="0" animBg="1"/>
      <p:bldP spid="37" grpId="0" animBg="1"/>
      <p:bldP spid="3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2063"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38435" y="5651294"/>
            <a:ext cx="4617765" cy="1154112"/>
          </a:xfrm>
        </p:spPr>
        <p:txBody>
          <a:bodyPr>
            <a:normAutofit fontScale="70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a:spcBef>
                <a:spcPct val="0"/>
              </a:spcBef>
              <a:defRPr/>
            </a:pP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900" dirty="0">
                <a:solidFill>
                  <a:prstClr val="white"/>
                </a:solidFill>
                <a:latin typeface="Century Gothic" panose="020B0502020202020204" pitchFamily="34" charset="0"/>
              </a:rPr>
              <a:t>2.1</a:t>
            </a: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a:t>
            </a:r>
            <a:r>
              <a:rPr lang="en-GB" sz="2900" dirty="0">
                <a:solidFill>
                  <a:prstClr val="white"/>
                </a:solidFill>
                <a:ea typeface="+mj-ea"/>
                <a:cs typeface="+mj-cs"/>
              </a:rPr>
              <a:t>3</a:t>
            </a: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Lesson 34</a:t>
            </a:r>
            <a:br>
              <a:rPr lang="en-GB" sz="2900" dirty="0">
                <a:solidFill>
                  <a:prstClr val="white"/>
                </a:solidFill>
                <a:ea typeface="+mj-ea"/>
                <a:cs typeface="+mj-cs"/>
              </a:rPr>
            </a:br>
            <a:r>
              <a:rPr lang="en-GB" sz="1200" dirty="0">
                <a:solidFill>
                  <a:prstClr val="white"/>
                </a:solidFill>
                <a:latin typeface="Century Gothic" panose="020B0502020202020204" pitchFamily="34" charset="0"/>
              </a:rPr>
              <a:t>Natalie Finlayson / Emma Marsden / </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Rachel Ha</a:t>
            </a:r>
            <a:r>
              <a:rPr lang="en-GB" sz="1200" dirty="0" err="1">
                <a:solidFill>
                  <a:prstClr val="white"/>
                </a:solidFill>
                <a:latin typeface="Century Gothic" panose="020B0502020202020204" pitchFamily="34" charset="0"/>
              </a:rPr>
              <a:t>wkes</a:t>
            </a:r>
            <a:endPar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fi-FI" sz="1600" b="0"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b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p>
          <a:p>
            <a:pPr lvl="0">
              <a:defRPr/>
            </a:pPr>
            <a:r>
              <a:rPr lang="en-GB" sz="1800" dirty="0">
                <a:solidFill>
                  <a:prstClr val="white"/>
                </a:solidFill>
                <a:latin typeface="Century Gothic" panose="020B0502020202020204" pitchFamily="34" charset="0"/>
              </a:rPr>
              <a:t>Date updated: 12.01.24</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383857" y="2548062"/>
            <a:ext cx="6722795" cy="2312696"/>
          </a:xfrm>
        </p:spPr>
        <p:txBody>
          <a:bodyPr>
            <a:normAutofit/>
          </a:bodyPr>
          <a:lstStyle/>
          <a:p>
            <a:pPr algn="l"/>
            <a:r>
              <a:rPr lang="fr-FR" sz="2400" dirty="0">
                <a:solidFill>
                  <a:prstClr val="white"/>
                </a:solidFill>
              </a:rPr>
              <a:t>avoir (ils, elles)</a:t>
            </a:r>
          </a:p>
          <a:p>
            <a:pPr algn="l"/>
            <a:r>
              <a:rPr lang="en-GB" sz="2400" dirty="0">
                <a:solidFill>
                  <a:prstClr val="white"/>
                </a:solidFill>
              </a:rPr>
              <a:t>SSC [au] [revisited]</a:t>
            </a:r>
          </a:p>
          <a:p>
            <a:pPr algn="l"/>
            <a:r>
              <a:rPr lang="en-GB" sz="2400" dirty="0">
                <a:solidFill>
                  <a:prstClr val="white"/>
                </a:solidFill>
              </a:rPr>
              <a:t>s-liaison</a:t>
            </a: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3" y="1537855"/>
            <a:ext cx="8892757" cy="1010207"/>
          </a:xfrm>
        </p:spPr>
        <p:txBody>
          <a:bodyPr>
            <a:normAutofit fontScale="92500" lnSpcReduction="20000"/>
          </a:bodyPr>
          <a:lstStyle/>
          <a:p>
            <a:r>
              <a:rPr lang="en-GB" sz="4400" b="1" dirty="0">
                <a:solidFill>
                  <a:prstClr val="white"/>
                </a:solidFill>
              </a:rPr>
              <a:t>Family and family </a:t>
            </a:r>
            <a:r>
              <a:rPr lang="en-GB" sz="4400" dirty="0">
                <a:solidFill>
                  <a:prstClr val="white"/>
                </a:solidFill>
              </a:rPr>
              <a:t>life</a:t>
            </a:r>
            <a:br>
              <a:rPr lang="en-GB" sz="4400" dirty="0">
                <a:solidFill>
                  <a:prstClr val="white"/>
                </a:solidFill>
              </a:rPr>
            </a:br>
            <a:r>
              <a:rPr lang="en-GB" sz="3900" b="1" i="1" dirty="0">
                <a:solidFill>
                  <a:prstClr val="white"/>
                </a:solidFill>
              </a:rPr>
              <a:t>Saying what people have</a:t>
            </a:r>
            <a:endParaRPr lang="en-GB" sz="4400" i="1" dirty="0"/>
          </a:p>
        </p:txBody>
      </p:sp>
      <p:pic>
        <p:nvPicPr>
          <p:cNvPr id="8" name="Picture 7" descr="A picture containing toy, doll&#10;&#10;Description automatically generated">
            <a:extLst>
              <a:ext uri="{FF2B5EF4-FFF2-40B4-BE49-F238E27FC236}">
                <a16:creationId xmlns:a16="http://schemas.microsoft.com/office/drawing/2014/main" id="{1B00747A-9970-4554-AA84-8D9A3F35552F}"/>
              </a:ext>
            </a:extLst>
          </p:cNvPr>
          <p:cNvPicPr>
            <a:picLocks noChangeAspect="1"/>
          </p:cNvPicPr>
          <p:nvPr/>
        </p:nvPicPr>
        <p:blipFill>
          <a:blip r:embed="rId5"/>
          <a:stretch>
            <a:fillRect/>
          </a:stretch>
        </p:blipFill>
        <p:spPr>
          <a:xfrm>
            <a:off x="9863593" y="2756111"/>
            <a:ext cx="1183587" cy="1183587"/>
          </a:xfrm>
          <a:prstGeom prst="ellipse">
            <a:avLst/>
          </a:prstGeom>
        </p:spPr>
      </p:pic>
      <p:pic>
        <p:nvPicPr>
          <p:cNvPr id="9" name="Picture 8" descr="A picture containing doll, shirt&#10;&#10;Description automatically generated">
            <a:extLst>
              <a:ext uri="{FF2B5EF4-FFF2-40B4-BE49-F238E27FC236}">
                <a16:creationId xmlns:a16="http://schemas.microsoft.com/office/drawing/2014/main" id="{71D07C14-0085-4150-BCE4-77C630C77906}"/>
              </a:ext>
            </a:extLst>
          </p:cNvPr>
          <p:cNvPicPr>
            <a:picLocks noChangeAspect="1"/>
          </p:cNvPicPr>
          <p:nvPr/>
        </p:nvPicPr>
        <p:blipFill>
          <a:blip r:embed="rId6"/>
          <a:stretch>
            <a:fillRect/>
          </a:stretch>
        </p:blipFill>
        <p:spPr>
          <a:xfrm>
            <a:off x="8281902" y="2680188"/>
            <a:ext cx="1381092" cy="1381092"/>
          </a:xfrm>
          <a:prstGeom prst="ellipse">
            <a:avLst/>
          </a:prstGeom>
        </p:spPr>
      </p:pic>
      <p:pic>
        <p:nvPicPr>
          <p:cNvPr id="10" name="Picture 9">
            <a:extLst>
              <a:ext uri="{FF2B5EF4-FFF2-40B4-BE49-F238E27FC236}">
                <a16:creationId xmlns:a16="http://schemas.microsoft.com/office/drawing/2014/main" id="{8F363813-EE01-4E2B-9E07-64AC6FC28BE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76347" y="5274029"/>
            <a:ext cx="1080000" cy="1080000"/>
          </a:xfrm>
          <a:prstGeom prst="ellipse">
            <a:avLst/>
          </a:prstGeom>
        </p:spPr>
      </p:pic>
      <p:sp>
        <p:nvSpPr>
          <p:cNvPr id="12" name="TextBox 11">
            <a:extLst>
              <a:ext uri="{FF2B5EF4-FFF2-40B4-BE49-F238E27FC236}">
                <a16:creationId xmlns:a16="http://schemas.microsoft.com/office/drawing/2014/main" id="{76B68B10-6261-4AAE-AAF5-CED36A29E4D3}"/>
              </a:ext>
            </a:extLst>
          </p:cNvPr>
          <p:cNvSpPr txBox="1"/>
          <p:nvPr/>
        </p:nvSpPr>
        <p:spPr>
          <a:xfrm>
            <a:off x="10101196" y="6352009"/>
            <a:ext cx="630301" cy="40011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002060"/>
                </a:solidFill>
                <a:effectLst/>
                <a:uLnTx/>
                <a:uFillTx/>
              </a:rPr>
              <a:t>Léa</a:t>
            </a:r>
            <a:endParaRPr kumimoji="0" lang="en-GB" sz="2000" b="1" i="0" u="none" strike="noStrike" kern="0" cap="none" spc="0" normalizeH="0" baseline="0" noProof="0" dirty="0">
              <a:ln>
                <a:noFill/>
              </a:ln>
              <a:solidFill>
                <a:srgbClr val="002060"/>
              </a:solidFill>
              <a:effectLst/>
              <a:uLnTx/>
              <a:uFillTx/>
            </a:endParaRPr>
          </a:p>
        </p:txBody>
      </p:sp>
      <p:sp>
        <p:nvSpPr>
          <p:cNvPr id="14" name="TextBox 13">
            <a:extLst>
              <a:ext uri="{FF2B5EF4-FFF2-40B4-BE49-F238E27FC236}">
                <a16:creationId xmlns:a16="http://schemas.microsoft.com/office/drawing/2014/main" id="{3F88CD7F-8949-4B6E-8379-D27B6A9076EA}"/>
              </a:ext>
            </a:extLst>
          </p:cNvPr>
          <p:cNvSpPr txBox="1"/>
          <p:nvPr/>
        </p:nvSpPr>
        <p:spPr>
          <a:xfrm>
            <a:off x="8614941" y="3961149"/>
            <a:ext cx="756938" cy="40011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rPr>
              <a:t>Amir</a:t>
            </a:r>
          </a:p>
        </p:txBody>
      </p:sp>
      <p:cxnSp>
        <p:nvCxnSpPr>
          <p:cNvPr id="15" name="Straight Connector 14">
            <a:extLst>
              <a:ext uri="{FF2B5EF4-FFF2-40B4-BE49-F238E27FC236}">
                <a16:creationId xmlns:a16="http://schemas.microsoft.com/office/drawing/2014/main" id="{8F817728-0A39-43D7-B5B8-054BBDDB36DA}"/>
              </a:ext>
            </a:extLst>
          </p:cNvPr>
          <p:cNvCxnSpPr/>
          <p:nvPr/>
        </p:nvCxnSpPr>
        <p:spPr>
          <a:xfrm>
            <a:off x="6169361" y="4875938"/>
            <a:ext cx="4320000" cy="0"/>
          </a:xfrm>
          <a:prstGeom prst="line">
            <a:avLst/>
          </a:prstGeom>
          <a:noFill/>
          <a:ln w="76200" cap="flat" cmpd="sng" algn="ctr">
            <a:solidFill>
              <a:srgbClr val="002060"/>
            </a:solidFill>
            <a:prstDash val="solid"/>
            <a:miter lim="800000"/>
          </a:ln>
          <a:effectLst/>
        </p:spPr>
      </p:cxnSp>
      <p:cxnSp>
        <p:nvCxnSpPr>
          <p:cNvPr id="16" name="Straight Connector 15">
            <a:extLst>
              <a:ext uri="{FF2B5EF4-FFF2-40B4-BE49-F238E27FC236}">
                <a16:creationId xmlns:a16="http://schemas.microsoft.com/office/drawing/2014/main" id="{C06D48A3-519D-4395-8E36-FB753925066F}"/>
              </a:ext>
            </a:extLst>
          </p:cNvPr>
          <p:cNvCxnSpPr>
            <a:cxnSpLocks/>
          </p:cNvCxnSpPr>
          <p:nvPr/>
        </p:nvCxnSpPr>
        <p:spPr>
          <a:xfrm>
            <a:off x="10461610" y="4852079"/>
            <a:ext cx="0" cy="540000"/>
          </a:xfrm>
          <a:prstGeom prst="line">
            <a:avLst/>
          </a:prstGeom>
          <a:noFill/>
          <a:ln w="76200" cap="flat" cmpd="sng" algn="ctr">
            <a:solidFill>
              <a:srgbClr val="002060"/>
            </a:solidFill>
            <a:prstDash val="solid"/>
            <a:miter lim="800000"/>
          </a:ln>
          <a:effectLst/>
        </p:spPr>
      </p:cxnSp>
      <p:cxnSp>
        <p:nvCxnSpPr>
          <p:cNvPr id="17" name="Straight Connector 16">
            <a:extLst>
              <a:ext uri="{FF2B5EF4-FFF2-40B4-BE49-F238E27FC236}">
                <a16:creationId xmlns:a16="http://schemas.microsoft.com/office/drawing/2014/main" id="{D805BB62-74A2-4CB4-997C-C9317B1B0162}"/>
              </a:ext>
            </a:extLst>
          </p:cNvPr>
          <p:cNvCxnSpPr>
            <a:cxnSpLocks/>
          </p:cNvCxnSpPr>
          <p:nvPr/>
        </p:nvCxnSpPr>
        <p:spPr>
          <a:xfrm>
            <a:off x="8329361" y="4852078"/>
            <a:ext cx="0" cy="540000"/>
          </a:xfrm>
          <a:prstGeom prst="line">
            <a:avLst/>
          </a:prstGeom>
          <a:noFill/>
          <a:ln w="76200" cap="flat" cmpd="sng" algn="ctr">
            <a:solidFill>
              <a:srgbClr val="002060"/>
            </a:solidFill>
            <a:prstDash val="solid"/>
            <a:miter lim="800000"/>
          </a:ln>
          <a:effectLst/>
        </p:spPr>
      </p:cxnSp>
      <p:cxnSp>
        <p:nvCxnSpPr>
          <p:cNvPr id="18" name="Straight Connector 17">
            <a:extLst>
              <a:ext uri="{FF2B5EF4-FFF2-40B4-BE49-F238E27FC236}">
                <a16:creationId xmlns:a16="http://schemas.microsoft.com/office/drawing/2014/main" id="{52D53A31-FB4D-4F7D-B647-D28BE0F0A9AB}"/>
              </a:ext>
            </a:extLst>
          </p:cNvPr>
          <p:cNvCxnSpPr>
            <a:cxnSpLocks/>
          </p:cNvCxnSpPr>
          <p:nvPr/>
        </p:nvCxnSpPr>
        <p:spPr>
          <a:xfrm>
            <a:off x="6171009" y="4843600"/>
            <a:ext cx="0" cy="540000"/>
          </a:xfrm>
          <a:prstGeom prst="line">
            <a:avLst/>
          </a:prstGeom>
          <a:noFill/>
          <a:ln w="76200" cap="flat" cmpd="sng" algn="ctr">
            <a:solidFill>
              <a:srgbClr val="002060"/>
            </a:solidFill>
            <a:prstDash val="solid"/>
            <a:miter lim="800000"/>
          </a:ln>
          <a:effectLst/>
        </p:spPr>
      </p:cxnSp>
      <p:cxnSp>
        <p:nvCxnSpPr>
          <p:cNvPr id="19" name="Straight Connector 18">
            <a:extLst>
              <a:ext uri="{FF2B5EF4-FFF2-40B4-BE49-F238E27FC236}">
                <a16:creationId xmlns:a16="http://schemas.microsoft.com/office/drawing/2014/main" id="{3A07A698-BB8F-48F8-88EB-84C4CB00830D}"/>
              </a:ext>
            </a:extLst>
          </p:cNvPr>
          <p:cNvCxnSpPr>
            <a:cxnSpLocks/>
          </p:cNvCxnSpPr>
          <p:nvPr/>
        </p:nvCxnSpPr>
        <p:spPr>
          <a:xfrm flipV="1">
            <a:off x="8942112" y="2434323"/>
            <a:ext cx="3002883" cy="3941"/>
          </a:xfrm>
          <a:prstGeom prst="line">
            <a:avLst/>
          </a:prstGeom>
          <a:noFill/>
          <a:ln w="76200" cap="flat" cmpd="sng" algn="ctr">
            <a:solidFill>
              <a:srgbClr val="002060"/>
            </a:solidFill>
            <a:prstDash val="solid"/>
            <a:miter lim="800000"/>
          </a:ln>
          <a:effectLst/>
        </p:spPr>
      </p:cxnSp>
      <p:cxnSp>
        <p:nvCxnSpPr>
          <p:cNvPr id="20" name="Straight Connector 19">
            <a:extLst>
              <a:ext uri="{FF2B5EF4-FFF2-40B4-BE49-F238E27FC236}">
                <a16:creationId xmlns:a16="http://schemas.microsoft.com/office/drawing/2014/main" id="{93F1164B-712B-4713-99C0-59837A5FF0BD}"/>
              </a:ext>
            </a:extLst>
          </p:cNvPr>
          <p:cNvCxnSpPr>
            <a:cxnSpLocks/>
          </p:cNvCxnSpPr>
          <p:nvPr/>
        </p:nvCxnSpPr>
        <p:spPr>
          <a:xfrm>
            <a:off x="11934362" y="2401496"/>
            <a:ext cx="0" cy="540000"/>
          </a:xfrm>
          <a:prstGeom prst="line">
            <a:avLst/>
          </a:prstGeom>
          <a:noFill/>
          <a:ln w="76200" cap="flat" cmpd="sng" algn="ctr">
            <a:solidFill>
              <a:srgbClr val="002060"/>
            </a:solidFill>
            <a:prstDash val="solid"/>
            <a:miter lim="800000"/>
          </a:ln>
          <a:effectLst/>
        </p:spPr>
      </p:cxnSp>
      <p:cxnSp>
        <p:nvCxnSpPr>
          <p:cNvPr id="21" name="Straight Connector 20">
            <a:extLst>
              <a:ext uri="{FF2B5EF4-FFF2-40B4-BE49-F238E27FC236}">
                <a16:creationId xmlns:a16="http://schemas.microsoft.com/office/drawing/2014/main" id="{981FA58A-9687-4D52-A3B5-6462A9E6ACE2}"/>
              </a:ext>
            </a:extLst>
          </p:cNvPr>
          <p:cNvCxnSpPr>
            <a:cxnSpLocks/>
          </p:cNvCxnSpPr>
          <p:nvPr/>
        </p:nvCxnSpPr>
        <p:spPr>
          <a:xfrm>
            <a:off x="10436853" y="2400163"/>
            <a:ext cx="0" cy="540000"/>
          </a:xfrm>
          <a:prstGeom prst="line">
            <a:avLst/>
          </a:prstGeom>
          <a:noFill/>
          <a:ln w="76200" cap="flat" cmpd="sng" algn="ctr">
            <a:solidFill>
              <a:srgbClr val="002060"/>
            </a:solidFill>
            <a:prstDash val="solid"/>
            <a:miter lim="800000"/>
          </a:ln>
          <a:effectLst/>
        </p:spPr>
      </p:cxnSp>
      <p:cxnSp>
        <p:nvCxnSpPr>
          <p:cNvPr id="22" name="Straight Connector 21">
            <a:extLst>
              <a:ext uri="{FF2B5EF4-FFF2-40B4-BE49-F238E27FC236}">
                <a16:creationId xmlns:a16="http://schemas.microsoft.com/office/drawing/2014/main" id="{69FFBAF1-D7AF-414D-8858-71880ABD2466}"/>
              </a:ext>
            </a:extLst>
          </p:cNvPr>
          <p:cNvCxnSpPr>
            <a:cxnSpLocks/>
          </p:cNvCxnSpPr>
          <p:nvPr/>
        </p:nvCxnSpPr>
        <p:spPr>
          <a:xfrm>
            <a:off x="8963378" y="2415521"/>
            <a:ext cx="0" cy="540000"/>
          </a:xfrm>
          <a:prstGeom prst="line">
            <a:avLst/>
          </a:prstGeom>
          <a:noFill/>
          <a:ln w="76200" cap="flat" cmpd="sng" algn="ctr">
            <a:solidFill>
              <a:srgbClr val="002060"/>
            </a:solidFill>
            <a:prstDash val="solid"/>
            <a:miter lim="800000"/>
          </a:ln>
          <a:effectLst/>
        </p:spPr>
      </p:cxnSp>
      <p:sp>
        <p:nvSpPr>
          <p:cNvPr id="23" name="TextBox 22">
            <a:extLst>
              <a:ext uri="{FF2B5EF4-FFF2-40B4-BE49-F238E27FC236}">
                <a16:creationId xmlns:a16="http://schemas.microsoft.com/office/drawing/2014/main" id="{D5AF9209-4A19-4A6A-BAF7-2BCAD5099D2A}"/>
              </a:ext>
            </a:extLst>
          </p:cNvPr>
          <p:cNvSpPr txBox="1"/>
          <p:nvPr/>
        </p:nvSpPr>
        <p:spPr>
          <a:xfrm>
            <a:off x="5550373" y="6351116"/>
            <a:ext cx="1239208" cy="400110"/>
          </a:xfrm>
          <a:prstGeom prst="rect">
            <a:avLst/>
          </a:prstGeom>
          <a:noFill/>
        </p:spPr>
        <p:txBody>
          <a:bodyPr wrap="square" rtlCol="0">
            <a:spAutoFit/>
          </a:bodyPr>
          <a:lstStyle/>
          <a:p>
            <a:pPr algn="ctr"/>
            <a:r>
              <a:rPr kumimoji="0" lang="en-GB" sz="2000" b="1" i="0" u="none" strike="noStrike" kern="0" cap="none" spc="0" normalizeH="0" baseline="0" noProof="0" dirty="0" err="1">
                <a:ln>
                  <a:noFill/>
                </a:ln>
                <a:solidFill>
                  <a:srgbClr val="002060"/>
                </a:solidFill>
                <a:effectLst/>
                <a:uLnTx/>
                <a:uFillTx/>
              </a:rPr>
              <a:t>Élodie</a:t>
            </a:r>
            <a:endParaRPr kumimoji="0" lang="en-GB" sz="2000" b="1" i="0" u="none" strike="noStrike" kern="0" cap="none" spc="0" normalizeH="0" baseline="0" noProof="0" dirty="0">
              <a:ln>
                <a:noFill/>
              </a:ln>
              <a:solidFill>
                <a:srgbClr val="002060"/>
              </a:solidFill>
              <a:effectLst/>
              <a:uLnTx/>
              <a:uFillTx/>
            </a:endParaRPr>
          </a:p>
        </p:txBody>
      </p:sp>
      <p:sp>
        <p:nvSpPr>
          <p:cNvPr id="24" name="TextBox 23">
            <a:extLst>
              <a:ext uri="{FF2B5EF4-FFF2-40B4-BE49-F238E27FC236}">
                <a16:creationId xmlns:a16="http://schemas.microsoft.com/office/drawing/2014/main" id="{11436B17-61CA-415D-A059-9E6B790D6B06}"/>
              </a:ext>
            </a:extLst>
          </p:cNvPr>
          <p:cNvSpPr txBox="1"/>
          <p:nvPr/>
        </p:nvSpPr>
        <p:spPr>
          <a:xfrm>
            <a:off x="7755994" y="6347969"/>
            <a:ext cx="1146468" cy="40011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rPr>
              <a:t>Antoine</a:t>
            </a:r>
          </a:p>
        </p:txBody>
      </p:sp>
      <p:sp>
        <p:nvSpPr>
          <p:cNvPr id="25" name="TextBox 24">
            <a:extLst>
              <a:ext uri="{FF2B5EF4-FFF2-40B4-BE49-F238E27FC236}">
                <a16:creationId xmlns:a16="http://schemas.microsoft.com/office/drawing/2014/main" id="{612DD565-DE7E-450B-B469-3DE32328EBC5}"/>
              </a:ext>
            </a:extLst>
          </p:cNvPr>
          <p:cNvSpPr txBox="1"/>
          <p:nvPr/>
        </p:nvSpPr>
        <p:spPr>
          <a:xfrm>
            <a:off x="9959799" y="3964948"/>
            <a:ext cx="954108" cy="40011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rPr>
              <a:t>N_ _</a:t>
            </a:r>
            <a:r>
              <a:rPr kumimoji="0" lang="en-GB" sz="2000" b="1" i="0" u="none" strike="noStrike" kern="0" cap="none" spc="0" normalizeH="0" baseline="0" noProof="0" dirty="0" err="1">
                <a:ln>
                  <a:noFill/>
                </a:ln>
                <a:solidFill>
                  <a:srgbClr val="002060"/>
                </a:solidFill>
                <a:effectLst/>
                <a:uLnTx/>
                <a:uFillTx/>
              </a:rPr>
              <a:t>ra</a:t>
            </a:r>
            <a:endParaRPr kumimoji="0" lang="en-GB" sz="2000" b="1" i="0" u="none" strike="noStrike" kern="0" cap="none" spc="0" normalizeH="0" baseline="0" noProof="0" dirty="0">
              <a:ln>
                <a:noFill/>
              </a:ln>
              <a:solidFill>
                <a:srgbClr val="002060"/>
              </a:solidFill>
              <a:effectLst/>
              <a:uLnTx/>
              <a:uFillTx/>
            </a:endParaRPr>
          </a:p>
        </p:txBody>
      </p:sp>
      <p:sp>
        <p:nvSpPr>
          <p:cNvPr id="26" name="TextBox 25">
            <a:extLst>
              <a:ext uri="{FF2B5EF4-FFF2-40B4-BE49-F238E27FC236}">
                <a16:creationId xmlns:a16="http://schemas.microsoft.com/office/drawing/2014/main" id="{8DBEF9E4-9F50-4124-B31E-94C2DB7874C8}"/>
              </a:ext>
            </a:extLst>
          </p:cNvPr>
          <p:cNvSpPr txBox="1"/>
          <p:nvPr/>
        </p:nvSpPr>
        <p:spPr>
          <a:xfrm>
            <a:off x="11148848" y="3951864"/>
            <a:ext cx="1146469" cy="40011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2060"/>
                </a:solidFill>
                <a:effectLst/>
                <a:uLnTx/>
                <a:uFillTx/>
              </a:rPr>
              <a:t>Apollon</a:t>
            </a:r>
          </a:p>
        </p:txBody>
      </p:sp>
      <p:sp>
        <p:nvSpPr>
          <p:cNvPr id="33" name="TextBox 32">
            <a:extLst>
              <a:ext uri="{FF2B5EF4-FFF2-40B4-BE49-F238E27FC236}">
                <a16:creationId xmlns:a16="http://schemas.microsoft.com/office/drawing/2014/main" id="{147C9D24-93F3-4A45-8079-4B8D7EDBC566}"/>
              </a:ext>
            </a:extLst>
          </p:cNvPr>
          <p:cNvSpPr txBox="1"/>
          <p:nvPr/>
        </p:nvSpPr>
        <p:spPr>
          <a:xfrm>
            <a:off x="10147722" y="3964948"/>
            <a:ext cx="502062" cy="40011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002060"/>
                </a:solidFill>
                <a:effectLst/>
                <a:uLnTx/>
                <a:uFillTx/>
              </a:rPr>
              <a:t>ou</a:t>
            </a:r>
            <a:endParaRPr kumimoji="0" lang="en-GB" sz="2000" b="1" i="0" u="none" strike="noStrike" kern="0" cap="none" spc="0" normalizeH="0" baseline="0" noProof="0" dirty="0">
              <a:ln>
                <a:noFill/>
              </a:ln>
              <a:solidFill>
                <a:srgbClr val="002060"/>
              </a:solidFill>
              <a:effectLst/>
              <a:uLnTx/>
              <a:uFillTx/>
            </a:endParaRPr>
          </a:p>
        </p:txBody>
      </p:sp>
      <p:pic>
        <p:nvPicPr>
          <p:cNvPr id="35" name="Picture 34" descr="A picture containing food, clock, light&#10;&#10;Description automatically generated">
            <a:extLst>
              <a:ext uri="{FF2B5EF4-FFF2-40B4-BE49-F238E27FC236}">
                <a16:creationId xmlns:a16="http://schemas.microsoft.com/office/drawing/2014/main" id="{3A39EC4C-638A-438B-9803-31AE73CCC5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25765" y="5232233"/>
            <a:ext cx="1087191" cy="1087191"/>
          </a:xfrm>
          <a:prstGeom prst="ellipse">
            <a:avLst/>
          </a:prstGeom>
        </p:spPr>
      </p:pic>
      <p:pic>
        <p:nvPicPr>
          <p:cNvPr id="36" name="Picture 35" descr="A picture containing shirt&#10;&#10;Description automatically generated">
            <a:extLst>
              <a:ext uri="{FF2B5EF4-FFF2-40B4-BE49-F238E27FC236}">
                <a16:creationId xmlns:a16="http://schemas.microsoft.com/office/drawing/2014/main" id="{0B7B698C-063D-4698-B505-83976F070B1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52022" y="5174759"/>
            <a:ext cx="1154760" cy="1154760"/>
          </a:xfrm>
          <a:prstGeom prst="ellipse">
            <a:avLst/>
          </a:prstGeom>
        </p:spPr>
      </p:pic>
      <p:pic>
        <p:nvPicPr>
          <p:cNvPr id="38" name="Picture 37" descr="A close up of a stuffed animal&#10;&#10;Description automatically generated">
            <a:extLst>
              <a:ext uri="{FF2B5EF4-FFF2-40B4-BE49-F238E27FC236}">
                <a16:creationId xmlns:a16="http://schemas.microsoft.com/office/drawing/2014/main" id="{5E60E5B0-B63F-4D6C-9010-4BD534E1FC9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26389" y="3032869"/>
            <a:ext cx="928280" cy="928280"/>
          </a:xfrm>
          <a:prstGeom prst="rect">
            <a:avLst/>
          </a:prstGeom>
        </p:spPr>
      </p:pic>
    </p:spTree>
    <p:extLst>
      <p:ext uri="{BB962C8B-B14F-4D97-AF65-F5344CB8AC3E}">
        <p14:creationId xmlns:p14="http://schemas.microsoft.com/office/powerpoint/2010/main" val="2113387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CFCD0-1058-B947-98EB-8389472DC43A}"/>
              </a:ext>
            </a:extLst>
          </p:cNvPr>
          <p:cNvSpPr>
            <a:spLocks noGrp="1"/>
          </p:cNvSpPr>
          <p:nvPr>
            <p:ph type="title"/>
          </p:nvPr>
        </p:nvSpPr>
        <p:spPr>
          <a:xfrm>
            <a:off x="23917" y="-102173"/>
            <a:ext cx="10515600" cy="1325563"/>
          </a:xfrm>
        </p:spPr>
        <p:txBody>
          <a:bodyPr>
            <a:normAutofit fontScale="90000"/>
          </a:bodyPr>
          <a:lstStyle/>
          <a:p>
            <a:pPr lvl="0">
              <a:lnSpc>
                <a:spcPct val="100000"/>
              </a:lnSpc>
              <a:spcBef>
                <a:spcPts val="0"/>
              </a:spcBef>
            </a:pPr>
            <a:r>
              <a:rPr lang="en-GB" sz="24000" b="1" dirty="0">
                <a:solidFill>
                  <a:srgbClr val="115076"/>
                </a:solidFill>
                <a:latin typeface="Century Gothic" panose="020B0502020202020204" pitchFamily="34" charset="0"/>
                <a:ea typeface="+mn-ea"/>
                <a:cs typeface="Calibri" panose="020F0502020204030204" pitchFamily="34" charset="0"/>
              </a:rPr>
              <a:t>au</a:t>
            </a:r>
            <a:endParaRPr lang="en-US" dirty="0"/>
          </a:p>
        </p:txBody>
      </p:sp>
      <p:sp>
        <p:nvSpPr>
          <p:cNvPr id="3" name="TextBox 2"/>
          <p:cNvSpPr txBox="1"/>
          <p:nvPr/>
        </p:nvSpPr>
        <p:spPr>
          <a:xfrm>
            <a:off x="345215" y="2003001"/>
            <a:ext cx="37560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[au/</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eau</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grpSp>
        <p:nvGrpSpPr>
          <p:cNvPr id="13" name="Group 12" descr="two arrow diverging with another arrow highlighting the left option"/>
          <p:cNvGrpSpPr/>
          <p:nvPr/>
        </p:nvGrpSpPr>
        <p:grpSpPr>
          <a:xfrm>
            <a:off x="4667550" y="1597513"/>
            <a:ext cx="2856900" cy="2905322"/>
            <a:chOff x="5064823" y="1196357"/>
            <a:chExt cx="2856900" cy="2905322"/>
          </a:xfrm>
        </p:grpSpPr>
        <p:pic>
          <p:nvPicPr>
            <p:cNvPr id="8" name="Picture 7" descr="two arrow diverging with another arrow highlighting the left option"/>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064823" y="1196357"/>
              <a:ext cx="2856900" cy="2905322"/>
            </a:xfrm>
            <a:prstGeom prst="rect">
              <a:avLst/>
            </a:prstGeom>
          </p:spPr>
        </p:pic>
        <p:cxnSp>
          <p:nvCxnSpPr>
            <p:cNvPr id="9" name="Straight Arrow Connector 8" descr="two arrow diverging with another arrow highlighting the left option"/>
            <p:cNvCxnSpPr/>
            <p:nvPr/>
          </p:nvCxnSpPr>
          <p:spPr>
            <a:xfrm flipH="1" flipV="1">
              <a:off x="5782215" y="2051010"/>
              <a:ext cx="627569" cy="850436"/>
            </a:xfrm>
            <a:prstGeom prst="straightConnector1">
              <a:avLst/>
            </a:prstGeom>
            <a:ln w="76200">
              <a:solidFill>
                <a:srgbClr val="FA65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401108" y="2881870"/>
              <a:ext cx="8676" cy="857516"/>
            </a:xfrm>
            <a:prstGeom prst="line">
              <a:avLst/>
            </a:prstGeom>
            <a:ln w="76200">
              <a:solidFill>
                <a:srgbClr val="FA6500"/>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1535065" y="4263529"/>
            <a:ext cx="91218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che</a:t>
            </a:r>
            <a:endParaRPr kumimoji="0" lang="en-GB" sz="12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94415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9">
            <a:extLst>
              <a:ext uri="{FF2B5EF4-FFF2-40B4-BE49-F238E27FC236}">
                <a16:creationId xmlns:a16="http://schemas.microsoft.com/office/drawing/2014/main" id="{914486F8-E28A-49A1-8F9C-ED558A227756}"/>
              </a:ext>
            </a:extLst>
          </p:cNvPr>
          <p:cNvGraphicFramePr>
            <a:graphicFrameLocks noGrp="1"/>
          </p:cNvGraphicFramePr>
          <p:nvPr/>
        </p:nvGraphicFramePr>
        <p:xfrm>
          <a:off x="6243263" y="3872120"/>
          <a:ext cx="5581150" cy="2239290"/>
        </p:xfrm>
        <a:graphic>
          <a:graphicData uri="http://schemas.openxmlformats.org/drawingml/2006/table">
            <a:tbl>
              <a:tblPr firstRow="1" bandRow="1"/>
              <a:tblGrid>
                <a:gridCol w="432172">
                  <a:extLst>
                    <a:ext uri="{9D8B030D-6E8A-4147-A177-3AD203B41FA5}">
                      <a16:colId xmlns:a16="http://schemas.microsoft.com/office/drawing/2014/main" val="2349224372"/>
                    </a:ext>
                  </a:extLst>
                </a:gridCol>
                <a:gridCol w="1716326">
                  <a:extLst>
                    <a:ext uri="{9D8B030D-6E8A-4147-A177-3AD203B41FA5}">
                      <a16:colId xmlns:a16="http://schemas.microsoft.com/office/drawing/2014/main" val="3909898942"/>
                    </a:ext>
                  </a:extLst>
                </a:gridCol>
                <a:gridCol w="1716326">
                  <a:extLst>
                    <a:ext uri="{9D8B030D-6E8A-4147-A177-3AD203B41FA5}">
                      <a16:colId xmlns:a16="http://schemas.microsoft.com/office/drawing/2014/main" val="3924474894"/>
                    </a:ext>
                  </a:extLst>
                </a:gridCol>
                <a:gridCol w="1716326">
                  <a:extLst>
                    <a:ext uri="{9D8B030D-6E8A-4147-A177-3AD203B41FA5}">
                      <a16:colId xmlns:a16="http://schemas.microsoft.com/office/drawing/2014/main" val="2799325179"/>
                    </a:ext>
                  </a:extLst>
                </a:gridCol>
              </a:tblGrid>
              <a:tr h="746430">
                <a:tc>
                  <a:txBody>
                    <a:bodyPr/>
                    <a:lstStyle/>
                    <a:p>
                      <a:pPr algn="ctr"/>
                      <a:r>
                        <a:rPr lang="en-GB" sz="2000" b="1" dirty="0">
                          <a:solidFill>
                            <a:schemeClr val="accent1">
                              <a:lumMod val="50000"/>
                            </a:schemeClr>
                          </a:solidFill>
                        </a:rPr>
                        <a:t>A</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soif</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haute</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eau</a:t>
                      </a:r>
                      <a:endParaRPr lang="fr-FR" sz="2000" b="1" dirty="0">
                        <a:solidFill>
                          <a:schemeClr val="accent1">
                            <a:lumMod val="50000"/>
                          </a:schemeClr>
                        </a:solidFill>
                      </a:endParaRPr>
                    </a:p>
                  </a:txBody>
                  <a:tcPr anchor="ctr"/>
                </a:tc>
                <a:extLst>
                  <a:ext uri="{0D108BD9-81ED-4DB2-BD59-A6C34878D82A}">
                    <a16:rowId xmlns:a16="http://schemas.microsoft.com/office/drawing/2014/main" val="2136449185"/>
                  </a:ext>
                </a:extLst>
              </a:tr>
              <a:tr h="746430">
                <a:tc>
                  <a:txBody>
                    <a:bodyPr/>
                    <a:lstStyle/>
                    <a:p>
                      <a:pPr algn="ctr"/>
                      <a:r>
                        <a:rPr lang="en-GB" sz="2000" b="1" dirty="0">
                          <a:solidFill>
                            <a:schemeClr val="accent1">
                              <a:lumMod val="50000"/>
                            </a:schemeClr>
                          </a:solidFill>
                        </a:rPr>
                        <a:t>B</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sauf</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haute</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eu</a:t>
                      </a:r>
                      <a:endParaRPr lang="fr-FR" sz="2000" b="1" dirty="0">
                        <a:solidFill>
                          <a:schemeClr val="accent1">
                            <a:lumMod val="50000"/>
                          </a:schemeClr>
                        </a:solidFill>
                      </a:endParaRPr>
                    </a:p>
                  </a:txBody>
                  <a:tcPr anchor="ctr"/>
                </a:tc>
                <a:extLst>
                  <a:ext uri="{0D108BD9-81ED-4DB2-BD59-A6C34878D82A}">
                    <a16:rowId xmlns:a16="http://schemas.microsoft.com/office/drawing/2014/main" val="962169913"/>
                  </a:ext>
                </a:extLst>
              </a:tr>
              <a:tr h="746430">
                <a:tc>
                  <a:txBody>
                    <a:bodyPr/>
                    <a:lstStyle/>
                    <a:p>
                      <a:pPr algn="ctr"/>
                      <a:r>
                        <a:rPr lang="en-GB" sz="2000" b="1" dirty="0">
                          <a:solidFill>
                            <a:schemeClr val="accent1">
                              <a:lumMod val="50000"/>
                            </a:schemeClr>
                          </a:solidFill>
                        </a:rPr>
                        <a:t>C</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sauf</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hâte</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eau</a:t>
                      </a:r>
                      <a:endParaRPr lang="fr-FR" sz="2000" b="1" dirty="0">
                        <a:solidFill>
                          <a:schemeClr val="accent1">
                            <a:lumMod val="50000"/>
                          </a:schemeClr>
                        </a:solidFill>
                      </a:endParaRPr>
                    </a:p>
                  </a:txBody>
                  <a:tcPr anchor="ctr"/>
                </a:tc>
                <a:extLst>
                  <a:ext uri="{0D108BD9-81ED-4DB2-BD59-A6C34878D82A}">
                    <a16:rowId xmlns:a16="http://schemas.microsoft.com/office/drawing/2014/main" val="1837120422"/>
                  </a:ext>
                </a:extLst>
              </a:tr>
            </a:tbl>
          </a:graphicData>
        </a:graphic>
      </p:graphicFrame>
      <p:graphicFrame>
        <p:nvGraphicFramePr>
          <p:cNvPr id="27" name="Table 9">
            <a:extLst>
              <a:ext uri="{FF2B5EF4-FFF2-40B4-BE49-F238E27FC236}">
                <a16:creationId xmlns:a16="http://schemas.microsoft.com/office/drawing/2014/main" id="{22FA2C7D-42BA-4DB6-8A5B-2273965A6852}"/>
              </a:ext>
            </a:extLst>
          </p:cNvPr>
          <p:cNvGraphicFramePr>
            <a:graphicFrameLocks noGrp="1"/>
          </p:cNvGraphicFramePr>
          <p:nvPr/>
        </p:nvGraphicFramePr>
        <p:xfrm>
          <a:off x="6243263" y="1469679"/>
          <a:ext cx="5581150" cy="2239290"/>
        </p:xfrm>
        <a:graphic>
          <a:graphicData uri="http://schemas.openxmlformats.org/drawingml/2006/table">
            <a:tbl>
              <a:tblPr firstRow="1" bandRow="1"/>
              <a:tblGrid>
                <a:gridCol w="432172">
                  <a:extLst>
                    <a:ext uri="{9D8B030D-6E8A-4147-A177-3AD203B41FA5}">
                      <a16:colId xmlns:a16="http://schemas.microsoft.com/office/drawing/2014/main" val="2349224372"/>
                    </a:ext>
                  </a:extLst>
                </a:gridCol>
                <a:gridCol w="1716326">
                  <a:extLst>
                    <a:ext uri="{9D8B030D-6E8A-4147-A177-3AD203B41FA5}">
                      <a16:colId xmlns:a16="http://schemas.microsoft.com/office/drawing/2014/main" val="3909898942"/>
                    </a:ext>
                  </a:extLst>
                </a:gridCol>
                <a:gridCol w="1716326">
                  <a:extLst>
                    <a:ext uri="{9D8B030D-6E8A-4147-A177-3AD203B41FA5}">
                      <a16:colId xmlns:a16="http://schemas.microsoft.com/office/drawing/2014/main" val="3924474894"/>
                    </a:ext>
                  </a:extLst>
                </a:gridCol>
                <a:gridCol w="1716326">
                  <a:extLst>
                    <a:ext uri="{9D8B030D-6E8A-4147-A177-3AD203B41FA5}">
                      <a16:colId xmlns:a16="http://schemas.microsoft.com/office/drawing/2014/main" val="2799325179"/>
                    </a:ext>
                  </a:extLst>
                </a:gridCol>
              </a:tblGrid>
              <a:tr h="746430">
                <a:tc>
                  <a:txBody>
                    <a:bodyPr/>
                    <a:lstStyle/>
                    <a:p>
                      <a:pPr algn="ctr"/>
                      <a:r>
                        <a:rPr lang="en-GB" sz="2000" b="1" dirty="0">
                          <a:solidFill>
                            <a:schemeClr val="accent1">
                              <a:lumMod val="50000"/>
                            </a:schemeClr>
                          </a:solidFill>
                        </a:rPr>
                        <a:t>A</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p</a:t>
                      </a:r>
                      <a:r>
                        <a:rPr lang="fr-FR" sz="2000" b="1" dirty="0">
                          <a:solidFill>
                            <a:schemeClr val="accent1">
                              <a:lumMod val="50000"/>
                            </a:schemeClr>
                          </a:solidFill>
                        </a:rPr>
                        <a:t>eu</a:t>
                      </a:r>
                    </a:p>
                  </a:txBody>
                  <a:tcPr anchor="ctr"/>
                </a:tc>
                <a:tc>
                  <a:txBody>
                    <a:bodyPr/>
                    <a:lstStyle/>
                    <a:p>
                      <a:r>
                        <a:rPr lang="en-GB" sz="2000" b="1" dirty="0" err="1">
                          <a:solidFill>
                            <a:schemeClr val="accent1">
                              <a:lumMod val="50000"/>
                            </a:schemeClr>
                          </a:solidFill>
                        </a:rPr>
                        <a:t>veau</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poivron</a:t>
                      </a:r>
                      <a:endParaRPr lang="fr-FR" sz="2000" b="1" dirty="0">
                        <a:solidFill>
                          <a:schemeClr val="accent1">
                            <a:lumMod val="50000"/>
                          </a:schemeClr>
                        </a:solidFill>
                      </a:endParaRPr>
                    </a:p>
                  </a:txBody>
                  <a:tcPr anchor="ctr"/>
                </a:tc>
                <a:extLst>
                  <a:ext uri="{0D108BD9-81ED-4DB2-BD59-A6C34878D82A}">
                    <a16:rowId xmlns:a16="http://schemas.microsoft.com/office/drawing/2014/main" val="2136449185"/>
                  </a:ext>
                </a:extLst>
              </a:tr>
              <a:tr h="746430">
                <a:tc>
                  <a:txBody>
                    <a:bodyPr/>
                    <a:lstStyle/>
                    <a:p>
                      <a:pPr algn="ctr"/>
                      <a:r>
                        <a:rPr lang="en-GB" sz="2000" b="1" dirty="0">
                          <a:solidFill>
                            <a:schemeClr val="accent1">
                              <a:lumMod val="50000"/>
                            </a:schemeClr>
                          </a:solidFill>
                        </a:rPr>
                        <a:t>B</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peau</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va</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pauvre</a:t>
                      </a:r>
                      <a:endParaRPr lang="fr-FR" sz="2000" b="1" dirty="0">
                        <a:solidFill>
                          <a:schemeClr val="accent1">
                            <a:lumMod val="50000"/>
                          </a:schemeClr>
                        </a:solidFill>
                      </a:endParaRPr>
                    </a:p>
                  </a:txBody>
                  <a:tcPr anchor="ctr"/>
                </a:tc>
                <a:extLst>
                  <a:ext uri="{0D108BD9-81ED-4DB2-BD59-A6C34878D82A}">
                    <a16:rowId xmlns:a16="http://schemas.microsoft.com/office/drawing/2014/main" val="962169913"/>
                  </a:ext>
                </a:extLst>
              </a:tr>
              <a:tr h="746430">
                <a:tc>
                  <a:txBody>
                    <a:bodyPr/>
                    <a:lstStyle/>
                    <a:p>
                      <a:pPr algn="ctr"/>
                      <a:r>
                        <a:rPr lang="en-GB" sz="2000" b="1" dirty="0">
                          <a:solidFill>
                            <a:schemeClr val="accent1">
                              <a:lumMod val="50000"/>
                            </a:schemeClr>
                          </a:solidFill>
                        </a:rPr>
                        <a:t>C</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peau</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veau</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poivron</a:t>
                      </a:r>
                      <a:endParaRPr lang="fr-FR" sz="2000" b="1" dirty="0">
                        <a:solidFill>
                          <a:schemeClr val="accent1">
                            <a:lumMod val="50000"/>
                          </a:schemeClr>
                        </a:solidFill>
                      </a:endParaRPr>
                    </a:p>
                  </a:txBody>
                  <a:tcPr anchor="ctr"/>
                </a:tc>
                <a:extLst>
                  <a:ext uri="{0D108BD9-81ED-4DB2-BD59-A6C34878D82A}">
                    <a16:rowId xmlns:a16="http://schemas.microsoft.com/office/drawing/2014/main" val="1837120422"/>
                  </a:ext>
                </a:extLst>
              </a:tr>
            </a:tbl>
          </a:graphicData>
        </a:graphic>
      </p:graphicFrame>
      <p:graphicFrame>
        <p:nvGraphicFramePr>
          <p:cNvPr id="6" name="Table 9">
            <a:extLst>
              <a:ext uri="{FF2B5EF4-FFF2-40B4-BE49-F238E27FC236}">
                <a16:creationId xmlns:a16="http://schemas.microsoft.com/office/drawing/2014/main" id="{2BE6119C-7A3F-43FA-943D-9A122901C117}"/>
              </a:ext>
            </a:extLst>
          </p:cNvPr>
          <p:cNvGraphicFramePr>
            <a:graphicFrameLocks noGrp="1"/>
          </p:cNvGraphicFramePr>
          <p:nvPr/>
        </p:nvGraphicFramePr>
        <p:xfrm>
          <a:off x="367587" y="1469679"/>
          <a:ext cx="5581150" cy="2239290"/>
        </p:xfrm>
        <a:graphic>
          <a:graphicData uri="http://schemas.openxmlformats.org/drawingml/2006/table">
            <a:tbl>
              <a:tblPr firstRow="1" bandRow="1"/>
              <a:tblGrid>
                <a:gridCol w="432172">
                  <a:extLst>
                    <a:ext uri="{9D8B030D-6E8A-4147-A177-3AD203B41FA5}">
                      <a16:colId xmlns:a16="http://schemas.microsoft.com/office/drawing/2014/main" val="2349224372"/>
                    </a:ext>
                  </a:extLst>
                </a:gridCol>
                <a:gridCol w="1716326">
                  <a:extLst>
                    <a:ext uri="{9D8B030D-6E8A-4147-A177-3AD203B41FA5}">
                      <a16:colId xmlns:a16="http://schemas.microsoft.com/office/drawing/2014/main" val="3909898942"/>
                    </a:ext>
                  </a:extLst>
                </a:gridCol>
                <a:gridCol w="1716326">
                  <a:extLst>
                    <a:ext uri="{9D8B030D-6E8A-4147-A177-3AD203B41FA5}">
                      <a16:colId xmlns:a16="http://schemas.microsoft.com/office/drawing/2014/main" val="3924474894"/>
                    </a:ext>
                  </a:extLst>
                </a:gridCol>
                <a:gridCol w="1716326">
                  <a:extLst>
                    <a:ext uri="{9D8B030D-6E8A-4147-A177-3AD203B41FA5}">
                      <a16:colId xmlns:a16="http://schemas.microsoft.com/office/drawing/2014/main" val="2799325179"/>
                    </a:ext>
                  </a:extLst>
                </a:gridCol>
              </a:tblGrid>
              <a:tr h="746430">
                <a:tc>
                  <a:txBody>
                    <a:bodyPr/>
                    <a:lstStyle/>
                    <a:p>
                      <a:pPr algn="ctr"/>
                      <a:r>
                        <a:rPr lang="en-GB" sz="2000" b="1" dirty="0">
                          <a:solidFill>
                            <a:schemeClr val="accent1">
                              <a:lumMod val="50000"/>
                            </a:schemeClr>
                          </a:solidFill>
                        </a:rPr>
                        <a:t>A</a:t>
                      </a:r>
                      <a:endParaRPr lang="fr-FR" sz="2000" b="1"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kern="1200" dirty="0">
                          <a:solidFill>
                            <a:schemeClr val="accent1">
                              <a:lumMod val="50000"/>
                            </a:schemeClr>
                          </a:solidFill>
                          <a:latin typeface="Century Gothic" panose="020F0302020204030204"/>
                          <a:ea typeface="Century Gothic"/>
                          <a:cs typeface="Century Gothic"/>
                        </a:rPr>
                        <a:t>beau</a:t>
                      </a:r>
                    </a:p>
                  </a:txBody>
                  <a:tcPr anchor="ctr"/>
                </a:tc>
                <a:tc>
                  <a:txBody>
                    <a:bodyPr/>
                    <a:lstStyle/>
                    <a:p>
                      <a:r>
                        <a:rPr lang="en-GB" sz="2000" b="1" dirty="0">
                          <a:solidFill>
                            <a:schemeClr val="accent1">
                              <a:lumMod val="50000"/>
                            </a:schemeClr>
                          </a:solidFill>
                        </a:rPr>
                        <a:t>se</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causer</a:t>
                      </a:r>
                      <a:endParaRPr lang="fr-FR" sz="2000" b="1" dirty="0">
                        <a:solidFill>
                          <a:schemeClr val="accent1">
                            <a:lumMod val="50000"/>
                          </a:schemeClr>
                        </a:solidFill>
                      </a:endParaRPr>
                    </a:p>
                  </a:txBody>
                  <a:tcPr anchor="ctr"/>
                </a:tc>
                <a:extLst>
                  <a:ext uri="{0D108BD9-81ED-4DB2-BD59-A6C34878D82A}">
                    <a16:rowId xmlns:a16="http://schemas.microsoft.com/office/drawing/2014/main" val="2136449185"/>
                  </a:ext>
                </a:extLst>
              </a:tr>
              <a:tr h="746430">
                <a:tc>
                  <a:txBody>
                    <a:bodyPr/>
                    <a:lstStyle/>
                    <a:p>
                      <a:pPr algn="ctr"/>
                      <a:r>
                        <a:rPr lang="en-GB" sz="2000" b="1" dirty="0">
                          <a:solidFill>
                            <a:schemeClr val="accent1">
                              <a:lumMod val="50000"/>
                            </a:schemeClr>
                          </a:solidFill>
                        </a:rPr>
                        <a:t>B</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beau</a:t>
                      </a:r>
                      <a:r>
                        <a:rPr lang="en-GB" sz="2000" dirty="0">
                          <a:solidFill>
                            <a:schemeClr val="accent1">
                              <a:lumMod val="50000"/>
                            </a:schemeClr>
                          </a:solidFill>
                        </a:rPr>
                        <a:t> </a:t>
                      </a:r>
                      <a:endParaRPr lang="fr-FR" sz="2000" dirty="0">
                        <a:solidFill>
                          <a:schemeClr val="accent1">
                            <a:lumMod val="50000"/>
                          </a:schemeClr>
                        </a:solidFill>
                      </a:endParaRPr>
                    </a:p>
                  </a:txBody>
                  <a:tcPr anchor="ctr"/>
                </a:tc>
                <a:tc>
                  <a:txBody>
                    <a:bodyPr/>
                    <a:lstStyle/>
                    <a:p>
                      <a:r>
                        <a:rPr lang="en-GB" sz="2000" b="1" dirty="0">
                          <a:solidFill>
                            <a:schemeClr val="accent1">
                              <a:lumMod val="50000"/>
                            </a:schemeClr>
                          </a:solidFill>
                        </a:rPr>
                        <a:t>seau</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caser</a:t>
                      </a:r>
                      <a:endParaRPr lang="fr-FR" sz="2000" b="1" dirty="0">
                        <a:solidFill>
                          <a:schemeClr val="accent1">
                            <a:lumMod val="50000"/>
                          </a:schemeClr>
                        </a:solidFill>
                      </a:endParaRPr>
                    </a:p>
                  </a:txBody>
                  <a:tcPr anchor="ctr"/>
                </a:tc>
                <a:extLst>
                  <a:ext uri="{0D108BD9-81ED-4DB2-BD59-A6C34878D82A}">
                    <a16:rowId xmlns:a16="http://schemas.microsoft.com/office/drawing/2014/main" val="962169913"/>
                  </a:ext>
                </a:extLst>
              </a:tr>
              <a:tr h="746430">
                <a:tc>
                  <a:txBody>
                    <a:bodyPr/>
                    <a:lstStyle/>
                    <a:p>
                      <a:pPr algn="ctr"/>
                      <a:r>
                        <a:rPr lang="en-GB" sz="2000" b="1" dirty="0">
                          <a:solidFill>
                            <a:schemeClr val="accent1">
                              <a:lumMod val="50000"/>
                            </a:schemeClr>
                          </a:solidFill>
                        </a:rPr>
                        <a:t>C</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bas</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seau</a:t>
                      </a:r>
                      <a:endParaRPr lang="fr-FR" sz="2000" dirty="0">
                        <a:solidFill>
                          <a:schemeClr val="accent1">
                            <a:lumMod val="50000"/>
                          </a:schemeClr>
                        </a:solidFill>
                      </a:endParaRPr>
                    </a:p>
                  </a:txBody>
                  <a:tcPr anchor="ctr"/>
                </a:tc>
                <a:tc>
                  <a:txBody>
                    <a:bodyPr/>
                    <a:lstStyle/>
                    <a:p>
                      <a:r>
                        <a:rPr lang="en-GB" sz="2000" b="1" dirty="0">
                          <a:solidFill>
                            <a:schemeClr val="accent1">
                              <a:lumMod val="50000"/>
                            </a:schemeClr>
                          </a:solidFill>
                        </a:rPr>
                        <a:t>caser</a:t>
                      </a:r>
                      <a:endParaRPr lang="fr-FR" sz="2000" b="1" dirty="0">
                        <a:solidFill>
                          <a:schemeClr val="accent1">
                            <a:lumMod val="50000"/>
                          </a:schemeClr>
                        </a:solidFill>
                      </a:endParaRPr>
                    </a:p>
                  </a:txBody>
                  <a:tcPr anchor="ctr"/>
                </a:tc>
                <a:extLst>
                  <a:ext uri="{0D108BD9-81ED-4DB2-BD59-A6C34878D82A}">
                    <a16:rowId xmlns:a16="http://schemas.microsoft.com/office/drawing/2014/main" val="1837120422"/>
                  </a:ext>
                </a:extLst>
              </a:tr>
            </a:tbl>
          </a:graphicData>
        </a:graphic>
      </p:graphicFrame>
      <p:sp>
        <p:nvSpPr>
          <p:cNvPr id="4" name="Title 3"/>
          <p:cNvSpPr>
            <a:spLocks noGrp="1"/>
          </p:cNvSpPr>
          <p:nvPr>
            <p:ph type="title"/>
          </p:nvPr>
        </p:nvSpPr>
        <p:spPr>
          <a:xfrm>
            <a:off x="0" y="213557"/>
            <a:ext cx="2817493" cy="647577"/>
          </a:xfrm>
        </p:spPr>
        <p:txBody>
          <a:bodyPr>
            <a:normAutofit/>
          </a:bodyPr>
          <a:lstStyle/>
          <a:p>
            <a:r>
              <a:rPr lang="en-GB" b="1" dirty="0" err="1">
                <a:solidFill>
                  <a:schemeClr val="bg1"/>
                </a:solidFill>
              </a:rPr>
              <a:t>Phonétique</a:t>
            </a:r>
            <a:r>
              <a:rPr lang="en-GB"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graphicFrame>
        <p:nvGraphicFramePr>
          <p:cNvPr id="11" name="Table 9">
            <a:extLst>
              <a:ext uri="{FF2B5EF4-FFF2-40B4-BE49-F238E27FC236}">
                <a16:creationId xmlns:a16="http://schemas.microsoft.com/office/drawing/2014/main" id="{3F03F2D0-57AA-4A38-9DCB-B3B39701FD36}"/>
              </a:ext>
            </a:extLst>
          </p:cNvPr>
          <p:cNvGraphicFramePr>
            <a:graphicFrameLocks noGrp="1"/>
          </p:cNvGraphicFramePr>
          <p:nvPr/>
        </p:nvGraphicFramePr>
        <p:xfrm>
          <a:off x="367587" y="3872120"/>
          <a:ext cx="5581150" cy="2239290"/>
        </p:xfrm>
        <a:graphic>
          <a:graphicData uri="http://schemas.openxmlformats.org/drawingml/2006/table">
            <a:tbl>
              <a:tblPr firstRow="1" bandRow="1"/>
              <a:tblGrid>
                <a:gridCol w="432172">
                  <a:extLst>
                    <a:ext uri="{9D8B030D-6E8A-4147-A177-3AD203B41FA5}">
                      <a16:colId xmlns:a16="http://schemas.microsoft.com/office/drawing/2014/main" val="2349224372"/>
                    </a:ext>
                  </a:extLst>
                </a:gridCol>
                <a:gridCol w="1716326">
                  <a:extLst>
                    <a:ext uri="{9D8B030D-6E8A-4147-A177-3AD203B41FA5}">
                      <a16:colId xmlns:a16="http://schemas.microsoft.com/office/drawing/2014/main" val="3909898942"/>
                    </a:ext>
                  </a:extLst>
                </a:gridCol>
                <a:gridCol w="1716326">
                  <a:extLst>
                    <a:ext uri="{9D8B030D-6E8A-4147-A177-3AD203B41FA5}">
                      <a16:colId xmlns:a16="http://schemas.microsoft.com/office/drawing/2014/main" val="3924474894"/>
                    </a:ext>
                  </a:extLst>
                </a:gridCol>
                <a:gridCol w="1716326">
                  <a:extLst>
                    <a:ext uri="{9D8B030D-6E8A-4147-A177-3AD203B41FA5}">
                      <a16:colId xmlns:a16="http://schemas.microsoft.com/office/drawing/2014/main" val="2799325179"/>
                    </a:ext>
                  </a:extLst>
                </a:gridCol>
              </a:tblGrid>
              <a:tr h="746430">
                <a:tc>
                  <a:txBody>
                    <a:bodyPr/>
                    <a:lstStyle/>
                    <a:p>
                      <a:pPr algn="ctr"/>
                      <a:r>
                        <a:rPr lang="en-GB" sz="2000" b="1" dirty="0">
                          <a:solidFill>
                            <a:schemeClr val="accent1">
                              <a:lumMod val="50000"/>
                            </a:schemeClr>
                          </a:solidFill>
                        </a:rPr>
                        <a:t>A</a:t>
                      </a:r>
                      <a:endParaRPr lang="fr-FR" sz="2000" b="1"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kern="1200" dirty="0">
                          <a:solidFill>
                            <a:schemeClr val="accent1">
                              <a:lumMod val="50000"/>
                            </a:schemeClr>
                          </a:solidFill>
                          <a:latin typeface="Century Gothic" panose="020F0302020204030204"/>
                          <a:ea typeface="Century Gothic"/>
                          <a:cs typeface="Century Gothic"/>
                        </a:rPr>
                        <a:t>g</a:t>
                      </a:r>
                      <a:r>
                        <a:rPr lang="en-GB" sz="2000" b="1" dirty="0">
                          <a:solidFill>
                            <a:schemeClr val="accent1">
                              <a:lumMod val="50000"/>
                            </a:schemeClr>
                          </a:solidFill>
                        </a:rPr>
                        <a:t>â</a:t>
                      </a:r>
                      <a:r>
                        <a:rPr lang="en-US" sz="2000" b="1" i="0" kern="1200" dirty="0" err="1">
                          <a:solidFill>
                            <a:schemeClr val="accent1">
                              <a:lumMod val="50000"/>
                            </a:schemeClr>
                          </a:solidFill>
                          <a:latin typeface="Century Gothic" panose="020F0302020204030204"/>
                          <a:ea typeface="Century Gothic"/>
                          <a:cs typeface="Century Gothic"/>
                        </a:rPr>
                        <a:t>che</a:t>
                      </a:r>
                      <a:endParaRPr lang="en-US" sz="2000" b="1" i="0" kern="1200" dirty="0">
                        <a:solidFill>
                          <a:schemeClr val="accent1">
                            <a:lumMod val="50000"/>
                          </a:schemeClr>
                        </a:solidFill>
                        <a:latin typeface="Century Gothic" panose="020F0302020204030204"/>
                        <a:ea typeface="Century Gothic"/>
                        <a:cs typeface="Century Gothic"/>
                      </a:endParaRPr>
                    </a:p>
                  </a:txBody>
                  <a:tcPr anchor="ctr"/>
                </a:tc>
                <a:tc>
                  <a:txBody>
                    <a:bodyPr/>
                    <a:lstStyle/>
                    <a:p>
                      <a:r>
                        <a:rPr lang="en-GB" sz="2000" b="1" dirty="0">
                          <a:solidFill>
                            <a:schemeClr val="accent1">
                              <a:lumMod val="50000"/>
                            </a:schemeClr>
                          </a:solidFill>
                        </a:rPr>
                        <a:t>jaune</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faux</a:t>
                      </a:r>
                      <a:endParaRPr lang="fr-FR" sz="2000" b="1" dirty="0">
                        <a:solidFill>
                          <a:schemeClr val="accent1">
                            <a:lumMod val="50000"/>
                          </a:schemeClr>
                        </a:solidFill>
                      </a:endParaRPr>
                    </a:p>
                  </a:txBody>
                  <a:tcPr anchor="ctr"/>
                </a:tc>
                <a:extLst>
                  <a:ext uri="{0D108BD9-81ED-4DB2-BD59-A6C34878D82A}">
                    <a16:rowId xmlns:a16="http://schemas.microsoft.com/office/drawing/2014/main" val="2136449185"/>
                  </a:ext>
                </a:extLst>
              </a:tr>
              <a:tr h="746430">
                <a:tc>
                  <a:txBody>
                    <a:bodyPr/>
                    <a:lstStyle/>
                    <a:p>
                      <a:pPr algn="ctr"/>
                      <a:r>
                        <a:rPr lang="en-GB" sz="2000" b="1" dirty="0">
                          <a:solidFill>
                            <a:schemeClr val="accent1">
                              <a:lumMod val="50000"/>
                            </a:schemeClr>
                          </a:solidFill>
                        </a:rPr>
                        <a:t>B</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gauche</a:t>
                      </a:r>
                      <a:r>
                        <a:rPr lang="en-GB" sz="2000" dirty="0">
                          <a:solidFill>
                            <a:schemeClr val="accent1">
                              <a:lumMod val="50000"/>
                            </a:schemeClr>
                          </a:solidFill>
                        </a:rPr>
                        <a:t> </a:t>
                      </a:r>
                      <a:endParaRPr lang="fr-FR" sz="2000" dirty="0">
                        <a:solidFill>
                          <a:schemeClr val="accent1">
                            <a:lumMod val="50000"/>
                          </a:schemeClr>
                        </a:solidFill>
                      </a:endParaRPr>
                    </a:p>
                  </a:txBody>
                  <a:tcPr anchor="ctr"/>
                </a:tc>
                <a:tc>
                  <a:txBody>
                    <a:bodyPr/>
                    <a:lstStyle/>
                    <a:p>
                      <a:r>
                        <a:rPr lang="en-GB" sz="2000" b="1" dirty="0">
                          <a:solidFill>
                            <a:schemeClr val="accent1">
                              <a:lumMod val="50000"/>
                            </a:schemeClr>
                          </a:solidFill>
                        </a:rPr>
                        <a:t>jaune</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feu</a:t>
                      </a:r>
                      <a:endParaRPr lang="fr-FR" sz="2000" b="1" dirty="0">
                        <a:solidFill>
                          <a:schemeClr val="accent1">
                            <a:lumMod val="50000"/>
                          </a:schemeClr>
                        </a:solidFill>
                      </a:endParaRPr>
                    </a:p>
                  </a:txBody>
                  <a:tcPr anchor="ctr"/>
                </a:tc>
                <a:extLst>
                  <a:ext uri="{0D108BD9-81ED-4DB2-BD59-A6C34878D82A}">
                    <a16:rowId xmlns:a16="http://schemas.microsoft.com/office/drawing/2014/main" val="962169913"/>
                  </a:ext>
                </a:extLst>
              </a:tr>
              <a:tr h="746430">
                <a:tc>
                  <a:txBody>
                    <a:bodyPr/>
                    <a:lstStyle/>
                    <a:p>
                      <a:pPr algn="ctr"/>
                      <a:r>
                        <a:rPr lang="en-GB" sz="2000" b="1" dirty="0">
                          <a:solidFill>
                            <a:schemeClr val="accent1">
                              <a:lumMod val="50000"/>
                            </a:schemeClr>
                          </a:solidFill>
                        </a:rPr>
                        <a:t>C</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gauche</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jeune</a:t>
                      </a:r>
                      <a:endParaRPr lang="fr-FR" sz="2000" dirty="0">
                        <a:solidFill>
                          <a:schemeClr val="accent1">
                            <a:lumMod val="50000"/>
                          </a:schemeClr>
                        </a:solidFill>
                      </a:endParaRPr>
                    </a:p>
                  </a:txBody>
                  <a:tcPr anchor="ctr"/>
                </a:tc>
                <a:tc>
                  <a:txBody>
                    <a:bodyPr/>
                    <a:lstStyle/>
                    <a:p>
                      <a:r>
                        <a:rPr lang="en-GB" sz="2000" b="1" dirty="0">
                          <a:solidFill>
                            <a:schemeClr val="accent1">
                              <a:lumMod val="50000"/>
                            </a:schemeClr>
                          </a:solidFill>
                        </a:rPr>
                        <a:t>faux</a:t>
                      </a:r>
                      <a:endParaRPr lang="fr-FR" sz="2000" b="1" dirty="0">
                        <a:solidFill>
                          <a:schemeClr val="accent1">
                            <a:lumMod val="50000"/>
                          </a:schemeClr>
                        </a:solidFill>
                      </a:endParaRPr>
                    </a:p>
                  </a:txBody>
                  <a:tcPr anchor="ctr"/>
                </a:tc>
                <a:extLst>
                  <a:ext uri="{0D108BD9-81ED-4DB2-BD59-A6C34878D82A}">
                    <a16:rowId xmlns:a16="http://schemas.microsoft.com/office/drawing/2014/main" val="1837120422"/>
                  </a:ext>
                </a:extLst>
              </a:tr>
            </a:tbl>
          </a:graphicData>
        </a:graphic>
      </p:graphicFrame>
      <p:sp>
        <p:nvSpPr>
          <p:cNvPr id="2" name="TextBox 1">
            <a:extLst>
              <a:ext uri="{FF2B5EF4-FFF2-40B4-BE49-F238E27FC236}">
                <a16:creationId xmlns:a16="http://schemas.microsoft.com/office/drawing/2014/main" id="{4A92C164-550F-486B-9991-A6BE1E85EA4E}"/>
              </a:ext>
            </a:extLst>
          </p:cNvPr>
          <p:cNvSpPr txBox="1"/>
          <p:nvPr/>
        </p:nvSpPr>
        <p:spPr>
          <a:xfrm>
            <a:off x="2353984" y="291737"/>
            <a:ext cx="26610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4472C4">
                    <a:lumMod val="50000"/>
                  </a:srgbClr>
                </a:solidFill>
                <a:effectLst/>
                <a:uLnTx/>
                <a:uFillTx/>
                <a:latin typeface="Century Gothic" panose="020F0302020204030204"/>
                <a:cs typeface="Arial"/>
                <a:sym typeface="Arial"/>
              </a:rPr>
              <a:t>Partenaire</a:t>
            </a:r>
            <a:r>
              <a:rPr kumimoji="0" lang="en-GB" sz="2400" b="1" i="0" u="none" strike="noStrike" kern="0" cap="none" spc="0" normalizeH="0" baseline="0" noProof="0" dirty="0">
                <a:ln>
                  <a:noFill/>
                </a:ln>
                <a:solidFill>
                  <a:srgbClr val="4472C4">
                    <a:lumMod val="50000"/>
                  </a:srgbClr>
                </a:solidFill>
                <a:effectLst/>
                <a:uLnTx/>
                <a:uFillTx/>
                <a:latin typeface="Century Gothic" panose="020F0302020204030204"/>
                <a:cs typeface="Arial"/>
                <a:sym typeface="Arial"/>
              </a:rPr>
              <a:t> A</a:t>
            </a:r>
            <a:endParaRPr kumimoji="0" lang="fr-FR" sz="2400" b="1" i="0" u="none" strike="noStrike" kern="0" cap="none" spc="0" normalizeH="0" baseline="0" noProof="0" dirty="0">
              <a:ln>
                <a:noFill/>
              </a:ln>
              <a:solidFill>
                <a:srgbClr val="4472C4">
                  <a:lumMod val="50000"/>
                </a:srgbClr>
              </a:solidFill>
              <a:effectLst/>
              <a:uLnTx/>
              <a:uFillTx/>
              <a:latin typeface="Century Gothic" panose="020F0302020204030204"/>
              <a:cs typeface="Arial"/>
              <a:sym typeface="Arial"/>
            </a:endParaRPr>
          </a:p>
        </p:txBody>
      </p:sp>
      <p:sp>
        <p:nvSpPr>
          <p:cNvPr id="5" name="TextBox 4">
            <a:extLst>
              <a:ext uri="{FF2B5EF4-FFF2-40B4-BE49-F238E27FC236}">
                <a16:creationId xmlns:a16="http://schemas.microsoft.com/office/drawing/2014/main" id="{8A62FB82-9C4C-4AF7-BD34-882C02E38F6D}"/>
              </a:ext>
            </a:extLst>
          </p:cNvPr>
          <p:cNvSpPr txBox="1"/>
          <p:nvPr/>
        </p:nvSpPr>
        <p:spPr>
          <a:xfrm>
            <a:off x="114502" y="3805098"/>
            <a:ext cx="360000" cy="360000"/>
          </a:xfrm>
          <a:prstGeom prst="rect">
            <a:avLst/>
          </a:prstGeom>
          <a:solidFill>
            <a:schemeClr val="bg1"/>
          </a:solidFill>
          <a:ln w="190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cs typeface="Arial"/>
                <a:sym typeface="Arial"/>
              </a:rPr>
              <a:t>2</a:t>
            </a:r>
            <a:endParaRPr kumimoji="0" lang="fr-FR" sz="2000" b="1" i="0" u="none" strike="noStrike" kern="0" cap="none" spc="0" normalizeH="0" baseline="0" noProof="0" dirty="0">
              <a:ln>
                <a:noFill/>
              </a:ln>
              <a:solidFill>
                <a:srgbClr val="5B9BD5">
                  <a:lumMod val="50000"/>
                </a:srgbClr>
              </a:solidFill>
              <a:effectLst/>
              <a:uLnTx/>
              <a:uFillTx/>
              <a:latin typeface="Century Gothic" panose="020F0302020204030204"/>
              <a:cs typeface="Arial"/>
              <a:sym typeface="Arial"/>
            </a:endParaRPr>
          </a:p>
        </p:txBody>
      </p:sp>
      <p:sp>
        <p:nvSpPr>
          <p:cNvPr id="9" name="TextBox 8">
            <a:extLst>
              <a:ext uri="{FF2B5EF4-FFF2-40B4-BE49-F238E27FC236}">
                <a16:creationId xmlns:a16="http://schemas.microsoft.com/office/drawing/2014/main" id="{212F9B69-4ECA-4406-A4D9-666827FE856B}"/>
              </a:ext>
            </a:extLst>
          </p:cNvPr>
          <p:cNvSpPr txBox="1"/>
          <p:nvPr/>
        </p:nvSpPr>
        <p:spPr>
          <a:xfrm>
            <a:off x="6075740" y="1379896"/>
            <a:ext cx="360000" cy="360000"/>
          </a:xfrm>
          <a:prstGeom prst="rect">
            <a:avLst/>
          </a:prstGeom>
          <a:solidFill>
            <a:schemeClr val="bg1"/>
          </a:solidFill>
          <a:ln w="190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cs typeface="Arial"/>
                <a:sym typeface="Arial"/>
              </a:rPr>
              <a:t>3</a:t>
            </a:r>
            <a:endParaRPr kumimoji="0" lang="fr-FR" sz="2000" b="1" i="0" u="none" strike="noStrike" kern="0" cap="none" spc="0" normalizeH="0" baseline="0" noProof="0" dirty="0">
              <a:ln>
                <a:noFill/>
              </a:ln>
              <a:solidFill>
                <a:srgbClr val="5B9BD5">
                  <a:lumMod val="50000"/>
                </a:srgbClr>
              </a:solidFill>
              <a:effectLst/>
              <a:uLnTx/>
              <a:uFillTx/>
              <a:latin typeface="Century Gothic" panose="020F0302020204030204"/>
              <a:cs typeface="Arial"/>
              <a:sym typeface="Arial"/>
            </a:endParaRPr>
          </a:p>
        </p:txBody>
      </p:sp>
      <p:sp>
        <p:nvSpPr>
          <p:cNvPr id="10" name="TextBox 9">
            <a:extLst>
              <a:ext uri="{FF2B5EF4-FFF2-40B4-BE49-F238E27FC236}">
                <a16:creationId xmlns:a16="http://schemas.microsoft.com/office/drawing/2014/main" id="{2B5AE0D2-3E1D-462C-BE44-717B469505B2}"/>
              </a:ext>
            </a:extLst>
          </p:cNvPr>
          <p:cNvSpPr txBox="1"/>
          <p:nvPr/>
        </p:nvSpPr>
        <p:spPr>
          <a:xfrm>
            <a:off x="6096000" y="3789275"/>
            <a:ext cx="360000" cy="360000"/>
          </a:xfrm>
          <a:prstGeom prst="rect">
            <a:avLst/>
          </a:prstGeom>
          <a:solidFill>
            <a:schemeClr val="bg1"/>
          </a:solidFill>
          <a:ln w="190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cs typeface="Arial"/>
                <a:sym typeface="Arial"/>
              </a:rPr>
              <a:t>4</a:t>
            </a:r>
            <a:endParaRPr kumimoji="0" lang="fr-FR" sz="2000" b="1" i="0" u="none" strike="noStrike" kern="0" cap="none" spc="0" normalizeH="0" baseline="0" noProof="0" dirty="0">
              <a:ln>
                <a:noFill/>
              </a:ln>
              <a:solidFill>
                <a:srgbClr val="5B9BD5">
                  <a:lumMod val="50000"/>
                </a:srgbClr>
              </a:solidFill>
              <a:effectLst/>
              <a:uLnTx/>
              <a:uFillTx/>
              <a:latin typeface="Century Gothic" panose="020F0302020204030204"/>
              <a:cs typeface="Arial"/>
              <a:sym typeface="Arial"/>
            </a:endParaRPr>
          </a:p>
        </p:txBody>
      </p:sp>
      <p:pic>
        <p:nvPicPr>
          <p:cNvPr id="2054" name="Picture 6" descr="Bucket, Pail, Yellow, Toy, Playground, Child">
            <a:extLst>
              <a:ext uri="{FF2B5EF4-FFF2-40B4-BE49-F238E27FC236}">
                <a16:creationId xmlns:a16="http://schemas.microsoft.com/office/drawing/2014/main" id="{538B76E3-CB3F-4CAA-8143-EC5C958FB0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1295" y="2434242"/>
            <a:ext cx="453008" cy="4443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Mountain, Snowy, Peak, Alp, Everest, Hill">
            <a:extLst>
              <a:ext uri="{FF2B5EF4-FFF2-40B4-BE49-F238E27FC236}">
                <a16:creationId xmlns:a16="http://schemas.microsoft.com/office/drawing/2014/main" id="{4AE2C05E-FECD-43DA-878A-816043ECF8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1910" y="2984620"/>
            <a:ext cx="528256" cy="424018"/>
          </a:xfrm>
          <a:prstGeom prst="rect">
            <a:avLst/>
          </a:prstGeom>
          <a:noFill/>
          <a:extLst>
            <a:ext uri="{909E8E84-426E-40DD-AFC4-6F175D3DCCD1}">
              <a14:hiddenFill xmlns:a14="http://schemas.microsoft.com/office/drawing/2010/main">
                <a:solidFill>
                  <a:srgbClr val="FFFFFF"/>
                </a:solidFill>
              </a14:hiddenFill>
            </a:ext>
          </a:extLst>
        </p:spPr>
      </p:pic>
      <p:sp>
        <p:nvSpPr>
          <p:cNvPr id="17" name="Arrow: Down 16">
            <a:extLst>
              <a:ext uri="{FF2B5EF4-FFF2-40B4-BE49-F238E27FC236}">
                <a16:creationId xmlns:a16="http://schemas.microsoft.com/office/drawing/2014/main" id="{F2AC9A70-EEEE-45F7-B7A9-8C34DD0B7981}"/>
              </a:ext>
            </a:extLst>
          </p:cNvPr>
          <p:cNvSpPr/>
          <p:nvPr/>
        </p:nvSpPr>
        <p:spPr>
          <a:xfrm rot="3412858">
            <a:off x="2220543" y="3023673"/>
            <a:ext cx="163814" cy="34900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18" name="TextBox 17">
            <a:extLst>
              <a:ext uri="{FF2B5EF4-FFF2-40B4-BE49-F238E27FC236}">
                <a16:creationId xmlns:a16="http://schemas.microsoft.com/office/drawing/2014/main" id="{2890747C-A52A-4929-A94A-6B34C55FCB60}"/>
              </a:ext>
            </a:extLst>
          </p:cNvPr>
          <p:cNvSpPr txBox="1"/>
          <p:nvPr/>
        </p:nvSpPr>
        <p:spPr>
          <a:xfrm>
            <a:off x="1234582" y="3351712"/>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[bottom]</a:t>
            </a:r>
          </a:p>
        </p:txBody>
      </p:sp>
      <p:sp>
        <p:nvSpPr>
          <p:cNvPr id="19" name="TextBox 18">
            <a:extLst>
              <a:ext uri="{FF2B5EF4-FFF2-40B4-BE49-F238E27FC236}">
                <a16:creationId xmlns:a16="http://schemas.microsoft.com/office/drawing/2014/main" id="{744373EC-9694-4789-8F32-4A2CD0B45269}"/>
              </a:ext>
            </a:extLst>
          </p:cNvPr>
          <p:cNvSpPr txBox="1"/>
          <p:nvPr/>
        </p:nvSpPr>
        <p:spPr>
          <a:xfrm>
            <a:off x="4632376" y="1910664"/>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[to cause]</a:t>
            </a:r>
          </a:p>
        </p:txBody>
      </p:sp>
      <p:sp>
        <p:nvSpPr>
          <p:cNvPr id="21" name="TextBox 20">
            <a:extLst>
              <a:ext uri="{FF2B5EF4-FFF2-40B4-BE49-F238E27FC236}">
                <a16:creationId xmlns:a16="http://schemas.microsoft.com/office/drawing/2014/main" id="{421552D1-BF6A-4986-85E5-1E5A95292418}"/>
              </a:ext>
            </a:extLst>
          </p:cNvPr>
          <p:cNvSpPr txBox="1"/>
          <p:nvPr/>
        </p:nvSpPr>
        <p:spPr>
          <a:xfrm>
            <a:off x="4633092" y="3406480"/>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[to place]</a:t>
            </a:r>
          </a:p>
        </p:txBody>
      </p:sp>
      <p:sp>
        <p:nvSpPr>
          <p:cNvPr id="23" name="TextBox 22">
            <a:extLst>
              <a:ext uri="{FF2B5EF4-FFF2-40B4-BE49-F238E27FC236}">
                <a16:creationId xmlns:a16="http://schemas.microsoft.com/office/drawing/2014/main" id="{63B58CE0-67AC-492C-AD5D-AF1C7AB7C65C}"/>
              </a:ext>
            </a:extLst>
          </p:cNvPr>
          <p:cNvSpPr txBox="1"/>
          <p:nvPr/>
        </p:nvSpPr>
        <p:spPr>
          <a:xfrm>
            <a:off x="4640978" y="2658572"/>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[to place]</a:t>
            </a:r>
          </a:p>
        </p:txBody>
      </p:sp>
      <p:sp>
        <p:nvSpPr>
          <p:cNvPr id="25" name="TextBox 24">
            <a:extLst>
              <a:ext uri="{FF2B5EF4-FFF2-40B4-BE49-F238E27FC236}">
                <a16:creationId xmlns:a16="http://schemas.microsoft.com/office/drawing/2014/main" id="{1BE74031-ABDC-427F-9BDF-260AD1CFD717}"/>
              </a:ext>
            </a:extLst>
          </p:cNvPr>
          <p:cNvSpPr txBox="1"/>
          <p:nvPr/>
        </p:nvSpPr>
        <p:spPr>
          <a:xfrm>
            <a:off x="1298173" y="4303916"/>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[wastes]</a:t>
            </a:r>
          </a:p>
        </p:txBody>
      </p:sp>
      <p:sp>
        <p:nvSpPr>
          <p:cNvPr id="31" name="TextBox 30">
            <a:extLst>
              <a:ext uri="{FF2B5EF4-FFF2-40B4-BE49-F238E27FC236}">
                <a16:creationId xmlns:a16="http://schemas.microsoft.com/office/drawing/2014/main" id="{DB46EFFF-14BC-4B11-8CD5-78BD48DCE98E}"/>
              </a:ext>
            </a:extLst>
          </p:cNvPr>
          <p:cNvSpPr txBox="1"/>
          <p:nvPr/>
        </p:nvSpPr>
        <p:spPr>
          <a:xfrm>
            <a:off x="1479285" y="5032279"/>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[left]</a:t>
            </a:r>
          </a:p>
        </p:txBody>
      </p:sp>
      <p:pic>
        <p:nvPicPr>
          <p:cNvPr id="2056" name="Picture 8" descr="Fire, Camp, Bonfire, Wood, Heat, Flames">
            <a:extLst>
              <a:ext uri="{FF2B5EF4-FFF2-40B4-BE49-F238E27FC236}">
                <a16:creationId xmlns:a16="http://schemas.microsoft.com/office/drawing/2014/main" id="{966D5845-9568-4B03-9D7A-9E654F98E5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5384" y="4630256"/>
            <a:ext cx="501535" cy="69886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81BF5717-9F5B-47C8-8862-576D94EA6FE3}"/>
              </a:ext>
            </a:extLst>
          </p:cNvPr>
          <p:cNvSpPr txBox="1"/>
          <p:nvPr/>
        </p:nvSpPr>
        <p:spPr>
          <a:xfrm>
            <a:off x="1479284" y="5776473"/>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[left]</a:t>
            </a:r>
          </a:p>
        </p:txBody>
      </p:sp>
      <p:sp>
        <p:nvSpPr>
          <p:cNvPr id="35" name="TextBox 34">
            <a:extLst>
              <a:ext uri="{FF2B5EF4-FFF2-40B4-BE49-F238E27FC236}">
                <a16:creationId xmlns:a16="http://schemas.microsoft.com/office/drawing/2014/main" id="{037B483F-AD27-4637-8DCF-DE9940FB6A79}"/>
              </a:ext>
            </a:extLst>
          </p:cNvPr>
          <p:cNvSpPr txBox="1"/>
          <p:nvPr/>
        </p:nvSpPr>
        <p:spPr>
          <a:xfrm>
            <a:off x="7330732" y="2636545"/>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[skin]</a:t>
            </a:r>
          </a:p>
        </p:txBody>
      </p:sp>
      <p:sp>
        <p:nvSpPr>
          <p:cNvPr id="37" name="TextBox 36">
            <a:extLst>
              <a:ext uri="{FF2B5EF4-FFF2-40B4-BE49-F238E27FC236}">
                <a16:creationId xmlns:a16="http://schemas.microsoft.com/office/drawing/2014/main" id="{9F6E284E-C145-448F-A8C3-BBD893851463}"/>
              </a:ext>
            </a:extLst>
          </p:cNvPr>
          <p:cNvSpPr txBox="1"/>
          <p:nvPr/>
        </p:nvSpPr>
        <p:spPr>
          <a:xfrm>
            <a:off x="7187820" y="1866020"/>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 little]</a:t>
            </a:r>
          </a:p>
        </p:txBody>
      </p:sp>
      <p:grpSp>
        <p:nvGrpSpPr>
          <p:cNvPr id="40" name="Group 39">
            <a:extLst>
              <a:ext uri="{FF2B5EF4-FFF2-40B4-BE49-F238E27FC236}">
                <a16:creationId xmlns:a16="http://schemas.microsoft.com/office/drawing/2014/main" id="{1F18ECC2-9D63-462C-96FE-9F42518037FC}"/>
              </a:ext>
            </a:extLst>
          </p:cNvPr>
          <p:cNvGrpSpPr/>
          <p:nvPr/>
        </p:nvGrpSpPr>
        <p:grpSpPr>
          <a:xfrm>
            <a:off x="9368542" y="1493673"/>
            <a:ext cx="668192" cy="714856"/>
            <a:chOff x="9368542" y="1493673"/>
            <a:chExt cx="668192" cy="714856"/>
          </a:xfrm>
        </p:grpSpPr>
        <p:pic>
          <p:nvPicPr>
            <p:cNvPr id="2058" name="Picture 10" descr="Cow, Calf, Animal, Udder, The Horn Of Africa, Cattle">
              <a:extLst>
                <a:ext uri="{FF2B5EF4-FFF2-40B4-BE49-F238E27FC236}">
                  <a16:creationId xmlns:a16="http://schemas.microsoft.com/office/drawing/2014/main" id="{FF2CE057-62D8-497A-B86F-5FE7A783D5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68542" y="1493673"/>
              <a:ext cx="668192" cy="714856"/>
            </a:xfrm>
            <a:prstGeom prst="rect">
              <a:avLst/>
            </a:prstGeom>
            <a:noFill/>
            <a:extLst>
              <a:ext uri="{909E8E84-426E-40DD-AFC4-6F175D3DCCD1}">
                <a14:hiddenFill xmlns:a14="http://schemas.microsoft.com/office/drawing/2010/main">
                  <a:solidFill>
                    <a:srgbClr val="FFFFFF"/>
                  </a:solidFill>
                </a14:hiddenFill>
              </a:ext>
            </a:extLst>
          </p:spPr>
        </p:pic>
        <p:sp>
          <p:nvSpPr>
            <p:cNvPr id="38" name="Arrow: Down 37">
              <a:extLst>
                <a:ext uri="{FF2B5EF4-FFF2-40B4-BE49-F238E27FC236}">
                  <a16:creationId xmlns:a16="http://schemas.microsoft.com/office/drawing/2014/main" id="{5319942E-534B-434E-A02B-1A0C36EBBFB4}"/>
                </a:ext>
              </a:extLst>
            </p:cNvPr>
            <p:cNvSpPr/>
            <p:nvPr/>
          </p:nvSpPr>
          <p:spPr>
            <a:xfrm rot="16200000">
              <a:off x="9534139" y="1898987"/>
              <a:ext cx="163814" cy="34900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Century Gothic" panose="020F0302020204030204"/>
                <a:ea typeface="+mn-ea"/>
                <a:cs typeface="+mn-cs"/>
                <a:sym typeface="Arial"/>
              </a:endParaRPr>
            </a:p>
          </p:txBody>
        </p:sp>
      </p:grpSp>
      <p:sp>
        <p:nvSpPr>
          <p:cNvPr id="45" name="TextBox 44">
            <a:extLst>
              <a:ext uri="{FF2B5EF4-FFF2-40B4-BE49-F238E27FC236}">
                <a16:creationId xmlns:a16="http://schemas.microsoft.com/office/drawing/2014/main" id="{627A4650-B56E-40EB-B1F7-4C0AD08F0C4C}"/>
              </a:ext>
            </a:extLst>
          </p:cNvPr>
          <p:cNvSpPr txBox="1"/>
          <p:nvPr/>
        </p:nvSpPr>
        <p:spPr>
          <a:xfrm>
            <a:off x="3132547" y="1830358"/>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[self]</a:t>
            </a:r>
          </a:p>
        </p:txBody>
      </p:sp>
      <p:pic>
        <p:nvPicPr>
          <p:cNvPr id="2060" name="Picture 12" descr="Salt Pepper Clip Art">
            <a:extLst>
              <a:ext uri="{FF2B5EF4-FFF2-40B4-BE49-F238E27FC236}">
                <a16:creationId xmlns:a16="http://schemas.microsoft.com/office/drawing/2014/main" id="{A1024B3D-8FD0-413D-96E1-B532F75391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1301450" y="3259499"/>
            <a:ext cx="387822" cy="387822"/>
          </a:xfrm>
          <a:prstGeom prst="rect">
            <a:avLst/>
          </a:prstGeom>
          <a:noFill/>
          <a:extLst>
            <a:ext uri="{909E8E84-426E-40DD-AFC4-6F175D3DCCD1}">
              <a14:hiddenFill xmlns:a14="http://schemas.microsoft.com/office/drawing/2010/main">
                <a:solidFill>
                  <a:srgbClr val="FFFFFF"/>
                </a:solidFill>
              </a14:hiddenFill>
            </a:ext>
          </a:extLst>
        </p:spPr>
      </p:pic>
      <p:sp>
        <p:nvSpPr>
          <p:cNvPr id="47" name="Arrow: Down 46">
            <a:extLst>
              <a:ext uri="{FF2B5EF4-FFF2-40B4-BE49-F238E27FC236}">
                <a16:creationId xmlns:a16="http://schemas.microsoft.com/office/drawing/2014/main" id="{DFC03097-C56D-4C09-A675-4C763D19E9C0}"/>
              </a:ext>
            </a:extLst>
          </p:cNvPr>
          <p:cNvSpPr/>
          <p:nvPr/>
        </p:nvSpPr>
        <p:spPr>
          <a:xfrm rot="4047089">
            <a:off x="11687946" y="3246219"/>
            <a:ext cx="163814" cy="34900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48" name="TextBox 47">
            <a:extLst>
              <a:ext uri="{FF2B5EF4-FFF2-40B4-BE49-F238E27FC236}">
                <a16:creationId xmlns:a16="http://schemas.microsoft.com/office/drawing/2014/main" id="{AB7083FC-8351-4907-8958-DB4F36FA2046}"/>
              </a:ext>
            </a:extLst>
          </p:cNvPr>
          <p:cNvSpPr txBox="1"/>
          <p:nvPr/>
        </p:nvSpPr>
        <p:spPr>
          <a:xfrm>
            <a:off x="7313796" y="3363773"/>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[skin]</a:t>
            </a:r>
          </a:p>
        </p:txBody>
      </p:sp>
      <p:sp>
        <p:nvSpPr>
          <p:cNvPr id="50" name="TextBox 49">
            <a:extLst>
              <a:ext uri="{FF2B5EF4-FFF2-40B4-BE49-F238E27FC236}">
                <a16:creationId xmlns:a16="http://schemas.microsoft.com/office/drawing/2014/main" id="{053F7958-0373-4DFB-8607-E981525CBC2B}"/>
              </a:ext>
            </a:extLst>
          </p:cNvPr>
          <p:cNvSpPr txBox="1"/>
          <p:nvPr/>
        </p:nvSpPr>
        <p:spPr>
          <a:xfrm>
            <a:off x="8993663" y="2606020"/>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[goes]</a:t>
            </a:r>
          </a:p>
        </p:txBody>
      </p:sp>
      <p:sp>
        <p:nvSpPr>
          <p:cNvPr id="59" name="TextBox 58">
            <a:extLst>
              <a:ext uri="{FF2B5EF4-FFF2-40B4-BE49-F238E27FC236}">
                <a16:creationId xmlns:a16="http://schemas.microsoft.com/office/drawing/2014/main" id="{DFC3D574-897D-4103-8D24-D59355956F1F}"/>
              </a:ext>
            </a:extLst>
          </p:cNvPr>
          <p:cNvSpPr txBox="1"/>
          <p:nvPr/>
        </p:nvSpPr>
        <p:spPr>
          <a:xfrm>
            <a:off x="7269343" y="4301918"/>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[thirst]</a:t>
            </a:r>
          </a:p>
        </p:txBody>
      </p:sp>
      <p:sp>
        <p:nvSpPr>
          <p:cNvPr id="61" name="TextBox 60">
            <a:extLst>
              <a:ext uri="{FF2B5EF4-FFF2-40B4-BE49-F238E27FC236}">
                <a16:creationId xmlns:a16="http://schemas.microsoft.com/office/drawing/2014/main" id="{349079A5-8B61-4CFB-A330-D5FE2A7CCF51}"/>
              </a:ext>
            </a:extLst>
          </p:cNvPr>
          <p:cNvSpPr txBox="1"/>
          <p:nvPr/>
        </p:nvSpPr>
        <p:spPr>
          <a:xfrm>
            <a:off x="7162496" y="5032279"/>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[except]</a:t>
            </a:r>
          </a:p>
        </p:txBody>
      </p:sp>
      <p:sp>
        <p:nvSpPr>
          <p:cNvPr id="63" name="TextBox 62">
            <a:extLst>
              <a:ext uri="{FF2B5EF4-FFF2-40B4-BE49-F238E27FC236}">
                <a16:creationId xmlns:a16="http://schemas.microsoft.com/office/drawing/2014/main" id="{B94CD940-269C-4A6B-98B0-6A9CCBF4B68E}"/>
              </a:ext>
            </a:extLst>
          </p:cNvPr>
          <p:cNvSpPr txBox="1"/>
          <p:nvPr/>
        </p:nvSpPr>
        <p:spPr>
          <a:xfrm>
            <a:off x="7166942" y="5759507"/>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[except]</a:t>
            </a:r>
          </a:p>
        </p:txBody>
      </p:sp>
      <p:sp>
        <p:nvSpPr>
          <p:cNvPr id="65" name="TextBox 64">
            <a:extLst>
              <a:ext uri="{FF2B5EF4-FFF2-40B4-BE49-F238E27FC236}">
                <a16:creationId xmlns:a16="http://schemas.microsoft.com/office/drawing/2014/main" id="{2AA80AAF-2EEF-40B4-A221-5180DB490488}"/>
              </a:ext>
            </a:extLst>
          </p:cNvPr>
          <p:cNvSpPr txBox="1"/>
          <p:nvPr/>
        </p:nvSpPr>
        <p:spPr>
          <a:xfrm>
            <a:off x="8960087" y="5768588"/>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[haste]</a:t>
            </a:r>
          </a:p>
        </p:txBody>
      </p:sp>
      <p:sp>
        <p:nvSpPr>
          <p:cNvPr id="69" name="TextBox 68">
            <a:extLst>
              <a:ext uri="{FF2B5EF4-FFF2-40B4-BE49-F238E27FC236}">
                <a16:creationId xmlns:a16="http://schemas.microsoft.com/office/drawing/2014/main" id="{E47530A2-3B34-46E8-BF2F-C7C0BDE23619}"/>
              </a:ext>
            </a:extLst>
          </p:cNvPr>
          <p:cNvSpPr txBox="1"/>
          <p:nvPr/>
        </p:nvSpPr>
        <p:spPr>
          <a:xfrm>
            <a:off x="8725143" y="5045628"/>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[high]</a:t>
            </a:r>
          </a:p>
        </p:txBody>
      </p:sp>
      <p:pic>
        <p:nvPicPr>
          <p:cNvPr id="2062" name="Picture 14" descr="Empire State Building, Skyscraper">
            <a:extLst>
              <a:ext uri="{FF2B5EF4-FFF2-40B4-BE49-F238E27FC236}">
                <a16:creationId xmlns:a16="http://schemas.microsoft.com/office/drawing/2014/main" id="{B2F4724E-4A99-40AB-817A-4BD05E2193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67340" y="4656954"/>
            <a:ext cx="338208" cy="676416"/>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C9927563-6869-4758-B16F-1F786DEF3E10}"/>
              </a:ext>
            </a:extLst>
          </p:cNvPr>
          <p:cNvSpPr txBox="1"/>
          <p:nvPr/>
        </p:nvSpPr>
        <p:spPr>
          <a:xfrm>
            <a:off x="8715021" y="4265063"/>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[high]</a:t>
            </a:r>
          </a:p>
        </p:txBody>
      </p:sp>
      <p:pic>
        <p:nvPicPr>
          <p:cNvPr id="73" name="Picture 14" descr="Empire State Building, Skyscraper">
            <a:extLst>
              <a:ext uri="{FF2B5EF4-FFF2-40B4-BE49-F238E27FC236}">
                <a16:creationId xmlns:a16="http://schemas.microsoft.com/office/drawing/2014/main" id="{325A5AAA-F0E6-414A-969B-14ABAB80B4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57218" y="3876389"/>
            <a:ext cx="338208" cy="676416"/>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extLst>
              <a:ext uri="{FF2B5EF4-FFF2-40B4-BE49-F238E27FC236}">
                <a16:creationId xmlns:a16="http://schemas.microsoft.com/office/drawing/2014/main" id="{A3B2A2F6-C622-4C6C-B032-76DE4199DE5C}"/>
              </a:ext>
            </a:extLst>
          </p:cNvPr>
          <p:cNvSpPr txBox="1"/>
          <p:nvPr/>
        </p:nvSpPr>
        <p:spPr>
          <a:xfrm>
            <a:off x="10719319" y="5032279"/>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[was]</a:t>
            </a:r>
          </a:p>
        </p:txBody>
      </p:sp>
      <p:pic>
        <p:nvPicPr>
          <p:cNvPr id="91" name="Picture 90" descr="water droplet">
            <a:extLst>
              <a:ext uri="{FF2B5EF4-FFF2-40B4-BE49-F238E27FC236}">
                <a16:creationId xmlns:a16="http://schemas.microsoft.com/office/drawing/2014/main" id="{35D1A28C-8D59-478E-87C2-C88E9D2930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340657">
            <a:off x="10923799" y="4034707"/>
            <a:ext cx="349027" cy="513990"/>
          </a:xfrm>
          <a:prstGeom prst="rect">
            <a:avLst/>
          </a:prstGeom>
        </p:spPr>
      </p:pic>
      <p:pic>
        <p:nvPicPr>
          <p:cNvPr id="92" name="Picture 91" descr="water droplet">
            <a:extLst>
              <a:ext uri="{FF2B5EF4-FFF2-40B4-BE49-F238E27FC236}">
                <a16:creationId xmlns:a16="http://schemas.microsoft.com/office/drawing/2014/main" id="{76E61A3F-1609-4057-9918-87548FAA2D0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340657">
            <a:off x="10923799" y="5491657"/>
            <a:ext cx="349027" cy="513990"/>
          </a:xfrm>
          <a:prstGeom prst="rect">
            <a:avLst/>
          </a:prstGeom>
        </p:spPr>
      </p:pic>
      <p:pic>
        <p:nvPicPr>
          <p:cNvPr id="12" name="Picture 6" descr="Bucket, Pail, Yellow, Toy, Playground, Child">
            <a:extLst>
              <a:ext uri="{FF2B5EF4-FFF2-40B4-BE49-F238E27FC236}">
                <a16:creationId xmlns:a16="http://schemas.microsoft.com/office/drawing/2014/main" id="{9190DB80-9A01-435C-B240-7A6F53C0CD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4488" y="3172059"/>
            <a:ext cx="453008" cy="4443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Cow, Calf, Animal, Udder, The Horn Of Africa, Cattle">
            <a:extLst>
              <a:ext uri="{FF2B5EF4-FFF2-40B4-BE49-F238E27FC236}">
                <a16:creationId xmlns:a16="http://schemas.microsoft.com/office/drawing/2014/main" id="{CF0BCB95-7B68-4013-9CEE-7A0BB1619F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66740" y="2975410"/>
            <a:ext cx="668192" cy="714856"/>
          </a:xfrm>
          <a:prstGeom prst="rect">
            <a:avLst/>
          </a:prstGeom>
          <a:noFill/>
          <a:extLst>
            <a:ext uri="{909E8E84-426E-40DD-AFC4-6F175D3DCCD1}">
              <a14:hiddenFill xmlns:a14="http://schemas.microsoft.com/office/drawing/2010/main">
                <a:solidFill>
                  <a:srgbClr val="FFFFFF"/>
                </a:solidFill>
              </a14:hiddenFill>
            </a:ext>
          </a:extLst>
        </p:spPr>
      </p:pic>
      <p:sp>
        <p:nvSpPr>
          <p:cNvPr id="15" name="Arrow: Down 14">
            <a:extLst>
              <a:ext uri="{FF2B5EF4-FFF2-40B4-BE49-F238E27FC236}">
                <a16:creationId xmlns:a16="http://schemas.microsoft.com/office/drawing/2014/main" id="{19BB71C6-0965-49ED-9F0A-F150B39A550B}"/>
              </a:ext>
            </a:extLst>
          </p:cNvPr>
          <p:cNvSpPr/>
          <p:nvPr/>
        </p:nvSpPr>
        <p:spPr>
          <a:xfrm rot="16200000">
            <a:off x="9532337" y="3380724"/>
            <a:ext cx="163814" cy="34900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20" name="TextBox 19">
            <a:extLst>
              <a:ext uri="{FF2B5EF4-FFF2-40B4-BE49-F238E27FC236}">
                <a16:creationId xmlns:a16="http://schemas.microsoft.com/office/drawing/2014/main" id="{03B3BAC1-E857-40F7-BC62-2F2EB9152568}"/>
              </a:ext>
            </a:extLst>
          </p:cNvPr>
          <p:cNvSpPr txBox="1"/>
          <p:nvPr/>
        </p:nvSpPr>
        <p:spPr>
          <a:xfrm>
            <a:off x="10719318" y="2656632"/>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[poor]</a:t>
            </a:r>
          </a:p>
        </p:txBody>
      </p:sp>
      <p:pic>
        <p:nvPicPr>
          <p:cNvPr id="22" name="Picture 12" descr="Salt Pepper Clip Art">
            <a:extLst>
              <a:ext uri="{FF2B5EF4-FFF2-40B4-BE49-F238E27FC236}">
                <a16:creationId xmlns:a16="http://schemas.microsoft.com/office/drawing/2014/main" id="{5719BD76-1010-4392-A7D5-3BB3423954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1369021" y="1797670"/>
            <a:ext cx="387822" cy="387822"/>
          </a:xfrm>
          <a:prstGeom prst="rect">
            <a:avLst/>
          </a:prstGeom>
          <a:noFill/>
          <a:extLst>
            <a:ext uri="{909E8E84-426E-40DD-AFC4-6F175D3DCCD1}">
              <a14:hiddenFill xmlns:a14="http://schemas.microsoft.com/office/drawing/2010/main">
                <a:solidFill>
                  <a:srgbClr val="FFFFFF"/>
                </a:solidFill>
              </a14:hiddenFill>
            </a:ext>
          </a:extLst>
        </p:spPr>
      </p:pic>
      <p:sp>
        <p:nvSpPr>
          <p:cNvPr id="24" name="Arrow: Down 23">
            <a:extLst>
              <a:ext uri="{FF2B5EF4-FFF2-40B4-BE49-F238E27FC236}">
                <a16:creationId xmlns:a16="http://schemas.microsoft.com/office/drawing/2014/main" id="{A1BCACD5-D88B-4FCD-B9DE-BAE8E798288F}"/>
              </a:ext>
            </a:extLst>
          </p:cNvPr>
          <p:cNvSpPr/>
          <p:nvPr/>
        </p:nvSpPr>
        <p:spPr>
          <a:xfrm rot="4047089">
            <a:off x="11755517" y="1784390"/>
            <a:ext cx="163814" cy="34900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26" name="Arrow: Down 25">
            <a:extLst>
              <a:ext uri="{FF2B5EF4-FFF2-40B4-BE49-F238E27FC236}">
                <a16:creationId xmlns:a16="http://schemas.microsoft.com/office/drawing/2014/main" id="{597E9D16-67E4-45DE-B513-270E35B8865B}"/>
              </a:ext>
            </a:extLst>
          </p:cNvPr>
          <p:cNvSpPr/>
          <p:nvPr/>
        </p:nvSpPr>
        <p:spPr>
          <a:xfrm rot="5400000">
            <a:off x="2204140" y="4805185"/>
            <a:ext cx="163814" cy="34900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28" name="Arrow: Down 27">
            <a:extLst>
              <a:ext uri="{FF2B5EF4-FFF2-40B4-BE49-F238E27FC236}">
                <a16:creationId xmlns:a16="http://schemas.microsoft.com/office/drawing/2014/main" id="{A7F943F2-76CB-4B15-82ED-77BEC8B20C55}"/>
              </a:ext>
            </a:extLst>
          </p:cNvPr>
          <p:cNvSpPr/>
          <p:nvPr/>
        </p:nvSpPr>
        <p:spPr>
          <a:xfrm rot="5400000">
            <a:off x="2200944" y="5562064"/>
            <a:ext cx="163814" cy="34900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60" name="TextBox 59">
            <a:extLst>
              <a:ext uri="{FF2B5EF4-FFF2-40B4-BE49-F238E27FC236}">
                <a16:creationId xmlns:a16="http://schemas.microsoft.com/office/drawing/2014/main" id="{E9F6E495-F8C9-46F4-A7EA-D8E755F8F3FB}"/>
              </a:ext>
            </a:extLst>
          </p:cNvPr>
          <p:cNvSpPr txBox="1"/>
          <p:nvPr/>
        </p:nvSpPr>
        <p:spPr>
          <a:xfrm>
            <a:off x="2688827" y="667741"/>
            <a:ext cx="9401095" cy="70788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i="0" u="none" strike="noStrike" kern="0" cap="none" spc="0" normalizeH="0" baseline="0" noProof="0" dirty="0">
                <a:ln>
                  <a:noFill/>
                </a:ln>
                <a:solidFill>
                  <a:srgbClr val="4472C4">
                    <a:lumMod val="50000"/>
                  </a:srgbClr>
                </a:solidFill>
                <a:effectLst/>
                <a:uLnTx/>
                <a:uFillTx/>
                <a:latin typeface="Century Gothic" panose="020F0302020204030204"/>
                <a:cs typeface="Arial"/>
                <a:sym typeface="Arial"/>
              </a:rPr>
              <a:t>Decide for 1-4 which row of 3 words to read aloud. Note down 1A, 2C etc..</a:t>
            </a:r>
            <a:br>
              <a:rPr kumimoji="0" lang="en-GB" sz="2000" i="0" u="none" strike="noStrike" kern="0" cap="none" spc="0" normalizeH="0" baseline="0" noProof="0" dirty="0">
                <a:ln>
                  <a:noFill/>
                </a:ln>
                <a:solidFill>
                  <a:srgbClr val="4472C4">
                    <a:lumMod val="50000"/>
                  </a:srgbClr>
                </a:solidFill>
                <a:effectLst/>
                <a:uLnTx/>
                <a:uFillTx/>
                <a:latin typeface="Century Gothic" panose="020F0302020204030204"/>
                <a:cs typeface="Arial"/>
                <a:sym typeface="Arial"/>
              </a:rPr>
            </a:br>
            <a:r>
              <a:rPr kumimoji="0" lang="en-GB" sz="2000" i="0" u="none" strike="noStrike" kern="0" cap="none" spc="0" normalizeH="0" baseline="0" noProof="0" dirty="0">
                <a:ln>
                  <a:noFill/>
                </a:ln>
                <a:solidFill>
                  <a:srgbClr val="4472C4">
                    <a:lumMod val="50000"/>
                  </a:srgbClr>
                </a:solidFill>
                <a:effectLst/>
                <a:uLnTx/>
                <a:uFillTx/>
                <a:latin typeface="Century Gothic" panose="020F0302020204030204"/>
                <a:cs typeface="Arial"/>
                <a:sym typeface="Arial"/>
              </a:rPr>
              <a:t>Read the word sets to your partner, who writes down the row. Then check.</a:t>
            </a:r>
            <a:endParaRPr kumimoji="0" lang="fr-FR" sz="2000" i="0" u="none" strike="noStrike" kern="0" cap="none" spc="0" normalizeH="0" baseline="0" noProof="0" dirty="0">
              <a:ln>
                <a:noFill/>
              </a:ln>
              <a:solidFill>
                <a:srgbClr val="4472C4">
                  <a:lumMod val="50000"/>
                </a:srgbClr>
              </a:solidFill>
              <a:effectLst/>
              <a:uLnTx/>
              <a:uFillTx/>
              <a:latin typeface="Century Gothic" panose="020F0302020204030204"/>
              <a:cs typeface="Arial"/>
              <a:sym typeface="Arial"/>
            </a:endParaRPr>
          </a:p>
        </p:txBody>
      </p:sp>
      <p:sp>
        <p:nvSpPr>
          <p:cNvPr id="30" name="Rectangle: Rounded Corners 29">
            <a:extLst>
              <a:ext uri="{FF2B5EF4-FFF2-40B4-BE49-F238E27FC236}">
                <a16:creationId xmlns:a16="http://schemas.microsoft.com/office/drawing/2014/main" id="{EFCD265D-C175-47C7-B04F-585FC5B5A662}"/>
              </a:ext>
            </a:extLst>
          </p:cNvPr>
          <p:cNvSpPr/>
          <p:nvPr/>
        </p:nvSpPr>
        <p:spPr>
          <a:xfrm>
            <a:off x="345983" y="1467540"/>
            <a:ext cx="5602754" cy="729559"/>
          </a:xfrm>
          <a:prstGeom prst="roundRect">
            <a:avLst/>
          </a:prstGeom>
          <a:noFill/>
          <a:ln w="762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6098C038-92B9-43DB-AE89-045EBE83E2E2}"/>
              </a:ext>
            </a:extLst>
          </p:cNvPr>
          <p:cNvSpPr txBox="1"/>
          <p:nvPr/>
        </p:nvSpPr>
        <p:spPr>
          <a:xfrm>
            <a:off x="102078" y="1313673"/>
            <a:ext cx="360000" cy="360000"/>
          </a:xfrm>
          <a:prstGeom prst="rect">
            <a:avLst/>
          </a:prstGeom>
          <a:solidFill>
            <a:schemeClr val="bg1"/>
          </a:solidFill>
          <a:ln w="190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cs typeface="Arial"/>
                <a:sym typeface="Arial"/>
              </a:rPr>
              <a:t>1</a:t>
            </a:r>
            <a:endParaRPr kumimoji="0" lang="fr-FR" sz="2000" b="1" i="0" u="none" strike="noStrike" kern="0" cap="none" spc="0" normalizeH="0" baseline="0" noProof="0" dirty="0">
              <a:ln>
                <a:noFill/>
              </a:ln>
              <a:solidFill>
                <a:srgbClr val="5B9BD5">
                  <a:lumMod val="50000"/>
                </a:srgbClr>
              </a:solidFill>
              <a:effectLst/>
              <a:uLnTx/>
              <a:uFillTx/>
              <a:latin typeface="Century Gothic" panose="020F0302020204030204"/>
              <a:cs typeface="Arial"/>
              <a:sym typeface="Arial"/>
            </a:endParaRPr>
          </a:p>
        </p:txBody>
      </p:sp>
    </p:spTree>
    <p:extLst>
      <p:ext uri="{BB962C8B-B14F-4D97-AF65-F5344CB8AC3E}">
        <p14:creationId xmlns:p14="http://schemas.microsoft.com/office/powerpoint/2010/main" val="243436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9">
            <a:extLst>
              <a:ext uri="{FF2B5EF4-FFF2-40B4-BE49-F238E27FC236}">
                <a16:creationId xmlns:a16="http://schemas.microsoft.com/office/drawing/2014/main" id="{914486F8-E28A-49A1-8F9C-ED558A227756}"/>
              </a:ext>
            </a:extLst>
          </p:cNvPr>
          <p:cNvGraphicFramePr>
            <a:graphicFrameLocks noGrp="1"/>
          </p:cNvGraphicFramePr>
          <p:nvPr/>
        </p:nvGraphicFramePr>
        <p:xfrm>
          <a:off x="6243263" y="3872120"/>
          <a:ext cx="5581150" cy="2239290"/>
        </p:xfrm>
        <a:graphic>
          <a:graphicData uri="http://schemas.openxmlformats.org/drawingml/2006/table">
            <a:tbl>
              <a:tblPr firstRow="1" bandRow="1"/>
              <a:tblGrid>
                <a:gridCol w="432172">
                  <a:extLst>
                    <a:ext uri="{9D8B030D-6E8A-4147-A177-3AD203B41FA5}">
                      <a16:colId xmlns:a16="http://schemas.microsoft.com/office/drawing/2014/main" val="2349224372"/>
                    </a:ext>
                  </a:extLst>
                </a:gridCol>
                <a:gridCol w="1716326">
                  <a:extLst>
                    <a:ext uri="{9D8B030D-6E8A-4147-A177-3AD203B41FA5}">
                      <a16:colId xmlns:a16="http://schemas.microsoft.com/office/drawing/2014/main" val="3909898942"/>
                    </a:ext>
                  </a:extLst>
                </a:gridCol>
                <a:gridCol w="1716326">
                  <a:extLst>
                    <a:ext uri="{9D8B030D-6E8A-4147-A177-3AD203B41FA5}">
                      <a16:colId xmlns:a16="http://schemas.microsoft.com/office/drawing/2014/main" val="3924474894"/>
                    </a:ext>
                  </a:extLst>
                </a:gridCol>
                <a:gridCol w="1716326">
                  <a:extLst>
                    <a:ext uri="{9D8B030D-6E8A-4147-A177-3AD203B41FA5}">
                      <a16:colId xmlns:a16="http://schemas.microsoft.com/office/drawing/2014/main" val="2799325179"/>
                    </a:ext>
                  </a:extLst>
                </a:gridCol>
              </a:tblGrid>
              <a:tr h="746430">
                <a:tc>
                  <a:txBody>
                    <a:bodyPr/>
                    <a:lstStyle/>
                    <a:p>
                      <a:pPr algn="ctr"/>
                      <a:r>
                        <a:rPr lang="en-GB" sz="2000" b="1" dirty="0">
                          <a:solidFill>
                            <a:schemeClr val="accent1">
                              <a:lumMod val="50000"/>
                            </a:schemeClr>
                          </a:solidFill>
                        </a:rPr>
                        <a:t>A</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soif</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haute</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eau</a:t>
                      </a:r>
                      <a:endParaRPr lang="fr-FR" sz="2000" b="1" dirty="0">
                        <a:solidFill>
                          <a:schemeClr val="accent1">
                            <a:lumMod val="50000"/>
                          </a:schemeClr>
                        </a:solidFill>
                      </a:endParaRPr>
                    </a:p>
                  </a:txBody>
                  <a:tcPr anchor="ctr"/>
                </a:tc>
                <a:extLst>
                  <a:ext uri="{0D108BD9-81ED-4DB2-BD59-A6C34878D82A}">
                    <a16:rowId xmlns:a16="http://schemas.microsoft.com/office/drawing/2014/main" val="2136449185"/>
                  </a:ext>
                </a:extLst>
              </a:tr>
              <a:tr h="746430">
                <a:tc>
                  <a:txBody>
                    <a:bodyPr/>
                    <a:lstStyle/>
                    <a:p>
                      <a:pPr algn="ctr"/>
                      <a:r>
                        <a:rPr lang="en-GB" sz="2000" b="1" dirty="0">
                          <a:solidFill>
                            <a:schemeClr val="accent1">
                              <a:lumMod val="50000"/>
                            </a:schemeClr>
                          </a:solidFill>
                        </a:rPr>
                        <a:t>B</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sauf</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haute</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eu</a:t>
                      </a:r>
                      <a:endParaRPr lang="fr-FR" sz="2000" b="1" dirty="0">
                        <a:solidFill>
                          <a:schemeClr val="accent1">
                            <a:lumMod val="50000"/>
                          </a:schemeClr>
                        </a:solidFill>
                      </a:endParaRPr>
                    </a:p>
                  </a:txBody>
                  <a:tcPr anchor="ctr"/>
                </a:tc>
                <a:extLst>
                  <a:ext uri="{0D108BD9-81ED-4DB2-BD59-A6C34878D82A}">
                    <a16:rowId xmlns:a16="http://schemas.microsoft.com/office/drawing/2014/main" val="962169913"/>
                  </a:ext>
                </a:extLst>
              </a:tr>
              <a:tr h="746430">
                <a:tc>
                  <a:txBody>
                    <a:bodyPr/>
                    <a:lstStyle/>
                    <a:p>
                      <a:pPr algn="ctr"/>
                      <a:r>
                        <a:rPr lang="en-GB" sz="2000" b="1" dirty="0">
                          <a:solidFill>
                            <a:schemeClr val="accent1">
                              <a:lumMod val="50000"/>
                            </a:schemeClr>
                          </a:solidFill>
                        </a:rPr>
                        <a:t>C</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sauf</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hâte</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eau</a:t>
                      </a:r>
                      <a:endParaRPr lang="fr-FR" sz="2000" b="1" dirty="0">
                        <a:solidFill>
                          <a:schemeClr val="accent1">
                            <a:lumMod val="50000"/>
                          </a:schemeClr>
                        </a:solidFill>
                      </a:endParaRPr>
                    </a:p>
                  </a:txBody>
                  <a:tcPr anchor="ctr"/>
                </a:tc>
                <a:extLst>
                  <a:ext uri="{0D108BD9-81ED-4DB2-BD59-A6C34878D82A}">
                    <a16:rowId xmlns:a16="http://schemas.microsoft.com/office/drawing/2014/main" val="1837120422"/>
                  </a:ext>
                </a:extLst>
              </a:tr>
            </a:tbl>
          </a:graphicData>
        </a:graphic>
      </p:graphicFrame>
      <p:graphicFrame>
        <p:nvGraphicFramePr>
          <p:cNvPr id="27" name="Table 9">
            <a:extLst>
              <a:ext uri="{FF2B5EF4-FFF2-40B4-BE49-F238E27FC236}">
                <a16:creationId xmlns:a16="http://schemas.microsoft.com/office/drawing/2014/main" id="{22FA2C7D-42BA-4DB6-8A5B-2273965A6852}"/>
              </a:ext>
            </a:extLst>
          </p:cNvPr>
          <p:cNvGraphicFramePr>
            <a:graphicFrameLocks noGrp="1"/>
          </p:cNvGraphicFramePr>
          <p:nvPr/>
        </p:nvGraphicFramePr>
        <p:xfrm>
          <a:off x="6243263" y="1469679"/>
          <a:ext cx="5581150" cy="2239290"/>
        </p:xfrm>
        <a:graphic>
          <a:graphicData uri="http://schemas.openxmlformats.org/drawingml/2006/table">
            <a:tbl>
              <a:tblPr firstRow="1" bandRow="1"/>
              <a:tblGrid>
                <a:gridCol w="432172">
                  <a:extLst>
                    <a:ext uri="{9D8B030D-6E8A-4147-A177-3AD203B41FA5}">
                      <a16:colId xmlns:a16="http://schemas.microsoft.com/office/drawing/2014/main" val="2349224372"/>
                    </a:ext>
                  </a:extLst>
                </a:gridCol>
                <a:gridCol w="1716326">
                  <a:extLst>
                    <a:ext uri="{9D8B030D-6E8A-4147-A177-3AD203B41FA5}">
                      <a16:colId xmlns:a16="http://schemas.microsoft.com/office/drawing/2014/main" val="3909898942"/>
                    </a:ext>
                  </a:extLst>
                </a:gridCol>
                <a:gridCol w="1716326">
                  <a:extLst>
                    <a:ext uri="{9D8B030D-6E8A-4147-A177-3AD203B41FA5}">
                      <a16:colId xmlns:a16="http://schemas.microsoft.com/office/drawing/2014/main" val="3924474894"/>
                    </a:ext>
                  </a:extLst>
                </a:gridCol>
                <a:gridCol w="1716326">
                  <a:extLst>
                    <a:ext uri="{9D8B030D-6E8A-4147-A177-3AD203B41FA5}">
                      <a16:colId xmlns:a16="http://schemas.microsoft.com/office/drawing/2014/main" val="2799325179"/>
                    </a:ext>
                  </a:extLst>
                </a:gridCol>
              </a:tblGrid>
              <a:tr h="746430">
                <a:tc>
                  <a:txBody>
                    <a:bodyPr/>
                    <a:lstStyle/>
                    <a:p>
                      <a:pPr algn="ctr"/>
                      <a:r>
                        <a:rPr lang="en-GB" sz="2000" b="1" dirty="0">
                          <a:solidFill>
                            <a:schemeClr val="accent1">
                              <a:lumMod val="50000"/>
                            </a:schemeClr>
                          </a:solidFill>
                        </a:rPr>
                        <a:t>A</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p</a:t>
                      </a:r>
                      <a:r>
                        <a:rPr lang="fr-FR" sz="2000" b="1" dirty="0">
                          <a:solidFill>
                            <a:schemeClr val="accent1">
                              <a:lumMod val="50000"/>
                            </a:schemeClr>
                          </a:solidFill>
                        </a:rPr>
                        <a:t>eu</a:t>
                      </a:r>
                    </a:p>
                  </a:txBody>
                  <a:tcPr anchor="ctr"/>
                </a:tc>
                <a:tc>
                  <a:txBody>
                    <a:bodyPr/>
                    <a:lstStyle/>
                    <a:p>
                      <a:r>
                        <a:rPr lang="en-GB" sz="2000" b="1" dirty="0" err="1">
                          <a:solidFill>
                            <a:schemeClr val="accent1">
                              <a:lumMod val="50000"/>
                            </a:schemeClr>
                          </a:solidFill>
                        </a:rPr>
                        <a:t>veau</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poivron</a:t>
                      </a:r>
                      <a:endParaRPr lang="fr-FR" sz="2000" b="1" dirty="0">
                        <a:solidFill>
                          <a:schemeClr val="accent1">
                            <a:lumMod val="50000"/>
                          </a:schemeClr>
                        </a:solidFill>
                      </a:endParaRPr>
                    </a:p>
                  </a:txBody>
                  <a:tcPr anchor="ctr"/>
                </a:tc>
                <a:extLst>
                  <a:ext uri="{0D108BD9-81ED-4DB2-BD59-A6C34878D82A}">
                    <a16:rowId xmlns:a16="http://schemas.microsoft.com/office/drawing/2014/main" val="2136449185"/>
                  </a:ext>
                </a:extLst>
              </a:tr>
              <a:tr h="746430">
                <a:tc>
                  <a:txBody>
                    <a:bodyPr/>
                    <a:lstStyle/>
                    <a:p>
                      <a:pPr algn="ctr"/>
                      <a:r>
                        <a:rPr lang="en-GB" sz="2000" b="1" dirty="0">
                          <a:solidFill>
                            <a:schemeClr val="accent1">
                              <a:lumMod val="50000"/>
                            </a:schemeClr>
                          </a:solidFill>
                        </a:rPr>
                        <a:t>B</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peau</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va</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pauvre</a:t>
                      </a:r>
                      <a:endParaRPr lang="fr-FR" sz="2000" b="1" dirty="0">
                        <a:solidFill>
                          <a:schemeClr val="accent1">
                            <a:lumMod val="50000"/>
                          </a:schemeClr>
                        </a:solidFill>
                      </a:endParaRPr>
                    </a:p>
                  </a:txBody>
                  <a:tcPr anchor="ctr"/>
                </a:tc>
                <a:extLst>
                  <a:ext uri="{0D108BD9-81ED-4DB2-BD59-A6C34878D82A}">
                    <a16:rowId xmlns:a16="http://schemas.microsoft.com/office/drawing/2014/main" val="962169913"/>
                  </a:ext>
                </a:extLst>
              </a:tr>
              <a:tr h="746430">
                <a:tc>
                  <a:txBody>
                    <a:bodyPr/>
                    <a:lstStyle/>
                    <a:p>
                      <a:pPr algn="ctr"/>
                      <a:r>
                        <a:rPr lang="en-GB" sz="2000" b="1" dirty="0">
                          <a:solidFill>
                            <a:schemeClr val="accent1">
                              <a:lumMod val="50000"/>
                            </a:schemeClr>
                          </a:solidFill>
                        </a:rPr>
                        <a:t>C</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peau</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veau</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poivron</a:t>
                      </a:r>
                      <a:endParaRPr lang="fr-FR" sz="2000" b="1" dirty="0">
                        <a:solidFill>
                          <a:schemeClr val="accent1">
                            <a:lumMod val="50000"/>
                          </a:schemeClr>
                        </a:solidFill>
                      </a:endParaRPr>
                    </a:p>
                  </a:txBody>
                  <a:tcPr anchor="ctr"/>
                </a:tc>
                <a:extLst>
                  <a:ext uri="{0D108BD9-81ED-4DB2-BD59-A6C34878D82A}">
                    <a16:rowId xmlns:a16="http://schemas.microsoft.com/office/drawing/2014/main" val="1837120422"/>
                  </a:ext>
                </a:extLst>
              </a:tr>
            </a:tbl>
          </a:graphicData>
        </a:graphic>
      </p:graphicFrame>
      <p:graphicFrame>
        <p:nvGraphicFramePr>
          <p:cNvPr id="6" name="Table 9">
            <a:extLst>
              <a:ext uri="{FF2B5EF4-FFF2-40B4-BE49-F238E27FC236}">
                <a16:creationId xmlns:a16="http://schemas.microsoft.com/office/drawing/2014/main" id="{2BE6119C-7A3F-43FA-943D-9A122901C117}"/>
              </a:ext>
            </a:extLst>
          </p:cNvPr>
          <p:cNvGraphicFramePr>
            <a:graphicFrameLocks noGrp="1"/>
          </p:cNvGraphicFramePr>
          <p:nvPr/>
        </p:nvGraphicFramePr>
        <p:xfrm>
          <a:off x="367587" y="1469679"/>
          <a:ext cx="5581150" cy="2239290"/>
        </p:xfrm>
        <a:graphic>
          <a:graphicData uri="http://schemas.openxmlformats.org/drawingml/2006/table">
            <a:tbl>
              <a:tblPr firstRow="1" bandRow="1"/>
              <a:tblGrid>
                <a:gridCol w="432172">
                  <a:extLst>
                    <a:ext uri="{9D8B030D-6E8A-4147-A177-3AD203B41FA5}">
                      <a16:colId xmlns:a16="http://schemas.microsoft.com/office/drawing/2014/main" val="2349224372"/>
                    </a:ext>
                  </a:extLst>
                </a:gridCol>
                <a:gridCol w="1716326">
                  <a:extLst>
                    <a:ext uri="{9D8B030D-6E8A-4147-A177-3AD203B41FA5}">
                      <a16:colId xmlns:a16="http://schemas.microsoft.com/office/drawing/2014/main" val="3909898942"/>
                    </a:ext>
                  </a:extLst>
                </a:gridCol>
                <a:gridCol w="1716326">
                  <a:extLst>
                    <a:ext uri="{9D8B030D-6E8A-4147-A177-3AD203B41FA5}">
                      <a16:colId xmlns:a16="http://schemas.microsoft.com/office/drawing/2014/main" val="3924474894"/>
                    </a:ext>
                  </a:extLst>
                </a:gridCol>
                <a:gridCol w="1716326">
                  <a:extLst>
                    <a:ext uri="{9D8B030D-6E8A-4147-A177-3AD203B41FA5}">
                      <a16:colId xmlns:a16="http://schemas.microsoft.com/office/drawing/2014/main" val="2799325179"/>
                    </a:ext>
                  </a:extLst>
                </a:gridCol>
              </a:tblGrid>
              <a:tr h="746430">
                <a:tc>
                  <a:txBody>
                    <a:bodyPr/>
                    <a:lstStyle/>
                    <a:p>
                      <a:pPr algn="ctr"/>
                      <a:r>
                        <a:rPr lang="en-GB" sz="2000" b="1" dirty="0">
                          <a:solidFill>
                            <a:schemeClr val="accent1">
                              <a:lumMod val="50000"/>
                            </a:schemeClr>
                          </a:solidFill>
                        </a:rPr>
                        <a:t>A</a:t>
                      </a:r>
                      <a:endParaRPr lang="fr-FR" sz="2000" b="1"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kern="1200" dirty="0">
                          <a:solidFill>
                            <a:schemeClr val="accent1">
                              <a:lumMod val="50000"/>
                            </a:schemeClr>
                          </a:solidFill>
                          <a:latin typeface="Century Gothic" panose="020F0302020204030204"/>
                          <a:ea typeface="Century Gothic"/>
                          <a:cs typeface="Century Gothic"/>
                        </a:rPr>
                        <a:t>beau</a:t>
                      </a:r>
                    </a:p>
                  </a:txBody>
                  <a:tcPr anchor="ctr"/>
                </a:tc>
                <a:tc>
                  <a:txBody>
                    <a:bodyPr/>
                    <a:lstStyle/>
                    <a:p>
                      <a:r>
                        <a:rPr lang="en-GB" sz="2000" b="1" dirty="0">
                          <a:solidFill>
                            <a:schemeClr val="accent1">
                              <a:lumMod val="50000"/>
                            </a:schemeClr>
                          </a:solidFill>
                        </a:rPr>
                        <a:t>se</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causer</a:t>
                      </a:r>
                      <a:endParaRPr lang="fr-FR" sz="2000" b="1" dirty="0">
                        <a:solidFill>
                          <a:schemeClr val="accent1">
                            <a:lumMod val="50000"/>
                          </a:schemeClr>
                        </a:solidFill>
                      </a:endParaRPr>
                    </a:p>
                  </a:txBody>
                  <a:tcPr anchor="ctr"/>
                </a:tc>
                <a:extLst>
                  <a:ext uri="{0D108BD9-81ED-4DB2-BD59-A6C34878D82A}">
                    <a16:rowId xmlns:a16="http://schemas.microsoft.com/office/drawing/2014/main" val="2136449185"/>
                  </a:ext>
                </a:extLst>
              </a:tr>
              <a:tr h="746430">
                <a:tc>
                  <a:txBody>
                    <a:bodyPr/>
                    <a:lstStyle/>
                    <a:p>
                      <a:pPr algn="ctr"/>
                      <a:r>
                        <a:rPr lang="en-GB" sz="2000" b="1" dirty="0">
                          <a:solidFill>
                            <a:schemeClr val="accent1">
                              <a:lumMod val="50000"/>
                            </a:schemeClr>
                          </a:solidFill>
                        </a:rPr>
                        <a:t>B</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beau</a:t>
                      </a:r>
                      <a:r>
                        <a:rPr lang="en-GB" sz="2000" dirty="0">
                          <a:solidFill>
                            <a:schemeClr val="accent1">
                              <a:lumMod val="50000"/>
                            </a:schemeClr>
                          </a:solidFill>
                        </a:rPr>
                        <a:t> </a:t>
                      </a:r>
                      <a:endParaRPr lang="fr-FR" sz="2000" dirty="0">
                        <a:solidFill>
                          <a:schemeClr val="accent1">
                            <a:lumMod val="50000"/>
                          </a:schemeClr>
                        </a:solidFill>
                      </a:endParaRPr>
                    </a:p>
                  </a:txBody>
                  <a:tcPr anchor="ctr"/>
                </a:tc>
                <a:tc>
                  <a:txBody>
                    <a:bodyPr/>
                    <a:lstStyle/>
                    <a:p>
                      <a:r>
                        <a:rPr lang="en-GB" sz="2000" b="1" dirty="0">
                          <a:solidFill>
                            <a:schemeClr val="accent1">
                              <a:lumMod val="50000"/>
                            </a:schemeClr>
                          </a:solidFill>
                        </a:rPr>
                        <a:t>seau</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caser</a:t>
                      </a:r>
                      <a:endParaRPr lang="fr-FR" sz="2000" b="1" dirty="0">
                        <a:solidFill>
                          <a:schemeClr val="accent1">
                            <a:lumMod val="50000"/>
                          </a:schemeClr>
                        </a:solidFill>
                      </a:endParaRPr>
                    </a:p>
                  </a:txBody>
                  <a:tcPr anchor="ctr"/>
                </a:tc>
                <a:extLst>
                  <a:ext uri="{0D108BD9-81ED-4DB2-BD59-A6C34878D82A}">
                    <a16:rowId xmlns:a16="http://schemas.microsoft.com/office/drawing/2014/main" val="962169913"/>
                  </a:ext>
                </a:extLst>
              </a:tr>
              <a:tr h="746430">
                <a:tc>
                  <a:txBody>
                    <a:bodyPr/>
                    <a:lstStyle/>
                    <a:p>
                      <a:pPr algn="ctr"/>
                      <a:r>
                        <a:rPr lang="en-GB" sz="2000" b="1" dirty="0">
                          <a:solidFill>
                            <a:schemeClr val="accent1">
                              <a:lumMod val="50000"/>
                            </a:schemeClr>
                          </a:solidFill>
                        </a:rPr>
                        <a:t>C</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bas</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seau</a:t>
                      </a:r>
                      <a:endParaRPr lang="fr-FR" sz="2000" dirty="0">
                        <a:solidFill>
                          <a:schemeClr val="accent1">
                            <a:lumMod val="50000"/>
                          </a:schemeClr>
                        </a:solidFill>
                      </a:endParaRPr>
                    </a:p>
                  </a:txBody>
                  <a:tcPr anchor="ctr"/>
                </a:tc>
                <a:tc>
                  <a:txBody>
                    <a:bodyPr/>
                    <a:lstStyle/>
                    <a:p>
                      <a:r>
                        <a:rPr lang="en-GB" sz="2000" b="1" dirty="0">
                          <a:solidFill>
                            <a:schemeClr val="accent1">
                              <a:lumMod val="50000"/>
                            </a:schemeClr>
                          </a:solidFill>
                        </a:rPr>
                        <a:t>caser</a:t>
                      </a:r>
                      <a:endParaRPr lang="fr-FR" sz="2000" b="1" dirty="0">
                        <a:solidFill>
                          <a:schemeClr val="accent1">
                            <a:lumMod val="50000"/>
                          </a:schemeClr>
                        </a:solidFill>
                      </a:endParaRPr>
                    </a:p>
                  </a:txBody>
                  <a:tcPr anchor="ctr"/>
                </a:tc>
                <a:extLst>
                  <a:ext uri="{0D108BD9-81ED-4DB2-BD59-A6C34878D82A}">
                    <a16:rowId xmlns:a16="http://schemas.microsoft.com/office/drawing/2014/main" val="1837120422"/>
                  </a:ext>
                </a:extLst>
              </a:tr>
            </a:tbl>
          </a:graphicData>
        </a:graphic>
      </p:graphicFrame>
      <p:sp>
        <p:nvSpPr>
          <p:cNvPr id="4" name="Title 3"/>
          <p:cNvSpPr>
            <a:spLocks noGrp="1"/>
          </p:cNvSpPr>
          <p:nvPr>
            <p:ph type="title"/>
          </p:nvPr>
        </p:nvSpPr>
        <p:spPr>
          <a:xfrm>
            <a:off x="0" y="213557"/>
            <a:ext cx="2817493" cy="647577"/>
          </a:xfrm>
        </p:spPr>
        <p:txBody>
          <a:bodyPr>
            <a:normAutofit/>
          </a:bodyPr>
          <a:lstStyle/>
          <a:p>
            <a:r>
              <a:rPr lang="en-GB" b="1" dirty="0" err="1">
                <a:solidFill>
                  <a:schemeClr val="bg1"/>
                </a:solidFill>
              </a:rPr>
              <a:t>Phonétique</a:t>
            </a:r>
            <a:r>
              <a:rPr lang="en-GB"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graphicFrame>
        <p:nvGraphicFramePr>
          <p:cNvPr id="11" name="Table 9">
            <a:extLst>
              <a:ext uri="{FF2B5EF4-FFF2-40B4-BE49-F238E27FC236}">
                <a16:creationId xmlns:a16="http://schemas.microsoft.com/office/drawing/2014/main" id="{3F03F2D0-57AA-4A38-9DCB-B3B39701FD36}"/>
              </a:ext>
            </a:extLst>
          </p:cNvPr>
          <p:cNvGraphicFramePr>
            <a:graphicFrameLocks noGrp="1"/>
          </p:cNvGraphicFramePr>
          <p:nvPr/>
        </p:nvGraphicFramePr>
        <p:xfrm>
          <a:off x="367587" y="3872120"/>
          <a:ext cx="5581150" cy="2239290"/>
        </p:xfrm>
        <a:graphic>
          <a:graphicData uri="http://schemas.openxmlformats.org/drawingml/2006/table">
            <a:tbl>
              <a:tblPr firstRow="1" bandRow="1"/>
              <a:tblGrid>
                <a:gridCol w="432172">
                  <a:extLst>
                    <a:ext uri="{9D8B030D-6E8A-4147-A177-3AD203B41FA5}">
                      <a16:colId xmlns:a16="http://schemas.microsoft.com/office/drawing/2014/main" val="2349224372"/>
                    </a:ext>
                  </a:extLst>
                </a:gridCol>
                <a:gridCol w="1716326">
                  <a:extLst>
                    <a:ext uri="{9D8B030D-6E8A-4147-A177-3AD203B41FA5}">
                      <a16:colId xmlns:a16="http://schemas.microsoft.com/office/drawing/2014/main" val="3909898942"/>
                    </a:ext>
                  </a:extLst>
                </a:gridCol>
                <a:gridCol w="1716326">
                  <a:extLst>
                    <a:ext uri="{9D8B030D-6E8A-4147-A177-3AD203B41FA5}">
                      <a16:colId xmlns:a16="http://schemas.microsoft.com/office/drawing/2014/main" val="3924474894"/>
                    </a:ext>
                  </a:extLst>
                </a:gridCol>
                <a:gridCol w="1716326">
                  <a:extLst>
                    <a:ext uri="{9D8B030D-6E8A-4147-A177-3AD203B41FA5}">
                      <a16:colId xmlns:a16="http://schemas.microsoft.com/office/drawing/2014/main" val="2799325179"/>
                    </a:ext>
                  </a:extLst>
                </a:gridCol>
              </a:tblGrid>
              <a:tr h="746430">
                <a:tc>
                  <a:txBody>
                    <a:bodyPr/>
                    <a:lstStyle/>
                    <a:p>
                      <a:pPr algn="ctr"/>
                      <a:r>
                        <a:rPr lang="en-GB" sz="2000" b="1" dirty="0">
                          <a:solidFill>
                            <a:schemeClr val="accent1">
                              <a:lumMod val="50000"/>
                            </a:schemeClr>
                          </a:solidFill>
                        </a:rPr>
                        <a:t>A</a:t>
                      </a:r>
                      <a:endParaRPr lang="fr-FR" sz="2000" b="1"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kern="1200" dirty="0">
                          <a:solidFill>
                            <a:schemeClr val="accent1">
                              <a:lumMod val="50000"/>
                            </a:schemeClr>
                          </a:solidFill>
                          <a:latin typeface="Century Gothic" panose="020F0302020204030204"/>
                          <a:ea typeface="Century Gothic"/>
                          <a:cs typeface="Century Gothic"/>
                        </a:rPr>
                        <a:t>g</a:t>
                      </a:r>
                      <a:r>
                        <a:rPr lang="en-GB" sz="2000" b="1" dirty="0">
                          <a:solidFill>
                            <a:schemeClr val="accent1">
                              <a:lumMod val="50000"/>
                            </a:schemeClr>
                          </a:solidFill>
                        </a:rPr>
                        <a:t>â</a:t>
                      </a:r>
                      <a:r>
                        <a:rPr lang="en-US" sz="2000" b="1" i="0" kern="1200" dirty="0" err="1">
                          <a:solidFill>
                            <a:schemeClr val="accent1">
                              <a:lumMod val="50000"/>
                            </a:schemeClr>
                          </a:solidFill>
                          <a:latin typeface="Century Gothic" panose="020F0302020204030204"/>
                          <a:ea typeface="Century Gothic"/>
                          <a:cs typeface="Century Gothic"/>
                        </a:rPr>
                        <a:t>che</a:t>
                      </a:r>
                      <a:endParaRPr lang="en-US" sz="2000" b="1" i="0" kern="1200" dirty="0">
                        <a:solidFill>
                          <a:schemeClr val="accent1">
                            <a:lumMod val="50000"/>
                          </a:schemeClr>
                        </a:solidFill>
                        <a:latin typeface="Century Gothic" panose="020F0302020204030204"/>
                        <a:ea typeface="Century Gothic"/>
                        <a:cs typeface="Century Gothic"/>
                      </a:endParaRPr>
                    </a:p>
                  </a:txBody>
                  <a:tcPr anchor="ctr"/>
                </a:tc>
                <a:tc>
                  <a:txBody>
                    <a:bodyPr/>
                    <a:lstStyle/>
                    <a:p>
                      <a:r>
                        <a:rPr lang="en-GB" sz="2000" b="1" dirty="0">
                          <a:solidFill>
                            <a:schemeClr val="accent1">
                              <a:lumMod val="50000"/>
                            </a:schemeClr>
                          </a:solidFill>
                        </a:rPr>
                        <a:t>jaune</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faux</a:t>
                      </a:r>
                      <a:endParaRPr lang="fr-FR" sz="2000" b="1" dirty="0">
                        <a:solidFill>
                          <a:schemeClr val="accent1">
                            <a:lumMod val="50000"/>
                          </a:schemeClr>
                        </a:solidFill>
                      </a:endParaRPr>
                    </a:p>
                  </a:txBody>
                  <a:tcPr anchor="ctr"/>
                </a:tc>
                <a:extLst>
                  <a:ext uri="{0D108BD9-81ED-4DB2-BD59-A6C34878D82A}">
                    <a16:rowId xmlns:a16="http://schemas.microsoft.com/office/drawing/2014/main" val="2136449185"/>
                  </a:ext>
                </a:extLst>
              </a:tr>
              <a:tr h="746430">
                <a:tc>
                  <a:txBody>
                    <a:bodyPr/>
                    <a:lstStyle/>
                    <a:p>
                      <a:pPr algn="ctr"/>
                      <a:r>
                        <a:rPr lang="en-GB" sz="2000" b="1" dirty="0">
                          <a:solidFill>
                            <a:schemeClr val="accent1">
                              <a:lumMod val="50000"/>
                            </a:schemeClr>
                          </a:solidFill>
                        </a:rPr>
                        <a:t>B</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gauche</a:t>
                      </a:r>
                      <a:r>
                        <a:rPr lang="en-GB" sz="2000" dirty="0">
                          <a:solidFill>
                            <a:schemeClr val="accent1">
                              <a:lumMod val="50000"/>
                            </a:schemeClr>
                          </a:solidFill>
                        </a:rPr>
                        <a:t> </a:t>
                      </a:r>
                      <a:endParaRPr lang="fr-FR" sz="2000" dirty="0">
                        <a:solidFill>
                          <a:schemeClr val="accent1">
                            <a:lumMod val="50000"/>
                          </a:schemeClr>
                        </a:solidFill>
                      </a:endParaRPr>
                    </a:p>
                  </a:txBody>
                  <a:tcPr anchor="ctr"/>
                </a:tc>
                <a:tc>
                  <a:txBody>
                    <a:bodyPr/>
                    <a:lstStyle/>
                    <a:p>
                      <a:r>
                        <a:rPr lang="en-GB" sz="2000" b="1" dirty="0">
                          <a:solidFill>
                            <a:schemeClr val="accent1">
                              <a:lumMod val="50000"/>
                            </a:schemeClr>
                          </a:solidFill>
                        </a:rPr>
                        <a:t>jaune</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feu</a:t>
                      </a:r>
                      <a:endParaRPr lang="fr-FR" sz="2000" b="1" dirty="0">
                        <a:solidFill>
                          <a:schemeClr val="accent1">
                            <a:lumMod val="50000"/>
                          </a:schemeClr>
                        </a:solidFill>
                      </a:endParaRPr>
                    </a:p>
                  </a:txBody>
                  <a:tcPr anchor="ctr"/>
                </a:tc>
                <a:extLst>
                  <a:ext uri="{0D108BD9-81ED-4DB2-BD59-A6C34878D82A}">
                    <a16:rowId xmlns:a16="http://schemas.microsoft.com/office/drawing/2014/main" val="962169913"/>
                  </a:ext>
                </a:extLst>
              </a:tr>
              <a:tr h="746430">
                <a:tc>
                  <a:txBody>
                    <a:bodyPr/>
                    <a:lstStyle/>
                    <a:p>
                      <a:pPr algn="ctr"/>
                      <a:r>
                        <a:rPr lang="en-GB" sz="2000" b="1" dirty="0">
                          <a:solidFill>
                            <a:schemeClr val="accent1">
                              <a:lumMod val="50000"/>
                            </a:schemeClr>
                          </a:solidFill>
                        </a:rPr>
                        <a:t>C</a:t>
                      </a:r>
                      <a:endParaRPr lang="fr-FR" sz="2000" b="1" dirty="0">
                        <a:solidFill>
                          <a:schemeClr val="accent1">
                            <a:lumMod val="50000"/>
                          </a:schemeClr>
                        </a:solidFill>
                      </a:endParaRPr>
                    </a:p>
                  </a:txBody>
                  <a:tcPr anchor="ctr"/>
                </a:tc>
                <a:tc>
                  <a:txBody>
                    <a:bodyPr/>
                    <a:lstStyle/>
                    <a:p>
                      <a:r>
                        <a:rPr lang="en-GB" sz="2000" b="1" dirty="0">
                          <a:solidFill>
                            <a:schemeClr val="accent1">
                              <a:lumMod val="50000"/>
                            </a:schemeClr>
                          </a:solidFill>
                        </a:rPr>
                        <a:t>gauche</a:t>
                      </a:r>
                      <a:endParaRPr lang="fr-FR"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jeune</a:t>
                      </a:r>
                      <a:endParaRPr lang="fr-FR" sz="2000" dirty="0">
                        <a:solidFill>
                          <a:schemeClr val="accent1">
                            <a:lumMod val="50000"/>
                          </a:schemeClr>
                        </a:solidFill>
                      </a:endParaRPr>
                    </a:p>
                  </a:txBody>
                  <a:tcPr anchor="ctr"/>
                </a:tc>
                <a:tc>
                  <a:txBody>
                    <a:bodyPr/>
                    <a:lstStyle/>
                    <a:p>
                      <a:r>
                        <a:rPr lang="en-GB" sz="2000" b="1" dirty="0">
                          <a:solidFill>
                            <a:schemeClr val="accent1">
                              <a:lumMod val="50000"/>
                            </a:schemeClr>
                          </a:solidFill>
                        </a:rPr>
                        <a:t>faux</a:t>
                      </a:r>
                      <a:endParaRPr lang="fr-FR" sz="2000" b="1" dirty="0">
                        <a:solidFill>
                          <a:schemeClr val="accent1">
                            <a:lumMod val="50000"/>
                          </a:schemeClr>
                        </a:solidFill>
                      </a:endParaRPr>
                    </a:p>
                  </a:txBody>
                  <a:tcPr anchor="ctr"/>
                </a:tc>
                <a:extLst>
                  <a:ext uri="{0D108BD9-81ED-4DB2-BD59-A6C34878D82A}">
                    <a16:rowId xmlns:a16="http://schemas.microsoft.com/office/drawing/2014/main" val="1837120422"/>
                  </a:ext>
                </a:extLst>
              </a:tr>
            </a:tbl>
          </a:graphicData>
        </a:graphic>
      </p:graphicFrame>
      <p:sp>
        <p:nvSpPr>
          <p:cNvPr id="2" name="TextBox 1">
            <a:extLst>
              <a:ext uri="{FF2B5EF4-FFF2-40B4-BE49-F238E27FC236}">
                <a16:creationId xmlns:a16="http://schemas.microsoft.com/office/drawing/2014/main" id="{4A92C164-550F-486B-9991-A6BE1E85EA4E}"/>
              </a:ext>
            </a:extLst>
          </p:cNvPr>
          <p:cNvSpPr txBox="1"/>
          <p:nvPr/>
        </p:nvSpPr>
        <p:spPr>
          <a:xfrm>
            <a:off x="2353984" y="291737"/>
            <a:ext cx="26610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4472C4">
                    <a:lumMod val="50000"/>
                  </a:srgbClr>
                </a:solidFill>
                <a:effectLst/>
                <a:uLnTx/>
                <a:uFillTx/>
                <a:latin typeface="Century Gothic" panose="020F0302020204030204"/>
                <a:cs typeface="Arial"/>
                <a:sym typeface="Arial"/>
              </a:rPr>
              <a:t>Partenaire</a:t>
            </a:r>
            <a:r>
              <a:rPr kumimoji="0" lang="en-GB" sz="2400" b="1" i="0" u="none" strike="noStrike" kern="0" cap="none" spc="0" normalizeH="0" baseline="0" noProof="0" dirty="0">
                <a:ln>
                  <a:noFill/>
                </a:ln>
                <a:solidFill>
                  <a:srgbClr val="4472C4">
                    <a:lumMod val="50000"/>
                  </a:srgbClr>
                </a:solidFill>
                <a:effectLst/>
                <a:uLnTx/>
                <a:uFillTx/>
                <a:latin typeface="Century Gothic" panose="020F0302020204030204"/>
                <a:cs typeface="Arial"/>
                <a:sym typeface="Arial"/>
              </a:rPr>
              <a:t> A</a:t>
            </a:r>
            <a:endParaRPr kumimoji="0" lang="fr-FR" sz="2400" b="1" i="0" u="none" strike="noStrike" kern="0" cap="none" spc="0" normalizeH="0" baseline="0" noProof="0" dirty="0">
              <a:ln>
                <a:noFill/>
              </a:ln>
              <a:solidFill>
                <a:srgbClr val="4472C4">
                  <a:lumMod val="50000"/>
                </a:srgbClr>
              </a:solidFill>
              <a:effectLst/>
              <a:uLnTx/>
              <a:uFillTx/>
              <a:latin typeface="Century Gothic" panose="020F0302020204030204"/>
              <a:cs typeface="Arial"/>
              <a:sym typeface="Arial"/>
            </a:endParaRPr>
          </a:p>
        </p:txBody>
      </p:sp>
      <p:sp>
        <p:nvSpPr>
          <p:cNvPr id="5" name="TextBox 4">
            <a:extLst>
              <a:ext uri="{FF2B5EF4-FFF2-40B4-BE49-F238E27FC236}">
                <a16:creationId xmlns:a16="http://schemas.microsoft.com/office/drawing/2014/main" id="{8A62FB82-9C4C-4AF7-BD34-882C02E38F6D}"/>
              </a:ext>
            </a:extLst>
          </p:cNvPr>
          <p:cNvSpPr txBox="1"/>
          <p:nvPr/>
        </p:nvSpPr>
        <p:spPr>
          <a:xfrm>
            <a:off x="114502" y="3805098"/>
            <a:ext cx="360000" cy="360000"/>
          </a:xfrm>
          <a:prstGeom prst="rect">
            <a:avLst/>
          </a:prstGeom>
          <a:solidFill>
            <a:schemeClr val="bg1"/>
          </a:solidFill>
          <a:ln w="190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cs typeface="Arial"/>
                <a:sym typeface="Arial"/>
              </a:rPr>
              <a:t>2</a:t>
            </a:r>
            <a:endParaRPr kumimoji="0" lang="fr-FR" sz="2000" b="1" i="0" u="none" strike="noStrike" kern="0" cap="none" spc="0" normalizeH="0" baseline="0" noProof="0" dirty="0">
              <a:ln>
                <a:noFill/>
              </a:ln>
              <a:solidFill>
                <a:srgbClr val="5B9BD5">
                  <a:lumMod val="50000"/>
                </a:srgbClr>
              </a:solidFill>
              <a:effectLst/>
              <a:uLnTx/>
              <a:uFillTx/>
              <a:latin typeface="Century Gothic" panose="020F0302020204030204"/>
              <a:cs typeface="Arial"/>
              <a:sym typeface="Arial"/>
            </a:endParaRPr>
          </a:p>
        </p:txBody>
      </p:sp>
      <p:sp>
        <p:nvSpPr>
          <p:cNvPr id="9" name="TextBox 8">
            <a:extLst>
              <a:ext uri="{FF2B5EF4-FFF2-40B4-BE49-F238E27FC236}">
                <a16:creationId xmlns:a16="http://schemas.microsoft.com/office/drawing/2014/main" id="{212F9B69-4ECA-4406-A4D9-666827FE856B}"/>
              </a:ext>
            </a:extLst>
          </p:cNvPr>
          <p:cNvSpPr txBox="1"/>
          <p:nvPr/>
        </p:nvSpPr>
        <p:spPr>
          <a:xfrm>
            <a:off x="6075740" y="1379896"/>
            <a:ext cx="360000" cy="360000"/>
          </a:xfrm>
          <a:prstGeom prst="rect">
            <a:avLst/>
          </a:prstGeom>
          <a:solidFill>
            <a:schemeClr val="bg1"/>
          </a:solidFill>
          <a:ln w="190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cs typeface="Arial"/>
                <a:sym typeface="Arial"/>
              </a:rPr>
              <a:t>3</a:t>
            </a:r>
            <a:endParaRPr kumimoji="0" lang="fr-FR" sz="2000" b="1" i="0" u="none" strike="noStrike" kern="0" cap="none" spc="0" normalizeH="0" baseline="0" noProof="0" dirty="0">
              <a:ln>
                <a:noFill/>
              </a:ln>
              <a:solidFill>
                <a:srgbClr val="5B9BD5">
                  <a:lumMod val="50000"/>
                </a:srgbClr>
              </a:solidFill>
              <a:effectLst/>
              <a:uLnTx/>
              <a:uFillTx/>
              <a:latin typeface="Century Gothic" panose="020F0302020204030204"/>
              <a:cs typeface="Arial"/>
              <a:sym typeface="Arial"/>
            </a:endParaRPr>
          </a:p>
        </p:txBody>
      </p:sp>
      <p:sp>
        <p:nvSpPr>
          <p:cNvPr id="10" name="TextBox 9">
            <a:extLst>
              <a:ext uri="{FF2B5EF4-FFF2-40B4-BE49-F238E27FC236}">
                <a16:creationId xmlns:a16="http://schemas.microsoft.com/office/drawing/2014/main" id="{2B5AE0D2-3E1D-462C-BE44-717B469505B2}"/>
              </a:ext>
            </a:extLst>
          </p:cNvPr>
          <p:cNvSpPr txBox="1"/>
          <p:nvPr/>
        </p:nvSpPr>
        <p:spPr>
          <a:xfrm>
            <a:off x="6096000" y="3789275"/>
            <a:ext cx="360000" cy="360000"/>
          </a:xfrm>
          <a:prstGeom prst="rect">
            <a:avLst/>
          </a:prstGeom>
          <a:solidFill>
            <a:schemeClr val="bg1"/>
          </a:solidFill>
          <a:ln w="190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cs typeface="Arial"/>
                <a:sym typeface="Arial"/>
              </a:rPr>
              <a:t>4</a:t>
            </a:r>
            <a:endParaRPr kumimoji="0" lang="fr-FR" sz="2000" b="1" i="0" u="none" strike="noStrike" kern="0" cap="none" spc="0" normalizeH="0" baseline="0" noProof="0" dirty="0">
              <a:ln>
                <a:noFill/>
              </a:ln>
              <a:solidFill>
                <a:srgbClr val="5B9BD5">
                  <a:lumMod val="50000"/>
                </a:srgbClr>
              </a:solidFill>
              <a:effectLst/>
              <a:uLnTx/>
              <a:uFillTx/>
              <a:latin typeface="Century Gothic" panose="020F0302020204030204"/>
              <a:cs typeface="Arial"/>
              <a:sym typeface="Arial"/>
            </a:endParaRPr>
          </a:p>
        </p:txBody>
      </p:sp>
      <p:pic>
        <p:nvPicPr>
          <p:cNvPr id="2054" name="Picture 6" descr="Bucket, Pail, Yellow, Toy, Playground, Child">
            <a:extLst>
              <a:ext uri="{FF2B5EF4-FFF2-40B4-BE49-F238E27FC236}">
                <a16:creationId xmlns:a16="http://schemas.microsoft.com/office/drawing/2014/main" id="{538B76E3-CB3F-4CAA-8143-EC5C958FB0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1295" y="2434242"/>
            <a:ext cx="453008" cy="4443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Mountain, Snowy, Peak, Alp, Everest, Hill">
            <a:extLst>
              <a:ext uri="{FF2B5EF4-FFF2-40B4-BE49-F238E27FC236}">
                <a16:creationId xmlns:a16="http://schemas.microsoft.com/office/drawing/2014/main" id="{4AE2C05E-FECD-43DA-878A-816043ECF8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1910" y="2984620"/>
            <a:ext cx="528256" cy="424018"/>
          </a:xfrm>
          <a:prstGeom prst="rect">
            <a:avLst/>
          </a:prstGeom>
          <a:noFill/>
          <a:extLst>
            <a:ext uri="{909E8E84-426E-40DD-AFC4-6F175D3DCCD1}">
              <a14:hiddenFill xmlns:a14="http://schemas.microsoft.com/office/drawing/2010/main">
                <a:solidFill>
                  <a:srgbClr val="FFFFFF"/>
                </a:solidFill>
              </a14:hiddenFill>
            </a:ext>
          </a:extLst>
        </p:spPr>
      </p:pic>
      <p:sp>
        <p:nvSpPr>
          <p:cNvPr id="17" name="Arrow: Down 16">
            <a:extLst>
              <a:ext uri="{FF2B5EF4-FFF2-40B4-BE49-F238E27FC236}">
                <a16:creationId xmlns:a16="http://schemas.microsoft.com/office/drawing/2014/main" id="{F2AC9A70-EEEE-45F7-B7A9-8C34DD0B7981}"/>
              </a:ext>
            </a:extLst>
          </p:cNvPr>
          <p:cNvSpPr/>
          <p:nvPr/>
        </p:nvSpPr>
        <p:spPr>
          <a:xfrm rot="3412858">
            <a:off x="2220543" y="3023673"/>
            <a:ext cx="163814" cy="34900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18" name="TextBox 17">
            <a:extLst>
              <a:ext uri="{FF2B5EF4-FFF2-40B4-BE49-F238E27FC236}">
                <a16:creationId xmlns:a16="http://schemas.microsoft.com/office/drawing/2014/main" id="{2890747C-A52A-4929-A94A-6B34C55FCB60}"/>
              </a:ext>
            </a:extLst>
          </p:cNvPr>
          <p:cNvSpPr txBox="1"/>
          <p:nvPr/>
        </p:nvSpPr>
        <p:spPr>
          <a:xfrm>
            <a:off x="1234582" y="3351712"/>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[bottom]</a:t>
            </a:r>
          </a:p>
        </p:txBody>
      </p:sp>
      <p:sp>
        <p:nvSpPr>
          <p:cNvPr id="19" name="TextBox 18">
            <a:extLst>
              <a:ext uri="{FF2B5EF4-FFF2-40B4-BE49-F238E27FC236}">
                <a16:creationId xmlns:a16="http://schemas.microsoft.com/office/drawing/2014/main" id="{744373EC-9694-4789-8F32-4A2CD0B45269}"/>
              </a:ext>
            </a:extLst>
          </p:cNvPr>
          <p:cNvSpPr txBox="1"/>
          <p:nvPr/>
        </p:nvSpPr>
        <p:spPr>
          <a:xfrm>
            <a:off x="4632376" y="1910664"/>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[to cause]</a:t>
            </a:r>
          </a:p>
        </p:txBody>
      </p:sp>
      <p:sp>
        <p:nvSpPr>
          <p:cNvPr id="21" name="TextBox 20">
            <a:extLst>
              <a:ext uri="{FF2B5EF4-FFF2-40B4-BE49-F238E27FC236}">
                <a16:creationId xmlns:a16="http://schemas.microsoft.com/office/drawing/2014/main" id="{421552D1-BF6A-4986-85E5-1E5A95292418}"/>
              </a:ext>
            </a:extLst>
          </p:cNvPr>
          <p:cNvSpPr txBox="1"/>
          <p:nvPr/>
        </p:nvSpPr>
        <p:spPr>
          <a:xfrm>
            <a:off x="4633092" y="3406480"/>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[to place]</a:t>
            </a:r>
          </a:p>
        </p:txBody>
      </p:sp>
      <p:sp>
        <p:nvSpPr>
          <p:cNvPr id="23" name="TextBox 22">
            <a:extLst>
              <a:ext uri="{FF2B5EF4-FFF2-40B4-BE49-F238E27FC236}">
                <a16:creationId xmlns:a16="http://schemas.microsoft.com/office/drawing/2014/main" id="{63B58CE0-67AC-492C-AD5D-AF1C7AB7C65C}"/>
              </a:ext>
            </a:extLst>
          </p:cNvPr>
          <p:cNvSpPr txBox="1"/>
          <p:nvPr/>
        </p:nvSpPr>
        <p:spPr>
          <a:xfrm>
            <a:off x="4640978" y="2658572"/>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[to place]</a:t>
            </a:r>
          </a:p>
        </p:txBody>
      </p:sp>
      <p:sp>
        <p:nvSpPr>
          <p:cNvPr id="25" name="TextBox 24">
            <a:extLst>
              <a:ext uri="{FF2B5EF4-FFF2-40B4-BE49-F238E27FC236}">
                <a16:creationId xmlns:a16="http://schemas.microsoft.com/office/drawing/2014/main" id="{1BE74031-ABDC-427F-9BDF-260AD1CFD717}"/>
              </a:ext>
            </a:extLst>
          </p:cNvPr>
          <p:cNvSpPr txBox="1"/>
          <p:nvPr/>
        </p:nvSpPr>
        <p:spPr>
          <a:xfrm>
            <a:off x="1298173" y="4303916"/>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[wastes]</a:t>
            </a:r>
          </a:p>
        </p:txBody>
      </p:sp>
      <p:sp>
        <p:nvSpPr>
          <p:cNvPr id="31" name="TextBox 30">
            <a:extLst>
              <a:ext uri="{FF2B5EF4-FFF2-40B4-BE49-F238E27FC236}">
                <a16:creationId xmlns:a16="http://schemas.microsoft.com/office/drawing/2014/main" id="{DB46EFFF-14BC-4B11-8CD5-78BD48DCE98E}"/>
              </a:ext>
            </a:extLst>
          </p:cNvPr>
          <p:cNvSpPr txBox="1"/>
          <p:nvPr/>
        </p:nvSpPr>
        <p:spPr>
          <a:xfrm>
            <a:off x="1479285" y="5032279"/>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[left]</a:t>
            </a:r>
          </a:p>
        </p:txBody>
      </p:sp>
      <p:pic>
        <p:nvPicPr>
          <p:cNvPr id="2056" name="Picture 8" descr="Fire, Camp, Bonfire, Wood, Heat, Flames">
            <a:extLst>
              <a:ext uri="{FF2B5EF4-FFF2-40B4-BE49-F238E27FC236}">
                <a16:creationId xmlns:a16="http://schemas.microsoft.com/office/drawing/2014/main" id="{966D5845-9568-4B03-9D7A-9E654F98E5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5384" y="4630256"/>
            <a:ext cx="501535" cy="69886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81BF5717-9F5B-47C8-8862-576D94EA6FE3}"/>
              </a:ext>
            </a:extLst>
          </p:cNvPr>
          <p:cNvSpPr txBox="1"/>
          <p:nvPr/>
        </p:nvSpPr>
        <p:spPr>
          <a:xfrm>
            <a:off x="1479284" y="5776473"/>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[left]</a:t>
            </a:r>
          </a:p>
        </p:txBody>
      </p:sp>
      <p:sp>
        <p:nvSpPr>
          <p:cNvPr id="35" name="TextBox 34">
            <a:extLst>
              <a:ext uri="{FF2B5EF4-FFF2-40B4-BE49-F238E27FC236}">
                <a16:creationId xmlns:a16="http://schemas.microsoft.com/office/drawing/2014/main" id="{037B483F-AD27-4637-8DCF-DE9940FB6A79}"/>
              </a:ext>
            </a:extLst>
          </p:cNvPr>
          <p:cNvSpPr txBox="1"/>
          <p:nvPr/>
        </p:nvSpPr>
        <p:spPr>
          <a:xfrm>
            <a:off x="7330732" y="2636545"/>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[skin]</a:t>
            </a:r>
          </a:p>
        </p:txBody>
      </p:sp>
      <p:sp>
        <p:nvSpPr>
          <p:cNvPr id="37" name="TextBox 36">
            <a:extLst>
              <a:ext uri="{FF2B5EF4-FFF2-40B4-BE49-F238E27FC236}">
                <a16:creationId xmlns:a16="http://schemas.microsoft.com/office/drawing/2014/main" id="{9F6E284E-C145-448F-A8C3-BBD893851463}"/>
              </a:ext>
            </a:extLst>
          </p:cNvPr>
          <p:cNvSpPr txBox="1"/>
          <p:nvPr/>
        </p:nvSpPr>
        <p:spPr>
          <a:xfrm>
            <a:off x="7187820" y="1866020"/>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 little]</a:t>
            </a:r>
          </a:p>
        </p:txBody>
      </p:sp>
      <p:grpSp>
        <p:nvGrpSpPr>
          <p:cNvPr id="40" name="Group 39">
            <a:extLst>
              <a:ext uri="{FF2B5EF4-FFF2-40B4-BE49-F238E27FC236}">
                <a16:creationId xmlns:a16="http://schemas.microsoft.com/office/drawing/2014/main" id="{1F18ECC2-9D63-462C-96FE-9F42518037FC}"/>
              </a:ext>
            </a:extLst>
          </p:cNvPr>
          <p:cNvGrpSpPr/>
          <p:nvPr/>
        </p:nvGrpSpPr>
        <p:grpSpPr>
          <a:xfrm>
            <a:off x="9368542" y="1493673"/>
            <a:ext cx="668192" cy="714856"/>
            <a:chOff x="9368542" y="1493673"/>
            <a:chExt cx="668192" cy="714856"/>
          </a:xfrm>
        </p:grpSpPr>
        <p:pic>
          <p:nvPicPr>
            <p:cNvPr id="2058" name="Picture 10" descr="Cow, Calf, Animal, Udder, The Horn Of Africa, Cattle">
              <a:extLst>
                <a:ext uri="{FF2B5EF4-FFF2-40B4-BE49-F238E27FC236}">
                  <a16:creationId xmlns:a16="http://schemas.microsoft.com/office/drawing/2014/main" id="{FF2CE057-62D8-497A-B86F-5FE7A783D5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68542" y="1493673"/>
              <a:ext cx="668192" cy="714856"/>
            </a:xfrm>
            <a:prstGeom prst="rect">
              <a:avLst/>
            </a:prstGeom>
            <a:noFill/>
            <a:extLst>
              <a:ext uri="{909E8E84-426E-40DD-AFC4-6F175D3DCCD1}">
                <a14:hiddenFill xmlns:a14="http://schemas.microsoft.com/office/drawing/2010/main">
                  <a:solidFill>
                    <a:srgbClr val="FFFFFF"/>
                  </a:solidFill>
                </a14:hiddenFill>
              </a:ext>
            </a:extLst>
          </p:spPr>
        </p:pic>
        <p:sp>
          <p:nvSpPr>
            <p:cNvPr id="38" name="Arrow: Down 37">
              <a:extLst>
                <a:ext uri="{FF2B5EF4-FFF2-40B4-BE49-F238E27FC236}">
                  <a16:creationId xmlns:a16="http://schemas.microsoft.com/office/drawing/2014/main" id="{5319942E-534B-434E-A02B-1A0C36EBBFB4}"/>
                </a:ext>
              </a:extLst>
            </p:cNvPr>
            <p:cNvSpPr/>
            <p:nvPr/>
          </p:nvSpPr>
          <p:spPr>
            <a:xfrm rot="16200000">
              <a:off x="9534139" y="1898987"/>
              <a:ext cx="163814" cy="34900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Century Gothic" panose="020F0302020204030204"/>
                <a:ea typeface="+mn-ea"/>
                <a:cs typeface="+mn-cs"/>
                <a:sym typeface="Arial"/>
              </a:endParaRPr>
            </a:p>
          </p:txBody>
        </p:sp>
      </p:grpSp>
      <p:sp>
        <p:nvSpPr>
          <p:cNvPr id="45" name="TextBox 44">
            <a:extLst>
              <a:ext uri="{FF2B5EF4-FFF2-40B4-BE49-F238E27FC236}">
                <a16:creationId xmlns:a16="http://schemas.microsoft.com/office/drawing/2014/main" id="{627A4650-B56E-40EB-B1F7-4C0AD08F0C4C}"/>
              </a:ext>
            </a:extLst>
          </p:cNvPr>
          <p:cNvSpPr txBox="1"/>
          <p:nvPr/>
        </p:nvSpPr>
        <p:spPr>
          <a:xfrm>
            <a:off x="3132547" y="1830358"/>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[self]</a:t>
            </a:r>
          </a:p>
        </p:txBody>
      </p:sp>
      <p:pic>
        <p:nvPicPr>
          <p:cNvPr id="2060" name="Picture 12" descr="Salt Pepper Clip Art">
            <a:extLst>
              <a:ext uri="{FF2B5EF4-FFF2-40B4-BE49-F238E27FC236}">
                <a16:creationId xmlns:a16="http://schemas.microsoft.com/office/drawing/2014/main" id="{A1024B3D-8FD0-413D-96E1-B532F75391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1301450" y="3259499"/>
            <a:ext cx="387822" cy="387822"/>
          </a:xfrm>
          <a:prstGeom prst="rect">
            <a:avLst/>
          </a:prstGeom>
          <a:noFill/>
          <a:extLst>
            <a:ext uri="{909E8E84-426E-40DD-AFC4-6F175D3DCCD1}">
              <a14:hiddenFill xmlns:a14="http://schemas.microsoft.com/office/drawing/2010/main">
                <a:solidFill>
                  <a:srgbClr val="FFFFFF"/>
                </a:solidFill>
              </a14:hiddenFill>
            </a:ext>
          </a:extLst>
        </p:spPr>
      </p:pic>
      <p:sp>
        <p:nvSpPr>
          <p:cNvPr id="47" name="Arrow: Down 46">
            <a:extLst>
              <a:ext uri="{FF2B5EF4-FFF2-40B4-BE49-F238E27FC236}">
                <a16:creationId xmlns:a16="http://schemas.microsoft.com/office/drawing/2014/main" id="{DFC03097-C56D-4C09-A675-4C763D19E9C0}"/>
              </a:ext>
            </a:extLst>
          </p:cNvPr>
          <p:cNvSpPr/>
          <p:nvPr/>
        </p:nvSpPr>
        <p:spPr>
          <a:xfrm rot="4047089">
            <a:off x="11687946" y="3246219"/>
            <a:ext cx="163814" cy="34900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48" name="TextBox 47">
            <a:extLst>
              <a:ext uri="{FF2B5EF4-FFF2-40B4-BE49-F238E27FC236}">
                <a16:creationId xmlns:a16="http://schemas.microsoft.com/office/drawing/2014/main" id="{AB7083FC-8351-4907-8958-DB4F36FA2046}"/>
              </a:ext>
            </a:extLst>
          </p:cNvPr>
          <p:cNvSpPr txBox="1"/>
          <p:nvPr/>
        </p:nvSpPr>
        <p:spPr>
          <a:xfrm>
            <a:off x="7313796" y="3363773"/>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[skin]</a:t>
            </a:r>
          </a:p>
        </p:txBody>
      </p:sp>
      <p:sp>
        <p:nvSpPr>
          <p:cNvPr id="50" name="TextBox 49">
            <a:extLst>
              <a:ext uri="{FF2B5EF4-FFF2-40B4-BE49-F238E27FC236}">
                <a16:creationId xmlns:a16="http://schemas.microsoft.com/office/drawing/2014/main" id="{053F7958-0373-4DFB-8607-E981525CBC2B}"/>
              </a:ext>
            </a:extLst>
          </p:cNvPr>
          <p:cNvSpPr txBox="1"/>
          <p:nvPr/>
        </p:nvSpPr>
        <p:spPr>
          <a:xfrm>
            <a:off x="8993663" y="2606020"/>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[goes]</a:t>
            </a:r>
          </a:p>
        </p:txBody>
      </p:sp>
      <p:sp>
        <p:nvSpPr>
          <p:cNvPr id="59" name="TextBox 58">
            <a:extLst>
              <a:ext uri="{FF2B5EF4-FFF2-40B4-BE49-F238E27FC236}">
                <a16:creationId xmlns:a16="http://schemas.microsoft.com/office/drawing/2014/main" id="{DFC3D574-897D-4103-8D24-D59355956F1F}"/>
              </a:ext>
            </a:extLst>
          </p:cNvPr>
          <p:cNvSpPr txBox="1"/>
          <p:nvPr/>
        </p:nvSpPr>
        <p:spPr>
          <a:xfrm>
            <a:off x="7269343" y="4301918"/>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[thirst]</a:t>
            </a:r>
          </a:p>
        </p:txBody>
      </p:sp>
      <p:sp>
        <p:nvSpPr>
          <p:cNvPr id="61" name="TextBox 60">
            <a:extLst>
              <a:ext uri="{FF2B5EF4-FFF2-40B4-BE49-F238E27FC236}">
                <a16:creationId xmlns:a16="http://schemas.microsoft.com/office/drawing/2014/main" id="{349079A5-8B61-4CFB-A330-D5FE2A7CCF51}"/>
              </a:ext>
            </a:extLst>
          </p:cNvPr>
          <p:cNvSpPr txBox="1"/>
          <p:nvPr/>
        </p:nvSpPr>
        <p:spPr>
          <a:xfrm>
            <a:off x="7162496" y="5032279"/>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[except]</a:t>
            </a:r>
          </a:p>
        </p:txBody>
      </p:sp>
      <p:sp>
        <p:nvSpPr>
          <p:cNvPr id="63" name="TextBox 62">
            <a:extLst>
              <a:ext uri="{FF2B5EF4-FFF2-40B4-BE49-F238E27FC236}">
                <a16:creationId xmlns:a16="http://schemas.microsoft.com/office/drawing/2014/main" id="{B94CD940-269C-4A6B-98B0-6A9CCBF4B68E}"/>
              </a:ext>
            </a:extLst>
          </p:cNvPr>
          <p:cNvSpPr txBox="1"/>
          <p:nvPr/>
        </p:nvSpPr>
        <p:spPr>
          <a:xfrm>
            <a:off x="7166942" y="5759507"/>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[except]</a:t>
            </a:r>
          </a:p>
        </p:txBody>
      </p:sp>
      <p:sp>
        <p:nvSpPr>
          <p:cNvPr id="65" name="TextBox 64">
            <a:extLst>
              <a:ext uri="{FF2B5EF4-FFF2-40B4-BE49-F238E27FC236}">
                <a16:creationId xmlns:a16="http://schemas.microsoft.com/office/drawing/2014/main" id="{2AA80AAF-2EEF-40B4-A221-5180DB490488}"/>
              </a:ext>
            </a:extLst>
          </p:cNvPr>
          <p:cNvSpPr txBox="1"/>
          <p:nvPr/>
        </p:nvSpPr>
        <p:spPr>
          <a:xfrm>
            <a:off x="8960087" y="5768588"/>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[haste]</a:t>
            </a:r>
          </a:p>
        </p:txBody>
      </p:sp>
      <p:sp>
        <p:nvSpPr>
          <p:cNvPr id="69" name="TextBox 68">
            <a:extLst>
              <a:ext uri="{FF2B5EF4-FFF2-40B4-BE49-F238E27FC236}">
                <a16:creationId xmlns:a16="http://schemas.microsoft.com/office/drawing/2014/main" id="{E47530A2-3B34-46E8-BF2F-C7C0BDE23619}"/>
              </a:ext>
            </a:extLst>
          </p:cNvPr>
          <p:cNvSpPr txBox="1"/>
          <p:nvPr/>
        </p:nvSpPr>
        <p:spPr>
          <a:xfrm>
            <a:off x="8725143" y="5045628"/>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[high]</a:t>
            </a:r>
          </a:p>
        </p:txBody>
      </p:sp>
      <p:pic>
        <p:nvPicPr>
          <p:cNvPr id="2062" name="Picture 14" descr="Empire State Building, Skyscraper">
            <a:extLst>
              <a:ext uri="{FF2B5EF4-FFF2-40B4-BE49-F238E27FC236}">
                <a16:creationId xmlns:a16="http://schemas.microsoft.com/office/drawing/2014/main" id="{B2F4724E-4A99-40AB-817A-4BD05E2193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67340" y="4656954"/>
            <a:ext cx="338208" cy="676416"/>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C9927563-6869-4758-B16F-1F786DEF3E10}"/>
              </a:ext>
            </a:extLst>
          </p:cNvPr>
          <p:cNvSpPr txBox="1"/>
          <p:nvPr/>
        </p:nvSpPr>
        <p:spPr>
          <a:xfrm>
            <a:off x="8715021" y="4265063"/>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[high]</a:t>
            </a:r>
          </a:p>
        </p:txBody>
      </p:sp>
      <p:pic>
        <p:nvPicPr>
          <p:cNvPr id="73" name="Picture 14" descr="Empire State Building, Skyscraper">
            <a:extLst>
              <a:ext uri="{FF2B5EF4-FFF2-40B4-BE49-F238E27FC236}">
                <a16:creationId xmlns:a16="http://schemas.microsoft.com/office/drawing/2014/main" id="{325A5AAA-F0E6-414A-969B-14ABAB80B4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57218" y="3876389"/>
            <a:ext cx="338208" cy="676416"/>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extLst>
              <a:ext uri="{FF2B5EF4-FFF2-40B4-BE49-F238E27FC236}">
                <a16:creationId xmlns:a16="http://schemas.microsoft.com/office/drawing/2014/main" id="{A3B2A2F6-C622-4C6C-B032-76DE4199DE5C}"/>
              </a:ext>
            </a:extLst>
          </p:cNvPr>
          <p:cNvSpPr txBox="1"/>
          <p:nvPr/>
        </p:nvSpPr>
        <p:spPr>
          <a:xfrm>
            <a:off x="10719319" y="5032279"/>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[was]</a:t>
            </a:r>
          </a:p>
        </p:txBody>
      </p:sp>
      <p:pic>
        <p:nvPicPr>
          <p:cNvPr id="91" name="Picture 90" descr="water droplet">
            <a:extLst>
              <a:ext uri="{FF2B5EF4-FFF2-40B4-BE49-F238E27FC236}">
                <a16:creationId xmlns:a16="http://schemas.microsoft.com/office/drawing/2014/main" id="{35D1A28C-8D59-478E-87C2-C88E9D2930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340657">
            <a:off x="10923799" y="4034707"/>
            <a:ext cx="349027" cy="513990"/>
          </a:xfrm>
          <a:prstGeom prst="rect">
            <a:avLst/>
          </a:prstGeom>
        </p:spPr>
      </p:pic>
      <p:pic>
        <p:nvPicPr>
          <p:cNvPr id="92" name="Picture 91" descr="water droplet">
            <a:extLst>
              <a:ext uri="{FF2B5EF4-FFF2-40B4-BE49-F238E27FC236}">
                <a16:creationId xmlns:a16="http://schemas.microsoft.com/office/drawing/2014/main" id="{76E61A3F-1609-4057-9918-87548FAA2D0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340657">
            <a:off x="10923799" y="5491657"/>
            <a:ext cx="349027" cy="513990"/>
          </a:xfrm>
          <a:prstGeom prst="rect">
            <a:avLst/>
          </a:prstGeom>
        </p:spPr>
      </p:pic>
      <p:pic>
        <p:nvPicPr>
          <p:cNvPr id="12" name="Picture 6" descr="Bucket, Pail, Yellow, Toy, Playground, Child">
            <a:extLst>
              <a:ext uri="{FF2B5EF4-FFF2-40B4-BE49-F238E27FC236}">
                <a16:creationId xmlns:a16="http://schemas.microsoft.com/office/drawing/2014/main" id="{9190DB80-9A01-435C-B240-7A6F53C0CD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4488" y="3172059"/>
            <a:ext cx="453008" cy="4443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Cow, Calf, Animal, Udder, The Horn Of Africa, Cattle">
            <a:extLst>
              <a:ext uri="{FF2B5EF4-FFF2-40B4-BE49-F238E27FC236}">
                <a16:creationId xmlns:a16="http://schemas.microsoft.com/office/drawing/2014/main" id="{CF0BCB95-7B68-4013-9CEE-7A0BB1619F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66740" y="2975410"/>
            <a:ext cx="668192" cy="714856"/>
          </a:xfrm>
          <a:prstGeom prst="rect">
            <a:avLst/>
          </a:prstGeom>
          <a:noFill/>
          <a:extLst>
            <a:ext uri="{909E8E84-426E-40DD-AFC4-6F175D3DCCD1}">
              <a14:hiddenFill xmlns:a14="http://schemas.microsoft.com/office/drawing/2010/main">
                <a:solidFill>
                  <a:srgbClr val="FFFFFF"/>
                </a:solidFill>
              </a14:hiddenFill>
            </a:ext>
          </a:extLst>
        </p:spPr>
      </p:pic>
      <p:sp>
        <p:nvSpPr>
          <p:cNvPr id="15" name="Arrow: Down 14">
            <a:extLst>
              <a:ext uri="{FF2B5EF4-FFF2-40B4-BE49-F238E27FC236}">
                <a16:creationId xmlns:a16="http://schemas.microsoft.com/office/drawing/2014/main" id="{19BB71C6-0965-49ED-9F0A-F150B39A550B}"/>
              </a:ext>
            </a:extLst>
          </p:cNvPr>
          <p:cNvSpPr/>
          <p:nvPr/>
        </p:nvSpPr>
        <p:spPr>
          <a:xfrm rot="16200000">
            <a:off x="9532337" y="3380724"/>
            <a:ext cx="163814" cy="34900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20" name="TextBox 19">
            <a:extLst>
              <a:ext uri="{FF2B5EF4-FFF2-40B4-BE49-F238E27FC236}">
                <a16:creationId xmlns:a16="http://schemas.microsoft.com/office/drawing/2014/main" id="{03B3BAC1-E857-40F7-BC62-2F2EB9152568}"/>
              </a:ext>
            </a:extLst>
          </p:cNvPr>
          <p:cNvSpPr txBox="1"/>
          <p:nvPr/>
        </p:nvSpPr>
        <p:spPr>
          <a:xfrm>
            <a:off x="10719318" y="2656632"/>
            <a:ext cx="15829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[poor]</a:t>
            </a:r>
          </a:p>
        </p:txBody>
      </p:sp>
      <p:pic>
        <p:nvPicPr>
          <p:cNvPr id="22" name="Picture 12" descr="Salt Pepper Clip Art">
            <a:extLst>
              <a:ext uri="{FF2B5EF4-FFF2-40B4-BE49-F238E27FC236}">
                <a16:creationId xmlns:a16="http://schemas.microsoft.com/office/drawing/2014/main" id="{5719BD76-1010-4392-A7D5-3BB3423954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1369021" y="1797670"/>
            <a:ext cx="387822" cy="387822"/>
          </a:xfrm>
          <a:prstGeom prst="rect">
            <a:avLst/>
          </a:prstGeom>
          <a:noFill/>
          <a:extLst>
            <a:ext uri="{909E8E84-426E-40DD-AFC4-6F175D3DCCD1}">
              <a14:hiddenFill xmlns:a14="http://schemas.microsoft.com/office/drawing/2010/main">
                <a:solidFill>
                  <a:srgbClr val="FFFFFF"/>
                </a:solidFill>
              </a14:hiddenFill>
            </a:ext>
          </a:extLst>
        </p:spPr>
      </p:pic>
      <p:sp>
        <p:nvSpPr>
          <p:cNvPr id="24" name="Arrow: Down 23">
            <a:extLst>
              <a:ext uri="{FF2B5EF4-FFF2-40B4-BE49-F238E27FC236}">
                <a16:creationId xmlns:a16="http://schemas.microsoft.com/office/drawing/2014/main" id="{A1BCACD5-D88B-4FCD-B9DE-BAE8E798288F}"/>
              </a:ext>
            </a:extLst>
          </p:cNvPr>
          <p:cNvSpPr/>
          <p:nvPr/>
        </p:nvSpPr>
        <p:spPr>
          <a:xfrm rot="4047089">
            <a:off x="11755517" y="1784390"/>
            <a:ext cx="163814" cy="34900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26" name="Arrow: Down 25">
            <a:extLst>
              <a:ext uri="{FF2B5EF4-FFF2-40B4-BE49-F238E27FC236}">
                <a16:creationId xmlns:a16="http://schemas.microsoft.com/office/drawing/2014/main" id="{597E9D16-67E4-45DE-B513-270E35B8865B}"/>
              </a:ext>
            </a:extLst>
          </p:cNvPr>
          <p:cNvSpPr/>
          <p:nvPr/>
        </p:nvSpPr>
        <p:spPr>
          <a:xfrm rot="5400000">
            <a:off x="2204140" y="4805185"/>
            <a:ext cx="163814" cy="34900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28" name="Arrow: Down 27">
            <a:extLst>
              <a:ext uri="{FF2B5EF4-FFF2-40B4-BE49-F238E27FC236}">
                <a16:creationId xmlns:a16="http://schemas.microsoft.com/office/drawing/2014/main" id="{A7F943F2-76CB-4B15-82ED-77BEC8B20C55}"/>
              </a:ext>
            </a:extLst>
          </p:cNvPr>
          <p:cNvSpPr/>
          <p:nvPr/>
        </p:nvSpPr>
        <p:spPr>
          <a:xfrm rot="5400000">
            <a:off x="2200944" y="5562064"/>
            <a:ext cx="163814" cy="34900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60" name="TextBox 59">
            <a:extLst>
              <a:ext uri="{FF2B5EF4-FFF2-40B4-BE49-F238E27FC236}">
                <a16:creationId xmlns:a16="http://schemas.microsoft.com/office/drawing/2014/main" id="{E9F6E495-F8C9-46F4-A7EA-D8E755F8F3FB}"/>
              </a:ext>
            </a:extLst>
          </p:cNvPr>
          <p:cNvSpPr txBox="1"/>
          <p:nvPr/>
        </p:nvSpPr>
        <p:spPr>
          <a:xfrm>
            <a:off x="2688827" y="667741"/>
            <a:ext cx="9401095" cy="70788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i="0" u="none" strike="noStrike" kern="0" cap="none" spc="0" normalizeH="0" baseline="0" noProof="0" dirty="0">
                <a:ln>
                  <a:noFill/>
                </a:ln>
                <a:solidFill>
                  <a:srgbClr val="4472C4">
                    <a:lumMod val="50000"/>
                  </a:srgbClr>
                </a:solidFill>
                <a:effectLst/>
                <a:uLnTx/>
                <a:uFillTx/>
                <a:latin typeface="Century Gothic" panose="020F0302020204030204"/>
                <a:cs typeface="Arial"/>
                <a:sym typeface="Arial"/>
              </a:rPr>
              <a:t>Decide for 1-4 which row of 3 words to read aloud. Note down 1A, 2C etc..</a:t>
            </a:r>
            <a:br>
              <a:rPr kumimoji="0" lang="en-GB" sz="2000" i="0" u="none" strike="noStrike" kern="0" cap="none" spc="0" normalizeH="0" baseline="0" noProof="0" dirty="0">
                <a:ln>
                  <a:noFill/>
                </a:ln>
                <a:solidFill>
                  <a:srgbClr val="4472C4">
                    <a:lumMod val="50000"/>
                  </a:srgbClr>
                </a:solidFill>
                <a:effectLst/>
                <a:uLnTx/>
                <a:uFillTx/>
                <a:latin typeface="Century Gothic" panose="020F0302020204030204"/>
                <a:cs typeface="Arial"/>
                <a:sym typeface="Arial"/>
              </a:rPr>
            </a:br>
            <a:r>
              <a:rPr kumimoji="0" lang="en-GB" sz="2000" i="0" u="none" strike="noStrike" kern="0" cap="none" spc="0" normalizeH="0" baseline="0" noProof="0" dirty="0">
                <a:ln>
                  <a:noFill/>
                </a:ln>
                <a:solidFill>
                  <a:srgbClr val="4472C4">
                    <a:lumMod val="50000"/>
                  </a:srgbClr>
                </a:solidFill>
                <a:effectLst/>
                <a:uLnTx/>
                <a:uFillTx/>
                <a:latin typeface="Century Gothic" panose="020F0302020204030204"/>
                <a:cs typeface="Arial"/>
                <a:sym typeface="Arial"/>
              </a:rPr>
              <a:t>Read the word sets to your partner, who writes down the row. Then check.</a:t>
            </a:r>
            <a:endParaRPr kumimoji="0" lang="fr-FR" sz="2000" i="0" u="none" strike="noStrike" kern="0" cap="none" spc="0" normalizeH="0" baseline="0" noProof="0" dirty="0">
              <a:ln>
                <a:noFill/>
              </a:ln>
              <a:solidFill>
                <a:srgbClr val="4472C4">
                  <a:lumMod val="50000"/>
                </a:srgbClr>
              </a:solidFill>
              <a:effectLst/>
              <a:uLnTx/>
              <a:uFillTx/>
              <a:latin typeface="Century Gothic" panose="020F0302020204030204"/>
              <a:cs typeface="Arial"/>
              <a:sym typeface="Arial"/>
            </a:endParaRPr>
          </a:p>
        </p:txBody>
      </p:sp>
      <p:sp>
        <p:nvSpPr>
          <p:cNvPr id="30" name="Rectangle: Rounded Corners 29">
            <a:extLst>
              <a:ext uri="{FF2B5EF4-FFF2-40B4-BE49-F238E27FC236}">
                <a16:creationId xmlns:a16="http://schemas.microsoft.com/office/drawing/2014/main" id="{EFCD265D-C175-47C7-B04F-585FC5B5A662}"/>
              </a:ext>
            </a:extLst>
          </p:cNvPr>
          <p:cNvSpPr/>
          <p:nvPr/>
        </p:nvSpPr>
        <p:spPr>
          <a:xfrm>
            <a:off x="345983" y="1467540"/>
            <a:ext cx="5602754" cy="729559"/>
          </a:xfrm>
          <a:prstGeom prst="roundRect">
            <a:avLst/>
          </a:prstGeom>
          <a:noFill/>
          <a:ln w="762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6098C038-92B9-43DB-AE89-045EBE83E2E2}"/>
              </a:ext>
            </a:extLst>
          </p:cNvPr>
          <p:cNvSpPr txBox="1"/>
          <p:nvPr/>
        </p:nvSpPr>
        <p:spPr>
          <a:xfrm>
            <a:off x="102078" y="1313673"/>
            <a:ext cx="360000" cy="360000"/>
          </a:xfrm>
          <a:prstGeom prst="rect">
            <a:avLst/>
          </a:prstGeom>
          <a:solidFill>
            <a:schemeClr val="bg1"/>
          </a:solidFill>
          <a:ln w="190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5B9BD5">
                    <a:lumMod val="50000"/>
                  </a:srgbClr>
                </a:solidFill>
                <a:effectLst/>
                <a:uLnTx/>
                <a:uFillTx/>
                <a:latin typeface="Century Gothic" panose="020F0302020204030204"/>
                <a:cs typeface="Arial"/>
                <a:sym typeface="Arial"/>
              </a:rPr>
              <a:t>1</a:t>
            </a:r>
            <a:endParaRPr kumimoji="0" lang="fr-FR" sz="2000" b="1" i="0" u="none" strike="noStrike" kern="0" cap="none" spc="0" normalizeH="0" baseline="0" noProof="0" dirty="0">
              <a:ln>
                <a:noFill/>
              </a:ln>
              <a:solidFill>
                <a:srgbClr val="5B9BD5">
                  <a:lumMod val="50000"/>
                </a:srgbClr>
              </a:solidFill>
              <a:effectLst/>
              <a:uLnTx/>
              <a:uFillTx/>
              <a:latin typeface="Century Gothic" panose="020F0302020204030204"/>
              <a:cs typeface="Arial"/>
              <a:sym typeface="Arial"/>
            </a:endParaRPr>
          </a:p>
        </p:txBody>
      </p:sp>
    </p:spTree>
    <p:extLst>
      <p:ext uri="{BB962C8B-B14F-4D97-AF65-F5344CB8AC3E}">
        <p14:creationId xmlns:p14="http://schemas.microsoft.com/office/powerpoint/2010/main" val="190590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828260" cy="647577"/>
          </a:xfrm>
        </p:spPr>
        <p:txBody>
          <a:bodyPr>
            <a:normAutofit/>
          </a:bodyPr>
          <a:lstStyle/>
          <a:p>
            <a:r>
              <a:rPr lang="en-GB" sz="2800" b="1" dirty="0" err="1">
                <a:solidFill>
                  <a:schemeClr val="bg1"/>
                </a:solidFill>
              </a:rPr>
              <a:t>Vocabulaire</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180000" y="1296000"/>
            <a:ext cx="11198087" cy="461665"/>
          </a:xfrm>
          <a:prstGeom prst="rect">
            <a:avLst/>
          </a:prstGeom>
          <a:noFill/>
        </p:spPr>
        <p:txBody>
          <a:bodyPr wrap="square" rtlCol="0">
            <a:spAutoFit/>
          </a:bodyPr>
          <a:lstStyle/>
          <a:p>
            <a:pPr lvl="0">
              <a:buClrTx/>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quoi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lang="en-US" sz="2400" kern="1200" dirty="0">
                <a:solidFill>
                  <a:srgbClr val="4472C4">
                    <a:lumMod val="50000"/>
                  </a:srgbClr>
                </a:solidFill>
                <a:latin typeface="Century Gothic" panose="020F0302020204030204"/>
                <a:ea typeface="+mn-ea"/>
                <a:cs typeface="+mn-cs"/>
              </a:rPr>
              <a:t> </a:t>
            </a:r>
            <a:r>
              <a:rPr lang="en-US" sz="2400" kern="1200" dirty="0" err="1">
                <a:solidFill>
                  <a:srgbClr val="4472C4">
                    <a:lumMod val="50000"/>
                  </a:srgbClr>
                </a:solidFill>
                <a:latin typeface="Century Gothic" panose="020F0302020204030204"/>
                <a:ea typeface="+mn-ea"/>
                <a:cs typeface="+mn-cs"/>
              </a:rPr>
              <a:t>français</a:t>
            </a:r>
            <a:r>
              <a:rPr lang="en-US" sz="2400" kern="1200" dirty="0">
                <a:solidFill>
                  <a:srgbClr val="4472C4">
                    <a:lumMod val="50000"/>
                  </a:srgbClr>
                </a:solidFill>
                <a:latin typeface="Century Gothic" panose="020F0302020204030204"/>
                <a:ea typeface="+mn-ea"/>
                <a:cs typeface="+mn-cs"/>
              </a:rPr>
              <a:t>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B6F4DD2B-7BEF-45D2-A24D-24B913AB3CAA}"/>
              </a:ext>
            </a:extLst>
          </p:cNvPr>
          <p:cNvSpPr txBox="1"/>
          <p:nvPr/>
        </p:nvSpPr>
        <p:spPr>
          <a:xfrm>
            <a:off x="1054472" y="2418142"/>
            <a:ext cx="2743200" cy="461665"/>
          </a:xfrm>
          <a:prstGeom prst="rect">
            <a:avLst/>
          </a:prstGeom>
          <a:noFill/>
        </p:spPr>
        <p:txBody>
          <a:bodyPr wrap="square" rtlCol="0">
            <a:spAutoFit/>
          </a:bodyPr>
          <a:lstStyle/>
          <a:p>
            <a:pPr algn="l"/>
            <a:r>
              <a:rPr lang="en-GB" sz="2400" b="1" dirty="0">
                <a:solidFill>
                  <a:srgbClr val="002060"/>
                </a:solidFill>
                <a:latin typeface="+mj-lt"/>
              </a:rPr>
              <a:t>to close, closing</a:t>
            </a:r>
          </a:p>
        </p:txBody>
      </p:sp>
      <p:sp>
        <p:nvSpPr>
          <p:cNvPr id="3" name="TextBox 2">
            <a:extLst>
              <a:ext uri="{FF2B5EF4-FFF2-40B4-BE49-F238E27FC236}">
                <a16:creationId xmlns:a16="http://schemas.microsoft.com/office/drawing/2014/main" id="{8BC0BA47-FEA0-49C9-84B2-9DF1E508A215}"/>
              </a:ext>
            </a:extLst>
          </p:cNvPr>
          <p:cNvSpPr txBox="1"/>
          <p:nvPr/>
        </p:nvSpPr>
        <p:spPr>
          <a:xfrm>
            <a:off x="7002744" y="1222692"/>
            <a:ext cx="3447542" cy="461665"/>
          </a:xfrm>
          <a:prstGeom prst="rect">
            <a:avLst/>
          </a:prstGeom>
          <a:noFill/>
        </p:spPr>
        <p:txBody>
          <a:bodyPr wrap="square" rtlCol="0">
            <a:spAutoFit/>
          </a:bodyPr>
          <a:lstStyle/>
          <a:p>
            <a:pPr algn="l"/>
            <a:r>
              <a:rPr lang="en-GB" sz="2400" b="1" dirty="0">
                <a:solidFill>
                  <a:srgbClr val="002060"/>
                </a:solidFill>
                <a:latin typeface="+mj-lt"/>
              </a:rPr>
              <a:t>to look at, looking at</a:t>
            </a:r>
          </a:p>
        </p:txBody>
      </p:sp>
      <p:pic>
        <p:nvPicPr>
          <p:cNvPr id="1026" name="Picture 2" descr="Window, Frame, Open, Window Frame">
            <a:extLst>
              <a:ext uri="{FF2B5EF4-FFF2-40B4-BE49-F238E27FC236}">
                <a16:creationId xmlns:a16="http://schemas.microsoft.com/office/drawing/2014/main" id="{051DF079-1717-4911-99C6-B3682F1C51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3385" y="2202455"/>
            <a:ext cx="1252615" cy="11004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ooden Room Door Clip Art">
            <a:extLst>
              <a:ext uri="{FF2B5EF4-FFF2-40B4-BE49-F238E27FC236}">
                <a16:creationId xmlns:a16="http://schemas.microsoft.com/office/drawing/2014/main" id="{4E06C4E6-CCCC-4C3D-A81F-BD4C88A670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6502" y="2432643"/>
            <a:ext cx="983516" cy="15507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DB16A74-63EF-4D97-99F4-67CA14A5109D}"/>
              </a:ext>
            </a:extLst>
          </p:cNvPr>
          <p:cNvSpPr txBox="1"/>
          <p:nvPr/>
        </p:nvSpPr>
        <p:spPr>
          <a:xfrm>
            <a:off x="1477199" y="3978194"/>
            <a:ext cx="1151790" cy="461665"/>
          </a:xfrm>
          <a:prstGeom prst="rect">
            <a:avLst/>
          </a:prstGeom>
          <a:noFill/>
        </p:spPr>
        <p:txBody>
          <a:bodyPr wrap="square" rtlCol="0">
            <a:spAutoFit/>
          </a:bodyPr>
          <a:lstStyle/>
          <a:p>
            <a:pPr algn="l"/>
            <a:r>
              <a:rPr lang="en-GB" sz="2400" b="1" dirty="0">
                <a:solidFill>
                  <a:srgbClr val="002060"/>
                </a:solidFill>
                <a:latin typeface="+mj-lt"/>
              </a:rPr>
              <a:t>room</a:t>
            </a:r>
          </a:p>
        </p:txBody>
      </p:sp>
      <p:sp>
        <p:nvSpPr>
          <p:cNvPr id="12" name="TextBox 11">
            <a:extLst>
              <a:ext uri="{FF2B5EF4-FFF2-40B4-BE49-F238E27FC236}">
                <a16:creationId xmlns:a16="http://schemas.microsoft.com/office/drawing/2014/main" id="{7DDC73B7-1086-4298-A56A-FEBA9393E0F0}"/>
              </a:ext>
            </a:extLst>
          </p:cNvPr>
          <p:cNvSpPr txBox="1"/>
          <p:nvPr/>
        </p:nvSpPr>
        <p:spPr>
          <a:xfrm>
            <a:off x="5469692" y="4378884"/>
            <a:ext cx="2108947" cy="461665"/>
          </a:xfrm>
          <a:prstGeom prst="rect">
            <a:avLst/>
          </a:prstGeom>
          <a:noFill/>
        </p:spPr>
        <p:txBody>
          <a:bodyPr wrap="square" rtlCol="0">
            <a:spAutoFit/>
          </a:bodyPr>
          <a:lstStyle/>
          <a:p>
            <a:pPr algn="ctr"/>
            <a:r>
              <a:rPr lang="en-GB" sz="2400" b="1" dirty="0">
                <a:solidFill>
                  <a:srgbClr val="002060"/>
                </a:solidFill>
                <a:latin typeface="+mj-lt"/>
              </a:rPr>
              <a:t>silence</a:t>
            </a:r>
          </a:p>
        </p:txBody>
      </p:sp>
      <p:pic>
        <p:nvPicPr>
          <p:cNvPr id="1030" name="Picture 6" descr="Pay, Digit, Number, Fill, Count, Mass, Many, Series">
            <a:extLst>
              <a:ext uri="{FF2B5EF4-FFF2-40B4-BE49-F238E27FC236}">
                <a16:creationId xmlns:a16="http://schemas.microsoft.com/office/drawing/2014/main" id="{5F15C7F8-AAAC-4DAB-B53A-DF95A46EA9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2209" y="4658350"/>
            <a:ext cx="1858191" cy="1238794"/>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Oval 13">
            <a:extLst>
              <a:ext uri="{FF2B5EF4-FFF2-40B4-BE49-F238E27FC236}">
                <a16:creationId xmlns:a16="http://schemas.microsoft.com/office/drawing/2014/main" id="{95F24A9D-74FC-4A87-84E9-6321C61332E7}"/>
              </a:ext>
            </a:extLst>
          </p:cNvPr>
          <p:cNvSpPr/>
          <p:nvPr/>
        </p:nvSpPr>
        <p:spPr>
          <a:xfrm>
            <a:off x="9928109" y="4609716"/>
            <a:ext cx="1449978" cy="937699"/>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a:t>
            </a:r>
          </a:p>
        </p:txBody>
      </p:sp>
      <p:sp>
        <p:nvSpPr>
          <p:cNvPr id="16" name="TextBox 15">
            <a:extLst>
              <a:ext uri="{FF2B5EF4-FFF2-40B4-BE49-F238E27FC236}">
                <a16:creationId xmlns:a16="http://schemas.microsoft.com/office/drawing/2014/main" id="{062A1C72-5E96-426A-8756-F6674F575A2F}"/>
              </a:ext>
            </a:extLst>
          </p:cNvPr>
          <p:cNvSpPr txBox="1"/>
          <p:nvPr/>
        </p:nvSpPr>
        <p:spPr>
          <a:xfrm>
            <a:off x="6996202" y="5435479"/>
            <a:ext cx="2108947" cy="461665"/>
          </a:xfrm>
          <a:prstGeom prst="rect">
            <a:avLst/>
          </a:prstGeom>
          <a:noFill/>
        </p:spPr>
        <p:txBody>
          <a:bodyPr wrap="square" rtlCol="0">
            <a:spAutoFit/>
          </a:bodyPr>
          <a:lstStyle/>
          <a:p>
            <a:pPr algn="ctr"/>
            <a:r>
              <a:rPr lang="en-GB" sz="2400" b="1" dirty="0">
                <a:solidFill>
                  <a:srgbClr val="002060"/>
                </a:solidFill>
                <a:latin typeface="+mj-lt"/>
              </a:rPr>
              <a:t>trip</a:t>
            </a:r>
          </a:p>
        </p:txBody>
      </p:sp>
      <p:sp>
        <p:nvSpPr>
          <p:cNvPr id="17" name="TextBox 16">
            <a:extLst>
              <a:ext uri="{FF2B5EF4-FFF2-40B4-BE49-F238E27FC236}">
                <a16:creationId xmlns:a16="http://schemas.microsoft.com/office/drawing/2014/main" id="{706DE481-49E2-4BBE-AFC8-40D8A6E73740}"/>
              </a:ext>
            </a:extLst>
          </p:cNvPr>
          <p:cNvSpPr txBox="1"/>
          <p:nvPr/>
        </p:nvSpPr>
        <p:spPr>
          <a:xfrm>
            <a:off x="9836331" y="2173362"/>
            <a:ext cx="2108947" cy="461665"/>
          </a:xfrm>
          <a:prstGeom prst="rect">
            <a:avLst/>
          </a:prstGeom>
          <a:noFill/>
        </p:spPr>
        <p:txBody>
          <a:bodyPr wrap="square" rtlCol="0">
            <a:spAutoFit/>
          </a:bodyPr>
          <a:lstStyle/>
          <a:p>
            <a:pPr algn="ctr"/>
            <a:r>
              <a:rPr lang="en-GB" sz="2400" b="1" dirty="0">
                <a:solidFill>
                  <a:srgbClr val="002060"/>
                </a:solidFill>
                <a:latin typeface="+mj-lt"/>
              </a:rPr>
              <a:t>London</a:t>
            </a:r>
          </a:p>
        </p:txBody>
      </p:sp>
      <p:sp>
        <p:nvSpPr>
          <p:cNvPr id="18" name="TextBox 17">
            <a:extLst>
              <a:ext uri="{FF2B5EF4-FFF2-40B4-BE49-F238E27FC236}">
                <a16:creationId xmlns:a16="http://schemas.microsoft.com/office/drawing/2014/main" id="{7B171111-CF74-4DB1-A4C6-F6132F38DE7A}"/>
              </a:ext>
            </a:extLst>
          </p:cNvPr>
          <p:cNvSpPr txBox="1"/>
          <p:nvPr/>
        </p:nvSpPr>
        <p:spPr>
          <a:xfrm>
            <a:off x="-1" y="5431180"/>
            <a:ext cx="2108947" cy="461665"/>
          </a:xfrm>
          <a:prstGeom prst="rect">
            <a:avLst/>
          </a:prstGeom>
          <a:noFill/>
        </p:spPr>
        <p:txBody>
          <a:bodyPr wrap="square" rtlCol="0">
            <a:spAutoFit/>
          </a:bodyPr>
          <a:lstStyle/>
          <a:p>
            <a:pPr algn="ctr"/>
            <a:r>
              <a:rPr lang="en-GB" sz="2400" b="1" dirty="0">
                <a:solidFill>
                  <a:srgbClr val="002060"/>
                </a:solidFill>
                <a:latin typeface="+mj-lt"/>
              </a:rPr>
              <a:t>in, by</a:t>
            </a:r>
          </a:p>
        </p:txBody>
      </p:sp>
      <p:sp>
        <p:nvSpPr>
          <p:cNvPr id="20" name="TextBox 19">
            <a:extLst>
              <a:ext uri="{FF2B5EF4-FFF2-40B4-BE49-F238E27FC236}">
                <a16:creationId xmlns:a16="http://schemas.microsoft.com/office/drawing/2014/main" id="{722BD51A-3E4B-4A4A-9940-FA225365646C}"/>
              </a:ext>
            </a:extLst>
          </p:cNvPr>
          <p:cNvSpPr txBox="1"/>
          <p:nvPr/>
        </p:nvSpPr>
        <p:spPr>
          <a:xfrm>
            <a:off x="9153061" y="3413160"/>
            <a:ext cx="2108947" cy="461665"/>
          </a:xfrm>
          <a:prstGeom prst="rect">
            <a:avLst/>
          </a:prstGeom>
          <a:noFill/>
        </p:spPr>
        <p:txBody>
          <a:bodyPr wrap="square" rtlCol="0">
            <a:spAutoFit/>
          </a:bodyPr>
          <a:lstStyle/>
          <a:p>
            <a:pPr algn="ctr"/>
            <a:r>
              <a:rPr lang="en-GB" sz="2400" b="1" dirty="0">
                <a:solidFill>
                  <a:srgbClr val="002060"/>
                </a:solidFill>
                <a:latin typeface="+mj-lt"/>
              </a:rPr>
              <a:t>of</a:t>
            </a:r>
          </a:p>
        </p:txBody>
      </p:sp>
    </p:spTree>
    <p:extLst>
      <p:ext uri="{BB962C8B-B14F-4D97-AF65-F5344CB8AC3E}">
        <p14:creationId xmlns:p14="http://schemas.microsoft.com/office/powerpoint/2010/main" val="1598688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8" name="Picture 4" descr="http://www.clker.com/cliparts/9/9/3/9/11971497511117136851nlyl_reading_man_with_glasses.svg.hi.png">
            <a:extLst>
              <a:ext uri="{FF2B5EF4-FFF2-40B4-BE49-F238E27FC236}">
                <a16:creationId xmlns:a16="http://schemas.microsoft.com/office/drawing/2014/main" id="{F7523F5B-ABDC-4E75-9959-DBAB9C71BC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91" y="3310493"/>
            <a:ext cx="2499667" cy="2533676"/>
          </a:xfrm>
          <a:prstGeom prst="rect">
            <a:avLst/>
          </a:prstGeom>
          <a:noFill/>
          <a:extLst>
            <a:ext uri="{909E8E84-426E-40DD-AFC4-6F175D3DCCD1}">
              <a14:hiddenFill xmlns:a14="http://schemas.microsoft.com/office/drawing/2010/main">
                <a:solidFill>
                  <a:srgbClr val="FFFFFF"/>
                </a:solidFill>
              </a14:hiddenFill>
            </a:ext>
          </a:extLst>
        </p:spPr>
      </p:pic>
      <p:sp>
        <p:nvSpPr>
          <p:cNvPr id="147" name="Google Shape;147;p2"/>
          <p:cNvSpPr/>
          <p:nvPr/>
        </p:nvSpPr>
        <p:spPr>
          <a:xfrm>
            <a:off x="8022624" y="246098"/>
            <a:ext cx="3887297" cy="399600"/>
          </a:xfrm>
          <a:prstGeom prst="roundRect">
            <a:avLst>
              <a:gd name="adj" fmla="val 16667"/>
            </a:avLst>
          </a:prstGeom>
          <a:solidFill>
            <a:srgbClr val="0055A5"/>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2000" b="1" i="0" u="none" strike="noStrike" cap="none" dirty="0" err="1">
                <a:solidFill>
                  <a:srgbClr val="FFFFFF"/>
                </a:solidFill>
                <a:latin typeface="Century Gothic"/>
                <a:ea typeface="Century Gothic"/>
                <a:cs typeface="Century Gothic"/>
                <a:sym typeface="Century Gothic"/>
              </a:rPr>
              <a:t>écouter</a:t>
            </a:r>
            <a:r>
              <a:rPr lang="en-GB" sz="2000" b="1" i="0" u="none" strike="noStrike" cap="none" dirty="0">
                <a:solidFill>
                  <a:srgbClr val="FFFFFF"/>
                </a:solidFill>
                <a:latin typeface="Century Gothic"/>
                <a:ea typeface="Century Gothic"/>
                <a:cs typeface="Century Gothic"/>
                <a:sym typeface="Century Gothic"/>
              </a:rPr>
              <a:t> / </a:t>
            </a:r>
            <a:r>
              <a:rPr lang="en-GB" sz="2000" b="1" i="0" u="none" strike="noStrike" cap="none" dirty="0" err="1">
                <a:solidFill>
                  <a:srgbClr val="FFFFFF"/>
                </a:solidFill>
                <a:latin typeface="Century Gothic"/>
                <a:ea typeface="Century Gothic"/>
                <a:cs typeface="Century Gothic"/>
                <a:sym typeface="Century Gothic"/>
              </a:rPr>
              <a:t>parler</a:t>
            </a:r>
            <a:r>
              <a:rPr lang="en-GB" sz="2000" b="1" i="0" u="none" strike="noStrike" cap="none" dirty="0">
                <a:solidFill>
                  <a:srgbClr val="FFFFFF"/>
                </a:solidFill>
                <a:latin typeface="Century Gothic"/>
                <a:ea typeface="Century Gothic"/>
                <a:cs typeface="Century Gothic"/>
                <a:sym typeface="Century Gothic"/>
              </a:rPr>
              <a:t> </a:t>
            </a:r>
            <a:r>
              <a:rPr lang="en-GB" sz="2000" b="1" dirty="0">
                <a:solidFill>
                  <a:srgbClr val="FFFFFF"/>
                </a:solidFill>
                <a:latin typeface="Century Gothic"/>
                <a:ea typeface="Century Gothic"/>
                <a:cs typeface="Century Gothic"/>
                <a:sym typeface="Century Gothic"/>
              </a:rPr>
              <a:t>/ </a:t>
            </a:r>
            <a:r>
              <a:rPr lang="en-GB" sz="2000" b="1" dirty="0" err="1">
                <a:solidFill>
                  <a:srgbClr val="FFFFFF"/>
                </a:solidFill>
                <a:latin typeface="Century Gothic"/>
                <a:ea typeface="Century Gothic"/>
                <a:cs typeface="Century Gothic"/>
                <a:sym typeface="Century Gothic"/>
              </a:rPr>
              <a:t>écrire</a:t>
            </a:r>
            <a:r>
              <a:rPr lang="en-GB" sz="2000" b="1" dirty="0">
                <a:solidFill>
                  <a:srgbClr val="FFFFFF"/>
                </a:solidFill>
                <a:latin typeface="Century Gothic"/>
                <a:ea typeface="Century Gothic"/>
                <a:cs typeface="Century Gothic"/>
                <a:sym typeface="Century Gothic"/>
              </a:rPr>
              <a:t> (1/2)</a:t>
            </a:r>
            <a:endParaRPr sz="2000" b="1" i="0" u="none" strike="noStrike" cap="none" dirty="0">
              <a:solidFill>
                <a:srgbClr val="FFFFFF"/>
              </a:solidFill>
              <a:latin typeface="Century Gothic"/>
              <a:ea typeface="Century Gothic"/>
              <a:cs typeface="Century Gothic"/>
              <a:sym typeface="Century Gothic"/>
            </a:endParaRPr>
          </a:p>
        </p:txBody>
      </p:sp>
      <p:sp>
        <p:nvSpPr>
          <p:cNvPr id="2" name="TextBox 1"/>
          <p:cNvSpPr txBox="1"/>
          <p:nvPr/>
        </p:nvSpPr>
        <p:spPr>
          <a:xfrm>
            <a:off x="375326" y="1267925"/>
            <a:ext cx="5966198" cy="1938992"/>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Étudiant</a:t>
            </a:r>
            <a:r>
              <a:rPr lang="en-GB" sz="2000" b="1" dirty="0">
                <a:solidFill>
                  <a:srgbClr val="002060"/>
                </a:solidFill>
                <a:latin typeface="Century Gothic" panose="020B0502020202020204" pitchFamily="34" charset="0"/>
              </a:rPr>
              <a:t>(e) A</a:t>
            </a:r>
          </a:p>
          <a:p>
            <a:endParaRPr lang="en-GB" sz="2000" dirty="0">
              <a:solidFill>
                <a:srgbClr val="002060"/>
              </a:solidFill>
              <a:latin typeface="Century Gothic" panose="020B0502020202020204" pitchFamily="34" charset="0"/>
            </a:endParaRPr>
          </a:p>
          <a:p>
            <a:r>
              <a:rPr lang="en-GB" sz="2000" dirty="0">
                <a:solidFill>
                  <a:srgbClr val="002060"/>
                </a:solidFill>
                <a:latin typeface="Century Gothic" panose="020B0502020202020204" pitchFamily="34" charset="0"/>
              </a:rPr>
              <a:t>Lis </a:t>
            </a:r>
            <a:r>
              <a:rPr lang="en-GB" sz="2000" dirty="0" err="1">
                <a:solidFill>
                  <a:srgbClr val="002060"/>
                </a:solidFill>
                <a:latin typeface="Century Gothic" panose="020B0502020202020204" pitchFamily="34" charset="0"/>
              </a:rPr>
              <a:t>l’histoire</a:t>
            </a:r>
            <a:r>
              <a:rPr lang="en-GB" sz="2000" dirty="0">
                <a:solidFill>
                  <a:srgbClr val="002060"/>
                </a:solidFill>
                <a:latin typeface="Century Gothic" panose="020B0502020202020204" pitchFamily="34" charset="0"/>
              </a:rPr>
              <a:t>.</a:t>
            </a: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p:txBody>
      </p:sp>
      <p:sp>
        <p:nvSpPr>
          <p:cNvPr id="7" name="TextBox 6"/>
          <p:cNvSpPr txBox="1"/>
          <p:nvPr/>
        </p:nvSpPr>
        <p:spPr>
          <a:xfrm>
            <a:off x="5454326" y="1252398"/>
            <a:ext cx="7296769" cy="4647426"/>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Étudiant</a:t>
            </a:r>
            <a:r>
              <a:rPr lang="en-GB" sz="2000" b="1" dirty="0">
                <a:solidFill>
                  <a:srgbClr val="002060"/>
                </a:solidFill>
                <a:latin typeface="Century Gothic" panose="020B0502020202020204" pitchFamily="34" charset="0"/>
              </a:rPr>
              <a:t>(e) B</a:t>
            </a:r>
          </a:p>
          <a:p>
            <a:endParaRPr lang="en-GB" sz="2000" dirty="0">
              <a:solidFill>
                <a:srgbClr val="002060"/>
              </a:solidFill>
              <a:latin typeface="Century Gothic" panose="020B0502020202020204" pitchFamily="34" charset="0"/>
            </a:endParaRPr>
          </a:p>
          <a:p>
            <a:r>
              <a:rPr lang="en-GB" sz="2000" dirty="0" err="1">
                <a:solidFill>
                  <a:srgbClr val="002060"/>
                </a:solidFill>
                <a:latin typeface="Century Gothic" panose="020B0502020202020204" pitchFamily="34" charset="0"/>
              </a:rPr>
              <a:t>Écoute</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Complète</a:t>
            </a:r>
            <a:r>
              <a:rPr lang="en-GB" sz="2000" dirty="0">
                <a:solidFill>
                  <a:srgbClr val="002060"/>
                </a:solidFill>
                <a:latin typeface="Century Gothic" panose="020B0502020202020204" pitchFamily="34" charset="0"/>
              </a:rPr>
              <a:t> les phrases.</a:t>
            </a:r>
          </a:p>
          <a:p>
            <a:endParaRPr lang="en-GB" sz="2000" dirty="0">
              <a:solidFill>
                <a:srgbClr val="002060"/>
              </a:solidFill>
              <a:latin typeface="Century Gothic" panose="020B0502020202020204" pitchFamily="34" charset="0"/>
            </a:endParaRPr>
          </a:p>
          <a:p>
            <a:endParaRPr lang="en-GB" sz="1200" dirty="0">
              <a:solidFill>
                <a:srgbClr val="002060"/>
              </a:solidFill>
              <a:latin typeface="Century Gothic" panose="020B0502020202020204" pitchFamily="34" charset="0"/>
            </a:endParaRPr>
          </a:p>
          <a:p>
            <a:r>
              <a:rPr lang="en-GB" sz="2000" dirty="0">
                <a:solidFill>
                  <a:srgbClr val="002060"/>
                </a:solidFill>
                <a:latin typeface="Century Gothic" panose="020B0502020202020204" pitchFamily="34" charset="0"/>
              </a:rPr>
              <a:t>Le frère de Lucille a </a:t>
            </a:r>
            <a:r>
              <a:rPr lang="en-GB" sz="2000" b="1" dirty="0">
                <a:solidFill>
                  <a:srgbClr val="FF6600"/>
                </a:solidFill>
                <a:latin typeface="Century Gothic" panose="020B0502020202020204" pitchFamily="34" charset="0"/>
              </a:rPr>
              <a:t>un problème</a:t>
            </a:r>
            <a:r>
              <a:rPr lang="en-GB" sz="2000" dirty="0">
                <a:solidFill>
                  <a:srgbClr val="002060"/>
                </a:solidFill>
                <a:latin typeface="Century Gothic" panose="020B0502020202020204" pitchFamily="34" charset="0"/>
              </a:rPr>
              <a:t>.</a:t>
            </a:r>
          </a:p>
          <a:p>
            <a:endParaRPr lang="en-GB" sz="2000" dirty="0">
              <a:solidFill>
                <a:srgbClr val="002060"/>
              </a:solidFill>
              <a:latin typeface="Century Gothic" panose="020B0502020202020204" pitchFamily="34" charset="0"/>
            </a:endParaRPr>
          </a:p>
          <a:p>
            <a:r>
              <a:rPr lang="fr-FR" sz="2000" dirty="0">
                <a:solidFill>
                  <a:srgbClr val="002060"/>
                </a:solidFill>
                <a:latin typeface="Century Gothic" panose="020B0502020202020204" pitchFamily="34" charset="0"/>
              </a:rPr>
              <a:t>Il a un cadeau </a:t>
            </a:r>
            <a:r>
              <a:rPr lang="fr-FR" sz="2000" dirty="0" err="1">
                <a:solidFill>
                  <a:srgbClr val="002060"/>
                </a:solidFill>
                <a:latin typeface="Century Gothic" panose="020B0502020202020204" pitchFamily="34" charset="0"/>
              </a:rPr>
              <a:t>intèressant</a:t>
            </a:r>
            <a:r>
              <a:rPr lang="fr-FR" sz="2000" dirty="0">
                <a:solidFill>
                  <a:srgbClr val="002060"/>
                </a:solidFill>
                <a:latin typeface="Century Gothic" panose="020B0502020202020204" pitchFamily="34" charset="0"/>
              </a:rPr>
              <a:t> </a:t>
            </a:r>
            <a:r>
              <a:rPr lang="fr-FR" sz="2000" b="1" dirty="0">
                <a:solidFill>
                  <a:srgbClr val="FF6600"/>
                </a:solidFill>
                <a:latin typeface="Century Gothic" panose="020B0502020202020204" pitchFamily="34" charset="0"/>
              </a:rPr>
              <a:t>pour</a:t>
            </a:r>
            <a:r>
              <a:rPr lang="fr-FR" sz="2000" dirty="0">
                <a:solidFill>
                  <a:srgbClr val="002060"/>
                </a:solidFill>
                <a:latin typeface="Century Gothic" panose="020B0502020202020204" pitchFamily="34" charset="0"/>
              </a:rPr>
              <a:t> Lucille.</a:t>
            </a:r>
          </a:p>
          <a:p>
            <a:endParaRPr lang="en-GB" sz="2000" dirty="0">
              <a:solidFill>
                <a:srgbClr val="002060"/>
              </a:solidFill>
              <a:latin typeface="Century Gothic" panose="020B0502020202020204" pitchFamily="34" charset="0"/>
            </a:endParaRPr>
          </a:p>
          <a:p>
            <a:r>
              <a:rPr lang="en-GB" sz="2000" dirty="0" err="1">
                <a:solidFill>
                  <a:srgbClr val="002060"/>
                </a:solidFill>
                <a:latin typeface="Century Gothic" panose="020B0502020202020204" pitchFamily="34" charset="0"/>
              </a:rPr>
              <a:t>C’est</a:t>
            </a:r>
            <a:r>
              <a:rPr lang="en-GB" sz="2000" dirty="0">
                <a:solidFill>
                  <a:srgbClr val="002060"/>
                </a:solidFill>
                <a:latin typeface="Century Gothic" panose="020B0502020202020204" pitchFamily="34" charset="0"/>
              </a:rPr>
              <a:t> un serpent!</a:t>
            </a:r>
          </a:p>
          <a:p>
            <a:endParaRPr lang="en-GB" sz="2000" dirty="0">
              <a:solidFill>
                <a:srgbClr val="002060"/>
              </a:solidFill>
              <a:latin typeface="Century Gothic" panose="020B0502020202020204" pitchFamily="34" charset="0"/>
            </a:endParaRPr>
          </a:p>
          <a:p>
            <a:r>
              <a:rPr lang="fr-FR" sz="2000" dirty="0">
                <a:solidFill>
                  <a:srgbClr val="002060"/>
                </a:solidFill>
                <a:latin typeface="Century Gothic" panose="020B0502020202020204" pitchFamily="34" charset="0"/>
              </a:rPr>
              <a:t>Mais Lucille préfère les chiens.</a:t>
            </a:r>
            <a:r>
              <a:rPr lang="en-GB" sz="2000" dirty="0">
                <a:solidFill>
                  <a:srgbClr val="002060"/>
                </a:solidFill>
                <a:latin typeface="Century Gothic" panose="020B0502020202020204" pitchFamily="34" charset="0"/>
              </a:rPr>
              <a:t> Elle </a:t>
            </a:r>
            <a:r>
              <a:rPr lang="en-GB" sz="2000" dirty="0" err="1">
                <a:solidFill>
                  <a:srgbClr val="002060"/>
                </a:solidFill>
                <a:latin typeface="Century Gothic" panose="020B0502020202020204" pitchFamily="34" charset="0"/>
              </a:rPr>
              <a:t>demande</a:t>
            </a:r>
            <a:endParaRPr lang="en-GB" sz="2000" dirty="0">
              <a:solidFill>
                <a:srgbClr val="002060"/>
              </a:solidFill>
              <a:latin typeface="Century Gothic" panose="020B0502020202020204" pitchFamily="34" charset="0"/>
            </a:endParaRPr>
          </a:p>
          <a:p>
            <a:r>
              <a:rPr lang="en-GB" sz="2000" dirty="0">
                <a:solidFill>
                  <a:srgbClr val="002060"/>
                </a:solidFill>
                <a:latin typeface="Century Gothic" panose="020B0502020202020204" pitchFamily="34" charset="0"/>
              </a:rPr>
              <a:t>un </a:t>
            </a:r>
            <a:r>
              <a:rPr lang="en-GB" sz="2000" dirty="0" err="1">
                <a:solidFill>
                  <a:srgbClr val="002060"/>
                </a:solidFill>
                <a:latin typeface="Century Gothic" panose="020B0502020202020204" pitchFamily="34" charset="0"/>
              </a:rPr>
              <a:t>chien</a:t>
            </a:r>
            <a:r>
              <a:rPr lang="en-GB" sz="2000" dirty="0">
                <a:solidFill>
                  <a:srgbClr val="002060"/>
                </a:solidFill>
                <a:latin typeface="Century Gothic" panose="020B0502020202020204" pitchFamily="34" charset="0"/>
              </a:rPr>
              <a:t> </a:t>
            </a:r>
            <a:r>
              <a:rPr lang="en-GB" sz="2000" b="1" dirty="0" err="1">
                <a:solidFill>
                  <a:srgbClr val="FF6600"/>
                </a:solidFill>
                <a:latin typeface="Century Gothic" panose="020B0502020202020204" pitchFamily="34" charset="0"/>
              </a:rPr>
              <a:t>aussi</a:t>
            </a:r>
            <a:r>
              <a:rPr lang="en-GB" sz="2000" dirty="0">
                <a:solidFill>
                  <a:srgbClr val="002060"/>
                </a:solidFill>
                <a:latin typeface="Century Gothic" panose="020B0502020202020204" pitchFamily="34" charset="0"/>
              </a:rPr>
              <a:t>.</a:t>
            </a:r>
          </a:p>
          <a:p>
            <a:endParaRPr lang="en-GB" sz="2000" dirty="0">
              <a:solidFill>
                <a:srgbClr val="002060"/>
              </a:solidFill>
              <a:latin typeface="Century Gothic" panose="020B0502020202020204" pitchFamily="34" charset="0"/>
            </a:endParaRPr>
          </a:p>
          <a:p>
            <a:r>
              <a:rPr lang="en-GB" sz="2000" dirty="0" err="1">
                <a:solidFill>
                  <a:srgbClr val="002060"/>
                </a:solidFill>
                <a:latin typeface="Century Gothic" panose="020B0502020202020204" pitchFamily="34" charset="0"/>
              </a:rPr>
              <a:t>C’est</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une</a:t>
            </a:r>
            <a:r>
              <a:rPr lang="en-GB" sz="2000" dirty="0">
                <a:solidFill>
                  <a:srgbClr val="002060"/>
                </a:solidFill>
                <a:latin typeface="Century Gothic" panose="020B0502020202020204" pitchFamily="34" charset="0"/>
              </a:rPr>
              <a:t> situation </a:t>
            </a:r>
            <a:r>
              <a:rPr lang="en-GB" sz="2000" b="1" dirty="0">
                <a:solidFill>
                  <a:srgbClr val="FF6600"/>
                </a:solidFill>
                <a:latin typeface="Century Gothic" panose="020B0502020202020204" pitchFamily="34" charset="0"/>
              </a:rPr>
              <a:t>difficile</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pour</a:t>
            </a:r>
            <a:r>
              <a:rPr lang="en-GB" sz="2000" b="1" dirty="0">
                <a:solidFill>
                  <a:srgbClr val="002060"/>
                </a:solidFill>
                <a:latin typeface="Century Gothic" panose="020B0502020202020204" pitchFamily="34" charset="0"/>
              </a:rPr>
              <a:t> </a:t>
            </a:r>
            <a:r>
              <a:rPr lang="en-GB" sz="2000" b="1" dirty="0">
                <a:solidFill>
                  <a:srgbClr val="FF6600"/>
                </a:solidFill>
                <a:latin typeface="Century Gothic" panose="020B0502020202020204" pitchFamily="34" charset="0"/>
              </a:rPr>
              <a:t>la </a:t>
            </a:r>
            <a:r>
              <a:rPr lang="en-GB" sz="2000" b="1" dirty="0" err="1">
                <a:solidFill>
                  <a:srgbClr val="FF6600"/>
                </a:solidFill>
                <a:latin typeface="Century Gothic" panose="020B0502020202020204" pitchFamily="34" charset="0"/>
              </a:rPr>
              <a:t>famille</a:t>
            </a:r>
            <a:r>
              <a:rPr lang="en-GB" sz="2000" b="1" dirty="0">
                <a:solidFill>
                  <a:srgbClr val="FF6600"/>
                </a:solidFill>
                <a:latin typeface="Century Gothic" panose="020B0502020202020204" pitchFamily="34" charset="0"/>
              </a:rPr>
              <a:t> </a:t>
            </a:r>
            <a:r>
              <a:rPr lang="en-GB" sz="2000" dirty="0">
                <a:solidFill>
                  <a:srgbClr val="002060"/>
                </a:solidFill>
                <a:latin typeface="Century Gothic" panose="020B0502020202020204" pitchFamily="34" charset="0"/>
              </a:rPr>
              <a:t>!</a:t>
            </a:r>
          </a:p>
        </p:txBody>
      </p:sp>
      <p:sp>
        <p:nvSpPr>
          <p:cNvPr id="27" name="TextBox 26">
            <a:extLst>
              <a:ext uri="{FF2B5EF4-FFF2-40B4-BE49-F238E27FC236}">
                <a16:creationId xmlns:a16="http://schemas.microsoft.com/office/drawing/2014/main" id="{B4F4F67C-C810-4492-91A7-0E978B8C99E2}"/>
              </a:ext>
            </a:extLst>
          </p:cNvPr>
          <p:cNvSpPr txBox="1"/>
          <p:nvPr/>
        </p:nvSpPr>
        <p:spPr>
          <a:xfrm>
            <a:off x="8011991" y="2637589"/>
            <a:ext cx="1578576" cy="367878"/>
          </a:xfrm>
          <a:prstGeom prst="rect">
            <a:avLst/>
          </a:prstGeom>
          <a:solidFill>
            <a:schemeClr val="bg1"/>
          </a:solidFill>
        </p:spPr>
        <p:txBody>
          <a:bodyPr wrap="square" lIns="0" tIns="90000" rIns="0" bIns="0" rtlCol="0">
            <a:spAutoFit/>
          </a:bodyPr>
          <a:lstStyle/>
          <a:p>
            <a:r>
              <a:rPr lang="en-GB" dirty="0">
                <a:solidFill>
                  <a:srgbClr val="002060"/>
                </a:solidFill>
              </a:rPr>
              <a:t>___    ________</a:t>
            </a:r>
          </a:p>
        </p:txBody>
      </p:sp>
      <p:sp>
        <p:nvSpPr>
          <p:cNvPr id="29" name="TextBox 28">
            <a:extLst>
              <a:ext uri="{FF2B5EF4-FFF2-40B4-BE49-F238E27FC236}">
                <a16:creationId xmlns:a16="http://schemas.microsoft.com/office/drawing/2014/main" id="{EAF95768-D400-4401-991E-7CF8CE9122C6}"/>
              </a:ext>
            </a:extLst>
          </p:cNvPr>
          <p:cNvSpPr txBox="1"/>
          <p:nvPr/>
        </p:nvSpPr>
        <p:spPr>
          <a:xfrm>
            <a:off x="9485411" y="5380228"/>
            <a:ext cx="1955222" cy="367878"/>
          </a:xfrm>
          <a:prstGeom prst="rect">
            <a:avLst/>
          </a:prstGeom>
          <a:solidFill>
            <a:schemeClr val="bg1"/>
          </a:solidFill>
        </p:spPr>
        <p:txBody>
          <a:bodyPr wrap="square" lIns="0" tIns="90000" rIns="0" bIns="0" rtlCol="0">
            <a:spAutoFit/>
          </a:bodyPr>
          <a:lstStyle/>
          <a:p>
            <a:r>
              <a:rPr lang="en-GB" dirty="0">
                <a:solidFill>
                  <a:srgbClr val="002060"/>
                </a:solidFill>
              </a:rPr>
              <a:t>___    ________ !</a:t>
            </a:r>
          </a:p>
        </p:txBody>
      </p:sp>
      <p:sp>
        <p:nvSpPr>
          <p:cNvPr id="15" name="TextBox 14">
            <a:extLst>
              <a:ext uri="{FF2B5EF4-FFF2-40B4-BE49-F238E27FC236}">
                <a16:creationId xmlns:a16="http://schemas.microsoft.com/office/drawing/2014/main" id="{3AB8925F-9E3A-473E-B840-1C5B96600425}"/>
              </a:ext>
            </a:extLst>
          </p:cNvPr>
          <p:cNvSpPr txBox="1"/>
          <p:nvPr/>
        </p:nvSpPr>
        <p:spPr>
          <a:xfrm>
            <a:off x="6602458" y="4775543"/>
            <a:ext cx="712131" cy="367878"/>
          </a:xfrm>
          <a:prstGeom prst="rect">
            <a:avLst/>
          </a:prstGeom>
          <a:solidFill>
            <a:schemeClr val="bg1"/>
          </a:solidFill>
        </p:spPr>
        <p:txBody>
          <a:bodyPr wrap="square" lIns="0" tIns="90000" rIns="0" bIns="0" rtlCol="0">
            <a:spAutoFit/>
          </a:bodyPr>
          <a:lstStyle/>
          <a:p>
            <a:pPr algn="ctr"/>
            <a:r>
              <a:rPr lang="en-GB" dirty="0">
                <a:solidFill>
                  <a:srgbClr val="002060"/>
                </a:solidFill>
              </a:rPr>
              <a:t>_____</a:t>
            </a:r>
          </a:p>
        </p:txBody>
      </p:sp>
      <p:sp>
        <p:nvSpPr>
          <p:cNvPr id="16" name="TextBox 15">
            <a:extLst>
              <a:ext uri="{FF2B5EF4-FFF2-40B4-BE49-F238E27FC236}">
                <a16:creationId xmlns:a16="http://schemas.microsoft.com/office/drawing/2014/main" id="{075CBA45-8266-4659-A118-69F31045DCA9}"/>
              </a:ext>
            </a:extLst>
          </p:cNvPr>
          <p:cNvSpPr txBox="1"/>
          <p:nvPr/>
        </p:nvSpPr>
        <p:spPr>
          <a:xfrm>
            <a:off x="7883558" y="5388925"/>
            <a:ext cx="925830" cy="367878"/>
          </a:xfrm>
          <a:prstGeom prst="rect">
            <a:avLst/>
          </a:prstGeom>
          <a:solidFill>
            <a:schemeClr val="bg1"/>
          </a:solidFill>
        </p:spPr>
        <p:txBody>
          <a:bodyPr wrap="square" lIns="0" tIns="90000" rIns="0" bIns="0" rtlCol="0">
            <a:spAutoFit/>
          </a:bodyPr>
          <a:lstStyle/>
          <a:p>
            <a:pPr algn="ctr"/>
            <a:r>
              <a:rPr lang="en-GB" dirty="0">
                <a:solidFill>
                  <a:srgbClr val="002060"/>
                </a:solidFill>
              </a:rPr>
              <a:t>_____</a:t>
            </a:r>
          </a:p>
        </p:txBody>
      </p:sp>
      <p:sp>
        <p:nvSpPr>
          <p:cNvPr id="13" name="Speech Bubble: Rectangle with Corners Rounded 12">
            <a:extLst>
              <a:ext uri="{FF2B5EF4-FFF2-40B4-BE49-F238E27FC236}">
                <a16:creationId xmlns:a16="http://schemas.microsoft.com/office/drawing/2014/main" id="{1F63ED4D-BCEC-48FB-9964-62469A6D0629}"/>
              </a:ext>
            </a:extLst>
          </p:cNvPr>
          <p:cNvSpPr/>
          <p:nvPr/>
        </p:nvSpPr>
        <p:spPr>
          <a:xfrm>
            <a:off x="289366" y="3222444"/>
            <a:ext cx="3612630" cy="2872283"/>
          </a:xfrm>
          <a:prstGeom prst="wedgeRoundRectCallout">
            <a:avLst>
              <a:gd name="adj1" fmla="val 62711"/>
              <a:gd name="adj2" fmla="val 20588"/>
              <a:gd name="adj3" fmla="val 16667"/>
            </a:avLst>
          </a:prstGeom>
          <a:solidFill>
            <a:srgbClr val="0055A5"/>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Use </a:t>
            </a:r>
            <a:r>
              <a:rPr lang="en-GB" sz="2000" b="1" i="1" dirty="0" err="1">
                <a:latin typeface="Century Gothic" panose="020B0502020202020204" pitchFamily="34" charset="0"/>
              </a:rPr>
              <a:t>aussi</a:t>
            </a:r>
            <a:r>
              <a:rPr lang="en-GB" sz="2000" b="1" i="1" dirty="0">
                <a:latin typeface="Century Gothic" panose="020B0502020202020204" pitchFamily="34" charset="0"/>
              </a:rPr>
              <a:t> </a:t>
            </a:r>
            <a:r>
              <a:rPr lang="en-GB" sz="2000" dirty="0">
                <a:latin typeface="Century Gothic" panose="020B0502020202020204" pitchFamily="34" charset="0"/>
              </a:rPr>
              <a:t>(also) at the </a:t>
            </a:r>
            <a:r>
              <a:rPr lang="en-GB" sz="2000" b="1" dirty="0">
                <a:latin typeface="Century Gothic" panose="020B0502020202020204" pitchFamily="34" charset="0"/>
              </a:rPr>
              <a:t>end</a:t>
            </a:r>
            <a:r>
              <a:rPr lang="en-GB" sz="2000" dirty="0">
                <a:latin typeface="Century Gothic" panose="020B0502020202020204" pitchFamily="34" charset="0"/>
              </a:rPr>
              <a:t> of a sentence.</a:t>
            </a:r>
          </a:p>
          <a:p>
            <a:pPr algn="ctr"/>
            <a:endParaRPr lang="en-GB" sz="2000" b="1" i="1" dirty="0">
              <a:latin typeface="Century Gothic" panose="020B0502020202020204" pitchFamily="34" charset="0"/>
            </a:endParaRPr>
          </a:p>
          <a:p>
            <a:pPr algn="ctr"/>
            <a:r>
              <a:rPr lang="en-GB" sz="2000" dirty="0">
                <a:latin typeface="Century Gothic" panose="020B0502020202020204" pitchFamily="34" charset="0"/>
              </a:rPr>
              <a:t>The word order is </a:t>
            </a:r>
            <a:r>
              <a:rPr lang="en-GB" sz="2000" b="1" dirty="0">
                <a:latin typeface="Century Gothic" panose="020B0502020202020204" pitchFamily="34" charset="0"/>
              </a:rPr>
              <a:t>different </a:t>
            </a:r>
            <a:r>
              <a:rPr lang="en-GB" sz="2000" dirty="0">
                <a:latin typeface="Century Gothic" panose="020B0502020202020204" pitchFamily="34" charset="0"/>
              </a:rPr>
              <a:t>from </a:t>
            </a:r>
            <a:r>
              <a:rPr lang="en-GB" sz="2000" b="1" dirty="0">
                <a:latin typeface="Century Gothic" panose="020B0502020202020204" pitchFamily="34" charset="0"/>
              </a:rPr>
              <a:t>English</a:t>
            </a:r>
            <a:r>
              <a:rPr lang="en-GB" sz="2000" dirty="0">
                <a:latin typeface="Century Gothic" panose="020B0502020202020204" pitchFamily="34" charset="0"/>
              </a:rPr>
              <a:t>.</a:t>
            </a:r>
          </a:p>
        </p:txBody>
      </p:sp>
      <p:sp>
        <p:nvSpPr>
          <p:cNvPr id="17" name="TextBox 16">
            <a:extLst>
              <a:ext uri="{FF2B5EF4-FFF2-40B4-BE49-F238E27FC236}">
                <a16:creationId xmlns:a16="http://schemas.microsoft.com/office/drawing/2014/main" id="{BD4259AA-1B48-4D8B-AAEA-37209B3D1FCE}"/>
              </a:ext>
            </a:extLst>
          </p:cNvPr>
          <p:cNvSpPr txBox="1"/>
          <p:nvPr/>
        </p:nvSpPr>
        <p:spPr>
          <a:xfrm>
            <a:off x="8801279" y="3245061"/>
            <a:ext cx="598170" cy="367878"/>
          </a:xfrm>
          <a:prstGeom prst="rect">
            <a:avLst/>
          </a:prstGeom>
          <a:solidFill>
            <a:schemeClr val="bg1"/>
          </a:solidFill>
        </p:spPr>
        <p:txBody>
          <a:bodyPr wrap="square" lIns="0" tIns="90000" rIns="0" bIns="0" rtlCol="0">
            <a:spAutoFit/>
          </a:bodyPr>
          <a:lstStyle/>
          <a:p>
            <a:pPr algn="ctr"/>
            <a:r>
              <a:rPr lang="en-GB" dirty="0">
                <a:solidFill>
                  <a:srgbClr val="002060"/>
                </a:solidFill>
              </a:rPr>
              <a:t>_____</a:t>
            </a:r>
          </a:p>
        </p:txBody>
      </p:sp>
      <p:sp>
        <p:nvSpPr>
          <p:cNvPr id="4" name="Title 3">
            <a:extLst>
              <a:ext uri="{FF2B5EF4-FFF2-40B4-BE49-F238E27FC236}">
                <a16:creationId xmlns:a16="http://schemas.microsoft.com/office/drawing/2014/main" id="{36441510-C141-4EA2-A4BE-6BB0B8CF05CA}"/>
              </a:ext>
            </a:extLst>
          </p:cNvPr>
          <p:cNvSpPr>
            <a:spLocks noGrp="1"/>
          </p:cNvSpPr>
          <p:nvPr>
            <p:ph type="title"/>
          </p:nvPr>
        </p:nvSpPr>
        <p:spPr>
          <a:xfrm>
            <a:off x="0" y="213557"/>
            <a:ext cx="2700670" cy="647577"/>
          </a:xfrm>
        </p:spPr>
        <p:txBody>
          <a:bodyPr>
            <a:normAutofit/>
          </a:bodyPr>
          <a:lstStyle/>
          <a:p>
            <a:r>
              <a:rPr lang="fr-FR" sz="2800" dirty="0"/>
              <a:t>Vocabulaire</a:t>
            </a:r>
          </a:p>
        </p:txBody>
      </p:sp>
    </p:spTree>
    <p:extLst>
      <p:ext uri="{BB962C8B-B14F-4D97-AF65-F5344CB8AC3E}">
        <p14:creationId xmlns:p14="http://schemas.microsoft.com/office/powerpoint/2010/main" val="410057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15" grpId="0" animBg="1"/>
      <p:bldP spid="16" grpId="0" animBg="1"/>
      <p:bldP spid="13" grpId="0" animBg="1"/>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 name="TextBox 1"/>
          <p:cNvSpPr txBox="1"/>
          <p:nvPr/>
        </p:nvSpPr>
        <p:spPr>
          <a:xfrm>
            <a:off x="304891" y="1274732"/>
            <a:ext cx="5966198" cy="1938992"/>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Étudiant</a:t>
            </a:r>
            <a:r>
              <a:rPr lang="en-GB" sz="2000" b="1" dirty="0">
                <a:solidFill>
                  <a:srgbClr val="002060"/>
                </a:solidFill>
                <a:latin typeface="Century Gothic" panose="020B0502020202020204" pitchFamily="34" charset="0"/>
              </a:rPr>
              <a:t>(e) B</a:t>
            </a:r>
          </a:p>
          <a:p>
            <a:endParaRPr lang="en-GB" sz="2000" dirty="0">
              <a:solidFill>
                <a:srgbClr val="002060"/>
              </a:solidFill>
              <a:latin typeface="Century Gothic" panose="020B0502020202020204" pitchFamily="34" charset="0"/>
            </a:endParaRPr>
          </a:p>
          <a:p>
            <a:r>
              <a:rPr lang="en-GB" sz="2000" dirty="0">
                <a:solidFill>
                  <a:srgbClr val="002060"/>
                </a:solidFill>
                <a:latin typeface="Century Gothic" panose="020B0502020202020204" pitchFamily="34" charset="0"/>
              </a:rPr>
              <a:t>Lis </a:t>
            </a:r>
            <a:r>
              <a:rPr lang="en-GB" sz="2000" dirty="0" err="1">
                <a:solidFill>
                  <a:srgbClr val="002060"/>
                </a:solidFill>
                <a:latin typeface="Century Gothic" panose="020B0502020202020204" pitchFamily="34" charset="0"/>
              </a:rPr>
              <a:t>l’histoire</a:t>
            </a:r>
            <a:r>
              <a:rPr lang="en-GB" sz="2000" dirty="0">
                <a:solidFill>
                  <a:srgbClr val="002060"/>
                </a:solidFill>
                <a:latin typeface="Century Gothic" panose="020B0502020202020204" pitchFamily="34" charset="0"/>
              </a:rPr>
              <a:t>.</a:t>
            </a:r>
          </a:p>
          <a:p>
            <a:endParaRPr lang="en-GB" sz="2000" dirty="0">
              <a:solidFill>
                <a:schemeClr val="accent5">
                  <a:lumMod val="50000"/>
                </a:schemeClr>
              </a:solidFill>
              <a:latin typeface="Century Gothic" panose="020B0502020202020204" pitchFamily="34" charset="0"/>
            </a:endParaRPr>
          </a:p>
          <a:p>
            <a:endParaRPr lang="en-GB" sz="2000" dirty="0">
              <a:solidFill>
                <a:schemeClr val="accent5">
                  <a:lumMod val="50000"/>
                </a:schemeClr>
              </a:solidFill>
              <a:latin typeface="Century Gothic" panose="020B0502020202020204" pitchFamily="34" charset="0"/>
            </a:endParaRPr>
          </a:p>
          <a:p>
            <a:endParaRPr lang="en-GB" sz="2000" dirty="0">
              <a:solidFill>
                <a:schemeClr val="accent5">
                  <a:lumMod val="50000"/>
                </a:schemeClr>
              </a:solidFill>
              <a:latin typeface="Century Gothic" panose="020B0502020202020204" pitchFamily="34" charset="0"/>
            </a:endParaRPr>
          </a:p>
        </p:txBody>
      </p:sp>
      <p:sp>
        <p:nvSpPr>
          <p:cNvPr id="7" name="TextBox 6"/>
          <p:cNvSpPr txBox="1"/>
          <p:nvPr/>
        </p:nvSpPr>
        <p:spPr>
          <a:xfrm>
            <a:off x="5454327" y="1278958"/>
            <a:ext cx="6582775" cy="4585871"/>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Étudiant</a:t>
            </a:r>
            <a:r>
              <a:rPr lang="en-GB" sz="2000" b="1" dirty="0">
                <a:solidFill>
                  <a:srgbClr val="002060"/>
                </a:solidFill>
                <a:latin typeface="Century Gothic" panose="020B0502020202020204" pitchFamily="34" charset="0"/>
              </a:rPr>
              <a:t>(e) A</a:t>
            </a:r>
          </a:p>
          <a:p>
            <a:endParaRPr lang="en-GB" sz="2000" dirty="0">
              <a:solidFill>
                <a:srgbClr val="002060"/>
              </a:solidFill>
              <a:latin typeface="Century Gothic" panose="020B0502020202020204" pitchFamily="34" charset="0"/>
            </a:endParaRPr>
          </a:p>
          <a:p>
            <a:r>
              <a:rPr lang="en-GB" sz="2000" dirty="0" err="1">
                <a:solidFill>
                  <a:srgbClr val="002060"/>
                </a:solidFill>
                <a:latin typeface="Century Gothic" panose="020B0502020202020204" pitchFamily="34" charset="0"/>
              </a:rPr>
              <a:t>Écoute</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Complète</a:t>
            </a:r>
            <a:r>
              <a:rPr lang="en-GB" sz="2000" dirty="0">
                <a:solidFill>
                  <a:srgbClr val="002060"/>
                </a:solidFill>
                <a:latin typeface="Century Gothic" panose="020B0502020202020204" pitchFamily="34" charset="0"/>
              </a:rPr>
              <a:t> les phrases.</a:t>
            </a: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r>
              <a:rPr lang="fr-FR" sz="2000" dirty="0">
                <a:solidFill>
                  <a:srgbClr val="002060"/>
                </a:solidFill>
                <a:latin typeface="Century Gothic" panose="020B0502020202020204" pitchFamily="34" charset="0"/>
              </a:rPr>
              <a:t>Marc est </a:t>
            </a:r>
            <a:r>
              <a:rPr lang="fr-FR" sz="2000" b="1" dirty="0">
                <a:solidFill>
                  <a:srgbClr val="FF6600"/>
                </a:solidFill>
                <a:latin typeface="Century Gothic" panose="020B0502020202020204" pitchFamily="34" charset="0"/>
              </a:rPr>
              <a:t>dans</a:t>
            </a:r>
            <a:r>
              <a:rPr lang="fr-FR" sz="2000" dirty="0">
                <a:solidFill>
                  <a:srgbClr val="002060"/>
                </a:solidFill>
                <a:latin typeface="Century Gothic" panose="020B0502020202020204" pitchFamily="34" charset="0"/>
              </a:rPr>
              <a:t> la classe d’Amir. Il étudie l’anglais </a:t>
            </a:r>
            <a:r>
              <a:rPr lang="fr-FR" sz="2000" b="1" dirty="0">
                <a:solidFill>
                  <a:srgbClr val="FF6600"/>
                </a:solidFill>
                <a:latin typeface="Century Gothic" panose="020B0502020202020204" pitchFamily="34" charset="0"/>
              </a:rPr>
              <a:t>ici</a:t>
            </a:r>
            <a:r>
              <a:rPr lang="fr-FR" sz="2000" dirty="0">
                <a:solidFill>
                  <a:srgbClr val="002060"/>
                </a:solidFill>
                <a:latin typeface="Century Gothic" panose="020B0502020202020204" pitchFamily="34" charset="0"/>
              </a:rPr>
              <a:t>.</a:t>
            </a:r>
          </a:p>
          <a:p>
            <a:endParaRPr lang="fr-FR" sz="2000" dirty="0">
              <a:solidFill>
                <a:srgbClr val="002060"/>
              </a:solidFill>
              <a:latin typeface="Century Gothic" panose="020B0502020202020204" pitchFamily="34" charset="0"/>
            </a:endParaRPr>
          </a:p>
          <a:p>
            <a:r>
              <a:rPr lang="fr-FR" sz="2000" dirty="0">
                <a:solidFill>
                  <a:srgbClr val="002060"/>
                </a:solidFill>
                <a:latin typeface="Century Gothic" panose="020B0502020202020204" pitchFamily="34" charset="0"/>
              </a:rPr>
              <a:t>Mais Marc a </a:t>
            </a:r>
            <a:r>
              <a:rPr lang="fr-FR" sz="2000" b="1" dirty="0">
                <a:solidFill>
                  <a:srgbClr val="FF6600"/>
                </a:solidFill>
                <a:latin typeface="Century Gothic" panose="020B0502020202020204" pitchFamily="34" charset="0"/>
              </a:rPr>
              <a:t>un problème</a:t>
            </a:r>
            <a:r>
              <a:rPr lang="fr-FR" sz="2000" dirty="0">
                <a:solidFill>
                  <a:srgbClr val="002060"/>
                </a:solidFill>
                <a:latin typeface="Century Gothic" panose="020B0502020202020204" pitchFamily="34" charset="0"/>
              </a:rPr>
              <a:t>. Il trouve l’anglais </a:t>
            </a:r>
            <a:r>
              <a:rPr lang="fr-FR" sz="2000" b="1" dirty="0">
                <a:solidFill>
                  <a:srgbClr val="FF6600"/>
                </a:solidFill>
                <a:latin typeface="Century Gothic" panose="020B0502020202020204" pitchFamily="34" charset="0"/>
              </a:rPr>
              <a:t>très</a:t>
            </a:r>
            <a:r>
              <a:rPr lang="fr-FR" sz="2000" dirty="0">
                <a:solidFill>
                  <a:srgbClr val="002060"/>
                </a:solidFill>
                <a:latin typeface="Century Gothic" panose="020B0502020202020204" pitchFamily="34" charset="0"/>
              </a:rPr>
              <a:t> </a:t>
            </a:r>
            <a:r>
              <a:rPr lang="fr-FR" sz="2000" b="1" dirty="0">
                <a:solidFill>
                  <a:srgbClr val="FF6600"/>
                </a:solidFill>
                <a:latin typeface="Century Gothic" panose="020B0502020202020204" pitchFamily="34" charset="0"/>
              </a:rPr>
              <a:t>difficile</a:t>
            </a:r>
            <a:r>
              <a:rPr lang="fr-FR" sz="2000" dirty="0">
                <a:solidFill>
                  <a:srgbClr val="002060"/>
                </a:solidFill>
                <a:latin typeface="Century Gothic" panose="020B0502020202020204" pitchFamily="34" charset="0"/>
              </a:rPr>
              <a:t>.</a:t>
            </a:r>
          </a:p>
          <a:p>
            <a:endParaRPr lang="fr-FR" sz="2000" dirty="0">
              <a:solidFill>
                <a:srgbClr val="002060"/>
              </a:solidFill>
              <a:latin typeface="Century Gothic" panose="020B0502020202020204" pitchFamily="34" charset="0"/>
            </a:endParaRPr>
          </a:p>
          <a:p>
            <a:r>
              <a:rPr lang="fr-FR" sz="2000" dirty="0">
                <a:solidFill>
                  <a:srgbClr val="002060"/>
                </a:solidFill>
                <a:latin typeface="Century Gothic" panose="020B0502020202020204" pitchFamily="34" charset="0"/>
              </a:rPr>
              <a:t>Marc travaille bien en classe et il fait les devoirs chaque semaine </a:t>
            </a:r>
            <a:r>
              <a:rPr lang="fr-FR" sz="2000" b="1" dirty="0">
                <a:solidFill>
                  <a:srgbClr val="FF6600"/>
                </a:solidFill>
                <a:latin typeface="Century Gothic" panose="020B0502020202020204" pitchFamily="34" charset="0"/>
              </a:rPr>
              <a:t>aussi</a:t>
            </a:r>
            <a:r>
              <a:rPr lang="fr-FR" sz="2000" dirty="0">
                <a:solidFill>
                  <a:srgbClr val="002060"/>
                </a:solidFill>
                <a:latin typeface="Century Gothic" panose="020B0502020202020204" pitchFamily="34" charset="0"/>
              </a:rPr>
              <a:t>. Il parle </a:t>
            </a:r>
            <a:r>
              <a:rPr lang="fr-FR" sz="2000" b="1" dirty="0">
                <a:solidFill>
                  <a:srgbClr val="FF6600"/>
                </a:solidFill>
                <a:latin typeface="Century Gothic" panose="020B0502020202020204" pitchFamily="34" charset="0"/>
              </a:rPr>
              <a:t>très</a:t>
            </a:r>
            <a:r>
              <a:rPr lang="fr-FR" sz="2000" dirty="0">
                <a:solidFill>
                  <a:srgbClr val="002060"/>
                </a:solidFill>
                <a:latin typeface="Century Gothic" panose="020B0502020202020204" pitchFamily="34" charset="0"/>
              </a:rPr>
              <a:t> bien anglais! </a:t>
            </a:r>
          </a:p>
          <a:p>
            <a:endParaRPr lang="fr-FR" sz="2000" dirty="0">
              <a:solidFill>
                <a:srgbClr val="002060"/>
              </a:solidFill>
              <a:latin typeface="Century Gothic" panose="020B0502020202020204" pitchFamily="34" charset="0"/>
            </a:endParaRPr>
          </a:p>
          <a:p>
            <a:r>
              <a:rPr lang="fr-FR" sz="2000" dirty="0">
                <a:solidFill>
                  <a:srgbClr val="002060"/>
                </a:solidFill>
                <a:latin typeface="Century Gothic" panose="020B0502020202020204" pitchFamily="34" charset="0"/>
              </a:rPr>
              <a:t>C’est </a:t>
            </a:r>
            <a:r>
              <a:rPr lang="fr-FR" sz="2000" b="1" dirty="0">
                <a:solidFill>
                  <a:srgbClr val="FF6600"/>
                </a:solidFill>
                <a:latin typeface="Century Gothic" panose="020B0502020202020204" pitchFamily="34" charset="0"/>
              </a:rPr>
              <a:t>un enfant</a:t>
            </a:r>
            <a:r>
              <a:rPr lang="fr-FR" sz="2000" dirty="0">
                <a:solidFill>
                  <a:srgbClr val="FF6600"/>
                </a:solidFill>
                <a:latin typeface="Century Gothic" panose="020B0502020202020204" pitchFamily="34" charset="0"/>
              </a:rPr>
              <a:t> </a:t>
            </a:r>
            <a:r>
              <a:rPr lang="fr-FR" sz="2000" dirty="0">
                <a:solidFill>
                  <a:srgbClr val="002060"/>
                </a:solidFill>
                <a:latin typeface="Century Gothic" panose="020B0502020202020204" pitchFamily="34" charset="0"/>
              </a:rPr>
              <a:t>intelligent!</a:t>
            </a:r>
          </a:p>
          <a:p>
            <a:endParaRPr lang="en-GB" sz="1200" dirty="0">
              <a:solidFill>
                <a:schemeClr val="accent5">
                  <a:lumMod val="50000"/>
                </a:schemeClr>
              </a:solidFill>
              <a:latin typeface="Century Gothic" panose="020B0502020202020204" pitchFamily="34" charset="0"/>
            </a:endParaRPr>
          </a:p>
        </p:txBody>
      </p:sp>
      <p:pic>
        <p:nvPicPr>
          <p:cNvPr id="1028" name="Picture 4" descr="http://www.clker.com/cliparts/9/9/3/9/11971497511117136851nlyl_reading_man_with_glasses.svg.h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91" y="3310493"/>
            <a:ext cx="2499667" cy="2533676"/>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DCA488F7-B3E1-4939-A3F9-4C5022942EED}"/>
              </a:ext>
            </a:extLst>
          </p:cNvPr>
          <p:cNvSpPr txBox="1"/>
          <p:nvPr/>
        </p:nvSpPr>
        <p:spPr>
          <a:xfrm>
            <a:off x="6271090" y="5249691"/>
            <a:ext cx="1229720" cy="367878"/>
          </a:xfrm>
          <a:prstGeom prst="rect">
            <a:avLst/>
          </a:prstGeom>
          <a:solidFill>
            <a:schemeClr val="bg1"/>
          </a:solidFill>
        </p:spPr>
        <p:txBody>
          <a:bodyPr wrap="square" lIns="0" tIns="90000" rIns="0" bIns="0" rtlCol="0">
            <a:spAutoFit/>
          </a:bodyPr>
          <a:lstStyle/>
          <a:p>
            <a:r>
              <a:rPr lang="en-GB" dirty="0">
                <a:solidFill>
                  <a:srgbClr val="002060"/>
                </a:solidFill>
              </a:rPr>
              <a:t>___   _____</a:t>
            </a:r>
          </a:p>
        </p:txBody>
      </p:sp>
      <p:sp>
        <p:nvSpPr>
          <p:cNvPr id="28" name="TextBox 27">
            <a:extLst>
              <a:ext uri="{FF2B5EF4-FFF2-40B4-BE49-F238E27FC236}">
                <a16:creationId xmlns:a16="http://schemas.microsoft.com/office/drawing/2014/main" id="{BBAFDEE6-03AA-4888-B33B-0A373BD493ED}"/>
              </a:ext>
            </a:extLst>
          </p:cNvPr>
          <p:cNvSpPr txBox="1"/>
          <p:nvPr/>
        </p:nvSpPr>
        <p:spPr>
          <a:xfrm>
            <a:off x="11530719" y="2814383"/>
            <a:ext cx="506383" cy="367878"/>
          </a:xfrm>
          <a:prstGeom prst="rect">
            <a:avLst/>
          </a:prstGeom>
          <a:solidFill>
            <a:schemeClr val="bg1"/>
          </a:solidFill>
        </p:spPr>
        <p:txBody>
          <a:bodyPr wrap="square" lIns="0" tIns="90000" rIns="0" bIns="0" rtlCol="0">
            <a:spAutoFit/>
          </a:bodyPr>
          <a:lstStyle/>
          <a:p>
            <a:pPr algn="ctr"/>
            <a:r>
              <a:rPr lang="en-GB" dirty="0">
                <a:solidFill>
                  <a:srgbClr val="002060"/>
                </a:solidFill>
              </a:rPr>
              <a:t>___ .</a:t>
            </a:r>
          </a:p>
        </p:txBody>
      </p:sp>
      <p:sp>
        <p:nvSpPr>
          <p:cNvPr id="29" name="TextBox 28">
            <a:extLst>
              <a:ext uri="{FF2B5EF4-FFF2-40B4-BE49-F238E27FC236}">
                <a16:creationId xmlns:a16="http://schemas.microsoft.com/office/drawing/2014/main" id="{1A3A3E6D-1E29-4B23-BC39-0F0952F33034}"/>
              </a:ext>
            </a:extLst>
          </p:cNvPr>
          <p:cNvSpPr txBox="1"/>
          <p:nvPr/>
        </p:nvSpPr>
        <p:spPr>
          <a:xfrm>
            <a:off x="5507670" y="3760356"/>
            <a:ext cx="1194013" cy="367878"/>
          </a:xfrm>
          <a:prstGeom prst="rect">
            <a:avLst/>
          </a:prstGeom>
          <a:solidFill>
            <a:schemeClr val="bg1"/>
          </a:solidFill>
        </p:spPr>
        <p:txBody>
          <a:bodyPr wrap="square" lIns="0" tIns="90000" rIns="0" bIns="0" rtlCol="0">
            <a:spAutoFit/>
          </a:bodyPr>
          <a:lstStyle/>
          <a:p>
            <a:pPr algn="ctr"/>
            <a:r>
              <a:rPr lang="en-GB" dirty="0">
                <a:solidFill>
                  <a:srgbClr val="002060"/>
                </a:solidFill>
              </a:rPr>
              <a:t> ________ .</a:t>
            </a:r>
          </a:p>
        </p:txBody>
      </p:sp>
      <p:sp>
        <p:nvSpPr>
          <p:cNvPr id="30" name="TextBox 29">
            <a:extLst>
              <a:ext uri="{FF2B5EF4-FFF2-40B4-BE49-F238E27FC236}">
                <a16:creationId xmlns:a16="http://schemas.microsoft.com/office/drawing/2014/main" id="{DDD68215-0F04-4A22-9F6F-698671A6FF76}"/>
              </a:ext>
            </a:extLst>
          </p:cNvPr>
          <p:cNvSpPr txBox="1"/>
          <p:nvPr/>
        </p:nvSpPr>
        <p:spPr>
          <a:xfrm>
            <a:off x="9280070" y="4637355"/>
            <a:ext cx="493050" cy="367878"/>
          </a:xfrm>
          <a:prstGeom prst="rect">
            <a:avLst/>
          </a:prstGeom>
          <a:solidFill>
            <a:schemeClr val="bg1"/>
          </a:solidFill>
        </p:spPr>
        <p:txBody>
          <a:bodyPr wrap="square" lIns="0" tIns="90000" rIns="0" bIns="0" rtlCol="0">
            <a:spAutoFit/>
          </a:bodyPr>
          <a:lstStyle/>
          <a:p>
            <a:pPr algn="ctr"/>
            <a:r>
              <a:rPr lang="en-GB" dirty="0">
                <a:solidFill>
                  <a:srgbClr val="002060"/>
                </a:solidFill>
              </a:rPr>
              <a:t>____</a:t>
            </a:r>
          </a:p>
        </p:txBody>
      </p:sp>
      <p:sp>
        <p:nvSpPr>
          <p:cNvPr id="31" name="TextBox 30">
            <a:extLst>
              <a:ext uri="{FF2B5EF4-FFF2-40B4-BE49-F238E27FC236}">
                <a16:creationId xmlns:a16="http://schemas.microsoft.com/office/drawing/2014/main" id="{DBA6DBAC-7D0F-4027-B950-6ACFB7AFA82F}"/>
              </a:ext>
            </a:extLst>
          </p:cNvPr>
          <p:cNvSpPr txBox="1"/>
          <p:nvPr/>
        </p:nvSpPr>
        <p:spPr>
          <a:xfrm>
            <a:off x="10952597" y="3387954"/>
            <a:ext cx="464581" cy="367878"/>
          </a:xfrm>
          <a:prstGeom prst="rect">
            <a:avLst/>
          </a:prstGeom>
          <a:solidFill>
            <a:schemeClr val="bg1"/>
          </a:solidFill>
        </p:spPr>
        <p:txBody>
          <a:bodyPr wrap="square" lIns="0" tIns="90000" rIns="0" bIns="0" rtlCol="0">
            <a:spAutoFit/>
          </a:bodyPr>
          <a:lstStyle/>
          <a:p>
            <a:pPr algn="ctr"/>
            <a:r>
              <a:rPr lang="en-GB" dirty="0">
                <a:solidFill>
                  <a:srgbClr val="002060"/>
                </a:solidFill>
              </a:rPr>
              <a:t>____</a:t>
            </a:r>
          </a:p>
        </p:txBody>
      </p:sp>
      <p:sp>
        <p:nvSpPr>
          <p:cNvPr id="32" name="TextBox 31">
            <a:extLst>
              <a:ext uri="{FF2B5EF4-FFF2-40B4-BE49-F238E27FC236}">
                <a16:creationId xmlns:a16="http://schemas.microsoft.com/office/drawing/2014/main" id="{46D04BE1-5131-4217-816C-C1A18C97BDBC}"/>
              </a:ext>
            </a:extLst>
          </p:cNvPr>
          <p:cNvSpPr txBox="1"/>
          <p:nvPr/>
        </p:nvSpPr>
        <p:spPr>
          <a:xfrm>
            <a:off x="7134696" y="3387954"/>
            <a:ext cx="1694063" cy="367878"/>
          </a:xfrm>
          <a:prstGeom prst="rect">
            <a:avLst/>
          </a:prstGeom>
          <a:solidFill>
            <a:schemeClr val="bg1"/>
          </a:solidFill>
        </p:spPr>
        <p:txBody>
          <a:bodyPr wrap="square" lIns="0" tIns="90000" rIns="0" bIns="0" rtlCol="0">
            <a:spAutoFit/>
          </a:bodyPr>
          <a:lstStyle/>
          <a:p>
            <a:pPr algn="ctr"/>
            <a:r>
              <a:rPr lang="en-GB" dirty="0">
                <a:solidFill>
                  <a:srgbClr val="002060"/>
                </a:solidFill>
              </a:rPr>
              <a:t>___    _______.</a:t>
            </a:r>
          </a:p>
        </p:txBody>
      </p:sp>
      <p:sp>
        <p:nvSpPr>
          <p:cNvPr id="34" name="Speech Bubble: Rectangle with Corners Rounded 33">
            <a:extLst>
              <a:ext uri="{FF2B5EF4-FFF2-40B4-BE49-F238E27FC236}">
                <a16:creationId xmlns:a16="http://schemas.microsoft.com/office/drawing/2014/main" id="{8C67A81E-D6FF-4A8A-8862-94319C69D0B4}"/>
              </a:ext>
            </a:extLst>
          </p:cNvPr>
          <p:cNvSpPr/>
          <p:nvPr/>
        </p:nvSpPr>
        <p:spPr>
          <a:xfrm>
            <a:off x="304891" y="3013513"/>
            <a:ext cx="3612630" cy="2872283"/>
          </a:xfrm>
          <a:prstGeom prst="wedgeRoundRectCallout">
            <a:avLst>
              <a:gd name="adj1" fmla="val 61117"/>
              <a:gd name="adj2" fmla="val -24784"/>
              <a:gd name="adj3" fmla="val 16667"/>
            </a:avLst>
          </a:prstGeom>
          <a:solidFill>
            <a:srgbClr val="0055A5"/>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Use </a:t>
            </a:r>
            <a:r>
              <a:rPr lang="en-GB" sz="2000" b="1" i="1" dirty="0" err="1">
                <a:latin typeface="Century Gothic" panose="020B0502020202020204" pitchFamily="34" charset="0"/>
              </a:rPr>
              <a:t>très</a:t>
            </a:r>
            <a:r>
              <a:rPr lang="en-GB" sz="2000" dirty="0">
                <a:latin typeface="Century Gothic" panose="020B0502020202020204" pitchFamily="34" charset="0"/>
              </a:rPr>
              <a:t> (very) </a:t>
            </a:r>
            <a:r>
              <a:rPr lang="en-GB" sz="2000" b="1" dirty="0">
                <a:latin typeface="Century Gothic" panose="020B0502020202020204" pitchFamily="34" charset="0"/>
              </a:rPr>
              <a:t>before</a:t>
            </a:r>
            <a:r>
              <a:rPr lang="en-GB" sz="2000" dirty="0">
                <a:latin typeface="Century Gothic" panose="020B0502020202020204" pitchFamily="34" charset="0"/>
              </a:rPr>
              <a:t> an adjective or adverb to add emphasis.</a:t>
            </a:r>
          </a:p>
          <a:p>
            <a:pPr algn="ctr"/>
            <a:endParaRPr lang="en-GB" sz="2000" b="1" i="1" dirty="0">
              <a:latin typeface="Century Gothic" panose="020B0502020202020204" pitchFamily="34" charset="0"/>
            </a:endParaRPr>
          </a:p>
          <a:p>
            <a:pPr algn="ctr"/>
            <a:r>
              <a:rPr lang="en-GB" sz="2000" dirty="0">
                <a:latin typeface="Century Gothic" panose="020B0502020202020204" pitchFamily="34" charset="0"/>
              </a:rPr>
              <a:t>The word order is the </a:t>
            </a:r>
            <a:r>
              <a:rPr lang="en-GB" sz="2000" b="1" dirty="0">
                <a:latin typeface="Century Gothic" panose="020B0502020202020204" pitchFamily="34" charset="0"/>
              </a:rPr>
              <a:t>same</a:t>
            </a:r>
            <a:r>
              <a:rPr lang="en-GB" sz="2000" dirty="0">
                <a:latin typeface="Century Gothic" panose="020B0502020202020204" pitchFamily="34" charset="0"/>
              </a:rPr>
              <a:t> as in </a:t>
            </a:r>
            <a:r>
              <a:rPr lang="en-GB" sz="2000" b="1" dirty="0">
                <a:latin typeface="Century Gothic" panose="020B0502020202020204" pitchFamily="34" charset="0"/>
              </a:rPr>
              <a:t>English</a:t>
            </a:r>
            <a:r>
              <a:rPr lang="en-GB" sz="2000" dirty="0">
                <a:latin typeface="Century Gothic" panose="020B0502020202020204" pitchFamily="34" charset="0"/>
              </a:rPr>
              <a:t>.</a:t>
            </a:r>
          </a:p>
        </p:txBody>
      </p:sp>
      <p:sp>
        <p:nvSpPr>
          <p:cNvPr id="18" name="TextBox 17">
            <a:extLst>
              <a:ext uri="{FF2B5EF4-FFF2-40B4-BE49-F238E27FC236}">
                <a16:creationId xmlns:a16="http://schemas.microsoft.com/office/drawing/2014/main" id="{1C6FC9D3-9CF9-4BB8-A236-DA3B0691B837}"/>
              </a:ext>
            </a:extLst>
          </p:cNvPr>
          <p:cNvSpPr txBox="1"/>
          <p:nvPr/>
        </p:nvSpPr>
        <p:spPr>
          <a:xfrm>
            <a:off x="7675864" y="4638915"/>
            <a:ext cx="706352" cy="367878"/>
          </a:xfrm>
          <a:prstGeom prst="rect">
            <a:avLst/>
          </a:prstGeom>
          <a:solidFill>
            <a:schemeClr val="bg1"/>
          </a:solidFill>
        </p:spPr>
        <p:txBody>
          <a:bodyPr wrap="square" lIns="0" tIns="90000" rIns="0" bIns="0" rtlCol="0">
            <a:spAutoFit/>
          </a:bodyPr>
          <a:lstStyle/>
          <a:p>
            <a:pPr algn="ctr"/>
            <a:r>
              <a:rPr lang="en-GB" dirty="0">
                <a:solidFill>
                  <a:srgbClr val="002060"/>
                </a:solidFill>
              </a:rPr>
              <a:t>____.</a:t>
            </a:r>
          </a:p>
        </p:txBody>
      </p:sp>
      <p:sp>
        <p:nvSpPr>
          <p:cNvPr id="16" name="TextBox 15">
            <a:extLst>
              <a:ext uri="{FF2B5EF4-FFF2-40B4-BE49-F238E27FC236}">
                <a16:creationId xmlns:a16="http://schemas.microsoft.com/office/drawing/2014/main" id="{DAD1CF12-CAAE-454F-A5FA-6CE8D85744D4}"/>
              </a:ext>
            </a:extLst>
          </p:cNvPr>
          <p:cNvSpPr txBox="1"/>
          <p:nvPr/>
        </p:nvSpPr>
        <p:spPr>
          <a:xfrm>
            <a:off x="6667332" y="2814383"/>
            <a:ext cx="633631" cy="367878"/>
          </a:xfrm>
          <a:prstGeom prst="rect">
            <a:avLst/>
          </a:prstGeom>
          <a:solidFill>
            <a:schemeClr val="bg1"/>
          </a:solidFill>
        </p:spPr>
        <p:txBody>
          <a:bodyPr wrap="square" lIns="0" tIns="90000" rIns="0" bIns="0" rtlCol="0">
            <a:spAutoFit/>
          </a:bodyPr>
          <a:lstStyle/>
          <a:p>
            <a:pPr algn="ctr"/>
            <a:r>
              <a:rPr lang="en-GB" dirty="0">
                <a:solidFill>
                  <a:srgbClr val="002060"/>
                </a:solidFill>
              </a:rPr>
              <a:t>_____</a:t>
            </a:r>
          </a:p>
        </p:txBody>
      </p:sp>
      <p:sp>
        <p:nvSpPr>
          <p:cNvPr id="4" name="Title 3">
            <a:extLst>
              <a:ext uri="{FF2B5EF4-FFF2-40B4-BE49-F238E27FC236}">
                <a16:creationId xmlns:a16="http://schemas.microsoft.com/office/drawing/2014/main" id="{2B8976F4-F6B0-46E6-9775-5C9B1FFF16B2}"/>
              </a:ext>
            </a:extLst>
          </p:cNvPr>
          <p:cNvSpPr>
            <a:spLocks noGrp="1"/>
          </p:cNvSpPr>
          <p:nvPr>
            <p:ph type="title"/>
          </p:nvPr>
        </p:nvSpPr>
        <p:spPr/>
        <p:txBody>
          <a:bodyPr>
            <a:normAutofit/>
          </a:bodyPr>
          <a:lstStyle/>
          <a:p>
            <a:r>
              <a:rPr lang="fr-FR" dirty="0"/>
              <a:t>Vocabulaire</a:t>
            </a:r>
          </a:p>
        </p:txBody>
      </p:sp>
      <p:sp>
        <p:nvSpPr>
          <p:cNvPr id="19" name="Google Shape;147;p2">
            <a:extLst>
              <a:ext uri="{FF2B5EF4-FFF2-40B4-BE49-F238E27FC236}">
                <a16:creationId xmlns:a16="http://schemas.microsoft.com/office/drawing/2014/main" id="{72296918-4D6F-468D-B194-6E51B3ED8C12}"/>
              </a:ext>
            </a:extLst>
          </p:cNvPr>
          <p:cNvSpPr/>
          <p:nvPr/>
        </p:nvSpPr>
        <p:spPr>
          <a:xfrm>
            <a:off x="8022624" y="246098"/>
            <a:ext cx="3887297" cy="399600"/>
          </a:xfrm>
          <a:prstGeom prst="roundRect">
            <a:avLst>
              <a:gd name="adj" fmla="val 16667"/>
            </a:avLst>
          </a:prstGeom>
          <a:solidFill>
            <a:srgbClr val="0055A5"/>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2000" b="1" i="0" u="none" strike="noStrike" cap="none" dirty="0" err="1">
                <a:solidFill>
                  <a:srgbClr val="FFFFFF"/>
                </a:solidFill>
                <a:latin typeface="Century Gothic"/>
                <a:ea typeface="Century Gothic"/>
                <a:cs typeface="Century Gothic"/>
                <a:sym typeface="Century Gothic"/>
              </a:rPr>
              <a:t>écouter</a:t>
            </a:r>
            <a:r>
              <a:rPr lang="en-GB" sz="2000" b="1" i="0" u="none" strike="noStrike" cap="none" dirty="0">
                <a:solidFill>
                  <a:srgbClr val="FFFFFF"/>
                </a:solidFill>
                <a:latin typeface="Century Gothic"/>
                <a:ea typeface="Century Gothic"/>
                <a:cs typeface="Century Gothic"/>
                <a:sym typeface="Century Gothic"/>
              </a:rPr>
              <a:t> / </a:t>
            </a:r>
            <a:r>
              <a:rPr lang="en-GB" sz="2000" b="1" i="0" u="none" strike="noStrike" cap="none" dirty="0" err="1">
                <a:solidFill>
                  <a:srgbClr val="FFFFFF"/>
                </a:solidFill>
                <a:latin typeface="Century Gothic"/>
                <a:ea typeface="Century Gothic"/>
                <a:cs typeface="Century Gothic"/>
                <a:sym typeface="Century Gothic"/>
              </a:rPr>
              <a:t>parler</a:t>
            </a:r>
            <a:r>
              <a:rPr lang="en-GB" sz="2000" b="1" i="0" u="none" strike="noStrike" cap="none" dirty="0">
                <a:solidFill>
                  <a:srgbClr val="FFFFFF"/>
                </a:solidFill>
                <a:latin typeface="Century Gothic"/>
                <a:ea typeface="Century Gothic"/>
                <a:cs typeface="Century Gothic"/>
                <a:sym typeface="Century Gothic"/>
              </a:rPr>
              <a:t> </a:t>
            </a:r>
            <a:r>
              <a:rPr lang="en-GB" sz="2000" b="1" dirty="0">
                <a:solidFill>
                  <a:srgbClr val="FFFFFF"/>
                </a:solidFill>
                <a:latin typeface="Century Gothic"/>
                <a:ea typeface="Century Gothic"/>
                <a:cs typeface="Century Gothic"/>
                <a:sym typeface="Century Gothic"/>
              </a:rPr>
              <a:t>/ </a:t>
            </a:r>
            <a:r>
              <a:rPr lang="en-GB" sz="2000" b="1" dirty="0" err="1">
                <a:solidFill>
                  <a:srgbClr val="FFFFFF"/>
                </a:solidFill>
                <a:latin typeface="Century Gothic"/>
                <a:ea typeface="Century Gothic"/>
                <a:cs typeface="Century Gothic"/>
                <a:sym typeface="Century Gothic"/>
              </a:rPr>
              <a:t>écrire</a:t>
            </a:r>
            <a:r>
              <a:rPr lang="en-GB" sz="2000" b="1" dirty="0">
                <a:solidFill>
                  <a:srgbClr val="FFFFFF"/>
                </a:solidFill>
                <a:latin typeface="Century Gothic"/>
                <a:ea typeface="Century Gothic"/>
                <a:cs typeface="Century Gothic"/>
                <a:sym typeface="Century Gothic"/>
              </a:rPr>
              <a:t> (2/2)</a:t>
            </a:r>
            <a:endParaRPr sz="2000" b="1" i="0" u="none" strike="noStrike" cap="none" dirty="0">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356164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P spid="34" grpId="0" animBg="1"/>
      <p:bldP spid="18" grpId="0" animBg="1"/>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9" name="TextBox 8"/>
          <p:cNvSpPr txBox="1"/>
          <p:nvPr/>
        </p:nvSpPr>
        <p:spPr>
          <a:xfrm>
            <a:off x="147999" y="1227846"/>
            <a:ext cx="11943917" cy="49398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To say </a:t>
            </a:r>
            <a:r>
              <a:rPr kumimoji="0" lang="en-GB" sz="21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one person</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has something, use </a:t>
            </a:r>
            <a:r>
              <a:rPr kumimoji="0" lang="en-GB" sz="2100" b="0" i="1"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il</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(m.) or </a:t>
            </a:r>
            <a:r>
              <a:rPr kumimoji="0" lang="en-GB" sz="2100" b="0" i="1"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elle</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(f.) with the correct form of </a:t>
            </a:r>
            <a:r>
              <a:rPr kumimoji="0" lang="en-GB" sz="2100" b="1" i="1"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avoir</a:t>
            </a:r>
            <a:r>
              <a:rPr kumimoji="0" lang="en-GB" sz="21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t>
            </a:r>
            <a:endPar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Il </a:t>
            </a:r>
            <a:r>
              <a:rPr kumimoji="0" lang="en-GB" sz="21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a</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des </a:t>
            </a:r>
            <a:r>
              <a:rPr kumimoji="0" lang="en-GB" sz="21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chiens</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Elle </a:t>
            </a:r>
            <a:r>
              <a:rPr kumimoji="0" lang="en-GB" sz="21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a</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des </a:t>
            </a:r>
            <a:r>
              <a:rPr kumimoji="0" lang="en-GB" sz="21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chiens</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He </a:t>
            </a:r>
            <a:r>
              <a:rPr kumimoji="0" lang="en-GB" sz="21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has</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dogs.					She </a:t>
            </a:r>
            <a:r>
              <a:rPr kumimoji="0" lang="en-GB" sz="21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has</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dogs.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To say </a:t>
            </a:r>
            <a:r>
              <a:rPr kumimoji="0" lang="en-GB" sz="21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‘they’ + </a:t>
            </a:r>
            <a:r>
              <a:rPr kumimoji="0" lang="en-GB" sz="21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avoir</a:t>
            </a:r>
            <a:r>
              <a:rPr kumimoji="0" lang="en-GB" sz="21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(third person plural):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Ils</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21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ont</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des </a:t>
            </a:r>
            <a:r>
              <a:rPr kumimoji="0" lang="en-GB" sz="21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chiens</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They (m. pl.) </a:t>
            </a:r>
            <a:r>
              <a:rPr kumimoji="0" lang="en-GB" sz="21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have </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dogs.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They (mixed pl.) </a:t>
            </a:r>
            <a:r>
              <a:rPr kumimoji="0" lang="en-GB" sz="21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have </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dogs.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Elles</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21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ont</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des </a:t>
            </a:r>
            <a:r>
              <a:rPr kumimoji="0" lang="en-GB" sz="21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chiens</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They (f. pl.) </a:t>
            </a:r>
            <a:r>
              <a:rPr kumimoji="0" lang="en-GB" sz="21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have </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dogs.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Marc et </a:t>
            </a:r>
            <a:r>
              <a:rPr kumimoji="0" lang="en-GB" sz="21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Léa</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21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ont</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des </a:t>
            </a:r>
            <a:r>
              <a:rPr kumimoji="0" lang="en-GB" sz="21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chiens</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Marc and </a:t>
            </a:r>
            <a:r>
              <a:rPr kumimoji="0" lang="en-GB" sz="21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Léa</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21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have </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dogs. </a:t>
            </a:r>
          </a:p>
        </p:txBody>
      </p:sp>
      <p:sp>
        <p:nvSpPr>
          <p:cNvPr id="10" name="Rectangle 9"/>
          <p:cNvSpPr/>
          <p:nvPr/>
        </p:nvSpPr>
        <p:spPr>
          <a:xfrm>
            <a:off x="5659200" y="1901555"/>
            <a:ext cx="489600" cy="3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__</a:t>
            </a:r>
          </a:p>
        </p:txBody>
      </p:sp>
      <p:sp>
        <p:nvSpPr>
          <p:cNvPr id="11" name="Rectangle 10"/>
          <p:cNvSpPr/>
          <p:nvPr/>
        </p:nvSpPr>
        <p:spPr>
          <a:xfrm>
            <a:off x="100084" y="1901554"/>
            <a:ext cx="323850" cy="3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__</a:t>
            </a:r>
          </a:p>
        </p:txBody>
      </p:sp>
      <p:sp>
        <p:nvSpPr>
          <p:cNvPr id="15" name="Rounded Rectangular Callout 14"/>
          <p:cNvSpPr/>
          <p:nvPr/>
        </p:nvSpPr>
        <p:spPr>
          <a:xfrm>
            <a:off x="5659200" y="3599205"/>
            <a:ext cx="3054731" cy="2568455"/>
          </a:xfrm>
          <a:prstGeom prst="wedgeRoundRectCallout">
            <a:avLst>
              <a:gd name="adj1" fmla="val -57141"/>
              <a:gd name="adj2" fmla="val 14570"/>
              <a:gd name="adj3" fmla="val 16667"/>
            </a:avLst>
          </a:prstGeom>
          <a:solidFill>
            <a:srgbClr val="0055A5"/>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The final consonant in </a:t>
            </a:r>
            <a:r>
              <a:rPr kumimoji="0" lang="en-GB" sz="2200" b="0" i="1"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il</a:t>
            </a:r>
            <a:r>
              <a:rPr kumimoji="0" lang="en-GB" sz="2200" b="1" i="1"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s</a:t>
            </a:r>
            <a:r>
              <a:rPr kumimoji="0" lang="en-GB" sz="2200" b="0" i="1"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a:t>
            </a:r>
            <a:r>
              <a:rPr kumimoji="0" lang="en-GB" sz="22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and </a:t>
            </a:r>
            <a:r>
              <a:rPr kumimoji="0" lang="en-GB" sz="2200" b="0" i="1"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elle</a:t>
            </a:r>
            <a:r>
              <a:rPr kumimoji="0" lang="en-GB" sz="2200" b="1" i="1"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s</a:t>
            </a: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a:t>
            </a:r>
            <a:r>
              <a:rPr kumimoji="0" lang="en-GB" sz="22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is</a:t>
            </a: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not</a:t>
            </a:r>
            <a:r>
              <a:rPr kumimoji="0" lang="en-GB" sz="22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an SFC here! Because the </a:t>
            </a: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-s </a:t>
            </a:r>
            <a:r>
              <a:rPr kumimoji="0" lang="en-GB" sz="22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is followed by a </a:t>
            </a: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vowel,</a:t>
            </a:r>
            <a:r>
              <a:rPr kumimoji="0" lang="en-GB" sz="22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a:t>
            </a: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liaison </a:t>
            </a:r>
            <a:r>
              <a:rPr kumimoji="0" lang="en-GB" sz="22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occurs.</a:t>
            </a:r>
            <a:endParaRPr kumimoji="0" lang="en-GB" sz="2200" b="1" i="0" u="none" strike="noStrike" kern="0" cap="none" spc="0" normalizeH="0" baseline="0" noProof="0" dirty="0">
              <a:ln>
                <a:noFill/>
              </a:ln>
              <a:solidFill>
                <a:prstClr val="white"/>
              </a:solidFill>
              <a:effectLst/>
              <a:uLnTx/>
              <a:uFillTx/>
              <a:latin typeface="Tw Cen MT" panose="020B0602020104020603"/>
              <a:ea typeface="+mn-ea"/>
              <a:cs typeface="+mn-cs"/>
              <a:sym typeface="Arial"/>
            </a:endParaRPr>
          </a:p>
        </p:txBody>
      </p:sp>
      <p:sp>
        <p:nvSpPr>
          <p:cNvPr id="18" name="Rectangle 17">
            <a:extLst>
              <a:ext uri="{FF2B5EF4-FFF2-40B4-BE49-F238E27FC236}">
                <a16:creationId xmlns:a16="http://schemas.microsoft.com/office/drawing/2014/main" id="{7DF059FC-001D-4A57-8B86-67ABCA5702FA}"/>
              </a:ext>
            </a:extLst>
          </p:cNvPr>
          <p:cNvSpPr/>
          <p:nvPr/>
        </p:nvSpPr>
        <p:spPr>
          <a:xfrm>
            <a:off x="122087" y="3780804"/>
            <a:ext cx="398121" cy="3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__</a:t>
            </a:r>
          </a:p>
        </p:txBody>
      </p:sp>
      <p:sp>
        <p:nvSpPr>
          <p:cNvPr id="19" name="Rectangle 18">
            <a:extLst>
              <a:ext uri="{FF2B5EF4-FFF2-40B4-BE49-F238E27FC236}">
                <a16:creationId xmlns:a16="http://schemas.microsoft.com/office/drawing/2014/main" id="{C25830D8-1492-45E1-AB80-22A44A55F0C3}"/>
              </a:ext>
            </a:extLst>
          </p:cNvPr>
          <p:cNvSpPr/>
          <p:nvPr/>
        </p:nvSpPr>
        <p:spPr>
          <a:xfrm>
            <a:off x="100084" y="5085951"/>
            <a:ext cx="700016" cy="3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__</a:t>
            </a:r>
          </a:p>
        </p:txBody>
      </p:sp>
      <p:sp>
        <p:nvSpPr>
          <p:cNvPr id="20" name="Rectangle 19">
            <a:extLst>
              <a:ext uri="{FF2B5EF4-FFF2-40B4-BE49-F238E27FC236}">
                <a16:creationId xmlns:a16="http://schemas.microsoft.com/office/drawing/2014/main" id="{8A277685-72DA-451D-97E1-37771287A1F8}"/>
              </a:ext>
            </a:extLst>
          </p:cNvPr>
          <p:cNvSpPr/>
          <p:nvPr/>
        </p:nvSpPr>
        <p:spPr>
          <a:xfrm>
            <a:off x="188942" y="5681075"/>
            <a:ext cx="1633133" cy="3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___________</a:t>
            </a:r>
          </a:p>
        </p:txBody>
      </p:sp>
      <p:sp>
        <p:nvSpPr>
          <p:cNvPr id="4" name="Title 3">
            <a:extLst>
              <a:ext uri="{FF2B5EF4-FFF2-40B4-BE49-F238E27FC236}">
                <a16:creationId xmlns:a16="http://schemas.microsoft.com/office/drawing/2014/main" id="{B972C28A-278E-4B8E-8D54-238CA12B3024}"/>
              </a:ext>
            </a:extLst>
          </p:cNvPr>
          <p:cNvSpPr>
            <a:spLocks noGrp="1"/>
          </p:cNvSpPr>
          <p:nvPr>
            <p:ph type="title"/>
          </p:nvPr>
        </p:nvSpPr>
        <p:spPr/>
        <p:txBody>
          <a:bodyPr>
            <a:normAutofit/>
          </a:bodyPr>
          <a:lstStyle/>
          <a:p>
            <a:r>
              <a:rPr lang="fr-FR" dirty="0"/>
              <a:t>Avoir: ils and elles</a:t>
            </a:r>
          </a:p>
        </p:txBody>
      </p:sp>
      <p:sp>
        <p:nvSpPr>
          <p:cNvPr id="5" name="Rounded Rectangle 46">
            <a:extLst>
              <a:ext uri="{FF2B5EF4-FFF2-40B4-BE49-F238E27FC236}">
                <a16:creationId xmlns:a16="http://schemas.microsoft.com/office/drawing/2014/main" id="{F9E82109-464C-4A0A-97A3-802E9FD03CBB}"/>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grpSp>
        <p:nvGrpSpPr>
          <p:cNvPr id="2" name="Group 1">
            <a:extLst>
              <a:ext uri="{FF2B5EF4-FFF2-40B4-BE49-F238E27FC236}">
                <a16:creationId xmlns:a16="http://schemas.microsoft.com/office/drawing/2014/main" id="{FD9EF71C-73AF-4A48-B710-73E95C6C0485}"/>
              </a:ext>
            </a:extLst>
          </p:cNvPr>
          <p:cNvGrpSpPr/>
          <p:nvPr/>
        </p:nvGrpSpPr>
        <p:grpSpPr>
          <a:xfrm>
            <a:off x="1508515" y="3511701"/>
            <a:ext cx="3052376" cy="2550411"/>
            <a:chOff x="262009" y="2200674"/>
            <a:chExt cx="3052376" cy="2550411"/>
          </a:xfrm>
          <a:solidFill>
            <a:srgbClr val="0055A5"/>
          </a:solidFill>
        </p:grpSpPr>
        <p:sp>
          <p:nvSpPr>
            <p:cNvPr id="16" name="Rounded Rectangular Callout 12">
              <a:extLst>
                <a:ext uri="{FF2B5EF4-FFF2-40B4-BE49-F238E27FC236}">
                  <a16:creationId xmlns:a16="http://schemas.microsoft.com/office/drawing/2014/main" id="{66721DC7-E9FD-42F8-9A13-EA1C0A7D3C18}"/>
                </a:ext>
              </a:extLst>
            </p:cNvPr>
            <p:cNvSpPr/>
            <p:nvPr/>
          </p:nvSpPr>
          <p:spPr>
            <a:xfrm>
              <a:off x="262009" y="2200674"/>
              <a:ext cx="3052376" cy="2550411"/>
            </a:xfrm>
            <a:prstGeom prst="wedgeRoundRectCallout">
              <a:avLst>
                <a:gd name="adj1" fmla="val -19607"/>
                <a:gd name="adj2" fmla="val 62004"/>
                <a:gd name="adj3" fmla="val 16667"/>
              </a:avLst>
            </a:prstGeom>
            <a:grp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2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2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2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The final –t in </a:t>
              </a:r>
              <a:r>
                <a:rPr kumimoji="0" lang="en-GB" sz="2200" b="0" i="1"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on</a:t>
              </a:r>
              <a:r>
                <a:rPr kumimoji="0" lang="en-GB" sz="2200" b="1" i="1"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t</a:t>
              </a:r>
              <a:endParaRPr kumimoji="0" lang="en-GB" sz="2200" b="1" i="1"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1"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a:t>
              </a:r>
              <a:r>
                <a:rPr kumimoji="0" lang="en-GB" sz="22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is a </a:t>
              </a: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S</a:t>
              </a:r>
              <a:r>
                <a:rPr kumimoji="0" lang="en-GB" sz="22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ilent </a:t>
              </a: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F</a:t>
              </a:r>
              <a:r>
                <a:rPr kumimoji="0" lang="en-GB" sz="22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inal </a:t>
              </a: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C</a:t>
              </a:r>
              <a:r>
                <a:rPr kumimoji="0" lang="en-GB" sz="22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onsonant.</a:t>
              </a:r>
            </a:p>
          </p:txBody>
        </p:sp>
        <p:pic>
          <p:nvPicPr>
            <p:cNvPr id="17" name="Picture 2" descr="Quiet Sign Clip Art">
              <a:extLst>
                <a:ext uri="{FF2B5EF4-FFF2-40B4-BE49-F238E27FC236}">
                  <a16:creationId xmlns:a16="http://schemas.microsoft.com/office/drawing/2014/main" id="{C6E94F95-03A1-4DC1-B52D-6E60C1528F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822" y="2486024"/>
              <a:ext cx="666750" cy="942976"/>
            </a:xfrm>
            <a:prstGeom prst="rect">
              <a:avLst/>
            </a:prstGeom>
            <a:grp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87542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10" end="1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xEl>
                                              <p:pRg st="14" end="1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2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5" grpId="0" animBg="1"/>
      <p:bldP spid="18" grpId="0" animBg="1"/>
      <p:bldP spid="18" grpId="1" animBg="1"/>
      <p:bldP spid="19" grpId="0" animBg="1"/>
      <p:bldP spid="19" grpId="1" animBg="1"/>
      <p:bldP spid="20" grpId="0" animBg="1"/>
      <p:bldP spid="20"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9" name="TextBox 8"/>
          <p:cNvSpPr txBox="1"/>
          <p:nvPr/>
        </p:nvSpPr>
        <p:spPr>
          <a:xfrm>
            <a:off x="3472292" y="1646330"/>
            <a:ext cx="5054110" cy="21544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34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il</a:t>
            </a:r>
            <a:r>
              <a:rPr kumimoji="0" lang="en-GB" sz="134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s</a:t>
            </a:r>
            <a:r>
              <a:rPr kumimoji="0" lang="en-GB" sz="13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134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o</a:t>
            </a:r>
            <a:r>
              <a:rPr kumimoji="0" lang="en-GB" sz="134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nt</a:t>
            </a:r>
            <a:endParaRPr kumimoji="0" lang="en-GB" sz="13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10" name="Arc 9"/>
          <p:cNvSpPr/>
          <p:nvPr/>
        </p:nvSpPr>
        <p:spPr>
          <a:xfrm rot="7925323">
            <a:off x="4551777" y="1821162"/>
            <a:ext cx="1896542" cy="2038688"/>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sp>
        <p:nvSpPr>
          <p:cNvPr id="11" name="Action Button: Forward or Next 10">
            <a:hlinkClick r:id="" action="ppaction://noaction" highlightClick="1">
              <a:snd r:embed="rId3" name="ils ont.wav"/>
            </a:hlinkClick>
          </p:cNvPr>
          <p:cNvSpPr/>
          <p:nvPr/>
        </p:nvSpPr>
        <p:spPr>
          <a:xfrm>
            <a:off x="368489" y="5254388"/>
            <a:ext cx="641445" cy="723331"/>
          </a:xfrm>
          <a:prstGeom prst="actionButtonForwardNext">
            <a:avLst/>
          </a:prstGeom>
          <a:solidFill>
            <a:srgbClr val="0055A5"/>
          </a:solidFill>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3" name="TextBox 2">
            <a:extLst>
              <a:ext uri="{FF2B5EF4-FFF2-40B4-BE49-F238E27FC236}">
                <a16:creationId xmlns:a16="http://schemas.microsoft.com/office/drawing/2014/main" id="{7B9130C5-3C21-4947-9DB2-3D833CEEA4F9}"/>
              </a:ext>
            </a:extLst>
          </p:cNvPr>
          <p:cNvSpPr txBox="1"/>
          <p:nvPr/>
        </p:nvSpPr>
        <p:spPr>
          <a:xfrm>
            <a:off x="2524800" y="4227472"/>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they</a:t>
            </a:r>
            <a:r>
              <a:rPr kumimoji="0" lang="en-GB" sz="3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(m or m/f) </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have</a:t>
            </a:r>
          </a:p>
        </p:txBody>
      </p:sp>
      <p:sp>
        <p:nvSpPr>
          <p:cNvPr id="4" name="Title 3">
            <a:extLst>
              <a:ext uri="{FF2B5EF4-FFF2-40B4-BE49-F238E27FC236}">
                <a16:creationId xmlns:a16="http://schemas.microsoft.com/office/drawing/2014/main" id="{9206D494-1987-4E43-9A8A-07759DA5D54F}"/>
              </a:ext>
            </a:extLst>
          </p:cNvPr>
          <p:cNvSpPr>
            <a:spLocks noGrp="1"/>
          </p:cNvSpPr>
          <p:nvPr>
            <p:ph type="title"/>
          </p:nvPr>
        </p:nvSpPr>
        <p:spPr/>
        <p:txBody>
          <a:bodyPr>
            <a:normAutofit/>
          </a:bodyPr>
          <a:lstStyle/>
          <a:p>
            <a:r>
              <a:rPr lang="fr-FR" dirty="0"/>
              <a:t>Avoir: ils and elles</a:t>
            </a:r>
          </a:p>
        </p:txBody>
      </p:sp>
      <p:sp>
        <p:nvSpPr>
          <p:cNvPr id="15" name="Rounded Rectangle 46">
            <a:extLst>
              <a:ext uri="{FF2B5EF4-FFF2-40B4-BE49-F238E27FC236}">
                <a16:creationId xmlns:a16="http://schemas.microsoft.com/office/drawing/2014/main" id="{5028F02C-36B3-4C78-A051-C9C66B42E29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Tree>
    <p:extLst>
      <p:ext uri="{BB962C8B-B14F-4D97-AF65-F5344CB8AC3E}">
        <p14:creationId xmlns:p14="http://schemas.microsoft.com/office/powerpoint/2010/main" val="59158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9" name="TextBox 8"/>
          <p:cNvSpPr txBox="1"/>
          <p:nvPr/>
        </p:nvSpPr>
        <p:spPr>
          <a:xfrm>
            <a:off x="1384002" y="1646330"/>
            <a:ext cx="9408798" cy="21544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34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elle</a:t>
            </a:r>
            <a:r>
              <a:rPr kumimoji="0" lang="en-GB" sz="134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s</a:t>
            </a:r>
            <a:r>
              <a:rPr kumimoji="0" lang="en-GB" sz="13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134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o</a:t>
            </a:r>
            <a:r>
              <a:rPr kumimoji="0" lang="en-GB" sz="134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nt</a:t>
            </a:r>
            <a:endParaRPr kumimoji="0" lang="en-GB" sz="13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10" name="Arc 9"/>
          <p:cNvSpPr/>
          <p:nvPr/>
        </p:nvSpPr>
        <p:spPr>
          <a:xfrm rot="7925323">
            <a:off x="5746977" y="1821161"/>
            <a:ext cx="1896542" cy="2038688"/>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sp>
        <p:nvSpPr>
          <p:cNvPr id="11" name="Action Button: Forward or Next 10">
            <a:hlinkClick r:id="" action="ppaction://noaction" highlightClick="1">
              <a:snd r:embed="rId3" name="elles ont.wav"/>
            </a:hlinkClick>
          </p:cNvPr>
          <p:cNvSpPr/>
          <p:nvPr/>
        </p:nvSpPr>
        <p:spPr>
          <a:xfrm>
            <a:off x="368489" y="5254388"/>
            <a:ext cx="641445" cy="723331"/>
          </a:xfrm>
          <a:prstGeom prst="actionButtonForwardNext">
            <a:avLst/>
          </a:prstGeom>
          <a:solidFill>
            <a:srgbClr val="0055A5"/>
          </a:solidFill>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3" name="TextBox 2">
            <a:extLst>
              <a:ext uri="{FF2B5EF4-FFF2-40B4-BE49-F238E27FC236}">
                <a16:creationId xmlns:a16="http://schemas.microsoft.com/office/drawing/2014/main" id="{7B9130C5-3C21-4947-9DB2-3D833CEEA4F9}"/>
              </a:ext>
            </a:extLst>
          </p:cNvPr>
          <p:cNvSpPr txBox="1"/>
          <p:nvPr/>
        </p:nvSpPr>
        <p:spPr>
          <a:xfrm>
            <a:off x="2524800" y="4227472"/>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they</a:t>
            </a:r>
            <a:r>
              <a:rPr kumimoji="0" lang="en-GB" sz="3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(f) </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have</a:t>
            </a:r>
          </a:p>
        </p:txBody>
      </p:sp>
      <p:sp>
        <p:nvSpPr>
          <p:cNvPr id="4" name="Title 3">
            <a:extLst>
              <a:ext uri="{FF2B5EF4-FFF2-40B4-BE49-F238E27FC236}">
                <a16:creationId xmlns:a16="http://schemas.microsoft.com/office/drawing/2014/main" id="{FAAE802E-7E71-499C-985C-F09225C96FD9}"/>
              </a:ext>
            </a:extLst>
          </p:cNvPr>
          <p:cNvSpPr>
            <a:spLocks noGrp="1"/>
          </p:cNvSpPr>
          <p:nvPr>
            <p:ph type="title"/>
          </p:nvPr>
        </p:nvSpPr>
        <p:spPr/>
        <p:txBody>
          <a:bodyPr>
            <a:normAutofit/>
          </a:bodyPr>
          <a:lstStyle/>
          <a:p>
            <a:r>
              <a:rPr lang="fr-FR" dirty="0"/>
              <a:t>Avoir: ils and elles</a:t>
            </a:r>
          </a:p>
        </p:txBody>
      </p:sp>
      <p:sp>
        <p:nvSpPr>
          <p:cNvPr id="16" name="Rounded Rectangle 46">
            <a:extLst>
              <a:ext uri="{FF2B5EF4-FFF2-40B4-BE49-F238E27FC236}">
                <a16:creationId xmlns:a16="http://schemas.microsoft.com/office/drawing/2014/main" id="{A1D432D1-B15A-4BC0-A07F-C4C3BF978245}"/>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Tree>
    <p:extLst>
      <p:ext uri="{BB962C8B-B14F-4D97-AF65-F5344CB8AC3E}">
        <p14:creationId xmlns:p14="http://schemas.microsoft.com/office/powerpoint/2010/main" val="193214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3" name="Speech Bubble: Rectangle with Corners Rounded 22">
            <a:extLst>
              <a:ext uri="{FF2B5EF4-FFF2-40B4-BE49-F238E27FC236}">
                <a16:creationId xmlns:a16="http://schemas.microsoft.com/office/drawing/2014/main" id="{E8D63524-3C08-4236-BF03-5E3C54DD6D98}"/>
              </a:ext>
            </a:extLst>
          </p:cNvPr>
          <p:cNvSpPr/>
          <p:nvPr/>
        </p:nvSpPr>
        <p:spPr>
          <a:xfrm>
            <a:off x="1584251" y="1265274"/>
            <a:ext cx="10164726" cy="2765006"/>
          </a:xfrm>
          <a:prstGeom prst="wedgeRoundRectCallout">
            <a:avLst>
              <a:gd name="adj1" fmla="val -53469"/>
              <a:gd name="adj2" fmla="val 29814"/>
              <a:gd name="adj3" fmla="val 16667"/>
            </a:avLst>
          </a:prstGeom>
          <a:solidFill>
            <a:schemeClr val="bg2"/>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D45DCE7F-189E-472D-9E56-A33A68EE0664}"/>
              </a:ext>
            </a:extLst>
          </p:cNvPr>
          <p:cNvSpPr txBox="1"/>
          <p:nvPr/>
        </p:nvSpPr>
        <p:spPr>
          <a:xfrm>
            <a:off x="2524800" y="3235147"/>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They</a:t>
            </a:r>
            <a:r>
              <a:rPr kumimoji="0" lang="en-GB" sz="36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(m/f) </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have dreams.</a:t>
            </a:r>
          </a:p>
        </p:txBody>
      </p:sp>
      <p:sp>
        <p:nvSpPr>
          <p:cNvPr id="6" name="TextBox 5"/>
          <p:cNvSpPr txBox="1"/>
          <p:nvPr/>
        </p:nvSpPr>
        <p:spPr>
          <a:xfrm>
            <a:off x="2215321" y="1564084"/>
            <a:ext cx="776135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7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Il</a:t>
            </a:r>
            <a:r>
              <a:rPr kumimoji="0" lang="en-GB" sz="7200" b="1" i="0" u="none" strike="noStrike" kern="0" cap="none" spc="0" normalizeH="0" baseline="0" noProof="0" dirty="0" err="1">
                <a:ln>
                  <a:noFill/>
                </a:ln>
                <a:solidFill>
                  <a:srgbClr val="EE6000"/>
                </a:solidFill>
                <a:effectLst/>
                <a:uLnTx/>
                <a:uFillTx/>
                <a:latin typeface="Century Gothic" panose="020B0502020202020204" pitchFamily="34" charset="0"/>
                <a:ea typeface="+mn-ea"/>
                <a:cs typeface="Arial"/>
                <a:sym typeface="Arial"/>
              </a:rPr>
              <a:t>s</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7200" b="1" i="0" u="none" strike="noStrike" kern="0" cap="none" spc="0" normalizeH="0" baseline="0" noProof="0" dirty="0" err="1">
                <a:ln>
                  <a:noFill/>
                </a:ln>
                <a:solidFill>
                  <a:srgbClr val="EE6000"/>
                </a:solidFill>
                <a:effectLst/>
                <a:uLnTx/>
                <a:uFillTx/>
                <a:latin typeface="Century Gothic" panose="020B0502020202020204" pitchFamily="34" charset="0"/>
                <a:ea typeface="+mn-ea"/>
                <a:cs typeface="Arial"/>
                <a:sym typeface="Arial"/>
              </a:rPr>
              <a:t>o</a:t>
            </a:r>
            <a:r>
              <a:rPr kumimoji="0" lang="en-GB" sz="7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nt</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des </a:t>
            </a:r>
            <a:r>
              <a:rPr kumimoji="0" lang="en-GB" sz="7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rêves</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a:t>
            </a:r>
          </a:p>
        </p:txBody>
      </p:sp>
      <p:sp>
        <p:nvSpPr>
          <p:cNvPr id="7" name="Action Button: Forward or Next 6">
            <a:hlinkClick r:id="" action="ppaction://noaction" highlightClick="1">
              <a:snd r:embed="rId3" name="ils ont des rêves.wav"/>
            </a:hlinkClick>
          </p:cNvPr>
          <p:cNvSpPr/>
          <p:nvPr/>
        </p:nvSpPr>
        <p:spPr>
          <a:xfrm>
            <a:off x="368489" y="5254388"/>
            <a:ext cx="641445" cy="723331"/>
          </a:xfrm>
          <a:prstGeom prst="actionButtonForwardNext">
            <a:avLst/>
          </a:prstGeom>
          <a:solidFill>
            <a:srgbClr val="0055A5"/>
          </a:solidFill>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8" name="Arc 7"/>
          <p:cNvSpPr/>
          <p:nvPr/>
        </p:nvSpPr>
        <p:spPr>
          <a:xfrm rot="7615317">
            <a:off x="2861680" y="1744709"/>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sp>
        <p:nvSpPr>
          <p:cNvPr id="5" name="Title 4">
            <a:extLst>
              <a:ext uri="{FF2B5EF4-FFF2-40B4-BE49-F238E27FC236}">
                <a16:creationId xmlns:a16="http://schemas.microsoft.com/office/drawing/2014/main" id="{004D796A-422E-4D5F-9D6E-D893B30889FC}"/>
              </a:ext>
            </a:extLst>
          </p:cNvPr>
          <p:cNvSpPr>
            <a:spLocks noGrp="1"/>
          </p:cNvSpPr>
          <p:nvPr>
            <p:ph type="title"/>
          </p:nvPr>
        </p:nvSpPr>
        <p:spPr/>
        <p:txBody>
          <a:bodyPr/>
          <a:lstStyle/>
          <a:p>
            <a:r>
              <a:rPr lang="fr-FR" dirty="0"/>
              <a:t>Avoir: ils and elles</a:t>
            </a:r>
          </a:p>
        </p:txBody>
      </p:sp>
      <p:sp>
        <p:nvSpPr>
          <p:cNvPr id="22" name="Rounded Rectangle 46">
            <a:extLst>
              <a:ext uri="{FF2B5EF4-FFF2-40B4-BE49-F238E27FC236}">
                <a16:creationId xmlns:a16="http://schemas.microsoft.com/office/drawing/2014/main" id="{B457ED34-7AE3-4314-A8CA-7C92F036A649}"/>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pic>
        <p:nvPicPr>
          <p:cNvPr id="24" name="Picture 23">
            <a:extLst>
              <a:ext uri="{FF2B5EF4-FFF2-40B4-BE49-F238E27FC236}">
                <a16:creationId xmlns:a16="http://schemas.microsoft.com/office/drawing/2014/main" id="{A9F48C08-4960-4B17-9512-62A9F472E2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211" y="2801478"/>
            <a:ext cx="1080000" cy="1080000"/>
          </a:xfrm>
          <a:prstGeom prst="ellipse">
            <a:avLst/>
          </a:prstGeom>
        </p:spPr>
      </p:pic>
      <p:grpSp>
        <p:nvGrpSpPr>
          <p:cNvPr id="9" name="Group 8"/>
          <p:cNvGrpSpPr/>
          <p:nvPr/>
        </p:nvGrpSpPr>
        <p:grpSpPr>
          <a:xfrm>
            <a:off x="9614079" y="3920832"/>
            <a:ext cx="2295841" cy="570665"/>
            <a:chOff x="9411250" y="3785032"/>
            <a:chExt cx="2415389" cy="606158"/>
          </a:xfrm>
          <a:solidFill>
            <a:schemeClr val="bg2"/>
          </a:solidFill>
        </p:grpSpPr>
        <p:sp>
          <p:nvSpPr>
            <p:cNvPr id="11" name="Cloud Callout 10"/>
            <p:cNvSpPr/>
            <p:nvPr/>
          </p:nvSpPr>
          <p:spPr>
            <a:xfrm>
              <a:off x="10776181" y="3785032"/>
              <a:ext cx="1050458" cy="606158"/>
            </a:xfrm>
            <a:prstGeom prst="cloudCallout">
              <a:avLst>
                <a:gd name="adj1" fmla="val 1748"/>
                <a:gd name="adj2" fmla="val 132516"/>
              </a:avLst>
            </a:prstGeom>
            <a:grp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12" name="Cloud Callout 11"/>
            <p:cNvSpPr/>
            <p:nvPr/>
          </p:nvSpPr>
          <p:spPr>
            <a:xfrm>
              <a:off x="9411250" y="3785032"/>
              <a:ext cx="1050458" cy="606158"/>
            </a:xfrm>
            <a:prstGeom prst="cloudCallout">
              <a:avLst>
                <a:gd name="adj1" fmla="val 1748"/>
                <a:gd name="adj2" fmla="val 134802"/>
              </a:avLst>
            </a:prstGeom>
            <a:grp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grpSp>
      <p:pic>
        <p:nvPicPr>
          <p:cNvPr id="4" name="Picture 3" descr="A cartoon of a child with glasses&#10;&#10;Description automatically generated">
            <a:extLst>
              <a:ext uri="{FF2B5EF4-FFF2-40B4-BE49-F238E27FC236}">
                <a16:creationId xmlns:a16="http://schemas.microsoft.com/office/drawing/2014/main" id="{07095AB7-2967-49D3-8B71-252CF87D97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4391" y="4770649"/>
            <a:ext cx="1369828" cy="1369828"/>
          </a:xfrm>
          <a:prstGeom prst="ellipse">
            <a:avLst/>
          </a:prstGeom>
        </p:spPr>
      </p:pic>
      <p:pic>
        <p:nvPicPr>
          <p:cNvPr id="17" name="Picture 16" descr="A person with long hair&#10;&#10;Description automatically generated">
            <a:extLst>
              <a:ext uri="{FF2B5EF4-FFF2-40B4-BE49-F238E27FC236}">
                <a16:creationId xmlns:a16="http://schemas.microsoft.com/office/drawing/2014/main" id="{F9412AE9-6543-49E6-8A99-3333576EDC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41626" y="4770649"/>
            <a:ext cx="1369828" cy="1369828"/>
          </a:xfrm>
          <a:prstGeom prst="ellipse">
            <a:avLst/>
          </a:prstGeom>
        </p:spPr>
      </p:pic>
    </p:spTree>
    <p:extLst>
      <p:ext uri="{BB962C8B-B14F-4D97-AF65-F5344CB8AC3E}">
        <p14:creationId xmlns:p14="http://schemas.microsoft.com/office/powerpoint/2010/main" val="140109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3" name="Speech Bubble: Rectangle with Corners Rounded 2">
            <a:extLst>
              <a:ext uri="{FF2B5EF4-FFF2-40B4-BE49-F238E27FC236}">
                <a16:creationId xmlns:a16="http://schemas.microsoft.com/office/drawing/2014/main" id="{B759CDAF-3E7A-4103-BC4C-6301DB422935}"/>
              </a:ext>
            </a:extLst>
          </p:cNvPr>
          <p:cNvSpPr/>
          <p:nvPr/>
        </p:nvSpPr>
        <p:spPr>
          <a:xfrm>
            <a:off x="1584251" y="1265274"/>
            <a:ext cx="10164726" cy="2765006"/>
          </a:xfrm>
          <a:prstGeom prst="wedgeRoundRectCallout">
            <a:avLst>
              <a:gd name="adj1" fmla="val -53469"/>
              <a:gd name="adj2" fmla="val 29814"/>
              <a:gd name="adj3" fmla="val 16667"/>
            </a:avLst>
          </a:prstGeom>
          <a:solidFill>
            <a:schemeClr val="bg2"/>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2182474" y="1769074"/>
            <a:ext cx="869238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7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Elle</a:t>
            </a:r>
            <a:r>
              <a:rPr kumimoji="0" lang="en-GB" sz="72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s</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72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o</a:t>
            </a:r>
            <a:r>
              <a:rPr kumimoji="0" lang="en-GB" sz="7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nt</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des </a:t>
            </a:r>
            <a:r>
              <a:rPr kumimoji="0" lang="en-GB" sz="7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vélos</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p>
        </p:txBody>
      </p:sp>
      <p:sp>
        <p:nvSpPr>
          <p:cNvPr id="7" name="Action Button: Forward or Next 6">
            <a:hlinkClick r:id="" action="ppaction://noaction" highlightClick="1">
              <a:snd r:embed="rId3" name="elles ont des vélos.wav"/>
            </a:hlinkClick>
          </p:cNvPr>
          <p:cNvSpPr/>
          <p:nvPr/>
        </p:nvSpPr>
        <p:spPr>
          <a:xfrm>
            <a:off x="368489" y="5254388"/>
            <a:ext cx="641445" cy="723331"/>
          </a:xfrm>
          <a:prstGeom prst="actionButtonForwardNext">
            <a:avLst/>
          </a:prstGeom>
          <a:solidFill>
            <a:srgbClr val="0055A5"/>
          </a:solidFill>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8" name="Arc 7"/>
          <p:cNvSpPr/>
          <p:nvPr/>
        </p:nvSpPr>
        <p:spPr>
          <a:xfrm rot="7615317">
            <a:off x="3754873" y="1925017"/>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pic>
        <p:nvPicPr>
          <p:cNvPr id="9" name="Picture 2" descr="Bike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2098" y="4412965"/>
            <a:ext cx="2517822" cy="15442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Bike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8666" y="4392475"/>
            <a:ext cx="2301108" cy="156475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A123CC5-3AFF-4899-99CA-010B5ED9FA18}"/>
              </a:ext>
            </a:extLst>
          </p:cNvPr>
          <p:cNvSpPr txBox="1"/>
          <p:nvPr/>
        </p:nvSpPr>
        <p:spPr>
          <a:xfrm>
            <a:off x="2524800" y="3235147"/>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They</a:t>
            </a:r>
            <a:r>
              <a:rPr kumimoji="0" lang="en-GB" sz="3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(f) </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have bikes.</a:t>
            </a:r>
          </a:p>
        </p:txBody>
      </p:sp>
      <p:sp>
        <p:nvSpPr>
          <p:cNvPr id="5" name="Title 4">
            <a:extLst>
              <a:ext uri="{FF2B5EF4-FFF2-40B4-BE49-F238E27FC236}">
                <a16:creationId xmlns:a16="http://schemas.microsoft.com/office/drawing/2014/main" id="{76ED8DEB-950B-4F2F-BCA8-31BD45CF2F23}"/>
              </a:ext>
            </a:extLst>
          </p:cNvPr>
          <p:cNvSpPr>
            <a:spLocks noGrp="1"/>
          </p:cNvSpPr>
          <p:nvPr>
            <p:ph type="title"/>
          </p:nvPr>
        </p:nvSpPr>
        <p:spPr/>
        <p:txBody>
          <a:bodyPr>
            <a:normAutofit/>
          </a:bodyPr>
          <a:lstStyle/>
          <a:p>
            <a:r>
              <a:rPr lang="fr-FR" dirty="0"/>
              <a:t>Avoir: ils and elles</a:t>
            </a:r>
          </a:p>
        </p:txBody>
      </p:sp>
      <p:sp>
        <p:nvSpPr>
          <p:cNvPr id="18" name="Rounded Rectangle 46">
            <a:extLst>
              <a:ext uri="{FF2B5EF4-FFF2-40B4-BE49-F238E27FC236}">
                <a16:creationId xmlns:a16="http://schemas.microsoft.com/office/drawing/2014/main" id="{F3A41C5A-F25D-48AA-9EAD-06D0CBA3D65F}"/>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pic>
        <p:nvPicPr>
          <p:cNvPr id="19" name="Picture 18" descr="A picture containing toy, doll&#10;&#10;Description automatically generated">
            <a:extLst>
              <a:ext uri="{FF2B5EF4-FFF2-40B4-BE49-F238E27FC236}">
                <a16:creationId xmlns:a16="http://schemas.microsoft.com/office/drawing/2014/main" id="{8C524E7E-D174-4F47-9C3D-B3A3E291666E}"/>
              </a:ext>
            </a:extLst>
          </p:cNvPr>
          <p:cNvPicPr>
            <a:picLocks noChangeAspect="1"/>
          </p:cNvPicPr>
          <p:nvPr/>
        </p:nvPicPr>
        <p:blipFill>
          <a:blip r:embed="rId6"/>
          <a:stretch>
            <a:fillRect/>
          </a:stretch>
        </p:blipFill>
        <p:spPr>
          <a:xfrm>
            <a:off x="118338" y="2781423"/>
            <a:ext cx="1183587" cy="1183587"/>
          </a:xfrm>
          <a:prstGeom prst="ellipse">
            <a:avLst/>
          </a:prstGeom>
        </p:spPr>
      </p:pic>
      <p:pic>
        <p:nvPicPr>
          <p:cNvPr id="22" name="Picture 21">
            <a:extLst>
              <a:ext uri="{FF2B5EF4-FFF2-40B4-BE49-F238E27FC236}">
                <a16:creationId xmlns:a16="http://schemas.microsoft.com/office/drawing/2014/main" id="{A1EF1896-5044-49DC-883A-2950F77C9D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33887" y="4390846"/>
            <a:ext cx="1080000" cy="1080000"/>
          </a:xfrm>
          <a:prstGeom prst="ellipse">
            <a:avLst/>
          </a:prstGeom>
        </p:spPr>
      </p:pic>
      <p:pic>
        <p:nvPicPr>
          <p:cNvPr id="23" name="Picture 22" descr="A picture containing food, clock, light&#10;&#10;Description automatically generated">
            <a:extLst>
              <a:ext uri="{FF2B5EF4-FFF2-40B4-BE49-F238E27FC236}">
                <a16:creationId xmlns:a16="http://schemas.microsoft.com/office/drawing/2014/main" id="{7B9E81BB-22DD-41DC-80B2-19C823CE633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16718" y="4296024"/>
            <a:ext cx="1087191" cy="1087191"/>
          </a:xfrm>
          <a:prstGeom prst="ellipse">
            <a:avLst/>
          </a:prstGeom>
        </p:spPr>
      </p:pic>
    </p:spTree>
    <p:extLst>
      <p:ext uri="{BB962C8B-B14F-4D97-AF65-F5344CB8AC3E}">
        <p14:creationId xmlns:p14="http://schemas.microsoft.com/office/powerpoint/2010/main" val="5637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783645" y="-39201"/>
            <a:ext cx="10515600" cy="1089116"/>
          </a:xfrm>
        </p:spPr>
        <p:txBody>
          <a:bodyPr>
            <a:normAutofit fontScale="90000"/>
          </a:bodyPr>
          <a:lstStyle/>
          <a:p>
            <a:pPr algn="ctr"/>
            <a:r>
              <a:rPr lang="en-GB" sz="13300" b="1" dirty="0">
                <a:solidFill>
                  <a:srgbClr val="115076"/>
                </a:solidFill>
                <a:cs typeface="Calibri" panose="020F0502020204030204" pitchFamily="34" charset="0"/>
              </a:rPr>
              <a:t>au</a:t>
            </a:r>
            <a:endParaRPr lang="en-GB" dirty="0"/>
          </a:p>
        </p:txBody>
      </p:sp>
      <p:sp>
        <p:nvSpPr>
          <p:cNvPr id="25" name="TextBox 24"/>
          <p:cNvSpPr txBox="1"/>
          <p:nvPr/>
        </p:nvSpPr>
        <p:spPr>
          <a:xfrm>
            <a:off x="4216400" y="979154"/>
            <a:ext cx="37560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eau</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2" name="Rounded Rectangle 1" descr="rectangle"/>
          <p:cNvSpPr/>
          <p:nvPr/>
        </p:nvSpPr>
        <p:spPr>
          <a:xfrm>
            <a:off x="4278804" y="1553279"/>
            <a:ext cx="3634392" cy="343339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35" name="Group 34" descr="split arrow pointing to the left"/>
          <p:cNvGrpSpPr/>
          <p:nvPr/>
        </p:nvGrpSpPr>
        <p:grpSpPr>
          <a:xfrm>
            <a:off x="5174520" y="1873069"/>
            <a:ext cx="1862415" cy="2037271"/>
            <a:chOff x="5075098" y="1923905"/>
            <a:chExt cx="2089010" cy="2124417"/>
          </a:xfrm>
        </p:grpSpPr>
        <p:pic>
          <p:nvPicPr>
            <p:cNvPr id="10" name="Picture 9" descr="split arrow pointing to the left"/>
            <p:cNvPicPr>
              <a:picLocks noChangeAspect="1"/>
            </p:cNvPicPr>
            <p:nvPr/>
          </p:nvPicPr>
          <p:blipFill>
            <a:blip r:embed="rId10"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075098" y="1923905"/>
              <a:ext cx="2089010" cy="2124417"/>
            </a:xfrm>
            <a:prstGeom prst="rect">
              <a:avLst/>
            </a:prstGeom>
          </p:spPr>
        </p:pic>
        <p:cxnSp>
          <p:nvCxnSpPr>
            <p:cNvPr id="27" name="Straight Arrow Connector 26"/>
            <p:cNvCxnSpPr/>
            <p:nvPr/>
          </p:nvCxnSpPr>
          <p:spPr>
            <a:xfrm flipH="1" flipV="1">
              <a:off x="5478705" y="2406836"/>
              <a:ext cx="627569" cy="850436"/>
            </a:xfrm>
            <a:prstGeom prst="straightConnector1">
              <a:avLst/>
            </a:prstGeom>
            <a:ln w="76200">
              <a:solidFill>
                <a:srgbClr val="FA65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096000" y="3227951"/>
              <a:ext cx="23603" cy="627029"/>
            </a:xfrm>
            <a:prstGeom prst="line">
              <a:avLst/>
            </a:prstGeom>
            <a:ln w="76200">
              <a:solidFill>
                <a:srgbClr val="FA6500"/>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4364783" y="3855617"/>
            <a:ext cx="34624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che</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32004" y="527794"/>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x</a:t>
            </a:r>
          </a:p>
        </p:txBody>
      </p:sp>
      <p:pic>
        <p:nvPicPr>
          <p:cNvPr id="8" name="Picture 7" descr="red cross"/>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24237" y="1553279"/>
            <a:ext cx="1422921" cy="1622770"/>
          </a:xfrm>
          <a:prstGeom prst="rect">
            <a:avLst/>
          </a:prstGeom>
        </p:spPr>
      </p:pic>
      <p:sp>
        <p:nvSpPr>
          <p:cNvPr id="18" name="TextBox 17"/>
          <p:cNvSpPr txBox="1"/>
          <p:nvPr/>
        </p:nvSpPr>
        <p:spPr>
          <a:xfrm>
            <a:off x="208638" y="3453355"/>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eau</a:t>
            </a:r>
          </a:p>
        </p:txBody>
      </p:sp>
      <p:pic>
        <p:nvPicPr>
          <p:cNvPr id="5" name="Picture 4" descr="beautiful day with a su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82900" y="4330143"/>
            <a:ext cx="1725425" cy="1820262"/>
          </a:xfrm>
          <a:prstGeom prst="rect">
            <a:avLst/>
          </a:prstGeom>
        </p:spPr>
      </p:pic>
      <p:sp>
        <p:nvSpPr>
          <p:cNvPr id="15" name="TextBox 14"/>
          <p:cNvSpPr txBox="1"/>
          <p:nvPr/>
        </p:nvSpPr>
        <p:spPr>
          <a:xfrm>
            <a:off x="4579145" y="4881131"/>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ssi</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5166636" y="5630726"/>
            <a:ext cx="18556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[also]</a:t>
            </a:r>
          </a:p>
        </p:txBody>
      </p:sp>
      <p:sp>
        <p:nvSpPr>
          <p:cNvPr id="20" name="TextBox 19"/>
          <p:cNvSpPr txBox="1"/>
          <p:nvPr/>
        </p:nvSpPr>
        <p:spPr>
          <a:xfrm>
            <a:off x="8635793" y="432512"/>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bat</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eau</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1" name="TextBox 20"/>
          <p:cNvSpPr txBox="1"/>
          <p:nvPr/>
        </p:nvSpPr>
        <p:spPr>
          <a:xfrm>
            <a:off x="7890595" y="352803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eau</a:t>
            </a:r>
          </a:p>
        </p:txBody>
      </p:sp>
      <p:pic>
        <p:nvPicPr>
          <p:cNvPr id="9" name="Picture 8" descr="water droplet"/>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87166" y="4398074"/>
            <a:ext cx="1109142" cy="1633364"/>
          </a:xfrm>
          <a:prstGeom prst="rect">
            <a:avLst/>
          </a:prstGeom>
        </p:spPr>
      </p:pic>
      <p:pic>
        <p:nvPicPr>
          <p:cNvPr id="1026" name="Picture 2" descr="boat">
            <a:extLst>
              <a:ext uri="{FF2B5EF4-FFF2-40B4-BE49-F238E27FC236}">
                <a16:creationId xmlns:a16="http://schemas.microsoft.com/office/drawing/2014/main" id="{442F1DCE-75C6-4F5D-8613-8637978A21D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12547" y="1570597"/>
            <a:ext cx="2857500" cy="1362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30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au.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subTnLst>
                                    <p:audio>
                                      <p:cMediaNode>
                                        <p:cTn display="0" masterRel="sameClick">
                                          <p:stCondLst>
                                            <p:cond evt="begin" delay="0">
                                              <p:tn val="13"/>
                                            </p:cond>
                                          </p:stCondLst>
                                          <p:endCondLst>
                                            <p:cond evt="onStopAudio" delay="0">
                                              <p:tgtEl>
                                                <p:sldTgt/>
                                              </p:tgtEl>
                                            </p:cond>
                                          </p:endCondLst>
                                        </p:cTn>
                                        <p:tgtEl>
                                          <p:sndTgt r:embed="rId4" name="gauche.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subTnLst>
                                    <p:audio>
                                      <p:cMediaNode>
                                        <p:cTn display="0" masterRel="sameClick">
                                          <p:stCondLst>
                                            <p:cond evt="begin" delay="0">
                                              <p:tn val="19"/>
                                            </p:cond>
                                          </p:stCondLst>
                                          <p:endCondLst>
                                            <p:cond evt="onStopAudio" delay="0">
                                              <p:tgtEl>
                                                <p:sldTgt/>
                                              </p:tgtEl>
                                            </p:cond>
                                          </p:endCondLst>
                                        </p:cTn>
                                        <p:tgtEl>
                                          <p:sndTgt r:embed="rId5" name="au gauche.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subTnLst>
                                    <p:audio>
                                      <p:cMediaNode>
                                        <p:cTn display="0" masterRel="sameClick">
                                          <p:stCondLst>
                                            <p:cond evt="begin" delay="0">
                                              <p:tn val="24"/>
                                            </p:cond>
                                          </p:stCondLst>
                                          <p:endCondLst>
                                            <p:cond evt="onStopAudio" delay="0">
                                              <p:tgtEl>
                                                <p:sldTgt/>
                                              </p:tgtEl>
                                            </p:cond>
                                          </p:endCondLst>
                                        </p:cTn>
                                        <p:tgtEl>
                                          <p:sndTgt r:embed="rId6" name="au faux.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6" name="au faux.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subTnLst>
                                    <p:audio>
                                      <p:cMediaNode>
                                        <p:cTn display="0" masterRel="sameClick">
                                          <p:stCondLst>
                                            <p:cond evt="begin" delay="0">
                                              <p:tn val="34"/>
                                            </p:cond>
                                          </p:stCondLst>
                                          <p:endCondLst>
                                            <p:cond evt="onStopAudio" delay="0">
                                              <p:tgtEl>
                                                <p:sldTgt/>
                                              </p:tgtEl>
                                            </p:cond>
                                          </p:endCondLst>
                                        </p:cTn>
                                        <p:tgtEl>
                                          <p:sndTgt r:embed="rId7" name="au bateau.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26"/>
                                        </p:tgtEl>
                                        <p:attrNameLst>
                                          <p:attrName>style.visibility</p:attrName>
                                        </p:attrNameLst>
                                      </p:cBhvr>
                                      <p:to>
                                        <p:strVal val="visible"/>
                                      </p:to>
                                    </p:set>
                                    <p:animEffect transition="in" filter="fade">
                                      <p:cBhvr>
                                        <p:cTn id="41" dur="500"/>
                                        <p:tgtEl>
                                          <p:spTgt spid="1026"/>
                                        </p:tgtEl>
                                      </p:cBhvr>
                                    </p:animEffect>
                                  </p:childTnLst>
                                  <p:subTnLst>
                                    <p:audio>
                                      <p:cMediaNode>
                                        <p:cTn display="0" masterRel="sameClick">
                                          <p:stCondLst>
                                            <p:cond evt="begin" delay="0">
                                              <p:tn val="39"/>
                                            </p:cond>
                                          </p:stCondLst>
                                          <p:endCondLst>
                                            <p:cond evt="onStopAudio" delay="0">
                                              <p:tgtEl>
                                                <p:sldTgt/>
                                              </p:tgtEl>
                                            </p:cond>
                                          </p:endCondLst>
                                        </p:cTn>
                                        <p:tgtEl>
                                          <p:sndTgt r:embed="rId7" name="au bateau.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subTnLst>
                                    <p:audio>
                                      <p:cMediaNode>
                                        <p:cTn display="0" masterRel="sameClick">
                                          <p:stCondLst>
                                            <p:cond evt="begin" delay="0">
                                              <p:tn val="44"/>
                                            </p:cond>
                                          </p:stCondLst>
                                          <p:endCondLst>
                                            <p:cond evt="onStopAudio" delay="0">
                                              <p:tgtEl>
                                                <p:sldTgt/>
                                              </p:tgtEl>
                                            </p:cond>
                                          </p:endCondLst>
                                        </p:cTn>
                                        <p:tgtEl>
                                          <p:sndTgt r:embed="rId8" name="au beau.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subTnLst>
                                    <p:audio>
                                      <p:cMediaNode>
                                        <p:cTn display="0" masterRel="sameClick">
                                          <p:stCondLst>
                                            <p:cond evt="begin" delay="0">
                                              <p:tn val="49"/>
                                            </p:cond>
                                          </p:stCondLst>
                                          <p:endCondLst>
                                            <p:cond evt="onStopAudio" delay="0">
                                              <p:tgtEl>
                                                <p:sldTgt/>
                                              </p:tgtEl>
                                            </p:cond>
                                          </p:endCondLst>
                                        </p:cTn>
                                        <p:tgtEl>
                                          <p:sndTgt r:embed="rId8" name="au beau.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subTnLst>
                                    <p:audio>
                                      <p:cMediaNode>
                                        <p:cTn display="0" masterRel="sameClick">
                                          <p:stCondLst>
                                            <p:cond evt="begin" delay="0">
                                              <p:tn val="54"/>
                                            </p:cond>
                                          </p:stCondLst>
                                          <p:endCondLst>
                                            <p:cond evt="onStopAudio" delay="0">
                                              <p:tgtEl>
                                                <p:sldTgt/>
                                              </p:tgtEl>
                                            </p:cond>
                                          </p:endCondLst>
                                        </p:cTn>
                                        <p:tgtEl>
                                          <p:sndTgt r:embed="rId9" name="au aussi.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500"/>
                                        <p:tgtEl>
                                          <p:spTgt spid="6"/>
                                        </p:tgtEl>
                                      </p:cBhvr>
                                    </p:animEffect>
                                  </p:childTnLst>
                                  <p:subTnLst>
                                    <p:audio>
                                      <p:cMediaNode>
                                        <p:cTn display="0" masterRel="sameClick">
                                          <p:stCondLst>
                                            <p:cond evt="begin" delay="0">
                                              <p:tn val="59"/>
                                            </p:cond>
                                          </p:stCondLst>
                                          <p:endCondLst>
                                            <p:cond evt="onStopAudio" delay="0">
                                              <p:tgtEl>
                                                <p:sldTgt/>
                                              </p:tgtEl>
                                            </p:cond>
                                          </p:endCondLst>
                                        </p:cTn>
                                        <p:tgtEl>
                                          <p:sndTgt r:embed="rId9" name="au aussi.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subTnLst>
                                    <p:audio>
                                      <p:cMediaNode>
                                        <p:cTn display="0" masterRel="sameClick">
                                          <p:stCondLst>
                                            <p:cond evt="begin" delay="0">
                                              <p:tn val="64"/>
                                            </p:cond>
                                          </p:stCondLst>
                                          <p:endCondLst>
                                            <p:cond evt="onStopAudio" delay="0">
                                              <p:tgtEl>
                                                <p:sldTgt/>
                                              </p:tgtEl>
                                            </p:cond>
                                          </p:endCondLst>
                                        </p:cTn>
                                        <p:tgtEl>
                                          <p:sndTgt r:embed="rId3" name="au.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fade">
                                      <p:cBhvr>
                                        <p:cTn id="71" dur="500"/>
                                        <p:tgtEl>
                                          <p:spTgt spid="9"/>
                                        </p:tgtEl>
                                      </p:cBhvr>
                                    </p:animEffect>
                                  </p:childTnLst>
                                  <p:subTnLst>
                                    <p:audio>
                                      <p:cMediaNode>
                                        <p:cTn display="0" masterRel="sameClick">
                                          <p:stCondLst>
                                            <p:cond evt="begin" delay="0">
                                              <p:tn val="69"/>
                                            </p:cond>
                                          </p:stCondLst>
                                          <p:endCondLst>
                                            <p:cond evt="onStopAudio" delay="0">
                                              <p:tgtEl>
                                                <p:sldTgt/>
                                              </p:tgtEl>
                                            </p:cond>
                                          </p:endCondLst>
                                        </p:cTn>
                                        <p:tgtEl>
                                          <p:sndTgt r:embed="rId3" name="a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p:bldP spid="2" grpId="0" animBg="1"/>
      <p:bldP spid="12" grpId="0"/>
      <p:bldP spid="7" grpId="0"/>
      <p:bldP spid="18" grpId="0"/>
      <p:bldP spid="15" grpId="0"/>
      <p:bldP spid="6" grpId="0"/>
      <p:bldP spid="20" grpId="0"/>
      <p:bldP spid="2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2" name="Speech Bubble: Rectangle with Corners Rounded 11">
            <a:extLst>
              <a:ext uri="{FF2B5EF4-FFF2-40B4-BE49-F238E27FC236}">
                <a16:creationId xmlns:a16="http://schemas.microsoft.com/office/drawing/2014/main" id="{31E28858-FB31-4DB4-8935-F3B97980F343}"/>
              </a:ext>
            </a:extLst>
          </p:cNvPr>
          <p:cNvSpPr/>
          <p:nvPr/>
        </p:nvSpPr>
        <p:spPr>
          <a:xfrm>
            <a:off x="1584251" y="1265274"/>
            <a:ext cx="10164726" cy="2765006"/>
          </a:xfrm>
          <a:prstGeom prst="wedgeRoundRectCallout">
            <a:avLst>
              <a:gd name="adj1" fmla="val -53469"/>
              <a:gd name="adj2" fmla="val 29814"/>
              <a:gd name="adj3" fmla="val 16667"/>
            </a:avLst>
          </a:prstGeom>
          <a:solidFill>
            <a:schemeClr val="bg2"/>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65FA82CC-F846-4AB7-BD24-83EB31F84A63}"/>
              </a:ext>
            </a:extLst>
          </p:cNvPr>
          <p:cNvSpPr txBox="1"/>
          <p:nvPr/>
        </p:nvSpPr>
        <p:spPr>
          <a:xfrm>
            <a:off x="2524800" y="3235147"/>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They</a:t>
            </a:r>
            <a:r>
              <a:rPr kumimoji="0" lang="en-GB" sz="36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(m) </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have a problem.</a:t>
            </a:r>
          </a:p>
        </p:txBody>
      </p:sp>
      <p:sp>
        <p:nvSpPr>
          <p:cNvPr id="6" name="TextBox 5"/>
          <p:cNvSpPr txBox="1"/>
          <p:nvPr/>
        </p:nvSpPr>
        <p:spPr>
          <a:xfrm>
            <a:off x="1671951" y="1558716"/>
            <a:ext cx="1154143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Il</a:t>
            </a:r>
            <a:r>
              <a:rPr kumimoji="0" lang="en-GB" sz="7200" b="1" i="0" u="none" strike="noStrike" kern="0" cap="none" spc="0" normalizeH="0" baseline="0" noProof="0" dirty="0">
                <a:ln>
                  <a:noFill/>
                </a:ln>
                <a:solidFill>
                  <a:srgbClr val="EE6000"/>
                </a:solidFill>
                <a:effectLst/>
                <a:uLnTx/>
                <a:uFillTx/>
                <a:latin typeface="Century Gothic" panose="020B0502020202020204" pitchFamily="34" charset="0"/>
                <a:ea typeface="+mn-ea"/>
                <a:cs typeface="Arial"/>
                <a:sym typeface="Arial"/>
              </a:rPr>
              <a:t>s</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7200" b="1" i="0" u="none" strike="noStrike" kern="0" cap="none" spc="0" normalizeH="0" baseline="0" noProof="0" dirty="0">
                <a:ln>
                  <a:noFill/>
                </a:ln>
                <a:solidFill>
                  <a:srgbClr val="EE6000"/>
                </a:solidFill>
                <a:effectLst/>
                <a:uLnTx/>
                <a:uFillTx/>
                <a:latin typeface="Century Gothic" panose="020B0502020202020204" pitchFamily="34" charset="0"/>
                <a:ea typeface="+mn-ea"/>
                <a:cs typeface="Arial"/>
                <a:sym typeface="Arial"/>
              </a:rPr>
              <a:t>o</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n</a:t>
            </a:r>
            <a:r>
              <a:rPr kumimoji="0" lang="en-GB" sz="7200" b="1" i="0" u="none" strike="noStrike" kern="0" cap="none" spc="0" normalizeH="0" baseline="0" noProof="0" dirty="0">
                <a:ln>
                  <a:noFill/>
                </a:ln>
                <a:solidFill>
                  <a:srgbClr val="EE6000"/>
                </a:solidFill>
                <a:effectLst/>
                <a:uLnTx/>
                <a:uFillTx/>
                <a:latin typeface="Century Gothic" panose="020B0502020202020204" pitchFamily="34" charset="0"/>
                <a:ea typeface="+mn-ea"/>
                <a:cs typeface="Arial"/>
                <a:sym typeface="Arial"/>
              </a:rPr>
              <a:t>t u</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n problème.</a:t>
            </a:r>
          </a:p>
        </p:txBody>
      </p:sp>
      <p:sp>
        <p:nvSpPr>
          <p:cNvPr id="7" name="Action Button: Forward or Next 6">
            <a:hlinkClick r:id="" action="ppaction://noaction" highlightClick="1">
              <a:snd r:embed="rId3" name="ils ont un problème.wav"/>
            </a:hlinkClick>
          </p:cNvPr>
          <p:cNvSpPr/>
          <p:nvPr/>
        </p:nvSpPr>
        <p:spPr>
          <a:xfrm>
            <a:off x="368489" y="5254388"/>
            <a:ext cx="641445" cy="723331"/>
          </a:xfrm>
          <a:prstGeom prst="actionButtonForwardNext">
            <a:avLst/>
          </a:prstGeom>
          <a:solidFill>
            <a:srgbClr val="0055A5"/>
          </a:solidFill>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8" name="Arc 7"/>
          <p:cNvSpPr/>
          <p:nvPr/>
        </p:nvSpPr>
        <p:spPr>
          <a:xfrm rot="7615317">
            <a:off x="2285682" y="1741810"/>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sp>
        <p:nvSpPr>
          <p:cNvPr id="9" name="Arc 8"/>
          <p:cNvSpPr/>
          <p:nvPr/>
        </p:nvSpPr>
        <p:spPr>
          <a:xfrm rot="7615317">
            <a:off x="3956421" y="1741810"/>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sp>
        <p:nvSpPr>
          <p:cNvPr id="5" name="Title 4">
            <a:extLst>
              <a:ext uri="{FF2B5EF4-FFF2-40B4-BE49-F238E27FC236}">
                <a16:creationId xmlns:a16="http://schemas.microsoft.com/office/drawing/2014/main" id="{EA8A1CEA-7E3A-4C46-B16E-EA4094A49783}"/>
              </a:ext>
            </a:extLst>
          </p:cNvPr>
          <p:cNvSpPr>
            <a:spLocks noGrp="1"/>
          </p:cNvSpPr>
          <p:nvPr>
            <p:ph type="title"/>
          </p:nvPr>
        </p:nvSpPr>
        <p:spPr/>
        <p:txBody>
          <a:bodyPr/>
          <a:lstStyle/>
          <a:p>
            <a:r>
              <a:rPr lang="fr-FR" dirty="0"/>
              <a:t>Avoir: ils and elles</a:t>
            </a:r>
          </a:p>
        </p:txBody>
      </p:sp>
      <p:sp>
        <p:nvSpPr>
          <p:cNvPr id="20" name="Rounded Rectangle 46">
            <a:extLst>
              <a:ext uri="{FF2B5EF4-FFF2-40B4-BE49-F238E27FC236}">
                <a16:creationId xmlns:a16="http://schemas.microsoft.com/office/drawing/2014/main" id="{8A3CAF0E-F725-4347-B9AE-6B6F1AC39B77}"/>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pic>
        <p:nvPicPr>
          <p:cNvPr id="13" name="Picture 12">
            <a:extLst>
              <a:ext uri="{FF2B5EF4-FFF2-40B4-BE49-F238E27FC236}">
                <a16:creationId xmlns:a16="http://schemas.microsoft.com/office/drawing/2014/main" id="{68403DB9-F25C-4518-82E0-338DD1BE89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211" y="2801478"/>
            <a:ext cx="1080000" cy="1080000"/>
          </a:xfrm>
          <a:prstGeom prst="ellipse">
            <a:avLst/>
          </a:prstGeom>
        </p:spPr>
      </p:pic>
      <p:pic>
        <p:nvPicPr>
          <p:cNvPr id="3" name="Picture 2" descr="A cartoon of a person with long hair&#10;&#10;Description automatically generated">
            <a:extLst>
              <a:ext uri="{FF2B5EF4-FFF2-40B4-BE49-F238E27FC236}">
                <a16:creationId xmlns:a16="http://schemas.microsoft.com/office/drawing/2014/main" id="{EBEB1201-FE0D-4222-AD9D-FB1EFB0A15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9813" y="4696221"/>
            <a:ext cx="1518684" cy="1518684"/>
          </a:xfrm>
          <a:prstGeom prst="ellipse">
            <a:avLst/>
          </a:prstGeom>
        </p:spPr>
      </p:pic>
      <p:pic>
        <p:nvPicPr>
          <p:cNvPr id="17" name="Picture 16" descr="A cartoon of a child with glasses&#10;&#10;Description automatically generated">
            <a:extLst>
              <a:ext uri="{FF2B5EF4-FFF2-40B4-BE49-F238E27FC236}">
                <a16:creationId xmlns:a16="http://schemas.microsoft.com/office/drawing/2014/main" id="{F8120BEB-6990-420F-AD49-A677EB91C6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45419" y="4467043"/>
            <a:ext cx="1746581" cy="1746581"/>
          </a:xfrm>
          <a:prstGeom prst="ellipse">
            <a:avLst/>
          </a:prstGeom>
        </p:spPr>
      </p:pic>
      <p:sp>
        <p:nvSpPr>
          <p:cNvPr id="19" name="Rounded Rectangular Callout 11">
            <a:extLst>
              <a:ext uri="{FF2B5EF4-FFF2-40B4-BE49-F238E27FC236}">
                <a16:creationId xmlns:a16="http://schemas.microsoft.com/office/drawing/2014/main" id="{AC368C77-6E07-48F0-81BC-FD00385DDDD0}"/>
              </a:ext>
            </a:extLst>
          </p:cNvPr>
          <p:cNvSpPr/>
          <p:nvPr/>
        </p:nvSpPr>
        <p:spPr>
          <a:xfrm>
            <a:off x="5693013" y="118605"/>
            <a:ext cx="3499305" cy="1320978"/>
          </a:xfrm>
          <a:prstGeom prst="wedgeRoundRectCallout">
            <a:avLst>
              <a:gd name="adj1" fmla="val -83227"/>
              <a:gd name="adj2" fmla="val 79104"/>
              <a:gd name="adj3" fmla="val 16667"/>
            </a:avLst>
          </a:prstGeom>
          <a:solidFill>
            <a:srgbClr val="0055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Here, there is a </a:t>
            </a: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liaison</a:t>
            </a:r>
            <a:r>
              <a:rPr kumimoji="0" lang="en-GB" sz="22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between </a:t>
            </a: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–t </a:t>
            </a:r>
            <a:r>
              <a:rPr kumimoji="0" lang="en-GB" sz="22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and the vowel which follows. This is optional liaison.</a:t>
            </a:r>
          </a:p>
        </p:txBody>
      </p:sp>
    </p:spTree>
    <p:extLst>
      <p:ext uri="{BB962C8B-B14F-4D97-AF65-F5344CB8AC3E}">
        <p14:creationId xmlns:p14="http://schemas.microsoft.com/office/powerpoint/2010/main" val="136357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animBg="1"/>
      <p:bldP spid="9" grpId="0" animBg="1"/>
      <p:bldP spid="1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4" name="Speech Bubble: Rectangle with Corners Rounded 23">
            <a:extLst>
              <a:ext uri="{FF2B5EF4-FFF2-40B4-BE49-F238E27FC236}">
                <a16:creationId xmlns:a16="http://schemas.microsoft.com/office/drawing/2014/main" id="{E4D7C491-FCD4-4B1B-A6FC-C6B99EFB41C3}"/>
              </a:ext>
            </a:extLst>
          </p:cNvPr>
          <p:cNvSpPr/>
          <p:nvPr/>
        </p:nvSpPr>
        <p:spPr>
          <a:xfrm>
            <a:off x="1584251" y="1265274"/>
            <a:ext cx="10164726" cy="2765006"/>
          </a:xfrm>
          <a:prstGeom prst="wedgeRoundRectCallout">
            <a:avLst>
              <a:gd name="adj1" fmla="val -53469"/>
              <a:gd name="adj2" fmla="val 29814"/>
              <a:gd name="adj3" fmla="val 16667"/>
            </a:avLst>
          </a:prstGeom>
          <a:solidFill>
            <a:schemeClr val="bg2"/>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A549394B-5433-44C2-A9D9-720E58F8E7AD}"/>
              </a:ext>
            </a:extLst>
          </p:cNvPr>
          <p:cNvSpPr txBox="1"/>
          <p:nvPr/>
        </p:nvSpPr>
        <p:spPr>
          <a:xfrm>
            <a:off x="2524800" y="3235147"/>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They</a:t>
            </a:r>
            <a:r>
              <a:rPr kumimoji="0" lang="en-GB" sz="3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(f) </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have a family.</a:t>
            </a:r>
          </a:p>
        </p:txBody>
      </p:sp>
      <p:sp>
        <p:nvSpPr>
          <p:cNvPr id="6" name="TextBox 5"/>
          <p:cNvSpPr txBox="1"/>
          <p:nvPr/>
        </p:nvSpPr>
        <p:spPr>
          <a:xfrm>
            <a:off x="2020205" y="1696238"/>
            <a:ext cx="1154143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7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Elle</a:t>
            </a:r>
            <a:r>
              <a:rPr kumimoji="0" lang="en-GB" sz="72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s</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72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o</a:t>
            </a:r>
            <a:r>
              <a:rPr kumimoji="0" lang="en-GB" sz="7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n</a:t>
            </a:r>
            <a:r>
              <a:rPr kumimoji="0" lang="en-GB" sz="72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t</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7200" b="1" i="0" u="none" strike="noStrike" kern="0" cap="none" spc="0" normalizeH="0" baseline="0" noProof="0" dirty="0" err="1">
                <a:ln>
                  <a:noFill/>
                </a:ln>
                <a:solidFill>
                  <a:srgbClr val="EE6000"/>
                </a:solidFill>
                <a:effectLst/>
                <a:uLnTx/>
                <a:uFillTx/>
                <a:latin typeface="Century Gothic" panose="020B0502020202020204" pitchFamily="34" charset="0"/>
                <a:cs typeface="Arial"/>
                <a:sym typeface="Arial"/>
              </a:rPr>
              <a:t>u</a:t>
            </a:r>
            <a:r>
              <a:rPr kumimoji="0" lang="en-GB" sz="7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ne</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7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famille</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p>
        </p:txBody>
      </p:sp>
      <p:sp>
        <p:nvSpPr>
          <p:cNvPr id="7" name="Action Button: Forward or Next 6">
            <a:hlinkClick r:id="" action="ppaction://noaction" highlightClick="1">
              <a:snd r:embed="rId3" name="elles ont une famille.wav"/>
            </a:hlinkClick>
          </p:cNvPr>
          <p:cNvSpPr/>
          <p:nvPr/>
        </p:nvSpPr>
        <p:spPr>
          <a:xfrm>
            <a:off x="368489" y="5254388"/>
            <a:ext cx="641445" cy="723331"/>
          </a:xfrm>
          <a:prstGeom prst="actionButtonForwardNext">
            <a:avLst/>
          </a:prstGeom>
          <a:solidFill>
            <a:srgbClr val="0055A5"/>
          </a:solidFill>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8" name="Arc 7"/>
          <p:cNvSpPr/>
          <p:nvPr/>
        </p:nvSpPr>
        <p:spPr>
          <a:xfrm rot="7615317">
            <a:off x="3676054" y="1954119"/>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sp>
        <p:nvSpPr>
          <p:cNvPr id="9" name="Arc 8"/>
          <p:cNvSpPr/>
          <p:nvPr/>
        </p:nvSpPr>
        <p:spPr>
          <a:xfrm rot="7615317">
            <a:off x="5421235" y="1954118"/>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sp>
        <p:nvSpPr>
          <p:cNvPr id="5" name="Title 4">
            <a:extLst>
              <a:ext uri="{FF2B5EF4-FFF2-40B4-BE49-F238E27FC236}">
                <a16:creationId xmlns:a16="http://schemas.microsoft.com/office/drawing/2014/main" id="{B7F06351-99DD-41D1-81EE-F0CE988FF261}"/>
              </a:ext>
            </a:extLst>
          </p:cNvPr>
          <p:cNvSpPr>
            <a:spLocks noGrp="1"/>
          </p:cNvSpPr>
          <p:nvPr>
            <p:ph type="title"/>
          </p:nvPr>
        </p:nvSpPr>
        <p:spPr/>
        <p:txBody>
          <a:bodyPr>
            <a:normAutofit/>
          </a:bodyPr>
          <a:lstStyle/>
          <a:p>
            <a:r>
              <a:rPr lang="fr-FR" dirty="0"/>
              <a:t>Avoir: ils and elles</a:t>
            </a:r>
          </a:p>
        </p:txBody>
      </p:sp>
      <p:sp>
        <p:nvSpPr>
          <p:cNvPr id="20" name="Rounded Rectangle 46">
            <a:extLst>
              <a:ext uri="{FF2B5EF4-FFF2-40B4-BE49-F238E27FC236}">
                <a16:creationId xmlns:a16="http://schemas.microsoft.com/office/drawing/2014/main" id="{44776A15-6BF7-412B-AD58-74BD3CB8DBD8}"/>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pic>
        <p:nvPicPr>
          <p:cNvPr id="21" name="Picture 20" descr="A cartoon of a child with glasses&#10;&#10;Description automatically generated">
            <a:extLst>
              <a:ext uri="{FF2B5EF4-FFF2-40B4-BE49-F238E27FC236}">
                <a16:creationId xmlns:a16="http://schemas.microsoft.com/office/drawing/2014/main" id="{C6238A32-B4D6-4636-A85A-9E4DAE892E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25" y="2372847"/>
            <a:ext cx="1369828" cy="1369828"/>
          </a:xfrm>
          <a:prstGeom prst="ellipse">
            <a:avLst/>
          </a:prstGeom>
        </p:spPr>
      </p:pic>
      <p:pic>
        <p:nvPicPr>
          <p:cNvPr id="22" name="Picture 21">
            <a:extLst>
              <a:ext uri="{FF2B5EF4-FFF2-40B4-BE49-F238E27FC236}">
                <a16:creationId xmlns:a16="http://schemas.microsoft.com/office/drawing/2014/main" id="{AFCB30C7-5BDE-4F71-A23E-73D5D330DB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19907" y="5023454"/>
            <a:ext cx="1212112" cy="1212112"/>
          </a:xfrm>
          <a:prstGeom prst="ellipse">
            <a:avLst/>
          </a:prstGeom>
        </p:spPr>
      </p:pic>
      <p:pic>
        <p:nvPicPr>
          <p:cNvPr id="23" name="Picture 22" descr="A person with long hair&#10;&#10;Description automatically generated">
            <a:extLst>
              <a:ext uri="{FF2B5EF4-FFF2-40B4-BE49-F238E27FC236}">
                <a16:creationId xmlns:a16="http://schemas.microsoft.com/office/drawing/2014/main" id="{5A725E74-64ED-429D-BB29-6E711FF930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92415" y="4865738"/>
            <a:ext cx="1369828" cy="1369828"/>
          </a:xfrm>
          <a:prstGeom prst="ellipse">
            <a:avLst/>
          </a:prstGeom>
        </p:spPr>
      </p:pic>
    </p:spTree>
    <p:extLst>
      <p:ext uri="{BB962C8B-B14F-4D97-AF65-F5344CB8AC3E}">
        <p14:creationId xmlns:p14="http://schemas.microsoft.com/office/powerpoint/2010/main" val="62398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28A3A8A6-6757-4D71-B0F7-73C79FED9541}"/>
              </a:ext>
            </a:extLst>
          </p:cNvPr>
          <p:cNvSpPr txBox="1"/>
          <p:nvPr/>
        </p:nvSpPr>
        <p:spPr>
          <a:xfrm>
            <a:off x="4669613" y="2888519"/>
            <a:ext cx="2576755" cy="830997"/>
          </a:xfrm>
          <a:prstGeom prst="rect">
            <a:avLst/>
          </a:prstGeom>
          <a:noFill/>
        </p:spPr>
        <p:txBody>
          <a:bodyPr wrap="square" rtlCol="0">
            <a:spAutoFit/>
          </a:bodyPr>
          <a:lstStyle/>
          <a:p>
            <a:pPr algn="ctr"/>
            <a:r>
              <a:rPr lang="en-GB" sz="2400" dirty="0" err="1">
                <a:solidFill>
                  <a:srgbClr val="002060"/>
                </a:solidFill>
              </a:rPr>
              <a:t>Ils</a:t>
            </a:r>
            <a:r>
              <a:rPr lang="en-GB" sz="2400" dirty="0">
                <a:solidFill>
                  <a:srgbClr val="002060"/>
                </a:solidFill>
              </a:rPr>
              <a:t> </a:t>
            </a:r>
            <a:r>
              <a:rPr lang="en-GB" sz="2400" b="1" dirty="0" err="1">
                <a:solidFill>
                  <a:srgbClr val="002060"/>
                </a:solidFill>
              </a:rPr>
              <a:t>ont</a:t>
            </a:r>
            <a:r>
              <a:rPr lang="en-GB" sz="2400" b="1" dirty="0">
                <a:solidFill>
                  <a:srgbClr val="002060"/>
                </a:solidFill>
              </a:rPr>
              <a:t> </a:t>
            </a:r>
            <a:r>
              <a:rPr lang="en-GB" sz="2400" dirty="0" err="1">
                <a:solidFill>
                  <a:srgbClr val="002060"/>
                </a:solidFill>
              </a:rPr>
              <a:t>une</a:t>
            </a:r>
            <a:r>
              <a:rPr lang="en-GB" sz="2400" dirty="0">
                <a:solidFill>
                  <a:srgbClr val="002060"/>
                </a:solidFill>
              </a:rPr>
              <a:t> voiture.</a:t>
            </a:r>
          </a:p>
        </p:txBody>
      </p:sp>
      <p:sp>
        <p:nvSpPr>
          <p:cNvPr id="3" name="Title 2">
            <a:extLst>
              <a:ext uri="{FF2B5EF4-FFF2-40B4-BE49-F238E27FC236}">
                <a16:creationId xmlns:a16="http://schemas.microsoft.com/office/drawing/2014/main" id="{7999329E-31F5-42E2-9231-FBB09AFBB30E}"/>
              </a:ext>
            </a:extLst>
          </p:cNvPr>
          <p:cNvSpPr>
            <a:spLocks noGrp="1"/>
          </p:cNvSpPr>
          <p:nvPr>
            <p:ph type="title"/>
          </p:nvPr>
        </p:nvSpPr>
        <p:spPr/>
        <p:txBody>
          <a:bodyPr>
            <a:normAutofit/>
          </a:bodyPr>
          <a:lstStyle/>
          <a:p>
            <a:r>
              <a:rPr lang="en-GB" sz="2800" dirty="0"/>
              <a:t>Il, </a:t>
            </a:r>
            <a:r>
              <a:rPr lang="en-GB" sz="2800" dirty="0" err="1"/>
              <a:t>elle</a:t>
            </a:r>
            <a:r>
              <a:rPr lang="en-GB" sz="2800" dirty="0"/>
              <a:t>, </a:t>
            </a:r>
            <a:r>
              <a:rPr lang="en-GB" sz="2800" dirty="0" err="1"/>
              <a:t>ils</a:t>
            </a:r>
            <a:r>
              <a:rPr lang="en-GB" sz="2800" dirty="0"/>
              <a:t> </a:t>
            </a:r>
            <a:r>
              <a:rPr lang="en-GB" sz="2800" dirty="0" err="1"/>
              <a:t>ou</a:t>
            </a:r>
            <a:r>
              <a:rPr lang="en-GB" sz="2800" dirty="0"/>
              <a:t> </a:t>
            </a:r>
            <a:r>
              <a:rPr lang="en-GB" sz="2800" dirty="0" err="1"/>
              <a:t>elles</a:t>
            </a:r>
            <a:r>
              <a:rPr lang="en-GB" sz="2800" dirty="0"/>
              <a:t> ?</a:t>
            </a:r>
          </a:p>
        </p:txBody>
      </p:sp>
      <p:sp>
        <p:nvSpPr>
          <p:cNvPr id="4" name="Google Shape;147;p2">
            <a:extLst>
              <a:ext uri="{FF2B5EF4-FFF2-40B4-BE49-F238E27FC236}">
                <a16:creationId xmlns:a16="http://schemas.microsoft.com/office/drawing/2014/main" id="{59CC15F0-88E6-45BF-9BC3-7616D22F07A9}"/>
              </a:ext>
            </a:extLst>
          </p:cNvPr>
          <p:cNvSpPr/>
          <p:nvPr/>
        </p:nvSpPr>
        <p:spPr>
          <a:xfrm>
            <a:off x="8936966" y="223743"/>
            <a:ext cx="2972954" cy="430887"/>
          </a:xfrm>
          <a:prstGeom prst="roundRect">
            <a:avLst>
              <a:gd name="adj" fmla="val 16667"/>
            </a:avLst>
          </a:prstGeom>
          <a:solidFill>
            <a:srgbClr val="0055A5"/>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écouter</a:t>
            </a: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écrire</a:t>
            </a: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et </a:t>
            </a: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parler</a:t>
            </a:r>
            <a:endParaRPr kumimoji="0"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 name="TextBox 4">
            <a:extLst>
              <a:ext uri="{FF2B5EF4-FFF2-40B4-BE49-F238E27FC236}">
                <a16:creationId xmlns:a16="http://schemas.microsoft.com/office/drawing/2014/main" id="{4098C0A6-A97D-4DA9-997C-3C65B392D6F4}"/>
              </a:ext>
            </a:extLst>
          </p:cNvPr>
          <p:cNvSpPr txBox="1"/>
          <p:nvPr/>
        </p:nvSpPr>
        <p:spPr>
          <a:xfrm>
            <a:off x="188942" y="1345474"/>
            <a:ext cx="1153809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Whose things are these? </a:t>
            </a:r>
            <a:r>
              <a:rPr kumimoji="0" lang="en-GB" sz="26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Écoute</a:t>
            </a:r>
            <a:r>
              <a:rPr kumimoji="0" lang="en-GB" sz="2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6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écris</a:t>
            </a:r>
            <a:r>
              <a:rPr kumimoji="0" lang="en-GB" sz="2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et </a:t>
            </a:r>
            <a:r>
              <a:rPr kumimoji="0" lang="en-GB" sz="26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parle</a:t>
            </a:r>
            <a:r>
              <a:rPr kumimoji="0" lang="en-GB" sz="2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p>
        </p:txBody>
      </p:sp>
      <p:sp>
        <p:nvSpPr>
          <p:cNvPr id="6" name="TextBox 5">
            <a:hlinkClick r:id="" action="ppaction://noaction">
              <a:snd r:embed="rId3" name="2.1.3 Lesson Qs - 1. voiture.wav"/>
            </a:hlinkClick>
            <a:extLst>
              <a:ext uri="{FF2B5EF4-FFF2-40B4-BE49-F238E27FC236}">
                <a16:creationId xmlns:a16="http://schemas.microsoft.com/office/drawing/2014/main" id="{367BEAF8-D994-4F54-B67C-43BBB9A5B1B6}"/>
              </a:ext>
            </a:extLst>
          </p:cNvPr>
          <p:cNvSpPr txBox="1"/>
          <p:nvPr/>
        </p:nvSpPr>
        <p:spPr>
          <a:xfrm>
            <a:off x="7494536" y="223743"/>
            <a:ext cx="561703" cy="430887"/>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cs typeface="Arial"/>
                <a:sym typeface="Arial"/>
              </a:rPr>
              <a:t>Q</a:t>
            </a:r>
          </a:p>
        </p:txBody>
      </p:sp>
      <p:sp>
        <p:nvSpPr>
          <p:cNvPr id="7" name="TextBox 6">
            <a:hlinkClick r:id="" action="ppaction://noaction">
              <a:snd r:embed="rId4" name="2.1.3 Lesson As - 1. voiture.wav"/>
            </a:hlinkClick>
            <a:extLst>
              <a:ext uri="{FF2B5EF4-FFF2-40B4-BE49-F238E27FC236}">
                <a16:creationId xmlns:a16="http://schemas.microsoft.com/office/drawing/2014/main" id="{5888659B-2A75-4B52-BD19-B74AE6E5BE65}"/>
              </a:ext>
            </a:extLst>
          </p:cNvPr>
          <p:cNvSpPr txBox="1"/>
          <p:nvPr/>
        </p:nvSpPr>
        <p:spPr>
          <a:xfrm>
            <a:off x="8221941" y="223743"/>
            <a:ext cx="561703" cy="430887"/>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cs typeface="Arial"/>
                <a:sym typeface="Arial"/>
              </a:rPr>
              <a:t>A</a:t>
            </a:r>
          </a:p>
        </p:txBody>
      </p:sp>
      <p:sp>
        <p:nvSpPr>
          <p:cNvPr id="10" name="TextBox 9">
            <a:extLst>
              <a:ext uri="{FF2B5EF4-FFF2-40B4-BE49-F238E27FC236}">
                <a16:creationId xmlns:a16="http://schemas.microsoft.com/office/drawing/2014/main" id="{B06A88B3-B357-46B5-B123-D70852CF5F62}"/>
              </a:ext>
            </a:extLst>
          </p:cNvPr>
          <p:cNvSpPr txBox="1"/>
          <p:nvPr/>
        </p:nvSpPr>
        <p:spPr>
          <a:xfrm>
            <a:off x="1765582" y="5673287"/>
            <a:ext cx="146304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elle</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(she)</a:t>
            </a:r>
          </a:p>
        </p:txBody>
      </p:sp>
      <p:sp>
        <p:nvSpPr>
          <p:cNvPr id="13" name="TextBox 12">
            <a:extLst>
              <a:ext uri="{FF2B5EF4-FFF2-40B4-BE49-F238E27FC236}">
                <a16:creationId xmlns:a16="http://schemas.microsoft.com/office/drawing/2014/main" id="{87C3153D-2675-4000-81C5-B994EC2223AB}"/>
              </a:ext>
            </a:extLst>
          </p:cNvPr>
          <p:cNvSpPr txBox="1"/>
          <p:nvPr/>
        </p:nvSpPr>
        <p:spPr>
          <a:xfrm>
            <a:off x="8502793" y="5673286"/>
            <a:ext cx="146304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ils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(they)</a:t>
            </a:r>
          </a:p>
        </p:txBody>
      </p:sp>
      <p:pic>
        <p:nvPicPr>
          <p:cNvPr id="16" name="Picture 2" descr="Automobile, Car, Red, French, Old, Vehicle">
            <a:extLst>
              <a:ext uri="{FF2B5EF4-FFF2-40B4-BE49-F238E27FC236}">
                <a16:creationId xmlns:a16="http://schemas.microsoft.com/office/drawing/2014/main" id="{C4E371DC-5017-4E9C-BC8A-634BF0C8B6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8115" y="2484996"/>
            <a:ext cx="3276088" cy="16380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person with blonde hair wearing a red dress&#10;&#10;Description automatically generated">
            <a:extLst>
              <a:ext uri="{FF2B5EF4-FFF2-40B4-BE49-F238E27FC236}">
                <a16:creationId xmlns:a16="http://schemas.microsoft.com/office/drawing/2014/main" id="{B9AFEB15-2457-429B-99F0-47AE15EA26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54377" y="4123040"/>
            <a:ext cx="1424763" cy="1424763"/>
          </a:xfrm>
          <a:prstGeom prst="rect">
            <a:avLst/>
          </a:prstGeom>
        </p:spPr>
      </p:pic>
      <p:pic>
        <p:nvPicPr>
          <p:cNvPr id="21" name="Picture 20" descr="A person with red hair and green shirt&#10;&#10;Description automatically generated">
            <a:extLst>
              <a:ext uri="{FF2B5EF4-FFF2-40B4-BE49-F238E27FC236}">
                <a16:creationId xmlns:a16="http://schemas.microsoft.com/office/drawing/2014/main" id="{A3891B42-630A-4F06-BEEB-DEAAE812A6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55252" y="4123040"/>
            <a:ext cx="1424763" cy="1424763"/>
          </a:xfrm>
          <a:prstGeom prst="rect">
            <a:avLst/>
          </a:prstGeom>
        </p:spPr>
      </p:pic>
      <p:pic>
        <p:nvPicPr>
          <p:cNvPr id="22" name="Picture 21" descr="A person with blonde hair wearing a red dress&#10;&#10;Description automatically generated">
            <a:extLst>
              <a:ext uri="{FF2B5EF4-FFF2-40B4-BE49-F238E27FC236}">
                <a16:creationId xmlns:a16="http://schemas.microsoft.com/office/drawing/2014/main" id="{F7E81494-43DE-4048-A973-4EE315233D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5582" y="4123040"/>
            <a:ext cx="1424763" cy="1424763"/>
          </a:xfrm>
          <a:prstGeom prst="rect">
            <a:avLst/>
          </a:prstGeom>
        </p:spPr>
      </p:pic>
    </p:spTree>
    <p:extLst>
      <p:ext uri="{BB962C8B-B14F-4D97-AF65-F5344CB8AC3E}">
        <p14:creationId xmlns:p14="http://schemas.microsoft.com/office/powerpoint/2010/main" val="3903608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9167E-6 -2.96296E-6 L 0.32409 0.07176 " pathEditMode="relative" rAng="0" ptsTypes="AA">
                                      <p:cBhvr>
                                        <p:cTn id="6" dur="2000" fill="hold"/>
                                        <p:tgtEl>
                                          <p:spTgt spid="16"/>
                                        </p:tgtEl>
                                        <p:attrNameLst>
                                          <p:attrName>ppt_x</p:attrName>
                                          <p:attrName>ppt_y</p:attrName>
                                        </p:attrNameLst>
                                      </p:cBhvr>
                                      <p:rCtr x="16198" y="358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99329E-31F5-42E2-9231-FBB09AFBB30E}"/>
              </a:ext>
            </a:extLst>
          </p:cNvPr>
          <p:cNvSpPr>
            <a:spLocks noGrp="1"/>
          </p:cNvSpPr>
          <p:nvPr>
            <p:ph type="title"/>
          </p:nvPr>
        </p:nvSpPr>
        <p:spPr/>
        <p:txBody>
          <a:bodyPr>
            <a:normAutofit/>
          </a:bodyPr>
          <a:lstStyle/>
          <a:p>
            <a:r>
              <a:rPr lang="en-GB" sz="2800" dirty="0"/>
              <a:t>Il, </a:t>
            </a:r>
            <a:r>
              <a:rPr lang="en-GB" sz="2800" dirty="0" err="1"/>
              <a:t>elle</a:t>
            </a:r>
            <a:r>
              <a:rPr lang="en-GB" sz="2800" dirty="0"/>
              <a:t>, </a:t>
            </a:r>
            <a:r>
              <a:rPr lang="en-GB" sz="2800" dirty="0" err="1"/>
              <a:t>ils</a:t>
            </a:r>
            <a:r>
              <a:rPr lang="en-GB" sz="2800" dirty="0"/>
              <a:t> </a:t>
            </a:r>
            <a:r>
              <a:rPr lang="en-GB" sz="2800" dirty="0" err="1"/>
              <a:t>ou</a:t>
            </a:r>
            <a:r>
              <a:rPr lang="en-GB" sz="2800" dirty="0"/>
              <a:t> </a:t>
            </a:r>
            <a:r>
              <a:rPr lang="en-GB" sz="2800" dirty="0" err="1"/>
              <a:t>elles</a:t>
            </a:r>
            <a:r>
              <a:rPr lang="en-GB" sz="2800" dirty="0"/>
              <a:t> ?</a:t>
            </a:r>
          </a:p>
        </p:txBody>
      </p:sp>
      <p:sp>
        <p:nvSpPr>
          <p:cNvPr id="19" name="TextBox 18">
            <a:extLst>
              <a:ext uri="{FF2B5EF4-FFF2-40B4-BE49-F238E27FC236}">
                <a16:creationId xmlns:a16="http://schemas.microsoft.com/office/drawing/2014/main" id="{564FF690-C149-43AF-9CEA-93F9C8344AB2}"/>
              </a:ext>
            </a:extLst>
          </p:cNvPr>
          <p:cNvSpPr txBox="1"/>
          <p:nvPr/>
        </p:nvSpPr>
        <p:spPr>
          <a:xfrm>
            <a:off x="8667528" y="5673287"/>
            <a:ext cx="172494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elles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(they)</a:t>
            </a:r>
          </a:p>
        </p:txBody>
      </p:sp>
      <p:sp>
        <p:nvSpPr>
          <p:cNvPr id="22" name="TextBox 21">
            <a:extLst>
              <a:ext uri="{FF2B5EF4-FFF2-40B4-BE49-F238E27FC236}">
                <a16:creationId xmlns:a16="http://schemas.microsoft.com/office/drawing/2014/main" id="{EEA67DFB-52BA-46B3-8F69-AB81A2DA0A74}"/>
              </a:ext>
            </a:extLst>
          </p:cNvPr>
          <p:cNvSpPr txBox="1"/>
          <p:nvPr/>
        </p:nvSpPr>
        <p:spPr>
          <a:xfrm>
            <a:off x="1765582" y="5673287"/>
            <a:ext cx="146304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elle</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(she)</a:t>
            </a:r>
          </a:p>
        </p:txBody>
      </p:sp>
      <p:sp>
        <p:nvSpPr>
          <p:cNvPr id="24" name="Google Shape;147;p2">
            <a:extLst>
              <a:ext uri="{FF2B5EF4-FFF2-40B4-BE49-F238E27FC236}">
                <a16:creationId xmlns:a16="http://schemas.microsoft.com/office/drawing/2014/main" id="{A6003C96-B1A4-483E-B8B3-C96468CDB0FF}"/>
              </a:ext>
            </a:extLst>
          </p:cNvPr>
          <p:cNvSpPr/>
          <p:nvPr/>
        </p:nvSpPr>
        <p:spPr>
          <a:xfrm>
            <a:off x="8936966" y="223743"/>
            <a:ext cx="2972954" cy="430887"/>
          </a:xfrm>
          <a:prstGeom prst="roundRect">
            <a:avLst>
              <a:gd name="adj" fmla="val 16667"/>
            </a:avLst>
          </a:prstGeom>
          <a:solidFill>
            <a:srgbClr val="0055A5"/>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écouter</a:t>
            </a: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écrire</a:t>
            </a: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et </a:t>
            </a: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parler</a:t>
            </a:r>
            <a:endParaRPr kumimoji="0"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5" name="TextBox 24">
            <a:extLst>
              <a:ext uri="{FF2B5EF4-FFF2-40B4-BE49-F238E27FC236}">
                <a16:creationId xmlns:a16="http://schemas.microsoft.com/office/drawing/2014/main" id="{A32326FA-992B-46DE-938C-AEFB954D9CC6}"/>
              </a:ext>
            </a:extLst>
          </p:cNvPr>
          <p:cNvSpPr txBox="1"/>
          <p:nvPr/>
        </p:nvSpPr>
        <p:spPr>
          <a:xfrm>
            <a:off x="188942" y="1345474"/>
            <a:ext cx="1153809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Whose things are these? </a:t>
            </a:r>
            <a:r>
              <a:rPr kumimoji="0" lang="en-GB" sz="26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Écoute</a:t>
            </a:r>
            <a:r>
              <a:rPr kumimoji="0" lang="en-GB" sz="2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6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écris</a:t>
            </a:r>
            <a:r>
              <a:rPr kumimoji="0" lang="en-GB" sz="2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et </a:t>
            </a:r>
            <a:r>
              <a:rPr kumimoji="0" lang="en-GB" sz="26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parle</a:t>
            </a:r>
            <a:r>
              <a:rPr kumimoji="0" lang="en-GB" sz="2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p>
        </p:txBody>
      </p:sp>
      <p:sp>
        <p:nvSpPr>
          <p:cNvPr id="26" name="TextBox 25">
            <a:hlinkClick r:id="" action="ppaction://noaction">
              <a:snd r:embed="rId3" name="2.1.3 Lesson Qs - 3. bateau.wav"/>
            </a:hlinkClick>
            <a:extLst>
              <a:ext uri="{FF2B5EF4-FFF2-40B4-BE49-F238E27FC236}">
                <a16:creationId xmlns:a16="http://schemas.microsoft.com/office/drawing/2014/main" id="{0A83742C-4014-4192-B34C-A44B1728905C}"/>
              </a:ext>
            </a:extLst>
          </p:cNvPr>
          <p:cNvSpPr txBox="1"/>
          <p:nvPr/>
        </p:nvSpPr>
        <p:spPr>
          <a:xfrm>
            <a:off x="7494536" y="223743"/>
            <a:ext cx="561703" cy="430887"/>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cs typeface="Arial"/>
                <a:sym typeface="Arial"/>
              </a:rPr>
              <a:t>Q</a:t>
            </a:r>
          </a:p>
        </p:txBody>
      </p:sp>
      <p:sp>
        <p:nvSpPr>
          <p:cNvPr id="27" name="TextBox 26">
            <a:hlinkClick r:id="" action="ppaction://noaction">
              <a:snd r:embed="rId4" name="2.1.3 Lesson As - 3. bateau.wav"/>
            </a:hlinkClick>
            <a:extLst>
              <a:ext uri="{FF2B5EF4-FFF2-40B4-BE49-F238E27FC236}">
                <a16:creationId xmlns:a16="http://schemas.microsoft.com/office/drawing/2014/main" id="{56045840-7ADF-42E2-B61B-D5AEAB87B20E}"/>
              </a:ext>
            </a:extLst>
          </p:cNvPr>
          <p:cNvSpPr txBox="1"/>
          <p:nvPr/>
        </p:nvSpPr>
        <p:spPr>
          <a:xfrm>
            <a:off x="8221941" y="223743"/>
            <a:ext cx="561703" cy="430887"/>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cs typeface="Arial"/>
                <a:sym typeface="Arial"/>
              </a:rPr>
              <a:t>A</a:t>
            </a:r>
          </a:p>
        </p:txBody>
      </p:sp>
      <p:sp>
        <p:nvSpPr>
          <p:cNvPr id="28" name="TextBox 27">
            <a:extLst>
              <a:ext uri="{FF2B5EF4-FFF2-40B4-BE49-F238E27FC236}">
                <a16:creationId xmlns:a16="http://schemas.microsoft.com/office/drawing/2014/main" id="{7BAC6526-0844-4271-BA09-F17600BF3CFB}"/>
              </a:ext>
            </a:extLst>
          </p:cNvPr>
          <p:cNvSpPr txBox="1"/>
          <p:nvPr/>
        </p:nvSpPr>
        <p:spPr>
          <a:xfrm>
            <a:off x="4641011" y="2743200"/>
            <a:ext cx="313437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Elle a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un bateau.</a:t>
            </a:r>
          </a:p>
        </p:txBody>
      </p:sp>
      <p:pic>
        <p:nvPicPr>
          <p:cNvPr id="29" name="Picture 28">
            <a:extLst>
              <a:ext uri="{FF2B5EF4-FFF2-40B4-BE49-F238E27FC236}">
                <a16:creationId xmlns:a16="http://schemas.microsoft.com/office/drawing/2014/main" id="{6D52F5BA-AFF0-4884-912F-23EA88253D26}"/>
              </a:ext>
            </a:extLst>
          </p:cNvPr>
          <p:cNvPicPr>
            <a:picLocks noChangeAspect="1"/>
          </p:cNvPicPr>
          <p:nvPr/>
        </p:nvPicPr>
        <p:blipFill>
          <a:blip r:embed="rId5"/>
          <a:stretch>
            <a:fillRect/>
          </a:stretch>
        </p:blipFill>
        <p:spPr>
          <a:xfrm>
            <a:off x="5141399" y="2520521"/>
            <a:ext cx="2133600" cy="1943100"/>
          </a:xfrm>
          <a:prstGeom prst="rect">
            <a:avLst/>
          </a:prstGeom>
        </p:spPr>
      </p:pic>
      <p:pic>
        <p:nvPicPr>
          <p:cNvPr id="30" name="Picture 29">
            <a:extLst>
              <a:ext uri="{FF2B5EF4-FFF2-40B4-BE49-F238E27FC236}">
                <a16:creationId xmlns:a16="http://schemas.microsoft.com/office/drawing/2014/main" id="{77C02589-1D92-4BE6-A595-318D9A2E04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77916" y="4414028"/>
            <a:ext cx="1212112" cy="1212112"/>
          </a:xfrm>
          <a:prstGeom prst="ellipse">
            <a:avLst/>
          </a:prstGeom>
        </p:spPr>
      </p:pic>
      <p:pic>
        <p:nvPicPr>
          <p:cNvPr id="31" name="Picture 30" descr="A person with long hair&#10;&#10;Description automatically generated">
            <a:extLst>
              <a:ext uri="{FF2B5EF4-FFF2-40B4-BE49-F238E27FC236}">
                <a16:creationId xmlns:a16="http://schemas.microsoft.com/office/drawing/2014/main" id="{FCAF1878-B2EA-47EF-ACB8-D200CF7799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50424" y="4256312"/>
            <a:ext cx="1369828" cy="1369828"/>
          </a:xfrm>
          <a:prstGeom prst="ellipse">
            <a:avLst/>
          </a:prstGeom>
        </p:spPr>
      </p:pic>
      <p:pic>
        <p:nvPicPr>
          <p:cNvPr id="32" name="Picture 31" descr="A picture containing toy, doll&#10;&#10;Description automatically generated">
            <a:extLst>
              <a:ext uri="{FF2B5EF4-FFF2-40B4-BE49-F238E27FC236}">
                <a16:creationId xmlns:a16="http://schemas.microsoft.com/office/drawing/2014/main" id="{D743D353-6FDA-4422-B1AF-C931EA24A0D7}"/>
              </a:ext>
            </a:extLst>
          </p:cNvPr>
          <p:cNvPicPr>
            <a:picLocks noChangeAspect="1"/>
          </p:cNvPicPr>
          <p:nvPr/>
        </p:nvPicPr>
        <p:blipFill>
          <a:blip r:embed="rId8"/>
          <a:stretch>
            <a:fillRect/>
          </a:stretch>
        </p:blipFill>
        <p:spPr>
          <a:xfrm>
            <a:off x="1765582" y="4463621"/>
            <a:ext cx="1183587" cy="1183587"/>
          </a:xfrm>
          <a:prstGeom prst="ellipse">
            <a:avLst/>
          </a:prstGeom>
        </p:spPr>
      </p:pic>
    </p:spTree>
    <p:extLst>
      <p:ext uri="{BB962C8B-B14F-4D97-AF65-F5344CB8AC3E}">
        <p14:creationId xmlns:p14="http://schemas.microsoft.com/office/powerpoint/2010/main" val="238252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79167E-6 7.40741E-7 L -0.3 0.03958 " pathEditMode="relative" rAng="0" ptsTypes="AA">
                                      <p:cBhvr>
                                        <p:cTn id="6" dur="2000" fill="hold"/>
                                        <p:tgtEl>
                                          <p:spTgt spid="29"/>
                                        </p:tgtEl>
                                        <p:attrNameLst>
                                          <p:attrName>ppt_x</p:attrName>
                                          <p:attrName>ppt_y</p:attrName>
                                        </p:attrNameLst>
                                      </p:cBhvr>
                                      <p:rCtr x="-15000" y="19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99329E-31F5-42E2-9231-FBB09AFBB30E}"/>
              </a:ext>
            </a:extLst>
          </p:cNvPr>
          <p:cNvSpPr>
            <a:spLocks noGrp="1"/>
          </p:cNvSpPr>
          <p:nvPr>
            <p:ph type="title"/>
          </p:nvPr>
        </p:nvSpPr>
        <p:spPr/>
        <p:txBody>
          <a:bodyPr>
            <a:normAutofit/>
          </a:bodyPr>
          <a:lstStyle/>
          <a:p>
            <a:r>
              <a:rPr lang="en-GB" sz="2800" dirty="0"/>
              <a:t>Il, </a:t>
            </a:r>
            <a:r>
              <a:rPr lang="en-GB" sz="2800" dirty="0" err="1"/>
              <a:t>elle</a:t>
            </a:r>
            <a:r>
              <a:rPr lang="en-GB" sz="2800" dirty="0"/>
              <a:t>, </a:t>
            </a:r>
            <a:r>
              <a:rPr lang="en-GB" sz="2800" dirty="0" err="1"/>
              <a:t>ils</a:t>
            </a:r>
            <a:r>
              <a:rPr lang="en-GB" sz="2800" dirty="0"/>
              <a:t> </a:t>
            </a:r>
            <a:r>
              <a:rPr lang="en-GB" sz="2800" dirty="0" err="1"/>
              <a:t>ou</a:t>
            </a:r>
            <a:r>
              <a:rPr lang="en-GB" sz="2800" dirty="0"/>
              <a:t> </a:t>
            </a:r>
            <a:r>
              <a:rPr lang="en-GB" sz="2800" dirty="0" err="1"/>
              <a:t>elles</a:t>
            </a:r>
            <a:r>
              <a:rPr lang="en-GB" sz="2800" dirty="0"/>
              <a:t> ?</a:t>
            </a:r>
          </a:p>
        </p:txBody>
      </p:sp>
      <p:sp>
        <p:nvSpPr>
          <p:cNvPr id="16" name="TextBox 15">
            <a:extLst>
              <a:ext uri="{FF2B5EF4-FFF2-40B4-BE49-F238E27FC236}">
                <a16:creationId xmlns:a16="http://schemas.microsoft.com/office/drawing/2014/main" id="{BE18E2BE-C452-420C-B63C-792BF0BE3F74}"/>
              </a:ext>
            </a:extLst>
          </p:cNvPr>
          <p:cNvSpPr txBox="1"/>
          <p:nvPr/>
        </p:nvSpPr>
        <p:spPr>
          <a:xfrm>
            <a:off x="4641011" y="2743200"/>
            <a:ext cx="313437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Ils</a:t>
            </a: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ont</a:t>
            </a: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une</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chambre</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p>
        </p:txBody>
      </p:sp>
      <p:sp>
        <p:nvSpPr>
          <p:cNvPr id="32" name="TextBox 31">
            <a:extLst>
              <a:ext uri="{FF2B5EF4-FFF2-40B4-BE49-F238E27FC236}">
                <a16:creationId xmlns:a16="http://schemas.microsoft.com/office/drawing/2014/main" id="{0D850E80-24BA-44A3-94C3-83CCBBB5AD13}"/>
              </a:ext>
            </a:extLst>
          </p:cNvPr>
          <p:cNvSpPr txBox="1"/>
          <p:nvPr/>
        </p:nvSpPr>
        <p:spPr>
          <a:xfrm>
            <a:off x="8502793" y="5673286"/>
            <a:ext cx="146304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ils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(they)</a:t>
            </a:r>
          </a:p>
        </p:txBody>
      </p:sp>
      <p:sp>
        <p:nvSpPr>
          <p:cNvPr id="35" name="TextBox 34">
            <a:extLst>
              <a:ext uri="{FF2B5EF4-FFF2-40B4-BE49-F238E27FC236}">
                <a16:creationId xmlns:a16="http://schemas.microsoft.com/office/drawing/2014/main" id="{241C3419-1E0C-442E-B7D0-61DB099DFDAB}"/>
              </a:ext>
            </a:extLst>
          </p:cNvPr>
          <p:cNvSpPr txBox="1"/>
          <p:nvPr/>
        </p:nvSpPr>
        <p:spPr>
          <a:xfrm>
            <a:off x="1765582" y="5673287"/>
            <a:ext cx="146304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il</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(he)</a:t>
            </a:r>
          </a:p>
        </p:txBody>
      </p:sp>
      <p:sp>
        <p:nvSpPr>
          <p:cNvPr id="37" name="Google Shape;147;p2">
            <a:extLst>
              <a:ext uri="{FF2B5EF4-FFF2-40B4-BE49-F238E27FC236}">
                <a16:creationId xmlns:a16="http://schemas.microsoft.com/office/drawing/2014/main" id="{9FEDADE9-921E-436A-86DB-186AE85BCD4D}"/>
              </a:ext>
            </a:extLst>
          </p:cNvPr>
          <p:cNvSpPr/>
          <p:nvPr/>
        </p:nvSpPr>
        <p:spPr>
          <a:xfrm>
            <a:off x="8936966" y="223743"/>
            <a:ext cx="2972954" cy="430887"/>
          </a:xfrm>
          <a:prstGeom prst="roundRect">
            <a:avLst>
              <a:gd name="adj" fmla="val 16667"/>
            </a:avLst>
          </a:prstGeom>
          <a:solidFill>
            <a:srgbClr val="0055A5"/>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écouter</a:t>
            </a: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écrire</a:t>
            </a: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et </a:t>
            </a: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parler</a:t>
            </a:r>
            <a:endParaRPr kumimoji="0"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38" name="TextBox 37">
            <a:extLst>
              <a:ext uri="{FF2B5EF4-FFF2-40B4-BE49-F238E27FC236}">
                <a16:creationId xmlns:a16="http://schemas.microsoft.com/office/drawing/2014/main" id="{FBB0A66C-3457-4EC9-91E7-1D56D9C854C5}"/>
              </a:ext>
            </a:extLst>
          </p:cNvPr>
          <p:cNvSpPr txBox="1"/>
          <p:nvPr/>
        </p:nvSpPr>
        <p:spPr>
          <a:xfrm>
            <a:off x="188942" y="1345474"/>
            <a:ext cx="1153809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Whose things are these? </a:t>
            </a:r>
            <a:r>
              <a:rPr kumimoji="0" lang="en-GB" sz="26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Écoute</a:t>
            </a:r>
            <a:r>
              <a:rPr kumimoji="0" lang="en-GB" sz="2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6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écris</a:t>
            </a:r>
            <a:r>
              <a:rPr kumimoji="0" lang="en-GB" sz="2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et </a:t>
            </a:r>
            <a:r>
              <a:rPr kumimoji="0" lang="en-GB" sz="26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parle</a:t>
            </a:r>
            <a:r>
              <a:rPr kumimoji="0" lang="en-GB" sz="2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p>
        </p:txBody>
      </p:sp>
      <p:sp>
        <p:nvSpPr>
          <p:cNvPr id="39" name="TextBox 38">
            <a:hlinkClick r:id="" action="ppaction://noaction">
              <a:snd r:embed="rId3" name="2.1.3 Lesson Qs - 4. chambre.wav"/>
            </a:hlinkClick>
            <a:extLst>
              <a:ext uri="{FF2B5EF4-FFF2-40B4-BE49-F238E27FC236}">
                <a16:creationId xmlns:a16="http://schemas.microsoft.com/office/drawing/2014/main" id="{514096CB-80D7-4BDB-A51D-2CF8E256C757}"/>
              </a:ext>
            </a:extLst>
          </p:cNvPr>
          <p:cNvSpPr txBox="1"/>
          <p:nvPr/>
        </p:nvSpPr>
        <p:spPr>
          <a:xfrm>
            <a:off x="7494536" y="223743"/>
            <a:ext cx="561703" cy="430887"/>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cs typeface="Arial"/>
                <a:sym typeface="Arial"/>
              </a:rPr>
              <a:t>Q</a:t>
            </a:r>
          </a:p>
        </p:txBody>
      </p:sp>
      <p:sp>
        <p:nvSpPr>
          <p:cNvPr id="40" name="TextBox 39">
            <a:hlinkClick r:id="" action="ppaction://noaction">
              <a:snd r:embed="rId4" name="2.1.3 Lesson As - 4. chambre.wav"/>
            </a:hlinkClick>
            <a:extLst>
              <a:ext uri="{FF2B5EF4-FFF2-40B4-BE49-F238E27FC236}">
                <a16:creationId xmlns:a16="http://schemas.microsoft.com/office/drawing/2014/main" id="{D14F01C6-6F04-4466-920D-2A939AEA1A2E}"/>
              </a:ext>
            </a:extLst>
          </p:cNvPr>
          <p:cNvSpPr txBox="1"/>
          <p:nvPr/>
        </p:nvSpPr>
        <p:spPr>
          <a:xfrm>
            <a:off x="8221941" y="223743"/>
            <a:ext cx="561703" cy="430887"/>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cs typeface="Arial"/>
                <a:sym typeface="Arial"/>
              </a:rPr>
              <a:t>A</a:t>
            </a:r>
          </a:p>
        </p:txBody>
      </p:sp>
      <p:pic>
        <p:nvPicPr>
          <p:cNvPr id="41" name="Picture 40" descr="A cartoon of a bedroom&#10;&#10;Description automatically generated">
            <a:extLst>
              <a:ext uri="{FF2B5EF4-FFF2-40B4-BE49-F238E27FC236}">
                <a16:creationId xmlns:a16="http://schemas.microsoft.com/office/drawing/2014/main" id="{26A538A3-6FFE-44B3-8C21-81C28E2FEA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7416" y="1947250"/>
            <a:ext cx="2161565" cy="2127790"/>
          </a:xfrm>
          <a:prstGeom prst="rect">
            <a:avLst/>
          </a:prstGeom>
        </p:spPr>
      </p:pic>
      <p:pic>
        <p:nvPicPr>
          <p:cNvPr id="42" name="Picture 41" descr="A picture containing doll, shirt&#10;&#10;Description automatically generated">
            <a:extLst>
              <a:ext uri="{FF2B5EF4-FFF2-40B4-BE49-F238E27FC236}">
                <a16:creationId xmlns:a16="http://schemas.microsoft.com/office/drawing/2014/main" id="{5CF8ADE4-6BF1-4181-9413-F00723BE1535}"/>
              </a:ext>
            </a:extLst>
          </p:cNvPr>
          <p:cNvPicPr>
            <a:picLocks noChangeAspect="1"/>
          </p:cNvPicPr>
          <p:nvPr/>
        </p:nvPicPr>
        <p:blipFill>
          <a:blip r:embed="rId6"/>
          <a:stretch>
            <a:fillRect/>
          </a:stretch>
        </p:blipFill>
        <p:spPr>
          <a:xfrm>
            <a:off x="1744067" y="4075040"/>
            <a:ext cx="1506070" cy="1506070"/>
          </a:xfrm>
          <a:prstGeom prst="ellipse">
            <a:avLst/>
          </a:prstGeom>
        </p:spPr>
      </p:pic>
      <p:pic>
        <p:nvPicPr>
          <p:cNvPr id="43" name="Picture 42" descr="A picture containing doll, shirt&#10;&#10;Description automatically generated">
            <a:extLst>
              <a:ext uri="{FF2B5EF4-FFF2-40B4-BE49-F238E27FC236}">
                <a16:creationId xmlns:a16="http://schemas.microsoft.com/office/drawing/2014/main" id="{8CD85C91-5891-403B-8654-DBB337E76BB6}"/>
              </a:ext>
            </a:extLst>
          </p:cNvPr>
          <p:cNvPicPr>
            <a:picLocks noChangeAspect="1"/>
          </p:cNvPicPr>
          <p:nvPr/>
        </p:nvPicPr>
        <p:blipFill>
          <a:blip r:embed="rId6"/>
          <a:stretch>
            <a:fillRect/>
          </a:stretch>
        </p:blipFill>
        <p:spPr>
          <a:xfrm>
            <a:off x="8056239" y="4075040"/>
            <a:ext cx="1506070" cy="1506070"/>
          </a:xfrm>
          <a:prstGeom prst="ellipse">
            <a:avLst/>
          </a:prstGeom>
        </p:spPr>
      </p:pic>
      <p:pic>
        <p:nvPicPr>
          <p:cNvPr id="44" name="Picture 43" descr="A picture containing toy, doll&#10;&#10;Description automatically generated">
            <a:extLst>
              <a:ext uri="{FF2B5EF4-FFF2-40B4-BE49-F238E27FC236}">
                <a16:creationId xmlns:a16="http://schemas.microsoft.com/office/drawing/2014/main" id="{616EAA50-6BD4-4981-A16C-3098620FBDE9}"/>
              </a:ext>
            </a:extLst>
          </p:cNvPr>
          <p:cNvPicPr>
            <a:picLocks noChangeAspect="1"/>
          </p:cNvPicPr>
          <p:nvPr/>
        </p:nvPicPr>
        <p:blipFill>
          <a:blip r:embed="rId7"/>
          <a:stretch>
            <a:fillRect/>
          </a:stretch>
        </p:blipFill>
        <p:spPr>
          <a:xfrm>
            <a:off x="9145980" y="4328939"/>
            <a:ext cx="1183587" cy="1183587"/>
          </a:xfrm>
          <a:prstGeom prst="ellipse">
            <a:avLst/>
          </a:prstGeom>
        </p:spPr>
      </p:pic>
    </p:spTree>
    <p:extLst>
      <p:ext uri="{BB962C8B-B14F-4D97-AF65-F5344CB8AC3E}">
        <p14:creationId xmlns:p14="http://schemas.microsoft.com/office/powerpoint/2010/main" val="281431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8.33333E-7 7.40741E-7 L -8.33333E-7 0.00023 C 0.01836 -0.00116 0.01263 -0.00116 0.04037 0.00069 C 0.04362 0.00093 0.04688 0.00162 0.05 0.00185 C 0.05208 0.00208 0.05417 0.00231 0.05612 0.00255 C 0.06302 0.00417 0.06953 0.00625 0.07643 0.00764 C 0.07969 0.00833 0.08294 0.0088 0.08607 0.00949 C 0.08932 0.01018 0.09245 0.01134 0.09583 0.01204 C 0.10521 0.01389 0.11484 0.01481 0.12396 0.01713 C 0.13958 0.02106 0.13906 0.02153 0.153 0.02361 C 0.16081 0.02477 0.16888 0.02569 0.17669 0.02662 C 0.1806 0.02708 0.18438 0.02755 0.18815 0.02801 C 0.19193 0.02847 0.19583 0.0294 0.19961 0.02986 C 0.20703 0.03102 0.21341 0.03125 0.2207 0.03241 C 0.22383 0.0331 0.22669 0.03356 0.22956 0.03426 C 0.24505 0.03912 0.22969 0.03634 0.24622 0.04005 C 0.24883 0.04074 0.25143 0.04097 0.25417 0.04143 C 0.25886 0.04213 0.26354 0.04305 0.26823 0.04398 C 0.27122 0.04514 0.27448 0.04606 0.27708 0.04768 C 0.27839 0.04861 0.27865 0.05 0.27969 0.05093 C 0.28034 0.05162 0.28138 0.05208 0.28229 0.05278 L 0.28333 0.05347 L 0.28333 0.0537 " pathEditMode="relative" rAng="0" ptsTypes="AAAAAAAAAAAAAAAAAAAAAAA">
                                      <p:cBhvr>
                                        <p:cTn id="6" dur="2000" fill="hold"/>
                                        <p:tgtEl>
                                          <p:spTgt spid="41"/>
                                        </p:tgtEl>
                                        <p:attrNameLst>
                                          <p:attrName>ppt_x</p:attrName>
                                          <p:attrName>ppt_y</p:attrName>
                                        </p:attrNameLst>
                                      </p:cBhvr>
                                      <p:rCtr x="14167" y="26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99329E-31F5-42E2-9231-FBB09AFBB30E}"/>
              </a:ext>
            </a:extLst>
          </p:cNvPr>
          <p:cNvSpPr>
            <a:spLocks noGrp="1"/>
          </p:cNvSpPr>
          <p:nvPr>
            <p:ph type="title"/>
          </p:nvPr>
        </p:nvSpPr>
        <p:spPr/>
        <p:txBody>
          <a:bodyPr>
            <a:normAutofit/>
          </a:bodyPr>
          <a:lstStyle/>
          <a:p>
            <a:r>
              <a:rPr lang="en-GB" sz="2800" dirty="0"/>
              <a:t>Il, </a:t>
            </a:r>
            <a:r>
              <a:rPr lang="en-GB" sz="2800" dirty="0" err="1"/>
              <a:t>elle</a:t>
            </a:r>
            <a:r>
              <a:rPr lang="en-GB" sz="2800" dirty="0"/>
              <a:t>, </a:t>
            </a:r>
            <a:r>
              <a:rPr lang="en-GB" sz="2800" dirty="0" err="1"/>
              <a:t>ils</a:t>
            </a:r>
            <a:r>
              <a:rPr lang="en-GB" sz="2800" dirty="0"/>
              <a:t> </a:t>
            </a:r>
            <a:r>
              <a:rPr lang="en-GB" sz="2800" dirty="0" err="1"/>
              <a:t>ou</a:t>
            </a:r>
            <a:r>
              <a:rPr lang="en-GB" sz="2800" dirty="0"/>
              <a:t> </a:t>
            </a:r>
            <a:r>
              <a:rPr lang="en-GB" sz="2800" dirty="0" err="1"/>
              <a:t>elles</a:t>
            </a:r>
            <a:r>
              <a:rPr lang="en-GB" sz="2800" dirty="0"/>
              <a:t> ?</a:t>
            </a:r>
          </a:p>
        </p:txBody>
      </p:sp>
      <p:sp>
        <p:nvSpPr>
          <p:cNvPr id="17" name="TextBox 16">
            <a:extLst>
              <a:ext uri="{FF2B5EF4-FFF2-40B4-BE49-F238E27FC236}">
                <a16:creationId xmlns:a16="http://schemas.microsoft.com/office/drawing/2014/main" id="{BBBD365E-3CE6-4B15-9209-57DD0237811D}"/>
              </a:ext>
            </a:extLst>
          </p:cNvPr>
          <p:cNvSpPr txBox="1"/>
          <p:nvPr/>
        </p:nvSpPr>
        <p:spPr>
          <a:xfrm>
            <a:off x="4641011" y="2743200"/>
            <a:ext cx="313437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Elle a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un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chien</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p>
        </p:txBody>
      </p:sp>
      <p:pic>
        <p:nvPicPr>
          <p:cNvPr id="18" name="Picture 17">
            <a:extLst>
              <a:ext uri="{FF2B5EF4-FFF2-40B4-BE49-F238E27FC236}">
                <a16:creationId xmlns:a16="http://schemas.microsoft.com/office/drawing/2014/main" id="{4007E249-93F9-4C17-A139-5CEA0C9F84FC}"/>
              </a:ext>
            </a:extLst>
          </p:cNvPr>
          <p:cNvPicPr>
            <a:picLocks noChangeAspect="1"/>
          </p:cNvPicPr>
          <p:nvPr/>
        </p:nvPicPr>
        <p:blipFill>
          <a:blip r:embed="rId3"/>
          <a:stretch>
            <a:fillRect/>
          </a:stretch>
        </p:blipFill>
        <p:spPr>
          <a:xfrm>
            <a:off x="5104018" y="2528761"/>
            <a:ext cx="2208361" cy="1793946"/>
          </a:xfrm>
          <a:prstGeom prst="rect">
            <a:avLst/>
          </a:prstGeom>
        </p:spPr>
      </p:pic>
      <p:sp>
        <p:nvSpPr>
          <p:cNvPr id="19" name="TextBox 18">
            <a:extLst>
              <a:ext uri="{FF2B5EF4-FFF2-40B4-BE49-F238E27FC236}">
                <a16:creationId xmlns:a16="http://schemas.microsoft.com/office/drawing/2014/main" id="{1E17D512-B8A5-4C20-8528-31F99C44FD3F}"/>
              </a:ext>
            </a:extLst>
          </p:cNvPr>
          <p:cNvSpPr txBox="1"/>
          <p:nvPr/>
        </p:nvSpPr>
        <p:spPr>
          <a:xfrm>
            <a:off x="1765582" y="5673287"/>
            <a:ext cx="146304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elle</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(she)</a:t>
            </a:r>
          </a:p>
        </p:txBody>
      </p:sp>
      <p:sp>
        <p:nvSpPr>
          <p:cNvPr id="22" name="TextBox 21">
            <a:extLst>
              <a:ext uri="{FF2B5EF4-FFF2-40B4-BE49-F238E27FC236}">
                <a16:creationId xmlns:a16="http://schemas.microsoft.com/office/drawing/2014/main" id="{8352B3DE-EEE7-49D1-982B-7E51448F5DF3}"/>
              </a:ext>
            </a:extLst>
          </p:cNvPr>
          <p:cNvSpPr txBox="1"/>
          <p:nvPr/>
        </p:nvSpPr>
        <p:spPr>
          <a:xfrm>
            <a:off x="8502793" y="5673286"/>
            <a:ext cx="146304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ils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(they)</a:t>
            </a:r>
          </a:p>
        </p:txBody>
      </p:sp>
      <p:sp>
        <p:nvSpPr>
          <p:cNvPr id="26" name="Google Shape;147;p2">
            <a:extLst>
              <a:ext uri="{FF2B5EF4-FFF2-40B4-BE49-F238E27FC236}">
                <a16:creationId xmlns:a16="http://schemas.microsoft.com/office/drawing/2014/main" id="{C889DC1B-DD20-4F13-8472-E5CCB40A5EC3}"/>
              </a:ext>
            </a:extLst>
          </p:cNvPr>
          <p:cNvSpPr/>
          <p:nvPr/>
        </p:nvSpPr>
        <p:spPr>
          <a:xfrm>
            <a:off x="8936966" y="223743"/>
            <a:ext cx="2972954" cy="430887"/>
          </a:xfrm>
          <a:prstGeom prst="roundRect">
            <a:avLst>
              <a:gd name="adj" fmla="val 16667"/>
            </a:avLst>
          </a:prstGeom>
          <a:solidFill>
            <a:srgbClr val="0055A5"/>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écouter</a:t>
            </a: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écrire</a:t>
            </a: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et </a:t>
            </a: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parler</a:t>
            </a:r>
            <a:endParaRPr kumimoji="0"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7" name="TextBox 26">
            <a:extLst>
              <a:ext uri="{FF2B5EF4-FFF2-40B4-BE49-F238E27FC236}">
                <a16:creationId xmlns:a16="http://schemas.microsoft.com/office/drawing/2014/main" id="{A8183F5D-0D76-4F44-B138-0C5D940EFECD}"/>
              </a:ext>
            </a:extLst>
          </p:cNvPr>
          <p:cNvSpPr txBox="1"/>
          <p:nvPr/>
        </p:nvSpPr>
        <p:spPr>
          <a:xfrm>
            <a:off x="188942" y="1345474"/>
            <a:ext cx="1153809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Whose things are these? </a:t>
            </a:r>
            <a:r>
              <a:rPr kumimoji="0" lang="en-GB" sz="26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Écoute</a:t>
            </a:r>
            <a:r>
              <a:rPr kumimoji="0" lang="en-GB" sz="2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6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écris</a:t>
            </a:r>
            <a:r>
              <a:rPr kumimoji="0" lang="en-GB" sz="2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et </a:t>
            </a:r>
            <a:r>
              <a:rPr kumimoji="0" lang="en-GB" sz="26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parle</a:t>
            </a:r>
            <a:r>
              <a:rPr kumimoji="0" lang="en-GB" sz="2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p>
        </p:txBody>
      </p:sp>
      <p:sp>
        <p:nvSpPr>
          <p:cNvPr id="28" name="TextBox 27">
            <a:hlinkClick r:id="" action="ppaction://noaction">
              <a:snd r:embed="rId4" name="2.1.3 Lesson Qs - 6. chien.wav"/>
            </a:hlinkClick>
            <a:extLst>
              <a:ext uri="{FF2B5EF4-FFF2-40B4-BE49-F238E27FC236}">
                <a16:creationId xmlns:a16="http://schemas.microsoft.com/office/drawing/2014/main" id="{CB217E73-A565-47A6-9153-E4115380EE91}"/>
              </a:ext>
            </a:extLst>
          </p:cNvPr>
          <p:cNvSpPr txBox="1"/>
          <p:nvPr/>
        </p:nvSpPr>
        <p:spPr>
          <a:xfrm>
            <a:off x="7494536" y="223743"/>
            <a:ext cx="561703" cy="430887"/>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cs typeface="Arial"/>
                <a:sym typeface="Arial"/>
              </a:rPr>
              <a:t>Q</a:t>
            </a:r>
          </a:p>
        </p:txBody>
      </p:sp>
      <p:sp>
        <p:nvSpPr>
          <p:cNvPr id="29" name="TextBox 28">
            <a:hlinkClick r:id="" action="ppaction://noaction">
              <a:snd r:embed="rId5" name="2.1.3 Lesson As - 6. chien.wav"/>
            </a:hlinkClick>
            <a:extLst>
              <a:ext uri="{FF2B5EF4-FFF2-40B4-BE49-F238E27FC236}">
                <a16:creationId xmlns:a16="http://schemas.microsoft.com/office/drawing/2014/main" id="{6E79A957-25FA-4A08-9FBC-2D8F6B7E817C}"/>
              </a:ext>
            </a:extLst>
          </p:cNvPr>
          <p:cNvSpPr txBox="1"/>
          <p:nvPr/>
        </p:nvSpPr>
        <p:spPr>
          <a:xfrm>
            <a:off x="8221941" y="223743"/>
            <a:ext cx="561703" cy="430887"/>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cs typeface="Arial"/>
                <a:sym typeface="Arial"/>
              </a:rPr>
              <a:t>A</a:t>
            </a:r>
          </a:p>
        </p:txBody>
      </p:sp>
      <p:pic>
        <p:nvPicPr>
          <p:cNvPr id="42" name="Picture 41" descr="A picture containing doll, shirt&#10;&#10;Description automatically generated">
            <a:extLst>
              <a:ext uri="{FF2B5EF4-FFF2-40B4-BE49-F238E27FC236}">
                <a16:creationId xmlns:a16="http://schemas.microsoft.com/office/drawing/2014/main" id="{A02048D8-841D-4795-9B0B-833B6D7A9152}"/>
              </a:ext>
            </a:extLst>
          </p:cNvPr>
          <p:cNvPicPr>
            <a:picLocks noChangeAspect="1"/>
          </p:cNvPicPr>
          <p:nvPr/>
        </p:nvPicPr>
        <p:blipFill>
          <a:blip r:embed="rId6"/>
          <a:stretch>
            <a:fillRect/>
          </a:stretch>
        </p:blipFill>
        <p:spPr>
          <a:xfrm>
            <a:off x="8056239" y="4075040"/>
            <a:ext cx="1506070" cy="1506070"/>
          </a:xfrm>
          <a:prstGeom prst="ellipse">
            <a:avLst/>
          </a:prstGeom>
        </p:spPr>
      </p:pic>
      <p:pic>
        <p:nvPicPr>
          <p:cNvPr id="43" name="Picture 42" descr="A picture containing toy, doll&#10;&#10;Description automatically generated">
            <a:extLst>
              <a:ext uri="{FF2B5EF4-FFF2-40B4-BE49-F238E27FC236}">
                <a16:creationId xmlns:a16="http://schemas.microsoft.com/office/drawing/2014/main" id="{5155042A-2BE1-4D68-8486-DE20702455EE}"/>
              </a:ext>
            </a:extLst>
          </p:cNvPr>
          <p:cNvPicPr>
            <a:picLocks noChangeAspect="1"/>
          </p:cNvPicPr>
          <p:nvPr/>
        </p:nvPicPr>
        <p:blipFill>
          <a:blip r:embed="rId7"/>
          <a:stretch>
            <a:fillRect/>
          </a:stretch>
        </p:blipFill>
        <p:spPr>
          <a:xfrm>
            <a:off x="9145980" y="4328939"/>
            <a:ext cx="1183587" cy="1183587"/>
          </a:xfrm>
          <a:prstGeom prst="ellipse">
            <a:avLst/>
          </a:prstGeom>
        </p:spPr>
      </p:pic>
      <p:pic>
        <p:nvPicPr>
          <p:cNvPr id="44" name="Picture 43" descr="A picture containing toy, doll&#10;&#10;Description automatically generated">
            <a:extLst>
              <a:ext uri="{FF2B5EF4-FFF2-40B4-BE49-F238E27FC236}">
                <a16:creationId xmlns:a16="http://schemas.microsoft.com/office/drawing/2014/main" id="{20CEEA0E-D4F5-4220-B62B-36FE80DFAAFF}"/>
              </a:ext>
            </a:extLst>
          </p:cNvPr>
          <p:cNvPicPr>
            <a:picLocks noChangeAspect="1"/>
          </p:cNvPicPr>
          <p:nvPr/>
        </p:nvPicPr>
        <p:blipFill>
          <a:blip r:embed="rId7"/>
          <a:stretch>
            <a:fillRect/>
          </a:stretch>
        </p:blipFill>
        <p:spPr>
          <a:xfrm>
            <a:off x="1765582" y="4313591"/>
            <a:ext cx="1183587" cy="1183587"/>
          </a:xfrm>
          <a:prstGeom prst="ellipse">
            <a:avLst/>
          </a:prstGeom>
        </p:spPr>
      </p:pic>
    </p:spTree>
    <p:extLst>
      <p:ext uri="{BB962C8B-B14F-4D97-AF65-F5344CB8AC3E}">
        <p14:creationId xmlns:p14="http://schemas.microsoft.com/office/powerpoint/2010/main" val="272959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58333E-6 2.96296E-6 L -0.31289 0.04398 " pathEditMode="relative" rAng="0" ptsTypes="AA">
                                      <p:cBhvr>
                                        <p:cTn id="6" dur="2000" fill="hold"/>
                                        <p:tgtEl>
                                          <p:spTgt spid="18"/>
                                        </p:tgtEl>
                                        <p:attrNameLst>
                                          <p:attrName>ppt_x</p:attrName>
                                          <p:attrName>ppt_y</p:attrName>
                                        </p:attrNameLst>
                                      </p:cBhvr>
                                      <p:rCtr x="-15651" y="21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99329E-31F5-42E2-9231-FBB09AFBB30E}"/>
              </a:ext>
            </a:extLst>
          </p:cNvPr>
          <p:cNvSpPr>
            <a:spLocks noGrp="1"/>
          </p:cNvSpPr>
          <p:nvPr>
            <p:ph type="title"/>
          </p:nvPr>
        </p:nvSpPr>
        <p:spPr/>
        <p:txBody>
          <a:bodyPr>
            <a:normAutofit/>
          </a:bodyPr>
          <a:lstStyle/>
          <a:p>
            <a:r>
              <a:rPr lang="en-GB" sz="2800" dirty="0"/>
              <a:t>Il, </a:t>
            </a:r>
            <a:r>
              <a:rPr lang="en-GB" sz="2800" dirty="0" err="1"/>
              <a:t>elle</a:t>
            </a:r>
            <a:r>
              <a:rPr lang="en-GB" sz="2800" dirty="0"/>
              <a:t>, </a:t>
            </a:r>
            <a:r>
              <a:rPr lang="en-GB" sz="2800" dirty="0" err="1"/>
              <a:t>ils</a:t>
            </a:r>
            <a:r>
              <a:rPr lang="en-GB" sz="2800" dirty="0"/>
              <a:t> </a:t>
            </a:r>
            <a:r>
              <a:rPr lang="en-GB" sz="2800" dirty="0" err="1"/>
              <a:t>ou</a:t>
            </a:r>
            <a:r>
              <a:rPr lang="en-GB" sz="2800" dirty="0"/>
              <a:t> </a:t>
            </a:r>
            <a:r>
              <a:rPr lang="en-GB" sz="2800" dirty="0" err="1"/>
              <a:t>elles</a:t>
            </a:r>
            <a:r>
              <a:rPr lang="en-GB" sz="2800" dirty="0"/>
              <a:t> ?</a:t>
            </a:r>
          </a:p>
        </p:txBody>
      </p:sp>
      <p:sp>
        <p:nvSpPr>
          <p:cNvPr id="30" name="TextBox 29">
            <a:extLst>
              <a:ext uri="{FF2B5EF4-FFF2-40B4-BE49-F238E27FC236}">
                <a16:creationId xmlns:a16="http://schemas.microsoft.com/office/drawing/2014/main" id="{681FFECF-BA95-47E8-8683-DD18489ACDDF}"/>
              </a:ext>
            </a:extLst>
          </p:cNvPr>
          <p:cNvSpPr txBox="1"/>
          <p:nvPr/>
        </p:nvSpPr>
        <p:spPr>
          <a:xfrm>
            <a:off x="1765582" y="5673287"/>
            <a:ext cx="146304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elle</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(she)</a:t>
            </a:r>
          </a:p>
        </p:txBody>
      </p:sp>
      <p:sp>
        <p:nvSpPr>
          <p:cNvPr id="32" name="Google Shape;147;p2">
            <a:extLst>
              <a:ext uri="{FF2B5EF4-FFF2-40B4-BE49-F238E27FC236}">
                <a16:creationId xmlns:a16="http://schemas.microsoft.com/office/drawing/2014/main" id="{CBA2E2D4-278A-4CCA-B35A-48223DF59A33}"/>
              </a:ext>
            </a:extLst>
          </p:cNvPr>
          <p:cNvSpPr/>
          <p:nvPr/>
        </p:nvSpPr>
        <p:spPr>
          <a:xfrm>
            <a:off x="8936966" y="223743"/>
            <a:ext cx="2972954" cy="430887"/>
          </a:xfrm>
          <a:prstGeom prst="roundRect">
            <a:avLst>
              <a:gd name="adj" fmla="val 16667"/>
            </a:avLst>
          </a:prstGeom>
          <a:solidFill>
            <a:srgbClr val="0055A5"/>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écouter</a:t>
            </a: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écrire</a:t>
            </a: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et </a:t>
            </a: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parler</a:t>
            </a:r>
            <a:endParaRPr kumimoji="0"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33" name="TextBox 32">
            <a:extLst>
              <a:ext uri="{FF2B5EF4-FFF2-40B4-BE49-F238E27FC236}">
                <a16:creationId xmlns:a16="http://schemas.microsoft.com/office/drawing/2014/main" id="{D5E07E29-345F-4FFD-9FBF-BCB11F488D4F}"/>
              </a:ext>
            </a:extLst>
          </p:cNvPr>
          <p:cNvSpPr txBox="1"/>
          <p:nvPr/>
        </p:nvSpPr>
        <p:spPr>
          <a:xfrm>
            <a:off x="188942" y="1345474"/>
            <a:ext cx="1153809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Whose things are these? </a:t>
            </a:r>
            <a:r>
              <a:rPr kumimoji="0" lang="en-GB" sz="26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Écoute</a:t>
            </a:r>
            <a:r>
              <a:rPr kumimoji="0" lang="en-GB" sz="2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6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écris</a:t>
            </a:r>
            <a:r>
              <a:rPr kumimoji="0" lang="en-GB" sz="2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et </a:t>
            </a:r>
            <a:r>
              <a:rPr kumimoji="0" lang="en-GB" sz="26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parle</a:t>
            </a:r>
            <a:r>
              <a:rPr kumimoji="0" lang="en-GB" sz="2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p>
        </p:txBody>
      </p:sp>
      <p:sp>
        <p:nvSpPr>
          <p:cNvPr id="34" name="TextBox 33">
            <a:hlinkClick r:id="" action="ppaction://noaction">
              <a:snd r:embed="rId3" name="2.1.3 Lesson Qs - 7. ordinateur.wav"/>
            </a:hlinkClick>
            <a:extLst>
              <a:ext uri="{FF2B5EF4-FFF2-40B4-BE49-F238E27FC236}">
                <a16:creationId xmlns:a16="http://schemas.microsoft.com/office/drawing/2014/main" id="{EA20A7FF-F595-4082-A9D2-EB357051E2AE}"/>
              </a:ext>
            </a:extLst>
          </p:cNvPr>
          <p:cNvSpPr txBox="1"/>
          <p:nvPr/>
        </p:nvSpPr>
        <p:spPr>
          <a:xfrm>
            <a:off x="7494536" y="223743"/>
            <a:ext cx="561703" cy="430887"/>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cs typeface="Arial"/>
                <a:sym typeface="Arial"/>
              </a:rPr>
              <a:t>Q</a:t>
            </a:r>
          </a:p>
        </p:txBody>
      </p:sp>
      <p:sp>
        <p:nvSpPr>
          <p:cNvPr id="35" name="TextBox 34">
            <a:hlinkClick r:id="" action="ppaction://noaction">
              <a:snd r:embed="rId4" name="2.1.3 Lesson As - 7. ordinateur.wav"/>
            </a:hlinkClick>
            <a:extLst>
              <a:ext uri="{FF2B5EF4-FFF2-40B4-BE49-F238E27FC236}">
                <a16:creationId xmlns:a16="http://schemas.microsoft.com/office/drawing/2014/main" id="{6E711434-5FA8-4B38-A65A-AE57903563A6}"/>
              </a:ext>
            </a:extLst>
          </p:cNvPr>
          <p:cNvSpPr txBox="1"/>
          <p:nvPr/>
        </p:nvSpPr>
        <p:spPr>
          <a:xfrm>
            <a:off x="8221941" y="223743"/>
            <a:ext cx="561703" cy="430887"/>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cs typeface="Arial"/>
                <a:sym typeface="Arial"/>
              </a:rPr>
              <a:t>A</a:t>
            </a:r>
          </a:p>
        </p:txBody>
      </p:sp>
      <p:sp>
        <p:nvSpPr>
          <p:cNvPr id="36" name="TextBox 35">
            <a:extLst>
              <a:ext uri="{FF2B5EF4-FFF2-40B4-BE49-F238E27FC236}">
                <a16:creationId xmlns:a16="http://schemas.microsoft.com/office/drawing/2014/main" id="{056D1068-1E8E-475A-8E18-730172CBFA58}"/>
              </a:ext>
            </a:extLst>
          </p:cNvPr>
          <p:cNvSpPr txBox="1"/>
          <p:nvPr/>
        </p:nvSpPr>
        <p:spPr>
          <a:xfrm>
            <a:off x="4641011" y="2743200"/>
            <a:ext cx="313437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Elles</a:t>
            </a: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ont</a:t>
            </a: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un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ordinateur</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p>
        </p:txBody>
      </p:sp>
      <p:pic>
        <p:nvPicPr>
          <p:cNvPr id="37" name="Picture 36">
            <a:extLst>
              <a:ext uri="{FF2B5EF4-FFF2-40B4-BE49-F238E27FC236}">
                <a16:creationId xmlns:a16="http://schemas.microsoft.com/office/drawing/2014/main" id="{89AB75CC-CA55-44DD-86EF-4246EA28196B}"/>
              </a:ext>
            </a:extLst>
          </p:cNvPr>
          <p:cNvPicPr>
            <a:picLocks noChangeAspect="1"/>
          </p:cNvPicPr>
          <p:nvPr/>
        </p:nvPicPr>
        <p:blipFill>
          <a:blip r:embed="rId5"/>
          <a:stretch>
            <a:fillRect/>
          </a:stretch>
        </p:blipFill>
        <p:spPr>
          <a:xfrm>
            <a:off x="4643437" y="2471737"/>
            <a:ext cx="2905125" cy="1914525"/>
          </a:xfrm>
          <a:prstGeom prst="rect">
            <a:avLst/>
          </a:prstGeom>
        </p:spPr>
      </p:pic>
      <p:sp>
        <p:nvSpPr>
          <p:cNvPr id="40" name="TextBox 39">
            <a:extLst>
              <a:ext uri="{FF2B5EF4-FFF2-40B4-BE49-F238E27FC236}">
                <a16:creationId xmlns:a16="http://schemas.microsoft.com/office/drawing/2014/main" id="{E0B73DCF-C9E5-4617-9433-169966845EDA}"/>
              </a:ext>
            </a:extLst>
          </p:cNvPr>
          <p:cNvSpPr txBox="1"/>
          <p:nvPr/>
        </p:nvSpPr>
        <p:spPr>
          <a:xfrm>
            <a:off x="8667528" y="5673287"/>
            <a:ext cx="172494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elles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(they)</a:t>
            </a:r>
          </a:p>
        </p:txBody>
      </p:sp>
      <p:pic>
        <p:nvPicPr>
          <p:cNvPr id="42" name="Picture 41">
            <a:extLst>
              <a:ext uri="{FF2B5EF4-FFF2-40B4-BE49-F238E27FC236}">
                <a16:creationId xmlns:a16="http://schemas.microsoft.com/office/drawing/2014/main" id="{EC5D23CC-59B1-4BFC-BF01-E080BC80B6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77916" y="4414028"/>
            <a:ext cx="1212112" cy="1212112"/>
          </a:xfrm>
          <a:prstGeom prst="ellipse">
            <a:avLst/>
          </a:prstGeom>
        </p:spPr>
      </p:pic>
      <p:pic>
        <p:nvPicPr>
          <p:cNvPr id="43" name="Picture 42" descr="A person with long hair&#10;&#10;Description automatically generated">
            <a:extLst>
              <a:ext uri="{FF2B5EF4-FFF2-40B4-BE49-F238E27FC236}">
                <a16:creationId xmlns:a16="http://schemas.microsoft.com/office/drawing/2014/main" id="{CB67AB2F-D5F1-4A84-94C2-562EEA5153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50424" y="4256312"/>
            <a:ext cx="1369828" cy="1369828"/>
          </a:xfrm>
          <a:prstGeom prst="ellipse">
            <a:avLst/>
          </a:prstGeom>
        </p:spPr>
      </p:pic>
      <p:pic>
        <p:nvPicPr>
          <p:cNvPr id="44" name="Picture 43">
            <a:extLst>
              <a:ext uri="{FF2B5EF4-FFF2-40B4-BE49-F238E27FC236}">
                <a16:creationId xmlns:a16="http://schemas.microsoft.com/office/drawing/2014/main" id="{37FB4D76-0E1E-4712-B1FE-03D94D3237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65692" y="4414028"/>
            <a:ext cx="1212112" cy="1212112"/>
          </a:xfrm>
          <a:prstGeom prst="ellipse">
            <a:avLst/>
          </a:prstGeom>
        </p:spPr>
      </p:pic>
    </p:spTree>
    <p:extLst>
      <p:ext uri="{BB962C8B-B14F-4D97-AF65-F5344CB8AC3E}">
        <p14:creationId xmlns:p14="http://schemas.microsoft.com/office/powerpoint/2010/main" val="2228300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0 L 0.28385 0.22894 " pathEditMode="relative" rAng="0" ptsTypes="AA">
                                      <p:cBhvr>
                                        <p:cTn id="6" dur="2000" fill="hold"/>
                                        <p:tgtEl>
                                          <p:spTgt spid="37"/>
                                        </p:tgtEl>
                                        <p:attrNameLst>
                                          <p:attrName>ppt_x</p:attrName>
                                          <p:attrName>ppt_y</p:attrName>
                                        </p:attrNameLst>
                                      </p:cBhvr>
                                      <p:rCtr x="14193" y="114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F3ADF6-7C1E-4D69-9146-2EA4466F7BCA}"/>
              </a:ext>
            </a:extLst>
          </p:cNvPr>
          <p:cNvSpPr>
            <a:spLocks noGrp="1"/>
          </p:cNvSpPr>
          <p:nvPr>
            <p:ph type="title"/>
          </p:nvPr>
        </p:nvSpPr>
        <p:spPr>
          <a:xfrm>
            <a:off x="-1" y="213557"/>
            <a:ext cx="6719777" cy="647577"/>
          </a:xfrm>
        </p:spPr>
        <p:txBody>
          <a:bodyPr>
            <a:noAutofit/>
          </a:bodyPr>
          <a:lstStyle/>
          <a:p>
            <a:r>
              <a:rPr lang="en-GB" sz="2800" b="1" dirty="0">
                <a:solidFill>
                  <a:srgbClr val="FFFFFF"/>
                </a:solidFill>
              </a:rPr>
              <a:t>Une situation </a:t>
            </a:r>
            <a:r>
              <a:rPr lang="en-GB" sz="2800" b="1" dirty="0" err="1">
                <a:solidFill>
                  <a:srgbClr val="FFFFFF"/>
                </a:solidFill>
              </a:rPr>
              <a:t>d'urgence</a:t>
            </a:r>
            <a:r>
              <a:rPr lang="en-GB" sz="2800" b="1" dirty="0">
                <a:solidFill>
                  <a:srgbClr val="FFFFFF"/>
                </a:solidFill>
              </a:rPr>
              <a:t> à </a:t>
            </a:r>
            <a:r>
              <a:rPr lang="en-GB" sz="2800" b="1" dirty="0" err="1">
                <a:solidFill>
                  <a:srgbClr val="FFFFFF"/>
                </a:solidFill>
              </a:rPr>
              <a:t>l'école</a:t>
            </a:r>
            <a:br>
              <a:rPr lang="en-GB" sz="2800" b="1" dirty="0">
                <a:solidFill>
                  <a:srgbClr val="FFFFFF"/>
                </a:solidFill>
              </a:rPr>
            </a:br>
            <a:endParaRPr lang="en-GB" sz="2800" dirty="0"/>
          </a:p>
        </p:txBody>
      </p:sp>
      <p:sp>
        <p:nvSpPr>
          <p:cNvPr id="4" name="Google Shape;147;p2">
            <a:extLst>
              <a:ext uri="{FF2B5EF4-FFF2-40B4-BE49-F238E27FC236}">
                <a16:creationId xmlns:a16="http://schemas.microsoft.com/office/drawing/2014/main" id="{6A382BFB-2DC6-4A6E-8285-780B0729A57D}"/>
              </a:ext>
            </a:extLst>
          </p:cNvPr>
          <p:cNvSpPr/>
          <p:nvPr/>
        </p:nvSpPr>
        <p:spPr>
          <a:xfrm>
            <a:off x="9127671" y="165203"/>
            <a:ext cx="2782250" cy="419602"/>
          </a:xfrm>
          <a:prstGeom prst="roundRect">
            <a:avLst>
              <a:gd name="adj" fmla="val 16667"/>
            </a:avLst>
          </a:prstGeom>
          <a:solidFill>
            <a:srgbClr val="0055A5"/>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FFFFFF"/>
              </a:buClr>
              <a:buSzPts val="1800"/>
              <a:defRPr/>
            </a:pPr>
            <a:r>
              <a:rPr lang="en-GB" sz="1800" b="1" dirty="0">
                <a:solidFill>
                  <a:srgbClr val="FFFFFF"/>
                </a:solidFill>
                <a:latin typeface="Century Gothic"/>
                <a:ea typeface="Century Gothic"/>
                <a:cs typeface="Century Gothic"/>
                <a:sym typeface="Century Gothic"/>
              </a:rPr>
              <a:t>lire, </a:t>
            </a:r>
            <a:r>
              <a:rPr lang="en-GB" sz="1800" b="1" dirty="0" err="1">
                <a:solidFill>
                  <a:srgbClr val="FFFFFF"/>
                </a:solidFill>
                <a:latin typeface="Century Gothic"/>
                <a:ea typeface="Century Gothic"/>
                <a:cs typeface="Century Gothic"/>
                <a:sym typeface="Century Gothic"/>
              </a:rPr>
              <a:t>écouter</a:t>
            </a:r>
            <a:r>
              <a:rPr lang="en-GB" sz="1800" b="1" dirty="0">
                <a:solidFill>
                  <a:srgbClr val="FFFFFF"/>
                </a:solidFill>
                <a:latin typeface="Century Gothic"/>
                <a:ea typeface="Century Gothic"/>
                <a:cs typeface="Century Gothic"/>
                <a:sym typeface="Century Gothic"/>
              </a:rPr>
              <a:t> et </a:t>
            </a:r>
            <a:r>
              <a:rPr lang="en-GB" sz="1800" b="1" dirty="0" err="1">
                <a:solidFill>
                  <a:srgbClr val="FFFFFF"/>
                </a:solidFill>
                <a:latin typeface="Century Gothic"/>
                <a:ea typeface="Century Gothic"/>
                <a:cs typeface="Century Gothic"/>
                <a:sym typeface="Century Gothic"/>
              </a:rPr>
              <a:t>parler</a:t>
            </a:r>
            <a:r>
              <a:rPr lang="en-GB" sz="1800" b="1" dirty="0">
                <a:solidFill>
                  <a:srgbClr val="FFFFFF"/>
                </a:solidFill>
                <a:latin typeface="Century Gothic"/>
                <a:ea typeface="Century Gothic"/>
                <a:cs typeface="Century Gothic"/>
                <a:sym typeface="Century Gothic"/>
              </a:rPr>
              <a:t> </a:t>
            </a:r>
            <a:endParaRPr sz="1800" b="1" dirty="0">
              <a:solidFill>
                <a:srgbClr val="FFFFFF"/>
              </a:solidFill>
              <a:latin typeface="Century Gothic"/>
              <a:ea typeface="Century Gothic"/>
              <a:cs typeface="Century Gothic"/>
              <a:sym typeface="Century Gothic"/>
            </a:endParaRPr>
          </a:p>
        </p:txBody>
      </p:sp>
      <p:sp>
        <p:nvSpPr>
          <p:cNvPr id="5" name="Action Button: Custom 1">
            <a:hlinkClick r:id="" action="ppaction://noaction" highlightClick="1">
              <a:snd r:embed="rId5" name="2.1.3_1_medium.wav"/>
            </a:hlinkClick>
            <a:extLst>
              <a:ext uri="{FF2B5EF4-FFF2-40B4-BE49-F238E27FC236}">
                <a16:creationId xmlns:a16="http://schemas.microsoft.com/office/drawing/2014/main" id="{9ABA3EC4-D728-4398-9F83-5298E59104F5}"/>
              </a:ext>
            </a:extLst>
          </p:cNvPr>
          <p:cNvSpPr/>
          <p:nvPr/>
        </p:nvSpPr>
        <p:spPr>
          <a:xfrm>
            <a:off x="7426002" y="1323110"/>
            <a:ext cx="495605" cy="462993"/>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GB" sz="2000" b="1" kern="1200" dirty="0">
                <a:solidFill>
                  <a:schemeClr val="bg1"/>
                </a:solidFill>
              </a:rPr>
              <a:t>1</a:t>
            </a:r>
          </a:p>
        </p:txBody>
      </p:sp>
      <p:sp>
        <p:nvSpPr>
          <p:cNvPr id="6" name="Action Button: Custom 13">
            <a:hlinkClick r:id="" action="ppaction://noaction" highlightClick="1">
              <a:snd r:embed="rId6" name="2.1.3_2_slow.wav"/>
            </a:hlinkClick>
            <a:extLst>
              <a:ext uri="{FF2B5EF4-FFF2-40B4-BE49-F238E27FC236}">
                <a16:creationId xmlns:a16="http://schemas.microsoft.com/office/drawing/2014/main" id="{C9E452DC-5052-472D-B3EF-B71A3A860666}"/>
              </a:ext>
            </a:extLst>
          </p:cNvPr>
          <p:cNvSpPr/>
          <p:nvPr/>
        </p:nvSpPr>
        <p:spPr>
          <a:xfrm>
            <a:off x="8078357" y="1307056"/>
            <a:ext cx="495605" cy="462993"/>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GB" sz="2000" b="1" kern="1200" dirty="0">
                <a:solidFill>
                  <a:schemeClr val="bg1"/>
                </a:solidFill>
              </a:rPr>
              <a:t>2</a:t>
            </a:r>
          </a:p>
        </p:txBody>
      </p:sp>
      <p:sp>
        <p:nvSpPr>
          <p:cNvPr id="7" name="Action Button: Custom 14">
            <a:hlinkClick r:id="" action="ppaction://noaction" highlightClick="1">
              <a:snd r:embed="rId7" name="2.1.3_3_medium.wav"/>
            </a:hlinkClick>
            <a:extLst>
              <a:ext uri="{FF2B5EF4-FFF2-40B4-BE49-F238E27FC236}">
                <a16:creationId xmlns:a16="http://schemas.microsoft.com/office/drawing/2014/main" id="{EE261CC1-44FA-4F6A-907D-DF3D54BEB7AA}"/>
              </a:ext>
            </a:extLst>
          </p:cNvPr>
          <p:cNvSpPr/>
          <p:nvPr/>
        </p:nvSpPr>
        <p:spPr>
          <a:xfrm>
            <a:off x="8730712" y="1307629"/>
            <a:ext cx="495605" cy="462993"/>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GB" sz="2000" b="1" kern="1200" dirty="0">
                <a:solidFill>
                  <a:schemeClr val="bg1"/>
                </a:solidFill>
              </a:rPr>
              <a:t>3</a:t>
            </a:r>
          </a:p>
        </p:txBody>
      </p:sp>
      <p:sp>
        <p:nvSpPr>
          <p:cNvPr id="8" name="Action Button: Custom 15">
            <a:hlinkClick r:id="" action="ppaction://noaction" highlightClick="1">
              <a:snd r:embed="rId8" name="2.1.3_4_slow.wav"/>
            </a:hlinkClick>
            <a:extLst>
              <a:ext uri="{FF2B5EF4-FFF2-40B4-BE49-F238E27FC236}">
                <a16:creationId xmlns:a16="http://schemas.microsoft.com/office/drawing/2014/main" id="{72163C7E-62C4-4657-ADDD-762BD7660530}"/>
              </a:ext>
            </a:extLst>
          </p:cNvPr>
          <p:cNvSpPr/>
          <p:nvPr/>
        </p:nvSpPr>
        <p:spPr>
          <a:xfrm>
            <a:off x="9383067" y="1291004"/>
            <a:ext cx="495605" cy="462993"/>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GB" sz="2000" b="1" kern="1200" dirty="0">
                <a:solidFill>
                  <a:schemeClr val="bg1"/>
                </a:solidFill>
              </a:rPr>
              <a:t>4</a:t>
            </a:r>
          </a:p>
        </p:txBody>
      </p:sp>
      <p:sp>
        <p:nvSpPr>
          <p:cNvPr id="9" name="Action Button: Custom 16">
            <a:hlinkClick r:id="" action="ppaction://noaction" highlightClick="1">
              <a:snd r:embed="rId9" name="2.1.3_5_medium.wav"/>
            </a:hlinkClick>
            <a:extLst>
              <a:ext uri="{FF2B5EF4-FFF2-40B4-BE49-F238E27FC236}">
                <a16:creationId xmlns:a16="http://schemas.microsoft.com/office/drawing/2014/main" id="{D9D6A020-6749-4710-986A-3903ADAFC3B3}"/>
              </a:ext>
            </a:extLst>
          </p:cNvPr>
          <p:cNvSpPr/>
          <p:nvPr/>
        </p:nvSpPr>
        <p:spPr>
          <a:xfrm>
            <a:off x="10035422" y="1291004"/>
            <a:ext cx="495605" cy="462993"/>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GB" sz="2000" b="1" kern="1200" dirty="0">
                <a:solidFill>
                  <a:schemeClr val="bg1"/>
                </a:solidFill>
              </a:rPr>
              <a:t>5</a:t>
            </a:r>
          </a:p>
        </p:txBody>
      </p:sp>
      <p:sp>
        <p:nvSpPr>
          <p:cNvPr id="10" name="Action Button: Custom 17">
            <a:hlinkClick r:id="" action="ppaction://noaction" highlightClick="1">
              <a:snd r:embed="rId10" name="2.1.3_6_medium.wav"/>
            </a:hlinkClick>
            <a:extLst>
              <a:ext uri="{FF2B5EF4-FFF2-40B4-BE49-F238E27FC236}">
                <a16:creationId xmlns:a16="http://schemas.microsoft.com/office/drawing/2014/main" id="{14ADCDAF-D0F3-4038-A42C-FEF9F929BBFA}"/>
              </a:ext>
            </a:extLst>
          </p:cNvPr>
          <p:cNvSpPr/>
          <p:nvPr/>
        </p:nvSpPr>
        <p:spPr>
          <a:xfrm>
            <a:off x="10687777" y="1291004"/>
            <a:ext cx="495605" cy="462993"/>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GB" sz="2000" b="1" kern="1200" dirty="0">
                <a:solidFill>
                  <a:schemeClr val="bg1"/>
                </a:solidFill>
              </a:rPr>
              <a:t>6</a:t>
            </a:r>
          </a:p>
        </p:txBody>
      </p:sp>
      <p:sp>
        <p:nvSpPr>
          <p:cNvPr id="11" name="Action Button: Custom 18">
            <a:hlinkClick r:id="" action="ppaction://noaction" highlightClick="1">
              <a:snd r:embed="rId11" name="2.1.3_7_medium.wav"/>
            </a:hlinkClick>
            <a:extLst>
              <a:ext uri="{FF2B5EF4-FFF2-40B4-BE49-F238E27FC236}">
                <a16:creationId xmlns:a16="http://schemas.microsoft.com/office/drawing/2014/main" id="{04C0A6D7-4C48-4818-84AB-56CB769CB00B}"/>
              </a:ext>
            </a:extLst>
          </p:cNvPr>
          <p:cNvSpPr/>
          <p:nvPr/>
        </p:nvSpPr>
        <p:spPr>
          <a:xfrm>
            <a:off x="11340132" y="1283389"/>
            <a:ext cx="495605" cy="462993"/>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GB" sz="2000" b="1" kern="1200" dirty="0">
                <a:solidFill>
                  <a:schemeClr val="bg1"/>
                </a:solidFill>
              </a:rPr>
              <a:t>7</a:t>
            </a:r>
          </a:p>
        </p:txBody>
      </p:sp>
      <p:pic>
        <p:nvPicPr>
          <p:cNvPr id="12" name="Story">
            <a:hlinkClick r:id="" action="ppaction://media"/>
            <a:extLst>
              <a:ext uri="{FF2B5EF4-FFF2-40B4-BE49-F238E27FC236}">
                <a16:creationId xmlns:a16="http://schemas.microsoft.com/office/drawing/2014/main" id="{A9CB0EA0-0FCF-48FC-92E6-F6990D4637D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673804" y="81191"/>
            <a:ext cx="609600" cy="609600"/>
          </a:xfrm>
          <a:prstGeom prst="rect">
            <a:avLst/>
          </a:prstGeom>
        </p:spPr>
      </p:pic>
      <p:pic>
        <p:nvPicPr>
          <p:cNvPr id="13" name="Picture 12">
            <a:extLst>
              <a:ext uri="{FF2B5EF4-FFF2-40B4-BE49-F238E27FC236}">
                <a16:creationId xmlns:a16="http://schemas.microsoft.com/office/drawing/2014/main" id="{6AB5F16B-3B9A-4B3A-B0D6-9EF20C6A6A28}"/>
              </a:ext>
            </a:extLst>
          </p:cNvPr>
          <p:cNvPicPr>
            <a:picLocks noChangeAspect="1"/>
          </p:cNvPicPr>
          <p:nvPr/>
        </p:nvPicPr>
        <p:blipFill>
          <a:blip r:embed="rId13"/>
          <a:stretch>
            <a:fillRect/>
          </a:stretch>
        </p:blipFill>
        <p:spPr>
          <a:xfrm>
            <a:off x="432483" y="1734363"/>
            <a:ext cx="11477438" cy="4545196"/>
          </a:xfrm>
          <a:prstGeom prst="rect">
            <a:avLst/>
          </a:prstGeom>
        </p:spPr>
      </p:pic>
      <p:sp>
        <p:nvSpPr>
          <p:cNvPr id="14" name="TextBox 13">
            <a:extLst>
              <a:ext uri="{FF2B5EF4-FFF2-40B4-BE49-F238E27FC236}">
                <a16:creationId xmlns:a16="http://schemas.microsoft.com/office/drawing/2014/main" id="{BFB27024-AFA3-40FE-8E7E-00787752854B}"/>
              </a:ext>
            </a:extLst>
          </p:cNvPr>
          <p:cNvSpPr txBox="1"/>
          <p:nvPr/>
        </p:nvSpPr>
        <p:spPr>
          <a:xfrm>
            <a:off x="601651" y="2198101"/>
            <a:ext cx="5253942" cy="3477875"/>
          </a:xfrm>
          <a:prstGeom prst="rect">
            <a:avLst/>
          </a:prstGeom>
          <a:noFill/>
        </p:spPr>
        <p:txBody>
          <a:bodyPr wrap="square" rtlCol="0">
            <a:spAutoFit/>
          </a:bodyPr>
          <a:lstStyle/>
          <a:p>
            <a:pPr>
              <a:defRPr/>
            </a:pPr>
            <a:r>
              <a:rPr lang="en-GB" sz="2200" dirty="0">
                <a:solidFill>
                  <a:srgbClr val="002060"/>
                </a:solidFill>
                <a:latin typeface="Century Gothic" panose="020B0502020202020204" pitchFamily="34" charset="0"/>
                <a:ea typeface="+mn-ea"/>
              </a:rPr>
              <a:t>Les </a:t>
            </a:r>
            <a:r>
              <a:rPr lang="en-GB" sz="2200" dirty="0" err="1">
                <a:solidFill>
                  <a:srgbClr val="002060"/>
                </a:solidFill>
                <a:latin typeface="Century Gothic" panose="020B0502020202020204" pitchFamily="34" charset="0"/>
                <a:ea typeface="+mn-ea"/>
              </a:rPr>
              <a:t>professeurs</a:t>
            </a:r>
            <a:r>
              <a:rPr lang="en-GB" sz="2200" dirty="0">
                <a:solidFill>
                  <a:srgbClr val="002060"/>
                </a:solidFill>
                <a:latin typeface="Century Gothic" panose="020B0502020202020204" pitchFamily="34" charset="0"/>
                <a:ea typeface="+mn-ea"/>
              </a:rPr>
              <a:t> de 6ème </a:t>
            </a:r>
            <a:r>
              <a:rPr lang="en-GB" sz="2200" dirty="0" err="1">
                <a:solidFill>
                  <a:srgbClr val="002060"/>
                </a:solidFill>
                <a:latin typeface="Century Gothic" panose="020B0502020202020204" pitchFamily="34" charset="0"/>
                <a:ea typeface="+mn-ea"/>
              </a:rPr>
              <a:t>organisent</a:t>
            </a:r>
            <a:r>
              <a:rPr lang="en-GB" sz="2200" dirty="0">
                <a:solidFill>
                  <a:srgbClr val="002060"/>
                </a:solidFill>
                <a:latin typeface="Century Gothic" panose="020B0502020202020204" pitchFamily="34" charset="0"/>
                <a:ea typeface="+mn-ea"/>
              </a:rPr>
              <a:t> un concert pour les enfants. Le concert </a:t>
            </a:r>
            <a:r>
              <a:rPr lang="en-GB" sz="2200" dirty="0" err="1">
                <a:solidFill>
                  <a:srgbClr val="002060"/>
                </a:solidFill>
                <a:latin typeface="Century Gothic" panose="020B0502020202020204" pitchFamily="34" charset="0"/>
                <a:ea typeface="+mn-ea"/>
              </a:rPr>
              <a:t>est</a:t>
            </a:r>
            <a:r>
              <a:rPr lang="en-GB" sz="2200" dirty="0">
                <a:solidFill>
                  <a:srgbClr val="002060"/>
                </a:solidFill>
                <a:latin typeface="Century Gothic" panose="020B0502020202020204" pitchFamily="34" charset="0"/>
                <a:ea typeface="+mn-ea"/>
              </a:rPr>
              <a:t> grand et important et les enfants </a:t>
            </a:r>
            <a:r>
              <a:rPr lang="en-GB" sz="2200" dirty="0" err="1">
                <a:solidFill>
                  <a:srgbClr val="002060"/>
                </a:solidFill>
                <a:latin typeface="Century Gothic" panose="020B0502020202020204" pitchFamily="34" charset="0"/>
                <a:ea typeface="+mn-ea"/>
              </a:rPr>
              <a:t>sont</a:t>
            </a:r>
            <a:r>
              <a:rPr lang="en-GB" sz="2200" dirty="0">
                <a:solidFill>
                  <a:srgbClr val="002060"/>
                </a:solidFill>
                <a:latin typeface="Century Gothic" panose="020B0502020202020204" pitchFamily="34" charset="0"/>
                <a:ea typeface="+mn-ea"/>
              </a:rPr>
              <a:t> </a:t>
            </a:r>
            <a:r>
              <a:rPr lang="en-GB" sz="2200" dirty="0" err="1">
                <a:solidFill>
                  <a:srgbClr val="002060"/>
                </a:solidFill>
                <a:latin typeface="Century Gothic" panose="020B0502020202020204" pitchFamily="34" charset="0"/>
                <a:ea typeface="+mn-ea"/>
              </a:rPr>
              <a:t>très</a:t>
            </a:r>
            <a:r>
              <a:rPr lang="en-GB" sz="2200" dirty="0">
                <a:solidFill>
                  <a:srgbClr val="002060"/>
                </a:solidFill>
                <a:latin typeface="Century Gothic" panose="020B0502020202020204" pitchFamily="34" charset="0"/>
                <a:ea typeface="+mn-ea"/>
              </a:rPr>
              <a:t> </a:t>
            </a:r>
            <a:r>
              <a:rPr lang="en-GB" sz="2200" dirty="0" err="1">
                <a:solidFill>
                  <a:srgbClr val="002060"/>
                </a:solidFill>
                <a:latin typeface="Century Gothic" panose="020B0502020202020204" pitchFamily="34" charset="0"/>
                <a:ea typeface="+mn-ea"/>
              </a:rPr>
              <a:t>enthousiastes</a:t>
            </a:r>
            <a:r>
              <a:rPr lang="en-GB" sz="2200" dirty="0">
                <a:solidFill>
                  <a:srgbClr val="002060"/>
                </a:solidFill>
                <a:latin typeface="Century Gothic" panose="020B0502020202020204" pitchFamily="34" charset="0"/>
                <a:ea typeface="+mn-ea"/>
              </a:rPr>
              <a:t>.</a:t>
            </a:r>
          </a:p>
          <a:p>
            <a:pPr>
              <a:defRPr/>
            </a:pPr>
            <a:endParaRPr lang="en-GB" sz="2200" dirty="0">
              <a:solidFill>
                <a:srgbClr val="002060"/>
              </a:solidFill>
              <a:latin typeface="Century Gothic" panose="020B0502020202020204" pitchFamily="34" charset="0"/>
              <a:ea typeface="+mn-ea"/>
            </a:endParaRPr>
          </a:p>
          <a:p>
            <a:pPr>
              <a:defRPr/>
            </a:pPr>
            <a:r>
              <a:rPr lang="en-GB" sz="2200" dirty="0">
                <a:solidFill>
                  <a:srgbClr val="002060"/>
                </a:solidFill>
                <a:latin typeface="Century Gothic" panose="020B0502020202020204" pitchFamily="34" charset="0"/>
                <a:ea typeface="+mn-ea"/>
              </a:rPr>
              <a:t>Les chanteurs </a:t>
            </a:r>
            <a:r>
              <a:rPr lang="en-GB" sz="2200" dirty="0" err="1">
                <a:solidFill>
                  <a:srgbClr val="002060"/>
                </a:solidFill>
                <a:latin typeface="Century Gothic" panose="020B0502020202020204" pitchFamily="34" charset="0"/>
                <a:ea typeface="+mn-ea"/>
              </a:rPr>
              <a:t>sont</a:t>
            </a:r>
            <a:r>
              <a:rPr lang="en-GB" sz="2200" dirty="0">
                <a:solidFill>
                  <a:srgbClr val="002060"/>
                </a:solidFill>
                <a:latin typeface="Century Gothic" panose="020B0502020202020204" pitchFamily="34" charset="0"/>
                <a:ea typeface="+mn-ea"/>
              </a:rPr>
              <a:t> </a:t>
            </a:r>
            <a:r>
              <a:rPr lang="en-GB" sz="2200" dirty="0" err="1">
                <a:solidFill>
                  <a:srgbClr val="002060"/>
                </a:solidFill>
                <a:latin typeface="Century Gothic" panose="020B0502020202020204" pitchFamily="34" charset="0"/>
                <a:ea typeface="+mn-ea"/>
              </a:rPr>
              <a:t>drôles</a:t>
            </a:r>
            <a:r>
              <a:rPr lang="en-GB" sz="2200" dirty="0">
                <a:solidFill>
                  <a:srgbClr val="002060"/>
                </a:solidFill>
                <a:latin typeface="Century Gothic" panose="020B0502020202020204" pitchFamily="34" charset="0"/>
                <a:ea typeface="+mn-ea"/>
              </a:rPr>
              <a:t> et </a:t>
            </a:r>
            <a:r>
              <a:rPr lang="en-GB" sz="2200" dirty="0" err="1">
                <a:solidFill>
                  <a:srgbClr val="002060"/>
                </a:solidFill>
                <a:latin typeface="Century Gothic" panose="020B0502020202020204" pitchFamily="34" charset="0"/>
                <a:ea typeface="+mn-ea"/>
              </a:rPr>
              <a:t>très</a:t>
            </a:r>
            <a:r>
              <a:rPr lang="en-GB" sz="2200" dirty="0">
                <a:solidFill>
                  <a:srgbClr val="002060"/>
                </a:solidFill>
                <a:latin typeface="Century Gothic" panose="020B0502020202020204" pitchFamily="34" charset="0"/>
                <a:ea typeface="+mn-ea"/>
              </a:rPr>
              <a:t>  </a:t>
            </a:r>
            <a:r>
              <a:rPr lang="en-GB" sz="2200" dirty="0" err="1">
                <a:solidFill>
                  <a:srgbClr val="002060"/>
                </a:solidFill>
                <a:latin typeface="Century Gothic" panose="020B0502020202020204" pitchFamily="34" charset="0"/>
                <a:ea typeface="+mn-ea"/>
              </a:rPr>
              <a:t>amusants</a:t>
            </a:r>
            <a:r>
              <a:rPr lang="en-GB" sz="2200" dirty="0">
                <a:solidFill>
                  <a:srgbClr val="002060"/>
                </a:solidFill>
                <a:latin typeface="Century Gothic" panose="020B0502020202020204" pitchFamily="34" charset="0"/>
                <a:ea typeface="+mn-ea"/>
              </a:rPr>
              <a:t>. </a:t>
            </a:r>
            <a:r>
              <a:rPr lang="en-GB" sz="2200" dirty="0" err="1">
                <a:solidFill>
                  <a:srgbClr val="002060"/>
                </a:solidFill>
                <a:latin typeface="Century Gothic" panose="020B0502020202020204" pitchFamily="34" charset="0"/>
                <a:ea typeface="+mn-ea"/>
              </a:rPr>
              <a:t>Ils</a:t>
            </a:r>
            <a:r>
              <a:rPr lang="en-GB" sz="2200" dirty="0">
                <a:solidFill>
                  <a:srgbClr val="002060"/>
                </a:solidFill>
                <a:latin typeface="Century Gothic" panose="020B0502020202020204" pitchFamily="34" charset="0"/>
                <a:ea typeface="+mn-ea"/>
              </a:rPr>
              <a:t> </a:t>
            </a:r>
            <a:r>
              <a:rPr lang="en-GB" sz="2200" dirty="0" err="1">
                <a:solidFill>
                  <a:srgbClr val="002060"/>
                </a:solidFill>
                <a:latin typeface="Century Gothic" panose="020B0502020202020204" pitchFamily="34" charset="0"/>
                <a:ea typeface="+mn-ea"/>
              </a:rPr>
              <a:t>chantent</a:t>
            </a:r>
            <a:r>
              <a:rPr lang="en-GB" sz="2200" dirty="0">
                <a:solidFill>
                  <a:srgbClr val="002060"/>
                </a:solidFill>
                <a:latin typeface="Century Gothic" panose="020B0502020202020204" pitchFamily="34" charset="0"/>
                <a:ea typeface="+mn-ea"/>
              </a:rPr>
              <a:t> </a:t>
            </a:r>
            <a:r>
              <a:rPr lang="en-GB" sz="2200" dirty="0" err="1">
                <a:solidFill>
                  <a:srgbClr val="002060"/>
                </a:solidFill>
                <a:latin typeface="Century Gothic" panose="020B0502020202020204" pitchFamily="34" charset="0"/>
                <a:ea typeface="+mn-ea"/>
              </a:rPr>
              <a:t>en</a:t>
            </a:r>
            <a:r>
              <a:rPr lang="en-GB" sz="2200" dirty="0">
                <a:solidFill>
                  <a:srgbClr val="002060"/>
                </a:solidFill>
                <a:latin typeface="Century Gothic" panose="020B0502020202020204" pitchFamily="34" charset="0"/>
                <a:ea typeface="+mn-ea"/>
              </a:rPr>
              <a:t> </a:t>
            </a:r>
            <a:r>
              <a:rPr lang="en-GB" sz="2200" dirty="0" err="1">
                <a:solidFill>
                  <a:srgbClr val="002060"/>
                </a:solidFill>
                <a:latin typeface="Century Gothic" panose="020B0502020202020204" pitchFamily="34" charset="0"/>
                <a:ea typeface="+mn-ea"/>
              </a:rPr>
              <a:t>anglais</a:t>
            </a:r>
            <a:r>
              <a:rPr lang="en-GB" sz="2200" dirty="0">
                <a:solidFill>
                  <a:srgbClr val="002060"/>
                </a:solidFill>
                <a:latin typeface="Century Gothic" panose="020B0502020202020204" pitchFamily="34" charset="0"/>
                <a:ea typeface="+mn-ea"/>
              </a:rPr>
              <a:t>. </a:t>
            </a:r>
            <a:r>
              <a:rPr lang="en-GB" sz="2200" dirty="0" err="1">
                <a:solidFill>
                  <a:srgbClr val="002060"/>
                </a:solidFill>
                <a:latin typeface="Century Gothic" panose="020B0502020202020204" pitchFamily="34" charset="0"/>
                <a:ea typeface="+mn-ea"/>
              </a:rPr>
              <a:t>Mais</a:t>
            </a:r>
            <a:r>
              <a:rPr lang="en-GB" sz="2200" dirty="0">
                <a:solidFill>
                  <a:srgbClr val="002060"/>
                </a:solidFill>
                <a:latin typeface="Century Gothic" panose="020B0502020202020204" pitchFamily="34" charset="0"/>
                <a:ea typeface="+mn-ea"/>
              </a:rPr>
              <a:t> les </a:t>
            </a:r>
            <a:r>
              <a:rPr lang="en-GB" sz="2200" dirty="0" err="1">
                <a:solidFill>
                  <a:srgbClr val="002060"/>
                </a:solidFill>
                <a:latin typeface="Century Gothic" panose="020B0502020202020204" pitchFamily="34" charset="0"/>
                <a:ea typeface="+mn-ea"/>
              </a:rPr>
              <a:t>professeurs</a:t>
            </a:r>
            <a:r>
              <a:rPr lang="en-GB" sz="2200" dirty="0">
                <a:solidFill>
                  <a:srgbClr val="002060"/>
                </a:solidFill>
                <a:latin typeface="Century Gothic" panose="020B0502020202020204" pitchFamily="34" charset="0"/>
                <a:ea typeface="+mn-ea"/>
              </a:rPr>
              <a:t> ont un problème. Les </a:t>
            </a:r>
            <a:r>
              <a:rPr lang="en-GB" sz="2200" dirty="0" err="1">
                <a:solidFill>
                  <a:srgbClr val="002060"/>
                </a:solidFill>
                <a:latin typeface="Century Gothic" panose="020B0502020202020204" pitchFamily="34" charset="0"/>
                <a:ea typeface="+mn-ea"/>
              </a:rPr>
              <a:t>chanteurs</a:t>
            </a:r>
            <a:r>
              <a:rPr lang="en-GB" sz="2200" dirty="0">
                <a:solidFill>
                  <a:srgbClr val="002060"/>
                </a:solidFill>
                <a:latin typeface="Century Gothic" panose="020B0502020202020204" pitchFamily="34" charset="0"/>
                <a:ea typeface="+mn-ea"/>
              </a:rPr>
              <a:t> </a:t>
            </a:r>
            <a:r>
              <a:rPr lang="en-GB" sz="2200" dirty="0" err="1">
                <a:solidFill>
                  <a:srgbClr val="002060"/>
                </a:solidFill>
                <a:latin typeface="Century Gothic" panose="020B0502020202020204" pitchFamily="34" charset="0"/>
                <a:ea typeface="+mn-ea"/>
              </a:rPr>
              <a:t>sont</a:t>
            </a:r>
            <a:r>
              <a:rPr lang="en-GB" sz="2200" dirty="0">
                <a:solidFill>
                  <a:srgbClr val="002060"/>
                </a:solidFill>
                <a:latin typeface="Century Gothic" panose="020B0502020202020204" pitchFamily="34" charset="0"/>
                <a:ea typeface="+mn-ea"/>
              </a:rPr>
              <a:t> </a:t>
            </a:r>
            <a:r>
              <a:rPr lang="en-GB" sz="2200" dirty="0" err="1">
                <a:solidFill>
                  <a:srgbClr val="002060"/>
                </a:solidFill>
                <a:latin typeface="Century Gothic" panose="020B0502020202020204" pitchFamily="34" charset="0"/>
                <a:ea typeface="+mn-ea"/>
              </a:rPr>
              <a:t>malades</a:t>
            </a:r>
            <a:r>
              <a:rPr lang="en-GB" sz="2200" dirty="0">
                <a:solidFill>
                  <a:srgbClr val="002060"/>
                </a:solidFill>
                <a:latin typeface="Century Gothic" panose="020B0502020202020204" pitchFamily="34" charset="0"/>
                <a:ea typeface="+mn-ea"/>
              </a:rPr>
              <a:t>! La situation </a:t>
            </a:r>
            <a:r>
              <a:rPr lang="en-GB" sz="2200" dirty="0" err="1">
                <a:solidFill>
                  <a:srgbClr val="002060"/>
                </a:solidFill>
                <a:latin typeface="Century Gothic" panose="020B0502020202020204" pitchFamily="34" charset="0"/>
                <a:ea typeface="+mn-ea"/>
              </a:rPr>
              <a:t>est</a:t>
            </a:r>
            <a:r>
              <a:rPr lang="en-GB" sz="2200" dirty="0">
                <a:solidFill>
                  <a:srgbClr val="002060"/>
                </a:solidFill>
                <a:latin typeface="Century Gothic" panose="020B0502020202020204" pitchFamily="34" charset="0"/>
                <a:ea typeface="+mn-ea"/>
              </a:rPr>
              <a:t> </a:t>
            </a:r>
            <a:r>
              <a:rPr lang="en-GB" sz="2200" dirty="0" err="1">
                <a:solidFill>
                  <a:srgbClr val="002060"/>
                </a:solidFill>
                <a:latin typeface="Century Gothic" panose="020B0502020202020204" pitchFamily="34" charset="0"/>
                <a:ea typeface="+mn-ea"/>
              </a:rPr>
              <a:t>très</a:t>
            </a:r>
            <a:r>
              <a:rPr lang="en-GB" sz="2200" dirty="0">
                <a:solidFill>
                  <a:srgbClr val="002060"/>
                </a:solidFill>
                <a:latin typeface="Century Gothic" panose="020B0502020202020204" pitchFamily="34" charset="0"/>
                <a:ea typeface="+mn-ea"/>
              </a:rPr>
              <a:t> difficile.</a:t>
            </a:r>
          </a:p>
        </p:txBody>
      </p:sp>
      <p:sp>
        <p:nvSpPr>
          <p:cNvPr id="15" name="TextBox 14">
            <a:extLst>
              <a:ext uri="{FF2B5EF4-FFF2-40B4-BE49-F238E27FC236}">
                <a16:creationId xmlns:a16="http://schemas.microsoft.com/office/drawing/2014/main" id="{A054B972-CB7C-4C9B-B87F-C27C1D9F4797}"/>
              </a:ext>
            </a:extLst>
          </p:cNvPr>
          <p:cNvSpPr txBox="1"/>
          <p:nvPr/>
        </p:nvSpPr>
        <p:spPr>
          <a:xfrm>
            <a:off x="6457245" y="2198101"/>
            <a:ext cx="5219021" cy="3816429"/>
          </a:xfrm>
          <a:prstGeom prst="rect">
            <a:avLst/>
          </a:prstGeom>
          <a:noFill/>
        </p:spPr>
        <p:txBody>
          <a:bodyPr wrap="square" rtlCol="0">
            <a:spAutoFit/>
          </a:bodyPr>
          <a:lstStyle/>
          <a:p>
            <a:pPr>
              <a:defRPr/>
            </a:pPr>
            <a:r>
              <a:rPr lang="fr-FR" sz="2200" dirty="0">
                <a:solidFill>
                  <a:srgbClr val="002060"/>
                </a:solidFill>
                <a:latin typeface="Century Gothic" panose="020B0502020202020204" pitchFamily="34" charset="0"/>
                <a:ea typeface="+mn-ea"/>
              </a:rPr>
              <a:t>Les professeurs ont une idée. Ils sont drôles et amusants, et ils parlent très bien anglais aussi …</a:t>
            </a:r>
          </a:p>
          <a:p>
            <a:pPr>
              <a:defRPr/>
            </a:pPr>
            <a:endParaRPr lang="en-GB" sz="2200" dirty="0">
              <a:solidFill>
                <a:srgbClr val="002060"/>
              </a:solidFill>
              <a:latin typeface="Century Gothic" panose="020B0502020202020204" pitchFamily="34" charset="0"/>
              <a:ea typeface="+mn-ea"/>
            </a:endParaRPr>
          </a:p>
          <a:p>
            <a:pPr>
              <a:defRPr/>
            </a:pPr>
            <a:r>
              <a:rPr lang="en-GB" sz="2200" dirty="0">
                <a:solidFill>
                  <a:srgbClr val="002060"/>
                </a:solidFill>
                <a:latin typeface="Century Gothic" panose="020B0502020202020204" pitchFamily="34" charset="0"/>
                <a:ea typeface="+mn-ea"/>
              </a:rPr>
              <a:t>Les </a:t>
            </a:r>
            <a:r>
              <a:rPr lang="en-GB" sz="2200" dirty="0" err="1">
                <a:solidFill>
                  <a:srgbClr val="002060"/>
                </a:solidFill>
                <a:latin typeface="Century Gothic" panose="020B0502020202020204" pitchFamily="34" charset="0"/>
                <a:ea typeface="+mn-ea"/>
              </a:rPr>
              <a:t>professeurs</a:t>
            </a:r>
            <a:r>
              <a:rPr lang="en-GB" sz="2200" dirty="0">
                <a:solidFill>
                  <a:srgbClr val="002060"/>
                </a:solidFill>
                <a:latin typeface="Century Gothic" panose="020B0502020202020204" pitchFamily="34" charset="0"/>
                <a:ea typeface="+mn-ea"/>
              </a:rPr>
              <a:t> portent des </a:t>
            </a:r>
            <a:r>
              <a:rPr lang="en-GB" sz="2200" dirty="0" err="1">
                <a:solidFill>
                  <a:srgbClr val="002060"/>
                </a:solidFill>
                <a:latin typeface="Century Gothic" panose="020B0502020202020204" pitchFamily="34" charset="0"/>
                <a:ea typeface="+mn-ea"/>
              </a:rPr>
              <a:t>uniformes</a:t>
            </a:r>
            <a:r>
              <a:rPr lang="en-GB" sz="2200" dirty="0">
                <a:solidFill>
                  <a:srgbClr val="002060"/>
                </a:solidFill>
                <a:latin typeface="Century Gothic" panose="020B0502020202020204" pitchFamily="34" charset="0"/>
                <a:ea typeface="+mn-ea"/>
              </a:rPr>
              <a:t> violets et </a:t>
            </a:r>
            <a:r>
              <a:rPr lang="en-GB" sz="2200" dirty="0" err="1">
                <a:solidFill>
                  <a:srgbClr val="002060"/>
                </a:solidFill>
                <a:latin typeface="Century Gothic" panose="020B0502020202020204" pitchFamily="34" charset="0"/>
                <a:ea typeface="+mn-ea"/>
              </a:rPr>
              <a:t>ils</a:t>
            </a:r>
            <a:r>
              <a:rPr lang="en-GB" sz="2200" dirty="0">
                <a:solidFill>
                  <a:srgbClr val="002060"/>
                </a:solidFill>
                <a:latin typeface="Century Gothic" panose="020B0502020202020204" pitchFamily="34" charset="0"/>
                <a:ea typeface="+mn-ea"/>
              </a:rPr>
              <a:t> </a:t>
            </a:r>
            <a:r>
              <a:rPr lang="en-GB" sz="2200" dirty="0" err="1">
                <a:solidFill>
                  <a:srgbClr val="002060"/>
                </a:solidFill>
                <a:latin typeface="Century Gothic" panose="020B0502020202020204" pitchFamily="34" charset="0"/>
                <a:ea typeface="+mn-ea"/>
              </a:rPr>
              <a:t>chantent</a:t>
            </a:r>
            <a:r>
              <a:rPr lang="en-GB" sz="2200" dirty="0">
                <a:solidFill>
                  <a:srgbClr val="002060"/>
                </a:solidFill>
                <a:latin typeface="Century Gothic" panose="020B0502020202020204" pitchFamily="34" charset="0"/>
                <a:ea typeface="+mn-ea"/>
              </a:rPr>
              <a:t> au concert. </a:t>
            </a:r>
            <a:r>
              <a:rPr lang="en-GB" sz="2200" dirty="0" err="1">
                <a:solidFill>
                  <a:srgbClr val="002060"/>
                </a:solidFill>
                <a:latin typeface="Century Gothic" panose="020B0502020202020204" pitchFamily="34" charset="0"/>
                <a:ea typeface="+mn-ea"/>
              </a:rPr>
              <a:t>Ils</a:t>
            </a:r>
            <a:r>
              <a:rPr lang="en-GB" sz="2200" dirty="0">
                <a:solidFill>
                  <a:srgbClr val="002060"/>
                </a:solidFill>
                <a:latin typeface="Century Gothic" panose="020B0502020202020204" pitchFamily="34" charset="0"/>
                <a:ea typeface="+mn-ea"/>
              </a:rPr>
              <a:t> </a:t>
            </a:r>
            <a:r>
              <a:rPr lang="en-GB" sz="2200" dirty="0" err="1">
                <a:solidFill>
                  <a:srgbClr val="002060"/>
                </a:solidFill>
                <a:latin typeface="Century Gothic" panose="020B0502020202020204" pitchFamily="34" charset="0"/>
                <a:ea typeface="+mn-ea"/>
              </a:rPr>
              <a:t>sont</a:t>
            </a:r>
            <a:r>
              <a:rPr lang="en-GB" sz="2200" dirty="0">
                <a:solidFill>
                  <a:srgbClr val="002060"/>
                </a:solidFill>
                <a:latin typeface="Century Gothic" panose="020B0502020202020204" pitchFamily="34" charset="0"/>
                <a:ea typeface="+mn-ea"/>
              </a:rPr>
              <a:t> des </a:t>
            </a:r>
            <a:r>
              <a:rPr lang="en-GB" sz="2200" dirty="0" err="1">
                <a:solidFill>
                  <a:srgbClr val="002060"/>
                </a:solidFill>
                <a:latin typeface="Century Gothic" panose="020B0502020202020204" pitchFamily="34" charset="0"/>
                <a:ea typeface="+mn-ea"/>
              </a:rPr>
              <a:t>acteurs</a:t>
            </a:r>
            <a:r>
              <a:rPr lang="en-GB" sz="2200" dirty="0">
                <a:solidFill>
                  <a:srgbClr val="002060"/>
                </a:solidFill>
                <a:latin typeface="Century Gothic" panose="020B0502020202020204" pitchFamily="34" charset="0"/>
                <a:ea typeface="+mn-ea"/>
              </a:rPr>
              <a:t> </a:t>
            </a:r>
            <a:r>
              <a:rPr lang="en-GB" sz="2200" dirty="0" err="1">
                <a:solidFill>
                  <a:srgbClr val="002060"/>
                </a:solidFill>
                <a:latin typeface="Century Gothic" panose="020B0502020202020204" pitchFamily="34" charset="0"/>
                <a:ea typeface="+mn-ea"/>
              </a:rPr>
              <a:t>fantastiques</a:t>
            </a:r>
            <a:r>
              <a:rPr lang="en-GB" sz="2200" dirty="0">
                <a:solidFill>
                  <a:srgbClr val="002060"/>
                </a:solidFill>
                <a:latin typeface="Century Gothic" panose="020B0502020202020204" pitchFamily="34" charset="0"/>
                <a:ea typeface="+mn-ea"/>
              </a:rPr>
              <a:t>!</a:t>
            </a:r>
          </a:p>
          <a:p>
            <a:pPr>
              <a:defRPr/>
            </a:pPr>
            <a:endParaRPr lang="en-GB" sz="2200" dirty="0">
              <a:solidFill>
                <a:srgbClr val="002060"/>
              </a:solidFill>
              <a:latin typeface="Century Gothic" panose="020B0502020202020204" pitchFamily="34" charset="0"/>
              <a:ea typeface="+mn-ea"/>
            </a:endParaRPr>
          </a:p>
          <a:p>
            <a:pPr>
              <a:defRPr/>
            </a:pPr>
            <a:r>
              <a:rPr lang="en-GB" sz="2200" dirty="0">
                <a:solidFill>
                  <a:srgbClr val="002060"/>
                </a:solidFill>
                <a:latin typeface="Century Gothic" panose="020B0502020202020204" pitchFamily="34" charset="0"/>
                <a:ea typeface="+mn-ea"/>
              </a:rPr>
              <a:t>Les enfants </a:t>
            </a:r>
            <a:r>
              <a:rPr lang="en-GB" sz="2200" dirty="0" err="1">
                <a:solidFill>
                  <a:srgbClr val="002060"/>
                </a:solidFill>
                <a:latin typeface="Century Gothic" panose="020B0502020202020204" pitchFamily="34" charset="0"/>
                <a:ea typeface="+mn-ea"/>
              </a:rPr>
              <a:t>sont</a:t>
            </a:r>
            <a:r>
              <a:rPr lang="en-GB" sz="2200" dirty="0">
                <a:solidFill>
                  <a:srgbClr val="002060"/>
                </a:solidFill>
                <a:latin typeface="Century Gothic" panose="020B0502020202020204" pitchFamily="34" charset="0"/>
                <a:ea typeface="+mn-ea"/>
              </a:rPr>
              <a:t> contents. La solution </a:t>
            </a:r>
            <a:r>
              <a:rPr lang="en-GB" sz="2200" dirty="0" err="1">
                <a:solidFill>
                  <a:srgbClr val="002060"/>
                </a:solidFill>
                <a:latin typeface="Century Gothic" panose="020B0502020202020204" pitchFamily="34" charset="0"/>
                <a:ea typeface="+mn-ea"/>
              </a:rPr>
              <a:t>est</a:t>
            </a:r>
            <a:r>
              <a:rPr lang="en-GB" sz="2200" dirty="0">
                <a:solidFill>
                  <a:srgbClr val="002060"/>
                </a:solidFill>
                <a:latin typeface="Century Gothic" panose="020B0502020202020204" pitchFamily="34" charset="0"/>
                <a:ea typeface="+mn-ea"/>
              </a:rPr>
              <a:t> super!</a:t>
            </a:r>
          </a:p>
          <a:p>
            <a:pPr>
              <a:defRPr/>
            </a:pPr>
            <a:r>
              <a:rPr lang="en-GB" sz="2200" dirty="0">
                <a:solidFill>
                  <a:srgbClr val="002060"/>
                </a:solidFill>
                <a:latin typeface="Century Gothic" panose="020B0502020202020204" pitchFamily="34" charset="0"/>
                <a:ea typeface="+mn-ea"/>
              </a:rPr>
              <a:t> </a:t>
            </a:r>
          </a:p>
        </p:txBody>
      </p:sp>
      <p:sp>
        <p:nvSpPr>
          <p:cNvPr id="16" name="TextBox 15">
            <a:extLst>
              <a:ext uri="{FF2B5EF4-FFF2-40B4-BE49-F238E27FC236}">
                <a16:creationId xmlns:a16="http://schemas.microsoft.com/office/drawing/2014/main" id="{89A1EF64-DAEF-4F89-8AAC-215254C5A5BC}"/>
              </a:ext>
            </a:extLst>
          </p:cNvPr>
          <p:cNvSpPr txBox="1"/>
          <p:nvPr/>
        </p:nvSpPr>
        <p:spPr>
          <a:xfrm>
            <a:off x="406380" y="1323110"/>
            <a:ext cx="5449213" cy="430887"/>
          </a:xfrm>
          <a:prstGeom prst="rect">
            <a:avLst/>
          </a:prstGeom>
          <a:noFill/>
        </p:spPr>
        <p:txBody>
          <a:bodyPr wrap="square" rtlCol="0">
            <a:spAutoFit/>
          </a:bodyPr>
          <a:lstStyle/>
          <a:p>
            <a:pPr>
              <a:defRPr/>
            </a:pPr>
            <a:r>
              <a:rPr lang="en-GB" sz="2200" dirty="0" err="1">
                <a:solidFill>
                  <a:srgbClr val="002060"/>
                </a:solidFill>
                <a:latin typeface="Century Gothic" panose="020B0502020202020204" pitchFamily="34" charset="0"/>
                <a:ea typeface="+mn-ea"/>
              </a:rPr>
              <a:t>Écoute</a:t>
            </a:r>
            <a:r>
              <a:rPr lang="en-GB" sz="2200" dirty="0">
                <a:solidFill>
                  <a:srgbClr val="002060"/>
                </a:solidFill>
                <a:latin typeface="Century Gothic" panose="020B0502020202020204" pitchFamily="34" charset="0"/>
                <a:ea typeface="+mn-ea"/>
              </a:rPr>
              <a:t> et </a:t>
            </a:r>
            <a:r>
              <a:rPr lang="en-GB" sz="2200" dirty="0" err="1">
                <a:solidFill>
                  <a:srgbClr val="002060"/>
                </a:solidFill>
                <a:latin typeface="Century Gothic" panose="020B0502020202020204" pitchFamily="34" charset="0"/>
                <a:ea typeface="+mn-ea"/>
              </a:rPr>
              <a:t>lis</a:t>
            </a:r>
            <a:r>
              <a:rPr lang="en-GB" sz="2200" dirty="0">
                <a:solidFill>
                  <a:srgbClr val="002060"/>
                </a:solidFill>
                <a:latin typeface="Century Gothic" panose="020B0502020202020204" pitchFamily="34" charset="0"/>
                <a:ea typeface="+mn-ea"/>
              </a:rPr>
              <a:t> </a:t>
            </a:r>
            <a:r>
              <a:rPr lang="en-GB" sz="2200" dirty="0" err="1">
                <a:solidFill>
                  <a:srgbClr val="002060"/>
                </a:solidFill>
                <a:latin typeface="Century Gothic" panose="020B0502020202020204" pitchFamily="34" charset="0"/>
                <a:ea typeface="+mn-ea"/>
              </a:rPr>
              <a:t>l’histoire</a:t>
            </a:r>
            <a:r>
              <a:rPr lang="en-GB" sz="2200" dirty="0">
                <a:solidFill>
                  <a:srgbClr val="002060"/>
                </a:solidFill>
                <a:latin typeface="Century Gothic" panose="020B0502020202020204" pitchFamily="34" charset="0"/>
                <a:ea typeface="+mn-ea"/>
              </a:rPr>
              <a:t>.</a:t>
            </a:r>
          </a:p>
        </p:txBody>
      </p:sp>
    </p:spTree>
    <p:extLst>
      <p:ext uri="{BB962C8B-B14F-4D97-AF65-F5344CB8AC3E}">
        <p14:creationId xmlns:p14="http://schemas.microsoft.com/office/powerpoint/2010/main" val="9233972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316"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F3ADF6-7C1E-4D69-9146-2EA4466F7BCA}"/>
              </a:ext>
            </a:extLst>
          </p:cNvPr>
          <p:cNvSpPr>
            <a:spLocks noGrp="1"/>
          </p:cNvSpPr>
          <p:nvPr>
            <p:ph type="title"/>
          </p:nvPr>
        </p:nvSpPr>
        <p:spPr>
          <a:xfrm>
            <a:off x="-1" y="213557"/>
            <a:ext cx="6719777" cy="647577"/>
          </a:xfrm>
        </p:spPr>
        <p:txBody>
          <a:bodyPr>
            <a:noAutofit/>
          </a:bodyPr>
          <a:lstStyle/>
          <a:p>
            <a:r>
              <a:rPr lang="en-GB" sz="2800" b="1" dirty="0">
                <a:solidFill>
                  <a:srgbClr val="FFFFFF"/>
                </a:solidFill>
              </a:rPr>
              <a:t>Une situation </a:t>
            </a:r>
            <a:r>
              <a:rPr lang="en-GB" sz="2800" b="1" dirty="0" err="1">
                <a:solidFill>
                  <a:srgbClr val="FFFFFF"/>
                </a:solidFill>
              </a:rPr>
              <a:t>d'urgence</a:t>
            </a:r>
            <a:r>
              <a:rPr lang="en-GB" sz="2800" b="1" dirty="0">
                <a:solidFill>
                  <a:srgbClr val="FFFFFF"/>
                </a:solidFill>
              </a:rPr>
              <a:t> à </a:t>
            </a:r>
            <a:r>
              <a:rPr lang="en-GB" sz="2800" b="1" dirty="0" err="1">
                <a:solidFill>
                  <a:srgbClr val="FFFFFF"/>
                </a:solidFill>
              </a:rPr>
              <a:t>l'école</a:t>
            </a:r>
            <a:br>
              <a:rPr lang="en-GB" sz="2800" b="1" dirty="0">
                <a:solidFill>
                  <a:srgbClr val="FFFFFF"/>
                </a:solidFill>
              </a:rPr>
            </a:br>
            <a:endParaRPr lang="en-GB" sz="2800" dirty="0"/>
          </a:p>
        </p:txBody>
      </p:sp>
      <p:sp>
        <p:nvSpPr>
          <p:cNvPr id="17" name="Google Shape;147;p2">
            <a:extLst>
              <a:ext uri="{FF2B5EF4-FFF2-40B4-BE49-F238E27FC236}">
                <a16:creationId xmlns:a16="http://schemas.microsoft.com/office/drawing/2014/main" id="{43183876-2437-4626-A727-BC8E7D74A0DE}"/>
              </a:ext>
            </a:extLst>
          </p:cNvPr>
          <p:cNvSpPr/>
          <p:nvPr/>
        </p:nvSpPr>
        <p:spPr>
          <a:xfrm>
            <a:off x="10929937" y="249869"/>
            <a:ext cx="979984" cy="419602"/>
          </a:xfrm>
          <a:prstGeom prst="roundRect">
            <a:avLst>
              <a:gd name="adj" fmla="val 16667"/>
            </a:avLst>
          </a:prstGeom>
          <a:solidFill>
            <a:srgbClr val="0055A5"/>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dirty="0">
                <a:solidFill>
                  <a:srgbClr val="FFFFFF"/>
                </a:solidFill>
                <a:latin typeface="Century Gothic"/>
                <a:ea typeface="Century Gothic"/>
                <a:cs typeface="Century Gothic"/>
                <a:sym typeface="Century Gothic"/>
              </a:rPr>
              <a:t>lire </a:t>
            </a:r>
            <a:endParaRPr sz="1800" b="1" i="0" u="none" strike="noStrike" cap="none" dirty="0">
              <a:solidFill>
                <a:srgbClr val="FFFFFF"/>
              </a:solidFill>
              <a:latin typeface="Century Gothic"/>
              <a:ea typeface="Century Gothic"/>
              <a:cs typeface="Century Gothic"/>
              <a:sym typeface="Century Gothic"/>
            </a:endParaRPr>
          </a:p>
        </p:txBody>
      </p:sp>
      <p:pic>
        <p:nvPicPr>
          <p:cNvPr id="18" name="Picture 17">
            <a:extLst>
              <a:ext uri="{FF2B5EF4-FFF2-40B4-BE49-F238E27FC236}">
                <a16:creationId xmlns:a16="http://schemas.microsoft.com/office/drawing/2014/main" id="{16DDD524-EEC1-485B-B2B1-56848F686370}"/>
              </a:ext>
            </a:extLst>
          </p:cNvPr>
          <p:cNvPicPr>
            <a:picLocks noChangeAspect="1"/>
          </p:cNvPicPr>
          <p:nvPr/>
        </p:nvPicPr>
        <p:blipFill>
          <a:blip r:embed="rId3"/>
          <a:stretch>
            <a:fillRect/>
          </a:stretch>
        </p:blipFill>
        <p:spPr>
          <a:xfrm>
            <a:off x="432483" y="1734363"/>
            <a:ext cx="11477438" cy="4545196"/>
          </a:xfrm>
          <a:prstGeom prst="rect">
            <a:avLst/>
          </a:prstGeom>
        </p:spPr>
      </p:pic>
      <p:sp>
        <p:nvSpPr>
          <p:cNvPr id="19" name="TextBox 18">
            <a:extLst>
              <a:ext uri="{FF2B5EF4-FFF2-40B4-BE49-F238E27FC236}">
                <a16:creationId xmlns:a16="http://schemas.microsoft.com/office/drawing/2014/main" id="{CA35A562-717F-46CE-B184-854AF2CA98D3}"/>
              </a:ext>
            </a:extLst>
          </p:cNvPr>
          <p:cNvSpPr txBox="1"/>
          <p:nvPr/>
        </p:nvSpPr>
        <p:spPr>
          <a:xfrm>
            <a:off x="600075" y="2028825"/>
            <a:ext cx="5086350" cy="400110"/>
          </a:xfrm>
          <a:prstGeom prst="rect">
            <a:avLst/>
          </a:prstGeom>
          <a:noFill/>
        </p:spPr>
        <p:txBody>
          <a:bodyPr wrap="square" rtlCol="0">
            <a:spAutoFit/>
          </a:bodyPr>
          <a:lstStyle/>
          <a:p>
            <a:endParaRPr lang="en-GB" sz="2000" dirty="0">
              <a:latin typeface="Century Gothic" panose="020B0502020202020204" pitchFamily="34" charset="0"/>
            </a:endParaRPr>
          </a:p>
        </p:txBody>
      </p:sp>
      <p:sp>
        <p:nvSpPr>
          <p:cNvPr id="20" name="TextBox 19">
            <a:extLst>
              <a:ext uri="{FF2B5EF4-FFF2-40B4-BE49-F238E27FC236}">
                <a16:creationId xmlns:a16="http://schemas.microsoft.com/office/drawing/2014/main" id="{4EEFFAF8-DEF4-4E48-9449-9743667B7C02}"/>
              </a:ext>
            </a:extLst>
          </p:cNvPr>
          <p:cNvSpPr txBox="1"/>
          <p:nvPr/>
        </p:nvSpPr>
        <p:spPr>
          <a:xfrm>
            <a:off x="601651" y="2198101"/>
            <a:ext cx="5253942" cy="3477875"/>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Les </a:t>
            </a:r>
            <a:r>
              <a:rPr lang="en-GB" sz="2200" dirty="0" err="1">
                <a:solidFill>
                  <a:srgbClr val="002060"/>
                </a:solidFill>
                <a:latin typeface="Century Gothic" panose="020B0502020202020204" pitchFamily="34" charset="0"/>
              </a:rPr>
              <a:t>professeurs</a:t>
            </a:r>
            <a:r>
              <a:rPr lang="en-GB" sz="2200" dirty="0">
                <a:solidFill>
                  <a:srgbClr val="002060"/>
                </a:solidFill>
                <a:latin typeface="Century Gothic" panose="020B0502020202020204" pitchFamily="34" charset="0"/>
              </a:rPr>
              <a:t> de 6ème </a:t>
            </a:r>
            <a:r>
              <a:rPr lang="en-GB" sz="2200" dirty="0" err="1">
                <a:solidFill>
                  <a:srgbClr val="002060"/>
                </a:solidFill>
                <a:latin typeface="Century Gothic" panose="020B0502020202020204" pitchFamily="34" charset="0"/>
              </a:rPr>
              <a:t>organisent</a:t>
            </a:r>
            <a:r>
              <a:rPr lang="en-GB" sz="2200" dirty="0">
                <a:solidFill>
                  <a:srgbClr val="002060"/>
                </a:solidFill>
                <a:latin typeface="Century Gothic" panose="020B0502020202020204" pitchFamily="34" charset="0"/>
              </a:rPr>
              <a:t> un concert pour les enfants. Le concert </a:t>
            </a:r>
            <a:r>
              <a:rPr lang="en-GB" sz="2200" dirty="0" err="1">
                <a:solidFill>
                  <a:srgbClr val="002060"/>
                </a:solidFill>
                <a:latin typeface="Century Gothic" panose="020B0502020202020204" pitchFamily="34" charset="0"/>
              </a:rPr>
              <a:t>est</a:t>
            </a:r>
            <a:r>
              <a:rPr lang="en-GB" sz="2200" dirty="0">
                <a:solidFill>
                  <a:srgbClr val="002060"/>
                </a:solidFill>
                <a:latin typeface="Century Gothic" panose="020B0502020202020204" pitchFamily="34" charset="0"/>
              </a:rPr>
              <a:t> grand et important et les enfants </a:t>
            </a:r>
            <a:r>
              <a:rPr lang="en-GB" sz="2200" dirty="0" err="1">
                <a:solidFill>
                  <a:srgbClr val="002060"/>
                </a:solidFill>
                <a:latin typeface="Century Gothic" panose="020B0502020202020204" pitchFamily="34" charset="0"/>
              </a:rPr>
              <a:t>sont</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très</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enthousiastes</a:t>
            </a:r>
            <a:r>
              <a:rPr lang="en-GB" sz="2200" dirty="0">
                <a:solidFill>
                  <a:srgbClr val="002060"/>
                </a:solidFill>
                <a:latin typeface="Century Gothic" panose="020B0502020202020204" pitchFamily="34" charset="0"/>
              </a:rPr>
              <a:t>.</a:t>
            </a:r>
          </a:p>
          <a:p>
            <a:endParaRPr lang="en-GB" sz="2200" dirty="0">
              <a:solidFill>
                <a:srgbClr val="002060"/>
              </a:solidFill>
              <a:latin typeface="Century Gothic" panose="020B0502020202020204" pitchFamily="34" charset="0"/>
            </a:endParaRPr>
          </a:p>
          <a:p>
            <a:r>
              <a:rPr lang="en-GB" sz="2200" dirty="0">
                <a:solidFill>
                  <a:srgbClr val="002060"/>
                </a:solidFill>
                <a:latin typeface="Century Gothic" panose="020B0502020202020204" pitchFamily="34" charset="0"/>
              </a:rPr>
              <a:t>Les chanteurs </a:t>
            </a:r>
            <a:r>
              <a:rPr lang="en-GB" sz="2200" dirty="0" err="1">
                <a:solidFill>
                  <a:srgbClr val="002060"/>
                </a:solidFill>
                <a:latin typeface="Century Gothic" panose="020B0502020202020204" pitchFamily="34" charset="0"/>
              </a:rPr>
              <a:t>sont</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drôles</a:t>
            </a:r>
            <a:r>
              <a:rPr lang="en-GB" sz="2200" dirty="0">
                <a:solidFill>
                  <a:srgbClr val="002060"/>
                </a:solidFill>
                <a:latin typeface="Century Gothic" panose="020B0502020202020204" pitchFamily="34" charset="0"/>
              </a:rPr>
              <a:t> et </a:t>
            </a:r>
            <a:r>
              <a:rPr lang="en-GB" sz="2200" dirty="0" err="1">
                <a:solidFill>
                  <a:srgbClr val="002060"/>
                </a:solidFill>
                <a:latin typeface="Century Gothic" panose="020B0502020202020204" pitchFamily="34" charset="0"/>
              </a:rPr>
              <a:t>très</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amusants</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Ils</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chantent</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en</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anglais</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Mais</a:t>
            </a:r>
            <a:r>
              <a:rPr lang="en-GB" sz="2200" dirty="0">
                <a:solidFill>
                  <a:srgbClr val="002060"/>
                </a:solidFill>
                <a:latin typeface="Century Gothic" panose="020B0502020202020204" pitchFamily="34" charset="0"/>
              </a:rPr>
              <a:t> les </a:t>
            </a:r>
            <a:r>
              <a:rPr lang="en-GB" sz="2200" dirty="0" err="1">
                <a:solidFill>
                  <a:srgbClr val="002060"/>
                </a:solidFill>
                <a:latin typeface="Century Gothic" panose="020B0502020202020204" pitchFamily="34" charset="0"/>
              </a:rPr>
              <a:t>professeurs</a:t>
            </a:r>
            <a:r>
              <a:rPr lang="en-GB" sz="2200" dirty="0">
                <a:solidFill>
                  <a:srgbClr val="002060"/>
                </a:solidFill>
                <a:latin typeface="Century Gothic" panose="020B0502020202020204" pitchFamily="34" charset="0"/>
              </a:rPr>
              <a:t> ont un problème. Les chanteurs </a:t>
            </a:r>
            <a:r>
              <a:rPr lang="en-GB" sz="2200" dirty="0" err="1">
                <a:solidFill>
                  <a:srgbClr val="002060"/>
                </a:solidFill>
                <a:latin typeface="Century Gothic" panose="020B0502020202020204" pitchFamily="34" charset="0"/>
              </a:rPr>
              <a:t>sont</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malades</a:t>
            </a:r>
            <a:r>
              <a:rPr lang="en-GB" sz="2200" dirty="0">
                <a:solidFill>
                  <a:srgbClr val="002060"/>
                </a:solidFill>
                <a:latin typeface="Century Gothic" panose="020B0502020202020204" pitchFamily="34" charset="0"/>
              </a:rPr>
              <a:t>! La situation </a:t>
            </a:r>
            <a:r>
              <a:rPr lang="en-GB" sz="2200" dirty="0" err="1">
                <a:solidFill>
                  <a:srgbClr val="002060"/>
                </a:solidFill>
                <a:latin typeface="Century Gothic" panose="020B0502020202020204" pitchFamily="34" charset="0"/>
              </a:rPr>
              <a:t>est</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très</a:t>
            </a:r>
            <a:r>
              <a:rPr lang="en-GB" sz="2200" dirty="0">
                <a:solidFill>
                  <a:srgbClr val="002060"/>
                </a:solidFill>
                <a:latin typeface="Century Gothic" panose="020B0502020202020204" pitchFamily="34" charset="0"/>
              </a:rPr>
              <a:t> difficile.</a:t>
            </a:r>
          </a:p>
        </p:txBody>
      </p:sp>
      <p:sp>
        <p:nvSpPr>
          <p:cNvPr id="21" name="TextBox 20">
            <a:extLst>
              <a:ext uri="{FF2B5EF4-FFF2-40B4-BE49-F238E27FC236}">
                <a16:creationId xmlns:a16="http://schemas.microsoft.com/office/drawing/2014/main" id="{E116F0EB-8316-4B0E-BB33-35C7D5DBB3C0}"/>
              </a:ext>
            </a:extLst>
          </p:cNvPr>
          <p:cNvSpPr txBox="1"/>
          <p:nvPr/>
        </p:nvSpPr>
        <p:spPr>
          <a:xfrm>
            <a:off x="6457245" y="2198101"/>
            <a:ext cx="5219021" cy="3816429"/>
          </a:xfrm>
          <a:prstGeom prst="rect">
            <a:avLst/>
          </a:prstGeom>
          <a:noFill/>
        </p:spPr>
        <p:txBody>
          <a:bodyPr wrap="square" rtlCol="0">
            <a:spAutoFit/>
          </a:bodyPr>
          <a:lstStyle/>
          <a:p>
            <a:r>
              <a:rPr lang="fr-FR" sz="2200" dirty="0">
                <a:solidFill>
                  <a:srgbClr val="002060"/>
                </a:solidFill>
                <a:latin typeface="Century Gothic" panose="020B0502020202020204" pitchFamily="34" charset="0"/>
              </a:rPr>
              <a:t>Les professeurs ont une idée. Ils sont drôles et amusants, et ils parlent très bien anglais aussi …</a:t>
            </a:r>
          </a:p>
          <a:p>
            <a:endParaRPr lang="en-GB" sz="2200" dirty="0">
              <a:solidFill>
                <a:srgbClr val="002060"/>
              </a:solidFill>
              <a:latin typeface="Century Gothic" panose="020B0502020202020204" pitchFamily="34" charset="0"/>
            </a:endParaRPr>
          </a:p>
          <a:p>
            <a:r>
              <a:rPr lang="en-GB" sz="2200" dirty="0">
                <a:solidFill>
                  <a:srgbClr val="002060"/>
                </a:solidFill>
                <a:latin typeface="Century Gothic" panose="020B0502020202020204" pitchFamily="34" charset="0"/>
              </a:rPr>
              <a:t>Les </a:t>
            </a:r>
            <a:r>
              <a:rPr lang="en-GB" sz="2200" dirty="0" err="1">
                <a:solidFill>
                  <a:srgbClr val="002060"/>
                </a:solidFill>
                <a:latin typeface="Century Gothic" panose="020B0502020202020204" pitchFamily="34" charset="0"/>
              </a:rPr>
              <a:t>professeurs</a:t>
            </a:r>
            <a:r>
              <a:rPr lang="en-GB" sz="2200" dirty="0">
                <a:solidFill>
                  <a:srgbClr val="002060"/>
                </a:solidFill>
                <a:latin typeface="Century Gothic" panose="020B0502020202020204" pitchFamily="34" charset="0"/>
              </a:rPr>
              <a:t> portent des </a:t>
            </a:r>
            <a:r>
              <a:rPr lang="en-GB" sz="2200" dirty="0" err="1">
                <a:solidFill>
                  <a:srgbClr val="002060"/>
                </a:solidFill>
                <a:latin typeface="Century Gothic" panose="020B0502020202020204" pitchFamily="34" charset="0"/>
              </a:rPr>
              <a:t>uniformes</a:t>
            </a:r>
            <a:r>
              <a:rPr lang="en-GB" sz="2200" dirty="0">
                <a:solidFill>
                  <a:srgbClr val="002060"/>
                </a:solidFill>
                <a:latin typeface="Century Gothic" panose="020B0502020202020204" pitchFamily="34" charset="0"/>
              </a:rPr>
              <a:t> violets et </a:t>
            </a:r>
            <a:r>
              <a:rPr lang="en-GB" sz="2200" dirty="0" err="1">
                <a:solidFill>
                  <a:srgbClr val="002060"/>
                </a:solidFill>
                <a:latin typeface="Century Gothic" panose="020B0502020202020204" pitchFamily="34" charset="0"/>
              </a:rPr>
              <a:t>ils</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chantent</a:t>
            </a:r>
            <a:r>
              <a:rPr lang="en-GB" sz="2200" dirty="0">
                <a:solidFill>
                  <a:srgbClr val="002060"/>
                </a:solidFill>
                <a:latin typeface="Century Gothic" panose="020B0502020202020204" pitchFamily="34" charset="0"/>
              </a:rPr>
              <a:t> au concert. </a:t>
            </a:r>
            <a:r>
              <a:rPr lang="en-GB" sz="2200" dirty="0" err="1">
                <a:solidFill>
                  <a:srgbClr val="002060"/>
                </a:solidFill>
                <a:latin typeface="Century Gothic" panose="020B0502020202020204" pitchFamily="34" charset="0"/>
              </a:rPr>
              <a:t>Ils</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sont</a:t>
            </a:r>
            <a:r>
              <a:rPr lang="en-GB" sz="2200" dirty="0">
                <a:solidFill>
                  <a:srgbClr val="002060"/>
                </a:solidFill>
                <a:latin typeface="Century Gothic" panose="020B0502020202020204" pitchFamily="34" charset="0"/>
              </a:rPr>
              <a:t> des </a:t>
            </a:r>
            <a:r>
              <a:rPr lang="en-GB" sz="2200" dirty="0" err="1">
                <a:solidFill>
                  <a:srgbClr val="002060"/>
                </a:solidFill>
                <a:latin typeface="Century Gothic" panose="020B0502020202020204" pitchFamily="34" charset="0"/>
              </a:rPr>
              <a:t>acteurs</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fantastiques</a:t>
            </a:r>
            <a:r>
              <a:rPr lang="en-GB" sz="2200" dirty="0">
                <a:solidFill>
                  <a:srgbClr val="002060"/>
                </a:solidFill>
                <a:latin typeface="Century Gothic" panose="020B0502020202020204" pitchFamily="34" charset="0"/>
              </a:rPr>
              <a:t>!</a:t>
            </a:r>
          </a:p>
          <a:p>
            <a:endParaRPr lang="en-GB" sz="2200" dirty="0">
              <a:solidFill>
                <a:srgbClr val="002060"/>
              </a:solidFill>
              <a:latin typeface="Century Gothic" panose="020B0502020202020204" pitchFamily="34" charset="0"/>
            </a:endParaRPr>
          </a:p>
          <a:p>
            <a:r>
              <a:rPr lang="en-GB" sz="2200" dirty="0">
                <a:solidFill>
                  <a:srgbClr val="002060"/>
                </a:solidFill>
                <a:latin typeface="Century Gothic" panose="020B0502020202020204" pitchFamily="34" charset="0"/>
              </a:rPr>
              <a:t>Les enfants </a:t>
            </a:r>
            <a:r>
              <a:rPr lang="en-GB" sz="2200" dirty="0" err="1">
                <a:solidFill>
                  <a:srgbClr val="002060"/>
                </a:solidFill>
                <a:latin typeface="Century Gothic" panose="020B0502020202020204" pitchFamily="34" charset="0"/>
              </a:rPr>
              <a:t>sont</a:t>
            </a:r>
            <a:r>
              <a:rPr lang="en-GB" sz="2200" dirty="0">
                <a:solidFill>
                  <a:srgbClr val="002060"/>
                </a:solidFill>
                <a:latin typeface="Century Gothic" panose="020B0502020202020204" pitchFamily="34" charset="0"/>
              </a:rPr>
              <a:t> contents. La solution </a:t>
            </a:r>
            <a:r>
              <a:rPr lang="en-GB" sz="2200" dirty="0" err="1">
                <a:solidFill>
                  <a:srgbClr val="002060"/>
                </a:solidFill>
                <a:latin typeface="Century Gothic" panose="020B0502020202020204" pitchFamily="34" charset="0"/>
              </a:rPr>
              <a:t>est</a:t>
            </a:r>
            <a:r>
              <a:rPr lang="en-GB" sz="2200" dirty="0">
                <a:solidFill>
                  <a:srgbClr val="002060"/>
                </a:solidFill>
                <a:latin typeface="Century Gothic" panose="020B0502020202020204" pitchFamily="34" charset="0"/>
              </a:rPr>
              <a:t> super!</a:t>
            </a:r>
          </a:p>
          <a:p>
            <a:r>
              <a:rPr lang="en-GB" sz="2200" dirty="0">
                <a:solidFill>
                  <a:srgbClr val="002060"/>
                </a:solidFill>
                <a:latin typeface="Century Gothic" panose="020B0502020202020204" pitchFamily="34" charset="0"/>
              </a:rPr>
              <a:t> </a:t>
            </a:r>
          </a:p>
        </p:txBody>
      </p:sp>
      <p:sp>
        <p:nvSpPr>
          <p:cNvPr id="22" name="TextBox 21">
            <a:extLst>
              <a:ext uri="{FF2B5EF4-FFF2-40B4-BE49-F238E27FC236}">
                <a16:creationId xmlns:a16="http://schemas.microsoft.com/office/drawing/2014/main" id="{A7B64B12-B5DD-42F3-A255-0468E14F9A7A}"/>
              </a:ext>
            </a:extLst>
          </p:cNvPr>
          <p:cNvSpPr txBox="1"/>
          <p:nvPr/>
        </p:nvSpPr>
        <p:spPr>
          <a:xfrm>
            <a:off x="442912" y="1271370"/>
            <a:ext cx="10487025" cy="430887"/>
          </a:xfrm>
          <a:prstGeom prst="rect">
            <a:avLst/>
          </a:prstGeom>
          <a:noFill/>
        </p:spPr>
        <p:txBody>
          <a:bodyPr wrap="square" rtlCol="0">
            <a:spAutoFit/>
          </a:bodyPr>
          <a:lstStyle/>
          <a:p>
            <a:r>
              <a:rPr lang="en-GB" sz="2200" dirty="0" err="1">
                <a:solidFill>
                  <a:srgbClr val="002060"/>
                </a:solidFill>
                <a:latin typeface="Century Gothic" panose="020B0502020202020204" pitchFamily="34" charset="0"/>
              </a:rPr>
              <a:t>Trouve</a:t>
            </a:r>
            <a:r>
              <a:rPr lang="en-GB" sz="2200" dirty="0">
                <a:solidFill>
                  <a:srgbClr val="002060"/>
                </a:solidFill>
                <a:latin typeface="Century Gothic" panose="020B0502020202020204" pitchFamily="34" charset="0"/>
              </a:rPr>
              <a:t> 16 </a:t>
            </a:r>
            <a:r>
              <a:rPr lang="en-GB" sz="2200" dirty="0" err="1">
                <a:solidFill>
                  <a:srgbClr val="002060"/>
                </a:solidFill>
                <a:latin typeface="Century Gothic" panose="020B0502020202020204" pitchFamily="34" charset="0"/>
              </a:rPr>
              <a:t>verbes</a:t>
            </a:r>
            <a:r>
              <a:rPr lang="en-GB" sz="2200" dirty="0">
                <a:solidFill>
                  <a:srgbClr val="002060"/>
                </a:solidFill>
                <a:latin typeface="Century Gothic" panose="020B0502020202020204" pitchFamily="34" charset="0"/>
              </a:rPr>
              <a:t> dans le </a:t>
            </a:r>
            <a:r>
              <a:rPr lang="en-GB" sz="2200" dirty="0" err="1">
                <a:solidFill>
                  <a:srgbClr val="002060"/>
                </a:solidFill>
                <a:latin typeface="Century Gothic" panose="020B0502020202020204" pitchFamily="34" charset="0"/>
              </a:rPr>
              <a:t>texte</a:t>
            </a:r>
            <a:r>
              <a:rPr lang="en-GB" sz="2200"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27774633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0E6E365-B6DC-4AD6-BAEC-62C46C011795}"/>
              </a:ext>
            </a:extLst>
          </p:cNvPr>
          <p:cNvPicPr>
            <a:picLocks noChangeAspect="1"/>
          </p:cNvPicPr>
          <p:nvPr/>
        </p:nvPicPr>
        <p:blipFill>
          <a:blip r:embed="rId3"/>
          <a:stretch>
            <a:fillRect/>
          </a:stretch>
        </p:blipFill>
        <p:spPr>
          <a:xfrm>
            <a:off x="432483" y="1734363"/>
            <a:ext cx="11477438" cy="4545196"/>
          </a:xfrm>
          <a:prstGeom prst="rect">
            <a:avLst/>
          </a:prstGeom>
        </p:spPr>
      </p:pic>
      <p:sp>
        <p:nvSpPr>
          <p:cNvPr id="3" name="Title 2">
            <a:extLst>
              <a:ext uri="{FF2B5EF4-FFF2-40B4-BE49-F238E27FC236}">
                <a16:creationId xmlns:a16="http://schemas.microsoft.com/office/drawing/2014/main" id="{47F3ADF6-7C1E-4D69-9146-2EA4466F7BCA}"/>
              </a:ext>
            </a:extLst>
          </p:cNvPr>
          <p:cNvSpPr>
            <a:spLocks noGrp="1"/>
          </p:cNvSpPr>
          <p:nvPr>
            <p:ph type="title"/>
          </p:nvPr>
        </p:nvSpPr>
        <p:spPr>
          <a:xfrm>
            <a:off x="-1" y="213557"/>
            <a:ext cx="6719777" cy="647577"/>
          </a:xfrm>
        </p:spPr>
        <p:txBody>
          <a:bodyPr>
            <a:noAutofit/>
          </a:bodyPr>
          <a:lstStyle/>
          <a:p>
            <a:r>
              <a:rPr lang="en-GB" sz="2800" b="1" dirty="0">
                <a:solidFill>
                  <a:srgbClr val="FFFFFF"/>
                </a:solidFill>
              </a:rPr>
              <a:t>Une situation </a:t>
            </a:r>
            <a:r>
              <a:rPr lang="en-GB" sz="2800" b="1" dirty="0" err="1">
                <a:solidFill>
                  <a:srgbClr val="FFFFFF"/>
                </a:solidFill>
              </a:rPr>
              <a:t>d'urgence</a:t>
            </a:r>
            <a:r>
              <a:rPr lang="en-GB" sz="2800" b="1" dirty="0">
                <a:solidFill>
                  <a:srgbClr val="FFFFFF"/>
                </a:solidFill>
              </a:rPr>
              <a:t> à </a:t>
            </a:r>
            <a:r>
              <a:rPr lang="en-GB" sz="2800" b="1" dirty="0" err="1">
                <a:solidFill>
                  <a:srgbClr val="FFFFFF"/>
                </a:solidFill>
              </a:rPr>
              <a:t>l'école</a:t>
            </a:r>
            <a:br>
              <a:rPr lang="en-GB" sz="2800" b="1" dirty="0">
                <a:solidFill>
                  <a:srgbClr val="FFFFFF"/>
                </a:solidFill>
              </a:rPr>
            </a:br>
            <a:endParaRPr lang="en-GB" sz="2800" dirty="0"/>
          </a:p>
        </p:txBody>
      </p:sp>
      <p:sp>
        <p:nvSpPr>
          <p:cNvPr id="17" name="Google Shape;147;p2">
            <a:extLst>
              <a:ext uri="{FF2B5EF4-FFF2-40B4-BE49-F238E27FC236}">
                <a16:creationId xmlns:a16="http://schemas.microsoft.com/office/drawing/2014/main" id="{43183876-2437-4626-A727-BC8E7D74A0DE}"/>
              </a:ext>
            </a:extLst>
          </p:cNvPr>
          <p:cNvSpPr/>
          <p:nvPr/>
        </p:nvSpPr>
        <p:spPr>
          <a:xfrm>
            <a:off x="10929937" y="249869"/>
            <a:ext cx="979984" cy="419602"/>
          </a:xfrm>
          <a:prstGeom prst="roundRect">
            <a:avLst>
              <a:gd name="adj" fmla="val 16667"/>
            </a:avLst>
          </a:prstGeom>
          <a:solidFill>
            <a:srgbClr val="0055A5"/>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dirty="0">
                <a:solidFill>
                  <a:srgbClr val="FFFFFF"/>
                </a:solidFill>
                <a:latin typeface="Century Gothic"/>
                <a:ea typeface="Century Gothic"/>
                <a:cs typeface="Century Gothic"/>
                <a:sym typeface="Century Gothic"/>
              </a:rPr>
              <a:t>lire </a:t>
            </a:r>
            <a:endParaRPr sz="1800" b="1" i="0" u="none" strike="noStrike" cap="none" dirty="0">
              <a:solidFill>
                <a:srgbClr val="FFFFFF"/>
              </a:solidFill>
              <a:latin typeface="Century Gothic"/>
              <a:ea typeface="Century Gothic"/>
              <a:cs typeface="Century Gothic"/>
              <a:sym typeface="Century Gothic"/>
            </a:endParaRPr>
          </a:p>
        </p:txBody>
      </p:sp>
      <p:sp>
        <p:nvSpPr>
          <p:cNvPr id="22" name="TextBox 21">
            <a:extLst>
              <a:ext uri="{FF2B5EF4-FFF2-40B4-BE49-F238E27FC236}">
                <a16:creationId xmlns:a16="http://schemas.microsoft.com/office/drawing/2014/main" id="{A7B64B12-B5DD-42F3-A255-0468E14F9A7A}"/>
              </a:ext>
            </a:extLst>
          </p:cNvPr>
          <p:cNvSpPr txBox="1"/>
          <p:nvPr/>
        </p:nvSpPr>
        <p:spPr>
          <a:xfrm>
            <a:off x="442912" y="1271370"/>
            <a:ext cx="10487025" cy="430887"/>
          </a:xfrm>
          <a:prstGeom prst="rect">
            <a:avLst/>
          </a:prstGeom>
          <a:noFill/>
        </p:spPr>
        <p:txBody>
          <a:bodyPr wrap="square" rtlCol="0">
            <a:spAutoFit/>
          </a:bodyPr>
          <a:lstStyle/>
          <a:p>
            <a:r>
              <a:rPr lang="en-GB" sz="2200" dirty="0" err="1">
                <a:solidFill>
                  <a:srgbClr val="002060"/>
                </a:solidFill>
                <a:latin typeface="Century Gothic" panose="020B0502020202020204" pitchFamily="34" charset="0"/>
              </a:rPr>
              <a:t>Trouve</a:t>
            </a:r>
            <a:r>
              <a:rPr lang="en-GB" sz="2200" dirty="0">
                <a:solidFill>
                  <a:srgbClr val="002060"/>
                </a:solidFill>
                <a:latin typeface="Century Gothic" panose="020B0502020202020204" pitchFamily="34" charset="0"/>
              </a:rPr>
              <a:t> 16 </a:t>
            </a:r>
            <a:r>
              <a:rPr lang="en-GB" sz="2200" dirty="0" err="1">
                <a:solidFill>
                  <a:srgbClr val="002060"/>
                </a:solidFill>
                <a:latin typeface="Century Gothic" panose="020B0502020202020204" pitchFamily="34" charset="0"/>
              </a:rPr>
              <a:t>verbes</a:t>
            </a:r>
            <a:r>
              <a:rPr lang="en-GB" sz="2200" dirty="0">
                <a:solidFill>
                  <a:srgbClr val="002060"/>
                </a:solidFill>
                <a:latin typeface="Century Gothic" panose="020B0502020202020204" pitchFamily="34" charset="0"/>
              </a:rPr>
              <a:t> dans le </a:t>
            </a:r>
            <a:r>
              <a:rPr lang="en-GB" sz="2200" dirty="0" err="1">
                <a:solidFill>
                  <a:srgbClr val="002060"/>
                </a:solidFill>
                <a:latin typeface="Century Gothic" panose="020B0502020202020204" pitchFamily="34" charset="0"/>
              </a:rPr>
              <a:t>texte</a:t>
            </a:r>
            <a:r>
              <a:rPr lang="en-GB" sz="2200" dirty="0">
                <a:solidFill>
                  <a:srgbClr val="002060"/>
                </a:solidFill>
                <a:latin typeface="Century Gothic" panose="020B0502020202020204" pitchFamily="34" charset="0"/>
              </a:rPr>
              <a:t>.</a:t>
            </a:r>
          </a:p>
        </p:txBody>
      </p:sp>
      <p:sp>
        <p:nvSpPr>
          <p:cNvPr id="9" name="TextBox 8">
            <a:extLst>
              <a:ext uri="{FF2B5EF4-FFF2-40B4-BE49-F238E27FC236}">
                <a16:creationId xmlns:a16="http://schemas.microsoft.com/office/drawing/2014/main" id="{A595FD4B-41AF-4A9F-96B9-742037A27F47}"/>
              </a:ext>
            </a:extLst>
          </p:cNvPr>
          <p:cNvSpPr txBox="1"/>
          <p:nvPr/>
        </p:nvSpPr>
        <p:spPr>
          <a:xfrm>
            <a:off x="600075" y="2028825"/>
            <a:ext cx="5086350" cy="400110"/>
          </a:xfrm>
          <a:prstGeom prst="rect">
            <a:avLst/>
          </a:prstGeom>
          <a:noFill/>
        </p:spPr>
        <p:txBody>
          <a:bodyPr wrap="square" rtlCol="0">
            <a:spAutoFit/>
          </a:bodyPr>
          <a:lstStyle/>
          <a:p>
            <a:endParaRPr lang="en-GB" sz="2000" dirty="0">
              <a:latin typeface="Century Gothic" panose="020B0502020202020204" pitchFamily="34" charset="0"/>
            </a:endParaRPr>
          </a:p>
        </p:txBody>
      </p:sp>
      <p:sp>
        <p:nvSpPr>
          <p:cNvPr id="10" name="TextBox 9">
            <a:extLst>
              <a:ext uri="{FF2B5EF4-FFF2-40B4-BE49-F238E27FC236}">
                <a16:creationId xmlns:a16="http://schemas.microsoft.com/office/drawing/2014/main" id="{877C41C6-FEB0-4E33-BC89-4BB4D553FDCC}"/>
              </a:ext>
            </a:extLst>
          </p:cNvPr>
          <p:cNvSpPr txBox="1"/>
          <p:nvPr/>
        </p:nvSpPr>
        <p:spPr>
          <a:xfrm>
            <a:off x="601651" y="2198101"/>
            <a:ext cx="5253942" cy="3477875"/>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Les </a:t>
            </a:r>
            <a:r>
              <a:rPr lang="en-GB" sz="2200" dirty="0" err="1">
                <a:solidFill>
                  <a:srgbClr val="002060"/>
                </a:solidFill>
                <a:latin typeface="Century Gothic" panose="020B0502020202020204" pitchFamily="34" charset="0"/>
              </a:rPr>
              <a:t>professeurs</a:t>
            </a:r>
            <a:r>
              <a:rPr lang="en-GB" sz="2200" dirty="0">
                <a:solidFill>
                  <a:srgbClr val="002060"/>
                </a:solidFill>
                <a:latin typeface="Century Gothic" panose="020B0502020202020204" pitchFamily="34" charset="0"/>
              </a:rPr>
              <a:t> de 6ème </a:t>
            </a:r>
            <a:r>
              <a:rPr lang="en-GB" sz="2200" dirty="0" err="1">
                <a:solidFill>
                  <a:srgbClr val="FF6600"/>
                </a:solidFill>
                <a:latin typeface="Century Gothic" panose="020B0502020202020204" pitchFamily="34" charset="0"/>
              </a:rPr>
              <a:t>organisent</a:t>
            </a:r>
            <a:r>
              <a:rPr lang="en-GB" sz="2200" dirty="0">
                <a:solidFill>
                  <a:srgbClr val="FF6600"/>
                </a:solidFill>
                <a:latin typeface="Century Gothic" panose="020B0502020202020204" pitchFamily="34" charset="0"/>
              </a:rPr>
              <a:t> </a:t>
            </a:r>
            <a:r>
              <a:rPr lang="en-GB" sz="2200" dirty="0">
                <a:solidFill>
                  <a:srgbClr val="002060"/>
                </a:solidFill>
                <a:latin typeface="Century Gothic" panose="020B0502020202020204" pitchFamily="34" charset="0"/>
              </a:rPr>
              <a:t>un concert pour les enfants. Le concert </a:t>
            </a:r>
            <a:r>
              <a:rPr lang="en-GB" sz="2200" dirty="0" err="1">
                <a:solidFill>
                  <a:srgbClr val="FF6600"/>
                </a:solidFill>
                <a:latin typeface="Century Gothic" panose="020B0502020202020204" pitchFamily="34" charset="0"/>
              </a:rPr>
              <a:t>est</a:t>
            </a:r>
            <a:r>
              <a:rPr lang="en-GB" sz="2200" dirty="0">
                <a:solidFill>
                  <a:srgbClr val="002060"/>
                </a:solidFill>
                <a:latin typeface="Century Gothic" panose="020B0502020202020204" pitchFamily="34" charset="0"/>
              </a:rPr>
              <a:t> grand et important et les enfants </a:t>
            </a:r>
            <a:r>
              <a:rPr lang="en-GB" sz="2200" dirty="0" err="1">
                <a:solidFill>
                  <a:srgbClr val="FF6600"/>
                </a:solidFill>
                <a:latin typeface="Century Gothic" panose="020B0502020202020204" pitchFamily="34" charset="0"/>
              </a:rPr>
              <a:t>sont</a:t>
            </a:r>
            <a:r>
              <a:rPr lang="en-GB" sz="2200" dirty="0">
                <a:solidFill>
                  <a:srgbClr val="FF6600"/>
                </a:solidFill>
                <a:latin typeface="Century Gothic" panose="020B0502020202020204" pitchFamily="34" charset="0"/>
              </a:rPr>
              <a:t> </a:t>
            </a:r>
            <a:r>
              <a:rPr lang="en-GB" sz="2200" dirty="0" err="1">
                <a:solidFill>
                  <a:srgbClr val="002060"/>
                </a:solidFill>
                <a:latin typeface="Century Gothic" panose="020B0502020202020204" pitchFamily="34" charset="0"/>
              </a:rPr>
              <a:t>très</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enthousiastes</a:t>
            </a:r>
            <a:r>
              <a:rPr lang="en-GB" sz="2200" dirty="0">
                <a:solidFill>
                  <a:srgbClr val="002060"/>
                </a:solidFill>
                <a:latin typeface="Century Gothic" panose="020B0502020202020204" pitchFamily="34" charset="0"/>
              </a:rPr>
              <a:t>.</a:t>
            </a:r>
          </a:p>
          <a:p>
            <a:endParaRPr lang="en-GB" sz="2200" dirty="0">
              <a:solidFill>
                <a:srgbClr val="002060"/>
              </a:solidFill>
              <a:latin typeface="Century Gothic" panose="020B0502020202020204" pitchFamily="34" charset="0"/>
            </a:endParaRPr>
          </a:p>
          <a:p>
            <a:r>
              <a:rPr lang="en-GB" sz="2200" dirty="0">
                <a:solidFill>
                  <a:srgbClr val="002060"/>
                </a:solidFill>
                <a:latin typeface="Century Gothic" panose="020B0502020202020204" pitchFamily="34" charset="0"/>
              </a:rPr>
              <a:t>Les chanteurs </a:t>
            </a:r>
            <a:r>
              <a:rPr lang="en-GB" sz="2200" dirty="0" err="1">
                <a:solidFill>
                  <a:srgbClr val="FF6600"/>
                </a:solidFill>
                <a:latin typeface="Century Gothic" panose="020B0502020202020204" pitchFamily="34" charset="0"/>
              </a:rPr>
              <a:t>sont</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drôles</a:t>
            </a:r>
            <a:r>
              <a:rPr lang="en-GB" sz="2200" dirty="0">
                <a:solidFill>
                  <a:srgbClr val="002060"/>
                </a:solidFill>
                <a:latin typeface="Century Gothic" panose="020B0502020202020204" pitchFamily="34" charset="0"/>
              </a:rPr>
              <a:t> et </a:t>
            </a:r>
            <a:r>
              <a:rPr lang="en-GB" sz="2200" dirty="0" err="1">
                <a:solidFill>
                  <a:srgbClr val="002060"/>
                </a:solidFill>
                <a:latin typeface="Century Gothic" panose="020B0502020202020204" pitchFamily="34" charset="0"/>
              </a:rPr>
              <a:t>très</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amusants</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Ils</a:t>
            </a:r>
            <a:r>
              <a:rPr lang="en-GB" sz="2200" dirty="0">
                <a:solidFill>
                  <a:srgbClr val="002060"/>
                </a:solidFill>
                <a:latin typeface="Century Gothic" panose="020B0502020202020204" pitchFamily="34" charset="0"/>
              </a:rPr>
              <a:t> </a:t>
            </a:r>
            <a:r>
              <a:rPr lang="en-GB" sz="2200" dirty="0" err="1">
                <a:solidFill>
                  <a:srgbClr val="FF6600"/>
                </a:solidFill>
                <a:latin typeface="Century Gothic" panose="020B0502020202020204" pitchFamily="34" charset="0"/>
              </a:rPr>
              <a:t>chantent</a:t>
            </a:r>
            <a:r>
              <a:rPr lang="en-GB" sz="2200" dirty="0">
                <a:solidFill>
                  <a:srgbClr val="FF6600"/>
                </a:solidFill>
                <a:latin typeface="Century Gothic" panose="020B0502020202020204" pitchFamily="34" charset="0"/>
              </a:rPr>
              <a:t> </a:t>
            </a:r>
            <a:r>
              <a:rPr lang="en-GB" sz="2200" dirty="0" err="1">
                <a:solidFill>
                  <a:srgbClr val="002060"/>
                </a:solidFill>
                <a:latin typeface="Century Gothic" panose="020B0502020202020204" pitchFamily="34" charset="0"/>
              </a:rPr>
              <a:t>en</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anglais</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Mais</a:t>
            </a:r>
            <a:r>
              <a:rPr lang="en-GB" sz="2200" dirty="0">
                <a:solidFill>
                  <a:srgbClr val="002060"/>
                </a:solidFill>
                <a:latin typeface="Century Gothic" panose="020B0502020202020204" pitchFamily="34" charset="0"/>
              </a:rPr>
              <a:t> les </a:t>
            </a:r>
            <a:r>
              <a:rPr lang="en-GB" sz="2200" dirty="0" err="1">
                <a:solidFill>
                  <a:srgbClr val="002060"/>
                </a:solidFill>
                <a:latin typeface="Century Gothic" panose="020B0502020202020204" pitchFamily="34" charset="0"/>
              </a:rPr>
              <a:t>professeurs</a:t>
            </a:r>
            <a:r>
              <a:rPr lang="en-GB" sz="2200" dirty="0">
                <a:solidFill>
                  <a:srgbClr val="002060"/>
                </a:solidFill>
                <a:latin typeface="Century Gothic" panose="020B0502020202020204" pitchFamily="34" charset="0"/>
              </a:rPr>
              <a:t> </a:t>
            </a:r>
            <a:r>
              <a:rPr lang="en-GB" sz="2200" dirty="0">
                <a:solidFill>
                  <a:srgbClr val="FF6600"/>
                </a:solidFill>
                <a:latin typeface="Century Gothic" panose="020B0502020202020204" pitchFamily="34" charset="0"/>
              </a:rPr>
              <a:t>ont </a:t>
            </a:r>
            <a:r>
              <a:rPr lang="en-GB" sz="2200" dirty="0">
                <a:solidFill>
                  <a:srgbClr val="002060"/>
                </a:solidFill>
                <a:latin typeface="Century Gothic" panose="020B0502020202020204" pitchFamily="34" charset="0"/>
              </a:rPr>
              <a:t>un problème. Les </a:t>
            </a:r>
            <a:r>
              <a:rPr lang="en-GB" sz="2200" dirty="0" err="1">
                <a:solidFill>
                  <a:srgbClr val="002060"/>
                </a:solidFill>
                <a:latin typeface="Century Gothic" panose="020B0502020202020204" pitchFamily="34" charset="0"/>
              </a:rPr>
              <a:t>chanteurs</a:t>
            </a:r>
            <a:r>
              <a:rPr lang="en-GB" sz="2200" dirty="0">
                <a:solidFill>
                  <a:srgbClr val="002060"/>
                </a:solidFill>
                <a:latin typeface="Century Gothic" panose="020B0502020202020204" pitchFamily="34" charset="0"/>
              </a:rPr>
              <a:t> </a:t>
            </a:r>
            <a:r>
              <a:rPr lang="en-GB" sz="2200" dirty="0" err="1">
                <a:solidFill>
                  <a:srgbClr val="FF6600"/>
                </a:solidFill>
                <a:latin typeface="Century Gothic" panose="020B0502020202020204" pitchFamily="34" charset="0"/>
              </a:rPr>
              <a:t>sont</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malades</a:t>
            </a:r>
            <a:r>
              <a:rPr lang="en-GB" sz="2200" dirty="0">
                <a:solidFill>
                  <a:srgbClr val="002060"/>
                </a:solidFill>
                <a:latin typeface="Century Gothic" panose="020B0502020202020204" pitchFamily="34" charset="0"/>
              </a:rPr>
              <a:t>! La situation </a:t>
            </a:r>
            <a:r>
              <a:rPr lang="en-GB" sz="2200" dirty="0" err="1">
                <a:solidFill>
                  <a:srgbClr val="FF6600"/>
                </a:solidFill>
                <a:latin typeface="Century Gothic" panose="020B0502020202020204" pitchFamily="34" charset="0"/>
              </a:rPr>
              <a:t>est</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très</a:t>
            </a:r>
            <a:r>
              <a:rPr lang="en-GB" sz="2200" dirty="0">
                <a:solidFill>
                  <a:srgbClr val="002060"/>
                </a:solidFill>
                <a:latin typeface="Century Gothic" panose="020B0502020202020204" pitchFamily="34" charset="0"/>
              </a:rPr>
              <a:t> difficile.</a:t>
            </a:r>
          </a:p>
        </p:txBody>
      </p:sp>
      <p:sp>
        <p:nvSpPr>
          <p:cNvPr id="11" name="TextBox 10">
            <a:extLst>
              <a:ext uri="{FF2B5EF4-FFF2-40B4-BE49-F238E27FC236}">
                <a16:creationId xmlns:a16="http://schemas.microsoft.com/office/drawing/2014/main" id="{B5F354B4-C964-417B-8A11-4F95CEA6E7F8}"/>
              </a:ext>
            </a:extLst>
          </p:cNvPr>
          <p:cNvSpPr txBox="1"/>
          <p:nvPr/>
        </p:nvSpPr>
        <p:spPr>
          <a:xfrm>
            <a:off x="6457245" y="2198101"/>
            <a:ext cx="5219021" cy="3816429"/>
          </a:xfrm>
          <a:prstGeom prst="rect">
            <a:avLst/>
          </a:prstGeom>
          <a:noFill/>
        </p:spPr>
        <p:txBody>
          <a:bodyPr wrap="square" rtlCol="0">
            <a:spAutoFit/>
          </a:bodyPr>
          <a:lstStyle/>
          <a:p>
            <a:r>
              <a:rPr lang="fr-FR" sz="2200" dirty="0">
                <a:solidFill>
                  <a:srgbClr val="002060"/>
                </a:solidFill>
                <a:latin typeface="Century Gothic" panose="020B0502020202020204" pitchFamily="34" charset="0"/>
              </a:rPr>
              <a:t>Les professeurs </a:t>
            </a:r>
            <a:r>
              <a:rPr lang="fr-FR" sz="2200" dirty="0">
                <a:solidFill>
                  <a:srgbClr val="FF6600"/>
                </a:solidFill>
                <a:latin typeface="Century Gothic" panose="020B0502020202020204" pitchFamily="34" charset="0"/>
              </a:rPr>
              <a:t>ont</a:t>
            </a:r>
            <a:r>
              <a:rPr lang="fr-FR" sz="2200" dirty="0">
                <a:solidFill>
                  <a:srgbClr val="002060"/>
                </a:solidFill>
                <a:latin typeface="Century Gothic" panose="020B0502020202020204" pitchFamily="34" charset="0"/>
              </a:rPr>
              <a:t> une idée. Ils </a:t>
            </a:r>
            <a:r>
              <a:rPr lang="fr-FR" sz="2200" dirty="0">
                <a:solidFill>
                  <a:srgbClr val="FF6600"/>
                </a:solidFill>
                <a:latin typeface="Century Gothic" panose="020B0502020202020204" pitchFamily="34" charset="0"/>
              </a:rPr>
              <a:t>sont</a:t>
            </a:r>
            <a:r>
              <a:rPr lang="fr-FR" sz="2200" dirty="0">
                <a:solidFill>
                  <a:srgbClr val="002060"/>
                </a:solidFill>
                <a:latin typeface="Century Gothic" panose="020B0502020202020204" pitchFamily="34" charset="0"/>
              </a:rPr>
              <a:t> drôles et amusants, et ils </a:t>
            </a:r>
            <a:r>
              <a:rPr lang="fr-FR" sz="2200" dirty="0">
                <a:solidFill>
                  <a:srgbClr val="FF6600"/>
                </a:solidFill>
                <a:latin typeface="Century Gothic" panose="020B0502020202020204" pitchFamily="34" charset="0"/>
              </a:rPr>
              <a:t>parlent</a:t>
            </a:r>
            <a:r>
              <a:rPr lang="fr-FR"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très</a:t>
            </a:r>
            <a:r>
              <a:rPr lang="en-GB" sz="2200" dirty="0">
                <a:solidFill>
                  <a:srgbClr val="002060"/>
                </a:solidFill>
                <a:latin typeface="Century Gothic" panose="020B0502020202020204" pitchFamily="34" charset="0"/>
              </a:rPr>
              <a:t> bien </a:t>
            </a:r>
            <a:r>
              <a:rPr lang="fr-FR" sz="2200" dirty="0">
                <a:solidFill>
                  <a:srgbClr val="002060"/>
                </a:solidFill>
                <a:latin typeface="Century Gothic" panose="020B0502020202020204" pitchFamily="34" charset="0"/>
              </a:rPr>
              <a:t>anglais aussi …</a:t>
            </a:r>
          </a:p>
          <a:p>
            <a:endParaRPr lang="en-GB" sz="2200" dirty="0">
              <a:solidFill>
                <a:srgbClr val="002060"/>
              </a:solidFill>
              <a:latin typeface="Century Gothic" panose="020B0502020202020204" pitchFamily="34" charset="0"/>
            </a:endParaRPr>
          </a:p>
          <a:p>
            <a:r>
              <a:rPr lang="en-GB" sz="2200" dirty="0">
                <a:solidFill>
                  <a:srgbClr val="002060"/>
                </a:solidFill>
                <a:latin typeface="Century Gothic" panose="020B0502020202020204" pitchFamily="34" charset="0"/>
              </a:rPr>
              <a:t>Les </a:t>
            </a:r>
            <a:r>
              <a:rPr lang="en-GB" sz="2200" dirty="0" err="1">
                <a:solidFill>
                  <a:srgbClr val="002060"/>
                </a:solidFill>
                <a:latin typeface="Century Gothic" panose="020B0502020202020204" pitchFamily="34" charset="0"/>
              </a:rPr>
              <a:t>professeurs</a:t>
            </a:r>
            <a:r>
              <a:rPr lang="en-GB" sz="2200" dirty="0">
                <a:solidFill>
                  <a:srgbClr val="002060"/>
                </a:solidFill>
                <a:latin typeface="Century Gothic" panose="020B0502020202020204" pitchFamily="34" charset="0"/>
              </a:rPr>
              <a:t> </a:t>
            </a:r>
            <a:r>
              <a:rPr lang="en-GB" sz="2200" dirty="0">
                <a:solidFill>
                  <a:srgbClr val="FF6600"/>
                </a:solidFill>
                <a:latin typeface="Century Gothic" panose="020B0502020202020204" pitchFamily="34" charset="0"/>
              </a:rPr>
              <a:t>portent</a:t>
            </a:r>
            <a:r>
              <a:rPr lang="en-GB" sz="2200" dirty="0">
                <a:solidFill>
                  <a:srgbClr val="002060"/>
                </a:solidFill>
                <a:latin typeface="Century Gothic" panose="020B0502020202020204" pitchFamily="34" charset="0"/>
              </a:rPr>
              <a:t> des </a:t>
            </a:r>
            <a:r>
              <a:rPr lang="en-GB" sz="2200" dirty="0" err="1">
                <a:solidFill>
                  <a:srgbClr val="002060"/>
                </a:solidFill>
                <a:latin typeface="Century Gothic" panose="020B0502020202020204" pitchFamily="34" charset="0"/>
              </a:rPr>
              <a:t>uniformes</a:t>
            </a:r>
            <a:r>
              <a:rPr lang="en-GB" sz="2200" dirty="0">
                <a:solidFill>
                  <a:srgbClr val="002060"/>
                </a:solidFill>
                <a:latin typeface="Century Gothic" panose="020B0502020202020204" pitchFamily="34" charset="0"/>
              </a:rPr>
              <a:t> violets et </a:t>
            </a:r>
            <a:r>
              <a:rPr lang="en-GB" sz="2200" dirty="0" err="1">
                <a:solidFill>
                  <a:srgbClr val="002060"/>
                </a:solidFill>
                <a:latin typeface="Century Gothic" panose="020B0502020202020204" pitchFamily="34" charset="0"/>
              </a:rPr>
              <a:t>ils</a:t>
            </a:r>
            <a:r>
              <a:rPr lang="en-GB" sz="2200" dirty="0">
                <a:solidFill>
                  <a:srgbClr val="002060"/>
                </a:solidFill>
                <a:latin typeface="Century Gothic" panose="020B0502020202020204" pitchFamily="34" charset="0"/>
              </a:rPr>
              <a:t> </a:t>
            </a:r>
            <a:r>
              <a:rPr lang="en-GB" sz="2200" dirty="0" err="1">
                <a:solidFill>
                  <a:srgbClr val="FF6600"/>
                </a:solidFill>
                <a:latin typeface="Century Gothic" panose="020B0502020202020204" pitchFamily="34" charset="0"/>
              </a:rPr>
              <a:t>chantent</a:t>
            </a:r>
            <a:r>
              <a:rPr lang="en-GB" sz="2200" dirty="0">
                <a:solidFill>
                  <a:srgbClr val="002060"/>
                </a:solidFill>
                <a:latin typeface="Century Gothic" panose="020B0502020202020204" pitchFamily="34" charset="0"/>
              </a:rPr>
              <a:t> au concert. </a:t>
            </a:r>
            <a:r>
              <a:rPr lang="en-GB" sz="2200" dirty="0" err="1">
                <a:solidFill>
                  <a:srgbClr val="002060"/>
                </a:solidFill>
                <a:latin typeface="Century Gothic" panose="020B0502020202020204" pitchFamily="34" charset="0"/>
              </a:rPr>
              <a:t>Ils</a:t>
            </a:r>
            <a:r>
              <a:rPr lang="en-GB" sz="2200" dirty="0">
                <a:solidFill>
                  <a:srgbClr val="002060"/>
                </a:solidFill>
                <a:latin typeface="Century Gothic" panose="020B0502020202020204" pitchFamily="34" charset="0"/>
              </a:rPr>
              <a:t> </a:t>
            </a:r>
            <a:r>
              <a:rPr lang="en-GB" sz="2200" dirty="0" err="1">
                <a:solidFill>
                  <a:srgbClr val="FF6600"/>
                </a:solidFill>
                <a:latin typeface="Century Gothic" panose="020B0502020202020204" pitchFamily="34" charset="0"/>
              </a:rPr>
              <a:t>sont</a:t>
            </a:r>
            <a:r>
              <a:rPr lang="en-GB" sz="2200" dirty="0">
                <a:solidFill>
                  <a:srgbClr val="002060"/>
                </a:solidFill>
                <a:latin typeface="Century Gothic" panose="020B0502020202020204" pitchFamily="34" charset="0"/>
              </a:rPr>
              <a:t> des </a:t>
            </a:r>
            <a:r>
              <a:rPr lang="en-GB" sz="2200" dirty="0" err="1">
                <a:solidFill>
                  <a:srgbClr val="002060"/>
                </a:solidFill>
                <a:latin typeface="Century Gothic" panose="020B0502020202020204" pitchFamily="34" charset="0"/>
              </a:rPr>
              <a:t>acteurs</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fantastiques</a:t>
            </a:r>
            <a:r>
              <a:rPr lang="en-GB" sz="2200" dirty="0">
                <a:solidFill>
                  <a:srgbClr val="002060"/>
                </a:solidFill>
                <a:latin typeface="Century Gothic" panose="020B0502020202020204" pitchFamily="34" charset="0"/>
              </a:rPr>
              <a:t>!</a:t>
            </a:r>
          </a:p>
          <a:p>
            <a:endParaRPr lang="en-GB" sz="2200" dirty="0">
              <a:solidFill>
                <a:srgbClr val="002060"/>
              </a:solidFill>
              <a:latin typeface="Century Gothic" panose="020B0502020202020204" pitchFamily="34" charset="0"/>
            </a:endParaRPr>
          </a:p>
          <a:p>
            <a:r>
              <a:rPr lang="en-GB" sz="2200" dirty="0">
                <a:solidFill>
                  <a:srgbClr val="002060"/>
                </a:solidFill>
                <a:latin typeface="Century Gothic" panose="020B0502020202020204" pitchFamily="34" charset="0"/>
              </a:rPr>
              <a:t>Les enfants</a:t>
            </a:r>
            <a:r>
              <a:rPr lang="en-GB" sz="2200" dirty="0">
                <a:solidFill>
                  <a:srgbClr val="FF6600"/>
                </a:solidFill>
                <a:latin typeface="Century Gothic" panose="020B0502020202020204" pitchFamily="34" charset="0"/>
              </a:rPr>
              <a:t> </a:t>
            </a:r>
            <a:r>
              <a:rPr lang="en-GB" sz="2200" dirty="0" err="1">
                <a:solidFill>
                  <a:srgbClr val="FF6600"/>
                </a:solidFill>
                <a:latin typeface="Century Gothic" panose="020B0502020202020204" pitchFamily="34" charset="0"/>
              </a:rPr>
              <a:t>sont</a:t>
            </a:r>
            <a:r>
              <a:rPr lang="en-GB" sz="2200" dirty="0">
                <a:solidFill>
                  <a:srgbClr val="FF6600"/>
                </a:solidFill>
                <a:latin typeface="Century Gothic" panose="020B0502020202020204" pitchFamily="34" charset="0"/>
              </a:rPr>
              <a:t> </a:t>
            </a:r>
            <a:r>
              <a:rPr lang="en-GB" sz="2200" dirty="0">
                <a:solidFill>
                  <a:srgbClr val="002060"/>
                </a:solidFill>
                <a:latin typeface="Century Gothic" panose="020B0502020202020204" pitchFamily="34" charset="0"/>
              </a:rPr>
              <a:t>contents. La solution </a:t>
            </a:r>
            <a:r>
              <a:rPr lang="en-GB" sz="2200" dirty="0" err="1">
                <a:solidFill>
                  <a:srgbClr val="FF6600"/>
                </a:solidFill>
                <a:latin typeface="Century Gothic" panose="020B0502020202020204" pitchFamily="34" charset="0"/>
              </a:rPr>
              <a:t>est</a:t>
            </a:r>
            <a:r>
              <a:rPr lang="en-GB" sz="2200" dirty="0">
                <a:solidFill>
                  <a:srgbClr val="FF6600"/>
                </a:solidFill>
                <a:latin typeface="Century Gothic" panose="020B0502020202020204" pitchFamily="34" charset="0"/>
              </a:rPr>
              <a:t> </a:t>
            </a:r>
            <a:r>
              <a:rPr lang="en-GB" sz="2200" dirty="0">
                <a:solidFill>
                  <a:srgbClr val="002060"/>
                </a:solidFill>
                <a:latin typeface="Century Gothic" panose="020B0502020202020204" pitchFamily="34" charset="0"/>
              </a:rPr>
              <a:t>super!</a:t>
            </a:r>
          </a:p>
          <a:p>
            <a:r>
              <a:rPr lang="en-GB" sz="2200" dirty="0">
                <a:solidFill>
                  <a:srgbClr val="002060"/>
                </a:solidFill>
                <a:latin typeface="Century Gothic" panose="020B0502020202020204" pitchFamily="34" charset="0"/>
              </a:rPr>
              <a:t> </a:t>
            </a:r>
          </a:p>
        </p:txBody>
      </p:sp>
    </p:spTree>
    <p:extLst>
      <p:ext uri="{BB962C8B-B14F-4D97-AF65-F5344CB8AC3E}">
        <p14:creationId xmlns:p14="http://schemas.microsoft.com/office/powerpoint/2010/main" val="2135434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79792" y="61027"/>
            <a:ext cx="10515600" cy="914468"/>
          </a:xfrm>
        </p:spPr>
        <p:txBody>
          <a:bodyPr>
            <a:normAutofit fontScale="90000"/>
          </a:bodyPr>
          <a:lstStyle/>
          <a:p>
            <a:pPr algn="ctr"/>
            <a:r>
              <a:rPr lang="en-GB" sz="13300" b="1" dirty="0">
                <a:solidFill>
                  <a:srgbClr val="115076"/>
                </a:solidFill>
                <a:cs typeface="Calibri" panose="020F0502020204030204" pitchFamily="34" charset="0"/>
              </a:rPr>
              <a:t>au</a:t>
            </a:r>
            <a:endParaRPr lang="en-GB" dirty="0"/>
          </a:p>
        </p:txBody>
      </p:sp>
      <p:sp>
        <p:nvSpPr>
          <p:cNvPr id="25" name="TextBox 24"/>
          <p:cNvSpPr txBox="1"/>
          <p:nvPr/>
        </p:nvSpPr>
        <p:spPr>
          <a:xfrm>
            <a:off x="4216400" y="979154"/>
            <a:ext cx="37560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eau</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grpSp>
        <p:nvGrpSpPr>
          <p:cNvPr id="11" name="Group 10" descr="split arrow pointing to the left">
            <a:extLst>
              <a:ext uri="{FF2B5EF4-FFF2-40B4-BE49-F238E27FC236}">
                <a16:creationId xmlns:a16="http://schemas.microsoft.com/office/drawing/2014/main" id="{F2C52D34-C7D0-2041-BEFB-8BC38045F7F2}"/>
              </a:ext>
            </a:extLst>
          </p:cNvPr>
          <p:cNvGrpSpPr/>
          <p:nvPr/>
        </p:nvGrpSpPr>
        <p:grpSpPr>
          <a:xfrm>
            <a:off x="5174520" y="1873069"/>
            <a:ext cx="1862415" cy="2037271"/>
            <a:chOff x="5075098" y="1923905"/>
            <a:chExt cx="2089010" cy="2124417"/>
          </a:xfrm>
        </p:grpSpPr>
        <p:pic>
          <p:nvPicPr>
            <p:cNvPr id="13" name="Picture 12" descr="split arrow pointing to the left">
              <a:extLst>
                <a:ext uri="{FF2B5EF4-FFF2-40B4-BE49-F238E27FC236}">
                  <a16:creationId xmlns:a16="http://schemas.microsoft.com/office/drawing/2014/main" id="{4494FF4A-6933-6C40-B116-6704106B59E2}"/>
                </a:ext>
              </a:extLst>
            </p:cNvPr>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075098" y="1923905"/>
              <a:ext cx="2089010" cy="2124417"/>
            </a:xfrm>
            <a:prstGeom prst="rect">
              <a:avLst/>
            </a:prstGeom>
          </p:spPr>
        </p:pic>
        <p:cxnSp>
          <p:nvCxnSpPr>
            <p:cNvPr id="14" name="Straight Arrow Connector 13">
              <a:extLst>
                <a:ext uri="{FF2B5EF4-FFF2-40B4-BE49-F238E27FC236}">
                  <a16:creationId xmlns:a16="http://schemas.microsoft.com/office/drawing/2014/main" id="{6D1C969B-4820-4241-BF26-782C7C4DDE63}"/>
                </a:ext>
              </a:extLst>
            </p:cNvPr>
            <p:cNvCxnSpPr/>
            <p:nvPr/>
          </p:nvCxnSpPr>
          <p:spPr>
            <a:xfrm flipH="1" flipV="1">
              <a:off x="5478705" y="2406836"/>
              <a:ext cx="627569" cy="850436"/>
            </a:xfrm>
            <a:prstGeom prst="straightConnector1">
              <a:avLst/>
            </a:prstGeom>
            <a:ln w="76200">
              <a:solidFill>
                <a:srgbClr val="FA65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53D5507-C951-744E-A74F-6258A02F9E74}"/>
                </a:ext>
              </a:extLst>
            </p:cNvPr>
            <p:cNvCxnSpPr/>
            <p:nvPr/>
          </p:nvCxnSpPr>
          <p:spPr>
            <a:xfrm>
              <a:off x="6096000" y="3227951"/>
              <a:ext cx="23603" cy="627029"/>
            </a:xfrm>
            <a:prstGeom prst="line">
              <a:avLst/>
            </a:prstGeom>
            <a:ln w="76200">
              <a:solidFill>
                <a:srgbClr val="FA6500"/>
              </a:solidFill>
            </a:ln>
          </p:spPr>
          <p:style>
            <a:lnRef idx="1">
              <a:schemeClr val="accent1"/>
            </a:lnRef>
            <a:fillRef idx="0">
              <a:schemeClr val="accent1"/>
            </a:fillRef>
            <a:effectRef idx="0">
              <a:schemeClr val="accent1"/>
            </a:effectRef>
            <a:fontRef idx="minor">
              <a:schemeClr val="tx1"/>
            </a:fontRef>
          </p:style>
        </p:cxnSp>
      </p:grpSp>
      <p:sp>
        <p:nvSpPr>
          <p:cNvPr id="2" name="Rounded Rectangle 1" descr="rectangle"/>
          <p:cNvSpPr/>
          <p:nvPr/>
        </p:nvSpPr>
        <p:spPr>
          <a:xfrm>
            <a:off x="4278804" y="1553279"/>
            <a:ext cx="3634392" cy="343339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p:cNvSpPr txBox="1"/>
          <p:nvPr/>
        </p:nvSpPr>
        <p:spPr>
          <a:xfrm>
            <a:off x="4364783" y="3855617"/>
            <a:ext cx="34624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che</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32004" y="527794"/>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x</a:t>
            </a:r>
          </a:p>
        </p:txBody>
      </p:sp>
      <p:sp>
        <p:nvSpPr>
          <p:cNvPr id="18" name="TextBox 17"/>
          <p:cNvSpPr txBox="1"/>
          <p:nvPr/>
        </p:nvSpPr>
        <p:spPr>
          <a:xfrm>
            <a:off x="208638" y="3453355"/>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eau</a:t>
            </a:r>
          </a:p>
        </p:txBody>
      </p:sp>
      <p:sp>
        <p:nvSpPr>
          <p:cNvPr id="15" name="TextBox 14"/>
          <p:cNvSpPr txBox="1"/>
          <p:nvPr/>
        </p:nvSpPr>
        <p:spPr>
          <a:xfrm>
            <a:off x="4579145" y="4881131"/>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ssi</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1" name="TextBox 20"/>
          <p:cNvSpPr txBox="1"/>
          <p:nvPr/>
        </p:nvSpPr>
        <p:spPr>
          <a:xfrm>
            <a:off x="7890595" y="352803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eau</a:t>
            </a:r>
          </a:p>
        </p:txBody>
      </p:sp>
      <p:sp>
        <p:nvSpPr>
          <p:cNvPr id="17" name="TextBox 16">
            <a:extLst>
              <a:ext uri="{FF2B5EF4-FFF2-40B4-BE49-F238E27FC236}">
                <a16:creationId xmlns:a16="http://schemas.microsoft.com/office/drawing/2014/main" id="{40087C27-526A-4871-A458-682C3FF3F7E8}"/>
              </a:ext>
            </a:extLst>
          </p:cNvPr>
          <p:cNvSpPr txBox="1"/>
          <p:nvPr/>
        </p:nvSpPr>
        <p:spPr>
          <a:xfrm>
            <a:off x="8635793" y="432512"/>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bat</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eau</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19726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P spid="2" grpId="0" animBg="1"/>
      <p:bldP spid="12" grpId="0"/>
      <p:bldP spid="7" grpId="0"/>
      <p:bldP spid="18" grpId="0"/>
      <p:bldP spid="15" grpId="0"/>
      <p:bldP spid="21" grpId="0"/>
      <p:bldP spid="1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0E6E365-B6DC-4AD6-BAEC-62C46C011795}"/>
              </a:ext>
            </a:extLst>
          </p:cNvPr>
          <p:cNvPicPr>
            <a:picLocks noChangeAspect="1"/>
          </p:cNvPicPr>
          <p:nvPr/>
        </p:nvPicPr>
        <p:blipFill>
          <a:blip r:embed="rId3"/>
          <a:stretch>
            <a:fillRect/>
          </a:stretch>
        </p:blipFill>
        <p:spPr>
          <a:xfrm>
            <a:off x="432483" y="1734363"/>
            <a:ext cx="11477438" cy="4545196"/>
          </a:xfrm>
          <a:prstGeom prst="rect">
            <a:avLst/>
          </a:prstGeom>
        </p:spPr>
      </p:pic>
      <p:sp>
        <p:nvSpPr>
          <p:cNvPr id="3" name="Title 2">
            <a:extLst>
              <a:ext uri="{FF2B5EF4-FFF2-40B4-BE49-F238E27FC236}">
                <a16:creationId xmlns:a16="http://schemas.microsoft.com/office/drawing/2014/main" id="{47F3ADF6-7C1E-4D69-9146-2EA4466F7BCA}"/>
              </a:ext>
            </a:extLst>
          </p:cNvPr>
          <p:cNvSpPr>
            <a:spLocks noGrp="1"/>
          </p:cNvSpPr>
          <p:nvPr>
            <p:ph type="title"/>
          </p:nvPr>
        </p:nvSpPr>
        <p:spPr>
          <a:xfrm>
            <a:off x="-1" y="213557"/>
            <a:ext cx="6719777" cy="647577"/>
          </a:xfrm>
        </p:spPr>
        <p:txBody>
          <a:bodyPr>
            <a:noAutofit/>
          </a:bodyPr>
          <a:lstStyle/>
          <a:p>
            <a:r>
              <a:rPr lang="en-GB" sz="2800" b="1" dirty="0">
                <a:solidFill>
                  <a:srgbClr val="FFFFFF"/>
                </a:solidFill>
              </a:rPr>
              <a:t>Une situation </a:t>
            </a:r>
            <a:r>
              <a:rPr lang="en-GB" sz="2800" b="1" dirty="0" err="1">
                <a:solidFill>
                  <a:srgbClr val="FFFFFF"/>
                </a:solidFill>
              </a:rPr>
              <a:t>d'urgence</a:t>
            </a:r>
            <a:r>
              <a:rPr lang="en-GB" sz="2800" b="1" dirty="0">
                <a:solidFill>
                  <a:srgbClr val="FFFFFF"/>
                </a:solidFill>
              </a:rPr>
              <a:t> à </a:t>
            </a:r>
            <a:r>
              <a:rPr lang="en-GB" sz="2800" b="1" dirty="0" err="1">
                <a:solidFill>
                  <a:srgbClr val="FFFFFF"/>
                </a:solidFill>
              </a:rPr>
              <a:t>l'école</a:t>
            </a:r>
            <a:br>
              <a:rPr lang="en-GB" sz="2800" b="1" dirty="0">
                <a:solidFill>
                  <a:srgbClr val="FFFFFF"/>
                </a:solidFill>
              </a:rPr>
            </a:br>
            <a:endParaRPr lang="en-GB" sz="2800" dirty="0"/>
          </a:p>
        </p:txBody>
      </p:sp>
      <p:sp>
        <p:nvSpPr>
          <p:cNvPr id="17" name="Google Shape;147;p2">
            <a:extLst>
              <a:ext uri="{FF2B5EF4-FFF2-40B4-BE49-F238E27FC236}">
                <a16:creationId xmlns:a16="http://schemas.microsoft.com/office/drawing/2014/main" id="{43183876-2437-4626-A727-BC8E7D74A0DE}"/>
              </a:ext>
            </a:extLst>
          </p:cNvPr>
          <p:cNvSpPr/>
          <p:nvPr/>
        </p:nvSpPr>
        <p:spPr>
          <a:xfrm>
            <a:off x="10929937" y="249869"/>
            <a:ext cx="979984" cy="419602"/>
          </a:xfrm>
          <a:prstGeom prst="roundRect">
            <a:avLst>
              <a:gd name="adj" fmla="val 16667"/>
            </a:avLst>
          </a:prstGeom>
          <a:solidFill>
            <a:srgbClr val="0055A5"/>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dirty="0">
                <a:solidFill>
                  <a:srgbClr val="FFFFFF"/>
                </a:solidFill>
                <a:latin typeface="Century Gothic"/>
                <a:ea typeface="Century Gothic"/>
                <a:cs typeface="Century Gothic"/>
                <a:sym typeface="Century Gothic"/>
              </a:rPr>
              <a:t>lire </a:t>
            </a:r>
            <a:endParaRPr sz="1800" b="1" i="0" u="none" strike="noStrike" cap="none" dirty="0">
              <a:solidFill>
                <a:srgbClr val="FFFFFF"/>
              </a:solidFill>
              <a:latin typeface="Century Gothic"/>
              <a:ea typeface="Century Gothic"/>
              <a:cs typeface="Century Gothic"/>
              <a:sym typeface="Century Gothic"/>
            </a:endParaRPr>
          </a:p>
        </p:txBody>
      </p:sp>
      <p:sp>
        <p:nvSpPr>
          <p:cNvPr id="9" name="TextBox 8">
            <a:extLst>
              <a:ext uri="{FF2B5EF4-FFF2-40B4-BE49-F238E27FC236}">
                <a16:creationId xmlns:a16="http://schemas.microsoft.com/office/drawing/2014/main" id="{A595FD4B-41AF-4A9F-96B9-742037A27F47}"/>
              </a:ext>
            </a:extLst>
          </p:cNvPr>
          <p:cNvSpPr txBox="1"/>
          <p:nvPr/>
        </p:nvSpPr>
        <p:spPr>
          <a:xfrm>
            <a:off x="600075" y="2028825"/>
            <a:ext cx="5086350" cy="400110"/>
          </a:xfrm>
          <a:prstGeom prst="rect">
            <a:avLst/>
          </a:prstGeom>
          <a:noFill/>
        </p:spPr>
        <p:txBody>
          <a:bodyPr wrap="square" rtlCol="0">
            <a:spAutoFit/>
          </a:bodyPr>
          <a:lstStyle/>
          <a:p>
            <a:endParaRPr lang="en-GB" sz="2000" dirty="0">
              <a:latin typeface="Century Gothic" panose="020B0502020202020204" pitchFamily="34" charset="0"/>
            </a:endParaRPr>
          </a:p>
        </p:txBody>
      </p:sp>
      <p:sp>
        <p:nvSpPr>
          <p:cNvPr id="10" name="TextBox 9">
            <a:extLst>
              <a:ext uri="{FF2B5EF4-FFF2-40B4-BE49-F238E27FC236}">
                <a16:creationId xmlns:a16="http://schemas.microsoft.com/office/drawing/2014/main" id="{877C41C6-FEB0-4E33-BC89-4BB4D553FDCC}"/>
              </a:ext>
            </a:extLst>
          </p:cNvPr>
          <p:cNvSpPr txBox="1"/>
          <p:nvPr/>
        </p:nvSpPr>
        <p:spPr>
          <a:xfrm>
            <a:off x="601651" y="2198101"/>
            <a:ext cx="5253942" cy="3477875"/>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Les </a:t>
            </a:r>
            <a:r>
              <a:rPr lang="en-GB" sz="2200" dirty="0" err="1">
                <a:solidFill>
                  <a:srgbClr val="002060"/>
                </a:solidFill>
                <a:latin typeface="Century Gothic" panose="020B0502020202020204" pitchFamily="34" charset="0"/>
              </a:rPr>
              <a:t>professeurs</a:t>
            </a:r>
            <a:r>
              <a:rPr lang="en-GB" sz="2200" dirty="0">
                <a:solidFill>
                  <a:srgbClr val="002060"/>
                </a:solidFill>
                <a:latin typeface="Century Gothic" panose="020B0502020202020204" pitchFamily="34" charset="0"/>
              </a:rPr>
              <a:t> de 6ème </a:t>
            </a:r>
            <a:r>
              <a:rPr lang="en-GB" sz="2200" dirty="0" err="1">
                <a:solidFill>
                  <a:srgbClr val="FF6600"/>
                </a:solidFill>
                <a:latin typeface="Century Gothic" panose="020B0502020202020204" pitchFamily="34" charset="0"/>
              </a:rPr>
              <a:t>organisent</a:t>
            </a:r>
            <a:r>
              <a:rPr lang="en-GB" sz="2200" dirty="0">
                <a:solidFill>
                  <a:srgbClr val="FF6600"/>
                </a:solidFill>
                <a:latin typeface="Century Gothic" panose="020B0502020202020204" pitchFamily="34" charset="0"/>
              </a:rPr>
              <a:t> </a:t>
            </a:r>
            <a:r>
              <a:rPr lang="en-GB" sz="2200" dirty="0">
                <a:solidFill>
                  <a:srgbClr val="002060"/>
                </a:solidFill>
                <a:latin typeface="Century Gothic" panose="020B0502020202020204" pitchFamily="34" charset="0"/>
              </a:rPr>
              <a:t>un concert pour les enfants. Le concert </a:t>
            </a:r>
            <a:r>
              <a:rPr lang="en-GB" sz="2200" dirty="0" err="1">
                <a:solidFill>
                  <a:srgbClr val="FF6600"/>
                </a:solidFill>
                <a:latin typeface="Century Gothic" panose="020B0502020202020204" pitchFamily="34" charset="0"/>
              </a:rPr>
              <a:t>est</a:t>
            </a:r>
            <a:r>
              <a:rPr lang="en-GB" sz="2200" dirty="0">
                <a:solidFill>
                  <a:srgbClr val="002060"/>
                </a:solidFill>
                <a:latin typeface="Century Gothic" panose="020B0502020202020204" pitchFamily="34" charset="0"/>
              </a:rPr>
              <a:t> grand et important et les enfants </a:t>
            </a:r>
            <a:r>
              <a:rPr lang="en-GB" sz="2200" dirty="0" err="1">
                <a:solidFill>
                  <a:srgbClr val="FF6600"/>
                </a:solidFill>
                <a:latin typeface="Century Gothic" panose="020B0502020202020204" pitchFamily="34" charset="0"/>
              </a:rPr>
              <a:t>sont</a:t>
            </a:r>
            <a:r>
              <a:rPr lang="en-GB" sz="2200" dirty="0">
                <a:solidFill>
                  <a:srgbClr val="FF6600"/>
                </a:solidFill>
                <a:latin typeface="Century Gothic" panose="020B0502020202020204" pitchFamily="34" charset="0"/>
              </a:rPr>
              <a:t> </a:t>
            </a:r>
            <a:r>
              <a:rPr lang="en-GB" sz="2200" dirty="0" err="1">
                <a:solidFill>
                  <a:srgbClr val="002060"/>
                </a:solidFill>
                <a:latin typeface="Century Gothic" panose="020B0502020202020204" pitchFamily="34" charset="0"/>
              </a:rPr>
              <a:t>très</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enthousiastes</a:t>
            </a:r>
            <a:r>
              <a:rPr lang="en-GB" sz="2200" dirty="0">
                <a:solidFill>
                  <a:srgbClr val="002060"/>
                </a:solidFill>
                <a:latin typeface="Century Gothic" panose="020B0502020202020204" pitchFamily="34" charset="0"/>
              </a:rPr>
              <a:t>.</a:t>
            </a:r>
          </a:p>
          <a:p>
            <a:endParaRPr lang="en-GB" sz="2200" dirty="0">
              <a:solidFill>
                <a:srgbClr val="002060"/>
              </a:solidFill>
              <a:latin typeface="Century Gothic" panose="020B0502020202020204" pitchFamily="34" charset="0"/>
            </a:endParaRPr>
          </a:p>
          <a:p>
            <a:r>
              <a:rPr lang="en-GB" sz="2200" dirty="0">
                <a:solidFill>
                  <a:srgbClr val="002060"/>
                </a:solidFill>
                <a:latin typeface="Century Gothic" panose="020B0502020202020204" pitchFamily="34" charset="0"/>
              </a:rPr>
              <a:t>Les chanteurs </a:t>
            </a:r>
            <a:r>
              <a:rPr lang="en-GB" sz="2200" dirty="0" err="1">
                <a:solidFill>
                  <a:srgbClr val="FF6600"/>
                </a:solidFill>
                <a:latin typeface="Century Gothic" panose="020B0502020202020204" pitchFamily="34" charset="0"/>
              </a:rPr>
              <a:t>sont</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drôles</a:t>
            </a:r>
            <a:r>
              <a:rPr lang="en-GB" sz="2200" dirty="0">
                <a:solidFill>
                  <a:srgbClr val="002060"/>
                </a:solidFill>
                <a:latin typeface="Century Gothic" panose="020B0502020202020204" pitchFamily="34" charset="0"/>
              </a:rPr>
              <a:t> et </a:t>
            </a:r>
            <a:r>
              <a:rPr lang="en-GB" sz="2200" dirty="0" err="1">
                <a:solidFill>
                  <a:srgbClr val="002060"/>
                </a:solidFill>
                <a:latin typeface="Century Gothic" panose="020B0502020202020204" pitchFamily="34" charset="0"/>
              </a:rPr>
              <a:t>très</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amusants</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Ils</a:t>
            </a:r>
            <a:r>
              <a:rPr lang="en-GB" sz="2200" dirty="0">
                <a:solidFill>
                  <a:srgbClr val="002060"/>
                </a:solidFill>
                <a:latin typeface="Century Gothic" panose="020B0502020202020204" pitchFamily="34" charset="0"/>
              </a:rPr>
              <a:t> </a:t>
            </a:r>
            <a:r>
              <a:rPr lang="en-GB" sz="2200" dirty="0" err="1">
                <a:solidFill>
                  <a:srgbClr val="FF6600"/>
                </a:solidFill>
                <a:latin typeface="Century Gothic" panose="020B0502020202020204" pitchFamily="34" charset="0"/>
              </a:rPr>
              <a:t>chantent</a:t>
            </a:r>
            <a:r>
              <a:rPr lang="en-GB" sz="2200" dirty="0">
                <a:solidFill>
                  <a:srgbClr val="FF6600"/>
                </a:solidFill>
                <a:latin typeface="Century Gothic" panose="020B0502020202020204" pitchFamily="34" charset="0"/>
              </a:rPr>
              <a:t> </a:t>
            </a:r>
            <a:r>
              <a:rPr lang="en-GB" sz="2200" dirty="0" err="1">
                <a:solidFill>
                  <a:srgbClr val="002060"/>
                </a:solidFill>
                <a:latin typeface="Century Gothic" panose="020B0502020202020204" pitchFamily="34" charset="0"/>
              </a:rPr>
              <a:t>en</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anglais</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Mais</a:t>
            </a:r>
            <a:r>
              <a:rPr lang="en-GB" sz="2200" dirty="0">
                <a:solidFill>
                  <a:srgbClr val="002060"/>
                </a:solidFill>
                <a:latin typeface="Century Gothic" panose="020B0502020202020204" pitchFamily="34" charset="0"/>
              </a:rPr>
              <a:t> les </a:t>
            </a:r>
            <a:r>
              <a:rPr lang="en-GB" sz="2200" dirty="0" err="1">
                <a:solidFill>
                  <a:srgbClr val="002060"/>
                </a:solidFill>
                <a:latin typeface="Century Gothic" panose="020B0502020202020204" pitchFamily="34" charset="0"/>
              </a:rPr>
              <a:t>professeurs</a:t>
            </a:r>
            <a:r>
              <a:rPr lang="en-GB" sz="2200" dirty="0">
                <a:solidFill>
                  <a:srgbClr val="002060"/>
                </a:solidFill>
                <a:latin typeface="Century Gothic" panose="020B0502020202020204" pitchFamily="34" charset="0"/>
              </a:rPr>
              <a:t> </a:t>
            </a:r>
            <a:r>
              <a:rPr lang="en-GB" sz="2200" dirty="0">
                <a:solidFill>
                  <a:srgbClr val="FF6600"/>
                </a:solidFill>
                <a:latin typeface="Century Gothic" panose="020B0502020202020204" pitchFamily="34" charset="0"/>
              </a:rPr>
              <a:t>ont </a:t>
            </a:r>
            <a:r>
              <a:rPr lang="en-GB" sz="2200" dirty="0">
                <a:solidFill>
                  <a:srgbClr val="002060"/>
                </a:solidFill>
                <a:latin typeface="Century Gothic" panose="020B0502020202020204" pitchFamily="34" charset="0"/>
              </a:rPr>
              <a:t>un problème. Les </a:t>
            </a:r>
            <a:r>
              <a:rPr lang="en-GB" sz="2200" dirty="0" err="1">
                <a:solidFill>
                  <a:srgbClr val="002060"/>
                </a:solidFill>
                <a:latin typeface="Century Gothic" panose="020B0502020202020204" pitchFamily="34" charset="0"/>
              </a:rPr>
              <a:t>chanteurs</a:t>
            </a:r>
            <a:r>
              <a:rPr lang="en-GB" sz="2200" dirty="0">
                <a:solidFill>
                  <a:srgbClr val="002060"/>
                </a:solidFill>
                <a:latin typeface="Century Gothic" panose="020B0502020202020204" pitchFamily="34" charset="0"/>
              </a:rPr>
              <a:t> </a:t>
            </a:r>
            <a:r>
              <a:rPr lang="en-GB" sz="2200" dirty="0" err="1">
                <a:solidFill>
                  <a:srgbClr val="FF6600"/>
                </a:solidFill>
                <a:latin typeface="Century Gothic" panose="020B0502020202020204" pitchFamily="34" charset="0"/>
              </a:rPr>
              <a:t>sont</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malades</a:t>
            </a:r>
            <a:r>
              <a:rPr lang="en-GB" sz="2200" dirty="0">
                <a:solidFill>
                  <a:srgbClr val="002060"/>
                </a:solidFill>
                <a:latin typeface="Century Gothic" panose="020B0502020202020204" pitchFamily="34" charset="0"/>
              </a:rPr>
              <a:t>! La situation </a:t>
            </a:r>
            <a:r>
              <a:rPr lang="en-GB" sz="2200" dirty="0" err="1">
                <a:solidFill>
                  <a:srgbClr val="FF6600"/>
                </a:solidFill>
                <a:latin typeface="Century Gothic" panose="020B0502020202020204" pitchFamily="34" charset="0"/>
              </a:rPr>
              <a:t>est</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très</a:t>
            </a:r>
            <a:r>
              <a:rPr lang="en-GB" sz="2200" dirty="0">
                <a:solidFill>
                  <a:srgbClr val="002060"/>
                </a:solidFill>
                <a:latin typeface="Century Gothic" panose="020B0502020202020204" pitchFamily="34" charset="0"/>
              </a:rPr>
              <a:t> difficile.</a:t>
            </a:r>
          </a:p>
        </p:txBody>
      </p:sp>
      <p:sp>
        <p:nvSpPr>
          <p:cNvPr id="11" name="TextBox 10">
            <a:extLst>
              <a:ext uri="{FF2B5EF4-FFF2-40B4-BE49-F238E27FC236}">
                <a16:creationId xmlns:a16="http://schemas.microsoft.com/office/drawing/2014/main" id="{B5F354B4-C964-417B-8A11-4F95CEA6E7F8}"/>
              </a:ext>
            </a:extLst>
          </p:cNvPr>
          <p:cNvSpPr txBox="1"/>
          <p:nvPr/>
        </p:nvSpPr>
        <p:spPr>
          <a:xfrm>
            <a:off x="6457245" y="2198101"/>
            <a:ext cx="5219021" cy="3816429"/>
          </a:xfrm>
          <a:prstGeom prst="rect">
            <a:avLst/>
          </a:prstGeom>
          <a:noFill/>
        </p:spPr>
        <p:txBody>
          <a:bodyPr wrap="square" rtlCol="0">
            <a:spAutoFit/>
          </a:bodyPr>
          <a:lstStyle/>
          <a:p>
            <a:r>
              <a:rPr lang="fr-FR" sz="2200" dirty="0">
                <a:solidFill>
                  <a:srgbClr val="002060"/>
                </a:solidFill>
                <a:latin typeface="Century Gothic" panose="020B0502020202020204" pitchFamily="34" charset="0"/>
              </a:rPr>
              <a:t>Les professeurs </a:t>
            </a:r>
            <a:r>
              <a:rPr lang="fr-FR" sz="2200" dirty="0">
                <a:solidFill>
                  <a:srgbClr val="FF6600"/>
                </a:solidFill>
                <a:latin typeface="Century Gothic" panose="020B0502020202020204" pitchFamily="34" charset="0"/>
              </a:rPr>
              <a:t>ont</a:t>
            </a:r>
            <a:r>
              <a:rPr lang="fr-FR" sz="2200" dirty="0">
                <a:solidFill>
                  <a:srgbClr val="002060"/>
                </a:solidFill>
                <a:latin typeface="Century Gothic" panose="020B0502020202020204" pitchFamily="34" charset="0"/>
              </a:rPr>
              <a:t> une idée. Ils </a:t>
            </a:r>
            <a:r>
              <a:rPr lang="fr-FR" sz="2200" dirty="0">
                <a:solidFill>
                  <a:srgbClr val="FF6600"/>
                </a:solidFill>
                <a:latin typeface="Century Gothic" panose="020B0502020202020204" pitchFamily="34" charset="0"/>
              </a:rPr>
              <a:t>sont</a:t>
            </a:r>
            <a:r>
              <a:rPr lang="fr-FR" sz="2200" dirty="0">
                <a:solidFill>
                  <a:srgbClr val="002060"/>
                </a:solidFill>
                <a:latin typeface="Century Gothic" panose="020B0502020202020204" pitchFamily="34" charset="0"/>
              </a:rPr>
              <a:t> drôles et amusants, et ils </a:t>
            </a:r>
            <a:r>
              <a:rPr lang="fr-FR" sz="2200" dirty="0">
                <a:solidFill>
                  <a:srgbClr val="FF6600"/>
                </a:solidFill>
                <a:latin typeface="Century Gothic" panose="020B0502020202020204" pitchFamily="34" charset="0"/>
              </a:rPr>
              <a:t>parlent</a:t>
            </a:r>
            <a:r>
              <a:rPr lang="fr-FR"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très</a:t>
            </a:r>
            <a:r>
              <a:rPr lang="en-GB" sz="2200" dirty="0">
                <a:solidFill>
                  <a:srgbClr val="002060"/>
                </a:solidFill>
                <a:latin typeface="Century Gothic" panose="020B0502020202020204" pitchFamily="34" charset="0"/>
              </a:rPr>
              <a:t> bien </a:t>
            </a:r>
            <a:r>
              <a:rPr lang="fr-FR" sz="2200" dirty="0">
                <a:solidFill>
                  <a:srgbClr val="002060"/>
                </a:solidFill>
                <a:latin typeface="Century Gothic" panose="020B0502020202020204" pitchFamily="34" charset="0"/>
              </a:rPr>
              <a:t>anglais aussi …</a:t>
            </a:r>
          </a:p>
          <a:p>
            <a:endParaRPr lang="en-GB" sz="2200" dirty="0">
              <a:solidFill>
                <a:srgbClr val="002060"/>
              </a:solidFill>
              <a:latin typeface="Century Gothic" panose="020B0502020202020204" pitchFamily="34" charset="0"/>
            </a:endParaRPr>
          </a:p>
          <a:p>
            <a:r>
              <a:rPr lang="en-GB" sz="2200" dirty="0">
                <a:solidFill>
                  <a:srgbClr val="002060"/>
                </a:solidFill>
                <a:latin typeface="Century Gothic" panose="020B0502020202020204" pitchFamily="34" charset="0"/>
              </a:rPr>
              <a:t>Les </a:t>
            </a:r>
            <a:r>
              <a:rPr lang="en-GB" sz="2200" dirty="0" err="1">
                <a:solidFill>
                  <a:srgbClr val="002060"/>
                </a:solidFill>
                <a:latin typeface="Century Gothic" panose="020B0502020202020204" pitchFamily="34" charset="0"/>
              </a:rPr>
              <a:t>professeurs</a:t>
            </a:r>
            <a:r>
              <a:rPr lang="en-GB" sz="2200" dirty="0">
                <a:solidFill>
                  <a:srgbClr val="002060"/>
                </a:solidFill>
                <a:latin typeface="Century Gothic" panose="020B0502020202020204" pitchFamily="34" charset="0"/>
              </a:rPr>
              <a:t> </a:t>
            </a:r>
            <a:r>
              <a:rPr lang="en-GB" sz="2200" dirty="0">
                <a:solidFill>
                  <a:srgbClr val="FF6600"/>
                </a:solidFill>
                <a:latin typeface="Century Gothic" panose="020B0502020202020204" pitchFamily="34" charset="0"/>
              </a:rPr>
              <a:t>portent</a:t>
            </a:r>
            <a:r>
              <a:rPr lang="en-GB" sz="2200" dirty="0">
                <a:solidFill>
                  <a:srgbClr val="002060"/>
                </a:solidFill>
                <a:latin typeface="Century Gothic" panose="020B0502020202020204" pitchFamily="34" charset="0"/>
              </a:rPr>
              <a:t> des </a:t>
            </a:r>
            <a:r>
              <a:rPr lang="en-GB" sz="2200" dirty="0" err="1">
                <a:solidFill>
                  <a:srgbClr val="002060"/>
                </a:solidFill>
                <a:latin typeface="Century Gothic" panose="020B0502020202020204" pitchFamily="34" charset="0"/>
              </a:rPr>
              <a:t>uniformes</a:t>
            </a:r>
            <a:r>
              <a:rPr lang="en-GB" sz="2200" dirty="0">
                <a:solidFill>
                  <a:srgbClr val="002060"/>
                </a:solidFill>
                <a:latin typeface="Century Gothic" panose="020B0502020202020204" pitchFamily="34" charset="0"/>
              </a:rPr>
              <a:t> violets et </a:t>
            </a:r>
            <a:r>
              <a:rPr lang="en-GB" sz="2200" dirty="0" err="1">
                <a:solidFill>
                  <a:srgbClr val="002060"/>
                </a:solidFill>
                <a:latin typeface="Century Gothic" panose="020B0502020202020204" pitchFamily="34" charset="0"/>
              </a:rPr>
              <a:t>ils</a:t>
            </a:r>
            <a:r>
              <a:rPr lang="en-GB" sz="2200" dirty="0">
                <a:solidFill>
                  <a:srgbClr val="002060"/>
                </a:solidFill>
                <a:latin typeface="Century Gothic" panose="020B0502020202020204" pitchFamily="34" charset="0"/>
              </a:rPr>
              <a:t> </a:t>
            </a:r>
            <a:r>
              <a:rPr lang="en-GB" sz="2200" dirty="0" err="1">
                <a:solidFill>
                  <a:srgbClr val="FF6600"/>
                </a:solidFill>
                <a:latin typeface="Century Gothic" panose="020B0502020202020204" pitchFamily="34" charset="0"/>
              </a:rPr>
              <a:t>chantent</a:t>
            </a:r>
            <a:r>
              <a:rPr lang="en-GB" sz="2200" dirty="0">
                <a:solidFill>
                  <a:srgbClr val="002060"/>
                </a:solidFill>
                <a:latin typeface="Century Gothic" panose="020B0502020202020204" pitchFamily="34" charset="0"/>
              </a:rPr>
              <a:t> au concert. </a:t>
            </a:r>
            <a:r>
              <a:rPr lang="en-GB" sz="2200" dirty="0" err="1">
                <a:solidFill>
                  <a:srgbClr val="002060"/>
                </a:solidFill>
                <a:latin typeface="Century Gothic" panose="020B0502020202020204" pitchFamily="34" charset="0"/>
              </a:rPr>
              <a:t>Ils</a:t>
            </a:r>
            <a:r>
              <a:rPr lang="en-GB" sz="2200" dirty="0">
                <a:solidFill>
                  <a:srgbClr val="002060"/>
                </a:solidFill>
                <a:latin typeface="Century Gothic" panose="020B0502020202020204" pitchFamily="34" charset="0"/>
              </a:rPr>
              <a:t> </a:t>
            </a:r>
            <a:r>
              <a:rPr lang="en-GB" sz="2200" dirty="0" err="1">
                <a:solidFill>
                  <a:srgbClr val="FF6600"/>
                </a:solidFill>
                <a:latin typeface="Century Gothic" panose="020B0502020202020204" pitchFamily="34" charset="0"/>
              </a:rPr>
              <a:t>sont</a:t>
            </a:r>
            <a:r>
              <a:rPr lang="en-GB" sz="2200" dirty="0">
                <a:solidFill>
                  <a:srgbClr val="002060"/>
                </a:solidFill>
                <a:latin typeface="Century Gothic" panose="020B0502020202020204" pitchFamily="34" charset="0"/>
              </a:rPr>
              <a:t> des </a:t>
            </a:r>
            <a:r>
              <a:rPr lang="en-GB" sz="2200" dirty="0" err="1">
                <a:solidFill>
                  <a:srgbClr val="002060"/>
                </a:solidFill>
                <a:latin typeface="Century Gothic" panose="020B0502020202020204" pitchFamily="34" charset="0"/>
              </a:rPr>
              <a:t>acteurs</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fantastiques</a:t>
            </a:r>
            <a:r>
              <a:rPr lang="en-GB" sz="2200" dirty="0">
                <a:solidFill>
                  <a:srgbClr val="002060"/>
                </a:solidFill>
                <a:latin typeface="Century Gothic" panose="020B0502020202020204" pitchFamily="34" charset="0"/>
              </a:rPr>
              <a:t>!</a:t>
            </a:r>
          </a:p>
          <a:p>
            <a:endParaRPr lang="en-GB" sz="2200" dirty="0">
              <a:solidFill>
                <a:srgbClr val="002060"/>
              </a:solidFill>
              <a:latin typeface="Century Gothic" panose="020B0502020202020204" pitchFamily="34" charset="0"/>
            </a:endParaRPr>
          </a:p>
          <a:p>
            <a:r>
              <a:rPr lang="en-GB" sz="2200" dirty="0">
                <a:solidFill>
                  <a:srgbClr val="002060"/>
                </a:solidFill>
                <a:latin typeface="Century Gothic" panose="020B0502020202020204" pitchFamily="34" charset="0"/>
              </a:rPr>
              <a:t>Les enfants</a:t>
            </a:r>
            <a:r>
              <a:rPr lang="en-GB" sz="2200" dirty="0">
                <a:solidFill>
                  <a:srgbClr val="FF6600"/>
                </a:solidFill>
                <a:latin typeface="Century Gothic" panose="020B0502020202020204" pitchFamily="34" charset="0"/>
              </a:rPr>
              <a:t> </a:t>
            </a:r>
            <a:r>
              <a:rPr lang="en-GB" sz="2200" dirty="0" err="1">
                <a:solidFill>
                  <a:srgbClr val="FF6600"/>
                </a:solidFill>
                <a:latin typeface="Century Gothic" panose="020B0502020202020204" pitchFamily="34" charset="0"/>
              </a:rPr>
              <a:t>sont</a:t>
            </a:r>
            <a:r>
              <a:rPr lang="en-GB" sz="2200" dirty="0">
                <a:solidFill>
                  <a:srgbClr val="FF6600"/>
                </a:solidFill>
                <a:latin typeface="Century Gothic" panose="020B0502020202020204" pitchFamily="34" charset="0"/>
              </a:rPr>
              <a:t> </a:t>
            </a:r>
            <a:r>
              <a:rPr lang="en-GB" sz="2200" dirty="0">
                <a:solidFill>
                  <a:srgbClr val="002060"/>
                </a:solidFill>
                <a:latin typeface="Century Gothic" panose="020B0502020202020204" pitchFamily="34" charset="0"/>
              </a:rPr>
              <a:t>contents. La solution </a:t>
            </a:r>
            <a:r>
              <a:rPr lang="en-GB" sz="2200" dirty="0" err="1">
                <a:solidFill>
                  <a:srgbClr val="FF6600"/>
                </a:solidFill>
                <a:latin typeface="Century Gothic" panose="020B0502020202020204" pitchFamily="34" charset="0"/>
              </a:rPr>
              <a:t>est</a:t>
            </a:r>
            <a:r>
              <a:rPr lang="en-GB" sz="2200" dirty="0">
                <a:solidFill>
                  <a:srgbClr val="FF6600"/>
                </a:solidFill>
                <a:latin typeface="Century Gothic" panose="020B0502020202020204" pitchFamily="34" charset="0"/>
              </a:rPr>
              <a:t> </a:t>
            </a:r>
            <a:r>
              <a:rPr lang="en-GB" sz="2200" dirty="0">
                <a:solidFill>
                  <a:srgbClr val="002060"/>
                </a:solidFill>
                <a:latin typeface="Century Gothic" panose="020B0502020202020204" pitchFamily="34" charset="0"/>
              </a:rPr>
              <a:t>super!</a:t>
            </a:r>
          </a:p>
          <a:p>
            <a:r>
              <a:rPr lang="en-GB" sz="2200" dirty="0">
                <a:solidFill>
                  <a:srgbClr val="002060"/>
                </a:solidFill>
                <a:latin typeface="Century Gothic" panose="020B0502020202020204" pitchFamily="34" charset="0"/>
              </a:rPr>
              <a:t> </a:t>
            </a:r>
          </a:p>
        </p:txBody>
      </p:sp>
      <p:sp>
        <p:nvSpPr>
          <p:cNvPr id="13" name="TextBox 12">
            <a:extLst>
              <a:ext uri="{FF2B5EF4-FFF2-40B4-BE49-F238E27FC236}">
                <a16:creationId xmlns:a16="http://schemas.microsoft.com/office/drawing/2014/main" id="{3E479443-BD77-44F4-8534-FED15D847DBC}"/>
              </a:ext>
            </a:extLst>
          </p:cNvPr>
          <p:cNvSpPr txBox="1"/>
          <p:nvPr/>
        </p:nvSpPr>
        <p:spPr>
          <a:xfrm>
            <a:off x="442912" y="1271370"/>
            <a:ext cx="11368088" cy="430887"/>
          </a:xfrm>
          <a:prstGeom prst="rect">
            <a:avLst/>
          </a:prstGeom>
          <a:noFill/>
        </p:spPr>
        <p:txBody>
          <a:bodyPr wrap="square" rtlCol="0">
            <a:spAutoFit/>
          </a:bodyPr>
          <a:lstStyle/>
          <a:p>
            <a:r>
              <a:rPr lang="en-GB" sz="2200" dirty="0" err="1">
                <a:solidFill>
                  <a:srgbClr val="002060"/>
                </a:solidFill>
                <a:latin typeface="Century Gothic" panose="020B0502020202020204" pitchFamily="34" charset="0"/>
              </a:rPr>
              <a:t>Écris</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l’histoire</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en</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anglais</a:t>
            </a:r>
            <a:r>
              <a:rPr lang="en-GB" sz="2200" dirty="0">
                <a:solidFill>
                  <a:srgbClr val="002060"/>
                </a:solidFill>
                <a:latin typeface="Century Gothic" panose="020B0502020202020204" pitchFamily="34" charset="0"/>
              </a:rPr>
              <a:t>! </a:t>
            </a:r>
            <a:r>
              <a:rPr lang="fr-FR" sz="2200" b="1" dirty="0">
                <a:solidFill>
                  <a:srgbClr val="002060"/>
                </a:solidFill>
                <a:latin typeface="Century Gothic" panose="020B0502020202020204" pitchFamily="34" charset="0"/>
              </a:rPr>
              <a:t>Attention </a:t>
            </a:r>
            <a:r>
              <a:rPr lang="fr-FR" sz="2200" dirty="0">
                <a:solidFill>
                  <a:srgbClr val="002060"/>
                </a:solidFill>
                <a:latin typeface="Century Gothic" panose="020B0502020202020204" pitchFamily="34" charset="0"/>
              </a:rPr>
              <a:t>aux verbes au présent</a:t>
            </a:r>
            <a:r>
              <a:rPr lang="en-GB" sz="2200" dirty="0">
                <a:solidFill>
                  <a:srgbClr val="002060"/>
                </a:solidFill>
                <a:latin typeface="Century Gothic" panose="020B0502020202020204" pitchFamily="34" charset="0"/>
              </a:rPr>
              <a:t>! </a:t>
            </a:r>
            <a:r>
              <a:rPr lang="en-GB" sz="2200" b="1" dirty="0">
                <a:solidFill>
                  <a:srgbClr val="002060"/>
                </a:solidFill>
                <a:latin typeface="Century Gothic" panose="020B0502020202020204" pitchFamily="34" charset="0"/>
              </a:rPr>
              <a:t>Simple</a:t>
            </a:r>
            <a:r>
              <a:rPr lang="en-GB" sz="2200" dirty="0">
                <a:solidFill>
                  <a:srgbClr val="002060"/>
                </a:solidFill>
                <a:latin typeface="Century Gothic" panose="020B0502020202020204" pitchFamily="34" charset="0"/>
              </a:rPr>
              <a:t> or </a:t>
            </a:r>
            <a:r>
              <a:rPr lang="en-GB" sz="2200" b="1" dirty="0">
                <a:solidFill>
                  <a:srgbClr val="002060"/>
                </a:solidFill>
                <a:latin typeface="Century Gothic" panose="020B0502020202020204" pitchFamily="34" charset="0"/>
              </a:rPr>
              <a:t>continuous</a:t>
            </a:r>
            <a:r>
              <a:rPr lang="en-GB" sz="2200"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11791429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0E6E365-B6DC-4AD6-BAEC-62C46C011795}"/>
              </a:ext>
            </a:extLst>
          </p:cNvPr>
          <p:cNvPicPr>
            <a:picLocks noChangeAspect="1"/>
          </p:cNvPicPr>
          <p:nvPr/>
        </p:nvPicPr>
        <p:blipFill>
          <a:blip r:embed="rId3"/>
          <a:stretch>
            <a:fillRect/>
          </a:stretch>
        </p:blipFill>
        <p:spPr>
          <a:xfrm>
            <a:off x="432483" y="1734363"/>
            <a:ext cx="11477438" cy="4545196"/>
          </a:xfrm>
          <a:prstGeom prst="rect">
            <a:avLst/>
          </a:prstGeom>
        </p:spPr>
      </p:pic>
      <p:sp>
        <p:nvSpPr>
          <p:cNvPr id="3" name="Title 2">
            <a:extLst>
              <a:ext uri="{FF2B5EF4-FFF2-40B4-BE49-F238E27FC236}">
                <a16:creationId xmlns:a16="http://schemas.microsoft.com/office/drawing/2014/main" id="{47F3ADF6-7C1E-4D69-9146-2EA4466F7BCA}"/>
              </a:ext>
            </a:extLst>
          </p:cNvPr>
          <p:cNvSpPr>
            <a:spLocks noGrp="1"/>
          </p:cNvSpPr>
          <p:nvPr>
            <p:ph type="title"/>
          </p:nvPr>
        </p:nvSpPr>
        <p:spPr>
          <a:xfrm>
            <a:off x="-1" y="213557"/>
            <a:ext cx="6719777" cy="647577"/>
          </a:xfrm>
        </p:spPr>
        <p:txBody>
          <a:bodyPr>
            <a:noAutofit/>
          </a:bodyPr>
          <a:lstStyle/>
          <a:p>
            <a:r>
              <a:rPr lang="en-GB" sz="2800" b="1" dirty="0">
                <a:solidFill>
                  <a:srgbClr val="FFFFFF"/>
                </a:solidFill>
              </a:rPr>
              <a:t>Une situation </a:t>
            </a:r>
            <a:r>
              <a:rPr lang="en-GB" sz="2800" b="1" dirty="0" err="1">
                <a:solidFill>
                  <a:srgbClr val="FFFFFF"/>
                </a:solidFill>
              </a:rPr>
              <a:t>d'urgence</a:t>
            </a:r>
            <a:r>
              <a:rPr lang="en-GB" sz="2800" b="1" dirty="0">
                <a:solidFill>
                  <a:srgbClr val="FFFFFF"/>
                </a:solidFill>
              </a:rPr>
              <a:t> à </a:t>
            </a:r>
            <a:r>
              <a:rPr lang="en-GB" sz="2800" b="1" dirty="0" err="1">
                <a:solidFill>
                  <a:srgbClr val="FFFFFF"/>
                </a:solidFill>
              </a:rPr>
              <a:t>l'école</a:t>
            </a:r>
            <a:br>
              <a:rPr lang="en-GB" sz="2800" b="1" dirty="0">
                <a:solidFill>
                  <a:srgbClr val="FFFFFF"/>
                </a:solidFill>
              </a:rPr>
            </a:br>
            <a:endParaRPr lang="en-GB" sz="2800" dirty="0"/>
          </a:p>
        </p:txBody>
      </p:sp>
      <p:sp>
        <p:nvSpPr>
          <p:cNvPr id="17" name="Google Shape;147;p2">
            <a:extLst>
              <a:ext uri="{FF2B5EF4-FFF2-40B4-BE49-F238E27FC236}">
                <a16:creationId xmlns:a16="http://schemas.microsoft.com/office/drawing/2014/main" id="{43183876-2437-4626-A727-BC8E7D74A0DE}"/>
              </a:ext>
            </a:extLst>
          </p:cNvPr>
          <p:cNvSpPr/>
          <p:nvPr/>
        </p:nvSpPr>
        <p:spPr>
          <a:xfrm>
            <a:off x="10929937" y="249869"/>
            <a:ext cx="979984" cy="419602"/>
          </a:xfrm>
          <a:prstGeom prst="roundRect">
            <a:avLst>
              <a:gd name="adj" fmla="val 16667"/>
            </a:avLst>
          </a:prstGeom>
          <a:solidFill>
            <a:srgbClr val="0055A5"/>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dirty="0">
                <a:solidFill>
                  <a:srgbClr val="FFFFFF"/>
                </a:solidFill>
                <a:latin typeface="Century Gothic"/>
                <a:ea typeface="Century Gothic"/>
                <a:cs typeface="Century Gothic"/>
                <a:sym typeface="Century Gothic"/>
              </a:rPr>
              <a:t>lire </a:t>
            </a:r>
            <a:endParaRPr sz="1800" b="1" i="0" u="none" strike="noStrike" cap="none" dirty="0">
              <a:solidFill>
                <a:srgbClr val="FFFFFF"/>
              </a:solidFill>
              <a:latin typeface="Century Gothic"/>
              <a:ea typeface="Century Gothic"/>
              <a:cs typeface="Century Gothic"/>
              <a:sym typeface="Century Gothic"/>
            </a:endParaRPr>
          </a:p>
        </p:txBody>
      </p:sp>
      <p:pic>
        <p:nvPicPr>
          <p:cNvPr id="14" name="Picture 13">
            <a:extLst>
              <a:ext uri="{FF2B5EF4-FFF2-40B4-BE49-F238E27FC236}">
                <a16:creationId xmlns:a16="http://schemas.microsoft.com/office/drawing/2014/main" id="{161DB967-4104-438E-B9EF-40A4F5CB2198}"/>
              </a:ext>
            </a:extLst>
          </p:cNvPr>
          <p:cNvPicPr>
            <a:picLocks noChangeAspect="1"/>
          </p:cNvPicPr>
          <p:nvPr/>
        </p:nvPicPr>
        <p:blipFill>
          <a:blip r:embed="rId3"/>
          <a:stretch>
            <a:fillRect/>
          </a:stretch>
        </p:blipFill>
        <p:spPr>
          <a:xfrm>
            <a:off x="432483" y="1734363"/>
            <a:ext cx="11477438" cy="4545196"/>
          </a:xfrm>
          <a:prstGeom prst="rect">
            <a:avLst/>
          </a:prstGeom>
        </p:spPr>
      </p:pic>
      <p:sp>
        <p:nvSpPr>
          <p:cNvPr id="15" name="TextBox 14">
            <a:extLst>
              <a:ext uri="{FF2B5EF4-FFF2-40B4-BE49-F238E27FC236}">
                <a16:creationId xmlns:a16="http://schemas.microsoft.com/office/drawing/2014/main" id="{3B714CA9-2F3C-4C3F-AFD2-166A8AEE0E2C}"/>
              </a:ext>
            </a:extLst>
          </p:cNvPr>
          <p:cNvSpPr txBox="1"/>
          <p:nvPr/>
        </p:nvSpPr>
        <p:spPr>
          <a:xfrm>
            <a:off x="600075" y="2028825"/>
            <a:ext cx="5086350" cy="400110"/>
          </a:xfrm>
          <a:prstGeom prst="rect">
            <a:avLst/>
          </a:prstGeom>
          <a:noFill/>
        </p:spPr>
        <p:txBody>
          <a:bodyPr wrap="square" rtlCol="0">
            <a:spAutoFit/>
          </a:bodyPr>
          <a:lstStyle/>
          <a:p>
            <a:endParaRPr lang="en-GB" sz="2000" dirty="0">
              <a:latin typeface="Century Gothic" panose="020B0502020202020204" pitchFamily="34" charset="0"/>
            </a:endParaRPr>
          </a:p>
        </p:txBody>
      </p:sp>
      <p:sp>
        <p:nvSpPr>
          <p:cNvPr id="16" name="TextBox 15">
            <a:extLst>
              <a:ext uri="{FF2B5EF4-FFF2-40B4-BE49-F238E27FC236}">
                <a16:creationId xmlns:a16="http://schemas.microsoft.com/office/drawing/2014/main" id="{E07912CD-216A-4BD0-92CF-2147BCE1605F}"/>
              </a:ext>
            </a:extLst>
          </p:cNvPr>
          <p:cNvSpPr txBox="1"/>
          <p:nvPr/>
        </p:nvSpPr>
        <p:spPr>
          <a:xfrm>
            <a:off x="626008" y="2028825"/>
            <a:ext cx="5253942" cy="3816429"/>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Les </a:t>
            </a:r>
            <a:r>
              <a:rPr lang="en-GB" sz="2200" dirty="0" err="1">
                <a:solidFill>
                  <a:schemeClr val="accent1">
                    <a:lumMod val="50000"/>
                  </a:schemeClr>
                </a:solidFill>
                <a:latin typeface="Century Gothic" panose="020B0502020202020204" pitchFamily="34" charset="0"/>
              </a:rPr>
              <a:t>professeurs</a:t>
            </a:r>
            <a:r>
              <a:rPr lang="en-GB" sz="2200" dirty="0">
                <a:solidFill>
                  <a:schemeClr val="accent1">
                    <a:lumMod val="50000"/>
                  </a:schemeClr>
                </a:solidFill>
                <a:latin typeface="Century Gothic" panose="020B0502020202020204" pitchFamily="34" charset="0"/>
              </a:rPr>
              <a:t> de 6ème </a:t>
            </a:r>
            <a:r>
              <a:rPr lang="en-GB" sz="2200" dirty="0" err="1">
                <a:solidFill>
                  <a:srgbClr val="EE6000"/>
                </a:solidFill>
                <a:latin typeface="Century Gothic" panose="020B0502020202020204" pitchFamily="34" charset="0"/>
              </a:rPr>
              <a:t>organisent</a:t>
            </a:r>
            <a:r>
              <a:rPr lang="en-GB" sz="2200" dirty="0">
                <a:solidFill>
                  <a:schemeClr val="accent1">
                    <a:lumMod val="50000"/>
                  </a:schemeClr>
                </a:solidFill>
                <a:latin typeface="Century Gothic" panose="020B0502020202020204" pitchFamily="34" charset="0"/>
              </a:rPr>
              <a:t> un concert pour les enfants. </a:t>
            </a:r>
          </a:p>
          <a:p>
            <a:r>
              <a:rPr lang="en-GB" sz="2200" dirty="0">
                <a:solidFill>
                  <a:schemeClr val="accent1">
                    <a:lumMod val="50000"/>
                  </a:schemeClr>
                </a:solidFill>
                <a:latin typeface="Century Gothic" panose="020B0502020202020204" pitchFamily="34" charset="0"/>
              </a:rPr>
              <a:t>Le concert </a:t>
            </a:r>
            <a:r>
              <a:rPr lang="en-GB" sz="2200" dirty="0" err="1">
                <a:solidFill>
                  <a:srgbClr val="EE6000"/>
                </a:solidFill>
                <a:latin typeface="Century Gothic" panose="020B0502020202020204" pitchFamily="34" charset="0"/>
              </a:rPr>
              <a:t>est</a:t>
            </a:r>
            <a:r>
              <a:rPr lang="en-GB" sz="2200" dirty="0">
                <a:solidFill>
                  <a:schemeClr val="accent1">
                    <a:lumMod val="50000"/>
                  </a:schemeClr>
                </a:solidFill>
                <a:latin typeface="Century Gothic" panose="020B0502020202020204" pitchFamily="34" charset="0"/>
              </a:rPr>
              <a:t> grand et important et les enfants </a:t>
            </a:r>
            <a:r>
              <a:rPr lang="en-GB" sz="2200" dirty="0" err="1">
                <a:solidFill>
                  <a:srgbClr val="EE6000"/>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très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enthousiastes</a:t>
            </a:r>
            <a:r>
              <a:rPr lang="en-GB" sz="2200" dirty="0">
                <a:solidFill>
                  <a:schemeClr val="accent1">
                    <a:lumMod val="50000"/>
                  </a:schemeClr>
                </a:solidFill>
                <a:latin typeface="Century Gothic" panose="020B0502020202020204" pitchFamily="34" charset="0"/>
              </a:rPr>
              <a:t>.</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Les chanteurs </a:t>
            </a:r>
            <a:r>
              <a:rPr lang="en-GB" sz="2200" dirty="0" err="1">
                <a:solidFill>
                  <a:srgbClr val="EE6000"/>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drôles</a:t>
            </a:r>
            <a:r>
              <a:rPr lang="en-GB" sz="2200" dirty="0">
                <a:solidFill>
                  <a:schemeClr val="accent1">
                    <a:lumMod val="50000"/>
                  </a:schemeClr>
                </a:solidFill>
                <a:latin typeface="Century Gothic" panose="020B0502020202020204" pitchFamily="34" charset="0"/>
              </a:rPr>
              <a:t> et </a:t>
            </a:r>
            <a:r>
              <a:rPr lang="en-GB" sz="2200" dirty="0" err="1">
                <a:solidFill>
                  <a:schemeClr val="accent1">
                    <a:lumMod val="50000"/>
                  </a:schemeClr>
                </a:solidFill>
                <a:latin typeface="Century Gothic" panose="020B0502020202020204" pitchFamily="34" charset="0"/>
              </a:rPr>
              <a:t>très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amusants</a:t>
            </a:r>
            <a:r>
              <a:rPr lang="en-GB" sz="2200" dirty="0">
                <a:solidFill>
                  <a:schemeClr val="accent1">
                    <a:lumMod val="50000"/>
                  </a:schemeClr>
                </a:solidFill>
                <a:latin typeface="Century Gothic" panose="020B0502020202020204" pitchFamily="34" charset="0"/>
              </a:rPr>
              <a:t>. </a:t>
            </a:r>
          </a:p>
          <a:p>
            <a:r>
              <a:rPr lang="en-GB" sz="2200" dirty="0" err="1">
                <a:solidFill>
                  <a:schemeClr val="accent1">
                    <a:lumMod val="50000"/>
                  </a:schemeClr>
                </a:solidFill>
                <a:latin typeface="Century Gothic" panose="020B0502020202020204" pitchFamily="34" charset="0"/>
              </a:rPr>
              <a:t>Ils</a:t>
            </a:r>
            <a:r>
              <a:rPr lang="en-GB" sz="2200" dirty="0">
                <a:solidFill>
                  <a:schemeClr val="accent1">
                    <a:lumMod val="50000"/>
                  </a:schemeClr>
                </a:solidFill>
                <a:latin typeface="Century Gothic" panose="020B0502020202020204" pitchFamily="34" charset="0"/>
              </a:rPr>
              <a:t> </a:t>
            </a:r>
            <a:r>
              <a:rPr lang="en-GB" sz="2200" dirty="0" err="1">
                <a:solidFill>
                  <a:srgbClr val="EE6000"/>
                </a:solidFill>
                <a:latin typeface="Century Gothic" panose="020B0502020202020204" pitchFamily="34" charset="0"/>
              </a:rPr>
              <a:t>chantent</a:t>
            </a:r>
            <a:r>
              <a:rPr lang="en-GB" sz="2200" dirty="0">
                <a:solidFill>
                  <a:srgbClr val="EE6000"/>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en</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anglais</a:t>
            </a:r>
            <a:r>
              <a:rPr lang="en-GB" sz="2200" dirty="0">
                <a:solidFill>
                  <a:schemeClr val="accent1">
                    <a:lumMod val="50000"/>
                  </a:schemeClr>
                </a:solidFill>
                <a:latin typeface="Century Gothic" panose="020B0502020202020204" pitchFamily="34" charset="0"/>
              </a:rPr>
              <a:t>. </a:t>
            </a:r>
          </a:p>
          <a:p>
            <a:r>
              <a:rPr lang="en-GB" sz="2200" dirty="0" err="1">
                <a:solidFill>
                  <a:schemeClr val="accent1">
                    <a:lumMod val="50000"/>
                  </a:schemeClr>
                </a:solidFill>
                <a:latin typeface="Century Gothic" panose="020B0502020202020204" pitchFamily="34" charset="0"/>
              </a:rPr>
              <a:t>Mais</a:t>
            </a:r>
            <a:r>
              <a:rPr lang="en-GB" sz="2200" dirty="0">
                <a:solidFill>
                  <a:schemeClr val="accent1">
                    <a:lumMod val="50000"/>
                  </a:schemeClr>
                </a:solidFill>
                <a:latin typeface="Century Gothic" panose="020B0502020202020204" pitchFamily="34" charset="0"/>
              </a:rPr>
              <a:t> les </a:t>
            </a:r>
            <a:r>
              <a:rPr lang="en-GB" sz="2200" dirty="0" err="1">
                <a:solidFill>
                  <a:schemeClr val="accent1">
                    <a:lumMod val="50000"/>
                  </a:schemeClr>
                </a:solidFill>
                <a:latin typeface="Century Gothic" panose="020B0502020202020204" pitchFamily="34" charset="0"/>
              </a:rPr>
              <a:t>professeurs</a:t>
            </a:r>
            <a:r>
              <a:rPr lang="en-GB" sz="2200" dirty="0">
                <a:solidFill>
                  <a:schemeClr val="accent1">
                    <a:lumMod val="50000"/>
                  </a:schemeClr>
                </a:solidFill>
                <a:latin typeface="Century Gothic" panose="020B0502020202020204" pitchFamily="34" charset="0"/>
              </a:rPr>
              <a:t> </a:t>
            </a:r>
            <a:r>
              <a:rPr lang="en-GB" sz="2200" dirty="0">
                <a:solidFill>
                  <a:srgbClr val="EE6000"/>
                </a:solidFill>
                <a:latin typeface="Century Gothic" panose="020B0502020202020204" pitchFamily="34" charset="0"/>
              </a:rPr>
              <a:t>ont</a:t>
            </a:r>
            <a:r>
              <a:rPr lang="en-GB" sz="2200" dirty="0">
                <a:solidFill>
                  <a:schemeClr val="accent1">
                    <a:lumMod val="50000"/>
                  </a:schemeClr>
                </a:solidFill>
                <a:latin typeface="Century Gothic" panose="020B0502020202020204" pitchFamily="34" charset="0"/>
              </a:rPr>
              <a:t> un problème. Les </a:t>
            </a:r>
            <a:r>
              <a:rPr lang="en-GB" sz="2200" dirty="0" err="1">
                <a:solidFill>
                  <a:schemeClr val="accent1">
                    <a:lumMod val="50000"/>
                  </a:schemeClr>
                </a:solidFill>
                <a:latin typeface="Century Gothic" panose="020B0502020202020204" pitchFamily="34" charset="0"/>
              </a:rPr>
              <a:t>chanteurs</a:t>
            </a:r>
            <a:r>
              <a:rPr lang="en-GB" sz="2200" dirty="0">
                <a:solidFill>
                  <a:schemeClr val="accent1">
                    <a:lumMod val="50000"/>
                  </a:schemeClr>
                </a:solidFill>
                <a:latin typeface="Century Gothic" panose="020B0502020202020204" pitchFamily="34" charset="0"/>
              </a:rPr>
              <a:t> </a:t>
            </a:r>
            <a:r>
              <a:rPr lang="en-GB" sz="2200" dirty="0" err="1">
                <a:solidFill>
                  <a:srgbClr val="EE6000"/>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malades</a:t>
            </a:r>
            <a:r>
              <a:rPr lang="en-GB" sz="2200" dirty="0">
                <a:solidFill>
                  <a:schemeClr val="accent1">
                    <a:lumMod val="50000"/>
                  </a:schemeClr>
                </a:solidFill>
                <a:latin typeface="Century Gothic" panose="020B0502020202020204" pitchFamily="34" charset="0"/>
              </a:rPr>
              <a:t>! </a:t>
            </a:r>
          </a:p>
          <a:p>
            <a:r>
              <a:rPr lang="en-GB" sz="2200" dirty="0">
                <a:solidFill>
                  <a:schemeClr val="accent1">
                    <a:lumMod val="50000"/>
                  </a:schemeClr>
                </a:solidFill>
                <a:latin typeface="Century Gothic" panose="020B0502020202020204" pitchFamily="34" charset="0"/>
              </a:rPr>
              <a:t>La situation </a:t>
            </a:r>
            <a:r>
              <a:rPr lang="en-GB" sz="2200" dirty="0" err="1">
                <a:solidFill>
                  <a:srgbClr val="EE6000"/>
                </a:solidFill>
                <a:latin typeface="Century Gothic" panose="020B0502020202020204" pitchFamily="34" charset="0"/>
              </a:rPr>
              <a:t>est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très</a:t>
            </a:r>
            <a:r>
              <a:rPr lang="en-GB" sz="2200" dirty="0">
                <a:solidFill>
                  <a:schemeClr val="accent1">
                    <a:lumMod val="50000"/>
                  </a:schemeClr>
                </a:solidFill>
                <a:latin typeface="Century Gothic" panose="020B0502020202020204" pitchFamily="34" charset="0"/>
              </a:rPr>
              <a:t> difficile.</a:t>
            </a:r>
          </a:p>
        </p:txBody>
      </p:sp>
      <p:sp>
        <p:nvSpPr>
          <p:cNvPr id="18" name="TextBox 17">
            <a:extLst>
              <a:ext uri="{FF2B5EF4-FFF2-40B4-BE49-F238E27FC236}">
                <a16:creationId xmlns:a16="http://schemas.microsoft.com/office/drawing/2014/main" id="{D2A30ECE-4BA5-4FDE-BA71-D8B8993DD852}"/>
              </a:ext>
            </a:extLst>
          </p:cNvPr>
          <p:cNvSpPr txBox="1"/>
          <p:nvPr/>
        </p:nvSpPr>
        <p:spPr>
          <a:xfrm>
            <a:off x="442912" y="1271370"/>
            <a:ext cx="11368088" cy="430887"/>
          </a:xfrm>
          <a:prstGeom prst="rect">
            <a:avLst/>
          </a:prstGeom>
          <a:noFill/>
        </p:spPr>
        <p:txBody>
          <a:bodyPr wrap="square" rtlCol="0">
            <a:spAutoFit/>
          </a:bodyPr>
          <a:lstStyle/>
          <a:p>
            <a:r>
              <a:rPr lang="en-GB" sz="2200" dirty="0" err="1">
                <a:solidFill>
                  <a:schemeClr val="accent1">
                    <a:lumMod val="50000"/>
                  </a:schemeClr>
                </a:solidFill>
                <a:latin typeface="Century Gothic" panose="020B0502020202020204" pitchFamily="34" charset="0"/>
              </a:rPr>
              <a:t>Écris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l’histoire</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en</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anglais</a:t>
            </a:r>
            <a:r>
              <a:rPr lang="en-GB" sz="2200" dirty="0">
                <a:solidFill>
                  <a:schemeClr val="accent1">
                    <a:lumMod val="50000"/>
                  </a:schemeClr>
                </a:solidFill>
                <a:latin typeface="Century Gothic" panose="020B0502020202020204" pitchFamily="34" charset="0"/>
              </a:rPr>
              <a:t>! </a:t>
            </a:r>
            <a:r>
              <a:rPr lang="fr-FR" sz="2200" b="1" dirty="0">
                <a:solidFill>
                  <a:schemeClr val="accent1">
                    <a:lumMod val="50000"/>
                  </a:schemeClr>
                </a:solidFill>
                <a:latin typeface="Century Gothic" panose="020B0502020202020204" pitchFamily="34" charset="0"/>
              </a:rPr>
              <a:t>Attention</a:t>
            </a:r>
            <a:r>
              <a:rPr lang="fr-FR" sz="2200" b="1" dirty="0">
                <a:solidFill>
                  <a:srgbClr val="EE6000"/>
                </a:solidFill>
                <a:latin typeface="Century Gothic" panose="020B0502020202020204" pitchFamily="34" charset="0"/>
              </a:rPr>
              <a:t> </a:t>
            </a:r>
            <a:r>
              <a:rPr lang="fr-FR" sz="2200" dirty="0">
                <a:solidFill>
                  <a:schemeClr val="accent1">
                    <a:lumMod val="50000"/>
                  </a:schemeClr>
                </a:solidFill>
                <a:latin typeface="Century Gothic" panose="020B0502020202020204" pitchFamily="34" charset="0"/>
              </a:rPr>
              <a:t>aux verbes au présent</a:t>
            </a:r>
            <a:r>
              <a:rPr lang="en-GB" sz="2200" dirty="0">
                <a:solidFill>
                  <a:schemeClr val="accent1">
                    <a:lumMod val="50000"/>
                  </a:schemeClr>
                </a:solidFill>
                <a:latin typeface="Century Gothic" panose="020B0502020202020204" pitchFamily="34" charset="0"/>
              </a:rPr>
              <a:t>! Simple or continuous?</a:t>
            </a:r>
          </a:p>
        </p:txBody>
      </p:sp>
      <p:grpSp>
        <p:nvGrpSpPr>
          <p:cNvPr id="19" name="Group 18">
            <a:extLst>
              <a:ext uri="{FF2B5EF4-FFF2-40B4-BE49-F238E27FC236}">
                <a16:creationId xmlns:a16="http://schemas.microsoft.com/office/drawing/2014/main" id="{BCC65C6D-F82B-45C5-8091-A7C2D834B602}"/>
              </a:ext>
            </a:extLst>
          </p:cNvPr>
          <p:cNvGrpSpPr/>
          <p:nvPr/>
        </p:nvGrpSpPr>
        <p:grpSpPr>
          <a:xfrm>
            <a:off x="6270171" y="3805084"/>
            <a:ext cx="5406095" cy="832593"/>
            <a:chOff x="6480413" y="3805084"/>
            <a:chExt cx="3643301" cy="832593"/>
          </a:xfrm>
        </p:grpSpPr>
        <p:sp>
          <p:nvSpPr>
            <p:cNvPr id="20" name="Rectangle 19">
              <a:extLst>
                <a:ext uri="{FF2B5EF4-FFF2-40B4-BE49-F238E27FC236}">
                  <a16:creationId xmlns:a16="http://schemas.microsoft.com/office/drawing/2014/main" id="{FD25A89E-41AF-417C-BD18-937A9E6CCBCE}"/>
                </a:ext>
              </a:extLst>
            </p:cNvPr>
            <p:cNvSpPr/>
            <p:nvPr/>
          </p:nvSpPr>
          <p:spPr>
            <a:xfrm>
              <a:off x="6480413" y="3805084"/>
              <a:ext cx="3643301" cy="416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7A4EBBC9-1E25-4F11-A199-0292943C0CD7}"/>
                </a:ext>
              </a:extLst>
            </p:cNvPr>
            <p:cNvSpPr/>
            <p:nvPr/>
          </p:nvSpPr>
          <p:spPr>
            <a:xfrm>
              <a:off x="6558319" y="4145922"/>
              <a:ext cx="1743744" cy="4917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2" name="Rectangle 21">
            <a:extLst>
              <a:ext uri="{FF2B5EF4-FFF2-40B4-BE49-F238E27FC236}">
                <a16:creationId xmlns:a16="http://schemas.microsoft.com/office/drawing/2014/main" id="{2C9D832C-C9B7-4F56-A122-FBBE16933676}"/>
              </a:ext>
            </a:extLst>
          </p:cNvPr>
          <p:cNvSpPr/>
          <p:nvPr/>
        </p:nvSpPr>
        <p:spPr>
          <a:xfrm>
            <a:off x="8302063" y="4216598"/>
            <a:ext cx="2627873" cy="3972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 name="Group 22">
            <a:extLst>
              <a:ext uri="{FF2B5EF4-FFF2-40B4-BE49-F238E27FC236}">
                <a16:creationId xmlns:a16="http://schemas.microsoft.com/office/drawing/2014/main" id="{403F161A-68A6-4CA2-AC57-006E8AAC52B1}"/>
              </a:ext>
            </a:extLst>
          </p:cNvPr>
          <p:cNvGrpSpPr/>
          <p:nvPr/>
        </p:nvGrpSpPr>
        <p:grpSpPr>
          <a:xfrm>
            <a:off x="6558319" y="4245539"/>
            <a:ext cx="5002310" cy="657871"/>
            <a:chOff x="6558319" y="4245539"/>
            <a:chExt cx="5002310" cy="657871"/>
          </a:xfrm>
        </p:grpSpPr>
        <p:sp>
          <p:nvSpPr>
            <p:cNvPr id="24" name="Rectangle 23">
              <a:extLst>
                <a:ext uri="{FF2B5EF4-FFF2-40B4-BE49-F238E27FC236}">
                  <a16:creationId xmlns:a16="http://schemas.microsoft.com/office/drawing/2014/main" id="{33F2EDD3-A61F-49B5-925C-E4DA553147BE}"/>
                </a:ext>
              </a:extLst>
            </p:cNvPr>
            <p:cNvSpPr/>
            <p:nvPr/>
          </p:nvSpPr>
          <p:spPr>
            <a:xfrm>
              <a:off x="6558319" y="4593974"/>
              <a:ext cx="4071581" cy="3094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EEF3089-3585-42BA-8C8A-A397C45D55DE}"/>
                </a:ext>
              </a:extLst>
            </p:cNvPr>
            <p:cNvSpPr/>
            <p:nvPr/>
          </p:nvSpPr>
          <p:spPr>
            <a:xfrm>
              <a:off x="10929936" y="4245539"/>
              <a:ext cx="630693" cy="317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 name="Group 25">
            <a:extLst>
              <a:ext uri="{FF2B5EF4-FFF2-40B4-BE49-F238E27FC236}">
                <a16:creationId xmlns:a16="http://schemas.microsoft.com/office/drawing/2014/main" id="{228F2ADB-D523-433B-9A94-AA2D898E7A58}"/>
              </a:ext>
            </a:extLst>
          </p:cNvPr>
          <p:cNvGrpSpPr/>
          <p:nvPr/>
        </p:nvGrpSpPr>
        <p:grpSpPr>
          <a:xfrm>
            <a:off x="6451330" y="4637678"/>
            <a:ext cx="4780222" cy="708866"/>
            <a:chOff x="6451330" y="4637678"/>
            <a:chExt cx="4780222" cy="708866"/>
          </a:xfrm>
        </p:grpSpPr>
        <p:sp>
          <p:nvSpPr>
            <p:cNvPr id="27" name="Rectangle 26">
              <a:extLst>
                <a:ext uri="{FF2B5EF4-FFF2-40B4-BE49-F238E27FC236}">
                  <a16:creationId xmlns:a16="http://schemas.microsoft.com/office/drawing/2014/main" id="{FE06E6D0-9802-435F-BA3C-C49774016D37}"/>
                </a:ext>
              </a:extLst>
            </p:cNvPr>
            <p:cNvSpPr/>
            <p:nvPr/>
          </p:nvSpPr>
          <p:spPr>
            <a:xfrm>
              <a:off x="6451330" y="4987944"/>
              <a:ext cx="1821650" cy="35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F3B80FD6-59CE-4A28-A063-C2816E4F758B}"/>
                </a:ext>
              </a:extLst>
            </p:cNvPr>
            <p:cNvSpPr/>
            <p:nvPr/>
          </p:nvSpPr>
          <p:spPr>
            <a:xfrm>
              <a:off x="10689923" y="4637678"/>
              <a:ext cx="541629" cy="3886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 name="Group 28">
            <a:extLst>
              <a:ext uri="{FF2B5EF4-FFF2-40B4-BE49-F238E27FC236}">
                <a16:creationId xmlns:a16="http://schemas.microsoft.com/office/drawing/2014/main" id="{08F1E430-40D5-4BA1-9007-DE95F9DE9CC0}"/>
              </a:ext>
            </a:extLst>
          </p:cNvPr>
          <p:cNvGrpSpPr/>
          <p:nvPr/>
        </p:nvGrpSpPr>
        <p:grpSpPr>
          <a:xfrm>
            <a:off x="6480413" y="4917773"/>
            <a:ext cx="3920887" cy="755132"/>
            <a:chOff x="6480413" y="4917773"/>
            <a:chExt cx="3920887" cy="755132"/>
          </a:xfrm>
        </p:grpSpPr>
        <p:sp>
          <p:nvSpPr>
            <p:cNvPr id="30" name="Rectangle 29">
              <a:extLst>
                <a:ext uri="{FF2B5EF4-FFF2-40B4-BE49-F238E27FC236}">
                  <a16:creationId xmlns:a16="http://schemas.microsoft.com/office/drawing/2014/main" id="{02989032-778D-43F0-9CE9-9135D0556D91}"/>
                </a:ext>
              </a:extLst>
            </p:cNvPr>
            <p:cNvSpPr/>
            <p:nvPr/>
          </p:nvSpPr>
          <p:spPr>
            <a:xfrm>
              <a:off x="8348170" y="4917773"/>
              <a:ext cx="2053130" cy="372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A8F14000-A74A-4CF8-B8AD-687A745441EA}"/>
                </a:ext>
              </a:extLst>
            </p:cNvPr>
            <p:cNvSpPr/>
            <p:nvPr/>
          </p:nvSpPr>
          <p:spPr>
            <a:xfrm>
              <a:off x="6480413" y="5300061"/>
              <a:ext cx="2053130" cy="372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2" name="TextBox 31">
            <a:extLst>
              <a:ext uri="{FF2B5EF4-FFF2-40B4-BE49-F238E27FC236}">
                <a16:creationId xmlns:a16="http://schemas.microsoft.com/office/drawing/2014/main" id="{A14CF340-3DB4-405F-B80A-9A2F6567EF46}"/>
              </a:ext>
            </a:extLst>
          </p:cNvPr>
          <p:cNvSpPr txBox="1"/>
          <p:nvPr/>
        </p:nvSpPr>
        <p:spPr>
          <a:xfrm>
            <a:off x="6385771" y="2028824"/>
            <a:ext cx="5253942" cy="3816429"/>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The Year 7 teachers </a:t>
            </a:r>
            <a:r>
              <a:rPr lang="en-GB" sz="2200" dirty="0">
                <a:solidFill>
                  <a:srgbClr val="EE6000"/>
                </a:solidFill>
                <a:latin typeface="Century Gothic" panose="020B0502020202020204" pitchFamily="34" charset="0"/>
              </a:rPr>
              <a:t>are organising </a:t>
            </a:r>
            <a:r>
              <a:rPr lang="en-GB" sz="2200" dirty="0">
                <a:solidFill>
                  <a:schemeClr val="accent1">
                    <a:lumMod val="50000"/>
                  </a:schemeClr>
                </a:solidFill>
                <a:latin typeface="Century Gothic" panose="020B0502020202020204" pitchFamily="34" charset="0"/>
              </a:rPr>
              <a:t>a concert for the children.</a:t>
            </a:r>
          </a:p>
          <a:p>
            <a:r>
              <a:rPr lang="en-GB" sz="2200" dirty="0">
                <a:solidFill>
                  <a:schemeClr val="accent1">
                    <a:lumMod val="50000"/>
                  </a:schemeClr>
                </a:solidFill>
                <a:latin typeface="Century Gothic" panose="020B0502020202020204" pitchFamily="34" charset="0"/>
              </a:rPr>
              <a:t>The concert </a:t>
            </a:r>
            <a:r>
              <a:rPr lang="en-GB" sz="2200" dirty="0">
                <a:solidFill>
                  <a:srgbClr val="EE6000"/>
                </a:solidFill>
                <a:latin typeface="Century Gothic" panose="020B0502020202020204" pitchFamily="34" charset="0"/>
              </a:rPr>
              <a:t>is</a:t>
            </a:r>
            <a:r>
              <a:rPr lang="en-GB" sz="2200" dirty="0">
                <a:solidFill>
                  <a:schemeClr val="accent1">
                    <a:lumMod val="50000"/>
                  </a:schemeClr>
                </a:solidFill>
                <a:latin typeface="Century Gothic" panose="020B0502020202020204" pitchFamily="34" charset="0"/>
              </a:rPr>
              <a:t> big and important and the students </a:t>
            </a:r>
            <a:r>
              <a:rPr lang="en-GB" sz="2200" dirty="0">
                <a:solidFill>
                  <a:srgbClr val="EE6000"/>
                </a:solidFill>
                <a:latin typeface="Century Gothic" panose="020B0502020202020204" pitchFamily="34" charset="0"/>
              </a:rPr>
              <a:t>are</a:t>
            </a:r>
            <a:r>
              <a:rPr lang="en-GB" sz="2200" dirty="0">
                <a:solidFill>
                  <a:schemeClr val="accent1">
                    <a:lumMod val="50000"/>
                  </a:schemeClr>
                </a:solidFill>
                <a:latin typeface="Century Gothic" panose="020B0502020202020204" pitchFamily="34" charset="0"/>
              </a:rPr>
              <a:t> very enthusiastic.</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The singers </a:t>
            </a:r>
            <a:r>
              <a:rPr lang="en-GB" sz="2200" dirty="0">
                <a:solidFill>
                  <a:srgbClr val="EE6000"/>
                </a:solidFill>
                <a:latin typeface="Century Gothic" panose="020B0502020202020204" pitchFamily="34" charset="0"/>
              </a:rPr>
              <a:t>are</a:t>
            </a:r>
            <a:r>
              <a:rPr lang="en-GB" sz="2200" dirty="0">
                <a:solidFill>
                  <a:schemeClr val="accent1">
                    <a:lumMod val="50000"/>
                  </a:schemeClr>
                </a:solidFill>
                <a:latin typeface="Century Gothic" panose="020B0502020202020204" pitchFamily="34" charset="0"/>
              </a:rPr>
              <a:t> funny and very entertaining.</a:t>
            </a:r>
          </a:p>
          <a:p>
            <a:r>
              <a:rPr lang="en-GB" sz="2200" dirty="0">
                <a:solidFill>
                  <a:schemeClr val="accent1">
                    <a:lumMod val="50000"/>
                  </a:schemeClr>
                </a:solidFill>
                <a:latin typeface="Century Gothic" panose="020B0502020202020204" pitchFamily="34" charset="0"/>
              </a:rPr>
              <a:t>They </a:t>
            </a:r>
            <a:r>
              <a:rPr lang="en-GB" sz="2200" dirty="0">
                <a:solidFill>
                  <a:srgbClr val="EE6000"/>
                </a:solidFill>
                <a:latin typeface="Century Gothic" panose="020B0502020202020204" pitchFamily="34" charset="0"/>
              </a:rPr>
              <a:t>sing</a:t>
            </a:r>
            <a:r>
              <a:rPr lang="en-GB" sz="2200" dirty="0">
                <a:solidFill>
                  <a:schemeClr val="accent1">
                    <a:lumMod val="50000"/>
                  </a:schemeClr>
                </a:solidFill>
                <a:latin typeface="Century Gothic" panose="020B0502020202020204" pitchFamily="34" charset="0"/>
              </a:rPr>
              <a:t> in English.</a:t>
            </a:r>
          </a:p>
          <a:p>
            <a:r>
              <a:rPr lang="en-GB" sz="2200" dirty="0">
                <a:solidFill>
                  <a:schemeClr val="accent1">
                    <a:lumMod val="50000"/>
                  </a:schemeClr>
                </a:solidFill>
                <a:latin typeface="Century Gothic" panose="020B0502020202020204" pitchFamily="34" charset="0"/>
              </a:rPr>
              <a:t>But the teachers </a:t>
            </a:r>
            <a:r>
              <a:rPr lang="en-GB" sz="2200" dirty="0">
                <a:solidFill>
                  <a:srgbClr val="EE6000"/>
                </a:solidFill>
                <a:latin typeface="Century Gothic" panose="020B0502020202020204" pitchFamily="34" charset="0"/>
              </a:rPr>
              <a:t>have</a:t>
            </a:r>
            <a:r>
              <a:rPr lang="en-GB" sz="2200" dirty="0">
                <a:solidFill>
                  <a:schemeClr val="accent1">
                    <a:lumMod val="50000"/>
                  </a:schemeClr>
                </a:solidFill>
                <a:latin typeface="Century Gothic" panose="020B0502020202020204" pitchFamily="34" charset="0"/>
              </a:rPr>
              <a:t> a problem.</a:t>
            </a:r>
          </a:p>
          <a:p>
            <a:r>
              <a:rPr lang="en-GB" sz="2200" dirty="0">
                <a:solidFill>
                  <a:schemeClr val="accent1">
                    <a:lumMod val="50000"/>
                  </a:schemeClr>
                </a:solidFill>
                <a:latin typeface="Century Gothic" panose="020B0502020202020204" pitchFamily="34" charset="0"/>
              </a:rPr>
              <a:t>The singers </a:t>
            </a:r>
            <a:r>
              <a:rPr lang="en-GB" sz="2200" dirty="0">
                <a:solidFill>
                  <a:srgbClr val="EE6000"/>
                </a:solidFill>
                <a:latin typeface="Century Gothic" panose="020B0502020202020204" pitchFamily="34" charset="0"/>
              </a:rPr>
              <a:t>are</a:t>
            </a:r>
            <a:r>
              <a:rPr lang="en-GB" sz="2200" dirty="0">
                <a:solidFill>
                  <a:schemeClr val="accent1">
                    <a:lumMod val="50000"/>
                  </a:schemeClr>
                </a:solidFill>
                <a:latin typeface="Century Gothic" panose="020B0502020202020204" pitchFamily="34" charset="0"/>
              </a:rPr>
              <a:t> ill!</a:t>
            </a:r>
          </a:p>
          <a:p>
            <a:r>
              <a:rPr lang="en-GB" sz="2200" dirty="0">
                <a:solidFill>
                  <a:schemeClr val="accent1">
                    <a:lumMod val="50000"/>
                  </a:schemeClr>
                </a:solidFill>
                <a:latin typeface="Century Gothic" panose="020B0502020202020204" pitchFamily="34" charset="0"/>
              </a:rPr>
              <a:t>The situation </a:t>
            </a:r>
            <a:r>
              <a:rPr lang="en-GB" sz="2200" dirty="0">
                <a:solidFill>
                  <a:srgbClr val="EE6000"/>
                </a:solidFill>
                <a:latin typeface="Century Gothic" panose="020B0502020202020204" pitchFamily="34" charset="0"/>
              </a:rPr>
              <a:t>is</a:t>
            </a:r>
            <a:r>
              <a:rPr lang="en-GB" sz="2200" dirty="0">
                <a:solidFill>
                  <a:schemeClr val="accent1">
                    <a:lumMod val="50000"/>
                  </a:schemeClr>
                </a:solidFill>
                <a:latin typeface="Century Gothic" panose="020B0502020202020204" pitchFamily="34" charset="0"/>
              </a:rPr>
              <a:t> very difficult.</a:t>
            </a:r>
          </a:p>
        </p:txBody>
      </p:sp>
      <p:sp>
        <p:nvSpPr>
          <p:cNvPr id="33" name="Rounded Rectangular Callout 1">
            <a:extLst>
              <a:ext uri="{FF2B5EF4-FFF2-40B4-BE49-F238E27FC236}">
                <a16:creationId xmlns:a16="http://schemas.microsoft.com/office/drawing/2014/main" id="{89F9DCCE-6E1C-4475-815A-1A6A181232ED}"/>
              </a:ext>
            </a:extLst>
          </p:cNvPr>
          <p:cNvSpPr/>
          <p:nvPr/>
        </p:nvSpPr>
        <p:spPr>
          <a:xfrm>
            <a:off x="8967774" y="232839"/>
            <a:ext cx="3038064" cy="1452388"/>
          </a:xfrm>
          <a:prstGeom prst="wedgeRoundRectCallout">
            <a:avLst>
              <a:gd name="adj1" fmla="val -20833"/>
              <a:gd name="adj2" fmla="val 74492"/>
              <a:gd name="adj3" fmla="val 16667"/>
            </a:avLst>
          </a:prstGeom>
          <a:solidFill>
            <a:srgbClr val="0055A5"/>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Here, the verb is in the </a:t>
            </a:r>
            <a:r>
              <a:rPr lang="en-GB" sz="2000" b="1" dirty="0">
                <a:latin typeface="Century Gothic" panose="020B0502020202020204" pitchFamily="34" charset="0"/>
              </a:rPr>
              <a:t>continuous</a:t>
            </a:r>
            <a:r>
              <a:rPr lang="en-GB" sz="2000" dirty="0">
                <a:latin typeface="Century Gothic" panose="020B0502020202020204" pitchFamily="34" charset="0"/>
              </a:rPr>
              <a:t> form because the action is </a:t>
            </a:r>
            <a:r>
              <a:rPr lang="en-GB" sz="2000" b="1" dirty="0">
                <a:latin typeface="Century Gothic" panose="020B0502020202020204" pitchFamily="34" charset="0"/>
              </a:rPr>
              <a:t>current </a:t>
            </a:r>
            <a:r>
              <a:rPr lang="en-GB" sz="2000" dirty="0">
                <a:latin typeface="Century Gothic" panose="020B0502020202020204" pitchFamily="34" charset="0"/>
              </a:rPr>
              <a:t>and </a:t>
            </a:r>
            <a:r>
              <a:rPr lang="en-GB" sz="2000" b="1" dirty="0">
                <a:latin typeface="Century Gothic" panose="020B0502020202020204" pitchFamily="34" charset="0"/>
              </a:rPr>
              <a:t>ongoing</a:t>
            </a:r>
            <a:r>
              <a:rPr lang="en-GB" sz="2000" dirty="0">
                <a:latin typeface="Century Gothic" panose="020B0502020202020204" pitchFamily="34" charset="0"/>
              </a:rPr>
              <a:t>.</a:t>
            </a:r>
          </a:p>
        </p:txBody>
      </p:sp>
      <p:sp>
        <p:nvSpPr>
          <p:cNvPr id="34" name="Rounded Rectangular Callout 32">
            <a:extLst>
              <a:ext uri="{FF2B5EF4-FFF2-40B4-BE49-F238E27FC236}">
                <a16:creationId xmlns:a16="http://schemas.microsoft.com/office/drawing/2014/main" id="{153E1CB3-7891-4F56-9BB9-6E43E455E628}"/>
              </a:ext>
            </a:extLst>
          </p:cNvPr>
          <p:cNvSpPr/>
          <p:nvPr/>
        </p:nvSpPr>
        <p:spPr>
          <a:xfrm>
            <a:off x="8497692" y="3805084"/>
            <a:ext cx="3038064" cy="1452388"/>
          </a:xfrm>
          <a:prstGeom prst="wedgeRoundRectCallout">
            <a:avLst>
              <a:gd name="adj1" fmla="val -62039"/>
              <a:gd name="adj2" fmla="val 10784"/>
              <a:gd name="adj3" fmla="val 16667"/>
            </a:avLst>
          </a:prstGeom>
          <a:solidFill>
            <a:srgbClr val="0055A5"/>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Here, the verb is in the </a:t>
            </a:r>
            <a:r>
              <a:rPr lang="en-GB" sz="2000" b="1" dirty="0">
                <a:latin typeface="Century Gothic" panose="020B0502020202020204" pitchFamily="34" charset="0"/>
              </a:rPr>
              <a:t>simple</a:t>
            </a:r>
            <a:r>
              <a:rPr lang="en-GB" sz="2000" dirty="0">
                <a:latin typeface="Century Gothic" panose="020B0502020202020204" pitchFamily="34" charset="0"/>
              </a:rPr>
              <a:t> form because the action is </a:t>
            </a:r>
            <a:r>
              <a:rPr lang="en-GB" sz="2000" b="1" dirty="0">
                <a:latin typeface="Century Gothic" panose="020B0502020202020204" pitchFamily="34" charset="0"/>
              </a:rPr>
              <a:t>routine.</a:t>
            </a:r>
            <a:endParaRPr lang="en-GB" sz="2000" dirty="0">
              <a:latin typeface="Century Gothic" panose="020B0502020202020204" pitchFamily="34" charset="0"/>
            </a:endParaRPr>
          </a:p>
        </p:txBody>
      </p:sp>
    </p:spTree>
    <p:extLst>
      <p:ext uri="{BB962C8B-B14F-4D97-AF65-F5344CB8AC3E}">
        <p14:creationId xmlns:p14="http://schemas.microsoft.com/office/powerpoint/2010/main" val="79057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F3ADF6-7C1E-4D69-9146-2EA4466F7BCA}"/>
              </a:ext>
            </a:extLst>
          </p:cNvPr>
          <p:cNvSpPr>
            <a:spLocks noGrp="1"/>
          </p:cNvSpPr>
          <p:nvPr>
            <p:ph type="title"/>
          </p:nvPr>
        </p:nvSpPr>
        <p:spPr>
          <a:xfrm>
            <a:off x="-1" y="213557"/>
            <a:ext cx="6719777" cy="647577"/>
          </a:xfrm>
        </p:spPr>
        <p:txBody>
          <a:bodyPr>
            <a:noAutofit/>
          </a:bodyPr>
          <a:lstStyle/>
          <a:p>
            <a:r>
              <a:rPr lang="en-GB" sz="2800" b="1" dirty="0">
                <a:solidFill>
                  <a:srgbClr val="FFFFFF"/>
                </a:solidFill>
              </a:rPr>
              <a:t>Une situation </a:t>
            </a:r>
            <a:r>
              <a:rPr lang="en-GB" sz="2800" b="1" dirty="0" err="1">
                <a:solidFill>
                  <a:srgbClr val="FFFFFF"/>
                </a:solidFill>
              </a:rPr>
              <a:t>d'urgence</a:t>
            </a:r>
            <a:r>
              <a:rPr lang="en-GB" sz="2800" b="1" dirty="0">
                <a:solidFill>
                  <a:srgbClr val="FFFFFF"/>
                </a:solidFill>
              </a:rPr>
              <a:t> à </a:t>
            </a:r>
            <a:r>
              <a:rPr lang="en-GB" sz="2800" b="1" dirty="0" err="1">
                <a:solidFill>
                  <a:srgbClr val="FFFFFF"/>
                </a:solidFill>
              </a:rPr>
              <a:t>l'école</a:t>
            </a:r>
            <a:br>
              <a:rPr lang="en-GB" sz="2800" b="1" dirty="0">
                <a:solidFill>
                  <a:srgbClr val="FFFFFF"/>
                </a:solidFill>
              </a:rPr>
            </a:br>
            <a:endParaRPr lang="en-GB" sz="2800" dirty="0"/>
          </a:p>
        </p:txBody>
      </p:sp>
      <p:sp>
        <p:nvSpPr>
          <p:cNvPr id="17" name="Google Shape;147;p2">
            <a:extLst>
              <a:ext uri="{FF2B5EF4-FFF2-40B4-BE49-F238E27FC236}">
                <a16:creationId xmlns:a16="http://schemas.microsoft.com/office/drawing/2014/main" id="{43183876-2437-4626-A727-BC8E7D74A0DE}"/>
              </a:ext>
            </a:extLst>
          </p:cNvPr>
          <p:cNvSpPr/>
          <p:nvPr/>
        </p:nvSpPr>
        <p:spPr>
          <a:xfrm>
            <a:off x="10929937" y="249869"/>
            <a:ext cx="979984" cy="419602"/>
          </a:xfrm>
          <a:prstGeom prst="roundRect">
            <a:avLst>
              <a:gd name="adj" fmla="val 16667"/>
            </a:avLst>
          </a:prstGeom>
          <a:solidFill>
            <a:srgbClr val="0055A5"/>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dirty="0">
                <a:solidFill>
                  <a:srgbClr val="FFFFFF"/>
                </a:solidFill>
                <a:latin typeface="Century Gothic"/>
                <a:ea typeface="Century Gothic"/>
                <a:cs typeface="Century Gothic"/>
                <a:sym typeface="Century Gothic"/>
              </a:rPr>
              <a:t>lire </a:t>
            </a:r>
            <a:endParaRPr sz="1800" b="1" i="0" u="none" strike="noStrike" cap="none" dirty="0">
              <a:solidFill>
                <a:srgbClr val="FFFFFF"/>
              </a:solidFill>
              <a:latin typeface="Century Gothic"/>
              <a:ea typeface="Century Gothic"/>
              <a:cs typeface="Century Gothic"/>
              <a:sym typeface="Century Gothic"/>
            </a:endParaRPr>
          </a:p>
        </p:txBody>
      </p:sp>
      <p:sp>
        <p:nvSpPr>
          <p:cNvPr id="18" name="TextBox 17">
            <a:extLst>
              <a:ext uri="{FF2B5EF4-FFF2-40B4-BE49-F238E27FC236}">
                <a16:creationId xmlns:a16="http://schemas.microsoft.com/office/drawing/2014/main" id="{D2A30ECE-4BA5-4FDE-BA71-D8B8993DD852}"/>
              </a:ext>
            </a:extLst>
          </p:cNvPr>
          <p:cNvSpPr txBox="1"/>
          <p:nvPr/>
        </p:nvSpPr>
        <p:spPr>
          <a:xfrm>
            <a:off x="442912" y="1271370"/>
            <a:ext cx="11368088" cy="430887"/>
          </a:xfrm>
          <a:prstGeom prst="rect">
            <a:avLst/>
          </a:prstGeom>
          <a:noFill/>
        </p:spPr>
        <p:txBody>
          <a:bodyPr wrap="square" rtlCol="0">
            <a:spAutoFit/>
          </a:bodyPr>
          <a:lstStyle/>
          <a:p>
            <a:r>
              <a:rPr lang="en-GB" sz="2200" dirty="0" err="1">
                <a:solidFill>
                  <a:schemeClr val="accent1">
                    <a:lumMod val="50000"/>
                  </a:schemeClr>
                </a:solidFill>
                <a:latin typeface="Century Gothic" panose="020B0502020202020204" pitchFamily="34" charset="0"/>
              </a:rPr>
              <a:t>Écris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l’histoire</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en</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anglais</a:t>
            </a:r>
            <a:r>
              <a:rPr lang="en-GB" sz="2200" dirty="0">
                <a:solidFill>
                  <a:schemeClr val="accent1">
                    <a:lumMod val="50000"/>
                  </a:schemeClr>
                </a:solidFill>
                <a:latin typeface="Century Gothic" panose="020B0502020202020204" pitchFamily="34" charset="0"/>
              </a:rPr>
              <a:t>! </a:t>
            </a:r>
            <a:r>
              <a:rPr lang="fr-FR" sz="2200" b="1" dirty="0">
                <a:solidFill>
                  <a:schemeClr val="accent1">
                    <a:lumMod val="50000"/>
                  </a:schemeClr>
                </a:solidFill>
                <a:latin typeface="Century Gothic" panose="020B0502020202020204" pitchFamily="34" charset="0"/>
              </a:rPr>
              <a:t>Attention</a:t>
            </a:r>
            <a:r>
              <a:rPr lang="fr-FR" sz="2200" b="1" dirty="0">
                <a:solidFill>
                  <a:srgbClr val="EE6000"/>
                </a:solidFill>
                <a:latin typeface="Century Gothic" panose="020B0502020202020204" pitchFamily="34" charset="0"/>
              </a:rPr>
              <a:t> </a:t>
            </a:r>
            <a:r>
              <a:rPr lang="fr-FR" sz="2200" dirty="0">
                <a:solidFill>
                  <a:schemeClr val="accent1">
                    <a:lumMod val="50000"/>
                  </a:schemeClr>
                </a:solidFill>
                <a:latin typeface="Century Gothic" panose="020B0502020202020204" pitchFamily="34" charset="0"/>
              </a:rPr>
              <a:t>aux verbes au présent</a:t>
            </a:r>
            <a:r>
              <a:rPr lang="en-GB" sz="2200" dirty="0">
                <a:solidFill>
                  <a:schemeClr val="accent1">
                    <a:lumMod val="50000"/>
                  </a:schemeClr>
                </a:solidFill>
                <a:latin typeface="Century Gothic" panose="020B0502020202020204" pitchFamily="34" charset="0"/>
              </a:rPr>
              <a:t>! Simple or continuous?</a:t>
            </a:r>
          </a:p>
        </p:txBody>
      </p:sp>
      <p:pic>
        <p:nvPicPr>
          <p:cNvPr id="35" name="Picture 34">
            <a:extLst>
              <a:ext uri="{FF2B5EF4-FFF2-40B4-BE49-F238E27FC236}">
                <a16:creationId xmlns:a16="http://schemas.microsoft.com/office/drawing/2014/main" id="{7068E195-7732-4B34-B045-22CAEA8B3A20}"/>
              </a:ext>
            </a:extLst>
          </p:cNvPr>
          <p:cNvPicPr>
            <a:picLocks noChangeAspect="1"/>
          </p:cNvPicPr>
          <p:nvPr/>
        </p:nvPicPr>
        <p:blipFill>
          <a:blip r:embed="rId3"/>
          <a:stretch>
            <a:fillRect/>
          </a:stretch>
        </p:blipFill>
        <p:spPr>
          <a:xfrm>
            <a:off x="432483" y="1734363"/>
            <a:ext cx="11477438" cy="4545196"/>
          </a:xfrm>
          <a:prstGeom prst="rect">
            <a:avLst/>
          </a:prstGeom>
        </p:spPr>
      </p:pic>
      <p:sp>
        <p:nvSpPr>
          <p:cNvPr id="36" name="TextBox 35">
            <a:extLst>
              <a:ext uri="{FF2B5EF4-FFF2-40B4-BE49-F238E27FC236}">
                <a16:creationId xmlns:a16="http://schemas.microsoft.com/office/drawing/2014/main" id="{40F2F628-5C9D-48DF-9C7F-63DAEF03D78C}"/>
              </a:ext>
            </a:extLst>
          </p:cNvPr>
          <p:cNvSpPr txBox="1"/>
          <p:nvPr/>
        </p:nvSpPr>
        <p:spPr>
          <a:xfrm>
            <a:off x="600075" y="2028825"/>
            <a:ext cx="5086350" cy="400110"/>
          </a:xfrm>
          <a:prstGeom prst="rect">
            <a:avLst/>
          </a:prstGeom>
          <a:noFill/>
        </p:spPr>
        <p:txBody>
          <a:bodyPr wrap="square" rtlCol="0">
            <a:spAutoFit/>
          </a:bodyPr>
          <a:lstStyle/>
          <a:p>
            <a:endParaRPr lang="en-GB" sz="2000" dirty="0">
              <a:latin typeface="Century Gothic" panose="020B0502020202020204" pitchFamily="34" charset="0"/>
            </a:endParaRPr>
          </a:p>
        </p:txBody>
      </p:sp>
      <p:sp>
        <p:nvSpPr>
          <p:cNvPr id="37" name="TextBox 36">
            <a:extLst>
              <a:ext uri="{FF2B5EF4-FFF2-40B4-BE49-F238E27FC236}">
                <a16:creationId xmlns:a16="http://schemas.microsoft.com/office/drawing/2014/main" id="{8422F329-6E26-45B4-94AF-A9F5FD6FE29F}"/>
              </a:ext>
            </a:extLst>
          </p:cNvPr>
          <p:cNvSpPr txBox="1"/>
          <p:nvPr/>
        </p:nvSpPr>
        <p:spPr>
          <a:xfrm>
            <a:off x="6337985" y="2198100"/>
            <a:ext cx="5452676" cy="3816429"/>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The teachers </a:t>
            </a:r>
            <a:r>
              <a:rPr lang="en-GB" sz="2200" dirty="0">
                <a:solidFill>
                  <a:srgbClr val="EE6000"/>
                </a:solidFill>
                <a:latin typeface="Century Gothic" panose="020B0502020202020204" pitchFamily="34" charset="0"/>
              </a:rPr>
              <a:t>have</a:t>
            </a:r>
            <a:r>
              <a:rPr lang="en-GB" sz="2200" dirty="0">
                <a:solidFill>
                  <a:schemeClr val="accent1">
                    <a:lumMod val="50000"/>
                  </a:schemeClr>
                </a:solidFill>
                <a:latin typeface="Century Gothic" panose="020B0502020202020204" pitchFamily="34" charset="0"/>
              </a:rPr>
              <a:t> an idea. </a:t>
            </a:r>
          </a:p>
          <a:p>
            <a:r>
              <a:rPr lang="en-GB" sz="2200" dirty="0">
                <a:solidFill>
                  <a:schemeClr val="accent1">
                    <a:lumMod val="50000"/>
                  </a:schemeClr>
                </a:solidFill>
                <a:latin typeface="Century Gothic" panose="020B0502020202020204" pitchFamily="34" charset="0"/>
              </a:rPr>
              <a:t>They </a:t>
            </a:r>
            <a:r>
              <a:rPr lang="en-GB" sz="2200" dirty="0">
                <a:solidFill>
                  <a:srgbClr val="EE6000"/>
                </a:solidFill>
                <a:latin typeface="Century Gothic" panose="020B0502020202020204" pitchFamily="34" charset="0"/>
              </a:rPr>
              <a:t>are</a:t>
            </a:r>
            <a:r>
              <a:rPr lang="en-GB" sz="2200" dirty="0">
                <a:solidFill>
                  <a:schemeClr val="accent1">
                    <a:lumMod val="50000"/>
                  </a:schemeClr>
                </a:solidFill>
                <a:latin typeface="Century Gothic" panose="020B0502020202020204" pitchFamily="34" charset="0"/>
              </a:rPr>
              <a:t> funny and entertaining, and they </a:t>
            </a:r>
            <a:r>
              <a:rPr lang="en-GB" sz="2200" dirty="0">
                <a:solidFill>
                  <a:srgbClr val="EE6000"/>
                </a:solidFill>
                <a:latin typeface="Century Gothic" panose="020B0502020202020204" pitchFamily="34" charset="0"/>
              </a:rPr>
              <a:t>speak </a:t>
            </a:r>
            <a:r>
              <a:rPr lang="en-GB" sz="2200" dirty="0">
                <a:solidFill>
                  <a:schemeClr val="accent1">
                    <a:lumMod val="50000"/>
                  </a:schemeClr>
                </a:solidFill>
                <a:latin typeface="Century Gothic" panose="020B0502020202020204" pitchFamily="34" charset="0"/>
              </a:rPr>
              <a:t>English very well too …</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The teachers </a:t>
            </a:r>
            <a:r>
              <a:rPr lang="en-GB" sz="2200" dirty="0">
                <a:solidFill>
                  <a:srgbClr val="EE6000"/>
                </a:solidFill>
                <a:latin typeface="Century Gothic" panose="020B0502020202020204" pitchFamily="34" charset="0"/>
              </a:rPr>
              <a:t>wear/are wearing </a:t>
            </a:r>
            <a:r>
              <a:rPr lang="en-GB" sz="2200" dirty="0">
                <a:solidFill>
                  <a:schemeClr val="accent1">
                    <a:lumMod val="50000"/>
                  </a:schemeClr>
                </a:solidFill>
                <a:latin typeface="Century Gothic" panose="020B0502020202020204" pitchFamily="34" charset="0"/>
              </a:rPr>
              <a:t>purple uniforms and </a:t>
            </a:r>
            <a:r>
              <a:rPr lang="en-GB" sz="2200" dirty="0">
                <a:solidFill>
                  <a:srgbClr val="EE6000"/>
                </a:solidFill>
                <a:latin typeface="Century Gothic" panose="020B0502020202020204" pitchFamily="34" charset="0"/>
              </a:rPr>
              <a:t>sing/are singing </a:t>
            </a:r>
            <a:r>
              <a:rPr lang="en-GB" sz="2200" dirty="0">
                <a:solidFill>
                  <a:schemeClr val="accent1">
                    <a:lumMod val="50000"/>
                  </a:schemeClr>
                </a:solidFill>
                <a:latin typeface="Century Gothic" panose="020B0502020202020204" pitchFamily="34" charset="0"/>
              </a:rPr>
              <a:t>at the concert. They </a:t>
            </a:r>
            <a:r>
              <a:rPr lang="en-GB" sz="2200" dirty="0">
                <a:solidFill>
                  <a:srgbClr val="EE6000"/>
                </a:solidFill>
                <a:latin typeface="Century Gothic" panose="020B0502020202020204" pitchFamily="34" charset="0"/>
              </a:rPr>
              <a:t>are</a:t>
            </a:r>
            <a:r>
              <a:rPr lang="en-GB" sz="2200" dirty="0">
                <a:solidFill>
                  <a:schemeClr val="accent1">
                    <a:lumMod val="50000"/>
                  </a:schemeClr>
                </a:solidFill>
                <a:latin typeface="Century Gothic" panose="020B0502020202020204" pitchFamily="34" charset="0"/>
              </a:rPr>
              <a:t> fantastic actors!</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The children </a:t>
            </a:r>
            <a:r>
              <a:rPr lang="en-GB" sz="2200" dirty="0">
                <a:solidFill>
                  <a:srgbClr val="EE6000"/>
                </a:solidFill>
                <a:latin typeface="Century Gothic" panose="020B0502020202020204" pitchFamily="34" charset="0"/>
              </a:rPr>
              <a:t>are</a:t>
            </a:r>
            <a:r>
              <a:rPr lang="en-GB" sz="2200" dirty="0">
                <a:solidFill>
                  <a:schemeClr val="accent1">
                    <a:lumMod val="50000"/>
                  </a:schemeClr>
                </a:solidFill>
                <a:latin typeface="Century Gothic" panose="020B0502020202020204" pitchFamily="34" charset="0"/>
              </a:rPr>
              <a:t> happy. </a:t>
            </a:r>
          </a:p>
          <a:p>
            <a:r>
              <a:rPr lang="en-GB" sz="2200" dirty="0">
                <a:solidFill>
                  <a:schemeClr val="accent1">
                    <a:lumMod val="50000"/>
                  </a:schemeClr>
                </a:solidFill>
                <a:latin typeface="Century Gothic" panose="020B0502020202020204" pitchFamily="34" charset="0"/>
              </a:rPr>
              <a:t>The solution </a:t>
            </a:r>
            <a:r>
              <a:rPr lang="en-GB" sz="2200" dirty="0">
                <a:solidFill>
                  <a:srgbClr val="EE6000"/>
                </a:solidFill>
                <a:latin typeface="Century Gothic" panose="020B0502020202020204" pitchFamily="34" charset="0"/>
              </a:rPr>
              <a:t>is</a:t>
            </a:r>
            <a:r>
              <a:rPr lang="en-GB" sz="2200" dirty="0">
                <a:solidFill>
                  <a:schemeClr val="accent1">
                    <a:lumMod val="50000"/>
                  </a:schemeClr>
                </a:solidFill>
                <a:latin typeface="Century Gothic" panose="020B0502020202020204" pitchFamily="34" charset="0"/>
              </a:rPr>
              <a:t> brilliant!</a:t>
            </a:r>
          </a:p>
          <a:p>
            <a:r>
              <a:rPr lang="en-GB" sz="2200" dirty="0">
                <a:solidFill>
                  <a:schemeClr val="accent1">
                    <a:lumMod val="50000"/>
                  </a:schemeClr>
                </a:solidFill>
                <a:latin typeface="Century Gothic" panose="020B0502020202020204" pitchFamily="34" charset="0"/>
              </a:rPr>
              <a:t> </a:t>
            </a:r>
          </a:p>
        </p:txBody>
      </p:sp>
      <p:sp>
        <p:nvSpPr>
          <p:cNvPr id="38" name="TextBox 37">
            <a:extLst>
              <a:ext uri="{FF2B5EF4-FFF2-40B4-BE49-F238E27FC236}">
                <a16:creationId xmlns:a16="http://schemas.microsoft.com/office/drawing/2014/main" id="{EB885061-27CC-458A-A979-F4560A3E1BD1}"/>
              </a:ext>
            </a:extLst>
          </p:cNvPr>
          <p:cNvSpPr txBox="1"/>
          <p:nvPr/>
        </p:nvSpPr>
        <p:spPr>
          <a:xfrm>
            <a:off x="634996" y="2198100"/>
            <a:ext cx="5219021" cy="3816429"/>
          </a:xfrm>
          <a:prstGeom prst="rect">
            <a:avLst/>
          </a:prstGeom>
          <a:noFill/>
        </p:spPr>
        <p:txBody>
          <a:bodyPr wrap="square" rtlCol="0">
            <a:spAutoFit/>
          </a:bodyPr>
          <a:lstStyle/>
          <a:p>
            <a:r>
              <a:rPr lang="fr-FR" sz="2200" dirty="0">
                <a:solidFill>
                  <a:schemeClr val="accent1">
                    <a:lumMod val="50000"/>
                  </a:schemeClr>
                </a:solidFill>
                <a:latin typeface="Century Gothic" panose="020B0502020202020204" pitchFamily="34" charset="0"/>
              </a:rPr>
              <a:t>Les professeurs </a:t>
            </a:r>
            <a:r>
              <a:rPr lang="fr-FR" sz="2200" dirty="0">
                <a:solidFill>
                  <a:srgbClr val="EE6000"/>
                </a:solidFill>
                <a:latin typeface="Century Gothic" panose="020B0502020202020204" pitchFamily="34" charset="0"/>
              </a:rPr>
              <a:t>ont</a:t>
            </a:r>
            <a:r>
              <a:rPr lang="fr-FR" sz="2200" dirty="0">
                <a:solidFill>
                  <a:schemeClr val="accent1">
                    <a:lumMod val="50000"/>
                  </a:schemeClr>
                </a:solidFill>
                <a:latin typeface="Century Gothic" panose="020B0502020202020204" pitchFamily="34" charset="0"/>
              </a:rPr>
              <a:t> une idée. </a:t>
            </a:r>
          </a:p>
          <a:p>
            <a:r>
              <a:rPr lang="fr-FR" sz="2200" dirty="0">
                <a:solidFill>
                  <a:schemeClr val="accent1">
                    <a:lumMod val="50000"/>
                  </a:schemeClr>
                </a:solidFill>
                <a:latin typeface="Century Gothic" panose="020B0502020202020204" pitchFamily="34" charset="0"/>
              </a:rPr>
              <a:t>Ils </a:t>
            </a:r>
            <a:r>
              <a:rPr lang="fr-FR" sz="2200" dirty="0">
                <a:solidFill>
                  <a:srgbClr val="EE6000"/>
                </a:solidFill>
                <a:latin typeface="Century Gothic" panose="020B0502020202020204" pitchFamily="34" charset="0"/>
              </a:rPr>
              <a:t>sont </a:t>
            </a:r>
            <a:r>
              <a:rPr lang="fr-FR" sz="2200" dirty="0">
                <a:solidFill>
                  <a:schemeClr val="accent1">
                    <a:lumMod val="50000"/>
                  </a:schemeClr>
                </a:solidFill>
                <a:latin typeface="Century Gothic" panose="020B0502020202020204" pitchFamily="34" charset="0"/>
              </a:rPr>
              <a:t>drôles et amusants, et ils </a:t>
            </a:r>
            <a:r>
              <a:rPr lang="fr-FR" sz="2200" dirty="0">
                <a:solidFill>
                  <a:srgbClr val="EE6000"/>
                </a:solidFill>
                <a:latin typeface="Century Gothic" panose="020B0502020202020204" pitchFamily="34" charset="0"/>
              </a:rPr>
              <a:t>parlent</a:t>
            </a:r>
            <a:r>
              <a:rPr lang="fr-FR"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très</a:t>
            </a:r>
            <a:r>
              <a:rPr lang="en-GB" sz="2200" dirty="0">
                <a:solidFill>
                  <a:schemeClr val="accent1">
                    <a:lumMod val="50000"/>
                  </a:schemeClr>
                </a:solidFill>
                <a:latin typeface="Century Gothic" panose="020B0502020202020204" pitchFamily="34" charset="0"/>
              </a:rPr>
              <a:t> bien </a:t>
            </a:r>
            <a:r>
              <a:rPr lang="fr-FR" sz="2200" dirty="0">
                <a:solidFill>
                  <a:schemeClr val="accent1">
                    <a:lumMod val="50000"/>
                  </a:schemeClr>
                </a:solidFill>
                <a:latin typeface="Century Gothic" panose="020B0502020202020204" pitchFamily="34" charset="0"/>
              </a:rPr>
              <a:t>anglais aussi …</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Les </a:t>
            </a:r>
            <a:r>
              <a:rPr lang="en-GB" sz="2200" dirty="0" err="1">
                <a:solidFill>
                  <a:schemeClr val="accent1">
                    <a:lumMod val="50000"/>
                  </a:schemeClr>
                </a:solidFill>
                <a:latin typeface="Century Gothic" panose="020B0502020202020204" pitchFamily="34" charset="0"/>
              </a:rPr>
              <a:t>professeurs</a:t>
            </a:r>
            <a:r>
              <a:rPr lang="en-GB" sz="2200" dirty="0">
                <a:solidFill>
                  <a:schemeClr val="accent1">
                    <a:lumMod val="50000"/>
                  </a:schemeClr>
                </a:solidFill>
                <a:latin typeface="Century Gothic" panose="020B0502020202020204" pitchFamily="34" charset="0"/>
              </a:rPr>
              <a:t> </a:t>
            </a:r>
            <a:r>
              <a:rPr lang="en-GB" sz="2200" dirty="0">
                <a:solidFill>
                  <a:srgbClr val="EE6000"/>
                </a:solidFill>
                <a:latin typeface="Century Gothic" panose="020B0502020202020204" pitchFamily="34" charset="0"/>
              </a:rPr>
              <a:t>portent</a:t>
            </a:r>
            <a:r>
              <a:rPr lang="en-GB" sz="2200" dirty="0">
                <a:solidFill>
                  <a:schemeClr val="accent1">
                    <a:lumMod val="50000"/>
                  </a:schemeClr>
                </a:solidFill>
                <a:latin typeface="Century Gothic" panose="020B0502020202020204" pitchFamily="34" charset="0"/>
              </a:rPr>
              <a:t> des </a:t>
            </a:r>
            <a:r>
              <a:rPr lang="en-GB" sz="2200" dirty="0" err="1">
                <a:solidFill>
                  <a:schemeClr val="accent1">
                    <a:lumMod val="50000"/>
                  </a:schemeClr>
                </a:solidFill>
                <a:latin typeface="Century Gothic" panose="020B0502020202020204" pitchFamily="34" charset="0"/>
              </a:rPr>
              <a:t>uniformes</a:t>
            </a:r>
            <a:r>
              <a:rPr lang="en-GB" sz="2200" dirty="0">
                <a:solidFill>
                  <a:schemeClr val="accent1">
                    <a:lumMod val="50000"/>
                  </a:schemeClr>
                </a:solidFill>
                <a:latin typeface="Century Gothic" panose="020B0502020202020204" pitchFamily="34" charset="0"/>
              </a:rPr>
              <a:t> violets et </a:t>
            </a:r>
            <a:r>
              <a:rPr lang="en-GB" sz="2200" dirty="0" err="1">
                <a:solidFill>
                  <a:schemeClr val="accent1">
                    <a:lumMod val="50000"/>
                  </a:schemeClr>
                </a:solidFill>
                <a:latin typeface="Century Gothic" panose="020B0502020202020204" pitchFamily="34" charset="0"/>
              </a:rPr>
              <a:t>ils</a:t>
            </a:r>
            <a:r>
              <a:rPr lang="en-GB" sz="2200" dirty="0">
                <a:solidFill>
                  <a:schemeClr val="accent1">
                    <a:lumMod val="50000"/>
                  </a:schemeClr>
                </a:solidFill>
                <a:latin typeface="Century Gothic" panose="020B0502020202020204" pitchFamily="34" charset="0"/>
              </a:rPr>
              <a:t> </a:t>
            </a:r>
            <a:r>
              <a:rPr lang="en-GB" sz="2200" dirty="0" err="1">
                <a:solidFill>
                  <a:srgbClr val="EE6000"/>
                </a:solidFill>
                <a:latin typeface="Century Gothic" panose="020B0502020202020204" pitchFamily="34" charset="0"/>
              </a:rPr>
              <a:t>chantent</a:t>
            </a:r>
            <a:r>
              <a:rPr lang="en-GB" sz="2200" dirty="0">
                <a:solidFill>
                  <a:schemeClr val="accent1">
                    <a:lumMod val="50000"/>
                  </a:schemeClr>
                </a:solidFill>
                <a:latin typeface="Century Gothic" panose="020B0502020202020204" pitchFamily="34" charset="0"/>
              </a:rPr>
              <a:t> au concert. </a:t>
            </a:r>
          </a:p>
          <a:p>
            <a:r>
              <a:rPr lang="en-GB" sz="2200" dirty="0" err="1">
                <a:solidFill>
                  <a:schemeClr val="accent1">
                    <a:lumMod val="50000"/>
                  </a:schemeClr>
                </a:solidFill>
                <a:latin typeface="Century Gothic" panose="020B0502020202020204" pitchFamily="34" charset="0"/>
              </a:rPr>
              <a:t>Ils</a:t>
            </a:r>
            <a:r>
              <a:rPr lang="en-GB" sz="2200" dirty="0">
                <a:solidFill>
                  <a:schemeClr val="accent1">
                    <a:lumMod val="50000"/>
                  </a:schemeClr>
                </a:solidFill>
                <a:latin typeface="Century Gothic" panose="020B0502020202020204" pitchFamily="34" charset="0"/>
              </a:rPr>
              <a:t> </a:t>
            </a:r>
            <a:r>
              <a:rPr lang="en-GB" sz="2200" dirty="0" err="1">
                <a:solidFill>
                  <a:srgbClr val="EE6000"/>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des </a:t>
            </a:r>
            <a:r>
              <a:rPr lang="en-GB" sz="2200" dirty="0" err="1">
                <a:solidFill>
                  <a:schemeClr val="accent1">
                    <a:lumMod val="50000"/>
                  </a:schemeClr>
                </a:solidFill>
                <a:latin typeface="Century Gothic" panose="020B0502020202020204" pitchFamily="34" charset="0"/>
              </a:rPr>
              <a:t>acteurs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fantastiques</a:t>
            </a:r>
            <a:r>
              <a:rPr lang="en-GB" sz="2200" dirty="0">
                <a:solidFill>
                  <a:schemeClr val="accent1">
                    <a:lumMod val="50000"/>
                  </a:schemeClr>
                </a:solidFill>
                <a:latin typeface="Century Gothic" panose="020B0502020202020204" pitchFamily="34" charset="0"/>
              </a:rPr>
              <a:t>!</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Les enfants </a:t>
            </a:r>
            <a:r>
              <a:rPr lang="en-GB" sz="2200" dirty="0" err="1">
                <a:solidFill>
                  <a:srgbClr val="EE6000"/>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contents. </a:t>
            </a:r>
          </a:p>
          <a:p>
            <a:r>
              <a:rPr lang="en-GB" sz="2200" dirty="0">
                <a:solidFill>
                  <a:schemeClr val="accent1">
                    <a:lumMod val="50000"/>
                  </a:schemeClr>
                </a:solidFill>
                <a:latin typeface="Century Gothic" panose="020B0502020202020204" pitchFamily="34" charset="0"/>
              </a:rPr>
              <a:t>La solution </a:t>
            </a:r>
            <a:r>
              <a:rPr lang="en-GB" sz="2200" dirty="0" err="1">
                <a:solidFill>
                  <a:srgbClr val="EE6000"/>
                </a:solidFill>
                <a:latin typeface="Century Gothic" panose="020B0502020202020204" pitchFamily="34" charset="0"/>
              </a:rPr>
              <a:t>est</a:t>
            </a:r>
            <a:r>
              <a:rPr lang="en-GB" sz="2200" dirty="0">
                <a:solidFill>
                  <a:schemeClr val="accent1">
                    <a:lumMod val="50000"/>
                  </a:schemeClr>
                </a:solidFill>
                <a:latin typeface="Century Gothic" panose="020B0502020202020204" pitchFamily="34" charset="0"/>
              </a:rPr>
              <a:t> super!</a:t>
            </a:r>
          </a:p>
          <a:p>
            <a:r>
              <a:rPr lang="en-GB" sz="2200" dirty="0">
                <a:solidFill>
                  <a:schemeClr val="accent1">
                    <a:lumMod val="50000"/>
                  </a:schemeClr>
                </a:solidFill>
                <a:latin typeface="Century Gothic" panose="020B0502020202020204" pitchFamily="34" charset="0"/>
              </a:rPr>
              <a:t> </a:t>
            </a:r>
          </a:p>
        </p:txBody>
      </p:sp>
      <p:sp>
        <p:nvSpPr>
          <p:cNvPr id="39" name="Rounded Rectangular Callout 24">
            <a:extLst>
              <a:ext uri="{FF2B5EF4-FFF2-40B4-BE49-F238E27FC236}">
                <a16:creationId xmlns:a16="http://schemas.microsoft.com/office/drawing/2014/main" id="{E46C50EC-2F6F-47AE-8A00-7299E453F3CC}"/>
              </a:ext>
            </a:extLst>
          </p:cNvPr>
          <p:cNvSpPr/>
          <p:nvPr/>
        </p:nvSpPr>
        <p:spPr>
          <a:xfrm>
            <a:off x="7363236" y="1290310"/>
            <a:ext cx="3038064" cy="1452388"/>
          </a:xfrm>
          <a:prstGeom prst="wedgeRoundRectCallout">
            <a:avLst>
              <a:gd name="adj1" fmla="val -21192"/>
              <a:gd name="adj2" fmla="val 66997"/>
              <a:gd name="adj3" fmla="val 16667"/>
            </a:avLst>
          </a:prstGeom>
          <a:solidFill>
            <a:srgbClr val="0055A5"/>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Here, the verb is in the </a:t>
            </a:r>
            <a:r>
              <a:rPr lang="en-GB" sz="2000" b="1" dirty="0">
                <a:latin typeface="Century Gothic" panose="020B0502020202020204" pitchFamily="34" charset="0"/>
              </a:rPr>
              <a:t>simple</a:t>
            </a:r>
            <a:r>
              <a:rPr lang="en-GB" sz="2000" dirty="0">
                <a:latin typeface="Century Gothic" panose="020B0502020202020204" pitchFamily="34" charset="0"/>
              </a:rPr>
              <a:t> form because the action is </a:t>
            </a:r>
            <a:r>
              <a:rPr lang="en-GB" sz="2000" b="1" dirty="0">
                <a:latin typeface="Century Gothic" panose="020B0502020202020204" pitchFamily="34" charset="0"/>
              </a:rPr>
              <a:t>routine.</a:t>
            </a:r>
            <a:endParaRPr lang="en-GB" sz="2000" dirty="0">
              <a:latin typeface="Century Gothic" panose="020B0502020202020204" pitchFamily="34" charset="0"/>
            </a:endParaRPr>
          </a:p>
        </p:txBody>
      </p:sp>
      <p:sp>
        <p:nvSpPr>
          <p:cNvPr id="40" name="Rounded Rectangular Callout 25">
            <a:extLst>
              <a:ext uri="{FF2B5EF4-FFF2-40B4-BE49-F238E27FC236}">
                <a16:creationId xmlns:a16="http://schemas.microsoft.com/office/drawing/2014/main" id="{233054E6-4D0D-49D1-ABA6-4BA2D360BBBE}"/>
              </a:ext>
            </a:extLst>
          </p:cNvPr>
          <p:cNvSpPr/>
          <p:nvPr/>
        </p:nvSpPr>
        <p:spPr>
          <a:xfrm>
            <a:off x="4213412" y="3313069"/>
            <a:ext cx="3194558" cy="2414434"/>
          </a:xfrm>
          <a:prstGeom prst="wedgeRoundRectCallout">
            <a:avLst>
              <a:gd name="adj1" fmla="val 59885"/>
              <a:gd name="adj2" fmla="val -24001"/>
              <a:gd name="adj3" fmla="val 16667"/>
            </a:avLst>
          </a:prstGeom>
          <a:solidFill>
            <a:srgbClr val="0055A5"/>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Here, the verbs can be either in the </a:t>
            </a:r>
            <a:r>
              <a:rPr lang="en-GB" sz="2000" b="1" dirty="0">
                <a:latin typeface="Century Gothic" panose="020B0502020202020204" pitchFamily="34" charset="0"/>
              </a:rPr>
              <a:t>simple </a:t>
            </a:r>
            <a:r>
              <a:rPr lang="en-GB" sz="2000" dirty="0">
                <a:latin typeface="Century Gothic" panose="020B0502020202020204" pitchFamily="34" charset="0"/>
              </a:rPr>
              <a:t>or </a:t>
            </a:r>
            <a:r>
              <a:rPr lang="en-GB" sz="2000" b="1" dirty="0">
                <a:latin typeface="Century Gothic" panose="020B0502020202020204" pitchFamily="34" charset="0"/>
              </a:rPr>
              <a:t>continuous</a:t>
            </a:r>
            <a:r>
              <a:rPr lang="en-GB" sz="2000" dirty="0">
                <a:latin typeface="Century Gothic" panose="020B0502020202020204" pitchFamily="34" charset="0"/>
              </a:rPr>
              <a:t> form. What difference does the tense make to the meaning?</a:t>
            </a:r>
          </a:p>
        </p:txBody>
      </p:sp>
    </p:spTree>
    <p:extLst>
      <p:ext uri="{BB962C8B-B14F-4D97-AF65-F5344CB8AC3E}">
        <p14:creationId xmlns:p14="http://schemas.microsoft.com/office/powerpoint/2010/main" val="3380951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492188" cy="647577"/>
          </a:xfrm>
        </p:spPr>
        <p:txBody>
          <a:bodyPr>
            <a:normAutofit/>
          </a:bodyPr>
          <a:lstStyle/>
          <a:p>
            <a:r>
              <a:rPr lang="en-GB" sz="3600" b="1" dirty="0">
                <a:solidFill>
                  <a:schemeClr val="bg1"/>
                </a:solidFill>
              </a:rPr>
              <a:t>Devoirs</a:t>
            </a:r>
          </a:p>
        </p:txBody>
      </p:sp>
      <p:sp>
        <p:nvSpPr>
          <p:cNvPr id="3" name="TextBox 2">
            <a:extLst>
              <a:ext uri="{FF2B5EF4-FFF2-40B4-BE49-F238E27FC236}">
                <a16:creationId xmlns:a16="http://schemas.microsoft.com/office/drawing/2014/main" id="{460DF8D2-68FD-4381-BCA5-55DDF56097FA}"/>
              </a:ext>
            </a:extLst>
          </p:cNvPr>
          <p:cNvSpPr txBox="1"/>
          <p:nvPr/>
        </p:nvSpPr>
        <p:spPr>
          <a:xfrm>
            <a:off x="-186636" y="120464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Term 2.1, Week 4)</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827CEB9C-3F70-432B-87AC-C3F9CB37A73A}"/>
              </a:ext>
            </a:extLst>
          </p:cNvPr>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3"/>
              </a:rPr>
              <a:t>Audio file</a:t>
            </a: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8F2E1964-8516-4D04-899B-4988B709E885}"/>
              </a:ext>
            </a:extLst>
          </p:cNvPr>
          <p:cNvSpPr txBox="1"/>
          <p:nvPr/>
        </p:nvSpPr>
        <p:spPr>
          <a:xfrm>
            <a:off x="175149" y="38498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4"/>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2" name="Rectangle 21">
            <a:extLst>
              <a:ext uri="{FF2B5EF4-FFF2-40B4-BE49-F238E27FC236}">
                <a16:creationId xmlns:a16="http://schemas.microsoft.com/office/drawing/2014/main" id="{C2F989B0-2639-4C0E-9320-39BA801B533B}"/>
              </a:ext>
            </a:extLst>
          </p:cNvPr>
          <p:cNvSpPr/>
          <p:nvPr/>
        </p:nvSpPr>
        <p:spPr>
          <a:xfrm>
            <a:off x="175149" y="5373936"/>
            <a:ext cx="1106680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addition, revisit:</a:t>
            </a: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Term 2.1 Week 1</a:t>
            </a:r>
            <a:b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Term 1.2 Week 3</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pic>
        <p:nvPicPr>
          <p:cNvPr id="12" name="Picture 11" descr="A blue cartoon face with orange headphones&#10;&#10;Description automatically generated">
            <a:extLst>
              <a:ext uri="{FF2B5EF4-FFF2-40B4-BE49-F238E27FC236}">
                <a16:creationId xmlns:a16="http://schemas.microsoft.com/office/drawing/2014/main" id="{4770EEEF-88FB-4C07-A529-EFFC7E6B9D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26602452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B82ED3-F9E5-44A0-B1CE-B1BAE430DEBB}"/>
              </a:ext>
            </a:extLst>
          </p:cNvPr>
          <p:cNvSpPr txBox="1"/>
          <p:nvPr/>
        </p:nvSpPr>
        <p:spPr>
          <a:xfrm>
            <a:off x="164123" y="214678"/>
            <a:ext cx="4927210" cy="6803401"/>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Étudiant(e) A</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Marc est dans la classe d’Amir. Il étudie l’anglais ici.</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Mais Marc a un problème. </a:t>
            </a:r>
            <a:r>
              <a:rPr kumimoji="0" lang="de-DE" sz="11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Il trouve l’anglais très difficile.</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Marc travaille bien en classe et il fait les devoirs chaque semaine aussi. </a:t>
            </a:r>
            <a:r>
              <a:rPr kumimoji="0" lang="de-DE" sz="11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Il parle très bien anglais. </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C’est un enfant intelligent!</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Étudiant(e) A</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Marc est dans la classe d’Amir. Il étudie l’anglais ici.</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Mais Marc a un problème. </a:t>
            </a:r>
            <a:r>
              <a:rPr kumimoji="0" lang="de-DE" sz="11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Il trouve l’anglais très difficile.</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Marc travaille bien en classe et il fait les devoirs chaque semaine aussi. </a:t>
            </a:r>
            <a:r>
              <a:rPr kumimoji="0" lang="de-DE" sz="11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Il parle très bien anglais. </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C’est un enfant intelligent!</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Étudiant(e) A</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Marc est dans la classe d’Amir. Il étudie l’anglais ici.</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Mais Marc a un problème. </a:t>
            </a:r>
            <a:r>
              <a:rPr kumimoji="0" lang="de-DE" sz="11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Il trouve l’anglais très difficile.</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Marc travaille bien en classe et il fait les devoirs chaque semaine aussi. </a:t>
            </a:r>
            <a:r>
              <a:rPr kumimoji="0" lang="de-DE" sz="11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Il parle très bien anglais. </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C’est un enfant intelligent!</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70348C8F-9F5B-421B-BDEC-C870EFD515DD}"/>
              </a:ext>
            </a:extLst>
          </p:cNvPr>
          <p:cNvSpPr txBox="1"/>
          <p:nvPr/>
        </p:nvSpPr>
        <p:spPr>
          <a:xfrm>
            <a:off x="6833382" y="0"/>
            <a:ext cx="6098344" cy="6516784"/>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Étudiant(e) B</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Le frère de Lucille a un problème.</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Il a un cadeau intèressant pour Lucille. C’est un serpent!</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Mais Lucille préfère les chiens. </a:t>
            </a:r>
            <a:r>
              <a:rPr kumimoji="0" lang="de-DE" sz="11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Elle demande un chien aussi.</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C’est une situation difficile pour la famille!                                                                        </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Étudiant(e) B</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Le frère de Lucille a un problème.</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Il a un cadeau intèressant pour Lucille. C’est un serpent!</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Mais Lucille préfère les chiens. </a:t>
            </a:r>
            <a:r>
              <a:rPr kumimoji="0" lang="de-DE" sz="11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Elle demande un chien aussi.</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C’est une situation difficile pour la famille!                                                                        </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Étudiant(e) B</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Le frère de Lucille a un problème.</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Il a un cadeau intèressant pour Lucille. C’est un serpent!</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Mais Lucille préfère les chiens. </a:t>
            </a:r>
            <a:r>
              <a:rPr kumimoji="0" lang="de-DE" sz="11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Elle demande un chien aussi.</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C’est une situation difficile pour la famille!                                                                       </a:t>
            </a:r>
            <a:endPar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8" name="Table 8">
            <a:extLst>
              <a:ext uri="{FF2B5EF4-FFF2-40B4-BE49-F238E27FC236}">
                <a16:creationId xmlns:a16="http://schemas.microsoft.com/office/drawing/2014/main" id="{4F4B2821-1D0C-4134-973F-56134FA6D6A4}"/>
              </a:ext>
            </a:extLst>
          </p:cNvPr>
          <p:cNvGraphicFramePr>
            <a:graphicFrameLocks noGrp="1"/>
          </p:cNvGraphicFramePr>
          <p:nvPr/>
        </p:nvGraphicFramePr>
        <p:xfrm>
          <a:off x="0" y="0"/>
          <a:ext cx="12192000" cy="6858000"/>
        </p:xfrm>
        <a:graphic>
          <a:graphicData uri="http://schemas.openxmlformats.org/drawingml/2006/table">
            <a:tbl>
              <a:tblPr firstRow="1" bandRow="1">
                <a:tableStyleId>{5940675A-B579-460E-94D1-54222C63F5DA}</a:tableStyleId>
              </a:tblPr>
              <a:tblGrid>
                <a:gridCol w="6096000">
                  <a:extLst>
                    <a:ext uri="{9D8B030D-6E8A-4147-A177-3AD203B41FA5}">
                      <a16:colId xmlns:a16="http://schemas.microsoft.com/office/drawing/2014/main" val="1919623857"/>
                    </a:ext>
                  </a:extLst>
                </a:gridCol>
                <a:gridCol w="6096000">
                  <a:extLst>
                    <a:ext uri="{9D8B030D-6E8A-4147-A177-3AD203B41FA5}">
                      <a16:colId xmlns:a16="http://schemas.microsoft.com/office/drawing/2014/main" val="2774346946"/>
                    </a:ext>
                  </a:extLst>
                </a:gridCol>
              </a:tblGrid>
              <a:tr h="2286000">
                <a:tc>
                  <a:txBody>
                    <a:bodyPr/>
                    <a:lstStyle/>
                    <a:p>
                      <a:endParaRPr lang="en-GB"/>
                    </a:p>
                  </a:txBody>
                  <a:tcP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75619875"/>
                  </a:ext>
                </a:extLst>
              </a:tr>
              <a:tr h="2286000">
                <a:tc>
                  <a:txBody>
                    <a:bodyPr/>
                    <a:lstStyle/>
                    <a:p>
                      <a:endParaRPr lang="en-GB"/>
                    </a:p>
                  </a:txBody>
                  <a:tcP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78818567"/>
                  </a:ext>
                </a:extLst>
              </a:tr>
              <a:tr h="2286000">
                <a:tc>
                  <a:txBody>
                    <a:bodyPr/>
                    <a:lstStyle/>
                    <a:p>
                      <a:endParaRPr lang="en-GB"/>
                    </a:p>
                  </a:txBody>
                  <a:tcPr>
                    <a:lnL w="12700" cap="flat" cmpd="sng" algn="ctr">
                      <a:no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no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76850105"/>
                  </a:ext>
                </a:extLst>
              </a:tr>
            </a:tbl>
          </a:graphicData>
        </a:graphic>
      </p:graphicFrame>
    </p:spTree>
    <p:extLst>
      <p:ext uri="{BB962C8B-B14F-4D97-AF65-F5344CB8AC3E}">
        <p14:creationId xmlns:p14="http://schemas.microsoft.com/office/powerpoint/2010/main" val="31960644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84B21E-20C0-433C-826C-3D328A78E738}"/>
              </a:ext>
            </a:extLst>
          </p:cNvPr>
          <p:cNvSpPr>
            <a:spLocks noGrp="1"/>
          </p:cNvSpPr>
          <p:nvPr>
            <p:ph type="title"/>
          </p:nvPr>
        </p:nvSpPr>
        <p:spPr>
          <a:xfrm>
            <a:off x="0" y="213557"/>
            <a:ext cx="2658140" cy="647577"/>
          </a:xfrm>
        </p:spPr>
        <p:txBody>
          <a:bodyPr>
            <a:normAutofit/>
          </a:bodyPr>
          <a:lstStyle/>
          <a:p>
            <a:r>
              <a:rPr lang="en-GB" sz="2800" dirty="0" err="1"/>
              <a:t>Vocabulaire</a:t>
            </a:r>
            <a:endParaRPr lang="en-GB" sz="2800" dirty="0"/>
          </a:p>
        </p:txBody>
      </p:sp>
      <p:sp>
        <p:nvSpPr>
          <p:cNvPr id="4" name="Google Shape;147;p2">
            <a:extLst>
              <a:ext uri="{FF2B5EF4-FFF2-40B4-BE49-F238E27FC236}">
                <a16:creationId xmlns:a16="http://schemas.microsoft.com/office/drawing/2014/main" id="{7DF74604-6AD4-430E-8DD3-6C0BE75F248A}"/>
              </a:ext>
            </a:extLst>
          </p:cNvPr>
          <p:cNvSpPr/>
          <p:nvPr/>
        </p:nvSpPr>
        <p:spPr>
          <a:xfrm>
            <a:off x="9741709" y="249869"/>
            <a:ext cx="2168211" cy="355163"/>
          </a:xfrm>
          <a:prstGeom prst="roundRect">
            <a:avLst>
              <a:gd name="adj" fmla="val 16667"/>
            </a:avLst>
          </a:prstGeom>
          <a:solidFill>
            <a:srgbClr val="0055A5"/>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lire, </a:t>
            </a:r>
            <a:r>
              <a:rPr kumimoji="0" lang="en-GB" sz="18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écrire</a:t>
            </a:r>
            <a:r>
              <a:rPr kumimoji="0" lang="en-GB" sz="18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n-GB" sz="18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parler</a:t>
            </a:r>
            <a:endParaRPr kumimoji="0" sz="18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graphicFrame>
        <p:nvGraphicFramePr>
          <p:cNvPr id="5" name="Table 4">
            <a:extLst>
              <a:ext uri="{FF2B5EF4-FFF2-40B4-BE49-F238E27FC236}">
                <a16:creationId xmlns:a16="http://schemas.microsoft.com/office/drawing/2014/main" id="{8A1FEA3C-AF2F-4E2E-AD96-D0BDC5C9930A}"/>
              </a:ext>
            </a:extLst>
          </p:cNvPr>
          <p:cNvGraphicFramePr>
            <a:graphicFrameLocks noGrp="1"/>
          </p:cNvGraphicFramePr>
          <p:nvPr/>
        </p:nvGraphicFramePr>
        <p:xfrm>
          <a:off x="5769256" y="1923791"/>
          <a:ext cx="6321784" cy="3962400"/>
        </p:xfrm>
        <a:graphic>
          <a:graphicData uri="http://schemas.openxmlformats.org/drawingml/2006/table">
            <a:tbl>
              <a:tblPr firstRow="1" bandRow="1"/>
              <a:tblGrid>
                <a:gridCol w="451556">
                  <a:extLst>
                    <a:ext uri="{9D8B030D-6E8A-4147-A177-3AD203B41FA5}">
                      <a16:colId xmlns:a16="http://schemas.microsoft.com/office/drawing/2014/main" val="582143934"/>
                    </a:ext>
                  </a:extLst>
                </a:gridCol>
                <a:gridCol w="451556">
                  <a:extLst>
                    <a:ext uri="{9D8B030D-6E8A-4147-A177-3AD203B41FA5}">
                      <a16:colId xmlns:a16="http://schemas.microsoft.com/office/drawing/2014/main" val="3477130466"/>
                    </a:ext>
                  </a:extLst>
                </a:gridCol>
                <a:gridCol w="451556">
                  <a:extLst>
                    <a:ext uri="{9D8B030D-6E8A-4147-A177-3AD203B41FA5}">
                      <a16:colId xmlns:a16="http://schemas.microsoft.com/office/drawing/2014/main" val="3558036712"/>
                    </a:ext>
                  </a:extLst>
                </a:gridCol>
                <a:gridCol w="451556">
                  <a:extLst>
                    <a:ext uri="{9D8B030D-6E8A-4147-A177-3AD203B41FA5}">
                      <a16:colId xmlns:a16="http://schemas.microsoft.com/office/drawing/2014/main" val="3283555029"/>
                    </a:ext>
                  </a:extLst>
                </a:gridCol>
                <a:gridCol w="451556">
                  <a:extLst>
                    <a:ext uri="{9D8B030D-6E8A-4147-A177-3AD203B41FA5}">
                      <a16:colId xmlns:a16="http://schemas.microsoft.com/office/drawing/2014/main" val="2456104817"/>
                    </a:ext>
                  </a:extLst>
                </a:gridCol>
                <a:gridCol w="451556">
                  <a:extLst>
                    <a:ext uri="{9D8B030D-6E8A-4147-A177-3AD203B41FA5}">
                      <a16:colId xmlns:a16="http://schemas.microsoft.com/office/drawing/2014/main" val="271748248"/>
                    </a:ext>
                  </a:extLst>
                </a:gridCol>
                <a:gridCol w="451556">
                  <a:extLst>
                    <a:ext uri="{9D8B030D-6E8A-4147-A177-3AD203B41FA5}">
                      <a16:colId xmlns:a16="http://schemas.microsoft.com/office/drawing/2014/main" val="3367005210"/>
                    </a:ext>
                  </a:extLst>
                </a:gridCol>
                <a:gridCol w="451556">
                  <a:extLst>
                    <a:ext uri="{9D8B030D-6E8A-4147-A177-3AD203B41FA5}">
                      <a16:colId xmlns:a16="http://schemas.microsoft.com/office/drawing/2014/main" val="2569981655"/>
                    </a:ext>
                  </a:extLst>
                </a:gridCol>
                <a:gridCol w="451556">
                  <a:extLst>
                    <a:ext uri="{9D8B030D-6E8A-4147-A177-3AD203B41FA5}">
                      <a16:colId xmlns:a16="http://schemas.microsoft.com/office/drawing/2014/main" val="2790647050"/>
                    </a:ext>
                  </a:extLst>
                </a:gridCol>
                <a:gridCol w="451556">
                  <a:extLst>
                    <a:ext uri="{9D8B030D-6E8A-4147-A177-3AD203B41FA5}">
                      <a16:colId xmlns:a16="http://schemas.microsoft.com/office/drawing/2014/main" val="3029556851"/>
                    </a:ext>
                  </a:extLst>
                </a:gridCol>
                <a:gridCol w="451556">
                  <a:extLst>
                    <a:ext uri="{9D8B030D-6E8A-4147-A177-3AD203B41FA5}">
                      <a16:colId xmlns:a16="http://schemas.microsoft.com/office/drawing/2014/main" val="905955815"/>
                    </a:ext>
                  </a:extLst>
                </a:gridCol>
                <a:gridCol w="451556">
                  <a:extLst>
                    <a:ext uri="{9D8B030D-6E8A-4147-A177-3AD203B41FA5}">
                      <a16:colId xmlns:a16="http://schemas.microsoft.com/office/drawing/2014/main" val="271660464"/>
                    </a:ext>
                  </a:extLst>
                </a:gridCol>
                <a:gridCol w="451556">
                  <a:extLst>
                    <a:ext uri="{9D8B030D-6E8A-4147-A177-3AD203B41FA5}">
                      <a16:colId xmlns:a16="http://schemas.microsoft.com/office/drawing/2014/main" val="1815903981"/>
                    </a:ext>
                  </a:extLst>
                </a:gridCol>
                <a:gridCol w="451556">
                  <a:extLst>
                    <a:ext uri="{9D8B030D-6E8A-4147-A177-3AD203B41FA5}">
                      <a16:colId xmlns:a16="http://schemas.microsoft.com/office/drawing/2014/main" val="1587351443"/>
                    </a:ext>
                  </a:extLst>
                </a:gridCol>
              </a:tblGrid>
              <a:tr h="370840">
                <a:tc>
                  <a:txBody>
                    <a:bodyPr/>
                    <a:lstStyle/>
                    <a:p>
                      <a:pPr algn="ctr"/>
                      <a:endParaRPr lang="en-GB" sz="2000" b="1" dirty="0">
                        <a:solidFill>
                          <a:srgbClr val="00206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rgbClr val="00206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rgbClr val="00206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rgbClr val="00206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02060"/>
                        </a:solidFill>
                      </a:endParaRPr>
                    </a:p>
                  </a:txBody>
                  <a:tcPr>
                    <a:lnL w="12700"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02060"/>
                          </a:solidFill>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000" b="1" dirty="0">
                          <a:solidFill>
                            <a:srgbClr val="002060"/>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EE6000"/>
                          </a:solidFill>
                        </a:rPr>
                        <a: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002060"/>
                          </a:solidFill>
                        </a:rPr>
                        <a:t>F</a:t>
                      </a:r>
                    </a:p>
                  </a:txBody>
                  <a:tcPr>
                    <a:lnL w="12700" cap="flat" cmpd="sng" algn="ctr">
                      <a:solidFill>
                        <a:schemeClr val="tx1"/>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002060"/>
                          </a:solidFill>
                        </a:rPr>
                        <a:t>I</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000" b="1" dirty="0">
                          <a:solidFill>
                            <a:srgbClr val="002060"/>
                          </a:solidFill>
                        </a:rPr>
                        <a:t>C</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000" b="1" dirty="0">
                          <a:solidFill>
                            <a:srgbClr val="002060"/>
                          </a:solidFill>
                        </a:rPr>
                        <a:t>I</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000" b="1" dirty="0">
                          <a:solidFill>
                            <a:srgbClr val="002060"/>
                          </a:solidFill>
                        </a:rPr>
                        <a:t>L</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000" b="1" dirty="0">
                          <a:solidFill>
                            <a:srgbClr val="002060"/>
                          </a:solidFill>
                        </a:rPr>
                        <a:t>E</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09767557"/>
                  </a:ext>
                </a:extLst>
              </a:tr>
              <a:tr h="370840">
                <a:tc>
                  <a:txBody>
                    <a:bodyPr/>
                    <a:lstStyle/>
                    <a:p>
                      <a:pPr algn="ctr"/>
                      <a:endParaRPr lang="en-GB" sz="2000" b="1" dirty="0">
                        <a:solidFill>
                          <a:srgbClr val="00206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rgbClr val="00206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rgbClr val="002060"/>
                        </a:solidFill>
                      </a:endParaRPr>
                    </a:p>
                  </a:txBody>
                  <a:tcPr>
                    <a:lnL w="12700"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en-GB" sz="2000" b="1" dirty="0">
                          <a:solidFill>
                            <a:srgbClr val="002060"/>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002060"/>
                          </a:solidFill>
                        </a:rPr>
                        <a:t>N</a:t>
                      </a:r>
                    </a:p>
                  </a:txBody>
                  <a:tcPr>
                    <a:lnL w="12700" cap="flat" cmpd="sng" algn="ctr">
                      <a:solidFill>
                        <a:schemeClr val="tx1"/>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i="0" u="none" strike="noStrike" cap="none" dirty="0">
                        <a:solidFill>
                          <a:srgbClr val="002060"/>
                        </a:solidFill>
                        <a:latin typeface="Century Gothic"/>
                        <a:ea typeface="Century Gothic"/>
                        <a:cs typeface="Century Gothic"/>
                        <a:sym typeface="Aria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accent5">
                        <a:lumMod val="50000"/>
                        <a:alpha val="0"/>
                      </a:schemeClr>
                    </a:solidFill>
                  </a:tcPr>
                </a:tc>
                <a:tc>
                  <a:txBody>
                    <a:bodyPr/>
                    <a:lstStyle/>
                    <a:p>
                      <a:pPr algn="ctr"/>
                      <a:r>
                        <a:rPr lang="en-GB" sz="2000" b="1" dirty="0">
                          <a:solidFill>
                            <a:srgbClr val="002060"/>
                          </a:solidFill>
                        </a:rPr>
                        <a:t>V</a:t>
                      </a:r>
                    </a:p>
                  </a:txBody>
                  <a:tcPr>
                    <a:lnL w="1270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EE6000"/>
                          </a:solidFill>
                        </a:rPr>
                        <a:t>O</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002060"/>
                          </a:solidFill>
                        </a:rPr>
                        <a:t>Y</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002060"/>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002060"/>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002060"/>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02060"/>
                        </a:solidFill>
                      </a:endParaRPr>
                    </a:p>
                  </a:txBody>
                  <a:tcPr>
                    <a:lnL w="12700" cap="flat" cmpd="sng" algn="ctr">
                      <a:solidFill>
                        <a:schemeClr val="tx1"/>
                      </a:solidFill>
                      <a:prstDash val="solid"/>
                      <a:round/>
                      <a:headEnd type="none" w="med" len="med"/>
                      <a:tailEnd type="none" w="med" len="med"/>
                    </a:lnL>
                    <a:lnR w="12700" cap="flat" cmpd="sng">
                      <a:noFill/>
                      <a:prstDash val="solid"/>
                      <a:round/>
                      <a:headEnd type="none" w="sm" len="sm"/>
                      <a:tailEnd type="none" w="sm" len="sm"/>
                    </a:lnR>
                    <a:lnT w="12700" cap="flat" cmpd="sng" algn="ctr">
                      <a:solidFill>
                        <a:srgbClr val="002060"/>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rgbClr val="00206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rgbClr val="002060"/>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3507126823"/>
                  </a:ext>
                </a:extLst>
              </a:tr>
              <a:tr h="370840">
                <a:tc>
                  <a:txBody>
                    <a:bodyPr/>
                    <a:lstStyle/>
                    <a:p>
                      <a:pPr algn="ctr"/>
                      <a:endParaRPr lang="en-GB" sz="2000" b="1">
                        <a:solidFill>
                          <a:srgbClr val="00206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rgbClr val="00206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0206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0206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02060"/>
                        </a:solidFill>
                      </a:endParaRPr>
                    </a:p>
                  </a:txBody>
                  <a:tcPr>
                    <a:lnL w="12700" cap="flat" cmpd="sng">
                      <a:noFill/>
                      <a:prstDash val="solid"/>
                      <a:round/>
                      <a:headEnd type="none" w="sm" len="sm"/>
                      <a:tailEnd type="none" w="sm" len="sm"/>
                    </a:lnL>
                    <a:lnR w="1270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02060"/>
                          </a:solidFill>
                        </a:rPr>
                        <a:t>É</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000" b="1" dirty="0">
                          <a:solidFill>
                            <a:srgbClr val="002060"/>
                          </a:solidFill>
                        </a:rPr>
                        <a:t>C</a:t>
                      </a:r>
                    </a:p>
                  </a:txBody>
                  <a:tcPr>
                    <a:lnL w="1270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b="1" dirty="0">
                          <a:solidFill>
                            <a:srgbClr val="EE6000"/>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002060"/>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002060"/>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002060"/>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dirty="0">
                        <a:solidFill>
                          <a:srgbClr val="002060"/>
                        </a:solidFill>
                      </a:endParaRPr>
                    </a:p>
                  </a:txBody>
                  <a:tcPr>
                    <a:lnL w="12700" cap="flat" cmpd="sng" algn="ctr">
                      <a:solidFill>
                        <a:schemeClr val="tx1"/>
                      </a:solidFill>
                      <a:prstDash val="solid"/>
                      <a:round/>
                      <a:headEnd type="none" w="med" len="med"/>
                      <a:tailEnd type="none" w="med" len="med"/>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0206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0206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0744394"/>
                  </a:ext>
                </a:extLst>
              </a:tr>
              <a:tr h="370840">
                <a:tc>
                  <a:txBody>
                    <a:bodyPr/>
                    <a:lstStyle/>
                    <a:p>
                      <a:pPr algn="ctr"/>
                      <a:endParaRPr lang="en-GB" sz="2000" b="1" dirty="0">
                        <a:solidFill>
                          <a:srgbClr val="002060"/>
                        </a:solidFill>
                      </a:endParaRPr>
                    </a:p>
                  </a:txBody>
                  <a:tcPr>
                    <a:lnL w="12700" cap="flat" cmpd="sng">
                      <a:noFill/>
                      <a:prstDash val="solid"/>
                      <a:round/>
                      <a:headEnd type="none" w="sm" len="sm"/>
                      <a:tailEnd type="none" w="sm" len="sm"/>
                    </a:lnL>
                    <a:lnR w="12700" cap="flat" cmpd="sng" algn="ctr">
                      <a:solidFill>
                        <a:srgbClr val="002060"/>
                      </a:solidFill>
                      <a:prstDash val="solid"/>
                      <a:round/>
                      <a:headEnd type="none" w="med" len="med"/>
                      <a:tailEnd type="none" w="med" len="med"/>
                    </a:lnR>
                    <a:lnT w="12700" cap="flat" cmpd="sng">
                      <a:noFill/>
                      <a:prstDash val="solid"/>
                      <a:round/>
                      <a:headEnd type="none" w="sm" len="sm"/>
                      <a:tailEnd type="none" w="sm" len="sm"/>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02060"/>
                          </a:solidFill>
                        </a:rPr>
                        <a:t>F</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02060"/>
                          </a:solidFill>
                        </a:rPr>
                        <a:t>A</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02060"/>
                          </a:solidFill>
                        </a:rPr>
                        <a:t>I</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02060"/>
                          </a:solidFill>
                        </a:rPr>
                        <a:t>R</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02060"/>
                          </a:solidFill>
                        </a:rPr>
                        <a:t>E</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EE6000"/>
                          </a:solidFill>
                        </a:rPr>
                        <a:t>M</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000" b="1" dirty="0">
                          <a:solidFill>
                            <a:srgbClr val="002060"/>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000" b="1" dirty="0">
                          <a:solidFill>
                            <a:srgbClr val="002060"/>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002060"/>
                          </a:solidFill>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002060"/>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002060"/>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002060"/>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0107138"/>
                  </a:ext>
                </a:extLst>
              </a:tr>
              <a:tr h="370840">
                <a:tc>
                  <a:txBody>
                    <a:bodyPr/>
                    <a:lstStyle/>
                    <a:p>
                      <a:pPr algn="ctr"/>
                      <a:r>
                        <a:rPr lang="en-GB" sz="2000" b="1" dirty="0">
                          <a:solidFill>
                            <a:srgbClr val="002060"/>
                          </a:solidFill>
                        </a:rPr>
                        <a:t>N</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02060"/>
                          </a:solidFill>
                        </a:rPr>
                        <a:t>E</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02060"/>
                          </a:solidFill>
                        </a:rPr>
                        <a:t>C</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000" b="1" dirty="0">
                          <a:solidFill>
                            <a:srgbClr val="002060"/>
                          </a:solidFill>
                        </a:rPr>
                        <a:t>H</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000" b="1" dirty="0">
                          <a:solidFill>
                            <a:srgbClr val="002060"/>
                          </a:solidFill>
                        </a:rPr>
                        <a:t>E</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000" b="1" dirty="0">
                          <a:solidFill>
                            <a:srgbClr val="002060"/>
                          </a:solidFill>
                        </a:rPr>
                        <a:t>M</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000" b="1" dirty="0">
                          <a:solidFill>
                            <a:srgbClr val="EE6000"/>
                          </a:solidFill>
                        </a:rPr>
                        <a:t>I</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000" b="1" dirty="0">
                          <a:solidFill>
                            <a:srgbClr val="002060"/>
                          </a:solidFill>
                        </a:rPr>
                        <a:t>S</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000" b="1" dirty="0">
                          <a:solidFill>
                            <a:srgbClr val="002060"/>
                          </a:solidFill>
                        </a:rPr>
                        <a:t>E</a:t>
                      </a:r>
                    </a:p>
                  </a:txBody>
                  <a:tcPr>
                    <a:lnL w="1270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dirty="0">
                        <a:solidFill>
                          <a:srgbClr val="002060"/>
                        </a:solidFill>
                      </a:endParaRPr>
                    </a:p>
                  </a:txBody>
                  <a:tcPr>
                    <a:lnL w="12700" cap="flat" cmpd="sng" algn="ctr">
                      <a:solidFill>
                        <a:schemeClr val="tx1"/>
                      </a:solidFill>
                      <a:prstDash val="solid"/>
                      <a:round/>
                      <a:headEnd type="none" w="med" len="med"/>
                      <a:tailEnd type="none" w="med" len="med"/>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a:solidFill>
                          <a:srgbClr val="00206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a:solidFill>
                          <a:srgbClr val="00206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a:solidFill>
                          <a:srgbClr val="00206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303503587"/>
                  </a:ext>
                </a:extLst>
              </a:tr>
              <a:tr h="370840">
                <a:tc>
                  <a:txBody>
                    <a:bodyPr/>
                    <a:lstStyle/>
                    <a:p>
                      <a:pPr algn="ctr"/>
                      <a:r>
                        <a:rPr lang="en-GB" sz="2000" b="1" dirty="0">
                          <a:solidFill>
                            <a:srgbClr val="002060"/>
                          </a:solidFill>
                        </a:rPr>
                        <a:t>P</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000" b="1" dirty="0">
                          <a:solidFill>
                            <a:srgbClr val="002060"/>
                          </a:solidFill>
                        </a:rPr>
                        <a:t>R</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000" b="1" dirty="0">
                          <a:solidFill>
                            <a:srgbClr val="002060"/>
                          </a:solidFill>
                        </a:rPr>
                        <a:t>O</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000" b="1" dirty="0">
                          <a:solidFill>
                            <a:srgbClr val="002060"/>
                          </a:solidFill>
                        </a:rPr>
                        <a:t>M</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000" b="1" dirty="0">
                          <a:solidFill>
                            <a:srgbClr val="002060"/>
                          </a:solidFill>
                        </a:rPr>
                        <a:t>E</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000" b="1" dirty="0">
                          <a:solidFill>
                            <a:srgbClr val="002060"/>
                          </a:solidFill>
                        </a:rPr>
                        <a:t>N</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000" b="1" dirty="0">
                          <a:solidFill>
                            <a:srgbClr val="002060"/>
                          </a:solidFill>
                        </a:rPr>
                        <a:t>A</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000" b="1" dirty="0">
                          <a:solidFill>
                            <a:srgbClr val="EE6000"/>
                          </a:solidFill>
                        </a:rPr>
                        <a:t>D</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000" b="1" dirty="0">
                          <a:solidFill>
                            <a:srgbClr val="002060"/>
                          </a:solidFill>
                        </a:rPr>
                        <a:t>E</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000" b="1">
                        <a:solidFill>
                          <a:srgbClr val="002060"/>
                        </a:solidFill>
                      </a:endParaRPr>
                    </a:p>
                  </a:txBody>
                  <a:tcPr>
                    <a:lnL w="12700" cap="flat" cmpd="sng" algn="ctr">
                      <a:solidFill>
                        <a:srgbClr val="002060"/>
                      </a:solidFill>
                      <a:prstDash val="solid"/>
                      <a:round/>
                      <a:headEnd type="none" w="med" len="med"/>
                      <a:tailEnd type="none" w="med" len="med"/>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a:solidFill>
                          <a:srgbClr val="00206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0206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0206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0206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22813138"/>
                  </a:ext>
                </a:extLst>
              </a:tr>
              <a:tr h="370840">
                <a:tc>
                  <a:txBody>
                    <a:bodyPr/>
                    <a:lstStyle/>
                    <a:p>
                      <a:pPr algn="ctr"/>
                      <a:r>
                        <a:rPr lang="en-GB" sz="2000" b="1" dirty="0">
                          <a:solidFill>
                            <a:srgbClr val="002060"/>
                          </a:solidFill>
                        </a:rPr>
                        <a:t>E</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02060"/>
                          </a:solidFill>
                        </a:rPr>
                        <a:t>L</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02060"/>
                          </a:solidFill>
                        </a:rPr>
                        <a:t>E</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02060"/>
                          </a:solidFill>
                        </a:rPr>
                        <a:t>S</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02060"/>
                          </a:solidFill>
                        </a:rPr>
                        <a:t>M</a:t>
                      </a:r>
                    </a:p>
                  </a:txBody>
                  <a:tcPr>
                    <a:lnL w="1270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EE6000"/>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002060"/>
                          </a:solidFill>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002060"/>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002060"/>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002060"/>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002060"/>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002060"/>
                          </a:solidFill>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968999"/>
                  </a:ext>
                </a:extLst>
              </a:tr>
              <a:tr h="370840">
                <a:tc>
                  <a:txBody>
                    <a:bodyPr/>
                    <a:lstStyle/>
                    <a:p>
                      <a:pPr algn="ctr"/>
                      <a:endParaRPr lang="en-GB" sz="2000" b="1">
                        <a:solidFill>
                          <a:srgbClr val="00206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rgbClr val="002060"/>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a:solidFill>
                          <a:srgbClr val="00206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rgbClr val="00206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0206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rgbClr val="00206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02060"/>
                        </a:solidFill>
                      </a:endParaRPr>
                    </a:p>
                  </a:txBody>
                  <a:tcPr>
                    <a:lnL w="12700" cap="flat" cmpd="sng">
                      <a:noFill/>
                      <a:prstDash val="solid"/>
                      <a:round/>
                      <a:headEnd type="none" w="sm" len="sm"/>
                      <a:tailEnd type="none" w="sm" len="sm"/>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02060"/>
                          </a:solidFill>
                        </a:rPr>
                        <a:t>L</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000" b="1" dirty="0">
                          <a:solidFill>
                            <a:srgbClr val="002060"/>
                          </a:solidFill>
                        </a:rPr>
                        <a:t>E</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000" b="1"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EE6000"/>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002060"/>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002060"/>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002060"/>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002060"/>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002060"/>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a:solidFill>
                          <a:srgbClr val="002060"/>
                        </a:solidFill>
                      </a:endParaRPr>
                    </a:p>
                  </a:txBody>
                  <a:tcPr>
                    <a:lnL w="12700" cap="flat" cmpd="sng" algn="ctr">
                      <a:solidFill>
                        <a:schemeClr val="tx1"/>
                      </a:solidFill>
                      <a:prstDash val="solid"/>
                      <a:round/>
                      <a:headEnd type="none" w="med" len="med"/>
                      <a:tailEnd type="none" w="med" len="med"/>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noFill/>
                      <a:prstDash val="solid"/>
                      <a:round/>
                      <a:headEnd type="none" w="sm" len="sm"/>
                      <a:tailEnd type="none" w="sm" len="sm"/>
                    </a:lnB>
                  </a:tcPr>
                </a:tc>
                <a:extLst>
                  <a:ext uri="{0D108BD9-81ED-4DB2-BD59-A6C34878D82A}">
                    <a16:rowId xmlns:a16="http://schemas.microsoft.com/office/drawing/2014/main" val="403748154"/>
                  </a:ext>
                </a:extLst>
              </a:tr>
              <a:tr h="370840">
                <a:tc>
                  <a:txBody>
                    <a:bodyPr/>
                    <a:lstStyle/>
                    <a:p>
                      <a:pPr algn="ctr"/>
                      <a:endParaRPr lang="en-GB" sz="2000" b="1">
                        <a:solidFill>
                          <a:srgbClr val="002060"/>
                        </a:solidFill>
                      </a:endParaRPr>
                    </a:p>
                  </a:txBody>
                  <a:tcPr>
                    <a:lnL w="12700" cap="flat" cmpd="sng">
                      <a:noFill/>
                      <a:prstDash val="solid"/>
                      <a:round/>
                      <a:headEnd type="none" w="sm" len="sm"/>
                      <a:tailEnd type="none" w="sm" len="sm"/>
                    </a:lnL>
                    <a:lnR w="12700" cap="flat" cmpd="sng" algn="ctr">
                      <a:no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endParaRPr lang="en-GB"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rgbClr val="002060"/>
                        </a:solidFill>
                      </a:endParaRPr>
                    </a:p>
                  </a:txBody>
                  <a:tcP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02060"/>
                          </a:solidFill>
                        </a:rPr>
                        <a:t>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000" b="1" dirty="0">
                          <a:solidFill>
                            <a:srgbClr val="002060"/>
                          </a:solidFill>
                        </a:rPr>
                        <a:t>A</a:t>
                      </a:r>
                    </a:p>
                  </a:txBody>
                  <a:tcPr>
                    <a:lnL w="1270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002060"/>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EE6000"/>
                          </a:solidFill>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002060"/>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002060"/>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002060"/>
                          </a:solidFill>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dirty="0">
                        <a:solidFill>
                          <a:srgbClr val="002060"/>
                        </a:solidFill>
                      </a:endParaRPr>
                    </a:p>
                  </a:txBody>
                  <a:tcPr>
                    <a:lnL w="12700" cap="flat" cmpd="sng" algn="ctr">
                      <a:solidFill>
                        <a:schemeClr val="tx1"/>
                      </a:solidFill>
                      <a:prstDash val="solid"/>
                      <a:round/>
                      <a:headEnd type="none" w="med" len="med"/>
                      <a:tailEnd type="none" w="med" len="med"/>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rgbClr val="00206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rgbClr val="00206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3750452913"/>
                  </a:ext>
                </a:extLst>
              </a:tr>
              <a:tr h="370840">
                <a:tc>
                  <a:txBody>
                    <a:bodyPr/>
                    <a:lstStyle/>
                    <a:p>
                      <a:pPr algn="ctr"/>
                      <a:endParaRPr lang="en-GB" sz="2000" b="1" dirty="0">
                        <a:solidFill>
                          <a:srgbClr val="00206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a:solidFill>
                          <a:srgbClr val="00206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no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rgbClr val="00206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no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rgbClr val="00206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no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rgbClr val="002060"/>
                        </a:solidFill>
                      </a:endParaRPr>
                    </a:p>
                  </a:txBody>
                  <a:tcPr>
                    <a:lnL w="12700"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en-GB" sz="2000" b="1" dirty="0">
                          <a:solidFill>
                            <a:srgbClr val="002060"/>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002060"/>
                          </a:solidFill>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EE6000"/>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rgbClr val="002060"/>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2000" b="1" dirty="0">
                        <a:solidFill>
                          <a:srgbClr val="002060"/>
                        </a:solidFill>
                      </a:endParaRPr>
                    </a:p>
                  </a:txBody>
                  <a:tcPr>
                    <a:lnL w="12700" cap="flat" cmpd="sng" algn="ctr">
                      <a:solidFill>
                        <a:schemeClr val="tx1"/>
                      </a:solidFill>
                      <a:prstDash val="solid"/>
                      <a:round/>
                      <a:headEnd type="none" w="med" len="med"/>
                      <a:tailEnd type="none" w="med" len="med"/>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rgbClr val="00206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a:solidFill>
                          <a:srgbClr val="00206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rgbClr val="00206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rgbClr val="00206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4122751571"/>
                  </a:ext>
                </a:extLst>
              </a:tr>
            </a:tbl>
          </a:graphicData>
        </a:graphic>
      </p:graphicFrame>
      <p:sp>
        <p:nvSpPr>
          <p:cNvPr id="6" name="Down Arrow 6">
            <a:extLst>
              <a:ext uri="{FF2B5EF4-FFF2-40B4-BE49-F238E27FC236}">
                <a16:creationId xmlns:a16="http://schemas.microsoft.com/office/drawing/2014/main" id="{6A8A3B11-C7AD-4CC0-A99E-D59F7CECCD59}"/>
              </a:ext>
            </a:extLst>
          </p:cNvPr>
          <p:cNvSpPr/>
          <p:nvPr/>
        </p:nvSpPr>
        <p:spPr>
          <a:xfrm>
            <a:off x="8956342" y="1163992"/>
            <a:ext cx="386946" cy="628650"/>
          </a:xfrm>
          <a:prstGeom prst="down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entury Gothic"/>
                <a:ea typeface="+mn-ea"/>
                <a:cs typeface="+mn-cs"/>
              </a:rPr>
              <a:t>?</a:t>
            </a:r>
          </a:p>
        </p:txBody>
      </p:sp>
      <p:graphicFrame>
        <p:nvGraphicFramePr>
          <p:cNvPr id="7" name="Table 6">
            <a:extLst>
              <a:ext uri="{FF2B5EF4-FFF2-40B4-BE49-F238E27FC236}">
                <a16:creationId xmlns:a16="http://schemas.microsoft.com/office/drawing/2014/main" id="{36C10F7B-C04B-467E-99FC-9F62B1DAC172}"/>
              </a:ext>
            </a:extLst>
          </p:cNvPr>
          <p:cNvGraphicFramePr>
            <a:graphicFrameLocks noGrp="1"/>
          </p:cNvGraphicFramePr>
          <p:nvPr/>
        </p:nvGraphicFramePr>
        <p:xfrm>
          <a:off x="188942" y="1923791"/>
          <a:ext cx="3510573" cy="3962400"/>
        </p:xfrm>
        <a:graphic>
          <a:graphicData uri="http://schemas.openxmlformats.org/drawingml/2006/table">
            <a:tbl>
              <a:tblPr firstRow="1" bandRow="1"/>
              <a:tblGrid>
                <a:gridCol w="3510573">
                  <a:extLst>
                    <a:ext uri="{9D8B030D-6E8A-4147-A177-3AD203B41FA5}">
                      <a16:colId xmlns:a16="http://schemas.microsoft.com/office/drawing/2014/main" val="4099220719"/>
                    </a:ext>
                  </a:extLst>
                </a:gridCol>
              </a:tblGrid>
              <a:tr h="393889">
                <a:tc>
                  <a:txBody>
                    <a:bodyPr/>
                    <a:lstStyle/>
                    <a:p>
                      <a:r>
                        <a:rPr lang="en-GB" sz="2000" dirty="0">
                          <a:solidFill>
                            <a:srgbClr val="002060"/>
                          </a:solidFill>
                        </a:rPr>
                        <a:t>1. </a:t>
                      </a:r>
                      <a:r>
                        <a:rPr lang="en-GB" sz="2000" dirty="0" err="1">
                          <a:solidFill>
                            <a:srgbClr val="002060"/>
                          </a:solidFill>
                        </a:rPr>
                        <a:t>problématique</a:t>
                      </a:r>
                      <a:endParaRPr lang="en-GB" sz="2000" dirty="0">
                        <a:solidFill>
                          <a:srgbClr val="002060"/>
                        </a:solidFill>
                      </a:endParaRPr>
                    </a:p>
                  </a:txBody>
                  <a:tcPr>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7521949"/>
                  </a:ext>
                </a:extLst>
              </a:tr>
              <a:tr h="393889">
                <a:tc>
                  <a:txBody>
                    <a:bodyPr/>
                    <a:lstStyle/>
                    <a:p>
                      <a:r>
                        <a:rPr lang="en-GB" sz="2000" dirty="0">
                          <a:solidFill>
                            <a:srgbClr val="002060"/>
                          </a:solidFill>
                        </a:rPr>
                        <a:t>2. je </a:t>
                      </a:r>
                      <a:r>
                        <a:rPr lang="en-GB" sz="2000" dirty="0" err="1">
                          <a:solidFill>
                            <a:srgbClr val="002060"/>
                          </a:solidFill>
                        </a:rPr>
                        <a:t>fais</a:t>
                      </a:r>
                      <a:r>
                        <a:rPr lang="en-GB" sz="2000" dirty="0">
                          <a:solidFill>
                            <a:srgbClr val="002060"/>
                          </a:solidFill>
                        </a:rPr>
                        <a:t> un ____ à Paris</a:t>
                      </a:r>
                    </a:p>
                  </a:txBody>
                  <a:tcPr>
                    <a:lnT w="12700" cap="flat" cmpd="sng" algn="ctr">
                      <a:solidFill>
                        <a:schemeClr val="accent5">
                          <a:lumMod val="50000"/>
                        </a:schemeClr>
                      </a:solidFill>
                      <a:prstDash val="solid"/>
                      <a:round/>
                      <a:headEnd type="none" w="med" len="med"/>
                      <a:tailEnd type="none" w="med" len="med"/>
                    </a:lnT>
                  </a:tcPr>
                </a:tc>
                <a:extLst>
                  <a:ext uri="{0D108BD9-81ED-4DB2-BD59-A6C34878D82A}">
                    <a16:rowId xmlns:a16="http://schemas.microsoft.com/office/drawing/2014/main" val="1382858401"/>
                  </a:ext>
                </a:extLst>
              </a:tr>
              <a:tr h="393889">
                <a:tc>
                  <a:txBody>
                    <a:bodyPr/>
                    <a:lstStyle/>
                    <a:p>
                      <a:r>
                        <a:rPr lang="en-GB" sz="2000" dirty="0">
                          <a:solidFill>
                            <a:srgbClr val="002060"/>
                          </a:solidFill>
                        </a:rPr>
                        <a:t>3. </a:t>
                      </a:r>
                      <a:r>
                        <a:rPr lang="en-GB" sz="2000" dirty="0" err="1">
                          <a:solidFill>
                            <a:srgbClr val="002060"/>
                          </a:solidFill>
                        </a:rPr>
                        <a:t>parler</a:t>
                      </a:r>
                      <a:r>
                        <a:rPr lang="en-GB" sz="2000" dirty="0">
                          <a:solidFill>
                            <a:srgbClr val="002060"/>
                          </a:solidFill>
                        </a:rPr>
                        <a:t>, </a:t>
                      </a:r>
                      <a:r>
                        <a:rPr lang="en-GB" sz="2000" dirty="0" err="1">
                          <a:solidFill>
                            <a:srgbClr val="002060"/>
                          </a:solidFill>
                        </a:rPr>
                        <a:t>écouter</a:t>
                      </a:r>
                      <a:r>
                        <a:rPr lang="en-GB" sz="2000" dirty="0">
                          <a:solidFill>
                            <a:srgbClr val="002060"/>
                          </a:solidFill>
                        </a:rPr>
                        <a:t>, lire</a:t>
                      </a:r>
                      <a:r>
                        <a:rPr lang="en-GB" sz="2000" baseline="0" dirty="0">
                          <a:solidFill>
                            <a:srgbClr val="002060"/>
                          </a:solidFill>
                        </a:rPr>
                        <a:t> et …</a:t>
                      </a:r>
                      <a:endParaRPr lang="en-GB" sz="2000" dirty="0">
                        <a:solidFill>
                          <a:srgbClr val="002060"/>
                        </a:solidFill>
                      </a:endParaRPr>
                    </a:p>
                  </a:txBody>
                  <a:tcPr/>
                </a:tc>
                <a:extLst>
                  <a:ext uri="{0D108BD9-81ED-4DB2-BD59-A6C34878D82A}">
                    <a16:rowId xmlns:a16="http://schemas.microsoft.com/office/drawing/2014/main" val="1741217812"/>
                  </a:ext>
                </a:extLst>
              </a:tr>
              <a:tr h="393889">
                <a:tc>
                  <a:txBody>
                    <a:bodyPr/>
                    <a:lstStyle/>
                    <a:p>
                      <a:r>
                        <a:rPr lang="en-GB" sz="2000" dirty="0">
                          <a:solidFill>
                            <a:srgbClr val="002060"/>
                          </a:solidFill>
                        </a:rPr>
                        <a:t>4. le contraire: faire beau</a:t>
                      </a:r>
                    </a:p>
                  </a:txBody>
                  <a:tcPr/>
                </a:tc>
                <a:extLst>
                  <a:ext uri="{0D108BD9-81ED-4DB2-BD59-A6C34878D82A}">
                    <a16:rowId xmlns:a16="http://schemas.microsoft.com/office/drawing/2014/main" val="287490459"/>
                  </a:ext>
                </a:extLst>
              </a:tr>
              <a:tr h="393889">
                <a:tc>
                  <a:txBody>
                    <a:bodyPr/>
                    <a:lstStyle/>
                    <a:p>
                      <a:r>
                        <a:rPr lang="en-GB" sz="2000" dirty="0">
                          <a:solidFill>
                            <a:srgbClr val="002060"/>
                          </a:solidFill>
                        </a:rPr>
                        <a:t>5. je </a:t>
                      </a:r>
                      <a:r>
                        <a:rPr lang="en-GB" sz="2000" dirty="0" err="1">
                          <a:solidFill>
                            <a:srgbClr val="002060"/>
                          </a:solidFill>
                        </a:rPr>
                        <a:t>porte</a:t>
                      </a:r>
                      <a:r>
                        <a:rPr lang="en-GB" sz="2000" dirty="0">
                          <a:solidFill>
                            <a:srgbClr val="002060"/>
                          </a:solidFill>
                        </a:rPr>
                        <a:t> …</a:t>
                      </a:r>
                    </a:p>
                  </a:txBody>
                  <a:tcPr/>
                </a:tc>
                <a:extLst>
                  <a:ext uri="{0D108BD9-81ED-4DB2-BD59-A6C34878D82A}">
                    <a16:rowId xmlns:a16="http://schemas.microsoft.com/office/drawing/2014/main" val="837114526"/>
                  </a:ext>
                </a:extLst>
              </a:tr>
              <a:tr h="393889">
                <a:tc>
                  <a:txBody>
                    <a:bodyPr/>
                    <a:lstStyle/>
                    <a:p>
                      <a:r>
                        <a:rPr lang="en-GB" sz="2000" dirty="0">
                          <a:solidFill>
                            <a:srgbClr val="002060"/>
                          </a:solidFill>
                        </a:rPr>
                        <a:t>6. je </a:t>
                      </a:r>
                      <a:r>
                        <a:rPr lang="en-GB" sz="2000" dirty="0" err="1">
                          <a:solidFill>
                            <a:srgbClr val="002060"/>
                          </a:solidFill>
                        </a:rPr>
                        <a:t>fais</a:t>
                      </a:r>
                      <a:r>
                        <a:rPr lang="en-GB" sz="2000" dirty="0">
                          <a:solidFill>
                            <a:srgbClr val="002060"/>
                          </a:solidFill>
                        </a:rPr>
                        <a:t> … </a:t>
                      </a:r>
                      <a:r>
                        <a:rPr lang="en-GB" sz="2000" dirty="0" err="1">
                          <a:solidFill>
                            <a:srgbClr val="002060"/>
                          </a:solidFill>
                        </a:rPr>
                        <a:t>dans</a:t>
                      </a:r>
                      <a:r>
                        <a:rPr lang="en-GB" sz="2000" dirty="0">
                          <a:solidFill>
                            <a:srgbClr val="002060"/>
                          </a:solidFill>
                        </a:rPr>
                        <a:t> le </a:t>
                      </a:r>
                      <a:r>
                        <a:rPr lang="en-GB" sz="2000" dirty="0" err="1">
                          <a:solidFill>
                            <a:srgbClr val="002060"/>
                          </a:solidFill>
                        </a:rPr>
                        <a:t>parc</a:t>
                      </a:r>
                      <a:endParaRPr lang="en-GB" sz="2000" dirty="0">
                        <a:solidFill>
                          <a:srgbClr val="002060"/>
                        </a:solidFill>
                      </a:endParaRPr>
                    </a:p>
                  </a:txBody>
                  <a:tcPr/>
                </a:tc>
                <a:extLst>
                  <a:ext uri="{0D108BD9-81ED-4DB2-BD59-A6C34878D82A}">
                    <a16:rowId xmlns:a16="http://schemas.microsoft.com/office/drawing/2014/main" val="1769562885"/>
                  </a:ext>
                </a:extLst>
              </a:tr>
              <a:tr h="393889">
                <a:tc>
                  <a:txBody>
                    <a:bodyPr/>
                    <a:lstStyle/>
                    <a:p>
                      <a:r>
                        <a:rPr lang="en-GB" sz="2000" dirty="0">
                          <a:solidFill>
                            <a:srgbClr val="002060"/>
                          </a:solidFill>
                        </a:rPr>
                        <a:t>7.</a:t>
                      </a:r>
                      <a:r>
                        <a:rPr lang="en-GB" sz="2000" baseline="0" dirty="0">
                          <a:solidFill>
                            <a:srgbClr val="002060"/>
                          </a:solidFill>
                        </a:rPr>
                        <a:t> faire les courses </a:t>
                      </a:r>
                      <a:endParaRPr lang="en-GB" sz="2000" dirty="0">
                        <a:solidFill>
                          <a:srgbClr val="002060"/>
                        </a:solidFill>
                      </a:endParaRPr>
                    </a:p>
                  </a:txBody>
                  <a:tcPr/>
                </a:tc>
                <a:extLst>
                  <a:ext uri="{0D108BD9-81ED-4DB2-BD59-A6C34878D82A}">
                    <a16:rowId xmlns:a16="http://schemas.microsoft.com/office/drawing/2014/main" val="4076347275"/>
                  </a:ext>
                </a:extLst>
              </a:tr>
              <a:tr h="393889">
                <a:tc>
                  <a:txBody>
                    <a:bodyPr/>
                    <a:lstStyle/>
                    <a:p>
                      <a:r>
                        <a:rPr lang="en-GB" sz="2000" dirty="0">
                          <a:solidFill>
                            <a:srgbClr val="002060"/>
                          </a:solidFill>
                        </a:rPr>
                        <a:t>8. un </a:t>
                      </a:r>
                      <a:r>
                        <a:rPr lang="en-GB" sz="2000" dirty="0" err="1">
                          <a:solidFill>
                            <a:srgbClr val="002060"/>
                          </a:solidFill>
                        </a:rPr>
                        <a:t>véhicule</a:t>
                      </a:r>
                      <a:endParaRPr lang="en-GB" sz="2000" dirty="0">
                        <a:solidFill>
                          <a:srgbClr val="002060"/>
                        </a:solidFill>
                      </a:endParaRPr>
                    </a:p>
                  </a:txBody>
                  <a:tcPr/>
                </a:tc>
                <a:extLst>
                  <a:ext uri="{0D108BD9-81ED-4DB2-BD59-A6C34878D82A}">
                    <a16:rowId xmlns:a16="http://schemas.microsoft.com/office/drawing/2014/main" val="3450050900"/>
                  </a:ext>
                </a:extLst>
              </a:tr>
              <a:tr h="393889">
                <a:tc>
                  <a:txBody>
                    <a:bodyPr/>
                    <a:lstStyle/>
                    <a:p>
                      <a:r>
                        <a:rPr lang="en-GB" sz="2000" dirty="0">
                          <a:solidFill>
                            <a:srgbClr val="002060"/>
                          </a:solidFill>
                        </a:rPr>
                        <a:t>9. le prof </a:t>
                      </a:r>
                      <a:r>
                        <a:rPr lang="en-GB" sz="2000" dirty="0" err="1">
                          <a:solidFill>
                            <a:srgbClr val="002060"/>
                          </a:solidFill>
                        </a:rPr>
                        <a:t>écrit</a:t>
                      </a:r>
                      <a:r>
                        <a:rPr lang="en-GB" sz="2000" dirty="0">
                          <a:solidFill>
                            <a:srgbClr val="002060"/>
                          </a:solidFill>
                        </a:rPr>
                        <a:t> au …</a:t>
                      </a:r>
                    </a:p>
                  </a:txBody>
                  <a:tcPr/>
                </a:tc>
                <a:extLst>
                  <a:ext uri="{0D108BD9-81ED-4DB2-BD59-A6C34878D82A}">
                    <a16:rowId xmlns:a16="http://schemas.microsoft.com/office/drawing/2014/main" val="1248792560"/>
                  </a:ext>
                </a:extLst>
              </a:tr>
              <a:tr h="393889">
                <a:tc>
                  <a:txBody>
                    <a:bodyPr/>
                    <a:lstStyle/>
                    <a:p>
                      <a:r>
                        <a:rPr lang="en-GB" sz="2000" dirty="0">
                          <a:solidFill>
                            <a:srgbClr val="002060"/>
                          </a:solidFill>
                        </a:rPr>
                        <a:t>10. bon</a:t>
                      </a:r>
                    </a:p>
                  </a:txBody>
                  <a:tcPr/>
                </a:tc>
                <a:extLst>
                  <a:ext uri="{0D108BD9-81ED-4DB2-BD59-A6C34878D82A}">
                    <a16:rowId xmlns:a16="http://schemas.microsoft.com/office/drawing/2014/main" val="64254713"/>
                  </a:ext>
                </a:extLst>
              </a:tr>
            </a:tbl>
          </a:graphicData>
        </a:graphic>
      </p:graphicFrame>
      <p:grpSp>
        <p:nvGrpSpPr>
          <p:cNvPr id="8" name="Group 7">
            <a:extLst>
              <a:ext uri="{FF2B5EF4-FFF2-40B4-BE49-F238E27FC236}">
                <a16:creationId xmlns:a16="http://schemas.microsoft.com/office/drawing/2014/main" id="{5EB363B3-45E9-4F0E-9D92-1F74EDB40DD1}"/>
              </a:ext>
            </a:extLst>
          </p:cNvPr>
          <p:cNvGrpSpPr/>
          <p:nvPr/>
        </p:nvGrpSpPr>
        <p:grpSpPr>
          <a:xfrm>
            <a:off x="6677418" y="2333675"/>
            <a:ext cx="2220665" cy="2740199"/>
            <a:chOff x="6479774" y="2344392"/>
            <a:chExt cx="2220665" cy="2740199"/>
          </a:xfrm>
        </p:grpSpPr>
        <p:grpSp>
          <p:nvGrpSpPr>
            <p:cNvPr id="9" name="Group 8">
              <a:extLst>
                <a:ext uri="{FF2B5EF4-FFF2-40B4-BE49-F238E27FC236}">
                  <a16:creationId xmlns:a16="http://schemas.microsoft.com/office/drawing/2014/main" id="{813AB797-AE49-4BA4-864A-E5DDF979DFD3}"/>
                </a:ext>
              </a:extLst>
            </p:cNvPr>
            <p:cNvGrpSpPr/>
            <p:nvPr/>
          </p:nvGrpSpPr>
          <p:grpSpPr>
            <a:xfrm>
              <a:off x="7839866" y="2344392"/>
              <a:ext cx="860573" cy="2740199"/>
              <a:chOff x="6486856" y="2435883"/>
              <a:chExt cx="860573" cy="2740199"/>
            </a:xfrm>
          </p:grpSpPr>
          <p:sp>
            <p:nvSpPr>
              <p:cNvPr id="11" name="Rectangle 10">
                <a:extLst>
                  <a:ext uri="{FF2B5EF4-FFF2-40B4-BE49-F238E27FC236}">
                    <a16:creationId xmlns:a16="http://schemas.microsoft.com/office/drawing/2014/main" id="{76D26DE5-F92B-47DE-8870-E714CE025DC6}"/>
                  </a:ext>
                </a:extLst>
              </p:cNvPr>
              <p:cNvSpPr/>
              <p:nvPr/>
            </p:nvSpPr>
            <p:spPr>
              <a:xfrm>
                <a:off x="6486856" y="2435883"/>
                <a:ext cx="428409" cy="36195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12" name="Rectangle 11">
                <a:extLst>
                  <a:ext uri="{FF2B5EF4-FFF2-40B4-BE49-F238E27FC236}">
                    <a16:creationId xmlns:a16="http://schemas.microsoft.com/office/drawing/2014/main" id="{49795149-4907-43AD-8ED5-6ED5E4496EEF}"/>
                  </a:ext>
                </a:extLst>
              </p:cNvPr>
              <p:cNvSpPr/>
              <p:nvPr/>
            </p:nvSpPr>
            <p:spPr>
              <a:xfrm>
                <a:off x="6930711" y="4812715"/>
                <a:ext cx="416718" cy="363367"/>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grpSp>
        <p:sp>
          <p:nvSpPr>
            <p:cNvPr id="10" name="Rectangle 9">
              <a:extLst>
                <a:ext uri="{FF2B5EF4-FFF2-40B4-BE49-F238E27FC236}">
                  <a16:creationId xmlns:a16="http://schemas.microsoft.com/office/drawing/2014/main" id="{3F194349-B801-4B53-9C5A-3968CCA3761D}"/>
                </a:ext>
              </a:extLst>
            </p:cNvPr>
            <p:cNvSpPr/>
            <p:nvPr/>
          </p:nvSpPr>
          <p:spPr>
            <a:xfrm>
              <a:off x="6479774" y="3530714"/>
              <a:ext cx="430614" cy="369353"/>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grpSp>
      <p:graphicFrame>
        <p:nvGraphicFramePr>
          <p:cNvPr id="13" name="Table 12">
            <a:extLst>
              <a:ext uri="{FF2B5EF4-FFF2-40B4-BE49-F238E27FC236}">
                <a16:creationId xmlns:a16="http://schemas.microsoft.com/office/drawing/2014/main" id="{9738E62F-6A9C-4B2C-A59D-A035F40C96FA}"/>
              </a:ext>
            </a:extLst>
          </p:cNvPr>
          <p:cNvGraphicFramePr>
            <a:graphicFrameLocks noGrp="1"/>
          </p:cNvGraphicFramePr>
          <p:nvPr/>
        </p:nvGraphicFramePr>
        <p:xfrm>
          <a:off x="3963032" y="1892508"/>
          <a:ext cx="1806224" cy="3993683"/>
        </p:xfrm>
        <a:graphic>
          <a:graphicData uri="http://schemas.openxmlformats.org/drawingml/2006/table">
            <a:tbl>
              <a:tblPr firstRow="1" bandRow="1"/>
              <a:tblGrid>
                <a:gridCol w="451556">
                  <a:extLst>
                    <a:ext uri="{9D8B030D-6E8A-4147-A177-3AD203B41FA5}">
                      <a16:colId xmlns:a16="http://schemas.microsoft.com/office/drawing/2014/main" val="1144635332"/>
                    </a:ext>
                  </a:extLst>
                </a:gridCol>
                <a:gridCol w="451556">
                  <a:extLst>
                    <a:ext uri="{9D8B030D-6E8A-4147-A177-3AD203B41FA5}">
                      <a16:colId xmlns:a16="http://schemas.microsoft.com/office/drawing/2014/main" val="388650844"/>
                    </a:ext>
                  </a:extLst>
                </a:gridCol>
                <a:gridCol w="451556">
                  <a:extLst>
                    <a:ext uri="{9D8B030D-6E8A-4147-A177-3AD203B41FA5}">
                      <a16:colId xmlns:a16="http://schemas.microsoft.com/office/drawing/2014/main" val="855901060"/>
                    </a:ext>
                  </a:extLst>
                </a:gridCol>
                <a:gridCol w="451556">
                  <a:extLst>
                    <a:ext uri="{9D8B030D-6E8A-4147-A177-3AD203B41FA5}">
                      <a16:colId xmlns:a16="http://schemas.microsoft.com/office/drawing/2014/main" val="4171689792"/>
                    </a:ext>
                  </a:extLst>
                </a:gridCol>
              </a:tblGrid>
              <a:tr h="427523">
                <a:tc>
                  <a:txBody>
                    <a:bodyPr/>
                    <a:lstStyle/>
                    <a:p>
                      <a:pPr algn="ctr"/>
                      <a:endParaRPr lang="en-GB" sz="2000" b="1" dirty="0">
                        <a:solidFill>
                          <a:srgbClr val="00206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rgbClr val="00206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rgbClr val="00206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rgbClr val="00206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1939782"/>
                  </a:ext>
                </a:extLst>
              </a:tr>
              <a:tr h="370840">
                <a:tc>
                  <a:txBody>
                    <a:bodyPr/>
                    <a:lstStyle/>
                    <a:p>
                      <a:pPr algn="ctr"/>
                      <a:endParaRPr lang="en-GB" sz="2000" b="1" dirty="0">
                        <a:solidFill>
                          <a:srgbClr val="00206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rgbClr val="00206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rgbClr val="002060"/>
                        </a:solidFill>
                      </a:endParaRPr>
                    </a:p>
                  </a:txBody>
                  <a:tcPr>
                    <a:lnL w="12700" cap="flat" cmpd="sng">
                      <a:noFill/>
                      <a:prstDash val="solid"/>
                      <a:round/>
                      <a:headEnd type="none" w="sm" len="sm"/>
                      <a:tailEnd type="none" w="sm" len="sm"/>
                    </a:lnL>
                    <a:lnR w="12700" cap="flat" cmpd="sng" algn="ctr">
                      <a:no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25630687"/>
                  </a:ext>
                </a:extLst>
              </a:tr>
              <a:tr h="370840">
                <a:tc>
                  <a:txBody>
                    <a:bodyPr/>
                    <a:lstStyle/>
                    <a:p>
                      <a:pPr algn="ctr"/>
                      <a:endParaRPr lang="en-GB" sz="2000" b="1">
                        <a:solidFill>
                          <a:srgbClr val="00206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a:solidFill>
                          <a:srgbClr val="00206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rgbClr val="00206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rgbClr val="00206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no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800161025"/>
                  </a:ext>
                </a:extLst>
              </a:tr>
              <a:tr h="370840">
                <a:tc>
                  <a:txBody>
                    <a:bodyPr/>
                    <a:lstStyle/>
                    <a:p>
                      <a:pPr algn="ctr"/>
                      <a:endParaRPr lang="en-GB" sz="2000" b="1">
                        <a:solidFill>
                          <a:srgbClr val="00206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0206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0206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0206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19541496"/>
                  </a:ext>
                </a:extLst>
              </a:tr>
              <a:tr h="370840">
                <a:tc>
                  <a:txBody>
                    <a:bodyPr/>
                    <a:lstStyle/>
                    <a:p>
                      <a:pPr algn="ctr"/>
                      <a:endParaRPr lang="en-GB" sz="2000" b="1"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02060"/>
                        </a:solidFill>
                      </a:endParaRPr>
                    </a:p>
                  </a:txBody>
                  <a:tcPr>
                    <a:lnL w="12700"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02060"/>
                          </a:solidFill>
                        </a:rPr>
                        <a:t>U</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647244924"/>
                  </a:ext>
                </a:extLst>
              </a:tr>
              <a:tr h="370840">
                <a:tc>
                  <a:txBody>
                    <a:bodyPr/>
                    <a:lstStyle/>
                    <a:p>
                      <a:pPr algn="ctr"/>
                      <a:r>
                        <a:rPr lang="en-GB" sz="2000" b="1" dirty="0">
                          <a:solidFill>
                            <a:srgbClr val="002060"/>
                          </a:solidFill>
                        </a:rPr>
                        <a:t>U</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000" b="1" dirty="0">
                          <a:solidFill>
                            <a:srgbClr val="002060"/>
                          </a:solidFill>
                        </a:rPr>
                        <a:t>N</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000" b="1" dirty="0">
                          <a:solidFill>
                            <a:srgbClr val="002060"/>
                          </a:solidFill>
                        </a:rPr>
                        <a:t>E</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000" b="1"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245384464"/>
                  </a:ext>
                </a:extLst>
              </a:tr>
              <a:tr h="370840">
                <a:tc>
                  <a:txBody>
                    <a:bodyPr/>
                    <a:lstStyle/>
                    <a:p>
                      <a:pPr algn="ctr"/>
                      <a:r>
                        <a:rPr lang="en-GB" sz="2000" b="1" dirty="0">
                          <a:solidFill>
                            <a:srgbClr val="002060"/>
                          </a:solidFill>
                        </a:rPr>
                        <a:t>F</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02060"/>
                          </a:solidFill>
                        </a:rPr>
                        <a:t>A</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02060"/>
                          </a:solidFill>
                        </a:rPr>
                        <a:t>I</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02060"/>
                          </a:solidFill>
                        </a:rPr>
                        <a:t>R</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48060811"/>
                  </a:ext>
                </a:extLst>
              </a:tr>
              <a:tr h="370840">
                <a:tc>
                  <a:txBody>
                    <a:bodyPr/>
                    <a:lstStyle/>
                    <a:p>
                      <a:pPr algn="ctr"/>
                      <a:endParaRPr lang="en-GB" sz="2000" b="1">
                        <a:solidFill>
                          <a:srgbClr val="00206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rgbClr val="002060"/>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rgbClr val="00206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rgbClr val="00206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0206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rgbClr val="00206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002060"/>
                        </a:solidFill>
                      </a:endParaRPr>
                    </a:p>
                  </a:txBody>
                  <a:tcPr>
                    <a:lnL w="12700" cap="flat" cmpd="sng">
                      <a:noFill/>
                      <a:prstDash val="solid"/>
                      <a:round/>
                      <a:headEnd type="none" w="sm" len="sm"/>
                      <a:tailEnd type="none" w="sm" len="sm"/>
                    </a:lnL>
                    <a:lnR w="12700" cap="flat" cmpd="sng" algn="ctr">
                      <a:no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27661827"/>
                  </a:ext>
                </a:extLst>
              </a:tr>
              <a:tr h="370840">
                <a:tc>
                  <a:txBody>
                    <a:bodyPr/>
                    <a:lstStyle/>
                    <a:p>
                      <a:pPr algn="ctr"/>
                      <a:endParaRPr lang="en-GB" sz="2000" b="1">
                        <a:solidFill>
                          <a:srgbClr val="002060"/>
                        </a:solidFill>
                      </a:endParaRPr>
                    </a:p>
                  </a:txBody>
                  <a:tcPr>
                    <a:lnL w="12700" cap="flat" cmpd="sng">
                      <a:noFill/>
                      <a:prstDash val="solid"/>
                      <a:round/>
                      <a:headEnd type="none" w="sm" len="sm"/>
                      <a:tailEnd type="none" w="sm" len="sm"/>
                    </a:lnL>
                    <a:lnR w="12700" cap="flat" cmpd="sng" algn="ctr">
                      <a:no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endParaRPr lang="en-GB"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solidFill>
                          <a:srgbClr val="00206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49198955"/>
                  </a:ext>
                </a:extLst>
              </a:tr>
              <a:tr h="370840">
                <a:tc>
                  <a:txBody>
                    <a:bodyPr/>
                    <a:lstStyle/>
                    <a:p>
                      <a:pPr algn="ctr"/>
                      <a:endParaRPr lang="en-GB" sz="2000" b="1" dirty="0">
                        <a:solidFill>
                          <a:srgbClr val="00206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a:solidFill>
                          <a:srgbClr val="00206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no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rgbClr val="00206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no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endParaRPr lang="en-GB" sz="2000" b="1" dirty="0">
                        <a:solidFill>
                          <a:srgbClr val="00206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no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947541950"/>
                  </a:ext>
                </a:extLst>
              </a:tr>
            </a:tbl>
          </a:graphicData>
        </a:graphic>
      </p:graphicFrame>
      <p:sp>
        <p:nvSpPr>
          <p:cNvPr id="14" name="Rectangle 13">
            <a:extLst>
              <a:ext uri="{FF2B5EF4-FFF2-40B4-BE49-F238E27FC236}">
                <a16:creationId xmlns:a16="http://schemas.microsoft.com/office/drawing/2014/main" id="{E66643E5-F609-481D-A5AA-2B4B86A2BD06}"/>
              </a:ext>
            </a:extLst>
          </p:cNvPr>
          <p:cNvSpPr/>
          <p:nvPr/>
        </p:nvSpPr>
        <p:spPr>
          <a:xfrm>
            <a:off x="5323367" y="3908905"/>
            <a:ext cx="431757" cy="37147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grpSp>
        <p:nvGrpSpPr>
          <p:cNvPr id="15" name="Group 14">
            <a:extLst>
              <a:ext uri="{FF2B5EF4-FFF2-40B4-BE49-F238E27FC236}">
                <a16:creationId xmlns:a16="http://schemas.microsoft.com/office/drawing/2014/main" id="{A1E82DFB-DF74-49A2-8CF0-D1A2C9B678C0}"/>
              </a:ext>
            </a:extLst>
          </p:cNvPr>
          <p:cNvGrpSpPr/>
          <p:nvPr/>
        </p:nvGrpSpPr>
        <p:grpSpPr>
          <a:xfrm>
            <a:off x="6226850" y="4304699"/>
            <a:ext cx="2231079" cy="369353"/>
            <a:chOff x="6214486" y="4315334"/>
            <a:chExt cx="2231079" cy="369353"/>
          </a:xfrm>
        </p:grpSpPr>
        <p:sp>
          <p:nvSpPr>
            <p:cNvPr id="16" name="Rectangle 15">
              <a:extLst>
                <a:ext uri="{FF2B5EF4-FFF2-40B4-BE49-F238E27FC236}">
                  <a16:creationId xmlns:a16="http://schemas.microsoft.com/office/drawing/2014/main" id="{4D7A6B8A-8667-43D2-9C66-15543B28857F}"/>
                </a:ext>
              </a:extLst>
            </p:cNvPr>
            <p:cNvSpPr/>
            <p:nvPr/>
          </p:nvSpPr>
          <p:spPr>
            <a:xfrm>
              <a:off x="6214486" y="4315334"/>
              <a:ext cx="430614" cy="369353"/>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17" name="Rectangle 16">
              <a:extLst>
                <a:ext uri="{FF2B5EF4-FFF2-40B4-BE49-F238E27FC236}">
                  <a16:creationId xmlns:a16="http://schemas.microsoft.com/office/drawing/2014/main" id="{94D9A0B7-ADD7-4178-8058-4E35E24607BC}"/>
                </a:ext>
              </a:extLst>
            </p:cNvPr>
            <p:cNvSpPr/>
            <p:nvPr/>
          </p:nvSpPr>
          <p:spPr>
            <a:xfrm>
              <a:off x="8014951" y="4315334"/>
              <a:ext cx="430614" cy="369353"/>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grpSp>
      <p:sp>
        <p:nvSpPr>
          <p:cNvPr id="18" name="Rectangle 17">
            <a:extLst>
              <a:ext uri="{FF2B5EF4-FFF2-40B4-BE49-F238E27FC236}">
                <a16:creationId xmlns:a16="http://schemas.microsoft.com/office/drawing/2014/main" id="{BBD911F8-06E6-4902-96E9-AAE373541635}"/>
              </a:ext>
            </a:extLst>
          </p:cNvPr>
          <p:cNvSpPr/>
          <p:nvPr/>
        </p:nvSpPr>
        <p:spPr>
          <a:xfrm>
            <a:off x="8481363" y="3120377"/>
            <a:ext cx="471251" cy="37714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19" name="Rectangle 18">
            <a:extLst>
              <a:ext uri="{FF2B5EF4-FFF2-40B4-BE49-F238E27FC236}">
                <a16:creationId xmlns:a16="http://schemas.microsoft.com/office/drawing/2014/main" id="{D604C761-15D9-444F-BBBF-04839ECE2D18}"/>
              </a:ext>
            </a:extLst>
          </p:cNvPr>
          <p:cNvSpPr/>
          <p:nvPr/>
        </p:nvSpPr>
        <p:spPr>
          <a:xfrm>
            <a:off x="8138159" y="2024743"/>
            <a:ext cx="235131" cy="233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0" name="Rectangle 19">
            <a:extLst>
              <a:ext uri="{FF2B5EF4-FFF2-40B4-BE49-F238E27FC236}">
                <a16:creationId xmlns:a16="http://schemas.microsoft.com/office/drawing/2014/main" id="{42C13D95-62FF-4143-A817-B4A75E8BF947}"/>
              </a:ext>
            </a:extLst>
          </p:cNvPr>
          <p:cNvSpPr/>
          <p:nvPr/>
        </p:nvSpPr>
        <p:spPr>
          <a:xfrm>
            <a:off x="9002637" y="1991998"/>
            <a:ext cx="235131" cy="233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1" name="Rectangle 20">
            <a:extLst>
              <a:ext uri="{FF2B5EF4-FFF2-40B4-BE49-F238E27FC236}">
                <a16:creationId xmlns:a16="http://schemas.microsoft.com/office/drawing/2014/main" id="{4836E23B-25A1-420A-B1DA-82C04F99C61B}"/>
              </a:ext>
            </a:extLst>
          </p:cNvPr>
          <p:cNvSpPr/>
          <p:nvPr/>
        </p:nvSpPr>
        <p:spPr>
          <a:xfrm>
            <a:off x="9992604" y="2020167"/>
            <a:ext cx="235131" cy="233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2" name="Rectangle 21">
            <a:extLst>
              <a:ext uri="{FF2B5EF4-FFF2-40B4-BE49-F238E27FC236}">
                <a16:creationId xmlns:a16="http://schemas.microsoft.com/office/drawing/2014/main" id="{3C0B62B6-A88F-4EA5-8239-D1A7E7D11DAC}"/>
              </a:ext>
            </a:extLst>
          </p:cNvPr>
          <p:cNvSpPr/>
          <p:nvPr/>
        </p:nvSpPr>
        <p:spPr>
          <a:xfrm>
            <a:off x="11287769" y="2015591"/>
            <a:ext cx="235131" cy="233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3" name="Rectangle 22">
            <a:extLst>
              <a:ext uri="{FF2B5EF4-FFF2-40B4-BE49-F238E27FC236}">
                <a16:creationId xmlns:a16="http://schemas.microsoft.com/office/drawing/2014/main" id="{B308AF9B-0513-411F-8750-0D8B12AA9E97}"/>
              </a:ext>
            </a:extLst>
          </p:cNvPr>
          <p:cNvSpPr/>
          <p:nvPr/>
        </p:nvSpPr>
        <p:spPr>
          <a:xfrm>
            <a:off x="7694018" y="2397859"/>
            <a:ext cx="235131" cy="233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4" name="Rectangle 23">
            <a:extLst>
              <a:ext uri="{FF2B5EF4-FFF2-40B4-BE49-F238E27FC236}">
                <a16:creationId xmlns:a16="http://schemas.microsoft.com/office/drawing/2014/main" id="{58E6E4F8-B2F7-4130-B266-6D4C7E67444A}"/>
              </a:ext>
            </a:extLst>
          </p:cNvPr>
          <p:cNvSpPr/>
          <p:nvPr/>
        </p:nvSpPr>
        <p:spPr>
          <a:xfrm>
            <a:off x="9032249" y="2397859"/>
            <a:ext cx="235131" cy="233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5" name="Rectangle 24">
            <a:extLst>
              <a:ext uri="{FF2B5EF4-FFF2-40B4-BE49-F238E27FC236}">
                <a16:creationId xmlns:a16="http://schemas.microsoft.com/office/drawing/2014/main" id="{0F8B7408-89B8-46DA-A775-1390A5804DD0}"/>
              </a:ext>
            </a:extLst>
          </p:cNvPr>
          <p:cNvSpPr/>
          <p:nvPr/>
        </p:nvSpPr>
        <p:spPr>
          <a:xfrm>
            <a:off x="9494556" y="2397859"/>
            <a:ext cx="235131" cy="233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26" name="Rectangle 25">
            <a:extLst>
              <a:ext uri="{FF2B5EF4-FFF2-40B4-BE49-F238E27FC236}">
                <a16:creationId xmlns:a16="http://schemas.microsoft.com/office/drawing/2014/main" id="{08EEF553-CD59-498C-A9E5-A664F32A32E6}"/>
              </a:ext>
            </a:extLst>
          </p:cNvPr>
          <p:cNvSpPr/>
          <p:nvPr/>
        </p:nvSpPr>
        <p:spPr>
          <a:xfrm>
            <a:off x="8123325" y="2726908"/>
            <a:ext cx="249965" cy="3154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7" name="Rectangle 26">
            <a:extLst>
              <a:ext uri="{FF2B5EF4-FFF2-40B4-BE49-F238E27FC236}">
                <a16:creationId xmlns:a16="http://schemas.microsoft.com/office/drawing/2014/main" id="{33020F74-75BB-41F8-88BE-D47A399781D8}"/>
              </a:ext>
            </a:extLst>
          </p:cNvPr>
          <p:cNvSpPr/>
          <p:nvPr/>
        </p:nvSpPr>
        <p:spPr>
          <a:xfrm>
            <a:off x="9032249" y="2781311"/>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8" name="Rectangle 27">
            <a:extLst>
              <a:ext uri="{FF2B5EF4-FFF2-40B4-BE49-F238E27FC236}">
                <a16:creationId xmlns:a16="http://schemas.microsoft.com/office/drawing/2014/main" id="{C2192792-7624-40FA-85AA-B51E793BFA80}"/>
              </a:ext>
            </a:extLst>
          </p:cNvPr>
          <p:cNvSpPr/>
          <p:nvPr/>
        </p:nvSpPr>
        <p:spPr>
          <a:xfrm>
            <a:off x="6771230" y="3195379"/>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9" name="Rectangle 28">
            <a:extLst>
              <a:ext uri="{FF2B5EF4-FFF2-40B4-BE49-F238E27FC236}">
                <a16:creationId xmlns:a16="http://schemas.microsoft.com/office/drawing/2014/main" id="{372AA2A3-8ACC-49C7-977C-C7F15F06654C}"/>
              </a:ext>
            </a:extLst>
          </p:cNvPr>
          <p:cNvSpPr/>
          <p:nvPr/>
        </p:nvSpPr>
        <p:spPr>
          <a:xfrm>
            <a:off x="8153565" y="3166205"/>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0" name="Rectangle 29">
            <a:extLst>
              <a:ext uri="{FF2B5EF4-FFF2-40B4-BE49-F238E27FC236}">
                <a16:creationId xmlns:a16="http://schemas.microsoft.com/office/drawing/2014/main" id="{29DB456C-25B1-4E7A-995A-7F9EAE5D288D}"/>
              </a:ext>
            </a:extLst>
          </p:cNvPr>
          <p:cNvSpPr/>
          <p:nvPr/>
        </p:nvSpPr>
        <p:spPr>
          <a:xfrm>
            <a:off x="9010467" y="3176787"/>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1" name="Rectangle 30">
            <a:extLst>
              <a:ext uri="{FF2B5EF4-FFF2-40B4-BE49-F238E27FC236}">
                <a16:creationId xmlns:a16="http://schemas.microsoft.com/office/drawing/2014/main" id="{423659D3-0861-447D-8FE7-7F1758A5E0AA}"/>
              </a:ext>
            </a:extLst>
          </p:cNvPr>
          <p:cNvSpPr/>
          <p:nvPr/>
        </p:nvSpPr>
        <p:spPr>
          <a:xfrm>
            <a:off x="10873334" y="3176787"/>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2" name="Rectangle 31">
            <a:extLst>
              <a:ext uri="{FF2B5EF4-FFF2-40B4-BE49-F238E27FC236}">
                <a16:creationId xmlns:a16="http://schemas.microsoft.com/office/drawing/2014/main" id="{50ED9273-74A5-48C2-9F84-8C73E5411301}"/>
              </a:ext>
            </a:extLst>
          </p:cNvPr>
          <p:cNvSpPr/>
          <p:nvPr/>
        </p:nvSpPr>
        <p:spPr>
          <a:xfrm>
            <a:off x="5848389" y="3572509"/>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3" name="Rectangle 32">
            <a:extLst>
              <a:ext uri="{FF2B5EF4-FFF2-40B4-BE49-F238E27FC236}">
                <a16:creationId xmlns:a16="http://schemas.microsoft.com/office/drawing/2014/main" id="{2DE0AAF9-5AE1-487F-A484-2798F4F45872}"/>
              </a:ext>
            </a:extLst>
          </p:cNvPr>
          <p:cNvSpPr/>
          <p:nvPr/>
        </p:nvSpPr>
        <p:spPr>
          <a:xfrm>
            <a:off x="6348320" y="3546668"/>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4" name="Rectangle 33">
            <a:extLst>
              <a:ext uri="{FF2B5EF4-FFF2-40B4-BE49-F238E27FC236}">
                <a16:creationId xmlns:a16="http://schemas.microsoft.com/office/drawing/2014/main" id="{0169E7E1-FFFE-4960-AD77-9DCD77E1F1DB}"/>
              </a:ext>
            </a:extLst>
          </p:cNvPr>
          <p:cNvSpPr/>
          <p:nvPr/>
        </p:nvSpPr>
        <p:spPr>
          <a:xfrm>
            <a:off x="9074809" y="3581577"/>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5" name="Rectangle 34">
            <a:extLst>
              <a:ext uri="{FF2B5EF4-FFF2-40B4-BE49-F238E27FC236}">
                <a16:creationId xmlns:a16="http://schemas.microsoft.com/office/drawing/2014/main" id="{03F06A38-7B3E-44DF-8AE8-AF7B1F620D2D}"/>
              </a:ext>
            </a:extLst>
          </p:cNvPr>
          <p:cNvSpPr/>
          <p:nvPr/>
        </p:nvSpPr>
        <p:spPr>
          <a:xfrm>
            <a:off x="4517317" y="3973111"/>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6" name="Rectangle 35">
            <a:extLst>
              <a:ext uri="{FF2B5EF4-FFF2-40B4-BE49-F238E27FC236}">
                <a16:creationId xmlns:a16="http://schemas.microsoft.com/office/drawing/2014/main" id="{013459DB-22EA-4EA8-88E0-A8654E039293}"/>
              </a:ext>
            </a:extLst>
          </p:cNvPr>
          <p:cNvSpPr/>
          <p:nvPr/>
        </p:nvSpPr>
        <p:spPr>
          <a:xfrm>
            <a:off x="9977770" y="3572508"/>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7" name="Rectangle 36">
            <a:extLst>
              <a:ext uri="{FF2B5EF4-FFF2-40B4-BE49-F238E27FC236}">
                <a16:creationId xmlns:a16="http://schemas.microsoft.com/office/drawing/2014/main" id="{A9B2DBBC-BAEE-4219-A501-2F5520A16150}"/>
              </a:ext>
            </a:extLst>
          </p:cNvPr>
          <p:cNvSpPr/>
          <p:nvPr/>
        </p:nvSpPr>
        <p:spPr>
          <a:xfrm>
            <a:off x="4991834" y="3960492"/>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8" name="Rectangle 37">
            <a:extLst>
              <a:ext uri="{FF2B5EF4-FFF2-40B4-BE49-F238E27FC236}">
                <a16:creationId xmlns:a16="http://schemas.microsoft.com/office/drawing/2014/main" id="{DD9E556C-A823-4768-8A10-7A4F61F7F008}"/>
              </a:ext>
            </a:extLst>
          </p:cNvPr>
          <p:cNvSpPr/>
          <p:nvPr/>
        </p:nvSpPr>
        <p:spPr>
          <a:xfrm>
            <a:off x="9010468" y="3990256"/>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9" name="Rectangle 38">
            <a:extLst>
              <a:ext uri="{FF2B5EF4-FFF2-40B4-BE49-F238E27FC236}">
                <a16:creationId xmlns:a16="http://schemas.microsoft.com/office/drawing/2014/main" id="{7DA479A8-8704-432C-A270-27FE6F458512}"/>
              </a:ext>
            </a:extLst>
          </p:cNvPr>
          <p:cNvSpPr/>
          <p:nvPr/>
        </p:nvSpPr>
        <p:spPr>
          <a:xfrm>
            <a:off x="5868825" y="3990256"/>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40" name="Rectangle 39">
            <a:extLst>
              <a:ext uri="{FF2B5EF4-FFF2-40B4-BE49-F238E27FC236}">
                <a16:creationId xmlns:a16="http://schemas.microsoft.com/office/drawing/2014/main" id="{6B7CB281-2D8D-4320-897B-6C0227667B91}"/>
              </a:ext>
            </a:extLst>
          </p:cNvPr>
          <p:cNvSpPr/>
          <p:nvPr/>
        </p:nvSpPr>
        <p:spPr>
          <a:xfrm>
            <a:off x="7694018" y="3977000"/>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41" name="Rectangle 40">
            <a:extLst>
              <a:ext uri="{FF2B5EF4-FFF2-40B4-BE49-F238E27FC236}">
                <a16:creationId xmlns:a16="http://schemas.microsoft.com/office/drawing/2014/main" id="{6CA3D698-DEC0-4822-B062-E15685D15595}"/>
              </a:ext>
            </a:extLst>
          </p:cNvPr>
          <p:cNvSpPr/>
          <p:nvPr/>
        </p:nvSpPr>
        <p:spPr>
          <a:xfrm>
            <a:off x="4517317" y="4367846"/>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42" name="Rectangle 41">
            <a:extLst>
              <a:ext uri="{FF2B5EF4-FFF2-40B4-BE49-F238E27FC236}">
                <a16:creationId xmlns:a16="http://schemas.microsoft.com/office/drawing/2014/main" id="{D30F731A-086D-434C-B3BF-A9183653A4C3}"/>
              </a:ext>
            </a:extLst>
          </p:cNvPr>
          <p:cNvSpPr/>
          <p:nvPr/>
        </p:nvSpPr>
        <p:spPr>
          <a:xfrm>
            <a:off x="5410930" y="4358879"/>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43" name="Rectangle 42">
            <a:extLst>
              <a:ext uri="{FF2B5EF4-FFF2-40B4-BE49-F238E27FC236}">
                <a16:creationId xmlns:a16="http://schemas.microsoft.com/office/drawing/2014/main" id="{A3AB55A1-1747-4851-B29D-9237A0BAAC81}"/>
              </a:ext>
            </a:extLst>
          </p:cNvPr>
          <p:cNvSpPr/>
          <p:nvPr/>
        </p:nvSpPr>
        <p:spPr>
          <a:xfrm>
            <a:off x="6821302" y="4372203"/>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44" name="Rectangle 43">
            <a:extLst>
              <a:ext uri="{FF2B5EF4-FFF2-40B4-BE49-F238E27FC236}">
                <a16:creationId xmlns:a16="http://schemas.microsoft.com/office/drawing/2014/main" id="{6E6FED89-4979-4160-8E3E-3BF386B19FA6}"/>
              </a:ext>
            </a:extLst>
          </p:cNvPr>
          <p:cNvSpPr/>
          <p:nvPr/>
        </p:nvSpPr>
        <p:spPr>
          <a:xfrm>
            <a:off x="9011781" y="4358879"/>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45" name="Rectangle 44">
            <a:extLst>
              <a:ext uri="{FF2B5EF4-FFF2-40B4-BE49-F238E27FC236}">
                <a16:creationId xmlns:a16="http://schemas.microsoft.com/office/drawing/2014/main" id="{33BD9810-4305-4B44-9E90-EA00416E7132}"/>
              </a:ext>
            </a:extLst>
          </p:cNvPr>
          <p:cNvSpPr/>
          <p:nvPr/>
        </p:nvSpPr>
        <p:spPr>
          <a:xfrm>
            <a:off x="10873333" y="4367846"/>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46" name="Rectangle 45">
            <a:extLst>
              <a:ext uri="{FF2B5EF4-FFF2-40B4-BE49-F238E27FC236}">
                <a16:creationId xmlns:a16="http://schemas.microsoft.com/office/drawing/2014/main" id="{39857BFB-735C-46C2-B788-499C4B2AC927}"/>
              </a:ext>
            </a:extLst>
          </p:cNvPr>
          <p:cNvSpPr/>
          <p:nvPr/>
        </p:nvSpPr>
        <p:spPr>
          <a:xfrm>
            <a:off x="11784937" y="4358879"/>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47" name="Rectangle 46">
            <a:extLst>
              <a:ext uri="{FF2B5EF4-FFF2-40B4-BE49-F238E27FC236}">
                <a16:creationId xmlns:a16="http://schemas.microsoft.com/office/drawing/2014/main" id="{0B4E14CD-8C20-409F-8CB1-AE12C61194F0}"/>
              </a:ext>
            </a:extLst>
          </p:cNvPr>
          <p:cNvSpPr/>
          <p:nvPr/>
        </p:nvSpPr>
        <p:spPr>
          <a:xfrm>
            <a:off x="8123325" y="4760026"/>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48" name="Rectangle 47">
            <a:extLst>
              <a:ext uri="{FF2B5EF4-FFF2-40B4-BE49-F238E27FC236}">
                <a16:creationId xmlns:a16="http://schemas.microsoft.com/office/drawing/2014/main" id="{8C0DA6A4-3C58-4642-BBA8-3DC02AE2EAC9}"/>
              </a:ext>
            </a:extLst>
          </p:cNvPr>
          <p:cNvSpPr/>
          <p:nvPr/>
        </p:nvSpPr>
        <p:spPr>
          <a:xfrm>
            <a:off x="9069158" y="4751043"/>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49" name="Rectangle 48">
            <a:extLst>
              <a:ext uri="{FF2B5EF4-FFF2-40B4-BE49-F238E27FC236}">
                <a16:creationId xmlns:a16="http://schemas.microsoft.com/office/drawing/2014/main" id="{70A59134-86BD-433A-B086-E8D4E0686F87}"/>
              </a:ext>
            </a:extLst>
          </p:cNvPr>
          <p:cNvSpPr/>
          <p:nvPr/>
        </p:nvSpPr>
        <p:spPr>
          <a:xfrm>
            <a:off x="8123325" y="3546669"/>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50" name="Rectangle 49">
            <a:extLst>
              <a:ext uri="{FF2B5EF4-FFF2-40B4-BE49-F238E27FC236}">
                <a16:creationId xmlns:a16="http://schemas.microsoft.com/office/drawing/2014/main" id="{2440A913-4959-414A-BB81-9086E6378433}"/>
              </a:ext>
            </a:extLst>
          </p:cNvPr>
          <p:cNvSpPr/>
          <p:nvPr/>
        </p:nvSpPr>
        <p:spPr>
          <a:xfrm>
            <a:off x="10877276" y="4796912"/>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51" name="Rectangle 50">
            <a:extLst>
              <a:ext uri="{FF2B5EF4-FFF2-40B4-BE49-F238E27FC236}">
                <a16:creationId xmlns:a16="http://schemas.microsoft.com/office/drawing/2014/main" id="{43C3A91D-FACC-425C-97A9-6107629F57E1}"/>
              </a:ext>
            </a:extLst>
          </p:cNvPr>
          <p:cNvSpPr/>
          <p:nvPr/>
        </p:nvSpPr>
        <p:spPr>
          <a:xfrm>
            <a:off x="9069157" y="5186453"/>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52" name="Rectangle 51">
            <a:extLst>
              <a:ext uri="{FF2B5EF4-FFF2-40B4-BE49-F238E27FC236}">
                <a16:creationId xmlns:a16="http://schemas.microsoft.com/office/drawing/2014/main" id="{F5F6B8BD-7864-4A4F-A7F8-63085AB5393B}"/>
              </a:ext>
            </a:extLst>
          </p:cNvPr>
          <p:cNvSpPr/>
          <p:nvPr/>
        </p:nvSpPr>
        <p:spPr>
          <a:xfrm>
            <a:off x="9977769" y="5181559"/>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53" name="Rectangle 52">
            <a:extLst>
              <a:ext uri="{FF2B5EF4-FFF2-40B4-BE49-F238E27FC236}">
                <a16:creationId xmlns:a16="http://schemas.microsoft.com/office/drawing/2014/main" id="{65761A55-0D3C-4364-A934-BC27C9A11316}"/>
              </a:ext>
            </a:extLst>
          </p:cNvPr>
          <p:cNvSpPr/>
          <p:nvPr/>
        </p:nvSpPr>
        <p:spPr>
          <a:xfrm>
            <a:off x="9069156" y="5561756"/>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54" name="Rectangle 53">
            <a:extLst>
              <a:ext uri="{FF2B5EF4-FFF2-40B4-BE49-F238E27FC236}">
                <a16:creationId xmlns:a16="http://schemas.microsoft.com/office/drawing/2014/main" id="{409610C8-95D2-46A1-959C-77B4842DFB9F}"/>
              </a:ext>
            </a:extLst>
          </p:cNvPr>
          <p:cNvSpPr/>
          <p:nvPr/>
        </p:nvSpPr>
        <p:spPr>
          <a:xfrm>
            <a:off x="8575374" y="5569346"/>
            <a:ext cx="249965" cy="264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Tree>
    <p:extLst>
      <p:ext uri="{BB962C8B-B14F-4D97-AF65-F5344CB8AC3E}">
        <p14:creationId xmlns:p14="http://schemas.microsoft.com/office/powerpoint/2010/main" val="1808383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9"/>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3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39"/>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40"/>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38"/>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41"/>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42"/>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43"/>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44"/>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45"/>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46"/>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47"/>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48"/>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50"/>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0" nodeType="clickEffect">
                                  <p:stCondLst>
                                    <p:cond delay="0"/>
                                  </p:stCondLst>
                                  <p:childTnLst>
                                    <p:set>
                                      <p:cBhvr>
                                        <p:cTn id="134" dur="1" fill="hold">
                                          <p:stCondLst>
                                            <p:cond delay="0"/>
                                          </p:stCondLst>
                                        </p:cTn>
                                        <p:tgtEl>
                                          <p:spTgt spid="51"/>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grpId="0" nodeType="clickEffect">
                                  <p:stCondLst>
                                    <p:cond delay="0"/>
                                  </p:stCondLst>
                                  <p:childTnLst>
                                    <p:set>
                                      <p:cBhvr>
                                        <p:cTn id="138" dur="1" fill="hold">
                                          <p:stCondLst>
                                            <p:cond delay="0"/>
                                          </p:stCondLst>
                                        </p:cTn>
                                        <p:tgtEl>
                                          <p:spTgt spid="52"/>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0" nodeType="clickEffect">
                                  <p:stCondLst>
                                    <p:cond delay="0"/>
                                  </p:stCondLst>
                                  <p:childTnLst>
                                    <p:set>
                                      <p:cBhvr>
                                        <p:cTn id="142" dur="1" fill="hold">
                                          <p:stCondLst>
                                            <p:cond delay="0"/>
                                          </p:stCondLst>
                                        </p:cTn>
                                        <p:tgtEl>
                                          <p:spTgt spid="54"/>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grpId="0" nodeType="clickEffect">
                                  <p:stCondLst>
                                    <p:cond delay="0"/>
                                  </p:stCondLst>
                                  <p:childTnLst>
                                    <p:set>
                                      <p:cBhvr>
                                        <p:cTn id="146" dur="1" fill="hold">
                                          <p:stCondLst>
                                            <p:cond delay="0"/>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84B21E-20C0-433C-826C-3D328A78E738}"/>
              </a:ext>
            </a:extLst>
          </p:cNvPr>
          <p:cNvSpPr>
            <a:spLocks noGrp="1"/>
          </p:cNvSpPr>
          <p:nvPr>
            <p:ph type="title"/>
          </p:nvPr>
        </p:nvSpPr>
        <p:spPr>
          <a:xfrm>
            <a:off x="0" y="213557"/>
            <a:ext cx="2658140" cy="647577"/>
          </a:xfrm>
        </p:spPr>
        <p:txBody>
          <a:bodyPr>
            <a:normAutofit/>
          </a:bodyPr>
          <a:lstStyle/>
          <a:p>
            <a:r>
              <a:rPr lang="en-GB" sz="2800" dirty="0" err="1"/>
              <a:t>Vocabulaire</a:t>
            </a:r>
            <a:endParaRPr lang="en-GB" sz="2800" dirty="0"/>
          </a:p>
        </p:txBody>
      </p:sp>
      <p:sp>
        <p:nvSpPr>
          <p:cNvPr id="4" name="Google Shape;147;p2">
            <a:extLst>
              <a:ext uri="{FF2B5EF4-FFF2-40B4-BE49-F238E27FC236}">
                <a16:creationId xmlns:a16="http://schemas.microsoft.com/office/drawing/2014/main" id="{7DF74604-6AD4-430E-8DD3-6C0BE75F248A}"/>
              </a:ext>
            </a:extLst>
          </p:cNvPr>
          <p:cNvSpPr/>
          <p:nvPr/>
        </p:nvSpPr>
        <p:spPr>
          <a:xfrm>
            <a:off x="9741709" y="249869"/>
            <a:ext cx="2168211" cy="355163"/>
          </a:xfrm>
          <a:prstGeom prst="roundRect">
            <a:avLst>
              <a:gd name="adj" fmla="val 16667"/>
            </a:avLst>
          </a:prstGeom>
          <a:solidFill>
            <a:srgbClr val="0055A5"/>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lire, </a:t>
            </a:r>
            <a:r>
              <a:rPr kumimoji="0" lang="en-GB" sz="18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écrire</a:t>
            </a:r>
            <a:r>
              <a:rPr kumimoji="0" lang="en-GB" sz="18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n-GB" sz="18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parler</a:t>
            </a:r>
            <a:endParaRPr kumimoji="0" sz="18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graphicFrame>
        <p:nvGraphicFramePr>
          <p:cNvPr id="7" name="Table 6">
            <a:extLst>
              <a:ext uri="{FF2B5EF4-FFF2-40B4-BE49-F238E27FC236}">
                <a16:creationId xmlns:a16="http://schemas.microsoft.com/office/drawing/2014/main" id="{36C10F7B-C04B-467E-99FC-9F62B1DAC172}"/>
              </a:ext>
            </a:extLst>
          </p:cNvPr>
          <p:cNvGraphicFramePr>
            <a:graphicFrameLocks noGrp="1"/>
          </p:cNvGraphicFramePr>
          <p:nvPr/>
        </p:nvGraphicFramePr>
        <p:xfrm>
          <a:off x="188942" y="1923791"/>
          <a:ext cx="3510573" cy="3962400"/>
        </p:xfrm>
        <a:graphic>
          <a:graphicData uri="http://schemas.openxmlformats.org/drawingml/2006/table">
            <a:tbl>
              <a:tblPr firstRow="1" bandRow="1"/>
              <a:tblGrid>
                <a:gridCol w="3510573">
                  <a:extLst>
                    <a:ext uri="{9D8B030D-6E8A-4147-A177-3AD203B41FA5}">
                      <a16:colId xmlns:a16="http://schemas.microsoft.com/office/drawing/2014/main" val="4099220719"/>
                    </a:ext>
                  </a:extLst>
                </a:gridCol>
              </a:tblGrid>
              <a:tr h="393889">
                <a:tc>
                  <a:txBody>
                    <a:bodyPr/>
                    <a:lstStyle/>
                    <a:p>
                      <a:r>
                        <a:rPr lang="en-GB" sz="2000" dirty="0">
                          <a:solidFill>
                            <a:srgbClr val="002060"/>
                          </a:solidFill>
                        </a:rPr>
                        <a:t>1. </a:t>
                      </a:r>
                      <a:r>
                        <a:rPr lang="en-GB" sz="2000" dirty="0" err="1">
                          <a:solidFill>
                            <a:srgbClr val="002060"/>
                          </a:solidFill>
                        </a:rPr>
                        <a:t>problématique</a:t>
                      </a:r>
                      <a:endParaRPr lang="en-GB" sz="2000" dirty="0">
                        <a:solidFill>
                          <a:srgbClr val="002060"/>
                        </a:solidFill>
                      </a:endParaRPr>
                    </a:p>
                  </a:txBody>
                  <a:tcPr>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7521949"/>
                  </a:ext>
                </a:extLst>
              </a:tr>
              <a:tr h="393889">
                <a:tc>
                  <a:txBody>
                    <a:bodyPr/>
                    <a:lstStyle/>
                    <a:p>
                      <a:r>
                        <a:rPr lang="en-GB" sz="2000" dirty="0">
                          <a:solidFill>
                            <a:srgbClr val="002060"/>
                          </a:solidFill>
                        </a:rPr>
                        <a:t>2. je </a:t>
                      </a:r>
                      <a:r>
                        <a:rPr lang="en-GB" sz="2000" dirty="0" err="1">
                          <a:solidFill>
                            <a:srgbClr val="002060"/>
                          </a:solidFill>
                        </a:rPr>
                        <a:t>fais</a:t>
                      </a:r>
                      <a:r>
                        <a:rPr lang="en-GB" sz="2000" dirty="0">
                          <a:solidFill>
                            <a:srgbClr val="002060"/>
                          </a:solidFill>
                        </a:rPr>
                        <a:t> un ____ à Paris</a:t>
                      </a:r>
                    </a:p>
                  </a:txBody>
                  <a:tcPr>
                    <a:lnT w="12700" cap="flat" cmpd="sng" algn="ctr">
                      <a:solidFill>
                        <a:schemeClr val="accent5">
                          <a:lumMod val="50000"/>
                        </a:schemeClr>
                      </a:solidFill>
                      <a:prstDash val="solid"/>
                      <a:round/>
                      <a:headEnd type="none" w="med" len="med"/>
                      <a:tailEnd type="none" w="med" len="med"/>
                    </a:lnT>
                  </a:tcPr>
                </a:tc>
                <a:extLst>
                  <a:ext uri="{0D108BD9-81ED-4DB2-BD59-A6C34878D82A}">
                    <a16:rowId xmlns:a16="http://schemas.microsoft.com/office/drawing/2014/main" val="1382858401"/>
                  </a:ext>
                </a:extLst>
              </a:tr>
              <a:tr h="393889">
                <a:tc>
                  <a:txBody>
                    <a:bodyPr/>
                    <a:lstStyle/>
                    <a:p>
                      <a:r>
                        <a:rPr lang="en-GB" sz="2000" dirty="0">
                          <a:solidFill>
                            <a:srgbClr val="002060"/>
                          </a:solidFill>
                        </a:rPr>
                        <a:t>3. </a:t>
                      </a:r>
                      <a:r>
                        <a:rPr lang="en-GB" sz="2000" dirty="0" err="1">
                          <a:solidFill>
                            <a:srgbClr val="002060"/>
                          </a:solidFill>
                        </a:rPr>
                        <a:t>parler</a:t>
                      </a:r>
                      <a:r>
                        <a:rPr lang="en-GB" sz="2000" dirty="0">
                          <a:solidFill>
                            <a:srgbClr val="002060"/>
                          </a:solidFill>
                        </a:rPr>
                        <a:t>, </a:t>
                      </a:r>
                      <a:r>
                        <a:rPr lang="en-GB" sz="2000" dirty="0" err="1">
                          <a:solidFill>
                            <a:srgbClr val="002060"/>
                          </a:solidFill>
                        </a:rPr>
                        <a:t>écouter</a:t>
                      </a:r>
                      <a:r>
                        <a:rPr lang="en-GB" sz="2000" dirty="0">
                          <a:solidFill>
                            <a:srgbClr val="002060"/>
                          </a:solidFill>
                        </a:rPr>
                        <a:t>, lire</a:t>
                      </a:r>
                      <a:r>
                        <a:rPr lang="en-GB" sz="2000" baseline="0" dirty="0">
                          <a:solidFill>
                            <a:srgbClr val="002060"/>
                          </a:solidFill>
                        </a:rPr>
                        <a:t> et …</a:t>
                      </a:r>
                      <a:endParaRPr lang="en-GB" sz="2000" dirty="0">
                        <a:solidFill>
                          <a:srgbClr val="002060"/>
                        </a:solidFill>
                      </a:endParaRPr>
                    </a:p>
                  </a:txBody>
                  <a:tcPr/>
                </a:tc>
                <a:extLst>
                  <a:ext uri="{0D108BD9-81ED-4DB2-BD59-A6C34878D82A}">
                    <a16:rowId xmlns:a16="http://schemas.microsoft.com/office/drawing/2014/main" val="1741217812"/>
                  </a:ext>
                </a:extLst>
              </a:tr>
              <a:tr h="393889">
                <a:tc>
                  <a:txBody>
                    <a:bodyPr/>
                    <a:lstStyle/>
                    <a:p>
                      <a:r>
                        <a:rPr lang="en-GB" sz="2000" dirty="0">
                          <a:solidFill>
                            <a:srgbClr val="002060"/>
                          </a:solidFill>
                        </a:rPr>
                        <a:t>4. le contraire: faire beau</a:t>
                      </a:r>
                    </a:p>
                  </a:txBody>
                  <a:tcPr/>
                </a:tc>
                <a:extLst>
                  <a:ext uri="{0D108BD9-81ED-4DB2-BD59-A6C34878D82A}">
                    <a16:rowId xmlns:a16="http://schemas.microsoft.com/office/drawing/2014/main" val="287490459"/>
                  </a:ext>
                </a:extLst>
              </a:tr>
              <a:tr h="393889">
                <a:tc>
                  <a:txBody>
                    <a:bodyPr/>
                    <a:lstStyle/>
                    <a:p>
                      <a:r>
                        <a:rPr lang="en-GB" sz="2000" dirty="0">
                          <a:solidFill>
                            <a:srgbClr val="002060"/>
                          </a:solidFill>
                        </a:rPr>
                        <a:t>5. je </a:t>
                      </a:r>
                      <a:r>
                        <a:rPr lang="en-GB" sz="2000" dirty="0" err="1">
                          <a:solidFill>
                            <a:srgbClr val="002060"/>
                          </a:solidFill>
                        </a:rPr>
                        <a:t>porte</a:t>
                      </a:r>
                      <a:r>
                        <a:rPr lang="en-GB" sz="2000" dirty="0">
                          <a:solidFill>
                            <a:srgbClr val="002060"/>
                          </a:solidFill>
                        </a:rPr>
                        <a:t> …</a:t>
                      </a:r>
                    </a:p>
                  </a:txBody>
                  <a:tcPr/>
                </a:tc>
                <a:extLst>
                  <a:ext uri="{0D108BD9-81ED-4DB2-BD59-A6C34878D82A}">
                    <a16:rowId xmlns:a16="http://schemas.microsoft.com/office/drawing/2014/main" val="837114526"/>
                  </a:ext>
                </a:extLst>
              </a:tr>
              <a:tr h="393889">
                <a:tc>
                  <a:txBody>
                    <a:bodyPr/>
                    <a:lstStyle/>
                    <a:p>
                      <a:r>
                        <a:rPr lang="en-GB" sz="2000" dirty="0">
                          <a:solidFill>
                            <a:srgbClr val="002060"/>
                          </a:solidFill>
                        </a:rPr>
                        <a:t>6. je </a:t>
                      </a:r>
                      <a:r>
                        <a:rPr lang="en-GB" sz="2000" dirty="0" err="1">
                          <a:solidFill>
                            <a:srgbClr val="002060"/>
                          </a:solidFill>
                        </a:rPr>
                        <a:t>fais</a:t>
                      </a:r>
                      <a:r>
                        <a:rPr lang="en-GB" sz="2000" dirty="0">
                          <a:solidFill>
                            <a:srgbClr val="002060"/>
                          </a:solidFill>
                        </a:rPr>
                        <a:t> … </a:t>
                      </a:r>
                      <a:r>
                        <a:rPr lang="en-GB" sz="2000" dirty="0" err="1">
                          <a:solidFill>
                            <a:srgbClr val="002060"/>
                          </a:solidFill>
                        </a:rPr>
                        <a:t>dans</a:t>
                      </a:r>
                      <a:r>
                        <a:rPr lang="en-GB" sz="2000" dirty="0">
                          <a:solidFill>
                            <a:srgbClr val="002060"/>
                          </a:solidFill>
                        </a:rPr>
                        <a:t> le </a:t>
                      </a:r>
                      <a:r>
                        <a:rPr lang="en-GB" sz="2000" dirty="0" err="1">
                          <a:solidFill>
                            <a:srgbClr val="002060"/>
                          </a:solidFill>
                        </a:rPr>
                        <a:t>parc</a:t>
                      </a:r>
                      <a:endParaRPr lang="en-GB" sz="2000" dirty="0">
                        <a:solidFill>
                          <a:srgbClr val="002060"/>
                        </a:solidFill>
                      </a:endParaRPr>
                    </a:p>
                  </a:txBody>
                  <a:tcPr/>
                </a:tc>
                <a:extLst>
                  <a:ext uri="{0D108BD9-81ED-4DB2-BD59-A6C34878D82A}">
                    <a16:rowId xmlns:a16="http://schemas.microsoft.com/office/drawing/2014/main" val="1769562885"/>
                  </a:ext>
                </a:extLst>
              </a:tr>
              <a:tr h="393889">
                <a:tc>
                  <a:txBody>
                    <a:bodyPr/>
                    <a:lstStyle/>
                    <a:p>
                      <a:r>
                        <a:rPr lang="en-GB" sz="2000" dirty="0">
                          <a:solidFill>
                            <a:srgbClr val="002060"/>
                          </a:solidFill>
                        </a:rPr>
                        <a:t>7.</a:t>
                      </a:r>
                      <a:r>
                        <a:rPr lang="en-GB" sz="2000" baseline="0" dirty="0">
                          <a:solidFill>
                            <a:srgbClr val="002060"/>
                          </a:solidFill>
                        </a:rPr>
                        <a:t> faire les courses </a:t>
                      </a:r>
                      <a:endParaRPr lang="en-GB" sz="2000" dirty="0">
                        <a:solidFill>
                          <a:srgbClr val="002060"/>
                        </a:solidFill>
                      </a:endParaRPr>
                    </a:p>
                  </a:txBody>
                  <a:tcPr/>
                </a:tc>
                <a:extLst>
                  <a:ext uri="{0D108BD9-81ED-4DB2-BD59-A6C34878D82A}">
                    <a16:rowId xmlns:a16="http://schemas.microsoft.com/office/drawing/2014/main" val="4076347275"/>
                  </a:ext>
                </a:extLst>
              </a:tr>
              <a:tr h="393889">
                <a:tc>
                  <a:txBody>
                    <a:bodyPr/>
                    <a:lstStyle/>
                    <a:p>
                      <a:r>
                        <a:rPr lang="en-GB" sz="2000" dirty="0">
                          <a:solidFill>
                            <a:srgbClr val="002060"/>
                          </a:solidFill>
                        </a:rPr>
                        <a:t>8. un </a:t>
                      </a:r>
                      <a:r>
                        <a:rPr lang="en-GB" sz="2000" dirty="0" err="1">
                          <a:solidFill>
                            <a:srgbClr val="002060"/>
                          </a:solidFill>
                        </a:rPr>
                        <a:t>véhicule</a:t>
                      </a:r>
                      <a:endParaRPr lang="en-GB" sz="2000" dirty="0">
                        <a:solidFill>
                          <a:srgbClr val="002060"/>
                        </a:solidFill>
                      </a:endParaRPr>
                    </a:p>
                  </a:txBody>
                  <a:tcPr/>
                </a:tc>
                <a:extLst>
                  <a:ext uri="{0D108BD9-81ED-4DB2-BD59-A6C34878D82A}">
                    <a16:rowId xmlns:a16="http://schemas.microsoft.com/office/drawing/2014/main" val="3450050900"/>
                  </a:ext>
                </a:extLst>
              </a:tr>
              <a:tr h="393889">
                <a:tc>
                  <a:txBody>
                    <a:bodyPr/>
                    <a:lstStyle/>
                    <a:p>
                      <a:r>
                        <a:rPr lang="en-GB" sz="2000" dirty="0">
                          <a:solidFill>
                            <a:srgbClr val="002060"/>
                          </a:solidFill>
                        </a:rPr>
                        <a:t>9. le prof </a:t>
                      </a:r>
                      <a:r>
                        <a:rPr lang="en-GB" sz="2000" dirty="0" err="1">
                          <a:solidFill>
                            <a:srgbClr val="002060"/>
                          </a:solidFill>
                        </a:rPr>
                        <a:t>écrit</a:t>
                      </a:r>
                      <a:r>
                        <a:rPr lang="en-GB" sz="2000" dirty="0">
                          <a:solidFill>
                            <a:srgbClr val="002060"/>
                          </a:solidFill>
                        </a:rPr>
                        <a:t> au …</a:t>
                      </a:r>
                    </a:p>
                  </a:txBody>
                  <a:tcPr/>
                </a:tc>
                <a:extLst>
                  <a:ext uri="{0D108BD9-81ED-4DB2-BD59-A6C34878D82A}">
                    <a16:rowId xmlns:a16="http://schemas.microsoft.com/office/drawing/2014/main" val="1248792560"/>
                  </a:ext>
                </a:extLst>
              </a:tr>
              <a:tr h="393889">
                <a:tc>
                  <a:txBody>
                    <a:bodyPr/>
                    <a:lstStyle/>
                    <a:p>
                      <a:r>
                        <a:rPr lang="en-GB" sz="2000" dirty="0">
                          <a:solidFill>
                            <a:srgbClr val="002060"/>
                          </a:solidFill>
                        </a:rPr>
                        <a:t>10. bon</a:t>
                      </a:r>
                    </a:p>
                  </a:txBody>
                  <a:tcPr/>
                </a:tc>
                <a:extLst>
                  <a:ext uri="{0D108BD9-81ED-4DB2-BD59-A6C34878D82A}">
                    <a16:rowId xmlns:a16="http://schemas.microsoft.com/office/drawing/2014/main" val="64254713"/>
                  </a:ext>
                </a:extLst>
              </a:tr>
            </a:tbl>
          </a:graphicData>
        </a:graphic>
      </p:graphicFrame>
      <p:graphicFrame>
        <p:nvGraphicFramePr>
          <p:cNvPr id="55" name="Table 54">
            <a:extLst>
              <a:ext uri="{FF2B5EF4-FFF2-40B4-BE49-F238E27FC236}">
                <a16:creationId xmlns:a16="http://schemas.microsoft.com/office/drawing/2014/main" id="{C51906A4-E670-42ED-BF3F-97C271CC1FAE}"/>
              </a:ext>
            </a:extLst>
          </p:cNvPr>
          <p:cNvGraphicFramePr>
            <a:graphicFrameLocks noGrp="1"/>
          </p:cNvGraphicFramePr>
          <p:nvPr/>
        </p:nvGraphicFramePr>
        <p:xfrm>
          <a:off x="5769256" y="1923791"/>
          <a:ext cx="6321784" cy="3962400"/>
        </p:xfrm>
        <a:graphic>
          <a:graphicData uri="http://schemas.openxmlformats.org/drawingml/2006/table">
            <a:tbl>
              <a:tblPr firstRow="1" bandRow="1"/>
              <a:tblGrid>
                <a:gridCol w="451556">
                  <a:extLst>
                    <a:ext uri="{9D8B030D-6E8A-4147-A177-3AD203B41FA5}">
                      <a16:colId xmlns:a16="http://schemas.microsoft.com/office/drawing/2014/main" val="582143934"/>
                    </a:ext>
                  </a:extLst>
                </a:gridCol>
                <a:gridCol w="451556">
                  <a:extLst>
                    <a:ext uri="{9D8B030D-6E8A-4147-A177-3AD203B41FA5}">
                      <a16:colId xmlns:a16="http://schemas.microsoft.com/office/drawing/2014/main" val="3477130466"/>
                    </a:ext>
                  </a:extLst>
                </a:gridCol>
                <a:gridCol w="451556">
                  <a:extLst>
                    <a:ext uri="{9D8B030D-6E8A-4147-A177-3AD203B41FA5}">
                      <a16:colId xmlns:a16="http://schemas.microsoft.com/office/drawing/2014/main" val="3558036712"/>
                    </a:ext>
                  </a:extLst>
                </a:gridCol>
                <a:gridCol w="451556">
                  <a:extLst>
                    <a:ext uri="{9D8B030D-6E8A-4147-A177-3AD203B41FA5}">
                      <a16:colId xmlns:a16="http://schemas.microsoft.com/office/drawing/2014/main" val="3283555029"/>
                    </a:ext>
                  </a:extLst>
                </a:gridCol>
                <a:gridCol w="451556">
                  <a:extLst>
                    <a:ext uri="{9D8B030D-6E8A-4147-A177-3AD203B41FA5}">
                      <a16:colId xmlns:a16="http://schemas.microsoft.com/office/drawing/2014/main" val="2456104817"/>
                    </a:ext>
                  </a:extLst>
                </a:gridCol>
                <a:gridCol w="451556">
                  <a:extLst>
                    <a:ext uri="{9D8B030D-6E8A-4147-A177-3AD203B41FA5}">
                      <a16:colId xmlns:a16="http://schemas.microsoft.com/office/drawing/2014/main" val="271748248"/>
                    </a:ext>
                  </a:extLst>
                </a:gridCol>
                <a:gridCol w="451556">
                  <a:extLst>
                    <a:ext uri="{9D8B030D-6E8A-4147-A177-3AD203B41FA5}">
                      <a16:colId xmlns:a16="http://schemas.microsoft.com/office/drawing/2014/main" val="3367005210"/>
                    </a:ext>
                  </a:extLst>
                </a:gridCol>
                <a:gridCol w="451556">
                  <a:extLst>
                    <a:ext uri="{9D8B030D-6E8A-4147-A177-3AD203B41FA5}">
                      <a16:colId xmlns:a16="http://schemas.microsoft.com/office/drawing/2014/main" val="2569981655"/>
                    </a:ext>
                  </a:extLst>
                </a:gridCol>
                <a:gridCol w="451556">
                  <a:extLst>
                    <a:ext uri="{9D8B030D-6E8A-4147-A177-3AD203B41FA5}">
                      <a16:colId xmlns:a16="http://schemas.microsoft.com/office/drawing/2014/main" val="2790647050"/>
                    </a:ext>
                  </a:extLst>
                </a:gridCol>
                <a:gridCol w="451556">
                  <a:extLst>
                    <a:ext uri="{9D8B030D-6E8A-4147-A177-3AD203B41FA5}">
                      <a16:colId xmlns:a16="http://schemas.microsoft.com/office/drawing/2014/main" val="3029556851"/>
                    </a:ext>
                  </a:extLst>
                </a:gridCol>
                <a:gridCol w="451556">
                  <a:extLst>
                    <a:ext uri="{9D8B030D-6E8A-4147-A177-3AD203B41FA5}">
                      <a16:colId xmlns:a16="http://schemas.microsoft.com/office/drawing/2014/main" val="905955815"/>
                    </a:ext>
                  </a:extLst>
                </a:gridCol>
                <a:gridCol w="451556">
                  <a:extLst>
                    <a:ext uri="{9D8B030D-6E8A-4147-A177-3AD203B41FA5}">
                      <a16:colId xmlns:a16="http://schemas.microsoft.com/office/drawing/2014/main" val="271660464"/>
                    </a:ext>
                  </a:extLst>
                </a:gridCol>
                <a:gridCol w="451556">
                  <a:extLst>
                    <a:ext uri="{9D8B030D-6E8A-4147-A177-3AD203B41FA5}">
                      <a16:colId xmlns:a16="http://schemas.microsoft.com/office/drawing/2014/main" val="1815903981"/>
                    </a:ext>
                  </a:extLst>
                </a:gridCol>
                <a:gridCol w="451556">
                  <a:extLst>
                    <a:ext uri="{9D8B030D-6E8A-4147-A177-3AD203B41FA5}">
                      <a16:colId xmlns:a16="http://schemas.microsoft.com/office/drawing/2014/main" val="1587351443"/>
                    </a:ext>
                  </a:extLst>
                </a:gridCol>
              </a:tblGrid>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noFill/>
                      <a:prstDash val="solid"/>
                      <a:round/>
                      <a:headEnd type="none" w="sm" len="sm"/>
                      <a:tailEnd type="none" w="sm" len="sm"/>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D</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I</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EE6000"/>
                          </a:solidFill>
                        </a:rPr>
                        <a:t>F</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F</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I</a:t>
                      </a:r>
                    </a:p>
                  </a:txBody>
                  <a:tcPr>
                    <a:lnL w="12700" cap="flat" cmpd="sng" algn="ctr">
                      <a:solidFill>
                        <a:srgbClr val="000000"/>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C</a:t>
                      </a:r>
                    </a:p>
                  </a:txBody>
                  <a:tcPr>
                    <a:lnL w="12700" cap="flat" cmpd="sng" algn="ctr">
                      <a:solidFill>
                        <a:srgbClr val="4472C4">
                          <a:lumMod val="50000"/>
                        </a:srgbClr>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I</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L</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09767557"/>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U</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i="0" u="none" strike="noStrike" cap="none" dirty="0">
                        <a:solidFill>
                          <a:srgbClr val="002060"/>
                        </a:solidFill>
                        <a:latin typeface="Century Gothic"/>
                        <a:ea typeface="Century Gothic"/>
                        <a:cs typeface="Century Gothic"/>
                        <a:sym typeface="Aria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472C4">
                        <a:lumMod val="50000"/>
                        <a:alpha val="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V</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EE6000"/>
                          </a:solidFill>
                        </a:rPr>
                        <a:t>O</a:t>
                      </a:r>
                    </a:p>
                  </a:txBody>
                  <a:tcPr>
                    <a:lnL w="12700" cap="flat" cmpd="sng" algn="ctr">
                      <a:solidFill>
                        <a:srgbClr val="000000"/>
                      </a:solidFill>
                      <a:prstDash val="solid"/>
                      <a:round/>
                      <a:headEnd type="none" w="med" len="med"/>
                      <a:tailEnd type="none" w="med" len="med"/>
                    </a:lnL>
                    <a:lnR w="12700" cmpd="sng">
                      <a:solidFill>
                        <a:prstClr val="black"/>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Y</a:t>
                      </a:r>
                    </a:p>
                  </a:txBody>
                  <a:tcPr>
                    <a:lnL w="12700" cmpd="sng">
                      <a:solidFill>
                        <a:prstClr val="black"/>
                      </a:solidFill>
                      <a:prstDash val="solid"/>
                    </a:lnL>
                    <a:lnR w="12700" cmpd="sng">
                      <a:solidFill>
                        <a:prstClr val="black"/>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A</a:t>
                      </a:r>
                    </a:p>
                  </a:txBody>
                  <a:tcPr>
                    <a:lnL w="12700" cmpd="sng">
                      <a:solidFill>
                        <a:prstClr val="black"/>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G</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rgbClr val="002060"/>
                        </a:solidFill>
                      </a:endParaRPr>
                    </a:p>
                  </a:txBody>
                  <a:tcPr>
                    <a:lnL w="12700" cap="flat" cmpd="sng" algn="ctr">
                      <a:solidFill>
                        <a:srgbClr val="000000"/>
                      </a:solidFill>
                      <a:prstDash val="solid"/>
                      <a:round/>
                      <a:headEnd type="none" w="med" len="med"/>
                      <a:tailEnd type="none" w="med" len="med"/>
                    </a:lnL>
                    <a:lnR w="12700" cap="flat" cmpd="sng">
                      <a:no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rgbClr val="00206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3507126823"/>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É</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C</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EE6000"/>
                          </a:solidFill>
                        </a:rPr>
                        <a:t>R</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I</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R</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rgbClr val="002060"/>
                        </a:solidFill>
                      </a:endParaRPr>
                    </a:p>
                  </a:txBody>
                  <a:tcPr>
                    <a:lnL w="12700" cap="flat" cmpd="sng" algn="ctr">
                      <a:solidFill>
                        <a:srgbClr val="000000"/>
                      </a:solidFill>
                      <a:prstDash val="solid"/>
                      <a:round/>
                      <a:headEnd type="none" w="med" len="med"/>
                      <a:tailEnd type="none" w="med" len="med"/>
                    </a:lnL>
                    <a:lnR w="12700" cap="flat" cmpd="sng">
                      <a:no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0744394"/>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a:solidFill>
                          <a:schemeClr val="accent5">
                            <a:lumMod val="50000"/>
                          </a:schemeClr>
                        </a:solidFill>
                      </a:endParaRPr>
                    </a:p>
                  </a:txBody>
                  <a:tcPr>
                    <a:lnL w="12700" cap="flat" cmpd="sng">
                      <a:noFill/>
                      <a:prstDash val="solid"/>
                      <a:round/>
                      <a:headEnd type="none" w="sm" len="sm"/>
                      <a:tailEnd type="none" w="sm" len="sm"/>
                    </a:lnL>
                    <a:lnR w="12700" cap="flat" cmpd="sng" algn="ctr">
                      <a:solidFill>
                        <a:srgbClr val="4472C4">
                          <a:lumMod val="50000"/>
                        </a:srgbClr>
                      </a:solidFill>
                      <a:prstDash val="solid"/>
                      <a:round/>
                      <a:headEnd type="none" w="med" len="med"/>
                      <a:tailEnd type="none" w="med" len="med"/>
                    </a:lnR>
                    <a:lnT w="12700" cap="flat" cmpd="sng">
                      <a:noFill/>
                      <a:prstDash val="solid"/>
                      <a:round/>
                      <a:headEnd type="none" w="sm" len="sm"/>
                      <a:tailEnd type="none" w="sm" len="sm"/>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F</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A</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I</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R</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E</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rgbClr val="002060"/>
                        </a:solidFill>
                      </a:endParaRP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EE6000"/>
                          </a:solidFill>
                        </a:rPr>
                        <a:t>M</a:t>
                      </a:r>
                    </a:p>
                  </a:txBody>
                  <a:tcPr>
                    <a:lnL w="12700" cap="flat" cmpd="sng" algn="ctr">
                      <a:solidFill>
                        <a:srgbClr val="4472C4">
                          <a:lumMod val="50000"/>
                        </a:srgbClr>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A</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U</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V</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A</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I</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60107138"/>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chemeClr val="accent5">
                              <a:lumMod val="50000"/>
                            </a:schemeClr>
                          </a:solidFill>
                        </a:rPr>
                        <a:t>N</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chemeClr val="accent5">
                              <a:lumMod val="50000"/>
                            </a:schemeClr>
                          </a:solidFill>
                        </a:rPr>
                        <a:t>E</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chemeClr val="accent5">
                            <a:lumMod val="50000"/>
                          </a:schemeClr>
                        </a:solidFill>
                      </a:endParaRP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C</a:t>
                      </a:r>
                    </a:p>
                  </a:txBody>
                  <a:tcPr>
                    <a:lnL w="12700" cap="flat" cmpd="sng" algn="ctr">
                      <a:solidFill>
                        <a:srgbClr val="4472C4">
                          <a:lumMod val="50000"/>
                        </a:srgbClr>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H</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M</a:t>
                      </a:r>
                    </a:p>
                  </a:txBody>
                  <a:tcPr>
                    <a:lnL w="12700" cap="flat" cmpd="sng" algn="ctr">
                      <a:solidFill>
                        <a:srgbClr val="000000"/>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EE6000"/>
                          </a:solidFill>
                        </a:rPr>
                        <a:t>I</a:t>
                      </a:r>
                    </a:p>
                  </a:txBody>
                  <a:tcPr>
                    <a:lnL w="12700" cap="flat" cmpd="sng" algn="ctr">
                      <a:solidFill>
                        <a:srgbClr val="4472C4">
                          <a:lumMod val="50000"/>
                        </a:srgbClr>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rgbClr val="002060"/>
                        </a:solidFill>
                      </a:endParaRPr>
                    </a:p>
                  </a:txBody>
                  <a:tcPr>
                    <a:lnL w="12700" cap="flat" cmpd="sng" algn="ctr">
                      <a:solidFill>
                        <a:srgbClr val="000000"/>
                      </a:solidFill>
                      <a:prstDash val="solid"/>
                      <a:round/>
                      <a:headEnd type="none" w="med" len="med"/>
                      <a:tailEnd type="none" w="med" len="med"/>
                    </a:lnL>
                    <a:lnR w="12700" cap="flat" cmpd="sng">
                      <a:no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a:solidFill>
                          <a:srgbClr val="00206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rgbClr val="00206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303503587"/>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P</a:t>
                      </a:r>
                    </a:p>
                  </a:txBody>
                  <a:tcPr>
                    <a:lnL w="12700" cap="flat" cmpd="sng" algn="ctr">
                      <a:solidFill>
                        <a:srgbClr val="000000"/>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R</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O</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M</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E</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N</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A</a:t>
                      </a:r>
                    </a:p>
                  </a:txBody>
                  <a:tcPr>
                    <a:lnL w="12700" cap="flat" cmpd="sng" algn="ctr">
                      <a:solidFill>
                        <a:srgbClr val="4472C4">
                          <a:lumMod val="50000"/>
                        </a:srgbClr>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EE6000"/>
                          </a:solidFill>
                        </a:rPr>
                        <a:t>D</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rgbClr val="002060"/>
                        </a:solidFill>
                      </a:endParaRPr>
                    </a:p>
                  </a:txBody>
                  <a:tcPr>
                    <a:lnL w="12700" cap="flat" cmpd="sng" algn="ctr">
                      <a:solidFill>
                        <a:srgbClr val="000000"/>
                      </a:solidFill>
                      <a:prstDash val="solid"/>
                      <a:round/>
                      <a:headEnd type="none" w="med" len="med"/>
                      <a:tailEnd type="none" w="med" len="med"/>
                    </a:lnL>
                    <a:lnR w="12700" cap="flat" cmpd="sng">
                      <a:no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rgbClr val="002060"/>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2813138"/>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chemeClr val="accent5">
                              <a:lumMod val="50000"/>
                            </a:schemeClr>
                          </a:solidFill>
                        </a:rPr>
                        <a:t>E</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chemeClr val="accent5">
                            <a:lumMod val="50000"/>
                          </a:schemeClr>
                        </a:solidFill>
                      </a:endParaRP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L</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E</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S</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rgbClr val="002060"/>
                        </a:solidFill>
                      </a:endParaRP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M</a:t>
                      </a:r>
                    </a:p>
                  </a:txBody>
                  <a:tcPr>
                    <a:lnL w="12700" cap="flat" cmpd="sng" algn="ctr">
                      <a:solidFill>
                        <a:srgbClr val="4472C4">
                          <a:lumMod val="50000"/>
                        </a:srgbClr>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EE6000"/>
                          </a:solidFill>
                        </a:rPr>
                        <a:t>A</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G</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A</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I</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3968999"/>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rgbClr val="4472C4">
                          <a:lumMod val="50000"/>
                        </a:srgbClr>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rgbClr val="4472C4">
                          <a:lumMod val="50000"/>
                        </a:srgb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rgbClr val="4472C4">
                          <a:lumMod val="50000"/>
                        </a:srgb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L</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rgbClr val="00206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EE6000"/>
                          </a:solidFill>
                        </a:rPr>
                        <a:t>B</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A</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A</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U</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rgbClr val="002060"/>
                        </a:solidFill>
                      </a:endParaRPr>
                    </a:p>
                  </a:txBody>
                  <a:tcPr>
                    <a:lnL w="12700" cap="flat" cmpd="sng" algn="ctr">
                      <a:solidFill>
                        <a:srgbClr val="000000"/>
                      </a:solidFill>
                      <a:prstDash val="solid"/>
                      <a:round/>
                      <a:headEnd type="none" w="med" len="med"/>
                      <a:tailEnd type="none" w="med" len="med"/>
                    </a:lnL>
                    <a:lnR w="12700" cap="flat" cmpd="sng">
                      <a:no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403748154"/>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a:solidFill>
                          <a:schemeClr val="accent5">
                            <a:lumMod val="50000"/>
                          </a:schemeClr>
                        </a:solidFill>
                      </a:endParaRPr>
                    </a:p>
                  </a:txBody>
                  <a:tcPr>
                    <a:lnL w="12700" cap="flat" cmpd="sng">
                      <a:noFill/>
                      <a:prstDash val="solid"/>
                      <a:round/>
                      <a:headEnd type="none" w="sm" len="sm"/>
                      <a:tailEnd type="none" w="sm" len="sm"/>
                    </a:lnL>
                    <a:lnR w="12700" cap="flat" cmpd="sng" algn="ctr">
                      <a:no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dirty="0"/>
                    </a:p>
                  </a:txBody>
                  <a:tcPr>
                    <a:lnL w="12700" cap="flat" cmpd="sng" algn="ctr">
                      <a:no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T</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A</a:t>
                      </a:r>
                    </a:p>
                  </a:txBody>
                  <a:tcPr>
                    <a:lnL w="12700" cap="flat" cmpd="sng" algn="ctr">
                      <a:solidFill>
                        <a:srgbClr val="4472C4">
                          <a:lumMod val="50000"/>
                        </a:srgbClr>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B</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EE6000"/>
                          </a:solidFill>
                        </a:rPr>
                        <a:t>L</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A</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U</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chemeClr val="accent5">
                            <a:lumMod val="50000"/>
                          </a:schemeClr>
                        </a:solidFill>
                      </a:endParaRPr>
                    </a:p>
                  </a:txBody>
                  <a:tcPr>
                    <a:lnL w="12700" cap="flat" cmpd="sng" algn="ctr">
                      <a:solidFill>
                        <a:srgbClr val="000000"/>
                      </a:solidFill>
                      <a:prstDash val="solid"/>
                      <a:round/>
                      <a:headEnd type="none" w="med" len="med"/>
                      <a:tailEnd type="none" w="med" len="med"/>
                    </a:lnL>
                    <a:lnR w="12700" cap="flat" cmpd="sng">
                      <a:no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3750452913"/>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no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no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no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lgn="ctr">
                      <a:solidFill>
                        <a:srgbClr val="000000"/>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B</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I</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EE6000"/>
                          </a:solidFill>
                        </a:rPr>
                        <a:t>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rgbClr val="002060"/>
                        </a:solidFill>
                      </a:endParaRPr>
                    </a:p>
                  </a:txBody>
                  <a:tcPr>
                    <a:lnL w="12700" cap="flat" cmpd="sng" algn="ctr">
                      <a:solidFill>
                        <a:srgbClr val="000000"/>
                      </a:solidFill>
                      <a:prstDash val="solid"/>
                      <a:round/>
                      <a:headEnd type="none" w="med" len="med"/>
                      <a:tailEnd type="none" w="med" len="med"/>
                    </a:lnL>
                    <a:lnR w="12700" cap="flat" cmpd="sng">
                      <a:no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4122751571"/>
                  </a:ext>
                </a:extLst>
              </a:tr>
            </a:tbl>
          </a:graphicData>
        </a:graphic>
      </p:graphicFrame>
      <p:sp>
        <p:nvSpPr>
          <p:cNvPr id="56" name="Down Arrow 6">
            <a:extLst>
              <a:ext uri="{FF2B5EF4-FFF2-40B4-BE49-F238E27FC236}">
                <a16:creationId xmlns:a16="http://schemas.microsoft.com/office/drawing/2014/main" id="{19C8AC01-848D-4C7C-8C68-EB589E7ADDE8}"/>
              </a:ext>
            </a:extLst>
          </p:cNvPr>
          <p:cNvSpPr/>
          <p:nvPr/>
        </p:nvSpPr>
        <p:spPr>
          <a:xfrm>
            <a:off x="8956342" y="1163992"/>
            <a:ext cx="386946" cy="628650"/>
          </a:xfrm>
          <a:prstGeom prst="downArrow">
            <a:avLst/>
          </a:prstGeom>
          <a:solidFill>
            <a:srgbClr val="4472C4">
              <a:lumMod val="50000"/>
            </a:srgbClr>
          </a:solid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FFFFFF"/>
                </a:solidFill>
                <a:effectLst/>
                <a:uLnTx/>
                <a:uFillTx/>
                <a:latin typeface="Arial"/>
                <a:ea typeface="+mn-ea"/>
                <a:cs typeface="+mn-cs"/>
                <a:sym typeface="Arial"/>
              </a:rPr>
              <a:t>?</a:t>
            </a:r>
          </a:p>
        </p:txBody>
      </p:sp>
      <p:grpSp>
        <p:nvGrpSpPr>
          <p:cNvPr id="57" name="Group 56">
            <a:extLst>
              <a:ext uri="{FF2B5EF4-FFF2-40B4-BE49-F238E27FC236}">
                <a16:creationId xmlns:a16="http://schemas.microsoft.com/office/drawing/2014/main" id="{C17A86C2-7CF0-44AD-A05D-F1E9C8C06508}"/>
              </a:ext>
            </a:extLst>
          </p:cNvPr>
          <p:cNvGrpSpPr/>
          <p:nvPr/>
        </p:nvGrpSpPr>
        <p:grpSpPr>
          <a:xfrm>
            <a:off x="6677418" y="2333675"/>
            <a:ext cx="2231298" cy="2740199"/>
            <a:chOff x="6479774" y="2344392"/>
            <a:chExt cx="2231298" cy="2740199"/>
          </a:xfrm>
        </p:grpSpPr>
        <p:grpSp>
          <p:nvGrpSpPr>
            <p:cNvPr id="58" name="Group 57">
              <a:extLst>
                <a:ext uri="{FF2B5EF4-FFF2-40B4-BE49-F238E27FC236}">
                  <a16:creationId xmlns:a16="http://schemas.microsoft.com/office/drawing/2014/main" id="{28B7D25F-A574-4EF8-9730-D8E5A4158E6A}"/>
                </a:ext>
              </a:extLst>
            </p:cNvPr>
            <p:cNvGrpSpPr/>
            <p:nvPr/>
          </p:nvGrpSpPr>
          <p:grpSpPr>
            <a:xfrm>
              <a:off x="7839866" y="2344392"/>
              <a:ext cx="871206" cy="2740199"/>
              <a:chOff x="6486856" y="2435883"/>
              <a:chExt cx="871206" cy="2740199"/>
            </a:xfrm>
          </p:grpSpPr>
          <p:sp>
            <p:nvSpPr>
              <p:cNvPr id="60" name="Rectangle 59">
                <a:extLst>
                  <a:ext uri="{FF2B5EF4-FFF2-40B4-BE49-F238E27FC236}">
                    <a16:creationId xmlns:a16="http://schemas.microsoft.com/office/drawing/2014/main" id="{6CB5D58B-A431-4E3B-B599-EFD5300493ED}"/>
                  </a:ext>
                </a:extLst>
              </p:cNvPr>
              <p:cNvSpPr/>
              <p:nvPr/>
            </p:nvSpPr>
            <p:spPr>
              <a:xfrm>
                <a:off x="6486856" y="2435883"/>
                <a:ext cx="428409" cy="361950"/>
              </a:xfrm>
              <a:prstGeom prst="rect">
                <a:avLst/>
              </a:prstGeom>
              <a:solidFill>
                <a:srgbClr val="4472C4">
                  <a:lumMod val="50000"/>
                </a:srgbClr>
              </a:solid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1" name="Rectangle 60">
                <a:extLst>
                  <a:ext uri="{FF2B5EF4-FFF2-40B4-BE49-F238E27FC236}">
                    <a16:creationId xmlns:a16="http://schemas.microsoft.com/office/drawing/2014/main" id="{884A5EDB-54CF-4CC0-8753-B19A5C6588DC}"/>
                  </a:ext>
                </a:extLst>
              </p:cNvPr>
              <p:cNvSpPr/>
              <p:nvPr/>
            </p:nvSpPr>
            <p:spPr>
              <a:xfrm>
                <a:off x="6941344" y="4812715"/>
                <a:ext cx="416718" cy="363367"/>
              </a:xfrm>
              <a:prstGeom prst="rect">
                <a:avLst/>
              </a:prstGeom>
              <a:solidFill>
                <a:srgbClr val="4472C4">
                  <a:lumMod val="50000"/>
                </a:srgbClr>
              </a:solid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59" name="Rectangle 58">
              <a:extLst>
                <a:ext uri="{FF2B5EF4-FFF2-40B4-BE49-F238E27FC236}">
                  <a16:creationId xmlns:a16="http://schemas.microsoft.com/office/drawing/2014/main" id="{96940E2A-2F24-402E-BFB2-B0A5E06638BF}"/>
                </a:ext>
              </a:extLst>
            </p:cNvPr>
            <p:cNvSpPr/>
            <p:nvPr/>
          </p:nvSpPr>
          <p:spPr>
            <a:xfrm>
              <a:off x="6479774" y="3530714"/>
              <a:ext cx="430614" cy="369353"/>
            </a:xfrm>
            <a:prstGeom prst="rect">
              <a:avLst/>
            </a:prstGeom>
            <a:solidFill>
              <a:srgbClr val="4472C4">
                <a:lumMod val="50000"/>
              </a:srgbClr>
            </a:solid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aphicFrame>
        <p:nvGraphicFramePr>
          <p:cNvPr id="62" name="Table 61">
            <a:extLst>
              <a:ext uri="{FF2B5EF4-FFF2-40B4-BE49-F238E27FC236}">
                <a16:creationId xmlns:a16="http://schemas.microsoft.com/office/drawing/2014/main" id="{D28F4FDB-04D8-432D-89FC-A993AB4A1EE5}"/>
              </a:ext>
            </a:extLst>
          </p:cNvPr>
          <p:cNvGraphicFramePr>
            <a:graphicFrameLocks noGrp="1"/>
          </p:cNvGraphicFramePr>
          <p:nvPr/>
        </p:nvGraphicFramePr>
        <p:xfrm>
          <a:off x="3963032" y="1892508"/>
          <a:ext cx="1806224" cy="3993683"/>
        </p:xfrm>
        <a:graphic>
          <a:graphicData uri="http://schemas.openxmlformats.org/drawingml/2006/table">
            <a:tbl>
              <a:tblPr firstRow="1" bandRow="1"/>
              <a:tblGrid>
                <a:gridCol w="451556">
                  <a:extLst>
                    <a:ext uri="{9D8B030D-6E8A-4147-A177-3AD203B41FA5}">
                      <a16:colId xmlns:a16="http://schemas.microsoft.com/office/drawing/2014/main" val="1144635332"/>
                    </a:ext>
                  </a:extLst>
                </a:gridCol>
                <a:gridCol w="451556">
                  <a:extLst>
                    <a:ext uri="{9D8B030D-6E8A-4147-A177-3AD203B41FA5}">
                      <a16:colId xmlns:a16="http://schemas.microsoft.com/office/drawing/2014/main" val="388650844"/>
                    </a:ext>
                  </a:extLst>
                </a:gridCol>
                <a:gridCol w="451556">
                  <a:extLst>
                    <a:ext uri="{9D8B030D-6E8A-4147-A177-3AD203B41FA5}">
                      <a16:colId xmlns:a16="http://schemas.microsoft.com/office/drawing/2014/main" val="855901060"/>
                    </a:ext>
                  </a:extLst>
                </a:gridCol>
                <a:gridCol w="451556">
                  <a:extLst>
                    <a:ext uri="{9D8B030D-6E8A-4147-A177-3AD203B41FA5}">
                      <a16:colId xmlns:a16="http://schemas.microsoft.com/office/drawing/2014/main" val="4171689792"/>
                    </a:ext>
                  </a:extLst>
                </a:gridCol>
              </a:tblGrid>
              <a:tr h="42752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1939782"/>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lgn="ctr">
                      <a:no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5630687"/>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no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800161025"/>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9541496"/>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chemeClr val="accent5">
                            <a:lumMod val="50000"/>
                          </a:schemeClr>
                        </a:solidFill>
                      </a:endParaRPr>
                    </a:p>
                  </a:txBody>
                  <a:tcPr>
                    <a:lnL w="12700" cap="flat" cmpd="sng" algn="ctr">
                      <a:no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U</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7244924"/>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U</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N</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E</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rgbClr val="002060"/>
                        </a:solidFill>
                      </a:endParaRP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5384464"/>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F</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A</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I</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2000" b="1" dirty="0">
                          <a:solidFill>
                            <a:srgbClr val="002060"/>
                          </a:solidFill>
                        </a:rPr>
                        <a:t>R</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48060811"/>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rgbClr val="4472C4">
                          <a:lumMod val="50000"/>
                        </a:srgbClr>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rgbClr val="4472C4">
                          <a:lumMod val="50000"/>
                        </a:srgb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rgbClr val="4472C4">
                          <a:lumMod val="50000"/>
                        </a:srgb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lgn="ctr">
                      <a:no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27661827"/>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a:solidFill>
                          <a:schemeClr val="accent5">
                            <a:lumMod val="50000"/>
                          </a:schemeClr>
                        </a:solidFill>
                      </a:endParaRPr>
                    </a:p>
                  </a:txBody>
                  <a:tcPr>
                    <a:lnL w="12700" cap="flat" cmpd="sng">
                      <a:noFill/>
                      <a:prstDash val="solid"/>
                      <a:round/>
                      <a:headEnd type="none" w="sm" len="sm"/>
                      <a:tailEnd type="none" w="sm" len="sm"/>
                    </a:lnL>
                    <a:lnR w="12700" cap="flat" cmpd="sng" algn="ctr">
                      <a:no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9198955"/>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no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no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GB" sz="2000" b="1" dirty="0">
                        <a:solidFill>
                          <a:schemeClr val="accent5">
                            <a:lumMod val="50000"/>
                          </a:schemeClr>
                        </a:solidFill>
                      </a:endParaRPr>
                    </a:p>
                  </a:txBody>
                  <a:tcP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no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947541950"/>
                  </a:ext>
                </a:extLst>
              </a:tr>
            </a:tbl>
          </a:graphicData>
        </a:graphic>
      </p:graphicFrame>
      <p:sp>
        <p:nvSpPr>
          <p:cNvPr id="63" name="Rectangle 62">
            <a:extLst>
              <a:ext uri="{FF2B5EF4-FFF2-40B4-BE49-F238E27FC236}">
                <a16:creationId xmlns:a16="http://schemas.microsoft.com/office/drawing/2014/main" id="{A457D946-9ED6-4562-B514-557B9D6F1A32}"/>
              </a:ext>
            </a:extLst>
          </p:cNvPr>
          <p:cNvSpPr/>
          <p:nvPr/>
        </p:nvSpPr>
        <p:spPr>
          <a:xfrm>
            <a:off x="5334000" y="3919538"/>
            <a:ext cx="431757" cy="371475"/>
          </a:xfrm>
          <a:prstGeom prst="rect">
            <a:avLst/>
          </a:prstGeom>
          <a:solidFill>
            <a:srgbClr val="4472C4">
              <a:lumMod val="50000"/>
            </a:srgbClr>
          </a:solid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64" name="Group 63">
            <a:extLst>
              <a:ext uri="{FF2B5EF4-FFF2-40B4-BE49-F238E27FC236}">
                <a16:creationId xmlns:a16="http://schemas.microsoft.com/office/drawing/2014/main" id="{5027BC9D-2774-4F77-92D1-3A1806584799}"/>
              </a:ext>
            </a:extLst>
          </p:cNvPr>
          <p:cNvGrpSpPr/>
          <p:nvPr/>
        </p:nvGrpSpPr>
        <p:grpSpPr>
          <a:xfrm>
            <a:off x="6228773" y="4315334"/>
            <a:ext cx="2241712" cy="369353"/>
            <a:chOff x="6214486" y="4315334"/>
            <a:chExt cx="2241712" cy="369353"/>
          </a:xfrm>
        </p:grpSpPr>
        <p:sp>
          <p:nvSpPr>
            <p:cNvPr id="65" name="Rectangle 64">
              <a:extLst>
                <a:ext uri="{FF2B5EF4-FFF2-40B4-BE49-F238E27FC236}">
                  <a16:creationId xmlns:a16="http://schemas.microsoft.com/office/drawing/2014/main" id="{AFADD3E4-519E-45F5-868D-DEAD65D9BA82}"/>
                </a:ext>
              </a:extLst>
            </p:cNvPr>
            <p:cNvSpPr/>
            <p:nvPr/>
          </p:nvSpPr>
          <p:spPr>
            <a:xfrm>
              <a:off x="6214486" y="4315334"/>
              <a:ext cx="430614" cy="369353"/>
            </a:xfrm>
            <a:prstGeom prst="rect">
              <a:avLst/>
            </a:prstGeom>
            <a:solidFill>
              <a:srgbClr val="4472C4">
                <a:lumMod val="50000"/>
              </a:srgbClr>
            </a:solid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6" name="Rectangle 65">
              <a:extLst>
                <a:ext uri="{FF2B5EF4-FFF2-40B4-BE49-F238E27FC236}">
                  <a16:creationId xmlns:a16="http://schemas.microsoft.com/office/drawing/2014/main" id="{E4F3349C-8A67-4BF9-90B3-39754AE106F9}"/>
                </a:ext>
              </a:extLst>
            </p:cNvPr>
            <p:cNvSpPr/>
            <p:nvPr/>
          </p:nvSpPr>
          <p:spPr>
            <a:xfrm>
              <a:off x="8025584" y="4315334"/>
              <a:ext cx="430614" cy="369353"/>
            </a:xfrm>
            <a:prstGeom prst="rect">
              <a:avLst/>
            </a:prstGeom>
            <a:solidFill>
              <a:srgbClr val="4472C4">
                <a:lumMod val="50000"/>
              </a:srgbClr>
            </a:solid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67" name="Rectangle 66">
            <a:extLst>
              <a:ext uri="{FF2B5EF4-FFF2-40B4-BE49-F238E27FC236}">
                <a16:creationId xmlns:a16="http://schemas.microsoft.com/office/drawing/2014/main" id="{EC40CA05-D2C3-4F10-B60C-C23FCD30AA93}"/>
              </a:ext>
            </a:extLst>
          </p:cNvPr>
          <p:cNvSpPr/>
          <p:nvPr/>
        </p:nvSpPr>
        <p:spPr>
          <a:xfrm>
            <a:off x="8491996" y="3120377"/>
            <a:ext cx="416719" cy="377145"/>
          </a:xfrm>
          <a:prstGeom prst="rect">
            <a:avLst/>
          </a:prstGeom>
          <a:solidFill>
            <a:srgbClr val="4472C4">
              <a:lumMod val="50000"/>
            </a:srgbClr>
          </a:solidFill>
          <a:ln w="25400" cap="flat" cmpd="sng" algn="ctr">
            <a:solidFill>
              <a:srgbClr val="4472C4">
                <a:lumMod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8" name="Rectangle 67">
            <a:extLst>
              <a:ext uri="{FF2B5EF4-FFF2-40B4-BE49-F238E27FC236}">
                <a16:creationId xmlns:a16="http://schemas.microsoft.com/office/drawing/2014/main" id="{E971A6DD-4C09-4110-B83B-513A94E02628}"/>
              </a:ext>
            </a:extLst>
          </p:cNvPr>
          <p:cNvSpPr/>
          <p:nvPr/>
        </p:nvSpPr>
        <p:spPr>
          <a:xfrm>
            <a:off x="8623600" y="2015591"/>
            <a:ext cx="235131" cy="233582"/>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9" name="Rectangle 68">
            <a:extLst>
              <a:ext uri="{FF2B5EF4-FFF2-40B4-BE49-F238E27FC236}">
                <a16:creationId xmlns:a16="http://schemas.microsoft.com/office/drawing/2014/main" id="{09FBC6C4-ADAD-4A1C-B842-0FD540B63618}"/>
              </a:ext>
            </a:extLst>
          </p:cNvPr>
          <p:cNvSpPr/>
          <p:nvPr/>
        </p:nvSpPr>
        <p:spPr>
          <a:xfrm>
            <a:off x="8981156" y="2412792"/>
            <a:ext cx="235131" cy="233582"/>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0" name="Rectangle 69">
            <a:extLst>
              <a:ext uri="{FF2B5EF4-FFF2-40B4-BE49-F238E27FC236}">
                <a16:creationId xmlns:a16="http://schemas.microsoft.com/office/drawing/2014/main" id="{DACA4BC1-B63F-469F-B32D-B71D879919DF}"/>
              </a:ext>
            </a:extLst>
          </p:cNvPr>
          <p:cNvSpPr/>
          <p:nvPr/>
        </p:nvSpPr>
        <p:spPr>
          <a:xfrm>
            <a:off x="9941511" y="2412792"/>
            <a:ext cx="235131" cy="233582"/>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1" name="Rectangle 70">
            <a:extLst>
              <a:ext uri="{FF2B5EF4-FFF2-40B4-BE49-F238E27FC236}">
                <a16:creationId xmlns:a16="http://schemas.microsoft.com/office/drawing/2014/main" id="{02BD950C-4FCD-430B-B881-A86473CDFCD9}"/>
              </a:ext>
            </a:extLst>
          </p:cNvPr>
          <p:cNvSpPr/>
          <p:nvPr/>
        </p:nvSpPr>
        <p:spPr>
          <a:xfrm>
            <a:off x="11287769" y="2015591"/>
            <a:ext cx="235131" cy="233582"/>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2" name="Rectangle 71">
            <a:extLst>
              <a:ext uri="{FF2B5EF4-FFF2-40B4-BE49-F238E27FC236}">
                <a16:creationId xmlns:a16="http://schemas.microsoft.com/office/drawing/2014/main" id="{5EBEBBBB-1B37-4DA0-9CB2-A128AB2CA00C}"/>
              </a:ext>
            </a:extLst>
          </p:cNvPr>
          <p:cNvSpPr/>
          <p:nvPr/>
        </p:nvSpPr>
        <p:spPr>
          <a:xfrm>
            <a:off x="7694018" y="2397859"/>
            <a:ext cx="235131" cy="233582"/>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3" name="Rectangle 72">
            <a:extLst>
              <a:ext uri="{FF2B5EF4-FFF2-40B4-BE49-F238E27FC236}">
                <a16:creationId xmlns:a16="http://schemas.microsoft.com/office/drawing/2014/main" id="{BA3F2367-3BF3-451C-82A6-75A296FE60AB}"/>
              </a:ext>
            </a:extLst>
          </p:cNvPr>
          <p:cNvSpPr/>
          <p:nvPr/>
        </p:nvSpPr>
        <p:spPr>
          <a:xfrm>
            <a:off x="9032249" y="2397859"/>
            <a:ext cx="235131" cy="233582"/>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4" name="Rectangle 73">
            <a:extLst>
              <a:ext uri="{FF2B5EF4-FFF2-40B4-BE49-F238E27FC236}">
                <a16:creationId xmlns:a16="http://schemas.microsoft.com/office/drawing/2014/main" id="{DCC43B97-703C-470E-81F0-CD3CEB433291}"/>
              </a:ext>
            </a:extLst>
          </p:cNvPr>
          <p:cNvSpPr/>
          <p:nvPr/>
        </p:nvSpPr>
        <p:spPr>
          <a:xfrm>
            <a:off x="9005930" y="1987337"/>
            <a:ext cx="235131" cy="233582"/>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5" name="Rectangle 74">
            <a:extLst>
              <a:ext uri="{FF2B5EF4-FFF2-40B4-BE49-F238E27FC236}">
                <a16:creationId xmlns:a16="http://schemas.microsoft.com/office/drawing/2014/main" id="{5D11C76C-F9E3-4561-AE98-23C19E6ADB6F}"/>
              </a:ext>
            </a:extLst>
          </p:cNvPr>
          <p:cNvSpPr/>
          <p:nvPr/>
        </p:nvSpPr>
        <p:spPr>
          <a:xfrm>
            <a:off x="9521755" y="2781310"/>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6" name="Rectangle 75">
            <a:extLst>
              <a:ext uri="{FF2B5EF4-FFF2-40B4-BE49-F238E27FC236}">
                <a16:creationId xmlns:a16="http://schemas.microsoft.com/office/drawing/2014/main" id="{283D2F08-9FD5-4EF3-AE69-05632AE7B8B9}"/>
              </a:ext>
            </a:extLst>
          </p:cNvPr>
          <p:cNvSpPr/>
          <p:nvPr/>
        </p:nvSpPr>
        <p:spPr>
          <a:xfrm>
            <a:off x="9032249" y="2781311"/>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7" name="Rectangle 76">
            <a:extLst>
              <a:ext uri="{FF2B5EF4-FFF2-40B4-BE49-F238E27FC236}">
                <a16:creationId xmlns:a16="http://schemas.microsoft.com/office/drawing/2014/main" id="{572A110E-6EE1-4696-84C9-FD6033B16685}"/>
              </a:ext>
            </a:extLst>
          </p:cNvPr>
          <p:cNvSpPr/>
          <p:nvPr/>
        </p:nvSpPr>
        <p:spPr>
          <a:xfrm>
            <a:off x="6767742" y="3190095"/>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8" name="Rectangle 77">
            <a:extLst>
              <a:ext uri="{FF2B5EF4-FFF2-40B4-BE49-F238E27FC236}">
                <a16:creationId xmlns:a16="http://schemas.microsoft.com/office/drawing/2014/main" id="{642C285C-E97C-4AE9-B620-FA0D997F32E1}"/>
              </a:ext>
            </a:extLst>
          </p:cNvPr>
          <p:cNvSpPr/>
          <p:nvPr/>
        </p:nvSpPr>
        <p:spPr>
          <a:xfrm>
            <a:off x="8153565" y="3166205"/>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9" name="Rectangle 78">
            <a:extLst>
              <a:ext uri="{FF2B5EF4-FFF2-40B4-BE49-F238E27FC236}">
                <a16:creationId xmlns:a16="http://schemas.microsoft.com/office/drawing/2014/main" id="{61FA26B0-9913-422C-86C6-836D9900EC21}"/>
              </a:ext>
            </a:extLst>
          </p:cNvPr>
          <p:cNvSpPr/>
          <p:nvPr/>
        </p:nvSpPr>
        <p:spPr>
          <a:xfrm>
            <a:off x="9966997" y="3178172"/>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0" name="Rectangle 79">
            <a:extLst>
              <a:ext uri="{FF2B5EF4-FFF2-40B4-BE49-F238E27FC236}">
                <a16:creationId xmlns:a16="http://schemas.microsoft.com/office/drawing/2014/main" id="{A0483BB2-2F26-4115-9EE7-5794CEF69541}"/>
              </a:ext>
            </a:extLst>
          </p:cNvPr>
          <p:cNvSpPr/>
          <p:nvPr/>
        </p:nvSpPr>
        <p:spPr>
          <a:xfrm>
            <a:off x="10873334" y="3176787"/>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1" name="Rectangle 80">
            <a:extLst>
              <a:ext uri="{FF2B5EF4-FFF2-40B4-BE49-F238E27FC236}">
                <a16:creationId xmlns:a16="http://schemas.microsoft.com/office/drawing/2014/main" id="{0B08FD55-6451-4958-9271-B4D70ABEE411}"/>
              </a:ext>
            </a:extLst>
          </p:cNvPr>
          <p:cNvSpPr/>
          <p:nvPr/>
        </p:nvSpPr>
        <p:spPr>
          <a:xfrm>
            <a:off x="5848389" y="3572509"/>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2" name="Rectangle 81">
            <a:extLst>
              <a:ext uri="{FF2B5EF4-FFF2-40B4-BE49-F238E27FC236}">
                <a16:creationId xmlns:a16="http://schemas.microsoft.com/office/drawing/2014/main" id="{06B950B7-EAB2-4736-89FD-8EF29AF05D2E}"/>
              </a:ext>
            </a:extLst>
          </p:cNvPr>
          <p:cNvSpPr/>
          <p:nvPr/>
        </p:nvSpPr>
        <p:spPr>
          <a:xfrm>
            <a:off x="6348320" y="3546668"/>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3" name="Rectangle 82">
            <a:extLst>
              <a:ext uri="{FF2B5EF4-FFF2-40B4-BE49-F238E27FC236}">
                <a16:creationId xmlns:a16="http://schemas.microsoft.com/office/drawing/2014/main" id="{2408AEA3-88DD-4D0F-A8BE-1BB7B0BFA21C}"/>
              </a:ext>
            </a:extLst>
          </p:cNvPr>
          <p:cNvSpPr/>
          <p:nvPr/>
        </p:nvSpPr>
        <p:spPr>
          <a:xfrm>
            <a:off x="9074809" y="3581577"/>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4" name="Rectangle 83">
            <a:extLst>
              <a:ext uri="{FF2B5EF4-FFF2-40B4-BE49-F238E27FC236}">
                <a16:creationId xmlns:a16="http://schemas.microsoft.com/office/drawing/2014/main" id="{930268CA-D540-48DC-9A31-DA011103C727}"/>
              </a:ext>
            </a:extLst>
          </p:cNvPr>
          <p:cNvSpPr/>
          <p:nvPr/>
        </p:nvSpPr>
        <p:spPr>
          <a:xfrm>
            <a:off x="4517317" y="3973111"/>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5" name="Rectangle 84">
            <a:extLst>
              <a:ext uri="{FF2B5EF4-FFF2-40B4-BE49-F238E27FC236}">
                <a16:creationId xmlns:a16="http://schemas.microsoft.com/office/drawing/2014/main" id="{399607A8-493F-46ED-AA99-674D03442659}"/>
              </a:ext>
            </a:extLst>
          </p:cNvPr>
          <p:cNvSpPr/>
          <p:nvPr/>
        </p:nvSpPr>
        <p:spPr>
          <a:xfrm>
            <a:off x="9977770" y="3572508"/>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6" name="Rectangle 85">
            <a:extLst>
              <a:ext uri="{FF2B5EF4-FFF2-40B4-BE49-F238E27FC236}">
                <a16:creationId xmlns:a16="http://schemas.microsoft.com/office/drawing/2014/main" id="{6D6DF897-5E0D-4D48-9764-EBA37AE8BE12}"/>
              </a:ext>
            </a:extLst>
          </p:cNvPr>
          <p:cNvSpPr/>
          <p:nvPr/>
        </p:nvSpPr>
        <p:spPr>
          <a:xfrm>
            <a:off x="4991834" y="3960492"/>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7" name="Rectangle 86">
            <a:extLst>
              <a:ext uri="{FF2B5EF4-FFF2-40B4-BE49-F238E27FC236}">
                <a16:creationId xmlns:a16="http://schemas.microsoft.com/office/drawing/2014/main" id="{0646A97B-A903-4FC0-8DE2-560A52280C49}"/>
              </a:ext>
            </a:extLst>
          </p:cNvPr>
          <p:cNvSpPr/>
          <p:nvPr/>
        </p:nvSpPr>
        <p:spPr>
          <a:xfrm>
            <a:off x="9010468" y="3990256"/>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8" name="Rectangle 87">
            <a:extLst>
              <a:ext uri="{FF2B5EF4-FFF2-40B4-BE49-F238E27FC236}">
                <a16:creationId xmlns:a16="http://schemas.microsoft.com/office/drawing/2014/main" id="{F9CEF751-11BF-4F3E-B33B-CB28DC544855}"/>
              </a:ext>
            </a:extLst>
          </p:cNvPr>
          <p:cNvSpPr/>
          <p:nvPr/>
        </p:nvSpPr>
        <p:spPr>
          <a:xfrm>
            <a:off x="6340249" y="3990256"/>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9" name="Rectangle 88">
            <a:extLst>
              <a:ext uri="{FF2B5EF4-FFF2-40B4-BE49-F238E27FC236}">
                <a16:creationId xmlns:a16="http://schemas.microsoft.com/office/drawing/2014/main" id="{6E6A8F0E-514E-4504-8E3D-AA4A3B23FBC1}"/>
              </a:ext>
            </a:extLst>
          </p:cNvPr>
          <p:cNvSpPr/>
          <p:nvPr/>
        </p:nvSpPr>
        <p:spPr>
          <a:xfrm>
            <a:off x="7694018" y="3977000"/>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0" name="Rectangle 89">
            <a:extLst>
              <a:ext uri="{FF2B5EF4-FFF2-40B4-BE49-F238E27FC236}">
                <a16:creationId xmlns:a16="http://schemas.microsoft.com/office/drawing/2014/main" id="{779043DD-86F6-422B-875C-29E5DD5A1CD4}"/>
              </a:ext>
            </a:extLst>
          </p:cNvPr>
          <p:cNvSpPr/>
          <p:nvPr/>
        </p:nvSpPr>
        <p:spPr>
          <a:xfrm>
            <a:off x="4517317" y="4367846"/>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1" name="Rectangle 90">
            <a:extLst>
              <a:ext uri="{FF2B5EF4-FFF2-40B4-BE49-F238E27FC236}">
                <a16:creationId xmlns:a16="http://schemas.microsoft.com/office/drawing/2014/main" id="{91B2B888-CEC9-43B3-827F-799211522B82}"/>
              </a:ext>
            </a:extLst>
          </p:cNvPr>
          <p:cNvSpPr/>
          <p:nvPr/>
        </p:nvSpPr>
        <p:spPr>
          <a:xfrm>
            <a:off x="5410930" y="4358879"/>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2" name="Rectangle 91">
            <a:extLst>
              <a:ext uri="{FF2B5EF4-FFF2-40B4-BE49-F238E27FC236}">
                <a16:creationId xmlns:a16="http://schemas.microsoft.com/office/drawing/2014/main" id="{5BC9D23D-FB47-4F68-904E-4B62490A238C}"/>
              </a:ext>
            </a:extLst>
          </p:cNvPr>
          <p:cNvSpPr/>
          <p:nvPr/>
        </p:nvSpPr>
        <p:spPr>
          <a:xfrm>
            <a:off x="7723857" y="4358878"/>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3" name="Rectangle 92">
            <a:extLst>
              <a:ext uri="{FF2B5EF4-FFF2-40B4-BE49-F238E27FC236}">
                <a16:creationId xmlns:a16="http://schemas.microsoft.com/office/drawing/2014/main" id="{17A4619A-6C19-4CC2-97AF-7670230D1E9F}"/>
              </a:ext>
            </a:extLst>
          </p:cNvPr>
          <p:cNvSpPr/>
          <p:nvPr/>
        </p:nvSpPr>
        <p:spPr>
          <a:xfrm>
            <a:off x="9011781" y="4358879"/>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4" name="Rectangle 93">
            <a:extLst>
              <a:ext uri="{FF2B5EF4-FFF2-40B4-BE49-F238E27FC236}">
                <a16:creationId xmlns:a16="http://schemas.microsoft.com/office/drawing/2014/main" id="{19A4C91D-39CD-41EC-924A-CEEB8CDFD482}"/>
              </a:ext>
            </a:extLst>
          </p:cNvPr>
          <p:cNvSpPr/>
          <p:nvPr/>
        </p:nvSpPr>
        <p:spPr>
          <a:xfrm>
            <a:off x="10873333" y="4367846"/>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5" name="Rectangle 94">
            <a:extLst>
              <a:ext uri="{FF2B5EF4-FFF2-40B4-BE49-F238E27FC236}">
                <a16:creationId xmlns:a16="http://schemas.microsoft.com/office/drawing/2014/main" id="{D1037D22-C4C0-4E81-B1BF-A402C16478F7}"/>
              </a:ext>
            </a:extLst>
          </p:cNvPr>
          <p:cNvSpPr/>
          <p:nvPr/>
        </p:nvSpPr>
        <p:spPr>
          <a:xfrm>
            <a:off x="11784937" y="4358879"/>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6" name="Rectangle 95">
            <a:extLst>
              <a:ext uri="{FF2B5EF4-FFF2-40B4-BE49-F238E27FC236}">
                <a16:creationId xmlns:a16="http://schemas.microsoft.com/office/drawing/2014/main" id="{F8849960-409C-4593-8614-9C293AB708FB}"/>
              </a:ext>
            </a:extLst>
          </p:cNvPr>
          <p:cNvSpPr/>
          <p:nvPr/>
        </p:nvSpPr>
        <p:spPr>
          <a:xfrm>
            <a:off x="8123325" y="4760026"/>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7" name="Rectangle 96">
            <a:extLst>
              <a:ext uri="{FF2B5EF4-FFF2-40B4-BE49-F238E27FC236}">
                <a16:creationId xmlns:a16="http://schemas.microsoft.com/office/drawing/2014/main" id="{C49F0EC5-F7BD-4114-8EE3-1211A4C0C938}"/>
              </a:ext>
            </a:extLst>
          </p:cNvPr>
          <p:cNvSpPr/>
          <p:nvPr/>
        </p:nvSpPr>
        <p:spPr>
          <a:xfrm>
            <a:off x="9499160" y="4777142"/>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8" name="Rectangle 97">
            <a:extLst>
              <a:ext uri="{FF2B5EF4-FFF2-40B4-BE49-F238E27FC236}">
                <a16:creationId xmlns:a16="http://schemas.microsoft.com/office/drawing/2014/main" id="{412764E1-EF4F-41DC-8321-C1C35FB9406D}"/>
              </a:ext>
            </a:extLst>
          </p:cNvPr>
          <p:cNvSpPr/>
          <p:nvPr/>
        </p:nvSpPr>
        <p:spPr>
          <a:xfrm>
            <a:off x="8123325" y="3546669"/>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9" name="Rectangle 98">
            <a:extLst>
              <a:ext uri="{FF2B5EF4-FFF2-40B4-BE49-F238E27FC236}">
                <a16:creationId xmlns:a16="http://schemas.microsoft.com/office/drawing/2014/main" id="{DBC6A86E-1D68-41EC-AC13-96B0C6ED0DEC}"/>
              </a:ext>
            </a:extLst>
          </p:cNvPr>
          <p:cNvSpPr/>
          <p:nvPr/>
        </p:nvSpPr>
        <p:spPr>
          <a:xfrm>
            <a:off x="10877276" y="4796912"/>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0" name="Rectangle 99">
            <a:extLst>
              <a:ext uri="{FF2B5EF4-FFF2-40B4-BE49-F238E27FC236}">
                <a16:creationId xmlns:a16="http://schemas.microsoft.com/office/drawing/2014/main" id="{92C0F113-F4F2-4367-856D-DF78DC8BC468}"/>
              </a:ext>
            </a:extLst>
          </p:cNvPr>
          <p:cNvSpPr/>
          <p:nvPr/>
        </p:nvSpPr>
        <p:spPr>
          <a:xfrm>
            <a:off x="9069157" y="5186453"/>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1" name="Rectangle 100">
            <a:extLst>
              <a:ext uri="{FF2B5EF4-FFF2-40B4-BE49-F238E27FC236}">
                <a16:creationId xmlns:a16="http://schemas.microsoft.com/office/drawing/2014/main" id="{74D36CF6-ECAF-434B-908C-FE3BA134E4FB}"/>
              </a:ext>
            </a:extLst>
          </p:cNvPr>
          <p:cNvSpPr/>
          <p:nvPr/>
        </p:nvSpPr>
        <p:spPr>
          <a:xfrm>
            <a:off x="9939124" y="5183753"/>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2" name="Rectangle 101">
            <a:extLst>
              <a:ext uri="{FF2B5EF4-FFF2-40B4-BE49-F238E27FC236}">
                <a16:creationId xmlns:a16="http://schemas.microsoft.com/office/drawing/2014/main" id="{86F4DE70-9621-47E7-84C9-4AB490C49941}"/>
              </a:ext>
            </a:extLst>
          </p:cNvPr>
          <p:cNvSpPr/>
          <p:nvPr/>
        </p:nvSpPr>
        <p:spPr>
          <a:xfrm>
            <a:off x="9069156" y="5561756"/>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3" name="Rectangle 102">
            <a:extLst>
              <a:ext uri="{FF2B5EF4-FFF2-40B4-BE49-F238E27FC236}">
                <a16:creationId xmlns:a16="http://schemas.microsoft.com/office/drawing/2014/main" id="{E065B16C-B165-4A2E-9C89-357AA6F23514}"/>
              </a:ext>
            </a:extLst>
          </p:cNvPr>
          <p:cNvSpPr/>
          <p:nvPr/>
        </p:nvSpPr>
        <p:spPr>
          <a:xfrm>
            <a:off x="8575374" y="5569346"/>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4" name="Rectangle 103">
            <a:extLst>
              <a:ext uri="{FF2B5EF4-FFF2-40B4-BE49-F238E27FC236}">
                <a16:creationId xmlns:a16="http://schemas.microsoft.com/office/drawing/2014/main" id="{E09537CD-3A74-4BC1-9856-9E3D94278F55}"/>
              </a:ext>
            </a:extLst>
          </p:cNvPr>
          <p:cNvSpPr/>
          <p:nvPr/>
        </p:nvSpPr>
        <p:spPr>
          <a:xfrm>
            <a:off x="9470662" y="2408216"/>
            <a:ext cx="235131" cy="233582"/>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5" name="Rectangle 104">
            <a:extLst>
              <a:ext uri="{FF2B5EF4-FFF2-40B4-BE49-F238E27FC236}">
                <a16:creationId xmlns:a16="http://schemas.microsoft.com/office/drawing/2014/main" id="{811FB3E6-832E-480E-82F7-3A4C2C45AB19}"/>
              </a:ext>
            </a:extLst>
          </p:cNvPr>
          <p:cNvSpPr/>
          <p:nvPr/>
        </p:nvSpPr>
        <p:spPr>
          <a:xfrm>
            <a:off x="10419910" y="2014739"/>
            <a:ext cx="235131" cy="233582"/>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6" name="Rectangle 105">
            <a:extLst>
              <a:ext uri="{FF2B5EF4-FFF2-40B4-BE49-F238E27FC236}">
                <a16:creationId xmlns:a16="http://schemas.microsoft.com/office/drawing/2014/main" id="{3201F57A-0792-4633-9386-F49BC4BB0264}"/>
              </a:ext>
            </a:extLst>
          </p:cNvPr>
          <p:cNvSpPr/>
          <p:nvPr/>
        </p:nvSpPr>
        <p:spPr>
          <a:xfrm>
            <a:off x="10892873" y="2014739"/>
            <a:ext cx="235131" cy="233582"/>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7" name="Rectangle 106">
            <a:extLst>
              <a:ext uri="{FF2B5EF4-FFF2-40B4-BE49-F238E27FC236}">
                <a16:creationId xmlns:a16="http://schemas.microsoft.com/office/drawing/2014/main" id="{ADE6446E-A7A1-4819-82A4-B09131C01903}"/>
              </a:ext>
            </a:extLst>
          </p:cNvPr>
          <p:cNvSpPr/>
          <p:nvPr/>
        </p:nvSpPr>
        <p:spPr>
          <a:xfrm>
            <a:off x="11780564" y="2014739"/>
            <a:ext cx="235131" cy="233582"/>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8" name="Rectangle 107">
            <a:extLst>
              <a:ext uri="{FF2B5EF4-FFF2-40B4-BE49-F238E27FC236}">
                <a16:creationId xmlns:a16="http://schemas.microsoft.com/office/drawing/2014/main" id="{EB5E5BE6-8FD4-402F-A1EF-AF4F564FFB2A}"/>
              </a:ext>
            </a:extLst>
          </p:cNvPr>
          <p:cNvSpPr/>
          <p:nvPr/>
        </p:nvSpPr>
        <p:spPr>
          <a:xfrm>
            <a:off x="9543987" y="1989651"/>
            <a:ext cx="235131" cy="233582"/>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 name="Rectangle 108">
            <a:extLst>
              <a:ext uri="{FF2B5EF4-FFF2-40B4-BE49-F238E27FC236}">
                <a16:creationId xmlns:a16="http://schemas.microsoft.com/office/drawing/2014/main" id="{7F3E8677-EA0E-4067-B758-CD741DAEB44F}"/>
              </a:ext>
            </a:extLst>
          </p:cNvPr>
          <p:cNvSpPr/>
          <p:nvPr/>
        </p:nvSpPr>
        <p:spPr>
          <a:xfrm>
            <a:off x="9939125" y="2793947"/>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0" name="Rectangle 109">
            <a:extLst>
              <a:ext uri="{FF2B5EF4-FFF2-40B4-BE49-F238E27FC236}">
                <a16:creationId xmlns:a16="http://schemas.microsoft.com/office/drawing/2014/main" id="{E18F8F60-3C90-4535-95E7-803EC5591AD7}"/>
              </a:ext>
            </a:extLst>
          </p:cNvPr>
          <p:cNvSpPr/>
          <p:nvPr/>
        </p:nvSpPr>
        <p:spPr>
          <a:xfrm>
            <a:off x="8563811" y="2779944"/>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1" name="Rectangle 110">
            <a:extLst>
              <a:ext uri="{FF2B5EF4-FFF2-40B4-BE49-F238E27FC236}">
                <a16:creationId xmlns:a16="http://schemas.microsoft.com/office/drawing/2014/main" id="{787B304F-8D6D-4015-BA8F-8ADCA24168A0}"/>
              </a:ext>
            </a:extLst>
          </p:cNvPr>
          <p:cNvSpPr/>
          <p:nvPr/>
        </p:nvSpPr>
        <p:spPr>
          <a:xfrm>
            <a:off x="10436848" y="2784331"/>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2" name="Rectangle 111">
            <a:extLst>
              <a:ext uri="{FF2B5EF4-FFF2-40B4-BE49-F238E27FC236}">
                <a16:creationId xmlns:a16="http://schemas.microsoft.com/office/drawing/2014/main" id="{B5355D98-9481-461E-AEBD-DBF02DCF1B4C}"/>
              </a:ext>
            </a:extLst>
          </p:cNvPr>
          <p:cNvSpPr/>
          <p:nvPr/>
        </p:nvSpPr>
        <p:spPr>
          <a:xfrm>
            <a:off x="7270558" y="3192037"/>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3" name="Rectangle 112">
            <a:extLst>
              <a:ext uri="{FF2B5EF4-FFF2-40B4-BE49-F238E27FC236}">
                <a16:creationId xmlns:a16="http://schemas.microsoft.com/office/drawing/2014/main" id="{212562E9-69AC-42F8-B23E-1C109251316E}"/>
              </a:ext>
            </a:extLst>
          </p:cNvPr>
          <p:cNvSpPr/>
          <p:nvPr/>
        </p:nvSpPr>
        <p:spPr>
          <a:xfrm>
            <a:off x="7638659" y="3204656"/>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4" name="Rectangle 113">
            <a:extLst>
              <a:ext uri="{FF2B5EF4-FFF2-40B4-BE49-F238E27FC236}">
                <a16:creationId xmlns:a16="http://schemas.microsoft.com/office/drawing/2014/main" id="{7B64B2A2-5D4B-4C54-9360-CE0D035D8BF6}"/>
              </a:ext>
            </a:extLst>
          </p:cNvPr>
          <p:cNvSpPr/>
          <p:nvPr/>
        </p:nvSpPr>
        <p:spPr>
          <a:xfrm>
            <a:off x="9475230" y="3176785"/>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5" name="Rectangle 114">
            <a:extLst>
              <a:ext uri="{FF2B5EF4-FFF2-40B4-BE49-F238E27FC236}">
                <a16:creationId xmlns:a16="http://schemas.microsoft.com/office/drawing/2014/main" id="{05937A26-05E4-4FB1-A866-E8CDC05053EC}"/>
              </a:ext>
            </a:extLst>
          </p:cNvPr>
          <p:cNvSpPr/>
          <p:nvPr/>
        </p:nvSpPr>
        <p:spPr>
          <a:xfrm>
            <a:off x="10404909" y="3154006"/>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6" name="Rectangle 115">
            <a:extLst>
              <a:ext uri="{FF2B5EF4-FFF2-40B4-BE49-F238E27FC236}">
                <a16:creationId xmlns:a16="http://schemas.microsoft.com/office/drawing/2014/main" id="{293349D0-78C5-4979-8517-194876669A74}"/>
              </a:ext>
            </a:extLst>
          </p:cNvPr>
          <p:cNvSpPr/>
          <p:nvPr/>
        </p:nvSpPr>
        <p:spPr>
          <a:xfrm>
            <a:off x="11324285" y="3176878"/>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7" name="Rectangle 116">
            <a:extLst>
              <a:ext uri="{FF2B5EF4-FFF2-40B4-BE49-F238E27FC236}">
                <a16:creationId xmlns:a16="http://schemas.microsoft.com/office/drawing/2014/main" id="{FB14D502-7C26-47CC-BBAF-FBC53B480C6C}"/>
              </a:ext>
            </a:extLst>
          </p:cNvPr>
          <p:cNvSpPr/>
          <p:nvPr/>
        </p:nvSpPr>
        <p:spPr>
          <a:xfrm>
            <a:off x="11775728" y="3154006"/>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8" name="Rectangle 117">
            <a:extLst>
              <a:ext uri="{FF2B5EF4-FFF2-40B4-BE49-F238E27FC236}">
                <a16:creationId xmlns:a16="http://schemas.microsoft.com/office/drawing/2014/main" id="{A1DCBA50-43EE-448D-B31F-7133ED5D6D04}"/>
              </a:ext>
            </a:extLst>
          </p:cNvPr>
          <p:cNvSpPr/>
          <p:nvPr/>
        </p:nvSpPr>
        <p:spPr>
          <a:xfrm>
            <a:off x="7712229" y="3546668"/>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9" name="Rectangle 118">
            <a:extLst>
              <a:ext uri="{FF2B5EF4-FFF2-40B4-BE49-F238E27FC236}">
                <a16:creationId xmlns:a16="http://schemas.microsoft.com/office/drawing/2014/main" id="{D1157761-90AD-44E0-8F72-642CD3A15355}"/>
              </a:ext>
            </a:extLst>
          </p:cNvPr>
          <p:cNvSpPr/>
          <p:nvPr/>
        </p:nvSpPr>
        <p:spPr>
          <a:xfrm>
            <a:off x="8563812" y="3599683"/>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0" name="Rectangle 119">
            <a:extLst>
              <a:ext uri="{FF2B5EF4-FFF2-40B4-BE49-F238E27FC236}">
                <a16:creationId xmlns:a16="http://schemas.microsoft.com/office/drawing/2014/main" id="{C84FFC02-CA4D-40A6-B010-9F39ADCB6041}"/>
              </a:ext>
            </a:extLst>
          </p:cNvPr>
          <p:cNvSpPr/>
          <p:nvPr/>
        </p:nvSpPr>
        <p:spPr>
          <a:xfrm>
            <a:off x="9491744" y="3588607"/>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1" name="Rectangle 120">
            <a:extLst>
              <a:ext uri="{FF2B5EF4-FFF2-40B4-BE49-F238E27FC236}">
                <a16:creationId xmlns:a16="http://schemas.microsoft.com/office/drawing/2014/main" id="{60556743-C15F-47BF-9890-9785953C85F3}"/>
              </a:ext>
            </a:extLst>
          </p:cNvPr>
          <p:cNvSpPr/>
          <p:nvPr/>
        </p:nvSpPr>
        <p:spPr>
          <a:xfrm>
            <a:off x="6748509" y="3998613"/>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2" name="Rectangle 121">
            <a:extLst>
              <a:ext uri="{FF2B5EF4-FFF2-40B4-BE49-F238E27FC236}">
                <a16:creationId xmlns:a16="http://schemas.microsoft.com/office/drawing/2014/main" id="{2CE0C506-BDA7-4298-A168-FE169F96D839}"/>
              </a:ext>
            </a:extLst>
          </p:cNvPr>
          <p:cNvSpPr/>
          <p:nvPr/>
        </p:nvSpPr>
        <p:spPr>
          <a:xfrm>
            <a:off x="7221263" y="3951836"/>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3" name="Rectangle 122">
            <a:extLst>
              <a:ext uri="{FF2B5EF4-FFF2-40B4-BE49-F238E27FC236}">
                <a16:creationId xmlns:a16="http://schemas.microsoft.com/office/drawing/2014/main" id="{43765BFD-43ED-4009-9079-75ABA1BBAC42}"/>
              </a:ext>
            </a:extLst>
          </p:cNvPr>
          <p:cNvSpPr/>
          <p:nvPr/>
        </p:nvSpPr>
        <p:spPr>
          <a:xfrm>
            <a:off x="8115908" y="3951836"/>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4" name="Rectangle 123">
            <a:extLst>
              <a:ext uri="{FF2B5EF4-FFF2-40B4-BE49-F238E27FC236}">
                <a16:creationId xmlns:a16="http://schemas.microsoft.com/office/drawing/2014/main" id="{BA53BDDA-FD1E-4034-BF0D-BCE08C364063}"/>
              </a:ext>
            </a:extLst>
          </p:cNvPr>
          <p:cNvSpPr/>
          <p:nvPr/>
        </p:nvSpPr>
        <p:spPr>
          <a:xfrm>
            <a:off x="8602208" y="3970459"/>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5" name="Rectangle 124">
            <a:extLst>
              <a:ext uri="{FF2B5EF4-FFF2-40B4-BE49-F238E27FC236}">
                <a16:creationId xmlns:a16="http://schemas.microsoft.com/office/drawing/2014/main" id="{D42846AD-578C-4080-A607-BDC6FF48A73A}"/>
              </a:ext>
            </a:extLst>
          </p:cNvPr>
          <p:cNvSpPr/>
          <p:nvPr/>
        </p:nvSpPr>
        <p:spPr>
          <a:xfrm>
            <a:off x="9531211" y="3969846"/>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6" name="Rectangle 125">
            <a:extLst>
              <a:ext uri="{FF2B5EF4-FFF2-40B4-BE49-F238E27FC236}">
                <a16:creationId xmlns:a16="http://schemas.microsoft.com/office/drawing/2014/main" id="{862FB25A-FD5E-493E-A6C4-E40F032D888C}"/>
              </a:ext>
            </a:extLst>
          </p:cNvPr>
          <p:cNvSpPr/>
          <p:nvPr/>
        </p:nvSpPr>
        <p:spPr>
          <a:xfrm>
            <a:off x="4913439" y="4403588"/>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7" name="Rectangle 126">
            <a:extLst>
              <a:ext uri="{FF2B5EF4-FFF2-40B4-BE49-F238E27FC236}">
                <a16:creationId xmlns:a16="http://schemas.microsoft.com/office/drawing/2014/main" id="{DB746AE2-4FB0-4342-B08E-1BF04BBDECDF}"/>
              </a:ext>
            </a:extLst>
          </p:cNvPr>
          <p:cNvSpPr/>
          <p:nvPr/>
        </p:nvSpPr>
        <p:spPr>
          <a:xfrm>
            <a:off x="5897445" y="4367846"/>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8" name="Rectangle 127">
            <a:extLst>
              <a:ext uri="{FF2B5EF4-FFF2-40B4-BE49-F238E27FC236}">
                <a16:creationId xmlns:a16="http://schemas.microsoft.com/office/drawing/2014/main" id="{B1F650BD-6DDA-4988-AA58-BADF358CDFCD}"/>
              </a:ext>
            </a:extLst>
          </p:cNvPr>
          <p:cNvSpPr/>
          <p:nvPr/>
        </p:nvSpPr>
        <p:spPr>
          <a:xfrm>
            <a:off x="7233182" y="4387941"/>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9" name="Rectangle 128">
            <a:extLst>
              <a:ext uri="{FF2B5EF4-FFF2-40B4-BE49-F238E27FC236}">
                <a16:creationId xmlns:a16="http://schemas.microsoft.com/office/drawing/2014/main" id="{0DAE2F23-D972-4F15-82C1-601A942B89D0}"/>
              </a:ext>
            </a:extLst>
          </p:cNvPr>
          <p:cNvSpPr/>
          <p:nvPr/>
        </p:nvSpPr>
        <p:spPr>
          <a:xfrm>
            <a:off x="9514337" y="4384221"/>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0" name="Rectangle 129">
            <a:extLst>
              <a:ext uri="{FF2B5EF4-FFF2-40B4-BE49-F238E27FC236}">
                <a16:creationId xmlns:a16="http://schemas.microsoft.com/office/drawing/2014/main" id="{557D9DCF-A7B5-4B4A-934A-45EE4988BB32}"/>
              </a:ext>
            </a:extLst>
          </p:cNvPr>
          <p:cNvSpPr/>
          <p:nvPr/>
        </p:nvSpPr>
        <p:spPr>
          <a:xfrm>
            <a:off x="9961729" y="4368232"/>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1" name="Rectangle 130">
            <a:extLst>
              <a:ext uri="{FF2B5EF4-FFF2-40B4-BE49-F238E27FC236}">
                <a16:creationId xmlns:a16="http://schemas.microsoft.com/office/drawing/2014/main" id="{F1BFC358-63FA-451C-9B27-F1F73D6FB004}"/>
              </a:ext>
            </a:extLst>
          </p:cNvPr>
          <p:cNvSpPr/>
          <p:nvPr/>
        </p:nvSpPr>
        <p:spPr>
          <a:xfrm>
            <a:off x="10388365" y="4369490"/>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2" name="Rectangle 131">
            <a:extLst>
              <a:ext uri="{FF2B5EF4-FFF2-40B4-BE49-F238E27FC236}">
                <a16:creationId xmlns:a16="http://schemas.microsoft.com/office/drawing/2014/main" id="{D6193F48-60D3-4222-805D-C595670D5F41}"/>
              </a:ext>
            </a:extLst>
          </p:cNvPr>
          <p:cNvSpPr/>
          <p:nvPr/>
        </p:nvSpPr>
        <p:spPr>
          <a:xfrm>
            <a:off x="11302292" y="4346188"/>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3" name="Rectangle 132">
            <a:extLst>
              <a:ext uri="{FF2B5EF4-FFF2-40B4-BE49-F238E27FC236}">
                <a16:creationId xmlns:a16="http://schemas.microsoft.com/office/drawing/2014/main" id="{0BF5A615-5836-4441-B4EA-15B5D77C01EA}"/>
              </a:ext>
            </a:extLst>
          </p:cNvPr>
          <p:cNvSpPr/>
          <p:nvPr/>
        </p:nvSpPr>
        <p:spPr>
          <a:xfrm>
            <a:off x="9932644" y="4760397"/>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4" name="Rectangle 133">
            <a:extLst>
              <a:ext uri="{FF2B5EF4-FFF2-40B4-BE49-F238E27FC236}">
                <a16:creationId xmlns:a16="http://schemas.microsoft.com/office/drawing/2014/main" id="{F8F7B218-8A35-4115-A7ED-1E292626BB29}"/>
              </a:ext>
            </a:extLst>
          </p:cNvPr>
          <p:cNvSpPr/>
          <p:nvPr/>
        </p:nvSpPr>
        <p:spPr>
          <a:xfrm>
            <a:off x="10375794" y="4777142"/>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5" name="Rectangle 134">
            <a:extLst>
              <a:ext uri="{FF2B5EF4-FFF2-40B4-BE49-F238E27FC236}">
                <a16:creationId xmlns:a16="http://schemas.microsoft.com/office/drawing/2014/main" id="{E2F36293-C9BE-49A8-9CA6-93EFF32271DA}"/>
              </a:ext>
            </a:extLst>
          </p:cNvPr>
          <p:cNvSpPr/>
          <p:nvPr/>
        </p:nvSpPr>
        <p:spPr>
          <a:xfrm>
            <a:off x="11297846" y="4747839"/>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6" name="Rectangle 135">
            <a:extLst>
              <a:ext uri="{FF2B5EF4-FFF2-40B4-BE49-F238E27FC236}">
                <a16:creationId xmlns:a16="http://schemas.microsoft.com/office/drawing/2014/main" id="{A0510AEF-47F0-4645-9AA6-0B0DBA5EC565}"/>
              </a:ext>
            </a:extLst>
          </p:cNvPr>
          <p:cNvSpPr/>
          <p:nvPr/>
        </p:nvSpPr>
        <p:spPr>
          <a:xfrm>
            <a:off x="8130195" y="5153275"/>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7" name="Rectangle 136">
            <a:extLst>
              <a:ext uri="{FF2B5EF4-FFF2-40B4-BE49-F238E27FC236}">
                <a16:creationId xmlns:a16="http://schemas.microsoft.com/office/drawing/2014/main" id="{1104E998-0142-43DE-983A-F1EE6D574F9F}"/>
              </a:ext>
            </a:extLst>
          </p:cNvPr>
          <p:cNvSpPr/>
          <p:nvPr/>
        </p:nvSpPr>
        <p:spPr>
          <a:xfrm>
            <a:off x="8607549" y="5162367"/>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8" name="Rectangle 137">
            <a:extLst>
              <a:ext uri="{FF2B5EF4-FFF2-40B4-BE49-F238E27FC236}">
                <a16:creationId xmlns:a16="http://schemas.microsoft.com/office/drawing/2014/main" id="{86537447-43F1-46BE-AA15-EAA73201F5A3}"/>
              </a:ext>
            </a:extLst>
          </p:cNvPr>
          <p:cNvSpPr/>
          <p:nvPr/>
        </p:nvSpPr>
        <p:spPr>
          <a:xfrm>
            <a:off x="9496170" y="5179835"/>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 name="Rectangle 138">
            <a:extLst>
              <a:ext uri="{FF2B5EF4-FFF2-40B4-BE49-F238E27FC236}">
                <a16:creationId xmlns:a16="http://schemas.microsoft.com/office/drawing/2014/main" id="{7C9A934C-6338-44D4-BA21-C2FA068A098C}"/>
              </a:ext>
            </a:extLst>
          </p:cNvPr>
          <p:cNvSpPr/>
          <p:nvPr/>
        </p:nvSpPr>
        <p:spPr>
          <a:xfrm>
            <a:off x="10384791" y="5187221"/>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 name="Rectangle 139">
            <a:extLst>
              <a:ext uri="{FF2B5EF4-FFF2-40B4-BE49-F238E27FC236}">
                <a16:creationId xmlns:a16="http://schemas.microsoft.com/office/drawing/2014/main" id="{FF3692D7-DDA1-4F54-84C6-BAE8BF722811}"/>
              </a:ext>
            </a:extLst>
          </p:cNvPr>
          <p:cNvSpPr/>
          <p:nvPr/>
        </p:nvSpPr>
        <p:spPr>
          <a:xfrm>
            <a:off x="9488840" y="5543885"/>
            <a:ext cx="249965" cy="26432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458253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7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7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6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7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0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7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0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1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7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7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09"/>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111"/>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77"/>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112"/>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113"/>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78"/>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114"/>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79"/>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115"/>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80"/>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116"/>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117"/>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81"/>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82"/>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118"/>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98"/>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119"/>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0" nodeType="clickEffect">
                                  <p:stCondLst>
                                    <p:cond delay="0"/>
                                  </p:stCondLst>
                                  <p:childTnLst>
                                    <p:set>
                                      <p:cBhvr>
                                        <p:cTn id="134" dur="1" fill="hold">
                                          <p:stCondLst>
                                            <p:cond delay="0"/>
                                          </p:stCondLst>
                                        </p:cTn>
                                        <p:tgtEl>
                                          <p:spTgt spid="83"/>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grpId="0" nodeType="clickEffect">
                                  <p:stCondLst>
                                    <p:cond delay="0"/>
                                  </p:stCondLst>
                                  <p:childTnLst>
                                    <p:set>
                                      <p:cBhvr>
                                        <p:cTn id="138" dur="1" fill="hold">
                                          <p:stCondLst>
                                            <p:cond delay="0"/>
                                          </p:stCondLst>
                                        </p:cTn>
                                        <p:tgtEl>
                                          <p:spTgt spid="120"/>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0" nodeType="clickEffect">
                                  <p:stCondLst>
                                    <p:cond delay="0"/>
                                  </p:stCondLst>
                                  <p:childTnLst>
                                    <p:set>
                                      <p:cBhvr>
                                        <p:cTn id="142" dur="1" fill="hold">
                                          <p:stCondLst>
                                            <p:cond delay="0"/>
                                          </p:stCondLst>
                                        </p:cTn>
                                        <p:tgtEl>
                                          <p:spTgt spid="85"/>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grpId="0" nodeType="clickEffect">
                                  <p:stCondLst>
                                    <p:cond delay="0"/>
                                  </p:stCondLst>
                                  <p:childTnLst>
                                    <p:set>
                                      <p:cBhvr>
                                        <p:cTn id="146" dur="1" fill="hold">
                                          <p:stCondLst>
                                            <p:cond delay="0"/>
                                          </p:stCondLst>
                                        </p:cTn>
                                        <p:tgtEl>
                                          <p:spTgt spid="84"/>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86"/>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xit" presetSubtype="0" fill="hold" grpId="0" nodeType="clickEffect">
                                  <p:stCondLst>
                                    <p:cond delay="0"/>
                                  </p:stCondLst>
                                  <p:childTnLst>
                                    <p:set>
                                      <p:cBhvr>
                                        <p:cTn id="154" dur="1" fill="hold">
                                          <p:stCondLst>
                                            <p:cond delay="0"/>
                                          </p:stCondLst>
                                        </p:cTn>
                                        <p:tgtEl>
                                          <p:spTgt spid="88"/>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0" nodeType="clickEffect">
                                  <p:stCondLst>
                                    <p:cond delay="0"/>
                                  </p:stCondLst>
                                  <p:childTnLst>
                                    <p:set>
                                      <p:cBhvr>
                                        <p:cTn id="158" dur="1" fill="hold">
                                          <p:stCondLst>
                                            <p:cond delay="0"/>
                                          </p:stCondLst>
                                        </p:cTn>
                                        <p:tgtEl>
                                          <p:spTgt spid="121"/>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1" presetClass="exit" presetSubtype="0" fill="hold" grpId="0" nodeType="clickEffect">
                                  <p:stCondLst>
                                    <p:cond delay="0"/>
                                  </p:stCondLst>
                                  <p:childTnLst>
                                    <p:set>
                                      <p:cBhvr>
                                        <p:cTn id="162" dur="1" fill="hold">
                                          <p:stCondLst>
                                            <p:cond delay="0"/>
                                          </p:stCondLst>
                                        </p:cTn>
                                        <p:tgtEl>
                                          <p:spTgt spid="122"/>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1" presetClass="exit" presetSubtype="0" fill="hold" grpId="0" nodeType="clickEffect">
                                  <p:stCondLst>
                                    <p:cond delay="0"/>
                                  </p:stCondLst>
                                  <p:childTnLst>
                                    <p:set>
                                      <p:cBhvr>
                                        <p:cTn id="166" dur="1" fill="hold">
                                          <p:stCondLst>
                                            <p:cond delay="0"/>
                                          </p:stCondLst>
                                        </p:cTn>
                                        <p:tgtEl>
                                          <p:spTgt spid="89"/>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1" presetClass="exit" presetSubtype="0" fill="hold" grpId="0" nodeType="clickEffect">
                                  <p:stCondLst>
                                    <p:cond delay="0"/>
                                  </p:stCondLst>
                                  <p:childTnLst>
                                    <p:set>
                                      <p:cBhvr>
                                        <p:cTn id="170" dur="1" fill="hold">
                                          <p:stCondLst>
                                            <p:cond delay="0"/>
                                          </p:stCondLst>
                                        </p:cTn>
                                        <p:tgtEl>
                                          <p:spTgt spid="123"/>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1" presetClass="exit" presetSubtype="0" fill="hold" grpId="0" nodeType="clickEffect">
                                  <p:stCondLst>
                                    <p:cond delay="0"/>
                                  </p:stCondLst>
                                  <p:childTnLst>
                                    <p:set>
                                      <p:cBhvr>
                                        <p:cTn id="174" dur="1" fill="hold">
                                          <p:stCondLst>
                                            <p:cond delay="0"/>
                                          </p:stCondLst>
                                        </p:cTn>
                                        <p:tgtEl>
                                          <p:spTgt spid="124"/>
                                        </p:tgtEl>
                                        <p:attrNameLst>
                                          <p:attrName>style.visibility</p:attrName>
                                        </p:attrNameLst>
                                      </p:cBhvr>
                                      <p:to>
                                        <p:strVal val="hidden"/>
                                      </p:to>
                                    </p:set>
                                  </p:childTnLst>
                                </p:cTn>
                              </p:par>
                            </p:childTnLst>
                          </p:cTn>
                        </p:par>
                      </p:childTnLst>
                    </p:cTn>
                  </p:par>
                  <p:par>
                    <p:cTn id="175" fill="hold">
                      <p:stCondLst>
                        <p:cond delay="indefinite"/>
                      </p:stCondLst>
                      <p:childTnLst>
                        <p:par>
                          <p:cTn id="176" fill="hold">
                            <p:stCondLst>
                              <p:cond delay="0"/>
                            </p:stCondLst>
                            <p:childTnLst>
                              <p:par>
                                <p:cTn id="177" presetID="1" presetClass="exit" presetSubtype="0" fill="hold" grpId="0" nodeType="clickEffect">
                                  <p:stCondLst>
                                    <p:cond delay="0"/>
                                  </p:stCondLst>
                                  <p:childTnLst>
                                    <p:set>
                                      <p:cBhvr>
                                        <p:cTn id="178" dur="1" fill="hold">
                                          <p:stCondLst>
                                            <p:cond delay="0"/>
                                          </p:stCondLst>
                                        </p:cTn>
                                        <p:tgtEl>
                                          <p:spTgt spid="87"/>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1" presetClass="exit" presetSubtype="0" fill="hold" grpId="0" nodeType="clickEffect">
                                  <p:stCondLst>
                                    <p:cond delay="0"/>
                                  </p:stCondLst>
                                  <p:childTnLst>
                                    <p:set>
                                      <p:cBhvr>
                                        <p:cTn id="182" dur="1" fill="hold">
                                          <p:stCondLst>
                                            <p:cond delay="0"/>
                                          </p:stCondLst>
                                        </p:cTn>
                                        <p:tgtEl>
                                          <p:spTgt spid="125"/>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1" presetClass="exit" presetSubtype="0" fill="hold" grpId="0" nodeType="clickEffect">
                                  <p:stCondLst>
                                    <p:cond delay="0"/>
                                  </p:stCondLst>
                                  <p:childTnLst>
                                    <p:set>
                                      <p:cBhvr>
                                        <p:cTn id="186" dur="1" fill="hold">
                                          <p:stCondLst>
                                            <p:cond delay="0"/>
                                          </p:stCondLst>
                                        </p:cTn>
                                        <p:tgtEl>
                                          <p:spTgt spid="90"/>
                                        </p:tgtEl>
                                        <p:attrNameLst>
                                          <p:attrName>style.visibility</p:attrName>
                                        </p:attrNameLst>
                                      </p:cBhvr>
                                      <p:to>
                                        <p:strVal val="hidden"/>
                                      </p:to>
                                    </p:set>
                                  </p:childTnLst>
                                </p:cTn>
                              </p:par>
                            </p:childTnLst>
                          </p:cTn>
                        </p:par>
                      </p:childTnLst>
                    </p:cTn>
                  </p:par>
                  <p:par>
                    <p:cTn id="187" fill="hold">
                      <p:stCondLst>
                        <p:cond delay="indefinite"/>
                      </p:stCondLst>
                      <p:childTnLst>
                        <p:par>
                          <p:cTn id="188" fill="hold">
                            <p:stCondLst>
                              <p:cond delay="0"/>
                            </p:stCondLst>
                            <p:childTnLst>
                              <p:par>
                                <p:cTn id="189" presetID="1" presetClass="exit" presetSubtype="0" fill="hold" grpId="0" nodeType="clickEffect">
                                  <p:stCondLst>
                                    <p:cond delay="0"/>
                                  </p:stCondLst>
                                  <p:childTnLst>
                                    <p:set>
                                      <p:cBhvr>
                                        <p:cTn id="190" dur="1" fill="hold">
                                          <p:stCondLst>
                                            <p:cond delay="0"/>
                                          </p:stCondLst>
                                        </p:cTn>
                                        <p:tgtEl>
                                          <p:spTgt spid="126"/>
                                        </p:tgtEl>
                                        <p:attrNameLst>
                                          <p:attrName>style.visibility</p:attrName>
                                        </p:attrNameLst>
                                      </p:cBhvr>
                                      <p:to>
                                        <p:strVal val="hidden"/>
                                      </p:to>
                                    </p:set>
                                  </p:childTnLst>
                                </p:cTn>
                              </p:par>
                            </p:childTnLst>
                          </p:cTn>
                        </p:par>
                      </p:childTnLst>
                    </p:cTn>
                  </p:par>
                  <p:par>
                    <p:cTn id="191" fill="hold">
                      <p:stCondLst>
                        <p:cond delay="indefinite"/>
                      </p:stCondLst>
                      <p:childTnLst>
                        <p:par>
                          <p:cTn id="192" fill="hold">
                            <p:stCondLst>
                              <p:cond delay="0"/>
                            </p:stCondLst>
                            <p:childTnLst>
                              <p:par>
                                <p:cTn id="193" presetID="1" presetClass="exit" presetSubtype="0" fill="hold" grpId="0" nodeType="clickEffect">
                                  <p:stCondLst>
                                    <p:cond delay="0"/>
                                  </p:stCondLst>
                                  <p:childTnLst>
                                    <p:set>
                                      <p:cBhvr>
                                        <p:cTn id="194" dur="1" fill="hold">
                                          <p:stCondLst>
                                            <p:cond delay="0"/>
                                          </p:stCondLst>
                                        </p:cTn>
                                        <p:tgtEl>
                                          <p:spTgt spid="91"/>
                                        </p:tgtEl>
                                        <p:attrNameLst>
                                          <p:attrName>style.visibility</p:attrName>
                                        </p:attrNameLst>
                                      </p:cBhvr>
                                      <p:to>
                                        <p:strVal val="hidden"/>
                                      </p:to>
                                    </p:set>
                                  </p:childTnLst>
                                </p:cTn>
                              </p:par>
                            </p:childTnLst>
                          </p:cTn>
                        </p:par>
                      </p:childTnLst>
                    </p:cTn>
                  </p:par>
                  <p:par>
                    <p:cTn id="195" fill="hold">
                      <p:stCondLst>
                        <p:cond delay="indefinite"/>
                      </p:stCondLst>
                      <p:childTnLst>
                        <p:par>
                          <p:cTn id="196" fill="hold">
                            <p:stCondLst>
                              <p:cond delay="0"/>
                            </p:stCondLst>
                            <p:childTnLst>
                              <p:par>
                                <p:cTn id="197" presetID="1" presetClass="exit" presetSubtype="0" fill="hold" grpId="0" nodeType="clickEffect">
                                  <p:stCondLst>
                                    <p:cond delay="0"/>
                                  </p:stCondLst>
                                  <p:childTnLst>
                                    <p:set>
                                      <p:cBhvr>
                                        <p:cTn id="198" dur="1" fill="hold">
                                          <p:stCondLst>
                                            <p:cond delay="0"/>
                                          </p:stCondLst>
                                        </p:cTn>
                                        <p:tgtEl>
                                          <p:spTgt spid="127"/>
                                        </p:tgtEl>
                                        <p:attrNameLst>
                                          <p:attrName>style.visibility</p:attrName>
                                        </p:attrNameLst>
                                      </p:cBhvr>
                                      <p:to>
                                        <p:strVal val="hidden"/>
                                      </p:to>
                                    </p:set>
                                  </p:childTnLst>
                                </p:cTn>
                              </p:par>
                            </p:childTnLst>
                          </p:cTn>
                        </p:par>
                      </p:childTnLst>
                    </p:cTn>
                  </p:par>
                  <p:par>
                    <p:cTn id="199" fill="hold">
                      <p:stCondLst>
                        <p:cond delay="indefinite"/>
                      </p:stCondLst>
                      <p:childTnLst>
                        <p:par>
                          <p:cTn id="200" fill="hold">
                            <p:stCondLst>
                              <p:cond delay="0"/>
                            </p:stCondLst>
                            <p:childTnLst>
                              <p:par>
                                <p:cTn id="201" presetID="1" presetClass="exit" presetSubtype="0" fill="hold" grpId="0" nodeType="clickEffect">
                                  <p:stCondLst>
                                    <p:cond delay="0"/>
                                  </p:stCondLst>
                                  <p:childTnLst>
                                    <p:set>
                                      <p:cBhvr>
                                        <p:cTn id="202" dur="1" fill="hold">
                                          <p:stCondLst>
                                            <p:cond delay="0"/>
                                          </p:stCondLst>
                                        </p:cTn>
                                        <p:tgtEl>
                                          <p:spTgt spid="128"/>
                                        </p:tgtEl>
                                        <p:attrNameLst>
                                          <p:attrName>style.visibility</p:attrName>
                                        </p:attrNameLst>
                                      </p:cBhvr>
                                      <p:to>
                                        <p:strVal val="hidden"/>
                                      </p:to>
                                    </p:set>
                                  </p:childTnLst>
                                </p:cTn>
                              </p:par>
                            </p:childTnLst>
                          </p:cTn>
                        </p:par>
                      </p:childTnLst>
                    </p:cTn>
                  </p:par>
                  <p:par>
                    <p:cTn id="203" fill="hold">
                      <p:stCondLst>
                        <p:cond delay="indefinite"/>
                      </p:stCondLst>
                      <p:childTnLst>
                        <p:par>
                          <p:cTn id="204" fill="hold">
                            <p:stCondLst>
                              <p:cond delay="0"/>
                            </p:stCondLst>
                            <p:childTnLst>
                              <p:par>
                                <p:cTn id="205" presetID="1" presetClass="exit" presetSubtype="0" fill="hold" grpId="0" nodeType="clickEffect">
                                  <p:stCondLst>
                                    <p:cond delay="0"/>
                                  </p:stCondLst>
                                  <p:childTnLst>
                                    <p:set>
                                      <p:cBhvr>
                                        <p:cTn id="206" dur="1" fill="hold">
                                          <p:stCondLst>
                                            <p:cond delay="0"/>
                                          </p:stCondLst>
                                        </p:cTn>
                                        <p:tgtEl>
                                          <p:spTgt spid="92"/>
                                        </p:tgtEl>
                                        <p:attrNameLst>
                                          <p:attrName>style.visibility</p:attrName>
                                        </p:attrNameLst>
                                      </p:cBhvr>
                                      <p:to>
                                        <p:strVal val="hidden"/>
                                      </p:to>
                                    </p:set>
                                  </p:childTnLst>
                                </p:cTn>
                              </p:par>
                            </p:childTnLst>
                          </p:cTn>
                        </p:par>
                      </p:childTnLst>
                    </p:cTn>
                  </p:par>
                  <p:par>
                    <p:cTn id="207" fill="hold">
                      <p:stCondLst>
                        <p:cond delay="indefinite"/>
                      </p:stCondLst>
                      <p:childTnLst>
                        <p:par>
                          <p:cTn id="208" fill="hold">
                            <p:stCondLst>
                              <p:cond delay="0"/>
                            </p:stCondLst>
                            <p:childTnLst>
                              <p:par>
                                <p:cTn id="209" presetID="1" presetClass="exit" presetSubtype="0" fill="hold" grpId="0" nodeType="clickEffect">
                                  <p:stCondLst>
                                    <p:cond delay="0"/>
                                  </p:stCondLst>
                                  <p:childTnLst>
                                    <p:set>
                                      <p:cBhvr>
                                        <p:cTn id="210" dur="1" fill="hold">
                                          <p:stCondLst>
                                            <p:cond delay="0"/>
                                          </p:stCondLst>
                                        </p:cTn>
                                        <p:tgtEl>
                                          <p:spTgt spid="93"/>
                                        </p:tgtEl>
                                        <p:attrNameLst>
                                          <p:attrName>style.visibility</p:attrName>
                                        </p:attrNameLst>
                                      </p:cBhvr>
                                      <p:to>
                                        <p:strVal val="hidden"/>
                                      </p:to>
                                    </p:set>
                                  </p:childTnLst>
                                </p:cTn>
                              </p:par>
                            </p:childTnLst>
                          </p:cTn>
                        </p:par>
                      </p:childTnLst>
                    </p:cTn>
                  </p:par>
                  <p:par>
                    <p:cTn id="211" fill="hold">
                      <p:stCondLst>
                        <p:cond delay="indefinite"/>
                      </p:stCondLst>
                      <p:childTnLst>
                        <p:par>
                          <p:cTn id="212" fill="hold">
                            <p:stCondLst>
                              <p:cond delay="0"/>
                            </p:stCondLst>
                            <p:childTnLst>
                              <p:par>
                                <p:cTn id="213" presetID="1" presetClass="exit" presetSubtype="0" fill="hold" grpId="0" nodeType="clickEffect">
                                  <p:stCondLst>
                                    <p:cond delay="0"/>
                                  </p:stCondLst>
                                  <p:childTnLst>
                                    <p:set>
                                      <p:cBhvr>
                                        <p:cTn id="214" dur="1" fill="hold">
                                          <p:stCondLst>
                                            <p:cond delay="0"/>
                                          </p:stCondLst>
                                        </p:cTn>
                                        <p:tgtEl>
                                          <p:spTgt spid="129"/>
                                        </p:tgtEl>
                                        <p:attrNameLst>
                                          <p:attrName>style.visibility</p:attrName>
                                        </p:attrNameLst>
                                      </p:cBhvr>
                                      <p:to>
                                        <p:strVal val="hidden"/>
                                      </p:to>
                                    </p:set>
                                  </p:childTnLst>
                                </p:cTn>
                              </p:par>
                            </p:childTnLst>
                          </p:cTn>
                        </p:par>
                      </p:childTnLst>
                    </p:cTn>
                  </p:par>
                  <p:par>
                    <p:cTn id="215" fill="hold">
                      <p:stCondLst>
                        <p:cond delay="indefinite"/>
                      </p:stCondLst>
                      <p:childTnLst>
                        <p:par>
                          <p:cTn id="216" fill="hold">
                            <p:stCondLst>
                              <p:cond delay="0"/>
                            </p:stCondLst>
                            <p:childTnLst>
                              <p:par>
                                <p:cTn id="217" presetID="1" presetClass="exit" presetSubtype="0" fill="hold" grpId="0" nodeType="clickEffect">
                                  <p:stCondLst>
                                    <p:cond delay="0"/>
                                  </p:stCondLst>
                                  <p:childTnLst>
                                    <p:set>
                                      <p:cBhvr>
                                        <p:cTn id="218" dur="1" fill="hold">
                                          <p:stCondLst>
                                            <p:cond delay="0"/>
                                          </p:stCondLst>
                                        </p:cTn>
                                        <p:tgtEl>
                                          <p:spTgt spid="130"/>
                                        </p:tgtEl>
                                        <p:attrNameLst>
                                          <p:attrName>style.visibility</p:attrName>
                                        </p:attrNameLst>
                                      </p:cBhvr>
                                      <p:to>
                                        <p:strVal val="hidden"/>
                                      </p:to>
                                    </p:set>
                                  </p:childTnLst>
                                </p:cTn>
                              </p:par>
                            </p:childTnLst>
                          </p:cTn>
                        </p:par>
                      </p:childTnLst>
                    </p:cTn>
                  </p:par>
                  <p:par>
                    <p:cTn id="219" fill="hold">
                      <p:stCondLst>
                        <p:cond delay="indefinite"/>
                      </p:stCondLst>
                      <p:childTnLst>
                        <p:par>
                          <p:cTn id="220" fill="hold">
                            <p:stCondLst>
                              <p:cond delay="0"/>
                            </p:stCondLst>
                            <p:childTnLst>
                              <p:par>
                                <p:cTn id="221" presetID="1" presetClass="exit" presetSubtype="0" fill="hold" grpId="0" nodeType="clickEffect">
                                  <p:stCondLst>
                                    <p:cond delay="0"/>
                                  </p:stCondLst>
                                  <p:childTnLst>
                                    <p:set>
                                      <p:cBhvr>
                                        <p:cTn id="222" dur="1" fill="hold">
                                          <p:stCondLst>
                                            <p:cond delay="0"/>
                                          </p:stCondLst>
                                        </p:cTn>
                                        <p:tgtEl>
                                          <p:spTgt spid="131"/>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1" presetClass="exit" presetSubtype="0" fill="hold" grpId="0" nodeType="clickEffect">
                                  <p:stCondLst>
                                    <p:cond delay="0"/>
                                  </p:stCondLst>
                                  <p:childTnLst>
                                    <p:set>
                                      <p:cBhvr>
                                        <p:cTn id="226" dur="1" fill="hold">
                                          <p:stCondLst>
                                            <p:cond delay="0"/>
                                          </p:stCondLst>
                                        </p:cTn>
                                        <p:tgtEl>
                                          <p:spTgt spid="94"/>
                                        </p:tgtEl>
                                        <p:attrNameLst>
                                          <p:attrName>style.visibility</p:attrName>
                                        </p:attrNameLst>
                                      </p:cBhvr>
                                      <p:to>
                                        <p:strVal val="hidden"/>
                                      </p:to>
                                    </p:set>
                                  </p:childTnLst>
                                </p:cTn>
                              </p:par>
                            </p:childTnLst>
                          </p:cTn>
                        </p:par>
                      </p:childTnLst>
                    </p:cTn>
                  </p:par>
                  <p:par>
                    <p:cTn id="227" fill="hold">
                      <p:stCondLst>
                        <p:cond delay="indefinite"/>
                      </p:stCondLst>
                      <p:childTnLst>
                        <p:par>
                          <p:cTn id="228" fill="hold">
                            <p:stCondLst>
                              <p:cond delay="0"/>
                            </p:stCondLst>
                            <p:childTnLst>
                              <p:par>
                                <p:cTn id="229" presetID="1" presetClass="exit" presetSubtype="0" fill="hold" grpId="0" nodeType="clickEffect">
                                  <p:stCondLst>
                                    <p:cond delay="0"/>
                                  </p:stCondLst>
                                  <p:childTnLst>
                                    <p:set>
                                      <p:cBhvr>
                                        <p:cTn id="230" dur="1" fill="hold">
                                          <p:stCondLst>
                                            <p:cond delay="0"/>
                                          </p:stCondLst>
                                        </p:cTn>
                                        <p:tgtEl>
                                          <p:spTgt spid="132"/>
                                        </p:tgtEl>
                                        <p:attrNameLst>
                                          <p:attrName>style.visibility</p:attrName>
                                        </p:attrNameLst>
                                      </p:cBhvr>
                                      <p:to>
                                        <p:strVal val="hidden"/>
                                      </p:to>
                                    </p:set>
                                  </p:childTnLst>
                                </p:cTn>
                              </p:par>
                            </p:childTnLst>
                          </p:cTn>
                        </p:par>
                      </p:childTnLst>
                    </p:cTn>
                  </p:par>
                  <p:par>
                    <p:cTn id="231" fill="hold">
                      <p:stCondLst>
                        <p:cond delay="indefinite"/>
                      </p:stCondLst>
                      <p:childTnLst>
                        <p:par>
                          <p:cTn id="232" fill="hold">
                            <p:stCondLst>
                              <p:cond delay="0"/>
                            </p:stCondLst>
                            <p:childTnLst>
                              <p:par>
                                <p:cTn id="233" presetID="1" presetClass="exit" presetSubtype="0" fill="hold" grpId="0" nodeType="clickEffect">
                                  <p:stCondLst>
                                    <p:cond delay="0"/>
                                  </p:stCondLst>
                                  <p:childTnLst>
                                    <p:set>
                                      <p:cBhvr>
                                        <p:cTn id="234" dur="1" fill="hold">
                                          <p:stCondLst>
                                            <p:cond delay="0"/>
                                          </p:stCondLst>
                                        </p:cTn>
                                        <p:tgtEl>
                                          <p:spTgt spid="95"/>
                                        </p:tgtEl>
                                        <p:attrNameLst>
                                          <p:attrName>style.visibility</p:attrName>
                                        </p:attrNameLst>
                                      </p:cBhvr>
                                      <p:to>
                                        <p:strVal val="hidden"/>
                                      </p:to>
                                    </p:set>
                                  </p:childTnLst>
                                </p:cTn>
                              </p:par>
                            </p:childTnLst>
                          </p:cTn>
                        </p:par>
                      </p:childTnLst>
                    </p:cTn>
                  </p:par>
                  <p:par>
                    <p:cTn id="235" fill="hold">
                      <p:stCondLst>
                        <p:cond delay="indefinite"/>
                      </p:stCondLst>
                      <p:childTnLst>
                        <p:par>
                          <p:cTn id="236" fill="hold">
                            <p:stCondLst>
                              <p:cond delay="0"/>
                            </p:stCondLst>
                            <p:childTnLst>
                              <p:par>
                                <p:cTn id="237" presetID="1" presetClass="exit" presetSubtype="0" fill="hold" grpId="0" nodeType="clickEffect">
                                  <p:stCondLst>
                                    <p:cond delay="0"/>
                                  </p:stCondLst>
                                  <p:childTnLst>
                                    <p:set>
                                      <p:cBhvr>
                                        <p:cTn id="238" dur="1" fill="hold">
                                          <p:stCondLst>
                                            <p:cond delay="0"/>
                                          </p:stCondLst>
                                        </p:cTn>
                                        <p:tgtEl>
                                          <p:spTgt spid="96"/>
                                        </p:tgtEl>
                                        <p:attrNameLst>
                                          <p:attrName>style.visibility</p:attrName>
                                        </p:attrNameLst>
                                      </p:cBhvr>
                                      <p:to>
                                        <p:strVal val="hidden"/>
                                      </p:to>
                                    </p:set>
                                  </p:childTnLst>
                                </p:cTn>
                              </p:par>
                            </p:childTnLst>
                          </p:cTn>
                        </p:par>
                      </p:childTnLst>
                    </p:cTn>
                  </p:par>
                  <p:par>
                    <p:cTn id="239" fill="hold">
                      <p:stCondLst>
                        <p:cond delay="indefinite"/>
                      </p:stCondLst>
                      <p:childTnLst>
                        <p:par>
                          <p:cTn id="240" fill="hold">
                            <p:stCondLst>
                              <p:cond delay="0"/>
                            </p:stCondLst>
                            <p:childTnLst>
                              <p:par>
                                <p:cTn id="241" presetID="1" presetClass="exit" presetSubtype="0" fill="hold" grpId="0" nodeType="clickEffect">
                                  <p:stCondLst>
                                    <p:cond delay="0"/>
                                  </p:stCondLst>
                                  <p:childTnLst>
                                    <p:set>
                                      <p:cBhvr>
                                        <p:cTn id="242" dur="1" fill="hold">
                                          <p:stCondLst>
                                            <p:cond delay="0"/>
                                          </p:stCondLst>
                                        </p:cTn>
                                        <p:tgtEl>
                                          <p:spTgt spid="97"/>
                                        </p:tgtEl>
                                        <p:attrNameLst>
                                          <p:attrName>style.visibility</p:attrName>
                                        </p:attrNameLst>
                                      </p:cBhvr>
                                      <p:to>
                                        <p:strVal val="hidden"/>
                                      </p:to>
                                    </p:set>
                                  </p:childTnLst>
                                </p:cTn>
                              </p:par>
                            </p:childTnLst>
                          </p:cTn>
                        </p:par>
                      </p:childTnLst>
                    </p:cTn>
                  </p:par>
                  <p:par>
                    <p:cTn id="243" fill="hold">
                      <p:stCondLst>
                        <p:cond delay="indefinite"/>
                      </p:stCondLst>
                      <p:childTnLst>
                        <p:par>
                          <p:cTn id="244" fill="hold">
                            <p:stCondLst>
                              <p:cond delay="0"/>
                            </p:stCondLst>
                            <p:childTnLst>
                              <p:par>
                                <p:cTn id="245" presetID="1" presetClass="exit" presetSubtype="0" fill="hold" grpId="0" nodeType="clickEffect">
                                  <p:stCondLst>
                                    <p:cond delay="0"/>
                                  </p:stCondLst>
                                  <p:childTnLst>
                                    <p:set>
                                      <p:cBhvr>
                                        <p:cTn id="246" dur="1" fill="hold">
                                          <p:stCondLst>
                                            <p:cond delay="0"/>
                                          </p:stCondLst>
                                        </p:cTn>
                                        <p:tgtEl>
                                          <p:spTgt spid="133"/>
                                        </p:tgtEl>
                                        <p:attrNameLst>
                                          <p:attrName>style.visibility</p:attrName>
                                        </p:attrNameLst>
                                      </p:cBhvr>
                                      <p:to>
                                        <p:strVal val="hidden"/>
                                      </p:to>
                                    </p:set>
                                  </p:childTnLst>
                                </p:cTn>
                              </p:par>
                            </p:childTnLst>
                          </p:cTn>
                        </p:par>
                      </p:childTnLst>
                    </p:cTn>
                  </p:par>
                  <p:par>
                    <p:cTn id="247" fill="hold">
                      <p:stCondLst>
                        <p:cond delay="indefinite"/>
                      </p:stCondLst>
                      <p:childTnLst>
                        <p:par>
                          <p:cTn id="248" fill="hold">
                            <p:stCondLst>
                              <p:cond delay="0"/>
                            </p:stCondLst>
                            <p:childTnLst>
                              <p:par>
                                <p:cTn id="249" presetID="1" presetClass="exit" presetSubtype="0" fill="hold" grpId="0" nodeType="clickEffect">
                                  <p:stCondLst>
                                    <p:cond delay="0"/>
                                  </p:stCondLst>
                                  <p:childTnLst>
                                    <p:set>
                                      <p:cBhvr>
                                        <p:cTn id="250" dur="1" fill="hold">
                                          <p:stCondLst>
                                            <p:cond delay="0"/>
                                          </p:stCondLst>
                                        </p:cTn>
                                        <p:tgtEl>
                                          <p:spTgt spid="134"/>
                                        </p:tgtEl>
                                        <p:attrNameLst>
                                          <p:attrName>style.visibility</p:attrName>
                                        </p:attrNameLst>
                                      </p:cBhvr>
                                      <p:to>
                                        <p:strVal val="hidden"/>
                                      </p:to>
                                    </p:set>
                                  </p:childTnLst>
                                </p:cTn>
                              </p:par>
                            </p:childTnLst>
                          </p:cTn>
                        </p:par>
                      </p:childTnLst>
                    </p:cTn>
                  </p:par>
                  <p:par>
                    <p:cTn id="251" fill="hold">
                      <p:stCondLst>
                        <p:cond delay="indefinite"/>
                      </p:stCondLst>
                      <p:childTnLst>
                        <p:par>
                          <p:cTn id="252" fill="hold">
                            <p:stCondLst>
                              <p:cond delay="0"/>
                            </p:stCondLst>
                            <p:childTnLst>
                              <p:par>
                                <p:cTn id="253" presetID="1" presetClass="exit" presetSubtype="0" fill="hold" grpId="0" nodeType="clickEffect">
                                  <p:stCondLst>
                                    <p:cond delay="0"/>
                                  </p:stCondLst>
                                  <p:childTnLst>
                                    <p:set>
                                      <p:cBhvr>
                                        <p:cTn id="254" dur="1" fill="hold">
                                          <p:stCondLst>
                                            <p:cond delay="0"/>
                                          </p:stCondLst>
                                        </p:cTn>
                                        <p:tgtEl>
                                          <p:spTgt spid="99"/>
                                        </p:tgtEl>
                                        <p:attrNameLst>
                                          <p:attrName>style.visibility</p:attrName>
                                        </p:attrNameLst>
                                      </p:cBhvr>
                                      <p:to>
                                        <p:strVal val="hidden"/>
                                      </p:to>
                                    </p:set>
                                  </p:childTnLst>
                                </p:cTn>
                              </p:par>
                            </p:childTnLst>
                          </p:cTn>
                        </p:par>
                      </p:childTnLst>
                    </p:cTn>
                  </p:par>
                  <p:par>
                    <p:cTn id="255" fill="hold">
                      <p:stCondLst>
                        <p:cond delay="indefinite"/>
                      </p:stCondLst>
                      <p:childTnLst>
                        <p:par>
                          <p:cTn id="256" fill="hold">
                            <p:stCondLst>
                              <p:cond delay="0"/>
                            </p:stCondLst>
                            <p:childTnLst>
                              <p:par>
                                <p:cTn id="257" presetID="1" presetClass="exit" presetSubtype="0" fill="hold" grpId="0" nodeType="clickEffect">
                                  <p:stCondLst>
                                    <p:cond delay="0"/>
                                  </p:stCondLst>
                                  <p:childTnLst>
                                    <p:set>
                                      <p:cBhvr>
                                        <p:cTn id="258" dur="1" fill="hold">
                                          <p:stCondLst>
                                            <p:cond delay="0"/>
                                          </p:stCondLst>
                                        </p:cTn>
                                        <p:tgtEl>
                                          <p:spTgt spid="135"/>
                                        </p:tgtEl>
                                        <p:attrNameLst>
                                          <p:attrName>style.visibility</p:attrName>
                                        </p:attrNameLst>
                                      </p:cBhvr>
                                      <p:to>
                                        <p:strVal val="hidden"/>
                                      </p:to>
                                    </p:set>
                                  </p:childTnLst>
                                </p:cTn>
                              </p:par>
                            </p:childTnLst>
                          </p:cTn>
                        </p:par>
                      </p:childTnLst>
                    </p:cTn>
                  </p:par>
                  <p:par>
                    <p:cTn id="259" fill="hold">
                      <p:stCondLst>
                        <p:cond delay="indefinite"/>
                      </p:stCondLst>
                      <p:childTnLst>
                        <p:par>
                          <p:cTn id="260" fill="hold">
                            <p:stCondLst>
                              <p:cond delay="0"/>
                            </p:stCondLst>
                            <p:childTnLst>
                              <p:par>
                                <p:cTn id="261" presetID="1" presetClass="exit" presetSubtype="0" fill="hold" grpId="0" nodeType="clickEffect">
                                  <p:stCondLst>
                                    <p:cond delay="0"/>
                                  </p:stCondLst>
                                  <p:childTnLst>
                                    <p:set>
                                      <p:cBhvr>
                                        <p:cTn id="262" dur="1" fill="hold">
                                          <p:stCondLst>
                                            <p:cond delay="0"/>
                                          </p:stCondLst>
                                        </p:cTn>
                                        <p:tgtEl>
                                          <p:spTgt spid="136"/>
                                        </p:tgtEl>
                                        <p:attrNameLst>
                                          <p:attrName>style.visibility</p:attrName>
                                        </p:attrNameLst>
                                      </p:cBhvr>
                                      <p:to>
                                        <p:strVal val="hidden"/>
                                      </p:to>
                                    </p:set>
                                  </p:childTnLst>
                                </p:cTn>
                              </p:par>
                            </p:childTnLst>
                          </p:cTn>
                        </p:par>
                      </p:childTnLst>
                    </p:cTn>
                  </p:par>
                  <p:par>
                    <p:cTn id="263" fill="hold">
                      <p:stCondLst>
                        <p:cond delay="indefinite"/>
                      </p:stCondLst>
                      <p:childTnLst>
                        <p:par>
                          <p:cTn id="264" fill="hold">
                            <p:stCondLst>
                              <p:cond delay="0"/>
                            </p:stCondLst>
                            <p:childTnLst>
                              <p:par>
                                <p:cTn id="265" presetID="1" presetClass="exit" presetSubtype="0" fill="hold" grpId="0" nodeType="clickEffect">
                                  <p:stCondLst>
                                    <p:cond delay="0"/>
                                  </p:stCondLst>
                                  <p:childTnLst>
                                    <p:set>
                                      <p:cBhvr>
                                        <p:cTn id="266" dur="1" fill="hold">
                                          <p:stCondLst>
                                            <p:cond delay="0"/>
                                          </p:stCondLst>
                                        </p:cTn>
                                        <p:tgtEl>
                                          <p:spTgt spid="137"/>
                                        </p:tgtEl>
                                        <p:attrNameLst>
                                          <p:attrName>style.visibility</p:attrName>
                                        </p:attrNameLst>
                                      </p:cBhvr>
                                      <p:to>
                                        <p:strVal val="hidden"/>
                                      </p:to>
                                    </p:set>
                                  </p:childTnLst>
                                </p:cTn>
                              </p:par>
                            </p:childTnLst>
                          </p:cTn>
                        </p:par>
                      </p:childTnLst>
                    </p:cTn>
                  </p:par>
                  <p:par>
                    <p:cTn id="267" fill="hold">
                      <p:stCondLst>
                        <p:cond delay="indefinite"/>
                      </p:stCondLst>
                      <p:childTnLst>
                        <p:par>
                          <p:cTn id="268" fill="hold">
                            <p:stCondLst>
                              <p:cond delay="0"/>
                            </p:stCondLst>
                            <p:childTnLst>
                              <p:par>
                                <p:cTn id="269" presetID="1" presetClass="exit" presetSubtype="0" fill="hold" grpId="0" nodeType="clickEffect">
                                  <p:stCondLst>
                                    <p:cond delay="0"/>
                                  </p:stCondLst>
                                  <p:childTnLst>
                                    <p:set>
                                      <p:cBhvr>
                                        <p:cTn id="270" dur="1" fill="hold">
                                          <p:stCondLst>
                                            <p:cond delay="0"/>
                                          </p:stCondLst>
                                        </p:cTn>
                                        <p:tgtEl>
                                          <p:spTgt spid="100"/>
                                        </p:tgtEl>
                                        <p:attrNameLst>
                                          <p:attrName>style.visibility</p:attrName>
                                        </p:attrNameLst>
                                      </p:cBhvr>
                                      <p:to>
                                        <p:strVal val="hidden"/>
                                      </p:to>
                                    </p:set>
                                  </p:childTnLst>
                                </p:cTn>
                              </p:par>
                            </p:childTnLst>
                          </p:cTn>
                        </p:par>
                      </p:childTnLst>
                    </p:cTn>
                  </p:par>
                  <p:par>
                    <p:cTn id="271" fill="hold">
                      <p:stCondLst>
                        <p:cond delay="indefinite"/>
                      </p:stCondLst>
                      <p:childTnLst>
                        <p:par>
                          <p:cTn id="272" fill="hold">
                            <p:stCondLst>
                              <p:cond delay="0"/>
                            </p:stCondLst>
                            <p:childTnLst>
                              <p:par>
                                <p:cTn id="273" presetID="1" presetClass="exit" presetSubtype="0" fill="hold" grpId="0" nodeType="clickEffect">
                                  <p:stCondLst>
                                    <p:cond delay="0"/>
                                  </p:stCondLst>
                                  <p:childTnLst>
                                    <p:set>
                                      <p:cBhvr>
                                        <p:cTn id="274" dur="1" fill="hold">
                                          <p:stCondLst>
                                            <p:cond delay="0"/>
                                          </p:stCondLst>
                                        </p:cTn>
                                        <p:tgtEl>
                                          <p:spTgt spid="138"/>
                                        </p:tgtEl>
                                        <p:attrNameLst>
                                          <p:attrName>style.visibility</p:attrName>
                                        </p:attrNameLst>
                                      </p:cBhvr>
                                      <p:to>
                                        <p:strVal val="hidden"/>
                                      </p:to>
                                    </p:set>
                                  </p:childTnLst>
                                </p:cTn>
                              </p:par>
                            </p:childTnLst>
                          </p:cTn>
                        </p:par>
                      </p:childTnLst>
                    </p:cTn>
                  </p:par>
                  <p:par>
                    <p:cTn id="275" fill="hold">
                      <p:stCondLst>
                        <p:cond delay="indefinite"/>
                      </p:stCondLst>
                      <p:childTnLst>
                        <p:par>
                          <p:cTn id="276" fill="hold">
                            <p:stCondLst>
                              <p:cond delay="0"/>
                            </p:stCondLst>
                            <p:childTnLst>
                              <p:par>
                                <p:cTn id="277" presetID="1" presetClass="exit" presetSubtype="0" fill="hold" grpId="0" nodeType="clickEffect">
                                  <p:stCondLst>
                                    <p:cond delay="0"/>
                                  </p:stCondLst>
                                  <p:childTnLst>
                                    <p:set>
                                      <p:cBhvr>
                                        <p:cTn id="278" dur="1" fill="hold">
                                          <p:stCondLst>
                                            <p:cond delay="0"/>
                                          </p:stCondLst>
                                        </p:cTn>
                                        <p:tgtEl>
                                          <p:spTgt spid="101"/>
                                        </p:tgtEl>
                                        <p:attrNameLst>
                                          <p:attrName>style.visibility</p:attrName>
                                        </p:attrNameLst>
                                      </p:cBhvr>
                                      <p:to>
                                        <p:strVal val="hidden"/>
                                      </p:to>
                                    </p:set>
                                  </p:childTnLst>
                                </p:cTn>
                              </p:par>
                            </p:childTnLst>
                          </p:cTn>
                        </p:par>
                      </p:childTnLst>
                    </p:cTn>
                  </p:par>
                  <p:par>
                    <p:cTn id="279" fill="hold">
                      <p:stCondLst>
                        <p:cond delay="indefinite"/>
                      </p:stCondLst>
                      <p:childTnLst>
                        <p:par>
                          <p:cTn id="280" fill="hold">
                            <p:stCondLst>
                              <p:cond delay="0"/>
                            </p:stCondLst>
                            <p:childTnLst>
                              <p:par>
                                <p:cTn id="281" presetID="1" presetClass="exit" presetSubtype="0" fill="hold" grpId="0" nodeType="clickEffect">
                                  <p:stCondLst>
                                    <p:cond delay="0"/>
                                  </p:stCondLst>
                                  <p:childTnLst>
                                    <p:set>
                                      <p:cBhvr>
                                        <p:cTn id="282" dur="1" fill="hold">
                                          <p:stCondLst>
                                            <p:cond delay="0"/>
                                          </p:stCondLst>
                                        </p:cTn>
                                        <p:tgtEl>
                                          <p:spTgt spid="139"/>
                                        </p:tgtEl>
                                        <p:attrNameLst>
                                          <p:attrName>style.visibility</p:attrName>
                                        </p:attrNameLst>
                                      </p:cBhvr>
                                      <p:to>
                                        <p:strVal val="hidden"/>
                                      </p:to>
                                    </p:set>
                                  </p:childTnLst>
                                </p:cTn>
                              </p:par>
                            </p:childTnLst>
                          </p:cTn>
                        </p:par>
                      </p:childTnLst>
                    </p:cTn>
                  </p:par>
                  <p:par>
                    <p:cTn id="283" fill="hold">
                      <p:stCondLst>
                        <p:cond delay="indefinite"/>
                      </p:stCondLst>
                      <p:childTnLst>
                        <p:par>
                          <p:cTn id="284" fill="hold">
                            <p:stCondLst>
                              <p:cond delay="0"/>
                            </p:stCondLst>
                            <p:childTnLst>
                              <p:par>
                                <p:cTn id="285" presetID="1" presetClass="exit" presetSubtype="0" fill="hold" grpId="0" nodeType="clickEffect">
                                  <p:stCondLst>
                                    <p:cond delay="0"/>
                                  </p:stCondLst>
                                  <p:childTnLst>
                                    <p:set>
                                      <p:cBhvr>
                                        <p:cTn id="286" dur="1" fill="hold">
                                          <p:stCondLst>
                                            <p:cond delay="0"/>
                                          </p:stCondLst>
                                        </p:cTn>
                                        <p:tgtEl>
                                          <p:spTgt spid="103"/>
                                        </p:tgtEl>
                                        <p:attrNameLst>
                                          <p:attrName>style.visibility</p:attrName>
                                        </p:attrNameLst>
                                      </p:cBhvr>
                                      <p:to>
                                        <p:strVal val="hidden"/>
                                      </p:to>
                                    </p:set>
                                  </p:childTnLst>
                                </p:cTn>
                              </p:par>
                            </p:childTnLst>
                          </p:cTn>
                        </p:par>
                      </p:childTnLst>
                    </p:cTn>
                  </p:par>
                  <p:par>
                    <p:cTn id="287" fill="hold">
                      <p:stCondLst>
                        <p:cond delay="indefinite"/>
                      </p:stCondLst>
                      <p:childTnLst>
                        <p:par>
                          <p:cTn id="288" fill="hold">
                            <p:stCondLst>
                              <p:cond delay="0"/>
                            </p:stCondLst>
                            <p:childTnLst>
                              <p:par>
                                <p:cTn id="289" presetID="1" presetClass="exit" presetSubtype="0" fill="hold" grpId="0" nodeType="clickEffect">
                                  <p:stCondLst>
                                    <p:cond delay="0"/>
                                  </p:stCondLst>
                                  <p:childTnLst>
                                    <p:set>
                                      <p:cBhvr>
                                        <p:cTn id="290" dur="1" fill="hold">
                                          <p:stCondLst>
                                            <p:cond delay="0"/>
                                          </p:stCondLst>
                                        </p:cTn>
                                        <p:tgtEl>
                                          <p:spTgt spid="102"/>
                                        </p:tgtEl>
                                        <p:attrNameLst>
                                          <p:attrName>style.visibility</p:attrName>
                                        </p:attrNameLst>
                                      </p:cBhvr>
                                      <p:to>
                                        <p:strVal val="hidden"/>
                                      </p:to>
                                    </p:set>
                                  </p:childTnLst>
                                </p:cTn>
                              </p:par>
                            </p:childTnLst>
                          </p:cTn>
                        </p:par>
                      </p:childTnLst>
                    </p:cTn>
                  </p:par>
                  <p:par>
                    <p:cTn id="291" fill="hold">
                      <p:stCondLst>
                        <p:cond delay="indefinite"/>
                      </p:stCondLst>
                      <p:childTnLst>
                        <p:par>
                          <p:cTn id="292" fill="hold">
                            <p:stCondLst>
                              <p:cond delay="0"/>
                            </p:stCondLst>
                            <p:childTnLst>
                              <p:par>
                                <p:cTn id="293" presetID="1" presetClass="exit" presetSubtype="0" fill="hold" grpId="0" nodeType="clickEffect">
                                  <p:stCondLst>
                                    <p:cond delay="0"/>
                                  </p:stCondLst>
                                  <p:childTnLst>
                                    <p:set>
                                      <p:cBhvr>
                                        <p:cTn id="294" dur="1" fill="hold">
                                          <p:stCondLst>
                                            <p:cond delay="0"/>
                                          </p:stCondLst>
                                        </p:cTn>
                                        <p:tgtEl>
                                          <p:spTgt spid="1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F3ADF6-7C1E-4D69-9146-2EA4466F7BCA}"/>
              </a:ext>
            </a:extLst>
          </p:cNvPr>
          <p:cNvSpPr>
            <a:spLocks noGrp="1"/>
          </p:cNvSpPr>
          <p:nvPr>
            <p:ph type="title"/>
          </p:nvPr>
        </p:nvSpPr>
        <p:spPr>
          <a:xfrm>
            <a:off x="-1" y="213557"/>
            <a:ext cx="6719777" cy="647577"/>
          </a:xfrm>
        </p:spPr>
        <p:txBody>
          <a:bodyPr>
            <a:noAutofit/>
          </a:bodyPr>
          <a:lstStyle/>
          <a:p>
            <a:r>
              <a:rPr lang="en-GB" sz="2800" b="1" dirty="0">
                <a:solidFill>
                  <a:srgbClr val="FFFFFF"/>
                </a:solidFill>
              </a:rPr>
              <a:t>Une situation </a:t>
            </a:r>
            <a:r>
              <a:rPr lang="en-GB" sz="2800" b="1" dirty="0" err="1">
                <a:solidFill>
                  <a:srgbClr val="FFFFFF"/>
                </a:solidFill>
              </a:rPr>
              <a:t>d'urgence</a:t>
            </a:r>
            <a:r>
              <a:rPr lang="en-GB" sz="2800" b="1" dirty="0">
                <a:solidFill>
                  <a:srgbClr val="FFFFFF"/>
                </a:solidFill>
              </a:rPr>
              <a:t> à </a:t>
            </a:r>
            <a:r>
              <a:rPr lang="en-GB" sz="2800" b="1" dirty="0" err="1">
                <a:solidFill>
                  <a:srgbClr val="FFFFFF"/>
                </a:solidFill>
              </a:rPr>
              <a:t>l'école</a:t>
            </a:r>
            <a:br>
              <a:rPr lang="en-GB" sz="2800" b="1" dirty="0">
                <a:solidFill>
                  <a:srgbClr val="FFFFFF"/>
                </a:solidFill>
              </a:rPr>
            </a:br>
            <a:endParaRPr lang="en-GB" sz="2800" dirty="0"/>
          </a:p>
        </p:txBody>
      </p:sp>
      <p:sp>
        <p:nvSpPr>
          <p:cNvPr id="17" name="Google Shape;147;p2">
            <a:extLst>
              <a:ext uri="{FF2B5EF4-FFF2-40B4-BE49-F238E27FC236}">
                <a16:creationId xmlns:a16="http://schemas.microsoft.com/office/drawing/2014/main" id="{43183876-2437-4626-A727-BC8E7D74A0DE}"/>
              </a:ext>
            </a:extLst>
          </p:cNvPr>
          <p:cNvSpPr/>
          <p:nvPr/>
        </p:nvSpPr>
        <p:spPr>
          <a:xfrm>
            <a:off x="10929937" y="249869"/>
            <a:ext cx="979984" cy="419602"/>
          </a:xfrm>
          <a:prstGeom prst="roundRect">
            <a:avLst>
              <a:gd name="adj" fmla="val 16667"/>
            </a:avLst>
          </a:prstGeom>
          <a:solidFill>
            <a:srgbClr val="0055A5"/>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dirty="0">
                <a:solidFill>
                  <a:srgbClr val="FFFFFF"/>
                </a:solidFill>
                <a:latin typeface="Century Gothic"/>
                <a:ea typeface="Century Gothic"/>
                <a:cs typeface="Century Gothic"/>
                <a:sym typeface="Century Gothic"/>
              </a:rPr>
              <a:t>lire </a:t>
            </a:r>
            <a:endParaRPr sz="1800" b="1" i="0" u="none" strike="noStrike" cap="none" dirty="0">
              <a:solidFill>
                <a:srgbClr val="FFFFFF"/>
              </a:solidFill>
              <a:latin typeface="Century Gothic"/>
              <a:ea typeface="Century Gothic"/>
              <a:cs typeface="Century Gothic"/>
              <a:sym typeface="Century Gothic"/>
            </a:endParaRPr>
          </a:p>
        </p:txBody>
      </p:sp>
      <p:pic>
        <p:nvPicPr>
          <p:cNvPr id="11" name="Picture 10">
            <a:extLst>
              <a:ext uri="{FF2B5EF4-FFF2-40B4-BE49-F238E27FC236}">
                <a16:creationId xmlns:a16="http://schemas.microsoft.com/office/drawing/2014/main" id="{8C7D6B28-31FD-4628-A768-94896122ABF6}"/>
              </a:ext>
            </a:extLst>
          </p:cNvPr>
          <p:cNvPicPr>
            <a:picLocks noChangeAspect="1"/>
          </p:cNvPicPr>
          <p:nvPr/>
        </p:nvPicPr>
        <p:blipFill>
          <a:blip r:embed="rId3"/>
          <a:stretch>
            <a:fillRect/>
          </a:stretch>
        </p:blipFill>
        <p:spPr>
          <a:xfrm>
            <a:off x="432483" y="1734363"/>
            <a:ext cx="11477438" cy="4545196"/>
          </a:xfrm>
          <a:prstGeom prst="rect">
            <a:avLst/>
          </a:prstGeom>
        </p:spPr>
      </p:pic>
      <p:sp>
        <p:nvSpPr>
          <p:cNvPr id="12" name="TextBox 11">
            <a:extLst>
              <a:ext uri="{FF2B5EF4-FFF2-40B4-BE49-F238E27FC236}">
                <a16:creationId xmlns:a16="http://schemas.microsoft.com/office/drawing/2014/main" id="{05E49F43-EF22-4054-BFBD-723670BDEC8F}"/>
              </a:ext>
            </a:extLst>
          </p:cNvPr>
          <p:cNvSpPr txBox="1"/>
          <p:nvPr/>
        </p:nvSpPr>
        <p:spPr>
          <a:xfrm>
            <a:off x="600075" y="2268022"/>
            <a:ext cx="5407263" cy="3477875"/>
          </a:xfrm>
          <a:prstGeom prst="rect">
            <a:avLst/>
          </a:prstGeom>
          <a:noFill/>
        </p:spPr>
        <p:txBody>
          <a:bodyPr wrap="square" rtlCol="0">
            <a:spAutoFit/>
          </a:bodyPr>
          <a:lstStyle/>
          <a:p>
            <a:r>
              <a:rPr lang="en-GB" sz="2200" b="1" dirty="0">
                <a:solidFill>
                  <a:schemeClr val="accent1">
                    <a:lumMod val="50000"/>
                  </a:schemeClr>
                </a:solidFill>
                <a:latin typeface="Century Gothic" panose="020B0502020202020204" pitchFamily="34" charset="0"/>
              </a:rPr>
              <a:t>Les </a:t>
            </a:r>
            <a:r>
              <a:rPr lang="en-GB" sz="2200" b="1" dirty="0" err="1">
                <a:solidFill>
                  <a:schemeClr val="accent1">
                    <a:lumMod val="50000"/>
                  </a:schemeClr>
                </a:solidFill>
                <a:latin typeface="Century Gothic" panose="020B0502020202020204" pitchFamily="34" charset="0"/>
              </a:rPr>
              <a:t>professeurs</a:t>
            </a:r>
            <a:r>
              <a:rPr lang="en-GB" sz="2200" b="1" dirty="0">
                <a:solidFill>
                  <a:schemeClr val="accent1">
                    <a:lumMod val="50000"/>
                  </a:schemeClr>
                </a:solidFill>
                <a:latin typeface="Century Gothic" panose="020B0502020202020204" pitchFamily="34" charset="0"/>
              </a:rPr>
              <a:t> de 6ème </a:t>
            </a:r>
            <a:r>
              <a:rPr lang="en-GB" sz="2200" dirty="0" err="1">
                <a:solidFill>
                  <a:schemeClr val="accent1">
                    <a:lumMod val="50000"/>
                  </a:schemeClr>
                </a:solidFill>
                <a:latin typeface="Century Gothic" panose="020B0502020202020204" pitchFamily="34" charset="0"/>
              </a:rPr>
              <a:t>organisent</a:t>
            </a:r>
            <a:r>
              <a:rPr lang="en-GB" sz="2200" dirty="0">
                <a:solidFill>
                  <a:schemeClr val="accent1">
                    <a:lumMod val="50000"/>
                  </a:schemeClr>
                </a:solidFill>
                <a:latin typeface="Century Gothic" panose="020B0502020202020204" pitchFamily="34" charset="0"/>
              </a:rPr>
              <a:t> un concert à </a:t>
            </a:r>
            <a:r>
              <a:rPr lang="en-GB" sz="2200" dirty="0" err="1">
                <a:solidFill>
                  <a:schemeClr val="accent1">
                    <a:lumMod val="50000"/>
                  </a:schemeClr>
                </a:solidFill>
                <a:latin typeface="Century Gothic" panose="020B0502020202020204" pitchFamily="34" charset="0"/>
              </a:rPr>
              <a:t>l'école</a:t>
            </a:r>
            <a:r>
              <a:rPr lang="en-GB" sz="2200" dirty="0">
                <a:solidFill>
                  <a:schemeClr val="accent1">
                    <a:lumMod val="50000"/>
                  </a:schemeClr>
                </a:solidFill>
                <a:latin typeface="Century Gothic" panose="020B0502020202020204" pitchFamily="34" charset="0"/>
              </a:rPr>
              <a:t>. Le concert </a:t>
            </a:r>
            <a:r>
              <a:rPr lang="en-GB" sz="2200" dirty="0" err="1">
                <a:solidFill>
                  <a:schemeClr val="accent1">
                    <a:lumMod val="50000"/>
                  </a:schemeClr>
                </a:solidFill>
                <a:latin typeface="Century Gothic" panose="020B0502020202020204" pitchFamily="34" charset="0"/>
              </a:rPr>
              <a:t>est</a:t>
            </a:r>
            <a:r>
              <a:rPr lang="en-GB" sz="2200" dirty="0">
                <a:solidFill>
                  <a:schemeClr val="accent1">
                    <a:lumMod val="50000"/>
                  </a:schemeClr>
                </a:solidFill>
                <a:latin typeface="Century Gothic" panose="020B0502020202020204" pitchFamily="34" charset="0"/>
              </a:rPr>
              <a:t> grand et important et les enfants </a:t>
            </a:r>
            <a:r>
              <a:rPr lang="en-GB" sz="2200" dirty="0" err="1">
                <a:solidFill>
                  <a:schemeClr val="accent1">
                    <a:lumMod val="50000"/>
                  </a:schemeClr>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enthousiastes</a:t>
            </a:r>
            <a:r>
              <a:rPr lang="en-GB" sz="2200" dirty="0">
                <a:solidFill>
                  <a:schemeClr val="accent1">
                    <a:lumMod val="50000"/>
                  </a:schemeClr>
                </a:solidFill>
                <a:latin typeface="Century Gothic" panose="020B0502020202020204" pitchFamily="34" charset="0"/>
              </a:rPr>
              <a:t>.</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Les </a:t>
            </a:r>
            <a:r>
              <a:rPr lang="en-GB" sz="2200" dirty="0" err="1">
                <a:solidFill>
                  <a:schemeClr val="accent1">
                    <a:lumMod val="50000"/>
                  </a:schemeClr>
                </a:solidFill>
                <a:latin typeface="Century Gothic" panose="020B0502020202020204" pitchFamily="34" charset="0"/>
              </a:rPr>
              <a:t>chanteurs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drôles</a:t>
            </a:r>
            <a:r>
              <a:rPr lang="en-GB" sz="2200" dirty="0">
                <a:solidFill>
                  <a:schemeClr val="accent1">
                    <a:lumMod val="50000"/>
                  </a:schemeClr>
                </a:solidFill>
                <a:latin typeface="Century Gothic" panose="020B0502020202020204" pitchFamily="34" charset="0"/>
              </a:rPr>
              <a:t> et </a:t>
            </a:r>
            <a:r>
              <a:rPr lang="en-GB" sz="2200" dirty="0" err="1">
                <a:solidFill>
                  <a:schemeClr val="accent1">
                    <a:lumMod val="50000"/>
                  </a:schemeClr>
                </a:solidFill>
                <a:latin typeface="Century Gothic" panose="020B0502020202020204" pitchFamily="34" charset="0"/>
              </a:rPr>
              <a:t>amusants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Ils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chantent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en</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anglais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Mais</a:t>
            </a:r>
            <a:r>
              <a:rPr lang="en-GB" sz="2200" dirty="0">
                <a:solidFill>
                  <a:schemeClr val="accent1">
                    <a:lumMod val="50000"/>
                  </a:schemeClr>
                </a:solidFill>
                <a:latin typeface="Century Gothic" panose="020B0502020202020204" pitchFamily="34" charset="0"/>
              </a:rPr>
              <a:t> </a:t>
            </a:r>
            <a:r>
              <a:rPr lang="en-GB" sz="2200" b="1" dirty="0">
                <a:solidFill>
                  <a:schemeClr val="accent1">
                    <a:lumMod val="50000"/>
                  </a:schemeClr>
                </a:solidFill>
                <a:latin typeface="Century Gothic" panose="020B0502020202020204" pitchFamily="34" charset="0"/>
              </a:rPr>
              <a:t>les </a:t>
            </a:r>
            <a:r>
              <a:rPr lang="en-GB" sz="2200" b="1" dirty="0" err="1">
                <a:solidFill>
                  <a:schemeClr val="accent1">
                    <a:lumMod val="50000"/>
                  </a:schemeClr>
                </a:solidFill>
                <a:latin typeface="Century Gothic" panose="020B0502020202020204" pitchFamily="34" charset="0"/>
              </a:rPr>
              <a:t>professeurs</a:t>
            </a:r>
            <a:r>
              <a:rPr lang="en-GB" sz="2200" b="1" dirty="0">
                <a:solidFill>
                  <a:schemeClr val="accent1">
                    <a:lumMod val="50000"/>
                  </a:schemeClr>
                </a:solidFill>
                <a:latin typeface="Century Gothic" panose="020B0502020202020204" pitchFamily="34" charset="0"/>
              </a:rPr>
              <a:t> </a:t>
            </a:r>
            <a:r>
              <a:rPr lang="en-GB" sz="2200" dirty="0">
                <a:solidFill>
                  <a:schemeClr val="accent1">
                    <a:lumMod val="50000"/>
                  </a:schemeClr>
                </a:solidFill>
                <a:latin typeface="Century Gothic" panose="020B0502020202020204" pitchFamily="34" charset="0"/>
              </a:rPr>
              <a:t>ont un problème. Les </a:t>
            </a:r>
            <a:r>
              <a:rPr lang="en-GB" sz="2200" dirty="0" err="1">
                <a:solidFill>
                  <a:schemeClr val="accent1">
                    <a:lumMod val="50000"/>
                  </a:schemeClr>
                </a:solidFill>
                <a:latin typeface="Century Gothic" panose="020B0502020202020204" pitchFamily="34" charset="0"/>
              </a:rPr>
              <a:t>chanteurs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malades</a:t>
            </a:r>
            <a:r>
              <a:rPr lang="en-GB" sz="2200" dirty="0">
                <a:solidFill>
                  <a:schemeClr val="accent1">
                    <a:lumMod val="50000"/>
                  </a:schemeClr>
                </a:solidFill>
                <a:latin typeface="Century Gothic" panose="020B0502020202020204" pitchFamily="34" charset="0"/>
              </a:rPr>
              <a:t>! La situation </a:t>
            </a:r>
            <a:r>
              <a:rPr lang="en-GB" sz="2200" dirty="0" err="1">
                <a:solidFill>
                  <a:schemeClr val="accent1">
                    <a:lumMod val="50000"/>
                  </a:schemeClr>
                </a:solidFill>
                <a:latin typeface="Century Gothic" panose="020B0502020202020204" pitchFamily="34" charset="0"/>
              </a:rPr>
              <a:t>est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problematique</a:t>
            </a:r>
            <a:r>
              <a:rPr lang="en-GB" sz="2200" dirty="0">
                <a:solidFill>
                  <a:schemeClr val="accent1">
                    <a:lumMod val="50000"/>
                  </a:schemeClr>
                </a:solidFill>
                <a:latin typeface="Century Gothic" panose="020B0502020202020204" pitchFamily="34" charset="0"/>
              </a:rPr>
              <a:t>.</a:t>
            </a:r>
          </a:p>
        </p:txBody>
      </p:sp>
      <p:sp>
        <p:nvSpPr>
          <p:cNvPr id="13" name="TextBox 12">
            <a:extLst>
              <a:ext uri="{FF2B5EF4-FFF2-40B4-BE49-F238E27FC236}">
                <a16:creationId xmlns:a16="http://schemas.microsoft.com/office/drawing/2014/main" id="{28199E8C-B476-49F8-8B90-DF52908D681C}"/>
              </a:ext>
            </a:extLst>
          </p:cNvPr>
          <p:cNvSpPr txBox="1"/>
          <p:nvPr/>
        </p:nvSpPr>
        <p:spPr>
          <a:xfrm>
            <a:off x="6457245" y="2268022"/>
            <a:ext cx="5219021" cy="3816429"/>
          </a:xfrm>
          <a:prstGeom prst="rect">
            <a:avLst/>
          </a:prstGeom>
          <a:noFill/>
        </p:spPr>
        <p:txBody>
          <a:bodyPr wrap="square" rtlCol="0">
            <a:spAutoFit/>
          </a:bodyPr>
          <a:lstStyle/>
          <a:p>
            <a:r>
              <a:rPr lang="en-GB" sz="2200" b="1" dirty="0">
                <a:solidFill>
                  <a:schemeClr val="accent1">
                    <a:lumMod val="50000"/>
                  </a:schemeClr>
                </a:solidFill>
                <a:latin typeface="Century Gothic" panose="020B0502020202020204" pitchFamily="34" charset="0"/>
              </a:rPr>
              <a:t>Les </a:t>
            </a:r>
            <a:r>
              <a:rPr lang="en-GB" sz="2200" b="1" dirty="0" err="1">
                <a:solidFill>
                  <a:schemeClr val="accent1">
                    <a:lumMod val="50000"/>
                  </a:schemeClr>
                </a:solidFill>
                <a:latin typeface="Century Gothic" panose="020B0502020202020204" pitchFamily="34" charset="0"/>
              </a:rPr>
              <a:t>professeurs</a:t>
            </a:r>
            <a:r>
              <a:rPr lang="en-GB" sz="2200" b="1"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ont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une</a:t>
            </a:r>
            <a:r>
              <a:rPr lang="en-GB" sz="2200" dirty="0">
                <a:solidFill>
                  <a:schemeClr val="accent1">
                    <a:lumMod val="50000"/>
                  </a:schemeClr>
                </a:solidFill>
                <a:latin typeface="Century Gothic" panose="020B0502020202020204" pitchFamily="34" charset="0"/>
              </a:rPr>
              <a:t> idée.</a:t>
            </a:r>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Ils</a:t>
            </a:r>
            <a:r>
              <a:rPr lang="en-GB" sz="2200" b="1"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drôles</a:t>
            </a:r>
            <a:r>
              <a:rPr lang="en-GB" sz="2200" dirty="0">
                <a:solidFill>
                  <a:schemeClr val="accent1">
                    <a:lumMod val="50000"/>
                  </a:schemeClr>
                </a:solidFill>
                <a:latin typeface="Century Gothic" panose="020B0502020202020204" pitchFamily="34" charset="0"/>
              </a:rPr>
              <a:t> et </a:t>
            </a:r>
            <a:r>
              <a:rPr lang="en-GB" sz="2200" dirty="0" err="1">
                <a:solidFill>
                  <a:schemeClr val="accent1">
                    <a:lumMod val="50000"/>
                  </a:schemeClr>
                </a:solidFill>
                <a:latin typeface="Century Gothic" panose="020B0502020202020204" pitchFamily="34" charset="0"/>
              </a:rPr>
              <a:t>amusants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aussi</a:t>
            </a:r>
            <a:r>
              <a:rPr lang="en-GB" sz="2200" dirty="0">
                <a:solidFill>
                  <a:schemeClr val="accent1">
                    <a:lumMod val="50000"/>
                  </a:schemeClr>
                </a:solidFill>
                <a:latin typeface="Century Gothic" panose="020B0502020202020204" pitchFamily="34" charset="0"/>
              </a:rPr>
              <a:t>, et</a:t>
            </a:r>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ils</a:t>
            </a:r>
            <a:r>
              <a:rPr lang="en-GB" sz="2200" b="1"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parlent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anglais</a:t>
            </a:r>
            <a:r>
              <a:rPr lang="en-GB" sz="2200" dirty="0">
                <a:solidFill>
                  <a:schemeClr val="accent1">
                    <a:lumMod val="50000"/>
                  </a:schemeClr>
                </a:solidFill>
                <a:latin typeface="Century Gothic" panose="020B0502020202020204" pitchFamily="34" charset="0"/>
              </a:rPr>
              <a:t> …</a:t>
            </a:r>
          </a:p>
          <a:p>
            <a:endParaRPr lang="en-GB" sz="2200" dirty="0">
              <a:solidFill>
                <a:schemeClr val="accent1">
                  <a:lumMod val="50000"/>
                </a:schemeClr>
              </a:solidFill>
              <a:latin typeface="Century Gothic" panose="020B0502020202020204" pitchFamily="34" charset="0"/>
            </a:endParaRPr>
          </a:p>
          <a:p>
            <a:r>
              <a:rPr lang="en-GB" sz="2200" b="1" dirty="0">
                <a:solidFill>
                  <a:schemeClr val="accent1">
                    <a:lumMod val="50000"/>
                  </a:schemeClr>
                </a:solidFill>
                <a:latin typeface="Century Gothic" panose="020B0502020202020204" pitchFamily="34" charset="0"/>
              </a:rPr>
              <a:t>Les </a:t>
            </a:r>
            <a:r>
              <a:rPr lang="en-GB" sz="2200" b="1" dirty="0" err="1">
                <a:solidFill>
                  <a:schemeClr val="accent1">
                    <a:lumMod val="50000"/>
                  </a:schemeClr>
                </a:solidFill>
                <a:latin typeface="Century Gothic" panose="020B0502020202020204" pitchFamily="34" charset="0"/>
              </a:rPr>
              <a:t>professeurs</a:t>
            </a:r>
            <a:r>
              <a:rPr lang="en-GB" sz="2200" b="1" dirty="0">
                <a:solidFill>
                  <a:schemeClr val="accent1">
                    <a:lumMod val="50000"/>
                  </a:schemeClr>
                </a:solidFill>
                <a:latin typeface="Century Gothic" panose="020B0502020202020204" pitchFamily="34" charset="0"/>
              </a:rPr>
              <a:t> </a:t>
            </a:r>
            <a:r>
              <a:rPr lang="en-GB" sz="2200" dirty="0">
                <a:solidFill>
                  <a:schemeClr val="accent1">
                    <a:lumMod val="50000"/>
                  </a:schemeClr>
                </a:solidFill>
                <a:latin typeface="Century Gothic" panose="020B0502020202020204" pitchFamily="34" charset="0"/>
              </a:rPr>
              <a:t>portent des </a:t>
            </a:r>
            <a:r>
              <a:rPr lang="en-GB" sz="2200" dirty="0" err="1">
                <a:solidFill>
                  <a:schemeClr val="accent1">
                    <a:lumMod val="50000"/>
                  </a:schemeClr>
                </a:solidFill>
                <a:latin typeface="Century Gothic" panose="020B0502020202020204" pitchFamily="34" charset="0"/>
              </a:rPr>
              <a:t>uniformes</a:t>
            </a:r>
            <a:r>
              <a:rPr lang="en-GB" sz="2200" dirty="0">
                <a:solidFill>
                  <a:schemeClr val="accent1">
                    <a:lumMod val="50000"/>
                  </a:schemeClr>
                </a:solidFill>
                <a:latin typeface="Century Gothic" panose="020B0502020202020204" pitchFamily="34" charset="0"/>
              </a:rPr>
              <a:t> violets et</a:t>
            </a:r>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ils</a:t>
            </a:r>
            <a:r>
              <a:rPr lang="en-GB" sz="2200" b="1"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chantent</a:t>
            </a:r>
            <a:r>
              <a:rPr lang="en-GB" sz="2200" dirty="0">
                <a:solidFill>
                  <a:schemeClr val="accent1">
                    <a:lumMod val="50000"/>
                  </a:schemeClr>
                </a:solidFill>
                <a:latin typeface="Century Gothic" panose="020B0502020202020204" pitchFamily="34" charset="0"/>
              </a:rPr>
              <a:t> au concert. </a:t>
            </a:r>
            <a:r>
              <a:rPr lang="en-GB" sz="2200" b="1" dirty="0" err="1">
                <a:solidFill>
                  <a:schemeClr val="accent1">
                    <a:lumMod val="50000"/>
                  </a:schemeClr>
                </a:solidFill>
                <a:latin typeface="Century Gothic" panose="020B0502020202020204" pitchFamily="34" charset="0"/>
              </a:rPr>
              <a:t>Ils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des </a:t>
            </a:r>
            <a:r>
              <a:rPr lang="en-GB" sz="2200" dirty="0" err="1">
                <a:solidFill>
                  <a:schemeClr val="accent1">
                    <a:lumMod val="50000"/>
                  </a:schemeClr>
                </a:solidFill>
                <a:latin typeface="Century Gothic" panose="020B0502020202020204" pitchFamily="34" charset="0"/>
              </a:rPr>
              <a:t>bons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acteurs</a:t>
            </a:r>
            <a:r>
              <a:rPr lang="en-GB" sz="2200" dirty="0">
                <a:solidFill>
                  <a:schemeClr val="accent1">
                    <a:lumMod val="50000"/>
                  </a:schemeClr>
                </a:solidFill>
                <a:latin typeface="Century Gothic" panose="020B0502020202020204" pitchFamily="34" charset="0"/>
              </a:rPr>
              <a:t>!</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Les enfants </a:t>
            </a:r>
            <a:r>
              <a:rPr lang="en-GB" sz="2200" dirty="0" err="1">
                <a:solidFill>
                  <a:schemeClr val="accent1">
                    <a:lumMod val="50000"/>
                  </a:schemeClr>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contents. La solution </a:t>
            </a:r>
            <a:r>
              <a:rPr lang="en-GB" sz="2200" dirty="0" err="1">
                <a:solidFill>
                  <a:schemeClr val="accent1">
                    <a:lumMod val="50000"/>
                  </a:schemeClr>
                </a:solidFill>
                <a:latin typeface="Century Gothic" panose="020B0502020202020204" pitchFamily="34" charset="0"/>
              </a:rPr>
              <a:t>est</a:t>
            </a:r>
            <a:r>
              <a:rPr lang="en-GB" sz="2200" dirty="0">
                <a:solidFill>
                  <a:schemeClr val="accent1">
                    <a:lumMod val="50000"/>
                  </a:schemeClr>
                </a:solidFill>
                <a:latin typeface="Century Gothic" panose="020B0502020202020204" pitchFamily="34" charset="0"/>
              </a:rPr>
              <a:t> super!</a:t>
            </a:r>
          </a:p>
          <a:p>
            <a:r>
              <a:rPr lang="en-GB" sz="2200" dirty="0">
                <a:solidFill>
                  <a:schemeClr val="accent1">
                    <a:lumMod val="50000"/>
                  </a:schemeClr>
                </a:solidFill>
                <a:latin typeface="Century Gothic" panose="020B0502020202020204" pitchFamily="34" charset="0"/>
              </a:rPr>
              <a:t> </a:t>
            </a:r>
          </a:p>
        </p:txBody>
      </p:sp>
      <p:sp>
        <p:nvSpPr>
          <p:cNvPr id="14" name="TextBox 13">
            <a:extLst>
              <a:ext uri="{FF2B5EF4-FFF2-40B4-BE49-F238E27FC236}">
                <a16:creationId xmlns:a16="http://schemas.microsoft.com/office/drawing/2014/main" id="{D7D5FBAA-F929-42C8-BA82-E2EC306D917D}"/>
              </a:ext>
            </a:extLst>
          </p:cNvPr>
          <p:cNvSpPr txBox="1"/>
          <p:nvPr/>
        </p:nvSpPr>
        <p:spPr>
          <a:xfrm>
            <a:off x="442912" y="1271370"/>
            <a:ext cx="11233354"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Imagine you are telling the story from the teacher’s point of view. What changes? </a:t>
            </a:r>
          </a:p>
        </p:txBody>
      </p:sp>
      <p:sp>
        <p:nvSpPr>
          <p:cNvPr id="15" name="Google Shape;147;p2">
            <a:extLst>
              <a:ext uri="{FF2B5EF4-FFF2-40B4-BE49-F238E27FC236}">
                <a16:creationId xmlns:a16="http://schemas.microsoft.com/office/drawing/2014/main" id="{839A52DF-EF89-47AC-8807-532378493075}"/>
              </a:ext>
            </a:extLst>
          </p:cNvPr>
          <p:cNvSpPr/>
          <p:nvPr/>
        </p:nvSpPr>
        <p:spPr>
          <a:xfrm>
            <a:off x="10580914" y="249869"/>
            <a:ext cx="1329007" cy="419602"/>
          </a:xfrm>
          <a:prstGeom prst="roundRect">
            <a:avLst>
              <a:gd name="adj" fmla="val 16667"/>
            </a:avLst>
          </a:prstGeom>
          <a:solidFill>
            <a:srgbClr val="0055A5"/>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dirty="0" err="1">
                <a:solidFill>
                  <a:srgbClr val="FFFFFF"/>
                </a:solidFill>
                <a:latin typeface="Century Gothic"/>
                <a:ea typeface="Century Gothic"/>
                <a:cs typeface="Century Gothic"/>
                <a:sym typeface="Century Gothic"/>
              </a:rPr>
              <a:t>écrire</a:t>
            </a:r>
            <a:r>
              <a:rPr lang="en-GB" sz="1800" b="1" dirty="0">
                <a:solidFill>
                  <a:srgbClr val="FFFFFF"/>
                </a:solidFill>
                <a:latin typeface="Century Gothic"/>
                <a:ea typeface="Century Gothic"/>
                <a:cs typeface="Century Gothic"/>
                <a:sym typeface="Century Gothic"/>
              </a:rPr>
              <a:t> </a:t>
            </a:r>
            <a:endParaRPr sz="1800" b="1" i="0" u="none" strike="noStrike" cap="none" dirty="0">
              <a:solidFill>
                <a:srgbClr val="FFFFFF"/>
              </a:solidFill>
              <a:latin typeface="Century Gothic"/>
              <a:ea typeface="Century Gothic"/>
              <a:cs typeface="Century Gothic"/>
              <a:sym typeface="Century Gothic"/>
            </a:endParaRPr>
          </a:p>
        </p:txBody>
      </p:sp>
      <p:sp>
        <p:nvSpPr>
          <p:cNvPr id="16" name="TextBox 15">
            <a:extLst>
              <a:ext uri="{FF2B5EF4-FFF2-40B4-BE49-F238E27FC236}">
                <a16:creationId xmlns:a16="http://schemas.microsoft.com/office/drawing/2014/main" id="{9B823A68-1E58-4E11-A3AE-DD874E95EE6A}"/>
              </a:ext>
            </a:extLst>
          </p:cNvPr>
          <p:cNvSpPr txBox="1"/>
          <p:nvPr/>
        </p:nvSpPr>
        <p:spPr>
          <a:xfrm>
            <a:off x="600074" y="2287049"/>
            <a:ext cx="5245555" cy="1446550"/>
          </a:xfrm>
          <a:prstGeom prst="rect">
            <a:avLst/>
          </a:prstGeom>
          <a:solidFill>
            <a:schemeClr val="bg1"/>
          </a:solidFill>
        </p:spPr>
        <p:txBody>
          <a:bodyPr wrap="square" rtlCol="0">
            <a:spAutoFit/>
          </a:bodyPr>
          <a:lstStyle/>
          <a:p>
            <a:r>
              <a:rPr lang="en-GB" sz="2200" b="1" dirty="0">
                <a:solidFill>
                  <a:schemeClr val="accent1">
                    <a:lumMod val="50000"/>
                  </a:schemeClr>
                </a:solidFill>
                <a:latin typeface="Century Gothic" panose="020B0502020202020204" pitchFamily="34" charset="0"/>
              </a:rPr>
              <a:t>Nous </a:t>
            </a:r>
            <a:r>
              <a:rPr lang="en-GB" sz="2200" b="1" dirty="0" err="1">
                <a:solidFill>
                  <a:srgbClr val="EE6000"/>
                </a:solidFill>
                <a:latin typeface="Century Gothic" panose="020B0502020202020204" pitchFamily="34" charset="0"/>
              </a:rPr>
              <a:t>organisons</a:t>
            </a:r>
            <a:r>
              <a:rPr lang="en-GB" sz="2200" b="1" dirty="0">
                <a:solidFill>
                  <a:srgbClr val="EE6000"/>
                </a:solidFill>
                <a:latin typeface="Century Gothic" panose="020B0502020202020204" pitchFamily="34" charset="0"/>
              </a:rPr>
              <a:t> </a:t>
            </a:r>
            <a:r>
              <a:rPr lang="en-GB" sz="2200" dirty="0">
                <a:solidFill>
                  <a:schemeClr val="accent1">
                    <a:lumMod val="50000"/>
                  </a:schemeClr>
                </a:solidFill>
                <a:latin typeface="Century Gothic" panose="020B0502020202020204" pitchFamily="34" charset="0"/>
              </a:rPr>
              <a:t>un concert pour les enfants. Le concert </a:t>
            </a:r>
            <a:r>
              <a:rPr lang="en-GB" sz="2200" dirty="0" err="1">
                <a:solidFill>
                  <a:schemeClr val="accent1">
                    <a:lumMod val="50000"/>
                  </a:schemeClr>
                </a:solidFill>
                <a:latin typeface="Century Gothic" panose="020B0502020202020204" pitchFamily="34" charset="0"/>
              </a:rPr>
              <a:t>est</a:t>
            </a:r>
            <a:r>
              <a:rPr lang="en-GB" sz="2200" dirty="0">
                <a:solidFill>
                  <a:schemeClr val="accent1">
                    <a:lumMod val="50000"/>
                  </a:schemeClr>
                </a:solidFill>
                <a:latin typeface="Century Gothic" panose="020B0502020202020204" pitchFamily="34" charset="0"/>
              </a:rPr>
              <a:t> grand et important et les enfants </a:t>
            </a:r>
            <a:r>
              <a:rPr lang="en-GB" sz="2200" dirty="0" err="1">
                <a:solidFill>
                  <a:schemeClr val="accent1">
                    <a:lumMod val="50000"/>
                  </a:schemeClr>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très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enthousiastes</a:t>
            </a:r>
            <a:r>
              <a:rPr lang="en-GB" sz="2200" dirty="0">
                <a:solidFill>
                  <a:schemeClr val="accent1">
                    <a:lumMod val="50000"/>
                  </a:schemeClr>
                </a:solidFill>
                <a:latin typeface="Century Gothic" panose="020B0502020202020204" pitchFamily="34" charset="0"/>
              </a:rPr>
              <a:t>.</a:t>
            </a:r>
          </a:p>
        </p:txBody>
      </p:sp>
      <p:sp>
        <p:nvSpPr>
          <p:cNvPr id="19" name="TextBox 18">
            <a:extLst>
              <a:ext uri="{FF2B5EF4-FFF2-40B4-BE49-F238E27FC236}">
                <a16:creationId xmlns:a16="http://schemas.microsoft.com/office/drawing/2014/main" id="{090242A8-BF00-4691-B89A-64671E18F040}"/>
              </a:ext>
            </a:extLst>
          </p:cNvPr>
          <p:cNvSpPr txBox="1"/>
          <p:nvPr/>
        </p:nvSpPr>
        <p:spPr>
          <a:xfrm>
            <a:off x="600075" y="4017181"/>
            <a:ext cx="5245554" cy="1785104"/>
          </a:xfrm>
          <a:prstGeom prst="rect">
            <a:avLst/>
          </a:prstGeom>
          <a:solidFill>
            <a:schemeClr val="bg1"/>
          </a:solidFill>
        </p:spPr>
        <p:txBody>
          <a:bodyPr wrap="square" rtlCol="0">
            <a:spAutoFit/>
          </a:bodyPr>
          <a:lstStyle/>
          <a:p>
            <a:r>
              <a:rPr lang="en-GB" sz="2200" dirty="0">
                <a:solidFill>
                  <a:schemeClr val="accent1">
                    <a:lumMod val="50000"/>
                  </a:schemeClr>
                </a:solidFill>
                <a:latin typeface="Century Gothic" panose="020B0502020202020204" pitchFamily="34" charset="0"/>
              </a:rPr>
              <a:t>Les chanteurs </a:t>
            </a:r>
            <a:r>
              <a:rPr lang="en-GB" sz="2200" dirty="0" err="1">
                <a:solidFill>
                  <a:schemeClr val="accent1">
                    <a:lumMod val="50000"/>
                  </a:schemeClr>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drôles</a:t>
            </a:r>
            <a:r>
              <a:rPr lang="en-GB" sz="2200" dirty="0">
                <a:solidFill>
                  <a:schemeClr val="accent1">
                    <a:lumMod val="50000"/>
                  </a:schemeClr>
                </a:solidFill>
                <a:latin typeface="Century Gothic" panose="020B0502020202020204" pitchFamily="34" charset="0"/>
              </a:rPr>
              <a:t> et </a:t>
            </a:r>
            <a:r>
              <a:rPr lang="en-GB" sz="2200" dirty="0" err="1">
                <a:solidFill>
                  <a:schemeClr val="accent1">
                    <a:lumMod val="50000"/>
                  </a:schemeClr>
                </a:solidFill>
                <a:latin typeface="Century Gothic" panose="020B0502020202020204" pitchFamily="34" charset="0"/>
              </a:rPr>
              <a:t>très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amusants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Ils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chantent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en</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anglais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Mais</a:t>
            </a:r>
            <a:r>
              <a:rPr lang="en-GB" sz="2200" b="1" dirty="0">
                <a:solidFill>
                  <a:schemeClr val="accent1">
                    <a:lumMod val="50000"/>
                  </a:schemeClr>
                </a:solidFill>
                <a:latin typeface="Century Gothic" panose="020B0502020202020204" pitchFamily="34" charset="0"/>
              </a:rPr>
              <a:t> nous </a:t>
            </a:r>
            <a:r>
              <a:rPr lang="en-GB" sz="2200" b="1" dirty="0" err="1">
                <a:solidFill>
                  <a:srgbClr val="EE6000"/>
                </a:solidFill>
                <a:latin typeface="Century Gothic" panose="020B0502020202020204" pitchFamily="34" charset="0"/>
              </a:rPr>
              <a:t>avons</a:t>
            </a:r>
            <a:r>
              <a:rPr lang="en-GB" sz="2200" b="1" dirty="0">
                <a:solidFill>
                  <a:srgbClr val="EE6000"/>
                </a:solidFill>
                <a:latin typeface="Century Gothic" panose="020B0502020202020204" pitchFamily="34" charset="0"/>
              </a:rPr>
              <a:t> </a:t>
            </a:r>
            <a:r>
              <a:rPr lang="en-GB" sz="2200" dirty="0">
                <a:solidFill>
                  <a:schemeClr val="accent1">
                    <a:lumMod val="50000"/>
                  </a:schemeClr>
                </a:solidFill>
                <a:latin typeface="Century Gothic" panose="020B0502020202020204" pitchFamily="34" charset="0"/>
              </a:rPr>
              <a:t>un problème. Les </a:t>
            </a:r>
            <a:r>
              <a:rPr lang="en-GB" sz="2200" dirty="0" err="1">
                <a:solidFill>
                  <a:schemeClr val="accent1">
                    <a:lumMod val="50000"/>
                  </a:schemeClr>
                </a:solidFill>
                <a:latin typeface="Century Gothic" panose="020B0502020202020204" pitchFamily="34" charset="0"/>
              </a:rPr>
              <a:t>chanteurs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malades</a:t>
            </a:r>
            <a:r>
              <a:rPr lang="en-GB" sz="2200" dirty="0">
                <a:solidFill>
                  <a:schemeClr val="accent1">
                    <a:lumMod val="50000"/>
                  </a:schemeClr>
                </a:solidFill>
                <a:latin typeface="Century Gothic" panose="020B0502020202020204" pitchFamily="34" charset="0"/>
              </a:rPr>
              <a:t>! La situation </a:t>
            </a:r>
            <a:r>
              <a:rPr lang="en-GB" sz="2200" dirty="0" err="1">
                <a:solidFill>
                  <a:schemeClr val="accent1">
                    <a:lumMod val="50000"/>
                  </a:schemeClr>
                </a:solidFill>
                <a:latin typeface="Century Gothic" panose="020B0502020202020204" pitchFamily="34" charset="0"/>
              </a:rPr>
              <a:t>est</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très</a:t>
            </a:r>
            <a:r>
              <a:rPr lang="en-GB" sz="2200" dirty="0">
                <a:solidFill>
                  <a:schemeClr val="accent1">
                    <a:lumMod val="50000"/>
                  </a:schemeClr>
                </a:solidFill>
                <a:latin typeface="Century Gothic" panose="020B0502020202020204" pitchFamily="34" charset="0"/>
              </a:rPr>
              <a:t> difficile.</a:t>
            </a:r>
          </a:p>
        </p:txBody>
      </p:sp>
      <p:sp>
        <p:nvSpPr>
          <p:cNvPr id="20" name="TextBox 19">
            <a:extLst>
              <a:ext uri="{FF2B5EF4-FFF2-40B4-BE49-F238E27FC236}">
                <a16:creationId xmlns:a16="http://schemas.microsoft.com/office/drawing/2014/main" id="{DE40A961-47E6-4E47-8CA6-C190E18129C6}"/>
              </a:ext>
            </a:extLst>
          </p:cNvPr>
          <p:cNvSpPr txBox="1"/>
          <p:nvPr/>
        </p:nvSpPr>
        <p:spPr>
          <a:xfrm>
            <a:off x="6457245" y="2268022"/>
            <a:ext cx="5086350" cy="1107996"/>
          </a:xfrm>
          <a:prstGeom prst="rect">
            <a:avLst/>
          </a:prstGeom>
          <a:solidFill>
            <a:schemeClr val="bg1"/>
          </a:solidFill>
        </p:spPr>
        <p:txBody>
          <a:bodyPr wrap="square" rtlCol="0">
            <a:spAutoFit/>
          </a:bodyPr>
          <a:lstStyle/>
          <a:p>
            <a:r>
              <a:rPr lang="en-GB" sz="2200" b="1" dirty="0">
                <a:solidFill>
                  <a:schemeClr val="accent1">
                    <a:lumMod val="50000"/>
                  </a:schemeClr>
                </a:solidFill>
                <a:latin typeface="Century Gothic" panose="020B0502020202020204" pitchFamily="34" charset="0"/>
              </a:rPr>
              <a:t>Nous </a:t>
            </a:r>
            <a:r>
              <a:rPr lang="en-GB" sz="2200" b="1" dirty="0" err="1">
                <a:solidFill>
                  <a:srgbClr val="EE6000"/>
                </a:solidFill>
                <a:latin typeface="Century Gothic" panose="020B0502020202020204" pitchFamily="34" charset="0"/>
              </a:rPr>
              <a:t>avons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une</a:t>
            </a:r>
            <a:r>
              <a:rPr lang="en-GB" sz="2200" dirty="0">
                <a:solidFill>
                  <a:schemeClr val="accent1">
                    <a:lumMod val="50000"/>
                  </a:schemeClr>
                </a:solidFill>
                <a:latin typeface="Century Gothic" panose="020B0502020202020204" pitchFamily="34" charset="0"/>
              </a:rPr>
              <a:t> idée.</a:t>
            </a:r>
            <a:r>
              <a:rPr lang="en-GB" sz="2200" b="1" dirty="0">
                <a:solidFill>
                  <a:schemeClr val="accent1">
                    <a:lumMod val="50000"/>
                  </a:schemeClr>
                </a:solidFill>
                <a:latin typeface="Century Gothic" panose="020B0502020202020204" pitchFamily="34" charset="0"/>
              </a:rPr>
              <a:t> Nous</a:t>
            </a:r>
            <a:r>
              <a:rPr lang="en-GB" sz="2200" b="1" dirty="0">
                <a:solidFill>
                  <a:srgbClr val="EE6000"/>
                </a:solidFill>
                <a:latin typeface="Century Gothic" panose="020B0502020202020204" pitchFamily="34" charset="0"/>
              </a:rPr>
              <a:t> </a:t>
            </a:r>
            <a:r>
              <a:rPr lang="en-GB" sz="2200" b="1" dirty="0" err="1">
                <a:solidFill>
                  <a:srgbClr val="EE6000"/>
                </a:solidFill>
                <a:latin typeface="Century Gothic" panose="020B0502020202020204" pitchFamily="34" charset="0"/>
              </a:rPr>
              <a:t>sommes</a:t>
            </a:r>
            <a:r>
              <a:rPr lang="en-GB" sz="2200" dirty="0">
                <a:solidFill>
                  <a:srgbClr val="EE6000"/>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drôles</a:t>
            </a:r>
            <a:r>
              <a:rPr lang="en-GB" sz="2200" dirty="0">
                <a:solidFill>
                  <a:schemeClr val="accent1">
                    <a:lumMod val="50000"/>
                  </a:schemeClr>
                </a:solidFill>
                <a:latin typeface="Century Gothic" panose="020B0502020202020204" pitchFamily="34" charset="0"/>
              </a:rPr>
              <a:t> et </a:t>
            </a:r>
            <a:r>
              <a:rPr lang="en-GB" sz="2200" dirty="0" err="1">
                <a:solidFill>
                  <a:schemeClr val="accent1">
                    <a:lumMod val="50000"/>
                  </a:schemeClr>
                </a:solidFill>
                <a:latin typeface="Century Gothic" panose="020B0502020202020204" pitchFamily="34" charset="0"/>
              </a:rPr>
              <a:t>amusants</a:t>
            </a:r>
            <a:r>
              <a:rPr lang="en-GB" sz="2200" dirty="0">
                <a:solidFill>
                  <a:schemeClr val="accent1">
                    <a:lumMod val="50000"/>
                  </a:schemeClr>
                </a:solidFill>
                <a:latin typeface="Century Gothic" panose="020B0502020202020204" pitchFamily="34" charset="0"/>
              </a:rPr>
              <a:t>, et</a:t>
            </a:r>
            <a:r>
              <a:rPr lang="en-GB" sz="2200" b="1" dirty="0">
                <a:solidFill>
                  <a:schemeClr val="accent1">
                    <a:lumMod val="50000"/>
                  </a:schemeClr>
                </a:solidFill>
                <a:latin typeface="Century Gothic" panose="020B0502020202020204" pitchFamily="34" charset="0"/>
              </a:rPr>
              <a:t> nous </a:t>
            </a:r>
            <a:r>
              <a:rPr lang="en-GB" sz="2200" b="1" dirty="0" err="1">
                <a:solidFill>
                  <a:srgbClr val="EE6000"/>
                </a:solidFill>
                <a:latin typeface="Century Gothic" panose="020B0502020202020204" pitchFamily="34" charset="0"/>
              </a:rPr>
              <a:t>parlons</a:t>
            </a:r>
            <a:r>
              <a:rPr lang="en-GB" sz="2200" b="1" dirty="0">
                <a:solidFill>
                  <a:srgbClr val="EE6000"/>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très</a:t>
            </a:r>
            <a:r>
              <a:rPr lang="en-GB" sz="2200" dirty="0">
                <a:solidFill>
                  <a:schemeClr val="accent1">
                    <a:lumMod val="50000"/>
                  </a:schemeClr>
                </a:solidFill>
                <a:latin typeface="Century Gothic" panose="020B0502020202020204" pitchFamily="34" charset="0"/>
              </a:rPr>
              <a:t> bien anglaise </a:t>
            </a:r>
            <a:r>
              <a:rPr lang="fr-FR" sz="2200" dirty="0">
                <a:solidFill>
                  <a:schemeClr val="accent1">
                    <a:lumMod val="50000"/>
                  </a:schemeClr>
                </a:solidFill>
                <a:latin typeface="Century Gothic" panose="020B0502020202020204" pitchFamily="34" charset="0"/>
              </a:rPr>
              <a:t>aussi</a:t>
            </a:r>
            <a:r>
              <a:rPr lang="en-GB" sz="2200" dirty="0">
                <a:solidFill>
                  <a:schemeClr val="accent1">
                    <a:lumMod val="50000"/>
                  </a:schemeClr>
                </a:solidFill>
                <a:latin typeface="Century Gothic" panose="020B0502020202020204" pitchFamily="34" charset="0"/>
              </a:rPr>
              <a:t> …</a:t>
            </a:r>
          </a:p>
        </p:txBody>
      </p:sp>
      <p:sp>
        <p:nvSpPr>
          <p:cNvPr id="21" name="TextBox 20">
            <a:extLst>
              <a:ext uri="{FF2B5EF4-FFF2-40B4-BE49-F238E27FC236}">
                <a16:creationId xmlns:a16="http://schemas.microsoft.com/office/drawing/2014/main" id="{4A853585-2F4B-43F7-B0F4-2F072AF3A603}"/>
              </a:ext>
            </a:extLst>
          </p:cNvPr>
          <p:cNvSpPr txBox="1"/>
          <p:nvPr/>
        </p:nvSpPr>
        <p:spPr>
          <a:xfrm>
            <a:off x="6457244" y="3668405"/>
            <a:ext cx="5219021" cy="2123658"/>
          </a:xfrm>
          <a:prstGeom prst="rect">
            <a:avLst/>
          </a:prstGeom>
          <a:solidFill>
            <a:schemeClr val="bg1"/>
          </a:solidFill>
        </p:spPr>
        <p:txBody>
          <a:bodyPr wrap="square" rtlCol="0">
            <a:spAutoFit/>
          </a:bodyPr>
          <a:lstStyle/>
          <a:p>
            <a:r>
              <a:rPr lang="en-GB" sz="2200" b="1" dirty="0">
                <a:solidFill>
                  <a:schemeClr val="accent1">
                    <a:lumMod val="50000"/>
                  </a:schemeClr>
                </a:solidFill>
                <a:latin typeface="Century Gothic" panose="020B0502020202020204" pitchFamily="34" charset="0"/>
              </a:rPr>
              <a:t>Nous </a:t>
            </a:r>
            <a:r>
              <a:rPr lang="en-GB" sz="2200" b="1" dirty="0" err="1">
                <a:solidFill>
                  <a:srgbClr val="EE6000"/>
                </a:solidFill>
                <a:latin typeface="Century Gothic" panose="020B0502020202020204" pitchFamily="34" charset="0"/>
              </a:rPr>
              <a:t>portons</a:t>
            </a:r>
            <a:r>
              <a:rPr lang="en-GB" sz="2200" dirty="0">
                <a:solidFill>
                  <a:srgbClr val="EE6000"/>
                </a:solidFill>
                <a:latin typeface="Century Gothic" panose="020B0502020202020204" pitchFamily="34" charset="0"/>
              </a:rPr>
              <a:t> </a:t>
            </a:r>
            <a:r>
              <a:rPr lang="en-GB" sz="2200" dirty="0">
                <a:solidFill>
                  <a:schemeClr val="accent1">
                    <a:lumMod val="50000"/>
                  </a:schemeClr>
                </a:solidFill>
                <a:latin typeface="Century Gothic" panose="020B0502020202020204" pitchFamily="34" charset="0"/>
              </a:rPr>
              <a:t>des </a:t>
            </a:r>
            <a:r>
              <a:rPr lang="en-GB" sz="2200" dirty="0" err="1">
                <a:solidFill>
                  <a:schemeClr val="accent1">
                    <a:lumMod val="50000"/>
                  </a:schemeClr>
                </a:solidFill>
                <a:latin typeface="Century Gothic" panose="020B0502020202020204" pitchFamily="34" charset="0"/>
              </a:rPr>
              <a:t>uniformes</a:t>
            </a:r>
            <a:r>
              <a:rPr lang="en-GB" sz="2200" dirty="0">
                <a:solidFill>
                  <a:schemeClr val="accent1">
                    <a:lumMod val="50000"/>
                  </a:schemeClr>
                </a:solidFill>
                <a:latin typeface="Century Gothic" panose="020B0502020202020204" pitchFamily="34" charset="0"/>
              </a:rPr>
              <a:t> violets et </a:t>
            </a:r>
            <a:r>
              <a:rPr lang="en-GB" sz="2200" b="1" dirty="0">
                <a:solidFill>
                  <a:schemeClr val="accent1">
                    <a:lumMod val="50000"/>
                  </a:schemeClr>
                </a:solidFill>
                <a:latin typeface="Century Gothic" panose="020B0502020202020204" pitchFamily="34" charset="0"/>
              </a:rPr>
              <a:t>nous </a:t>
            </a:r>
            <a:r>
              <a:rPr lang="en-GB" sz="2200" b="1" dirty="0" err="1">
                <a:solidFill>
                  <a:srgbClr val="EE6000"/>
                </a:solidFill>
                <a:latin typeface="Century Gothic" panose="020B0502020202020204" pitchFamily="34" charset="0"/>
              </a:rPr>
              <a:t>chantons</a:t>
            </a:r>
            <a:r>
              <a:rPr lang="en-GB" sz="2200" b="1" dirty="0">
                <a:solidFill>
                  <a:schemeClr val="accent1">
                    <a:lumMod val="50000"/>
                  </a:schemeClr>
                </a:solidFill>
                <a:latin typeface="Century Gothic" panose="020B0502020202020204" pitchFamily="34" charset="0"/>
              </a:rPr>
              <a:t> </a:t>
            </a:r>
            <a:r>
              <a:rPr lang="en-GB" sz="2200" dirty="0">
                <a:solidFill>
                  <a:schemeClr val="accent1">
                    <a:lumMod val="50000"/>
                  </a:schemeClr>
                </a:solidFill>
                <a:latin typeface="Century Gothic" panose="020B0502020202020204" pitchFamily="34" charset="0"/>
              </a:rPr>
              <a:t>au concert. </a:t>
            </a:r>
            <a:r>
              <a:rPr lang="en-GB" sz="2200" b="1" dirty="0">
                <a:solidFill>
                  <a:schemeClr val="accent1">
                    <a:lumMod val="50000"/>
                  </a:schemeClr>
                </a:solidFill>
                <a:latin typeface="Century Gothic" panose="020B0502020202020204" pitchFamily="34" charset="0"/>
              </a:rPr>
              <a:t>Nous </a:t>
            </a:r>
            <a:r>
              <a:rPr lang="en-GB" sz="2200" b="1" dirty="0" err="1">
                <a:solidFill>
                  <a:srgbClr val="EE6000"/>
                </a:solidFill>
                <a:latin typeface="Century Gothic" panose="020B0502020202020204" pitchFamily="34" charset="0"/>
              </a:rPr>
              <a:t>sommes</a:t>
            </a:r>
            <a:r>
              <a:rPr lang="en-GB" sz="2200" dirty="0">
                <a:solidFill>
                  <a:srgbClr val="EE6000"/>
                </a:solidFill>
                <a:latin typeface="Century Gothic" panose="020B0502020202020204" pitchFamily="34" charset="0"/>
              </a:rPr>
              <a:t> </a:t>
            </a:r>
            <a:r>
              <a:rPr lang="en-GB" sz="2200" dirty="0">
                <a:solidFill>
                  <a:schemeClr val="accent1">
                    <a:lumMod val="50000"/>
                  </a:schemeClr>
                </a:solidFill>
                <a:latin typeface="Century Gothic" panose="020B0502020202020204" pitchFamily="34" charset="0"/>
              </a:rPr>
              <a:t>des </a:t>
            </a:r>
            <a:r>
              <a:rPr lang="en-GB" sz="2200" dirty="0" err="1">
                <a:solidFill>
                  <a:schemeClr val="accent1">
                    <a:lumMod val="50000"/>
                  </a:schemeClr>
                </a:solidFill>
                <a:latin typeface="Century Gothic" panose="020B0502020202020204" pitchFamily="34" charset="0"/>
              </a:rPr>
              <a:t>acteurs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fantastiques</a:t>
            </a:r>
            <a:r>
              <a:rPr lang="en-GB" sz="2200" dirty="0">
                <a:solidFill>
                  <a:schemeClr val="accent1">
                    <a:lumMod val="50000"/>
                  </a:schemeClr>
                </a:solidFill>
                <a:latin typeface="Century Gothic" panose="020B0502020202020204" pitchFamily="34" charset="0"/>
              </a:rPr>
              <a:t>!</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Les enfants </a:t>
            </a:r>
            <a:r>
              <a:rPr lang="en-GB" sz="2200" dirty="0" err="1">
                <a:solidFill>
                  <a:schemeClr val="accent1">
                    <a:lumMod val="50000"/>
                  </a:schemeClr>
                </a:solidFill>
                <a:latin typeface="Century Gothic" panose="020B0502020202020204" pitchFamily="34" charset="0"/>
              </a:rPr>
              <a:t>sont</a:t>
            </a:r>
            <a:r>
              <a:rPr lang="en-GB" sz="2200" dirty="0">
                <a:solidFill>
                  <a:schemeClr val="accent1">
                    <a:lumMod val="50000"/>
                  </a:schemeClr>
                </a:solidFill>
                <a:latin typeface="Century Gothic" panose="020B0502020202020204" pitchFamily="34" charset="0"/>
              </a:rPr>
              <a:t> contents. La solution </a:t>
            </a:r>
            <a:r>
              <a:rPr lang="en-GB" sz="2200" dirty="0" err="1">
                <a:solidFill>
                  <a:schemeClr val="accent1">
                    <a:lumMod val="50000"/>
                  </a:schemeClr>
                </a:solidFill>
                <a:latin typeface="Century Gothic" panose="020B0502020202020204" pitchFamily="34" charset="0"/>
              </a:rPr>
              <a:t>est</a:t>
            </a:r>
            <a:r>
              <a:rPr lang="en-GB" sz="2200" dirty="0">
                <a:solidFill>
                  <a:schemeClr val="accent1">
                    <a:lumMod val="50000"/>
                  </a:schemeClr>
                </a:solidFill>
                <a:latin typeface="Century Gothic" panose="020B0502020202020204" pitchFamily="34" charset="0"/>
              </a:rPr>
              <a:t> super!</a:t>
            </a:r>
          </a:p>
        </p:txBody>
      </p:sp>
    </p:spTree>
    <p:extLst>
      <p:ext uri="{BB962C8B-B14F-4D97-AF65-F5344CB8AC3E}">
        <p14:creationId xmlns:p14="http://schemas.microsoft.com/office/powerpoint/2010/main" val="23846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20"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50A49E-B0EA-4196-A91E-A52BC83248B1}"/>
              </a:ext>
            </a:extLst>
          </p:cNvPr>
          <p:cNvSpPr>
            <a:spLocks noGrp="1"/>
          </p:cNvSpPr>
          <p:nvPr>
            <p:ph type="title"/>
          </p:nvPr>
        </p:nvSpPr>
        <p:spPr>
          <a:xfrm>
            <a:off x="0" y="213557"/>
            <a:ext cx="2363519" cy="647577"/>
          </a:xfrm>
        </p:spPr>
        <p:txBody>
          <a:bodyPr>
            <a:normAutofit/>
          </a:bodyPr>
          <a:lstStyle/>
          <a:p>
            <a:r>
              <a:rPr lang="en-GB" sz="2800" dirty="0"/>
              <a:t>La France</a:t>
            </a:r>
          </a:p>
        </p:txBody>
      </p:sp>
      <p:graphicFrame>
        <p:nvGraphicFramePr>
          <p:cNvPr id="5" name="Table 4">
            <a:extLst>
              <a:ext uri="{FF2B5EF4-FFF2-40B4-BE49-F238E27FC236}">
                <a16:creationId xmlns:a16="http://schemas.microsoft.com/office/drawing/2014/main" id="{BB674BAB-FA76-453A-BFBE-EC9F0618FE30}"/>
              </a:ext>
            </a:extLst>
          </p:cNvPr>
          <p:cNvGraphicFramePr>
            <a:graphicFrameLocks noGrp="1"/>
          </p:cNvGraphicFramePr>
          <p:nvPr>
            <p:extLst>
              <p:ext uri="{D42A27DB-BD31-4B8C-83A1-F6EECF244321}">
                <p14:modId xmlns:p14="http://schemas.microsoft.com/office/powerpoint/2010/main" val="1489554774"/>
              </p:ext>
            </p:extLst>
          </p:nvPr>
        </p:nvGraphicFramePr>
        <p:xfrm>
          <a:off x="1766743" y="2034736"/>
          <a:ext cx="8128000" cy="3164805"/>
        </p:xfrm>
        <a:graphic>
          <a:graphicData uri="http://schemas.openxmlformats.org/drawingml/2006/table">
            <a:tbl>
              <a:tblPr firstRow="1" bandRow="1"/>
              <a:tblGrid>
                <a:gridCol w="900784">
                  <a:extLst>
                    <a:ext uri="{9D8B030D-6E8A-4147-A177-3AD203B41FA5}">
                      <a16:colId xmlns:a16="http://schemas.microsoft.com/office/drawing/2014/main" val="1118016199"/>
                    </a:ext>
                  </a:extLst>
                </a:gridCol>
                <a:gridCol w="3823854">
                  <a:extLst>
                    <a:ext uri="{9D8B030D-6E8A-4147-A177-3AD203B41FA5}">
                      <a16:colId xmlns:a16="http://schemas.microsoft.com/office/drawing/2014/main" val="4203655257"/>
                    </a:ext>
                  </a:extLst>
                </a:gridCol>
                <a:gridCol w="1701681">
                  <a:extLst>
                    <a:ext uri="{9D8B030D-6E8A-4147-A177-3AD203B41FA5}">
                      <a16:colId xmlns:a16="http://schemas.microsoft.com/office/drawing/2014/main" val="2905538644"/>
                    </a:ext>
                  </a:extLst>
                </a:gridCol>
                <a:gridCol w="1701681">
                  <a:extLst>
                    <a:ext uri="{9D8B030D-6E8A-4147-A177-3AD203B41FA5}">
                      <a16:colId xmlns:a16="http://schemas.microsoft.com/office/drawing/2014/main" val="1948756583"/>
                    </a:ext>
                  </a:extLst>
                </a:gridCol>
              </a:tblGrid>
              <a:tr h="452115">
                <a:tc>
                  <a:txBody>
                    <a:bodyPr/>
                    <a:lstStyle/>
                    <a:p>
                      <a:r>
                        <a:rPr lang="en-GB" sz="2200" dirty="0"/>
                        <a:t>  </a:t>
                      </a:r>
                    </a:p>
                  </a:txBody>
                  <a:tcPr marL="0" marR="0"/>
                </a:tc>
                <a:tc>
                  <a:txBody>
                    <a:bodyPr/>
                    <a:lstStyle/>
                    <a:p>
                      <a:endParaRPr lang="en-GB" sz="2000" dirty="0">
                        <a:solidFill>
                          <a:schemeClr val="accent5">
                            <a:lumMod val="50000"/>
                          </a:schemeClr>
                        </a:solidFill>
                      </a:endParaRPr>
                    </a:p>
                  </a:txBody>
                  <a:tcPr marL="0" marR="0"/>
                </a:tc>
                <a:tc>
                  <a:txBody>
                    <a:bodyPr/>
                    <a:lstStyle/>
                    <a:p>
                      <a:pPr algn="ctr"/>
                      <a:r>
                        <a:rPr lang="en-GB" sz="2200" b="1" dirty="0" err="1">
                          <a:solidFill>
                            <a:srgbClr val="002060"/>
                          </a:solidFill>
                        </a:rPr>
                        <a:t>Oui</a:t>
                      </a:r>
                      <a:endParaRPr lang="en-GB" sz="2200" b="1" dirty="0">
                        <a:solidFill>
                          <a:srgbClr val="002060"/>
                        </a:solidFill>
                      </a:endParaRPr>
                    </a:p>
                  </a:txBody>
                  <a:tcPr marL="0" marR="0"/>
                </a:tc>
                <a:tc>
                  <a:txBody>
                    <a:bodyPr/>
                    <a:lstStyle/>
                    <a:p>
                      <a:pPr algn="ctr"/>
                      <a:r>
                        <a:rPr lang="en-GB" sz="2200" b="1" dirty="0">
                          <a:solidFill>
                            <a:srgbClr val="002060"/>
                          </a:solidFill>
                        </a:rPr>
                        <a:t>Non</a:t>
                      </a:r>
                    </a:p>
                  </a:txBody>
                  <a:tcPr marL="0" marR="0"/>
                </a:tc>
                <a:extLst>
                  <a:ext uri="{0D108BD9-81ED-4DB2-BD59-A6C34878D82A}">
                    <a16:rowId xmlns:a16="http://schemas.microsoft.com/office/drawing/2014/main" val="4178424517"/>
                  </a:ext>
                </a:extLst>
              </a:tr>
              <a:tr h="452115">
                <a:tc>
                  <a:txBody>
                    <a:bodyPr/>
                    <a:lstStyle/>
                    <a:p>
                      <a:endParaRPr lang="en-GB" sz="2200" dirty="0"/>
                    </a:p>
                  </a:txBody>
                  <a:tcPr marL="0" marR="0"/>
                </a:tc>
                <a:tc>
                  <a:txBody>
                    <a:bodyPr/>
                    <a:lstStyle/>
                    <a:p>
                      <a:r>
                        <a:rPr lang="en-GB" sz="2000" dirty="0">
                          <a:solidFill>
                            <a:srgbClr val="002060"/>
                          </a:solidFill>
                        </a:rPr>
                        <a:t> Bord</a:t>
                      </a:r>
                      <a:r>
                        <a:rPr lang="en-GB" sz="2000" b="1" dirty="0">
                          <a:solidFill>
                            <a:srgbClr val="002060"/>
                          </a:solidFill>
                        </a:rPr>
                        <a:t>eau</a:t>
                      </a:r>
                      <a:r>
                        <a:rPr lang="en-GB" sz="2000" b="0" dirty="0">
                          <a:solidFill>
                            <a:srgbClr val="002060"/>
                          </a:solidFill>
                        </a:rPr>
                        <a:t>x</a:t>
                      </a:r>
                      <a:endParaRPr lang="en-GB" sz="2000" dirty="0">
                        <a:solidFill>
                          <a:srgbClr val="002060"/>
                        </a:solidFill>
                      </a:endParaRPr>
                    </a:p>
                  </a:txBody>
                  <a:tcPr marL="0" marR="0"/>
                </a:tc>
                <a:tc>
                  <a:txBody>
                    <a:bodyPr/>
                    <a:lstStyle/>
                    <a:p>
                      <a:endParaRPr lang="en-GB" sz="2200" dirty="0"/>
                    </a:p>
                  </a:txBody>
                  <a:tcPr marL="0" marR="0"/>
                </a:tc>
                <a:tc>
                  <a:txBody>
                    <a:bodyPr/>
                    <a:lstStyle/>
                    <a:p>
                      <a:endParaRPr lang="en-GB" sz="2200" dirty="0"/>
                    </a:p>
                  </a:txBody>
                  <a:tcPr marL="0" marR="0"/>
                </a:tc>
                <a:extLst>
                  <a:ext uri="{0D108BD9-81ED-4DB2-BD59-A6C34878D82A}">
                    <a16:rowId xmlns:a16="http://schemas.microsoft.com/office/drawing/2014/main" val="4071568724"/>
                  </a:ext>
                </a:extLst>
              </a:tr>
              <a:tr h="452115">
                <a:tc>
                  <a:txBody>
                    <a:bodyPr/>
                    <a:lstStyle/>
                    <a:p>
                      <a:endParaRPr lang="en-GB" sz="2200" dirty="0"/>
                    </a:p>
                  </a:txBody>
                  <a:tcPr marL="0" marR="0"/>
                </a:tc>
                <a:tc>
                  <a:txBody>
                    <a:bodyPr/>
                    <a:lstStyle/>
                    <a:p>
                      <a:r>
                        <a:rPr lang="en-GB" sz="2000" dirty="0">
                          <a:solidFill>
                            <a:srgbClr val="002060"/>
                          </a:solidFill>
                        </a:rPr>
                        <a:t> Gren  </a:t>
                      </a:r>
                      <a:r>
                        <a:rPr lang="en-GB" sz="2000" b="1" dirty="0">
                          <a:solidFill>
                            <a:srgbClr val="002060"/>
                          </a:solidFill>
                        </a:rPr>
                        <a:t>o  </a:t>
                      </a:r>
                      <a:r>
                        <a:rPr lang="en-GB" sz="2000" b="0" dirty="0" err="1">
                          <a:solidFill>
                            <a:srgbClr val="002060"/>
                          </a:solidFill>
                        </a:rPr>
                        <a:t>ble</a:t>
                      </a:r>
                      <a:endParaRPr lang="en-GB" sz="2000" dirty="0">
                        <a:solidFill>
                          <a:srgbClr val="002060"/>
                        </a:solidFill>
                      </a:endParaRPr>
                    </a:p>
                  </a:txBody>
                  <a:tcPr marL="0" marR="0"/>
                </a:tc>
                <a:tc>
                  <a:txBody>
                    <a:bodyPr/>
                    <a:lstStyle/>
                    <a:p>
                      <a:endParaRPr lang="en-GB" sz="2200" dirty="0"/>
                    </a:p>
                  </a:txBody>
                  <a:tcPr marL="0" marR="0"/>
                </a:tc>
                <a:tc>
                  <a:txBody>
                    <a:bodyPr/>
                    <a:lstStyle/>
                    <a:p>
                      <a:endParaRPr lang="en-GB" sz="2200" dirty="0"/>
                    </a:p>
                  </a:txBody>
                  <a:tcPr marL="0" marR="0"/>
                </a:tc>
                <a:extLst>
                  <a:ext uri="{0D108BD9-81ED-4DB2-BD59-A6C34878D82A}">
                    <a16:rowId xmlns:a16="http://schemas.microsoft.com/office/drawing/2014/main" val="2556074237"/>
                  </a:ext>
                </a:extLst>
              </a:tr>
              <a:tr h="452115">
                <a:tc>
                  <a:txBody>
                    <a:bodyPr/>
                    <a:lstStyle/>
                    <a:p>
                      <a:endParaRPr lang="en-GB" sz="2200" dirty="0"/>
                    </a:p>
                  </a:txBody>
                  <a:tcPr marL="0" marR="0"/>
                </a:tc>
                <a:tc>
                  <a:txBody>
                    <a:bodyPr/>
                    <a:lstStyle/>
                    <a:p>
                      <a:r>
                        <a:rPr lang="en-GB" sz="2000" dirty="0">
                          <a:solidFill>
                            <a:srgbClr val="002060"/>
                          </a:solidFill>
                        </a:rPr>
                        <a:t> C  </a:t>
                      </a:r>
                      <a:r>
                        <a:rPr lang="en-GB" sz="2000" b="1" dirty="0">
                          <a:solidFill>
                            <a:srgbClr val="002060"/>
                          </a:solidFill>
                        </a:rPr>
                        <a:t>o </a:t>
                      </a:r>
                      <a:r>
                        <a:rPr lang="en-GB" sz="2000" b="0" dirty="0">
                          <a:solidFill>
                            <a:srgbClr val="002060"/>
                          </a:solidFill>
                        </a:rPr>
                        <a:t> </a:t>
                      </a:r>
                      <a:r>
                        <a:rPr lang="en-GB" sz="2000" b="0" dirty="0" err="1">
                          <a:solidFill>
                            <a:srgbClr val="002060"/>
                          </a:solidFill>
                        </a:rPr>
                        <a:t>rse</a:t>
                      </a:r>
                      <a:endParaRPr lang="en-GB" sz="2000" dirty="0">
                        <a:solidFill>
                          <a:srgbClr val="002060"/>
                        </a:solidFill>
                      </a:endParaRPr>
                    </a:p>
                  </a:txBody>
                  <a:tcPr marL="0" marR="0"/>
                </a:tc>
                <a:tc>
                  <a:txBody>
                    <a:bodyPr/>
                    <a:lstStyle/>
                    <a:p>
                      <a:endParaRPr lang="en-GB" sz="2200" dirty="0"/>
                    </a:p>
                  </a:txBody>
                  <a:tcPr marL="0" marR="0"/>
                </a:tc>
                <a:tc>
                  <a:txBody>
                    <a:bodyPr/>
                    <a:lstStyle/>
                    <a:p>
                      <a:endParaRPr lang="en-GB" sz="2200" dirty="0"/>
                    </a:p>
                  </a:txBody>
                  <a:tcPr marL="0" marR="0"/>
                </a:tc>
                <a:extLst>
                  <a:ext uri="{0D108BD9-81ED-4DB2-BD59-A6C34878D82A}">
                    <a16:rowId xmlns:a16="http://schemas.microsoft.com/office/drawing/2014/main" val="3112760799"/>
                  </a:ext>
                </a:extLst>
              </a:tr>
              <a:tr h="452115">
                <a:tc>
                  <a:txBody>
                    <a:bodyPr/>
                    <a:lstStyle/>
                    <a:p>
                      <a:endParaRPr lang="en-GB" sz="2200"/>
                    </a:p>
                  </a:txBody>
                  <a:tcPr marL="0" marR="0"/>
                </a:tc>
                <a:tc>
                  <a:txBody>
                    <a:bodyPr/>
                    <a:lstStyle/>
                    <a:p>
                      <a:r>
                        <a:rPr lang="en-GB" sz="2000" dirty="0">
                          <a:solidFill>
                            <a:srgbClr val="002060"/>
                          </a:solidFill>
                        </a:rPr>
                        <a:t> B</a:t>
                      </a:r>
                      <a:r>
                        <a:rPr lang="en-GB" sz="2000" b="1" dirty="0">
                          <a:solidFill>
                            <a:srgbClr val="002060"/>
                          </a:solidFill>
                        </a:rPr>
                        <a:t>eau</a:t>
                      </a:r>
                      <a:r>
                        <a:rPr lang="en-GB" sz="2000" b="0" dirty="0">
                          <a:solidFill>
                            <a:srgbClr val="002060"/>
                          </a:solidFill>
                        </a:rPr>
                        <a:t>vais</a:t>
                      </a:r>
                      <a:endParaRPr lang="en-GB" sz="2000" dirty="0">
                        <a:solidFill>
                          <a:srgbClr val="002060"/>
                        </a:solidFill>
                      </a:endParaRPr>
                    </a:p>
                  </a:txBody>
                  <a:tcPr marL="0" marR="0"/>
                </a:tc>
                <a:tc>
                  <a:txBody>
                    <a:bodyPr/>
                    <a:lstStyle/>
                    <a:p>
                      <a:endParaRPr lang="en-GB" sz="2200" dirty="0"/>
                    </a:p>
                  </a:txBody>
                  <a:tcPr marL="0" marR="0"/>
                </a:tc>
                <a:tc>
                  <a:txBody>
                    <a:bodyPr/>
                    <a:lstStyle/>
                    <a:p>
                      <a:endParaRPr lang="en-GB" sz="2200" dirty="0"/>
                    </a:p>
                  </a:txBody>
                  <a:tcPr marL="0" marR="0"/>
                </a:tc>
                <a:extLst>
                  <a:ext uri="{0D108BD9-81ED-4DB2-BD59-A6C34878D82A}">
                    <a16:rowId xmlns:a16="http://schemas.microsoft.com/office/drawing/2014/main" val="1239497187"/>
                  </a:ext>
                </a:extLst>
              </a:tr>
              <a:tr h="452115">
                <a:tc>
                  <a:txBody>
                    <a:bodyPr/>
                    <a:lstStyle/>
                    <a:p>
                      <a:endParaRPr lang="en-GB" sz="2200"/>
                    </a:p>
                  </a:txBody>
                  <a:tcPr marL="0" marR="0"/>
                </a:tc>
                <a:tc>
                  <a:txBody>
                    <a:bodyPr/>
                    <a:lstStyle/>
                    <a:p>
                      <a:r>
                        <a:rPr lang="en-GB" sz="2000" dirty="0">
                          <a:solidFill>
                            <a:srgbClr val="002060"/>
                          </a:solidFill>
                        </a:rPr>
                        <a:t> L </a:t>
                      </a:r>
                      <a:r>
                        <a:rPr lang="en-GB" sz="2000" b="1" dirty="0">
                          <a:solidFill>
                            <a:srgbClr val="002060"/>
                          </a:solidFill>
                        </a:rPr>
                        <a:t>au </a:t>
                      </a:r>
                      <a:r>
                        <a:rPr lang="en-GB" sz="2000" b="0" dirty="0" err="1">
                          <a:solidFill>
                            <a:srgbClr val="002060"/>
                          </a:solidFill>
                        </a:rPr>
                        <a:t>sanne</a:t>
                      </a:r>
                      <a:endParaRPr lang="en-GB" sz="2000" dirty="0">
                        <a:solidFill>
                          <a:srgbClr val="002060"/>
                        </a:solidFill>
                      </a:endParaRPr>
                    </a:p>
                  </a:txBody>
                  <a:tcPr marL="0" marR="0"/>
                </a:tc>
                <a:tc>
                  <a:txBody>
                    <a:bodyPr/>
                    <a:lstStyle/>
                    <a:p>
                      <a:endParaRPr lang="en-GB" sz="2200" dirty="0"/>
                    </a:p>
                  </a:txBody>
                  <a:tcPr marL="0" marR="0"/>
                </a:tc>
                <a:tc>
                  <a:txBody>
                    <a:bodyPr/>
                    <a:lstStyle/>
                    <a:p>
                      <a:endParaRPr lang="en-GB" sz="2200" dirty="0"/>
                    </a:p>
                  </a:txBody>
                  <a:tcPr marL="0" marR="0"/>
                </a:tc>
                <a:extLst>
                  <a:ext uri="{0D108BD9-81ED-4DB2-BD59-A6C34878D82A}">
                    <a16:rowId xmlns:a16="http://schemas.microsoft.com/office/drawing/2014/main" val="1209830504"/>
                  </a:ext>
                </a:extLst>
              </a:tr>
              <a:tr h="452115">
                <a:tc>
                  <a:txBody>
                    <a:bodyPr/>
                    <a:lstStyle/>
                    <a:p>
                      <a:endParaRPr lang="en-GB" sz="2200"/>
                    </a:p>
                  </a:txBody>
                  <a:tcPr marL="0" marR="0"/>
                </a:tc>
                <a:tc>
                  <a:txBody>
                    <a:bodyPr/>
                    <a:lstStyle/>
                    <a:p>
                      <a:r>
                        <a:rPr lang="en-GB" sz="2000" dirty="0">
                          <a:solidFill>
                            <a:srgbClr val="002060"/>
                          </a:solidFill>
                        </a:rPr>
                        <a:t>  M</a:t>
                      </a:r>
                      <a:r>
                        <a:rPr lang="en-GB" sz="2000" b="0" dirty="0">
                          <a:solidFill>
                            <a:srgbClr val="002060"/>
                          </a:solidFill>
                        </a:rPr>
                        <a:t>onac</a:t>
                      </a:r>
                      <a:r>
                        <a:rPr lang="en-GB" sz="2000" b="1" dirty="0">
                          <a:solidFill>
                            <a:srgbClr val="002060"/>
                          </a:solidFill>
                        </a:rPr>
                        <a:t>o</a:t>
                      </a:r>
                      <a:endParaRPr lang="en-GB" sz="2000" dirty="0">
                        <a:solidFill>
                          <a:srgbClr val="002060"/>
                        </a:solidFill>
                      </a:endParaRPr>
                    </a:p>
                  </a:txBody>
                  <a:tcPr marL="0" marR="0"/>
                </a:tc>
                <a:tc>
                  <a:txBody>
                    <a:bodyPr/>
                    <a:lstStyle/>
                    <a:p>
                      <a:endParaRPr lang="en-GB" sz="2200" dirty="0"/>
                    </a:p>
                  </a:txBody>
                  <a:tcPr marL="0" marR="0"/>
                </a:tc>
                <a:tc>
                  <a:txBody>
                    <a:bodyPr/>
                    <a:lstStyle/>
                    <a:p>
                      <a:endParaRPr lang="en-GB" sz="2200" dirty="0"/>
                    </a:p>
                  </a:txBody>
                  <a:tcPr marL="0" marR="0"/>
                </a:tc>
                <a:extLst>
                  <a:ext uri="{0D108BD9-81ED-4DB2-BD59-A6C34878D82A}">
                    <a16:rowId xmlns:a16="http://schemas.microsoft.com/office/drawing/2014/main" val="3252524636"/>
                  </a:ext>
                </a:extLst>
              </a:tr>
            </a:tbl>
          </a:graphicData>
        </a:graphic>
      </p:graphicFrame>
      <p:sp>
        <p:nvSpPr>
          <p:cNvPr id="6" name="Google Shape;172;p5">
            <a:hlinkClick r:id="" action="ppaction://noaction">
              <a:snd r:embed="rId3" name="bordeaux.wav"/>
            </a:hlinkClick>
            <a:extLst>
              <a:ext uri="{FF2B5EF4-FFF2-40B4-BE49-F238E27FC236}">
                <a16:creationId xmlns:a16="http://schemas.microsoft.com/office/drawing/2014/main" id="{9FD94E84-6B71-4D59-A954-1BB4D36584DE}"/>
              </a:ext>
            </a:extLst>
          </p:cNvPr>
          <p:cNvSpPr/>
          <p:nvPr/>
        </p:nvSpPr>
        <p:spPr>
          <a:xfrm>
            <a:off x="2007156" y="2512269"/>
            <a:ext cx="416634" cy="366461"/>
          </a:xfrm>
          <a:custGeom>
            <a:avLst/>
            <a:gdLst/>
            <a:ahLst/>
            <a:cxnLst/>
            <a:rect l="l" t="t" r="r" b="b"/>
            <a:pathLst>
              <a:path w="120000" h="120000" extrusionOk="0">
                <a:moveTo>
                  <a:pt x="0" y="0"/>
                </a:moveTo>
                <a:lnTo>
                  <a:pt x="120000" y="0"/>
                </a:lnTo>
                <a:lnTo>
                  <a:pt x="120000" y="120000"/>
                </a:lnTo>
                <a:lnTo>
                  <a:pt x="0" y="120000"/>
                </a:lnTo>
                <a:close/>
              </a:path>
            </a:pathLst>
          </a:custGeom>
          <a:solidFill>
            <a:srgbClr val="0055A5"/>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45700" rIns="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1</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Google Shape;174;p5">
            <a:extLst>
              <a:ext uri="{FF2B5EF4-FFF2-40B4-BE49-F238E27FC236}">
                <a16:creationId xmlns:a16="http://schemas.microsoft.com/office/drawing/2014/main" id="{492C19F5-C2E6-468D-90CF-61AC4AC04405}"/>
              </a:ext>
            </a:extLst>
          </p:cNvPr>
          <p:cNvSpPr txBox="1"/>
          <p:nvPr/>
        </p:nvSpPr>
        <p:spPr>
          <a:xfrm>
            <a:off x="5208267" y="2684307"/>
            <a:ext cx="3237225" cy="369291"/>
          </a:xfrm>
          <a:prstGeom prst="rect">
            <a:avLst/>
          </a:prstGeom>
          <a:noFill/>
          <a:ln>
            <a:noFill/>
          </a:ln>
        </p:spPr>
        <p:txBody>
          <a:bodyPr spcFirstLastPara="1" wrap="square" lIns="0" tIns="45700" rIns="0"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entury Gothic"/>
              <a:ea typeface="Century Gothic"/>
              <a:cs typeface="Century Gothic"/>
              <a:sym typeface="Century Gothic"/>
            </a:endParaRPr>
          </a:p>
        </p:txBody>
      </p:sp>
      <p:sp>
        <p:nvSpPr>
          <p:cNvPr id="8" name="Google Shape;175;p5">
            <a:hlinkClick r:id="" action="ppaction://noaction">
              <a:snd r:embed="rId4" name="grenoble.wav"/>
            </a:hlinkClick>
            <a:extLst>
              <a:ext uri="{FF2B5EF4-FFF2-40B4-BE49-F238E27FC236}">
                <a16:creationId xmlns:a16="http://schemas.microsoft.com/office/drawing/2014/main" id="{7B91ADB6-1C49-48D6-8876-E11B26A5C867}"/>
              </a:ext>
            </a:extLst>
          </p:cNvPr>
          <p:cNvSpPr/>
          <p:nvPr/>
        </p:nvSpPr>
        <p:spPr>
          <a:xfrm>
            <a:off x="2007156" y="2964671"/>
            <a:ext cx="416634" cy="366461"/>
          </a:xfrm>
          <a:custGeom>
            <a:avLst/>
            <a:gdLst/>
            <a:ahLst/>
            <a:cxnLst/>
            <a:rect l="l" t="t" r="r" b="b"/>
            <a:pathLst>
              <a:path w="120000" h="120000" extrusionOk="0">
                <a:moveTo>
                  <a:pt x="0" y="0"/>
                </a:moveTo>
                <a:lnTo>
                  <a:pt x="120000" y="0"/>
                </a:lnTo>
                <a:lnTo>
                  <a:pt x="120000" y="120000"/>
                </a:lnTo>
                <a:lnTo>
                  <a:pt x="0" y="120000"/>
                </a:lnTo>
                <a:close/>
              </a:path>
            </a:pathLst>
          </a:custGeom>
          <a:solidFill>
            <a:srgbClr val="0055A5"/>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45700" rIns="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prstClr val="white"/>
                </a:solidFill>
                <a:effectLst/>
                <a:uLnTx/>
                <a:uFillTx/>
                <a:latin typeface="Century Gothic"/>
                <a:ea typeface="Century Gothic"/>
                <a:cs typeface="Century Gothic"/>
                <a:sym typeface="Century Gothic"/>
              </a:rPr>
              <a:t>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177;p5">
            <a:extLst>
              <a:ext uri="{FF2B5EF4-FFF2-40B4-BE49-F238E27FC236}">
                <a16:creationId xmlns:a16="http://schemas.microsoft.com/office/drawing/2014/main" id="{9C8EF0AA-BB8E-452B-BE4B-A265F85E8BCF}"/>
              </a:ext>
            </a:extLst>
          </p:cNvPr>
          <p:cNvSpPr txBox="1"/>
          <p:nvPr/>
        </p:nvSpPr>
        <p:spPr>
          <a:xfrm>
            <a:off x="5208267" y="3135253"/>
            <a:ext cx="3237225" cy="369291"/>
          </a:xfrm>
          <a:prstGeom prst="rect">
            <a:avLst/>
          </a:prstGeom>
          <a:noFill/>
          <a:ln>
            <a:noFill/>
          </a:ln>
        </p:spPr>
        <p:txBody>
          <a:bodyPr spcFirstLastPara="1" wrap="square" lIns="0" tIns="45700" rIns="0"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entury Gothic"/>
              <a:ea typeface="Century Gothic"/>
              <a:cs typeface="Century Gothic"/>
              <a:sym typeface="Century Gothic"/>
            </a:endParaRPr>
          </a:p>
        </p:txBody>
      </p:sp>
      <p:sp>
        <p:nvSpPr>
          <p:cNvPr id="10" name="Google Shape;178;p5">
            <a:hlinkClick r:id="" action="ppaction://noaction">
              <a:snd r:embed="rId5" name="corse.wav"/>
            </a:hlinkClick>
            <a:extLst>
              <a:ext uri="{FF2B5EF4-FFF2-40B4-BE49-F238E27FC236}">
                <a16:creationId xmlns:a16="http://schemas.microsoft.com/office/drawing/2014/main" id="{137913AE-ED04-414E-A3C9-0F3573B6CDCB}"/>
              </a:ext>
            </a:extLst>
          </p:cNvPr>
          <p:cNvSpPr/>
          <p:nvPr/>
        </p:nvSpPr>
        <p:spPr>
          <a:xfrm>
            <a:off x="2007156" y="3417073"/>
            <a:ext cx="416634" cy="366461"/>
          </a:xfrm>
          <a:custGeom>
            <a:avLst/>
            <a:gdLst/>
            <a:ahLst/>
            <a:cxnLst/>
            <a:rect l="l" t="t" r="r" b="b"/>
            <a:pathLst>
              <a:path w="120000" h="120000" extrusionOk="0">
                <a:moveTo>
                  <a:pt x="0" y="0"/>
                </a:moveTo>
                <a:lnTo>
                  <a:pt x="120000" y="0"/>
                </a:lnTo>
                <a:lnTo>
                  <a:pt x="120000" y="120000"/>
                </a:lnTo>
                <a:lnTo>
                  <a:pt x="0" y="120000"/>
                </a:lnTo>
                <a:close/>
              </a:path>
            </a:pathLst>
          </a:custGeom>
          <a:solidFill>
            <a:srgbClr val="0055A5"/>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45700" rIns="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3</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 name="Google Shape;180;p5">
            <a:extLst>
              <a:ext uri="{FF2B5EF4-FFF2-40B4-BE49-F238E27FC236}">
                <a16:creationId xmlns:a16="http://schemas.microsoft.com/office/drawing/2014/main" id="{B3F4AF97-F34D-49B3-B893-1F7702507CE4}"/>
              </a:ext>
            </a:extLst>
          </p:cNvPr>
          <p:cNvSpPr txBox="1"/>
          <p:nvPr/>
        </p:nvSpPr>
        <p:spPr>
          <a:xfrm>
            <a:off x="5222725" y="3605662"/>
            <a:ext cx="3222766" cy="366461"/>
          </a:xfrm>
          <a:prstGeom prst="rect">
            <a:avLst/>
          </a:prstGeom>
          <a:noFill/>
          <a:ln>
            <a:noFill/>
          </a:ln>
        </p:spPr>
        <p:txBody>
          <a:bodyPr spcFirstLastPara="1" wrap="square" lIns="0" tIns="45700" rIns="0"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entury Gothic"/>
              <a:ea typeface="Century Gothic"/>
              <a:cs typeface="Century Gothic"/>
              <a:sym typeface="Century Gothic"/>
            </a:endParaRPr>
          </a:p>
        </p:txBody>
      </p:sp>
      <p:sp>
        <p:nvSpPr>
          <p:cNvPr id="12" name="Google Shape;181;p5">
            <a:hlinkClick r:id="" action="ppaction://noaction">
              <a:snd r:embed="rId6" name="beauvais.wav"/>
            </a:hlinkClick>
            <a:extLst>
              <a:ext uri="{FF2B5EF4-FFF2-40B4-BE49-F238E27FC236}">
                <a16:creationId xmlns:a16="http://schemas.microsoft.com/office/drawing/2014/main" id="{2DBCA009-4BC4-4EF8-9F08-AFB481071427}"/>
              </a:ext>
            </a:extLst>
          </p:cNvPr>
          <p:cNvSpPr/>
          <p:nvPr/>
        </p:nvSpPr>
        <p:spPr>
          <a:xfrm>
            <a:off x="2007156" y="3869475"/>
            <a:ext cx="416634" cy="366461"/>
          </a:xfrm>
          <a:custGeom>
            <a:avLst/>
            <a:gdLst/>
            <a:ahLst/>
            <a:cxnLst/>
            <a:rect l="l" t="t" r="r" b="b"/>
            <a:pathLst>
              <a:path w="120000" h="120000" extrusionOk="0">
                <a:moveTo>
                  <a:pt x="0" y="0"/>
                </a:moveTo>
                <a:lnTo>
                  <a:pt x="120000" y="0"/>
                </a:lnTo>
                <a:lnTo>
                  <a:pt x="120000" y="120000"/>
                </a:lnTo>
                <a:lnTo>
                  <a:pt x="0" y="120000"/>
                </a:lnTo>
                <a:close/>
              </a:path>
            </a:pathLst>
          </a:custGeom>
          <a:solidFill>
            <a:srgbClr val="0055A5"/>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45700" rIns="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prstClr val="white"/>
                </a:solidFill>
                <a:effectLst/>
                <a:uLnTx/>
                <a:uFillTx/>
                <a:latin typeface="Century Gothic"/>
                <a:ea typeface="Century Gothic"/>
                <a:cs typeface="Century Gothic"/>
                <a:sym typeface="Century Gothic"/>
              </a:rPr>
              <a:t>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83;p5">
            <a:extLst>
              <a:ext uri="{FF2B5EF4-FFF2-40B4-BE49-F238E27FC236}">
                <a16:creationId xmlns:a16="http://schemas.microsoft.com/office/drawing/2014/main" id="{A97D7F19-2247-4686-833C-3976A366F562}"/>
              </a:ext>
            </a:extLst>
          </p:cNvPr>
          <p:cNvSpPr txBox="1"/>
          <p:nvPr/>
        </p:nvSpPr>
        <p:spPr>
          <a:xfrm>
            <a:off x="5222726" y="4069254"/>
            <a:ext cx="3149085" cy="366461"/>
          </a:xfrm>
          <a:prstGeom prst="rect">
            <a:avLst/>
          </a:prstGeom>
          <a:noFill/>
          <a:ln>
            <a:noFill/>
          </a:ln>
        </p:spPr>
        <p:txBody>
          <a:bodyPr spcFirstLastPara="1" wrap="square" lIns="0" tIns="45700" rIns="0"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entury Gothic"/>
              <a:ea typeface="Century Gothic"/>
              <a:cs typeface="Century Gothic"/>
              <a:sym typeface="Century Gothic"/>
            </a:endParaRPr>
          </a:p>
        </p:txBody>
      </p:sp>
      <p:sp>
        <p:nvSpPr>
          <p:cNvPr id="14" name="Google Shape;184;p5">
            <a:hlinkClick r:id="" action="ppaction://noaction">
              <a:snd r:embed="rId7" name="lausanne.wav"/>
            </a:hlinkClick>
            <a:extLst>
              <a:ext uri="{FF2B5EF4-FFF2-40B4-BE49-F238E27FC236}">
                <a16:creationId xmlns:a16="http://schemas.microsoft.com/office/drawing/2014/main" id="{C08A8B65-EC9A-4C5A-9D67-7F0B18D8B207}"/>
              </a:ext>
            </a:extLst>
          </p:cNvPr>
          <p:cNvSpPr/>
          <p:nvPr/>
        </p:nvSpPr>
        <p:spPr>
          <a:xfrm>
            <a:off x="2007156" y="4321877"/>
            <a:ext cx="416634" cy="366461"/>
          </a:xfrm>
          <a:custGeom>
            <a:avLst/>
            <a:gdLst/>
            <a:ahLst/>
            <a:cxnLst/>
            <a:rect l="l" t="t" r="r" b="b"/>
            <a:pathLst>
              <a:path w="120000" h="120000" extrusionOk="0">
                <a:moveTo>
                  <a:pt x="0" y="0"/>
                </a:moveTo>
                <a:lnTo>
                  <a:pt x="120000" y="0"/>
                </a:lnTo>
                <a:lnTo>
                  <a:pt x="120000" y="120000"/>
                </a:lnTo>
                <a:lnTo>
                  <a:pt x="0" y="120000"/>
                </a:lnTo>
                <a:close/>
              </a:path>
            </a:pathLst>
          </a:custGeom>
          <a:solidFill>
            <a:srgbClr val="0055A5"/>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45700" rIns="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prstClr val="white"/>
                </a:solidFill>
                <a:effectLst/>
                <a:uLnTx/>
                <a:uFillTx/>
                <a:latin typeface="Century Gothic"/>
                <a:cs typeface="Arial"/>
                <a:sym typeface="Century Gothic"/>
              </a:rPr>
              <a:t>5</a:t>
            </a:r>
            <a:endParaRPr kumimoji="0" sz="1400" b="0" i="0" u="none" strike="noStrike" kern="0" cap="none" spc="0" normalizeH="0" baseline="0" noProof="0" dirty="0">
              <a:ln>
                <a:noFill/>
              </a:ln>
              <a:solidFill>
                <a:prstClr val="white"/>
              </a:solidFill>
              <a:effectLst/>
              <a:uLnTx/>
              <a:uFillTx/>
              <a:latin typeface="Arial"/>
              <a:cs typeface="Arial"/>
              <a:sym typeface="Arial"/>
            </a:endParaRPr>
          </a:p>
        </p:txBody>
      </p:sp>
      <p:sp>
        <p:nvSpPr>
          <p:cNvPr id="15" name="Google Shape;186;p5">
            <a:extLst>
              <a:ext uri="{FF2B5EF4-FFF2-40B4-BE49-F238E27FC236}">
                <a16:creationId xmlns:a16="http://schemas.microsoft.com/office/drawing/2014/main" id="{07BA8D04-4852-43DD-9A66-73274DE62079}"/>
              </a:ext>
            </a:extLst>
          </p:cNvPr>
          <p:cNvSpPr txBox="1"/>
          <p:nvPr/>
        </p:nvSpPr>
        <p:spPr>
          <a:xfrm>
            <a:off x="5213776" y="4499258"/>
            <a:ext cx="3149085" cy="366461"/>
          </a:xfrm>
          <a:prstGeom prst="rect">
            <a:avLst/>
          </a:prstGeom>
          <a:noFill/>
          <a:ln>
            <a:noFill/>
          </a:ln>
        </p:spPr>
        <p:txBody>
          <a:bodyPr spcFirstLastPara="1" wrap="square" lIns="0" tIns="45700" rIns="0"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entury Gothic"/>
              <a:ea typeface="Century Gothic"/>
              <a:cs typeface="Century Gothic"/>
              <a:sym typeface="Century Gothic"/>
            </a:endParaRPr>
          </a:p>
        </p:txBody>
      </p:sp>
      <p:sp>
        <p:nvSpPr>
          <p:cNvPr id="18" name="Google Shape;192;p5">
            <a:extLst>
              <a:ext uri="{FF2B5EF4-FFF2-40B4-BE49-F238E27FC236}">
                <a16:creationId xmlns:a16="http://schemas.microsoft.com/office/drawing/2014/main" id="{EE78CEF6-CF7C-4E83-8AEE-12DB793815FF}"/>
              </a:ext>
            </a:extLst>
          </p:cNvPr>
          <p:cNvSpPr txBox="1"/>
          <p:nvPr/>
        </p:nvSpPr>
        <p:spPr>
          <a:xfrm>
            <a:off x="5213776" y="5392855"/>
            <a:ext cx="3231715" cy="366461"/>
          </a:xfrm>
          <a:prstGeom prst="rect">
            <a:avLst/>
          </a:prstGeom>
          <a:noFill/>
          <a:ln>
            <a:noFill/>
          </a:ln>
        </p:spPr>
        <p:txBody>
          <a:bodyPr spcFirstLastPara="1" wrap="square" lIns="0" tIns="45700" rIns="0"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entury Gothic"/>
              <a:ea typeface="Century Gothic"/>
              <a:cs typeface="Century Gothic"/>
              <a:sym typeface="Century Gothic"/>
            </a:endParaRPr>
          </a:p>
        </p:txBody>
      </p:sp>
      <p:sp>
        <p:nvSpPr>
          <p:cNvPr id="19" name="Google Shape;193;p5">
            <a:hlinkClick r:id="" action="ppaction://noaction">
              <a:snd r:embed="rId8" name="monaco.wav"/>
            </a:hlinkClick>
            <a:extLst>
              <a:ext uri="{FF2B5EF4-FFF2-40B4-BE49-F238E27FC236}">
                <a16:creationId xmlns:a16="http://schemas.microsoft.com/office/drawing/2014/main" id="{2D350BB7-62E8-4B09-88F4-31217C02BF6F}"/>
              </a:ext>
            </a:extLst>
          </p:cNvPr>
          <p:cNvSpPr/>
          <p:nvPr/>
        </p:nvSpPr>
        <p:spPr>
          <a:xfrm>
            <a:off x="1987997" y="4787525"/>
            <a:ext cx="416634" cy="366461"/>
          </a:xfrm>
          <a:custGeom>
            <a:avLst/>
            <a:gdLst/>
            <a:ahLst/>
            <a:cxnLst/>
            <a:rect l="l" t="t" r="r" b="b"/>
            <a:pathLst>
              <a:path w="120000" h="120000" extrusionOk="0">
                <a:moveTo>
                  <a:pt x="0" y="0"/>
                </a:moveTo>
                <a:lnTo>
                  <a:pt x="120000" y="0"/>
                </a:lnTo>
                <a:lnTo>
                  <a:pt x="120000" y="120000"/>
                </a:lnTo>
                <a:lnTo>
                  <a:pt x="0" y="120000"/>
                </a:lnTo>
                <a:close/>
              </a:path>
            </a:pathLst>
          </a:custGeom>
          <a:solidFill>
            <a:srgbClr val="0055A5"/>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45700" rIns="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6</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0" name="Google Shape;195;p5">
            <a:extLst>
              <a:ext uri="{FF2B5EF4-FFF2-40B4-BE49-F238E27FC236}">
                <a16:creationId xmlns:a16="http://schemas.microsoft.com/office/drawing/2014/main" id="{9299CDEA-A86A-4193-B4C2-9E0C1157311D}"/>
              </a:ext>
            </a:extLst>
          </p:cNvPr>
          <p:cNvSpPr txBox="1"/>
          <p:nvPr/>
        </p:nvSpPr>
        <p:spPr>
          <a:xfrm>
            <a:off x="5222726" y="5874349"/>
            <a:ext cx="3149085" cy="366461"/>
          </a:xfrm>
          <a:prstGeom prst="rect">
            <a:avLst/>
          </a:prstGeom>
          <a:noFill/>
          <a:ln>
            <a:noFill/>
          </a:ln>
        </p:spPr>
        <p:txBody>
          <a:bodyPr spcFirstLastPara="1" wrap="square" lIns="0" tIns="45700" rIns="0"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entury Gothic"/>
              <a:ea typeface="Century Gothic"/>
              <a:cs typeface="Century Gothic"/>
              <a:sym typeface="Century Gothic"/>
            </a:endParaRPr>
          </a:p>
        </p:txBody>
      </p:sp>
      <p:sp>
        <p:nvSpPr>
          <p:cNvPr id="21" name="TextBox 20">
            <a:extLst>
              <a:ext uri="{FF2B5EF4-FFF2-40B4-BE49-F238E27FC236}">
                <a16:creationId xmlns:a16="http://schemas.microsoft.com/office/drawing/2014/main" id="{97A71E83-C791-4B11-B029-7D8302F1EA1E}"/>
              </a:ext>
            </a:extLst>
          </p:cNvPr>
          <p:cNvSpPr txBox="1"/>
          <p:nvPr/>
        </p:nvSpPr>
        <p:spPr>
          <a:xfrm>
            <a:off x="134680" y="865831"/>
            <a:ext cx="117209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Phonétique</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Do these place names contain the sound [au]? </a:t>
            </a:r>
            <a:r>
              <a:rPr kumimoji="0" lang="en-GB" sz="20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Écoutez</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et </a:t>
            </a:r>
            <a:r>
              <a:rPr kumimoji="0" lang="en-GB" sz="20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cochez</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p>
        </p:txBody>
      </p:sp>
      <p:sp>
        <p:nvSpPr>
          <p:cNvPr id="23" name="Google Shape;147;p2">
            <a:extLst>
              <a:ext uri="{FF2B5EF4-FFF2-40B4-BE49-F238E27FC236}">
                <a16:creationId xmlns:a16="http://schemas.microsoft.com/office/drawing/2014/main" id="{D2C8DD49-F047-44DA-9E50-337AF75E48DC}"/>
              </a:ext>
            </a:extLst>
          </p:cNvPr>
          <p:cNvSpPr/>
          <p:nvPr/>
        </p:nvSpPr>
        <p:spPr>
          <a:xfrm>
            <a:off x="9546400" y="168990"/>
            <a:ext cx="2363519" cy="400110"/>
          </a:xfrm>
          <a:prstGeom prst="roundRect">
            <a:avLst>
              <a:gd name="adj" fmla="val 16667"/>
            </a:avLst>
          </a:prstGeom>
          <a:solidFill>
            <a:srgbClr val="0055A5"/>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20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écouter</a:t>
            </a: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 </a:t>
            </a:r>
            <a:r>
              <a:rPr kumimoji="0" lang="en-GB" sz="20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parler</a:t>
            </a:r>
            <a:endParaRPr kumimoji="0"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24" name="Picture 23">
            <a:extLst>
              <a:ext uri="{FF2B5EF4-FFF2-40B4-BE49-F238E27FC236}">
                <a16:creationId xmlns:a16="http://schemas.microsoft.com/office/drawing/2014/main" id="{568A91AD-6FD9-48FA-B872-082B9AE05CB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60948">
            <a:off x="8910332" y="2985342"/>
            <a:ext cx="346161" cy="360584"/>
          </a:xfrm>
          <a:prstGeom prst="rect">
            <a:avLst/>
          </a:prstGeom>
        </p:spPr>
      </p:pic>
      <p:pic>
        <p:nvPicPr>
          <p:cNvPr id="25" name="Picture 24">
            <a:extLst>
              <a:ext uri="{FF2B5EF4-FFF2-40B4-BE49-F238E27FC236}">
                <a16:creationId xmlns:a16="http://schemas.microsoft.com/office/drawing/2014/main" id="{1364EDE4-918E-44A0-A16B-7694F044D7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60948">
            <a:off x="8910331" y="3433947"/>
            <a:ext cx="346161" cy="360584"/>
          </a:xfrm>
          <a:prstGeom prst="rect">
            <a:avLst/>
          </a:prstGeom>
        </p:spPr>
      </p:pic>
      <p:pic>
        <p:nvPicPr>
          <p:cNvPr id="26" name="Picture 25">
            <a:extLst>
              <a:ext uri="{FF2B5EF4-FFF2-40B4-BE49-F238E27FC236}">
                <a16:creationId xmlns:a16="http://schemas.microsoft.com/office/drawing/2014/main" id="{FFAD1C33-7DE9-4F73-9560-F5D7B71A2B9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60948">
            <a:off x="8942104" y="4807436"/>
            <a:ext cx="346161" cy="360584"/>
          </a:xfrm>
          <a:prstGeom prst="rect">
            <a:avLst/>
          </a:prstGeom>
        </p:spPr>
      </p:pic>
      <p:pic>
        <p:nvPicPr>
          <p:cNvPr id="28" name="Picture 27">
            <a:extLst>
              <a:ext uri="{FF2B5EF4-FFF2-40B4-BE49-F238E27FC236}">
                <a16:creationId xmlns:a16="http://schemas.microsoft.com/office/drawing/2014/main" id="{35BECB13-5F2E-481E-A4FE-ACB72070F96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60948">
            <a:off x="7248270" y="2548277"/>
            <a:ext cx="346161" cy="360584"/>
          </a:xfrm>
          <a:prstGeom prst="rect">
            <a:avLst/>
          </a:prstGeom>
        </p:spPr>
      </p:pic>
      <p:pic>
        <p:nvPicPr>
          <p:cNvPr id="29" name="Picture 28">
            <a:extLst>
              <a:ext uri="{FF2B5EF4-FFF2-40B4-BE49-F238E27FC236}">
                <a16:creationId xmlns:a16="http://schemas.microsoft.com/office/drawing/2014/main" id="{F69CD0A9-FAC3-44B1-AB75-7F92101DA3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60948">
            <a:off x="7248267" y="3882362"/>
            <a:ext cx="346161" cy="360584"/>
          </a:xfrm>
          <a:prstGeom prst="rect">
            <a:avLst/>
          </a:prstGeom>
        </p:spPr>
      </p:pic>
      <p:pic>
        <p:nvPicPr>
          <p:cNvPr id="30" name="Picture 29">
            <a:extLst>
              <a:ext uri="{FF2B5EF4-FFF2-40B4-BE49-F238E27FC236}">
                <a16:creationId xmlns:a16="http://schemas.microsoft.com/office/drawing/2014/main" id="{B3D1B27E-B9FB-44C7-9963-67D4D12A3A1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60948">
            <a:off x="7248267" y="4346817"/>
            <a:ext cx="346161" cy="360584"/>
          </a:xfrm>
          <a:prstGeom prst="rect">
            <a:avLst/>
          </a:prstGeom>
        </p:spPr>
      </p:pic>
      <p:sp>
        <p:nvSpPr>
          <p:cNvPr id="32" name="Speech Bubble: Rectangle with Corners Rounded 31">
            <a:extLst>
              <a:ext uri="{FF2B5EF4-FFF2-40B4-BE49-F238E27FC236}">
                <a16:creationId xmlns:a16="http://schemas.microsoft.com/office/drawing/2014/main" id="{904106CC-C675-4072-AD06-FD20DC999564}"/>
              </a:ext>
            </a:extLst>
          </p:cNvPr>
          <p:cNvSpPr/>
          <p:nvPr/>
        </p:nvSpPr>
        <p:spPr>
          <a:xfrm>
            <a:off x="309278" y="5325207"/>
            <a:ext cx="3812389" cy="966082"/>
          </a:xfrm>
          <a:prstGeom prst="wedgeRoundRectCallout">
            <a:avLst>
              <a:gd name="adj1" fmla="val 41698"/>
              <a:gd name="adj2" fmla="val -68157"/>
              <a:gd name="adj3" fmla="val 16667"/>
            </a:avLst>
          </a:prstGeom>
          <a:solidFill>
            <a:srgbClr val="0055A5"/>
          </a:solidFill>
          <a:ln>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a:solidFill>
                  <a:schemeClr val="bg1"/>
                </a:solidFill>
                <a:latin typeface="Century Gothic" panose="020B0502020202020204" pitchFamily="34" charset="0"/>
              </a:rPr>
              <a:t>The letter ‘o’ is  </a:t>
            </a:r>
            <a:r>
              <a:rPr lang="en-GB" sz="2000" b="1" dirty="0">
                <a:solidFill>
                  <a:schemeClr val="bg1"/>
                </a:solidFill>
                <a:latin typeface="Century Gothic" panose="020B0502020202020204" pitchFamily="34" charset="0"/>
              </a:rPr>
              <a:t>sometimes</a:t>
            </a:r>
            <a:r>
              <a:rPr lang="en-GB" sz="2000" dirty="0">
                <a:solidFill>
                  <a:schemeClr val="bg1"/>
                </a:solidFill>
                <a:latin typeface="Century Gothic" panose="020B0502020202020204" pitchFamily="34" charset="0"/>
              </a:rPr>
              <a:t> (but </a:t>
            </a:r>
            <a:r>
              <a:rPr lang="en-GB" sz="2000" b="1" dirty="0">
                <a:solidFill>
                  <a:schemeClr val="bg1"/>
                </a:solidFill>
                <a:latin typeface="Century Gothic" panose="020B0502020202020204" pitchFamily="34" charset="0"/>
              </a:rPr>
              <a:t>not always!</a:t>
            </a:r>
            <a:r>
              <a:rPr lang="en-GB" sz="2000" dirty="0">
                <a:solidFill>
                  <a:schemeClr val="bg1"/>
                </a:solidFill>
                <a:latin typeface="Century Gothic" panose="020B0502020202020204" pitchFamily="34" charset="0"/>
              </a:rPr>
              <a:t>) pronounced like [au] too.</a:t>
            </a:r>
            <a:endParaRPr lang="fr-FR" sz="2000" dirty="0">
              <a:solidFill>
                <a:schemeClr val="bg1"/>
              </a:solidFill>
              <a:latin typeface="Century Gothic" panose="020B0502020202020204" pitchFamily="34" charset="0"/>
            </a:endParaRPr>
          </a:p>
        </p:txBody>
      </p:sp>
      <p:sp>
        <p:nvSpPr>
          <p:cNvPr id="33" name="Rectangle 32">
            <a:extLst>
              <a:ext uri="{FF2B5EF4-FFF2-40B4-BE49-F238E27FC236}">
                <a16:creationId xmlns:a16="http://schemas.microsoft.com/office/drawing/2014/main" id="{EF7F5634-C072-447A-BE0A-F97C7E66B193}"/>
              </a:ext>
            </a:extLst>
          </p:cNvPr>
          <p:cNvSpPr/>
          <p:nvPr/>
        </p:nvSpPr>
        <p:spPr>
          <a:xfrm>
            <a:off x="3293116" y="2613543"/>
            <a:ext cx="490199" cy="1868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b="1" dirty="0">
                <a:solidFill>
                  <a:schemeClr val="accent1">
                    <a:lumMod val="50000"/>
                  </a:schemeClr>
                </a:solidFill>
              </a:rPr>
              <a:t>____</a:t>
            </a:r>
            <a:endParaRPr lang="fr-FR" b="1" dirty="0">
              <a:solidFill>
                <a:schemeClr val="accent1">
                  <a:lumMod val="50000"/>
                </a:schemeClr>
              </a:solidFill>
            </a:endParaRPr>
          </a:p>
        </p:txBody>
      </p:sp>
      <p:sp>
        <p:nvSpPr>
          <p:cNvPr id="34" name="Rectangle 33">
            <a:extLst>
              <a:ext uri="{FF2B5EF4-FFF2-40B4-BE49-F238E27FC236}">
                <a16:creationId xmlns:a16="http://schemas.microsoft.com/office/drawing/2014/main" id="{5C9FB454-DA9B-4320-8583-91273671C2DA}"/>
              </a:ext>
            </a:extLst>
          </p:cNvPr>
          <p:cNvSpPr/>
          <p:nvPr/>
        </p:nvSpPr>
        <p:spPr>
          <a:xfrm>
            <a:off x="3383173" y="3033145"/>
            <a:ext cx="400142" cy="205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b="1" dirty="0">
                <a:solidFill>
                  <a:schemeClr val="accent1">
                    <a:lumMod val="50000"/>
                  </a:schemeClr>
                </a:solidFill>
              </a:rPr>
              <a:t>____</a:t>
            </a:r>
            <a:endParaRPr lang="fr-FR" b="1" dirty="0">
              <a:solidFill>
                <a:schemeClr val="accent1">
                  <a:lumMod val="50000"/>
                </a:schemeClr>
              </a:solidFill>
            </a:endParaRPr>
          </a:p>
        </p:txBody>
      </p:sp>
      <p:sp>
        <p:nvSpPr>
          <p:cNvPr id="35" name="Rectangle 34">
            <a:extLst>
              <a:ext uri="{FF2B5EF4-FFF2-40B4-BE49-F238E27FC236}">
                <a16:creationId xmlns:a16="http://schemas.microsoft.com/office/drawing/2014/main" id="{3A0AAD59-086F-4133-9CE6-D221A84EA8C0}"/>
              </a:ext>
            </a:extLst>
          </p:cNvPr>
          <p:cNvSpPr/>
          <p:nvPr/>
        </p:nvSpPr>
        <p:spPr>
          <a:xfrm>
            <a:off x="2945812" y="3532865"/>
            <a:ext cx="400142" cy="205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b="1" dirty="0">
                <a:solidFill>
                  <a:schemeClr val="accent1">
                    <a:lumMod val="50000"/>
                  </a:schemeClr>
                </a:solidFill>
              </a:rPr>
              <a:t>___</a:t>
            </a:r>
            <a:endParaRPr lang="fr-FR" b="1" dirty="0">
              <a:solidFill>
                <a:schemeClr val="accent1">
                  <a:lumMod val="50000"/>
                </a:schemeClr>
              </a:solidFill>
            </a:endParaRPr>
          </a:p>
        </p:txBody>
      </p:sp>
      <p:sp>
        <p:nvSpPr>
          <p:cNvPr id="36" name="Rectangle 35">
            <a:extLst>
              <a:ext uri="{FF2B5EF4-FFF2-40B4-BE49-F238E27FC236}">
                <a16:creationId xmlns:a16="http://schemas.microsoft.com/office/drawing/2014/main" id="{040DFB41-3F55-4A90-B811-FA1F86BEAD84}"/>
              </a:ext>
            </a:extLst>
          </p:cNvPr>
          <p:cNvSpPr/>
          <p:nvPr/>
        </p:nvSpPr>
        <p:spPr>
          <a:xfrm>
            <a:off x="2873282" y="3938669"/>
            <a:ext cx="472672" cy="1833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b="1" dirty="0">
                <a:solidFill>
                  <a:schemeClr val="accent1">
                    <a:lumMod val="50000"/>
                  </a:schemeClr>
                </a:solidFill>
              </a:rPr>
              <a:t>___</a:t>
            </a:r>
          </a:p>
        </p:txBody>
      </p:sp>
      <p:sp>
        <p:nvSpPr>
          <p:cNvPr id="37" name="Rectangle 36">
            <a:extLst>
              <a:ext uri="{FF2B5EF4-FFF2-40B4-BE49-F238E27FC236}">
                <a16:creationId xmlns:a16="http://schemas.microsoft.com/office/drawing/2014/main" id="{A0762096-BA34-44B3-8741-0C4D379E259C}"/>
              </a:ext>
            </a:extLst>
          </p:cNvPr>
          <p:cNvSpPr/>
          <p:nvPr/>
        </p:nvSpPr>
        <p:spPr>
          <a:xfrm>
            <a:off x="2834903" y="4435715"/>
            <a:ext cx="472672" cy="1833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b="1" dirty="0">
                <a:solidFill>
                  <a:schemeClr val="accent1">
                    <a:lumMod val="50000"/>
                  </a:schemeClr>
                </a:solidFill>
              </a:rPr>
              <a:t>____</a:t>
            </a:r>
            <a:endParaRPr lang="fr-FR" b="1" dirty="0">
              <a:solidFill>
                <a:schemeClr val="accent1">
                  <a:lumMod val="50000"/>
                </a:schemeClr>
              </a:solidFill>
            </a:endParaRPr>
          </a:p>
        </p:txBody>
      </p:sp>
      <p:sp>
        <p:nvSpPr>
          <p:cNvPr id="40" name="Rectangle 39">
            <a:extLst>
              <a:ext uri="{FF2B5EF4-FFF2-40B4-BE49-F238E27FC236}">
                <a16:creationId xmlns:a16="http://schemas.microsoft.com/office/drawing/2014/main" id="{02158B47-9F48-4C7E-A255-1E0507D60A26}"/>
              </a:ext>
            </a:extLst>
          </p:cNvPr>
          <p:cNvSpPr/>
          <p:nvPr/>
        </p:nvSpPr>
        <p:spPr>
          <a:xfrm>
            <a:off x="3715703" y="4825487"/>
            <a:ext cx="400141" cy="273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b="1" dirty="0">
                <a:solidFill>
                  <a:schemeClr val="accent1">
                    <a:lumMod val="50000"/>
                  </a:schemeClr>
                </a:solidFill>
              </a:rPr>
              <a:t>___</a:t>
            </a:r>
            <a:endParaRPr lang="fr-FR" b="1" dirty="0">
              <a:solidFill>
                <a:schemeClr val="accent1">
                  <a:lumMod val="50000"/>
                </a:schemeClr>
              </a:solidFill>
            </a:endParaRPr>
          </a:p>
        </p:txBody>
      </p:sp>
      <p:pic>
        <p:nvPicPr>
          <p:cNvPr id="41" name="Picture 2" descr="France, Corsica, Map, Flag, Land, Country, Borders">
            <a:extLst>
              <a:ext uri="{FF2B5EF4-FFF2-40B4-BE49-F238E27FC236}">
                <a16:creationId xmlns:a16="http://schemas.microsoft.com/office/drawing/2014/main" id="{0AA44878-C135-4960-AC92-41183AB5444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15184" y="852800"/>
            <a:ext cx="3024029" cy="3024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88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P spid="37" grpId="0" animBg="1"/>
      <p:bldP spid="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5" name="TextBox 14"/>
          <p:cNvSpPr txBox="1"/>
          <p:nvPr/>
        </p:nvSpPr>
        <p:spPr>
          <a:xfrm>
            <a:off x="285499" y="1342054"/>
            <a:ext cx="8955106" cy="4862870"/>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Complète</a:t>
            </a:r>
            <a:r>
              <a:rPr lang="en-GB" sz="2400" b="1" dirty="0">
                <a:solidFill>
                  <a:srgbClr val="002060"/>
                </a:solidFill>
                <a:latin typeface="Century Gothic" panose="020B0502020202020204" pitchFamily="34" charset="0"/>
              </a:rPr>
              <a:t> la </a:t>
            </a:r>
            <a:r>
              <a:rPr lang="en-GB" sz="2400" b="1" dirty="0" err="1">
                <a:solidFill>
                  <a:srgbClr val="002060"/>
                </a:solidFill>
                <a:latin typeface="Century Gothic" panose="020B0502020202020204" pitchFamily="34" charset="0"/>
              </a:rPr>
              <a:t>liste</a:t>
            </a:r>
            <a:r>
              <a:rPr lang="en-GB" sz="2400" b="1" dirty="0">
                <a:solidFill>
                  <a:srgbClr val="002060"/>
                </a:solidFill>
                <a:latin typeface="Century Gothic" panose="020B0502020202020204" pitchFamily="34" charset="0"/>
              </a:rPr>
              <a:t> avec les mots corrects.</a:t>
            </a:r>
            <a:br>
              <a:rPr lang="en-GB" sz="2400" b="1" dirty="0">
                <a:solidFill>
                  <a:srgbClr val="002060"/>
                </a:solidFill>
                <a:latin typeface="Century Gothic" panose="020B0502020202020204" pitchFamily="34" charset="0"/>
              </a:rPr>
            </a:br>
            <a:endParaRPr lang="en-GB" sz="2200" b="1" dirty="0">
              <a:solidFill>
                <a:srgbClr val="002060"/>
              </a:solidFill>
              <a:latin typeface="Century Gothic" panose="020B0502020202020204" pitchFamily="34" charset="0"/>
            </a:endParaRPr>
          </a:p>
          <a:p>
            <a:r>
              <a:rPr lang="en-GB" sz="2200" dirty="0">
                <a:solidFill>
                  <a:srgbClr val="002060"/>
                </a:solidFill>
                <a:latin typeface="Century Gothic" panose="020B0502020202020204" pitchFamily="34" charset="0"/>
              </a:rPr>
              <a:t>1) les parents, la </a:t>
            </a:r>
            <a:r>
              <a:rPr lang="en-GB" sz="2200" dirty="0" err="1">
                <a:solidFill>
                  <a:srgbClr val="002060"/>
                </a:solidFill>
                <a:latin typeface="Century Gothic" panose="020B0502020202020204" pitchFamily="34" charset="0"/>
              </a:rPr>
              <a:t>famille</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l’enfant</a:t>
            </a:r>
            <a:endParaRPr lang="en-GB" sz="2200" u="sng" dirty="0">
              <a:solidFill>
                <a:srgbClr val="002060"/>
              </a:solidFill>
              <a:latin typeface="Century Gothic" panose="020B0502020202020204" pitchFamily="34" charset="0"/>
            </a:endParaRPr>
          </a:p>
          <a:p>
            <a:endParaRPr lang="en-GB" sz="2200" dirty="0">
              <a:solidFill>
                <a:srgbClr val="002060"/>
              </a:solidFill>
              <a:latin typeface="Century Gothic" panose="020B0502020202020204" pitchFamily="34" charset="0"/>
            </a:endParaRPr>
          </a:p>
          <a:p>
            <a:r>
              <a:rPr lang="en-GB" sz="2200" dirty="0">
                <a:solidFill>
                  <a:srgbClr val="002060"/>
                </a:solidFill>
                <a:latin typeface="Century Gothic" panose="020B0502020202020204" pitchFamily="34" charset="0"/>
              </a:rPr>
              <a:t>2) à </a:t>
            </a:r>
            <a:r>
              <a:rPr lang="en-GB" sz="2200" dirty="0" err="1">
                <a:solidFill>
                  <a:srgbClr val="002060"/>
                </a:solidFill>
                <a:latin typeface="Century Gothic" panose="020B0502020202020204" pitchFamily="34" charset="0"/>
              </a:rPr>
              <a:t>l'école</a:t>
            </a:r>
            <a:r>
              <a:rPr lang="en-GB" sz="2200" dirty="0">
                <a:solidFill>
                  <a:srgbClr val="002060"/>
                </a:solidFill>
                <a:latin typeface="Century Gothic" panose="020B0502020202020204" pitchFamily="34" charset="0"/>
              </a:rPr>
              <a:t>, à la </a:t>
            </a:r>
            <a:r>
              <a:rPr lang="en-GB" sz="2200" dirty="0" err="1">
                <a:solidFill>
                  <a:srgbClr val="002060"/>
                </a:solidFill>
                <a:latin typeface="Century Gothic" panose="020B0502020202020204" pitchFamily="34" charset="0"/>
              </a:rPr>
              <a:t>maison</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ici</a:t>
            </a:r>
            <a:endParaRPr lang="en-GB" sz="2200" dirty="0">
              <a:solidFill>
                <a:srgbClr val="002060"/>
              </a:solidFill>
              <a:latin typeface="Century Gothic" panose="020B0502020202020204" pitchFamily="34" charset="0"/>
            </a:endParaRPr>
          </a:p>
          <a:p>
            <a:endParaRPr lang="en-GB" sz="2200" dirty="0">
              <a:solidFill>
                <a:srgbClr val="002060"/>
              </a:solidFill>
              <a:latin typeface="Century Gothic" panose="020B0502020202020204" pitchFamily="34" charset="0"/>
            </a:endParaRPr>
          </a:p>
          <a:p>
            <a:r>
              <a:rPr lang="en-GB" sz="2200" dirty="0">
                <a:solidFill>
                  <a:srgbClr val="002060"/>
                </a:solidFill>
                <a:latin typeface="Century Gothic" panose="020B0502020202020204" pitchFamily="34" charset="0"/>
              </a:rPr>
              <a:t>3) </a:t>
            </a:r>
            <a:r>
              <a:rPr lang="en-GB" sz="2200" dirty="0" err="1">
                <a:solidFill>
                  <a:srgbClr val="002060"/>
                </a:solidFill>
                <a:latin typeface="Century Gothic" panose="020B0502020202020204" pitchFamily="34" charset="0"/>
              </a:rPr>
              <a:t>méchant</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mauvais</a:t>
            </a:r>
            <a:r>
              <a:rPr lang="en-GB" sz="2200" dirty="0">
                <a:solidFill>
                  <a:srgbClr val="002060"/>
                </a:solidFill>
                <a:latin typeface="Century Gothic" panose="020B0502020202020204" pitchFamily="34" charset="0"/>
              </a:rPr>
              <a:t>, difficile</a:t>
            </a:r>
          </a:p>
          <a:p>
            <a:endParaRPr lang="en-GB" sz="2200" dirty="0">
              <a:solidFill>
                <a:srgbClr val="002060"/>
              </a:solidFill>
              <a:latin typeface="Century Gothic" panose="020B0502020202020204" pitchFamily="34" charset="0"/>
            </a:endParaRPr>
          </a:p>
          <a:p>
            <a:r>
              <a:rPr lang="en-GB" sz="2200" dirty="0">
                <a:solidFill>
                  <a:srgbClr val="002060"/>
                </a:solidFill>
                <a:latin typeface="Century Gothic" panose="020B0502020202020204" pitchFamily="34" charset="0"/>
              </a:rPr>
              <a:t>4) et, dans, </a:t>
            </a:r>
            <a:r>
              <a:rPr lang="en-GB" sz="2200" dirty="0" err="1">
                <a:solidFill>
                  <a:srgbClr val="002060"/>
                </a:solidFill>
                <a:latin typeface="Century Gothic" panose="020B0502020202020204" pitchFamily="34" charset="0"/>
              </a:rPr>
              <a:t>aussi</a:t>
            </a:r>
            <a:r>
              <a:rPr lang="en-GB" sz="2200" dirty="0">
                <a:solidFill>
                  <a:srgbClr val="002060"/>
                </a:solidFill>
                <a:latin typeface="Century Gothic" panose="020B0502020202020204" pitchFamily="34" charset="0"/>
              </a:rPr>
              <a:t>, pour</a:t>
            </a:r>
          </a:p>
          <a:p>
            <a:endParaRPr lang="en-GB" sz="2200" dirty="0">
              <a:solidFill>
                <a:srgbClr val="002060"/>
              </a:solidFill>
              <a:latin typeface="Century Gothic" panose="020B0502020202020204" pitchFamily="34" charset="0"/>
            </a:endParaRPr>
          </a:p>
          <a:p>
            <a:r>
              <a:rPr lang="en-GB" sz="2200" dirty="0">
                <a:solidFill>
                  <a:srgbClr val="002060"/>
                </a:solidFill>
                <a:latin typeface="Century Gothic" panose="020B0502020202020204" pitchFamily="34" charset="0"/>
              </a:rPr>
              <a:t>5) la solution, la question, le problème</a:t>
            </a:r>
          </a:p>
          <a:p>
            <a:endParaRPr lang="en-GB" sz="2200" dirty="0">
              <a:solidFill>
                <a:srgbClr val="002060"/>
              </a:solidFill>
              <a:latin typeface="Century Gothic" panose="020B0502020202020204" pitchFamily="34" charset="0"/>
            </a:endParaRPr>
          </a:p>
          <a:p>
            <a:r>
              <a:rPr lang="en-GB" sz="2200" dirty="0">
                <a:solidFill>
                  <a:srgbClr val="002060"/>
                </a:solidFill>
                <a:latin typeface="Century Gothic" panose="020B0502020202020204" pitchFamily="34" charset="0"/>
              </a:rPr>
              <a:t>6) </a:t>
            </a:r>
            <a:r>
              <a:rPr lang="en-GB" sz="2200" dirty="0" err="1">
                <a:solidFill>
                  <a:srgbClr val="002060"/>
                </a:solidFill>
                <a:latin typeface="Century Gothic" panose="020B0502020202020204" pitchFamily="34" charset="0"/>
              </a:rPr>
              <a:t>extrêmement</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particulièrement</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très</a:t>
            </a:r>
            <a:endParaRPr lang="en-GB" sz="2200" dirty="0">
              <a:solidFill>
                <a:srgbClr val="002060"/>
              </a:solidFill>
              <a:latin typeface="Century Gothic" panose="020B0502020202020204" pitchFamily="34" charset="0"/>
            </a:endParaRPr>
          </a:p>
          <a:p>
            <a:r>
              <a:rPr lang="en-GB" sz="2200" dirty="0">
                <a:solidFill>
                  <a:srgbClr val="002060"/>
                </a:solidFill>
                <a:latin typeface="Century Gothic" panose="020B0502020202020204" pitchFamily="34" charset="0"/>
              </a:rPr>
              <a:t> </a:t>
            </a:r>
          </a:p>
        </p:txBody>
      </p:sp>
      <p:sp>
        <p:nvSpPr>
          <p:cNvPr id="5" name="TextBox 4"/>
          <p:cNvSpPr txBox="1"/>
          <p:nvPr/>
        </p:nvSpPr>
        <p:spPr>
          <a:xfrm>
            <a:off x="9735469" y="3899125"/>
            <a:ext cx="2171032" cy="430887"/>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txBody>
          <a:bodyPr wrap="square" rtlCol="0">
            <a:spAutoFit/>
          </a:bodyPr>
          <a:lstStyle/>
          <a:p>
            <a:pPr lvl="0" algn="ctr">
              <a:buClrTx/>
              <a:defRPr/>
            </a:pPr>
            <a:r>
              <a:rPr lang="en-GB" sz="2200" b="1" dirty="0">
                <a:solidFill>
                  <a:schemeClr val="bg1"/>
                </a:solidFill>
                <a:latin typeface="Century Gothic" panose="020F0302020204030204"/>
              </a:rPr>
              <a:t>le problème</a:t>
            </a:r>
            <a:endParaRPr kumimoji="0" lang="en-GB" sz="2200" b="1" i="0" u="none" strike="noStrike" kern="0" cap="none" spc="0" normalizeH="0" baseline="0" noProof="0" dirty="0">
              <a:ln>
                <a:noFill/>
              </a:ln>
              <a:solidFill>
                <a:schemeClr val="bg1"/>
              </a:solidFill>
              <a:effectLst/>
              <a:uLnTx/>
              <a:uFillTx/>
              <a:latin typeface="Century Gothic" panose="020F0302020204030204"/>
            </a:endParaRPr>
          </a:p>
        </p:txBody>
      </p:sp>
      <p:sp>
        <p:nvSpPr>
          <p:cNvPr id="6" name="TextBox 5"/>
          <p:cNvSpPr txBox="1"/>
          <p:nvPr/>
        </p:nvSpPr>
        <p:spPr>
          <a:xfrm>
            <a:off x="9735469" y="4511322"/>
            <a:ext cx="2171032" cy="430887"/>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txBody>
          <a:bodyPr wrap="square" rtlCol="0">
            <a:spAutoFit/>
          </a:bodyPr>
          <a:lstStyle/>
          <a:p>
            <a:pPr lvl="0" algn="ctr">
              <a:buClrTx/>
              <a:defRPr/>
            </a:pPr>
            <a:r>
              <a:rPr lang="en-GB" sz="2200" b="1" dirty="0" err="1">
                <a:solidFill>
                  <a:schemeClr val="bg1"/>
                </a:solidFill>
                <a:latin typeface="Century Gothic" panose="020F0302020204030204"/>
              </a:rPr>
              <a:t>très</a:t>
            </a:r>
            <a:endParaRPr kumimoji="0" lang="en-GB" sz="2200" b="1" i="0" u="none" strike="noStrike" kern="0" cap="none" spc="0" normalizeH="0" baseline="0" noProof="0" dirty="0">
              <a:ln>
                <a:noFill/>
              </a:ln>
              <a:solidFill>
                <a:schemeClr val="bg1"/>
              </a:solidFill>
              <a:effectLst/>
              <a:uLnTx/>
              <a:uFillTx/>
              <a:latin typeface="Century Gothic" panose="020F0302020204030204"/>
            </a:endParaRPr>
          </a:p>
        </p:txBody>
      </p:sp>
      <p:sp>
        <p:nvSpPr>
          <p:cNvPr id="8" name="TextBox 7"/>
          <p:cNvSpPr txBox="1"/>
          <p:nvPr/>
        </p:nvSpPr>
        <p:spPr>
          <a:xfrm>
            <a:off x="9735469" y="5123519"/>
            <a:ext cx="2171032" cy="430887"/>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chemeClr val="bg1"/>
                </a:solidFill>
                <a:effectLst/>
                <a:uLnTx/>
                <a:uFillTx/>
                <a:latin typeface="Century Gothic" panose="020F0302020204030204"/>
              </a:rPr>
              <a:t>difficile</a:t>
            </a:r>
          </a:p>
        </p:txBody>
      </p:sp>
      <p:sp>
        <p:nvSpPr>
          <p:cNvPr id="9" name="TextBox 8"/>
          <p:cNvSpPr txBox="1"/>
          <p:nvPr/>
        </p:nvSpPr>
        <p:spPr>
          <a:xfrm>
            <a:off x="9735469" y="3286928"/>
            <a:ext cx="2171032" cy="430887"/>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txBody>
          <a:bodyPr wrap="square" rtlCol="0">
            <a:spAutoFit/>
          </a:bodyPr>
          <a:lstStyle/>
          <a:p>
            <a:pPr lvl="0" algn="ctr"/>
            <a:r>
              <a:rPr lang="en-GB" sz="2200" b="1" kern="0" dirty="0">
                <a:solidFill>
                  <a:schemeClr val="bg1"/>
                </a:solidFill>
                <a:latin typeface="Century Gothic" panose="020F0302020204030204"/>
              </a:rPr>
              <a:t>la </a:t>
            </a:r>
            <a:r>
              <a:rPr lang="en-GB" sz="2200" b="1" kern="0" dirty="0" err="1">
                <a:solidFill>
                  <a:schemeClr val="bg1"/>
                </a:solidFill>
                <a:latin typeface="Century Gothic" panose="020F0302020204030204"/>
              </a:rPr>
              <a:t>famille</a:t>
            </a:r>
            <a:endParaRPr kumimoji="0" lang="en-GB" sz="2200" b="1" i="0" u="none" strike="noStrike" kern="0" cap="none" spc="0" normalizeH="0" baseline="0" noProof="0" dirty="0">
              <a:ln>
                <a:noFill/>
              </a:ln>
              <a:solidFill>
                <a:schemeClr val="bg1"/>
              </a:solidFill>
              <a:effectLst/>
              <a:uLnTx/>
              <a:uFillTx/>
              <a:latin typeface="Century Gothic" panose="020F0302020204030204"/>
            </a:endParaRPr>
          </a:p>
        </p:txBody>
      </p:sp>
      <p:sp>
        <p:nvSpPr>
          <p:cNvPr id="16" name="TextBox 15"/>
          <p:cNvSpPr txBox="1"/>
          <p:nvPr/>
        </p:nvSpPr>
        <p:spPr>
          <a:xfrm>
            <a:off x="2316480" y="2102992"/>
            <a:ext cx="2056438" cy="306323"/>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_________________,</a:t>
            </a:r>
          </a:p>
        </p:txBody>
      </p:sp>
      <p:sp>
        <p:nvSpPr>
          <p:cNvPr id="18" name="TextBox 17"/>
          <p:cNvSpPr txBox="1"/>
          <p:nvPr/>
        </p:nvSpPr>
        <p:spPr>
          <a:xfrm>
            <a:off x="3369524" y="3429000"/>
            <a:ext cx="2056438" cy="306323"/>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_________________</a:t>
            </a:r>
          </a:p>
        </p:txBody>
      </p:sp>
      <p:sp>
        <p:nvSpPr>
          <p:cNvPr id="19" name="TextBox 18"/>
          <p:cNvSpPr txBox="1"/>
          <p:nvPr/>
        </p:nvSpPr>
        <p:spPr>
          <a:xfrm>
            <a:off x="3792434" y="4755008"/>
            <a:ext cx="2056438" cy="306323"/>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 _________________</a:t>
            </a:r>
          </a:p>
        </p:txBody>
      </p:sp>
      <p:sp>
        <p:nvSpPr>
          <p:cNvPr id="21" name="TextBox 20"/>
          <p:cNvSpPr txBox="1"/>
          <p:nvPr/>
        </p:nvSpPr>
        <p:spPr>
          <a:xfrm>
            <a:off x="9735469" y="2674731"/>
            <a:ext cx="2171032" cy="430887"/>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txBody>
          <a:bodyPr wrap="square" rtlCol="0">
            <a:spAutoFit/>
          </a:bodyPr>
          <a:lstStyle/>
          <a:p>
            <a:pPr lvl="0" algn="ctr"/>
            <a:r>
              <a:rPr lang="en-GB" sz="2200" b="1" noProof="0" dirty="0" err="1">
                <a:solidFill>
                  <a:schemeClr val="bg1"/>
                </a:solidFill>
                <a:latin typeface="Century Gothic" panose="020F0302020204030204"/>
              </a:rPr>
              <a:t>aussi</a:t>
            </a:r>
            <a:endParaRPr kumimoji="0" lang="en-GB" sz="2200" b="1" i="0" strike="noStrike" kern="0" cap="none" spc="0" normalizeH="0" baseline="0" noProof="0" dirty="0">
              <a:ln>
                <a:noFill/>
              </a:ln>
              <a:solidFill>
                <a:schemeClr val="bg1"/>
              </a:solidFill>
              <a:effectLst/>
              <a:uLnTx/>
              <a:uFillTx/>
              <a:latin typeface="Century Gothic" panose="020F0302020204030204"/>
            </a:endParaRPr>
          </a:p>
        </p:txBody>
      </p:sp>
      <p:sp>
        <p:nvSpPr>
          <p:cNvPr id="22" name="TextBox 21"/>
          <p:cNvSpPr txBox="1"/>
          <p:nvPr/>
        </p:nvSpPr>
        <p:spPr>
          <a:xfrm>
            <a:off x="4249112" y="2102992"/>
            <a:ext cx="2056438" cy="306323"/>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_________________</a:t>
            </a:r>
          </a:p>
        </p:txBody>
      </p:sp>
      <p:sp>
        <p:nvSpPr>
          <p:cNvPr id="23" name="TextBox 22">
            <a:extLst>
              <a:ext uri="{FF2B5EF4-FFF2-40B4-BE49-F238E27FC236}">
                <a16:creationId xmlns:a16="http://schemas.microsoft.com/office/drawing/2014/main" id="{2CB08CC0-953F-4C87-958C-7126E21B2205}"/>
              </a:ext>
            </a:extLst>
          </p:cNvPr>
          <p:cNvSpPr txBox="1"/>
          <p:nvPr/>
        </p:nvSpPr>
        <p:spPr>
          <a:xfrm>
            <a:off x="9735469" y="5735713"/>
            <a:ext cx="2171032" cy="430887"/>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txBody>
          <a:bodyPr wrap="square" rtlCol="0">
            <a:spAutoFit/>
          </a:bodyPr>
          <a:lstStyle/>
          <a:p>
            <a:pPr lvl="0" algn="ctr"/>
            <a:r>
              <a:rPr lang="en-GB" sz="2200" b="1" dirty="0" err="1">
                <a:solidFill>
                  <a:schemeClr val="bg1"/>
                </a:solidFill>
                <a:latin typeface="Century Gothic" panose="020F0302020204030204"/>
              </a:rPr>
              <a:t>l</a:t>
            </a:r>
            <a:r>
              <a:rPr lang="en-GB" sz="2200" b="1" kern="0" dirty="0" err="1">
                <a:solidFill>
                  <a:schemeClr val="bg1"/>
                </a:solidFill>
                <a:latin typeface="Century Gothic" panose="020F0302020204030204"/>
              </a:rPr>
              <a:t>’enfant</a:t>
            </a:r>
            <a:endParaRPr kumimoji="0" lang="en-GB" sz="2200" b="1" i="0" u="none" strike="noStrike" kern="0" cap="none" spc="0" normalizeH="0" baseline="0" noProof="0" dirty="0">
              <a:ln>
                <a:noFill/>
              </a:ln>
              <a:solidFill>
                <a:schemeClr val="bg1"/>
              </a:solidFill>
              <a:effectLst/>
              <a:uLnTx/>
              <a:uFillTx/>
              <a:latin typeface="Century Gothic" panose="020F0302020204030204"/>
            </a:endParaRPr>
          </a:p>
        </p:txBody>
      </p:sp>
      <p:sp>
        <p:nvSpPr>
          <p:cNvPr id="24" name="TextBox 23">
            <a:extLst>
              <a:ext uri="{FF2B5EF4-FFF2-40B4-BE49-F238E27FC236}">
                <a16:creationId xmlns:a16="http://schemas.microsoft.com/office/drawing/2014/main" id="{93E3931C-81FC-47DC-B95B-13854CA3F0CD}"/>
              </a:ext>
            </a:extLst>
          </p:cNvPr>
          <p:cNvSpPr txBox="1"/>
          <p:nvPr/>
        </p:nvSpPr>
        <p:spPr>
          <a:xfrm>
            <a:off x="9735469" y="2062534"/>
            <a:ext cx="2171032" cy="430887"/>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txBody>
          <a:bodyPr wrap="square" rtlCol="0">
            <a:spAutoFit/>
          </a:bodyPr>
          <a:lstStyle/>
          <a:p>
            <a:pPr lvl="0" algn="ctr"/>
            <a:r>
              <a:rPr lang="en-GB" sz="2200" b="1" noProof="0" dirty="0">
                <a:solidFill>
                  <a:schemeClr val="bg1"/>
                </a:solidFill>
                <a:latin typeface="Century Gothic" panose="020F0302020204030204"/>
              </a:rPr>
              <a:t>pour</a:t>
            </a:r>
            <a:endParaRPr kumimoji="0" lang="en-GB" sz="2200" b="1" i="0" strike="noStrike" kern="0" cap="none" spc="0" normalizeH="0" baseline="0" noProof="0" dirty="0">
              <a:ln>
                <a:noFill/>
              </a:ln>
              <a:solidFill>
                <a:schemeClr val="bg1"/>
              </a:solidFill>
              <a:effectLst/>
              <a:uLnTx/>
              <a:uFillTx/>
              <a:latin typeface="Century Gothic" panose="020F0302020204030204"/>
            </a:endParaRPr>
          </a:p>
        </p:txBody>
      </p:sp>
      <p:sp>
        <p:nvSpPr>
          <p:cNvPr id="25" name="TextBox 24">
            <a:extLst>
              <a:ext uri="{FF2B5EF4-FFF2-40B4-BE49-F238E27FC236}">
                <a16:creationId xmlns:a16="http://schemas.microsoft.com/office/drawing/2014/main" id="{8076636C-6053-43C4-BA4E-093BCAA3A3FC}"/>
              </a:ext>
            </a:extLst>
          </p:cNvPr>
          <p:cNvSpPr txBox="1"/>
          <p:nvPr/>
        </p:nvSpPr>
        <p:spPr>
          <a:xfrm>
            <a:off x="9735469" y="1450337"/>
            <a:ext cx="2171032" cy="430887"/>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txBody>
          <a:bodyPr wrap="square" rtlCol="0">
            <a:spAutoFit/>
          </a:bodyPr>
          <a:lstStyle/>
          <a:p>
            <a:pPr lvl="0" algn="ctr"/>
            <a:r>
              <a:rPr lang="en-GB" sz="2200" b="1" noProof="0" dirty="0" err="1">
                <a:solidFill>
                  <a:schemeClr val="bg1"/>
                </a:solidFill>
                <a:latin typeface="Century Gothic" panose="020F0302020204030204"/>
              </a:rPr>
              <a:t>ici</a:t>
            </a:r>
            <a:endParaRPr kumimoji="0" lang="en-GB" sz="2200" b="1" i="0" strike="noStrike" kern="0" cap="none" spc="0" normalizeH="0" baseline="0" noProof="0" dirty="0">
              <a:ln>
                <a:noFill/>
              </a:ln>
              <a:solidFill>
                <a:schemeClr val="bg1"/>
              </a:solidFill>
              <a:effectLst/>
              <a:uLnTx/>
              <a:uFillTx/>
              <a:latin typeface="Century Gothic" panose="020F0302020204030204"/>
            </a:endParaRPr>
          </a:p>
        </p:txBody>
      </p:sp>
      <p:sp>
        <p:nvSpPr>
          <p:cNvPr id="26" name="TextBox 25">
            <a:extLst>
              <a:ext uri="{FF2B5EF4-FFF2-40B4-BE49-F238E27FC236}">
                <a16:creationId xmlns:a16="http://schemas.microsoft.com/office/drawing/2014/main" id="{DE02C579-1677-49D4-AC52-8B6F5D8F7F92}"/>
              </a:ext>
            </a:extLst>
          </p:cNvPr>
          <p:cNvSpPr txBox="1"/>
          <p:nvPr/>
        </p:nvSpPr>
        <p:spPr>
          <a:xfrm>
            <a:off x="3734833" y="2765996"/>
            <a:ext cx="2056438" cy="306323"/>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_________________</a:t>
            </a:r>
          </a:p>
        </p:txBody>
      </p:sp>
      <p:sp>
        <p:nvSpPr>
          <p:cNvPr id="27" name="TextBox 26">
            <a:extLst>
              <a:ext uri="{FF2B5EF4-FFF2-40B4-BE49-F238E27FC236}">
                <a16:creationId xmlns:a16="http://schemas.microsoft.com/office/drawing/2014/main" id="{939AA6BB-B5C7-4684-B9F0-CB7FE28C640D}"/>
              </a:ext>
            </a:extLst>
          </p:cNvPr>
          <p:cNvSpPr txBox="1"/>
          <p:nvPr/>
        </p:nvSpPr>
        <p:spPr>
          <a:xfrm>
            <a:off x="1144162" y="4139392"/>
            <a:ext cx="2056438" cy="306323"/>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_________________,</a:t>
            </a:r>
          </a:p>
        </p:txBody>
      </p:sp>
      <p:sp>
        <p:nvSpPr>
          <p:cNvPr id="28" name="TextBox 27">
            <a:extLst>
              <a:ext uri="{FF2B5EF4-FFF2-40B4-BE49-F238E27FC236}">
                <a16:creationId xmlns:a16="http://schemas.microsoft.com/office/drawing/2014/main" id="{20F3C2D9-6E4D-4551-9032-D03C85BE413E}"/>
              </a:ext>
            </a:extLst>
          </p:cNvPr>
          <p:cNvSpPr txBox="1"/>
          <p:nvPr/>
        </p:nvSpPr>
        <p:spPr>
          <a:xfrm>
            <a:off x="3076794" y="4139392"/>
            <a:ext cx="2056438" cy="306323"/>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_________________</a:t>
            </a:r>
          </a:p>
        </p:txBody>
      </p:sp>
      <p:sp>
        <p:nvSpPr>
          <p:cNvPr id="30" name="TextBox 29">
            <a:extLst>
              <a:ext uri="{FF2B5EF4-FFF2-40B4-BE49-F238E27FC236}">
                <a16:creationId xmlns:a16="http://schemas.microsoft.com/office/drawing/2014/main" id="{F1478FAC-39FB-4948-A0A8-5DC28F9E06CC}"/>
              </a:ext>
            </a:extLst>
          </p:cNvPr>
          <p:cNvSpPr txBox="1"/>
          <p:nvPr/>
        </p:nvSpPr>
        <p:spPr>
          <a:xfrm>
            <a:off x="5067781" y="5412147"/>
            <a:ext cx="2056438" cy="306323"/>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_________________</a:t>
            </a:r>
          </a:p>
        </p:txBody>
      </p:sp>
      <p:sp>
        <p:nvSpPr>
          <p:cNvPr id="31" name="TextBox 30">
            <a:extLst>
              <a:ext uri="{FF2B5EF4-FFF2-40B4-BE49-F238E27FC236}">
                <a16:creationId xmlns:a16="http://schemas.microsoft.com/office/drawing/2014/main" id="{32EBC09F-C400-44DA-A0DE-FD1C988C9278}"/>
              </a:ext>
            </a:extLst>
          </p:cNvPr>
          <p:cNvSpPr txBox="1"/>
          <p:nvPr/>
        </p:nvSpPr>
        <p:spPr>
          <a:xfrm>
            <a:off x="9735469" y="897552"/>
            <a:ext cx="2171032" cy="430887"/>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txBody>
          <a:bodyPr wrap="square" rtlCol="0">
            <a:spAutoFit/>
          </a:bodyPr>
          <a:lstStyle/>
          <a:p>
            <a:pPr lvl="0" algn="ctr"/>
            <a:r>
              <a:rPr lang="en-GB" sz="2200" b="1" noProof="0" dirty="0">
                <a:solidFill>
                  <a:schemeClr val="bg1"/>
                </a:solidFill>
                <a:latin typeface="Century Gothic" panose="020F0302020204030204"/>
              </a:rPr>
              <a:t>dans</a:t>
            </a:r>
            <a:endParaRPr kumimoji="0" lang="en-GB" sz="2200" b="1" i="0" strike="noStrike" kern="0" cap="none" spc="0" normalizeH="0" baseline="0" noProof="0" dirty="0">
              <a:ln>
                <a:noFill/>
              </a:ln>
              <a:solidFill>
                <a:schemeClr val="bg1"/>
              </a:solidFill>
              <a:effectLst/>
              <a:uLnTx/>
              <a:uFillTx/>
              <a:latin typeface="Century Gothic" panose="020F0302020204030204"/>
            </a:endParaRPr>
          </a:p>
        </p:txBody>
      </p:sp>
      <p:sp>
        <p:nvSpPr>
          <p:cNvPr id="32" name="TextBox 31">
            <a:extLst>
              <a:ext uri="{FF2B5EF4-FFF2-40B4-BE49-F238E27FC236}">
                <a16:creationId xmlns:a16="http://schemas.microsoft.com/office/drawing/2014/main" id="{3F9C04CA-EC64-4807-93B2-47230831ACA5}"/>
              </a:ext>
            </a:extLst>
          </p:cNvPr>
          <p:cNvSpPr txBox="1"/>
          <p:nvPr/>
        </p:nvSpPr>
        <p:spPr>
          <a:xfrm>
            <a:off x="4919098" y="4139392"/>
            <a:ext cx="2056438" cy="306323"/>
          </a:xfrm>
          <a:prstGeom prst="rect">
            <a:avLst/>
          </a:prstGeom>
          <a:solidFill>
            <a:schemeClr val="bg1"/>
          </a:solidFill>
        </p:spPr>
        <p:txBody>
          <a:bodyPr wrap="square" lIns="0" tIns="90000" rIns="0" bIns="0" rtlCol="0">
            <a:spAutoFit/>
          </a:bodyPr>
          <a:lstStyle/>
          <a:p>
            <a:r>
              <a:rPr lang="en-GB" dirty="0">
                <a:solidFill>
                  <a:schemeClr val="accent1">
                    <a:lumMod val="50000"/>
                  </a:schemeClr>
                </a:solidFill>
              </a:rPr>
              <a:t>_________________</a:t>
            </a:r>
          </a:p>
        </p:txBody>
      </p:sp>
      <p:sp>
        <p:nvSpPr>
          <p:cNvPr id="3" name="Rounded Rectangle 46">
            <a:extLst>
              <a:ext uri="{FF2B5EF4-FFF2-40B4-BE49-F238E27FC236}">
                <a16:creationId xmlns:a16="http://schemas.microsoft.com/office/drawing/2014/main" id="{23210D29-B1BE-461C-A378-58159CF70F0B}"/>
              </a:ext>
            </a:extLst>
          </p:cNvPr>
          <p:cNvSpPr/>
          <p:nvPr/>
        </p:nvSpPr>
        <p:spPr>
          <a:xfrm>
            <a:off x="10046043" y="249869"/>
            <a:ext cx="1863877"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itle 6">
            <a:extLst>
              <a:ext uri="{FF2B5EF4-FFF2-40B4-BE49-F238E27FC236}">
                <a16:creationId xmlns:a16="http://schemas.microsoft.com/office/drawing/2014/main" id="{0F0C936F-130A-4B5F-8F35-A512A7BDFD63}"/>
              </a:ext>
            </a:extLst>
          </p:cNvPr>
          <p:cNvSpPr>
            <a:spLocks noGrp="1"/>
          </p:cNvSpPr>
          <p:nvPr>
            <p:ph type="title"/>
          </p:nvPr>
        </p:nvSpPr>
        <p:spPr/>
        <p:txBody>
          <a:bodyPr>
            <a:normAutofit/>
          </a:bodyPr>
          <a:lstStyle/>
          <a:p>
            <a:r>
              <a:rPr lang="fr-FR" dirty="0"/>
              <a:t>Vocabulaire</a:t>
            </a:r>
          </a:p>
        </p:txBody>
      </p:sp>
    </p:spTree>
    <p:extLst>
      <p:ext uri="{BB962C8B-B14F-4D97-AF65-F5344CB8AC3E}">
        <p14:creationId xmlns:p14="http://schemas.microsoft.com/office/powerpoint/2010/main" val="2785865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30"/>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6" grpId="0" animBg="1"/>
      <p:bldP spid="18" grpId="0" animBg="1"/>
      <p:bldP spid="19" grpId="0" animBg="1"/>
      <p:bldP spid="21" grpId="0" animBg="1"/>
      <p:bldP spid="22" grpId="0" animBg="1"/>
      <p:bldP spid="23" grpId="0" animBg="1"/>
      <p:bldP spid="24" grpId="0" animBg="1"/>
      <p:bldP spid="25" grpId="0" animBg="1"/>
      <p:bldP spid="26" grpId="0" animBg="1"/>
      <p:bldP spid="27" grpId="0" animBg="1"/>
      <p:bldP spid="28" grpId="0" animBg="1"/>
      <p:bldP spid="30" grpId="0" animBg="1"/>
      <p:bldP spid="31"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632A1F-59BB-4EE7-B032-39D37B947717}"/>
              </a:ext>
            </a:extLst>
          </p:cNvPr>
          <p:cNvSpPr>
            <a:spLocks noGrp="1"/>
          </p:cNvSpPr>
          <p:nvPr>
            <p:ph type="title"/>
          </p:nvPr>
        </p:nvSpPr>
        <p:spPr/>
        <p:txBody>
          <a:bodyPr>
            <a:normAutofit/>
          </a:bodyPr>
          <a:lstStyle/>
          <a:p>
            <a:r>
              <a:rPr lang="en-GB" sz="2800" dirty="0" err="1"/>
              <a:t>avoir</a:t>
            </a:r>
            <a:r>
              <a:rPr lang="en-GB" sz="2800" dirty="0"/>
              <a:t>: nous and </a:t>
            </a:r>
            <a:r>
              <a:rPr lang="en-GB" sz="2800" dirty="0" err="1"/>
              <a:t>vous</a:t>
            </a:r>
            <a:endParaRPr lang="en-GB" sz="2800" dirty="0"/>
          </a:p>
        </p:txBody>
      </p:sp>
      <p:sp>
        <p:nvSpPr>
          <p:cNvPr id="4" name="Rounded Rectangle 46">
            <a:extLst>
              <a:ext uri="{FF2B5EF4-FFF2-40B4-BE49-F238E27FC236}">
                <a16:creationId xmlns:a16="http://schemas.microsoft.com/office/drawing/2014/main" id="{F9E2008B-DF77-445D-9633-4E18ECC39CE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AD7EFEEA-8FEA-42F9-83EB-F096437A1325}"/>
              </a:ext>
            </a:extLst>
          </p:cNvPr>
          <p:cNvSpPr txBox="1"/>
          <p:nvPr/>
        </p:nvSpPr>
        <p:spPr>
          <a:xfrm>
            <a:off x="147998" y="1490088"/>
            <a:ext cx="11943917" cy="4832092"/>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As you know, the verb </a:t>
            </a:r>
            <a:r>
              <a:rPr lang="en-GB" sz="2200" b="1" i="1" dirty="0" err="1">
                <a:solidFill>
                  <a:srgbClr val="002060"/>
                </a:solidFill>
                <a:latin typeface="Century Gothic" panose="020B0502020202020204" pitchFamily="34" charset="0"/>
              </a:rPr>
              <a:t>avoir</a:t>
            </a:r>
            <a:r>
              <a:rPr lang="en-GB" sz="2200" b="1" i="1" dirty="0">
                <a:solidFill>
                  <a:srgbClr val="002060"/>
                </a:solidFill>
                <a:latin typeface="Century Gothic" panose="020B0502020202020204" pitchFamily="34" charset="0"/>
              </a:rPr>
              <a:t> </a:t>
            </a:r>
            <a:r>
              <a:rPr lang="en-GB" sz="2200" dirty="0">
                <a:solidFill>
                  <a:srgbClr val="002060"/>
                </a:solidFill>
                <a:latin typeface="Century Gothic" panose="020B0502020202020204" pitchFamily="34" charset="0"/>
              </a:rPr>
              <a:t>changes form to match the subject.</a:t>
            </a:r>
          </a:p>
          <a:p>
            <a:endParaRPr lang="en-GB" sz="2200" dirty="0">
              <a:solidFill>
                <a:srgbClr val="002060"/>
              </a:solidFill>
              <a:latin typeface="Century Gothic" panose="020B0502020202020204" pitchFamily="34" charset="0"/>
            </a:endParaRPr>
          </a:p>
          <a:p>
            <a:r>
              <a:rPr lang="en-GB" sz="2200" dirty="0" err="1">
                <a:solidFill>
                  <a:srgbClr val="002060"/>
                </a:solidFill>
                <a:latin typeface="Century Gothic" panose="020B0502020202020204" pitchFamily="34" charset="0"/>
              </a:rPr>
              <a:t>J’</a:t>
            </a:r>
            <a:r>
              <a:rPr lang="en-GB" sz="2200" b="1" dirty="0" err="1">
                <a:solidFill>
                  <a:srgbClr val="FF6600"/>
                </a:solidFill>
                <a:latin typeface="Century Gothic" panose="020B0502020202020204" pitchFamily="34" charset="0"/>
              </a:rPr>
              <a:t>ai</a:t>
            </a:r>
            <a:r>
              <a:rPr lang="en-GB" sz="2200" dirty="0">
                <a:solidFill>
                  <a:srgbClr val="FF6600"/>
                </a:solidFill>
                <a:latin typeface="Century Gothic" panose="020B0502020202020204" pitchFamily="34" charset="0"/>
              </a:rPr>
              <a:t> </a:t>
            </a:r>
            <a:r>
              <a:rPr lang="en-GB" sz="2200" dirty="0">
                <a:solidFill>
                  <a:srgbClr val="002060"/>
                </a:solidFill>
                <a:latin typeface="Century Gothic" panose="020B0502020202020204" pitchFamily="34" charset="0"/>
              </a:rPr>
              <a:t>des </a:t>
            </a:r>
            <a:r>
              <a:rPr lang="en-GB" sz="2200" dirty="0" err="1">
                <a:solidFill>
                  <a:srgbClr val="002060"/>
                </a:solidFill>
                <a:latin typeface="Century Gothic" panose="020B0502020202020204" pitchFamily="34" charset="0"/>
              </a:rPr>
              <a:t>chiens</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Tu</a:t>
            </a:r>
            <a:r>
              <a:rPr lang="en-GB" sz="2200" dirty="0">
                <a:solidFill>
                  <a:srgbClr val="002060"/>
                </a:solidFill>
                <a:latin typeface="Century Gothic" panose="020B0502020202020204" pitchFamily="34" charset="0"/>
              </a:rPr>
              <a:t> </a:t>
            </a:r>
            <a:r>
              <a:rPr lang="en-GB" sz="2200" b="1" dirty="0">
                <a:solidFill>
                  <a:srgbClr val="FF6600"/>
                </a:solidFill>
                <a:latin typeface="Century Gothic" panose="020B0502020202020204" pitchFamily="34" charset="0"/>
              </a:rPr>
              <a:t>as</a:t>
            </a:r>
            <a:r>
              <a:rPr lang="en-GB" sz="2200" dirty="0">
                <a:solidFill>
                  <a:srgbClr val="002060"/>
                </a:solidFill>
                <a:latin typeface="Century Gothic" panose="020B0502020202020204" pitchFamily="34" charset="0"/>
              </a:rPr>
              <a:t> des </a:t>
            </a:r>
            <a:r>
              <a:rPr lang="en-GB" sz="2200" dirty="0" err="1">
                <a:solidFill>
                  <a:srgbClr val="002060"/>
                </a:solidFill>
                <a:latin typeface="Century Gothic" panose="020B0502020202020204" pitchFamily="34" charset="0"/>
              </a:rPr>
              <a:t>chiens</a:t>
            </a:r>
            <a:r>
              <a:rPr lang="en-GB" sz="2200" dirty="0">
                <a:solidFill>
                  <a:srgbClr val="002060"/>
                </a:solidFill>
                <a:latin typeface="Century Gothic" panose="020B0502020202020204" pitchFamily="34" charset="0"/>
              </a:rPr>
              <a:t>.		Il/</a:t>
            </a:r>
            <a:r>
              <a:rPr lang="en-GB" sz="2200" dirty="0" err="1">
                <a:solidFill>
                  <a:srgbClr val="002060"/>
                </a:solidFill>
                <a:latin typeface="Century Gothic" panose="020B0502020202020204" pitchFamily="34" charset="0"/>
              </a:rPr>
              <a:t>elle</a:t>
            </a:r>
            <a:r>
              <a:rPr lang="en-GB" sz="2200" dirty="0">
                <a:solidFill>
                  <a:srgbClr val="FF6600"/>
                </a:solidFill>
                <a:latin typeface="Century Gothic" panose="020B0502020202020204" pitchFamily="34" charset="0"/>
              </a:rPr>
              <a:t> </a:t>
            </a:r>
            <a:r>
              <a:rPr lang="en-GB" sz="2200" b="1" dirty="0">
                <a:solidFill>
                  <a:srgbClr val="FF6600"/>
                </a:solidFill>
                <a:latin typeface="Century Gothic" panose="020B0502020202020204" pitchFamily="34" charset="0"/>
              </a:rPr>
              <a:t>a</a:t>
            </a:r>
            <a:r>
              <a:rPr lang="en-GB" sz="2200" dirty="0">
                <a:solidFill>
                  <a:srgbClr val="FF6600"/>
                </a:solidFill>
                <a:latin typeface="Century Gothic" panose="020B0502020202020204" pitchFamily="34" charset="0"/>
              </a:rPr>
              <a:t> </a:t>
            </a:r>
            <a:r>
              <a:rPr lang="en-GB" sz="2200" dirty="0">
                <a:solidFill>
                  <a:srgbClr val="002060"/>
                </a:solidFill>
                <a:latin typeface="Century Gothic" panose="020B0502020202020204" pitchFamily="34" charset="0"/>
              </a:rPr>
              <a:t>des </a:t>
            </a:r>
            <a:r>
              <a:rPr lang="en-GB" sz="2200" dirty="0" err="1">
                <a:solidFill>
                  <a:srgbClr val="002060"/>
                </a:solidFill>
                <a:latin typeface="Century Gothic" panose="020B0502020202020204" pitchFamily="34" charset="0"/>
              </a:rPr>
              <a:t>chiens</a:t>
            </a:r>
            <a:r>
              <a:rPr lang="en-GB" sz="2200" dirty="0">
                <a:solidFill>
                  <a:srgbClr val="002060"/>
                </a:solidFill>
                <a:latin typeface="Century Gothic" panose="020B0502020202020204" pitchFamily="34" charset="0"/>
              </a:rPr>
              <a:t>.</a:t>
            </a:r>
          </a:p>
          <a:p>
            <a:endParaRPr lang="en-GB" sz="2200" dirty="0">
              <a:solidFill>
                <a:srgbClr val="002060"/>
              </a:solidFill>
              <a:latin typeface="Century Gothic" panose="020B0502020202020204" pitchFamily="34" charset="0"/>
            </a:endParaRPr>
          </a:p>
          <a:p>
            <a:r>
              <a:rPr lang="en-GB" sz="2200" dirty="0">
                <a:solidFill>
                  <a:srgbClr val="002060"/>
                </a:solidFill>
                <a:latin typeface="Century Gothic" panose="020B0502020202020204" pitchFamily="34" charset="0"/>
              </a:rPr>
              <a:t>I </a:t>
            </a:r>
            <a:r>
              <a:rPr lang="en-GB" sz="2200" b="1" dirty="0">
                <a:solidFill>
                  <a:srgbClr val="FF6600"/>
                </a:solidFill>
                <a:latin typeface="Century Gothic" panose="020B0502020202020204" pitchFamily="34" charset="0"/>
              </a:rPr>
              <a:t>have</a:t>
            </a:r>
            <a:r>
              <a:rPr lang="en-GB" sz="2200" dirty="0">
                <a:solidFill>
                  <a:srgbClr val="002060"/>
                </a:solidFill>
                <a:latin typeface="Century Gothic" panose="020B0502020202020204" pitchFamily="34" charset="0"/>
              </a:rPr>
              <a:t> dogs.				You </a:t>
            </a:r>
            <a:r>
              <a:rPr lang="en-GB" sz="2200" b="1" dirty="0">
                <a:solidFill>
                  <a:srgbClr val="FF6600"/>
                </a:solidFill>
                <a:latin typeface="Century Gothic" panose="020B0502020202020204" pitchFamily="34" charset="0"/>
              </a:rPr>
              <a:t>have</a:t>
            </a:r>
            <a:r>
              <a:rPr lang="en-GB" sz="2200" dirty="0">
                <a:solidFill>
                  <a:srgbClr val="002060"/>
                </a:solidFill>
                <a:latin typeface="Century Gothic" panose="020B0502020202020204" pitchFamily="34" charset="0"/>
              </a:rPr>
              <a:t> dogs.	   	He/she </a:t>
            </a:r>
            <a:r>
              <a:rPr lang="en-GB" sz="2200" b="1" dirty="0">
                <a:solidFill>
                  <a:srgbClr val="FF6600"/>
                </a:solidFill>
                <a:latin typeface="Century Gothic" panose="020B0502020202020204" pitchFamily="34" charset="0"/>
              </a:rPr>
              <a:t>has</a:t>
            </a:r>
            <a:r>
              <a:rPr lang="en-GB" sz="2200" dirty="0">
                <a:solidFill>
                  <a:srgbClr val="002060"/>
                </a:solidFill>
                <a:latin typeface="Century Gothic" panose="020B0502020202020204" pitchFamily="34" charset="0"/>
              </a:rPr>
              <a:t> dogs.</a:t>
            </a:r>
          </a:p>
          <a:p>
            <a:endParaRPr lang="en-GB" sz="2200" dirty="0">
              <a:solidFill>
                <a:srgbClr val="002060"/>
              </a:solidFill>
              <a:latin typeface="Century Gothic" panose="020B0502020202020204" pitchFamily="34" charset="0"/>
            </a:endParaRPr>
          </a:p>
          <a:p>
            <a:r>
              <a:rPr lang="en-GB" sz="2200" dirty="0">
                <a:solidFill>
                  <a:srgbClr val="002060"/>
                </a:solidFill>
                <a:latin typeface="Century Gothic" panose="020B0502020202020204" pitchFamily="34" charset="0"/>
              </a:rPr>
              <a:t>To say </a:t>
            </a:r>
            <a:r>
              <a:rPr lang="en-GB" sz="2200" b="1" dirty="0">
                <a:solidFill>
                  <a:srgbClr val="002060"/>
                </a:solidFill>
                <a:latin typeface="Century Gothic" panose="020B0502020202020204" pitchFamily="34" charset="0"/>
              </a:rPr>
              <a:t>‘we’ + </a:t>
            </a:r>
            <a:r>
              <a:rPr lang="en-GB" sz="2200" b="1" dirty="0" err="1">
                <a:solidFill>
                  <a:srgbClr val="002060"/>
                </a:solidFill>
                <a:latin typeface="Century Gothic" panose="020B0502020202020204" pitchFamily="34" charset="0"/>
              </a:rPr>
              <a:t>avoir</a:t>
            </a:r>
            <a:r>
              <a:rPr lang="en-GB" sz="2200" b="1" dirty="0">
                <a:solidFill>
                  <a:srgbClr val="002060"/>
                </a:solidFill>
                <a:latin typeface="Century Gothic" panose="020B0502020202020204" pitchFamily="34" charset="0"/>
              </a:rPr>
              <a:t> </a:t>
            </a:r>
            <a:r>
              <a:rPr lang="en-GB" sz="2200" dirty="0">
                <a:solidFill>
                  <a:srgbClr val="002060"/>
                </a:solidFill>
                <a:latin typeface="Century Gothic" panose="020B0502020202020204" pitchFamily="34" charset="0"/>
              </a:rPr>
              <a:t>(first person plural):</a:t>
            </a:r>
          </a:p>
          <a:p>
            <a:endParaRPr lang="en-GB" sz="2200" dirty="0">
              <a:solidFill>
                <a:srgbClr val="002060"/>
              </a:solidFill>
              <a:latin typeface="Century Gothic" panose="020B0502020202020204" pitchFamily="34" charset="0"/>
            </a:endParaRPr>
          </a:p>
          <a:p>
            <a:r>
              <a:rPr lang="en-GB" sz="2200" dirty="0">
                <a:solidFill>
                  <a:srgbClr val="002060"/>
                </a:solidFill>
                <a:latin typeface="Century Gothic" panose="020B0502020202020204" pitchFamily="34" charset="0"/>
              </a:rPr>
              <a:t>Nous </a:t>
            </a:r>
            <a:r>
              <a:rPr lang="en-GB" sz="2200" b="1" dirty="0" err="1">
                <a:solidFill>
                  <a:srgbClr val="FF6600"/>
                </a:solidFill>
                <a:latin typeface="Century Gothic" panose="020B0502020202020204" pitchFamily="34" charset="0"/>
              </a:rPr>
              <a:t>avons</a:t>
            </a:r>
            <a:r>
              <a:rPr lang="en-GB" sz="2200" dirty="0">
                <a:solidFill>
                  <a:srgbClr val="002060"/>
                </a:solidFill>
                <a:latin typeface="Century Gothic" panose="020B0502020202020204" pitchFamily="34" charset="0"/>
              </a:rPr>
              <a:t> des </a:t>
            </a:r>
            <a:r>
              <a:rPr lang="en-GB" sz="2200" dirty="0" err="1">
                <a:solidFill>
                  <a:srgbClr val="002060"/>
                </a:solidFill>
                <a:latin typeface="Century Gothic" panose="020B0502020202020204" pitchFamily="34" charset="0"/>
              </a:rPr>
              <a:t>chiens</a:t>
            </a:r>
            <a:r>
              <a:rPr lang="en-GB" sz="2200" dirty="0">
                <a:solidFill>
                  <a:srgbClr val="002060"/>
                </a:solidFill>
                <a:latin typeface="Century Gothic" panose="020B0502020202020204" pitchFamily="34" charset="0"/>
              </a:rPr>
              <a:t>.		We </a:t>
            </a:r>
            <a:r>
              <a:rPr lang="en-GB" sz="2200" b="1" dirty="0">
                <a:solidFill>
                  <a:srgbClr val="FF6600"/>
                </a:solidFill>
                <a:latin typeface="Century Gothic" panose="020B0502020202020204" pitchFamily="34" charset="0"/>
              </a:rPr>
              <a:t>have</a:t>
            </a:r>
            <a:r>
              <a:rPr lang="en-GB" sz="2200" b="1" dirty="0">
                <a:solidFill>
                  <a:srgbClr val="002060"/>
                </a:solidFill>
                <a:latin typeface="Century Gothic" panose="020B0502020202020204" pitchFamily="34" charset="0"/>
              </a:rPr>
              <a:t> </a:t>
            </a:r>
            <a:r>
              <a:rPr lang="en-GB" sz="2200" dirty="0">
                <a:solidFill>
                  <a:srgbClr val="002060"/>
                </a:solidFill>
                <a:latin typeface="Century Gothic" panose="020B0502020202020204" pitchFamily="34" charset="0"/>
              </a:rPr>
              <a:t>dogs.		</a:t>
            </a:r>
          </a:p>
          <a:p>
            <a:endParaRPr lang="en-GB" sz="2200" dirty="0">
              <a:solidFill>
                <a:srgbClr val="002060"/>
              </a:solidFill>
              <a:latin typeface="Century Gothic" panose="020B0502020202020204" pitchFamily="34" charset="0"/>
            </a:endParaRPr>
          </a:p>
          <a:p>
            <a:r>
              <a:rPr lang="en-GB" sz="2200" dirty="0">
                <a:solidFill>
                  <a:srgbClr val="002060"/>
                </a:solidFill>
                <a:latin typeface="Century Gothic" panose="020B0502020202020204" pitchFamily="34" charset="0"/>
              </a:rPr>
              <a:t>To say </a:t>
            </a:r>
            <a:r>
              <a:rPr lang="en-GB" sz="2200" b="1" dirty="0">
                <a:solidFill>
                  <a:srgbClr val="002060"/>
                </a:solidFill>
                <a:latin typeface="Century Gothic" panose="020B0502020202020204" pitchFamily="34" charset="0"/>
              </a:rPr>
              <a:t>‘you’ </a:t>
            </a:r>
            <a:r>
              <a:rPr lang="en-GB" sz="2200" dirty="0">
                <a:solidFill>
                  <a:srgbClr val="002060"/>
                </a:solidFill>
                <a:latin typeface="Century Gothic" panose="020B0502020202020204" pitchFamily="34" charset="0"/>
              </a:rPr>
              <a:t>(more than one person) </a:t>
            </a:r>
            <a:r>
              <a:rPr lang="en-GB" sz="2200" b="1" dirty="0">
                <a:solidFill>
                  <a:srgbClr val="002060"/>
                </a:solidFill>
                <a:latin typeface="Century Gothic" panose="020B0502020202020204" pitchFamily="34" charset="0"/>
              </a:rPr>
              <a:t>+ </a:t>
            </a:r>
            <a:r>
              <a:rPr lang="en-GB" sz="2200" b="1" dirty="0" err="1">
                <a:solidFill>
                  <a:srgbClr val="002060"/>
                </a:solidFill>
                <a:latin typeface="Century Gothic" panose="020B0502020202020204" pitchFamily="34" charset="0"/>
              </a:rPr>
              <a:t>avoir</a:t>
            </a:r>
            <a:r>
              <a:rPr lang="en-GB" sz="2200" b="1" dirty="0">
                <a:solidFill>
                  <a:srgbClr val="002060"/>
                </a:solidFill>
                <a:latin typeface="Century Gothic" panose="020B0502020202020204" pitchFamily="34" charset="0"/>
              </a:rPr>
              <a:t> </a:t>
            </a:r>
            <a:r>
              <a:rPr lang="en-GB" sz="2200" dirty="0">
                <a:solidFill>
                  <a:srgbClr val="002060"/>
                </a:solidFill>
                <a:latin typeface="Century Gothic" panose="020B0502020202020204" pitchFamily="34" charset="0"/>
              </a:rPr>
              <a:t>(second person plural)</a:t>
            </a:r>
            <a:r>
              <a:rPr lang="en-GB" sz="2200" b="1" dirty="0">
                <a:solidFill>
                  <a:srgbClr val="002060"/>
                </a:solidFill>
                <a:latin typeface="Century Gothic" panose="020B0502020202020204" pitchFamily="34" charset="0"/>
              </a:rPr>
              <a:t>:</a:t>
            </a:r>
            <a:endParaRPr lang="en-GB" sz="2200" dirty="0">
              <a:solidFill>
                <a:srgbClr val="002060"/>
              </a:solidFill>
              <a:latin typeface="Century Gothic" panose="020B0502020202020204" pitchFamily="34" charset="0"/>
            </a:endParaRPr>
          </a:p>
          <a:p>
            <a:endParaRPr lang="en-GB" sz="2200" dirty="0">
              <a:solidFill>
                <a:srgbClr val="002060"/>
              </a:solidFill>
              <a:latin typeface="Century Gothic" panose="020B0502020202020204" pitchFamily="34" charset="0"/>
            </a:endParaRPr>
          </a:p>
          <a:p>
            <a:r>
              <a:rPr lang="en-GB" sz="2200" dirty="0" err="1">
                <a:solidFill>
                  <a:srgbClr val="002060"/>
                </a:solidFill>
                <a:latin typeface="Century Gothic" panose="020B0502020202020204" pitchFamily="34" charset="0"/>
              </a:rPr>
              <a:t>Vous</a:t>
            </a:r>
            <a:r>
              <a:rPr lang="en-GB" sz="2200" dirty="0">
                <a:solidFill>
                  <a:srgbClr val="002060"/>
                </a:solidFill>
                <a:latin typeface="Century Gothic" panose="020B0502020202020204" pitchFamily="34" charset="0"/>
              </a:rPr>
              <a:t> </a:t>
            </a:r>
            <a:r>
              <a:rPr lang="en-GB" sz="2200" b="1" dirty="0" err="1">
                <a:solidFill>
                  <a:srgbClr val="FF6600"/>
                </a:solidFill>
                <a:latin typeface="Century Gothic" panose="020B0502020202020204" pitchFamily="34" charset="0"/>
              </a:rPr>
              <a:t>avez</a:t>
            </a:r>
            <a:r>
              <a:rPr lang="en-GB" sz="2200" b="1" dirty="0">
                <a:solidFill>
                  <a:srgbClr val="FF6600"/>
                </a:solidFill>
                <a:latin typeface="Century Gothic" panose="020B0502020202020204" pitchFamily="34" charset="0"/>
              </a:rPr>
              <a:t> </a:t>
            </a:r>
            <a:r>
              <a:rPr lang="en-GB" sz="2200" dirty="0">
                <a:solidFill>
                  <a:srgbClr val="002060"/>
                </a:solidFill>
                <a:latin typeface="Century Gothic" panose="020B0502020202020204" pitchFamily="34" charset="0"/>
              </a:rPr>
              <a:t>des </a:t>
            </a:r>
            <a:r>
              <a:rPr lang="en-GB" sz="2200" dirty="0" err="1">
                <a:solidFill>
                  <a:srgbClr val="002060"/>
                </a:solidFill>
                <a:latin typeface="Century Gothic" panose="020B0502020202020204" pitchFamily="34" charset="0"/>
              </a:rPr>
              <a:t>chiens</a:t>
            </a:r>
            <a:r>
              <a:rPr lang="en-GB" sz="2200" dirty="0">
                <a:solidFill>
                  <a:srgbClr val="002060"/>
                </a:solidFill>
                <a:latin typeface="Century Gothic" panose="020B0502020202020204" pitchFamily="34" charset="0"/>
              </a:rPr>
              <a:t>. 		You (plural) </a:t>
            </a:r>
            <a:r>
              <a:rPr lang="en-GB" sz="2200" b="1" dirty="0">
                <a:solidFill>
                  <a:srgbClr val="FF6600"/>
                </a:solidFill>
                <a:latin typeface="Century Gothic" panose="020B0502020202020204" pitchFamily="34" charset="0"/>
              </a:rPr>
              <a:t>have</a:t>
            </a:r>
            <a:r>
              <a:rPr lang="en-GB" sz="2200" dirty="0">
                <a:solidFill>
                  <a:srgbClr val="002060"/>
                </a:solidFill>
                <a:latin typeface="Century Gothic" panose="020B0502020202020204" pitchFamily="34" charset="0"/>
              </a:rPr>
              <a:t> dogs.</a:t>
            </a:r>
          </a:p>
          <a:p>
            <a:endParaRPr lang="en-GB" sz="2200" dirty="0">
              <a:solidFill>
                <a:schemeClr val="accent5">
                  <a:lumMod val="50000"/>
                </a:schemeClr>
              </a:solidFill>
              <a:latin typeface="Century Gothic" panose="020B0502020202020204" pitchFamily="34" charset="0"/>
            </a:endParaRPr>
          </a:p>
        </p:txBody>
      </p:sp>
      <p:sp>
        <p:nvSpPr>
          <p:cNvPr id="6" name="Rectangle 5">
            <a:extLst>
              <a:ext uri="{FF2B5EF4-FFF2-40B4-BE49-F238E27FC236}">
                <a16:creationId xmlns:a16="http://schemas.microsoft.com/office/drawing/2014/main" id="{90BFB66F-7AFE-4185-B01E-35D133CA0B5C}"/>
              </a:ext>
            </a:extLst>
          </p:cNvPr>
          <p:cNvSpPr/>
          <p:nvPr/>
        </p:nvSpPr>
        <p:spPr>
          <a:xfrm>
            <a:off x="8461948" y="2237941"/>
            <a:ext cx="771993" cy="381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a:solidFill>
                  <a:srgbClr val="002060"/>
                </a:solidFill>
                <a:latin typeface="Century Gothic" panose="020B0502020202020204" pitchFamily="34" charset="0"/>
              </a:rPr>
              <a:t>__</a:t>
            </a:r>
          </a:p>
        </p:txBody>
      </p:sp>
      <p:sp>
        <p:nvSpPr>
          <p:cNvPr id="7" name="Rectangle 6">
            <a:extLst>
              <a:ext uri="{FF2B5EF4-FFF2-40B4-BE49-F238E27FC236}">
                <a16:creationId xmlns:a16="http://schemas.microsoft.com/office/drawing/2014/main" id="{2921FABC-8239-44BC-B7B7-6EB5E9C73501}"/>
              </a:ext>
            </a:extLst>
          </p:cNvPr>
          <p:cNvSpPr/>
          <p:nvPr/>
        </p:nvSpPr>
        <p:spPr>
          <a:xfrm>
            <a:off x="147554" y="2237647"/>
            <a:ext cx="323850" cy="3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a:solidFill>
                  <a:srgbClr val="002060"/>
                </a:solidFill>
                <a:latin typeface="Century Gothic" panose="020B0502020202020204" pitchFamily="34" charset="0"/>
              </a:rPr>
              <a:t>__</a:t>
            </a:r>
          </a:p>
        </p:txBody>
      </p:sp>
      <p:sp>
        <p:nvSpPr>
          <p:cNvPr id="8" name="Rectangle 7">
            <a:extLst>
              <a:ext uri="{FF2B5EF4-FFF2-40B4-BE49-F238E27FC236}">
                <a16:creationId xmlns:a16="http://schemas.microsoft.com/office/drawing/2014/main" id="{3731D3FB-F590-4F1D-B50E-CBC9C75515B7}"/>
              </a:ext>
            </a:extLst>
          </p:cNvPr>
          <p:cNvSpPr/>
          <p:nvPr/>
        </p:nvSpPr>
        <p:spPr>
          <a:xfrm>
            <a:off x="4795786" y="2237941"/>
            <a:ext cx="361453" cy="3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a:solidFill>
                  <a:srgbClr val="002060"/>
                </a:solidFill>
                <a:latin typeface="Century Gothic" panose="020B0502020202020204" pitchFamily="34" charset="0"/>
              </a:rPr>
              <a:t>__</a:t>
            </a:r>
          </a:p>
        </p:txBody>
      </p:sp>
      <p:sp>
        <p:nvSpPr>
          <p:cNvPr id="9" name="Rectangle 8">
            <a:extLst>
              <a:ext uri="{FF2B5EF4-FFF2-40B4-BE49-F238E27FC236}">
                <a16:creationId xmlns:a16="http://schemas.microsoft.com/office/drawing/2014/main" id="{1E46427A-4BAC-4FB9-A22E-7944CFB21653}"/>
              </a:ext>
            </a:extLst>
          </p:cNvPr>
          <p:cNvSpPr/>
          <p:nvPr/>
        </p:nvSpPr>
        <p:spPr>
          <a:xfrm>
            <a:off x="147554" y="4189751"/>
            <a:ext cx="771993" cy="381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a:solidFill>
                  <a:srgbClr val="002060"/>
                </a:solidFill>
                <a:latin typeface="Century Gothic" panose="020B0502020202020204" pitchFamily="34" charset="0"/>
              </a:rPr>
              <a:t>__</a:t>
            </a:r>
          </a:p>
        </p:txBody>
      </p:sp>
      <p:sp>
        <p:nvSpPr>
          <p:cNvPr id="10" name="Rectangle 9">
            <a:extLst>
              <a:ext uri="{FF2B5EF4-FFF2-40B4-BE49-F238E27FC236}">
                <a16:creationId xmlns:a16="http://schemas.microsoft.com/office/drawing/2014/main" id="{57C7F4BF-32CE-4E5C-810C-7DA8D44FF9FE}"/>
              </a:ext>
            </a:extLst>
          </p:cNvPr>
          <p:cNvSpPr/>
          <p:nvPr/>
        </p:nvSpPr>
        <p:spPr>
          <a:xfrm>
            <a:off x="147554" y="5526076"/>
            <a:ext cx="771993" cy="381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a:solidFill>
                  <a:srgbClr val="002060"/>
                </a:solidFill>
                <a:latin typeface="Century Gothic" panose="020B0502020202020204" pitchFamily="34" charset="0"/>
              </a:rPr>
              <a:t>__</a:t>
            </a:r>
          </a:p>
        </p:txBody>
      </p:sp>
    </p:spTree>
    <p:extLst>
      <p:ext uri="{BB962C8B-B14F-4D97-AF65-F5344CB8AC3E}">
        <p14:creationId xmlns:p14="http://schemas.microsoft.com/office/powerpoint/2010/main" val="66804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12" end="1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9" grpId="1" animBg="1"/>
      <p:bldP spid="10" grpId="0" animBg="1"/>
      <p:bldP spid="1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B22A41-7D94-4F34-ACC5-87B13E73E533}"/>
              </a:ext>
            </a:extLst>
          </p:cNvPr>
          <p:cNvSpPr>
            <a:spLocks noGrp="1"/>
          </p:cNvSpPr>
          <p:nvPr>
            <p:ph type="title"/>
          </p:nvPr>
        </p:nvSpPr>
        <p:spPr>
          <a:xfrm>
            <a:off x="0" y="213557"/>
            <a:ext cx="2197290" cy="647577"/>
          </a:xfrm>
        </p:spPr>
        <p:txBody>
          <a:bodyPr>
            <a:normAutofit/>
          </a:bodyPr>
          <a:lstStyle/>
          <a:p>
            <a:r>
              <a:rPr lang="en-GB" sz="2800" dirty="0"/>
              <a:t>La liaison</a:t>
            </a:r>
          </a:p>
        </p:txBody>
      </p:sp>
      <p:sp>
        <p:nvSpPr>
          <p:cNvPr id="4" name="Rounded Rectangle 46">
            <a:extLst>
              <a:ext uri="{FF2B5EF4-FFF2-40B4-BE49-F238E27FC236}">
                <a16:creationId xmlns:a16="http://schemas.microsoft.com/office/drawing/2014/main" id="{B5280DD3-A55D-4C72-BBA7-C997058231FF}"/>
              </a:ext>
            </a:extLst>
          </p:cNvPr>
          <p:cNvSpPr/>
          <p:nvPr/>
        </p:nvSpPr>
        <p:spPr>
          <a:xfrm>
            <a:off x="9934831" y="249870"/>
            <a:ext cx="1980000"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prononciation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A8449212-2145-4C91-A755-C83BD0AB2FDE}"/>
              </a:ext>
            </a:extLst>
          </p:cNvPr>
          <p:cNvSpPr txBox="1"/>
          <p:nvPr/>
        </p:nvSpPr>
        <p:spPr>
          <a:xfrm>
            <a:off x="248083" y="1129287"/>
            <a:ext cx="11943917" cy="5262979"/>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Nous </a:t>
            </a:r>
            <a:r>
              <a:rPr lang="en-GB" sz="2400" dirty="0" err="1">
                <a:solidFill>
                  <a:srgbClr val="002060"/>
                </a:solidFill>
                <a:latin typeface="Century Gothic" panose="020B0502020202020204" pitchFamily="34" charset="0"/>
              </a:rPr>
              <a:t>avon</a:t>
            </a:r>
            <a:r>
              <a:rPr lang="en-GB" sz="2400" b="1" dirty="0" err="1">
                <a:solidFill>
                  <a:srgbClr val="002060"/>
                </a:solidFill>
                <a:latin typeface="Century Gothic" panose="020B0502020202020204" pitchFamily="34" charset="0"/>
              </a:rPr>
              <a:t>s</a:t>
            </a:r>
            <a:r>
              <a:rPr lang="en-GB" sz="2400" dirty="0">
                <a:solidFill>
                  <a:srgbClr val="002060"/>
                </a:solidFill>
                <a:latin typeface="Century Gothic" panose="020B0502020202020204" pitchFamily="34" charset="0"/>
              </a:rPr>
              <a:t> des </a:t>
            </a:r>
            <a:r>
              <a:rPr lang="en-GB" sz="2400" dirty="0" err="1">
                <a:solidFill>
                  <a:srgbClr val="002060"/>
                </a:solidFill>
                <a:latin typeface="Century Gothic" panose="020B0502020202020204" pitchFamily="34" charset="0"/>
              </a:rPr>
              <a:t>chiens</a:t>
            </a:r>
            <a:r>
              <a:rPr lang="en-GB" sz="2400" dirty="0">
                <a:solidFill>
                  <a:srgbClr val="002060"/>
                </a:solidFill>
                <a:latin typeface="Century Gothic" panose="020B0502020202020204" pitchFamily="34" charset="0"/>
              </a:rPr>
              <a:t>.		We have</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dogs.	</a:t>
            </a:r>
          </a:p>
          <a:p>
            <a:endParaRPr lang="en-GB" sz="2400" dirty="0">
              <a:solidFill>
                <a:srgbClr val="002060"/>
              </a:solidFill>
              <a:latin typeface="Century Gothic" panose="020B0502020202020204" pitchFamily="34" charset="0"/>
            </a:endParaRPr>
          </a:p>
          <a:p>
            <a:r>
              <a:rPr lang="en-GB" sz="2400" dirty="0">
                <a:solidFill>
                  <a:srgbClr val="002060"/>
                </a:solidFill>
                <a:latin typeface="Century Gothic" panose="020B0502020202020204" pitchFamily="34" charset="0"/>
              </a:rPr>
              <a:t>The final –</a:t>
            </a:r>
            <a:r>
              <a:rPr lang="en-GB" sz="2400" b="1" dirty="0">
                <a:solidFill>
                  <a:srgbClr val="002060"/>
                </a:solidFill>
                <a:latin typeface="Century Gothic" panose="020B0502020202020204" pitchFamily="34" charset="0"/>
              </a:rPr>
              <a:t>s</a:t>
            </a:r>
            <a:r>
              <a:rPr lang="en-GB" sz="2400" dirty="0">
                <a:solidFill>
                  <a:srgbClr val="002060"/>
                </a:solidFill>
                <a:latin typeface="Century Gothic" panose="020B0502020202020204" pitchFamily="34" charset="0"/>
              </a:rPr>
              <a:t> in </a:t>
            </a:r>
            <a:r>
              <a:rPr lang="en-GB" sz="2400" dirty="0" err="1">
                <a:solidFill>
                  <a:srgbClr val="002060"/>
                </a:solidFill>
                <a:latin typeface="Century Gothic" panose="020B0502020202020204" pitchFamily="34" charset="0"/>
              </a:rPr>
              <a:t>avon</a:t>
            </a:r>
            <a:r>
              <a:rPr lang="en-GB" sz="2400" b="1" dirty="0" err="1">
                <a:solidFill>
                  <a:srgbClr val="002060"/>
                </a:solidFill>
                <a:latin typeface="Century Gothic" panose="020B0502020202020204" pitchFamily="34" charset="0"/>
              </a:rPr>
              <a:t>s</a:t>
            </a:r>
            <a:r>
              <a:rPr lang="en-GB" sz="2400" dirty="0">
                <a:solidFill>
                  <a:srgbClr val="002060"/>
                </a:solidFill>
                <a:latin typeface="Century Gothic" panose="020B0502020202020204" pitchFamily="34" charset="0"/>
              </a:rPr>
              <a:t> is a </a:t>
            </a:r>
            <a:r>
              <a:rPr lang="en-GB" sz="2400" b="1" dirty="0">
                <a:solidFill>
                  <a:srgbClr val="002060"/>
                </a:solidFill>
                <a:latin typeface="Century Gothic" panose="020B0502020202020204" pitchFamily="34" charset="0"/>
              </a:rPr>
              <a:t>Silent Final Consonant</a:t>
            </a:r>
            <a:r>
              <a:rPr lang="en-GB" sz="2400" dirty="0">
                <a:solidFill>
                  <a:srgbClr val="002060"/>
                </a:solidFill>
                <a:latin typeface="Century Gothic" panose="020B0502020202020204" pitchFamily="34" charset="0"/>
              </a:rPr>
              <a:t>.</a:t>
            </a:r>
          </a:p>
          <a:p>
            <a:endParaRPr lang="en-GB" sz="2400" dirty="0">
              <a:solidFill>
                <a:srgbClr val="002060"/>
              </a:solidFill>
              <a:latin typeface="Century Gothic" panose="020B0502020202020204" pitchFamily="34" charset="0"/>
            </a:endParaRPr>
          </a:p>
          <a:p>
            <a:r>
              <a:rPr lang="en-GB" sz="2400" b="1" dirty="0">
                <a:solidFill>
                  <a:srgbClr val="002060"/>
                </a:solidFill>
                <a:latin typeface="Century Gothic" panose="020B0502020202020204" pitchFamily="34" charset="0"/>
              </a:rPr>
              <a:t>But …</a:t>
            </a:r>
          </a:p>
          <a:p>
            <a:endParaRPr lang="en-GB" sz="2400" b="1" dirty="0">
              <a:solidFill>
                <a:srgbClr val="002060"/>
              </a:solidFill>
              <a:latin typeface="Century Gothic" panose="020B0502020202020204" pitchFamily="34" charset="0"/>
            </a:endParaRPr>
          </a:p>
          <a:p>
            <a:r>
              <a:rPr lang="en-GB" sz="2400" dirty="0">
                <a:solidFill>
                  <a:srgbClr val="002060"/>
                </a:solidFill>
                <a:latin typeface="Century Gothic" panose="020B0502020202020204" pitchFamily="34" charset="0"/>
              </a:rPr>
              <a:t>Nou</a:t>
            </a:r>
            <a:r>
              <a:rPr lang="en-GB" sz="2400" b="1" dirty="0">
                <a:solidFill>
                  <a:srgbClr val="FF6600"/>
                </a:solidFill>
                <a:latin typeface="Century Gothic" panose="020B0502020202020204" pitchFamily="34" charset="0"/>
              </a:rPr>
              <a:t>s</a:t>
            </a:r>
            <a:r>
              <a:rPr lang="en-GB" sz="2400" dirty="0">
                <a:solidFill>
                  <a:srgbClr val="002060"/>
                </a:solidFill>
                <a:latin typeface="Century Gothic" panose="020B0502020202020204" pitchFamily="34" charset="0"/>
              </a:rPr>
              <a:t> </a:t>
            </a:r>
            <a:r>
              <a:rPr lang="en-GB" sz="2400" b="1" dirty="0" err="1">
                <a:solidFill>
                  <a:srgbClr val="FF6600"/>
                </a:solidFill>
                <a:latin typeface="Century Gothic" panose="020B0502020202020204" pitchFamily="34" charset="0"/>
              </a:rPr>
              <a:t>a</a:t>
            </a:r>
            <a:r>
              <a:rPr lang="en-GB" sz="2400" dirty="0" err="1">
                <a:solidFill>
                  <a:srgbClr val="002060"/>
                </a:solidFill>
                <a:latin typeface="Century Gothic" panose="020B0502020202020204" pitchFamily="34" charset="0"/>
              </a:rPr>
              <a:t>von</a:t>
            </a:r>
            <a:r>
              <a:rPr lang="en-GB" sz="2400" b="1" dirty="0" err="1">
                <a:solidFill>
                  <a:srgbClr val="002060"/>
                </a:solidFill>
                <a:latin typeface="Century Gothic" panose="020B0502020202020204" pitchFamily="34" charset="0"/>
              </a:rPr>
              <a:t>s</a:t>
            </a:r>
            <a:r>
              <a:rPr lang="en-GB" sz="2400" dirty="0">
                <a:solidFill>
                  <a:srgbClr val="002060"/>
                </a:solidFill>
                <a:latin typeface="Century Gothic" panose="020B0502020202020204" pitchFamily="34" charset="0"/>
              </a:rPr>
              <a:t> des </a:t>
            </a:r>
            <a:r>
              <a:rPr lang="en-GB" sz="2400" dirty="0" err="1">
                <a:solidFill>
                  <a:srgbClr val="002060"/>
                </a:solidFill>
                <a:latin typeface="Century Gothic" panose="020B0502020202020204" pitchFamily="34" charset="0"/>
              </a:rPr>
              <a:t>chiens</a:t>
            </a:r>
            <a:r>
              <a:rPr lang="en-GB" sz="2400" dirty="0">
                <a:solidFill>
                  <a:srgbClr val="002060"/>
                </a:solidFill>
                <a:latin typeface="Century Gothic" panose="020B0502020202020204" pitchFamily="34" charset="0"/>
              </a:rPr>
              <a:t>.		We have</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dogs.</a:t>
            </a:r>
          </a:p>
          <a:p>
            <a:endParaRPr lang="en-GB" sz="2400" dirty="0">
              <a:solidFill>
                <a:srgbClr val="002060"/>
              </a:solidFill>
              <a:latin typeface="Century Gothic" panose="020B0502020202020204" pitchFamily="34" charset="0"/>
            </a:endParaRPr>
          </a:p>
          <a:p>
            <a:r>
              <a:rPr lang="en-GB" sz="2400" dirty="0">
                <a:solidFill>
                  <a:srgbClr val="002060"/>
                </a:solidFill>
                <a:latin typeface="Century Gothic" panose="020B0502020202020204" pitchFamily="34" charset="0"/>
              </a:rPr>
              <a:t>The final consonant in </a:t>
            </a:r>
            <a:r>
              <a:rPr lang="en-GB" sz="2400" i="1" dirty="0">
                <a:solidFill>
                  <a:srgbClr val="002060"/>
                </a:solidFill>
                <a:latin typeface="Century Gothic" panose="020B0502020202020204" pitchFamily="34" charset="0"/>
              </a:rPr>
              <a:t>nou</a:t>
            </a:r>
            <a:r>
              <a:rPr lang="en-GB" sz="2400" b="1" i="1" dirty="0">
                <a:solidFill>
                  <a:srgbClr val="002060"/>
                </a:solidFill>
                <a:latin typeface="Century Gothic" panose="020B0502020202020204" pitchFamily="34" charset="0"/>
              </a:rPr>
              <a:t>s</a:t>
            </a:r>
            <a:r>
              <a:rPr lang="en-GB" sz="2400" dirty="0">
                <a:solidFill>
                  <a:srgbClr val="002060"/>
                </a:solidFill>
                <a:latin typeface="Century Gothic" panose="020B0502020202020204" pitchFamily="34" charset="0"/>
              </a:rPr>
              <a:t> is </a:t>
            </a:r>
            <a:r>
              <a:rPr lang="en-GB" sz="2400" b="1" dirty="0">
                <a:solidFill>
                  <a:srgbClr val="002060"/>
                </a:solidFill>
                <a:latin typeface="Century Gothic" panose="020B0502020202020204" pitchFamily="34" charset="0"/>
              </a:rPr>
              <a:t>not</a:t>
            </a:r>
            <a:r>
              <a:rPr lang="en-GB" sz="2400" dirty="0">
                <a:solidFill>
                  <a:srgbClr val="002060"/>
                </a:solidFill>
                <a:latin typeface="Century Gothic" panose="020B0502020202020204" pitchFamily="34" charset="0"/>
              </a:rPr>
              <a:t> an SFC!</a:t>
            </a:r>
          </a:p>
          <a:p>
            <a:endParaRPr lang="en-GB" sz="2400" dirty="0">
              <a:solidFill>
                <a:srgbClr val="002060"/>
              </a:solidFill>
              <a:latin typeface="Century Gothic" panose="020B0502020202020204" pitchFamily="34" charset="0"/>
            </a:endParaRPr>
          </a:p>
          <a:p>
            <a:r>
              <a:rPr lang="en-GB" sz="2400" dirty="0">
                <a:solidFill>
                  <a:srgbClr val="002060"/>
                </a:solidFill>
                <a:latin typeface="Century Gothic" panose="020B0502020202020204" pitchFamily="34" charset="0"/>
              </a:rPr>
              <a:t>Because the </a:t>
            </a:r>
            <a:r>
              <a:rPr lang="en-GB" sz="2400" b="1" dirty="0">
                <a:solidFill>
                  <a:srgbClr val="002060"/>
                </a:solidFill>
                <a:latin typeface="Century Gothic" panose="020B0502020202020204" pitchFamily="34" charset="0"/>
              </a:rPr>
              <a:t>-s </a:t>
            </a:r>
            <a:r>
              <a:rPr lang="en-GB" sz="2400" dirty="0">
                <a:solidFill>
                  <a:srgbClr val="002060"/>
                </a:solidFill>
                <a:latin typeface="Century Gothic" panose="020B0502020202020204" pitchFamily="34" charset="0"/>
              </a:rPr>
              <a:t>is followed by a </a:t>
            </a:r>
            <a:r>
              <a:rPr lang="en-GB" sz="2400" b="1" dirty="0">
                <a:solidFill>
                  <a:srgbClr val="002060"/>
                </a:solidFill>
                <a:latin typeface="Century Gothic" panose="020B0502020202020204" pitchFamily="34" charset="0"/>
              </a:rPr>
              <a:t>vowel, </a:t>
            </a:r>
            <a:r>
              <a:rPr lang="en-GB" sz="2400" dirty="0">
                <a:solidFill>
                  <a:srgbClr val="002060"/>
                </a:solidFill>
                <a:latin typeface="Century Gothic" panose="020B0502020202020204" pitchFamily="34" charset="0"/>
              </a:rPr>
              <a:t>it is pronounced like the English ‘z’.</a:t>
            </a:r>
          </a:p>
          <a:p>
            <a:endParaRPr lang="en-GB" sz="2400" dirty="0">
              <a:solidFill>
                <a:srgbClr val="002060"/>
              </a:solidFill>
              <a:latin typeface="Century Gothic" panose="020B0502020202020204" pitchFamily="34" charset="0"/>
            </a:endParaRPr>
          </a:p>
          <a:p>
            <a:r>
              <a:rPr lang="en-GB" sz="2400" dirty="0">
                <a:solidFill>
                  <a:srgbClr val="002060"/>
                </a:solidFill>
                <a:latin typeface="Century Gothic" panose="020B0502020202020204" pitchFamily="34" charset="0"/>
              </a:rPr>
              <a:t>This pronunciation change is known as </a:t>
            </a:r>
            <a:r>
              <a:rPr lang="en-GB" sz="2400" b="1" dirty="0">
                <a:solidFill>
                  <a:srgbClr val="002060"/>
                </a:solidFill>
                <a:latin typeface="Century Gothic" panose="020B0502020202020204" pitchFamily="34" charset="0"/>
              </a:rPr>
              <a:t>liaison</a:t>
            </a:r>
            <a:r>
              <a:rPr lang="en-GB" sz="2400" dirty="0">
                <a:solidFill>
                  <a:srgbClr val="002060"/>
                </a:solidFill>
                <a:latin typeface="Century Gothic" panose="020B0502020202020204" pitchFamily="34" charset="0"/>
              </a:rPr>
              <a:t>. </a:t>
            </a:r>
            <a:endParaRPr lang="en-GB" sz="2400" b="1" dirty="0">
              <a:solidFill>
                <a:srgbClr val="002060"/>
              </a:solidFill>
            </a:endParaRPr>
          </a:p>
          <a:p>
            <a:endParaRPr lang="en-GB" sz="2400" dirty="0">
              <a:solidFill>
                <a:srgbClr val="002060"/>
              </a:solidFill>
              <a:latin typeface="Century Gothic" panose="020B0502020202020204" pitchFamily="34" charset="0"/>
            </a:endParaRPr>
          </a:p>
        </p:txBody>
      </p:sp>
      <p:pic>
        <p:nvPicPr>
          <p:cNvPr id="6" name="Picture 2" descr="Quiet Sign Clip Art">
            <a:extLst>
              <a:ext uri="{FF2B5EF4-FFF2-40B4-BE49-F238E27FC236}">
                <a16:creationId xmlns:a16="http://schemas.microsoft.com/office/drawing/2014/main" id="{483FB64C-5F38-44E4-A0C2-A18262CB36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3077" y="1284078"/>
            <a:ext cx="666750" cy="94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7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CELP_German_2022">
  <a:themeElements>
    <a:clrScheme name="NCELP_French">
      <a:dk1>
        <a:srgbClr val="525050"/>
      </a:dk1>
      <a:lt1>
        <a:srgbClr val="FFFFFF"/>
      </a:lt1>
      <a:dk2>
        <a:srgbClr val="0055A4"/>
      </a:dk2>
      <a:lt2>
        <a:srgbClr val="FFFFFF"/>
      </a:lt2>
      <a:accent1>
        <a:srgbClr val="0060B8"/>
      </a:accent1>
      <a:accent2>
        <a:srgbClr val="EF4135"/>
      </a:accent2>
      <a:accent3>
        <a:srgbClr val="979595"/>
      </a:accent3>
      <a:accent4>
        <a:srgbClr val="2F9AFF"/>
      </a:accent4>
      <a:accent5>
        <a:srgbClr val="F7A59F"/>
      </a:accent5>
      <a:accent6>
        <a:srgbClr val="CCE7FE"/>
      </a:accent6>
      <a:hlink>
        <a:srgbClr val="00B0F0"/>
      </a:hlink>
      <a:folHlink>
        <a:srgbClr val="B87999"/>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A8DF4FE-C177-42F6-AAC1-1275032E0A1E}" vid="{4930E79D-0927-4688-8080-95CF1F63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1218</TotalTime>
  <Words>11332</Words>
  <Application>Microsoft Office PowerPoint</Application>
  <PresentationFormat>Widescreen</PresentationFormat>
  <Paragraphs>1499</Paragraphs>
  <Slides>57</Slides>
  <Notes>57</Notes>
  <HiddenSlides>0</HiddenSlides>
  <MMClips>1</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57</vt:i4>
      </vt:variant>
    </vt:vector>
  </HeadingPairs>
  <TitlesOfParts>
    <vt:vector size="66" baseType="lpstr">
      <vt:lpstr>Arial</vt:lpstr>
      <vt:lpstr>Calibri</vt:lpstr>
      <vt:lpstr>Calibri Light</vt:lpstr>
      <vt:lpstr>Century Gothic</vt:lpstr>
      <vt:lpstr>Georgia</vt:lpstr>
      <vt:lpstr>Tw Cen MT</vt:lpstr>
      <vt:lpstr>NCELP_German_2022</vt:lpstr>
      <vt:lpstr>Office Theme</vt:lpstr>
      <vt:lpstr>Bitmap Image</vt:lpstr>
      <vt:lpstr>PowerPoint Presentation</vt:lpstr>
      <vt:lpstr>au</vt:lpstr>
      <vt:lpstr>au</vt:lpstr>
      <vt:lpstr>au</vt:lpstr>
      <vt:lpstr>au</vt:lpstr>
      <vt:lpstr>La France</vt:lpstr>
      <vt:lpstr>Vocabulaire</vt:lpstr>
      <vt:lpstr>avoir: nous and vous</vt:lpstr>
      <vt:lpstr>La liaison</vt:lpstr>
      <vt:lpstr>Avoir: nous and vous</vt:lpstr>
      <vt:lpstr>Avoir: nous and vous</vt:lpstr>
      <vt:lpstr>Avoir: nous and vous</vt:lpstr>
      <vt:lpstr>Avoir: nous and vous</vt:lpstr>
      <vt:lpstr>Avoir: nous and vous</vt:lpstr>
      <vt:lpstr>Avoir: nous and vous</vt:lpstr>
      <vt:lpstr>Avoir: nous and vous</vt:lpstr>
      <vt:lpstr>Avoir: nous and vous</vt:lpstr>
      <vt:lpstr>Avoir: nous and vous</vt:lpstr>
      <vt:lpstr>Avoir: nous and vous</vt:lpstr>
      <vt:lpstr>Avoir: nous and vous</vt:lpstr>
      <vt:lpstr>Avoir: nous and vous</vt:lpstr>
      <vt:lpstr>Avoir: nous and vous</vt:lpstr>
      <vt:lpstr>Avoir: nous and vous</vt:lpstr>
      <vt:lpstr>Deux villes françaises</vt:lpstr>
      <vt:lpstr>Deux chambres différentes 1/2</vt:lpstr>
      <vt:lpstr>Deux chambres différentes 2/2</vt:lpstr>
      <vt:lpstr>Nous ou vous ?</vt:lpstr>
      <vt:lpstr>Nous ou vous ?</vt:lpstr>
      <vt:lpstr>PowerPoint Presentation</vt:lpstr>
      <vt:lpstr>Phonétique  </vt:lpstr>
      <vt:lpstr>Phonétique  </vt:lpstr>
      <vt:lpstr>Vocabulaire</vt:lpstr>
      <vt:lpstr>Vocabulaire</vt:lpstr>
      <vt:lpstr>Vocabulaire</vt:lpstr>
      <vt:lpstr>Avoir: ils and elles</vt:lpstr>
      <vt:lpstr>Avoir: ils and elles</vt:lpstr>
      <vt:lpstr>Avoir: ils and elles</vt:lpstr>
      <vt:lpstr>Avoir: ils and elles</vt:lpstr>
      <vt:lpstr>Avoir: ils and elles</vt:lpstr>
      <vt:lpstr>Avoir: ils and elles</vt:lpstr>
      <vt:lpstr>Avoir: ils and elles</vt:lpstr>
      <vt:lpstr>Il, elle, ils ou elles ?</vt:lpstr>
      <vt:lpstr>Il, elle, ils ou elles ?</vt:lpstr>
      <vt:lpstr>Il, elle, ils ou elles ?</vt:lpstr>
      <vt:lpstr>Il, elle, ils ou elles ?</vt:lpstr>
      <vt:lpstr>Il, elle, ils ou elles ?</vt:lpstr>
      <vt:lpstr>Une situation d'urgence à l'école </vt:lpstr>
      <vt:lpstr>Une situation d'urgence à l'école </vt:lpstr>
      <vt:lpstr>Une situation d'urgence à l'école </vt:lpstr>
      <vt:lpstr>Une situation d'urgence à l'école </vt:lpstr>
      <vt:lpstr>Une situation d'urgence à l'école </vt:lpstr>
      <vt:lpstr>Une situation d'urgence à l'école </vt:lpstr>
      <vt:lpstr>Devoirs</vt:lpstr>
      <vt:lpstr>PowerPoint Presentation</vt:lpstr>
      <vt:lpstr>Vocabulaire</vt:lpstr>
      <vt:lpstr>Vocabulaire</vt:lpstr>
      <vt:lpstr>Une situation d'urgence à l'école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30</cp:revision>
  <dcterms:created xsi:type="dcterms:W3CDTF">2024-01-12T17:17:02Z</dcterms:created>
  <dcterms:modified xsi:type="dcterms:W3CDTF">2024-01-13T13:35:24Z</dcterms:modified>
</cp:coreProperties>
</file>