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1"/>
  </p:notesMasterIdLst>
  <p:sldIdLst>
    <p:sldId id="264" r:id="rId2"/>
    <p:sldId id="320" r:id="rId3"/>
    <p:sldId id="321" r:id="rId4"/>
    <p:sldId id="357" r:id="rId5"/>
    <p:sldId id="273" r:id="rId6"/>
    <p:sldId id="294" r:id="rId7"/>
    <p:sldId id="385" r:id="rId8"/>
    <p:sldId id="315" r:id="rId9"/>
    <p:sldId id="386" r:id="rId10"/>
    <p:sldId id="387" r:id="rId11"/>
    <p:sldId id="789" r:id="rId12"/>
    <p:sldId id="259" r:id="rId13"/>
    <p:sldId id="316" r:id="rId14"/>
    <p:sldId id="790" r:id="rId15"/>
    <p:sldId id="324" r:id="rId16"/>
    <p:sldId id="396" r:id="rId17"/>
    <p:sldId id="397" r:id="rId18"/>
    <p:sldId id="398" r:id="rId19"/>
    <p:sldId id="399" r:id="rId20"/>
    <p:sldId id="400" r:id="rId21"/>
    <p:sldId id="401" r:id="rId22"/>
    <p:sldId id="404" r:id="rId23"/>
    <p:sldId id="405" r:id="rId24"/>
    <p:sldId id="331" r:id="rId25"/>
    <p:sldId id="406" r:id="rId26"/>
    <p:sldId id="407" r:id="rId27"/>
    <p:sldId id="409" r:id="rId28"/>
    <p:sldId id="317" r:id="rId29"/>
    <p:sldId id="791" r:id="rId30"/>
    <p:sldId id="410" r:id="rId31"/>
    <p:sldId id="411" r:id="rId32"/>
    <p:sldId id="412" r:id="rId33"/>
    <p:sldId id="319" r:id="rId34"/>
    <p:sldId id="388" r:id="rId35"/>
    <p:sldId id="417" r:id="rId36"/>
    <p:sldId id="418" r:id="rId37"/>
    <p:sldId id="420" r:id="rId38"/>
    <p:sldId id="419" r:id="rId39"/>
    <p:sldId id="792" r:id="rId40"/>
    <p:sldId id="794" r:id="rId41"/>
    <p:sldId id="793" r:id="rId42"/>
    <p:sldId id="539" r:id="rId43"/>
    <p:sldId id="323" r:id="rId44"/>
    <p:sldId id="423" r:id="rId45"/>
    <p:sldId id="424" r:id="rId46"/>
    <p:sldId id="425" r:id="rId47"/>
    <p:sldId id="431" r:id="rId48"/>
    <p:sldId id="428" r:id="rId49"/>
    <p:sldId id="429"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5A5"/>
    <a:srgbClr val="EF41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70623" autoAdjust="0"/>
  </p:normalViewPr>
  <p:slideViewPr>
    <p:cSldViewPr snapToGrid="0">
      <p:cViewPr>
        <p:scale>
          <a:sx n="77" d="100"/>
          <a:sy n="77" d="100"/>
        </p:scale>
        <p:origin x="1032" y="78"/>
      </p:cViewPr>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5E1721-2EBF-4164-9493-3945B32B6249}" type="datetimeFigureOut">
              <a:rPr lang="en-GB" smtClean="0"/>
              <a:t>11/01/2024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93FF23-63B6-4648-A7B5-0EAECB901592}" type="slidenum">
              <a:rPr lang="en-GB" smtClean="0"/>
              <a:t>‹#›</a:t>
            </a:fld>
            <a:endParaRPr lang="en-GB"/>
          </a:p>
        </p:txBody>
      </p:sp>
    </p:spTree>
    <p:extLst>
      <p:ext uri="{BB962C8B-B14F-4D97-AF65-F5344CB8AC3E}">
        <p14:creationId xmlns:p14="http://schemas.microsoft.com/office/powerpoint/2010/main" val="3755713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Motard.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this exception:</a:t>
            </a:r>
            <a:br>
              <a:rPr lang="en-GB" b="1" dirty="0">
                <a:solidFill>
                  <a:srgbClr val="FF0000"/>
                </a:solidFill>
              </a:rPr>
            </a:br>
            <a:r>
              <a:rPr lang="en-GB" b="1" dirty="0">
                <a:solidFill>
                  <a:srgbClr val="FF0000"/>
                </a:solidFill>
              </a:rPr>
              <a:t>i) AQA list does not have </a:t>
            </a:r>
            <a:r>
              <a:rPr lang="en-GB" b="1" u="sng" dirty="0">
                <a:solidFill>
                  <a:srgbClr val="FF0000"/>
                </a:solidFill>
              </a:rPr>
              <a:t>jaune, </a:t>
            </a:r>
            <a:r>
              <a:rPr lang="en-GB" b="1" u="sng" dirty="0" err="1">
                <a:solidFill>
                  <a:srgbClr val="FF0000"/>
                </a:solidFill>
              </a:rPr>
              <a:t>poète</a:t>
            </a:r>
            <a:r>
              <a:rPr lang="en-GB" b="1" dirty="0">
                <a:solidFill>
                  <a:srgbClr val="FF0000"/>
                </a:solidFill>
              </a:rPr>
              <a:t>, </a:t>
            </a:r>
            <a:r>
              <a:rPr lang="en-GB" b="1" u="sng" dirty="0">
                <a:solidFill>
                  <a:srgbClr val="FF0000"/>
                </a:solidFill>
              </a:rPr>
              <a:t>sage </a:t>
            </a:r>
            <a:br>
              <a:rPr lang="en-GB" b="1" u="sng" dirty="0">
                <a:solidFill>
                  <a:srgbClr val="FF0000"/>
                </a:solidFill>
              </a:rPr>
            </a:br>
            <a:r>
              <a:rPr lang="en-GB" b="1" u="none" dirty="0">
                <a:solidFill>
                  <a:srgbClr val="FF0000"/>
                </a:solidFill>
              </a:rPr>
              <a:t>ii) Edexcel list does not have </a:t>
            </a:r>
            <a:r>
              <a:rPr lang="en-GB" b="1" u="sng" dirty="0" err="1">
                <a:solidFill>
                  <a:srgbClr val="FF0000"/>
                </a:solidFill>
              </a:rPr>
              <a:t>poème</a:t>
            </a:r>
            <a:r>
              <a:rPr lang="en-GB" b="1" dirty="0">
                <a:solidFill>
                  <a:srgbClr val="FF0000"/>
                </a:solidFill>
              </a:rPr>
              <a:t>, </a:t>
            </a:r>
            <a:r>
              <a:rPr lang="en-GB" b="1" u="sng" dirty="0" err="1">
                <a:solidFill>
                  <a:srgbClr val="FF0000"/>
                </a:solidFill>
              </a:rPr>
              <a:t>poète</a:t>
            </a:r>
            <a:r>
              <a:rPr lang="en-GB" b="1" dirty="0">
                <a:solidFill>
                  <a:srgbClr val="FF0000"/>
                </a:solidFill>
              </a:rPr>
              <a:t>, </a:t>
            </a:r>
            <a:r>
              <a:rPr lang="en-GB" b="1" u="sng" dirty="0">
                <a:solidFill>
                  <a:srgbClr val="FF0000"/>
                </a:solidFill>
              </a:rPr>
              <a:t>radio, sage</a:t>
            </a:r>
            <a:br>
              <a:rPr lang="en-GB" b="1" u="none" dirty="0">
                <a:solidFill>
                  <a:srgbClr val="FF0000"/>
                </a:solidFill>
              </a:rPr>
            </a:br>
            <a:r>
              <a:rPr lang="en-GB" b="1" dirty="0">
                <a:solidFill>
                  <a:srgbClr val="FF0000"/>
                </a:solidFill>
              </a:rPr>
              <a:t>iii) </a:t>
            </a:r>
            <a:r>
              <a:rPr lang="en-GB" b="1" dirty="0" err="1">
                <a:solidFill>
                  <a:srgbClr val="FF0000"/>
                </a:solidFill>
              </a:rPr>
              <a:t>Eduqas</a:t>
            </a:r>
            <a:r>
              <a:rPr lang="en-GB" b="1" dirty="0">
                <a:solidFill>
                  <a:srgbClr val="FF0000"/>
                </a:solidFill>
              </a:rPr>
              <a:t> list does not have </a:t>
            </a:r>
            <a:r>
              <a:rPr lang="en-GB" b="1" u="sng" dirty="0" err="1">
                <a:solidFill>
                  <a:srgbClr val="FF0000"/>
                </a:solidFill>
              </a:rPr>
              <a:t>poète</a:t>
            </a:r>
            <a:r>
              <a:rPr lang="en-GB" b="1" dirty="0">
                <a:solidFill>
                  <a:srgbClr val="FF0000"/>
                </a:solidFill>
              </a:rPr>
              <a:t>, </a:t>
            </a:r>
            <a:r>
              <a:rPr lang="en-GB" b="1" u="sng" dirty="0">
                <a:solidFill>
                  <a:srgbClr val="FF0000"/>
                </a:solidFill>
              </a:rPr>
              <a:t>sage. </a:t>
            </a: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 </a:t>
            </a:r>
            <a:r>
              <a:rPr lang="en-GB" b="1" dirty="0"/>
              <a: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fr-FR" sz="1200" b="1" dirty="0">
                <a:solidFill>
                  <a:prstClr val="white"/>
                </a:solidFill>
              </a:rPr>
              <a:t>être (nous, vous)</a:t>
            </a:r>
            <a:endParaRPr lang="en-GB" sz="1200" b="1"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Introduction of </a:t>
            </a:r>
            <a:r>
              <a:rPr lang="fr-FR" sz="1200" b="1" dirty="0">
                <a:solidFill>
                  <a:prstClr val="white"/>
                </a:solidFill>
              </a:rPr>
              <a:t>regular plural marker on adjectives (-s)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dirty="0">
                <a:solidFill>
                  <a:prstClr val="white"/>
                </a:solidFill>
                <a:latin typeface="Calibri" panose="020F0502020204030204" pitchFamily="34" charset="0"/>
                <a:cs typeface="Calibri" panose="020F0502020204030204" pitchFamily="34" charset="0"/>
              </a:rPr>
              <a:t>Consolidation of </a:t>
            </a:r>
            <a:r>
              <a:rPr lang="fr-FR" sz="1200" b="1" dirty="0">
                <a:solidFill>
                  <a:prstClr val="white"/>
                </a:solidFill>
              </a:rPr>
              <a:t>regular adjective gender agreement</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7.2.1.2 (introduce) </a:t>
            </a:r>
            <a:r>
              <a:rPr lang="fr-FR" dirty="0">
                <a:solidFill>
                  <a:srgbClr val="000000"/>
                </a:solidFill>
                <a:latin typeface="Century Gothic" panose="020B0502020202020204" pitchFamily="34" charset="0"/>
              </a:rPr>
              <a:t>êtes [5], sommes [5], sont [5], frère [1043], parent [546], sœur [1558], jeune [152], grand</a:t>
            </a:r>
            <a:r>
              <a:rPr lang="fr-FR" baseline="30000" dirty="0">
                <a:solidFill>
                  <a:srgbClr val="000000"/>
                </a:solidFill>
                <a:latin typeface="Century Gothic" panose="020B0502020202020204" pitchFamily="34" charset="0"/>
              </a:rPr>
              <a:t>2 </a:t>
            </a:r>
            <a:r>
              <a:rPr lang="fr-FR" dirty="0">
                <a:solidFill>
                  <a:srgbClr val="000000"/>
                </a:solidFill>
                <a:latin typeface="Century Gothic" panose="020B0502020202020204" pitchFamily="34" charset="0"/>
              </a:rPr>
              <a:t>[59], petit</a:t>
            </a:r>
            <a:r>
              <a:rPr lang="fr-FR" baseline="30000" dirty="0">
                <a:solidFill>
                  <a:srgbClr val="000000"/>
                </a:solidFill>
                <a:latin typeface="Century Gothic" panose="020B0502020202020204" pitchFamily="34" charset="0"/>
              </a:rPr>
              <a:t>2</a:t>
            </a:r>
            <a:r>
              <a:rPr lang="fr-FR" dirty="0">
                <a:solidFill>
                  <a:srgbClr val="000000"/>
                </a:solidFill>
                <a:latin typeface="Century Gothic" panose="020B0502020202020204" pitchFamily="34" charset="0"/>
              </a:rPr>
              <a:t> [138], ouvert [897], sage</a:t>
            </a:r>
            <a:r>
              <a:rPr lang="fr-FR" baseline="30000" dirty="0">
                <a:solidFill>
                  <a:srgbClr val="000000"/>
                </a:solidFill>
                <a:latin typeface="Century Gothic" panose="020B0502020202020204" pitchFamily="34" charset="0"/>
              </a:rPr>
              <a:t>1</a:t>
            </a:r>
            <a:r>
              <a:rPr lang="fr-FR" dirty="0">
                <a:solidFill>
                  <a:srgbClr val="000000"/>
                </a:solidFill>
                <a:latin typeface="Century Gothic" panose="020B0502020202020204" pitchFamily="34" charset="0"/>
              </a:rPr>
              <a:t> [2643], strict [1859]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7.1.2.6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chanter [1820], étudier [960], jouer [219], ils [13], elles [38], élève [1068], fruit [896], histoire</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[263], radio [1526], ensemble [124]</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7.1.2.1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ciel [1538], couleur [1211], poème [3031], poète [2307], rêve [1313], vague [1493], bleu [1216], jaune [2585], rouge [987], vert [1060], comme</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[32]</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LDP resources are given in the LDP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879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01559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baseline="0" dirty="0">
                <a:latin typeface="Calibri" panose="020F0502020204030204" pitchFamily="34" charset="0"/>
                <a:cs typeface="Calibri" panose="020F0502020204030204" pitchFamily="34" charset="0"/>
              </a:rPr>
              <a:t>Timing: </a:t>
            </a:r>
            <a:r>
              <a:rPr lang="en-GB" b="0" baseline="0" dirty="0">
                <a:latin typeface="Calibri" panose="020F0502020204030204" pitchFamily="34" charset="0"/>
                <a:cs typeface="Calibri" panose="020F0502020204030204" pitchFamily="34" charset="0"/>
              </a:rPr>
              <a:t>3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baseline="0" dirty="0">
                <a:latin typeface="Calibri" panose="020F0502020204030204" pitchFamily="34" charset="0"/>
                <a:cs typeface="Calibri" panose="020F0502020204030204" pitchFamily="34" charset="0"/>
              </a:rPr>
            </a:br>
            <a:r>
              <a:rPr lang="en-GB" b="1" baseline="0" dirty="0">
                <a:latin typeface="Calibri" panose="020F0502020204030204" pitchFamily="34" charset="0"/>
                <a:cs typeface="Calibri" panose="020F0502020204030204" pitchFamily="34" charset="0"/>
              </a:rPr>
              <a:t>Aim: </a:t>
            </a:r>
            <a:r>
              <a:rPr lang="en-GB" b="0" baseline="0" dirty="0">
                <a:latin typeface="Calibri" panose="020F0502020204030204" pitchFamily="34" charset="0"/>
                <a:cs typeface="Calibri" panose="020F0502020204030204" pitchFamily="34" charset="0"/>
              </a:rPr>
              <a:t>to practise w</a:t>
            </a:r>
            <a:r>
              <a:rPr lang="en-GB" dirty="0"/>
              <a:t>ritten recognition and pronunciation of words in this week’s vocabulary set.</a:t>
            </a:r>
          </a:p>
          <a:p>
            <a:pPr marL="0"/>
            <a:endParaRPr lang="en-GB" b="0" baseline="0" dirty="0">
              <a:latin typeface="Calibri" panose="020F0502020204030204" pitchFamily="34" charset="0"/>
              <a:cs typeface="Calibri" panose="020F0502020204030204" pitchFamily="34" charset="0"/>
            </a:endParaRPr>
          </a:p>
          <a:p>
            <a:pPr marL="0"/>
            <a:r>
              <a:rPr lang="en-GB" sz="1200" b="1" kern="1200" dirty="0">
                <a:solidFill>
                  <a:schemeClr val="tx1"/>
                </a:solidFill>
                <a:effectLst/>
                <a:latin typeface="Calibri" panose="020F0502020204030204" pitchFamily="34" charset="0"/>
                <a:ea typeface="+mn-ea"/>
                <a:cs typeface="Calibri" panose="020F0502020204030204" pitchFamily="34" charset="0"/>
              </a:rPr>
              <a:t>Procedure:</a:t>
            </a:r>
            <a:br>
              <a:rPr lang="en-GB" sz="1200" kern="1200" dirty="0">
                <a:solidFill>
                  <a:schemeClr val="tx1"/>
                </a:solidFill>
                <a:effectLst/>
                <a:latin typeface="Calibri" panose="020F0502020204030204" pitchFamily="34" charset="0"/>
                <a:ea typeface="+mn-ea"/>
                <a:cs typeface="Calibri" panose="020F0502020204030204" pitchFamily="34" charset="0"/>
              </a:rPr>
            </a:br>
            <a:r>
              <a:rPr lang="en-GB" sz="1200" kern="1200" dirty="0">
                <a:solidFill>
                  <a:schemeClr val="tx1"/>
                </a:solidFill>
                <a:effectLst/>
                <a:latin typeface="Calibri" panose="020F0502020204030204" pitchFamily="34" charset="0"/>
                <a:ea typeface="+mn-ea"/>
                <a:cs typeface="Calibri" panose="020F0502020204030204" pitchFamily="34" charset="0"/>
              </a:rPr>
              <a:t>1. Click to bring up an English prompt.</a:t>
            </a:r>
          </a:p>
          <a:p>
            <a:pPr marL="0"/>
            <a:r>
              <a:rPr lang="en-GB" sz="1200" kern="1200" dirty="0">
                <a:solidFill>
                  <a:schemeClr val="tx1"/>
                </a:solidFill>
                <a:effectLst/>
                <a:latin typeface="Calibri" panose="020F0502020204030204" pitchFamily="34" charset="0"/>
                <a:ea typeface="+mn-ea"/>
                <a:cs typeface="Calibri" panose="020F0502020204030204" pitchFamily="34" charset="0"/>
              </a:rPr>
              <a:t>2. Students say the French word.</a:t>
            </a:r>
            <a:br>
              <a:rPr lang="en-GB" sz="1200" kern="1200" dirty="0">
                <a:solidFill>
                  <a:schemeClr val="tx1"/>
                </a:solidFill>
                <a:effectLst/>
                <a:latin typeface="Calibri" panose="020F0502020204030204" pitchFamily="34" charset="0"/>
                <a:ea typeface="+mn-ea"/>
                <a:cs typeface="Calibri" panose="020F0502020204030204" pitchFamily="34" charset="0"/>
              </a:rPr>
            </a:br>
            <a:r>
              <a:rPr lang="en-GB" sz="1200" kern="1200" dirty="0">
                <a:solidFill>
                  <a:schemeClr val="tx1"/>
                </a:solidFill>
                <a:effectLst/>
                <a:latin typeface="Calibri" panose="020F0502020204030204" pitchFamily="34" charset="0"/>
                <a:ea typeface="+mn-ea"/>
                <a:cs typeface="Calibri" panose="020F0502020204030204" pitchFamily="34" charset="0"/>
              </a:rPr>
              <a:t>3. Click to check answers.</a:t>
            </a:r>
          </a:p>
          <a:p>
            <a:pPr marL="0"/>
            <a:br>
              <a:rPr lang="en-GB" sz="1200" kern="1200" dirty="0">
                <a:solidFill>
                  <a:schemeClr val="tx1"/>
                </a:solidFill>
                <a:effectLst/>
                <a:latin typeface="Calibri" panose="020F0502020204030204" pitchFamily="34" charset="0"/>
                <a:ea typeface="+mn-ea"/>
                <a:cs typeface="Calibri" panose="020F0502020204030204" pitchFamily="34" charset="0"/>
              </a:rPr>
            </a:br>
            <a:r>
              <a:rPr lang="en-GB" sz="1200" b="1" kern="1200" dirty="0">
                <a:solidFill>
                  <a:schemeClr val="tx1"/>
                </a:solidFill>
                <a:effectLst/>
                <a:latin typeface="Calibri" panose="020F0502020204030204" pitchFamily="34" charset="0"/>
                <a:ea typeface="+mn-ea"/>
                <a:cs typeface="Calibri" panose="020F0502020204030204" pitchFamily="34" charset="0"/>
              </a:rPr>
              <a:t>Words:</a:t>
            </a:r>
          </a:p>
          <a:p>
            <a:pPr marL="0"/>
            <a:r>
              <a:rPr lang="en-GB" sz="1200" b="0" kern="1200" dirty="0">
                <a:solidFill>
                  <a:schemeClr val="tx1"/>
                </a:solidFill>
                <a:effectLst/>
                <a:latin typeface="Calibri" panose="020F0502020204030204" pitchFamily="34" charset="0"/>
                <a:ea typeface="+mn-ea"/>
                <a:cs typeface="Calibri" panose="020F0502020204030204" pitchFamily="34" charset="0"/>
              </a:rPr>
              <a:t>1. grand</a:t>
            </a:r>
            <a:br>
              <a:rPr lang="en-GB" sz="1200" b="0" kern="1200" dirty="0">
                <a:solidFill>
                  <a:schemeClr val="tx1"/>
                </a:solidFill>
                <a:effectLst/>
                <a:latin typeface="Calibri" panose="020F0502020204030204" pitchFamily="34" charset="0"/>
                <a:ea typeface="+mn-ea"/>
                <a:cs typeface="Calibri" panose="020F0502020204030204" pitchFamily="34" charset="0"/>
              </a:rPr>
            </a:br>
            <a:r>
              <a:rPr lang="en-GB" sz="1200" b="0" kern="1200" dirty="0">
                <a:solidFill>
                  <a:schemeClr val="tx1"/>
                </a:solidFill>
                <a:effectLst/>
                <a:latin typeface="Calibri" panose="020F0502020204030204" pitchFamily="34" charset="0"/>
                <a:ea typeface="+mn-ea"/>
                <a:cs typeface="Calibri" panose="020F0502020204030204" pitchFamily="34" charset="0"/>
              </a:rPr>
              <a:t>2. le frère</a:t>
            </a:r>
            <a:br>
              <a:rPr lang="en-GB" sz="1200" b="0" kern="1200" dirty="0">
                <a:solidFill>
                  <a:schemeClr val="tx1"/>
                </a:solidFill>
                <a:effectLst/>
                <a:latin typeface="Calibri" panose="020F0502020204030204" pitchFamily="34" charset="0"/>
                <a:ea typeface="+mn-ea"/>
                <a:cs typeface="Calibri" panose="020F0502020204030204" pitchFamily="34" charset="0"/>
              </a:rPr>
            </a:br>
            <a:r>
              <a:rPr lang="en-GB" sz="1200" b="0" kern="1200" dirty="0">
                <a:solidFill>
                  <a:schemeClr val="tx1"/>
                </a:solidFill>
                <a:effectLst/>
                <a:latin typeface="Calibri" panose="020F0502020204030204" pitchFamily="34" charset="0"/>
                <a:ea typeface="+mn-ea"/>
                <a:cs typeface="Calibri" panose="020F0502020204030204" pitchFamily="34" charset="0"/>
              </a:rPr>
              <a:t>3. strict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Calibri" panose="020F0502020204030204" pitchFamily="34" charset="0"/>
                <a:ea typeface="+mn-ea"/>
                <a:cs typeface="Calibri" panose="020F0502020204030204" pitchFamily="34" charset="0"/>
              </a:rPr>
              <a:t>4. la </a:t>
            </a:r>
            <a:r>
              <a:rPr lang="en-GB" sz="1200" b="0" kern="1200" dirty="0" err="1">
                <a:solidFill>
                  <a:schemeClr val="tx1"/>
                </a:solidFill>
                <a:effectLst/>
                <a:latin typeface="Calibri" panose="020F0502020204030204" pitchFamily="34" charset="0"/>
                <a:ea typeface="+mn-ea"/>
                <a:cs typeface="Calibri" panose="020F0502020204030204" pitchFamily="34" charset="0"/>
              </a:rPr>
              <a:t>sœur</a:t>
            </a:r>
            <a:br>
              <a:rPr lang="en-GB" sz="1200" b="0" kern="1200" dirty="0">
                <a:solidFill>
                  <a:schemeClr val="tx1"/>
                </a:solidFill>
                <a:effectLst/>
                <a:latin typeface="Calibri" panose="020F0502020204030204" pitchFamily="34" charset="0"/>
                <a:ea typeface="+mn-ea"/>
                <a:cs typeface="Calibri" panose="020F0502020204030204" pitchFamily="34" charset="0"/>
              </a:rPr>
            </a:br>
            <a:r>
              <a:rPr lang="en-GB" sz="1200" b="0" kern="1200" dirty="0">
                <a:solidFill>
                  <a:schemeClr val="tx1"/>
                </a:solidFill>
                <a:effectLst/>
                <a:latin typeface="Calibri" panose="020F0502020204030204" pitchFamily="34" charset="0"/>
                <a:ea typeface="+mn-ea"/>
                <a:cs typeface="Calibri" panose="020F0502020204030204" pitchFamily="34" charset="0"/>
              </a:rPr>
              <a:t>5. </a:t>
            </a:r>
            <a:r>
              <a:rPr lang="en-GB" sz="1200" b="0" kern="1200" dirty="0" err="1">
                <a:solidFill>
                  <a:schemeClr val="tx1"/>
                </a:solidFill>
                <a:effectLst/>
                <a:latin typeface="Calibri" panose="020F0502020204030204" pitchFamily="34" charset="0"/>
                <a:ea typeface="+mn-ea"/>
                <a:cs typeface="Calibri" panose="020F0502020204030204" pitchFamily="34" charset="0"/>
              </a:rPr>
              <a:t>jeune</a:t>
            </a:r>
            <a:br>
              <a:rPr lang="en-GB" sz="1200" b="0" kern="1200" dirty="0">
                <a:solidFill>
                  <a:schemeClr val="tx1"/>
                </a:solidFill>
                <a:effectLst/>
                <a:latin typeface="Calibri" panose="020F0502020204030204" pitchFamily="34" charset="0"/>
                <a:ea typeface="+mn-ea"/>
                <a:cs typeface="Calibri" panose="020F0502020204030204" pitchFamily="34" charset="0"/>
              </a:rPr>
            </a:br>
            <a:r>
              <a:rPr lang="en-GB" sz="1200" b="0" kern="1200" dirty="0">
                <a:solidFill>
                  <a:schemeClr val="tx1"/>
                </a:solidFill>
                <a:effectLst/>
                <a:latin typeface="Calibri" panose="020F0502020204030204" pitchFamily="34" charset="0"/>
                <a:ea typeface="+mn-ea"/>
                <a:cs typeface="Calibri" panose="020F0502020204030204" pitchFamily="34" charset="0"/>
              </a:rPr>
              <a:t>6. les parents</a:t>
            </a:r>
          </a:p>
          <a:p>
            <a:pPr marL="0"/>
            <a:r>
              <a:rPr lang="en-GB" sz="1200" b="0" kern="1200" dirty="0">
                <a:solidFill>
                  <a:schemeClr val="tx1"/>
                </a:solidFill>
                <a:effectLst/>
                <a:latin typeface="Calibri" panose="020F0502020204030204" pitchFamily="34" charset="0"/>
                <a:ea typeface="+mn-ea"/>
                <a:cs typeface="Calibri" panose="020F0502020204030204" pitchFamily="34" charset="0"/>
              </a:rPr>
              <a:t>7. petit</a:t>
            </a:r>
          </a:p>
          <a:p>
            <a:pPr marL="0"/>
            <a:r>
              <a:rPr lang="en-GB" sz="1200" b="0" kern="1200" dirty="0">
                <a:solidFill>
                  <a:schemeClr val="tx1"/>
                </a:solidFill>
                <a:effectLst/>
                <a:latin typeface="Calibri" panose="020F0502020204030204" pitchFamily="34" charset="0"/>
                <a:ea typeface="+mn-ea"/>
                <a:cs typeface="Calibri" panose="020F0502020204030204" pitchFamily="34" charset="0"/>
              </a:rPr>
              <a:t>8. </a:t>
            </a:r>
            <a:r>
              <a:rPr lang="en-GB" sz="1200" b="0" kern="1200" dirty="0" err="1">
                <a:solidFill>
                  <a:schemeClr val="tx1"/>
                </a:solidFill>
                <a:effectLst/>
                <a:latin typeface="Calibri" panose="020F0502020204030204" pitchFamily="34" charset="0"/>
                <a:ea typeface="+mn-ea"/>
                <a:cs typeface="Calibri" panose="020F0502020204030204" pitchFamily="34" charset="0"/>
              </a:rPr>
              <a:t>ouvert</a:t>
            </a:r>
            <a:endParaRPr lang="en-GB" sz="1200" b="0" kern="1200" dirty="0">
              <a:solidFill>
                <a:schemeClr val="tx1"/>
              </a:solidFill>
              <a:effectLst/>
              <a:latin typeface="Calibri" panose="020F0502020204030204" pitchFamily="34" charset="0"/>
              <a:ea typeface="+mn-ea"/>
              <a:cs typeface="Calibri" panose="020F0502020204030204" pitchFamily="34" charset="0"/>
            </a:endParaRPr>
          </a:p>
          <a:p>
            <a:pPr marL="0"/>
            <a:r>
              <a:rPr lang="en-GB" sz="1200" b="0" kern="1200" dirty="0">
                <a:solidFill>
                  <a:schemeClr val="tx1"/>
                </a:solidFill>
                <a:effectLst/>
                <a:latin typeface="Calibri" panose="020F0502020204030204" pitchFamily="34" charset="0"/>
                <a:ea typeface="+mn-ea"/>
                <a:cs typeface="Calibri" panose="020F0502020204030204" pitchFamily="34" charset="0"/>
              </a:rPr>
              <a:t>9. sage</a:t>
            </a:r>
            <a:br>
              <a:rPr lang="en-GB" sz="1200" b="1" kern="1200" dirty="0">
                <a:solidFill>
                  <a:schemeClr val="tx1"/>
                </a:solidFill>
                <a:effectLst/>
                <a:latin typeface="Calibri" panose="020F0502020204030204" pitchFamily="34" charset="0"/>
                <a:ea typeface="+mn-ea"/>
                <a:cs typeface="Calibri" panose="020F0502020204030204" pitchFamily="34" charset="0"/>
              </a:rPr>
            </a:b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524EC0-78A1-4B0E-B96D-0D905194825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84705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1" dirty="0"/>
              <a:t>Presentation</a:t>
            </a:r>
            <a:r>
              <a:rPr lang="en-GB" b="1" baseline="0" dirty="0"/>
              <a:t> of the adjectives from this week’s new vocabulary set</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sz="1200" b="0" i="0" kern="1200" dirty="0">
                <a:solidFill>
                  <a:schemeClr val="tx1"/>
                </a:solidFill>
                <a:effectLst/>
                <a:latin typeface="+mn-lt"/>
                <a:ea typeface="+mn-ea"/>
                <a:cs typeface="+mn-cs"/>
              </a:rPr>
              <a:t>This</a:t>
            </a:r>
            <a:r>
              <a:rPr lang="en-GB" sz="1200" b="0" i="0" kern="1200" baseline="0" dirty="0">
                <a:solidFill>
                  <a:schemeClr val="tx1"/>
                </a:solidFill>
                <a:effectLst/>
                <a:latin typeface="+mn-lt"/>
                <a:ea typeface="+mn-ea"/>
                <a:cs typeface="+mn-cs"/>
              </a:rPr>
              <a:t> slide can be used in a number of ways:</a:t>
            </a:r>
          </a:p>
          <a:p>
            <a:pPr marL="228600" indent="-228600">
              <a:buAutoNum type="arabicParenR"/>
            </a:pPr>
            <a:r>
              <a:rPr lang="en-GB" sz="1200" b="0" i="0" kern="1200" baseline="0" dirty="0">
                <a:solidFill>
                  <a:schemeClr val="tx1"/>
                </a:solidFill>
                <a:effectLst/>
                <a:latin typeface="+mn-lt"/>
                <a:ea typeface="+mn-ea"/>
                <a:cs typeface="+mn-cs"/>
              </a:rPr>
              <a:t>To reinforce pronunciation changes in a “listen and repeat” whole class style</a:t>
            </a:r>
          </a:p>
          <a:p>
            <a:pPr marL="228600" indent="-228600">
              <a:buAutoNum type="arabicParenR"/>
            </a:pPr>
            <a:r>
              <a:rPr lang="en-GB" sz="1200" b="0" i="0" kern="1200" baseline="0" dirty="0">
                <a:solidFill>
                  <a:schemeClr val="tx1"/>
                </a:solidFill>
                <a:effectLst/>
                <a:latin typeface="+mn-lt"/>
                <a:ea typeface="+mn-ea"/>
                <a:cs typeface="+mn-cs"/>
              </a:rPr>
              <a:t>To check students’ understanding of the vocab</a:t>
            </a:r>
          </a:p>
          <a:p>
            <a:pPr marL="228600" indent="-228600">
              <a:buAutoNum type="arabicParenR"/>
            </a:pPr>
            <a:r>
              <a:rPr lang="en-GB" baseline="0" dirty="0"/>
              <a:t>To practise pronunciation changes.</a:t>
            </a:r>
          </a:p>
          <a:p>
            <a:pPr marL="228600" indent="-228600">
              <a:buAutoNum type="arabicParenR"/>
            </a:pPr>
            <a:r>
              <a:rPr lang="en-GB" baseline="0" dirty="0"/>
              <a:t>As a help-sheet which can be printed out for reference at any point during the speaking and writing activities for those students who need it. (Duplicate the slide and select print “2 to a page” for A5 size help sheets)</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 Whole class – the teacher asks individuals to give the correct answer.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b="0" dirty="0"/>
              <a:t>1. </a:t>
            </a:r>
            <a:r>
              <a:rPr lang="en-GB" baseline="0" dirty="0" err="1"/>
              <a:t>Pairwork</a:t>
            </a:r>
            <a:r>
              <a:rPr lang="en-GB" baseline="0" dirty="0"/>
              <a:t> - when the adjective disappears, ask students to turn to their partner and say the adjective out loud.</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2. </a:t>
            </a:r>
            <a:r>
              <a:rPr lang="en-GB" baseline="0" dirty="0"/>
              <a:t>This could be then be practised a few times, with a competition element added by shortening the time sequence on the animation.  Challenge pairs to complete within the new speeded up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fr-FR" dirty="0">
                <a:solidFill>
                  <a:srgbClr val="000000"/>
                </a:solidFill>
                <a:latin typeface="Century Gothic" panose="020B0502020202020204" pitchFamily="34" charset="0"/>
              </a:rPr>
              <a:t>You </a:t>
            </a:r>
            <a:r>
              <a:rPr lang="fr-FR" dirty="0" err="1">
                <a:solidFill>
                  <a:srgbClr val="000000"/>
                </a:solidFill>
                <a:latin typeface="Century Gothic" panose="020B0502020202020204" pitchFamily="34" charset="0"/>
              </a:rPr>
              <a:t>could</a:t>
            </a:r>
            <a:r>
              <a:rPr lang="fr-FR" dirty="0">
                <a:solidFill>
                  <a:srgbClr val="000000"/>
                </a:solidFill>
                <a:latin typeface="Century Gothic" panose="020B0502020202020204" pitchFamily="34" charset="0"/>
              </a:rPr>
              <a:t> point out the </a:t>
            </a:r>
            <a:r>
              <a:rPr lang="fr-FR" dirty="0" err="1">
                <a:solidFill>
                  <a:srgbClr val="000000"/>
                </a:solidFill>
                <a:latin typeface="Century Gothic" panose="020B0502020202020204" pitchFamily="34" charset="0"/>
              </a:rPr>
              <a:t>irregular</a:t>
            </a:r>
            <a:r>
              <a:rPr lang="fr-FR" dirty="0">
                <a:solidFill>
                  <a:srgbClr val="000000"/>
                </a:solidFill>
                <a:latin typeface="Century Gothic" panose="020B0502020202020204" pitchFamily="34" charset="0"/>
              </a:rPr>
              <a:t> ‘strict’ – the final consonant IS </a:t>
            </a:r>
            <a:r>
              <a:rPr lang="fr-FR" dirty="0" err="1">
                <a:solidFill>
                  <a:srgbClr val="000000"/>
                </a:solidFill>
                <a:latin typeface="Century Gothic" panose="020B0502020202020204" pitchFamily="34" charset="0"/>
              </a:rPr>
              <a:t>pronounced</a:t>
            </a:r>
            <a:r>
              <a:rPr lang="fr-FR" dirty="0">
                <a:solidFill>
                  <a:srgbClr val="000000"/>
                </a:solidFill>
                <a:latin typeface="Century Gothic" panose="020B0502020202020204" pitchFamily="34" charset="0"/>
              </a:rPr>
              <a:t>! This </a:t>
            </a:r>
            <a:r>
              <a:rPr lang="fr-FR" dirty="0" err="1">
                <a:solidFill>
                  <a:srgbClr val="000000"/>
                </a:solidFill>
                <a:latin typeface="Century Gothic" panose="020B0502020202020204" pitchFamily="34" charset="0"/>
              </a:rPr>
              <a:t>is</a:t>
            </a:r>
            <a:r>
              <a:rPr lang="fr-FR" dirty="0">
                <a:solidFill>
                  <a:srgbClr val="000000"/>
                </a:solidFill>
                <a:latin typeface="Century Gothic" panose="020B0502020202020204" pitchFamily="34" charset="0"/>
              </a:rPr>
              <a:t> </a:t>
            </a:r>
            <a:r>
              <a:rPr lang="fr-FR" dirty="0" err="1">
                <a:solidFill>
                  <a:srgbClr val="000000"/>
                </a:solidFill>
                <a:latin typeface="Century Gothic" panose="020B0502020202020204" pitchFamily="34" charset="0"/>
              </a:rPr>
              <a:t>often</a:t>
            </a:r>
            <a:r>
              <a:rPr lang="fr-FR" dirty="0">
                <a:solidFill>
                  <a:srgbClr val="000000"/>
                </a:solidFill>
                <a:latin typeface="Century Gothic" panose="020B0502020202020204" pitchFamily="34" charset="0"/>
              </a:rPr>
              <a:t> the case </a:t>
            </a:r>
            <a:r>
              <a:rPr lang="fr-FR" dirty="0" err="1">
                <a:solidFill>
                  <a:srgbClr val="000000"/>
                </a:solidFill>
                <a:latin typeface="Century Gothic" panose="020B0502020202020204" pitchFamily="34" charset="0"/>
              </a:rPr>
              <a:t>when</a:t>
            </a:r>
            <a:r>
              <a:rPr lang="fr-FR" dirty="0">
                <a:solidFill>
                  <a:srgbClr val="000000"/>
                </a:solidFill>
                <a:latin typeface="Century Gothic" panose="020B0502020202020204" pitchFamily="34" charset="0"/>
              </a:rPr>
              <a:t> a </a:t>
            </a:r>
            <a:r>
              <a:rPr lang="fr-FR" dirty="0" err="1">
                <a:solidFill>
                  <a:srgbClr val="000000"/>
                </a:solidFill>
                <a:latin typeface="Century Gothic" panose="020B0502020202020204" pitchFamily="34" charset="0"/>
              </a:rPr>
              <a:t>word</a:t>
            </a:r>
            <a:r>
              <a:rPr lang="fr-FR" dirty="0">
                <a:solidFill>
                  <a:srgbClr val="000000"/>
                </a:solidFill>
                <a:latin typeface="Century Gothic" panose="020B0502020202020204" pitchFamily="34" charset="0"/>
              </a:rPr>
              <a:t> </a:t>
            </a:r>
            <a:r>
              <a:rPr lang="fr-FR" dirty="0" err="1">
                <a:solidFill>
                  <a:srgbClr val="000000"/>
                </a:solidFill>
                <a:latin typeface="Century Gothic" panose="020B0502020202020204" pitchFamily="34" charset="0"/>
              </a:rPr>
              <a:t>comes</a:t>
            </a:r>
            <a:r>
              <a:rPr lang="fr-FR" dirty="0">
                <a:solidFill>
                  <a:srgbClr val="000000"/>
                </a:solidFill>
                <a:latin typeface="Century Gothic" panose="020B0502020202020204" pitchFamily="34" charset="0"/>
              </a:rPr>
              <a:t> </a:t>
            </a:r>
            <a:r>
              <a:rPr lang="fr-FR" dirty="0" err="1">
                <a:solidFill>
                  <a:srgbClr val="000000"/>
                </a:solidFill>
                <a:latin typeface="Century Gothic" panose="020B0502020202020204" pitchFamily="34" charset="0"/>
              </a:rPr>
              <a:t>from</a:t>
            </a:r>
            <a:r>
              <a:rPr lang="fr-FR" dirty="0">
                <a:solidFill>
                  <a:srgbClr val="000000"/>
                </a:solidFill>
                <a:latin typeface="Century Gothic" panose="020B0502020202020204" pitchFamily="34" charset="0"/>
              </a:rPr>
              <a:t> </a:t>
            </a:r>
            <a:r>
              <a:rPr lang="fr-FR" dirty="0" err="1">
                <a:solidFill>
                  <a:srgbClr val="000000"/>
                </a:solidFill>
                <a:latin typeface="Century Gothic" panose="020B0502020202020204" pitchFamily="34" charset="0"/>
              </a:rPr>
              <a:t>another</a:t>
            </a:r>
            <a:r>
              <a:rPr lang="fr-FR" dirty="0">
                <a:solidFill>
                  <a:srgbClr val="000000"/>
                </a:solidFill>
                <a:latin typeface="Century Gothic" panose="020B0502020202020204" pitchFamily="34" charset="0"/>
              </a:rPr>
              <a:t> </a:t>
            </a:r>
            <a:r>
              <a:rPr lang="fr-FR" dirty="0" err="1">
                <a:solidFill>
                  <a:srgbClr val="000000"/>
                </a:solidFill>
                <a:latin typeface="Century Gothic" panose="020B0502020202020204" pitchFamily="34" charset="0"/>
              </a:rPr>
              <a:t>language</a:t>
            </a:r>
            <a:r>
              <a:rPr lang="fr-FR" dirty="0">
                <a:solidFill>
                  <a:srgbClr val="000000"/>
                </a:solidFill>
                <a:latin typeface="Century Gothic" panose="020B0502020202020204" pitchFamily="34" charset="0"/>
              </a:rPr>
              <a:t> – the original </a:t>
            </a:r>
            <a:r>
              <a:rPr lang="fr-FR" dirty="0" err="1">
                <a:solidFill>
                  <a:srgbClr val="000000"/>
                </a:solidFill>
                <a:latin typeface="Century Gothic" panose="020B0502020202020204" pitchFamily="34" charset="0"/>
              </a:rPr>
              <a:t>pronunciation</a:t>
            </a:r>
            <a:r>
              <a:rPr lang="fr-FR" dirty="0">
                <a:solidFill>
                  <a:srgbClr val="000000"/>
                </a:solidFill>
                <a:latin typeface="Century Gothic" panose="020B0502020202020204" pitchFamily="34" charset="0"/>
              </a:rPr>
              <a:t> </a:t>
            </a:r>
            <a:r>
              <a:rPr lang="fr-FR" dirty="0" err="1">
                <a:solidFill>
                  <a:srgbClr val="000000"/>
                </a:solidFill>
                <a:latin typeface="Century Gothic" panose="020B0502020202020204" pitchFamily="34" charset="0"/>
              </a:rPr>
              <a:t>is</a:t>
            </a:r>
            <a:r>
              <a:rPr lang="fr-FR" dirty="0">
                <a:solidFill>
                  <a:srgbClr val="000000"/>
                </a:solidFill>
                <a:latin typeface="Century Gothic" panose="020B0502020202020204" pitchFamily="34" charset="0"/>
              </a:rPr>
              <a:t> </a:t>
            </a:r>
            <a:r>
              <a:rPr lang="fr-FR" dirty="0" err="1">
                <a:solidFill>
                  <a:srgbClr val="000000"/>
                </a:solidFill>
                <a:latin typeface="Century Gothic" panose="020B0502020202020204" pitchFamily="34" charset="0"/>
              </a:rPr>
              <a:t>sometimes</a:t>
            </a:r>
            <a:r>
              <a:rPr lang="fr-FR" dirty="0">
                <a:solidFill>
                  <a:srgbClr val="000000"/>
                </a:solidFill>
                <a:latin typeface="Century Gothic" panose="020B0502020202020204" pitchFamily="34" charset="0"/>
              </a:rPr>
              <a:t> </a:t>
            </a:r>
            <a:r>
              <a:rPr lang="fr-FR" dirty="0" err="1">
                <a:solidFill>
                  <a:srgbClr val="000000"/>
                </a:solidFill>
                <a:latin typeface="Century Gothic" panose="020B0502020202020204" pitchFamily="34" charset="0"/>
              </a:rPr>
              <a:t>retained</a:t>
            </a:r>
            <a:r>
              <a:rPr lang="fr-FR" dirty="0">
                <a:solidFill>
                  <a:srgbClr val="000000"/>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solidFill>
                  <a:srgbClr val="000000"/>
                </a:solidFill>
                <a:latin typeface="Century Gothic" panose="020B0502020202020204" pitchFamily="34" charset="0"/>
              </a:rPr>
              <a:t>4. </a:t>
            </a:r>
            <a:r>
              <a:rPr lang="fr-FR" dirty="0">
                <a:solidFill>
                  <a:srgbClr val="000000"/>
                </a:solidFill>
                <a:latin typeface="Century Gothic" panose="020B0502020202020204" pitchFamily="34" charset="0"/>
              </a:rPr>
              <a:t>Point out the ‘e’ at the end of jeune </a:t>
            </a:r>
            <a:r>
              <a:rPr lang="fr-FR" dirty="0" err="1">
                <a:solidFill>
                  <a:srgbClr val="000000"/>
                </a:solidFill>
                <a:latin typeface="Century Gothic" panose="020B0502020202020204" pitchFamily="34" charset="0"/>
              </a:rPr>
              <a:t>means</a:t>
            </a:r>
            <a:r>
              <a:rPr lang="fr-FR" dirty="0">
                <a:solidFill>
                  <a:srgbClr val="000000"/>
                </a:solidFill>
                <a:latin typeface="Century Gothic" panose="020B0502020202020204" pitchFamily="34" charset="0"/>
              </a:rPr>
              <a:t> </a:t>
            </a:r>
            <a:r>
              <a:rPr lang="fr-FR" dirty="0" err="1">
                <a:solidFill>
                  <a:srgbClr val="000000"/>
                </a:solidFill>
                <a:latin typeface="Century Gothic" panose="020B0502020202020204" pitchFamily="34" charset="0"/>
              </a:rPr>
              <a:t>that</a:t>
            </a:r>
            <a:r>
              <a:rPr lang="fr-FR" dirty="0">
                <a:solidFill>
                  <a:srgbClr val="000000"/>
                </a:solidFill>
                <a:latin typeface="Century Gothic" panose="020B0502020202020204" pitchFamily="34" charset="0"/>
              </a:rPr>
              <a:t> no </a:t>
            </a:r>
            <a:r>
              <a:rPr lang="fr-FR" dirty="0" err="1">
                <a:solidFill>
                  <a:srgbClr val="000000"/>
                </a:solidFill>
                <a:latin typeface="Century Gothic" panose="020B0502020202020204" pitchFamily="34" charset="0"/>
              </a:rPr>
              <a:t>additional</a:t>
            </a:r>
            <a:r>
              <a:rPr lang="fr-FR" dirty="0">
                <a:solidFill>
                  <a:srgbClr val="000000"/>
                </a:solidFill>
                <a:latin typeface="Century Gothic" panose="020B0502020202020204" pitchFamily="34" charset="0"/>
              </a:rPr>
              <a:t> ‘e’ </a:t>
            </a:r>
            <a:r>
              <a:rPr lang="fr-FR" dirty="0" err="1">
                <a:solidFill>
                  <a:srgbClr val="000000"/>
                </a:solidFill>
                <a:latin typeface="Century Gothic" panose="020B0502020202020204" pitchFamily="34" charset="0"/>
              </a:rPr>
              <a:t>is</a:t>
            </a:r>
            <a:r>
              <a:rPr lang="fr-FR" dirty="0">
                <a:solidFill>
                  <a:srgbClr val="000000"/>
                </a:solidFill>
                <a:latin typeface="Century Gothic" panose="020B0502020202020204" pitchFamily="34" charset="0"/>
              </a:rPr>
              <a:t> </a:t>
            </a:r>
            <a:r>
              <a:rPr lang="fr-FR" dirty="0" err="1">
                <a:solidFill>
                  <a:srgbClr val="000000"/>
                </a:solidFill>
                <a:latin typeface="Century Gothic" panose="020B0502020202020204" pitchFamily="34" charset="0"/>
              </a:rPr>
              <a:t>needed</a:t>
            </a:r>
            <a:r>
              <a:rPr lang="fr-FR" dirty="0">
                <a:solidFill>
                  <a:srgbClr val="000000"/>
                </a:solidFill>
                <a:latin typeface="Century Gothic" panose="020B0502020202020204" pitchFamily="34" charset="0"/>
              </a:rPr>
              <a:t> for the </a:t>
            </a:r>
            <a:r>
              <a:rPr lang="fr-FR" dirty="0" err="1">
                <a:solidFill>
                  <a:srgbClr val="000000"/>
                </a:solidFill>
                <a:latin typeface="Century Gothic" panose="020B0502020202020204" pitchFamily="34" charset="0"/>
              </a:rPr>
              <a:t>feminine</a:t>
            </a:r>
            <a:r>
              <a:rPr lang="fr-FR" dirty="0">
                <a:solidFill>
                  <a:srgbClr val="000000"/>
                </a:solidFill>
                <a:latin typeface="Century Gothic" panose="020B0502020202020204" pitchFamily="34" charset="0"/>
              </a:rPr>
              <a:t> </a:t>
            </a:r>
            <a:r>
              <a:rPr lang="fr-FR" dirty="0" err="1">
                <a:solidFill>
                  <a:srgbClr val="000000"/>
                </a:solidFill>
                <a:latin typeface="Century Gothic" panose="020B0502020202020204" pitchFamily="34" charset="0"/>
              </a:rPr>
              <a:t>agreemement</a:t>
            </a:r>
            <a:r>
              <a:rPr lang="fr-FR" dirty="0">
                <a:solidFill>
                  <a:srgbClr val="000000"/>
                </a:solidFill>
                <a:latin typeface="Century Gothic" panose="020B0502020202020204" pitchFamily="34" charset="0"/>
              </a:rPr>
              <a:t>.</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393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 raise awareness of multiple meanings of </a:t>
            </a:r>
            <a:r>
              <a:rPr lang="en-US" b="0" i="1" dirty="0"/>
              <a:t>grand </a:t>
            </a:r>
            <a:r>
              <a:rPr lang="en-US" b="0" dirty="0"/>
              <a:t>and </a:t>
            </a:r>
            <a:r>
              <a:rPr lang="en-US" b="0" i="1" dirty="0"/>
              <a:t>petit</a:t>
            </a:r>
            <a:endParaRPr lang="en-US" b="1" i="1" dirty="0"/>
          </a:p>
          <a:p>
            <a:endParaRPr lang="en-US" b="1" dirty="0"/>
          </a:p>
          <a:p>
            <a:r>
              <a:rPr lang="en-US" b="1" dirty="0"/>
              <a:t>Procedure:</a:t>
            </a:r>
          </a:p>
          <a:p>
            <a:r>
              <a:rPr lang="en-US" b="0" dirty="0"/>
              <a:t>1. Students read sentences and use the context to decide what the adjective means.</a:t>
            </a:r>
          </a:p>
          <a:p>
            <a:r>
              <a:rPr lang="en-US" b="0" dirty="0"/>
              <a:t>2. Answers revealed on clicks.</a:t>
            </a:r>
          </a:p>
          <a:p>
            <a:r>
              <a:rPr lang="en-US" b="0" dirty="0"/>
              <a:t>3. Click to bring up the bubble reminding students of the meaning of </a:t>
            </a:r>
            <a:r>
              <a:rPr lang="en-US" b="0" i="1" dirty="0"/>
              <a:t>de </a:t>
            </a:r>
            <a:r>
              <a:rPr lang="en-US" b="0" i="0" dirty="0"/>
              <a:t>(of) and exemplifying it here with its possessive use.</a:t>
            </a:r>
          </a:p>
          <a:p>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cousin [3387]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to </a:t>
            </a:r>
            <a:r>
              <a:rPr lang="en-US" b="0" dirty="0" err="1"/>
              <a:t>practise</a:t>
            </a:r>
            <a:r>
              <a:rPr lang="en-US" b="0" dirty="0"/>
              <a:t> spoken production and comprehension of new and previously taught vocabulary </a:t>
            </a:r>
            <a:endParaRPr lang="en-US" b="1" i="1" dirty="0"/>
          </a:p>
          <a:p>
            <a:endParaRPr lang="en-US" b="1" dirty="0"/>
          </a:p>
          <a:p>
            <a:r>
              <a:rPr lang="en-US" b="1" dirty="0"/>
              <a:t>Procedure:</a:t>
            </a:r>
          </a:p>
          <a:p>
            <a:r>
              <a:rPr lang="en-US" b="0" dirty="0"/>
              <a:t>1. Students choose four characters each, without revealing their choices.</a:t>
            </a:r>
          </a:p>
          <a:p>
            <a:r>
              <a:rPr lang="en-US" b="0" dirty="0"/>
              <a:t>2. They take turns describing each of their characters, using il/</a:t>
            </a:r>
            <a:r>
              <a:rPr lang="en-US" b="0" dirty="0" err="1"/>
              <a:t>elle</a:t>
            </a:r>
            <a:r>
              <a:rPr lang="en-US" b="0" dirty="0"/>
              <a:t> </a:t>
            </a:r>
            <a:r>
              <a:rPr lang="en-US" b="0" dirty="0" err="1"/>
              <a:t>est</a:t>
            </a:r>
            <a:r>
              <a:rPr lang="en-US" b="0" dirty="0"/>
              <a:t>…, … et….</a:t>
            </a:r>
          </a:p>
          <a:p>
            <a:r>
              <a:rPr lang="en-US" b="0" dirty="0"/>
              <a:t>3. The listening student identifies the person being described each time.</a:t>
            </a:r>
          </a:p>
          <a:p>
            <a:endParaRPr lang="en-US" b="0" dirty="0"/>
          </a:p>
          <a:p>
            <a:r>
              <a:rPr lang="en-US" b="0" dirty="0"/>
              <a:t>Note: these is some overlap of characteristics to encourage sustained listening to all the details.  </a:t>
            </a:r>
          </a:p>
          <a:p>
            <a:endParaRPr lang="en-GB" dirty="0"/>
          </a:p>
        </p:txBody>
      </p:sp>
      <p:sp>
        <p:nvSpPr>
          <p:cNvPr id="4" name="Slide Number Placeholder 3"/>
          <p:cNvSpPr>
            <a:spLocks noGrp="1"/>
          </p:cNvSpPr>
          <p:nvPr>
            <p:ph type="sldNum" sz="quarter" idx="5"/>
          </p:nvPr>
        </p:nvSpPr>
        <p:spPr/>
        <p:txBody>
          <a:bodyPr/>
          <a:lstStyle/>
          <a:p>
            <a:fld id="{B693FF23-63B6-4648-A7B5-0EAECB901592}" type="slidenum">
              <a:rPr lang="en-GB" smtClean="0"/>
              <a:t>14</a:t>
            </a:fld>
            <a:endParaRPr lang="en-GB"/>
          </a:p>
        </p:txBody>
      </p:sp>
    </p:spTree>
    <p:extLst>
      <p:ext uri="{BB962C8B-B14F-4D97-AF65-F5344CB8AC3E}">
        <p14:creationId xmlns:p14="http://schemas.microsoft.com/office/powerpoint/2010/main" val="10478319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GB" dirty="0"/>
              <a:t>This slide revises</a:t>
            </a:r>
            <a:r>
              <a:rPr lang="en-GB" baseline="0" dirty="0"/>
              <a:t> the parts of ‘</a:t>
            </a:r>
            <a:r>
              <a:rPr lang="en-GB" sz="1200" b="0" dirty="0" err="1">
                <a:solidFill>
                  <a:srgbClr val="4472C4">
                    <a:lumMod val="50000"/>
                  </a:srgbClr>
                </a:solidFill>
                <a:latin typeface="Century Gothic" panose="020B0502020202020204" pitchFamily="34" charset="0"/>
              </a:rPr>
              <a:t>être</a:t>
            </a:r>
            <a:r>
              <a:rPr lang="en-GB" sz="1200" b="0" dirty="0">
                <a:solidFill>
                  <a:srgbClr val="4472C4">
                    <a:lumMod val="50000"/>
                  </a:srgbClr>
                </a:solidFill>
                <a:latin typeface="Century Gothic" panose="020B0502020202020204" pitchFamily="34" charset="0"/>
              </a:rPr>
              <a:t>’ already met, then introduces</a:t>
            </a:r>
            <a:r>
              <a:rPr lang="en-GB" sz="1200" b="0" baseline="0" dirty="0">
                <a:solidFill>
                  <a:srgbClr val="4472C4">
                    <a:lumMod val="50000"/>
                  </a:srgbClr>
                </a:solidFill>
                <a:latin typeface="Century Gothic" panose="020B0502020202020204" pitchFamily="34" charset="0"/>
              </a:rPr>
              <a:t> the first person plural (nous).</a:t>
            </a:r>
          </a:p>
          <a:p>
            <a:r>
              <a:rPr lang="en-GB" dirty="0"/>
              <a:t>Students have met the ‘nous’ form ending in -</a:t>
            </a:r>
            <a:r>
              <a:rPr lang="en-GB" dirty="0" err="1"/>
              <a:t>ons</a:t>
            </a:r>
            <a:r>
              <a:rPr lang="en-GB" baseline="0" dirty="0"/>
              <a:t> previously, so the irregularity of this one needs to be pointed out.</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GB" dirty="0"/>
              <a:t>Read this out to students, so that they know exactly how to pronounce the French.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dirty="0"/>
              <a:t>At the end, remind them to not sound out the ‘s’ at the end of ‘</a:t>
            </a:r>
            <a:r>
              <a:rPr lang="en-GB" dirty="0" err="1"/>
              <a:t>suis</a:t>
            </a:r>
            <a:r>
              <a:rPr lang="en-GB" dirty="0"/>
              <a:t>’, ‘es’</a:t>
            </a:r>
            <a:r>
              <a:rPr lang="en-GB" baseline="0" dirty="0"/>
              <a:t> and ‘</a:t>
            </a:r>
            <a:r>
              <a:rPr lang="en-GB" baseline="0" dirty="0" err="1"/>
              <a:t>sommes</a:t>
            </a:r>
            <a:r>
              <a:rPr lang="en-GB" baseline="0" dirty="0"/>
              <a:t>’, and the ‘t’ at the end of ‘</a:t>
            </a:r>
            <a:r>
              <a:rPr lang="en-GB" baseline="0" dirty="0" err="1"/>
              <a:t>est</a:t>
            </a:r>
            <a:r>
              <a:rPr lang="en-GB" baseline="0" dirty="0"/>
              <a:t>’.</a:t>
            </a:r>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a:t>
            </a:r>
            <a:r>
              <a:rPr lang="en-US" b="0" dirty="0"/>
              <a:t>for 8 slides</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0" dirty="0"/>
              <a:t>This series</a:t>
            </a:r>
            <a:r>
              <a:rPr lang="en-GB" b="0" baseline="0" dirty="0"/>
              <a:t> of slides provides aural input practice in distinguishing between the first person singular and first person plural forms of ‘</a:t>
            </a:r>
            <a:r>
              <a:rPr lang="en-GB" sz="1200" b="0" dirty="0" err="1">
                <a:solidFill>
                  <a:srgbClr val="4472C4">
                    <a:lumMod val="50000"/>
                  </a:srgbClr>
                </a:solidFill>
                <a:latin typeface="Century Gothic" panose="020B0502020202020204" pitchFamily="34" charset="0"/>
              </a:rPr>
              <a:t>être</a:t>
            </a:r>
            <a:r>
              <a:rPr lang="en-GB" sz="1200" b="0" dirty="0">
                <a:solidFill>
                  <a:srgbClr val="4472C4">
                    <a:lumMod val="50000"/>
                  </a:srgbClr>
                </a:solidFill>
                <a:latin typeface="Century Gothic" panose="020B0502020202020204" pitchFamily="34" charset="0"/>
              </a:rPr>
              <a:t>’. </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GB" b="0" dirty="0"/>
              <a:t>Click the button to play audio with the pronoun obscured.</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baseline="0" dirty="0">
                <a:solidFill>
                  <a:srgbClr val="4472C4">
                    <a:lumMod val="50000"/>
                  </a:srgbClr>
                </a:solidFill>
                <a:latin typeface="Century Gothic" panose="020B0502020202020204" pitchFamily="34" charset="0"/>
              </a:rPr>
              <a:t>2. </a:t>
            </a:r>
            <a:r>
              <a:rPr lang="en-GB" sz="1200" b="0" baseline="0" dirty="0">
                <a:solidFill>
                  <a:srgbClr val="4472C4">
                    <a:lumMod val="50000"/>
                  </a:srgbClr>
                </a:solidFill>
                <a:latin typeface="Century Gothic" panose="020B0502020202020204" pitchFamily="34" charset="0"/>
              </a:rPr>
              <a:t>Students should note whether the first word of each sentence must be ‘je’ or ‘nous’.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baseline="0" dirty="0">
                <a:solidFill>
                  <a:srgbClr val="4472C4">
                    <a:lumMod val="50000"/>
                  </a:srgbClr>
                </a:solidFill>
                <a:latin typeface="Century Gothic" panose="020B0502020202020204" pitchFamily="34" charset="0"/>
              </a:rPr>
              <a:t>3. </a:t>
            </a:r>
            <a:r>
              <a:rPr lang="en-GB" sz="1200" b="0" baseline="0" dirty="0">
                <a:solidFill>
                  <a:srgbClr val="4472C4">
                    <a:lumMod val="50000"/>
                  </a:srgbClr>
                </a:solidFill>
                <a:latin typeface="Century Gothic" panose="020B0502020202020204" pitchFamily="34" charset="0"/>
              </a:rPr>
              <a:t>They then write the English meaning of the adjective used in each sentence (to force vocabulary recall).</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 </a:t>
            </a:r>
            <a:r>
              <a:rPr lang="en-GB" b="0" dirty="0"/>
              <a:t>Answers appearing</a:t>
            </a:r>
            <a:r>
              <a:rPr lang="en-GB" b="0" baseline="0" dirty="0"/>
              <a:t> </a:t>
            </a:r>
            <a:r>
              <a:rPr lang="en-GB" b="0" dirty="0"/>
              <a:t>upon clicking the mouse</a:t>
            </a:r>
            <a:r>
              <a:rPr lang="en-GB" b="0" baseline="0" dirty="0"/>
              <a:t>.</a:t>
            </a:r>
            <a:endParaRPr lang="en-US" b="0"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a:r>
            <a:r>
              <a:rPr lang="en-GB" baseline="0" dirty="0"/>
              <a:t> </a:t>
            </a:r>
            <a:r>
              <a:rPr lang="en-GB" baseline="0" dirty="0" err="1"/>
              <a:t>sommes</a:t>
            </a:r>
            <a:r>
              <a:rPr lang="en-GB" baseline="0" dirty="0"/>
              <a:t> </a:t>
            </a:r>
            <a:r>
              <a:rPr lang="en-GB" baseline="0" dirty="0" err="1"/>
              <a:t>fran</a:t>
            </a:r>
            <a:r>
              <a:rPr lang="en-GB" baseline="0" dirty="0" err="1">
                <a:latin typeface="Century Gothic" panose="020B0502020202020204" pitchFamily="34" charset="0"/>
              </a:rPr>
              <a:t>çais</a:t>
            </a:r>
            <a:r>
              <a:rPr lang="en-GB" baseline="0" dirty="0"/>
              <a:t>.</a:t>
            </a:r>
            <a:endParaRPr lang="en-US" b="1"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68442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p>
          <a:p>
            <a:r>
              <a:rPr lang="en-GB" dirty="0"/>
              <a:t>...... </a:t>
            </a:r>
            <a:r>
              <a:rPr lang="en-GB" dirty="0" err="1"/>
              <a:t>suis</a:t>
            </a:r>
            <a:r>
              <a:rPr lang="en-GB" dirty="0"/>
              <a:t> </a:t>
            </a:r>
            <a:r>
              <a:rPr lang="en-GB" dirty="0" err="1"/>
              <a:t>malade</a:t>
            </a:r>
            <a:r>
              <a:rPr lang="en-GB"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28661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p>
          <a:p>
            <a:r>
              <a:rPr lang="en-GB" dirty="0"/>
              <a:t>...... </a:t>
            </a:r>
            <a:r>
              <a:rPr lang="en-GB" dirty="0" err="1"/>
              <a:t>suis</a:t>
            </a:r>
            <a:r>
              <a:rPr lang="en-GB" dirty="0"/>
              <a:t> content.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58245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p>
          <a:p>
            <a:r>
              <a:rPr lang="en-GB" dirty="0"/>
              <a:t>......</a:t>
            </a:r>
            <a:r>
              <a:rPr lang="en-GB" baseline="0" dirty="0"/>
              <a:t> </a:t>
            </a:r>
            <a:r>
              <a:rPr lang="en-GB" baseline="0" dirty="0" err="1"/>
              <a:t>sommes</a:t>
            </a:r>
            <a:r>
              <a:rPr lang="en-GB" baseline="0" dirty="0"/>
              <a:t> grands.</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0748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[e]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je</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dirty="0"/>
              <a:t>to</a:t>
            </a:r>
            <a:r>
              <a:rPr lang="en-GB" b="0" baseline="0" dirty="0"/>
              <a:t> </a:t>
            </a:r>
            <a:r>
              <a:rPr lang="en-GB" b="0" dirty="0"/>
              <a:t>point to oneself.</a:t>
            </a:r>
            <a:br>
              <a:rPr lang="en-GB" baseline="0" dirty="0"/>
            </a:br>
            <a:r>
              <a:rPr lang="en-GB" baseline="0" dirty="0"/>
              <a:t>4. Roll back the animations and work through 1-3 again, but this time, dropping your voice completely to listen carefully to the students saying the </a:t>
            </a:r>
            <a:r>
              <a:rPr lang="en-GB" b="1" dirty="0"/>
              <a:t>[e] </a:t>
            </a:r>
            <a:r>
              <a:rPr lang="en-GB" baseline="0" dirty="0"/>
              <a:t>sound, pronouncing </a:t>
            </a:r>
            <a:r>
              <a:rPr lang="en-GB" b="0" baseline="0" dirty="0"/>
              <a:t>”</a:t>
            </a:r>
            <a:r>
              <a:rPr lang="en-GB" b="1" baseline="0" dirty="0"/>
              <a:t>je</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je </a:t>
            </a:r>
            <a:r>
              <a:rPr lang="en-GB" baseline="0" dirty="0"/>
              <a:t>[22].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939005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p>
          <a:p>
            <a:r>
              <a:rPr lang="en-GB" dirty="0"/>
              <a:t>...... </a:t>
            </a:r>
            <a:r>
              <a:rPr lang="en-GB" dirty="0" err="1"/>
              <a:t>suis</a:t>
            </a:r>
            <a:r>
              <a:rPr lang="en-GB" dirty="0"/>
              <a:t> petit</a:t>
            </a:r>
            <a:r>
              <a:rPr lang="en-GB" baseline="0" dirty="0"/>
              <a:t>.</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23113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p>
          <a:p>
            <a:r>
              <a:rPr lang="en-GB" dirty="0"/>
              <a:t>......</a:t>
            </a:r>
            <a:r>
              <a:rPr lang="en-GB" baseline="0" dirty="0"/>
              <a:t> </a:t>
            </a:r>
            <a:r>
              <a:rPr lang="en-GB" baseline="0" dirty="0" err="1"/>
              <a:t>sommes</a:t>
            </a:r>
            <a:r>
              <a:rPr lang="en-GB" baseline="0" dirty="0"/>
              <a:t> </a:t>
            </a:r>
            <a:r>
              <a:rPr lang="en-GB" baseline="0" dirty="0" err="1"/>
              <a:t>anglais</a:t>
            </a:r>
            <a:r>
              <a:rPr lang="en-GB" baseline="0" dirty="0"/>
              <a:t>.</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74926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dirty="0"/>
              <a:t>This slide recaps </a:t>
            </a:r>
            <a:r>
              <a:rPr lang="en-GB" baseline="0" dirty="0"/>
              <a:t>regular plural adjective agreement, pointing out that the adjective ‘matches’ the noun in taking the –s. The phrase ‘</a:t>
            </a:r>
            <a:r>
              <a:rPr lang="en-GB" baseline="0" dirty="0" err="1"/>
              <a:t>il</a:t>
            </a:r>
            <a:r>
              <a:rPr lang="en-GB" baseline="0" dirty="0"/>
              <a:t> y a’, introduced and practised the previous week, is revisited here. Plural nouns have also already been taught.</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GB" b="0" baseline="0" dirty="0"/>
              <a:t>Also point out to students that the –s on the written form of a plural French noun/adjective is not usually pronounced (i.e. is a silent final consonant).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dirty="0"/>
              <a:t>This slide points out that</a:t>
            </a:r>
            <a:r>
              <a:rPr lang="en-GB" baseline="0" dirty="0"/>
              <a:t> the adjective must agree with the plural pronoun as well as with the noun, as in the example on the previous slide. N.B. The masculine plural form of the adjective having been introduced, the feminine plural is withheld for now, so that students may concentrate upon the new verb form (</a:t>
            </a:r>
            <a:r>
              <a:rPr lang="en-GB" baseline="0" dirty="0" err="1"/>
              <a:t>vous</a:t>
            </a:r>
            <a:r>
              <a:rPr lang="en-GB" baseline="0" dirty="0"/>
              <a:t>) to be introduced shortly, and also to avoid overcomplicating the treatment of the adjective (which would be a possibility, if we were to introduce all information at once). The feminine plural form of the adjective is dealt with as part of the next lesson.</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GB" dirty="0"/>
              <a:t>Read this out to students so that they know exactly how to pronounce the French.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dirty="0"/>
              <a:t>Remind them to not sound out the ‘s’ at the end of ‘</a:t>
            </a:r>
            <a:r>
              <a:rPr lang="en-GB" dirty="0" err="1"/>
              <a:t>sommes</a:t>
            </a:r>
            <a:r>
              <a:rPr lang="en-GB" dirty="0"/>
              <a:t>’,</a:t>
            </a:r>
            <a:r>
              <a:rPr lang="en-GB" baseline="0" dirty="0"/>
              <a:t> as well as that on the end of the adjectives.</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a:t>
            </a:r>
            <a:r>
              <a:rPr lang="en-US" b="0" dirty="0"/>
              <a:t> </a:t>
            </a:r>
            <a:r>
              <a:rPr lang="en-US" b="1" dirty="0"/>
              <a:t>5 minutes</a:t>
            </a:r>
          </a:p>
          <a:p>
            <a:endParaRPr lang="en-US" b="1" dirty="0"/>
          </a:p>
          <a:p>
            <a:r>
              <a:rPr lang="en-US" b="1" dirty="0"/>
              <a:t>Aim: </a:t>
            </a:r>
            <a:r>
              <a:rPr lang="en-GB" b="0" noProof="0" dirty="0"/>
              <a:t>This reading activity asks students to recognise when the first-person</a:t>
            </a:r>
            <a:r>
              <a:rPr lang="en-GB" b="0" baseline="0" noProof="0" dirty="0"/>
              <a:t> plural form of the verb must have been used, </a:t>
            </a:r>
            <a:r>
              <a:rPr lang="en-GB" sz="1200" b="0" baseline="0" noProof="0" dirty="0">
                <a:solidFill>
                  <a:schemeClr val="tx1"/>
                </a:solidFill>
                <a:cs typeface="+mn-cs"/>
              </a:rPr>
              <a:t>by noticing </a:t>
            </a:r>
            <a:r>
              <a:rPr lang="en-GB" b="0" baseline="0" noProof="0" dirty="0"/>
              <a:t>the plural adjective agreement. </a:t>
            </a:r>
            <a:r>
              <a:rPr lang="en-GB" sz="1200" dirty="0">
                <a:solidFill>
                  <a:schemeClr val="accent5">
                    <a:lumMod val="50000"/>
                  </a:schemeClr>
                </a:solidFill>
              </a:rPr>
              <a:t>The subject pronoun and verb is missing from each</a:t>
            </a:r>
            <a:r>
              <a:rPr lang="en-GB" sz="1200" baseline="0" dirty="0">
                <a:solidFill>
                  <a:schemeClr val="accent5">
                    <a:lumMod val="50000"/>
                  </a:schemeClr>
                </a:solidFill>
              </a:rPr>
              <a:t> sentence, to force attention upon this aspect of the grammar.</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GB" sz="1200" baseline="0" dirty="0">
                <a:solidFill>
                  <a:schemeClr val="accent5">
                    <a:lumMod val="50000"/>
                  </a:schemeClr>
                </a:solidFill>
              </a:rPr>
              <a:t>It is worth explaining that this can only be done in reading, because the agreements are silent.</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sz="1200" b="0" baseline="0" noProof="0" dirty="0">
                <a:solidFill>
                  <a:schemeClr val="accent5">
                    <a:lumMod val="50000"/>
                  </a:schemeClr>
                </a:solidFill>
              </a:rPr>
              <a:t>Students should also be asked to write the meanings of the adjectives in English.</a:t>
            </a:r>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1074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dirty="0"/>
              <a:t>Having introduced and practised recognising the ‘nous’ form, the ‘</a:t>
            </a:r>
            <a:r>
              <a:rPr lang="en-GB" dirty="0" err="1"/>
              <a:t>vous</a:t>
            </a:r>
            <a:r>
              <a:rPr lang="en-GB" dirty="0"/>
              <a:t>’ form (plural) of </a:t>
            </a:r>
            <a:r>
              <a:rPr lang="en-GB" b="0" dirty="0"/>
              <a:t>‘</a:t>
            </a:r>
            <a:r>
              <a:rPr lang="en-GB" sz="1200" b="0" dirty="0" err="1">
                <a:solidFill>
                  <a:srgbClr val="4472C4">
                    <a:lumMod val="50000"/>
                  </a:srgbClr>
                </a:solidFill>
                <a:latin typeface="Century Gothic" panose="020B0502020202020204" pitchFamily="34" charset="0"/>
              </a:rPr>
              <a:t>être</a:t>
            </a:r>
            <a:r>
              <a:rPr lang="en-GB" sz="1200" b="0" dirty="0">
                <a:solidFill>
                  <a:srgbClr val="4472C4">
                    <a:lumMod val="50000"/>
                  </a:srgbClr>
                </a:solidFill>
                <a:latin typeface="Century Gothic" panose="020B0502020202020204" pitchFamily="34" charset="0"/>
              </a:rPr>
              <a:t>’</a:t>
            </a:r>
            <a:r>
              <a:rPr lang="en-GB" b="0" dirty="0"/>
              <a:t> is </a:t>
            </a:r>
            <a:r>
              <a:rPr lang="en-GB" dirty="0"/>
              <a:t>now introduced.</a:t>
            </a:r>
            <a:endParaRPr lang="en-US" b="1" dirty="0"/>
          </a:p>
          <a:p>
            <a:endParaRPr lang="en-US" b="1" dirty="0"/>
          </a:p>
          <a:p>
            <a:r>
              <a:rPr lang="en-US" b="1" dirty="0"/>
              <a:t>Procedure:</a:t>
            </a:r>
          </a:p>
          <a:p>
            <a:r>
              <a:rPr lang="en-US" b="0" dirty="0"/>
              <a:t>1. </a:t>
            </a:r>
            <a:r>
              <a:rPr lang="en-GB" dirty="0"/>
              <a:t>Students have met the ‘</a:t>
            </a:r>
            <a:r>
              <a:rPr lang="en-GB" dirty="0" err="1"/>
              <a:t>vous</a:t>
            </a:r>
            <a:r>
              <a:rPr lang="en-GB" dirty="0"/>
              <a:t>’ form ending in –</a:t>
            </a:r>
            <a:r>
              <a:rPr lang="en-GB" dirty="0" err="1"/>
              <a:t>ez</a:t>
            </a:r>
            <a:r>
              <a:rPr lang="en-GB" baseline="0" dirty="0"/>
              <a:t> previously, so the irregularity of </a:t>
            </a:r>
            <a:r>
              <a:rPr lang="en-GB" baseline="0" dirty="0" err="1"/>
              <a:t>être</a:t>
            </a:r>
            <a:r>
              <a:rPr lang="en-GB" baseline="0" dirty="0"/>
              <a:t> needs to be pointed out.</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baseline="0" dirty="0"/>
              <a:t>You could explain that ‘to be’ in English is also very irregular: I am, You are, She is, We are…  This helps students develop cross-linguistic awareness.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a:t>
            </a:r>
            <a:r>
              <a:rPr lang="en-GB" baseline="0" dirty="0"/>
              <a:t>Note we are introducing ‘</a:t>
            </a:r>
            <a:r>
              <a:rPr lang="en-GB" baseline="0" dirty="0" err="1"/>
              <a:t>vous</a:t>
            </a:r>
            <a:r>
              <a:rPr lang="en-GB" baseline="0" dirty="0"/>
              <a:t>’ as a polite form of ‘you’ in later lessons.</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 </a:t>
            </a:r>
            <a:r>
              <a:rPr lang="en-GB" baseline="0" dirty="0"/>
              <a:t>N.B. The feminine plural of adjectives is withheld for now, so that students may concentrate upon the new verb form (</a:t>
            </a:r>
            <a:r>
              <a:rPr lang="en-GB" baseline="0" dirty="0" err="1"/>
              <a:t>vous</a:t>
            </a:r>
            <a:r>
              <a:rPr lang="en-GB" baseline="0" dirty="0"/>
              <a:t>), and also to avoid overcomplicating the treatment of the adjective. The feminine plural form of the adjective is dealt with as part of the next lesson.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0" baseline="0" dirty="0"/>
              <a:t>This slide provides input (listening) practice in distinguishing between the newly-introduced ‘nous’ and ‘</a:t>
            </a:r>
            <a:r>
              <a:rPr lang="en-GB" b="0" baseline="0" dirty="0" err="1"/>
              <a:t>vous</a:t>
            </a:r>
            <a:r>
              <a:rPr lang="en-GB" b="0" baseline="0" dirty="0"/>
              <a:t>’ forms of ‘</a:t>
            </a:r>
            <a:r>
              <a:rPr lang="fr-FR" b="0" baseline="0" noProof="0" dirty="0">
                <a:latin typeface="Calibri" panose="020F0502020204030204" pitchFamily="34" charset="0"/>
                <a:cs typeface="Calibri" panose="020F0502020204030204" pitchFamily="34" charset="0"/>
              </a:rPr>
              <a:t>être’.</a:t>
            </a:r>
            <a:r>
              <a:rPr lang="en-GB" b="0" baseline="0" noProof="0" dirty="0">
                <a:latin typeface="Calibri" panose="020F0502020204030204" pitchFamily="34" charset="0"/>
                <a:cs typeface="Calibri" panose="020F0502020204030204" pitchFamily="34" charset="0"/>
              </a:rPr>
              <a:t> The activity can be differentiated with some students encouraged to write the English translation of the vocabulary as well as identifying </a:t>
            </a:r>
            <a:r>
              <a:rPr lang="en-GB" b="0" baseline="0" noProof="0" dirty="0" err="1">
                <a:latin typeface="Calibri" panose="020F0502020204030204" pitchFamily="34" charset="0"/>
                <a:cs typeface="Calibri" panose="020F0502020204030204" pitchFamily="34" charset="0"/>
              </a:rPr>
              <a:t>vous</a:t>
            </a:r>
            <a:r>
              <a:rPr lang="en-GB" b="0" baseline="0" noProof="0" dirty="0">
                <a:latin typeface="Calibri" panose="020F0502020204030204" pitchFamily="34" charset="0"/>
                <a:cs typeface="Calibri" panose="020F0502020204030204" pitchFamily="34" charset="0"/>
              </a:rPr>
              <a:t>/nous.</a:t>
            </a:r>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GB" b="0" baseline="0" noProof="0" dirty="0">
                <a:latin typeface="Calibri" panose="020F0502020204030204" pitchFamily="34" charset="0"/>
                <a:cs typeface="Calibri" panose="020F0502020204030204" pitchFamily="34" charset="0"/>
              </a:rPr>
              <a:t>N.B. While the students have not officially learned ‘</a:t>
            </a:r>
            <a:r>
              <a:rPr lang="en-GB" b="0" baseline="0" noProof="0" dirty="0" err="1">
                <a:latin typeface="Calibri" panose="020F0502020204030204" pitchFamily="34" charset="0"/>
                <a:cs typeface="Calibri" panose="020F0502020204030204" pitchFamily="34" charset="0"/>
              </a:rPr>
              <a:t>cochez</a:t>
            </a:r>
            <a:r>
              <a:rPr lang="en-GB" b="0" baseline="0" noProof="0" dirty="0">
                <a:latin typeface="Calibri" panose="020F0502020204030204" pitchFamily="34" charset="0"/>
                <a:cs typeface="Calibri" panose="020F0502020204030204" pitchFamily="34" charset="0"/>
              </a:rPr>
              <a:t>', the picture of the tick should help them to understand this instruction. The teacher can ask the students why the verb ‘</a:t>
            </a:r>
            <a:r>
              <a:rPr lang="en-GB" b="0" baseline="0" noProof="0" dirty="0" err="1">
                <a:latin typeface="Calibri" panose="020F0502020204030204" pitchFamily="34" charset="0"/>
                <a:cs typeface="Calibri" panose="020F0502020204030204" pitchFamily="34" charset="0"/>
              </a:rPr>
              <a:t>cochez</a:t>
            </a:r>
            <a:r>
              <a:rPr lang="en-GB" b="0" baseline="0" noProof="0" dirty="0">
                <a:latin typeface="Calibri" panose="020F0502020204030204" pitchFamily="34" charset="0"/>
                <a:cs typeface="Calibri" panose="020F0502020204030204" pitchFamily="34" charset="0"/>
              </a:rPr>
              <a:t>’ has –</a:t>
            </a:r>
            <a:r>
              <a:rPr lang="en-GB" b="0" baseline="0" noProof="0" dirty="0" err="1">
                <a:latin typeface="Calibri" panose="020F0502020204030204" pitchFamily="34" charset="0"/>
                <a:cs typeface="Calibri" panose="020F0502020204030204" pitchFamily="34" charset="0"/>
              </a:rPr>
              <a:t>ez</a:t>
            </a:r>
            <a:r>
              <a:rPr lang="en-GB" b="0" baseline="0" noProof="0" dirty="0">
                <a:latin typeface="Calibri" panose="020F0502020204030204" pitchFamily="34" charset="0"/>
                <a:cs typeface="Calibri" panose="020F0502020204030204" pitchFamily="34" charset="0"/>
              </a:rPr>
              <a:t> at the end. </a:t>
            </a:r>
            <a:endParaRPr lang="en-US" b="0" baseline="0" noProof="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b="1" dirty="0"/>
              <a:t>Transcript:</a:t>
            </a:r>
          </a:p>
          <a:p>
            <a:pPr marL="228600" indent="-228600">
              <a:buAutoNum type="arabicPeriod"/>
            </a:pPr>
            <a:r>
              <a:rPr lang="fr-FR" b="0" i="0" baseline="0" noProof="0" dirty="0"/>
              <a:t>...... sommes calmes.</a:t>
            </a:r>
          </a:p>
          <a:p>
            <a:pPr marL="228600" indent="-228600">
              <a:buAutoNum type="arabicPeriod"/>
            </a:pPr>
            <a:r>
              <a:rPr lang="fr-FR" b="0" i="0" baseline="0" noProof="0" dirty="0"/>
              <a:t>...... </a:t>
            </a:r>
            <a:r>
              <a:rPr lang="fr-FR" b="0" i="0" baseline="0" noProof="0" dirty="0">
                <a:latin typeface="Calibri" panose="020F0502020204030204" pitchFamily="34" charset="0"/>
                <a:cs typeface="Calibri" panose="020F0502020204030204" pitchFamily="34" charset="0"/>
              </a:rPr>
              <a:t>êtes contents.</a:t>
            </a:r>
            <a:endParaRPr lang="fr-FR" b="0" i="0" baseline="0" noProof="0" dirty="0"/>
          </a:p>
          <a:p>
            <a:pPr marL="228600" indent="-228600">
              <a:buAutoNum type="arabicPeriod"/>
            </a:pPr>
            <a:r>
              <a:rPr lang="fr-FR" b="0" i="0" baseline="0" noProof="0" dirty="0"/>
              <a:t>...... </a:t>
            </a:r>
            <a:r>
              <a:rPr lang="fr-FR" b="0" i="0" baseline="0" noProof="0" dirty="0">
                <a:latin typeface="Calibri" panose="020F0502020204030204" pitchFamily="34" charset="0"/>
                <a:cs typeface="Calibri" panose="020F0502020204030204" pitchFamily="34" charset="0"/>
              </a:rPr>
              <a:t>êtes petits.</a:t>
            </a:r>
            <a:endParaRPr lang="fr-FR" b="0" i="0" baseline="0" noProof="0" dirty="0"/>
          </a:p>
          <a:p>
            <a:pPr marL="228600" indent="-228600">
              <a:buAutoNum type="arabicPeriod"/>
            </a:pPr>
            <a:r>
              <a:rPr lang="fr-FR" b="0" i="0" baseline="0" noProof="0" dirty="0"/>
              <a:t>...... sommes grands.</a:t>
            </a:r>
          </a:p>
          <a:p>
            <a:pPr marL="228600" indent="-228600">
              <a:buAutoNum type="arabicPeriod"/>
            </a:pPr>
            <a:r>
              <a:rPr lang="fr-FR" b="0" i="0" baseline="0" noProof="0" dirty="0"/>
              <a:t>...... </a:t>
            </a:r>
            <a:r>
              <a:rPr lang="fr-FR" b="0" i="0" baseline="0" noProof="0" dirty="0">
                <a:latin typeface="Calibri" panose="020F0502020204030204" pitchFamily="34" charset="0"/>
                <a:cs typeface="Calibri" panose="020F0502020204030204" pitchFamily="34" charset="0"/>
              </a:rPr>
              <a:t>êtes tristes.</a:t>
            </a:r>
          </a:p>
          <a:p>
            <a:pPr marL="228600" indent="-228600">
              <a:buAutoNum type="arabicPeriod"/>
            </a:pPr>
            <a:r>
              <a:rPr lang="fr-FR" b="0" i="0" baseline="0" noProof="0" dirty="0"/>
              <a:t>......</a:t>
            </a:r>
            <a:r>
              <a:rPr lang="fr-FR" b="0" i="0" baseline="0" noProof="0" dirty="0">
                <a:latin typeface="Calibri" panose="020F0502020204030204" pitchFamily="34" charset="0"/>
                <a:cs typeface="Calibri" panose="020F0502020204030204" pitchFamily="34" charset="0"/>
              </a:rPr>
              <a:t> êtes amusants.</a:t>
            </a:r>
            <a:endParaRPr lang="fr-FR" b="0" i="0" baseline="0" noProof="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fr-FR" dirty="0">
                <a:solidFill>
                  <a:srgbClr val="000000"/>
                </a:solidFill>
                <a:latin typeface="Century Gothic" panose="020B0502020202020204" pitchFamily="34" charset="0"/>
              </a:rPr>
              <a:t>êtes [5], sommes [5], grand</a:t>
            </a:r>
            <a:r>
              <a:rPr lang="fr-FR" baseline="30000" dirty="0">
                <a:solidFill>
                  <a:srgbClr val="000000"/>
                </a:solidFill>
                <a:latin typeface="Century Gothic" panose="020B0502020202020204" pitchFamily="34" charset="0"/>
              </a:rPr>
              <a:t>2</a:t>
            </a:r>
            <a:r>
              <a:rPr lang="fr-FR" dirty="0">
                <a:solidFill>
                  <a:srgbClr val="000000"/>
                </a:solidFill>
                <a:latin typeface="Century Gothic" panose="020B0502020202020204" pitchFamily="34" charset="0"/>
              </a:rPr>
              <a:t>, petit</a:t>
            </a:r>
            <a:r>
              <a:rPr lang="fr-FR" baseline="30000" dirty="0">
                <a:solidFill>
                  <a:srgbClr val="000000"/>
                </a:solidFill>
                <a:latin typeface="Century Gothic" panose="020B0502020202020204" pitchFamily="34" charset="0"/>
              </a:rPr>
              <a:t>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5733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0" baseline="0" dirty="0"/>
              <a:t>Oral production of the newly-introduced ‘nous’ and ‘</a:t>
            </a:r>
            <a:r>
              <a:rPr lang="en-GB" b="0" baseline="0" dirty="0" err="1"/>
              <a:t>vous</a:t>
            </a:r>
            <a:r>
              <a:rPr lang="en-GB" b="0" baseline="0" dirty="0"/>
              <a:t>’ forms of ‘</a:t>
            </a:r>
            <a:r>
              <a:rPr lang="fr-FR" b="0" baseline="0" noProof="0" dirty="0">
                <a:latin typeface="Calibri" panose="020F0502020204030204" pitchFamily="34" charset="0"/>
                <a:cs typeface="Calibri" panose="020F0502020204030204" pitchFamily="34" charset="0"/>
              </a:rPr>
              <a:t>être’.</a:t>
            </a:r>
            <a:r>
              <a:rPr lang="en-GB" b="0" baseline="0" noProof="0" dirty="0">
                <a:latin typeface="Calibri" panose="020F0502020204030204" pitchFamily="34" charset="0"/>
                <a:cs typeface="Calibri" panose="020F0502020204030204" pitchFamily="34" charset="0"/>
              </a:rPr>
              <a:t> It also provides an opportunity for vocabulary revision. </a:t>
            </a:r>
            <a:endParaRPr lang="en-US" b="1" dirty="0"/>
          </a:p>
          <a:p>
            <a:endParaRPr lang="en-US" b="1" dirty="0"/>
          </a:p>
          <a:p>
            <a:r>
              <a:rPr lang="en-US" b="1" dirty="0"/>
              <a:t>Procedure:</a:t>
            </a:r>
          </a:p>
          <a:p>
            <a:pPr marL="0" indent="0">
              <a:buNone/>
            </a:pPr>
            <a:r>
              <a:rPr lang="en-US" b="0" dirty="0"/>
              <a:t>1. Students split into pairs.</a:t>
            </a:r>
          </a:p>
          <a:p>
            <a:r>
              <a:rPr lang="en-GB" sz="1200" dirty="0">
                <a:solidFill>
                  <a:schemeClr val="accent5">
                    <a:lumMod val="50000"/>
                  </a:schemeClr>
                </a:solidFill>
                <a:latin typeface="+mj-lt"/>
              </a:rPr>
              <a:t>2. Students take turns to say sentences in the </a:t>
            </a:r>
            <a:r>
              <a:rPr lang="en-GB" sz="1200" i="1" dirty="0">
                <a:solidFill>
                  <a:schemeClr val="accent5">
                    <a:lumMod val="50000"/>
                  </a:schemeClr>
                </a:solidFill>
                <a:latin typeface="+mj-lt"/>
              </a:rPr>
              <a:t>nous</a:t>
            </a:r>
            <a:r>
              <a:rPr lang="en-GB" sz="1200" i="0" dirty="0">
                <a:solidFill>
                  <a:schemeClr val="accent5">
                    <a:lumMod val="50000"/>
                  </a:schemeClr>
                </a:solidFill>
                <a:latin typeface="+mj-lt"/>
              </a:rPr>
              <a:t> and </a:t>
            </a:r>
            <a:r>
              <a:rPr lang="en-GB" sz="1200" i="1" dirty="0" err="1">
                <a:solidFill>
                  <a:schemeClr val="accent5">
                    <a:lumMod val="50000"/>
                  </a:schemeClr>
                </a:solidFill>
                <a:latin typeface="+mj-lt"/>
              </a:rPr>
              <a:t>vous</a:t>
            </a:r>
            <a:r>
              <a:rPr lang="en-GB" sz="1200" i="1" dirty="0">
                <a:solidFill>
                  <a:schemeClr val="accent5">
                    <a:lumMod val="50000"/>
                  </a:schemeClr>
                </a:solidFill>
                <a:latin typeface="+mj-lt"/>
              </a:rPr>
              <a:t> </a:t>
            </a:r>
            <a:r>
              <a:rPr lang="en-GB" sz="1200" i="0" dirty="0">
                <a:solidFill>
                  <a:schemeClr val="accent5">
                    <a:lumMod val="50000"/>
                  </a:schemeClr>
                </a:solidFill>
                <a:latin typeface="+mj-lt"/>
              </a:rPr>
              <a:t>forms, taking care not to pronounce the –s on the adjective. Students should use each adjective only once.</a:t>
            </a:r>
            <a:br>
              <a:rPr lang="en-GB" sz="1200" dirty="0">
                <a:solidFill>
                  <a:schemeClr val="accent5">
                    <a:lumMod val="50000"/>
                  </a:schemeClr>
                </a:solidFill>
                <a:latin typeface="+mj-lt"/>
              </a:rPr>
            </a:br>
            <a:endParaRPr lang="en-GB" sz="1200" dirty="0">
              <a:solidFill>
                <a:schemeClr val="accent5">
                  <a:lumMod val="50000"/>
                </a:schemeClr>
              </a:solidFill>
              <a:latin typeface="+mj-lt"/>
            </a:endParaRPr>
          </a:p>
          <a:p>
            <a:r>
              <a:rPr lang="en-GB" sz="1200" b="1" dirty="0">
                <a:solidFill>
                  <a:schemeClr val="accent5">
                    <a:lumMod val="50000"/>
                  </a:schemeClr>
                </a:solidFill>
                <a:latin typeface="+mj-lt"/>
              </a:rPr>
              <a:t>Note: teachers may feel the need to model a couple of sentences, which they could write up on the whiteboard, but it would be good to remove them ahead of the activity, so that students are retrieving all of the words from memory at this point.</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9976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a:t>
            </a:r>
          </a:p>
          <a:p>
            <a:endParaRPr lang="en-US" b="1" dirty="0"/>
          </a:p>
          <a:p>
            <a:r>
              <a:rPr lang="en-US" b="1" dirty="0"/>
              <a:t>Aim: </a:t>
            </a:r>
            <a:r>
              <a:rPr lang="en-US" b="0" dirty="0"/>
              <a:t>Written production of plural adjectives.</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GB" b="0" noProof="0" dirty="0"/>
              <a:t>The</a:t>
            </a:r>
            <a:r>
              <a:rPr lang="en-GB" b="0" baseline="0" noProof="0" dirty="0"/>
              <a:t> answers to this translation task appear upon successive clicks of the mouse.</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b="0" baseline="0" noProof="0" dirty="0"/>
              <a:t>N.B. Feminine forms (singular and plural) will be featured next lesson. It is unlikely that any student will put the feminine 'e' on the plural adjectives here.</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fr-FR" dirty="0">
                <a:solidFill>
                  <a:srgbClr val="000000"/>
                </a:solidFill>
                <a:latin typeface="Century Gothic" panose="020B0502020202020204" pitchFamily="34" charset="0"/>
              </a:rPr>
              <a:t>êtes [5], sommes [5], grand</a:t>
            </a:r>
            <a:r>
              <a:rPr lang="fr-FR" baseline="30000" dirty="0">
                <a:solidFill>
                  <a:srgbClr val="000000"/>
                </a:solidFill>
                <a:latin typeface="Century Gothic" panose="020B0502020202020204" pitchFamily="34" charset="0"/>
              </a:rPr>
              <a:t>2</a:t>
            </a:r>
            <a:r>
              <a:rPr lang="fr-FR" dirty="0">
                <a:solidFill>
                  <a:srgbClr val="000000"/>
                </a:solidFill>
                <a:latin typeface="Century Gothic" panose="020B0502020202020204" pitchFamily="34" charset="0"/>
              </a:rPr>
              <a:t>, petit</a:t>
            </a:r>
            <a:r>
              <a:rPr lang="fr-FR" baseline="30000" dirty="0">
                <a:solidFill>
                  <a:srgbClr val="000000"/>
                </a:solidFill>
                <a:latin typeface="Century Gothic" panose="020B0502020202020204" pitchFamily="34" charset="0"/>
              </a:rPr>
              <a:t>2</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1312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Motard.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this exception:</a:t>
            </a:r>
            <a:br>
              <a:rPr lang="en-GB" b="1" dirty="0">
                <a:solidFill>
                  <a:srgbClr val="FF0000"/>
                </a:solidFill>
              </a:rPr>
            </a:br>
            <a:r>
              <a:rPr lang="en-GB" b="1" dirty="0">
                <a:solidFill>
                  <a:srgbClr val="FF0000"/>
                </a:solidFill>
              </a:rPr>
              <a:t>i) AQA list does not have </a:t>
            </a:r>
            <a:r>
              <a:rPr lang="en-GB" b="1" u="sng" dirty="0">
                <a:solidFill>
                  <a:srgbClr val="FF0000"/>
                </a:solidFill>
              </a:rPr>
              <a:t>jaune, </a:t>
            </a:r>
            <a:r>
              <a:rPr lang="en-GB" b="1" u="sng" dirty="0" err="1">
                <a:solidFill>
                  <a:srgbClr val="FF0000"/>
                </a:solidFill>
              </a:rPr>
              <a:t>poète</a:t>
            </a:r>
            <a:r>
              <a:rPr lang="en-GB" b="1" dirty="0">
                <a:solidFill>
                  <a:srgbClr val="FF0000"/>
                </a:solidFill>
              </a:rPr>
              <a:t>, </a:t>
            </a:r>
            <a:r>
              <a:rPr lang="en-GB" b="1" u="sng" dirty="0">
                <a:solidFill>
                  <a:srgbClr val="FF0000"/>
                </a:solidFill>
              </a:rPr>
              <a:t>sage </a:t>
            </a:r>
            <a:br>
              <a:rPr lang="en-GB" b="1" u="sng" dirty="0">
                <a:solidFill>
                  <a:srgbClr val="FF0000"/>
                </a:solidFill>
              </a:rPr>
            </a:br>
            <a:r>
              <a:rPr lang="en-GB" b="1" u="none" dirty="0">
                <a:solidFill>
                  <a:srgbClr val="FF0000"/>
                </a:solidFill>
              </a:rPr>
              <a:t>ii) Edexcel list does not have </a:t>
            </a:r>
            <a:r>
              <a:rPr lang="en-GB" b="1" u="sng" dirty="0" err="1">
                <a:solidFill>
                  <a:srgbClr val="FF0000"/>
                </a:solidFill>
              </a:rPr>
              <a:t>poème</a:t>
            </a:r>
            <a:r>
              <a:rPr lang="en-GB" b="1" dirty="0">
                <a:solidFill>
                  <a:srgbClr val="FF0000"/>
                </a:solidFill>
              </a:rPr>
              <a:t>, </a:t>
            </a:r>
            <a:r>
              <a:rPr lang="en-GB" b="1" u="sng" dirty="0" err="1">
                <a:solidFill>
                  <a:srgbClr val="FF0000"/>
                </a:solidFill>
              </a:rPr>
              <a:t>poète</a:t>
            </a:r>
            <a:r>
              <a:rPr lang="en-GB" b="1" dirty="0">
                <a:solidFill>
                  <a:srgbClr val="FF0000"/>
                </a:solidFill>
              </a:rPr>
              <a:t>, </a:t>
            </a:r>
            <a:r>
              <a:rPr lang="en-GB" b="1" u="sng" dirty="0">
                <a:solidFill>
                  <a:srgbClr val="FF0000"/>
                </a:solidFill>
              </a:rPr>
              <a:t>radio, sage</a:t>
            </a:r>
            <a:br>
              <a:rPr lang="en-GB" b="1" u="none" dirty="0">
                <a:solidFill>
                  <a:srgbClr val="FF0000"/>
                </a:solidFill>
              </a:rPr>
            </a:br>
            <a:r>
              <a:rPr lang="en-GB" b="1" dirty="0">
                <a:solidFill>
                  <a:srgbClr val="FF0000"/>
                </a:solidFill>
              </a:rPr>
              <a:t>iii) </a:t>
            </a:r>
            <a:r>
              <a:rPr lang="en-GB" b="1" dirty="0" err="1">
                <a:solidFill>
                  <a:srgbClr val="FF0000"/>
                </a:solidFill>
              </a:rPr>
              <a:t>Eduqas</a:t>
            </a:r>
            <a:r>
              <a:rPr lang="en-GB" b="1" dirty="0">
                <a:solidFill>
                  <a:srgbClr val="FF0000"/>
                </a:solidFill>
              </a:rPr>
              <a:t> list does not have </a:t>
            </a:r>
            <a:r>
              <a:rPr lang="en-GB" b="1" u="sng" dirty="0" err="1">
                <a:solidFill>
                  <a:srgbClr val="FF0000"/>
                </a:solidFill>
              </a:rPr>
              <a:t>poète</a:t>
            </a:r>
            <a:r>
              <a:rPr lang="en-GB" b="1" dirty="0">
                <a:solidFill>
                  <a:srgbClr val="FF0000"/>
                </a:solidFill>
              </a:rPr>
              <a:t>, </a:t>
            </a:r>
            <a:r>
              <a:rPr lang="en-GB" b="1" u="sng" dirty="0">
                <a:solidFill>
                  <a:srgbClr val="FF0000"/>
                </a:solidFill>
              </a:rPr>
              <a:t>sage. </a:t>
            </a: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 </a:t>
            </a:r>
            <a:r>
              <a:rPr lang="en-GB" b="1" dirty="0"/>
              <a: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fr-FR" sz="1200" b="1" dirty="0">
                <a:solidFill>
                  <a:prstClr val="white"/>
                </a:solidFill>
              </a:rPr>
              <a:t>être (ils/elles)</a:t>
            </a:r>
            <a:endParaRPr lang="en-GB" sz="1200" b="1"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a:t>
            </a:r>
            <a:r>
              <a:rPr lang="en-GB" sz="1200" b="0" i="0" dirty="0">
                <a:solidFill>
                  <a:prstClr val="white"/>
                </a:solidFill>
                <a:latin typeface="Calibri" panose="020F0502020204030204" pitchFamily="34" charset="0"/>
                <a:cs typeface="Calibri" panose="020F0502020204030204" pitchFamily="34" charset="0"/>
              </a:rPr>
              <a:t> of </a:t>
            </a:r>
            <a:r>
              <a:rPr lang="fr-FR" sz="1200" b="1" dirty="0">
                <a:solidFill>
                  <a:prstClr val="white"/>
                </a:solidFill>
              </a:rPr>
              <a:t>regular plural marker on adjectives (-s)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dirty="0">
                <a:solidFill>
                  <a:prstClr val="white"/>
                </a:solidFill>
                <a:latin typeface="Calibri" panose="020F0502020204030204" pitchFamily="34" charset="0"/>
                <a:cs typeface="Calibri" panose="020F0502020204030204" pitchFamily="34" charset="0"/>
              </a:rPr>
              <a:t>Consolidation of </a:t>
            </a:r>
            <a:r>
              <a:rPr lang="fr-FR" sz="1200" b="1" dirty="0">
                <a:solidFill>
                  <a:prstClr val="white"/>
                </a:solidFill>
              </a:rPr>
              <a:t>regular adjective gender agreement</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7.2.1.2 (introduce) </a:t>
            </a:r>
            <a:r>
              <a:rPr lang="fr-FR" dirty="0">
                <a:solidFill>
                  <a:srgbClr val="000000"/>
                </a:solidFill>
                <a:latin typeface="Century Gothic" panose="020B0502020202020204" pitchFamily="34" charset="0"/>
              </a:rPr>
              <a:t>êtes [5], sommes [5], sont [5], frère [1043], parent [546], sœur [1558], jeune [152], grand</a:t>
            </a:r>
            <a:r>
              <a:rPr lang="fr-FR" baseline="30000" dirty="0">
                <a:solidFill>
                  <a:srgbClr val="000000"/>
                </a:solidFill>
                <a:latin typeface="Century Gothic" panose="020B0502020202020204" pitchFamily="34" charset="0"/>
              </a:rPr>
              <a:t>2 </a:t>
            </a:r>
            <a:r>
              <a:rPr lang="fr-FR" dirty="0">
                <a:solidFill>
                  <a:srgbClr val="000000"/>
                </a:solidFill>
                <a:latin typeface="Century Gothic" panose="020B0502020202020204" pitchFamily="34" charset="0"/>
              </a:rPr>
              <a:t>[59], petit</a:t>
            </a:r>
            <a:r>
              <a:rPr lang="fr-FR" baseline="30000" dirty="0">
                <a:solidFill>
                  <a:srgbClr val="000000"/>
                </a:solidFill>
                <a:latin typeface="Century Gothic" panose="020B0502020202020204" pitchFamily="34" charset="0"/>
              </a:rPr>
              <a:t>2</a:t>
            </a:r>
            <a:r>
              <a:rPr lang="fr-FR" dirty="0">
                <a:solidFill>
                  <a:srgbClr val="000000"/>
                </a:solidFill>
                <a:latin typeface="Century Gothic" panose="020B0502020202020204" pitchFamily="34" charset="0"/>
              </a:rPr>
              <a:t> [138], ouvert [897], sage</a:t>
            </a:r>
            <a:r>
              <a:rPr lang="fr-FR" baseline="30000" dirty="0">
                <a:solidFill>
                  <a:srgbClr val="000000"/>
                </a:solidFill>
                <a:latin typeface="Century Gothic" panose="020B0502020202020204" pitchFamily="34" charset="0"/>
              </a:rPr>
              <a:t>1</a:t>
            </a:r>
            <a:r>
              <a:rPr lang="fr-FR" dirty="0">
                <a:solidFill>
                  <a:srgbClr val="000000"/>
                </a:solidFill>
                <a:latin typeface="Century Gothic" panose="020B0502020202020204" pitchFamily="34" charset="0"/>
              </a:rPr>
              <a:t> [2643], strict [1859]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7.1.2.6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chanter [1820], étudier [960], jouer [219], ils [13], elles [38], élève [1068], fruit [896], histoire</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[263], radio [1526], ensemble [124]</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7.1.2.1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ciel [1538], couleur [1211], poème [3031], poète [2307], rêve [1313], vague [1493], bleu [1216], jaune [2585], rouge [987], vert [1060], comme</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[32]</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LDP resources are given in the LDP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970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978094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sz="1200" kern="1200" dirty="0">
                <a:solidFill>
                  <a:schemeClr val="tx1"/>
                </a:solidFill>
                <a:effectLst/>
                <a:latin typeface="+mn-lt"/>
                <a:ea typeface="+mn-ea"/>
                <a:cs typeface="+mn-cs"/>
              </a:rPr>
              <a:t>Oral production of SSC </a:t>
            </a:r>
            <a:r>
              <a:rPr lang="en-GB" sz="1200" b="1" kern="1200" dirty="0">
                <a:solidFill>
                  <a:schemeClr val="tx1"/>
                </a:solidFill>
                <a:effectLst/>
                <a:latin typeface="+mn-lt"/>
                <a:ea typeface="+mn-ea"/>
                <a:cs typeface="+mn-cs"/>
              </a:rPr>
              <a:t>[e]</a:t>
            </a:r>
            <a:endParaRPr lang="en-US" b="1" dirty="0"/>
          </a:p>
          <a:p>
            <a:endParaRPr lang="en-US" b="1" dirty="0"/>
          </a:p>
          <a:p>
            <a:r>
              <a:rPr lang="en-US" b="1" dirty="0"/>
              <a:t>Procedure:</a:t>
            </a:r>
          </a:p>
          <a:p>
            <a:r>
              <a:rPr lang="en-US" b="0" dirty="0"/>
              <a:t>1. </a:t>
            </a:r>
            <a:r>
              <a:rPr lang="en-GB" sz="1200" b="0" kern="1200" dirty="0">
                <a:solidFill>
                  <a:schemeClr val="tx1"/>
                </a:solidFill>
                <a:effectLst/>
                <a:latin typeface="+mn-lt"/>
                <a:ea typeface="+mn-ea"/>
                <a:cs typeface="+mn-cs"/>
              </a:rPr>
              <a:t>Students</a:t>
            </a:r>
            <a:r>
              <a:rPr lang="en-GB" sz="1200" b="0" kern="1200" baseline="0" dirty="0">
                <a:solidFill>
                  <a:schemeClr val="tx1"/>
                </a:solidFill>
                <a:effectLst/>
                <a:latin typeface="+mn-lt"/>
                <a:ea typeface="+mn-ea"/>
                <a:cs typeface="+mn-cs"/>
              </a:rPr>
              <a:t> work in pairs </a:t>
            </a:r>
            <a:r>
              <a:rPr lang="en-GB" sz="1200" b="0" kern="1200" dirty="0">
                <a:solidFill>
                  <a:schemeClr val="tx1"/>
                </a:solidFill>
                <a:effectLst/>
                <a:latin typeface="+mn-lt"/>
                <a:ea typeface="+mn-ea"/>
                <a:cs typeface="+mn-cs"/>
              </a:rPr>
              <a:t>pronouncing the words on the slide, taking it in turns, and making sure all words have been said at least once.</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sz="1200" kern="1200" dirty="0">
                <a:solidFill>
                  <a:schemeClr val="tx1"/>
                </a:solidFill>
                <a:effectLst/>
                <a:latin typeface="+mn-lt"/>
                <a:ea typeface="+mn-ea"/>
                <a:cs typeface="+mn-cs"/>
              </a:rPr>
              <a:t>The</a:t>
            </a:r>
            <a:r>
              <a:rPr lang="en-GB" sz="1200" kern="1200" baseline="0" dirty="0">
                <a:solidFill>
                  <a:schemeClr val="tx1"/>
                </a:solidFill>
                <a:effectLst/>
                <a:latin typeface="+mn-lt"/>
                <a:ea typeface="+mn-ea"/>
                <a:cs typeface="+mn-cs"/>
              </a:rPr>
              <a:t> t</a:t>
            </a:r>
            <a:r>
              <a:rPr lang="en-GB" sz="1200" kern="1200" dirty="0">
                <a:solidFill>
                  <a:schemeClr val="tx1"/>
                </a:solidFill>
                <a:effectLst/>
                <a:latin typeface="+mn-lt"/>
                <a:ea typeface="+mn-ea"/>
                <a:cs typeface="+mn-cs"/>
              </a:rPr>
              <a:t>eacher can circulate during this activity to listen into students’ SSC knowledge.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3. Click to hear words pronounced by a native speaker.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Frequency of unknown vocabulary (1 is the most frequent word in French): </a:t>
            </a:r>
            <a:br>
              <a:rPr lang="en-GB" baseline="0" dirty="0"/>
            </a:br>
            <a:r>
              <a:rPr lang="en-GB" sz="1200" dirty="0" err="1">
                <a:solidFill>
                  <a:schemeClr val="accent1">
                    <a:lumMod val="50000"/>
                  </a:schemeClr>
                </a:solidFill>
                <a:latin typeface="Century Gothic" panose="020B0502020202020204" pitchFamily="34" charset="0"/>
                <a:cs typeface="Calibri" panose="020F0502020204030204" pitchFamily="34" charset="0"/>
              </a:rPr>
              <a:t>d</a:t>
            </a:r>
            <a:r>
              <a:rPr lang="en-GB" sz="1200" dirty="0" err="1">
                <a:solidFill>
                  <a:schemeClr val="accent2"/>
                </a:solidFill>
                <a:latin typeface="Century Gothic" panose="020B0502020202020204" pitchFamily="34" charset="0"/>
                <a:cs typeface="Calibri" panose="020F0502020204030204" pitchFamily="34" charset="0"/>
              </a:rPr>
              <a:t>e</a:t>
            </a:r>
            <a:r>
              <a:rPr lang="en-GB" sz="1200" dirty="0" err="1">
                <a:solidFill>
                  <a:schemeClr val="accent1">
                    <a:lumMod val="50000"/>
                  </a:schemeClr>
                </a:solidFill>
                <a:latin typeface="Century Gothic" panose="020B0502020202020204" pitchFamily="34" charset="0"/>
                <a:cs typeface="Calibri" panose="020F0502020204030204" pitchFamily="34" charset="0"/>
              </a:rPr>
              <a:t>gré</a:t>
            </a:r>
            <a:r>
              <a:rPr lang="en-GB" sz="1200" baseline="0" dirty="0">
                <a:solidFill>
                  <a:schemeClr val="accent1">
                    <a:lumMod val="50000"/>
                  </a:schemeClr>
                </a:solidFill>
                <a:latin typeface="Century Gothic" panose="020B0502020202020204" pitchFamily="34" charset="0"/>
                <a:cs typeface="Calibri" panose="020F0502020204030204" pitchFamily="34" charset="0"/>
              </a:rPr>
              <a:t> </a:t>
            </a:r>
            <a:r>
              <a:rPr lang="en-GB" baseline="0" dirty="0"/>
              <a:t>[1311], </a:t>
            </a:r>
            <a:r>
              <a:rPr lang="fr-FR" b="0" i="0" dirty="0">
                <a:solidFill>
                  <a:srgbClr val="222222"/>
                </a:solidFill>
                <a:effectLst/>
                <a:latin typeface="Georgia" panose="02040502050405020303" pitchFamily="18" charset="0"/>
              </a:rPr>
              <a:t>devenir [162], se [17], </a:t>
            </a:r>
            <a:r>
              <a:rPr lang="en-GB" sz="1200" dirty="0">
                <a:solidFill>
                  <a:schemeClr val="accent1">
                    <a:lumMod val="50000"/>
                  </a:schemeClr>
                </a:solidFill>
                <a:latin typeface="Century Gothic" panose="020B0502020202020204" pitchFamily="34" charset="0"/>
                <a:cs typeface="Calibri" panose="020F0502020204030204" pitchFamily="34" charset="0"/>
              </a:rPr>
              <a:t>menace [1607], </a:t>
            </a:r>
            <a:r>
              <a:rPr lang="en-GB" sz="1200" dirty="0" err="1">
                <a:solidFill>
                  <a:schemeClr val="accent1">
                    <a:lumMod val="50000"/>
                  </a:schemeClr>
                </a:solidFill>
                <a:latin typeface="Century Gothic" panose="020B0502020202020204" pitchFamily="34" charset="0"/>
                <a:cs typeface="Calibri" panose="020F0502020204030204" pitchFamily="34" charset="0"/>
              </a:rPr>
              <a:t>fera</a:t>
            </a:r>
            <a:r>
              <a:rPr lang="en-GB" sz="1200" dirty="0">
                <a:solidFill>
                  <a:schemeClr val="accent1">
                    <a:lumMod val="50000"/>
                  </a:schemeClr>
                </a:solidFill>
                <a:latin typeface="Century Gothic" panose="020B0502020202020204" pitchFamily="34" charset="0"/>
                <a:cs typeface="Calibri" panose="020F0502020204030204" pitchFamily="34" charset="0"/>
              </a:rPr>
              <a:t> [faire-25], d</a:t>
            </a:r>
            <a:r>
              <a:rPr lang="en-GB" sz="1200" dirty="0">
                <a:solidFill>
                  <a:srgbClr val="EE6000"/>
                </a:solidFill>
                <a:latin typeface="Century Gothic" panose="020B0502020202020204" pitchFamily="34" charset="0"/>
                <a:cs typeface="Calibri" panose="020F0502020204030204" pitchFamily="34" charset="0"/>
              </a:rPr>
              <a:t>e</a:t>
            </a:r>
            <a:r>
              <a:rPr lang="en-GB" sz="1200" dirty="0">
                <a:solidFill>
                  <a:schemeClr val="accent1">
                    <a:lumMod val="50000"/>
                  </a:schemeClr>
                </a:solidFill>
                <a:latin typeface="Century Gothic" panose="020B0502020202020204" pitchFamily="34" charset="0"/>
                <a:cs typeface="Calibri" panose="020F0502020204030204" pitchFamily="34" charset="0"/>
              </a:rPr>
              <a:t>dans [3058], pelage [&gt;5000], serai [</a:t>
            </a:r>
            <a:r>
              <a:rPr lang="fr-FR" sz="1800" b="0" i="0" u="none" strike="noStrike" dirty="0">
                <a:solidFill>
                  <a:srgbClr val="000000"/>
                </a:solidFill>
                <a:effectLst/>
                <a:latin typeface="Calibri" panose="020F0502020204030204" pitchFamily="34" charset="0"/>
              </a:rPr>
              <a:t>être-5], </a:t>
            </a:r>
            <a:r>
              <a:rPr lang="fr-FR" b="0" i="0" dirty="0">
                <a:solidFill>
                  <a:srgbClr val="222222"/>
                </a:solidFill>
                <a:effectLst/>
                <a:latin typeface="Georgia" panose="02040502050405020303" pitchFamily="18" charset="0"/>
              </a:rPr>
              <a:t>belette [&gt;5000], delà [4367], celui [45]</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b="0" kern="1200" dirty="0" err="1">
                <a:solidFill>
                  <a:schemeClr val="tx1"/>
                </a:solidFill>
                <a:effectLst/>
                <a:latin typeface="Century Gothic" panose="020B0502020202020204" pitchFamily="34" charset="0"/>
                <a:ea typeface="+mn-ea"/>
                <a:cs typeface="+mn-cs"/>
              </a:rPr>
              <a:t>Londsale</a:t>
            </a:r>
            <a:r>
              <a:rPr lang="en-GB" sz="1200" b="0" kern="1200" dirty="0">
                <a:solidFill>
                  <a:schemeClr val="tx1"/>
                </a:solidFill>
                <a:effectLst/>
                <a:latin typeface="Century Gothic" panose="020B0502020202020204" pitchFamily="34" charset="0"/>
                <a:ea typeface="+mn-ea"/>
                <a:cs typeface="+mn-cs"/>
              </a:rPr>
              <a:t>, D., &amp; Le Bras, Y.  (2009). </a:t>
            </a:r>
            <a:r>
              <a:rPr lang="en-GB" sz="1200" b="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b="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9976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sz="1200" b="0" i="0" kern="1200" noProof="0" dirty="0">
                <a:solidFill>
                  <a:schemeClr val="tx1"/>
                </a:solidFill>
                <a:effectLst/>
                <a:latin typeface="+mn-lt"/>
                <a:ea typeface="+mn-ea"/>
                <a:cs typeface="+mn-cs"/>
              </a:rPr>
              <a:t>This slide facilitates a quick</a:t>
            </a:r>
            <a:r>
              <a:rPr lang="en-GB" sz="1200" b="0" i="0" kern="1200" baseline="0" noProof="0" dirty="0">
                <a:solidFill>
                  <a:schemeClr val="tx1"/>
                </a:solidFill>
                <a:effectLst/>
                <a:latin typeface="+mn-lt"/>
                <a:ea typeface="+mn-ea"/>
                <a:cs typeface="+mn-cs"/>
              </a:rPr>
              <a:t> check of students’ knowledge of the first set of previous vocabulary revised this week (as shown below).</a:t>
            </a:r>
            <a:endParaRPr lang="en-US" b="1" dirty="0"/>
          </a:p>
          <a:p>
            <a:endParaRPr lang="en-US" b="1" dirty="0"/>
          </a:p>
          <a:p>
            <a:r>
              <a:rPr lang="en-US" b="1" dirty="0"/>
              <a:t>Procedure:</a:t>
            </a:r>
          </a:p>
          <a:p>
            <a:r>
              <a:rPr lang="en-US" b="0" dirty="0"/>
              <a:t>1. </a:t>
            </a:r>
            <a:r>
              <a:rPr lang="en-GB" sz="1200" b="0" i="0" kern="1200" baseline="0" noProof="0" dirty="0">
                <a:solidFill>
                  <a:schemeClr val="tx1"/>
                </a:solidFill>
                <a:effectLst/>
                <a:latin typeface="+mn-lt"/>
                <a:ea typeface="+mn-ea"/>
                <a:cs typeface="+mn-cs"/>
              </a:rPr>
              <a:t>First, the French words appear, without the English – students should be challenged to give the meaning of each item.</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sz="1200" b="0" i="0" kern="1200" baseline="0" noProof="0" dirty="0">
                <a:solidFill>
                  <a:schemeClr val="tx1"/>
                </a:solidFill>
                <a:effectLst/>
                <a:latin typeface="+mn-lt"/>
                <a:ea typeface="+mn-ea"/>
                <a:cs typeface="+mn-cs"/>
              </a:rPr>
              <a:t>The English then appears to confirm the meanings.</a:t>
            </a:r>
            <a:endParaRPr lang="en-US" b="0" dirty="0"/>
          </a:p>
          <a:p>
            <a:r>
              <a:rPr lang="en-US" b="0" dirty="0"/>
              <a:t>3. </a:t>
            </a:r>
            <a:r>
              <a:rPr lang="en-GB" sz="1200" b="0" i="0" kern="1200" baseline="0" noProof="0" dirty="0">
                <a:solidFill>
                  <a:schemeClr val="tx1"/>
                </a:solidFill>
                <a:effectLst/>
                <a:latin typeface="+mn-lt"/>
                <a:ea typeface="+mn-ea"/>
                <a:cs typeface="+mn-cs"/>
              </a:rPr>
              <a:t>Then the French disappears, leaving just the English – students should then be challenged to provide the French for each item.</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 </a:t>
            </a:r>
            <a:r>
              <a:rPr lang="en-GB" sz="1200" b="0" i="0" kern="1200" baseline="0" noProof="0" dirty="0">
                <a:solidFill>
                  <a:schemeClr val="tx1"/>
                </a:solidFill>
                <a:effectLst/>
                <a:latin typeface="+mn-lt"/>
                <a:ea typeface="+mn-ea"/>
                <a:cs typeface="+mn-cs"/>
              </a:rPr>
              <a:t>Finally, the French reappears, alongside the English.</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5. </a:t>
            </a:r>
            <a:r>
              <a:rPr lang="en-GB" sz="1200" b="0" i="0" kern="1200" baseline="0" noProof="0" dirty="0">
                <a:solidFill>
                  <a:schemeClr val="tx1"/>
                </a:solidFill>
                <a:effectLst/>
                <a:latin typeface="+mn-lt"/>
                <a:ea typeface="+mn-ea"/>
                <a:cs typeface="+mn-cs"/>
              </a:rPr>
              <a:t>Before you begin, check the pronunciation of ‘</a:t>
            </a:r>
            <a:r>
              <a:rPr lang="en-GB" sz="1200" b="0" i="0" kern="1200" baseline="0" noProof="0" dirty="0" err="1">
                <a:solidFill>
                  <a:schemeClr val="tx1"/>
                </a:solidFill>
                <a:effectLst/>
                <a:latin typeface="+mn-lt"/>
                <a:ea typeface="+mn-ea"/>
                <a:cs typeface="+mn-cs"/>
              </a:rPr>
              <a:t>ils</a:t>
            </a:r>
            <a:r>
              <a:rPr lang="en-GB" sz="1200" b="0" i="0" kern="1200" baseline="0" noProof="0" dirty="0">
                <a:solidFill>
                  <a:schemeClr val="tx1"/>
                </a:solidFill>
                <a:effectLst/>
                <a:latin typeface="+mn-lt"/>
                <a:ea typeface="+mn-ea"/>
                <a:cs typeface="+mn-cs"/>
              </a:rPr>
              <a:t>’ and ‘</a:t>
            </a:r>
            <a:r>
              <a:rPr lang="en-GB" sz="1200" b="0" i="0" kern="1200" baseline="0" noProof="0" dirty="0" err="1">
                <a:solidFill>
                  <a:schemeClr val="tx1"/>
                </a:solidFill>
                <a:effectLst/>
                <a:latin typeface="+mn-lt"/>
                <a:ea typeface="+mn-ea"/>
                <a:cs typeface="+mn-cs"/>
              </a:rPr>
              <a:t>elles</a:t>
            </a:r>
            <a:r>
              <a:rPr lang="en-GB" sz="1200" b="0" i="0" kern="1200" baseline="0" noProof="0" dirty="0">
                <a:solidFill>
                  <a:schemeClr val="tx1"/>
                </a:solidFill>
                <a:effectLst/>
                <a:latin typeface="+mn-lt"/>
                <a:ea typeface="+mn-ea"/>
                <a:cs typeface="+mn-cs"/>
              </a:rPr>
              <a:t>’ and ensure that the students understand the SFC (silent final consonant).</a:t>
            </a:r>
            <a:endParaRPr lang="en-US" b="1"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sz="1200" b="0" i="0" kern="1200" noProof="0" dirty="0">
                <a:solidFill>
                  <a:schemeClr val="tx1"/>
                </a:solidFill>
                <a:effectLst/>
                <a:latin typeface="+mn-lt"/>
                <a:ea typeface="+mn-ea"/>
                <a:cs typeface="+mn-cs"/>
              </a:rPr>
              <a:t>This slide facilitates a quick</a:t>
            </a:r>
            <a:r>
              <a:rPr lang="en-GB" sz="1200" b="0" i="0" kern="1200" baseline="0" noProof="0" dirty="0">
                <a:solidFill>
                  <a:schemeClr val="tx1"/>
                </a:solidFill>
                <a:effectLst/>
                <a:latin typeface="+mn-lt"/>
                <a:ea typeface="+mn-ea"/>
                <a:cs typeface="+mn-cs"/>
              </a:rPr>
              <a:t> check of students’ knowledge of the second set of previous vocabulary revised this week (as shown below).</a:t>
            </a:r>
            <a:endParaRPr lang="en-US" b="1" dirty="0"/>
          </a:p>
          <a:p>
            <a:endParaRPr lang="en-US" b="1" dirty="0"/>
          </a:p>
          <a:p>
            <a:r>
              <a:rPr lang="en-US" b="1" dirty="0"/>
              <a:t>Procedure:</a:t>
            </a:r>
          </a:p>
          <a:p>
            <a:r>
              <a:rPr lang="en-US" b="0" dirty="0"/>
              <a:t>1. </a:t>
            </a:r>
            <a:r>
              <a:rPr lang="en-GB" sz="1200" b="0" i="0" kern="1200" baseline="0" noProof="0" dirty="0">
                <a:solidFill>
                  <a:schemeClr val="tx1"/>
                </a:solidFill>
                <a:effectLst/>
                <a:latin typeface="+mn-lt"/>
                <a:ea typeface="+mn-ea"/>
                <a:cs typeface="+mn-cs"/>
              </a:rPr>
              <a:t>First, the French words appear, without the English – students should be challenged to give the meaning of each item.</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sz="1200" b="0" i="0" kern="1200" baseline="0" noProof="0" dirty="0">
                <a:solidFill>
                  <a:schemeClr val="tx1"/>
                </a:solidFill>
                <a:effectLst/>
                <a:latin typeface="+mn-lt"/>
                <a:ea typeface="+mn-ea"/>
                <a:cs typeface="+mn-cs"/>
              </a:rPr>
              <a:t>The English then appears to confirm the meanings.</a:t>
            </a:r>
            <a:endParaRPr lang="en-US" b="0" dirty="0"/>
          </a:p>
          <a:p>
            <a:r>
              <a:rPr lang="en-US" b="0" dirty="0"/>
              <a:t>3. </a:t>
            </a:r>
            <a:r>
              <a:rPr lang="en-GB" sz="1200" b="0" i="0" kern="1200" baseline="0" noProof="0" dirty="0">
                <a:solidFill>
                  <a:schemeClr val="tx1"/>
                </a:solidFill>
                <a:effectLst/>
                <a:latin typeface="+mn-lt"/>
                <a:ea typeface="+mn-ea"/>
                <a:cs typeface="+mn-cs"/>
              </a:rPr>
              <a:t>Then the French disappears, leaving just the English – students should then be challenged to provide the French for each item.</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 </a:t>
            </a:r>
            <a:r>
              <a:rPr lang="en-GB" sz="1200" b="0" i="0" kern="1200" baseline="0" noProof="0" dirty="0">
                <a:solidFill>
                  <a:schemeClr val="tx1"/>
                </a:solidFill>
                <a:effectLst/>
                <a:latin typeface="+mn-lt"/>
                <a:ea typeface="+mn-ea"/>
                <a:cs typeface="+mn-cs"/>
              </a:rPr>
              <a:t>Finally, the French reappears, alongside the English.</a:t>
            </a:r>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36827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4 minutes </a:t>
            </a:r>
            <a:r>
              <a:rPr lang="en-US" b="0" dirty="0"/>
              <a:t>for two slides</a:t>
            </a:r>
            <a:br>
              <a:rPr lang="en-US" dirty="0"/>
            </a:br>
            <a:br>
              <a:rPr lang="en-US" dirty="0"/>
            </a:br>
            <a:r>
              <a:rPr lang="en-US" b="1" dirty="0"/>
              <a:t>Aim</a:t>
            </a:r>
            <a:r>
              <a:rPr lang="en-US" dirty="0"/>
              <a:t>: Written and spoken production of words in this week’s vocabulary set. This is slide 1/2.</a:t>
            </a:r>
          </a:p>
          <a:p>
            <a:endParaRPr lang="en-US" dirty="0"/>
          </a:p>
          <a:p>
            <a:r>
              <a:rPr lang="en-US" b="1" dirty="0"/>
              <a:t>Procedure:</a:t>
            </a:r>
          </a:p>
          <a:p>
            <a:pPr marL="0" indent="0">
              <a:buFont typeface="+mj-lt"/>
              <a:buNone/>
            </a:pPr>
            <a:r>
              <a:rPr lang="en-US" dirty="0"/>
              <a:t>1. Say all words in French before ten seconds elapse. Then use remainder of two minutes to write the French.</a:t>
            </a:r>
          </a:p>
          <a:p>
            <a:pPr marL="0" indent="0">
              <a:buFont typeface="+mj-lt"/>
              <a:buNone/>
            </a:pPr>
            <a:r>
              <a:rPr lang="en-US" dirty="0"/>
              <a:t>2. </a:t>
            </a:r>
            <a:r>
              <a:rPr lang="en-GB" dirty="0"/>
              <a:t>Click to reveal answers.</a:t>
            </a:r>
          </a:p>
          <a:p>
            <a:pPr marL="0" indent="0">
              <a:buFont typeface="+mj-lt"/>
              <a:buNone/>
            </a:pPr>
            <a:r>
              <a:rPr lang="en-GB" baseline="0" dirty="0"/>
              <a:t>3. Proceed to next slide and repeat steps 1-2.</a:t>
            </a:r>
          </a:p>
          <a:p>
            <a:pPr marL="0" indent="0">
              <a:buFont typeface="+mj-lt"/>
              <a:buNone/>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9976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slide 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9976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dirty="0"/>
              <a:t>This</a:t>
            </a:r>
            <a:r>
              <a:rPr lang="en-GB" baseline="0" dirty="0"/>
              <a:t> slide reminds students of the third person </a:t>
            </a:r>
            <a:r>
              <a:rPr lang="en-GB" b="0" baseline="0" dirty="0"/>
              <a:t>singular form of ‘</a:t>
            </a:r>
            <a:r>
              <a:rPr lang="en-GB" sz="1200" b="0" dirty="0" err="1">
                <a:solidFill>
                  <a:srgbClr val="4472C4">
                    <a:lumMod val="50000"/>
                  </a:srgbClr>
                </a:solidFill>
                <a:latin typeface="Century Gothic" panose="020B0502020202020204" pitchFamily="34" charset="0"/>
              </a:rPr>
              <a:t>être</a:t>
            </a:r>
            <a:r>
              <a:rPr lang="en-GB" sz="1200" b="0" dirty="0">
                <a:solidFill>
                  <a:srgbClr val="4472C4">
                    <a:lumMod val="50000"/>
                  </a:srgbClr>
                </a:solidFill>
                <a:latin typeface="Century Gothic" panose="020B0502020202020204" pitchFamily="34" charset="0"/>
              </a:rPr>
              <a:t>’, which will be juxtaposed with the third person plural form (about to be introduced) over the next few slides. It also</a:t>
            </a:r>
            <a:r>
              <a:rPr lang="en-GB" sz="1200" b="0" baseline="0" dirty="0">
                <a:solidFill>
                  <a:srgbClr val="4472C4">
                    <a:lumMod val="50000"/>
                  </a:srgbClr>
                </a:solidFill>
                <a:latin typeface="Century Gothic" panose="020B0502020202020204" pitchFamily="34" charset="0"/>
              </a:rPr>
              <a:t> reminds them of the ‘e’ feminine adjective agreement (the feminine plural adjective agreement will be introduced on the next slide).</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GB" sz="1200" noProof="0" dirty="0">
                <a:solidFill>
                  <a:srgbClr val="EE6000"/>
                </a:solidFill>
                <a:cs typeface="+mn-cs"/>
              </a:rPr>
              <a:t>Read </a:t>
            </a:r>
            <a:r>
              <a:rPr lang="en-GB" dirty="0"/>
              <a:t>this out to students so that they know exactly how to pronounce the French.</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GB" dirty="0"/>
              <a:t>There is a lot of information here, but the following activities break it down and practise each part. The first and</a:t>
            </a:r>
            <a:r>
              <a:rPr lang="en-GB" baseline="0" dirty="0"/>
              <a:t> second person plural forms of</a:t>
            </a:r>
            <a:r>
              <a:rPr lang="en-GB" dirty="0"/>
              <a:t> the verb ‘</a:t>
            </a:r>
            <a:r>
              <a:rPr lang="en-GB" sz="1200" noProof="0" dirty="0" err="1">
                <a:solidFill>
                  <a:srgbClr val="EE6000"/>
                </a:solidFill>
                <a:cs typeface="Calibri" panose="020F0502020204030204" pitchFamily="34" charset="0"/>
              </a:rPr>
              <a:t>êt</a:t>
            </a:r>
            <a:r>
              <a:rPr lang="en-GB" sz="1200" noProof="0" dirty="0" err="1">
                <a:solidFill>
                  <a:srgbClr val="EE6000"/>
                </a:solidFill>
                <a:cs typeface="+mn-cs"/>
              </a:rPr>
              <a:t>re</a:t>
            </a:r>
            <a:r>
              <a:rPr lang="en-GB" sz="1200" noProof="0" dirty="0">
                <a:solidFill>
                  <a:srgbClr val="EE6000"/>
                </a:solidFill>
                <a:cs typeface="+mn-cs"/>
              </a:rPr>
              <a:t>’ having been presented last lesson,</a:t>
            </a:r>
            <a:r>
              <a:rPr lang="en-GB" sz="1200" baseline="0" noProof="0" dirty="0">
                <a:solidFill>
                  <a:srgbClr val="EE6000"/>
                </a:solidFill>
                <a:cs typeface="+mn-cs"/>
              </a:rPr>
              <a:t> t</a:t>
            </a:r>
            <a:r>
              <a:rPr lang="en-GB" dirty="0"/>
              <a:t>his slide introduces the third person plural</a:t>
            </a:r>
            <a:r>
              <a:rPr lang="en-GB" baseline="0" dirty="0"/>
              <a:t> </a:t>
            </a:r>
            <a:r>
              <a:rPr lang="en-GB" dirty="0"/>
              <a:t>form – ‘</a:t>
            </a:r>
            <a:r>
              <a:rPr lang="en-GB" dirty="0" err="1"/>
              <a:t>sont</a:t>
            </a:r>
            <a:r>
              <a:rPr lang="en-GB" dirty="0"/>
              <a:t>’. </a:t>
            </a:r>
            <a:r>
              <a:rPr lang="en-GB" sz="1200" baseline="0" noProof="0" dirty="0">
                <a:solidFill>
                  <a:srgbClr val="EE6000"/>
                </a:solidFill>
                <a:cs typeface="+mn-cs"/>
              </a:rPr>
              <a:t>This verb form has other features that come with it: the ‘</a:t>
            </a:r>
            <a:r>
              <a:rPr lang="en-GB" sz="1200" baseline="0" noProof="0" dirty="0" err="1">
                <a:solidFill>
                  <a:srgbClr val="EE6000"/>
                </a:solidFill>
                <a:cs typeface="+mn-cs"/>
              </a:rPr>
              <a:t>ils</a:t>
            </a:r>
            <a:r>
              <a:rPr lang="en-GB" sz="1200" baseline="0" noProof="0" dirty="0">
                <a:solidFill>
                  <a:srgbClr val="EE6000"/>
                </a:solidFill>
                <a:cs typeface="+mn-cs"/>
              </a:rPr>
              <a:t>’ and ‘</a:t>
            </a:r>
            <a:r>
              <a:rPr lang="en-GB" sz="1200" baseline="0" noProof="0" dirty="0" err="1">
                <a:solidFill>
                  <a:srgbClr val="EE6000"/>
                </a:solidFill>
                <a:cs typeface="+mn-cs"/>
              </a:rPr>
              <a:t>elles</a:t>
            </a:r>
            <a:r>
              <a:rPr lang="en-GB" sz="1200" baseline="0" noProof="0" dirty="0">
                <a:solidFill>
                  <a:srgbClr val="EE6000"/>
                </a:solidFill>
                <a:cs typeface="+mn-cs"/>
              </a:rPr>
              <a:t>’ pronouns, and also another type of adjective agreement.</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GB" sz="1200" baseline="0" noProof="0" dirty="0">
                <a:solidFill>
                  <a:srgbClr val="EE6000"/>
                </a:solidFill>
                <a:cs typeface="+mn-cs"/>
              </a:rPr>
              <a:t>Read out the French, so that the students hear ‘</a:t>
            </a:r>
            <a:r>
              <a:rPr lang="en-GB" sz="1200" baseline="0" noProof="0" dirty="0" err="1">
                <a:solidFill>
                  <a:srgbClr val="EE6000"/>
                </a:solidFill>
                <a:cs typeface="+mn-cs"/>
              </a:rPr>
              <a:t>sont</a:t>
            </a:r>
            <a:r>
              <a:rPr lang="en-GB" sz="1200" baseline="0" noProof="0" dirty="0">
                <a:solidFill>
                  <a:srgbClr val="EE6000"/>
                </a:solidFill>
                <a:cs typeface="+mn-cs"/>
              </a:rPr>
              <a:t>’.</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sz="1200" baseline="0" noProof="0" dirty="0">
                <a:solidFill>
                  <a:srgbClr val="EE6000"/>
                </a:solidFill>
                <a:cs typeface="+mn-cs"/>
              </a:rPr>
              <a:t>Explain ‘</a:t>
            </a:r>
            <a:r>
              <a:rPr lang="en-GB" sz="1200" baseline="0" noProof="0" dirty="0" err="1">
                <a:solidFill>
                  <a:srgbClr val="EE6000"/>
                </a:solidFill>
                <a:cs typeface="+mn-cs"/>
              </a:rPr>
              <a:t>masc</a:t>
            </a:r>
            <a:r>
              <a:rPr lang="en-GB" sz="1200" baseline="0" noProof="0" dirty="0">
                <a:solidFill>
                  <a:srgbClr val="EE6000"/>
                </a:solidFill>
                <a:cs typeface="+mn-cs"/>
              </a:rPr>
              <a:t> pl’ and ‘fem pl’ to students – ‘masculine plural’ and ‘feminine plural’ respectively. This will get shortened to </a:t>
            </a:r>
            <a:r>
              <a:rPr lang="en-GB" sz="1200" baseline="0" noProof="0" dirty="0" err="1">
                <a:solidFill>
                  <a:srgbClr val="EE6000"/>
                </a:solidFill>
                <a:cs typeface="+mn-cs"/>
              </a:rPr>
              <a:t>mpl</a:t>
            </a:r>
            <a:r>
              <a:rPr lang="en-GB" sz="1200" baseline="0" noProof="0" dirty="0">
                <a:solidFill>
                  <a:srgbClr val="EE6000"/>
                </a:solidFill>
                <a:cs typeface="+mn-cs"/>
              </a:rPr>
              <a:t> and </a:t>
            </a:r>
            <a:r>
              <a:rPr lang="en-GB" sz="1200" baseline="0" noProof="0" dirty="0" err="1">
                <a:solidFill>
                  <a:srgbClr val="EE6000"/>
                </a:solidFill>
                <a:cs typeface="+mn-cs"/>
              </a:rPr>
              <a:t>fpl</a:t>
            </a:r>
            <a:r>
              <a:rPr lang="en-GB" sz="1200" baseline="0" noProof="0" dirty="0">
                <a:solidFill>
                  <a:srgbClr val="EE6000"/>
                </a:solidFill>
                <a:cs typeface="+mn-cs"/>
              </a:rPr>
              <a:t> in the next slides and in the Quizlet </a:t>
            </a:r>
            <a:r>
              <a:rPr lang="en-GB" sz="1200" baseline="0" noProof="0" dirty="0" err="1">
                <a:solidFill>
                  <a:srgbClr val="EE6000"/>
                </a:solidFill>
                <a:cs typeface="+mn-cs"/>
              </a:rPr>
              <a:t>homeworks</a:t>
            </a:r>
            <a:r>
              <a:rPr lang="en-GB" sz="1200" baseline="0" noProof="0" dirty="0">
                <a:solidFill>
                  <a:srgbClr val="EE6000"/>
                </a:solidFill>
                <a:cs typeface="+mn-cs"/>
              </a:rPr>
              <a:t>.</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a:t>
            </a:r>
            <a:r>
              <a:rPr lang="en-GB" sz="1200" noProof="0" dirty="0">
                <a:solidFill>
                  <a:srgbClr val="EE6000"/>
                </a:solidFill>
                <a:cs typeface="+mn-cs"/>
              </a:rPr>
              <a:t>Read </a:t>
            </a:r>
            <a:r>
              <a:rPr lang="en-GB" dirty="0"/>
              <a:t>this out to students, so that they know exactly how to pronounce the French.</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 </a:t>
            </a:r>
            <a:r>
              <a:rPr lang="en-GB" dirty="0"/>
              <a:t>Remind them to not sound out the ‘s’ at the end of ‘</a:t>
            </a:r>
            <a:r>
              <a:rPr lang="en-GB" dirty="0" err="1"/>
              <a:t>sont</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5. </a:t>
            </a:r>
            <a:r>
              <a:rPr lang="en-GB" dirty="0"/>
              <a:t>N.B. Later, we will cover later the issue that if there is one male in a group, then the ‘</a:t>
            </a:r>
            <a:r>
              <a:rPr lang="en-GB" dirty="0" err="1"/>
              <a:t>ils</a:t>
            </a:r>
            <a:r>
              <a:rPr lang="en-GB" dirty="0"/>
              <a:t>’ pronoun is used. There is a lot of information here, so we hold this back until later.</a:t>
            </a:r>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0" noProof="0" dirty="0"/>
              <a:t>Written recognition of </a:t>
            </a:r>
            <a:r>
              <a:rPr lang="en-GB" b="0" baseline="0" noProof="0" dirty="0"/>
              <a:t>the third person singular and third person plural forms of </a:t>
            </a:r>
            <a:r>
              <a:rPr lang="fr-FR" b="0" i="1" dirty="0">
                <a:solidFill>
                  <a:srgbClr val="222222"/>
                </a:solidFill>
                <a:effectLst/>
                <a:latin typeface="Georgia" panose="02040502050405020303" pitchFamily="18" charset="0"/>
              </a:rPr>
              <a:t>être.</a:t>
            </a:r>
            <a:endParaRPr lang="en-GB" b="0" i="1"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noProof="0" dirty="0"/>
              <a:t>Students attend to the verb form to determine singular or plural.</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noProof="0" dirty="0"/>
              <a:t>Answers revealed on clicks.</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1074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0" noProof="0" dirty="0"/>
              <a:t>Aural recognition of </a:t>
            </a:r>
            <a:r>
              <a:rPr lang="en-GB" b="0" baseline="0" noProof="0" dirty="0"/>
              <a:t>the third person singular and third person plural forms of </a:t>
            </a:r>
            <a:r>
              <a:rPr lang="fr-FR" b="0" i="1" dirty="0">
                <a:solidFill>
                  <a:srgbClr val="222222"/>
                </a:solidFill>
                <a:effectLst/>
                <a:latin typeface="Georgia" panose="02040502050405020303" pitchFamily="18" charset="0"/>
              </a:rPr>
              <a:t>être.</a:t>
            </a:r>
            <a:endParaRPr lang="en-GB" b="0" i="1"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Click on a number to hear a sentence with the pronoun obscured.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noProof="0" dirty="0"/>
              <a:t>2. Students listen for the verb form (to determine singular or plural).</a:t>
            </a:r>
            <a:endParaRPr lang="en-US" b="0" dirty="0"/>
          </a:p>
          <a:p>
            <a:r>
              <a:rPr lang="en-US" b="0" dirty="0"/>
              <a:t>3. </a:t>
            </a:r>
            <a:r>
              <a:rPr lang="en-GB" b="0" baseline="0" noProof="0" dirty="0"/>
              <a:t>To provide an additional challenge and check understanding of vocabulary (a mix of new and old), they are then asked to write the English in the space provided (focusing only on singular or plural, plus the adjective meaning).</a:t>
            </a:r>
            <a:endParaRPr lang="en-US" b="0" dirty="0"/>
          </a:p>
          <a:p>
            <a:r>
              <a:rPr lang="en-US" b="0" dirty="0"/>
              <a:t>4. </a:t>
            </a:r>
            <a:r>
              <a:rPr lang="en-GB" b="0" baseline="0" noProof="0" dirty="0"/>
              <a:t>The answers appear upon successive mouse clicks (gender information in brackets).</a:t>
            </a:r>
            <a:endParaRPr lang="en-US" b="0" dirty="0"/>
          </a:p>
          <a:p>
            <a:endParaRPr lang="en-US" b="0" dirty="0"/>
          </a:p>
          <a:p>
            <a:r>
              <a:rPr lang="en-US" b="1" dirty="0"/>
              <a:t>Transcript:</a:t>
            </a:r>
          </a:p>
          <a:p>
            <a:pPr marL="228600" indent="-228600">
              <a:buAutoNum type="arabicParenR"/>
            </a:pPr>
            <a:r>
              <a:rPr lang="fr-FR" b="0" noProof="0" dirty="0"/>
              <a:t>... sont grandes.</a:t>
            </a:r>
          </a:p>
          <a:p>
            <a:pPr marL="228600" indent="-228600">
              <a:buAutoNum type="arabicParenR"/>
            </a:pPr>
            <a:r>
              <a:rPr lang="fr-FR" b="0" noProof="0" dirty="0"/>
              <a:t>...</a:t>
            </a:r>
            <a:r>
              <a:rPr lang="fr-FR" b="0" baseline="0" noProof="0" dirty="0"/>
              <a:t> est content.</a:t>
            </a:r>
          </a:p>
          <a:p>
            <a:pPr marL="228600" indent="-228600">
              <a:buAutoNum type="arabicParenR"/>
            </a:pPr>
            <a:r>
              <a:rPr lang="fr-FR" b="0" baseline="0" noProof="0" dirty="0"/>
              <a:t>... est sage.</a:t>
            </a:r>
          </a:p>
          <a:p>
            <a:pPr marL="228600" indent="-228600">
              <a:buAutoNum type="arabicParenR"/>
            </a:pPr>
            <a:r>
              <a:rPr lang="fr-FR" b="0" baseline="0" noProof="0" dirty="0"/>
              <a:t>... sont intelligents.</a:t>
            </a:r>
          </a:p>
          <a:p>
            <a:pPr marL="228600" indent="-228600">
              <a:buAutoNum type="arabicParenR"/>
            </a:pPr>
            <a:r>
              <a:rPr lang="fr-FR" b="0" baseline="0" noProof="0" dirty="0"/>
              <a:t>... est petite.</a:t>
            </a:r>
          </a:p>
          <a:p>
            <a:pPr marL="228600" indent="-228600">
              <a:buAutoNum type="arabicParenR"/>
            </a:pPr>
            <a:r>
              <a:rPr lang="fr-FR" b="0" baseline="0" noProof="0" dirty="0"/>
              <a:t>... sont contentes.</a:t>
            </a:r>
          </a:p>
          <a:p>
            <a:pPr marL="228600" indent="-228600">
              <a:buAutoNum type="arabicParenR"/>
            </a:pPr>
            <a:r>
              <a:rPr lang="fr-FR" b="0" baseline="0" noProof="0" dirty="0"/>
              <a:t>... sont intéressants.</a:t>
            </a:r>
          </a:p>
          <a:p>
            <a:pPr marL="228600" indent="-228600">
              <a:buAutoNum type="arabicParenR"/>
            </a:pPr>
            <a:r>
              <a:rPr lang="fr-FR" b="0" baseline="0" noProof="0" dirty="0"/>
              <a:t>... est grand.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5733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0" noProof="0" dirty="0"/>
              <a:t>Aural recognition of </a:t>
            </a:r>
            <a:r>
              <a:rPr lang="en-GB" b="0" baseline="0" noProof="0" dirty="0"/>
              <a:t>the third person singular and third person plural forms of </a:t>
            </a:r>
            <a:r>
              <a:rPr lang="fr-FR" b="0" i="1" dirty="0">
                <a:solidFill>
                  <a:srgbClr val="222222"/>
                </a:solidFill>
                <a:effectLst/>
                <a:latin typeface="Georgia" panose="02040502050405020303" pitchFamily="18" charset="0"/>
              </a:rPr>
              <a:t>être </a:t>
            </a:r>
            <a:r>
              <a:rPr lang="fr-FR" b="1" i="0" dirty="0">
                <a:solidFill>
                  <a:srgbClr val="222222"/>
                </a:solidFill>
                <a:effectLst/>
                <a:latin typeface="Georgia" panose="02040502050405020303" pitchFamily="18" charset="0"/>
              </a:rPr>
              <a:t>and</a:t>
            </a:r>
            <a:r>
              <a:rPr lang="fr-FR" b="0" i="0" dirty="0">
                <a:solidFill>
                  <a:srgbClr val="222222"/>
                </a:solidFill>
                <a:effectLst/>
                <a:latin typeface="Georgia" panose="02040502050405020303" pitchFamily="18" charset="0"/>
              </a:rPr>
              <a:t> masculine and feminine adjective forms.</a:t>
            </a:r>
            <a:endParaRPr lang="en-US" b="1" i="0" dirty="0"/>
          </a:p>
          <a:p>
            <a:endParaRPr lang="en-US" b="1" dirty="0"/>
          </a:p>
          <a:p>
            <a:r>
              <a:rPr lang="en-US" b="1" dirty="0"/>
              <a:t>Procedure:</a:t>
            </a:r>
          </a:p>
          <a:p>
            <a:r>
              <a:rPr lang="en-US" b="0" dirty="0"/>
              <a:t>1. </a:t>
            </a:r>
            <a:r>
              <a:rPr lang="en-GB" b="0" baseline="0" noProof="0" dirty="0"/>
              <a:t>Students listen for both the verb form (to determine singular or plural) and the adjective agreement (to determine masculine or feminine).</a:t>
            </a:r>
            <a:endParaRPr lang="en-US" b="0" dirty="0"/>
          </a:p>
          <a:p>
            <a:r>
              <a:rPr lang="en-US" b="0" dirty="0"/>
              <a:t>2. </a:t>
            </a:r>
            <a:r>
              <a:rPr lang="en-GB" b="0" baseline="0" noProof="0" dirty="0"/>
              <a:t>To provide an additional challenge and check understanding of vocabulary (a mix of new and old, conducive to illustrating adjective agreement), students can be asked to write the English, too.</a:t>
            </a:r>
            <a:endParaRPr lang="en-US" b="0" dirty="0"/>
          </a:p>
          <a:p>
            <a:r>
              <a:rPr lang="en-US" b="0" dirty="0"/>
              <a:t>3. </a:t>
            </a:r>
            <a:r>
              <a:rPr lang="en-GB" b="0" baseline="0" noProof="0" dirty="0"/>
              <a:t>The answers appear upon successive mouse clicks.</a:t>
            </a:r>
            <a:br>
              <a:rPr lang="en-GB" b="0" baseline="0" noProof="0" dirty="0"/>
            </a:br>
            <a:br>
              <a:rPr lang="en-GB" b="0" baseline="0" noProof="0" dirty="0"/>
            </a:br>
            <a:r>
              <a:rPr lang="en-GB" b="1" baseline="0" noProof="0" dirty="0"/>
              <a:t>Note: </a:t>
            </a:r>
            <a:r>
              <a:rPr lang="en-GB" b="0" baseline="0" noProof="0" dirty="0"/>
              <a:t>it may be worth telling students that the pictures </a:t>
            </a:r>
            <a:r>
              <a:rPr lang="en-GB" b="0" i="1" baseline="0" noProof="0" dirty="0"/>
              <a:t>only </a:t>
            </a:r>
            <a:r>
              <a:rPr lang="en-GB" b="0" i="0" baseline="0" noProof="0" dirty="0"/>
              <a:t>show </a:t>
            </a:r>
            <a:r>
              <a:rPr lang="en-GB" b="1" i="0" baseline="0" noProof="0" dirty="0"/>
              <a:t>who</a:t>
            </a:r>
            <a:r>
              <a:rPr lang="en-GB" b="0" i="0" baseline="0" noProof="0" dirty="0"/>
              <a:t> – 1 brother, 1 sister, brothers, sisters.  They do not given clues about the adjective meanings.  For that, pupils need to focus on the </a:t>
            </a:r>
            <a:r>
              <a:rPr lang="en-GB" b="0" i="0" baseline="0" noProof="0" dirty="0" err="1"/>
              <a:t>veb</a:t>
            </a:r>
            <a:r>
              <a:rPr lang="en-GB" b="0" i="0" baseline="0" noProof="0" dirty="0"/>
              <a:t> </a:t>
            </a:r>
            <a:r>
              <a:rPr lang="en-GB" b="1" i="0" baseline="0" noProof="0" dirty="0" err="1"/>
              <a:t>est</a:t>
            </a:r>
            <a:r>
              <a:rPr lang="en-GB" b="1" i="0" baseline="0" noProof="0" dirty="0"/>
              <a:t>/</a:t>
            </a:r>
            <a:r>
              <a:rPr lang="en-GB" b="1" i="0" baseline="0" noProof="0" dirty="0" err="1"/>
              <a:t>sont</a:t>
            </a:r>
            <a:r>
              <a:rPr lang="en-GB" b="1" i="0" baseline="0" noProof="0" dirty="0"/>
              <a:t> </a:t>
            </a:r>
            <a:r>
              <a:rPr lang="en-GB" b="0" i="0" baseline="0" noProof="0" dirty="0"/>
              <a:t>and the adjective ending </a:t>
            </a:r>
            <a:r>
              <a:rPr lang="en-GB" b="1" i="0" baseline="0" noProof="0" dirty="0"/>
              <a:t>m/f.</a:t>
            </a:r>
            <a:endParaRPr lang="en-US" b="0" dirty="0"/>
          </a:p>
          <a:p>
            <a:endParaRPr lang="en-US" b="0" dirty="0"/>
          </a:p>
          <a:p>
            <a:r>
              <a:rPr lang="en-US" b="1" dirty="0"/>
              <a:t>Transcript:</a:t>
            </a:r>
          </a:p>
          <a:p>
            <a:pPr marL="228600" indent="-228600">
              <a:buAutoNum type="arabicParenR"/>
            </a:pPr>
            <a:r>
              <a:rPr lang="fr-FR" b="0" noProof="0" dirty="0"/>
              <a:t>... est</a:t>
            </a:r>
            <a:r>
              <a:rPr lang="fr-FR" b="0" baseline="0" noProof="0" dirty="0"/>
              <a:t> content</a:t>
            </a:r>
            <a:r>
              <a:rPr lang="fr-FR" b="0" noProof="0" dirty="0"/>
              <a:t>e.</a:t>
            </a:r>
          </a:p>
          <a:p>
            <a:pPr marL="228600" indent="-228600">
              <a:buAutoNum type="arabicParenR"/>
            </a:pPr>
            <a:r>
              <a:rPr lang="fr-FR" b="0" noProof="0" dirty="0"/>
              <a:t>...</a:t>
            </a:r>
            <a:r>
              <a:rPr lang="fr-FR" b="0" baseline="0" noProof="0" dirty="0"/>
              <a:t> sont intelligents.</a:t>
            </a:r>
          </a:p>
          <a:p>
            <a:pPr marL="228600" indent="-228600">
              <a:buAutoNum type="arabicParenR"/>
            </a:pPr>
            <a:r>
              <a:rPr lang="fr-FR" b="0" baseline="0" noProof="0" dirty="0"/>
              <a:t>... est content.</a:t>
            </a:r>
          </a:p>
          <a:p>
            <a:pPr marL="228600" indent="-228600">
              <a:buAutoNum type="arabicParenR"/>
            </a:pPr>
            <a:r>
              <a:rPr lang="fr-FR" b="0" baseline="0" noProof="0" dirty="0"/>
              <a:t>... sont intéressantes.</a:t>
            </a:r>
          </a:p>
          <a:p>
            <a:pPr marL="228600" indent="-228600">
              <a:buAutoNum type="arabicParenR"/>
            </a:pPr>
            <a:r>
              <a:rPr lang="fr-FR" b="0" baseline="0" noProof="0" dirty="0"/>
              <a:t>... sont contentes.</a:t>
            </a:r>
          </a:p>
          <a:p>
            <a:pPr marL="228600" indent="-228600">
              <a:buAutoNum type="arabicParenR"/>
            </a:pPr>
            <a:r>
              <a:rPr lang="fr-FR" b="0" baseline="0" noProof="0" dirty="0"/>
              <a:t>... est ouvert.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6539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167036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10-15 minutes (two slides, as needed)</a:t>
            </a:r>
          </a:p>
          <a:p>
            <a:endParaRPr lang="en-US" b="1" dirty="0"/>
          </a:p>
          <a:p>
            <a:r>
              <a:rPr lang="en-US" b="1" dirty="0"/>
              <a:t>Aim: </a:t>
            </a:r>
            <a:r>
              <a:rPr lang="en-GB" b="0" noProof="0" dirty="0"/>
              <a:t>To practise written and spoken production of this lesson’s new grammar and this week’s new vocabulary.</a:t>
            </a:r>
            <a:br>
              <a:rPr lang="en-GB" b="0" noProof="0" dirty="0"/>
            </a:br>
            <a:br>
              <a:rPr lang="en-GB" b="0" noProof="0" dirty="0"/>
            </a:br>
            <a:r>
              <a:rPr lang="en-GB" b="1" noProof="0" dirty="0"/>
              <a:t>Procedure:</a:t>
            </a:r>
            <a:br>
              <a:rPr lang="en-GB" b="1" noProof="0" dirty="0"/>
            </a:br>
            <a:r>
              <a:rPr lang="en-GB" b="0" noProof="0" dirty="0"/>
              <a:t>1. Students work independently to write three sentences each. One sentence that only applies to photo A, one only to photo B and a third sentence that applies to both photos.</a:t>
            </a:r>
            <a:br>
              <a:rPr lang="en-GB" b="0" noProof="0" dirty="0"/>
            </a:br>
            <a:r>
              <a:rPr lang="en-GB" b="0" noProof="0" dirty="0"/>
              <a:t>2. Students then say their sentences to each other.  </a:t>
            </a:r>
          </a:p>
          <a:p>
            <a:r>
              <a:rPr lang="en-GB" b="0" noProof="0" dirty="0"/>
              <a:t>3. The listening student will identify the photo(s) being described each time.</a:t>
            </a:r>
            <a:br>
              <a:rPr lang="en-GB" b="0" noProof="0" dirty="0"/>
            </a:br>
            <a:r>
              <a:rPr lang="en-GB" b="0" noProof="0" dirty="0"/>
              <a:t>4. If time allows, move on to the next slide to repeat the task with different photos.</a:t>
            </a:r>
          </a:p>
          <a:p>
            <a:endParaRPr lang="en-GB" b="0" noProof="0" dirty="0"/>
          </a:p>
          <a:p>
            <a:r>
              <a:rPr lang="en-GB" b="1" noProof="0" dirty="0"/>
              <a:t>Example sentences that pupils may produce:</a:t>
            </a:r>
            <a:br>
              <a:rPr lang="en-GB" b="0" noProof="0" dirty="0"/>
            </a:br>
            <a:r>
              <a:rPr lang="en-GB" b="0" noProof="0" dirty="0"/>
              <a:t>1. Il y a des </a:t>
            </a:r>
            <a:r>
              <a:rPr lang="en-GB" b="0" noProof="0" dirty="0" err="1"/>
              <a:t>personnes</a:t>
            </a:r>
            <a:r>
              <a:rPr lang="en-GB" b="0" noProof="0" dirty="0"/>
              <a:t> (A + B)</a:t>
            </a:r>
            <a:br>
              <a:rPr lang="en-GB" b="0" noProof="0" dirty="0"/>
            </a:br>
            <a:r>
              <a:rPr lang="en-GB" b="0" noProof="0" dirty="0"/>
              <a:t>2. Il y a trois </a:t>
            </a:r>
            <a:r>
              <a:rPr lang="en-GB" b="0" noProof="0" dirty="0" err="1"/>
              <a:t>personnes</a:t>
            </a:r>
            <a:r>
              <a:rPr lang="en-GB" b="0" noProof="0" dirty="0"/>
              <a:t> (B)</a:t>
            </a:r>
            <a:br>
              <a:rPr lang="en-GB" b="0" noProof="0" dirty="0"/>
            </a:br>
            <a:r>
              <a:rPr lang="en-GB" b="0" noProof="0" dirty="0"/>
              <a:t>3. Il y a deux garçons. </a:t>
            </a:r>
            <a:r>
              <a:rPr lang="en-GB" b="0" noProof="0" dirty="0" err="1"/>
              <a:t>Ils</a:t>
            </a:r>
            <a:r>
              <a:rPr lang="en-GB" b="0" noProof="0" dirty="0"/>
              <a:t> </a:t>
            </a:r>
            <a:r>
              <a:rPr lang="en-GB" b="0" noProof="0" dirty="0" err="1"/>
              <a:t>sont</a:t>
            </a:r>
            <a:r>
              <a:rPr lang="en-GB" b="0" noProof="0" dirty="0"/>
              <a:t> </a:t>
            </a:r>
            <a:r>
              <a:rPr lang="en-GB" b="0" noProof="0" dirty="0" err="1"/>
              <a:t>jeunes</a:t>
            </a:r>
            <a:r>
              <a:rPr lang="en-GB" b="0" noProof="0" dirty="0"/>
              <a:t>. (B)</a:t>
            </a:r>
            <a:br>
              <a:rPr lang="en-GB" b="0" noProof="0" dirty="0"/>
            </a:br>
            <a:r>
              <a:rPr lang="en-GB" b="0" noProof="0" dirty="0"/>
              <a:t>4. Il y a sept </a:t>
            </a:r>
            <a:r>
              <a:rPr lang="en-GB" b="0" noProof="0" dirty="0" err="1"/>
              <a:t>personnes</a:t>
            </a:r>
            <a:r>
              <a:rPr lang="en-GB" b="0" noProof="0" dirty="0"/>
              <a:t> (A)</a:t>
            </a:r>
            <a:br>
              <a:rPr lang="en-GB" b="0" noProof="0" dirty="0"/>
            </a:br>
            <a:r>
              <a:rPr lang="en-GB" b="0" noProof="0" dirty="0"/>
              <a:t>5. Le </a:t>
            </a:r>
            <a:r>
              <a:rPr lang="en-GB" b="0" noProof="0" dirty="0" err="1"/>
              <a:t>ciel</a:t>
            </a:r>
            <a:r>
              <a:rPr lang="en-GB" b="0" noProof="0" dirty="0"/>
              <a:t> </a:t>
            </a:r>
            <a:r>
              <a:rPr lang="en-GB" b="0" noProof="0" dirty="0" err="1"/>
              <a:t>est</a:t>
            </a:r>
            <a:r>
              <a:rPr lang="en-GB" b="0" noProof="0" dirty="0"/>
              <a:t> bleu (A)</a:t>
            </a:r>
            <a:br>
              <a:rPr lang="en-GB" b="0" noProof="0" dirty="0"/>
            </a:br>
            <a:r>
              <a:rPr lang="en-GB" b="0" noProof="0" dirty="0"/>
              <a:t>6. </a:t>
            </a:r>
            <a:r>
              <a:rPr lang="en-GB" b="0" noProof="0" dirty="0" err="1"/>
              <a:t>Ils</a:t>
            </a:r>
            <a:r>
              <a:rPr lang="en-GB" b="0" noProof="0" dirty="0"/>
              <a:t> </a:t>
            </a:r>
            <a:r>
              <a:rPr lang="en-GB" b="0" noProof="0" dirty="0" err="1"/>
              <a:t>mangent</a:t>
            </a:r>
            <a:r>
              <a:rPr lang="en-GB" b="0" noProof="0" dirty="0"/>
              <a:t> (A + B)</a:t>
            </a:r>
            <a:br>
              <a:rPr lang="en-GB" b="0" noProof="0" dirty="0"/>
            </a:br>
            <a:r>
              <a:rPr lang="en-GB" b="0" noProof="0" dirty="0"/>
              <a:t>7. </a:t>
            </a:r>
            <a:r>
              <a:rPr lang="en-GB" b="0" noProof="0" dirty="0" err="1"/>
              <a:t>Ils</a:t>
            </a:r>
            <a:r>
              <a:rPr lang="en-GB" b="0" noProof="0" dirty="0"/>
              <a:t> </a:t>
            </a:r>
            <a:r>
              <a:rPr lang="en-GB" b="0" noProof="0" dirty="0" err="1"/>
              <a:t>sont</a:t>
            </a:r>
            <a:r>
              <a:rPr lang="en-GB" b="0" noProof="0" dirty="0"/>
              <a:t> dehors (A + B)</a:t>
            </a:r>
            <a:br>
              <a:rPr lang="en-GB" b="0" noProof="0" dirty="0"/>
            </a:br>
            <a:r>
              <a:rPr lang="en-GB" b="0" noProof="0" dirty="0"/>
              <a:t>8. Il/un garçon mange un fruit (A)</a:t>
            </a:r>
            <a:br>
              <a:rPr lang="en-GB" b="0" noProof="0" dirty="0"/>
            </a:br>
            <a:r>
              <a:rPr lang="en-GB" b="0" noProof="0" dirty="0"/>
              <a:t>9. Il y a </a:t>
            </a:r>
            <a:r>
              <a:rPr lang="en-GB" b="0" noProof="0" dirty="0" err="1"/>
              <a:t>une</a:t>
            </a:r>
            <a:r>
              <a:rPr lang="en-GB" b="0" noProof="0" dirty="0"/>
              <a:t> table (A)</a:t>
            </a:r>
            <a:br>
              <a:rPr lang="en-GB" b="0" noProof="0" dirty="0"/>
            </a:br>
            <a:r>
              <a:rPr lang="en-GB" b="0" noProof="0" dirty="0"/>
              <a:t>10. Il y a </a:t>
            </a:r>
            <a:r>
              <a:rPr lang="en-GB" b="0" noProof="0" dirty="0" err="1"/>
              <a:t>une</a:t>
            </a:r>
            <a:r>
              <a:rPr lang="en-GB" b="0" noProof="0" dirty="0"/>
              <a:t> </a:t>
            </a:r>
            <a:r>
              <a:rPr lang="en-GB" b="0" noProof="0" dirty="0" err="1"/>
              <a:t>maison</a:t>
            </a:r>
            <a:r>
              <a:rPr lang="en-GB" b="0" noProof="0" dirty="0"/>
              <a:t> (A)</a:t>
            </a:r>
            <a:br>
              <a:rPr lang="en-GB" b="0" noProof="0" dirty="0"/>
            </a:br>
            <a:r>
              <a:rPr lang="en-GB" b="0" noProof="0" dirty="0"/>
              <a:t>11. Il y a deux frères (B)</a:t>
            </a:r>
          </a:p>
          <a:p>
            <a:r>
              <a:rPr lang="en-GB" b="0" noProof="0" dirty="0"/>
              <a:t>12. </a:t>
            </a:r>
            <a:r>
              <a:rPr lang="en-GB" b="0" noProof="0" dirty="0" err="1"/>
              <a:t>Ils</a:t>
            </a:r>
            <a:r>
              <a:rPr lang="en-GB" b="0" noProof="0" dirty="0"/>
              <a:t> </a:t>
            </a:r>
            <a:r>
              <a:rPr lang="en-GB" b="0" noProof="0" dirty="0" err="1"/>
              <a:t>sont</a:t>
            </a:r>
            <a:r>
              <a:rPr lang="en-GB" b="0" noProof="0" dirty="0"/>
              <a:t> contents (A + B)</a:t>
            </a:r>
            <a:br>
              <a:rPr lang="en-GB" b="0" noProof="0" dirty="0"/>
            </a:br>
            <a:endParaRPr lang="en-US" b="0" dirty="0"/>
          </a:p>
          <a:p>
            <a:endParaRPr lang="en-GB" dirty="0"/>
          </a:p>
        </p:txBody>
      </p:sp>
      <p:sp>
        <p:nvSpPr>
          <p:cNvPr id="4" name="Slide Number Placeholder 3"/>
          <p:cNvSpPr>
            <a:spLocks noGrp="1"/>
          </p:cNvSpPr>
          <p:nvPr>
            <p:ph type="sldNum" sz="quarter" idx="5"/>
          </p:nvPr>
        </p:nvSpPr>
        <p:spPr/>
        <p:txBody>
          <a:bodyPr/>
          <a:lstStyle/>
          <a:p>
            <a:fld id="{B693FF23-63B6-4648-A7B5-0EAECB901592}" type="slidenum">
              <a:rPr lang="en-GB" smtClean="0"/>
              <a:t>40</a:t>
            </a:fld>
            <a:endParaRPr lang="en-GB"/>
          </a:p>
        </p:txBody>
      </p:sp>
    </p:spTree>
    <p:extLst>
      <p:ext uri="{BB962C8B-B14F-4D97-AF65-F5344CB8AC3E}">
        <p14:creationId xmlns:p14="http://schemas.microsoft.com/office/powerpoint/2010/main" val="10455639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sz="1200" b="1" i="0" dirty="0">
                <a:latin typeface="Calibri"/>
                <a:ea typeface="Calibri"/>
                <a:cs typeface="Calibri"/>
                <a:sym typeface="Calibri"/>
              </a:rPr>
              <a:t>Timing: </a:t>
            </a:r>
            <a:r>
              <a:rPr lang="en-GB" sz="1200" b="0" i="0" dirty="0">
                <a:latin typeface="Calibri"/>
                <a:ea typeface="Calibri"/>
                <a:cs typeface="Calibri"/>
                <a:sym typeface="Calibri"/>
              </a:rPr>
              <a:t>4 minutes</a:t>
            </a:r>
            <a:br>
              <a:rPr lang="en-GB" sz="1200" b="0" i="0" dirty="0">
                <a:latin typeface="Calibri"/>
                <a:ea typeface="Calibri"/>
                <a:cs typeface="Calibri"/>
                <a:sym typeface="Calibri"/>
              </a:rPr>
            </a:br>
            <a:r>
              <a:rPr lang="en-GB" sz="1200" b="0" i="0" dirty="0">
                <a:latin typeface="Calibri"/>
                <a:ea typeface="Calibri"/>
                <a:cs typeface="Calibri"/>
                <a:sym typeface="Calibri"/>
              </a:rPr>
              <a:t>Use this slide to set the homework.</a:t>
            </a:r>
          </a:p>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For Y7, the typical homework will be to pre-learn vocabulary for the next lesson.</a:t>
            </a:r>
            <a:br>
              <a:rPr lang="en-GB" sz="1200" b="0" i="0" dirty="0">
                <a:latin typeface="Calibri"/>
                <a:ea typeface="Calibri"/>
                <a:cs typeface="Calibri"/>
                <a:sym typeface="Calibri"/>
              </a:rPr>
            </a:br>
            <a:r>
              <a:rPr lang="en-GB" sz="1200" b="0" i="0" dirty="0">
                <a:latin typeface="Calibri"/>
                <a:ea typeface="Calibri"/>
                <a:cs typeface="Calibri"/>
                <a:sym typeface="Calibri"/>
              </a:rPr>
              <a:t>There is an audio file to accompany the student worksheet.</a:t>
            </a: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Y7 learners.  From this lesson, for example, learners could practise:</a:t>
            </a:r>
          </a:p>
          <a:p>
            <a:r>
              <a:rPr lang="en-US" sz="1200" b="1" dirty="0">
                <a:effectLst/>
                <a:latin typeface="Calibri" panose="020F0502020204030204" pitchFamily="34" charset="0"/>
                <a:ea typeface="Calibri" panose="020F0502020204030204" pitchFamily="34" charset="0"/>
                <a:cs typeface="Times New Roman" panose="02020603050405020304" pitchFamily="18" charset="0"/>
              </a:rPr>
              <a:t>Articles: Number (Article agreement)</a:t>
            </a:r>
          </a:p>
          <a:p>
            <a:r>
              <a:rPr lang="en-US" sz="1200" b="1" dirty="0">
                <a:effectLst/>
                <a:latin typeface="Calibri" panose="020F0502020204030204" pitchFamily="34" charset="0"/>
                <a:ea typeface="Calibri" panose="020F0502020204030204" pitchFamily="34" charset="0"/>
                <a:cs typeface="Times New Roman" panose="02020603050405020304" pitchFamily="18" charset="0"/>
              </a:rPr>
              <a:t>To have and to be: 1st person and 3rd person singular </a:t>
            </a:r>
          </a:p>
          <a:p>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ALTERNATIVE SPEAKING TASK to slides 40-41 photo task. Note that this task requires handouts.</a:t>
            </a:r>
            <a:br>
              <a:rPr lang="en-US" b="1" dirty="0"/>
            </a:br>
            <a:br>
              <a:rPr lang="en-US" b="1" dirty="0"/>
            </a:br>
            <a:r>
              <a:rPr lang="en-US" b="1" dirty="0"/>
              <a:t>Timing: 10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0" noProof="0" dirty="0"/>
              <a:t>Oral production of this week’s vocabulary and grammar structures.</a:t>
            </a:r>
            <a:endParaRPr lang="en-US" b="0"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GB" b="0" noProof="0" dirty="0"/>
              <a:t>On</a:t>
            </a:r>
            <a:r>
              <a:rPr lang="en-GB" b="0" baseline="0" noProof="0" dirty="0"/>
              <a:t> this example slide, only one adjective is given (pleased).  The rest are shown as XXXX to indicate that there will be three adjectives per person/pair of people, to talk about.</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b="1" baseline="0" noProof="0" dirty="0"/>
              <a:t>Partner A</a:t>
            </a:r>
            <a:r>
              <a:rPr lang="en-GB" b="0" baseline="0" noProof="0" dirty="0"/>
              <a:t>: Teachers can elicit the full sentence from students ‘</a:t>
            </a:r>
            <a:r>
              <a:rPr lang="en-GB" b="1" baseline="0" noProof="0" dirty="0" err="1"/>
              <a:t>il</a:t>
            </a:r>
            <a:r>
              <a:rPr lang="en-GB" b="1" baseline="0" noProof="0" dirty="0"/>
              <a:t> </a:t>
            </a:r>
            <a:r>
              <a:rPr lang="en-GB" b="1" baseline="0" noProof="0" dirty="0" err="1"/>
              <a:t>est</a:t>
            </a:r>
            <a:r>
              <a:rPr lang="en-GB" b="1" baseline="0" noProof="0" dirty="0"/>
              <a:t> content</a:t>
            </a:r>
            <a:r>
              <a:rPr lang="en-GB" b="0" baseline="0" noProof="0" dirty="0"/>
              <a:t>’ and then show the next slide, the example slide for Partner B, to model what partner B has to do.</a:t>
            </a:r>
            <a:endParaRPr lang="en-US" b="0" baseline="0"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41224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GB" b="1" baseline="0" noProof="0" dirty="0"/>
              <a:t>Partner B</a:t>
            </a:r>
            <a:r>
              <a:rPr lang="en-GB" b="0" baseline="0" noProof="0" dirty="0"/>
              <a:t>: Student has to write down the description (adjectives only) in English in the spaces provided on this slide. This tests understanding of the grammar (subject pronoun, verb and adjective agreement where audible) as well as of the (adjective) vocabulary.</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b="1" baseline="0" noProof="0" dirty="0"/>
              <a:t>Note: Teachers should encourage students NOT to say their three sentences in order; i.e., they should mix up their 12 sentences so that students have to listen out carefully for the pronoun, verb and adjective agreement and understand all in order to know where to write their English adjectives.</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13055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noProof="0" dirty="0"/>
              <a:t>Task 1 answers check what Partner B wrote.</a:t>
            </a:r>
            <a:endParaRPr lang="en-GB" b="0" baseline="0"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67394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noProof="0" dirty="0"/>
              <a:t>Task 2 responses check what Partner A wrote.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25979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noProof="0" dirty="0"/>
              <a:t>ADDITIONAL / OPTIONAL TASK (could be used instead of the production task, with some classes)</a:t>
            </a:r>
            <a:endParaRPr lang="en-US" b="1" dirty="0"/>
          </a:p>
          <a:p>
            <a:endParaRPr lang="en-US" b="1" dirty="0"/>
          </a:p>
          <a:p>
            <a:r>
              <a:rPr lang="en-US" b="1" dirty="0"/>
              <a:t>Timing: 6-10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0" noProof="0" dirty="0"/>
              <a:t>This</a:t>
            </a:r>
            <a:r>
              <a:rPr lang="en-GB" b="0" baseline="0" noProof="0" dirty="0"/>
              <a:t> task might be saved for revision work (for example, in Week 2.2.1). </a:t>
            </a:r>
            <a:r>
              <a:rPr lang="en-GB" b="0" noProof="0" dirty="0"/>
              <a:t>This activity</a:t>
            </a:r>
            <a:r>
              <a:rPr lang="en-GB" b="0" baseline="0" noProof="0" dirty="0"/>
              <a:t> asks students to engage with a slightly longer text, created entirely using vocabulary and grammar already introduced in the scheme of work. It is about the imaginary character of “Louise”. As well as ‘et’, as used in the previous text, ‘</a:t>
            </a:r>
            <a:r>
              <a:rPr lang="en-GB" b="0" baseline="0" noProof="0" dirty="0" err="1"/>
              <a:t>mais</a:t>
            </a:r>
            <a:r>
              <a:rPr lang="en-GB" b="0" baseline="0" noProof="0" dirty="0"/>
              <a:t>’ (originally introduced in the second week of the course) is used to express contrast. This exercise is designed to enable practice in segmenting.</a:t>
            </a:r>
            <a:endParaRPr lang="en-US" b="1" dirty="0"/>
          </a:p>
          <a:p>
            <a:endParaRPr lang="en-US" b="1" dirty="0"/>
          </a:p>
          <a:p>
            <a:r>
              <a:rPr lang="en-US" b="1" dirty="0"/>
              <a:t>Procedure:</a:t>
            </a:r>
          </a:p>
          <a:p>
            <a:r>
              <a:rPr lang="en-US" b="0" dirty="0"/>
              <a:t>1.</a:t>
            </a:r>
            <a:r>
              <a:rPr lang="en-GB" b="0" baseline="0" noProof="0" dirty="0"/>
              <a:t> Teachers should play the recording (click on the audio icon at the bottom left of the slide to bring up the player) whilst students read the text.</a:t>
            </a:r>
          </a:p>
          <a:p>
            <a:r>
              <a:rPr lang="en-US" b="0" dirty="0"/>
              <a:t>2. </a:t>
            </a:r>
            <a:r>
              <a:rPr lang="en-GB" b="0" baseline="0" noProof="0" dirty="0"/>
              <a:t>. The audio should then be paused at an appropriate moment, teachers asking a question such as:</a:t>
            </a:r>
          </a:p>
          <a:p>
            <a:r>
              <a:rPr lang="en-GB" b="0" baseline="0" noProof="0" dirty="0"/>
              <a:t>- what is the next word? (testing segmentation skills)</a:t>
            </a:r>
          </a:p>
          <a:p>
            <a:r>
              <a:rPr lang="en-GB" b="0" baseline="0" noProof="0" dirty="0"/>
              <a:t>- what could be an alternative for the next word? (testing vocabulary knowledge and understanding of grammar)</a:t>
            </a:r>
          </a:p>
          <a:p>
            <a:pPr marL="0" indent="0">
              <a:buFontTx/>
              <a:buNone/>
            </a:pPr>
            <a:r>
              <a:rPr lang="en-GB" b="0" baseline="0" noProof="0" dirty="0"/>
              <a:t>- what type of word (e.g. noun, verb, adjective) could come next? (testing knowledge of grammar)</a:t>
            </a:r>
            <a:endParaRPr lang="en-US" b="0" dirty="0"/>
          </a:p>
          <a:p>
            <a:r>
              <a:rPr lang="en-US" b="0" dirty="0"/>
              <a:t>3. </a:t>
            </a:r>
            <a:r>
              <a:rPr lang="en-GB" b="0" baseline="0" noProof="0" dirty="0"/>
              <a:t>This process can then be repeated several times.</a:t>
            </a:r>
            <a:endParaRPr lang="en-US" b="0" dirty="0"/>
          </a:p>
          <a:p>
            <a:r>
              <a:rPr lang="en-US" b="0" dirty="0"/>
              <a:t>4. </a:t>
            </a:r>
            <a:r>
              <a:rPr lang="en-GB" b="0" baseline="0" noProof="0" dirty="0"/>
              <a:t>The following subsidiary grammar point arises in this text; it is at the teacher’s discretion whether to point it out briefly, though it should not be allowed to distract from the main learning points of this week’s lesson:</a:t>
            </a:r>
          </a:p>
          <a:p>
            <a:pPr marL="0" indent="0">
              <a:buNone/>
            </a:pPr>
            <a:r>
              <a:rPr lang="en-GB" b="0" baseline="0" noProof="0" dirty="0"/>
              <a:t>Adjectives normally ending in –e do not take a feminine agreement (this was covered when regular feminine adjective agreement was introduced, in the very first week of the course), but they do take an –s for the plural, e.g. ‘</a:t>
            </a:r>
            <a:r>
              <a:rPr lang="en-GB" b="0" baseline="0" noProof="0" dirty="0" err="1"/>
              <a:t>calmes</a:t>
            </a:r>
            <a:r>
              <a:rPr lang="en-GB" b="0" baseline="0" noProof="0" dirty="0"/>
              <a:t>’. You could point out that ‘</a:t>
            </a:r>
            <a:r>
              <a:rPr lang="en-GB" b="0" baseline="0" noProof="0" dirty="0" err="1"/>
              <a:t>jeune</a:t>
            </a:r>
            <a:r>
              <a:rPr lang="en-GB" b="0" baseline="0" noProof="0" dirty="0"/>
              <a:t>’ behaves in the same way, as would ‘</a:t>
            </a:r>
            <a:r>
              <a:rPr lang="en-GB" b="0" baseline="0" noProof="0" dirty="0" err="1"/>
              <a:t>malade</a:t>
            </a:r>
            <a:r>
              <a:rPr lang="en-GB" b="0" baseline="0" noProof="0" dirty="0"/>
              <a:t>’ and ‘</a:t>
            </a:r>
            <a:r>
              <a:rPr lang="en-GB" b="0" baseline="0" noProof="0" dirty="0" err="1"/>
              <a:t>sympathique</a:t>
            </a:r>
            <a:r>
              <a:rPr lang="en-GB" b="0" baseline="0" noProof="0" dirty="0"/>
              <a:t>’ (though not featured here).</a:t>
            </a:r>
          </a:p>
          <a:p>
            <a:endParaRPr lang="en-US" b="1" dirty="0"/>
          </a:p>
          <a:p>
            <a:r>
              <a:rPr lang="en-GB" b="1" baseline="0" dirty="0"/>
              <a:t>Word frequency (1 is the most frequent word in French): </a:t>
            </a:r>
            <a:br>
              <a:rPr lang="en-GB" baseline="0" dirty="0"/>
            </a:br>
            <a:r>
              <a:rPr lang="fr-FR" dirty="0">
                <a:solidFill>
                  <a:srgbClr val="000000"/>
                </a:solidFill>
                <a:latin typeface="Century Gothic" panose="020B0502020202020204" pitchFamily="34" charset="0"/>
              </a:rPr>
              <a:t>sont [5], jeune [152], grand</a:t>
            </a:r>
            <a:r>
              <a:rPr lang="fr-FR" baseline="30000" dirty="0">
                <a:solidFill>
                  <a:srgbClr val="000000"/>
                </a:solidFill>
                <a:latin typeface="Century Gothic" panose="020B0502020202020204" pitchFamily="34" charset="0"/>
              </a:rPr>
              <a:t>2</a:t>
            </a:r>
            <a:r>
              <a:rPr lang="fr-FR" dirty="0">
                <a:solidFill>
                  <a:srgbClr val="000000"/>
                </a:solidFill>
                <a:latin typeface="Century Gothic" panose="020B0502020202020204" pitchFamily="34" charset="0"/>
              </a:rPr>
              <a:t>, petit</a:t>
            </a:r>
            <a:r>
              <a:rPr lang="fr-FR" baseline="30000" dirty="0">
                <a:solidFill>
                  <a:srgbClr val="000000"/>
                </a:solidFill>
                <a:latin typeface="Century Gothic" panose="020B0502020202020204" pitchFamily="34" charset="0"/>
              </a:rPr>
              <a:t>2</a:t>
            </a:r>
            <a:r>
              <a:rPr lang="fr-FR" dirty="0">
                <a:solidFill>
                  <a:srgbClr val="000000"/>
                </a:solidFill>
                <a:latin typeface="Century Gothic" panose="020B0502020202020204" pitchFamily="34" charset="0"/>
              </a:rPr>
              <a:t>, sage</a:t>
            </a:r>
            <a:r>
              <a:rPr lang="fr-FR" baseline="30000" dirty="0">
                <a:solidFill>
                  <a:srgbClr val="000000"/>
                </a:solidFill>
                <a:latin typeface="Century Gothic" panose="020B0502020202020204" pitchFamily="34" charset="0"/>
              </a:rPr>
              <a:t>1</a:t>
            </a:r>
            <a:r>
              <a:rPr lang="fr-FR" dirty="0">
                <a:solidFill>
                  <a:srgbClr val="000000"/>
                </a:solidFill>
                <a:latin typeface="Century Gothic" panose="020B0502020202020204" pitchFamily="34" charset="0"/>
              </a:rPr>
              <a:t> [2643]</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1074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Additional/optional task which could be used for homework or for revisiting in Week 2.2.1</a:t>
            </a:r>
            <a:br>
              <a:rPr lang="en-US" b="1" dirty="0"/>
            </a:br>
            <a:r>
              <a:rPr lang="en-US" b="1" dirty="0"/>
              <a:t>Timing: 5 minutes</a:t>
            </a:r>
          </a:p>
          <a:p>
            <a:endParaRPr lang="en-US" b="1" dirty="0"/>
          </a:p>
          <a:p>
            <a:r>
              <a:rPr lang="en-US" b="1" dirty="0"/>
              <a:t>Aim: </a:t>
            </a:r>
            <a:r>
              <a:rPr lang="en-GB" b="0" noProof="0" dirty="0"/>
              <a:t>To practise written comprehension of pronoun-verb agreement and written production of 3</a:t>
            </a:r>
            <a:r>
              <a:rPr lang="en-GB" b="0" baseline="30000" noProof="0" dirty="0"/>
              <a:t>rd</a:t>
            </a:r>
            <a:r>
              <a:rPr lang="en-GB" b="0" noProof="0" dirty="0"/>
              <a:t> person pronouns.</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GB" b="0" noProof="0" dirty="0"/>
              <a:t>Students are now challenged to select</a:t>
            </a:r>
            <a:r>
              <a:rPr lang="en-GB" b="0" baseline="0" noProof="0" dirty="0"/>
              <a:t> the correct pronoun to replace the (proper) noun(s) in the second and third sentences of each example above. The third sentence in each case uses a verb other than ‘</a:t>
            </a:r>
            <a:r>
              <a:rPr lang="en-GB" b="0" baseline="0" noProof="0" dirty="0" err="1">
                <a:latin typeface="Century Gothic" panose="020B0502020202020204" pitchFamily="34" charset="0"/>
              </a:rPr>
              <a:t>être</a:t>
            </a:r>
            <a:r>
              <a:rPr lang="en-GB" b="0" baseline="0" noProof="0" dirty="0">
                <a:latin typeface="Century Gothic" panose="020B0502020202020204" pitchFamily="34" charset="0"/>
              </a:rPr>
              <a:t>’.</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b="0" baseline="0" noProof="0" dirty="0"/>
              <a:t>The exercise begins with use of proper nouns. This helps students to understand that two named persons = ‘they’, etc.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a:t>
            </a:r>
            <a:r>
              <a:rPr lang="en-GB" b="0" baseline="0" noProof="0" dirty="0"/>
              <a:t>The correct answers are animated. The activity continues on the next slide.</a:t>
            </a:r>
            <a:endParaRPr lang="en-US" b="0" baseline="0" noProof="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fr-FR" dirty="0">
                <a:solidFill>
                  <a:srgbClr val="000000"/>
                </a:solidFill>
                <a:latin typeface="Century Gothic" panose="020B0502020202020204" pitchFamily="34" charset="0"/>
              </a:rPr>
              <a:t>sont [5], frère [1043], parent [546], jeune [152], grand</a:t>
            </a:r>
            <a:r>
              <a:rPr lang="fr-FR" baseline="30000" dirty="0">
                <a:solidFill>
                  <a:srgbClr val="000000"/>
                </a:solidFill>
                <a:latin typeface="Century Gothic" panose="020B0502020202020204" pitchFamily="34" charset="0"/>
              </a:rPr>
              <a:t>2</a:t>
            </a:r>
            <a:r>
              <a:rPr lang="fr-FR" dirty="0">
                <a:solidFill>
                  <a:srgbClr val="000000"/>
                </a:solidFill>
                <a:latin typeface="Century Gothic" panose="020B0502020202020204" pitchFamily="34" charset="0"/>
              </a:rPr>
              <a:t>, petit</a:t>
            </a:r>
            <a:r>
              <a:rPr lang="fr-FR" baseline="30000" dirty="0">
                <a:solidFill>
                  <a:srgbClr val="000000"/>
                </a:solidFill>
                <a:latin typeface="Century Gothic" panose="020B0502020202020204" pitchFamily="34" charset="0"/>
              </a:rPr>
              <a:t>2</a:t>
            </a:r>
            <a:r>
              <a:rPr lang="fr-FR" dirty="0">
                <a:solidFill>
                  <a:srgbClr val="000000"/>
                </a:solidFill>
                <a:latin typeface="Century Gothic" panose="020B0502020202020204" pitchFamily="34" charset="0"/>
              </a:rPr>
              <a:t>, sage</a:t>
            </a:r>
            <a:r>
              <a:rPr lang="fr-FR" baseline="30000" dirty="0">
                <a:solidFill>
                  <a:srgbClr val="000000"/>
                </a:solidFill>
                <a:latin typeface="Century Gothic" panose="020B0502020202020204" pitchFamily="34" charset="0"/>
              </a:rPr>
              <a:t>1</a:t>
            </a:r>
            <a:r>
              <a:rPr lang="fr-FR" dirty="0">
                <a:solidFill>
                  <a:srgbClr val="000000"/>
                </a:solidFill>
                <a:latin typeface="Century Gothic" panose="020B0502020202020204" pitchFamily="34" charset="0"/>
              </a:rPr>
              <a:t> [2643], strict [1859]</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0483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noProof="0" dirty="0"/>
              <a:t>This is the continuation of the activity on the previous slide. </a:t>
            </a:r>
            <a:endParaRPr lang="en-GB" b="0" baseline="0" noProof="0" dirty="0"/>
          </a:p>
          <a:p>
            <a:r>
              <a:rPr lang="en-GB" b="0" baseline="0" noProof="0" dirty="0"/>
              <a:t>The correct answers are animated.</a:t>
            </a:r>
            <a:endParaRPr lang="en-GB" b="0"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0483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[e] </a:t>
            </a:r>
            <a:r>
              <a:rPr lang="en-GB" baseline="0" dirty="0"/>
              <a:t>and then the </a:t>
            </a:r>
            <a:r>
              <a:rPr lang="en-GB" b="1" baseline="0" dirty="0"/>
              <a:t>source</a:t>
            </a:r>
            <a:r>
              <a:rPr lang="en-GB" baseline="0" dirty="0"/>
              <a:t> word again ‘</a:t>
            </a:r>
            <a:r>
              <a:rPr lang="en-GB" b="1" baseline="0" dirty="0"/>
              <a:t>je</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fenêtre</a:t>
            </a:r>
            <a:r>
              <a:rPr lang="en-GB" baseline="0" dirty="0"/>
              <a:t> [1604]; </a:t>
            </a:r>
            <a:r>
              <a:rPr lang="en-GB" b="1" baseline="0" dirty="0" err="1"/>
              <a:t>cela</a:t>
            </a:r>
            <a:r>
              <a:rPr lang="en-GB" b="1" baseline="0" dirty="0"/>
              <a:t> </a:t>
            </a:r>
            <a:r>
              <a:rPr lang="en-GB" b="0" baseline="0" dirty="0"/>
              <a:t>[54]</a:t>
            </a:r>
            <a:r>
              <a:rPr lang="en-GB" baseline="0" dirty="0"/>
              <a:t> </a:t>
            </a:r>
            <a:r>
              <a:rPr lang="en-GB" b="1" baseline="0" dirty="0"/>
              <a:t>second</a:t>
            </a:r>
            <a:r>
              <a:rPr lang="en-GB" baseline="0" dirty="0"/>
              <a:t> [379]; </a:t>
            </a:r>
            <a:r>
              <a:rPr lang="en-GB" b="1" baseline="0" dirty="0"/>
              <a:t>devoir</a:t>
            </a:r>
            <a:r>
              <a:rPr lang="en-GB" baseline="0" dirty="0"/>
              <a:t> [39]; </a:t>
            </a:r>
            <a:r>
              <a:rPr lang="en-GB" b="1" baseline="0" dirty="0"/>
              <a:t>cheval </a:t>
            </a:r>
            <a:r>
              <a:rPr lang="en-GB" baseline="0" dirty="0"/>
              <a:t>[2220]; </a:t>
            </a:r>
            <a:r>
              <a:rPr lang="en-GB" b="1" baseline="0" dirty="0"/>
              <a:t>je </a:t>
            </a:r>
            <a:r>
              <a:rPr lang="en-GB" baseline="0" dirty="0"/>
              <a:t>[22].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71937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94910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01980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 </a:t>
            </a:r>
            <a:r>
              <a:rPr lang="en-US" b="0" dirty="0"/>
              <a:t>for 3 slides</a:t>
            </a:r>
            <a:endParaRPr lang="en-US" b="1" dirty="0"/>
          </a:p>
          <a:p>
            <a:endParaRPr lang="en-US" b="1" dirty="0"/>
          </a:p>
          <a:p>
            <a:r>
              <a:rPr lang="en-US" b="1" dirty="0"/>
              <a:t>Aim: </a:t>
            </a:r>
            <a:r>
              <a:rPr lang="en-US" b="0" dirty="0"/>
              <a:t>Aural recognition of SSC [e]</a:t>
            </a:r>
            <a:endParaRPr lang="en-US" b="1" dirty="0"/>
          </a:p>
          <a:p>
            <a:endParaRPr lang="en-US" b="1" dirty="0"/>
          </a:p>
          <a:p>
            <a:r>
              <a:rPr lang="en-US" b="1" dirty="0"/>
              <a:t>Procedure:</a:t>
            </a:r>
          </a:p>
          <a:p>
            <a:r>
              <a:rPr lang="en-US" b="0" dirty="0"/>
              <a:t>1. Students recall the French words that relate to the pictures on screen</a:t>
            </a:r>
          </a:p>
          <a:p>
            <a:r>
              <a:rPr lang="en-US" b="0" dirty="0"/>
              <a:t>2. Students decide which word contains the SSC [e]</a:t>
            </a:r>
          </a:p>
          <a:p>
            <a:r>
              <a:rPr lang="en-US" b="0" dirty="0"/>
              <a:t>3. Click to reveal first clue (French word with gap for SSC)</a:t>
            </a:r>
          </a:p>
          <a:p>
            <a:r>
              <a:rPr lang="en-US" b="0" dirty="0"/>
              <a:t>4. Click again to reveal answer</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417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81824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5979824"/>
            <a:ext cx="1337616" cy="947465"/>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1113423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323540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630733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30947421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8300981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31067357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528360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71541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79409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1069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4119520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355721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29025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2068369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601321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7350970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3092174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207028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5.png"/><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8.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3.png"/><Relationship Id="rId9" Type="http://schemas.openxmlformats.org/officeDocument/2006/relationships/image" Target="../media/image2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audio" Target="../media/audio9.wav"/><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audio" Target="../media/audio10.wav"/><Relationship Id="rId2" Type="http://schemas.openxmlformats.org/officeDocument/2006/relationships/notesSlide" Target="../notesSlides/notesSlide17.xml"/><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audio" Target="../media/audio11.wav"/><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36.png"/><Relationship Id="rId5" Type="http://schemas.openxmlformats.org/officeDocument/2006/relationships/image" Target="../media/image34.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8" Type="http://schemas.openxmlformats.org/officeDocument/2006/relationships/audio" Target="../media/audio12.wav"/><Relationship Id="rId3" Type="http://schemas.openxmlformats.org/officeDocument/2006/relationships/image" Target="../media/image31.png"/><Relationship Id="rId7"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openxmlformats.org/officeDocument/2006/relationships/image" Target="../media/image37.png"/><Relationship Id="rId5" Type="http://schemas.openxmlformats.org/officeDocument/2006/relationships/image" Target="../media/image34.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6.png"/><Relationship Id="rId5" Type="http://schemas.openxmlformats.org/officeDocument/2006/relationships/audio" Target="../media/audio3.wav"/><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image" Target="../media/image31.png"/><Relationship Id="rId7"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7.xml"/><Relationship Id="rId6" Type="http://schemas.openxmlformats.org/officeDocument/2006/relationships/image" Target="../media/image39.png"/><Relationship Id="rId5" Type="http://schemas.openxmlformats.org/officeDocument/2006/relationships/image" Target="../media/image34.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audio" Target="../media/audio14.wav"/><Relationship Id="rId2" Type="http://schemas.openxmlformats.org/officeDocument/2006/relationships/notesSlide" Target="../notesSlides/notesSlide21.xml"/><Relationship Id="rId1" Type="http://schemas.openxmlformats.org/officeDocument/2006/relationships/slideLayout" Target="../slideLayouts/slideLayout17.xml"/><Relationship Id="rId6" Type="http://schemas.openxmlformats.org/officeDocument/2006/relationships/image" Target="../media/image41.png"/><Relationship Id="rId5" Type="http://schemas.openxmlformats.org/officeDocument/2006/relationships/image" Target="../media/image34.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audio" Target="../media/audio19.wav"/><Relationship Id="rId3" Type="http://schemas.openxmlformats.org/officeDocument/2006/relationships/image" Target="../media/image43.png"/><Relationship Id="rId7" Type="http://schemas.openxmlformats.org/officeDocument/2006/relationships/audio" Target="../media/audio18.wav"/><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audio" Target="../media/audio17.wav"/><Relationship Id="rId11" Type="http://schemas.openxmlformats.org/officeDocument/2006/relationships/image" Target="../media/image45.png"/><Relationship Id="rId5" Type="http://schemas.openxmlformats.org/officeDocument/2006/relationships/audio" Target="../media/audio16.wav"/><Relationship Id="rId10" Type="http://schemas.openxmlformats.org/officeDocument/2006/relationships/image" Target="../media/image44.png"/><Relationship Id="rId4" Type="http://schemas.openxmlformats.org/officeDocument/2006/relationships/audio" Target="../media/audio15.wav"/><Relationship Id="rId9" Type="http://schemas.openxmlformats.org/officeDocument/2006/relationships/audio" Target="../media/audio20.wav"/></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image" Target="../media/image46.jpg"/><Relationship Id="rId7" Type="http://schemas.openxmlformats.org/officeDocument/2006/relationships/image" Target="../media/image50.jp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5.png"/><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8" Type="http://schemas.openxmlformats.org/officeDocument/2006/relationships/audio" Target="../media/audio25.wav"/><Relationship Id="rId13" Type="http://schemas.openxmlformats.org/officeDocument/2006/relationships/image" Target="../media/image53.png"/><Relationship Id="rId3" Type="http://schemas.openxmlformats.org/officeDocument/2006/relationships/image" Target="../media/image52.png"/><Relationship Id="rId7" Type="http://schemas.openxmlformats.org/officeDocument/2006/relationships/audio" Target="../media/audio24.wav"/><Relationship Id="rId12" Type="http://schemas.openxmlformats.org/officeDocument/2006/relationships/audio" Target="../media/audio29.wav"/><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audio" Target="../media/audio23.wav"/><Relationship Id="rId11" Type="http://schemas.openxmlformats.org/officeDocument/2006/relationships/audio" Target="../media/audio28.wav"/><Relationship Id="rId5" Type="http://schemas.openxmlformats.org/officeDocument/2006/relationships/audio" Target="../media/audio22.wav"/><Relationship Id="rId15" Type="http://schemas.openxmlformats.org/officeDocument/2006/relationships/audio" Target="../media/audio30.wav"/><Relationship Id="rId10" Type="http://schemas.openxmlformats.org/officeDocument/2006/relationships/audio" Target="../media/audio27.wav"/><Relationship Id="rId4" Type="http://schemas.openxmlformats.org/officeDocument/2006/relationships/audio" Target="../media/audio21.wav"/><Relationship Id="rId9" Type="http://schemas.openxmlformats.org/officeDocument/2006/relationships/audio" Target="../media/audio26.wav"/><Relationship Id="rId14" Type="http://schemas.openxmlformats.org/officeDocument/2006/relationships/image" Target="../media/image5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8" Type="http://schemas.openxmlformats.org/officeDocument/2006/relationships/audio" Target="../media/audio34.wav"/><Relationship Id="rId3" Type="http://schemas.openxmlformats.org/officeDocument/2006/relationships/image" Target="../media/image62.png"/><Relationship Id="rId7" Type="http://schemas.openxmlformats.org/officeDocument/2006/relationships/audio" Target="../media/audio33.wav"/><Relationship Id="rId12" Type="http://schemas.openxmlformats.org/officeDocument/2006/relationships/image" Target="../media/image61.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audio" Target="../media/audio32.wav"/><Relationship Id="rId11" Type="http://schemas.openxmlformats.org/officeDocument/2006/relationships/image" Target="../media/image60.png"/><Relationship Id="rId5" Type="http://schemas.openxmlformats.org/officeDocument/2006/relationships/audio" Target="../media/audio31.wav"/><Relationship Id="rId10" Type="http://schemas.openxmlformats.org/officeDocument/2006/relationships/audio" Target="../media/audio36.wav"/><Relationship Id="rId4" Type="http://schemas.openxmlformats.org/officeDocument/2006/relationships/image" Target="../media/image43.png"/><Relationship Id="rId9" Type="http://schemas.openxmlformats.org/officeDocument/2006/relationships/audio" Target="../media/audio35.wav"/></Relationships>
</file>

<file path=ppt/slides/_rels/slide39.xml.rels><?xml version="1.0" encoding="UTF-8" standalone="yes"?>
<Relationships xmlns="http://schemas.openxmlformats.org/package/2006/relationships"><Relationship Id="rId8" Type="http://schemas.openxmlformats.org/officeDocument/2006/relationships/audio" Target="../media/audio38.wav"/><Relationship Id="rId3" Type="http://schemas.openxmlformats.org/officeDocument/2006/relationships/audio" Target="../media/audio37.wav"/><Relationship Id="rId7" Type="http://schemas.openxmlformats.org/officeDocument/2006/relationships/image" Target="../media/image66.jpg"/><Relationship Id="rId12" Type="http://schemas.openxmlformats.org/officeDocument/2006/relationships/audio" Target="../media/audio42.wav"/><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65.jpg"/><Relationship Id="rId11" Type="http://schemas.openxmlformats.org/officeDocument/2006/relationships/audio" Target="../media/audio41.wav"/><Relationship Id="rId5" Type="http://schemas.openxmlformats.org/officeDocument/2006/relationships/image" Target="../media/image64.jpg"/><Relationship Id="rId10" Type="http://schemas.openxmlformats.org/officeDocument/2006/relationships/audio" Target="../media/audio40.wav"/><Relationship Id="rId4" Type="http://schemas.openxmlformats.org/officeDocument/2006/relationships/image" Target="../media/image63.jpg"/><Relationship Id="rId9" Type="http://schemas.openxmlformats.org/officeDocument/2006/relationships/audio" Target="../media/audio39.wav"/></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68.jpg"/></Relationships>
</file>

<file path=ppt/slides/_rels/slide4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hyperlink" Target="https://www.rachelhawkes.com/LDPresources/Yr7French/French_Y7_Term2i_Wk3_audio.html" TargetMode="External"/><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71.png"/><Relationship Id="rId4" Type="http://schemas.openxmlformats.org/officeDocument/2006/relationships/hyperlink" Target="https://www.rachelhawkes.com/LDPresources/Yr7French/French_Y7_Term2i_Wk3_audio_HW_sheet.docx"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2.xml"/><Relationship Id="rId1" Type="http://schemas.openxmlformats.org/officeDocument/2006/relationships/slideLayout" Target="../slideLayouts/slideLayout17.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4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3.xml"/><Relationship Id="rId1" Type="http://schemas.openxmlformats.org/officeDocument/2006/relationships/slideLayout" Target="../slideLayouts/slideLayout17.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4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4.xml"/><Relationship Id="rId1" Type="http://schemas.openxmlformats.org/officeDocument/2006/relationships/slideLayout" Target="../slideLayouts/slideLayout17.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4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5.xml"/><Relationship Id="rId1" Type="http://schemas.openxmlformats.org/officeDocument/2006/relationships/slideLayout" Target="../slideLayouts/slideLayout17.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7.jpg"/><Relationship Id="rId5" Type="http://schemas.openxmlformats.org/officeDocument/2006/relationships/image" Target="../media/image76.png"/><Relationship Id="rId4"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1069"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B929C4AB-5BF7-4ECF-920D-E5CDB502E331}"/>
              </a:ext>
            </a:extLst>
          </p:cNvPr>
          <p:cNvSpPr>
            <a:spLocks noGrp="1"/>
          </p:cNvSpPr>
          <p:nvPr>
            <p:ph type="body" sz="quarter" idx="12"/>
          </p:nvPr>
        </p:nvSpPr>
        <p:spPr>
          <a:xfrm>
            <a:off x="128407" y="5578600"/>
            <a:ext cx="4617765" cy="1154112"/>
          </a:xfrm>
        </p:spPr>
        <p:txBody>
          <a:bodyPr>
            <a:normAutofit fontScale="775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900" dirty="0">
                <a:solidFill>
                  <a:prstClr val="white"/>
                </a:solidFill>
                <a:latin typeface="Century Gothic" panose="020B0502020202020204" pitchFamily="34" charset="0"/>
              </a:rPr>
              <a:t>2.1</a:t>
            </a:r>
            <a:r>
              <a:rPr kumimoji="0" lang="en-GB" sz="29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a:t>
            </a:r>
            <a:r>
              <a:rPr lang="en-GB" sz="2900" dirty="0">
                <a:solidFill>
                  <a:prstClr val="white"/>
                </a:solidFill>
                <a:ea typeface="+mj-ea"/>
                <a:cs typeface="+mj-cs"/>
              </a:rPr>
              <a:t>2</a:t>
            </a:r>
            <a:r>
              <a:rPr kumimoji="0" lang="en-GB" sz="29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Lesson 31</a:t>
            </a:r>
            <a:br>
              <a:rPr lang="en-GB" sz="2900" dirty="0">
                <a:solidFill>
                  <a:prstClr val="white"/>
                </a:solidFill>
                <a:ea typeface="+mj-ea"/>
                <a:cs typeface="+mj-cs"/>
              </a:rPr>
            </a:br>
            <a:r>
              <a:rPr kumimoji="0" lang="fi-FI" sz="1200" b="0"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Stephen Owen / Emma Marsden / Catherine Morris </a:t>
            </a:r>
            <a:br>
              <a:rPr kumimoji="0" lang="fi-FI" sz="1600" b="0"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b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Motard</a:t>
            </a:r>
          </a:p>
          <a:p>
            <a:pPr lvl="0">
              <a:defRPr/>
            </a:pPr>
            <a:r>
              <a:rPr lang="en-GB" sz="1800" dirty="0">
                <a:solidFill>
                  <a:prstClr val="white"/>
                </a:solidFill>
                <a:latin typeface="Century Gothic" panose="020B0502020202020204" pitchFamily="34" charset="0"/>
              </a:rPr>
              <a:t>Date updated: 10.01.24</a:t>
            </a:r>
          </a:p>
          <a:p>
            <a:endParaRPr lang="en-GB" sz="1800" dirty="0"/>
          </a:p>
        </p:txBody>
      </p:sp>
      <p:sp>
        <p:nvSpPr>
          <p:cNvPr id="4" name="Text Placeholder 3">
            <a:extLst>
              <a:ext uri="{FF2B5EF4-FFF2-40B4-BE49-F238E27FC236}">
                <a16:creationId xmlns:a16="http://schemas.microsoft.com/office/drawing/2014/main" id="{F5B06AA0-EF92-4C1C-A217-296A2C37BDC4}"/>
              </a:ext>
            </a:extLst>
          </p:cNvPr>
          <p:cNvSpPr>
            <a:spLocks noGrp="1"/>
          </p:cNvSpPr>
          <p:nvPr>
            <p:ph type="body" sz="quarter" idx="13"/>
          </p:nvPr>
        </p:nvSpPr>
        <p:spPr>
          <a:xfrm>
            <a:off x="383857" y="2548062"/>
            <a:ext cx="6722795" cy="2312696"/>
          </a:xfrm>
        </p:spPr>
        <p:txBody>
          <a:bodyPr>
            <a:normAutofit/>
          </a:bodyPr>
          <a:lstStyle/>
          <a:p>
            <a:pPr algn="l"/>
            <a:r>
              <a:rPr lang="fr-FR" sz="2400" dirty="0">
                <a:solidFill>
                  <a:prstClr val="white"/>
                </a:solidFill>
              </a:rPr>
              <a:t>être (nous, vous)</a:t>
            </a:r>
          </a:p>
          <a:p>
            <a:pPr algn="l"/>
            <a:r>
              <a:rPr lang="en-GB" sz="2400" dirty="0">
                <a:solidFill>
                  <a:prstClr val="white"/>
                </a:solidFill>
              </a:rPr>
              <a:t>regular plural marker on adjectives </a:t>
            </a:r>
            <a:r>
              <a:rPr lang="fr-FR" sz="2400" dirty="0">
                <a:solidFill>
                  <a:prstClr val="white"/>
                </a:solidFill>
              </a:rPr>
              <a:t>(-s)</a:t>
            </a:r>
          </a:p>
          <a:p>
            <a:pPr algn="l"/>
            <a:r>
              <a:rPr lang="en-GB" sz="2400" dirty="0">
                <a:solidFill>
                  <a:prstClr val="white"/>
                </a:solidFill>
              </a:rPr>
              <a:t>SSC [e] [revisited]</a:t>
            </a:r>
          </a:p>
        </p:txBody>
      </p:sp>
      <p:sp>
        <p:nvSpPr>
          <p:cNvPr id="5" name="Text Placeholder 4">
            <a:extLst>
              <a:ext uri="{FF2B5EF4-FFF2-40B4-BE49-F238E27FC236}">
                <a16:creationId xmlns:a16="http://schemas.microsoft.com/office/drawing/2014/main" id="{E46B44DE-94FF-452E-AA57-CB9EA0E3FF86}"/>
              </a:ext>
            </a:extLst>
          </p:cNvPr>
          <p:cNvSpPr>
            <a:spLocks noGrp="1"/>
          </p:cNvSpPr>
          <p:nvPr>
            <p:ph type="body" sz="quarter" idx="14"/>
          </p:nvPr>
        </p:nvSpPr>
        <p:spPr>
          <a:xfrm>
            <a:off x="299793" y="1537855"/>
            <a:ext cx="8892757" cy="1010207"/>
          </a:xfrm>
        </p:spPr>
        <p:txBody>
          <a:bodyPr>
            <a:normAutofit fontScale="92500" lnSpcReduction="20000"/>
          </a:bodyPr>
          <a:lstStyle/>
          <a:p>
            <a:r>
              <a:rPr lang="en-GB" sz="4400" b="1" dirty="0">
                <a:solidFill>
                  <a:prstClr val="white"/>
                </a:solidFill>
              </a:rPr>
              <a:t>Family and family </a:t>
            </a:r>
            <a:r>
              <a:rPr lang="en-GB" sz="4400" dirty="0">
                <a:solidFill>
                  <a:prstClr val="white"/>
                </a:solidFill>
              </a:rPr>
              <a:t>life</a:t>
            </a:r>
            <a:br>
              <a:rPr lang="en-GB" sz="4400" dirty="0">
                <a:solidFill>
                  <a:prstClr val="white"/>
                </a:solidFill>
              </a:rPr>
            </a:br>
            <a:r>
              <a:rPr lang="en-GB" sz="3900" b="1" i="1" dirty="0">
                <a:solidFill>
                  <a:prstClr val="white"/>
                </a:solidFill>
              </a:rPr>
              <a:t>Describing people</a:t>
            </a:r>
            <a:endParaRPr lang="en-GB" sz="4400" i="1" dirty="0"/>
          </a:p>
        </p:txBody>
      </p:sp>
      <p:pic>
        <p:nvPicPr>
          <p:cNvPr id="7" name="Picture 6" descr="A black background with a black square&#10;&#10;Description automatically generated with medium confidence">
            <a:extLst>
              <a:ext uri="{FF2B5EF4-FFF2-40B4-BE49-F238E27FC236}">
                <a16:creationId xmlns:a16="http://schemas.microsoft.com/office/drawing/2014/main" id="{5614A6A9-AC72-46C2-96E9-FA154AC3BD6C}"/>
              </a:ext>
            </a:extLst>
          </p:cNvPr>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445830" y="3555651"/>
            <a:ext cx="4539502" cy="2610214"/>
          </a:xfrm>
          <a:prstGeom prst="rect">
            <a:avLst/>
          </a:prstGeom>
        </p:spPr>
      </p:pic>
    </p:spTree>
    <p:extLst>
      <p:ext uri="{BB962C8B-B14F-4D97-AF65-F5344CB8AC3E}">
        <p14:creationId xmlns:p14="http://schemas.microsoft.com/office/powerpoint/2010/main" val="3352586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039762" cy="647577"/>
          </a:xfrm>
        </p:spPr>
        <p:txBody>
          <a:bodyPr>
            <a:normAutofit/>
          </a:bodyPr>
          <a:lstStyle/>
          <a:p>
            <a:r>
              <a:rPr lang="en-GB" b="1" dirty="0" err="1">
                <a:solidFill>
                  <a:schemeClr val="bg1"/>
                </a:solidFill>
              </a:rPr>
              <a:t>Phonétique</a:t>
            </a:r>
            <a:r>
              <a:rPr lang="en-GB" b="1" dirty="0">
                <a:solidFill>
                  <a:schemeClr val="bg1"/>
                </a:solidFill>
              </a:rPr>
              <a:t>  </a:t>
            </a:r>
          </a:p>
        </p:txBody>
      </p:sp>
      <p:sp>
        <p:nvSpPr>
          <p:cNvPr id="16" name="TextBox 15">
            <a:extLst>
              <a:ext uri="{FF2B5EF4-FFF2-40B4-BE49-F238E27FC236}">
                <a16:creationId xmlns:a16="http://schemas.microsoft.com/office/drawing/2014/main" id="{8BA72368-29DC-4585-BBCB-2E118E46B10E}"/>
              </a:ext>
            </a:extLst>
          </p:cNvPr>
          <p:cNvSpPr txBox="1"/>
          <p:nvPr/>
        </p:nvSpPr>
        <p:spPr>
          <a:xfrm>
            <a:off x="2152762" y="5015048"/>
            <a:ext cx="21517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de__x</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31A9135C-9346-4B4A-82D1-B197FFA0BB8C}"/>
              </a:ext>
            </a:extLst>
          </p:cNvPr>
          <p:cNvSpPr txBox="1"/>
          <p:nvPr/>
        </p:nvSpPr>
        <p:spPr>
          <a:xfrm>
            <a:off x="320679" y="1335677"/>
            <a:ext cx="627724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français</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quel</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mot a la SSC e ?</a:t>
            </a:r>
          </a:p>
        </p:txBody>
      </p:sp>
      <p:sp>
        <p:nvSpPr>
          <p:cNvPr id="18" name="Rectangle 17">
            <a:extLst>
              <a:ext uri="{FF2B5EF4-FFF2-40B4-BE49-F238E27FC236}">
                <a16:creationId xmlns:a16="http://schemas.microsoft.com/office/drawing/2014/main" id="{9FA7E208-BE2F-493A-8EB0-A2E8EA7C9A1B}"/>
              </a:ext>
            </a:extLst>
          </p:cNvPr>
          <p:cNvSpPr/>
          <p:nvPr/>
        </p:nvSpPr>
        <p:spPr>
          <a:xfrm>
            <a:off x="2152762" y="4957186"/>
            <a:ext cx="2151720" cy="519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deux</a:t>
            </a:r>
          </a:p>
        </p:txBody>
      </p:sp>
      <p:sp>
        <p:nvSpPr>
          <p:cNvPr id="19" name="TextBox 18">
            <a:extLst>
              <a:ext uri="{FF2B5EF4-FFF2-40B4-BE49-F238E27FC236}">
                <a16:creationId xmlns:a16="http://schemas.microsoft.com/office/drawing/2014/main" id="{807BD267-A672-4BE9-94DB-CB9F1F7BDE16}"/>
              </a:ext>
            </a:extLst>
          </p:cNvPr>
          <p:cNvSpPr txBox="1"/>
          <p:nvPr/>
        </p:nvSpPr>
        <p:spPr>
          <a:xfrm>
            <a:off x="7341206" y="4957186"/>
            <a:ext cx="21517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de__</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mander</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Rectangle 19">
            <a:extLst>
              <a:ext uri="{FF2B5EF4-FFF2-40B4-BE49-F238E27FC236}">
                <a16:creationId xmlns:a16="http://schemas.microsoft.com/office/drawing/2014/main" id="{6FB52E24-9FBD-4E17-90DB-3EF3418AD52D}"/>
              </a:ext>
            </a:extLst>
          </p:cNvPr>
          <p:cNvSpPr/>
          <p:nvPr/>
        </p:nvSpPr>
        <p:spPr>
          <a:xfrm>
            <a:off x="7271841" y="4957186"/>
            <a:ext cx="2151720" cy="519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mander</a:t>
            </a:r>
          </a:p>
        </p:txBody>
      </p:sp>
      <p:pic>
        <p:nvPicPr>
          <p:cNvPr id="21" name="Picture 4" descr="Question Smiley Clip Art">
            <a:extLst>
              <a:ext uri="{FF2B5EF4-FFF2-40B4-BE49-F238E27FC236}">
                <a16:creationId xmlns:a16="http://schemas.microsoft.com/office/drawing/2014/main" id="{471DEBAE-9D06-456E-8853-03B7DF29D3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1061" y="1951851"/>
            <a:ext cx="2857500" cy="276225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DDF113E9-260C-424D-A7F3-70EC1CA9E655}"/>
              </a:ext>
            </a:extLst>
          </p:cNvPr>
          <p:cNvSpPr/>
          <p:nvPr/>
        </p:nvSpPr>
        <p:spPr>
          <a:xfrm>
            <a:off x="2699074" y="1522910"/>
            <a:ext cx="1231358" cy="37702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w="6600">
                  <a:solidFill>
                    <a:srgbClr val="EE6000"/>
                  </a:solidFill>
                  <a:prstDash val="solid"/>
                </a:ln>
                <a:solidFill>
                  <a:srgbClr val="FFC000"/>
                </a:solidFill>
                <a:effectLst>
                  <a:outerShdw dist="38100" dir="2700000" algn="tl" rotWithShape="0">
                    <a:srgbClr val="ED7D31"/>
                  </a:outerShdw>
                </a:effectLst>
                <a:uLnTx/>
                <a:uFillTx/>
                <a:latin typeface="Century Gothic" panose="020F0302020204030204"/>
                <a:ea typeface="+mn-ea"/>
                <a:cs typeface="+mn-cs"/>
              </a:rPr>
              <a:t>2</a:t>
            </a:r>
          </a:p>
        </p:txBody>
      </p:sp>
      <p:sp>
        <p:nvSpPr>
          <p:cNvPr id="2" name="Rounded Rectangle 46">
            <a:extLst>
              <a:ext uri="{FF2B5EF4-FFF2-40B4-BE49-F238E27FC236}">
                <a16:creationId xmlns:a16="http://schemas.microsoft.com/office/drawing/2014/main" id="{61673BA2-881F-4011-9EBC-27DFFD24A900}"/>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33552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animBg="1"/>
      <p:bldP spid="19" grpId="0"/>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C25C9-C5AB-4DC2-BB2D-A742A9106CE6}"/>
              </a:ext>
            </a:extLst>
          </p:cNvPr>
          <p:cNvSpPr>
            <a:spLocks noGrp="1"/>
          </p:cNvSpPr>
          <p:nvPr>
            <p:ph type="title"/>
          </p:nvPr>
        </p:nvSpPr>
        <p:spPr>
          <a:xfrm>
            <a:off x="0" y="257698"/>
            <a:ext cx="2542032" cy="647577"/>
          </a:xfrm>
        </p:spPr>
        <p:txBody>
          <a:bodyPr/>
          <a:lstStyle/>
          <a:p>
            <a:r>
              <a:rPr lang="en-GB" dirty="0" err="1"/>
              <a:t>Vokabeln</a:t>
            </a:r>
            <a:endParaRPr lang="en-GB" dirty="0"/>
          </a:p>
        </p:txBody>
      </p:sp>
      <p:sp>
        <p:nvSpPr>
          <p:cNvPr id="4" name="Rounded Rectangle 11">
            <a:extLst>
              <a:ext uri="{FF2B5EF4-FFF2-40B4-BE49-F238E27FC236}">
                <a16:creationId xmlns:a16="http://schemas.microsoft.com/office/drawing/2014/main" id="{993169AA-F97A-4ECD-B954-293D3377BC42}"/>
              </a:ext>
            </a:extLst>
          </p:cNvPr>
          <p:cNvSpPr/>
          <p:nvPr/>
        </p:nvSpPr>
        <p:spPr>
          <a:xfrm>
            <a:off x="1796012" y="4192684"/>
            <a:ext cx="2704041" cy="646331"/>
          </a:xfrm>
          <a:prstGeom prst="roundRect">
            <a:avLst/>
          </a:prstGeom>
          <a:solidFill>
            <a:schemeClr val="accent4">
              <a:lumMod val="20000"/>
              <a:lumOff val="80000"/>
            </a:schemeClr>
          </a:solidFill>
          <a:ln w="571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002060"/>
                </a:solidFill>
                <a:effectLst/>
                <a:uLnTx/>
                <a:uFillTx/>
                <a:latin typeface="Century Gothic"/>
                <a:ea typeface="+mn-ea"/>
                <a:cs typeface="+mn-cs"/>
              </a:rPr>
              <a:t>grand</a:t>
            </a:r>
          </a:p>
        </p:txBody>
      </p:sp>
      <p:sp>
        <p:nvSpPr>
          <p:cNvPr id="6" name="Call-out: Down Arrow 5">
            <a:extLst>
              <a:ext uri="{FF2B5EF4-FFF2-40B4-BE49-F238E27FC236}">
                <a16:creationId xmlns:a16="http://schemas.microsoft.com/office/drawing/2014/main" id="{35017A9B-5B1E-47AC-9553-AB8C0B47AB84}"/>
              </a:ext>
            </a:extLst>
          </p:cNvPr>
          <p:cNvSpPr/>
          <p:nvPr/>
        </p:nvSpPr>
        <p:spPr>
          <a:xfrm>
            <a:off x="3559725" y="1871541"/>
            <a:ext cx="5367901" cy="1244979"/>
          </a:xfrm>
          <a:custGeom>
            <a:avLst/>
            <a:gdLst>
              <a:gd name="connsiteX0" fmla="*/ 0 w 5367901"/>
              <a:gd name="connsiteY0" fmla="*/ 0 h 1244979"/>
              <a:gd name="connsiteX1" fmla="*/ 435396 w 5367901"/>
              <a:gd name="connsiteY1" fmla="*/ 0 h 1244979"/>
              <a:gd name="connsiteX2" fmla="*/ 870793 w 5367901"/>
              <a:gd name="connsiteY2" fmla="*/ 0 h 1244979"/>
              <a:gd name="connsiteX3" fmla="*/ 1413547 w 5367901"/>
              <a:gd name="connsiteY3" fmla="*/ 0 h 1244979"/>
              <a:gd name="connsiteX4" fmla="*/ 1848944 w 5367901"/>
              <a:gd name="connsiteY4" fmla="*/ 0 h 1244979"/>
              <a:gd name="connsiteX5" fmla="*/ 2284340 w 5367901"/>
              <a:gd name="connsiteY5" fmla="*/ 0 h 1244979"/>
              <a:gd name="connsiteX6" fmla="*/ 2880774 w 5367901"/>
              <a:gd name="connsiteY6" fmla="*/ 0 h 1244979"/>
              <a:gd name="connsiteX7" fmla="*/ 3423528 w 5367901"/>
              <a:gd name="connsiteY7" fmla="*/ 0 h 1244979"/>
              <a:gd name="connsiteX8" fmla="*/ 4073640 w 5367901"/>
              <a:gd name="connsiteY8" fmla="*/ 0 h 1244979"/>
              <a:gd name="connsiteX9" fmla="*/ 4723753 w 5367901"/>
              <a:gd name="connsiteY9" fmla="*/ 0 h 1244979"/>
              <a:gd name="connsiteX10" fmla="*/ 5367901 w 5367901"/>
              <a:gd name="connsiteY10" fmla="*/ 0 h 1244979"/>
              <a:gd name="connsiteX11" fmla="*/ 5367901 w 5367901"/>
              <a:gd name="connsiteY11" fmla="*/ 420654 h 1244979"/>
              <a:gd name="connsiteX12" fmla="*/ 5367901 w 5367901"/>
              <a:gd name="connsiteY12" fmla="*/ 808950 h 1244979"/>
              <a:gd name="connsiteX13" fmla="*/ 4887519 w 5367901"/>
              <a:gd name="connsiteY13" fmla="*/ 808950 h 1244979"/>
              <a:gd name="connsiteX14" fmla="*/ 4432420 w 5367901"/>
              <a:gd name="connsiteY14" fmla="*/ 808950 h 1244979"/>
              <a:gd name="connsiteX15" fmla="*/ 3977321 w 5367901"/>
              <a:gd name="connsiteY15" fmla="*/ 808950 h 1244979"/>
              <a:gd name="connsiteX16" fmla="*/ 3496938 w 5367901"/>
              <a:gd name="connsiteY16" fmla="*/ 808950 h 1244979"/>
              <a:gd name="connsiteX17" fmla="*/ 2839573 w 5367901"/>
              <a:gd name="connsiteY17" fmla="*/ 808950 h 1244979"/>
              <a:gd name="connsiteX18" fmla="*/ 2839573 w 5367901"/>
              <a:gd name="connsiteY18" fmla="*/ 933734 h 1244979"/>
              <a:gd name="connsiteX19" fmla="*/ 2995195 w 5367901"/>
              <a:gd name="connsiteY19" fmla="*/ 933734 h 1244979"/>
              <a:gd name="connsiteX20" fmla="*/ 2683951 w 5367901"/>
              <a:gd name="connsiteY20" fmla="*/ 1244979 h 1244979"/>
              <a:gd name="connsiteX21" fmla="*/ 2372706 w 5367901"/>
              <a:gd name="connsiteY21" fmla="*/ 933734 h 1244979"/>
              <a:gd name="connsiteX22" fmla="*/ 2528328 w 5367901"/>
              <a:gd name="connsiteY22" fmla="*/ 933734 h 1244979"/>
              <a:gd name="connsiteX23" fmla="*/ 2528328 w 5367901"/>
              <a:gd name="connsiteY23" fmla="*/ 808950 h 1244979"/>
              <a:gd name="connsiteX24" fmla="*/ 2047946 w 5367901"/>
              <a:gd name="connsiteY24" fmla="*/ 808950 h 1244979"/>
              <a:gd name="connsiteX25" fmla="*/ 1592847 w 5367901"/>
              <a:gd name="connsiteY25" fmla="*/ 808950 h 1244979"/>
              <a:gd name="connsiteX26" fmla="*/ 1137748 w 5367901"/>
              <a:gd name="connsiteY26" fmla="*/ 808950 h 1244979"/>
              <a:gd name="connsiteX27" fmla="*/ 657365 w 5367901"/>
              <a:gd name="connsiteY27" fmla="*/ 808950 h 1244979"/>
              <a:gd name="connsiteX28" fmla="*/ 0 w 5367901"/>
              <a:gd name="connsiteY28" fmla="*/ 808950 h 1244979"/>
              <a:gd name="connsiteX29" fmla="*/ 0 w 5367901"/>
              <a:gd name="connsiteY29" fmla="*/ 420654 h 1244979"/>
              <a:gd name="connsiteX30" fmla="*/ 0 w 5367901"/>
              <a:gd name="connsiteY30" fmla="*/ 0 h 124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367901" h="1244979" fill="none" extrusionOk="0">
                <a:moveTo>
                  <a:pt x="0" y="0"/>
                </a:moveTo>
                <a:cubicBezTo>
                  <a:pt x="210902" y="-46920"/>
                  <a:pt x="277250" y="42049"/>
                  <a:pt x="435396" y="0"/>
                </a:cubicBezTo>
                <a:cubicBezTo>
                  <a:pt x="593542" y="-42049"/>
                  <a:pt x="682374" y="16719"/>
                  <a:pt x="870793" y="0"/>
                </a:cubicBezTo>
                <a:cubicBezTo>
                  <a:pt x="1059212" y="-16719"/>
                  <a:pt x="1265315" y="38389"/>
                  <a:pt x="1413547" y="0"/>
                </a:cubicBezTo>
                <a:cubicBezTo>
                  <a:pt x="1561779" y="-38389"/>
                  <a:pt x="1639540" y="45253"/>
                  <a:pt x="1848944" y="0"/>
                </a:cubicBezTo>
                <a:cubicBezTo>
                  <a:pt x="2058348" y="-45253"/>
                  <a:pt x="2091605" y="49690"/>
                  <a:pt x="2284340" y="0"/>
                </a:cubicBezTo>
                <a:cubicBezTo>
                  <a:pt x="2477075" y="-49690"/>
                  <a:pt x="2723571" y="52358"/>
                  <a:pt x="2880774" y="0"/>
                </a:cubicBezTo>
                <a:cubicBezTo>
                  <a:pt x="3037977" y="-52358"/>
                  <a:pt x="3239045" y="19756"/>
                  <a:pt x="3423528" y="0"/>
                </a:cubicBezTo>
                <a:cubicBezTo>
                  <a:pt x="3608011" y="-19756"/>
                  <a:pt x="3788251" y="16233"/>
                  <a:pt x="4073640" y="0"/>
                </a:cubicBezTo>
                <a:cubicBezTo>
                  <a:pt x="4359029" y="-16233"/>
                  <a:pt x="4458998" y="43591"/>
                  <a:pt x="4723753" y="0"/>
                </a:cubicBezTo>
                <a:cubicBezTo>
                  <a:pt x="4988508" y="-43591"/>
                  <a:pt x="5073941" y="66686"/>
                  <a:pt x="5367901" y="0"/>
                </a:cubicBezTo>
                <a:cubicBezTo>
                  <a:pt x="5389501" y="207477"/>
                  <a:pt x="5331762" y="257611"/>
                  <a:pt x="5367901" y="420654"/>
                </a:cubicBezTo>
                <a:cubicBezTo>
                  <a:pt x="5404040" y="583697"/>
                  <a:pt x="5363460" y="718546"/>
                  <a:pt x="5367901" y="808950"/>
                </a:cubicBezTo>
                <a:cubicBezTo>
                  <a:pt x="5146913" y="815695"/>
                  <a:pt x="5099430" y="758181"/>
                  <a:pt x="4887519" y="808950"/>
                </a:cubicBezTo>
                <a:cubicBezTo>
                  <a:pt x="4675608" y="859719"/>
                  <a:pt x="4636626" y="775620"/>
                  <a:pt x="4432420" y="808950"/>
                </a:cubicBezTo>
                <a:cubicBezTo>
                  <a:pt x="4228214" y="842280"/>
                  <a:pt x="4149289" y="796711"/>
                  <a:pt x="3977321" y="808950"/>
                </a:cubicBezTo>
                <a:cubicBezTo>
                  <a:pt x="3805353" y="821189"/>
                  <a:pt x="3602393" y="751611"/>
                  <a:pt x="3496938" y="808950"/>
                </a:cubicBezTo>
                <a:cubicBezTo>
                  <a:pt x="3391483" y="866289"/>
                  <a:pt x="3100186" y="760535"/>
                  <a:pt x="2839573" y="808950"/>
                </a:cubicBezTo>
                <a:cubicBezTo>
                  <a:pt x="2851731" y="862751"/>
                  <a:pt x="2837197" y="883757"/>
                  <a:pt x="2839573" y="933734"/>
                </a:cubicBezTo>
                <a:cubicBezTo>
                  <a:pt x="2877856" y="928558"/>
                  <a:pt x="2956304" y="938620"/>
                  <a:pt x="2995195" y="933734"/>
                </a:cubicBezTo>
                <a:cubicBezTo>
                  <a:pt x="2909684" y="1026651"/>
                  <a:pt x="2724860" y="1144728"/>
                  <a:pt x="2683951" y="1244979"/>
                </a:cubicBezTo>
                <a:cubicBezTo>
                  <a:pt x="2573245" y="1158202"/>
                  <a:pt x="2518894" y="1049522"/>
                  <a:pt x="2372706" y="933734"/>
                </a:cubicBezTo>
                <a:cubicBezTo>
                  <a:pt x="2417194" y="931940"/>
                  <a:pt x="2464369" y="946153"/>
                  <a:pt x="2528328" y="933734"/>
                </a:cubicBezTo>
                <a:cubicBezTo>
                  <a:pt x="2526921" y="883203"/>
                  <a:pt x="2541050" y="847765"/>
                  <a:pt x="2528328" y="808950"/>
                </a:cubicBezTo>
                <a:cubicBezTo>
                  <a:pt x="2412674" y="826046"/>
                  <a:pt x="2273785" y="787096"/>
                  <a:pt x="2047946" y="808950"/>
                </a:cubicBezTo>
                <a:cubicBezTo>
                  <a:pt x="1822107" y="830804"/>
                  <a:pt x="1687304" y="807521"/>
                  <a:pt x="1592847" y="808950"/>
                </a:cubicBezTo>
                <a:cubicBezTo>
                  <a:pt x="1498390" y="810379"/>
                  <a:pt x="1276988" y="767306"/>
                  <a:pt x="1137748" y="808950"/>
                </a:cubicBezTo>
                <a:cubicBezTo>
                  <a:pt x="998508" y="850594"/>
                  <a:pt x="875334" y="754603"/>
                  <a:pt x="657365" y="808950"/>
                </a:cubicBezTo>
                <a:cubicBezTo>
                  <a:pt x="439396" y="863297"/>
                  <a:pt x="135900" y="780982"/>
                  <a:pt x="0" y="808950"/>
                </a:cubicBezTo>
                <a:cubicBezTo>
                  <a:pt x="-20666" y="618881"/>
                  <a:pt x="38657" y="510363"/>
                  <a:pt x="0" y="420654"/>
                </a:cubicBezTo>
                <a:cubicBezTo>
                  <a:pt x="-38657" y="330945"/>
                  <a:pt x="11503" y="106497"/>
                  <a:pt x="0" y="0"/>
                </a:cubicBezTo>
                <a:close/>
              </a:path>
              <a:path w="5367901" h="1244979"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399465" y="173118"/>
                  <a:pt x="5323001" y="230943"/>
                  <a:pt x="5367901" y="396386"/>
                </a:cubicBezTo>
                <a:cubicBezTo>
                  <a:pt x="5412801" y="561829"/>
                  <a:pt x="5354378" y="716803"/>
                  <a:pt x="5367901" y="808950"/>
                </a:cubicBezTo>
                <a:cubicBezTo>
                  <a:pt x="5200069" y="839012"/>
                  <a:pt x="5064779" y="766641"/>
                  <a:pt x="4836952" y="808950"/>
                </a:cubicBezTo>
                <a:cubicBezTo>
                  <a:pt x="4609125" y="851259"/>
                  <a:pt x="4492875" y="795331"/>
                  <a:pt x="4331287" y="808950"/>
                </a:cubicBezTo>
                <a:cubicBezTo>
                  <a:pt x="4169700" y="822569"/>
                  <a:pt x="4060681" y="802591"/>
                  <a:pt x="3876187" y="808950"/>
                </a:cubicBezTo>
                <a:cubicBezTo>
                  <a:pt x="3691693" y="815309"/>
                  <a:pt x="3645260" y="763393"/>
                  <a:pt x="3446372" y="808950"/>
                </a:cubicBezTo>
                <a:cubicBezTo>
                  <a:pt x="3247484" y="854507"/>
                  <a:pt x="3028994" y="776931"/>
                  <a:pt x="2839573" y="808950"/>
                </a:cubicBezTo>
                <a:cubicBezTo>
                  <a:pt x="2853916" y="844669"/>
                  <a:pt x="2827286" y="889461"/>
                  <a:pt x="2839573" y="933734"/>
                </a:cubicBezTo>
                <a:cubicBezTo>
                  <a:pt x="2892399" y="916238"/>
                  <a:pt x="2943170" y="934530"/>
                  <a:pt x="2995195" y="933734"/>
                </a:cubicBezTo>
                <a:cubicBezTo>
                  <a:pt x="2927394" y="1011076"/>
                  <a:pt x="2823751" y="1082770"/>
                  <a:pt x="2683951" y="1244979"/>
                </a:cubicBezTo>
                <a:cubicBezTo>
                  <a:pt x="2593282" y="1202314"/>
                  <a:pt x="2514894" y="1023167"/>
                  <a:pt x="2372706" y="933734"/>
                </a:cubicBezTo>
                <a:cubicBezTo>
                  <a:pt x="2447694" y="926524"/>
                  <a:pt x="2494409" y="950907"/>
                  <a:pt x="2528328" y="933734"/>
                </a:cubicBezTo>
                <a:cubicBezTo>
                  <a:pt x="2518355" y="899071"/>
                  <a:pt x="2531011" y="835323"/>
                  <a:pt x="2528328" y="808950"/>
                </a:cubicBezTo>
                <a:cubicBezTo>
                  <a:pt x="2313109" y="827587"/>
                  <a:pt x="2138563" y="768027"/>
                  <a:pt x="2022662" y="808950"/>
                </a:cubicBezTo>
                <a:cubicBezTo>
                  <a:pt x="1906761" y="849873"/>
                  <a:pt x="1646935" y="772409"/>
                  <a:pt x="1542280" y="808950"/>
                </a:cubicBezTo>
                <a:cubicBezTo>
                  <a:pt x="1437625" y="845491"/>
                  <a:pt x="1114366" y="755831"/>
                  <a:pt x="986048" y="808950"/>
                </a:cubicBezTo>
                <a:cubicBezTo>
                  <a:pt x="857730" y="862069"/>
                  <a:pt x="705191" y="803367"/>
                  <a:pt x="505666" y="808950"/>
                </a:cubicBezTo>
                <a:cubicBezTo>
                  <a:pt x="306141" y="814533"/>
                  <a:pt x="247277" y="803759"/>
                  <a:pt x="0" y="808950"/>
                </a:cubicBezTo>
                <a:cubicBezTo>
                  <a:pt x="-38737" y="710746"/>
                  <a:pt x="1763" y="529140"/>
                  <a:pt x="0" y="428744"/>
                </a:cubicBezTo>
                <a:cubicBezTo>
                  <a:pt x="-1763" y="328348"/>
                  <a:pt x="7828" y="202634"/>
                  <a:pt x="0" y="0"/>
                </a:cubicBezTo>
                <a:close/>
              </a:path>
            </a:pathLst>
          </a:custGeom>
          <a:solidFill>
            <a:schemeClr val="accent4">
              <a:lumMod val="20000"/>
              <a:lumOff val="80000"/>
            </a:schemeClr>
          </a:solidFill>
          <a:ln w="57150" cap="flat" cmpd="sng" algn="ctr">
            <a:solidFill>
              <a:schemeClr val="tx1"/>
            </a:solidFill>
            <a:prstDash val="solid"/>
            <a:extLst>
              <a:ext uri="{C807C97D-BFC1-408E-A445-0C87EB9F89A2}">
                <ask:lineSketchStyleProps xmlns:ask="http://schemas.microsoft.com/office/drawing/2018/sketchyshapes" sd="1105797981">
                  <a:prstGeom prst="downArrowCallou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525050"/>
                </a:solidFill>
                <a:effectLst/>
                <a:uLnTx/>
                <a:uFillTx/>
                <a:latin typeface="Century Gothic"/>
                <a:ea typeface="+mn-ea"/>
                <a:cs typeface="+mn-cs"/>
              </a:rPr>
              <a:t>tall, big</a:t>
            </a:r>
          </a:p>
        </p:txBody>
      </p:sp>
      <p:sp>
        <p:nvSpPr>
          <p:cNvPr id="7" name="Rounded Rectangle 11">
            <a:extLst>
              <a:ext uri="{FF2B5EF4-FFF2-40B4-BE49-F238E27FC236}">
                <a16:creationId xmlns:a16="http://schemas.microsoft.com/office/drawing/2014/main" id="{706546F5-6741-48E3-9CC6-CA44EB34A1F9}"/>
              </a:ext>
            </a:extLst>
          </p:cNvPr>
          <p:cNvSpPr/>
          <p:nvPr/>
        </p:nvSpPr>
        <p:spPr>
          <a:xfrm>
            <a:off x="9729217" y="152794"/>
            <a:ext cx="2286476" cy="450710"/>
          </a:xfrm>
          <a:prstGeom prst="roundRect">
            <a:avLst/>
          </a:prstGeom>
          <a:solidFill>
            <a:srgbClr val="0055A5"/>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pic>
        <p:nvPicPr>
          <p:cNvPr id="8" name="Graphic 7" descr="Teacher with solid fill">
            <a:extLst>
              <a:ext uri="{FF2B5EF4-FFF2-40B4-BE49-F238E27FC236}">
                <a16:creationId xmlns:a16="http://schemas.microsoft.com/office/drawing/2014/main" id="{E62B7537-51AB-488D-897D-BD2A3E9C73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06809" y="682559"/>
            <a:ext cx="914400" cy="914400"/>
          </a:xfrm>
          <a:prstGeom prst="rect">
            <a:avLst/>
          </a:prstGeom>
        </p:spPr>
      </p:pic>
      <p:sp>
        <p:nvSpPr>
          <p:cNvPr id="9" name="Speech Bubble: Rectangle with Corners Rounded 8">
            <a:extLst>
              <a:ext uri="{FF2B5EF4-FFF2-40B4-BE49-F238E27FC236}">
                <a16:creationId xmlns:a16="http://schemas.microsoft.com/office/drawing/2014/main" id="{1715A25B-009C-4192-8D6D-F86752B2FF19}"/>
              </a:ext>
            </a:extLst>
          </p:cNvPr>
          <p:cNvSpPr/>
          <p:nvPr/>
        </p:nvSpPr>
        <p:spPr>
          <a:xfrm>
            <a:off x="3598344" y="763517"/>
            <a:ext cx="5413248" cy="578726"/>
          </a:xfrm>
          <a:prstGeom prst="wedgeRoundRectCallout">
            <a:avLst>
              <a:gd name="adj1" fmla="val -57413"/>
              <a:gd name="adj2" fmla="val -8068"/>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a:ea typeface="+mn-ea"/>
                <a:cs typeface="+mn-cs"/>
              </a:rPr>
              <a:t>Comment </a:t>
            </a: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dit</a:t>
            </a:r>
            <a:r>
              <a:rPr kumimoji="0" lang="en-GB" sz="2400" b="1" i="0" u="none" strike="noStrike" kern="1200" cap="none" spc="0" normalizeH="0" baseline="0" noProof="0" dirty="0">
                <a:ln>
                  <a:noFill/>
                </a:ln>
                <a:solidFill>
                  <a:srgbClr val="525050"/>
                </a:solidFill>
                <a:effectLst/>
                <a:uLnTx/>
                <a:uFillTx/>
                <a:latin typeface="Century Gothic"/>
                <a:ea typeface="+mn-ea"/>
                <a:cs typeface="+mn-cs"/>
              </a:rPr>
              <a:t>-on </a:t>
            </a: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en</a:t>
            </a:r>
            <a:r>
              <a:rPr kumimoji="0" lang="en-GB" sz="2400" b="1"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français</a:t>
            </a:r>
            <a:r>
              <a:rPr kumimoji="0" lang="en-GB" sz="2400" b="1" i="0" u="none" strike="noStrike" kern="1200" cap="none" spc="0" normalizeH="0" baseline="0" noProof="0" dirty="0">
                <a:ln>
                  <a:noFill/>
                </a:ln>
                <a:solidFill>
                  <a:srgbClr val="525050"/>
                </a:solidFill>
                <a:effectLst/>
                <a:uLnTx/>
                <a:uFillTx/>
                <a:latin typeface="Century Gothic"/>
                <a:ea typeface="+mn-ea"/>
                <a:cs typeface="+mn-cs"/>
              </a:rPr>
              <a:t> ?</a:t>
            </a:r>
          </a:p>
        </p:txBody>
      </p:sp>
      <p:sp>
        <p:nvSpPr>
          <p:cNvPr id="13" name="Rounded Rectangle 11">
            <a:extLst>
              <a:ext uri="{FF2B5EF4-FFF2-40B4-BE49-F238E27FC236}">
                <a16:creationId xmlns:a16="http://schemas.microsoft.com/office/drawing/2014/main" id="{8B1CF599-D409-4016-9783-5A6640BF107A}"/>
              </a:ext>
            </a:extLst>
          </p:cNvPr>
          <p:cNvSpPr/>
          <p:nvPr/>
        </p:nvSpPr>
        <p:spPr>
          <a:xfrm>
            <a:off x="4828361" y="4254241"/>
            <a:ext cx="2934779" cy="584775"/>
          </a:xfrm>
          <a:prstGeom prst="roundRect">
            <a:avLst/>
          </a:prstGeom>
          <a:solidFill>
            <a:schemeClr val="accent4">
              <a:lumMod val="20000"/>
              <a:lumOff val="80000"/>
            </a:schemeClr>
          </a:solidFill>
          <a:ln w="571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002060"/>
                </a:solidFill>
                <a:effectLst/>
                <a:uLnTx/>
                <a:uFillTx/>
                <a:latin typeface="Century Gothic"/>
                <a:ea typeface="+mn-ea"/>
                <a:cs typeface="+mn-cs"/>
              </a:rPr>
              <a:t>les parents</a:t>
            </a:r>
          </a:p>
        </p:txBody>
      </p:sp>
      <p:sp>
        <p:nvSpPr>
          <p:cNvPr id="14" name="Rounded Rectangle 11">
            <a:extLst>
              <a:ext uri="{FF2B5EF4-FFF2-40B4-BE49-F238E27FC236}">
                <a16:creationId xmlns:a16="http://schemas.microsoft.com/office/drawing/2014/main" id="{9BD718A6-5779-457D-BC1C-2C87DD9AD0BA}"/>
              </a:ext>
            </a:extLst>
          </p:cNvPr>
          <p:cNvSpPr/>
          <p:nvPr/>
        </p:nvSpPr>
        <p:spPr>
          <a:xfrm>
            <a:off x="8257725" y="4225316"/>
            <a:ext cx="2934779" cy="584775"/>
          </a:xfrm>
          <a:prstGeom prst="roundRect">
            <a:avLst/>
          </a:prstGeom>
          <a:solidFill>
            <a:schemeClr val="accent4">
              <a:lumMod val="20000"/>
              <a:lumOff val="80000"/>
            </a:schemeClr>
          </a:solidFill>
          <a:ln w="571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002060"/>
                </a:solidFill>
                <a:effectLst/>
                <a:uLnTx/>
                <a:uFillTx/>
                <a:latin typeface="Century Gothic"/>
                <a:ea typeface="+mn-ea"/>
                <a:cs typeface="+mn-cs"/>
              </a:rPr>
              <a:t>le frère</a:t>
            </a:r>
          </a:p>
        </p:txBody>
      </p:sp>
      <p:sp>
        <p:nvSpPr>
          <p:cNvPr id="15" name="Rounded Rectangle 11">
            <a:extLst>
              <a:ext uri="{FF2B5EF4-FFF2-40B4-BE49-F238E27FC236}">
                <a16:creationId xmlns:a16="http://schemas.microsoft.com/office/drawing/2014/main" id="{4D36246A-1C8A-4C27-A2DA-3D9A2DE78837}"/>
              </a:ext>
            </a:extLst>
          </p:cNvPr>
          <p:cNvSpPr/>
          <p:nvPr/>
        </p:nvSpPr>
        <p:spPr>
          <a:xfrm>
            <a:off x="5033168" y="5067245"/>
            <a:ext cx="2934779" cy="584775"/>
          </a:xfrm>
          <a:prstGeom prst="roundRect">
            <a:avLst/>
          </a:prstGeom>
          <a:solidFill>
            <a:schemeClr val="accent4">
              <a:lumMod val="20000"/>
              <a:lumOff val="80000"/>
            </a:schemeClr>
          </a:solidFill>
          <a:ln w="571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002060"/>
                </a:solidFill>
                <a:effectLst/>
                <a:uLnTx/>
                <a:uFillTx/>
                <a:latin typeface="Century Gothic"/>
                <a:ea typeface="+mn-ea"/>
                <a:cs typeface="+mn-cs"/>
              </a:rPr>
              <a:t>la </a:t>
            </a:r>
            <a:r>
              <a:rPr kumimoji="0" lang="en-GB" sz="2800" b="1" i="0" u="none" strike="noStrike" kern="0" cap="none" spc="300" normalizeH="0" baseline="0" noProof="0" dirty="0" err="1">
                <a:ln>
                  <a:noFill/>
                </a:ln>
                <a:solidFill>
                  <a:srgbClr val="002060"/>
                </a:solidFill>
                <a:effectLst/>
                <a:uLnTx/>
                <a:uFillTx/>
                <a:latin typeface="Century Gothic"/>
                <a:ea typeface="+mn-ea"/>
                <a:cs typeface="+mn-cs"/>
              </a:rPr>
              <a:t>sœur</a:t>
            </a:r>
            <a:endParaRPr kumimoji="0" lang="en-GB" sz="2800" b="1" i="0" u="none" strike="noStrike" kern="0" cap="none" spc="300" normalizeH="0" baseline="0" noProof="0" dirty="0">
              <a:ln>
                <a:noFill/>
              </a:ln>
              <a:solidFill>
                <a:srgbClr val="002060"/>
              </a:solidFill>
              <a:effectLst/>
              <a:uLnTx/>
              <a:uFillTx/>
              <a:latin typeface="Century Gothic"/>
              <a:ea typeface="+mn-ea"/>
              <a:cs typeface="+mn-cs"/>
            </a:endParaRPr>
          </a:p>
        </p:txBody>
      </p:sp>
      <p:sp>
        <p:nvSpPr>
          <p:cNvPr id="16" name="Rounded Rectangle 11">
            <a:extLst>
              <a:ext uri="{FF2B5EF4-FFF2-40B4-BE49-F238E27FC236}">
                <a16:creationId xmlns:a16="http://schemas.microsoft.com/office/drawing/2014/main" id="{4E3B0E00-401A-4D15-94BB-8B69DB0D403C}"/>
              </a:ext>
            </a:extLst>
          </p:cNvPr>
          <p:cNvSpPr/>
          <p:nvPr/>
        </p:nvSpPr>
        <p:spPr>
          <a:xfrm>
            <a:off x="1851899" y="3409574"/>
            <a:ext cx="2934779" cy="584775"/>
          </a:xfrm>
          <a:prstGeom prst="roundRect">
            <a:avLst/>
          </a:prstGeom>
          <a:solidFill>
            <a:schemeClr val="accent4">
              <a:lumMod val="20000"/>
              <a:lumOff val="80000"/>
            </a:schemeClr>
          </a:solidFill>
          <a:ln w="571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002060"/>
                </a:solidFill>
                <a:effectLst/>
                <a:uLnTx/>
                <a:uFillTx/>
                <a:latin typeface="Century Gothic"/>
                <a:ea typeface="+mn-ea"/>
                <a:cs typeface="+mn-cs"/>
              </a:rPr>
              <a:t>strict</a:t>
            </a:r>
          </a:p>
        </p:txBody>
      </p:sp>
      <p:sp>
        <p:nvSpPr>
          <p:cNvPr id="17" name="Rounded Rectangle 11">
            <a:extLst>
              <a:ext uri="{FF2B5EF4-FFF2-40B4-BE49-F238E27FC236}">
                <a16:creationId xmlns:a16="http://schemas.microsoft.com/office/drawing/2014/main" id="{95F0E2BA-7FBE-4EED-A804-05AC14490FF7}"/>
              </a:ext>
            </a:extLst>
          </p:cNvPr>
          <p:cNvSpPr/>
          <p:nvPr/>
        </p:nvSpPr>
        <p:spPr>
          <a:xfrm>
            <a:off x="5042676" y="3415335"/>
            <a:ext cx="2934779" cy="584775"/>
          </a:xfrm>
          <a:prstGeom prst="roundRect">
            <a:avLst/>
          </a:prstGeom>
          <a:solidFill>
            <a:schemeClr val="accent4">
              <a:lumMod val="20000"/>
              <a:lumOff val="80000"/>
            </a:schemeClr>
          </a:solidFill>
          <a:ln w="571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002060"/>
                </a:solidFill>
                <a:effectLst/>
                <a:uLnTx/>
                <a:uFillTx/>
                <a:latin typeface="Century Gothic"/>
                <a:ea typeface="+mn-ea"/>
                <a:cs typeface="+mn-cs"/>
              </a:rPr>
              <a:t>petit</a:t>
            </a:r>
          </a:p>
        </p:txBody>
      </p:sp>
      <p:sp>
        <p:nvSpPr>
          <p:cNvPr id="18" name="Rounded Rectangle 11">
            <a:extLst>
              <a:ext uri="{FF2B5EF4-FFF2-40B4-BE49-F238E27FC236}">
                <a16:creationId xmlns:a16="http://schemas.microsoft.com/office/drawing/2014/main" id="{0B6EE2E0-836D-4B7B-BC8C-3106431D1539}"/>
              </a:ext>
            </a:extLst>
          </p:cNvPr>
          <p:cNvSpPr/>
          <p:nvPr/>
        </p:nvSpPr>
        <p:spPr>
          <a:xfrm>
            <a:off x="8213131" y="3406460"/>
            <a:ext cx="2934779" cy="584775"/>
          </a:xfrm>
          <a:prstGeom prst="roundRect">
            <a:avLst/>
          </a:prstGeom>
          <a:solidFill>
            <a:schemeClr val="accent4">
              <a:lumMod val="20000"/>
              <a:lumOff val="80000"/>
            </a:schemeClr>
          </a:solidFill>
          <a:ln w="571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err="1">
                <a:ln>
                  <a:noFill/>
                </a:ln>
                <a:solidFill>
                  <a:srgbClr val="002060"/>
                </a:solidFill>
                <a:effectLst/>
                <a:uLnTx/>
                <a:uFillTx/>
                <a:latin typeface="Century Gothic"/>
                <a:ea typeface="+mn-ea"/>
                <a:cs typeface="+mn-cs"/>
              </a:rPr>
              <a:t>jeune</a:t>
            </a:r>
            <a:endParaRPr kumimoji="0" lang="en-GB" sz="2800" b="1" i="0" u="none" strike="noStrike" kern="0" cap="none" spc="300" normalizeH="0" baseline="0" noProof="0" dirty="0">
              <a:ln>
                <a:noFill/>
              </a:ln>
              <a:solidFill>
                <a:srgbClr val="002060"/>
              </a:solidFill>
              <a:effectLst/>
              <a:uLnTx/>
              <a:uFillTx/>
              <a:latin typeface="Century Gothic"/>
              <a:ea typeface="+mn-ea"/>
              <a:cs typeface="+mn-cs"/>
            </a:endParaRPr>
          </a:p>
        </p:txBody>
      </p:sp>
      <p:sp>
        <p:nvSpPr>
          <p:cNvPr id="31" name="Call-out: Down Arrow 30">
            <a:extLst>
              <a:ext uri="{FF2B5EF4-FFF2-40B4-BE49-F238E27FC236}">
                <a16:creationId xmlns:a16="http://schemas.microsoft.com/office/drawing/2014/main" id="{1A2EA7B9-07A8-43B8-96BA-695EAD9EB100}"/>
              </a:ext>
            </a:extLst>
          </p:cNvPr>
          <p:cNvSpPr/>
          <p:nvPr/>
        </p:nvSpPr>
        <p:spPr>
          <a:xfrm>
            <a:off x="3559725" y="1854001"/>
            <a:ext cx="5367901" cy="1244979"/>
          </a:xfrm>
          <a:custGeom>
            <a:avLst/>
            <a:gdLst>
              <a:gd name="connsiteX0" fmla="*/ 0 w 5367901"/>
              <a:gd name="connsiteY0" fmla="*/ 0 h 1244979"/>
              <a:gd name="connsiteX1" fmla="*/ 435396 w 5367901"/>
              <a:gd name="connsiteY1" fmla="*/ 0 h 1244979"/>
              <a:gd name="connsiteX2" fmla="*/ 870793 w 5367901"/>
              <a:gd name="connsiteY2" fmla="*/ 0 h 1244979"/>
              <a:gd name="connsiteX3" fmla="*/ 1413547 w 5367901"/>
              <a:gd name="connsiteY3" fmla="*/ 0 h 1244979"/>
              <a:gd name="connsiteX4" fmla="*/ 1848944 w 5367901"/>
              <a:gd name="connsiteY4" fmla="*/ 0 h 1244979"/>
              <a:gd name="connsiteX5" fmla="*/ 2284340 w 5367901"/>
              <a:gd name="connsiteY5" fmla="*/ 0 h 1244979"/>
              <a:gd name="connsiteX6" fmla="*/ 2880774 w 5367901"/>
              <a:gd name="connsiteY6" fmla="*/ 0 h 1244979"/>
              <a:gd name="connsiteX7" fmla="*/ 3423528 w 5367901"/>
              <a:gd name="connsiteY7" fmla="*/ 0 h 1244979"/>
              <a:gd name="connsiteX8" fmla="*/ 4073640 w 5367901"/>
              <a:gd name="connsiteY8" fmla="*/ 0 h 1244979"/>
              <a:gd name="connsiteX9" fmla="*/ 4723753 w 5367901"/>
              <a:gd name="connsiteY9" fmla="*/ 0 h 1244979"/>
              <a:gd name="connsiteX10" fmla="*/ 5367901 w 5367901"/>
              <a:gd name="connsiteY10" fmla="*/ 0 h 1244979"/>
              <a:gd name="connsiteX11" fmla="*/ 5367901 w 5367901"/>
              <a:gd name="connsiteY11" fmla="*/ 420654 h 1244979"/>
              <a:gd name="connsiteX12" fmla="*/ 5367901 w 5367901"/>
              <a:gd name="connsiteY12" fmla="*/ 808950 h 1244979"/>
              <a:gd name="connsiteX13" fmla="*/ 4887519 w 5367901"/>
              <a:gd name="connsiteY13" fmla="*/ 808950 h 1244979"/>
              <a:gd name="connsiteX14" fmla="*/ 4432420 w 5367901"/>
              <a:gd name="connsiteY14" fmla="*/ 808950 h 1244979"/>
              <a:gd name="connsiteX15" fmla="*/ 3977321 w 5367901"/>
              <a:gd name="connsiteY15" fmla="*/ 808950 h 1244979"/>
              <a:gd name="connsiteX16" fmla="*/ 3496938 w 5367901"/>
              <a:gd name="connsiteY16" fmla="*/ 808950 h 1244979"/>
              <a:gd name="connsiteX17" fmla="*/ 2839573 w 5367901"/>
              <a:gd name="connsiteY17" fmla="*/ 808950 h 1244979"/>
              <a:gd name="connsiteX18" fmla="*/ 2839573 w 5367901"/>
              <a:gd name="connsiteY18" fmla="*/ 933734 h 1244979"/>
              <a:gd name="connsiteX19" fmla="*/ 2995195 w 5367901"/>
              <a:gd name="connsiteY19" fmla="*/ 933734 h 1244979"/>
              <a:gd name="connsiteX20" fmla="*/ 2683951 w 5367901"/>
              <a:gd name="connsiteY20" fmla="*/ 1244979 h 1244979"/>
              <a:gd name="connsiteX21" fmla="*/ 2372706 w 5367901"/>
              <a:gd name="connsiteY21" fmla="*/ 933734 h 1244979"/>
              <a:gd name="connsiteX22" fmla="*/ 2528328 w 5367901"/>
              <a:gd name="connsiteY22" fmla="*/ 933734 h 1244979"/>
              <a:gd name="connsiteX23" fmla="*/ 2528328 w 5367901"/>
              <a:gd name="connsiteY23" fmla="*/ 808950 h 1244979"/>
              <a:gd name="connsiteX24" fmla="*/ 2047946 w 5367901"/>
              <a:gd name="connsiteY24" fmla="*/ 808950 h 1244979"/>
              <a:gd name="connsiteX25" fmla="*/ 1592847 w 5367901"/>
              <a:gd name="connsiteY25" fmla="*/ 808950 h 1244979"/>
              <a:gd name="connsiteX26" fmla="*/ 1137748 w 5367901"/>
              <a:gd name="connsiteY26" fmla="*/ 808950 h 1244979"/>
              <a:gd name="connsiteX27" fmla="*/ 657365 w 5367901"/>
              <a:gd name="connsiteY27" fmla="*/ 808950 h 1244979"/>
              <a:gd name="connsiteX28" fmla="*/ 0 w 5367901"/>
              <a:gd name="connsiteY28" fmla="*/ 808950 h 1244979"/>
              <a:gd name="connsiteX29" fmla="*/ 0 w 5367901"/>
              <a:gd name="connsiteY29" fmla="*/ 420654 h 1244979"/>
              <a:gd name="connsiteX30" fmla="*/ 0 w 5367901"/>
              <a:gd name="connsiteY30" fmla="*/ 0 h 124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367901" h="1244979" fill="none" extrusionOk="0">
                <a:moveTo>
                  <a:pt x="0" y="0"/>
                </a:moveTo>
                <a:cubicBezTo>
                  <a:pt x="210902" y="-46920"/>
                  <a:pt x="277250" y="42049"/>
                  <a:pt x="435396" y="0"/>
                </a:cubicBezTo>
                <a:cubicBezTo>
                  <a:pt x="593542" y="-42049"/>
                  <a:pt x="682374" y="16719"/>
                  <a:pt x="870793" y="0"/>
                </a:cubicBezTo>
                <a:cubicBezTo>
                  <a:pt x="1059212" y="-16719"/>
                  <a:pt x="1265315" y="38389"/>
                  <a:pt x="1413547" y="0"/>
                </a:cubicBezTo>
                <a:cubicBezTo>
                  <a:pt x="1561779" y="-38389"/>
                  <a:pt x="1639540" y="45253"/>
                  <a:pt x="1848944" y="0"/>
                </a:cubicBezTo>
                <a:cubicBezTo>
                  <a:pt x="2058348" y="-45253"/>
                  <a:pt x="2091605" y="49690"/>
                  <a:pt x="2284340" y="0"/>
                </a:cubicBezTo>
                <a:cubicBezTo>
                  <a:pt x="2477075" y="-49690"/>
                  <a:pt x="2723571" y="52358"/>
                  <a:pt x="2880774" y="0"/>
                </a:cubicBezTo>
                <a:cubicBezTo>
                  <a:pt x="3037977" y="-52358"/>
                  <a:pt x="3239045" y="19756"/>
                  <a:pt x="3423528" y="0"/>
                </a:cubicBezTo>
                <a:cubicBezTo>
                  <a:pt x="3608011" y="-19756"/>
                  <a:pt x="3788251" y="16233"/>
                  <a:pt x="4073640" y="0"/>
                </a:cubicBezTo>
                <a:cubicBezTo>
                  <a:pt x="4359029" y="-16233"/>
                  <a:pt x="4458998" y="43591"/>
                  <a:pt x="4723753" y="0"/>
                </a:cubicBezTo>
                <a:cubicBezTo>
                  <a:pt x="4988508" y="-43591"/>
                  <a:pt x="5073941" y="66686"/>
                  <a:pt x="5367901" y="0"/>
                </a:cubicBezTo>
                <a:cubicBezTo>
                  <a:pt x="5389501" y="207477"/>
                  <a:pt x="5331762" y="257611"/>
                  <a:pt x="5367901" y="420654"/>
                </a:cubicBezTo>
                <a:cubicBezTo>
                  <a:pt x="5404040" y="583697"/>
                  <a:pt x="5363460" y="718546"/>
                  <a:pt x="5367901" y="808950"/>
                </a:cubicBezTo>
                <a:cubicBezTo>
                  <a:pt x="5146913" y="815695"/>
                  <a:pt x="5099430" y="758181"/>
                  <a:pt x="4887519" y="808950"/>
                </a:cubicBezTo>
                <a:cubicBezTo>
                  <a:pt x="4675608" y="859719"/>
                  <a:pt x="4636626" y="775620"/>
                  <a:pt x="4432420" y="808950"/>
                </a:cubicBezTo>
                <a:cubicBezTo>
                  <a:pt x="4228214" y="842280"/>
                  <a:pt x="4149289" y="796711"/>
                  <a:pt x="3977321" y="808950"/>
                </a:cubicBezTo>
                <a:cubicBezTo>
                  <a:pt x="3805353" y="821189"/>
                  <a:pt x="3602393" y="751611"/>
                  <a:pt x="3496938" y="808950"/>
                </a:cubicBezTo>
                <a:cubicBezTo>
                  <a:pt x="3391483" y="866289"/>
                  <a:pt x="3100186" y="760535"/>
                  <a:pt x="2839573" y="808950"/>
                </a:cubicBezTo>
                <a:cubicBezTo>
                  <a:pt x="2851731" y="862751"/>
                  <a:pt x="2837197" y="883757"/>
                  <a:pt x="2839573" y="933734"/>
                </a:cubicBezTo>
                <a:cubicBezTo>
                  <a:pt x="2877856" y="928558"/>
                  <a:pt x="2956304" y="938620"/>
                  <a:pt x="2995195" y="933734"/>
                </a:cubicBezTo>
                <a:cubicBezTo>
                  <a:pt x="2909684" y="1026651"/>
                  <a:pt x="2724860" y="1144728"/>
                  <a:pt x="2683951" y="1244979"/>
                </a:cubicBezTo>
                <a:cubicBezTo>
                  <a:pt x="2573245" y="1158202"/>
                  <a:pt x="2518894" y="1049522"/>
                  <a:pt x="2372706" y="933734"/>
                </a:cubicBezTo>
                <a:cubicBezTo>
                  <a:pt x="2417194" y="931940"/>
                  <a:pt x="2464369" y="946153"/>
                  <a:pt x="2528328" y="933734"/>
                </a:cubicBezTo>
                <a:cubicBezTo>
                  <a:pt x="2526921" y="883203"/>
                  <a:pt x="2541050" y="847765"/>
                  <a:pt x="2528328" y="808950"/>
                </a:cubicBezTo>
                <a:cubicBezTo>
                  <a:pt x="2412674" y="826046"/>
                  <a:pt x="2273785" y="787096"/>
                  <a:pt x="2047946" y="808950"/>
                </a:cubicBezTo>
                <a:cubicBezTo>
                  <a:pt x="1822107" y="830804"/>
                  <a:pt x="1687304" y="807521"/>
                  <a:pt x="1592847" y="808950"/>
                </a:cubicBezTo>
                <a:cubicBezTo>
                  <a:pt x="1498390" y="810379"/>
                  <a:pt x="1276988" y="767306"/>
                  <a:pt x="1137748" y="808950"/>
                </a:cubicBezTo>
                <a:cubicBezTo>
                  <a:pt x="998508" y="850594"/>
                  <a:pt x="875334" y="754603"/>
                  <a:pt x="657365" y="808950"/>
                </a:cubicBezTo>
                <a:cubicBezTo>
                  <a:pt x="439396" y="863297"/>
                  <a:pt x="135900" y="780982"/>
                  <a:pt x="0" y="808950"/>
                </a:cubicBezTo>
                <a:cubicBezTo>
                  <a:pt x="-20666" y="618881"/>
                  <a:pt x="38657" y="510363"/>
                  <a:pt x="0" y="420654"/>
                </a:cubicBezTo>
                <a:cubicBezTo>
                  <a:pt x="-38657" y="330945"/>
                  <a:pt x="11503" y="106497"/>
                  <a:pt x="0" y="0"/>
                </a:cubicBezTo>
                <a:close/>
              </a:path>
              <a:path w="5367901" h="1244979"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399465" y="173118"/>
                  <a:pt x="5323001" y="230943"/>
                  <a:pt x="5367901" y="396386"/>
                </a:cubicBezTo>
                <a:cubicBezTo>
                  <a:pt x="5412801" y="561829"/>
                  <a:pt x="5354378" y="716803"/>
                  <a:pt x="5367901" y="808950"/>
                </a:cubicBezTo>
                <a:cubicBezTo>
                  <a:pt x="5200069" y="839012"/>
                  <a:pt x="5064779" y="766641"/>
                  <a:pt x="4836952" y="808950"/>
                </a:cubicBezTo>
                <a:cubicBezTo>
                  <a:pt x="4609125" y="851259"/>
                  <a:pt x="4492875" y="795331"/>
                  <a:pt x="4331287" y="808950"/>
                </a:cubicBezTo>
                <a:cubicBezTo>
                  <a:pt x="4169700" y="822569"/>
                  <a:pt x="4060681" y="802591"/>
                  <a:pt x="3876187" y="808950"/>
                </a:cubicBezTo>
                <a:cubicBezTo>
                  <a:pt x="3691693" y="815309"/>
                  <a:pt x="3645260" y="763393"/>
                  <a:pt x="3446372" y="808950"/>
                </a:cubicBezTo>
                <a:cubicBezTo>
                  <a:pt x="3247484" y="854507"/>
                  <a:pt x="3028994" y="776931"/>
                  <a:pt x="2839573" y="808950"/>
                </a:cubicBezTo>
                <a:cubicBezTo>
                  <a:pt x="2853916" y="844669"/>
                  <a:pt x="2827286" y="889461"/>
                  <a:pt x="2839573" y="933734"/>
                </a:cubicBezTo>
                <a:cubicBezTo>
                  <a:pt x="2892399" y="916238"/>
                  <a:pt x="2943170" y="934530"/>
                  <a:pt x="2995195" y="933734"/>
                </a:cubicBezTo>
                <a:cubicBezTo>
                  <a:pt x="2927394" y="1011076"/>
                  <a:pt x="2823751" y="1082770"/>
                  <a:pt x="2683951" y="1244979"/>
                </a:cubicBezTo>
                <a:cubicBezTo>
                  <a:pt x="2593282" y="1202314"/>
                  <a:pt x="2514894" y="1023167"/>
                  <a:pt x="2372706" y="933734"/>
                </a:cubicBezTo>
                <a:cubicBezTo>
                  <a:pt x="2447694" y="926524"/>
                  <a:pt x="2494409" y="950907"/>
                  <a:pt x="2528328" y="933734"/>
                </a:cubicBezTo>
                <a:cubicBezTo>
                  <a:pt x="2518355" y="899071"/>
                  <a:pt x="2531011" y="835323"/>
                  <a:pt x="2528328" y="808950"/>
                </a:cubicBezTo>
                <a:cubicBezTo>
                  <a:pt x="2313109" y="827587"/>
                  <a:pt x="2138563" y="768027"/>
                  <a:pt x="2022662" y="808950"/>
                </a:cubicBezTo>
                <a:cubicBezTo>
                  <a:pt x="1906761" y="849873"/>
                  <a:pt x="1646935" y="772409"/>
                  <a:pt x="1542280" y="808950"/>
                </a:cubicBezTo>
                <a:cubicBezTo>
                  <a:pt x="1437625" y="845491"/>
                  <a:pt x="1114366" y="755831"/>
                  <a:pt x="986048" y="808950"/>
                </a:cubicBezTo>
                <a:cubicBezTo>
                  <a:pt x="857730" y="862069"/>
                  <a:pt x="705191" y="803367"/>
                  <a:pt x="505666" y="808950"/>
                </a:cubicBezTo>
                <a:cubicBezTo>
                  <a:pt x="306141" y="814533"/>
                  <a:pt x="247277" y="803759"/>
                  <a:pt x="0" y="808950"/>
                </a:cubicBezTo>
                <a:cubicBezTo>
                  <a:pt x="-38737" y="710746"/>
                  <a:pt x="1763" y="529140"/>
                  <a:pt x="0" y="428744"/>
                </a:cubicBezTo>
                <a:cubicBezTo>
                  <a:pt x="-1763" y="328348"/>
                  <a:pt x="7828" y="202634"/>
                  <a:pt x="0" y="0"/>
                </a:cubicBezTo>
                <a:close/>
              </a:path>
            </a:pathLst>
          </a:custGeom>
          <a:solidFill>
            <a:schemeClr val="accent4">
              <a:lumMod val="20000"/>
              <a:lumOff val="80000"/>
            </a:schemeClr>
          </a:solidFill>
          <a:ln w="57150" cap="flat" cmpd="sng" algn="ctr">
            <a:solidFill>
              <a:schemeClr val="tx1"/>
            </a:solidFill>
            <a:prstDash val="solid"/>
            <a:extLst>
              <a:ext uri="{C807C97D-BFC1-408E-A445-0C87EB9F89A2}">
                <ask:lineSketchStyleProps xmlns:ask="http://schemas.microsoft.com/office/drawing/2018/sketchyshapes" sd="1105797981">
                  <a:prstGeom prst="downArrowCallou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525050"/>
                </a:solidFill>
                <a:effectLst/>
                <a:uLnTx/>
                <a:uFillTx/>
                <a:latin typeface="Century Gothic"/>
                <a:ea typeface="+mn-ea"/>
                <a:cs typeface="+mn-cs"/>
              </a:rPr>
              <a:t>the brother</a:t>
            </a:r>
          </a:p>
        </p:txBody>
      </p:sp>
      <p:sp>
        <p:nvSpPr>
          <p:cNvPr id="32" name="Rounded Rectangle 11">
            <a:extLst>
              <a:ext uri="{FF2B5EF4-FFF2-40B4-BE49-F238E27FC236}">
                <a16:creationId xmlns:a16="http://schemas.microsoft.com/office/drawing/2014/main" id="{FE643936-EDFD-4D5C-A700-1FAE11C6D586}"/>
              </a:ext>
            </a:extLst>
          </p:cNvPr>
          <p:cNvSpPr/>
          <p:nvPr/>
        </p:nvSpPr>
        <p:spPr>
          <a:xfrm>
            <a:off x="8264488" y="4232584"/>
            <a:ext cx="2929457" cy="603436"/>
          </a:xfrm>
          <a:prstGeom prst="roundRect">
            <a:avLst/>
          </a:prstGeom>
          <a:solidFill>
            <a:schemeClr val="accent4">
              <a:lumMod val="75000"/>
            </a:schemeClr>
          </a:solidFill>
          <a:ln w="571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chemeClr val="bg2"/>
                </a:solidFill>
                <a:effectLst/>
                <a:uLnTx/>
                <a:uFillTx/>
                <a:latin typeface="Century Gothic"/>
                <a:ea typeface="+mn-ea"/>
                <a:cs typeface="+mn-cs"/>
              </a:rPr>
              <a:t>le frère</a:t>
            </a:r>
          </a:p>
        </p:txBody>
      </p:sp>
      <p:sp>
        <p:nvSpPr>
          <p:cNvPr id="33" name="Call-out: Down Arrow 32">
            <a:extLst>
              <a:ext uri="{FF2B5EF4-FFF2-40B4-BE49-F238E27FC236}">
                <a16:creationId xmlns:a16="http://schemas.microsoft.com/office/drawing/2014/main" id="{302C218B-5671-42AA-9770-0C07AEAD837D}"/>
              </a:ext>
            </a:extLst>
          </p:cNvPr>
          <p:cNvSpPr/>
          <p:nvPr/>
        </p:nvSpPr>
        <p:spPr>
          <a:xfrm>
            <a:off x="3585043" y="1861269"/>
            <a:ext cx="5367901" cy="1244979"/>
          </a:xfrm>
          <a:custGeom>
            <a:avLst/>
            <a:gdLst>
              <a:gd name="connsiteX0" fmla="*/ 0 w 5367901"/>
              <a:gd name="connsiteY0" fmla="*/ 0 h 1244979"/>
              <a:gd name="connsiteX1" fmla="*/ 435396 w 5367901"/>
              <a:gd name="connsiteY1" fmla="*/ 0 h 1244979"/>
              <a:gd name="connsiteX2" fmla="*/ 870793 w 5367901"/>
              <a:gd name="connsiteY2" fmla="*/ 0 h 1244979"/>
              <a:gd name="connsiteX3" fmla="*/ 1413547 w 5367901"/>
              <a:gd name="connsiteY3" fmla="*/ 0 h 1244979"/>
              <a:gd name="connsiteX4" fmla="*/ 1848944 w 5367901"/>
              <a:gd name="connsiteY4" fmla="*/ 0 h 1244979"/>
              <a:gd name="connsiteX5" fmla="*/ 2284340 w 5367901"/>
              <a:gd name="connsiteY5" fmla="*/ 0 h 1244979"/>
              <a:gd name="connsiteX6" fmla="*/ 2880774 w 5367901"/>
              <a:gd name="connsiteY6" fmla="*/ 0 h 1244979"/>
              <a:gd name="connsiteX7" fmla="*/ 3423528 w 5367901"/>
              <a:gd name="connsiteY7" fmla="*/ 0 h 1244979"/>
              <a:gd name="connsiteX8" fmla="*/ 4073640 w 5367901"/>
              <a:gd name="connsiteY8" fmla="*/ 0 h 1244979"/>
              <a:gd name="connsiteX9" fmla="*/ 4723753 w 5367901"/>
              <a:gd name="connsiteY9" fmla="*/ 0 h 1244979"/>
              <a:gd name="connsiteX10" fmla="*/ 5367901 w 5367901"/>
              <a:gd name="connsiteY10" fmla="*/ 0 h 1244979"/>
              <a:gd name="connsiteX11" fmla="*/ 5367901 w 5367901"/>
              <a:gd name="connsiteY11" fmla="*/ 420654 h 1244979"/>
              <a:gd name="connsiteX12" fmla="*/ 5367901 w 5367901"/>
              <a:gd name="connsiteY12" fmla="*/ 808950 h 1244979"/>
              <a:gd name="connsiteX13" fmla="*/ 4887519 w 5367901"/>
              <a:gd name="connsiteY13" fmla="*/ 808950 h 1244979"/>
              <a:gd name="connsiteX14" fmla="*/ 4432420 w 5367901"/>
              <a:gd name="connsiteY14" fmla="*/ 808950 h 1244979"/>
              <a:gd name="connsiteX15" fmla="*/ 3977321 w 5367901"/>
              <a:gd name="connsiteY15" fmla="*/ 808950 h 1244979"/>
              <a:gd name="connsiteX16" fmla="*/ 3496938 w 5367901"/>
              <a:gd name="connsiteY16" fmla="*/ 808950 h 1244979"/>
              <a:gd name="connsiteX17" fmla="*/ 2839573 w 5367901"/>
              <a:gd name="connsiteY17" fmla="*/ 808950 h 1244979"/>
              <a:gd name="connsiteX18" fmla="*/ 2839573 w 5367901"/>
              <a:gd name="connsiteY18" fmla="*/ 933734 h 1244979"/>
              <a:gd name="connsiteX19" fmla="*/ 2995195 w 5367901"/>
              <a:gd name="connsiteY19" fmla="*/ 933734 h 1244979"/>
              <a:gd name="connsiteX20" fmla="*/ 2683951 w 5367901"/>
              <a:gd name="connsiteY20" fmla="*/ 1244979 h 1244979"/>
              <a:gd name="connsiteX21" fmla="*/ 2372706 w 5367901"/>
              <a:gd name="connsiteY21" fmla="*/ 933734 h 1244979"/>
              <a:gd name="connsiteX22" fmla="*/ 2528328 w 5367901"/>
              <a:gd name="connsiteY22" fmla="*/ 933734 h 1244979"/>
              <a:gd name="connsiteX23" fmla="*/ 2528328 w 5367901"/>
              <a:gd name="connsiteY23" fmla="*/ 808950 h 1244979"/>
              <a:gd name="connsiteX24" fmla="*/ 2047946 w 5367901"/>
              <a:gd name="connsiteY24" fmla="*/ 808950 h 1244979"/>
              <a:gd name="connsiteX25" fmla="*/ 1592847 w 5367901"/>
              <a:gd name="connsiteY25" fmla="*/ 808950 h 1244979"/>
              <a:gd name="connsiteX26" fmla="*/ 1137748 w 5367901"/>
              <a:gd name="connsiteY26" fmla="*/ 808950 h 1244979"/>
              <a:gd name="connsiteX27" fmla="*/ 657365 w 5367901"/>
              <a:gd name="connsiteY27" fmla="*/ 808950 h 1244979"/>
              <a:gd name="connsiteX28" fmla="*/ 0 w 5367901"/>
              <a:gd name="connsiteY28" fmla="*/ 808950 h 1244979"/>
              <a:gd name="connsiteX29" fmla="*/ 0 w 5367901"/>
              <a:gd name="connsiteY29" fmla="*/ 420654 h 1244979"/>
              <a:gd name="connsiteX30" fmla="*/ 0 w 5367901"/>
              <a:gd name="connsiteY30" fmla="*/ 0 h 124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367901" h="1244979" fill="none" extrusionOk="0">
                <a:moveTo>
                  <a:pt x="0" y="0"/>
                </a:moveTo>
                <a:cubicBezTo>
                  <a:pt x="210902" y="-46920"/>
                  <a:pt x="277250" y="42049"/>
                  <a:pt x="435396" y="0"/>
                </a:cubicBezTo>
                <a:cubicBezTo>
                  <a:pt x="593542" y="-42049"/>
                  <a:pt x="682374" y="16719"/>
                  <a:pt x="870793" y="0"/>
                </a:cubicBezTo>
                <a:cubicBezTo>
                  <a:pt x="1059212" y="-16719"/>
                  <a:pt x="1265315" y="38389"/>
                  <a:pt x="1413547" y="0"/>
                </a:cubicBezTo>
                <a:cubicBezTo>
                  <a:pt x="1561779" y="-38389"/>
                  <a:pt x="1639540" y="45253"/>
                  <a:pt x="1848944" y="0"/>
                </a:cubicBezTo>
                <a:cubicBezTo>
                  <a:pt x="2058348" y="-45253"/>
                  <a:pt x="2091605" y="49690"/>
                  <a:pt x="2284340" y="0"/>
                </a:cubicBezTo>
                <a:cubicBezTo>
                  <a:pt x="2477075" y="-49690"/>
                  <a:pt x="2723571" y="52358"/>
                  <a:pt x="2880774" y="0"/>
                </a:cubicBezTo>
                <a:cubicBezTo>
                  <a:pt x="3037977" y="-52358"/>
                  <a:pt x="3239045" y="19756"/>
                  <a:pt x="3423528" y="0"/>
                </a:cubicBezTo>
                <a:cubicBezTo>
                  <a:pt x="3608011" y="-19756"/>
                  <a:pt x="3788251" y="16233"/>
                  <a:pt x="4073640" y="0"/>
                </a:cubicBezTo>
                <a:cubicBezTo>
                  <a:pt x="4359029" y="-16233"/>
                  <a:pt x="4458998" y="43591"/>
                  <a:pt x="4723753" y="0"/>
                </a:cubicBezTo>
                <a:cubicBezTo>
                  <a:pt x="4988508" y="-43591"/>
                  <a:pt x="5073941" y="66686"/>
                  <a:pt x="5367901" y="0"/>
                </a:cubicBezTo>
                <a:cubicBezTo>
                  <a:pt x="5389501" y="207477"/>
                  <a:pt x="5331762" y="257611"/>
                  <a:pt x="5367901" y="420654"/>
                </a:cubicBezTo>
                <a:cubicBezTo>
                  <a:pt x="5404040" y="583697"/>
                  <a:pt x="5363460" y="718546"/>
                  <a:pt x="5367901" y="808950"/>
                </a:cubicBezTo>
                <a:cubicBezTo>
                  <a:pt x="5146913" y="815695"/>
                  <a:pt x="5099430" y="758181"/>
                  <a:pt x="4887519" y="808950"/>
                </a:cubicBezTo>
                <a:cubicBezTo>
                  <a:pt x="4675608" y="859719"/>
                  <a:pt x="4636626" y="775620"/>
                  <a:pt x="4432420" y="808950"/>
                </a:cubicBezTo>
                <a:cubicBezTo>
                  <a:pt x="4228214" y="842280"/>
                  <a:pt x="4149289" y="796711"/>
                  <a:pt x="3977321" y="808950"/>
                </a:cubicBezTo>
                <a:cubicBezTo>
                  <a:pt x="3805353" y="821189"/>
                  <a:pt x="3602393" y="751611"/>
                  <a:pt x="3496938" y="808950"/>
                </a:cubicBezTo>
                <a:cubicBezTo>
                  <a:pt x="3391483" y="866289"/>
                  <a:pt x="3100186" y="760535"/>
                  <a:pt x="2839573" y="808950"/>
                </a:cubicBezTo>
                <a:cubicBezTo>
                  <a:pt x="2851731" y="862751"/>
                  <a:pt x="2837197" y="883757"/>
                  <a:pt x="2839573" y="933734"/>
                </a:cubicBezTo>
                <a:cubicBezTo>
                  <a:pt x="2877856" y="928558"/>
                  <a:pt x="2956304" y="938620"/>
                  <a:pt x="2995195" y="933734"/>
                </a:cubicBezTo>
                <a:cubicBezTo>
                  <a:pt x="2909684" y="1026651"/>
                  <a:pt x="2724860" y="1144728"/>
                  <a:pt x="2683951" y="1244979"/>
                </a:cubicBezTo>
                <a:cubicBezTo>
                  <a:pt x="2573245" y="1158202"/>
                  <a:pt x="2518894" y="1049522"/>
                  <a:pt x="2372706" y="933734"/>
                </a:cubicBezTo>
                <a:cubicBezTo>
                  <a:pt x="2417194" y="931940"/>
                  <a:pt x="2464369" y="946153"/>
                  <a:pt x="2528328" y="933734"/>
                </a:cubicBezTo>
                <a:cubicBezTo>
                  <a:pt x="2526921" y="883203"/>
                  <a:pt x="2541050" y="847765"/>
                  <a:pt x="2528328" y="808950"/>
                </a:cubicBezTo>
                <a:cubicBezTo>
                  <a:pt x="2412674" y="826046"/>
                  <a:pt x="2273785" y="787096"/>
                  <a:pt x="2047946" y="808950"/>
                </a:cubicBezTo>
                <a:cubicBezTo>
                  <a:pt x="1822107" y="830804"/>
                  <a:pt x="1687304" y="807521"/>
                  <a:pt x="1592847" y="808950"/>
                </a:cubicBezTo>
                <a:cubicBezTo>
                  <a:pt x="1498390" y="810379"/>
                  <a:pt x="1276988" y="767306"/>
                  <a:pt x="1137748" y="808950"/>
                </a:cubicBezTo>
                <a:cubicBezTo>
                  <a:pt x="998508" y="850594"/>
                  <a:pt x="875334" y="754603"/>
                  <a:pt x="657365" y="808950"/>
                </a:cubicBezTo>
                <a:cubicBezTo>
                  <a:pt x="439396" y="863297"/>
                  <a:pt x="135900" y="780982"/>
                  <a:pt x="0" y="808950"/>
                </a:cubicBezTo>
                <a:cubicBezTo>
                  <a:pt x="-20666" y="618881"/>
                  <a:pt x="38657" y="510363"/>
                  <a:pt x="0" y="420654"/>
                </a:cubicBezTo>
                <a:cubicBezTo>
                  <a:pt x="-38657" y="330945"/>
                  <a:pt x="11503" y="106497"/>
                  <a:pt x="0" y="0"/>
                </a:cubicBezTo>
                <a:close/>
              </a:path>
              <a:path w="5367901" h="1244979"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399465" y="173118"/>
                  <a:pt x="5323001" y="230943"/>
                  <a:pt x="5367901" y="396386"/>
                </a:cubicBezTo>
                <a:cubicBezTo>
                  <a:pt x="5412801" y="561829"/>
                  <a:pt x="5354378" y="716803"/>
                  <a:pt x="5367901" y="808950"/>
                </a:cubicBezTo>
                <a:cubicBezTo>
                  <a:pt x="5200069" y="839012"/>
                  <a:pt x="5064779" y="766641"/>
                  <a:pt x="4836952" y="808950"/>
                </a:cubicBezTo>
                <a:cubicBezTo>
                  <a:pt x="4609125" y="851259"/>
                  <a:pt x="4492875" y="795331"/>
                  <a:pt x="4331287" y="808950"/>
                </a:cubicBezTo>
                <a:cubicBezTo>
                  <a:pt x="4169700" y="822569"/>
                  <a:pt x="4060681" y="802591"/>
                  <a:pt x="3876187" y="808950"/>
                </a:cubicBezTo>
                <a:cubicBezTo>
                  <a:pt x="3691693" y="815309"/>
                  <a:pt x="3645260" y="763393"/>
                  <a:pt x="3446372" y="808950"/>
                </a:cubicBezTo>
                <a:cubicBezTo>
                  <a:pt x="3247484" y="854507"/>
                  <a:pt x="3028994" y="776931"/>
                  <a:pt x="2839573" y="808950"/>
                </a:cubicBezTo>
                <a:cubicBezTo>
                  <a:pt x="2853916" y="844669"/>
                  <a:pt x="2827286" y="889461"/>
                  <a:pt x="2839573" y="933734"/>
                </a:cubicBezTo>
                <a:cubicBezTo>
                  <a:pt x="2892399" y="916238"/>
                  <a:pt x="2943170" y="934530"/>
                  <a:pt x="2995195" y="933734"/>
                </a:cubicBezTo>
                <a:cubicBezTo>
                  <a:pt x="2927394" y="1011076"/>
                  <a:pt x="2823751" y="1082770"/>
                  <a:pt x="2683951" y="1244979"/>
                </a:cubicBezTo>
                <a:cubicBezTo>
                  <a:pt x="2593282" y="1202314"/>
                  <a:pt x="2514894" y="1023167"/>
                  <a:pt x="2372706" y="933734"/>
                </a:cubicBezTo>
                <a:cubicBezTo>
                  <a:pt x="2447694" y="926524"/>
                  <a:pt x="2494409" y="950907"/>
                  <a:pt x="2528328" y="933734"/>
                </a:cubicBezTo>
                <a:cubicBezTo>
                  <a:pt x="2518355" y="899071"/>
                  <a:pt x="2531011" y="835323"/>
                  <a:pt x="2528328" y="808950"/>
                </a:cubicBezTo>
                <a:cubicBezTo>
                  <a:pt x="2313109" y="827587"/>
                  <a:pt x="2138563" y="768027"/>
                  <a:pt x="2022662" y="808950"/>
                </a:cubicBezTo>
                <a:cubicBezTo>
                  <a:pt x="1906761" y="849873"/>
                  <a:pt x="1646935" y="772409"/>
                  <a:pt x="1542280" y="808950"/>
                </a:cubicBezTo>
                <a:cubicBezTo>
                  <a:pt x="1437625" y="845491"/>
                  <a:pt x="1114366" y="755831"/>
                  <a:pt x="986048" y="808950"/>
                </a:cubicBezTo>
                <a:cubicBezTo>
                  <a:pt x="857730" y="862069"/>
                  <a:pt x="705191" y="803367"/>
                  <a:pt x="505666" y="808950"/>
                </a:cubicBezTo>
                <a:cubicBezTo>
                  <a:pt x="306141" y="814533"/>
                  <a:pt x="247277" y="803759"/>
                  <a:pt x="0" y="808950"/>
                </a:cubicBezTo>
                <a:cubicBezTo>
                  <a:pt x="-38737" y="710746"/>
                  <a:pt x="1763" y="529140"/>
                  <a:pt x="0" y="428744"/>
                </a:cubicBezTo>
                <a:cubicBezTo>
                  <a:pt x="-1763" y="328348"/>
                  <a:pt x="7828" y="202634"/>
                  <a:pt x="0" y="0"/>
                </a:cubicBezTo>
                <a:close/>
              </a:path>
            </a:pathLst>
          </a:custGeom>
          <a:solidFill>
            <a:schemeClr val="accent4">
              <a:lumMod val="20000"/>
              <a:lumOff val="80000"/>
            </a:schemeClr>
          </a:solidFill>
          <a:ln w="57150" cap="flat" cmpd="sng" algn="ctr">
            <a:solidFill>
              <a:schemeClr val="tx1"/>
            </a:solidFill>
            <a:prstDash val="solid"/>
            <a:extLst>
              <a:ext uri="{C807C97D-BFC1-408E-A445-0C87EB9F89A2}">
                <ask:lineSketchStyleProps xmlns:ask="http://schemas.microsoft.com/office/drawing/2018/sketchyshapes" sd="1105797981">
                  <a:prstGeom prst="downArrowCallou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525050"/>
                </a:solidFill>
                <a:effectLst/>
                <a:uLnTx/>
                <a:uFillTx/>
                <a:latin typeface="Century Gothic"/>
                <a:ea typeface="+mn-ea"/>
                <a:cs typeface="+mn-cs"/>
              </a:rPr>
              <a:t>strict</a:t>
            </a:r>
          </a:p>
        </p:txBody>
      </p:sp>
      <p:sp>
        <p:nvSpPr>
          <p:cNvPr id="34" name="Rounded Rectangle 11">
            <a:extLst>
              <a:ext uri="{FF2B5EF4-FFF2-40B4-BE49-F238E27FC236}">
                <a16:creationId xmlns:a16="http://schemas.microsoft.com/office/drawing/2014/main" id="{2B21757B-D9C5-43B8-BE2A-1AC838358525}"/>
              </a:ext>
            </a:extLst>
          </p:cNvPr>
          <p:cNvSpPr/>
          <p:nvPr/>
        </p:nvSpPr>
        <p:spPr>
          <a:xfrm>
            <a:off x="1826429" y="3385359"/>
            <a:ext cx="2929457" cy="603436"/>
          </a:xfrm>
          <a:prstGeom prst="roundRect">
            <a:avLst/>
          </a:prstGeom>
          <a:solidFill>
            <a:schemeClr val="accent4">
              <a:lumMod val="75000"/>
            </a:schemeClr>
          </a:solidFill>
          <a:ln w="571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chemeClr val="bg2"/>
                </a:solidFill>
                <a:effectLst/>
                <a:uLnTx/>
                <a:uFillTx/>
                <a:latin typeface="Century Gothic"/>
                <a:ea typeface="+mn-ea"/>
                <a:cs typeface="+mn-cs"/>
              </a:rPr>
              <a:t>strict</a:t>
            </a:r>
          </a:p>
        </p:txBody>
      </p:sp>
      <p:sp>
        <p:nvSpPr>
          <p:cNvPr id="35" name="Call-out: Down Arrow 34">
            <a:extLst>
              <a:ext uri="{FF2B5EF4-FFF2-40B4-BE49-F238E27FC236}">
                <a16:creationId xmlns:a16="http://schemas.microsoft.com/office/drawing/2014/main" id="{EFF9B447-4B03-4833-9737-B97726C6B8E3}"/>
              </a:ext>
            </a:extLst>
          </p:cNvPr>
          <p:cNvSpPr/>
          <p:nvPr/>
        </p:nvSpPr>
        <p:spPr>
          <a:xfrm>
            <a:off x="3559725" y="1855790"/>
            <a:ext cx="5367901" cy="1244979"/>
          </a:xfrm>
          <a:custGeom>
            <a:avLst/>
            <a:gdLst>
              <a:gd name="connsiteX0" fmla="*/ 0 w 5367901"/>
              <a:gd name="connsiteY0" fmla="*/ 0 h 1244979"/>
              <a:gd name="connsiteX1" fmla="*/ 435396 w 5367901"/>
              <a:gd name="connsiteY1" fmla="*/ 0 h 1244979"/>
              <a:gd name="connsiteX2" fmla="*/ 870793 w 5367901"/>
              <a:gd name="connsiteY2" fmla="*/ 0 h 1244979"/>
              <a:gd name="connsiteX3" fmla="*/ 1413547 w 5367901"/>
              <a:gd name="connsiteY3" fmla="*/ 0 h 1244979"/>
              <a:gd name="connsiteX4" fmla="*/ 1848944 w 5367901"/>
              <a:gd name="connsiteY4" fmla="*/ 0 h 1244979"/>
              <a:gd name="connsiteX5" fmla="*/ 2284340 w 5367901"/>
              <a:gd name="connsiteY5" fmla="*/ 0 h 1244979"/>
              <a:gd name="connsiteX6" fmla="*/ 2880774 w 5367901"/>
              <a:gd name="connsiteY6" fmla="*/ 0 h 1244979"/>
              <a:gd name="connsiteX7" fmla="*/ 3423528 w 5367901"/>
              <a:gd name="connsiteY7" fmla="*/ 0 h 1244979"/>
              <a:gd name="connsiteX8" fmla="*/ 4073640 w 5367901"/>
              <a:gd name="connsiteY8" fmla="*/ 0 h 1244979"/>
              <a:gd name="connsiteX9" fmla="*/ 4723753 w 5367901"/>
              <a:gd name="connsiteY9" fmla="*/ 0 h 1244979"/>
              <a:gd name="connsiteX10" fmla="*/ 5367901 w 5367901"/>
              <a:gd name="connsiteY10" fmla="*/ 0 h 1244979"/>
              <a:gd name="connsiteX11" fmla="*/ 5367901 w 5367901"/>
              <a:gd name="connsiteY11" fmla="*/ 420654 h 1244979"/>
              <a:gd name="connsiteX12" fmla="*/ 5367901 w 5367901"/>
              <a:gd name="connsiteY12" fmla="*/ 808950 h 1244979"/>
              <a:gd name="connsiteX13" fmla="*/ 4887519 w 5367901"/>
              <a:gd name="connsiteY13" fmla="*/ 808950 h 1244979"/>
              <a:gd name="connsiteX14" fmla="*/ 4432420 w 5367901"/>
              <a:gd name="connsiteY14" fmla="*/ 808950 h 1244979"/>
              <a:gd name="connsiteX15" fmla="*/ 3977321 w 5367901"/>
              <a:gd name="connsiteY15" fmla="*/ 808950 h 1244979"/>
              <a:gd name="connsiteX16" fmla="*/ 3496938 w 5367901"/>
              <a:gd name="connsiteY16" fmla="*/ 808950 h 1244979"/>
              <a:gd name="connsiteX17" fmla="*/ 2839573 w 5367901"/>
              <a:gd name="connsiteY17" fmla="*/ 808950 h 1244979"/>
              <a:gd name="connsiteX18" fmla="*/ 2839573 w 5367901"/>
              <a:gd name="connsiteY18" fmla="*/ 933734 h 1244979"/>
              <a:gd name="connsiteX19" fmla="*/ 2995195 w 5367901"/>
              <a:gd name="connsiteY19" fmla="*/ 933734 h 1244979"/>
              <a:gd name="connsiteX20" fmla="*/ 2683951 w 5367901"/>
              <a:gd name="connsiteY20" fmla="*/ 1244979 h 1244979"/>
              <a:gd name="connsiteX21" fmla="*/ 2372706 w 5367901"/>
              <a:gd name="connsiteY21" fmla="*/ 933734 h 1244979"/>
              <a:gd name="connsiteX22" fmla="*/ 2528328 w 5367901"/>
              <a:gd name="connsiteY22" fmla="*/ 933734 h 1244979"/>
              <a:gd name="connsiteX23" fmla="*/ 2528328 w 5367901"/>
              <a:gd name="connsiteY23" fmla="*/ 808950 h 1244979"/>
              <a:gd name="connsiteX24" fmla="*/ 2047946 w 5367901"/>
              <a:gd name="connsiteY24" fmla="*/ 808950 h 1244979"/>
              <a:gd name="connsiteX25" fmla="*/ 1592847 w 5367901"/>
              <a:gd name="connsiteY25" fmla="*/ 808950 h 1244979"/>
              <a:gd name="connsiteX26" fmla="*/ 1137748 w 5367901"/>
              <a:gd name="connsiteY26" fmla="*/ 808950 h 1244979"/>
              <a:gd name="connsiteX27" fmla="*/ 657365 w 5367901"/>
              <a:gd name="connsiteY27" fmla="*/ 808950 h 1244979"/>
              <a:gd name="connsiteX28" fmla="*/ 0 w 5367901"/>
              <a:gd name="connsiteY28" fmla="*/ 808950 h 1244979"/>
              <a:gd name="connsiteX29" fmla="*/ 0 w 5367901"/>
              <a:gd name="connsiteY29" fmla="*/ 420654 h 1244979"/>
              <a:gd name="connsiteX30" fmla="*/ 0 w 5367901"/>
              <a:gd name="connsiteY30" fmla="*/ 0 h 124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367901" h="1244979" fill="none" extrusionOk="0">
                <a:moveTo>
                  <a:pt x="0" y="0"/>
                </a:moveTo>
                <a:cubicBezTo>
                  <a:pt x="210902" y="-46920"/>
                  <a:pt x="277250" y="42049"/>
                  <a:pt x="435396" y="0"/>
                </a:cubicBezTo>
                <a:cubicBezTo>
                  <a:pt x="593542" y="-42049"/>
                  <a:pt x="682374" y="16719"/>
                  <a:pt x="870793" y="0"/>
                </a:cubicBezTo>
                <a:cubicBezTo>
                  <a:pt x="1059212" y="-16719"/>
                  <a:pt x="1265315" y="38389"/>
                  <a:pt x="1413547" y="0"/>
                </a:cubicBezTo>
                <a:cubicBezTo>
                  <a:pt x="1561779" y="-38389"/>
                  <a:pt x="1639540" y="45253"/>
                  <a:pt x="1848944" y="0"/>
                </a:cubicBezTo>
                <a:cubicBezTo>
                  <a:pt x="2058348" y="-45253"/>
                  <a:pt x="2091605" y="49690"/>
                  <a:pt x="2284340" y="0"/>
                </a:cubicBezTo>
                <a:cubicBezTo>
                  <a:pt x="2477075" y="-49690"/>
                  <a:pt x="2723571" y="52358"/>
                  <a:pt x="2880774" y="0"/>
                </a:cubicBezTo>
                <a:cubicBezTo>
                  <a:pt x="3037977" y="-52358"/>
                  <a:pt x="3239045" y="19756"/>
                  <a:pt x="3423528" y="0"/>
                </a:cubicBezTo>
                <a:cubicBezTo>
                  <a:pt x="3608011" y="-19756"/>
                  <a:pt x="3788251" y="16233"/>
                  <a:pt x="4073640" y="0"/>
                </a:cubicBezTo>
                <a:cubicBezTo>
                  <a:pt x="4359029" y="-16233"/>
                  <a:pt x="4458998" y="43591"/>
                  <a:pt x="4723753" y="0"/>
                </a:cubicBezTo>
                <a:cubicBezTo>
                  <a:pt x="4988508" y="-43591"/>
                  <a:pt x="5073941" y="66686"/>
                  <a:pt x="5367901" y="0"/>
                </a:cubicBezTo>
                <a:cubicBezTo>
                  <a:pt x="5389501" y="207477"/>
                  <a:pt x="5331762" y="257611"/>
                  <a:pt x="5367901" y="420654"/>
                </a:cubicBezTo>
                <a:cubicBezTo>
                  <a:pt x="5404040" y="583697"/>
                  <a:pt x="5363460" y="718546"/>
                  <a:pt x="5367901" y="808950"/>
                </a:cubicBezTo>
                <a:cubicBezTo>
                  <a:pt x="5146913" y="815695"/>
                  <a:pt x="5099430" y="758181"/>
                  <a:pt x="4887519" y="808950"/>
                </a:cubicBezTo>
                <a:cubicBezTo>
                  <a:pt x="4675608" y="859719"/>
                  <a:pt x="4636626" y="775620"/>
                  <a:pt x="4432420" y="808950"/>
                </a:cubicBezTo>
                <a:cubicBezTo>
                  <a:pt x="4228214" y="842280"/>
                  <a:pt x="4149289" y="796711"/>
                  <a:pt x="3977321" y="808950"/>
                </a:cubicBezTo>
                <a:cubicBezTo>
                  <a:pt x="3805353" y="821189"/>
                  <a:pt x="3602393" y="751611"/>
                  <a:pt x="3496938" y="808950"/>
                </a:cubicBezTo>
                <a:cubicBezTo>
                  <a:pt x="3391483" y="866289"/>
                  <a:pt x="3100186" y="760535"/>
                  <a:pt x="2839573" y="808950"/>
                </a:cubicBezTo>
                <a:cubicBezTo>
                  <a:pt x="2851731" y="862751"/>
                  <a:pt x="2837197" y="883757"/>
                  <a:pt x="2839573" y="933734"/>
                </a:cubicBezTo>
                <a:cubicBezTo>
                  <a:pt x="2877856" y="928558"/>
                  <a:pt x="2956304" y="938620"/>
                  <a:pt x="2995195" y="933734"/>
                </a:cubicBezTo>
                <a:cubicBezTo>
                  <a:pt x="2909684" y="1026651"/>
                  <a:pt x="2724860" y="1144728"/>
                  <a:pt x="2683951" y="1244979"/>
                </a:cubicBezTo>
                <a:cubicBezTo>
                  <a:pt x="2573245" y="1158202"/>
                  <a:pt x="2518894" y="1049522"/>
                  <a:pt x="2372706" y="933734"/>
                </a:cubicBezTo>
                <a:cubicBezTo>
                  <a:pt x="2417194" y="931940"/>
                  <a:pt x="2464369" y="946153"/>
                  <a:pt x="2528328" y="933734"/>
                </a:cubicBezTo>
                <a:cubicBezTo>
                  <a:pt x="2526921" y="883203"/>
                  <a:pt x="2541050" y="847765"/>
                  <a:pt x="2528328" y="808950"/>
                </a:cubicBezTo>
                <a:cubicBezTo>
                  <a:pt x="2412674" y="826046"/>
                  <a:pt x="2273785" y="787096"/>
                  <a:pt x="2047946" y="808950"/>
                </a:cubicBezTo>
                <a:cubicBezTo>
                  <a:pt x="1822107" y="830804"/>
                  <a:pt x="1687304" y="807521"/>
                  <a:pt x="1592847" y="808950"/>
                </a:cubicBezTo>
                <a:cubicBezTo>
                  <a:pt x="1498390" y="810379"/>
                  <a:pt x="1276988" y="767306"/>
                  <a:pt x="1137748" y="808950"/>
                </a:cubicBezTo>
                <a:cubicBezTo>
                  <a:pt x="998508" y="850594"/>
                  <a:pt x="875334" y="754603"/>
                  <a:pt x="657365" y="808950"/>
                </a:cubicBezTo>
                <a:cubicBezTo>
                  <a:pt x="439396" y="863297"/>
                  <a:pt x="135900" y="780982"/>
                  <a:pt x="0" y="808950"/>
                </a:cubicBezTo>
                <a:cubicBezTo>
                  <a:pt x="-20666" y="618881"/>
                  <a:pt x="38657" y="510363"/>
                  <a:pt x="0" y="420654"/>
                </a:cubicBezTo>
                <a:cubicBezTo>
                  <a:pt x="-38657" y="330945"/>
                  <a:pt x="11503" y="106497"/>
                  <a:pt x="0" y="0"/>
                </a:cubicBezTo>
                <a:close/>
              </a:path>
              <a:path w="5367901" h="1244979"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399465" y="173118"/>
                  <a:pt x="5323001" y="230943"/>
                  <a:pt x="5367901" y="396386"/>
                </a:cubicBezTo>
                <a:cubicBezTo>
                  <a:pt x="5412801" y="561829"/>
                  <a:pt x="5354378" y="716803"/>
                  <a:pt x="5367901" y="808950"/>
                </a:cubicBezTo>
                <a:cubicBezTo>
                  <a:pt x="5200069" y="839012"/>
                  <a:pt x="5064779" y="766641"/>
                  <a:pt x="4836952" y="808950"/>
                </a:cubicBezTo>
                <a:cubicBezTo>
                  <a:pt x="4609125" y="851259"/>
                  <a:pt x="4492875" y="795331"/>
                  <a:pt x="4331287" y="808950"/>
                </a:cubicBezTo>
                <a:cubicBezTo>
                  <a:pt x="4169700" y="822569"/>
                  <a:pt x="4060681" y="802591"/>
                  <a:pt x="3876187" y="808950"/>
                </a:cubicBezTo>
                <a:cubicBezTo>
                  <a:pt x="3691693" y="815309"/>
                  <a:pt x="3645260" y="763393"/>
                  <a:pt x="3446372" y="808950"/>
                </a:cubicBezTo>
                <a:cubicBezTo>
                  <a:pt x="3247484" y="854507"/>
                  <a:pt x="3028994" y="776931"/>
                  <a:pt x="2839573" y="808950"/>
                </a:cubicBezTo>
                <a:cubicBezTo>
                  <a:pt x="2853916" y="844669"/>
                  <a:pt x="2827286" y="889461"/>
                  <a:pt x="2839573" y="933734"/>
                </a:cubicBezTo>
                <a:cubicBezTo>
                  <a:pt x="2892399" y="916238"/>
                  <a:pt x="2943170" y="934530"/>
                  <a:pt x="2995195" y="933734"/>
                </a:cubicBezTo>
                <a:cubicBezTo>
                  <a:pt x="2927394" y="1011076"/>
                  <a:pt x="2823751" y="1082770"/>
                  <a:pt x="2683951" y="1244979"/>
                </a:cubicBezTo>
                <a:cubicBezTo>
                  <a:pt x="2593282" y="1202314"/>
                  <a:pt x="2514894" y="1023167"/>
                  <a:pt x="2372706" y="933734"/>
                </a:cubicBezTo>
                <a:cubicBezTo>
                  <a:pt x="2447694" y="926524"/>
                  <a:pt x="2494409" y="950907"/>
                  <a:pt x="2528328" y="933734"/>
                </a:cubicBezTo>
                <a:cubicBezTo>
                  <a:pt x="2518355" y="899071"/>
                  <a:pt x="2531011" y="835323"/>
                  <a:pt x="2528328" y="808950"/>
                </a:cubicBezTo>
                <a:cubicBezTo>
                  <a:pt x="2313109" y="827587"/>
                  <a:pt x="2138563" y="768027"/>
                  <a:pt x="2022662" y="808950"/>
                </a:cubicBezTo>
                <a:cubicBezTo>
                  <a:pt x="1906761" y="849873"/>
                  <a:pt x="1646935" y="772409"/>
                  <a:pt x="1542280" y="808950"/>
                </a:cubicBezTo>
                <a:cubicBezTo>
                  <a:pt x="1437625" y="845491"/>
                  <a:pt x="1114366" y="755831"/>
                  <a:pt x="986048" y="808950"/>
                </a:cubicBezTo>
                <a:cubicBezTo>
                  <a:pt x="857730" y="862069"/>
                  <a:pt x="705191" y="803367"/>
                  <a:pt x="505666" y="808950"/>
                </a:cubicBezTo>
                <a:cubicBezTo>
                  <a:pt x="306141" y="814533"/>
                  <a:pt x="247277" y="803759"/>
                  <a:pt x="0" y="808950"/>
                </a:cubicBezTo>
                <a:cubicBezTo>
                  <a:pt x="-38737" y="710746"/>
                  <a:pt x="1763" y="529140"/>
                  <a:pt x="0" y="428744"/>
                </a:cubicBezTo>
                <a:cubicBezTo>
                  <a:pt x="-1763" y="328348"/>
                  <a:pt x="7828" y="202634"/>
                  <a:pt x="0" y="0"/>
                </a:cubicBezTo>
                <a:close/>
              </a:path>
            </a:pathLst>
          </a:custGeom>
          <a:solidFill>
            <a:schemeClr val="accent4">
              <a:lumMod val="20000"/>
              <a:lumOff val="80000"/>
            </a:schemeClr>
          </a:solidFill>
          <a:ln w="57150" cap="flat" cmpd="sng" algn="ctr">
            <a:solidFill>
              <a:schemeClr val="tx1"/>
            </a:solidFill>
            <a:prstDash val="solid"/>
            <a:extLst>
              <a:ext uri="{C807C97D-BFC1-408E-A445-0C87EB9F89A2}">
                <ask:lineSketchStyleProps xmlns:ask="http://schemas.microsoft.com/office/drawing/2018/sketchyshapes" sd="1105797981">
                  <a:prstGeom prst="downArrowCallou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525050"/>
                </a:solidFill>
                <a:effectLst/>
                <a:uLnTx/>
                <a:uFillTx/>
                <a:latin typeface="Century Gothic"/>
                <a:ea typeface="+mn-ea"/>
                <a:cs typeface="+mn-cs"/>
              </a:rPr>
              <a:t>the sister</a:t>
            </a:r>
          </a:p>
        </p:txBody>
      </p:sp>
      <p:sp>
        <p:nvSpPr>
          <p:cNvPr id="37" name="Call-out: Down Arrow 36">
            <a:extLst>
              <a:ext uri="{FF2B5EF4-FFF2-40B4-BE49-F238E27FC236}">
                <a16:creationId xmlns:a16="http://schemas.microsoft.com/office/drawing/2014/main" id="{B1419866-BA9A-4128-B243-A27281BE5E71}"/>
              </a:ext>
            </a:extLst>
          </p:cNvPr>
          <p:cNvSpPr/>
          <p:nvPr/>
        </p:nvSpPr>
        <p:spPr>
          <a:xfrm>
            <a:off x="3565992" y="1841999"/>
            <a:ext cx="5367901" cy="1244979"/>
          </a:xfrm>
          <a:custGeom>
            <a:avLst/>
            <a:gdLst>
              <a:gd name="connsiteX0" fmla="*/ 0 w 5367901"/>
              <a:gd name="connsiteY0" fmla="*/ 0 h 1244979"/>
              <a:gd name="connsiteX1" fmla="*/ 435396 w 5367901"/>
              <a:gd name="connsiteY1" fmla="*/ 0 h 1244979"/>
              <a:gd name="connsiteX2" fmla="*/ 870793 w 5367901"/>
              <a:gd name="connsiteY2" fmla="*/ 0 h 1244979"/>
              <a:gd name="connsiteX3" fmla="*/ 1413547 w 5367901"/>
              <a:gd name="connsiteY3" fmla="*/ 0 h 1244979"/>
              <a:gd name="connsiteX4" fmla="*/ 1848944 w 5367901"/>
              <a:gd name="connsiteY4" fmla="*/ 0 h 1244979"/>
              <a:gd name="connsiteX5" fmla="*/ 2284340 w 5367901"/>
              <a:gd name="connsiteY5" fmla="*/ 0 h 1244979"/>
              <a:gd name="connsiteX6" fmla="*/ 2880774 w 5367901"/>
              <a:gd name="connsiteY6" fmla="*/ 0 h 1244979"/>
              <a:gd name="connsiteX7" fmla="*/ 3423528 w 5367901"/>
              <a:gd name="connsiteY7" fmla="*/ 0 h 1244979"/>
              <a:gd name="connsiteX8" fmla="*/ 4073640 w 5367901"/>
              <a:gd name="connsiteY8" fmla="*/ 0 h 1244979"/>
              <a:gd name="connsiteX9" fmla="*/ 4723753 w 5367901"/>
              <a:gd name="connsiteY9" fmla="*/ 0 h 1244979"/>
              <a:gd name="connsiteX10" fmla="*/ 5367901 w 5367901"/>
              <a:gd name="connsiteY10" fmla="*/ 0 h 1244979"/>
              <a:gd name="connsiteX11" fmla="*/ 5367901 w 5367901"/>
              <a:gd name="connsiteY11" fmla="*/ 420654 h 1244979"/>
              <a:gd name="connsiteX12" fmla="*/ 5367901 w 5367901"/>
              <a:gd name="connsiteY12" fmla="*/ 808950 h 1244979"/>
              <a:gd name="connsiteX13" fmla="*/ 4887519 w 5367901"/>
              <a:gd name="connsiteY13" fmla="*/ 808950 h 1244979"/>
              <a:gd name="connsiteX14" fmla="*/ 4432420 w 5367901"/>
              <a:gd name="connsiteY14" fmla="*/ 808950 h 1244979"/>
              <a:gd name="connsiteX15" fmla="*/ 3977321 w 5367901"/>
              <a:gd name="connsiteY15" fmla="*/ 808950 h 1244979"/>
              <a:gd name="connsiteX16" fmla="*/ 3496938 w 5367901"/>
              <a:gd name="connsiteY16" fmla="*/ 808950 h 1244979"/>
              <a:gd name="connsiteX17" fmla="*/ 2839573 w 5367901"/>
              <a:gd name="connsiteY17" fmla="*/ 808950 h 1244979"/>
              <a:gd name="connsiteX18" fmla="*/ 2839573 w 5367901"/>
              <a:gd name="connsiteY18" fmla="*/ 933734 h 1244979"/>
              <a:gd name="connsiteX19" fmla="*/ 2995195 w 5367901"/>
              <a:gd name="connsiteY19" fmla="*/ 933734 h 1244979"/>
              <a:gd name="connsiteX20" fmla="*/ 2683951 w 5367901"/>
              <a:gd name="connsiteY20" fmla="*/ 1244979 h 1244979"/>
              <a:gd name="connsiteX21" fmla="*/ 2372706 w 5367901"/>
              <a:gd name="connsiteY21" fmla="*/ 933734 h 1244979"/>
              <a:gd name="connsiteX22" fmla="*/ 2528328 w 5367901"/>
              <a:gd name="connsiteY22" fmla="*/ 933734 h 1244979"/>
              <a:gd name="connsiteX23" fmla="*/ 2528328 w 5367901"/>
              <a:gd name="connsiteY23" fmla="*/ 808950 h 1244979"/>
              <a:gd name="connsiteX24" fmla="*/ 2047946 w 5367901"/>
              <a:gd name="connsiteY24" fmla="*/ 808950 h 1244979"/>
              <a:gd name="connsiteX25" fmla="*/ 1592847 w 5367901"/>
              <a:gd name="connsiteY25" fmla="*/ 808950 h 1244979"/>
              <a:gd name="connsiteX26" fmla="*/ 1137748 w 5367901"/>
              <a:gd name="connsiteY26" fmla="*/ 808950 h 1244979"/>
              <a:gd name="connsiteX27" fmla="*/ 657365 w 5367901"/>
              <a:gd name="connsiteY27" fmla="*/ 808950 h 1244979"/>
              <a:gd name="connsiteX28" fmla="*/ 0 w 5367901"/>
              <a:gd name="connsiteY28" fmla="*/ 808950 h 1244979"/>
              <a:gd name="connsiteX29" fmla="*/ 0 w 5367901"/>
              <a:gd name="connsiteY29" fmla="*/ 420654 h 1244979"/>
              <a:gd name="connsiteX30" fmla="*/ 0 w 5367901"/>
              <a:gd name="connsiteY30" fmla="*/ 0 h 124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367901" h="1244979" fill="none" extrusionOk="0">
                <a:moveTo>
                  <a:pt x="0" y="0"/>
                </a:moveTo>
                <a:cubicBezTo>
                  <a:pt x="210902" y="-46920"/>
                  <a:pt x="277250" y="42049"/>
                  <a:pt x="435396" y="0"/>
                </a:cubicBezTo>
                <a:cubicBezTo>
                  <a:pt x="593542" y="-42049"/>
                  <a:pt x="682374" y="16719"/>
                  <a:pt x="870793" y="0"/>
                </a:cubicBezTo>
                <a:cubicBezTo>
                  <a:pt x="1059212" y="-16719"/>
                  <a:pt x="1265315" y="38389"/>
                  <a:pt x="1413547" y="0"/>
                </a:cubicBezTo>
                <a:cubicBezTo>
                  <a:pt x="1561779" y="-38389"/>
                  <a:pt x="1639540" y="45253"/>
                  <a:pt x="1848944" y="0"/>
                </a:cubicBezTo>
                <a:cubicBezTo>
                  <a:pt x="2058348" y="-45253"/>
                  <a:pt x="2091605" y="49690"/>
                  <a:pt x="2284340" y="0"/>
                </a:cubicBezTo>
                <a:cubicBezTo>
                  <a:pt x="2477075" y="-49690"/>
                  <a:pt x="2723571" y="52358"/>
                  <a:pt x="2880774" y="0"/>
                </a:cubicBezTo>
                <a:cubicBezTo>
                  <a:pt x="3037977" y="-52358"/>
                  <a:pt x="3239045" y="19756"/>
                  <a:pt x="3423528" y="0"/>
                </a:cubicBezTo>
                <a:cubicBezTo>
                  <a:pt x="3608011" y="-19756"/>
                  <a:pt x="3788251" y="16233"/>
                  <a:pt x="4073640" y="0"/>
                </a:cubicBezTo>
                <a:cubicBezTo>
                  <a:pt x="4359029" y="-16233"/>
                  <a:pt x="4458998" y="43591"/>
                  <a:pt x="4723753" y="0"/>
                </a:cubicBezTo>
                <a:cubicBezTo>
                  <a:pt x="4988508" y="-43591"/>
                  <a:pt x="5073941" y="66686"/>
                  <a:pt x="5367901" y="0"/>
                </a:cubicBezTo>
                <a:cubicBezTo>
                  <a:pt x="5389501" y="207477"/>
                  <a:pt x="5331762" y="257611"/>
                  <a:pt x="5367901" y="420654"/>
                </a:cubicBezTo>
                <a:cubicBezTo>
                  <a:pt x="5404040" y="583697"/>
                  <a:pt x="5363460" y="718546"/>
                  <a:pt x="5367901" y="808950"/>
                </a:cubicBezTo>
                <a:cubicBezTo>
                  <a:pt x="5146913" y="815695"/>
                  <a:pt x="5099430" y="758181"/>
                  <a:pt x="4887519" y="808950"/>
                </a:cubicBezTo>
                <a:cubicBezTo>
                  <a:pt x="4675608" y="859719"/>
                  <a:pt x="4636626" y="775620"/>
                  <a:pt x="4432420" y="808950"/>
                </a:cubicBezTo>
                <a:cubicBezTo>
                  <a:pt x="4228214" y="842280"/>
                  <a:pt x="4149289" y="796711"/>
                  <a:pt x="3977321" y="808950"/>
                </a:cubicBezTo>
                <a:cubicBezTo>
                  <a:pt x="3805353" y="821189"/>
                  <a:pt x="3602393" y="751611"/>
                  <a:pt x="3496938" y="808950"/>
                </a:cubicBezTo>
                <a:cubicBezTo>
                  <a:pt x="3391483" y="866289"/>
                  <a:pt x="3100186" y="760535"/>
                  <a:pt x="2839573" y="808950"/>
                </a:cubicBezTo>
                <a:cubicBezTo>
                  <a:pt x="2851731" y="862751"/>
                  <a:pt x="2837197" y="883757"/>
                  <a:pt x="2839573" y="933734"/>
                </a:cubicBezTo>
                <a:cubicBezTo>
                  <a:pt x="2877856" y="928558"/>
                  <a:pt x="2956304" y="938620"/>
                  <a:pt x="2995195" y="933734"/>
                </a:cubicBezTo>
                <a:cubicBezTo>
                  <a:pt x="2909684" y="1026651"/>
                  <a:pt x="2724860" y="1144728"/>
                  <a:pt x="2683951" y="1244979"/>
                </a:cubicBezTo>
                <a:cubicBezTo>
                  <a:pt x="2573245" y="1158202"/>
                  <a:pt x="2518894" y="1049522"/>
                  <a:pt x="2372706" y="933734"/>
                </a:cubicBezTo>
                <a:cubicBezTo>
                  <a:pt x="2417194" y="931940"/>
                  <a:pt x="2464369" y="946153"/>
                  <a:pt x="2528328" y="933734"/>
                </a:cubicBezTo>
                <a:cubicBezTo>
                  <a:pt x="2526921" y="883203"/>
                  <a:pt x="2541050" y="847765"/>
                  <a:pt x="2528328" y="808950"/>
                </a:cubicBezTo>
                <a:cubicBezTo>
                  <a:pt x="2412674" y="826046"/>
                  <a:pt x="2273785" y="787096"/>
                  <a:pt x="2047946" y="808950"/>
                </a:cubicBezTo>
                <a:cubicBezTo>
                  <a:pt x="1822107" y="830804"/>
                  <a:pt x="1687304" y="807521"/>
                  <a:pt x="1592847" y="808950"/>
                </a:cubicBezTo>
                <a:cubicBezTo>
                  <a:pt x="1498390" y="810379"/>
                  <a:pt x="1276988" y="767306"/>
                  <a:pt x="1137748" y="808950"/>
                </a:cubicBezTo>
                <a:cubicBezTo>
                  <a:pt x="998508" y="850594"/>
                  <a:pt x="875334" y="754603"/>
                  <a:pt x="657365" y="808950"/>
                </a:cubicBezTo>
                <a:cubicBezTo>
                  <a:pt x="439396" y="863297"/>
                  <a:pt x="135900" y="780982"/>
                  <a:pt x="0" y="808950"/>
                </a:cubicBezTo>
                <a:cubicBezTo>
                  <a:pt x="-20666" y="618881"/>
                  <a:pt x="38657" y="510363"/>
                  <a:pt x="0" y="420654"/>
                </a:cubicBezTo>
                <a:cubicBezTo>
                  <a:pt x="-38657" y="330945"/>
                  <a:pt x="11503" y="106497"/>
                  <a:pt x="0" y="0"/>
                </a:cubicBezTo>
                <a:close/>
              </a:path>
              <a:path w="5367901" h="1244979"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399465" y="173118"/>
                  <a:pt x="5323001" y="230943"/>
                  <a:pt x="5367901" y="396386"/>
                </a:cubicBezTo>
                <a:cubicBezTo>
                  <a:pt x="5412801" y="561829"/>
                  <a:pt x="5354378" y="716803"/>
                  <a:pt x="5367901" y="808950"/>
                </a:cubicBezTo>
                <a:cubicBezTo>
                  <a:pt x="5200069" y="839012"/>
                  <a:pt x="5064779" y="766641"/>
                  <a:pt x="4836952" y="808950"/>
                </a:cubicBezTo>
                <a:cubicBezTo>
                  <a:pt x="4609125" y="851259"/>
                  <a:pt x="4492875" y="795331"/>
                  <a:pt x="4331287" y="808950"/>
                </a:cubicBezTo>
                <a:cubicBezTo>
                  <a:pt x="4169700" y="822569"/>
                  <a:pt x="4060681" y="802591"/>
                  <a:pt x="3876187" y="808950"/>
                </a:cubicBezTo>
                <a:cubicBezTo>
                  <a:pt x="3691693" y="815309"/>
                  <a:pt x="3645260" y="763393"/>
                  <a:pt x="3446372" y="808950"/>
                </a:cubicBezTo>
                <a:cubicBezTo>
                  <a:pt x="3247484" y="854507"/>
                  <a:pt x="3028994" y="776931"/>
                  <a:pt x="2839573" y="808950"/>
                </a:cubicBezTo>
                <a:cubicBezTo>
                  <a:pt x="2853916" y="844669"/>
                  <a:pt x="2827286" y="889461"/>
                  <a:pt x="2839573" y="933734"/>
                </a:cubicBezTo>
                <a:cubicBezTo>
                  <a:pt x="2892399" y="916238"/>
                  <a:pt x="2943170" y="934530"/>
                  <a:pt x="2995195" y="933734"/>
                </a:cubicBezTo>
                <a:cubicBezTo>
                  <a:pt x="2927394" y="1011076"/>
                  <a:pt x="2823751" y="1082770"/>
                  <a:pt x="2683951" y="1244979"/>
                </a:cubicBezTo>
                <a:cubicBezTo>
                  <a:pt x="2593282" y="1202314"/>
                  <a:pt x="2514894" y="1023167"/>
                  <a:pt x="2372706" y="933734"/>
                </a:cubicBezTo>
                <a:cubicBezTo>
                  <a:pt x="2447694" y="926524"/>
                  <a:pt x="2494409" y="950907"/>
                  <a:pt x="2528328" y="933734"/>
                </a:cubicBezTo>
                <a:cubicBezTo>
                  <a:pt x="2518355" y="899071"/>
                  <a:pt x="2531011" y="835323"/>
                  <a:pt x="2528328" y="808950"/>
                </a:cubicBezTo>
                <a:cubicBezTo>
                  <a:pt x="2313109" y="827587"/>
                  <a:pt x="2138563" y="768027"/>
                  <a:pt x="2022662" y="808950"/>
                </a:cubicBezTo>
                <a:cubicBezTo>
                  <a:pt x="1906761" y="849873"/>
                  <a:pt x="1646935" y="772409"/>
                  <a:pt x="1542280" y="808950"/>
                </a:cubicBezTo>
                <a:cubicBezTo>
                  <a:pt x="1437625" y="845491"/>
                  <a:pt x="1114366" y="755831"/>
                  <a:pt x="986048" y="808950"/>
                </a:cubicBezTo>
                <a:cubicBezTo>
                  <a:pt x="857730" y="862069"/>
                  <a:pt x="705191" y="803367"/>
                  <a:pt x="505666" y="808950"/>
                </a:cubicBezTo>
                <a:cubicBezTo>
                  <a:pt x="306141" y="814533"/>
                  <a:pt x="247277" y="803759"/>
                  <a:pt x="0" y="808950"/>
                </a:cubicBezTo>
                <a:cubicBezTo>
                  <a:pt x="-38737" y="710746"/>
                  <a:pt x="1763" y="529140"/>
                  <a:pt x="0" y="428744"/>
                </a:cubicBezTo>
                <a:cubicBezTo>
                  <a:pt x="-1763" y="328348"/>
                  <a:pt x="7828" y="202634"/>
                  <a:pt x="0" y="0"/>
                </a:cubicBezTo>
                <a:close/>
              </a:path>
            </a:pathLst>
          </a:custGeom>
          <a:solidFill>
            <a:schemeClr val="accent4">
              <a:lumMod val="20000"/>
              <a:lumOff val="80000"/>
            </a:schemeClr>
          </a:solidFill>
          <a:ln w="57150" cap="flat" cmpd="sng" algn="ctr">
            <a:solidFill>
              <a:schemeClr val="tx1"/>
            </a:solidFill>
            <a:prstDash val="solid"/>
            <a:extLst>
              <a:ext uri="{C807C97D-BFC1-408E-A445-0C87EB9F89A2}">
                <ask:lineSketchStyleProps xmlns:ask="http://schemas.microsoft.com/office/drawing/2018/sketchyshapes" sd="1105797981">
                  <a:prstGeom prst="downArrowCallou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525050"/>
                </a:solidFill>
                <a:effectLst/>
                <a:uLnTx/>
                <a:uFillTx/>
                <a:latin typeface="Century Gothic"/>
                <a:ea typeface="+mn-ea"/>
                <a:cs typeface="+mn-cs"/>
              </a:rPr>
              <a:t>young</a:t>
            </a:r>
          </a:p>
        </p:txBody>
      </p:sp>
      <p:sp>
        <p:nvSpPr>
          <p:cNvPr id="39" name="Call-out: Down Arrow 38">
            <a:extLst>
              <a:ext uri="{FF2B5EF4-FFF2-40B4-BE49-F238E27FC236}">
                <a16:creationId xmlns:a16="http://schemas.microsoft.com/office/drawing/2014/main" id="{E3C76F77-F9B4-4C17-AD07-7E5940A96C95}"/>
              </a:ext>
            </a:extLst>
          </p:cNvPr>
          <p:cNvSpPr/>
          <p:nvPr/>
        </p:nvSpPr>
        <p:spPr>
          <a:xfrm>
            <a:off x="3563468" y="1858902"/>
            <a:ext cx="5367901" cy="1244979"/>
          </a:xfrm>
          <a:custGeom>
            <a:avLst/>
            <a:gdLst>
              <a:gd name="connsiteX0" fmla="*/ 0 w 5367901"/>
              <a:gd name="connsiteY0" fmla="*/ 0 h 1244979"/>
              <a:gd name="connsiteX1" fmla="*/ 435396 w 5367901"/>
              <a:gd name="connsiteY1" fmla="*/ 0 h 1244979"/>
              <a:gd name="connsiteX2" fmla="*/ 870793 w 5367901"/>
              <a:gd name="connsiteY2" fmla="*/ 0 h 1244979"/>
              <a:gd name="connsiteX3" fmla="*/ 1413547 w 5367901"/>
              <a:gd name="connsiteY3" fmla="*/ 0 h 1244979"/>
              <a:gd name="connsiteX4" fmla="*/ 1848944 w 5367901"/>
              <a:gd name="connsiteY4" fmla="*/ 0 h 1244979"/>
              <a:gd name="connsiteX5" fmla="*/ 2284340 w 5367901"/>
              <a:gd name="connsiteY5" fmla="*/ 0 h 1244979"/>
              <a:gd name="connsiteX6" fmla="*/ 2880774 w 5367901"/>
              <a:gd name="connsiteY6" fmla="*/ 0 h 1244979"/>
              <a:gd name="connsiteX7" fmla="*/ 3423528 w 5367901"/>
              <a:gd name="connsiteY7" fmla="*/ 0 h 1244979"/>
              <a:gd name="connsiteX8" fmla="*/ 4073640 w 5367901"/>
              <a:gd name="connsiteY8" fmla="*/ 0 h 1244979"/>
              <a:gd name="connsiteX9" fmla="*/ 4723753 w 5367901"/>
              <a:gd name="connsiteY9" fmla="*/ 0 h 1244979"/>
              <a:gd name="connsiteX10" fmla="*/ 5367901 w 5367901"/>
              <a:gd name="connsiteY10" fmla="*/ 0 h 1244979"/>
              <a:gd name="connsiteX11" fmla="*/ 5367901 w 5367901"/>
              <a:gd name="connsiteY11" fmla="*/ 420654 h 1244979"/>
              <a:gd name="connsiteX12" fmla="*/ 5367901 w 5367901"/>
              <a:gd name="connsiteY12" fmla="*/ 808950 h 1244979"/>
              <a:gd name="connsiteX13" fmla="*/ 4887519 w 5367901"/>
              <a:gd name="connsiteY13" fmla="*/ 808950 h 1244979"/>
              <a:gd name="connsiteX14" fmla="*/ 4432420 w 5367901"/>
              <a:gd name="connsiteY14" fmla="*/ 808950 h 1244979"/>
              <a:gd name="connsiteX15" fmla="*/ 3977321 w 5367901"/>
              <a:gd name="connsiteY15" fmla="*/ 808950 h 1244979"/>
              <a:gd name="connsiteX16" fmla="*/ 3496938 w 5367901"/>
              <a:gd name="connsiteY16" fmla="*/ 808950 h 1244979"/>
              <a:gd name="connsiteX17" fmla="*/ 2839573 w 5367901"/>
              <a:gd name="connsiteY17" fmla="*/ 808950 h 1244979"/>
              <a:gd name="connsiteX18" fmla="*/ 2839573 w 5367901"/>
              <a:gd name="connsiteY18" fmla="*/ 933734 h 1244979"/>
              <a:gd name="connsiteX19" fmla="*/ 2995195 w 5367901"/>
              <a:gd name="connsiteY19" fmla="*/ 933734 h 1244979"/>
              <a:gd name="connsiteX20" fmla="*/ 2683951 w 5367901"/>
              <a:gd name="connsiteY20" fmla="*/ 1244979 h 1244979"/>
              <a:gd name="connsiteX21" fmla="*/ 2372706 w 5367901"/>
              <a:gd name="connsiteY21" fmla="*/ 933734 h 1244979"/>
              <a:gd name="connsiteX22" fmla="*/ 2528328 w 5367901"/>
              <a:gd name="connsiteY22" fmla="*/ 933734 h 1244979"/>
              <a:gd name="connsiteX23" fmla="*/ 2528328 w 5367901"/>
              <a:gd name="connsiteY23" fmla="*/ 808950 h 1244979"/>
              <a:gd name="connsiteX24" fmla="*/ 2047946 w 5367901"/>
              <a:gd name="connsiteY24" fmla="*/ 808950 h 1244979"/>
              <a:gd name="connsiteX25" fmla="*/ 1592847 w 5367901"/>
              <a:gd name="connsiteY25" fmla="*/ 808950 h 1244979"/>
              <a:gd name="connsiteX26" fmla="*/ 1137748 w 5367901"/>
              <a:gd name="connsiteY26" fmla="*/ 808950 h 1244979"/>
              <a:gd name="connsiteX27" fmla="*/ 657365 w 5367901"/>
              <a:gd name="connsiteY27" fmla="*/ 808950 h 1244979"/>
              <a:gd name="connsiteX28" fmla="*/ 0 w 5367901"/>
              <a:gd name="connsiteY28" fmla="*/ 808950 h 1244979"/>
              <a:gd name="connsiteX29" fmla="*/ 0 w 5367901"/>
              <a:gd name="connsiteY29" fmla="*/ 420654 h 1244979"/>
              <a:gd name="connsiteX30" fmla="*/ 0 w 5367901"/>
              <a:gd name="connsiteY30" fmla="*/ 0 h 124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367901" h="1244979" fill="none" extrusionOk="0">
                <a:moveTo>
                  <a:pt x="0" y="0"/>
                </a:moveTo>
                <a:cubicBezTo>
                  <a:pt x="210902" y="-46920"/>
                  <a:pt x="277250" y="42049"/>
                  <a:pt x="435396" y="0"/>
                </a:cubicBezTo>
                <a:cubicBezTo>
                  <a:pt x="593542" y="-42049"/>
                  <a:pt x="682374" y="16719"/>
                  <a:pt x="870793" y="0"/>
                </a:cubicBezTo>
                <a:cubicBezTo>
                  <a:pt x="1059212" y="-16719"/>
                  <a:pt x="1265315" y="38389"/>
                  <a:pt x="1413547" y="0"/>
                </a:cubicBezTo>
                <a:cubicBezTo>
                  <a:pt x="1561779" y="-38389"/>
                  <a:pt x="1639540" y="45253"/>
                  <a:pt x="1848944" y="0"/>
                </a:cubicBezTo>
                <a:cubicBezTo>
                  <a:pt x="2058348" y="-45253"/>
                  <a:pt x="2091605" y="49690"/>
                  <a:pt x="2284340" y="0"/>
                </a:cubicBezTo>
                <a:cubicBezTo>
                  <a:pt x="2477075" y="-49690"/>
                  <a:pt x="2723571" y="52358"/>
                  <a:pt x="2880774" y="0"/>
                </a:cubicBezTo>
                <a:cubicBezTo>
                  <a:pt x="3037977" y="-52358"/>
                  <a:pt x="3239045" y="19756"/>
                  <a:pt x="3423528" y="0"/>
                </a:cubicBezTo>
                <a:cubicBezTo>
                  <a:pt x="3608011" y="-19756"/>
                  <a:pt x="3788251" y="16233"/>
                  <a:pt x="4073640" y="0"/>
                </a:cubicBezTo>
                <a:cubicBezTo>
                  <a:pt x="4359029" y="-16233"/>
                  <a:pt x="4458998" y="43591"/>
                  <a:pt x="4723753" y="0"/>
                </a:cubicBezTo>
                <a:cubicBezTo>
                  <a:pt x="4988508" y="-43591"/>
                  <a:pt x="5073941" y="66686"/>
                  <a:pt x="5367901" y="0"/>
                </a:cubicBezTo>
                <a:cubicBezTo>
                  <a:pt x="5389501" y="207477"/>
                  <a:pt x="5331762" y="257611"/>
                  <a:pt x="5367901" y="420654"/>
                </a:cubicBezTo>
                <a:cubicBezTo>
                  <a:pt x="5404040" y="583697"/>
                  <a:pt x="5363460" y="718546"/>
                  <a:pt x="5367901" y="808950"/>
                </a:cubicBezTo>
                <a:cubicBezTo>
                  <a:pt x="5146913" y="815695"/>
                  <a:pt x="5099430" y="758181"/>
                  <a:pt x="4887519" y="808950"/>
                </a:cubicBezTo>
                <a:cubicBezTo>
                  <a:pt x="4675608" y="859719"/>
                  <a:pt x="4636626" y="775620"/>
                  <a:pt x="4432420" y="808950"/>
                </a:cubicBezTo>
                <a:cubicBezTo>
                  <a:pt x="4228214" y="842280"/>
                  <a:pt x="4149289" y="796711"/>
                  <a:pt x="3977321" y="808950"/>
                </a:cubicBezTo>
                <a:cubicBezTo>
                  <a:pt x="3805353" y="821189"/>
                  <a:pt x="3602393" y="751611"/>
                  <a:pt x="3496938" y="808950"/>
                </a:cubicBezTo>
                <a:cubicBezTo>
                  <a:pt x="3391483" y="866289"/>
                  <a:pt x="3100186" y="760535"/>
                  <a:pt x="2839573" y="808950"/>
                </a:cubicBezTo>
                <a:cubicBezTo>
                  <a:pt x="2851731" y="862751"/>
                  <a:pt x="2837197" y="883757"/>
                  <a:pt x="2839573" y="933734"/>
                </a:cubicBezTo>
                <a:cubicBezTo>
                  <a:pt x="2877856" y="928558"/>
                  <a:pt x="2956304" y="938620"/>
                  <a:pt x="2995195" y="933734"/>
                </a:cubicBezTo>
                <a:cubicBezTo>
                  <a:pt x="2909684" y="1026651"/>
                  <a:pt x="2724860" y="1144728"/>
                  <a:pt x="2683951" y="1244979"/>
                </a:cubicBezTo>
                <a:cubicBezTo>
                  <a:pt x="2573245" y="1158202"/>
                  <a:pt x="2518894" y="1049522"/>
                  <a:pt x="2372706" y="933734"/>
                </a:cubicBezTo>
                <a:cubicBezTo>
                  <a:pt x="2417194" y="931940"/>
                  <a:pt x="2464369" y="946153"/>
                  <a:pt x="2528328" y="933734"/>
                </a:cubicBezTo>
                <a:cubicBezTo>
                  <a:pt x="2526921" y="883203"/>
                  <a:pt x="2541050" y="847765"/>
                  <a:pt x="2528328" y="808950"/>
                </a:cubicBezTo>
                <a:cubicBezTo>
                  <a:pt x="2412674" y="826046"/>
                  <a:pt x="2273785" y="787096"/>
                  <a:pt x="2047946" y="808950"/>
                </a:cubicBezTo>
                <a:cubicBezTo>
                  <a:pt x="1822107" y="830804"/>
                  <a:pt x="1687304" y="807521"/>
                  <a:pt x="1592847" y="808950"/>
                </a:cubicBezTo>
                <a:cubicBezTo>
                  <a:pt x="1498390" y="810379"/>
                  <a:pt x="1276988" y="767306"/>
                  <a:pt x="1137748" y="808950"/>
                </a:cubicBezTo>
                <a:cubicBezTo>
                  <a:pt x="998508" y="850594"/>
                  <a:pt x="875334" y="754603"/>
                  <a:pt x="657365" y="808950"/>
                </a:cubicBezTo>
                <a:cubicBezTo>
                  <a:pt x="439396" y="863297"/>
                  <a:pt x="135900" y="780982"/>
                  <a:pt x="0" y="808950"/>
                </a:cubicBezTo>
                <a:cubicBezTo>
                  <a:pt x="-20666" y="618881"/>
                  <a:pt x="38657" y="510363"/>
                  <a:pt x="0" y="420654"/>
                </a:cubicBezTo>
                <a:cubicBezTo>
                  <a:pt x="-38657" y="330945"/>
                  <a:pt x="11503" y="106497"/>
                  <a:pt x="0" y="0"/>
                </a:cubicBezTo>
                <a:close/>
              </a:path>
              <a:path w="5367901" h="1244979"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399465" y="173118"/>
                  <a:pt x="5323001" y="230943"/>
                  <a:pt x="5367901" y="396386"/>
                </a:cubicBezTo>
                <a:cubicBezTo>
                  <a:pt x="5412801" y="561829"/>
                  <a:pt x="5354378" y="716803"/>
                  <a:pt x="5367901" y="808950"/>
                </a:cubicBezTo>
                <a:cubicBezTo>
                  <a:pt x="5200069" y="839012"/>
                  <a:pt x="5064779" y="766641"/>
                  <a:pt x="4836952" y="808950"/>
                </a:cubicBezTo>
                <a:cubicBezTo>
                  <a:pt x="4609125" y="851259"/>
                  <a:pt x="4492875" y="795331"/>
                  <a:pt x="4331287" y="808950"/>
                </a:cubicBezTo>
                <a:cubicBezTo>
                  <a:pt x="4169700" y="822569"/>
                  <a:pt x="4060681" y="802591"/>
                  <a:pt x="3876187" y="808950"/>
                </a:cubicBezTo>
                <a:cubicBezTo>
                  <a:pt x="3691693" y="815309"/>
                  <a:pt x="3645260" y="763393"/>
                  <a:pt x="3446372" y="808950"/>
                </a:cubicBezTo>
                <a:cubicBezTo>
                  <a:pt x="3247484" y="854507"/>
                  <a:pt x="3028994" y="776931"/>
                  <a:pt x="2839573" y="808950"/>
                </a:cubicBezTo>
                <a:cubicBezTo>
                  <a:pt x="2853916" y="844669"/>
                  <a:pt x="2827286" y="889461"/>
                  <a:pt x="2839573" y="933734"/>
                </a:cubicBezTo>
                <a:cubicBezTo>
                  <a:pt x="2892399" y="916238"/>
                  <a:pt x="2943170" y="934530"/>
                  <a:pt x="2995195" y="933734"/>
                </a:cubicBezTo>
                <a:cubicBezTo>
                  <a:pt x="2927394" y="1011076"/>
                  <a:pt x="2823751" y="1082770"/>
                  <a:pt x="2683951" y="1244979"/>
                </a:cubicBezTo>
                <a:cubicBezTo>
                  <a:pt x="2593282" y="1202314"/>
                  <a:pt x="2514894" y="1023167"/>
                  <a:pt x="2372706" y="933734"/>
                </a:cubicBezTo>
                <a:cubicBezTo>
                  <a:pt x="2447694" y="926524"/>
                  <a:pt x="2494409" y="950907"/>
                  <a:pt x="2528328" y="933734"/>
                </a:cubicBezTo>
                <a:cubicBezTo>
                  <a:pt x="2518355" y="899071"/>
                  <a:pt x="2531011" y="835323"/>
                  <a:pt x="2528328" y="808950"/>
                </a:cubicBezTo>
                <a:cubicBezTo>
                  <a:pt x="2313109" y="827587"/>
                  <a:pt x="2138563" y="768027"/>
                  <a:pt x="2022662" y="808950"/>
                </a:cubicBezTo>
                <a:cubicBezTo>
                  <a:pt x="1906761" y="849873"/>
                  <a:pt x="1646935" y="772409"/>
                  <a:pt x="1542280" y="808950"/>
                </a:cubicBezTo>
                <a:cubicBezTo>
                  <a:pt x="1437625" y="845491"/>
                  <a:pt x="1114366" y="755831"/>
                  <a:pt x="986048" y="808950"/>
                </a:cubicBezTo>
                <a:cubicBezTo>
                  <a:pt x="857730" y="862069"/>
                  <a:pt x="705191" y="803367"/>
                  <a:pt x="505666" y="808950"/>
                </a:cubicBezTo>
                <a:cubicBezTo>
                  <a:pt x="306141" y="814533"/>
                  <a:pt x="247277" y="803759"/>
                  <a:pt x="0" y="808950"/>
                </a:cubicBezTo>
                <a:cubicBezTo>
                  <a:pt x="-38737" y="710746"/>
                  <a:pt x="1763" y="529140"/>
                  <a:pt x="0" y="428744"/>
                </a:cubicBezTo>
                <a:cubicBezTo>
                  <a:pt x="-1763" y="328348"/>
                  <a:pt x="7828" y="202634"/>
                  <a:pt x="0" y="0"/>
                </a:cubicBezTo>
                <a:close/>
              </a:path>
            </a:pathLst>
          </a:custGeom>
          <a:solidFill>
            <a:schemeClr val="accent4">
              <a:lumMod val="20000"/>
              <a:lumOff val="80000"/>
            </a:schemeClr>
          </a:solidFill>
          <a:ln w="57150" cap="flat" cmpd="sng" algn="ctr">
            <a:solidFill>
              <a:schemeClr val="tx1"/>
            </a:solidFill>
            <a:prstDash val="solid"/>
            <a:extLst>
              <a:ext uri="{C807C97D-BFC1-408E-A445-0C87EB9F89A2}">
                <ask:lineSketchStyleProps xmlns:ask="http://schemas.microsoft.com/office/drawing/2018/sketchyshapes" sd="1105797981">
                  <a:prstGeom prst="downArrowCallou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525050"/>
                </a:solidFill>
                <a:effectLst/>
                <a:uLnTx/>
                <a:uFillTx/>
                <a:latin typeface="Century Gothic"/>
                <a:ea typeface="+mn-ea"/>
                <a:cs typeface="+mn-cs"/>
              </a:rPr>
              <a:t>(the) parents</a:t>
            </a:r>
          </a:p>
        </p:txBody>
      </p:sp>
      <p:sp>
        <p:nvSpPr>
          <p:cNvPr id="40" name="Rounded Rectangle 11">
            <a:extLst>
              <a:ext uri="{FF2B5EF4-FFF2-40B4-BE49-F238E27FC236}">
                <a16:creationId xmlns:a16="http://schemas.microsoft.com/office/drawing/2014/main" id="{502B580F-A7D3-43ED-96EB-64F905D2DD69}"/>
              </a:ext>
            </a:extLst>
          </p:cNvPr>
          <p:cNvSpPr/>
          <p:nvPr/>
        </p:nvSpPr>
        <p:spPr>
          <a:xfrm>
            <a:off x="5031165" y="5074484"/>
            <a:ext cx="2929457" cy="603436"/>
          </a:xfrm>
          <a:prstGeom prst="roundRect">
            <a:avLst/>
          </a:prstGeom>
          <a:solidFill>
            <a:schemeClr val="accent4">
              <a:lumMod val="75000"/>
            </a:schemeClr>
          </a:solidFill>
          <a:ln w="57150" cap="flat" cmpd="sng" algn="ctr">
            <a:solidFill>
              <a:schemeClr val="tx1"/>
            </a:solidFill>
            <a:prstDash val="solid"/>
            <a:miter lim="800000"/>
          </a:ln>
          <a:effectLst/>
        </p:spPr>
        <p:txBody>
          <a:bodyPr rtlCol="0" anchor="ctr"/>
          <a:lstStyle/>
          <a:p>
            <a:pPr lvl="0" algn="ctr">
              <a:defRPr/>
            </a:pPr>
            <a:r>
              <a:rPr lang="en-GB" sz="2800" b="1" kern="0" spc="300" dirty="0">
                <a:solidFill>
                  <a:schemeClr val="bg1"/>
                </a:solidFill>
              </a:rPr>
              <a:t>la </a:t>
            </a:r>
            <a:r>
              <a:rPr lang="en-GB" sz="2800" b="1" kern="0" spc="300" dirty="0" err="1">
                <a:solidFill>
                  <a:schemeClr val="bg1"/>
                </a:solidFill>
              </a:rPr>
              <a:t>sœur</a:t>
            </a:r>
            <a:endParaRPr lang="en-GB" sz="2800" b="1" kern="0" spc="300" dirty="0">
              <a:solidFill>
                <a:schemeClr val="bg1"/>
              </a:solidFill>
            </a:endParaRPr>
          </a:p>
        </p:txBody>
      </p:sp>
      <p:sp>
        <p:nvSpPr>
          <p:cNvPr id="41" name="Call-out: Down Arrow 40">
            <a:extLst>
              <a:ext uri="{FF2B5EF4-FFF2-40B4-BE49-F238E27FC236}">
                <a16:creationId xmlns:a16="http://schemas.microsoft.com/office/drawing/2014/main" id="{5B5032BB-E053-4C67-931C-BCA234F8844B}"/>
              </a:ext>
            </a:extLst>
          </p:cNvPr>
          <p:cNvSpPr/>
          <p:nvPr/>
        </p:nvSpPr>
        <p:spPr>
          <a:xfrm>
            <a:off x="3541893" y="1856973"/>
            <a:ext cx="5367901" cy="1244979"/>
          </a:xfrm>
          <a:custGeom>
            <a:avLst/>
            <a:gdLst>
              <a:gd name="connsiteX0" fmla="*/ 0 w 5367901"/>
              <a:gd name="connsiteY0" fmla="*/ 0 h 1244979"/>
              <a:gd name="connsiteX1" fmla="*/ 435396 w 5367901"/>
              <a:gd name="connsiteY1" fmla="*/ 0 h 1244979"/>
              <a:gd name="connsiteX2" fmla="*/ 870793 w 5367901"/>
              <a:gd name="connsiteY2" fmla="*/ 0 h 1244979"/>
              <a:gd name="connsiteX3" fmla="*/ 1413547 w 5367901"/>
              <a:gd name="connsiteY3" fmla="*/ 0 h 1244979"/>
              <a:gd name="connsiteX4" fmla="*/ 1848944 w 5367901"/>
              <a:gd name="connsiteY4" fmla="*/ 0 h 1244979"/>
              <a:gd name="connsiteX5" fmla="*/ 2284340 w 5367901"/>
              <a:gd name="connsiteY5" fmla="*/ 0 h 1244979"/>
              <a:gd name="connsiteX6" fmla="*/ 2880774 w 5367901"/>
              <a:gd name="connsiteY6" fmla="*/ 0 h 1244979"/>
              <a:gd name="connsiteX7" fmla="*/ 3423528 w 5367901"/>
              <a:gd name="connsiteY7" fmla="*/ 0 h 1244979"/>
              <a:gd name="connsiteX8" fmla="*/ 4073640 w 5367901"/>
              <a:gd name="connsiteY8" fmla="*/ 0 h 1244979"/>
              <a:gd name="connsiteX9" fmla="*/ 4723753 w 5367901"/>
              <a:gd name="connsiteY9" fmla="*/ 0 h 1244979"/>
              <a:gd name="connsiteX10" fmla="*/ 5367901 w 5367901"/>
              <a:gd name="connsiteY10" fmla="*/ 0 h 1244979"/>
              <a:gd name="connsiteX11" fmla="*/ 5367901 w 5367901"/>
              <a:gd name="connsiteY11" fmla="*/ 420654 h 1244979"/>
              <a:gd name="connsiteX12" fmla="*/ 5367901 w 5367901"/>
              <a:gd name="connsiteY12" fmla="*/ 808950 h 1244979"/>
              <a:gd name="connsiteX13" fmla="*/ 4887519 w 5367901"/>
              <a:gd name="connsiteY13" fmla="*/ 808950 h 1244979"/>
              <a:gd name="connsiteX14" fmla="*/ 4432420 w 5367901"/>
              <a:gd name="connsiteY14" fmla="*/ 808950 h 1244979"/>
              <a:gd name="connsiteX15" fmla="*/ 3977321 w 5367901"/>
              <a:gd name="connsiteY15" fmla="*/ 808950 h 1244979"/>
              <a:gd name="connsiteX16" fmla="*/ 3496938 w 5367901"/>
              <a:gd name="connsiteY16" fmla="*/ 808950 h 1244979"/>
              <a:gd name="connsiteX17" fmla="*/ 2839573 w 5367901"/>
              <a:gd name="connsiteY17" fmla="*/ 808950 h 1244979"/>
              <a:gd name="connsiteX18" fmla="*/ 2839573 w 5367901"/>
              <a:gd name="connsiteY18" fmla="*/ 933734 h 1244979"/>
              <a:gd name="connsiteX19" fmla="*/ 2995195 w 5367901"/>
              <a:gd name="connsiteY19" fmla="*/ 933734 h 1244979"/>
              <a:gd name="connsiteX20" fmla="*/ 2683951 w 5367901"/>
              <a:gd name="connsiteY20" fmla="*/ 1244979 h 1244979"/>
              <a:gd name="connsiteX21" fmla="*/ 2372706 w 5367901"/>
              <a:gd name="connsiteY21" fmla="*/ 933734 h 1244979"/>
              <a:gd name="connsiteX22" fmla="*/ 2528328 w 5367901"/>
              <a:gd name="connsiteY22" fmla="*/ 933734 h 1244979"/>
              <a:gd name="connsiteX23" fmla="*/ 2528328 w 5367901"/>
              <a:gd name="connsiteY23" fmla="*/ 808950 h 1244979"/>
              <a:gd name="connsiteX24" fmla="*/ 2047946 w 5367901"/>
              <a:gd name="connsiteY24" fmla="*/ 808950 h 1244979"/>
              <a:gd name="connsiteX25" fmla="*/ 1592847 w 5367901"/>
              <a:gd name="connsiteY25" fmla="*/ 808950 h 1244979"/>
              <a:gd name="connsiteX26" fmla="*/ 1137748 w 5367901"/>
              <a:gd name="connsiteY26" fmla="*/ 808950 h 1244979"/>
              <a:gd name="connsiteX27" fmla="*/ 657365 w 5367901"/>
              <a:gd name="connsiteY27" fmla="*/ 808950 h 1244979"/>
              <a:gd name="connsiteX28" fmla="*/ 0 w 5367901"/>
              <a:gd name="connsiteY28" fmla="*/ 808950 h 1244979"/>
              <a:gd name="connsiteX29" fmla="*/ 0 w 5367901"/>
              <a:gd name="connsiteY29" fmla="*/ 420654 h 1244979"/>
              <a:gd name="connsiteX30" fmla="*/ 0 w 5367901"/>
              <a:gd name="connsiteY30" fmla="*/ 0 h 124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367901" h="1244979" fill="none" extrusionOk="0">
                <a:moveTo>
                  <a:pt x="0" y="0"/>
                </a:moveTo>
                <a:cubicBezTo>
                  <a:pt x="210902" y="-46920"/>
                  <a:pt x="277250" y="42049"/>
                  <a:pt x="435396" y="0"/>
                </a:cubicBezTo>
                <a:cubicBezTo>
                  <a:pt x="593542" y="-42049"/>
                  <a:pt x="682374" y="16719"/>
                  <a:pt x="870793" y="0"/>
                </a:cubicBezTo>
                <a:cubicBezTo>
                  <a:pt x="1059212" y="-16719"/>
                  <a:pt x="1265315" y="38389"/>
                  <a:pt x="1413547" y="0"/>
                </a:cubicBezTo>
                <a:cubicBezTo>
                  <a:pt x="1561779" y="-38389"/>
                  <a:pt x="1639540" y="45253"/>
                  <a:pt x="1848944" y="0"/>
                </a:cubicBezTo>
                <a:cubicBezTo>
                  <a:pt x="2058348" y="-45253"/>
                  <a:pt x="2091605" y="49690"/>
                  <a:pt x="2284340" y="0"/>
                </a:cubicBezTo>
                <a:cubicBezTo>
                  <a:pt x="2477075" y="-49690"/>
                  <a:pt x="2723571" y="52358"/>
                  <a:pt x="2880774" y="0"/>
                </a:cubicBezTo>
                <a:cubicBezTo>
                  <a:pt x="3037977" y="-52358"/>
                  <a:pt x="3239045" y="19756"/>
                  <a:pt x="3423528" y="0"/>
                </a:cubicBezTo>
                <a:cubicBezTo>
                  <a:pt x="3608011" y="-19756"/>
                  <a:pt x="3788251" y="16233"/>
                  <a:pt x="4073640" y="0"/>
                </a:cubicBezTo>
                <a:cubicBezTo>
                  <a:pt x="4359029" y="-16233"/>
                  <a:pt x="4458998" y="43591"/>
                  <a:pt x="4723753" y="0"/>
                </a:cubicBezTo>
                <a:cubicBezTo>
                  <a:pt x="4988508" y="-43591"/>
                  <a:pt x="5073941" y="66686"/>
                  <a:pt x="5367901" y="0"/>
                </a:cubicBezTo>
                <a:cubicBezTo>
                  <a:pt x="5389501" y="207477"/>
                  <a:pt x="5331762" y="257611"/>
                  <a:pt x="5367901" y="420654"/>
                </a:cubicBezTo>
                <a:cubicBezTo>
                  <a:pt x="5404040" y="583697"/>
                  <a:pt x="5363460" y="718546"/>
                  <a:pt x="5367901" y="808950"/>
                </a:cubicBezTo>
                <a:cubicBezTo>
                  <a:pt x="5146913" y="815695"/>
                  <a:pt x="5099430" y="758181"/>
                  <a:pt x="4887519" y="808950"/>
                </a:cubicBezTo>
                <a:cubicBezTo>
                  <a:pt x="4675608" y="859719"/>
                  <a:pt x="4636626" y="775620"/>
                  <a:pt x="4432420" y="808950"/>
                </a:cubicBezTo>
                <a:cubicBezTo>
                  <a:pt x="4228214" y="842280"/>
                  <a:pt x="4149289" y="796711"/>
                  <a:pt x="3977321" y="808950"/>
                </a:cubicBezTo>
                <a:cubicBezTo>
                  <a:pt x="3805353" y="821189"/>
                  <a:pt x="3602393" y="751611"/>
                  <a:pt x="3496938" y="808950"/>
                </a:cubicBezTo>
                <a:cubicBezTo>
                  <a:pt x="3391483" y="866289"/>
                  <a:pt x="3100186" y="760535"/>
                  <a:pt x="2839573" y="808950"/>
                </a:cubicBezTo>
                <a:cubicBezTo>
                  <a:pt x="2851731" y="862751"/>
                  <a:pt x="2837197" y="883757"/>
                  <a:pt x="2839573" y="933734"/>
                </a:cubicBezTo>
                <a:cubicBezTo>
                  <a:pt x="2877856" y="928558"/>
                  <a:pt x="2956304" y="938620"/>
                  <a:pt x="2995195" y="933734"/>
                </a:cubicBezTo>
                <a:cubicBezTo>
                  <a:pt x="2909684" y="1026651"/>
                  <a:pt x="2724860" y="1144728"/>
                  <a:pt x="2683951" y="1244979"/>
                </a:cubicBezTo>
                <a:cubicBezTo>
                  <a:pt x="2573245" y="1158202"/>
                  <a:pt x="2518894" y="1049522"/>
                  <a:pt x="2372706" y="933734"/>
                </a:cubicBezTo>
                <a:cubicBezTo>
                  <a:pt x="2417194" y="931940"/>
                  <a:pt x="2464369" y="946153"/>
                  <a:pt x="2528328" y="933734"/>
                </a:cubicBezTo>
                <a:cubicBezTo>
                  <a:pt x="2526921" y="883203"/>
                  <a:pt x="2541050" y="847765"/>
                  <a:pt x="2528328" y="808950"/>
                </a:cubicBezTo>
                <a:cubicBezTo>
                  <a:pt x="2412674" y="826046"/>
                  <a:pt x="2273785" y="787096"/>
                  <a:pt x="2047946" y="808950"/>
                </a:cubicBezTo>
                <a:cubicBezTo>
                  <a:pt x="1822107" y="830804"/>
                  <a:pt x="1687304" y="807521"/>
                  <a:pt x="1592847" y="808950"/>
                </a:cubicBezTo>
                <a:cubicBezTo>
                  <a:pt x="1498390" y="810379"/>
                  <a:pt x="1276988" y="767306"/>
                  <a:pt x="1137748" y="808950"/>
                </a:cubicBezTo>
                <a:cubicBezTo>
                  <a:pt x="998508" y="850594"/>
                  <a:pt x="875334" y="754603"/>
                  <a:pt x="657365" y="808950"/>
                </a:cubicBezTo>
                <a:cubicBezTo>
                  <a:pt x="439396" y="863297"/>
                  <a:pt x="135900" y="780982"/>
                  <a:pt x="0" y="808950"/>
                </a:cubicBezTo>
                <a:cubicBezTo>
                  <a:pt x="-20666" y="618881"/>
                  <a:pt x="38657" y="510363"/>
                  <a:pt x="0" y="420654"/>
                </a:cubicBezTo>
                <a:cubicBezTo>
                  <a:pt x="-38657" y="330945"/>
                  <a:pt x="11503" y="106497"/>
                  <a:pt x="0" y="0"/>
                </a:cubicBezTo>
                <a:close/>
              </a:path>
              <a:path w="5367901" h="1244979"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399465" y="173118"/>
                  <a:pt x="5323001" y="230943"/>
                  <a:pt x="5367901" y="396386"/>
                </a:cubicBezTo>
                <a:cubicBezTo>
                  <a:pt x="5412801" y="561829"/>
                  <a:pt x="5354378" y="716803"/>
                  <a:pt x="5367901" y="808950"/>
                </a:cubicBezTo>
                <a:cubicBezTo>
                  <a:pt x="5200069" y="839012"/>
                  <a:pt x="5064779" y="766641"/>
                  <a:pt x="4836952" y="808950"/>
                </a:cubicBezTo>
                <a:cubicBezTo>
                  <a:pt x="4609125" y="851259"/>
                  <a:pt x="4492875" y="795331"/>
                  <a:pt x="4331287" y="808950"/>
                </a:cubicBezTo>
                <a:cubicBezTo>
                  <a:pt x="4169700" y="822569"/>
                  <a:pt x="4060681" y="802591"/>
                  <a:pt x="3876187" y="808950"/>
                </a:cubicBezTo>
                <a:cubicBezTo>
                  <a:pt x="3691693" y="815309"/>
                  <a:pt x="3645260" y="763393"/>
                  <a:pt x="3446372" y="808950"/>
                </a:cubicBezTo>
                <a:cubicBezTo>
                  <a:pt x="3247484" y="854507"/>
                  <a:pt x="3028994" y="776931"/>
                  <a:pt x="2839573" y="808950"/>
                </a:cubicBezTo>
                <a:cubicBezTo>
                  <a:pt x="2853916" y="844669"/>
                  <a:pt x="2827286" y="889461"/>
                  <a:pt x="2839573" y="933734"/>
                </a:cubicBezTo>
                <a:cubicBezTo>
                  <a:pt x="2892399" y="916238"/>
                  <a:pt x="2943170" y="934530"/>
                  <a:pt x="2995195" y="933734"/>
                </a:cubicBezTo>
                <a:cubicBezTo>
                  <a:pt x="2927394" y="1011076"/>
                  <a:pt x="2823751" y="1082770"/>
                  <a:pt x="2683951" y="1244979"/>
                </a:cubicBezTo>
                <a:cubicBezTo>
                  <a:pt x="2593282" y="1202314"/>
                  <a:pt x="2514894" y="1023167"/>
                  <a:pt x="2372706" y="933734"/>
                </a:cubicBezTo>
                <a:cubicBezTo>
                  <a:pt x="2447694" y="926524"/>
                  <a:pt x="2494409" y="950907"/>
                  <a:pt x="2528328" y="933734"/>
                </a:cubicBezTo>
                <a:cubicBezTo>
                  <a:pt x="2518355" y="899071"/>
                  <a:pt x="2531011" y="835323"/>
                  <a:pt x="2528328" y="808950"/>
                </a:cubicBezTo>
                <a:cubicBezTo>
                  <a:pt x="2313109" y="827587"/>
                  <a:pt x="2138563" y="768027"/>
                  <a:pt x="2022662" y="808950"/>
                </a:cubicBezTo>
                <a:cubicBezTo>
                  <a:pt x="1906761" y="849873"/>
                  <a:pt x="1646935" y="772409"/>
                  <a:pt x="1542280" y="808950"/>
                </a:cubicBezTo>
                <a:cubicBezTo>
                  <a:pt x="1437625" y="845491"/>
                  <a:pt x="1114366" y="755831"/>
                  <a:pt x="986048" y="808950"/>
                </a:cubicBezTo>
                <a:cubicBezTo>
                  <a:pt x="857730" y="862069"/>
                  <a:pt x="705191" y="803367"/>
                  <a:pt x="505666" y="808950"/>
                </a:cubicBezTo>
                <a:cubicBezTo>
                  <a:pt x="306141" y="814533"/>
                  <a:pt x="247277" y="803759"/>
                  <a:pt x="0" y="808950"/>
                </a:cubicBezTo>
                <a:cubicBezTo>
                  <a:pt x="-38737" y="710746"/>
                  <a:pt x="1763" y="529140"/>
                  <a:pt x="0" y="428744"/>
                </a:cubicBezTo>
                <a:cubicBezTo>
                  <a:pt x="-1763" y="328348"/>
                  <a:pt x="7828" y="202634"/>
                  <a:pt x="0" y="0"/>
                </a:cubicBezTo>
                <a:close/>
              </a:path>
            </a:pathLst>
          </a:custGeom>
          <a:solidFill>
            <a:schemeClr val="accent4">
              <a:lumMod val="20000"/>
              <a:lumOff val="80000"/>
            </a:schemeClr>
          </a:solidFill>
          <a:ln w="57150" cap="flat" cmpd="sng" algn="ctr">
            <a:solidFill>
              <a:schemeClr val="tx1"/>
            </a:solidFill>
            <a:prstDash val="solid"/>
            <a:extLst>
              <a:ext uri="{C807C97D-BFC1-408E-A445-0C87EB9F89A2}">
                <ask:lineSketchStyleProps xmlns:ask="http://schemas.microsoft.com/office/drawing/2018/sketchyshapes" sd="1105797981">
                  <a:prstGeom prst="downArrowCallou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kern="0" dirty="0">
                <a:solidFill>
                  <a:srgbClr val="525050"/>
                </a:solidFill>
                <a:latin typeface="Century Gothic"/>
              </a:rPr>
              <a:t>short, small, little</a:t>
            </a:r>
            <a:endParaRPr kumimoji="0" lang="en-GB" sz="3200" b="1" i="0" u="none" strike="noStrike" kern="0" cap="none" spc="0" normalizeH="0" baseline="0" noProof="0" dirty="0">
              <a:ln>
                <a:noFill/>
              </a:ln>
              <a:solidFill>
                <a:srgbClr val="525050"/>
              </a:solidFill>
              <a:effectLst/>
              <a:uLnTx/>
              <a:uFillTx/>
              <a:latin typeface="Century Gothic"/>
              <a:ea typeface="+mn-ea"/>
              <a:cs typeface="+mn-cs"/>
            </a:endParaRPr>
          </a:p>
        </p:txBody>
      </p:sp>
      <p:sp>
        <p:nvSpPr>
          <p:cNvPr id="42" name="Rounded Rectangle 11">
            <a:extLst>
              <a:ext uri="{FF2B5EF4-FFF2-40B4-BE49-F238E27FC236}">
                <a16:creationId xmlns:a16="http://schemas.microsoft.com/office/drawing/2014/main" id="{3F718AB3-E996-41AA-828D-8C7129FFB80D}"/>
              </a:ext>
            </a:extLst>
          </p:cNvPr>
          <p:cNvSpPr/>
          <p:nvPr/>
        </p:nvSpPr>
        <p:spPr>
          <a:xfrm>
            <a:off x="8219759" y="3372834"/>
            <a:ext cx="2929457" cy="603436"/>
          </a:xfrm>
          <a:prstGeom prst="roundRect">
            <a:avLst/>
          </a:prstGeom>
          <a:solidFill>
            <a:schemeClr val="accent4">
              <a:lumMod val="75000"/>
            </a:schemeClr>
          </a:solidFill>
          <a:ln w="571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err="1">
                <a:ln>
                  <a:noFill/>
                </a:ln>
                <a:solidFill>
                  <a:schemeClr val="bg2"/>
                </a:solidFill>
                <a:effectLst/>
                <a:uLnTx/>
                <a:uFillTx/>
                <a:latin typeface="Century Gothic"/>
                <a:ea typeface="+mn-ea"/>
                <a:cs typeface="+mn-cs"/>
              </a:rPr>
              <a:t>jeune</a:t>
            </a:r>
            <a:endParaRPr kumimoji="0" lang="en-GB" sz="2800" b="1" i="0" u="none" strike="noStrike" kern="0" cap="none" spc="300" normalizeH="0" baseline="0" noProof="0" dirty="0">
              <a:ln>
                <a:noFill/>
              </a:ln>
              <a:solidFill>
                <a:schemeClr val="bg2"/>
              </a:solidFill>
              <a:effectLst/>
              <a:uLnTx/>
              <a:uFillTx/>
              <a:latin typeface="Century Gothic"/>
              <a:ea typeface="+mn-ea"/>
              <a:cs typeface="+mn-cs"/>
            </a:endParaRPr>
          </a:p>
        </p:txBody>
      </p:sp>
      <p:sp>
        <p:nvSpPr>
          <p:cNvPr id="48" name="Rounded Rectangle 11">
            <a:extLst>
              <a:ext uri="{FF2B5EF4-FFF2-40B4-BE49-F238E27FC236}">
                <a16:creationId xmlns:a16="http://schemas.microsoft.com/office/drawing/2014/main" id="{1C675924-ED6B-4B5C-A92C-86373AD10E3B}"/>
              </a:ext>
            </a:extLst>
          </p:cNvPr>
          <p:cNvSpPr/>
          <p:nvPr/>
        </p:nvSpPr>
        <p:spPr>
          <a:xfrm>
            <a:off x="5038490" y="3409574"/>
            <a:ext cx="2929457" cy="603436"/>
          </a:xfrm>
          <a:prstGeom prst="roundRect">
            <a:avLst/>
          </a:prstGeom>
          <a:solidFill>
            <a:schemeClr val="accent4">
              <a:lumMod val="75000"/>
            </a:schemeClr>
          </a:solidFill>
          <a:ln w="571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chemeClr val="bg2"/>
                </a:solidFill>
                <a:effectLst/>
                <a:uLnTx/>
                <a:uFillTx/>
                <a:latin typeface="Century Gothic"/>
                <a:ea typeface="+mn-ea"/>
                <a:cs typeface="+mn-cs"/>
              </a:rPr>
              <a:t>petit</a:t>
            </a:r>
          </a:p>
        </p:txBody>
      </p:sp>
      <p:sp>
        <p:nvSpPr>
          <p:cNvPr id="44" name="Rounded Rectangle 11">
            <a:extLst>
              <a:ext uri="{FF2B5EF4-FFF2-40B4-BE49-F238E27FC236}">
                <a16:creationId xmlns:a16="http://schemas.microsoft.com/office/drawing/2014/main" id="{0F0B7C00-7545-4C13-9D4A-8870BFA7ED51}"/>
              </a:ext>
            </a:extLst>
          </p:cNvPr>
          <p:cNvSpPr/>
          <p:nvPr/>
        </p:nvSpPr>
        <p:spPr>
          <a:xfrm>
            <a:off x="4828177" y="4235579"/>
            <a:ext cx="2929457" cy="603436"/>
          </a:xfrm>
          <a:prstGeom prst="roundRect">
            <a:avLst/>
          </a:prstGeom>
          <a:solidFill>
            <a:schemeClr val="accent4">
              <a:lumMod val="75000"/>
            </a:schemeClr>
          </a:solidFill>
          <a:ln w="571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chemeClr val="bg2"/>
                </a:solidFill>
                <a:effectLst/>
                <a:uLnTx/>
                <a:uFillTx/>
                <a:latin typeface="Century Gothic"/>
                <a:ea typeface="+mn-ea"/>
                <a:cs typeface="+mn-cs"/>
              </a:rPr>
              <a:t>les parents</a:t>
            </a:r>
          </a:p>
        </p:txBody>
      </p:sp>
      <p:sp>
        <p:nvSpPr>
          <p:cNvPr id="5" name="Rounded Rectangle 11">
            <a:extLst>
              <a:ext uri="{FF2B5EF4-FFF2-40B4-BE49-F238E27FC236}">
                <a16:creationId xmlns:a16="http://schemas.microsoft.com/office/drawing/2014/main" id="{275BF5B8-F07D-4F18-859D-4DFA38D9B004}"/>
              </a:ext>
            </a:extLst>
          </p:cNvPr>
          <p:cNvSpPr/>
          <p:nvPr/>
        </p:nvSpPr>
        <p:spPr>
          <a:xfrm>
            <a:off x="1795828" y="4193703"/>
            <a:ext cx="2704041" cy="603436"/>
          </a:xfrm>
          <a:prstGeom prst="roundRect">
            <a:avLst/>
          </a:prstGeom>
          <a:solidFill>
            <a:schemeClr val="accent4">
              <a:lumMod val="75000"/>
            </a:schemeClr>
          </a:solidFill>
          <a:ln w="571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chemeClr val="bg2"/>
                </a:solidFill>
                <a:effectLst/>
                <a:uLnTx/>
                <a:uFillTx/>
                <a:latin typeface="Century Gothic"/>
                <a:ea typeface="+mn-ea"/>
                <a:cs typeface="+mn-cs"/>
              </a:rPr>
              <a:t>grand</a:t>
            </a:r>
          </a:p>
        </p:txBody>
      </p:sp>
      <p:sp>
        <p:nvSpPr>
          <p:cNvPr id="29" name="Call-out: Down Arrow 28">
            <a:extLst>
              <a:ext uri="{FF2B5EF4-FFF2-40B4-BE49-F238E27FC236}">
                <a16:creationId xmlns:a16="http://schemas.microsoft.com/office/drawing/2014/main" id="{F72A20AC-E12C-4FE1-A0C0-F8D97F74A82B}"/>
              </a:ext>
            </a:extLst>
          </p:cNvPr>
          <p:cNvSpPr/>
          <p:nvPr/>
        </p:nvSpPr>
        <p:spPr>
          <a:xfrm>
            <a:off x="3550809" y="1849015"/>
            <a:ext cx="5367901" cy="1244979"/>
          </a:xfrm>
          <a:custGeom>
            <a:avLst/>
            <a:gdLst>
              <a:gd name="connsiteX0" fmla="*/ 0 w 5367901"/>
              <a:gd name="connsiteY0" fmla="*/ 0 h 1244979"/>
              <a:gd name="connsiteX1" fmla="*/ 435396 w 5367901"/>
              <a:gd name="connsiteY1" fmla="*/ 0 h 1244979"/>
              <a:gd name="connsiteX2" fmla="*/ 870793 w 5367901"/>
              <a:gd name="connsiteY2" fmla="*/ 0 h 1244979"/>
              <a:gd name="connsiteX3" fmla="*/ 1413547 w 5367901"/>
              <a:gd name="connsiteY3" fmla="*/ 0 h 1244979"/>
              <a:gd name="connsiteX4" fmla="*/ 1848944 w 5367901"/>
              <a:gd name="connsiteY4" fmla="*/ 0 h 1244979"/>
              <a:gd name="connsiteX5" fmla="*/ 2284340 w 5367901"/>
              <a:gd name="connsiteY5" fmla="*/ 0 h 1244979"/>
              <a:gd name="connsiteX6" fmla="*/ 2880774 w 5367901"/>
              <a:gd name="connsiteY6" fmla="*/ 0 h 1244979"/>
              <a:gd name="connsiteX7" fmla="*/ 3423528 w 5367901"/>
              <a:gd name="connsiteY7" fmla="*/ 0 h 1244979"/>
              <a:gd name="connsiteX8" fmla="*/ 4073640 w 5367901"/>
              <a:gd name="connsiteY8" fmla="*/ 0 h 1244979"/>
              <a:gd name="connsiteX9" fmla="*/ 4723753 w 5367901"/>
              <a:gd name="connsiteY9" fmla="*/ 0 h 1244979"/>
              <a:gd name="connsiteX10" fmla="*/ 5367901 w 5367901"/>
              <a:gd name="connsiteY10" fmla="*/ 0 h 1244979"/>
              <a:gd name="connsiteX11" fmla="*/ 5367901 w 5367901"/>
              <a:gd name="connsiteY11" fmla="*/ 420654 h 1244979"/>
              <a:gd name="connsiteX12" fmla="*/ 5367901 w 5367901"/>
              <a:gd name="connsiteY12" fmla="*/ 808950 h 1244979"/>
              <a:gd name="connsiteX13" fmla="*/ 4887519 w 5367901"/>
              <a:gd name="connsiteY13" fmla="*/ 808950 h 1244979"/>
              <a:gd name="connsiteX14" fmla="*/ 4432420 w 5367901"/>
              <a:gd name="connsiteY14" fmla="*/ 808950 h 1244979"/>
              <a:gd name="connsiteX15" fmla="*/ 3977321 w 5367901"/>
              <a:gd name="connsiteY15" fmla="*/ 808950 h 1244979"/>
              <a:gd name="connsiteX16" fmla="*/ 3496938 w 5367901"/>
              <a:gd name="connsiteY16" fmla="*/ 808950 h 1244979"/>
              <a:gd name="connsiteX17" fmla="*/ 2839573 w 5367901"/>
              <a:gd name="connsiteY17" fmla="*/ 808950 h 1244979"/>
              <a:gd name="connsiteX18" fmla="*/ 2839573 w 5367901"/>
              <a:gd name="connsiteY18" fmla="*/ 933734 h 1244979"/>
              <a:gd name="connsiteX19" fmla="*/ 2995195 w 5367901"/>
              <a:gd name="connsiteY19" fmla="*/ 933734 h 1244979"/>
              <a:gd name="connsiteX20" fmla="*/ 2683951 w 5367901"/>
              <a:gd name="connsiteY20" fmla="*/ 1244979 h 1244979"/>
              <a:gd name="connsiteX21" fmla="*/ 2372706 w 5367901"/>
              <a:gd name="connsiteY21" fmla="*/ 933734 h 1244979"/>
              <a:gd name="connsiteX22" fmla="*/ 2528328 w 5367901"/>
              <a:gd name="connsiteY22" fmla="*/ 933734 h 1244979"/>
              <a:gd name="connsiteX23" fmla="*/ 2528328 w 5367901"/>
              <a:gd name="connsiteY23" fmla="*/ 808950 h 1244979"/>
              <a:gd name="connsiteX24" fmla="*/ 2047946 w 5367901"/>
              <a:gd name="connsiteY24" fmla="*/ 808950 h 1244979"/>
              <a:gd name="connsiteX25" fmla="*/ 1592847 w 5367901"/>
              <a:gd name="connsiteY25" fmla="*/ 808950 h 1244979"/>
              <a:gd name="connsiteX26" fmla="*/ 1137748 w 5367901"/>
              <a:gd name="connsiteY26" fmla="*/ 808950 h 1244979"/>
              <a:gd name="connsiteX27" fmla="*/ 657365 w 5367901"/>
              <a:gd name="connsiteY27" fmla="*/ 808950 h 1244979"/>
              <a:gd name="connsiteX28" fmla="*/ 0 w 5367901"/>
              <a:gd name="connsiteY28" fmla="*/ 808950 h 1244979"/>
              <a:gd name="connsiteX29" fmla="*/ 0 w 5367901"/>
              <a:gd name="connsiteY29" fmla="*/ 420654 h 1244979"/>
              <a:gd name="connsiteX30" fmla="*/ 0 w 5367901"/>
              <a:gd name="connsiteY30" fmla="*/ 0 h 124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367901" h="1244979" fill="none" extrusionOk="0">
                <a:moveTo>
                  <a:pt x="0" y="0"/>
                </a:moveTo>
                <a:cubicBezTo>
                  <a:pt x="210902" y="-46920"/>
                  <a:pt x="277250" y="42049"/>
                  <a:pt x="435396" y="0"/>
                </a:cubicBezTo>
                <a:cubicBezTo>
                  <a:pt x="593542" y="-42049"/>
                  <a:pt x="682374" y="16719"/>
                  <a:pt x="870793" y="0"/>
                </a:cubicBezTo>
                <a:cubicBezTo>
                  <a:pt x="1059212" y="-16719"/>
                  <a:pt x="1265315" y="38389"/>
                  <a:pt x="1413547" y="0"/>
                </a:cubicBezTo>
                <a:cubicBezTo>
                  <a:pt x="1561779" y="-38389"/>
                  <a:pt x="1639540" y="45253"/>
                  <a:pt x="1848944" y="0"/>
                </a:cubicBezTo>
                <a:cubicBezTo>
                  <a:pt x="2058348" y="-45253"/>
                  <a:pt x="2091605" y="49690"/>
                  <a:pt x="2284340" y="0"/>
                </a:cubicBezTo>
                <a:cubicBezTo>
                  <a:pt x="2477075" y="-49690"/>
                  <a:pt x="2723571" y="52358"/>
                  <a:pt x="2880774" y="0"/>
                </a:cubicBezTo>
                <a:cubicBezTo>
                  <a:pt x="3037977" y="-52358"/>
                  <a:pt x="3239045" y="19756"/>
                  <a:pt x="3423528" y="0"/>
                </a:cubicBezTo>
                <a:cubicBezTo>
                  <a:pt x="3608011" y="-19756"/>
                  <a:pt x="3788251" y="16233"/>
                  <a:pt x="4073640" y="0"/>
                </a:cubicBezTo>
                <a:cubicBezTo>
                  <a:pt x="4359029" y="-16233"/>
                  <a:pt x="4458998" y="43591"/>
                  <a:pt x="4723753" y="0"/>
                </a:cubicBezTo>
                <a:cubicBezTo>
                  <a:pt x="4988508" y="-43591"/>
                  <a:pt x="5073941" y="66686"/>
                  <a:pt x="5367901" y="0"/>
                </a:cubicBezTo>
                <a:cubicBezTo>
                  <a:pt x="5389501" y="207477"/>
                  <a:pt x="5331762" y="257611"/>
                  <a:pt x="5367901" y="420654"/>
                </a:cubicBezTo>
                <a:cubicBezTo>
                  <a:pt x="5404040" y="583697"/>
                  <a:pt x="5363460" y="718546"/>
                  <a:pt x="5367901" y="808950"/>
                </a:cubicBezTo>
                <a:cubicBezTo>
                  <a:pt x="5146913" y="815695"/>
                  <a:pt x="5099430" y="758181"/>
                  <a:pt x="4887519" y="808950"/>
                </a:cubicBezTo>
                <a:cubicBezTo>
                  <a:pt x="4675608" y="859719"/>
                  <a:pt x="4636626" y="775620"/>
                  <a:pt x="4432420" y="808950"/>
                </a:cubicBezTo>
                <a:cubicBezTo>
                  <a:pt x="4228214" y="842280"/>
                  <a:pt x="4149289" y="796711"/>
                  <a:pt x="3977321" y="808950"/>
                </a:cubicBezTo>
                <a:cubicBezTo>
                  <a:pt x="3805353" y="821189"/>
                  <a:pt x="3602393" y="751611"/>
                  <a:pt x="3496938" y="808950"/>
                </a:cubicBezTo>
                <a:cubicBezTo>
                  <a:pt x="3391483" y="866289"/>
                  <a:pt x="3100186" y="760535"/>
                  <a:pt x="2839573" y="808950"/>
                </a:cubicBezTo>
                <a:cubicBezTo>
                  <a:pt x="2851731" y="862751"/>
                  <a:pt x="2837197" y="883757"/>
                  <a:pt x="2839573" y="933734"/>
                </a:cubicBezTo>
                <a:cubicBezTo>
                  <a:pt x="2877856" y="928558"/>
                  <a:pt x="2956304" y="938620"/>
                  <a:pt x="2995195" y="933734"/>
                </a:cubicBezTo>
                <a:cubicBezTo>
                  <a:pt x="2909684" y="1026651"/>
                  <a:pt x="2724860" y="1144728"/>
                  <a:pt x="2683951" y="1244979"/>
                </a:cubicBezTo>
                <a:cubicBezTo>
                  <a:pt x="2573245" y="1158202"/>
                  <a:pt x="2518894" y="1049522"/>
                  <a:pt x="2372706" y="933734"/>
                </a:cubicBezTo>
                <a:cubicBezTo>
                  <a:pt x="2417194" y="931940"/>
                  <a:pt x="2464369" y="946153"/>
                  <a:pt x="2528328" y="933734"/>
                </a:cubicBezTo>
                <a:cubicBezTo>
                  <a:pt x="2526921" y="883203"/>
                  <a:pt x="2541050" y="847765"/>
                  <a:pt x="2528328" y="808950"/>
                </a:cubicBezTo>
                <a:cubicBezTo>
                  <a:pt x="2412674" y="826046"/>
                  <a:pt x="2273785" y="787096"/>
                  <a:pt x="2047946" y="808950"/>
                </a:cubicBezTo>
                <a:cubicBezTo>
                  <a:pt x="1822107" y="830804"/>
                  <a:pt x="1687304" y="807521"/>
                  <a:pt x="1592847" y="808950"/>
                </a:cubicBezTo>
                <a:cubicBezTo>
                  <a:pt x="1498390" y="810379"/>
                  <a:pt x="1276988" y="767306"/>
                  <a:pt x="1137748" y="808950"/>
                </a:cubicBezTo>
                <a:cubicBezTo>
                  <a:pt x="998508" y="850594"/>
                  <a:pt x="875334" y="754603"/>
                  <a:pt x="657365" y="808950"/>
                </a:cubicBezTo>
                <a:cubicBezTo>
                  <a:pt x="439396" y="863297"/>
                  <a:pt x="135900" y="780982"/>
                  <a:pt x="0" y="808950"/>
                </a:cubicBezTo>
                <a:cubicBezTo>
                  <a:pt x="-20666" y="618881"/>
                  <a:pt x="38657" y="510363"/>
                  <a:pt x="0" y="420654"/>
                </a:cubicBezTo>
                <a:cubicBezTo>
                  <a:pt x="-38657" y="330945"/>
                  <a:pt x="11503" y="106497"/>
                  <a:pt x="0" y="0"/>
                </a:cubicBezTo>
                <a:close/>
              </a:path>
              <a:path w="5367901" h="1244979"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399465" y="173118"/>
                  <a:pt x="5323001" y="230943"/>
                  <a:pt x="5367901" y="396386"/>
                </a:cubicBezTo>
                <a:cubicBezTo>
                  <a:pt x="5412801" y="561829"/>
                  <a:pt x="5354378" y="716803"/>
                  <a:pt x="5367901" y="808950"/>
                </a:cubicBezTo>
                <a:cubicBezTo>
                  <a:pt x="5200069" y="839012"/>
                  <a:pt x="5064779" y="766641"/>
                  <a:pt x="4836952" y="808950"/>
                </a:cubicBezTo>
                <a:cubicBezTo>
                  <a:pt x="4609125" y="851259"/>
                  <a:pt x="4492875" y="795331"/>
                  <a:pt x="4331287" y="808950"/>
                </a:cubicBezTo>
                <a:cubicBezTo>
                  <a:pt x="4169700" y="822569"/>
                  <a:pt x="4060681" y="802591"/>
                  <a:pt x="3876187" y="808950"/>
                </a:cubicBezTo>
                <a:cubicBezTo>
                  <a:pt x="3691693" y="815309"/>
                  <a:pt x="3645260" y="763393"/>
                  <a:pt x="3446372" y="808950"/>
                </a:cubicBezTo>
                <a:cubicBezTo>
                  <a:pt x="3247484" y="854507"/>
                  <a:pt x="3028994" y="776931"/>
                  <a:pt x="2839573" y="808950"/>
                </a:cubicBezTo>
                <a:cubicBezTo>
                  <a:pt x="2853916" y="844669"/>
                  <a:pt x="2827286" y="889461"/>
                  <a:pt x="2839573" y="933734"/>
                </a:cubicBezTo>
                <a:cubicBezTo>
                  <a:pt x="2892399" y="916238"/>
                  <a:pt x="2943170" y="934530"/>
                  <a:pt x="2995195" y="933734"/>
                </a:cubicBezTo>
                <a:cubicBezTo>
                  <a:pt x="2927394" y="1011076"/>
                  <a:pt x="2823751" y="1082770"/>
                  <a:pt x="2683951" y="1244979"/>
                </a:cubicBezTo>
                <a:cubicBezTo>
                  <a:pt x="2593282" y="1202314"/>
                  <a:pt x="2514894" y="1023167"/>
                  <a:pt x="2372706" y="933734"/>
                </a:cubicBezTo>
                <a:cubicBezTo>
                  <a:pt x="2447694" y="926524"/>
                  <a:pt x="2494409" y="950907"/>
                  <a:pt x="2528328" y="933734"/>
                </a:cubicBezTo>
                <a:cubicBezTo>
                  <a:pt x="2518355" y="899071"/>
                  <a:pt x="2531011" y="835323"/>
                  <a:pt x="2528328" y="808950"/>
                </a:cubicBezTo>
                <a:cubicBezTo>
                  <a:pt x="2313109" y="827587"/>
                  <a:pt x="2138563" y="768027"/>
                  <a:pt x="2022662" y="808950"/>
                </a:cubicBezTo>
                <a:cubicBezTo>
                  <a:pt x="1906761" y="849873"/>
                  <a:pt x="1646935" y="772409"/>
                  <a:pt x="1542280" y="808950"/>
                </a:cubicBezTo>
                <a:cubicBezTo>
                  <a:pt x="1437625" y="845491"/>
                  <a:pt x="1114366" y="755831"/>
                  <a:pt x="986048" y="808950"/>
                </a:cubicBezTo>
                <a:cubicBezTo>
                  <a:pt x="857730" y="862069"/>
                  <a:pt x="705191" y="803367"/>
                  <a:pt x="505666" y="808950"/>
                </a:cubicBezTo>
                <a:cubicBezTo>
                  <a:pt x="306141" y="814533"/>
                  <a:pt x="247277" y="803759"/>
                  <a:pt x="0" y="808950"/>
                </a:cubicBezTo>
                <a:cubicBezTo>
                  <a:pt x="-38737" y="710746"/>
                  <a:pt x="1763" y="529140"/>
                  <a:pt x="0" y="428744"/>
                </a:cubicBezTo>
                <a:cubicBezTo>
                  <a:pt x="-1763" y="328348"/>
                  <a:pt x="7828" y="202634"/>
                  <a:pt x="0" y="0"/>
                </a:cubicBezTo>
                <a:close/>
              </a:path>
            </a:pathLst>
          </a:custGeom>
          <a:solidFill>
            <a:schemeClr val="accent4">
              <a:lumMod val="20000"/>
              <a:lumOff val="80000"/>
            </a:schemeClr>
          </a:solidFill>
          <a:ln w="57150" cap="flat" cmpd="sng" algn="ctr">
            <a:solidFill>
              <a:schemeClr val="tx1"/>
            </a:solidFill>
            <a:prstDash val="solid"/>
            <a:extLst>
              <a:ext uri="{C807C97D-BFC1-408E-A445-0C87EB9F89A2}">
                <ask:lineSketchStyleProps xmlns:ask="http://schemas.microsoft.com/office/drawing/2018/sketchyshapes" sd="1105797981">
                  <a:prstGeom prst="downArrowCallou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525050"/>
                </a:solidFill>
                <a:effectLst/>
                <a:uLnTx/>
                <a:uFillTx/>
                <a:latin typeface="Century Gothic"/>
                <a:ea typeface="+mn-ea"/>
                <a:cs typeface="+mn-cs"/>
              </a:rPr>
              <a:t>open</a:t>
            </a:r>
          </a:p>
        </p:txBody>
      </p:sp>
      <p:sp>
        <p:nvSpPr>
          <p:cNvPr id="30" name="Rounded Rectangle 11">
            <a:extLst>
              <a:ext uri="{FF2B5EF4-FFF2-40B4-BE49-F238E27FC236}">
                <a16:creationId xmlns:a16="http://schemas.microsoft.com/office/drawing/2014/main" id="{ABDB748E-B931-4627-8056-AE331C498C40}"/>
              </a:ext>
            </a:extLst>
          </p:cNvPr>
          <p:cNvSpPr/>
          <p:nvPr/>
        </p:nvSpPr>
        <p:spPr>
          <a:xfrm>
            <a:off x="8210471" y="5027668"/>
            <a:ext cx="2934779" cy="584775"/>
          </a:xfrm>
          <a:prstGeom prst="roundRect">
            <a:avLst/>
          </a:prstGeom>
          <a:solidFill>
            <a:schemeClr val="accent4">
              <a:lumMod val="20000"/>
              <a:lumOff val="80000"/>
            </a:schemeClr>
          </a:solidFill>
          <a:ln w="571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err="1">
                <a:ln>
                  <a:noFill/>
                </a:ln>
                <a:solidFill>
                  <a:srgbClr val="002060"/>
                </a:solidFill>
                <a:effectLst/>
                <a:uLnTx/>
                <a:uFillTx/>
                <a:latin typeface="Century Gothic"/>
                <a:ea typeface="+mn-ea"/>
                <a:cs typeface="+mn-cs"/>
              </a:rPr>
              <a:t>ouvert</a:t>
            </a:r>
            <a:endParaRPr kumimoji="0" lang="en-GB" sz="2800" b="1" i="0" u="none" strike="noStrike" kern="0" cap="none" spc="300" normalizeH="0" baseline="0" noProof="0" dirty="0">
              <a:ln>
                <a:noFill/>
              </a:ln>
              <a:solidFill>
                <a:srgbClr val="002060"/>
              </a:solidFill>
              <a:effectLst/>
              <a:uLnTx/>
              <a:uFillTx/>
              <a:latin typeface="Century Gothic"/>
              <a:ea typeface="+mn-ea"/>
              <a:cs typeface="+mn-cs"/>
            </a:endParaRPr>
          </a:p>
        </p:txBody>
      </p:sp>
      <p:sp>
        <p:nvSpPr>
          <p:cNvPr id="36" name="Rounded Rectangle 11">
            <a:extLst>
              <a:ext uri="{FF2B5EF4-FFF2-40B4-BE49-F238E27FC236}">
                <a16:creationId xmlns:a16="http://schemas.microsoft.com/office/drawing/2014/main" id="{9E0B4913-CC2B-4C63-BF7D-DF315332DAE1}"/>
              </a:ext>
            </a:extLst>
          </p:cNvPr>
          <p:cNvSpPr/>
          <p:nvPr/>
        </p:nvSpPr>
        <p:spPr>
          <a:xfrm>
            <a:off x="8213131" y="5031528"/>
            <a:ext cx="2929457" cy="603436"/>
          </a:xfrm>
          <a:prstGeom prst="roundRect">
            <a:avLst/>
          </a:prstGeom>
          <a:solidFill>
            <a:schemeClr val="accent4">
              <a:lumMod val="75000"/>
            </a:schemeClr>
          </a:solidFill>
          <a:ln w="571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err="1">
                <a:ln>
                  <a:noFill/>
                </a:ln>
                <a:solidFill>
                  <a:schemeClr val="bg2"/>
                </a:solidFill>
                <a:effectLst/>
                <a:uLnTx/>
                <a:uFillTx/>
                <a:latin typeface="Century Gothic"/>
                <a:ea typeface="+mn-ea"/>
                <a:cs typeface="+mn-cs"/>
              </a:rPr>
              <a:t>ouvert</a:t>
            </a:r>
            <a:endParaRPr kumimoji="0" lang="en-GB" sz="2800" b="1" i="0" u="none" strike="noStrike" kern="0" cap="none" spc="300" normalizeH="0" baseline="0" noProof="0" dirty="0">
              <a:ln>
                <a:noFill/>
              </a:ln>
              <a:solidFill>
                <a:schemeClr val="bg2"/>
              </a:solidFill>
              <a:effectLst/>
              <a:uLnTx/>
              <a:uFillTx/>
              <a:latin typeface="Century Gothic"/>
              <a:ea typeface="+mn-ea"/>
              <a:cs typeface="+mn-cs"/>
            </a:endParaRPr>
          </a:p>
        </p:txBody>
      </p:sp>
      <p:sp>
        <p:nvSpPr>
          <p:cNvPr id="38" name="Call-out: Down Arrow 37">
            <a:extLst>
              <a:ext uri="{FF2B5EF4-FFF2-40B4-BE49-F238E27FC236}">
                <a16:creationId xmlns:a16="http://schemas.microsoft.com/office/drawing/2014/main" id="{83C00CC0-8A3E-4B5F-AB3E-D0C7E2E1BBD0}"/>
              </a:ext>
            </a:extLst>
          </p:cNvPr>
          <p:cNvSpPr/>
          <p:nvPr/>
        </p:nvSpPr>
        <p:spPr>
          <a:xfrm>
            <a:off x="3567211" y="1853459"/>
            <a:ext cx="5367901" cy="1244979"/>
          </a:xfrm>
          <a:custGeom>
            <a:avLst/>
            <a:gdLst>
              <a:gd name="connsiteX0" fmla="*/ 0 w 5367901"/>
              <a:gd name="connsiteY0" fmla="*/ 0 h 1244979"/>
              <a:gd name="connsiteX1" fmla="*/ 435396 w 5367901"/>
              <a:gd name="connsiteY1" fmla="*/ 0 h 1244979"/>
              <a:gd name="connsiteX2" fmla="*/ 870793 w 5367901"/>
              <a:gd name="connsiteY2" fmla="*/ 0 h 1244979"/>
              <a:gd name="connsiteX3" fmla="*/ 1413547 w 5367901"/>
              <a:gd name="connsiteY3" fmla="*/ 0 h 1244979"/>
              <a:gd name="connsiteX4" fmla="*/ 1848944 w 5367901"/>
              <a:gd name="connsiteY4" fmla="*/ 0 h 1244979"/>
              <a:gd name="connsiteX5" fmla="*/ 2284340 w 5367901"/>
              <a:gd name="connsiteY5" fmla="*/ 0 h 1244979"/>
              <a:gd name="connsiteX6" fmla="*/ 2880774 w 5367901"/>
              <a:gd name="connsiteY6" fmla="*/ 0 h 1244979"/>
              <a:gd name="connsiteX7" fmla="*/ 3423528 w 5367901"/>
              <a:gd name="connsiteY7" fmla="*/ 0 h 1244979"/>
              <a:gd name="connsiteX8" fmla="*/ 4073640 w 5367901"/>
              <a:gd name="connsiteY8" fmla="*/ 0 h 1244979"/>
              <a:gd name="connsiteX9" fmla="*/ 4723753 w 5367901"/>
              <a:gd name="connsiteY9" fmla="*/ 0 h 1244979"/>
              <a:gd name="connsiteX10" fmla="*/ 5367901 w 5367901"/>
              <a:gd name="connsiteY10" fmla="*/ 0 h 1244979"/>
              <a:gd name="connsiteX11" fmla="*/ 5367901 w 5367901"/>
              <a:gd name="connsiteY11" fmla="*/ 420654 h 1244979"/>
              <a:gd name="connsiteX12" fmla="*/ 5367901 w 5367901"/>
              <a:gd name="connsiteY12" fmla="*/ 808950 h 1244979"/>
              <a:gd name="connsiteX13" fmla="*/ 4887519 w 5367901"/>
              <a:gd name="connsiteY13" fmla="*/ 808950 h 1244979"/>
              <a:gd name="connsiteX14" fmla="*/ 4432420 w 5367901"/>
              <a:gd name="connsiteY14" fmla="*/ 808950 h 1244979"/>
              <a:gd name="connsiteX15" fmla="*/ 3977321 w 5367901"/>
              <a:gd name="connsiteY15" fmla="*/ 808950 h 1244979"/>
              <a:gd name="connsiteX16" fmla="*/ 3496938 w 5367901"/>
              <a:gd name="connsiteY16" fmla="*/ 808950 h 1244979"/>
              <a:gd name="connsiteX17" fmla="*/ 2839573 w 5367901"/>
              <a:gd name="connsiteY17" fmla="*/ 808950 h 1244979"/>
              <a:gd name="connsiteX18" fmla="*/ 2839573 w 5367901"/>
              <a:gd name="connsiteY18" fmla="*/ 933734 h 1244979"/>
              <a:gd name="connsiteX19" fmla="*/ 2995195 w 5367901"/>
              <a:gd name="connsiteY19" fmla="*/ 933734 h 1244979"/>
              <a:gd name="connsiteX20" fmla="*/ 2683951 w 5367901"/>
              <a:gd name="connsiteY20" fmla="*/ 1244979 h 1244979"/>
              <a:gd name="connsiteX21" fmla="*/ 2372706 w 5367901"/>
              <a:gd name="connsiteY21" fmla="*/ 933734 h 1244979"/>
              <a:gd name="connsiteX22" fmla="*/ 2528328 w 5367901"/>
              <a:gd name="connsiteY22" fmla="*/ 933734 h 1244979"/>
              <a:gd name="connsiteX23" fmla="*/ 2528328 w 5367901"/>
              <a:gd name="connsiteY23" fmla="*/ 808950 h 1244979"/>
              <a:gd name="connsiteX24" fmla="*/ 2047946 w 5367901"/>
              <a:gd name="connsiteY24" fmla="*/ 808950 h 1244979"/>
              <a:gd name="connsiteX25" fmla="*/ 1592847 w 5367901"/>
              <a:gd name="connsiteY25" fmla="*/ 808950 h 1244979"/>
              <a:gd name="connsiteX26" fmla="*/ 1137748 w 5367901"/>
              <a:gd name="connsiteY26" fmla="*/ 808950 h 1244979"/>
              <a:gd name="connsiteX27" fmla="*/ 657365 w 5367901"/>
              <a:gd name="connsiteY27" fmla="*/ 808950 h 1244979"/>
              <a:gd name="connsiteX28" fmla="*/ 0 w 5367901"/>
              <a:gd name="connsiteY28" fmla="*/ 808950 h 1244979"/>
              <a:gd name="connsiteX29" fmla="*/ 0 w 5367901"/>
              <a:gd name="connsiteY29" fmla="*/ 420654 h 1244979"/>
              <a:gd name="connsiteX30" fmla="*/ 0 w 5367901"/>
              <a:gd name="connsiteY30" fmla="*/ 0 h 124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367901" h="1244979" fill="none" extrusionOk="0">
                <a:moveTo>
                  <a:pt x="0" y="0"/>
                </a:moveTo>
                <a:cubicBezTo>
                  <a:pt x="210902" y="-46920"/>
                  <a:pt x="277250" y="42049"/>
                  <a:pt x="435396" y="0"/>
                </a:cubicBezTo>
                <a:cubicBezTo>
                  <a:pt x="593542" y="-42049"/>
                  <a:pt x="682374" y="16719"/>
                  <a:pt x="870793" y="0"/>
                </a:cubicBezTo>
                <a:cubicBezTo>
                  <a:pt x="1059212" y="-16719"/>
                  <a:pt x="1265315" y="38389"/>
                  <a:pt x="1413547" y="0"/>
                </a:cubicBezTo>
                <a:cubicBezTo>
                  <a:pt x="1561779" y="-38389"/>
                  <a:pt x="1639540" y="45253"/>
                  <a:pt x="1848944" y="0"/>
                </a:cubicBezTo>
                <a:cubicBezTo>
                  <a:pt x="2058348" y="-45253"/>
                  <a:pt x="2091605" y="49690"/>
                  <a:pt x="2284340" y="0"/>
                </a:cubicBezTo>
                <a:cubicBezTo>
                  <a:pt x="2477075" y="-49690"/>
                  <a:pt x="2723571" y="52358"/>
                  <a:pt x="2880774" y="0"/>
                </a:cubicBezTo>
                <a:cubicBezTo>
                  <a:pt x="3037977" y="-52358"/>
                  <a:pt x="3239045" y="19756"/>
                  <a:pt x="3423528" y="0"/>
                </a:cubicBezTo>
                <a:cubicBezTo>
                  <a:pt x="3608011" y="-19756"/>
                  <a:pt x="3788251" y="16233"/>
                  <a:pt x="4073640" y="0"/>
                </a:cubicBezTo>
                <a:cubicBezTo>
                  <a:pt x="4359029" y="-16233"/>
                  <a:pt x="4458998" y="43591"/>
                  <a:pt x="4723753" y="0"/>
                </a:cubicBezTo>
                <a:cubicBezTo>
                  <a:pt x="4988508" y="-43591"/>
                  <a:pt x="5073941" y="66686"/>
                  <a:pt x="5367901" y="0"/>
                </a:cubicBezTo>
                <a:cubicBezTo>
                  <a:pt x="5389501" y="207477"/>
                  <a:pt x="5331762" y="257611"/>
                  <a:pt x="5367901" y="420654"/>
                </a:cubicBezTo>
                <a:cubicBezTo>
                  <a:pt x="5404040" y="583697"/>
                  <a:pt x="5363460" y="718546"/>
                  <a:pt x="5367901" y="808950"/>
                </a:cubicBezTo>
                <a:cubicBezTo>
                  <a:pt x="5146913" y="815695"/>
                  <a:pt x="5099430" y="758181"/>
                  <a:pt x="4887519" y="808950"/>
                </a:cubicBezTo>
                <a:cubicBezTo>
                  <a:pt x="4675608" y="859719"/>
                  <a:pt x="4636626" y="775620"/>
                  <a:pt x="4432420" y="808950"/>
                </a:cubicBezTo>
                <a:cubicBezTo>
                  <a:pt x="4228214" y="842280"/>
                  <a:pt x="4149289" y="796711"/>
                  <a:pt x="3977321" y="808950"/>
                </a:cubicBezTo>
                <a:cubicBezTo>
                  <a:pt x="3805353" y="821189"/>
                  <a:pt x="3602393" y="751611"/>
                  <a:pt x="3496938" y="808950"/>
                </a:cubicBezTo>
                <a:cubicBezTo>
                  <a:pt x="3391483" y="866289"/>
                  <a:pt x="3100186" y="760535"/>
                  <a:pt x="2839573" y="808950"/>
                </a:cubicBezTo>
                <a:cubicBezTo>
                  <a:pt x="2851731" y="862751"/>
                  <a:pt x="2837197" y="883757"/>
                  <a:pt x="2839573" y="933734"/>
                </a:cubicBezTo>
                <a:cubicBezTo>
                  <a:pt x="2877856" y="928558"/>
                  <a:pt x="2956304" y="938620"/>
                  <a:pt x="2995195" y="933734"/>
                </a:cubicBezTo>
                <a:cubicBezTo>
                  <a:pt x="2909684" y="1026651"/>
                  <a:pt x="2724860" y="1144728"/>
                  <a:pt x="2683951" y="1244979"/>
                </a:cubicBezTo>
                <a:cubicBezTo>
                  <a:pt x="2573245" y="1158202"/>
                  <a:pt x="2518894" y="1049522"/>
                  <a:pt x="2372706" y="933734"/>
                </a:cubicBezTo>
                <a:cubicBezTo>
                  <a:pt x="2417194" y="931940"/>
                  <a:pt x="2464369" y="946153"/>
                  <a:pt x="2528328" y="933734"/>
                </a:cubicBezTo>
                <a:cubicBezTo>
                  <a:pt x="2526921" y="883203"/>
                  <a:pt x="2541050" y="847765"/>
                  <a:pt x="2528328" y="808950"/>
                </a:cubicBezTo>
                <a:cubicBezTo>
                  <a:pt x="2412674" y="826046"/>
                  <a:pt x="2273785" y="787096"/>
                  <a:pt x="2047946" y="808950"/>
                </a:cubicBezTo>
                <a:cubicBezTo>
                  <a:pt x="1822107" y="830804"/>
                  <a:pt x="1687304" y="807521"/>
                  <a:pt x="1592847" y="808950"/>
                </a:cubicBezTo>
                <a:cubicBezTo>
                  <a:pt x="1498390" y="810379"/>
                  <a:pt x="1276988" y="767306"/>
                  <a:pt x="1137748" y="808950"/>
                </a:cubicBezTo>
                <a:cubicBezTo>
                  <a:pt x="998508" y="850594"/>
                  <a:pt x="875334" y="754603"/>
                  <a:pt x="657365" y="808950"/>
                </a:cubicBezTo>
                <a:cubicBezTo>
                  <a:pt x="439396" y="863297"/>
                  <a:pt x="135900" y="780982"/>
                  <a:pt x="0" y="808950"/>
                </a:cubicBezTo>
                <a:cubicBezTo>
                  <a:pt x="-20666" y="618881"/>
                  <a:pt x="38657" y="510363"/>
                  <a:pt x="0" y="420654"/>
                </a:cubicBezTo>
                <a:cubicBezTo>
                  <a:pt x="-38657" y="330945"/>
                  <a:pt x="11503" y="106497"/>
                  <a:pt x="0" y="0"/>
                </a:cubicBezTo>
                <a:close/>
              </a:path>
              <a:path w="5367901" h="1244979"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399465" y="173118"/>
                  <a:pt x="5323001" y="230943"/>
                  <a:pt x="5367901" y="396386"/>
                </a:cubicBezTo>
                <a:cubicBezTo>
                  <a:pt x="5412801" y="561829"/>
                  <a:pt x="5354378" y="716803"/>
                  <a:pt x="5367901" y="808950"/>
                </a:cubicBezTo>
                <a:cubicBezTo>
                  <a:pt x="5200069" y="839012"/>
                  <a:pt x="5064779" y="766641"/>
                  <a:pt x="4836952" y="808950"/>
                </a:cubicBezTo>
                <a:cubicBezTo>
                  <a:pt x="4609125" y="851259"/>
                  <a:pt x="4492875" y="795331"/>
                  <a:pt x="4331287" y="808950"/>
                </a:cubicBezTo>
                <a:cubicBezTo>
                  <a:pt x="4169700" y="822569"/>
                  <a:pt x="4060681" y="802591"/>
                  <a:pt x="3876187" y="808950"/>
                </a:cubicBezTo>
                <a:cubicBezTo>
                  <a:pt x="3691693" y="815309"/>
                  <a:pt x="3645260" y="763393"/>
                  <a:pt x="3446372" y="808950"/>
                </a:cubicBezTo>
                <a:cubicBezTo>
                  <a:pt x="3247484" y="854507"/>
                  <a:pt x="3028994" y="776931"/>
                  <a:pt x="2839573" y="808950"/>
                </a:cubicBezTo>
                <a:cubicBezTo>
                  <a:pt x="2853916" y="844669"/>
                  <a:pt x="2827286" y="889461"/>
                  <a:pt x="2839573" y="933734"/>
                </a:cubicBezTo>
                <a:cubicBezTo>
                  <a:pt x="2892399" y="916238"/>
                  <a:pt x="2943170" y="934530"/>
                  <a:pt x="2995195" y="933734"/>
                </a:cubicBezTo>
                <a:cubicBezTo>
                  <a:pt x="2927394" y="1011076"/>
                  <a:pt x="2823751" y="1082770"/>
                  <a:pt x="2683951" y="1244979"/>
                </a:cubicBezTo>
                <a:cubicBezTo>
                  <a:pt x="2593282" y="1202314"/>
                  <a:pt x="2514894" y="1023167"/>
                  <a:pt x="2372706" y="933734"/>
                </a:cubicBezTo>
                <a:cubicBezTo>
                  <a:pt x="2447694" y="926524"/>
                  <a:pt x="2494409" y="950907"/>
                  <a:pt x="2528328" y="933734"/>
                </a:cubicBezTo>
                <a:cubicBezTo>
                  <a:pt x="2518355" y="899071"/>
                  <a:pt x="2531011" y="835323"/>
                  <a:pt x="2528328" y="808950"/>
                </a:cubicBezTo>
                <a:cubicBezTo>
                  <a:pt x="2313109" y="827587"/>
                  <a:pt x="2138563" y="768027"/>
                  <a:pt x="2022662" y="808950"/>
                </a:cubicBezTo>
                <a:cubicBezTo>
                  <a:pt x="1906761" y="849873"/>
                  <a:pt x="1646935" y="772409"/>
                  <a:pt x="1542280" y="808950"/>
                </a:cubicBezTo>
                <a:cubicBezTo>
                  <a:pt x="1437625" y="845491"/>
                  <a:pt x="1114366" y="755831"/>
                  <a:pt x="986048" y="808950"/>
                </a:cubicBezTo>
                <a:cubicBezTo>
                  <a:pt x="857730" y="862069"/>
                  <a:pt x="705191" y="803367"/>
                  <a:pt x="505666" y="808950"/>
                </a:cubicBezTo>
                <a:cubicBezTo>
                  <a:pt x="306141" y="814533"/>
                  <a:pt x="247277" y="803759"/>
                  <a:pt x="0" y="808950"/>
                </a:cubicBezTo>
                <a:cubicBezTo>
                  <a:pt x="-38737" y="710746"/>
                  <a:pt x="1763" y="529140"/>
                  <a:pt x="0" y="428744"/>
                </a:cubicBezTo>
                <a:cubicBezTo>
                  <a:pt x="-1763" y="328348"/>
                  <a:pt x="7828" y="202634"/>
                  <a:pt x="0" y="0"/>
                </a:cubicBezTo>
                <a:close/>
              </a:path>
            </a:pathLst>
          </a:custGeom>
          <a:solidFill>
            <a:schemeClr val="accent4">
              <a:lumMod val="20000"/>
              <a:lumOff val="80000"/>
            </a:schemeClr>
          </a:solidFill>
          <a:ln w="57150" cap="flat" cmpd="sng" algn="ctr">
            <a:solidFill>
              <a:schemeClr val="tx1"/>
            </a:solidFill>
            <a:prstDash val="solid"/>
            <a:extLst>
              <a:ext uri="{C807C97D-BFC1-408E-A445-0C87EB9F89A2}">
                <ask:lineSketchStyleProps xmlns:ask="http://schemas.microsoft.com/office/drawing/2018/sketchyshapes" sd="1105797981">
                  <a:prstGeom prst="downArrowCallou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525050"/>
                </a:solidFill>
                <a:effectLst/>
                <a:uLnTx/>
                <a:uFillTx/>
                <a:latin typeface="Century Gothic"/>
                <a:ea typeface="+mn-ea"/>
                <a:cs typeface="+mn-cs"/>
              </a:rPr>
              <a:t>well-behaved</a:t>
            </a:r>
          </a:p>
        </p:txBody>
      </p:sp>
      <p:sp>
        <p:nvSpPr>
          <p:cNvPr id="43" name="Rounded Rectangle 11">
            <a:extLst>
              <a:ext uri="{FF2B5EF4-FFF2-40B4-BE49-F238E27FC236}">
                <a16:creationId xmlns:a16="http://schemas.microsoft.com/office/drawing/2014/main" id="{53922425-4A93-43E7-9C01-D22AE027415B}"/>
              </a:ext>
            </a:extLst>
          </p:cNvPr>
          <p:cNvSpPr/>
          <p:nvPr/>
        </p:nvSpPr>
        <p:spPr>
          <a:xfrm>
            <a:off x="1821107" y="5001768"/>
            <a:ext cx="2934779" cy="584775"/>
          </a:xfrm>
          <a:prstGeom prst="roundRect">
            <a:avLst/>
          </a:prstGeom>
          <a:solidFill>
            <a:schemeClr val="accent4">
              <a:lumMod val="20000"/>
              <a:lumOff val="80000"/>
            </a:schemeClr>
          </a:solidFill>
          <a:ln w="571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002060"/>
                </a:solidFill>
                <a:effectLst/>
                <a:uLnTx/>
                <a:uFillTx/>
                <a:latin typeface="Century Gothic"/>
                <a:ea typeface="+mn-ea"/>
                <a:cs typeface="+mn-cs"/>
              </a:rPr>
              <a:t>sage</a:t>
            </a:r>
          </a:p>
        </p:txBody>
      </p:sp>
      <p:sp>
        <p:nvSpPr>
          <p:cNvPr id="45" name="Rounded Rectangle 11">
            <a:extLst>
              <a:ext uri="{FF2B5EF4-FFF2-40B4-BE49-F238E27FC236}">
                <a16:creationId xmlns:a16="http://schemas.microsoft.com/office/drawing/2014/main" id="{4FF46953-4916-44D8-AB21-1340C970D4EE}"/>
              </a:ext>
            </a:extLst>
          </p:cNvPr>
          <p:cNvSpPr/>
          <p:nvPr/>
        </p:nvSpPr>
        <p:spPr>
          <a:xfrm>
            <a:off x="1839144" y="5001995"/>
            <a:ext cx="2929457" cy="603436"/>
          </a:xfrm>
          <a:prstGeom prst="roundRect">
            <a:avLst/>
          </a:prstGeom>
          <a:solidFill>
            <a:schemeClr val="accent4">
              <a:lumMod val="75000"/>
            </a:schemeClr>
          </a:solidFill>
          <a:ln w="57150" cap="flat" cmpd="sng" algn="ctr">
            <a:solidFill>
              <a:schemeClr val="tx1"/>
            </a:solidFill>
            <a:prstDash val="solid"/>
            <a:miter lim="800000"/>
          </a:ln>
          <a:effectLst/>
        </p:spPr>
        <p:txBody>
          <a:bodyPr rtlCol="0" anchor="ctr"/>
          <a:lstStyle/>
          <a:p>
            <a:pPr lvl="0" algn="ctr">
              <a:defRPr/>
            </a:pPr>
            <a:r>
              <a:rPr lang="en-GB" sz="2800" b="1" kern="0" spc="300" dirty="0">
                <a:solidFill>
                  <a:schemeClr val="bg1"/>
                </a:solidFill>
              </a:rPr>
              <a:t>sage</a:t>
            </a:r>
          </a:p>
        </p:txBody>
      </p:sp>
    </p:spTree>
    <p:extLst>
      <p:ext uri="{BB962C8B-B14F-4D97-AF65-F5344CB8AC3E}">
        <p14:creationId xmlns:p14="http://schemas.microsoft.com/office/powerpoint/2010/main" val="3641501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left)">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left)">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wipe(left)">
                                      <p:cBhvr>
                                        <p:cTn id="42" dur="500"/>
                                        <p:tgtEl>
                                          <p:spTgt spid="4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500"/>
                                        <p:tgtEl>
                                          <p:spTgt spid="3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wipe(left)">
                                      <p:cBhvr>
                                        <p:cTn id="52" dur="500"/>
                                        <p:tgtEl>
                                          <p:spTgt spid="4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500"/>
                                        <p:tgtEl>
                                          <p:spTgt spid="3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wipe(left)">
                                      <p:cBhvr>
                                        <p:cTn id="62" dur="500"/>
                                        <p:tgtEl>
                                          <p:spTgt spid="4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1"/>
                                        </p:tgtEl>
                                        <p:attrNameLst>
                                          <p:attrName>style.visibility</p:attrName>
                                        </p:attrNameLst>
                                      </p:cBhvr>
                                      <p:to>
                                        <p:strVal val="visible"/>
                                      </p:to>
                                    </p:set>
                                    <p:animEffect transition="in" filter="fade">
                                      <p:cBhvr>
                                        <p:cTn id="67" dur="500"/>
                                        <p:tgtEl>
                                          <p:spTgt spid="41"/>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48"/>
                                        </p:tgtEl>
                                        <p:attrNameLst>
                                          <p:attrName>style.visibility</p:attrName>
                                        </p:attrNameLst>
                                      </p:cBhvr>
                                      <p:to>
                                        <p:strVal val="visible"/>
                                      </p:to>
                                    </p:set>
                                    <p:animEffect transition="in" filter="wipe(left)">
                                      <p:cBhvr>
                                        <p:cTn id="72" dur="500"/>
                                        <p:tgtEl>
                                          <p:spTgt spid="48"/>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fade">
                                      <p:cBhvr>
                                        <p:cTn id="77" dur="500"/>
                                        <p:tgtEl>
                                          <p:spTgt spid="29"/>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wipe(left)">
                                      <p:cBhvr>
                                        <p:cTn id="82" dur="500"/>
                                        <p:tgtEl>
                                          <p:spTgt spid="36"/>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38"/>
                                        </p:tgtEl>
                                        <p:attrNameLst>
                                          <p:attrName>style.visibility</p:attrName>
                                        </p:attrNameLst>
                                      </p:cBhvr>
                                      <p:to>
                                        <p:strVal val="visible"/>
                                      </p:to>
                                    </p:set>
                                    <p:animEffect transition="in" filter="fade">
                                      <p:cBhvr>
                                        <p:cTn id="87" dur="500"/>
                                        <p:tgtEl>
                                          <p:spTgt spid="38"/>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45"/>
                                        </p:tgtEl>
                                        <p:attrNameLst>
                                          <p:attrName>style.visibility</p:attrName>
                                        </p:attrNameLst>
                                      </p:cBhvr>
                                      <p:to>
                                        <p:strVal val="visible"/>
                                      </p:to>
                                    </p:set>
                                    <p:animEffect transition="in" filter="wipe(left)">
                                      <p:cBhvr>
                                        <p:cTn id="9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1" grpId="0" animBg="1"/>
      <p:bldP spid="32" grpId="0" animBg="1"/>
      <p:bldP spid="33" grpId="0" animBg="1"/>
      <p:bldP spid="34" grpId="0" animBg="1"/>
      <p:bldP spid="35" grpId="0" animBg="1"/>
      <p:bldP spid="37" grpId="0" animBg="1"/>
      <p:bldP spid="39" grpId="0" animBg="1"/>
      <p:bldP spid="40" grpId="0" animBg="1"/>
      <p:bldP spid="41" grpId="0" animBg="1"/>
      <p:bldP spid="42" grpId="0" animBg="1"/>
      <p:bldP spid="48" grpId="0" animBg="1"/>
      <p:bldP spid="44" grpId="0" animBg="1"/>
      <p:bldP spid="5" grpId="0" animBg="1"/>
      <p:bldP spid="29" grpId="0" animBg="1"/>
      <p:bldP spid="36" grpId="0" animBg="1"/>
      <p:bldP spid="38" grpId="0" animBg="1"/>
      <p:bldP spid="4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9656957" y="249870"/>
            <a:ext cx="2252964" cy="396902"/>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Rectangle 8">
            <a:extLst>
              <a:ext uri="{FF2B5EF4-FFF2-40B4-BE49-F238E27FC236}">
                <a16:creationId xmlns:a16="http://schemas.microsoft.com/office/drawing/2014/main" id="{2CBC8033-969E-4C13-AC89-836580BC94E9}"/>
              </a:ext>
            </a:extLst>
          </p:cNvPr>
          <p:cNvSpPr/>
          <p:nvPr/>
        </p:nvSpPr>
        <p:spPr>
          <a:xfrm>
            <a:off x="1867204" y="2231220"/>
            <a:ext cx="2095445" cy="553998"/>
          </a:xfrm>
          <a:prstGeom prst="rect">
            <a:avLst/>
          </a:prstGeom>
          <a:noFill/>
        </p:spPr>
        <p:txBody>
          <a:bodyPr wrap="none" lIns="91440" tIns="45720" rIns="91440" bIns="45720">
            <a:spAutoFit/>
          </a:bodyPr>
          <a:lstStyle/>
          <a:p>
            <a:pPr algn="ctr">
              <a:defRPr/>
            </a:pPr>
            <a:r>
              <a:rPr lang="en-US" sz="30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j-lt"/>
              </a:rPr>
              <a:t>Masculine</a:t>
            </a:r>
          </a:p>
        </p:txBody>
      </p:sp>
      <p:sp>
        <p:nvSpPr>
          <p:cNvPr id="10" name="Rectangle 9">
            <a:extLst>
              <a:ext uri="{FF2B5EF4-FFF2-40B4-BE49-F238E27FC236}">
                <a16:creationId xmlns:a16="http://schemas.microsoft.com/office/drawing/2014/main" id="{27F2BF4D-4231-4C7B-840C-364C63F43D39}"/>
              </a:ext>
            </a:extLst>
          </p:cNvPr>
          <p:cNvSpPr/>
          <p:nvPr/>
        </p:nvSpPr>
        <p:spPr>
          <a:xfrm>
            <a:off x="5134913" y="2212808"/>
            <a:ext cx="2176586" cy="553998"/>
          </a:xfrm>
          <a:prstGeom prst="rect">
            <a:avLst/>
          </a:prstGeom>
          <a:noFill/>
        </p:spPr>
        <p:txBody>
          <a:bodyPr wrap="square" lIns="91440" tIns="45720" rIns="91440" bIns="45720">
            <a:spAutoFit/>
          </a:bodyPr>
          <a:lstStyle/>
          <a:p>
            <a:pPr algn="ctr">
              <a:defRPr/>
            </a:pPr>
            <a:r>
              <a:rPr lang="en-US" sz="3000" b="1"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mj-lt"/>
              </a:rPr>
              <a:t>Feminine</a:t>
            </a:r>
          </a:p>
        </p:txBody>
      </p:sp>
      <p:sp>
        <p:nvSpPr>
          <p:cNvPr id="11" name="TextBox 10">
            <a:extLst>
              <a:ext uri="{FF2B5EF4-FFF2-40B4-BE49-F238E27FC236}">
                <a16:creationId xmlns:a16="http://schemas.microsoft.com/office/drawing/2014/main" id="{3D41EC07-E787-4B51-808D-55D85FD0B7A7}"/>
              </a:ext>
            </a:extLst>
          </p:cNvPr>
          <p:cNvSpPr txBox="1"/>
          <p:nvPr/>
        </p:nvSpPr>
        <p:spPr>
          <a:xfrm>
            <a:off x="1892266" y="2937357"/>
            <a:ext cx="4083212" cy="553998"/>
          </a:xfrm>
          <a:prstGeom prst="rect">
            <a:avLst/>
          </a:prstGeom>
          <a:noFill/>
        </p:spPr>
        <p:txBody>
          <a:bodyPr wrap="square" rtlCol="0">
            <a:spAutoFit/>
          </a:bodyPr>
          <a:lstStyle/>
          <a:p>
            <a:pPr>
              <a:defRPr/>
            </a:pPr>
            <a:r>
              <a:rPr lang="en-GB" sz="3000" dirty="0" err="1">
                <a:solidFill>
                  <a:srgbClr val="4472C4">
                    <a:lumMod val="50000"/>
                  </a:srgbClr>
                </a:solidFill>
                <a:latin typeface="+mj-lt"/>
              </a:rPr>
              <a:t>ouvert</a:t>
            </a:r>
            <a:endParaRPr lang="en-GB" sz="3000" dirty="0">
              <a:solidFill>
                <a:srgbClr val="4472C4">
                  <a:lumMod val="50000"/>
                </a:srgbClr>
              </a:solidFill>
              <a:latin typeface="+mj-lt"/>
            </a:endParaRPr>
          </a:p>
        </p:txBody>
      </p:sp>
      <p:sp>
        <p:nvSpPr>
          <p:cNvPr id="12" name="TextBox 11">
            <a:extLst>
              <a:ext uri="{FF2B5EF4-FFF2-40B4-BE49-F238E27FC236}">
                <a16:creationId xmlns:a16="http://schemas.microsoft.com/office/drawing/2014/main" id="{79F898A1-9054-4ABE-ABF6-AFDCF2ADDE3B}"/>
              </a:ext>
            </a:extLst>
          </p:cNvPr>
          <p:cNvSpPr txBox="1"/>
          <p:nvPr/>
        </p:nvSpPr>
        <p:spPr>
          <a:xfrm>
            <a:off x="5352364" y="2932127"/>
            <a:ext cx="4083212" cy="553998"/>
          </a:xfrm>
          <a:prstGeom prst="rect">
            <a:avLst/>
          </a:prstGeom>
          <a:noFill/>
        </p:spPr>
        <p:txBody>
          <a:bodyPr wrap="square" rtlCol="0">
            <a:spAutoFit/>
          </a:bodyPr>
          <a:lstStyle/>
          <a:p>
            <a:pPr>
              <a:defRPr/>
            </a:pPr>
            <a:r>
              <a:rPr lang="en-GB" sz="3000" dirty="0" err="1">
                <a:solidFill>
                  <a:srgbClr val="4472C4">
                    <a:lumMod val="50000"/>
                  </a:srgbClr>
                </a:solidFill>
                <a:latin typeface="+mj-lt"/>
              </a:rPr>
              <a:t>ouvert</a:t>
            </a:r>
            <a:r>
              <a:rPr lang="en-GB" sz="3000" dirty="0" err="1">
                <a:solidFill>
                  <a:srgbClr val="FF0000"/>
                </a:solidFill>
                <a:latin typeface="+mj-lt"/>
              </a:rPr>
              <a:t>e</a:t>
            </a:r>
            <a:endParaRPr lang="en-GB" sz="3000" dirty="0">
              <a:solidFill>
                <a:srgbClr val="FF0000"/>
              </a:solidFill>
              <a:latin typeface="+mj-lt"/>
            </a:endParaRPr>
          </a:p>
        </p:txBody>
      </p:sp>
      <p:sp>
        <p:nvSpPr>
          <p:cNvPr id="13" name="TextBox 12">
            <a:extLst>
              <a:ext uri="{FF2B5EF4-FFF2-40B4-BE49-F238E27FC236}">
                <a16:creationId xmlns:a16="http://schemas.microsoft.com/office/drawing/2014/main" id="{D1F1DBCE-4256-4D14-A418-D979B73F7AE9}"/>
              </a:ext>
            </a:extLst>
          </p:cNvPr>
          <p:cNvSpPr txBox="1"/>
          <p:nvPr/>
        </p:nvSpPr>
        <p:spPr>
          <a:xfrm>
            <a:off x="1946550" y="4240969"/>
            <a:ext cx="4083212" cy="553998"/>
          </a:xfrm>
          <a:prstGeom prst="rect">
            <a:avLst/>
          </a:prstGeom>
          <a:noFill/>
        </p:spPr>
        <p:txBody>
          <a:bodyPr wrap="square" rtlCol="0">
            <a:spAutoFit/>
          </a:bodyPr>
          <a:lstStyle/>
          <a:p>
            <a:pPr>
              <a:defRPr/>
            </a:pPr>
            <a:r>
              <a:rPr lang="en-GB" sz="3000" dirty="0">
                <a:solidFill>
                  <a:srgbClr val="4472C4">
                    <a:lumMod val="50000"/>
                  </a:srgbClr>
                </a:solidFill>
                <a:latin typeface="+mj-lt"/>
              </a:rPr>
              <a:t>sage</a:t>
            </a:r>
          </a:p>
        </p:txBody>
      </p:sp>
      <p:sp>
        <p:nvSpPr>
          <p:cNvPr id="14" name="TextBox 13">
            <a:extLst>
              <a:ext uri="{FF2B5EF4-FFF2-40B4-BE49-F238E27FC236}">
                <a16:creationId xmlns:a16="http://schemas.microsoft.com/office/drawing/2014/main" id="{AC5CAE62-91AD-413D-8341-1B3BB24C1F89}"/>
              </a:ext>
            </a:extLst>
          </p:cNvPr>
          <p:cNvSpPr txBox="1"/>
          <p:nvPr/>
        </p:nvSpPr>
        <p:spPr>
          <a:xfrm>
            <a:off x="5390268" y="4221175"/>
            <a:ext cx="4083212" cy="553998"/>
          </a:xfrm>
          <a:prstGeom prst="rect">
            <a:avLst/>
          </a:prstGeom>
          <a:noFill/>
        </p:spPr>
        <p:txBody>
          <a:bodyPr wrap="square" rtlCol="0">
            <a:spAutoFit/>
          </a:bodyPr>
          <a:lstStyle/>
          <a:p>
            <a:pPr>
              <a:defRPr/>
            </a:pPr>
            <a:r>
              <a:rPr lang="en-GB" sz="3000" dirty="0">
                <a:solidFill>
                  <a:srgbClr val="4472C4">
                    <a:lumMod val="50000"/>
                  </a:srgbClr>
                </a:solidFill>
                <a:latin typeface="+mj-lt"/>
              </a:rPr>
              <a:t>sage</a:t>
            </a:r>
            <a:endParaRPr lang="en-GB" sz="3000" dirty="0">
              <a:solidFill>
                <a:srgbClr val="FF0000"/>
              </a:solidFill>
              <a:latin typeface="+mj-lt"/>
            </a:endParaRPr>
          </a:p>
        </p:txBody>
      </p:sp>
      <p:sp>
        <p:nvSpPr>
          <p:cNvPr id="15" name="TextBox 14">
            <a:extLst>
              <a:ext uri="{FF2B5EF4-FFF2-40B4-BE49-F238E27FC236}">
                <a16:creationId xmlns:a16="http://schemas.microsoft.com/office/drawing/2014/main" id="{ACCEF468-18A7-4407-8211-7F449ADC9DB6}"/>
              </a:ext>
            </a:extLst>
          </p:cNvPr>
          <p:cNvSpPr txBox="1"/>
          <p:nvPr/>
        </p:nvSpPr>
        <p:spPr>
          <a:xfrm>
            <a:off x="1946550" y="3589163"/>
            <a:ext cx="4083212" cy="553998"/>
          </a:xfrm>
          <a:prstGeom prst="rect">
            <a:avLst/>
          </a:prstGeom>
          <a:noFill/>
        </p:spPr>
        <p:txBody>
          <a:bodyPr wrap="square" rtlCol="0">
            <a:spAutoFit/>
          </a:bodyPr>
          <a:lstStyle/>
          <a:p>
            <a:pPr>
              <a:defRPr/>
            </a:pPr>
            <a:r>
              <a:rPr lang="en-GB" sz="3000" dirty="0">
                <a:solidFill>
                  <a:srgbClr val="4472C4">
                    <a:lumMod val="50000"/>
                  </a:srgbClr>
                </a:solidFill>
                <a:latin typeface="+mj-lt"/>
              </a:rPr>
              <a:t>strict</a:t>
            </a:r>
          </a:p>
        </p:txBody>
      </p:sp>
      <p:sp>
        <p:nvSpPr>
          <p:cNvPr id="16" name="TextBox 15">
            <a:extLst>
              <a:ext uri="{FF2B5EF4-FFF2-40B4-BE49-F238E27FC236}">
                <a16:creationId xmlns:a16="http://schemas.microsoft.com/office/drawing/2014/main" id="{D8AF2E77-F457-4C3E-9604-B43CE9A62AB5}"/>
              </a:ext>
            </a:extLst>
          </p:cNvPr>
          <p:cNvSpPr txBox="1"/>
          <p:nvPr/>
        </p:nvSpPr>
        <p:spPr>
          <a:xfrm>
            <a:off x="5352364" y="3576651"/>
            <a:ext cx="4083212" cy="553998"/>
          </a:xfrm>
          <a:prstGeom prst="rect">
            <a:avLst/>
          </a:prstGeom>
          <a:noFill/>
        </p:spPr>
        <p:txBody>
          <a:bodyPr wrap="square" rtlCol="0">
            <a:spAutoFit/>
          </a:bodyPr>
          <a:lstStyle/>
          <a:p>
            <a:pPr>
              <a:defRPr/>
            </a:pPr>
            <a:r>
              <a:rPr lang="en-GB" sz="3000" dirty="0" err="1">
                <a:solidFill>
                  <a:srgbClr val="4472C4">
                    <a:lumMod val="50000"/>
                  </a:srgbClr>
                </a:solidFill>
                <a:latin typeface="+mj-lt"/>
              </a:rPr>
              <a:t>strict</a:t>
            </a:r>
            <a:r>
              <a:rPr lang="en-GB" sz="3000" dirty="0" err="1">
                <a:solidFill>
                  <a:srgbClr val="FF0000"/>
                </a:solidFill>
                <a:latin typeface="+mj-lt"/>
              </a:rPr>
              <a:t>e</a:t>
            </a:r>
            <a:endParaRPr lang="en-GB" sz="3000" dirty="0">
              <a:solidFill>
                <a:srgbClr val="4472C4">
                  <a:lumMod val="50000"/>
                </a:srgbClr>
              </a:solidFill>
              <a:latin typeface="+mj-lt"/>
            </a:endParaRPr>
          </a:p>
        </p:txBody>
      </p:sp>
      <p:sp>
        <p:nvSpPr>
          <p:cNvPr id="17" name="TextBox 16">
            <a:extLst>
              <a:ext uri="{FF2B5EF4-FFF2-40B4-BE49-F238E27FC236}">
                <a16:creationId xmlns:a16="http://schemas.microsoft.com/office/drawing/2014/main" id="{0E71E001-1E3B-4AA4-A815-379379712E6C}"/>
              </a:ext>
            </a:extLst>
          </p:cNvPr>
          <p:cNvSpPr txBox="1"/>
          <p:nvPr/>
        </p:nvSpPr>
        <p:spPr>
          <a:xfrm>
            <a:off x="1889145" y="4892776"/>
            <a:ext cx="4083212" cy="553998"/>
          </a:xfrm>
          <a:prstGeom prst="rect">
            <a:avLst/>
          </a:prstGeom>
          <a:noFill/>
        </p:spPr>
        <p:txBody>
          <a:bodyPr wrap="square" rtlCol="0">
            <a:spAutoFit/>
          </a:bodyPr>
          <a:lstStyle/>
          <a:p>
            <a:pPr>
              <a:defRPr/>
            </a:pPr>
            <a:r>
              <a:rPr lang="en-GB" sz="3000" dirty="0" err="1">
                <a:solidFill>
                  <a:srgbClr val="4472C4">
                    <a:lumMod val="50000"/>
                  </a:srgbClr>
                </a:solidFill>
                <a:latin typeface="+mj-lt"/>
              </a:rPr>
              <a:t>jeune</a:t>
            </a:r>
            <a:endParaRPr lang="en-GB" sz="3000" dirty="0">
              <a:solidFill>
                <a:srgbClr val="4472C4">
                  <a:lumMod val="50000"/>
                </a:srgbClr>
              </a:solidFill>
              <a:latin typeface="+mj-lt"/>
            </a:endParaRPr>
          </a:p>
        </p:txBody>
      </p:sp>
      <p:sp>
        <p:nvSpPr>
          <p:cNvPr id="18" name="TextBox 17">
            <a:extLst>
              <a:ext uri="{FF2B5EF4-FFF2-40B4-BE49-F238E27FC236}">
                <a16:creationId xmlns:a16="http://schemas.microsoft.com/office/drawing/2014/main" id="{EFCD66E9-0EB5-4BDD-A3C1-D635E74EB3D7}"/>
              </a:ext>
            </a:extLst>
          </p:cNvPr>
          <p:cNvSpPr txBox="1"/>
          <p:nvPr/>
        </p:nvSpPr>
        <p:spPr>
          <a:xfrm>
            <a:off x="5322457" y="4865700"/>
            <a:ext cx="4083212" cy="553998"/>
          </a:xfrm>
          <a:prstGeom prst="rect">
            <a:avLst/>
          </a:prstGeom>
          <a:noFill/>
        </p:spPr>
        <p:txBody>
          <a:bodyPr wrap="square" rtlCol="0">
            <a:spAutoFit/>
          </a:bodyPr>
          <a:lstStyle/>
          <a:p>
            <a:pPr>
              <a:defRPr/>
            </a:pPr>
            <a:r>
              <a:rPr lang="en-GB" sz="3000" dirty="0" err="1">
                <a:solidFill>
                  <a:srgbClr val="4472C4">
                    <a:lumMod val="50000"/>
                  </a:srgbClr>
                </a:solidFill>
                <a:latin typeface="+mj-lt"/>
              </a:rPr>
              <a:t>jeune</a:t>
            </a:r>
            <a:endParaRPr lang="en-GB" sz="3000" dirty="0">
              <a:solidFill>
                <a:srgbClr val="4472C4">
                  <a:lumMod val="50000"/>
                </a:srgbClr>
              </a:solidFill>
              <a:latin typeface="+mj-lt"/>
            </a:endParaRPr>
          </a:p>
        </p:txBody>
      </p:sp>
      <p:sp>
        <p:nvSpPr>
          <p:cNvPr id="19" name="Rectangle 18">
            <a:extLst>
              <a:ext uri="{FF2B5EF4-FFF2-40B4-BE49-F238E27FC236}">
                <a16:creationId xmlns:a16="http://schemas.microsoft.com/office/drawing/2014/main" id="{D55BCB55-36F6-4A8C-9AAD-E741353D32F2}"/>
              </a:ext>
            </a:extLst>
          </p:cNvPr>
          <p:cNvSpPr/>
          <p:nvPr/>
        </p:nvSpPr>
        <p:spPr>
          <a:xfrm>
            <a:off x="8626151" y="2233079"/>
            <a:ext cx="1838965" cy="553998"/>
          </a:xfrm>
          <a:prstGeom prst="rect">
            <a:avLst/>
          </a:prstGeom>
          <a:noFill/>
        </p:spPr>
        <p:txBody>
          <a:bodyPr wrap="none" lIns="91440" tIns="45720" rIns="91440" bIns="45720">
            <a:spAutoFit/>
          </a:bodyPr>
          <a:lstStyle/>
          <a:p>
            <a:pPr algn="ctr">
              <a:defRPr/>
            </a:pPr>
            <a:r>
              <a:rPr lang="en-US" sz="3000" b="1" dirty="0">
                <a:ln w="9525">
                  <a:solidFill>
                    <a:prstClr val="white"/>
                  </a:solidFill>
                  <a:prstDash val="solid"/>
                </a:ln>
                <a:solidFill>
                  <a:srgbClr val="4472C4">
                    <a:lumMod val="50000"/>
                  </a:srgbClr>
                </a:solidFill>
                <a:effectLst>
                  <a:outerShdw blurRad="12700" dist="38100" dir="2700000" algn="tl" rotWithShape="0">
                    <a:srgbClr val="4472C4">
                      <a:lumMod val="60000"/>
                      <a:lumOff val="40000"/>
                    </a:srgbClr>
                  </a:outerShdw>
                </a:effectLst>
                <a:latin typeface="+mj-lt"/>
              </a:rPr>
              <a:t>Meaning</a:t>
            </a:r>
          </a:p>
        </p:txBody>
      </p:sp>
      <p:sp>
        <p:nvSpPr>
          <p:cNvPr id="20" name="TextBox 19">
            <a:extLst>
              <a:ext uri="{FF2B5EF4-FFF2-40B4-BE49-F238E27FC236}">
                <a16:creationId xmlns:a16="http://schemas.microsoft.com/office/drawing/2014/main" id="{5BB22624-B288-4B20-A37D-A00377E8AAA9}"/>
              </a:ext>
            </a:extLst>
          </p:cNvPr>
          <p:cNvSpPr txBox="1"/>
          <p:nvPr/>
        </p:nvSpPr>
        <p:spPr>
          <a:xfrm>
            <a:off x="8626151" y="2964665"/>
            <a:ext cx="4083212" cy="553998"/>
          </a:xfrm>
          <a:prstGeom prst="rect">
            <a:avLst/>
          </a:prstGeom>
          <a:noFill/>
        </p:spPr>
        <p:txBody>
          <a:bodyPr wrap="square" rtlCol="0">
            <a:spAutoFit/>
          </a:bodyPr>
          <a:lstStyle/>
          <a:p>
            <a:pPr>
              <a:defRPr/>
            </a:pPr>
            <a:r>
              <a:rPr lang="en-GB" sz="3000" dirty="0">
                <a:solidFill>
                  <a:srgbClr val="4472C4">
                    <a:lumMod val="50000"/>
                  </a:srgbClr>
                </a:solidFill>
                <a:latin typeface="+mj-lt"/>
              </a:rPr>
              <a:t>open</a:t>
            </a:r>
            <a:endParaRPr lang="en-GB" sz="3000" dirty="0">
              <a:solidFill>
                <a:srgbClr val="FF0000"/>
              </a:solidFill>
              <a:latin typeface="+mj-lt"/>
            </a:endParaRPr>
          </a:p>
        </p:txBody>
      </p:sp>
      <p:sp>
        <p:nvSpPr>
          <p:cNvPr id="21" name="TextBox 20">
            <a:extLst>
              <a:ext uri="{FF2B5EF4-FFF2-40B4-BE49-F238E27FC236}">
                <a16:creationId xmlns:a16="http://schemas.microsoft.com/office/drawing/2014/main" id="{304E2BE6-86AB-4357-BAA5-5C7A4FA7F812}"/>
              </a:ext>
            </a:extLst>
          </p:cNvPr>
          <p:cNvSpPr txBox="1"/>
          <p:nvPr/>
        </p:nvSpPr>
        <p:spPr>
          <a:xfrm>
            <a:off x="8624305" y="4232021"/>
            <a:ext cx="4083212" cy="553998"/>
          </a:xfrm>
          <a:prstGeom prst="rect">
            <a:avLst/>
          </a:prstGeom>
          <a:noFill/>
        </p:spPr>
        <p:txBody>
          <a:bodyPr wrap="square" rtlCol="0">
            <a:spAutoFit/>
          </a:bodyPr>
          <a:lstStyle/>
          <a:p>
            <a:pPr>
              <a:defRPr/>
            </a:pPr>
            <a:r>
              <a:rPr lang="en-GB" sz="3000" dirty="0">
                <a:solidFill>
                  <a:srgbClr val="4472C4">
                    <a:lumMod val="50000"/>
                  </a:srgbClr>
                </a:solidFill>
                <a:latin typeface="+mj-lt"/>
              </a:rPr>
              <a:t>well-behaved</a:t>
            </a:r>
            <a:endParaRPr lang="en-GB" sz="3000" dirty="0">
              <a:solidFill>
                <a:srgbClr val="FF0000"/>
              </a:solidFill>
              <a:latin typeface="+mj-lt"/>
            </a:endParaRPr>
          </a:p>
        </p:txBody>
      </p:sp>
      <p:sp>
        <p:nvSpPr>
          <p:cNvPr id="22" name="TextBox 21">
            <a:extLst>
              <a:ext uri="{FF2B5EF4-FFF2-40B4-BE49-F238E27FC236}">
                <a16:creationId xmlns:a16="http://schemas.microsoft.com/office/drawing/2014/main" id="{7AF3BA0C-343B-43AA-97E7-CCEBBF8CE102}"/>
              </a:ext>
            </a:extLst>
          </p:cNvPr>
          <p:cNvSpPr txBox="1"/>
          <p:nvPr/>
        </p:nvSpPr>
        <p:spPr>
          <a:xfrm>
            <a:off x="8624305" y="3598343"/>
            <a:ext cx="4083212" cy="553998"/>
          </a:xfrm>
          <a:prstGeom prst="rect">
            <a:avLst/>
          </a:prstGeom>
          <a:noFill/>
        </p:spPr>
        <p:txBody>
          <a:bodyPr wrap="square" rtlCol="0">
            <a:spAutoFit/>
          </a:bodyPr>
          <a:lstStyle/>
          <a:p>
            <a:pPr>
              <a:defRPr/>
            </a:pPr>
            <a:r>
              <a:rPr lang="en-GB" sz="3000" dirty="0">
                <a:solidFill>
                  <a:srgbClr val="4472C4">
                    <a:lumMod val="50000"/>
                  </a:srgbClr>
                </a:solidFill>
                <a:latin typeface="+mj-lt"/>
              </a:rPr>
              <a:t>strict</a:t>
            </a:r>
            <a:endParaRPr lang="en-GB" sz="3000" dirty="0">
              <a:solidFill>
                <a:srgbClr val="FF0000"/>
              </a:solidFill>
              <a:latin typeface="+mj-lt"/>
            </a:endParaRPr>
          </a:p>
        </p:txBody>
      </p:sp>
      <p:sp>
        <p:nvSpPr>
          <p:cNvPr id="23" name="TextBox 22">
            <a:extLst>
              <a:ext uri="{FF2B5EF4-FFF2-40B4-BE49-F238E27FC236}">
                <a16:creationId xmlns:a16="http://schemas.microsoft.com/office/drawing/2014/main" id="{934B953F-5660-482A-9FB9-CA001660C0FC}"/>
              </a:ext>
            </a:extLst>
          </p:cNvPr>
          <p:cNvSpPr txBox="1"/>
          <p:nvPr/>
        </p:nvSpPr>
        <p:spPr>
          <a:xfrm>
            <a:off x="8626151" y="4865700"/>
            <a:ext cx="4083212" cy="553998"/>
          </a:xfrm>
          <a:prstGeom prst="rect">
            <a:avLst/>
          </a:prstGeom>
          <a:noFill/>
        </p:spPr>
        <p:txBody>
          <a:bodyPr wrap="square" rtlCol="0">
            <a:spAutoFit/>
          </a:bodyPr>
          <a:lstStyle/>
          <a:p>
            <a:pPr>
              <a:defRPr/>
            </a:pPr>
            <a:r>
              <a:rPr lang="en-GB" sz="3000" dirty="0">
                <a:solidFill>
                  <a:srgbClr val="4472C4">
                    <a:lumMod val="50000"/>
                  </a:srgbClr>
                </a:solidFill>
                <a:latin typeface="+mj-lt"/>
              </a:rPr>
              <a:t>young</a:t>
            </a:r>
            <a:endParaRPr lang="en-GB" sz="3000" dirty="0">
              <a:solidFill>
                <a:srgbClr val="FF0000"/>
              </a:solidFill>
              <a:latin typeface="+mj-lt"/>
            </a:endParaRPr>
          </a:p>
        </p:txBody>
      </p:sp>
      <p:sp>
        <p:nvSpPr>
          <p:cNvPr id="24" name="TextBox 23">
            <a:extLst>
              <a:ext uri="{FF2B5EF4-FFF2-40B4-BE49-F238E27FC236}">
                <a16:creationId xmlns:a16="http://schemas.microsoft.com/office/drawing/2014/main" id="{89ECF40F-A93F-4F8A-9EA9-A115B150B565}"/>
              </a:ext>
            </a:extLst>
          </p:cNvPr>
          <p:cNvSpPr txBox="1"/>
          <p:nvPr/>
        </p:nvSpPr>
        <p:spPr>
          <a:xfrm>
            <a:off x="655355" y="1463689"/>
            <a:ext cx="10634004" cy="523220"/>
          </a:xfrm>
          <a:prstGeom prst="rect">
            <a:avLst/>
          </a:prstGeom>
          <a:noFill/>
        </p:spPr>
        <p:txBody>
          <a:bodyPr wrap="square" rtlCol="0">
            <a:spAutoFit/>
          </a:bodyPr>
          <a:lstStyle/>
          <a:p>
            <a:r>
              <a:rPr lang="en-GB" sz="2800" dirty="0">
                <a:solidFill>
                  <a:srgbClr val="002060"/>
                </a:solidFill>
                <a:latin typeface="+mj-lt"/>
              </a:rPr>
              <a:t>We can use these adjectives to describe people:</a:t>
            </a:r>
          </a:p>
        </p:txBody>
      </p:sp>
      <p:sp>
        <p:nvSpPr>
          <p:cNvPr id="25" name="Oval Callout 32">
            <a:extLst>
              <a:ext uri="{FF2B5EF4-FFF2-40B4-BE49-F238E27FC236}">
                <a16:creationId xmlns:a16="http://schemas.microsoft.com/office/drawing/2014/main" id="{CA3F8209-52D9-48D5-8F80-E759AB9BEDD3}"/>
              </a:ext>
            </a:extLst>
          </p:cNvPr>
          <p:cNvSpPr/>
          <p:nvPr/>
        </p:nvSpPr>
        <p:spPr>
          <a:xfrm>
            <a:off x="6223206" y="5476704"/>
            <a:ext cx="2757169" cy="1003421"/>
          </a:xfrm>
          <a:prstGeom prst="wedgeEllipseCallout">
            <a:avLst>
              <a:gd name="adj1" fmla="val -42136"/>
              <a:gd name="adj2" fmla="val -131379"/>
            </a:avLst>
          </a:prstGeom>
          <a:solidFill>
            <a:srgbClr val="0055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26" name="Oval Callout 33">
            <a:extLst>
              <a:ext uri="{FF2B5EF4-FFF2-40B4-BE49-F238E27FC236}">
                <a16:creationId xmlns:a16="http://schemas.microsoft.com/office/drawing/2014/main" id="{F732F346-E7CE-4048-9EF7-51465ED4B5A8}"/>
              </a:ext>
            </a:extLst>
          </p:cNvPr>
          <p:cNvSpPr/>
          <p:nvPr/>
        </p:nvSpPr>
        <p:spPr>
          <a:xfrm>
            <a:off x="6200852" y="5471440"/>
            <a:ext cx="2757169" cy="1003421"/>
          </a:xfrm>
          <a:prstGeom prst="wedgeEllipseCallout">
            <a:avLst>
              <a:gd name="adj1" fmla="val -39314"/>
              <a:gd name="adj2" fmla="val -75151"/>
            </a:avLst>
          </a:prstGeom>
          <a:solidFill>
            <a:srgbClr val="00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mj-lt"/>
              </a:rPr>
              <a:t>These already have an ‘e’! </a:t>
            </a:r>
          </a:p>
        </p:txBody>
      </p:sp>
    </p:spTree>
    <p:extLst>
      <p:ext uri="{BB962C8B-B14F-4D97-AF65-F5344CB8AC3E}">
        <p14:creationId xmlns:p14="http://schemas.microsoft.com/office/powerpoint/2010/main" val="41881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par>
                                <p:cTn id="67" presetID="10" presetClass="entr" presetSubtype="0" fill="hold" grpId="0" nodeType="with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fade">
                                      <p:cBhvr>
                                        <p:cTn id="69" dur="500"/>
                                        <p:tgtEl>
                                          <p:spTgt spid="26"/>
                                        </p:tgtEl>
                                      </p:cBhvr>
                                    </p:animEffect>
                                  </p:childTnLst>
                                </p:cTn>
                              </p:par>
                            </p:childTnLst>
                          </p:cTn>
                        </p:par>
                      </p:childTnLst>
                    </p:cTn>
                  </p:par>
                  <p:par>
                    <p:cTn id="70" fill="hold">
                      <p:stCondLst>
                        <p:cond delay="indefinite"/>
                      </p:stCondLst>
                      <p:childTnLst>
                        <p:par>
                          <p:cTn id="71" fill="hold">
                            <p:stCondLst>
                              <p:cond delay="0"/>
                            </p:stCondLst>
                            <p:childTnLst>
                              <p:par>
                                <p:cTn id="72" presetID="9" presetClass="exit" presetSubtype="0" fill="hold" grpId="1" nodeType="clickEffect">
                                  <p:stCondLst>
                                    <p:cond delay="0"/>
                                  </p:stCondLst>
                                  <p:childTnLst>
                                    <p:animEffect transition="out" filter="dissolve">
                                      <p:cBhvr>
                                        <p:cTn id="73" dur="500"/>
                                        <p:tgtEl>
                                          <p:spTgt spid="14"/>
                                        </p:tgtEl>
                                      </p:cBhvr>
                                    </p:animEffect>
                                    <p:set>
                                      <p:cBhvr>
                                        <p:cTn id="74" dur="1" fill="hold">
                                          <p:stCondLst>
                                            <p:cond delay="499"/>
                                          </p:stCondLst>
                                        </p:cTn>
                                        <p:tgtEl>
                                          <p:spTgt spid="14"/>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9" presetClass="entr" presetSubtype="0" fill="hold" grpId="2" nodeType="click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dissolve">
                                      <p:cBhvr>
                                        <p:cTn id="79" dur="500"/>
                                        <p:tgtEl>
                                          <p:spTgt spid="14"/>
                                        </p:tgtEl>
                                      </p:cBhvr>
                                    </p:animEffect>
                                  </p:childTnLst>
                                </p:cTn>
                              </p:par>
                            </p:childTnLst>
                          </p:cTn>
                        </p:par>
                      </p:childTnLst>
                    </p:cTn>
                  </p:par>
                  <p:par>
                    <p:cTn id="80" fill="hold">
                      <p:stCondLst>
                        <p:cond delay="indefinite"/>
                      </p:stCondLst>
                      <p:childTnLst>
                        <p:par>
                          <p:cTn id="81" fill="hold">
                            <p:stCondLst>
                              <p:cond delay="0"/>
                            </p:stCondLst>
                            <p:childTnLst>
                              <p:par>
                                <p:cTn id="82" presetID="9" presetClass="exit" presetSubtype="0" fill="hold" grpId="2" nodeType="clickEffect">
                                  <p:stCondLst>
                                    <p:cond delay="0"/>
                                  </p:stCondLst>
                                  <p:childTnLst>
                                    <p:animEffect transition="out" filter="dissolve">
                                      <p:cBhvr>
                                        <p:cTn id="83" dur="500"/>
                                        <p:tgtEl>
                                          <p:spTgt spid="16"/>
                                        </p:tgtEl>
                                      </p:cBhvr>
                                    </p:animEffect>
                                    <p:set>
                                      <p:cBhvr>
                                        <p:cTn id="84" dur="1" fill="hold">
                                          <p:stCondLst>
                                            <p:cond delay="499"/>
                                          </p:stCondLst>
                                        </p:cTn>
                                        <p:tgtEl>
                                          <p:spTgt spid="16"/>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9" presetClass="entr" presetSubtype="0" fill="hold" grpId="1" nodeType="clickEffect">
                                  <p:stCondLst>
                                    <p:cond delay="0"/>
                                  </p:stCondLst>
                                  <p:childTnLst>
                                    <p:set>
                                      <p:cBhvr>
                                        <p:cTn id="88" dur="1" fill="hold">
                                          <p:stCondLst>
                                            <p:cond delay="0"/>
                                          </p:stCondLst>
                                        </p:cTn>
                                        <p:tgtEl>
                                          <p:spTgt spid="16"/>
                                        </p:tgtEl>
                                        <p:attrNameLst>
                                          <p:attrName>style.visibility</p:attrName>
                                        </p:attrNameLst>
                                      </p:cBhvr>
                                      <p:to>
                                        <p:strVal val="visible"/>
                                      </p:to>
                                    </p:set>
                                    <p:animEffect transition="in" filter="dissolve">
                                      <p:cBhvr>
                                        <p:cTn id="89" dur="500"/>
                                        <p:tgtEl>
                                          <p:spTgt spid="16"/>
                                        </p:tgtEl>
                                      </p:cBhvr>
                                    </p:animEffect>
                                  </p:childTnLst>
                                </p:cTn>
                              </p:par>
                            </p:childTnLst>
                          </p:cTn>
                        </p:par>
                      </p:childTnLst>
                    </p:cTn>
                  </p:par>
                  <p:par>
                    <p:cTn id="90" fill="hold">
                      <p:stCondLst>
                        <p:cond delay="indefinite"/>
                      </p:stCondLst>
                      <p:childTnLst>
                        <p:par>
                          <p:cTn id="91" fill="hold">
                            <p:stCondLst>
                              <p:cond delay="0"/>
                            </p:stCondLst>
                            <p:childTnLst>
                              <p:par>
                                <p:cTn id="92" presetID="9" presetClass="exit" presetSubtype="0" fill="hold" grpId="1" nodeType="clickEffect">
                                  <p:stCondLst>
                                    <p:cond delay="0"/>
                                  </p:stCondLst>
                                  <p:childTnLst>
                                    <p:animEffect transition="out" filter="dissolve">
                                      <p:cBhvr>
                                        <p:cTn id="93" dur="500"/>
                                        <p:tgtEl>
                                          <p:spTgt spid="11"/>
                                        </p:tgtEl>
                                      </p:cBhvr>
                                    </p:animEffect>
                                    <p:set>
                                      <p:cBhvr>
                                        <p:cTn id="94" dur="1" fill="hold">
                                          <p:stCondLst>
                                            <p:cond delay="499"/>
                                          </p:stCondLst>
                                        </p:cTn>
                                        <p:tgtEl>
                                          <p:spTgt spid="11"/>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9" presetClass="entr" presetSubtype="0" fill="hold" grpId="2" nodeType="clickEffect">
                                  <p:stCondLst>
                                    <p:cond delay="0"/>
                                  </p:stCondLst>
                                  <p:childTnLst>
                                    <p:set>
                                      <p:cBhvr>
                                        <p:cTn id="98" dur="1" fill="hold">
                                          <p:stCondLst>
                                            <p:cond delay="0"/>
                                          </p:stCondLst>
                                        </p:cTn>
                                        <p:tgtEl>
                                          <p:spTgt spid="11"/>
                                        </p:tgtEl>
                                        <p:attrNameLst>
                                          <p:attrName>style.visibility</p:attrName>
                                        </p:attrNameLst>
                                      </p:cBhvr>
                                      <p:to>
                                        <p:strVal val="visible"/>
                                      </p:to>
                                    </p:set>
                                    <p:animEffect transition="in" filter="dissolve">
                                      <p:cBhvr>
                                        <p:cTn id="99" dur="500"/>
                                        <p:tgtEl>
                                          <p:spTgt spid="11"/>
                                        </p:tgtEl>
                                      </p:cBhvr>
                                    </p:animEffect>
                                  </p:childTnLst>
                                </p:cTn>
                              </p:par>
                            </p:childTnLst>
                          </p:cTn>
                        </p:par>
                      </p:childTnLst>
                    </p:cTn>
                  </p:par>
                  <p:par>
                    <p:cTn id="100" fill="hold">
                      <p:stCondLst>
                        <p:cond delay="indefinite"/>
                      </p:stCondLst>
                      <p:childTnLst>
                        <p:par>
                          <p:cTn id="101" fill="hold">
                            <p:stCondLst>
                              <p:cond delay="0"/>
                            </p:stCondLst>
                            <p:childTnLst>
                              <p:par>
                                <p:cTn id="102" presetID="9" presetClass="exit" presetSubtype="0" fill="hold" grpId="1" nodeType="clickEffect">
                                  <p:stCondLst>
                                    <p:cond delay="0"/>
                                  </p:stCondLst>
                                  <p:childTnLst>
                                    <p:animEffect transition="out" filter="dissolve">
                                      <p:cBhvr>
                                        <p:cTn id="103" dur="500"/>
                                        <p:tgtEl>
                                          <p:spTgt spid="17"/>
                                        </p:tgtEl>
                                      </p:cBhvr>
                                    </p:animEffect>
                                    <p:set>
                                      <p:cBhvr>
                                        <p:cTn id="104" dur="1" fill="hold">
                                          <p:stCondLst>
                                            <p:cond delay="499"/>
                                          </p:stCondLst>
                                        </p:cTn>
                                        <p:tgtEl>
                                          <p:spTgt spid="17"/>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9" presetClass="entr" presetSubtype="0" fill="hold" grpId="2" nodeType="clickEffect">
                                  <p:stCondLst>
                                    <p:cond delay="0"/>
                                  </p:stCondLst>
                                  <p:childTnLst>
                                    <p:set>
                                      <p:cBhvr>
                                        <p:cTn id="108" dur="1" fill="hold">
                                          <p:stCondLst>
                                            <p:cond delay="0"/>
                                          </p:stCondLst>
                                        </p:cTn>
                                        <p:tgtEl>
                                          <p:spTgt spid="17"/>
                                        </p:tgtEl>
                                        <p:attrNameLst>
                                          <p:attrName>style.visibility</p:attrName>
                                        </p:attrNameLst>
                                      </p:cBhvr>
                                      <p:to>
                                        <p:strVal val="visible"/>
                                      </p:to>
                                    </p:set>
                                    <p:animEffect transition="in" filter="dissolve">
                                      <p:cBhvr>
                                        <p:cTn id="109" dur="500"/>
                                        <p:tgtEl>
                                          <p:spTgt spid="17"/>
                                        </p:tgtEl>
                                      </p:cBhvr>
                                    </p:animEffect>
                                  </p:childTnLst>
                                </p:cTn>
                              </p:par>
                            </p:childTnLst>
                          </p:cTn>
                        </p:par>
                      </p:childTnLst>
                    </p:cTn>
                  </p:par>
                  <p:par>
                    <p:cTn id="110" fill="hold">
                      <p:stCondLst>
                        <p:cond delay="indefinite"/>
                      </p:stCondLst>
                      <p:childTnLst>
                        <p:par>
                          <p:cTn id="111" fill="hold">
                            <p:stCondLst>
                              <p:cond delay="0"/>
                            </p:stCondLst>
                            <p:childTnLst>
                              <p:par>
                                <p:cTn id="112" presetID="9" presetClass="exit" presetSubtype="0" fill="hold" grpId="1" nodeType="clickEffect">
                                  <p:stCondLst>
                                    <p:cond delay="0"/>
                                  </p:stCondLst>
                                  <p:childTnLst>
                                    <p:animEffect transition="out" filter="dissolve">
                                      <p:cBhvr>
                                        <p:cTn id="113" dur="500"/>
                                        <p:tgtEl>
                                          <p:spTgt spid="12"/>
                                        </p:tgtEl>
                                      </p:cBhvr>
                                    </p:animEffect>
                                    <p:set>
                                      <p:cBhvr>
                                        <p:cTn id="114" dur="1" fill="hold">
                                          <p:stCondLst>
                                            <p:cond delay="499"/>
                                          </p:stCondLst>
                                        </p:cTn>
                                        <p:tgtEl>
                                          <p:spTgt spid="12"/>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9" presetClass="entr" presetSubtype="0" fill="hold" grpId="2" nodeType="clickEffect">
                                  <p:stCondLst>
                                    <p:cond delay="0"/>
                                  </p:stCondLst>
                                  <p:childTnLst>
                                    <p:set>
                                      <p:cBhvr>
                                        <p:cTn id="118" dur="1" fill="hold">
                                          <p:stCondLst>
                                            <p:cond delay="0"/>
                                          </p:stCondLst>
                                        </p:cTn>
                                        <p:tgtEl>
                                          <p:spTgt spid="12"/>
                                        </p:tgtEl>
                                        <p:attrNameLst>
                                          <p:attrName>style.visibility</p:attrName>
                                        </p:attrNameLst>
                                      </p:cBhvr>
                                      <p:to>
                                        <p:strVal val="visible"/>
                                      </p:to>
                                    </p:set>
                                    <p:animEffect transition="in" filter="dissolve">
                                      <p:cBhvr>
                                        <p:cTn id="119" dur="500"/>
                                        <p:tgtEl>
                                          <p:spTgt spid="12"/>
                                        </p:tgtEl>
                                      </p:cBhvr>
                                    </p:animEffect>
                                  </p:childTnLst>
                                </p:cTn>
                              </p:par>
                            </p:childTnLst>
                          </p:cTn>
                        </p:par>
                      </p:childTnLst>
                    </p:cTn>
                  </p:par>
                  <p:par>
                    <p:cTn id="120" fill="hold">
                      <p:stCondLst>
                        <p:cond delay="indefinite"/>
                      </p:stCondLst>
                      <p:childTnLst>
                        <p:par>
                          <p:cTn id="121" fill="hold">
                            <p:stCondLst>
                              <p:cond delay="0"/>
                            </p:stCondLst>
                            <p:childTnLst>
                              <p:par>
                                <p:cTn id="122" presetID="9" presetClass="exit" presetSubtype="0" fill="hold" grpId="1" nodeType="clickEffect">
                                  <p:stCondLst>
                                    <p:cond delay="0"/>
                                  </p:stCondLst>
                                  <p:childTnLst>
                                    <p:animEffect transition="out" filter="dissolve">
                                      <p:cBhvr>
                                        <p:cTn id="123" dur="500"/>
                                        <p:tgtEl>
                                          <p:spTgt spid="15"/>
                                        </p:tgtEl>
                                      </p:cBhvr>
                                    </p:animEffect>
                                    <p:set>
                                      <p:cBhvr>
                                        <p:cTn id="124" dur="1" fill="hold">
                                          <p:stCondLst>
                                            <p:cond delay="499"/>
                                          </p:stCondLst>
                                        </p:cTn>
                                        <p:tgtEl>
                                          <p:spTgt spid="15"/>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9" presetClass="entr" presetSubtype="0" fill="hold" grpId="2" nodeType="clickEffect">
                                  <p:stCondLst>
                                    <p:cond delay="0"/>
                                  </p:stCondLst>
                                  <p:childTnLst>
                                    <p:set>
                                      <p:cBhvr>
                                        <p:cTn id="128" dur="1" fill="hold">
                                          <p:stCondLst>
                                            <p:cond delay="0"/>
                                          </p:stCondLst>
                                        </p:cTn>
                                        <p:tgtEl>
                                          <p:spTgt spid="15"/>
                                        </p:tgtEl>
                                        <p:attrNameLst>
                                          <p:attrName>style.visibility</p:attrName>
                                        </p:attrNameLst>
                                      </p:cBhvr>
                                      <p:to>
                                        <p:strVal val="visible"/>
                                      </p:to>
                                    </p:set>
                                    <p:animEffect transition="in" filter="dissolve">
                                      <p:cBhvr>
                                        <p:cTn id="129" dur="500"/>
                                        <p:tgtEl>
                                          <p:spTgt spid="15"/>
                                        </p:tgtEl>
                                      </p:cBhvr>
                                    </p:animEffect>
                                  </p:childTnLst>
                                </p:cTn>
                              </p:par>
                            </p:childTnLst>
                          </p:cTn>
                        </p:par>
                      </p:childTnLst>
                    </p:cTn>
                  </p:par>
                  <p:par>
                    <p:cTn id="130" fill="hold">
                      <p:stCondLst>
                        <p:cond delay="indefinite"/>
                      </p:stCondLst>
                      <p:childTnLst>
                        <p:par>
                          <p:cTn id="131" fill="hold">
                            <p:stCondLst>
                              <p:cond delay="0"/>
                            </p:stCondLst>
                            <p:childTnLst>
                              <p:par>
                                <p:cTn id="132" presetID="9" presetClass="exit" presetSubtype="0" fill="hold" grpId="1" nodeType="clickEffect">
                                  <p:stCondLst>
                                    <p:cond delay="0"/>
                                  </p:stCondLst>
                                  <p:childTnLst>
                                    <p:animEffect transition="out" filter="dissolve">
                                      <p:cBhvr>
                                        <p:cTn id="133" dur="500"/>
                                        <p:tgtEl>
                                          <p:spTgt spid="18"/>
                                        </p:tgtEl>
                                      </p:cBhvr>
                                    </p:animEffect>
                                    <p:set>
                                      <p:cBhvr>
                                        <p:cTn id="134" dur="1" fill="hold">
                                          <p:stCondLst>
                                            <p:cond delay="499"/>
                                          </p:stCondLst>
                                        </p:cTn>
                                        <p:tgtEl>
                                          <p:spTgt spid="18"/>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9" presetClass="entr" presetSubtype="0" fill="hold" grpId="2" nodeType="clickEffect">
                                  <p:stCondLst>
                                    <p:cond delay="0"/>
                                  </p:stCondLst>
                                  <p:childTnLst>
                                    <p:set>
                                      <p:cBhvr>
                                        <p:cTn id="138" dur="1" fill="hold">
                                          <p:stCondLst>
                                            <p:cond delay="0"/>
                                          </p:stCondLst>
                                        </p:cTn>
                                        <p:tgtEl>
                                          <p:spTgt spid="18"/>
                                        </p:tgtEl>
                                        <p:attrNameLst>
                                          <p:attrName>style.visibility</p:attrName>
                                        </p:attrNameLst>
                                      </p:cBhvr>
                                      <p:to>
                                        <p:strVal val="visible"/>
                                      </p:to>
                                    </p:set>
                                    <p:animEffect transition="in" filter="dissolve">
                                      <p:cBhvr>
                                        <p:cTn id="139" dur="500"/>
                                        <p:tgtEl>
                                          <p:spTgt spid="18"/>
                                        </p:tgtEl>
                                      </p:cBhvr>
                                    </p:animEffect>
                                  </p:childTnLst>
                                </p:cTn>
                              </p:par>
                            </p:childTnLst>
                          </p:cTn>
                        </p:par>
                      </p:childTnLst>
                    </p:cTn>
                  </p:par>
                  <p:par>
                    <p:cTn id="140" fill="hold">
                      <p:stCondLst>
                        <p:cond delay="indefinite"/>
                      </p:stCondLst>
                      <p:childTnLst>
                        <p:par>
                          <p:cTn id="141" fill="hold">
                            <p:stCondLst>
                              <p:cond delay="0"/>
                            </p:stCondLst>
                            <p:childTnLst>
                              <p:par>
                                <p:cTn id="142" presetID="9" presetClass="exit" presetSubtype="0" fill="hold" grpId="1" nodeType="clickEffect">
                                  <p:stCondLst>
                                    <p:cond delay="0"/>
                                  </p:stCondLst>
                                  <p:childTnLst>
                                    <p:animEffect transition="out" filter="dissolve">
                                      <p:cBhvr>
                                        <p:cTn id="143" dur="500"/>
                                        <p:tgtEl>
                                          <p:spTgt spid="13"/>
                                        </p:tgtEl>
                                      </p:cBhvr>
                                    </p:animEffect>
                                    <p:set>
                                      <p:cBhvr>
                                        <p:cTn id="144" dur="1" fill="hold">
                                          <p:stCondLst>
                                            <p:cond delay="499"/>
                                          </p:stCondLst>
                                        </p:cTn>
                                        <p:tgtEl>
                                          <p:spTgt spid="13"/>
                                        </p:tgtEl>
                                        <p:attrNameLst>
                                          <p:attrName>style.visibility</p:attrName>
                                        </p:attrNameLst>
                                      </p:cBhvr>
                                      <p:to>
                                        <p:strVal val="hidden"/>
                                      </p:to>
                                    </p:set>
                                  </p:childTnLst>
                                </p:cTn>
                              </p:par>
                            </p:childTnLst>
                          </p:cTn>
                        </p:par>
                      </p:childTnLst>
                    </p:cTn>
                  </p:par>
                  <p:par>
                    <p:cTn id="145" fill="hold">
                      <p:stCondLst>
                        <p:cond delay="indefinite"/>
                      </p:stCondLst>
                      <p:childTnLst>
                        <p:par>
                          <p:cTn id="146" fill="hold">
                            <p:stCondLst>
                              <p:cond delay="0"/>
                            </p:stCondLst>
                            <p:childTnLst>
                              <p:par>
                                <p:cTn id="147" presetID="9" presetClass="entr" presetSubtype="0" fill="hold" grpId="2" nodeType="clickEffect">
                                  <p:stCondLst>
                                    <p:cond delay="0"/>
                                  </p:stCondLst>
                                  <p:childTnLst>
                                    <p:set>
                                      <p:cBhvr>
                                        <p:cTn id="148" dur="1" fill="hold">
                                          <p:stCondLst>
                                            <p:cond delay="0"/>
                                          </p:stCondLst>
                                        </p:cTn>
                                        <p:tgtEl>
                                          <p:spTgt spid="13"/>
                                        </p:tgtEl>
                                        <p:attrNameLst>
                                          <p:attrName>style.visibility</p:attrName>
                                        </p:attrNameLst>
                                      </p:cBhvr>
                                      <p:to>
                                        <p:strVal val="visible"/>
                                      </p:to>
                                    </p:set>
                                    <p:animEffect transition="in" filter="dissolve">
                                      <p:cBhvr>
                                        <p:cTn id="14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20" grpId="0"/>
      <p:bldP spid="21" grpId="0"/>
      <p:bldP spid="22" grpId="0"/>
      <p:bldP spid="23" grpId="0"/>
      <p:bldP spid="25"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404938" cy="647577"/>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graphicFrame>
        <p:nvGraphicFramePr>
          <p:cNvPr id="9" name="Table 2">
            <a:extLst>
              <a:ext uri="{FF2B5EF4-FFF2-40B4-BE49-F238E27FC236}">
                <a16:creationId xmlns:a16="http://schemas.microsoft.com/office/drawing/2014/main" id="{7EBE8FF8-D13A-444E-86F2-E0A014E53257}"/>
              </a:ext>
            </a:extLst>
          </p:cNvPr>
          <p:cNvGraphicFramePr>
            <a:graphicFrameLocks noGrp="1"/>
          </p:cNvGraphicFramePr>
          <p:nvPr>
            <p:extLst>
              <p:ext uri="{D42A27DB-BD31-4B8C-83A1-F6EECF244321}">
                <p14:modId xmlns:p14="http://schemas.microsoft.com/office/powerpoint/2010/main" val="450329716"/>
              </p:ext>
            </p:extLst>
          </p:nvPr>
        </p:nvGraphicFramePr>
        <p:xfrm>
          <a:off x="2821414" y="932366"/>
          <a:ext cx="9206943" cy="4026006"/>
        </p:xfrm>
        <a:graphic>
          <a:graphicData uri="http://schemas.openxmlformats.org/drawingml/2006/table">
            <a:tbl>
              <a:tblPr firstRow="1" bandRow="1">
                <a:tableStyleId>{5C22544A-7EE6-4342-B048-85BDC9FD1C3A}</a:tableStyleId>
              </a:tblPr>
              <a:tblGrid>
                <a:gridCol w="4349891">
                  <a:extLst>
                    <a:ext uri="{9D8B030D-6E8A-4147-A177-3AD203B41FA5}">
                      <a16:colId xmlns:a16="http://schemas.microsoft.com/office/drawing/2014/main" val="4127849785"/>
                    </a:ext>
                  </a:extLst>
                </a:gridCol>
                <a:gridCol w="1010653">
                  <a:extLst>
                    <a:ext uri="{9D8B030D-6E8A-4147-A177-3AD203B41FA5}">
                      <a16:colId xmlns:a16="http://schemas.microsoft.com/office/drawing/2014/main" val="1882532122"/>
                    </a:ext>
                  </a:extLst>
                </a:gridCol>
                <a:gridCol w="1819355">
                  <a:extLst>
                    <a:ext uri="{9D8B030D-6E8A-4147-A177-3AD203B41FA5}">
                      <a16:colId xmlns:a16="http://schemas.microsoft.com/office/drawing/2014/main" val="2378553680"/>
                    </a:ext>
                  </a:extLst>
                </a:gridCol>
                <a:gridCol w="1013522">
                  <a:extLst>
                    <a:ext uri="{9D8B030D-6E8A-4147-A177-3AD203B41FA5}">
                      <a16:colId xmlns:a16="http://schemas.microsoft.com/office/drawing/2014/main" val="62148848"/>
                    </a:ext>
                  </a:extLst>
                </a:gridCol>
                <a:gridCol w="1013522">
                  <a:extLst>
                    <a:ext uri="{9D8B030D-6E8A-4147-A177-3AD203B41FA5}">
                      <a16:colId xmlns:a16="http://schemas.microsoft.com/office/drawing/2014/main" val="1486170888"/>
                    </a:ext>
                  </a:extLst>
                </a:gridCol>
              </a:tblGrid>
              <a:tr h="207608">
                <a:tc rowSpan="2">
                  <a:txBody>
                    <a:bodyPr/>
                    <a:lstStyle/>
                    <a:p>
                      <a:pPr algn="ctr"/>
                      <a:endParaRPr lang="fr-FR" sz="24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fr-FR" sz="2400" dirty="0" err="1">
                          <a:solidFill>
                            <a:srgbClr val="115076"/>
                          </a:solidFill>
                        </a:rPr>
                        <a:t>Meaning</a:t>
                      </a:r>
                      <a:r>
                        <a:rPr lang="fr-FR" sz="2400" dirty="0">
                          <a:solidFill>
                            <a:srgbClr val="115076"/>
                          </a:solidFill>
                        </a:rPr>
                        <a:t> of </a:t>
                      </a:r>
                      <a:r>
                        <a:rPr lang="fr-FR" sz="2400" i="1" dirty="0">
                          <a:solidFill>
                            <a:srgbClr val="115076"/>
                          </a:solidFill>
                        </a:rPr>
                        <a:t>grand/petit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fr-FR"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fr-FR"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fr-FR"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7851233"/>
                  </a:ext>
                </a:extLst>
              </a:tr>
              <a:tr h="0">
                <a:tc vMerge="1">
                  <a:txBody>
                    <a:bodyPr/>
                    <a:lstStyle/>
                    <a:p>
                      <a:pPr algn="ctr"/>
                      <a:endParaRPr lang="fr-FR" sz="24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1" dirty="0">
                          <a:solidFill>
                            <a:srgbClr val="115076"/>
                          </a:solidFill>
                        </a:rPr>
                        <a:t>big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1" dirty="0" err="1">
                          <a:solidFill>
                            <a:srgbClr val="115076"/>
                          </a:solidFill>
                        </a:rPr>
                        <a:t>small</a:t>
                      </a:r>
                      <a:r>
                        <a:rPr lang="fr-FR" sz="2400" b="1" dirty="0">
                          <a:solidFill>
                            <a:srgbClr val="115076"/>
                          </a:solidFill>
                        </a:rPr>
                        <a:t>/</a:t>
                      </a:r>
                      <a:r>
                        <a:rPr lang="fr-FR" sz="2400" b="1" dirty="0" err="1">
                          <a:solidFill>
                            <a:srgbClr val="115076"/>
                          </a:solidFill>
                        </a:rPr>
                        <a:t>little</a:t>
                      </a:r>
                      <a:endParaRPr lang="fr-FR" sz="24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1" dirty="0" err="1">
                          <a:solidFill>
                            <a:srgbClr val="115076"/>
                          </a:solidFill>
                        </a:rPr>
                        <a:t>tall</a:t>
                      </a:r>
                      <a:endParaRPr lang="fr-FR" sz="24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1" dirty="0">
                          <a:solidFill>
                            <a:srgbClr val="115076"/>
                          </a:solidFill>
                        </a:rPr>
                        <a:t>short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75891558"/>
                  </a:ext>
                </a:extLst>
              </a:tr>
              <a:tr h="518601">
                <a:tc>
                  <a:txBody>
                    <a:bodyPr/>
                    <a:lstStyle/>
                    <a:p>
                      <a:pPr algn="ctr"/>
                      <a:r>
                        <a:rPr lang="fr-FR" sz="2400" dirty="0">
                          <a:solidFill>
                            <a:srgbClr val="115076"/>
                          </a:solidFill>
                        </a:rPr>
                        <a:t>L’homme est grand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37294682"/>
                  </a:ext>
                </a:extLst>
              </a:tr>
              <a:tr h="518601">
                <a:tc>
                  <a:txBody>
                    <a:bodyPr/>
                    <a:lstStyle/>
                    <a:p>
                      <a:pPr algn="ctr"/>
                      <a:r>
                        <a:rPr lang="fr-FR" sz="2400" dirty="0">
                          <a:solidFill>
                            <a:srgbClr val="115076"/>
                          </a:solidFill>
                        </a:rPr>
                        <a:t>L’homme est grand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91492638"/>
                  </a:ext>
                </a:extLst>
              </a:tr>
              <a:tr h="518601">
                <a:tc>
                  <a:txBody>
                    <a:bodyPr/>
                    <a:lstStyle/>
                    <a:p>
                      <a:pPr algn="ctr"/>
                      <a:r>
                        <a:rPr lang="fr-FR" sz="2400" dirty="0">
                          <a:solidFill>
                            <a:srgbClr val="115076"/>
                          </a:solidFill>
                        </a:rPr>
                        <a:t>La chemise est petite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65198690"/>
                  </a:ext>
                </a:extLst>
              </a:tr>
              <a:tr h="518601">
                <a:tc>
                  <a:txBody>
                    <a:bodyPr/>
                    <a:lstStyle/>
                    <a:p>
                      <a:pPr algn="ctr"/>
                      <a:r>
                        <a:rPr lang="fr-FR" sz="2400" dirty="0">
                          <a:solidFill>
                            <a:srgbClr val="115076"/>
                          </a:solidFill>
                        </a:rPr>
                        <a:t>La salle est grande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70326610"/>
                  </a:ext>
                </a:extLst>
              </a:tr>
              <a:tr h="518601">
                <a:tc>
                  <a:txBody>
                    <a:bodyPr/>
                    <a:lstStyle/>
                    <a:p>
                      <a:pPr algn="ctr"/>
                      <a:r>
                        <a:rPr lang="fr-FR" sz="2400" dirty="0">
                          <a:solidFill>
                            <a:srgbClr val="115076"/>
                          </a:solidFill>
                        </a:rPr>
                        <a:t>La sœur d’Amir est petite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01636713"/>
                  </a:ext>
                </a:extLst>
              </a:tr>
              <a:tr h="518601">
                <a:tc>
                  <a:txBody>
                    <a:bodyPr/>
                    <a:lstStyle/>
                    <a:p>
                      <a:pPr algn="ctr"/>
                      <a:r>
                        <a:rPr lang="fr-FR" sz="2400" dirty="0">
                          <a:solidFill>
                            <a:srgbClr val="115076"/>
                          </a:solidFill>
                        </a:rPr>
                        <a:t>Le cousin d’Amir est grand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60940887"/>
                  </a:ext>
                </a:extLst>
              </a:tr>
            </a:tbl>
          </a:graphicData>
        </a:graphic>
      </p:graphicFrame>
      <p:pic>
        <p:nvPicPr>
          <p:cNvPr id="18" name="Picture 2" descr="Tall Man In Suit Clip Art">
            <a:extLst>
              <a:ext uri="{FF2B5EF4-FFF2-40B4-BE49-F238E27FC236}">
                <a16:creationId xmlns:a16="http://schemas.microsoft.com/office/drawing/2014/main" id="{B3981562-4802-4550-8953-AE7DAD4826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8437" y="932366"/>
            <a:ext cx="718012" cy="313690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Poster 3 Clip Art">
            <a:extLst>
              <a:ext uri="{FF2B5EF4-FFF2-40B4-BE49-F238E27FC236}">
                <a16:creationId xmlns:a16="http://schemas.microsoft.com/office/drawing/2014/main" id="{F52CDA40-E6A5-4306-87D8-9E5889B0D1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759" y="1163992"/>
            <a:ext cx="1622621" cy="2974099"/>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Connector: Curved 19">
            <a:extLst>
              <a:ext uri="{FF2B5EF4-FFF2-40B4-BE49-F238E27FC236}">
                <a16:creationId xmlns:a16="http://schemas.microsoft.com/office/drawing/2014/main" id="{116F0211-69CA-4C47-9284-A62AEA639E0E}"/>
              </a:ext>
            </a:extLst>
          </p:cNvPr>
          <p:cNvCxnSpPr>
            <a:cxnSpLocks/>
          </p:cNvCxnSpPr>
          <p:nvPr/>
        </p:nvCxnSpPr>
        <p:spPr>
          <a:xfrm rot="10800000">
            <a:off x="2581661" y="1405640"/>
            <a:ext cx="655246" cy="586961"/>
          </a:xfrm>
          <a:prstGeom prst="curvedConnector3">
            <a:avLst>
              <a:gd name="adj1" fmla="val 50000"/>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50242087-0805-41B1-8536-833ABFD4B75D}"/>
              </a:ext>
            </a:extLst>
          </p:cNvPr>
          <p:cNvPicPr>
            <a:picLocks noChangeAspect="1"/>
          </p:cNvPicPr>
          <p:nvPr/>
        </p:nvPicPr>
        <p:blipFill>
          <a:blip r:embed="rId5"/>
          <a:stretch>
            <a:fillRect/>
          </a:stretch>
        </p:blipFill>
        <p:spPr>
          <a:xfrm rot="14490947" flipH="1">
            <a:off x="1268761" y="1650828"/>
            <a:ext cx="1591629" cy="1441512"/>
          </a:xfrm>
          <a:prstGeom prst="rect">
            <a:avLst/>
          </a:prstGeom>
        </p:spPr>
      </p:pic>
      <p:sp>
        <p:nvSpPr>
          <p:cNvPr id="2" name="Speech Bubble: Rectangle with Corners Rounded 1">
            <a:extLst>
              <a:ext uri="{FF2B5EF4-FFF2-40B4-BE49-F238E27FC236}">
                <a16:creationId xmlns:a16="http://schemas.microsoft.com/office/drawing/2014/main" id="{06984DCA-7BB2-4D0C-8463-3AD17AD0BCAF}"/>
              </a:ext>
            </a:extLst>
          </p:cNvPr>
          <p:cNvSpPr/>
          <p:nvPr/>
        </p:nvSpPr>
        <p:spPr>
          <a:xfrm>
            <a:off x="156759" y="5266602"/>
            <a:ext cx="4770120" cy="938006"/>
          </a:xfrm>
          <a:prstGeom prst="wedgeRoundRectCallout">
            <a:avLst>
              <a:gd name="adj1" fmla="val 41786"/>
              <a:gd name="adj2" fmla="val -93694"/>
              <a:gd name="adj3" fmla="val 16667"/>
            </a:avLst>
          </a:prstGeom>
          <a:solidFill>
            <a:srgbClr val="0055A5"/>
          </a:solid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dirty="0">
                <a:solidFill>
                  <a:schemeClr val="bg1"/>
                </a:solidFill>
              </a:rPr>
              <a:t>The cousin </a:t>
            </a:r>
            <a:r>
              <a:rPr lang="en-GB" sz="2000" b="1" dirty="0">
                <a:solidFill>
                  <a:schemeClr val="bg1"/>
                </a:solidFill>
              </a:rPr>
              <a:t>of </a:t>
            </a:r>
            <a:r>
              <a:rPr lang="en-GB" sz="2000" dirty="0">
                <a:solidFill>
                  <a:schemeClr val="bg1"/>
                </a:solidFill>
              </a:rPr>
              <a:t>Amir … or, Amir</a:t>
            </a:r>
            <a:r>
              <a:rPr lang="en-GB" sz="2000" b="1" dirty="0">
                <a:solidFill>
                  <a:schemeClr val="bg1"/>
                </a:solidFill>
              </a:rPr>
              <a:t>’s </a:t>
            </a:r>
            <a:r>
              <a:rPr lang="en-GB" sz="2000" dirty="0">
                <a:solidFill>
                  <a:schemeClr val="bg1"/>
                </a:solidFill>
              </a:rPr>
              <a:t>cousin</a:t>
            </a:r>
          </a:p>
          <a:p>
            <a:pPr algn="ctr"/>
            <a:r>
              <a:rPr lang="en-GB" sz="2000" dirty="0">
                <a:solidFill>
                  <a:schemeClr val="bg1"/>
                </a:solidFill>
              </a:rPr>
              <a:t>Use </a:t>
            </a:r>
            <a:r>
              <a:rPr lang="en-GB" sz="2000" b="1" dirty="0">
                <a:solidFill>
                  <a:schemeClr val="bg1"/>
                </a:solidFill>
              </a:rPr>
              <a:t>de</a:t>
            </a:r>
            <a:r>
              <a:rPr lang="en-GB" sz="2000" dirty="0">
                <a:solidFill>
                  <a:schemeClr val="bg1"/>
                </a:solidFill>
              </a:rPr>
              <a:t> + name to talk about what </a:t>
            </a:r>
            <a:r>
              <a:rPr lang="en-GB" sz="2000" b="1" dirty="0">
                <a:solidFill>
                  <a:schemeClr val="bg1"/>
                </a:solidFill>
              </a:rPr>
              <a:t>belongs to </a:t>
            </a:r>
            <a:r>
              <a:rPr lang="en-GB" sz="2000" dirty="0">
                <a:solidFill>
                  <a:schemeClr val="bg1"/>
                </a:solidFill>
              </a:rPr>
              <a:t>someone.</a:t>
            </a:r>
          </a:p>
        </p:txBody>
      </p:sp>
      <p:pic>
        <p:nvPicPr>
          <p:cNvPr id="22" name="Picture 21" descr="A green check mark on a black background&#10;&#10;Description automatically generated">
            <a:extLst>
              <a:ext uri="{FF2B5EF4-FFF2-40B4-BE49-F238E27FC236}">
                <a16:creationId xmlns:a16="http://schemas.microsoft.com/office/drawing/2014/main" id="{CEDB0863-E13D-44E8-8ABC-C5B704F9F9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85341" y="1676395"/>
            <a:ext cx="630440" cy="586962"/>
          </a:xfrm>
          <a:prstGeom prst="rect">
            <a:avLst/>
          </a:prstGeom>
        </p:spPr>
      </p:pic>
      <p:pic>
        <p:nvPicPr>
          <p:cNvPr id="23" name="Picture 22" descr="A green check mark on a black background&#10;&#10;Description automatically generated">
            <a:extLst>
              <a:ext uri="{FF2B5EF4-FFF2-40B4-BE49-F238E27FC236}">
                <a16:creationId xmlns:a16="http://schemas.microsoft.com/office/drawing/2014/main" id="{D2CD134D-CE2D-46F3-AE90-C3D775EB66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35244" y="2260651"/>
            <a:ext cx="630440" cy="586962"/>
          </a:xfrm>
          <a:prstGeom prst="rect">
            <a:avLst/>
          </a:prstGeom>
        </p:spPr>
      </p:pic>
      <p:pic>
        <p:nvPicPr>
          <p:cNvPr id="24" name="Picture 23" descr="A green check mark on a black background&#10;&#10;Description automatically generated">
            <a:extLst>
              <a:ext uri="{FF2B5EF4-FFF2-40B4-BE49-F238E27FC236}">
                <a16:creationId xmlns:a16="http://schemas.microsoft.com/office/drawing/2014/main" id="{D0755D8B-66AF-45D7-9D94-329B60CFA4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86281" y="2651888"/>
            <a:ext cx="630440" cy="586962"/>
          </a:xfrm>
          <a:prstGeom prst="rect">
            <a:avLst/>
          </a:prstGeom>
        </p:spPr>
      </p:pic>
      <p:pic>
        <p:nvPicPr>
          <p:cNvPr id="25" name="Picture 24" descr="A green check mark on a black background&#10;&#10;Description automatically generated">
            <a:extLst>
              <a:ext uri="{FF2B5EF4-FFF2-40B4-BE49-F238E27FC236}">
                <a16:creationId xmlns:a16="http://schemas.microsoft.com/office/drawing/2014/main" id="{10E72095-D349-47DF-90DB-2CB1241B95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45086" y="3135519"/>
            <a:ext cx="630440" cy="586962"/>
          </a:xfrm>
          <a:prstGeom prst="rect">
            <a:avLst/>
          </a:prstGeom>
        </p:spPr>
      </p:pic>
      <p:pic>
        <p:nvPicPr>
          <p:cNvPr id="26" name="Picture 25" descr="A green check mark on a black background&#10;&#10;Description automatically generated">
            <a:extLst>
              <a:ext uri="{FF2B5EF4-FFF2-40B4-BE49-F238E27FC236}">
                <a16:creationId xmlns:a16="http://schemas.microsoft.com/office/drawing/2014/main" id="{4E4C4B70-25A8-4307-B412-E49762FF3F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55366" y="3737938"/>
            <a:ext cx="630440" cy="586962"/>
          </a:xfrm>
          <a:prstGeom prst="rect">
            <a:avLst/>
          </a:prstGeom>
        </p:spPr>
      </p:pic>
      <p:pic>
        <p:nvPicPr>
          <p:cNvPr id="27" name="Picture 26" descr="A green check mark on a black background&#10;&#10;Description automatically generated">
            <a:extLst>
              <a:ext uri="{FF2B5EF4-FFF2-40B4-BE49-F238E27FC236}">
                <a16:creationId xmlns:a16="http://schemas.microsoft.com/office/drawing/2014/main" id="{B13073CE-0E5A-43A6-A9D9-413A60333D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79480" y="3737938"/>
            <a:ext cx="630440" cy="586962"/>
          </a:xfrm>
          <a:prstGeom prst="rect">
            <a:avLst/>
          </a:prstGeom>
        </p:spPr>
      </p:pic>
      <p:pic>
        <p:nvPicPr>
          <p:cNvPr id="28" name="Picture 27" descr="A green check mark on a black background&#10;&#10;Description automatically generated">
            <a:extLst>
              <a:ext uri="{FF2B5EF4-FFF2-40B4-BE49-F238E27FC236}">
                <a16:creationId xmlns:a16="http://schemas.microsoft.com/office/drawing/2014/main" id="{04656880-39DE-4471-B4B1-4E5B2A3505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30787" y="4291041"/>
            <a:ext cx="630440" cy="586962"/>
          </a:xfrm>
          <a:prstGeom prst="rect">
            <a:avLst/>
          </a:prstGeom>
        </p:spPr>
      </p:pic>
      <p:pic>
        <p:nvPicPr>
          <p:cNvPr id="29" name="Picture 28" descr="A green check mark on a black background&#10;&#10;Description automatically generated">
            <a:extLst>
              <a:ext uri="{FF2B5EF4-FFF2-40B4-BE49-F238E27FC236}">
                <a16:creationId xmlns:a16="http://schemas.microsoft.com/office/drawing/2014/main" id="{0A223DD4-67E1-4D09-8990-4382DB5838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64725" y="4291041"/>
            <a:ext cx="630440" cy="586962"/>
          </a:xfrm>
          <a:prstGeom prst="rect">
            <a:avLst/>
          </a:prstGeom>
        </p:spPr>
      </p:pic>
      <p:pic>
        <p:nvPicPr>
          <p:cNvPr id="31" name="Picture 30" descr="A child with short hair wearing a purple shirt&#10;&#10;Description automatically generated">
            <a:extLst>
              <a:ext uri="{FF2B5EF4-FFF2-40B4-BE49-F238E27FC236}">
                <a16:creationId xmlns:a16="http://schemas.microsoft.com/office/drawing/2014/main" id="{4EFA3206-8692-4E07-B113-C1306CC1BD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73707" y="4700948"/>
            <a:ext cx="1662942" cy="1662942"/>
          </a:xfrm>
          <a:prstGeom prst="rect">
            <a:avLst/>
          </a:prstGeom>
        </p:spPr>
      </p:pic>
    </p:spTree>
    <p:extLst>
      <p:ext uri="{BB962C8B-B14F-4D97-AF65-F5344CB8AC3E}">
        <p14:creationId xmlns:p14="http://schemas.microsoft.com/office/powerpoint/2010/main" val="281009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B373C0-2286-43E2-B324-707A912C9428}"/>
              </a:ext>
            </a:extLst>
          </p:cNvPr>
          <p:cNvSpPr>
            <a:spLocks noGrp="1"/>
          </p:cNvSpPr>
          <p:nvPr>
            <p:ph type="title"/>
          </p:nvPr>
        </p:nvSpPr>
        <p:spPr>
          <a:xfrm>
            <a:off x="0" y="213557"/>
            <a:ext cx="2955851" cy="647577"/>
          </a:xfrm>
        </p:spPr>
        <p:txBody>
          <a:bodyPr/>
          <a:lstStyle/>
          <a:p>
            <a:r>
              <a:rPr lang="en-GB" dirty="0"/>
              <a:t>Descriptions</a:t>
            </a:r>
          </a:p>
        </p:txBody>
      </p:sp>
      <p:sp>
        <p:nvSpPr>
          <p:cNvPr id="4" name="Rounded Rectangle 46">
            <a:extLst>
              <a:ext uri="{FF2B5EF4-FFF2-40B4-BE49-F238E27FC236}">
                <a16:creationId xmlns:a16="http://schemas.microsoft.com/office/drawing/2014/main" id="{F2CAEB76-8576-409F-84BB-220BAF8C41E6}"/>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5" name="Table 5">
            <a:extLst>
              <a:ext uri="{FF2B5EF4-FFF2-40B4-BE49-F238E27FC236}">
                <a16:creationId xmlns:a16="http://schemas.microsoft.com/office/drawing/2014/main" id="{2FDC63B4-0109-47BC-A349-2D8580C75A82}"/>
              </a:ext>
            </a:extLst>
          </p:cNvPr>
          <p:cNvGraphicFramePr>
            <a:graphicFrameLocks noGrp="1"/>
          </p:cNvGraphicFramePr>
          <p:nvPr>
            <p:extLst>
              <p:ext uri="{D42A27DB-BD31-4B8C-83A1-F6EECF244321}">
                <p14:modId xmlns:p14="http://schemas.microsoft.com/office/powerpoint/2010/main" val="2296424434"/>
              </p:ext>
            </p:extLst>
          </p:nvPr>
        </p:nvGraphicFramePr>
        <p:xfrm>
          <a:off x="317500" y="1093258"/>
          <a:ext cx="11592420" cy="4499468"/>
        </p:xfrm>
        <a:graphic>
          <a:graphicData uri="http://schemas.openxmlformats.org/drawingml/2006/table">
            <a:tbl>
              <a:tblPr firstRow="1" bandRow="1">
                <a:tableStyleId>{5940675A-B579-460E-94D1-54222C63F5DA}</a:tableStyleId>
              </a:tblPr>
              <a:tblGrid>
                <a:gridCol w="2898105">
                  <a:extLst>
                    <a:ext uri="{9D8B030D-6E8A-4147-A177-3AD203B41FA5}">
                      <a16:colId xmlns:a16="http://schemas.microsoft.com/office/drawing/2014/main" val="3574976329"/>
                    </a:ext>
                  </a:extLst>
                </a:gridCol>
                <a:gridCol w="2898105">
                  <a:extLst>
                    <a:ext uri="{9D8B030D-6E8A-4147-A177-3AD203B41FA5}">
                      <a16:colId xmlns:a16="http://schemas.microsoft.com/office/drawing/2014/main" val="2640505073"/>
                    </a:ext>
                  </a:extLst>
                </a:gridCol>
                <a:gridCol w="2898105">
                  <a:extLst>
                    <a:ext uri="{9D8B030D-6E8A-4147-A177-3AD203B41FA5}">
                      <a16:colId xmlns:a16="http://schemas.microsoft.com/office/drawing/2014/main" val="2496580640"/>
                    </a:ext>
                  </a:extLst>
                </a:gridCol>
                <a:gridCol w="2898105">
                  <a:extLst>
                    <a:ext uri="{9D8B030D-6E8A-4147-A177-3AD203B41FA5}">
                      <a16:colId xmlns:a16="http://schemas.microsoft.com/office/drawing/2014/main" val="69577214"/>
                    </a:ext>
                  </a:extLst>
                </a:gridCol>
              </a:tblGrid>
              <a:tr h="2249734">
                <a:tc>
                  <a:txBody>
                    <a:bodyPr/>
                    <a:lstStyle/>
                    <a:p>
                      <a:r>
                        <a:rPr lang="en-GB" sz="2400" b="1" dirty="0">
                          <a:solidFill>
                            <a:srgbClr val="002060"/>
                          </a:solidFill>
                        </a:rPr>
                        <a:t>1</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400" b="1" dirty="0">
                          <a:solidFill>
                            <a:srgbClr val="002060"/>
                          </a:solidFill>
                        </a:rPr>
                        <a:t>2</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400" b="1" dirty="0">
                          <a:solidFill>
                            <a:srgbClr val="002060"/>
                          </a:solidFill>
                        </a:rPr>
                        <a:t>3</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400" b="1" dirty="0">
                          <a:solidFill>
                            <a:srgbClr val="002060"/>
                          </a:solidFill>
                        </a:rPr>
                        <a:t>4</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716647806"/>
                  </a:ext>
                </a:extLst>
              </a:tr>
              <a:tr h="2249734">
                <a:tc>
                  <a:txBody>
                    <a:bodyPr/>
                    <a:lstStyle/>
                    <a:p>
                      <a:r>
                        <a:rPr lang="en-GB" sz="2400" b="1" dirty="0">
                          <a:solidFill>
                            <a:srgbClr val="002060"/>
                          </a:solidFill>
                        </a:rPr>
                        <a:t>5</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400" b="1" dirty="0">
                          <a:solidFill>
                            <a:srgbClr val="002060"/>
                          </a:solidFill>
                        </a:rPr>
                        <a:t>6</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400" b="1" dirty="0">
                          <a:solidFill>
                            <a:srgbClr val="002060"/>
                          </a:solidFill>
                        </a:rPr>
                        <a:t>7</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400" b="1" dirty="0">
                          <a:solidFill>
                            <a:srgbClr val="002060"/>
                          </a:solidFill>
                        </a:rPr>
                        <a:t>8</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630160125"/>
                  </a:ext>
                </a:extLst>
              </a:tr>
            </a:tbl>
          </a:graphicData>
        </a:graphic>
      </p:graphicFrame>
      <p:pic>
        <p:nvPicPr>
          <p:cNvPr id="7" name="Picture 6" descr="A dog running on a black background&#10;&#10;Description automatically generated">
            <a:extLst>
              <a:ext uri="{FF2B5EF4-FFF2-40B4-BE49-F238E27FC236}">
                <a16:creationId xmlns:a16="http://schemas.microsoft.com/office/drawing/2014/main" id="{FDA8B358-5B4B-4CF6-9DEE-5310A37CE7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1421" y="3106827"/>
            <a:ext cx="2456121" cy="2456121"/>
          </a:xfrm>
          <a:prstGeom prst="rect">
            <a:avLst/>
          </a:prstGeom>
        </p:spPr>
      </p:pic>
      <p:sp>
        <p:nvSpPr>
          <p:cNvPr id="8" name="TextBox 7">
            <a:extLst>
              <a:ext uri="{FF2B5EF4-FFF2-40B4-BE49-F238E27FC236}">
                <a16:creationId xmlns:a16="http://schemas.microsoft.com/office/drawing/2014/main" id="{42C44612-61A0-4BF4-BC49-1436F8D47355}"/>
              </a:ext>
            </a:extLst>
          </p:cNvPr>
          <p:cNvSpPr txBox="1"/>
          <p:nvPr/>
        </p:nvSpPr>
        <p:spPr>
          <a:xfrm>
            <a:off x="6113710" y="5193616"/>
            <a:ext cx="3051544" cy="369332"/>
          </a:xfrm>
          <a:prstGeom prst="rect">
            <a:avLst/>
          </a:prstGeom>
          <a:noFill/>
        </p:spPr>
        <p:txBody>
          <a:bodyPr wrap="square" rtlCol="0">
            <a:spAutoFit/>
          </a:bodyPr>
          <a:lstStyle/>
          <a:p>
            <a:pPr algn="ctr"/>
            <a:r>
              <a:rPr lang="en-GB" dirty="0">
                <a:solidFill>
                  <a:srgbClr val="002060"/>
                </a:solidFill>
              </a:rPr>
              <a:t>big, fast, well-behaved </a:t>
            </a:r>
          </a:p>
        </p:txBody>
      </p:sp>
      <p:sp>
        <p:nvSpPr>
          <p:cNvPr id="9" name="TextBox 8">
            <a:extLst>
              <a:ext uri="{FF2B5EF4-FFF2-40B4-BE49-F238E27FC236}">
                <a16:creationId xmlns:a16="http://schemas.microsoft.com/office/drawing/2014/main" id="{9053FA9F-7993-405A-9607-E7E2C1AAFE92}"/>
              </a:ext>
            </a:extLst>
          </p:cNvPr>
          <p:cNvSpPr txBox="1"/>
          <p:nvPr/>
        </p:nvSpPr>
        <p:spPr>
          <a:xfrm>
            <a:off x="8922160" y="2988876"/>
            <a:ext cx="3051544" cy="369332"/>
          </a:xfrm>
          <a:prstGeom prst="rect">
            <a:avLst/>
          </a:prstGeom>
          <a:noFill/>
        </p:spPr>
        <p:txBody>
          <a:bodyPr wrap="square" rtlCol="0">
            <a:spAutoFit/>
          </a:bodyPr>
          <a:lstStyle/>
          <a:p>
            <a:pPr algn="ctr"/>
            <a:r>
              <a:rPr lang="en-GB" dirty="0">
                <a:solidFill>
                  <a:srgbClr val="002060"/>
                </a:solidFill>
              </a:rPr>
              <a:t>tall, nice, strict</a:t>
            </a:r>
          </a:p>
        </p:txBody>
      </p:sp>
      <p:sp>
        <p:nvSpPr>
          <p:cNvPr id="10" name="TextBox 9">
            <a:extLst>
              <a:ext uri="{FF2B5EF4-FFF2-40B4-BE49-F238E27FC236}">
                <a16:creationId xmlns:a16="http://schemas.microsoft.com/office/drawing/2014/main" id="{599600F9-AE51-43E7-86FD-46FEE507DF11}"/>
              </a:ext>
            </a:extLst>
          </p:cNvPr>
          <p:cNvSpPr txBox="1"/>
          <p:nvPr/>
        </p:nvSpPr>
        <p:spPr>
          <a:xfrm>
            <a:off x="6113710" y="2973660"/>
            <a:ext cx="3051544" cy="369332"/>
          </a:xfrm>
          <a:prstGeom prst="rect">
            <a:avLst/>
          </a:prstGeom>
          <a:noFill/>
        </p:spPr>
        <p:txBody>
          <a:bodyPr wrap="square" rtlCol="0">
            <a:spAutoFit/>
          </a:bodyPr>
          <a:lstStyle/>
          <a:p>
            <a:pPr algn="ctr"/>
            <a:r>
              <a:rPr lang="en-GB" dirty="0">
                <a:solidFill>
                  <a:srgbClr val="002060"/>
                </a:solidFill>
              </a:rPr>
              <a:t>nice, open, calm</a:t>
            </a:r>
          </a:p>
        </p:txBody>
      </p:sp>
      <p:sp>
        <p:nvSpPr>
          <p:cNvPr id="11" name="TextBox 10">
            <a:extLst>
              <a:ext uri="{FF2B5EF4-FFF2-40B4-BE49-F238E27FC236}">
                <a16:creationId xmlns:a16="http://schemas.microsoft.com/office/drawing/2014/main" id="{5ED22F82-0B78-4E5A-B1A8-A572B205EF2B}"/>
              </a:ext>
            </a:extLst>
          </p:cNvPr>
          <p:cNvSpPr txBox="1"/>
          <p:nvPr/>
        </p:nvSpPr>
        <p:spPr>
          <a:xfrm>
            <a:off x="8970728" y="5193616"/>
            <a:ext cx="3051544" cy="369332"/>
          </a:xfrm>
          <a:prstGeom prst="rect">
            <a:avLst/>
          </a:prstGeom>
          <a:noFill/>
        </p:spPr>
        <p:txBody>
          <a:bodyPr wrap="square" rtlCol="0">
            <a:spAutoFit/>
          </a:bodyPr>
          <a:lstStyle/>
          <a:p>
            <a:pPr algn="ctr"/>
            <a:r>
              <a:rPr lang="en-GB" dirty="0">
                <a:solidFill>
                  <a:srgbClr val="002060"/>
                </a:solidFill>
              </a:rPr>
              <a:t>short, nice, young</a:t>
            </a:r>
          </a:p>
        </p:txBody>
      </p:sp>
      <p:sp>
        <p:nvSpPr>
          <p:cNvPr id="12" name="TextBox 11">
            <a:extLst>
              <a:ext uri="{FF2B5EF4-FFF2-40B4-BE49-F238E27FC236}">
                <a16:creationId xmlns:a16="http://schemas.microsoft.com/office/drawing/2014/main" id="{1E78B718-A4AD-4302-81F7-F81224B40C4F}"/>
              </a:ext>
            </a:extLst>
          </p:cNvPr>
          <p:cNvSpPr txBox="1"/>
          <p:nvPr/>
        </p:nvSpPr>
        <p:spPr>
          <a:xfrm>
            <a:off x="3211022" y="2988549"/>
            <a:ext cx="3051544" cy="369332"/>
          </a:xfrm>
          <a:prstGeom prst="rect">
            <a:avLst/>
          </a:prstGeom>
          <a:noFill/>
        </p:spPr>
        <p:txBody>
          <a:bodyPr wrap="square" rtlCol="0">
            <a:spAutoFit/>
          </a:bodyPr>
          <a:lstStyle/>
          <a:p>
            <a:pPr algn="ctr"/>
            <a:r>
              <a:rPr lang="en-GB" dirty="0">
                <a:solidFill>
                  <a:srgbClr val="002060"/>
                </a:solidFill>
              </a:rPr>
              <a:t>tall, fast, funny </a:t>
            </a:r>
          </a:p>
        </p:txBody>
      </p:sp>
      <p:sp>
        <p:nvSpPr>
          <p:cNvPr id="13" name="TextBox 12">
            <a:extLst>
              <a:ext uri="{FF2B5EF4-FFF2-40B4-BE49-F238E27FC236}">
                <a16:creationId xmlns:a16="http://schemas.microsoft.com/office/drawing/2014/main" id="{0B93AD3E-03FF-4CB3-B413-48218D0CCFB2}"/>
              </a:ext>
            </a:extLst>
          </p:cNvPr>
          <p:cNvSpPr txBox="1"/>
          <p:nvPr/>
        </p:nvSpPr>
        <p:spPr>
          <a:xfrm>
            <a:off x="3174518" y="5255619"/>
            <a:ext cx="3051544" cy="369332"/>
          </a:xfrm>
          <a:prstGeom prst="rect">
            <a:avLst/>
          </a:prstGeom>
          <a:noFill/>
        </p:spPr>
        <p:txBody>
          <a:bodyPr wrap="square" rtlCol="0">
            <a:spAutoFit/>
          </a:bodyPr>
          <a:lstStyle/>
          <a:p>
            <a:pPr algn="ctr"/>
            <a:r>
              <a:rPr lang="en-GB" dirty="0">
                <a:solidFill>
                  <a:srgbClr val="002060"/>
                </a:solidFill>
              </a:rPr>
              <a:t>tall, intelligent, strict</a:t>
            </a:r>
          </a:p>
        </p:txBody>
      </p:sp>
      <p:sp>
        <p:nvSpPr>
          <p:cNvPr id="14" name="TextBox 13">
            <a:extLst>
              <a:ext uri="{FF2B5EF4-FFF2-40B4-BE49-F238E27FC236}">
                <a16:creationId xmlns:a16="http://schemas.microsoft.com/office/drawing/2014/main" id="{079416FC-2B67-4C30-B7D3-C0820F5E977D}"/>
              </a:ext>
            </a:extLst>
          </p:cNvPr>
          <p:cNvSpPr txBox="1"/>
          <p:nvPr/>
        </p:nvSpPr>
        <p:spPr>
          <a:xfrm>
            <a:off x="267224" y="2988549"/>
            <a:ext cx="3051544" cy="369332"/>
          </a:xfrm>
          <a:prstGeom prst="rect">
            <a:avLst/>
          </a:prstGeom>
          <a:noFill/>
        </p:spPr>
        <p:txBody>
          <a:bodyPr wrap="square" rtlCol="0">
            <a:spAutoFit/>
          </a:bodyPr>
          <a:lstStyle/>
          <a:p>
            <a:pPr algn="ctr"/>
            <a:r>
              <a:rPr lang="en-GB" dirty="0">
                <a:solidFill>
                  <a:srgbClr val="002060"/>
                </a:solidFill>
              </a:rPr>
              <a:t>nice, open, calm</a:t>
            </a:r>
          </a:p>
        </p:txBody>
      </p:sp>
      <p:sp>
        <p:nvSpPr>
          <p:cNvPr id="15" name="TextBox 14">
            <a:extLst>
              <a:ext uri="{FF2B5EF4-FFF2-40B4-BE49-F238E27FC236}">
                <a16:creationId xmlns:a16="http://schemas.microsoft.com/office/drawing/2014/main" id="{2DD5E7DD-272D-4F68-B1B3-6D1BE6E5DD80}"/>
              </a:ext>
            </a:extLst>
          </p:cNvPr>
          <p:cNvSpPr txBox="1"/>
          <p:nvPr/>
        </p:nvSpPr>
        <p:spPr>
          <a:xfrm>
            <a:off x="220237" y="5253172"/>
            <a:ext cx="3051544" cy="369332"/>
          </a:xfrm>
          <a:prstGeom prst="rect">
            <a:avLst/>
          </a:prstGeom>
          <a:noFill/>
        </p:spPr>
        <p:txBody>
          <a:bodyPr wrap="square" rtlCol="0">
            <a:spAutoFit/>
          </a:bodyPr>
          <a:lstStyle/>
          <a:p>
            <a:pPr algn="ctr"/>
            <a:r>
              <a:rPr lang="en-GB" dirty="0">
                <a:solidFill>
                  <a:srgbClr val="002060"/>
                </a:solidFill>
              </a:rPr>
              <a:t>short, intelligent, funny</a:t>
            </a:r>
          </a:p>
        </p:txBody>
      </p:sp>
      <p:sp>
        <p:nvSpPr>
          <p:cNvPr id="16" name="TextBox 15">
            <a:extLst>
              <a:ext uri="{FF2B5EF4-FFF2-40B4-BE49-F238E27FC236}">
                <a16:creationId xmlns:a16="http://schemas.microsoft.com/office/drawing/2014/main" id="{C4C95B42-AF77-4994-8E5A-82D44584901C}"/>
              </a:ext>
            </a:extLst>
          </p:cNvPr>
          <p:cNvSpPr txBox="1"/>
          <p:nvPr/>
        </p:nvSpPr>
        <p:spPr>
          <a:xfrm>
            <a:off x="6347637" y="3396775"/>
            <a:ext cx="2340721" cy="369332"/>
          </a:xfrm>
          <a:prstGeom prst="rect">
            <a:avLst/>
          </a:prstGeom>
          <a:noFill/>
        </p:spPr>
        <p:txBody>
          <a:bodyPr wrap="square" rtlCol="0">
            <a:spAutoFit/>
          </a:bodyPr>
          <a:lstStyle/>
          <a:p>
            <a:r>
              <a:rPr lang="en-GB" dirty="0">
                <a:solidFill>
                  <a:srgbClr val="002060"/>
                </a:solidFill>
              </a:rPr>
              <a:t>Apollon</a:t>
            </a:r>
          </a:p>
        </p:txBody>
      </p:sp>
      <p:sp>
        <p:nvSpPr>
          <p:cNvPr id="17" name="TextBox 16">
            <a:extLst>
              <a:ext uri="{FF2B5EF4-FFF2-40B4-BE49-F238E27FC236}">
                <a16:creationId xmlns:a16="http://schemas.microsoft.com/office/drawing/2014/main" id="{7AD95F86-578A-412B-BE2A-0588445CB2A7}"/>
              </a:ext>
            </a:extLst>
          </p:cNvPr>
          <p:cNvSpPr txBox="1"/>
          <p:nvPr/>
        </p:nvSpPr>
        <p:spPr>
          <a:xfrm>
            <a:off x="3423604" y="1157312"/>
            <a:ext cx="2340721" cy="369332"/>
          </a:xfrm>
          <a:prstGeom prst="rect">
            <a:avLst/>
          </a:prstGeom>
          <a:noFill/>
        </p:spPr>
        <p:txBody>
          <a:bodyPr wrap="square" rtlCol="0">
            <a:spAutoFit/>
          </a:bodyPr>
          <a:lstStyle/>
          <a:p>
            <a:r>
              <a:rPr lang="en-GB" dirty="0">
                <a:solidFill>
                  <a:srgbClr val="002060"/>
                </a:solidFill>
              </a:rPr>
              <a:t>Amir</a:t>
            </a:r>
          </a:p>
        </p:txBody>
      </p:sp>
      <p:pic>
        <p:nvPicPr>
          <p:cNvPr id="19" name="Picture 18" descr="A child with short hair wearing a purple shirt&#10;&#10;Description automatically generated">
            <a:extLst>
              <a:ext uri="{FF2B5EF4-FFF2-40B4-BE49-F238E27FC236}">
                <a16:creationId xmlns:a16="http://schemas.microsoft.com/office/drawing/2014/main" id="{2C9736B4-952D-43F3-863E-A2A54EDE36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5134" y="863029"/>
            <a:ext cx="2050312" cy="2050312"/>
          </a:xfrm>
          <a:prstGeom prst="rect">
            <a:avLst/>
          </a:prstGeom>
        </p:spPr>
      </p:pic>
      <p:pic>
        <p:nvPicPr>
          <p:cNvPr id="21" name="Picture 20" descr="A cartoon of a child&#10;&#10;Description automatically generated">
            <a:extLst>
              <a:ext uri="{FF2B5EF4-FFF2-40B4-BE49-F238E27FC236}">
                <a16:creationId xmlns:a16="http://schemas.microsoft.com/office/drawing/2014/main" id="{4D127510-F6A2-4783-B233-A64B799791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44955" y="3342992"/>
            <a:ext cx="1796902" cy="1796902"/>
          </a:xfrm>
          <a:prstGeom prst="rect">
            <a:avLst/>
          </a:prstGeom>
        </p:spPr>
      </p:pic>
      <p:sp>
        <p:nvSpPr>
          <p:cNvPr id="22" name="TextBox 21">
            <a:extLst>
              <a:ext uri="{FF2B5EF4-FFF2-40B4-BE49-F238E27FC236}">
                <a16:creationId xmlns:a16="http://schemas.microsoft.com/office/drawing/2014/main" id="{46B81235-0960-4A8C-986B-D85650C0B334}"/>
              </a:ext>
            </a:extLst>
          </p:cNvPr>
          <p:cNvSpPr txBox="1"/>
          <p:nvPr/>
        </p:nvSpPr>
        <p:spPr>
          <a:xfrm>
            <a:off x="9273045" y="3373424"/>
            <a:ext cx="2340721" cy="369332"/>
          </a:xfrm>
          <a:prstGeom prst="rect">
            <a:avLst/>
          </a:prstGeom>
          <a:noFill/>
        </p:spPr>
        <p:txBody>
          <a:bodyPr wrap="square" rtlCol="0">
            <a:spAutoFit/>
          </a:bodyPr>
          <a:lstStyle/>
          <a:p>
            <a:r>
              <a:rPr lang="en-GB" dirty="0" err="1">
                <a:solidFill>
                  <a:srgbClr val="002060"/>
                </a:solidFill>
              </a:rPr>
              <a:t>Noura</a:t>
            </a:r>
            <a:endParaRPr lang="en-GB" dirty="0">
              <a:solidFill>
                <a:srgbClr val="002060"/>
              </a:solidFill>
            </a:endParaRPr>
          </a:p>
        </p:txBody>
      </p:sp>
      <p:pic>
        <p:nvPicPr>
          <p:cNvPr id="24" name="Picture 23" descr="A person with colorful hair&#10;&#10;Description automatically generated">
            <a:extLst>
              <a:ext uri="{FF2B5EF4-FFF2-40B4-BE49-F238E27FC236}">
                <a16:creationId xmlns:a16="http://schemas.microsoft.com/office/drawing/2014/main" id="{76AA0F0D-8E0C-4804-AA49-ECC0F3CD23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8636" y="3429000"/>
            <a:ext cx="1667540" cy="1667540"/>
          </a:xfrm>
          <a:prstGeom prst="rect">
            <a:avLst/>
          </a:prstGeom>
        </p:spPr>
      </p:pic>
      <p:sp>
        <p:nvSpPr>
          <p:cNvPr id="25" name="TextBox 24">
            <a:extLst>
              <a:ext uri="{FF2B5EF4-FFF2-40B4-BE49-F238E27FC236}">
                <a16:creationId xmlns:a16="http://schemas.microsoft.com/office/drawing/2014/main" id="{5F6502D6-B245-4816-A622-B770424B4392}"/>
              </a:ext>
            </a:extLst>
          </p:cNvPr>
          <p:cNvSpPr txBox="1"/>
          <p:nvPr/>
        </p:nvSpPr>
        <p:spPr>
          <a:xfrm>
            <a:off x="615130" y="3396775"/>
            <a:ext cx="2340721" cy="369332"/>
          </a:xfrm>
          <a:prstGeom prst="rect">
            <a:avLst/>
          </a:prstGeom>
          <a:noFill/>
        </p:spPr>
        <p:txBody>
          <a:bodyPr wrap="square" rtlCol="0">
            <a:spAutoFit/>
          </a:bodyPr>
          <a:lstStyle/>
          <a:p>
            <a:r>
              <a:rPr lang="en-GB" dirty="0" err="1">
                <a:solidFill>
                  <a:srgbClr val="002060"/>
                </a:solidFill>
              </a:rPr>
              <a:t>Stéphanie</a:t>
            </a:r>
            <a:endParaRPr lang="en-GB" dirty="0">
              <a:solidFill>
                <a:srgbClr val="002060"/>
              </a:solidFill>
            </a:endParaRPr>
          </a:p>
        </p:txBody>
      </p:sp>
      <p:pic>
        <p:nvPicPr>
          <p:cNvPr id="27" name="Picture 26" descr="A person in glasses in front of a chalkboard&#10;&#10;Description automatically generated">
            <a:extLst>
              <a:ext uri="{FF2B5EF4-FFF2-40B4-BE49-F238E27FC236}">
                <a16:creationId xmlns:a16="http://schemas.microsoft.com/office/drawing/2014/main" id="{E9D5822F-DA97-43A0-A431-B30C1EC928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09102" y="1553472"/>
            <a:ext cx="1419949" cy="1419949"/>
          </a:xfrm>
          <a:prstGeom prst="rect">
            <a:avLst/>
          </a:prstGeom>
        </p:spPr>
      </p:pic>
      <p:pic>
        <p:nvPicPr>
          <p:cNvPr id="29" name="Picture 28" descr="A person in a suit and tie&#10;&#10;Description automatically generated">
            <a:extLst>
              <a:ext uri="{FF2B5EF4-FFF2-40B4-BE49-F238E27FC236}">
                <a16:creationId xmlns:a16="http://schemas.microsoft.com/office/drawing/2014/main" id="{F36C5108-E64C-4C64-9C76-CE6C2D72CE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96751" y="3396775"/>
            <a:ext cx="1699765" cy="1699765"/>
          </a:xfrm>
          <a:prstGeom prst="rect">
            <a:avLst/>
          </a:prstGeom>
        </p:spPr>
      </p:pic>
      <p:pic>
        <p:nvPicPr>
          <p:cNvPr id="31" name="Picture 30" descr="A person with blonde hair wearing a red dress&#10;&#10;Description automatically generated">
            <a:extLst>
              <a:ext uri="{FF2B5EF4-FFF2-40B4-BE49-F238E27FC236}">
                <a16:creationId xmlns:a16="http://schemas.microsoft.com/office/drawing/2014/main" id="{18AC6456-F8EB-49EE-B96E-8252EE073D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38304" y="1166275"/>
            <a:ext cx="1796565" cy="1796565"/>
          </a:xfrm>
          <a:prstGeom prst="rect">
            <a:avLst/>
          </a:prstGeom>
        </p:spPr>
      </p:pic>
      <p:pic>
        <p:nvPicPr>
          <p:cNvPr id="33" name="Picture 32" descr="A person with dark hair and a yellow shirt&#10;&#10;Description automatically generated">
            <a:extLst>
              <a:ext uri="{FF2B5EF4-FFF2-40B4-BE49-F238E27FC236}">
                <a16:creationId xmlns:a16="http://schemas.microsoft.com/office/drawing/2014/main" id="{01CDE162-5401-4809-825E-0C4ED584C20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5814" y="1330948"/>
            <a:ext cx="1573811" cy="1573811"/>
          </a:xfrm>
          <a:prstGeom prst="rect">
            <a:avLst/>
          </a:prstGeom>
        </p:spPr>
      </p:pic>
      <p:sp>
        <p:nvSpPr>
          <p:cNvPr id="34" name="TextBox 33">
            <a:extLst>
              <a:ext uri="{FF2B5EF4-FFF2-40B4-BE49-F238E27FC236}">
                <a16:creationId xmlns:a16="http://schemas.microsoft.com/office/drawing/2014/main" id="{EC3A94A0-7EB8-486A-AAB1-1D630FD708A7}"/>
              </a:ext>
            </a:extLst>
          </p:cNvPr>
          <p:cNvSpPr txBox="1"/>
          <p:nvPr/>
        </p:nvSpPr>
        <p:spPr>
          <a:xfrm>
            <a:off x="3447968" y="3390106"/>
            <a:ext cx="2340721" cy="369332"/>
          </a:xfrm>
          <a:prstGeom prst="rect">
            <a:avLst/>
          </a:prstGeom>
          <a:noFill/>
        </p:spPr>
        <p:txBody>
          <a:bodyPr wrap="square" rtlCol="0">
            <a:spAutoFit/>
          </a:bodyPr>
          <a:lstStyle/>
          <a:p>
            <a:r>
              <a:rPr lang="en-GB" dirty="0">
                <a:solidFill>
                  <a:srgbClr val="002060"/>
                </a:solidFill>
              </a:rPr>
              <a:t>Bilal</a:t>
            </a:r>
          </a:p>
        </p:txBody>
      </p:sp>
      <p:sp>
        <p:nvSpPr>
          <p:cNvPr id="35" name="TextBox 34">
            <a:extLst>
              <a:ext uri="{FF2B5EF4-FFF2-40B4-BE49-F238E27FC236}">
                <a16:creationId xmlns:a16="http://schemas.microsoft.com/office/drawing/2014/main" id="{432E0D03-9D4A-416A-95C8-770C4D77934F}"/>
              </a:ext>
            </a:extLst>
          </p:cNvPr>
          <p:cNvSpPr txBox="1"/>
          <p:nvPr/>
        </p:nvSpPr>
        <p:spPr>
          <a:xfrm>
            <a:off x="575648" y="1154431"/>
            <a:ext cx="2340721" cy="369332"/>
          </a:xfrm>
          <a:prstGeom prst="rect">
            <a:avLst/>
          </a:prstGeom>
          <a:noFill/>
        </p:spPr>
        <p:txBody>
          <a:bodyPr wrap="square" rtlCol="0">
            <a:spAutoFit/>
          </a:bodyPr>
          <a:lstStyle/>
          <a:p>
            <a:r>
              <a:rPr lang="en-GB" dirty="0">
                <a:solidFill>
                  <a:srgbClr val="002060"/>
                </a:solidFill>
              </a:rPr>
              <a:t>Abdel</a:t>
            </a:r>
          </a:p>
        </p:txBody>
      </p:sp>
      <p:sp>
        <p:nvSpPr>
          <p:cNvPr id="36" name="TextBox 35">
            <a:extLst>
              <a:ext uri="{FF2B5EF4-FFF2-40B4-BE49-F238E27FC236}">
                <a16:creationId xmlns:a16="http://schemas.microsoft.com/office/drawing/2014/main" id="{9A8592FD-831E-4315-9E3A-5601C4A7596B}"/>
              </a:ext>
            </a:extLst>
          </p:cNvPr>
          <p:cNvSpPr txBox="1"/>
          <p:nvPr/>
        </p:nvSpPr>
        <p:spPr>
          <a:xfrm>
            <a:off x="6427677" y="1146282"/>
            <a:ext cx="2340721" cy="369332"/>
          </a:xfrm>
          <a:prstGeom prst="rect">
            <a:avLst/>
          </a:prstGeom>
          <a:noFill/>
        </p:spPr>
        <p:txBody>
          <a:bodyPr wrap="square" rtlCol="0">
            <a:spAutoFit/>
          </a:bodyPr>
          <a:lstStyle/>
          <a:p>
            <a:r>
              <a:rPr lang="en-GB" dirty="0">
                <a:solidFill>
                  <a:srgbClr val="002060"/>
                </a:solidFill>
              </a:rPr>
              <a:t>Amandine</a:t>
            </a:r>
          </a:p>
        </p:txBody>
      </p:sp>
      <p:sp>
        <p:nvSpPr>
          <p:cNvPr id="37" name="TextBox 36">
            <a:extLst>
              <a:ext uri="{FF2B5EF4-FFF2-40B4-BE49-F238E27FC236}">
                <a16:creationId xmlns:a16="http://schemas.microsoft.com/office/drawing/2014/main" id="{989E93A3-D6BB-4505-9400-6361C737569E}"/>
              </a:ext>
            </a:extLst>
          </p:cNvPr>
          <p:cNvSpPr txBox="1"/>
          <p:nvPr/>
        </p:nvSpPr>
        <p:spPr>
          <a:xfrm>
            <a:off x="9308848" y="1127132"/>
            <a:ext cx="2340721" cy="369332"/>
          </a:xfrm>
          <a:prstGeom prst="rect">
            <a:avLst/>
          </a:prstGeom>
          <a:noFill/>
        </p:spPr>
        <p:txBody>
          <a:bodyPr wrap="square" rtlCol="0">
            <a:spAutoFit/>
          </a:bodyPr>
          <a:lstStyle/>
          <a:p>
            <a:r>
              <a:rPr lang="en-GB" dirty="0">
                <a:solidFill>
                  <a:srgbClr val="002060"/>
                </a:solidFill>
              </a:rPr>
              <a:t>La prof de </a:t>
            </a:r>
            <a:r>
              <a:rPr lang="en-GB" dirty="0" err="1">
                <a:solidFill>
                  <a:srgbClr val="002060"/>
                </a:solidFill>
              </a:rPr>
              <a:t>Léa</a:t>
            </a:r>
            <a:endParaRPr lang="en-GB" dirty="0">
              <a:solidFill>
                <a:srgbClr val="002060"/>
              </a:solidFill>
            </a:endParaRPr>
          </a:p>
        </p:txBody>
      </p:sp>
    </p:spTree>
    <p:extLst>
      <p:ext uri="{BB962C8B-B14F-4D97-AF65-F5344CB8AC3E}">
        <p14:creationId xmlns:p14="http://schemas.microsoft.com/office/powerpoint/2010/main" val="32137116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37DCCA65-F1F7-4463-AF85-DAE212EE87BA}"/>
              </a:ext>
            </a:extLst>
          </p:cNvPr>
          <p:cNvSpPr txBox="1"/>
          <p:nvPr/>
        </p:nvSpPr>
        <p:spPr>
          <a:xfrm>
            <a:off x="2893346" y="3939611"/>
            <a:ext cx="5064896" cy="553998"/>
          </a:xfrm>
          <a:prstGeom prst="rect">
            <a:avLst/>
          </a:prstGeom>
          <a:noFill/>
        </p:spPr>
        <p:txBody>
          <a:bodyPr wrap="square" rtlCol="0">
            <a:spAutoFit/>
          </a:bodyPr>
          <a:lstStyle/>
          <a:p>
            <a:pPr lvl="0">
              <a:defRPr/>
            </a:pPr>
            <a:r>
              <a:rPr lang="en-GB" sz="3000" dirty="0">
                <a:solidFill>
                  <a:srgbClr val="002060"/>
                </a:solidFill>
                <a:latin typeface="Century Gothic" panose="020B0502020202020204" pitchFamily="34" charset="0"/>
              </a:rPr>
              <a:t>La </a:t>
            </a:r>
            <a:r>
              <a:rPr lang="en-GB" sz="3000" dirty="0" err="1">
                <a:solidFill>
                  <a:srgbClr val="002060"/>
                </a:solidFill>
                <a:latin typeface="Century Gothic" panose="020B0502020202020204" pitchFamily="34" charset="0"/>
              </a:rPr>
              <a:t>sœur</a:t>
            </a:r>
            <a:r>
              <a:rPr lang="en-GB" sz="3000" dirty="0">
                <a:solidFill>
                  <a:srgbClr val="002060"/>
                </a:solidFill>
                <a:latin typeface="Century Gothic" panose="020B0502020202020204" pitchFamily="34" charset="0"/>
              </a:rPr>
              <a:t> de </a:t>
            </a:r>
            <a:r>
              <a:rPr lang="en-GB" sz="3000" dirty="0" err="1">
                <a:solidFill>
                  <a:srgbClr val="002060"/>
                </a:solidFill>
                <a:latin typeface="Century Gothic" panose="020B0502020202020204" pitchFamily="34" charset="0"/>
              </a:rPr>
              <a:t>Léa</a:t>
            </a:r>
            <a:r>
              <a:rPr lang="en-GB" sz="3000" dirty="0">
                <a:solidFill>
                  <a:srgbClr val="002060"/>
                </a:solidFill>
                <a:latin typeface="Century Gothic" panose="020B0502020202020204" pitchFamily="34" charset="0"/>
              </a:rPr>
              <a:t> </a:t>
            </a:r>
            <a:r>
              <a:rPr lang="en-GB" sz="3000" b="1" dirty="0" err="1">
                <a:solidFill>
                  <a:srgbClr val="002060"/>
                </a:solidFill>
                <a:latin typeface="Century Gothic" panose="020B0502020202020204" pitchFamily="34" charset="0"/>
              </a:rPr>
              <a:t>est</a:t>
            </a:r>
            <a:r>
              <a:rPr kumimoji="0" lang="en-GB" sz="3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petit</a:t>
            </a:r>
            <a:r>
              <a:rPr kumimoji="0" lang="en-GB" sz="30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e</a:t>
            </a:r>
            <a:r>
              <a:rPr kumimoji="0" lang="en-GB" sz="3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endParaRPr kumimoji="0" lang="en-GB" sz="3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 name="Title 3"/>
          <p:cNvSpPr>
            <a:spLocks noGrp="1"/>
          </p:cNvSpPr>
          <p:nvPr>
            <p:ph type="title"/>
          </p:nvPr>
        </p:nvSpPr>
        <p:spPr>
          <a:xfrm>
            <a:off x="-1" y="213557"/>
            <a:ext cx="4827181" cy="647577"/>
          </a:xfrm>
        </p:spPr>
        <p:txBody>
          <a:bodyPr>
            <a:normAutofit/>
          </a:bodyPr>
          <a:lstStyle/>
          <a:p>
            <a:r>
              <a:rPr lang="en-GB" b="1" dirty="0">
                <a:solidFill>
                  <a:schemeClr val="bg1"/>
                </a:solidFill>
              </a:rPr>
              <a:t>Introducing “we are”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Oval Callout 26">
            <a:extLst>
              <a:ext uri="{FF2B5EF4-FFF2-40B4-BE49-F238E27FC236}">
                <a16:creationId xmlns:a16="http://schemas.microsoft.com/office/drawing/2014/main" id="{873A8B43-49A0-49D3-84C1-ED1522AB23CC}"/>
              </a:ext>
            </a:extLst>
          </p:cNvPr>
          <p:cNvSpPr/>
          <p:nvPr/>
        </p:nvSpPr>
        <p:spPr>
          <a:xfrm>
            <a:off x="156411" y="2319298"/>
            <a:ext cx="2773704" cy="2162959"/>
          </a:xfrm>
          <a:prstGeom prst="wedgeEllipseCallout">
            <a:avLst>
              <a:gd name="adj1" fmla="val 82747"/>
              <a:gd name="adj2" fmla="val -12231"/>
            </a:avLst>
          </a:prstGeom>
          <a:solidFill>
            <a:srgbClr val="0055A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prstClr val="white"/>
                </a:solidFill>
                <a:latin typeface="Century Gothic" panose="020B0502020202020204" pitchFamily="34" charset="0"/>
              </a:rPr>
              <a:t>Remember, the last letter of all these verb forms is a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prstClr val="white"/>
                </a:solidFill>
                <a:latin typeface="Century Gothic" panose="020B0502020202020204" pitchFamily="34" charset="0"/>
              </a:rPr>
              <a:t>Silent Final Consonant!</a:t>
            </a:r>
            <a:endPar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10" name="Oval Callout 22">
            <a:extLst>
              <a:ext uri="{FF2B5EF4-FFF2-40B4-BE49-F238E27FC236}">
                <a16:creationId xmlns:a16="http://schemas.microsoft.com/office/drawing/2014/main" id="{B096AC35-F7E3-4AA1-A055-57D17425D932}"/>
              </a:ext>
            </a:extLst>
          </p:cNvPr>
          <p:cNvSpPr/>
          <p:nvPr/>
        </p:nvSpPr>
        <p:spPr>
          <a:xfrm>
            <a:off x="170314" y="2368865"/>
            <a:ext cx="2773704" cy="2162959"/>
          </a:xfrm>
          <a:prstGeom prst="wedgeEllipseCallout">
            <a:avLst>
              <a:gd name="adj1" fmla="val 109103"/>
              <a:gd name="adj2" fmla="val 92811"/>
            </a:avLst>
          </a:prstGeom>
          <a:solidFill>
            <a:srgbClr val="0055A5"/>
          </a:solidFill>
          <a:ln w="317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prstClr val="white"/>
                </a:solidFill>
                <a:latin typeface="Century Gothic" panose="020B0502020202020204" pitchFamily="34" charset="0"/>
              </a:rPr>
              <a:t>Remember, the last letter of all these verb forms is a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prstClr val="white"/>
                </a:solidFill>
                <a:latin typeface="Century Gothic" panose="020B0502020202020204" pitchFamily="34" charset="0"/>
              </a:rPr>
              <a:t>Silent Final Consonant!</a:t>
            </a:r>
            <a:endPar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11" name="TextBox 10">
            <a:extLst>
              <a:ext uri="{FF2B5EF4-FFF2-40B4-BE49-F238E27FC236}">
                <a16:creationId xmlns:a16="http://schemas.microsoft.com/office/drawing/2014/main" id="{35ACC214-DE1E-45BE-87EE-F9547EF725E8}"/>
              </a:ext>
            </a:extLst>
          </p:cNvPr>
          <p:cNvSpPr txBox="1"/>
          <p:nvPr/>
        </p:nvSpPr>
        <p:spPr>
          <a:xfrm>
            <a:off x="8094494" y="3904802"/>
            <a:ext cx="4083212" cy="553998"/>
          </a:xfrm>
          <a:prstGeom prst="rect">
            <a:avLst/>
          </a:prstGeom>
          <a:noFill/>
        </p:spPr>
        <p:txBody>
          <a:bodyPr wrap="square" rtlCol="0">
            <a:spAutoFit/>
          </a:bodyPr>
          <a:lstStyle/>
          <a:p>
            <a:pPr lvl="0">
              <a:defRPr/>
            </a:pPr>
            <a:r>
              <a:rPr lang="en-GB" sz="3000" dirty="0">
                <a:solidFill>
                  <a:srgbClr val="002060"/>
                </a:solidFill>
                <a:latin typeface="Century Gothic" panose="020B0502020202020204" pitchFamily="34" charset="0"/>
              </a:rPr>
              <a:t>Léa’s sister </a:t>
            </a:r>
            <a:r>
              <a:rPr lang="en-GB" sz="3000" b="1" dirty="0">
                <a:solidFill>
                  <a:srgbClr val="002060"/>
                </a:solidFill>
                <a:latin typeface="Century Gothic" panose="020B0502020202020204" pitchFamily="34" charset="0"/>
              </a:rPr>
              <a:t>is</a:t>
            </a:r>
            <a:r>
              <a:rPr lang="en-GB" sz="3000" dirty="0">
                <a:solidFill>
                  <a:srgbClr val="002060"/>
                </a:solidFill>
                <a:latin typeface="Century Gothic" panose="020B0502020202020204" pitchFamily="34" charset="0"/>
              </a:rPr>
              <a:t> short</a:t>
            </a:r>
            <a:r>
              <a:rPr kumimoji="0" lang="en-GB" sz="3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endParaRPr kumimoji="0" lang="en-GB" sz="3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19A111F9-05FA-4145-912A-BEE89D832634}"/>
              </a:ext>
            </a:extLst>
          </p:cNvPr>
          <p:cNvSpPr txBox="1"/>
          <p:nvPr/>
        </p:nvSpPr>
        <p:spPr>
          <a:xfrm>
            <a:off x="266097" y="4793139"/>
            <a:ext cx="107419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B0502020202020204" pitchFamily="34" charset="0"/>
              </a:rPr>
              <a:t>To say ‘we’ + </a:t>
            </a:r>
            <a:r>
              <a:rPr lang="en-GB" sz="2400" dirty="0" err="1">
                <a:solidFill>
                  <a:srgbClr val="4472C4">
                    <a:lumMod val="50000"/>
                  </a:srgbClr>
                </a:solidFill>
                <a:latin typeface="Century Gothic" panose="020B0502020202020204" pitchFamily="34" charset="0"/>
              </a:rPr>
              <a:t>être</a:t>
            </a:r>
            <a:r>
              <a:rPr lang="en-GB" sz="2400" dirty="0">
                <a:solidFill>
                  <a:srgbClr val="4472C4">
                    <a:lumMod val="50000"/>
                  </a:srgbClr>
                </a:solidFill>
                <a:latin typeface="Century Gothic" panose="020B0502020202020204" pitchFamily="34" charset="0"/>
              </a:rPr>
              <a:t> (first person plural):</a:t>
            </a:r>
            <a:endParaRPr kumimoji="0" lang="en-GB" sz="24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14" name="TextBox 13">
            <a:extLst>
              <a:ext uri="{FF2B5EF4-FFF2-40B4-BE49-F238E27FC236}">
                <a16:creationId xmlns:a16="http://schemas.microsoft.com/office/drawing/2014/main" id="{EA5E3079-F1DB-4734-8DD6-116F2B045F7B}"/>
              </a:ext>
            </a:extLst>
          </p:cNvPr>
          <p:cNvSpPr txBox="1"/>
          <p:nvPr/>
        </p:nvSpPr>
        <p:spPr>
          <a:xfrm>
            <a:off x="2870395" y="1942746"/>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noProof="0" dirty="0">
                <a:solidFill>
                  <a:srgbClr val="002060"/>
                </a:solidFill>
                <a:latin typeface="Century Gothic" panose="020B0502020202020204" pitchFamily="34" charset="0"/>
              </a:rPr>
              <a:t>Je </a:t>
            </a:r>
            <a:r>
              <a:rPr lang="en-GB" sz="3000" b="1" noProof="0" dirty="0" err="1">
                <a:solidFill>
                  <a:srgbClr val="002060"/>
                </a:solidFill>
                <a:latin typeface="Century Gothic" panose="020B0502020202020204" pitchFamily="34" charset="0"/>
              </a:rPr>
              <a:t>suis</a:t>
            </a:r>
            <a:r>
              <a:rPr kumimoji="0" lang="en-GB" sz="3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lang="en-GB" sz="3000" dirty="0" err="1">
                <a:solidFill>
                  <a:srgbClr val="002060"/>
                </a:solidFill>
                <a:latin typeface="Century Gothic" panose="020B0502020202020204" pitchFamily="34" charset="0"/>
              </a:rPr>
              <a:t>français</a:t>
            </a:r>
            <a:r>
              <a:rPr kumimoji="0" lang="en-GB" sz="3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endParaRPr kumimoji="0" lang="en-GB" sz="3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90ECE442-41FF-4DAD-82B7-5DF906B18FCB}"/>
              </a:ext>
            </a:extLst>
          </p:cNvPr>
          <p:cNvSpPr txBox="1"/>
          <p:nvPr/>
        </p:nvSpPr>
        <p:spPr>
          <a:xfrm>
            <a:off x="8031780" y="2592623"/>
            <a:ext cx="485633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002060"/>
                </a:solidFill>
                <a:latin typeface="Century Gothic" panose="020B0502020202020204" pitchFamily="34" charset="0"/>
              </a:rPr>
              <a:t>You </a:t>
            </a:r>
            <a:r>
              <a:rPr lang="en-GB" sz="3000" b="1" dirty="0">
                <a:solidFill>
                  <a:srgbClr val="002060"/>
                </a:solidFill>
                <a:latin typeface="Century Gothic" panose="020B0502020202020204" pitchFamily="34" charset="0"/>
              </a:rPr>
              <a:t>are</a:t>
            </a:r>
            <a:r>
              <a:rPr lang="en-GB" sz="3000" dirty="0">
                <a:solidFill>
                  <a:srgbClr val="002060"/>
                </a:solidFill>
                <a:latin typeface="Century Gothic" panose="020B0502020202020204" pitchFamily="34" charset="0"/>
              </a:rPr>
              <a:t> French</a:t>
            </a:r>
            <a:r>
              <a:rPr kumimoji="0" lang="en-GB" sz="3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endParaRPr kumimoji="0" lang="en-GB" sz="3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B7793F78-F8DA-4869-9F6F-01158971612B}"/>
              </a:ext>
            </a:extLst>
          </p:cNvPr>
          <p:cNvSpPr txBox="1"/>
          <p:nvPr/>
        </p:nvSpPr>
        <p:spPr>
          <a:xfrm>
            <a:off x="2870395" y="2644953"/>
            <a:ext cx="5161385" cy="553998"/>
          </a:xfrm>
          <a:prstGeom prst="rect">
            <a:avLst/>
          </a:prstGeom>
          <a:noFill/>
        </p:spPr>
        <p:txBody>
          <a:bodyPr wrap="square" rtlCol="0">
            <a:spAutoFit/>
          </a:bodyPr>
          <a:lstStyle/>
          <a:p>
            <a:pPr lvl="0">
              <a:defRPr/>
            </a:pPr>
            <a:r>
              <a:rPr lang="en-GB" sz="3000" noProof="0" dirty="0" err="1">
                <a:solidFill>
                  <a:srgbClr val="002060"/>
                </a:solidFill>
                <a:latin typeface="Century Gothic" panose="020B0502020202020204" pitchFamily="34" charset="0"/>
              </a:rPr>
              <a:t>Tu</a:t>
            </a:r>
            <a:r>
              <a:rPr kumimoji="0" lang="en-GB" sz="3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lang="en-GB" sz="3000" b="1" dirty="0" err="1">
                <a:solidFill>
                  <a:srgbClr val="002060"/>
                </a:solidFill>
                <a:latin typeface="Century Gothic" panose="020B0502020202020204" pitchFamily="34" charset="0"/>
              </a:rPr>
              <a:t>es</a:t>
            </a:r>
            <a:r>
              <a:rPr lang="en-GB" sz="3000" b="1" dirty="0">
                <a:solidFill>
                  <a:srgbClr val="002060"/>
                </a:solidFill>
                <a:latin typeface="Century Gothic" panose="020B0502020202020204" pitchFamily="34" charset="0"/>
              </a:rPr>
              <a:t> </a:t>
            </a:r>
            <a:r>
              <a:rPr lang="en-GB" sz="3000" dirty="0" err="1">
                <a:solidFill>
                  <a:srgbClr val="002060"/>
                </a:solidFill>
                <a:latin typeface="Century Gothic" panose="020B0502020202020204" pitchFamily="34" charset="0"/>
              </a:rPr>
              <a:t>français</a:t>
            </a:r>
            <a:r>
              <a:rPr kumimoji="0" lang="en-GB" sz="3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endParaRPr kumimoji="0" lang="en-GB" sz="3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2FF5FDDD-9F6C-485B-88D6-533101377762}"/>
              </a:ext>
            </a:extLst>
          </p:cNvPr>
          <p:cNvSpPr txBox="1"/>
          <p:nvPr/>
        </p:nvSpPr>
        <p:spPr>
          <a:xfrm>
            <a:off x="8094494" y="1936534"/>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002060"/>
                </a:solidFill>
                <a:latin typeface="Century Gothic" panose="020B0502020202020204" pitchFamily="34" charset="0"/>
              </a:rPr>
              <a:t>I </a:t>
            </a:r>
            <a:r>
              <a:rPr lang="en-GB" sz="3000" b="1" dirty="0">
                <a:solidFill>
                  <a:srgbClr val="002060"/>
                </a:solidFill>
                <a:latin typeface="Century Gothic" panose="020B0502020202020204" pitchFamily="34" charset="0"/>
              </a:rPr>
              <a:t>am</a:t>
            </a:r>
            <a:r>
              <a:rPr lang="en-GB" sz="3000" noProof="0" dirty="0">
                <a:solidFill>
                  <a:srgbClr val="002060"/>
                </a:solidFill>
                <a:latin typeface="Century Gothic" panose="020B0502020202020204" pitchFamily="34" charset="0"/>
              </a:rPr>
              <a:t> </a:t>
            </a:r>
            <a:r>
              <a:rPr lang="en-GB" sz="3000" dirty="0">
                <a:solidFill>
                  <a:srgbClr val="002060"/>
                </a:solidFill>
                <a:latin typeface="Century Gothic" panose="020B0502020202020204" pitchFamily="34" charset="0"/>
              </a:rPr>
              <a:t>French</a:t>
            </a:r>
            <a:r>
              <a:rPr kumimoji="0" lang="en-GB" sz="3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endParaRPr kumimoji="0" lang="en-GB" sz="3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B053211E-C9EA-49E8-8457-25E475D3933F}"/>
              </a:ext>
            </a:extLst>
          </p:cNvPr>
          <p:cNvSpPr txBox="1"/>
          <p:nvPr/>
        </p:nvSpPr>
        <p:spPr>
          <a:xfrm>
            <a:off x="2893345" y="3265887"/>
            <a:ext cx="4898337" cy="553998"/>
          </a:xfrm>
          <a:prstGeom prst="rect">
            <a:avLst/>
          </a:prstGeom>
          <a:noFill/>
        </p:spPr>
        <p:txBody>
          <a:bodyPr wrap="square" rtlCol="0">
            <a:spAutoFit/>
          </a:bodyPr>
          <a:lstStyle/>
          <a:p>
            <a:pPr lvl="0">
              <a:defRPr/>
            </a:pPr>
            <a:r>
              <a:rPr lang="en-GB" sz="3000" dirty="0">
                <a:solidFill>
                  <a:srgbClr val="002060"/>
                </a:solidFill>
                <a:latin typeface="Century Gothic" panose="020B0502020202020204" pitchFamily="34" charset="0"/>
              </a:rPr>
              <a:t>Le frère de </a:t>
            </a:r>
            <a:r>
              <a:rPr lang="en-GB" sz="3000" dirty="0" err="1">
                <a:solidFill>
                  <a:srgbClr val="002060"/>
                </a:solidFill>
                <a:latin typeface="Century Gothic" panose="020B0502020202020204" pitchFamily="34" charset="0"/>
              </a:rPr>
              <a:t>Léa</a:t>
            </a:r>
            <a:r>
              <a:rPr lang="en-GB" sz="3000" dirty="0">
                <a:solidFill>
                  <a:srgbClr val="002060"/>
                </a:solidFill>
                <a:latin typeface="Century Gothic" panose="020B0502020202020204" pitchFamily="34" charset="0"/>
              </a:rPr>
              <a:t> </a:t>
            </a:r>
            <a:r>
              <a:rPr lang="en-GB" sz="3000" b="1" dirty="0" err="1">
                <a:solidFill>
                  <a:srgbClr val="002060"/>
                </a:solidFill>
                <a:latin typeface="Century Gothic" panose="020B0502020202020204" pitchFamily="34" charset="0"/>
              </a:rPr>
              <a:t>est</a:t>
            </a:r>
            <a:r>
              <a:rPr lang="en-GB" sz="3000" dirty="0">
                <a:solidFill>
                  <a:srgbClr val="002060"/>
                </a:solidFill>
                <a:latin typeface="Century Gothic" panose="020B0502020202020204" pitchFamily="34" charset="0"/>
              </a:rPr>
              <a:t> </a:t>
            </a:r>
            <a:r>
              <a:rPr lang="en-GB" sz="3000" noProof="0" dirty="0">
                <a:solidFill>
                  <a:srgbClr val="002060"/>
                </a:solidFill>
                <a:latin typeface="Century Gothic" panose="020B0502020202020204" pitchFamily="34" charset="0"/>
              </a:rPr>
              <a:t>petit</a:t>
            </a:r>
            <a:r>
              <a:rPr kumimoji="0" lang="en-GB" sz="3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endParaRPr kumimoji="0" lang="en-GB" sz="3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F6283DD4-78FF-4C11-9AE3-B182A35AD06D}"/>
              </a:ext>
            </a:extLst>
          </p:cNvPr>
          <p:cNvSpPr txBox="1"/>
          <p:nvPr/>
        </p:nvSpPr>
        <p:spPr>
          <a:xfrm>
            <a:off x="8094494" y="3248712"/>
            <a:ext cx="4083212" cy="553998"/>
          </a:xfrm>
          <a:prstGeom prst="rect">
            <a:avLst/>
          </a:prstGeom>
          <a:noFill/>
        </p:spPr>
        <p:txBody>
          <a:bodyPr wrap="square" rtlCol="0">
            <a:spAutoFit/>
          </a:bodyPr>
          <a:lstStyle/>
          <a:p>
            <a:pPr lvl="0">
              <a:defRPr/>
            </a:pPr>
            <a:r>
              <a:rPr lang="en-GB" sz="3000" dirty="0">
                <a:solidFill>
                  <a:srgbClr val="002060"/>
                </a:solidFill>
                <a:latin typeface="Century Gothic" panose="020B0502020202020204" pitchFamily="34" charset="0"/>
              </a:rPr>
              <a:t>Léa’s brother </a:t>
            </a:r>
            <a:r>
              <a:rPr lang="en-GB" sz="3000" b="1" dirty="0">
                <a:solidFill>
                  <a:srgbClr val="002060"/>
                </a:solidFill>
                <a:latin typeface="Century Gothic" panose="020B0502020202020204" pitchFamily="34" charset="0"/>
              </a:rPr>
              <a:t>is</a:t>
            </a:r>
            <a:r>
              <a:rPr lang="en-GB" sz="3000" dirty="0">
                <a:solidFill>
                  <a:srgbClr val="002060"/>
                </a:solidFill>
                <a:latin typeface="Century Gothic" panose="020B0502020202020204" pitchFamily="34" charset="0"/>
              </a:rPr>
              <a:t> short</a:t>
            </a:r>
            <a:r>
              <a:rPr kumimoji="0" lang="en-GB" sz="3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endParaRPr kumimoji="0" lang="en-GB" sz="3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Rectangle 20">
            <a:extLst>
              <a:ext uri="{FF2B5EF4-FFF2-40B4-BE49-F238E27FC236}">
                <a16:creationId xmlns:a16="http://schemas.microsoft.com/office/drawing/2014/main" id="{94F29778-CF1D-454C-83A7-D7319A96762E}"/>
              </a:ext>
            </a:extLst>
          </p:cNvPr>
          <p:cNvSpPr/>
          <p:nvPr/>
        </p:nvSpPr>
        <p:spPr>
          <a:xfrm>
            <a:off x="300037" y="1353043"/>
            <a:ext cx="11453813" cy="461665"/>
          </a:xfrm>
          <a:prstGeom prst="rect">
            <a:avLst/>
          </a:prstGeom>
        </p:spPr>
        <p:txBody>
          <a:bodyPr wrap="square">
            <a:spAutoFit/>
          </a:bodyPr>
          <a:lstStyle/>
          <a:p>
            <a:pPr lvl="0">
              <a:defRPr/>
            </a:pPr>
            <a:r>
              <a:rPr lang="en-GB" sz="2400" dirty="0">
                <a:solidFill>
                  <a:srgbClr val="002060"/>
                </a:solidFill>
                <a:latin typeface="Century Gothic" panose="020B0502020202020204" pitchFamily="34" charset="0"/>
              </a:rPr>
              <a:t>Remember the 1</a:t>
            </a:r>
            <a:r>
              <a:rPr lang="en-GB" sz="2400" baseline="30000" dirty="0">
                <a:solidFill>
                  <a:srgbClr val="002060"/>
                </a:solidFill>
                <a:latin typeface="Century Gothic" panose="020B0502020202020204" pitchFamily="34" charset="0"/>
              </a:rPr>
              <a:t>st</a:t>
            </a:r>
            <a:r>
              <a:rPr lang="en-GB" sz="2400" dirty="0">
                <a:solidFill>
                  <a:srgbClr val="002060"/>
                </a:solidFill>
                <a:latin typeface="Century Gothic" panose="020B0502020202020204" pitchFamily="34" charset="0"/>
              </a:rPr>
              <a:t>, 2</a:t>
            </a:r>
            <a:r>
              <a:rPr lang="en-GB" sz="2400" baseline="30000" dirty="0">
                <a:solidFill>
                  <a:srgbClr val="002060"/>
                </a:solidFill>
                <a:latin typeface="Century Gothic" panose="020B0502020202020204" pitchFamily="34" charset="0"/>
              </a:rPr>
              <a:t>nd</a:t>
            </a:r>
            <a:r>
              <a:rPr lang="en-GB" sz="2400" dirty="0">
                <a:solidFill>
                  <a:srgbClr val="002060"/>
                </a:solidFill>
                <a:latin typeface="Century Gothic" panose="020B0502020202020204" pitchFamily="34" charset="0"/>
              </a:rPr>
              <a:t> and 3</a:t>
            </a:r>
            <a:r>
              <a:rPr lang="en-GB" sz="2400" baseline="30000" dirty="0">
                <a:solidFill>
                  <a:srgbClr val="002060"/>
                </a:solidFill>
                <a:latin typeface="Century Gothic" panose="020B0502020202020204" pitchFamily="34" charset="0"/>
              </a:rPr>
              <a:t>rd</a:t>
            </a:r>
            <a:r>
              <a:rPr lang="en-GB" sz="2400" dirty="0">
                <a:solidFill>
                  <a:srgbClr val="002060"/>
                </a:solidFill>
                <a:latin typeface="Century Gothic" panose="020B0502020202020204" pitchFamily="34" charset="0"/>
              </a:rPr>
              <a:t> person </a:t>
            </a:r>
            <a:r>
              <a:rPr lang="en-GB" sz="2400" i="1" dirty="0">
                <a:solidFill>
                  <a:srgbClr val="002060"/>
                </a:solidFill>
                <a:latin typeface="Century Gothic" panose="020B0502020202020204" pitchFamily="34" charset="0"/>
              </a:rPr>
              <a:t>singular</a:t>
            </a:r>
            <a:r>
              <a:rPr lang="en-GB" sz="2400" dirty="0">
                <a:solidFill>
                  <a:srgbClr val="002060"/>
                </a:solidFill>
                <a:latin typeface="Century Gothic" panose="020B0502020202020204" pitchFamily="34" charset="0"/>
              </a:rPr>
              <a:t> forms of the verb </a:t>
            </a:r>
            <a:r>
              <a:rPr lang="en-GB" sz="2400" b="1" dirty="0" err="1">
                <a:solidFill>
                  <a:srgbClr val="002060"/>
                </a:solidFill>
                <a:latin typeface="Century Gothic" panose="020B0502020202020204" pitchFamily="34" charset="0"/>
              </a:rPr>
              <a:t>être</a:t>
            </a:r>
            <a:r>
              <a:rPr lang="en-GB" sz="2400" b="1" dirty="0">
                <a:solidFill>
                  <a:srgbClr val="002060"/>
                </a:solidFill>
                <a:latin typeface="Century Gothic" panose="020B0502020202020204" pitchFamily="34" charset="0"/>
              </a:rPr>
              <a:t> (to be)</a:t>
            </a:r>
            <a:r>
              <a:rPr lang="en-GB" sz="2400" dirty="0">
                <a:solidFill>
                  <a:srgbClr val="002060"/>
                </a:solidFill>
                <a:latin typeface="Century Gothic" panose="020B0502020202020204" pitchFamily="34" charset="0"/>
              </a:rPr>
              <a:t>:  </a:t>
            </a:r>
          </a:p>
        </p:txBody>
      </p:sp>
      <p:sp>
        <p:nvSpPr>
          <p:cNvPr id="22" name="TextBox 21">
            <a:extLst>
              <a:ext uri="{FF2B5EF4-FFF2-40B4-BE49-F238E27FC236}">
                <a16:creationId xmlns:a16="http://schemas.microsoft.com/office/drawing/2014/main" id="{4C322228-E07B-49A5-8063-AA37AC73631C}"/>
              </a:ext>
            </a:extLst>
          </p:cNvPr>
          <p:cNvSpPr txBox="1"/>
          <p:nvPr/>
        </p:nvSpPr>
        <p:spPr>
          <a:xfrm>
            <a:off x="2141621" y="5295730"/>
            <a:ext cx="487170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noProof="0" dirty="0">
                <a:solidFill>
                  <a:srgbClr val="002060"/>
                </a:solidFill>
                <a:latin typeface="Century Gothic" panose="020B0502020202020204" pitchFamily="34" charset="0"/>
              </a:rPr>
              <a:t>Nous </a:t>
            </a:r>
            <a:r>
              <a:rPr lang="en-GB" sz="3000" b="1" noProof="0" dirty="0" err="1">
                <a:solidFill>
                  <a:srgbClr val="002060"/>
                </a:solidFill>
                <a:latin typeface="Century Gothic" panose="020B0502020202020204" pitchFamily="34" charset="0"/>
              </a:rPr>
              <a:t>sommes</a:t>
            </a:r>
            <a:r>
              <a:rPr lang="en-GB" sz="3000" noProof="0" dirty="0">
                <a:solidFill>
                  <a:srgbClr val="002060"/>
                </a:solidFill>
                <a:latin typeface="Century Gothic" panose="020B0502020202020204" pitchFamily="34" charset="0"/>
              </a:rPr>
              <a:t> contents.</a:t>
            </a:r>
            <a:endParaRPr kumimoji="0" lang="en-GB" sz="3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3" name="TextBox 22">
            <a:extLst>
              <a:ext uri="{FF2B5EF4-FFF2-40B4-BE49-F238E27FC236}">
                <a16:creationId xmlns:a16="http://schemas.microsoft.com/office/drawing/2014/main" id="{74CFD9E2-5BE0-4EBA-8EBC-07C404758BC5}"/>
              </a:ext>
            </a:extLst>
          </p:cNvPr>
          <p:cNvSpPr txBox="1"/>
          <p:nvPr/>
        </p:nvSpPr>
        <p:spPr>
          <a:xfrm>
            <a:off x="7013328" y="5295730"/>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002060"/>
                </a:solidFill>
                <a:latin typeface="Century Gothic" panose="020B0502020202020204" pitchFamily="34" charset="0"/>
              </a:rPr>
              <a:t>We are pleased</a:t>
            </a:r>
            <a:r>
              <a:rPr kumimoji="0" lang="en-GB" sz="3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endParaRPr kumimoji="0" lang="en-GB" sz="3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 name="Oval Callout 23">
            <a:extLst>
              <a:ext uri="{FF2B5EF4-FFF2-40B4-BE49-F238E27FC236}">
                <a16:creationId xmlns:a16="http://schemas.microsoft.com/office/drawing/2014/main" id="{2279BC3F-587E-4D12-8DF2-20B34DE0BF74}"/>
              </a:ext>
            </a:extLst>
          </p:cNvPr>
          <p:cNvSpPr/>
          <p:nvPr/>
        </p:nvSpPr>
        <p:spPr>
          <a:xfrm>
            <a:off x="9015947" y="4216610"/>
            <a:ext cx="2737903" cy="2162959"/>
          </a:xfrm>
          <a:prstGeom prst="wedgeEllipseCallout">
            <a:avLst>
              <a:gd name="adj1" fmla="val -95200"/>
              <a:gd name="adj2" fmla="val -45314"/>
            </a:avLst>
          </a:prstGeom>
          <a:solidFill>
            <a:srgbClr val="0055A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000" dirty="0">
                <a:solidFill>
                  <a:prstClr val="white"/>
                </a:solidFill>
                <a:latin typeface="Century Gothic" panose="020B0502020202020204" pitchFamily="34" charset="0"/>
              </a:rPr>
              <a:t>Remember, the feminine form of the adjective ends in </a:t>
            </a:r>
            <a:r>
              <a:rPr lang="en-US" sz="2400" dirty="0">
                <a:solidFill>
                  <a:srgbClr val="EE6000"/>
                </a:solidFill>
                <a:latin typeface="Century Gothic" panose="020B0502020202020204" pitchFamily="34" charset="0"/>
              </a:rPr>
              <a:t>-e</a:t>
            </a:r>
            <a:r>
              <a:rPr lang="en-US" sz="2000" dirty="0">
                <a:solidFill>
                  <a:prstClr val="white"/>
                </a:solidFill>
                <a:latin typeface="Century Gothic" panose="020B0502020202020204" pitchFamily="34" charset="0"/>
              </a:rPr>
              <a:t>!</a:t>
            </a:r>
          </a:p>
        </p:txBody>
      </p:sp>
    </p:spTree>
    <p:extLst>
      <p:ext uri="{BB962C8B-B14F-4D97-AF65-F5344CB8AC3E}">
        <p14:creationId xmlns:p14="http://schemas.microsoft.com/office/powerpoint/2010/main" val="417867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9" grpId="0" animBg="1"/>
      <p:bldP spid="10" grpId="0" animBg="1"/>
      <p:bldP spid="11" grpId="0"/>
      <p:bldP spid="13" grpId="0"/>
      <p:bldP spid="14" grpId="0"/>
      <p:bldP spid="15" grpId="0"/>
      <p:bldP spid="16" grpId="0"/>
      <p:bldP spid="17" grpId="0"/>
      <p:bldP spid="19" grpId="0"/>
      <p:bldP spid="20" grpId="0"/>
      <p:bldP spid="21" grpId="0"/>
      <p:bldP spid="22" grpId="0"/>
      <p:bldP spid="23" grpId="0"/>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BBB9AC16-1855-4ABA-A206-BED16249600E}"/>
              </a:ext>
            </a:extLst>
          </p:cNvPr>
          <p:cNvSpPr txBox="1"/>
          <p:nvPr/>
        </p:nvSpPr>
        <p:spPr>
          <a:xfrm>
            <a:off x="5245259" y="0"/>
            <a:ext cx="1701479" cy="6124754"/>
          </a:xfrm>
          <a:prstGeom prst="rect">
            <a:avLst/>
          </a:prstGeom>
          <a:noFill/>
        </p:spPr>
        <p:txBody>
          <a:bodyPr wrap="square" rtlCol="0">
            <a:spAutoFit/>
          </a:bodyPr>
          <a:lstStyle/>
          <a:p>
            <a:r>
              <a:rPr lang="en-GB" sz="19600" dirty="0">
                <a:solidFill>
                  <a:schemeClr val="accent5">
                    <a:lumMod val="50000"/>
                  </a:schemeClr>
                </a:solidFill>
                <a:latin typeface="Calibri" panose="020F0502020204030204" pitchFamily="34" charset="0"/>
                <a:cs typeface="Calibri" panose="020F0502020204030204" pitchFamily="34" charset="0"/>
              </a:rPr>
              <a:t>󠇯</a:t>
            </a:r>
            <a:endParaRPr lang="en-GB" sz="19600" dirty="0">
              <a:solidFill>
                <a:schemeClr val="accent5">
                  <a:lumMod val="50000"/>
                </a:schemeClr>
              </a:solidFill>
            </a:endParaRPr>
          </a:p>
        </p:txBody>
      </p:sp>
      <p:pic>
        <p:nvPicPr>
          <p:cNvPr id="4" name="Picture 3">
            <a:extLst>
              <a:ext uri="{FF2B5EF4-FFF2-40B4-BE49-F238E27FC236}">
                <a16:creationId xmlns:a16="http://schemas.microsoft.com/office/drawing/2014/main" id="{E1096656-473A-4038-A6FA-FCC41DB21ED9}"/>
              </a:ext>
            </a:extLst>
          </p:cNvPr>
          <p:cNvPicPr>
            <a:picLocks noChangeAspect="1"/>
          </p:cNvPicPr>
          <p:nvPr/>
        </p:nvPicPr>
        <p:blipFill>
          <a:blip r:embed="rId3"/>
          <a:stretch>
            <a:fillRect/>
          </a:stretch>
        </p:blipFill>
        <p:spPr>
          <a:xfrm>
            <a:off x="613765" y="3121863"/>
            <a:ext cx="1124810" cy="2624555"/>
          </a:xfrm>
          <a:prstGeom prst="rect">
            <a:avLst/>
          </a:prstGeom>
        </p:spPr>
      </p:pic>
      <p:pic>
        <p:nvPicPr>
          <p:cNvPr id="5" name="Picture 4">
            <a:extLst>
              <a:ext uri="{FF2B5EF4-FFF2-40B4-BE49-F238E27FC236}">
                <a16:creationId xmlns:a16="http://schemas.microsoft.com/office/drawing/2014/main" id="{1EEEBD62-4D28-4103-B020-9E03D3A1FC10}"/>
              </a:ext>
            </a:extLst>
          </p:cNvPr>
          <p:cNvPicPr>
            <a:picLocks noChangeAspect="1"/>
          </p:cNvPicPr>
          <p:nvPr/>
        </p:nvPicPr>
        <p:blipFill>
          <a:blip r:embed="rId4"/>
          <a:stretch>
            <a:fillRect/>
          </a:stretch>
        </p:blipFill>
        <p:spPr>
          <a:xfrm>
            <a:off x="6488239" y="3360041"/>
            <a:ext cx="2587976" cy="2094158"/>
          </a:xfrm>
          <a:prstGeom prst="rect">
            <a:avLst/>
          </a:prstGeom>
        </p:spPr>
      </p:pic>
      <p:pic>
        <p:nvPicPr>
          <p:cNvPr id="6" name="Picture 5">
            <a:extLst>
              <a:ext uri="{FF2B5EF4-FFF2-40B4-BE49-F238E27FC236}">
                <a16:creationId xmlns:a16="http://schemas.microsoft.com/office/drawing/2014/main" id="{490385A3-2272-47FE-885B-3433C65FFCC0}"/>
              </a:ext>
            </a:extLst>
          </p:cNvPr>
          <p:cNvPicPr>
            <a:picLocks noChangeAspect="1"/>
          </p:cNvPicPr>
          <p:nvPr/>
        </p:nvPicPr>
        <p:blipFill>
          <a:blip r:embed="rId5"/>
          <a:stretch>
            <a:fillRect/>
          </a:stretch>
        </p:blipFill>
        <p:spPr>
          <a:xfrm>
            <a:off x="9300324" y="3739136"/>
            <a:ext cx="2231330" cy="1390008"/>
          </a:xfrm>
          <a:prstGeom prst="rect">
            <a:avLst/>
          </a:prstGeom>
        </p:spPr>
      </p:pic>
      <p:pic>
        <p:nvPicPr>
          <p:cNvPr id="9" name="Picture 8">
            <a:extLst>
              <a:ext uri="{FF2B5EF4-FFF2-40B4-BE49-F238E27FC236}">
                <a16:creationId xmlns:a16="http://schemas.microsoft.com/office/drawing/2014/main" id="{ABFF714F-BCB7-4617-9592-8B969B527DEB}"/>
              </a:ext>
            </a:extLst>
          </p:cNvPr>
          <p:cNvPicPr>
            <a:picLocks noChangeAspect="1"/>
          </p:cNvPicPr>
          <p:nvPr/>
        </p:nvPicPr>
        <p:blipFill>
          <a:blip r:embed="rId6"/>
          <a:stretch>
            <a:fillRect/>
          </a:stretch>
        </p:blipFill>
        <p:spPr>
          <a:xfrm>
            <a:off x="7417486" y="2752106"/>
            <a:ext cx="705118" cy="739514"/>
          </a:xfrm>
          <a:prstGeom prst="rect">
            <a:avLst/>
          </a:prstGeom>
        </p:spPr>
      </p:pic>
      <p:sp>
        <p:nvSpPr>
          <p:cNvPr id="11" name="Rectangle 10">
            <a:extLst>
              <a:ext uri="{FF2B5EF4-FFF2-40B4-BE49-F238E27FC236}">
                <a16:creationId xmlns:a16="http://schemas.microsoft.com/office/drawing/2014/main" id="{D13ED6BD-4063-4173-B708-66E8E4D6D659}"/>
              </a:ext>
            </a:extLst>
          </p:cNvPr>
          <p:cNvSpPr/>
          <p:nvPr/>
        </p:nvSpPr>
        <p:spPr>
          <a:xfrm>
            <a:off x="9085900" y="5361891"/>
            <a:ext cx="2735044" cy="461665"/>
          </a:xfrm>
          <a:prstGeom prst="rect">
            <a:avLst/>
          </a:prstGeom>
        </p:spPr>
        <p:txBody>
          <a:bodyPr wrap="none">
            <a:spAutoFit/>
          </a:bodyPr>
          <a:lstStyle/>
          <a:p>
            <a:r>
              <a:rPr lang="en-GB" sz="2400" dirty="0" err="1">
                <a:solidFill>
                  <a:srgbClr val="002060"/>
                </a:solidFill>
              </a:rPr>
              <a:t>fran</a:t>
            </a:r>
            <a:r>
              <a:rPr lang="en-GB" sz="2400" dirty="0" err="1">
                <a:solidFill>
                  <a:srgbClr val="002060"/>
                </a:solidFill>
                <a:latin typeface="Century Gothic" panose="020B0502020202020204" pitchFamily="34" charset="0"/>
              </a:rPr>
              <a:t>çais</a:t>
            </a:r>
            <a:r>
              <a:rPr lang="en-GB" sz="2400" dirty="0">
                <a:solidFill>
                  <a:srgbClr val="002060"/>
                </a:solidFill>
                <a:latin typeface="Century Gothic" panose="020B0502020202020204" pitchFamily="34" charset="0"/>
              </a:rPr>
              <a:t> - French</a:t>
            </a:r>
            <a:endParaRPr lang="en-GB" sz="2400" dirty="0">
              <a:solidFill>
                <a:srgbClr val="002060"/>
              </a:solidFill>
            </a:endParaRPr>
          </a:p>
        </p:txBody>
      </p:sp>
      <p:sp>
        <p:nvSpPr>
          <p:cNvPr id="12" name="Title 3">
            <a:extLst>
              <a:ext uri="{FF2B5EF4-FFF2-40B4-BE49-F238E27FC236}">
                <a16:creationId xmlns:a16="http://schemas.microsoft.com/office/drawing/2014/main" id="{3D81B593-30D4-489B-94C1-937C7CA2D078}"/>
              </a:ext>
            </a:extLst>
          </p:cNvPr>
          <p:cNvSpPr>
            <a:spLocks noGrp="1"/>
          </p:cNvSpPr>
          <p:nvPr>
            <p:ph type="title"/>
          </p:nvPr>
        </p:nvSpPr>
        <p:spPr>
          <a:xfrm>
            <a:off x="4069393" y="-276832"/>
            <a:ext cx="4281714" cy="1325563"/>
          </a:xfrm>
        </p:spPr>
        <p:txBody>
          <a:bodyPr>
            <a:normAutofit/>
          </a:bodyPr>
          <a:lstStyle/>
          <a:p>
            <a:pPr algn="ctr"/>
            <a:r>
              <a:rPr lang="en-GB" sz="4800" b="1" dirty="0">
                <a:solidFill>
                  <a:srgbClr val="002060"/>
                </a:solidFill>
              </a:rPr>
              <a:t>Je </a:t>
            </a:r>
            <a:r>
              <a:rPr lang="en-GB" sz="4800" b="1" dirty="0" err="1">
                <a:solidFill>
                  <a:srgbClr val="002060"/>
                </a:solidFill>
              </a:rPr>
              <a:t>ou</a:t>
            </a:r>
            <a:r>
              <a:rPr lang="en-GB" sz="4800" b="1" dirty="0">
                <a:solidFill>
                  <a:srgbClr val="002060"/>
                </a:solidFill>
              </a:rPr>
              <a:t> nous ?</a:t>
            </a:r>
            <a:endParaRPr lang="en-US" sz="4800" dirty="0">
              <a:solidFill>
                <a:srgbClr val="002060"/>
              </a:solidFill>
            </a:endParaRPr>
          </a:p>
        </p:txBody>
      </p:sp>
      <p:sp>
        <p:nvSpPr>
          <p:cNvPr id="17" name="Rectangle 16">
            <a:hlinkClick r:id="" action="ppaction://noaction">
              <a:snd r:embed="rId7" name="tr1-1.wav"/>
            </a:hlinkClick>
            <a:extLst>
              <a:ext uri="{FF2B5EF4-FFF2-40B4-BE49-F238E27FC236}">
                <a16:creationId xmlns:a16="http://schemas.microsoft.com/office/drawing/2014/main" id="{3188DD8F-75BB-41FB-AF5D-57EE16D3EB1A}"/>
              </a:ext>
            </a:extLst>
          </p:cNvPr>
          <p:cNvSpPr/>
          <p:nvPr/>
        </p:nvSpPr>
        <p:spPr>
          <a:xfrm>
            <a:off x="316992" y="227051"/>
            <a:ext cx="1194816" cy="1058587"/>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white"/>
                </a:solidFill>
                <a:effectLst/>
                <a:uLnTx/>
                <a:uFillTx/>
                <a:latin typeface="+mj-lt"/>
                <a:ea typeface="+mn-ea"/>
                <a:cs typeface="+mn-cs"/>
              </a:rPr>
              <a:t>1</a:t>
            </a:r>
          </a:p>
        </p:txBody>
      </p:sp>
    </p:spTree>
    <p:extLst>
      <p:ext uri="{BB962C8B-B14F-4D97-AF65-F5344CB8AC3E}">
        <p14:creationId xmlns:p14="http://schemas.microsoft.com/office/powerpoint/2010/main" val="897798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A06CEB7C-8F02-444C-B430-B0E000660D77}"/>
              </a:ext>
            </a:extLst>
          </p:cNvPr>
          <p:cNvSpPr txBox="1"/>
          <p:nvPr/>
        </p:nvSpPr>
        <p:spPr>
          <a:xfrm>
            <a:off x="5245259" y="0"/>
            <a:ext cx="1701479" cy="6124754"/>
          </a:xfrm>
          <a:prstGeom prst="rect">
            <a:avLst/>
          </a:prstGeom>
          <a:noFill/>
        </p:spPr>
        <p:txBody>
          <a:bodyPr wrap="square" rtlCol="0">
            <a:spAutoFit/>
          </a:bodyPr>
          <a:lstStyle/>
          <a:p>
            <a:r>
              <a:rPr lang="en-GB" sz="19600" dirty="0">
                <a:solidFill>
                  <a:schemeClr val="accent5">
                    <a:lumMod val="50000"/>
                  </a:schemeClr>
                </a:solidFill>
                <a:latin typeface="Calibri" panose="020F0502020204030204" pitchFamily="34" charset="0"/>
                <a:cs typeface="Calibri" panose="020F0502020204030204" pitchFamily="34" charset="0"/>
              </a:rPr>
              <a:t>󠇯</a:t>
            </a:r>
            <a:endParaRPr lang="en-GB" sz="19600" dirty="0">
              <a:solidFill>
                <a:schemeClr val="accent5">
                  <a:lumMod val="50000"/>
                </a:schemeClr>
              </a:solidFill>
            </a:endParaRPr>
          </a:p>
        </p:txBody>
      </p:sp>
      <p:pic>
        <p:nvPicPr>
          <p:cNvPr id="4" name="Picture 3">
            <a:extLst>
              <a:ext uri="{FF2B5EF4-FFF2-40B4-BE49-F238E27FC236}">
                <a16:creationId xmlns:a16="http://schemas.microsoft.com/office/drawing/2014/main" id="{5BB46039-B98D-45F3-8729-32CB6C8C0B58}"/>
              </a:ext>
            </a:extLst>
          </p:cNvPr>
          <p:cNvPicPr>
            <a:picLocks noChangeAspect="1"/>
          </p:cNvPicPr>
          <p:nvPr/>
        </p:nvPicPr>
        <p:blipFill>
          <a:blip r:embed="rId3"/>
          <a:stretch>
            <a:fillRect/>
          </a:stretch>
        </p:blipFill>
        <p:spPr>
          <a:xfrm>
            <a:off x="613765" y="3121863"/>
            <a:ext cx="1124810" cy="2624555"/>
          </a:xfrm>
          <a:prstGeom prst="rect">
            <a:avLst/>
          </a:prstGeom>
        </p:spPr>
      </p:pic>
      <p:pic>
        <p:nvPicPr>
          <p:cNvPr id="5" name="Picture 4">
            <a:extLst>
              <a:ext uri="{FF2B5EF4-FFF2-40B4-BE49-F238E27FC236}">
                <a16:creationId xmlns:a16="http://schemas.microsoft.com/office/drawing/2014/main" id="{2B5AAD59-ED8B-4983-AB4D-C80641B48918}"/>
              </a:ext>
            </a:extLst>
          </p:cNvPr>
          <p:cNvPicPr>
            <a:picLocks noChangeAspect="1"/>
          </p:cNvPicPr>
          <p:nvPr/>
        </p:nvPicPr>
        <p:blipFill>
          <a:blip r:embed="rId4"/>
          <a:stretch>
            <a:fillRect/>
          </a:stretch>
        </p:blipFill>
        <p:spPr>
          <a:xfrm>
            <a:off x="6488239" y="3360041"/>
            <a:ext cx="2587976" cy="2094158"/>
          </a:xfrm>
          <a:prstGeom prst="rect">
            <a:avLst/>
          </a:prstGeom>
        </p:spPr>
      </p:pic>
      <p:pic>
        <p:nvPicPr>
          <p:cNvPr id="8" name="Picture 7">
            <a:extLst>
              <a:ext uri="{FF2B5EF4-FFF2-40B4-BE49-F238E27FC236}">
                <a16:creationId xmlns:a16="http://schemas.microsoft.com/office/drawing/2014/main" id="{A4DAAE1E-4D9B-4F54-AAAB-4D9A8D87CC3B}"/>
              </a:ext>
            </a:extLst>
          </p:cNvPr>
          <p:cNvPicPr>
            <a:picLocks noChangeAspect="1"/>
          </p:cNvPicPr>
          <p:nvPr/>
        </p:nvPicPr>
        <p:blipFill>
          <a:blip r:embed="rId5"/>
          <a:stretch>
            <a:fillRect/>
          </a:stretch>
        </p:blipFill>
        <p:spPr>
          <a:xfrm>
            <a:off x="1239184" y="2281738"/>
            <a:ext cx="801050" cy="840125"/>
          </a:xfrm>
          <a:prstGeom prst="rect">
            <a:avLst/>
          </a:prstGeom>
        </p:spPr>
      </p:pic>
      <p:pic>
        <p:nvPicPr>
          <p:cNvPr id="9" name="Picture 8">
            <a:extLst>
              <a:ext uri="{FF2B5EF4-FFF2-40B4-BE49-F238E27FC236}">
                <a16:creationId xmlns:a16="http://schemas.microsoft.com/office/drawing/2014/main" id="{C8365003-F839-405A-858C-CA48585EAF05}"/>
              </a:ext>
            </a:extLst>
          </p:cNvPr>
          <p:cNvPicPr/>
          <p:nvPr/>
        </p:nvPicPr>
        <p:blipFill rotWithShape="1">
          <a:blip r:embed="rId6" cstate="print">
            <a:extLst>
              <a:ext uri="{28A0092B-C50C-407E-A947-70E740481C1C}">
                <a14:useLocalDpi xmlns:a14="http://schemas.microsoft.com/office/drawing/2010/main" val="0"/>
              </a:ext>
            </a:extLst>
          </a:blip>
          <a:srcRect l="17777"/>
          <a:stretch/>
        </p:blipFill>
        <p:spPr>
          <a:xfrm>
            <a:off x="2216484" y="3682127"/>
            <a:ext cx="1743003" cy="1864220"/>
          </a:xfrm>
          <a:prstGeom prst="rect">
            <a:avLst/>
          </a:prstGeom>
        </p:spPr>
      </p:pic>
      <p:sp>
        <p:nvSpPr>
          <p:cNvPr id="11" name="Rectangle 10">
            <a:extLst>
              <a:ext uri="{FF2B5EF4-FFF2-40B4-BE49-F238E27FC236}">
                <a16:creationId xmlns:a16="http://schemas.microsoft.com/office/drawing/2014/main" id="{AFBE2754-E29D-4ECD-B9AF-5C736FFE0CD6}"/>
              </a:ext>
            </a:extLst>
          </p:cNvPr>
          <p:cNvSpPr/>
          <p:nvPr/>
        </p:nvSpPr>
        <p:spPr>
          <a:xfrm>
            <a:off x="2216484" y="5663089"/>
            <a:ext cx="1821332" cy="461665"/>
          </a:xfrm>
          <a:prstGeom prst="rect">
            <a:avLst/>
          </a:prstGeom>
        </p:spPr>
        <p:txBody>
          <a:bodyPr wrap="none">
            <a:spAutoFit/>
          </a:bodyPr>
          <a:lstStyle/>
          <a:p>
            <a:r>
              <a:rPr lang="en-GB" sz="2400" dirty="0" err="1">
                <a:solidFill>
                  <a:srgbClr val="002060"/>
                </a:solidFill>
              </a:rPr>
              <a:t>malade</a:t>
            </a:r>
            <a:r>
              <a:rPr lang="en-GB" sz="2400" dirty="0">
                <a:solidFill>
                  <a:srgbClr val="002060"/>
                </a:solidFill>
              </a:rPr>
              <a:t> - ill</a:t>
            </a:r>
          </a:p>
        </p:txBody>
      </p:sp>
      <p:sp>
        <p:nvSpPr>
          <p:cNvPr id="17" name="Rectangle 16">
            <a:hlinkClick r:id="" action="ppaction://noaction">
              <a:snd r:embed="rId7" name="tr1-2.wav"/>
            </a:hlinkClick>
            <a:extLst>
              <a:ext uri="{FF2B5EF4-FFF2-40B4-BE49-F238E27FC236}">
                <a16:creationId xmlns:a16="http://schemas.microsoft.com/office/drawing/2014/main" id="{360EFEBB-1807-449B-A85D-3E20E0E0981C}"/>
              </a:ext>
            </a:extLst>
          </p:cNvPr>
          <p:cNvSpPr/>
          <p:nvPr/>
        </p:nvSpPr>
        <p:spPr>
          <a:xfrm>
            <a:off x="316992" y="227049"/>
            <a:ext cx="1194816" cy="1058587"/>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3200" b="1" dirty="0">
                <a:solidFill>
                  <a:prstClr val="white"/>
                </a:solidFill>
                <a:latin typeface="+mj-lt"/>
              </a:rPr>
              <a:t>2</a:t>
            </a:r>
            <a:endParaRPr kumimoji="0" lang="fr-FR" sz="3200" b="1" i="0" u="none" strike="noStrike" kern="1200" cap="none" spc="0" normalizeH="0" baseline="0" noProof="0" dirty="0">
              <a:ln>
                <a:noFill/>
              </a:ln>
              <a:solidFill>
                <a:prstClr val="white"/>
              </a:solidFill>
              <a:effectLst/>
              <a:uLnTx/>
              <a:uFillTx/>
              <a:latin typeface="+mj-lt"/>
              <a:ea typeface="+mn-ea"/>
              <a:cs typeface="+mn-cs"/>
            </a:endParaRPr>
          </a:p>
        </p:txBody>
      </p:sp>
      <p:sp>
        <p:nvSpPr>
          <p:cNvPr id="13" name="Title 3">
            <a:extLst>
              <a:ext uri="{FF2B5EF4-FFF2-40B4-BE49-F238E27FC236}">
                <a16:creationId xmlns:a16="http://schemas.microsoft.com/office/drawing/2014/main" id="{2B9BBF03-7885-4F71-A516-3686EBCB3ADB}"/>
              </a:ext>
            </a:extLst>
          </p:cNvPr>
          <p:cNvSpPr>
            <a:spLocks noGrp="1"/>
          </p:cNvSpPr>
          <p:nvPr>
            <p:ph type="title"/>
          </p:nvPr>
        </p:nvSpPr>
        <p:spPr>
          <a:xfrm>
            <a:off x="4069393" y="-276832"/>
            <a:ext cx="4281714" cy="1325563"/>
          </a:xfrm>
        </p:spPr>
        <p:txBody>
          <a:bodyPr>
            <a:normAutofit/>
          </a:bodyPr>
          <a:lstStyle/>
          <a:p>
            <a:pPr algn="ctr"/>
            <a:r>
              <a:rPr lang="en-GB" sz="4800" b="1" dirty="0">
                <a:solidFill>
                  <a:srgbClr val="002060"/>
                </a:solidFill>
              </a:rPr>
              <a:t>Je </a:t>
            </a:r>
            <a:r>
              <a:rPr lang="en-GB" sz="4800" b="1" dirty="0" err="1">
                <a:solidFill>
                  <a:srgbClr val="002060"/>
                </a:solidFill>
              </a:rPr>
              <a:t>ou</a:t>
            </a:r>
            <a:r>
              <a:rPr lang="en-GB" sz="4800" b="1" dirty="0">
                <a:solidFill>
                  <a:srgbClr val="002060"/>
                </a:solidFill>
              </a:rPr>
              <a:t> nous ?</a:t>
            </a:r>
            <a:endParaRPr lang="en-US" sz="4800" dirty="0">
              <a:solidFill>
                <a:srgbClr val="002060"/>
              </a:solidFill>
            </a:endParaRPr>
          </a:p>
        </p:txBody>
      </p:sp>
    </p:spTree>
    <p:extLst>
      <p:ext uri="{BB962C8B-B14F-4D97-AF65-F5344CB8AC3E}">
        <p14:creationId xmlns:p14="http://schemas.microsoft.com/office/powerpoint/2010/main" val="203466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0790E8CC-B718-4663-A7F8-BA0F2C6792AD}"/>
              </a:ext>
            </a:extLst>
          </p:cNvPr>
          <p:cNvSpPr txBox="1"/>
          <p:nvPr/>
        </p:nvSpPr>
        <p:spPr>
          <a:xfrm>
            <a:off x="5245259" y="0"/>
            <a:ext cx="1701479" cy="6124754"/>
          </a:xfrm>
          <a:prstGeom prst="rect">
            <a:avLst/>
          </a:prstGeom>
          <a:noFill/>
        </p:spPr>
        <p:txBody>
          <a:bodyPr wrap="square" rtlCol="0">
            <a:spAutoFit/>
          </a:bodyPr>
          <a:lstStyle/>
          <a:p>
            <a:r>
              <a:rPr lang="en-GB" sz="19600" dirty="0">
                <a:solidFill>
                  <a:schemeClr val="accent5">
                    <a:lumMod val="50000"/>
                  </a:schemeClr>
                </a:solidFill>
                <a:latin typeface="Calibri" panose="020F0502020204030204" pitchFamily="34" charset="0"/>
                <a:cs typeface="Calibri" panose="020F0502020204030204" pitchFamily="34" charset="0"/>
              </a:rPr>
              <a:t>󠇯</a:t>
            </a:r>
            <a:endParaRPr lang="en-GB" sz="19600" dirty="0">
              <a:solidFill>
                <a:schemeClr val="accent5">
                  <a:lumMod val="50000"/>
                </a:schemeClr>
              </a:solidFill>
            </a:endParaRPr>
          </a:p>
        </p:txBody>
      </p:sp>
      <p:pic>
        <p:nvPicPr>
          <p:cNvPr id="4" name="Picture 3">
            <a:extLst>
              <a:ext uri="{FF2B5EF4-FFF2-40B4-BE49-F238E27FC236}">
                <a16:creationId xmlns:a16="http://schemas.microsoft.com/office/drawing/2014/main" id="{02FE8BF8-4C92-4575-BC1B-70F84FBD6B28}"/>
              </a:ext>
            </a:extLst>
          </p:cNvPr>
          <p:cNvPicPr>
            <a:picLocks noChangeAspect="1"/>
          </p:cNvPicPr>
          <p:nvPr/>
        </p:nvPicPr>
        <p:blipFill>
          <a:blip r:embed="rId3"/>
          <a:stretch>
            <a:fillRect/>
          </a:stretch>
        </p:blipFill>
        <p:spPr>
          <a:xfrm>
            <a:off x="613765" y="3121863"/>
            <a:ext cx="1124810" cy="2624555"/>
          </a:xfrm>
          <a:prstGeom prst="rect">
            <a:avLst/>
          </a:prstGeom>
        </p:spPr>
      </p:pic>
      <p:pic>
        <p:nvPicPr>
          <p:cNvPr id="5" name="Picture 4">
            <a:extLst>
              <a:ext uri="{FF2B5EF4-FFF2-40B4-BE49-F238E27FC236}">
                <a16:creationId xmlns:a16="http://schemas.microsoft.com/office/drawing/2014/main" id="{BC22B244-DFDA-4DAF-B842-7BEC1A9A210F}"/>
              </a:ext>
            </a:extLst>
          </p:cNvPr>
          <p:cNvPicPr>
            <a:picLocks noChangeAspect="1"/>
          </p:cNvPicPr>
          <p:nvPr/>
        </p:nvPicPr>
        <p:blipFill>
          <a:blip r:embed="rId4"/>
          <a:stretch>
            <a:fillRect/>
          </a:stretch>
        </p:blipFill>
        <p:spPr>
          <a:xfrm>
            <a:off x="6488239" y="3360041"/>
            <a:ext cx="2587976" cy="2094158"/>
          </a:xfrm>
          <a:prstGeom prst="rect">
            <a:avLst/>
          </a:prstGeom>
        </p:spPr>
      </p:pic>
      <p:pic>
        <p:nvPicPr>
          <p:cNvPr id="8" name="Picture 7">
            <a:extLst>
              <a:ext uri="{FF2B5EF4-FFF2-40B4-BE49-F238E27FC236}">
                <a16:creationId xmlns:a16="http://schemas.microsoft.com/office/drawing/2014/main" id="{7110923D-67F7-4203-B1BF-A4CCC17F2319}"/>
              </a:ext>
            </a:extLst>
          </p:cNvPr>
          <p:cNvPicPr>
            <a:picLocks noChangeAspect="1"/>
          </p:cNvPicPr>
          <p:nvPr/>
        </p:nvPicPr>
        <p:blipFill>
          <a:blip r:embed="rId5"/>
          <a:stretch>
            <a:fillRect/>
          </a:stretch>
        </p:blipFill>
        <p:spPr>
          <a:xfrm>
            <a:off x="1141697" y="2355362"/>
            <a:ext cx="740221" cy="776329"/>
          </a:xfrm>
          <a:prstGeom prst="rect">
            <a:avLst/>
          </a:prstGeom>
        </p:spPr>
      </p:pic>
      <p:pic>
        <p:nvPicPr>
          <p:cNvPr id="9" name="Picture 8">
            <a:extLst>
              <a:ext uri="{FF2B5EF4-FFF2-40B4-BE49-F238E27FC236}">
                <a16:creationId xmlns:a16="http://schemas.microsoft.com/office/drawing/2014/main" id="{318AE133-E090-4B02-87BA-4B85ED24D1AD}"/>
              </a:ext>
            </a:extLst>
          </p:cNvPr>
          <p:cNvPicPr>
            <a:picLocks noChangeAspect="1"/>
          </p:cNvPicPr>
          <p:nvPr/>
        </p:nvPicPr>
        <p:blipFill>
          <a:blip r:embed="rId6"/>
          <a:stretch>
            <a:fillRect/>
          </a:stretch>
        </p:blipFill>
        <p:spPr>
          <a:xfrm>
            <a:off x="2079372" y="3895010"/>
            <a:ext cx="1554615" cy="1536326"/>
          </a:xfrm>
          <a:prstGeom prst="rect">
            <a:avLst/>
          </a:prstGeom>
        </p:spPr>
      </p:pic>
      <p:sp>
        <p:nvSpPr>
          <p:cNvPr id="11" name="Rectangle 10">
            <a:extLst>
              <a:ext uri="{FF2B5EF4-FFF2-40B4-BE49-F238E27FC236}">
                <a16:creationId xmlns:a16="http://schemas.microsoft.com/office/drawing/2014/main" id="{C5171A99-8A66-4FFC-B623-50D1E2A5EADE}"/>
              </a:ext>
            </a:extLst>
          </p:cNvPr>
          <p:cNvSpPr/>
          <p:nvPr/>
        </p:nvSpPr>
        <p:spPr>
          <a:xfrm>
            <a:off x="1617354" y="5663089"/>
            <a:ext cx="2855269" cy="461665"/>
          </a:xfrm>
          <a:prstGeom prst="rect">
            <a:avLst/>
          </a:prstGeom>
        </p:spPr>
        <p:txBody>
          <a:bodyPr wrap="none">
            <a:spAutoFit/>
          </a:bodyPr>
          <a:lstStyle/>
          <a:p>
            <a:r>
              <a:rPr lang="en-GB" sz="2400" dirty="0">
                <a:solidFill>
                  <a:srgbClr val="002060"/>
                </a:solidFill>
              </a:rPr>
              <a:t>content - pleased</a:t>
            </a:r>
          </a:p>
        </p:txBody>
      </p:sp>
      <p:sp>
        <p:nvSpPr>
          <p:cNvPr id="15" name="Rectangle 14">
            <a:hlinkClick r:id="" action="ppaction://noaction">
              <a:snd r:embed="rId7" name="tr1-3.wav"/>
            </a:hlinkClick>
            <a:extLst>
              <a:ext uri="{FF2B5EF4-FFF2-40B4-BE49-F238E27FC236}">
                <a16:creationId xmlns:a16="http://schemas.microsoft.com/office/drawing/2014/main" id="{5343EBFC-6E77-448E-A007-3322B627FC62}"/>
              </a:ext>
            </a:extLst>
          </p:cNvPr>
          <p:cNvSpPr/>
          <p:nvPr/>
        </p:nvSpPr>
        <p:spPr>
          <a:xfrm>
            <a:off x="316992" y="227049"/>
            <a:ext cx="1194816" cy="1058587"/>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3200" b="1" dirty="0">
                <a:solidFill>
                  <a:prstClr val="white"/>
                </a:solidFill>
                <a:latin typeface="+mj-lt"/>
              </a:rPr>
              <a:t>3</a:t>
            </a:r>
            <a:endParaRPr kumimoji="0" lang="fr-FR" sz="3200" b="1" i="0" u="none" strike="noStrike" kern="1200" cap="none" spc="0" normalizeH="0" baseline="0" noProof="0" dirty="0">
              <a:ln>
                <a:noFill/>
              </a:ln>
              <a:solidFill>
                <a:prstClr val="white"/>
              </a:solidFill>
              <a:effectLst/>
              <a:uLnTx/>
              <a:uFillTx/>
              <a:latin typeface="+mj-lt"/>
              <a:ea typeface="+mn-ea"/>
              <a:cs typeface="+mn-cs"/>
            </a:endParaRPr>
          </a:p>
        </p:txBody>
      </p:sp>
      <p:sp>
        <p:nvSpPr>
          <p:cNvPr id="13" name="Title 3">
            <a:extLst>
              <a:ext uri="{FF2B5EF4-FFF2-40B4-BE49-F238E27FC236}">
                <a16:creationId xmlns:a16="http://schemas.microsoft.com/office/drawing/2014/main" id="{78FF9922-C424-429E-ACED-061353CE83A1}"/>
              </a:ext>
            </a:extLst>
          </p:cNvPr>
          <p:cNvSpPr>
            <a:spLocks noGrp="1"/>
          </p:cNvSpPr>
          <p:nvPr>
            <p:ph type="title"/>
          </p:nvPr>
        </p:nvSpPr>
        <p:spPr>
          <a:xfrm>
            <a:off x="4069393" y="-276832"/>
            <a:ext cx="4281714" cy="1325563"/>
          </a:xfrm>
        </p:spPr>
        <p:txBody>
          <a:bodyPr>
            <a:normAutofit/>
          </a:bodyPr>
          <a:lstStyle/>
          <a:p>
            <a:pPr algn="ctr"/>
            <a:r>
              <a:rPr lang="en-GB" sz="4800" b="1" dirty="0">
                <a:solidFill>
                  <a:srgbClr val="002060"/>
                </a:solidFill>
              </a:rPr>
              <a:t>Je </a:t>
            </a:r>
            <a:r>
              <a:rPr lang="en-GB" sz="4800" b="1" dirty="0" err="1">
                <a:solidFill>
                  <a:srgbClr val="002060"/>
                </a:solidFill>
              </a:rPr>
              <a:t>ou</a:t>
            </a:r>
            <a:r>
              <a:rPr lang="en-GB" sz="4800" b="1" dirty="0">
                <a:solidFill>
                  <a:srgbClr val="002060"/>
                </a:solidFill>
              </a:rPr>
              <a:t> nous ?</a:t>
            </a:r>
            <a:endParaRPr lang="en-US" sz="4800" dirty="0">
              <a:solidFill>
                <a:srgbClr val="002060"/>
              </a:solidFill>
            </a:endParaRPr>
          </a:p>
        </p:txBody>
      </p:sp>
    </p:spTree>
    <p:extLst>
      <p:ext uri="{BB962C8B-B14F-4D97-AF65-F5344CB8AC3E}">
        <p14:creationId xmlns:p14="http://schemas.microsoft.com/office/powerpoint/2010/main" val="236648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57A693DF-685E-4028-833E-5EFCE55E2888}"/>
              </a:ext>
            </a:extLst>
          </p:cNvPr>
          <p:cNvSpPr txBox="1"/>
          <p:nvPr/>
        </p:nvSpPr>
        <p:spPr>
          <a:xfrm>
            <a:off x="5245259" y="0"/>
            <a:ext cx="1701479" cy="6124754"/>
          </a:xfrm>
          <a:prstGeom prst="rect">
            <a:avLst/>
          </a:prstGeom>
          <a:noFill/>
        </p:spPr>
        <p:txBody>
          <a:bodyPr wrap="square" rtlCol="0">
            <a:spAutoFit/>
          </a:bodyPr>
          <a:lstStyle/>
          <a:p>
            <a:r>
              <a:rPr lang="en-GB" sz="19600" dirty="0">
                <a:solidFill>
                  <a:schemeClr val="accent5">
                    <a:lumMod val="50000"/>
                  </a:schemeClr>
                </a:solidFill>
                <a:latin typeface="Calibri" panose="020F0502020204030204" pitchFamily="34" charset="0"/>
                <a:cs typeface="Calibri" panose="020F0502020204030204" pitchFamily="34" charset="0"/>
              </a:rPr>
              <a:t>󠇯</a:t>
            </a:r>
            <a:endParaRPr lang="en-GB" sz="19600" dirty="0">
              <a:solidFill>
                <a:schemeClr val="accent5">
                  <a:lumMod val="50000"/>
                </a:schemeClr>
              </a:solidFill>
            </a:endParaRPr>
          </a:p>
        </p:txBody>
      </p:sp>
      <p:pic>
        <p:nvPicPr>
          <p:cNvPr id="4" name="Picture 3">
            <a:extLst>
              <a:ext uri="{FF2B5EF4-FFF2-40B4-BE49-F238E27FC236}">
                <a16:creationId xmlns:a16="http://schemas.microsoft.com/office/drawing/2014/main" id="{68348622-6439-41A9-96C5-124690C077D5}"/>
              </a:ext>
            </a:extLst>
          </p:cNvPr>
          <p:cNvPicPr>
            <a:picLocks noChangeAspect="1"/>
          </p:cNvPicPr>
          <p:nvPr/>
        </p:nvPicPr>
        <p:blipFill>
          <a:blip r:embed="rId3"/>
          <a:stretch>
            <a:fillRect/>
          </a:stretch>
        </p:blipFill>
        <p:spPr>
          <a:xfrm>
            <a:off x="613765" y="3121863"/>
            <a:ext cx="1124810" cy="2624555"/>
          </a:xfrm>
          <a:prstGeom prst="rect">
            <a:avLst/>
          </a:prstGeom>
        </p:spPr>
      </p:pic>
      <p:pic>
        <p:nvPicPr>
          <p:cNvPr id="5" name="Picture 4">
            <a:extLst>
              <a:ext uri="{FF2B5EF4-FFF2-40B4-BE49-F238E27FC236}">
                <a16:creationId xmlns:a16="http://schemas.microsoft.com/office/drawing/2014/main" id="{8D9FC886-1C2A-4982-B53E-C20998FC5432}"/>
              </a:ext>
            </a:extLst>
          </p:cNvPr>
          <p:cNvPicPr>
            <a:picLocks noChangeAspect="1"/>
          </p:cNvPicPr>
          <p:nvPr/>
        </p:nvPicPr>
        <p:blipFill>
          <a:blip r:embed="rId4"/>
          <a:stretch>
            <a:fillRect/>
          </a:stretch>
        </p:blipFill>
        <p:spPr>
          <a:xfrm>
            <a:off x="6488239" y="3360041"/>
            <a:ext cx="2587976" cy="2094158"/>
          </a:xfrm>
          <a:prstGeom prst="rect">
            <a:avLst/>
          </a:prstGeom>
        </p:spPr>
      </p:pic>
      <p:pic>
        <p:nvPicPr>
          <p:cNvPr id="8" name="Picture 7">
            <a:extLst>
              <a:ext uri="{FF2B5EF4-FFF2-40B4-BE49-F238E27FC236}">
                <a16:creationId xmlns:a16="http://schemas.microsoft.com/office/drawing/2014/main" id="{AA9CE75D-EF29-4E1F-BACE-765E45DC0EFA}"/>
              </a:ext>
            </a:extLst>
          </p:cNvPr>
          <p:cNvPicPr>
            <a:picLocks noChangeAspect="1"/>
          </p:cNvPicPr>
          <p:nvPr/>
        </p:nvPicPr>
        <p:blipFill>
          <a:blip r:embed="rId5"/>
          <a:stretch>
            <a:fillRect/>
          </a:stretch>
        </p:blipFill>
        <p:spPr>
          <a:xfrm>
            <a:off x="7549001" y="2617531"/>
            <a:ext cx="707975" cy="742510"/>
          </a:xfrm>
          <a:prstGeom prst="rect">
            <a:avLst/>
          </a:prstGeom>
        </p:spPr>
      </p:pic>
      <p:grpSp>
        <p:nvGrpSpPr>
          <p:cNvPr id="9" name="Group 8">
            <a:extLst>
              <a:ext uri="{FF2B5EF4-FFF2-40B4-BE49-F238E27FC236}">
                <a16:creationId xmlns:a16="http://schemas.microsoft.com/office/drawing/2014/main" id="{6F2B4CDF-4154-492E-9F2B-323C249B991F}"/>
              </a:ext>
            </a:extLst>
          </p:cNvPr>
          <p:cNvGrpSpPr>
            <a:grpSpLocks noChangeAspect="1"/>
          </p:cNvGrpSpPr>
          <p:nvPr/>
        </p:nvGrpSpPr>
        <p:grpSpPr>
          <a:xfrm>
            <a:off x="9849211" y="3942961"/>
            <a:ext cx="1208422" cy="1243330"/>
            <a:chOff x="0" y="0"/>
            <a:chExt cx="1667202" cy="1953518"/>
          </a:xfrm>
        </p:grpSpPr>
        <p:pic>
          <p:nvPicPr>
            <p:cNvPr id="10" name="Picture 9">
              <a:extLst>
                <a:ext uri="{FF2B5EF4-FFF2-40B4-BE49-F238E27FC236}">
                  <a16:creationId xmlns:a16="http://schemas.microsoft.com/office/drawing/2014/main" id="{C1BE5E56-4D15-45DC-A430-3177416C32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976759" cy="1953518"/>
            </a:xfrm>
            <a:prstGeom prst="rect">
              <a:avLst/>
            </a:prstGeom>
          </p:spPr>
        </p:pic>
        <p:pic>
          <p:nvPicPr>
            <p:cNvPr id="11" name="Picture 10">
              <a:extLst>
                <a:ext uri="{FF2B5EF4-FFF2-40B4-BE49-F238E27FC236}">
                  <a16:creationId xmlns:a16="http://schemas.microsoft.com/office/drawing/2014/main" id="{D2003E69-8089-490A-ACD9-16DE57D7794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4364" y="689071"/>
              <a:ext cx="626474" cy="1252947"/>
            </a:xfrm>
            <a:prstGeom prst="rect">
              <a:avLst/>
            </a:prstGeom>
          </p:spPr>
        </p:pic>
        <p:sp>
          <p:nvSpPr>
            <p:cNvPr id="12" name="Down Arrow 18">
              <a:extLst>
                <a:ext uri="{FF2B5EF4-FFF2-40B4-BE49-F238E27FC236}">
                  <a16:creationId xmlns:a16="http://schemas.microsoft.com/office/drawing/2014/main" id="{E24B962A-625C-4350-9C97-86484B9A7A8A}"/>
                </a:ext>
              </a:extLst>
            </p:cNvPr>
            <p:cNvSpPr/>
            <p:nvPr/>
          </p:nvSpPr>
          <p:spPr>
            <a:xfrm rot="16200000" flipV="1">
              <a:off x="1076542" y="-53652"/>
              <a:ext cx="409638" cy="771682"/>
            </a:xfrm>
            <a:prstGeom prst="downArrow">
              <a:avLst/>
            </a:prstGeom>
            <a:solidFill>
              <a:srgbClr val="E65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grpSp>
      <p:sp>
        <p:nvSpPr>
          <p:cNvPr id="14" name="Rectangle 13">
            <a:extLst>
              <a:ext uri="{FF2B5EF4-FFF2-40B4-BE49-F238E27FC236}">
                <a16:creationId xmlns:a16="http://schemas.microsoft.com/office/drawing/2014/main" id="{31EB10A2-47EC-4DC6-A4D8-72810404D4DE}"/>
              </a:ext>
            </a:extLst>
          </p:cNvPr>
          <p:cNvSpPr/>
          <p:nvPr/>
        </p:nvSpPr>
        <p:spPr>
          <a:xfrm>
            <a:off x="9494447" y="5394022"/>
            <a:ext cx="1922321" cy="461665"/>
          </a:xfrm>
          <a:prstGeom prst="rect">
            <a:avLst/>
          </a:prstGeom>
        </p:spPr>
        <p:txBody>
          <a:bodyPr wrap="none">
            <a:spAutoFit/>
          </a:bodyPr>
          <a:lstStyle/>
          <a:p>
            <a:r>
              <a:rPr lang="en-GB" sz="2400" dirty="0">
                <a:solidFill>
                  <a:srgbClr val="002060"/>
                </a:solidFill>
              </a:rPr>
              <a:t>grands - tall</a:t>
            </a:r>
          </a:p>
        </p:txBody>
      </p:sp>
      <p:sp>
        <p:nvSpPr>
          <p:cNvPr id="18" name="Rectangle 17">
            <a:hlinkClick r:id="" action="ppaction://noaction">
              <a:snd r:embed="rId8" name="tr1-4.wav"/>
            </a:hlinkClick>
            <a:extLst>
              <a:ext uri="{FF2B5EF4-FFF2-40B4-BE49-F238E27FC236}">
                <a16:creationId xmlns:a16="http://schemas.microsoft.com/office/drawing/2014/main" id="{1C3FD3EF-6540-4131-A486-E9DF9A5F48F9}"/>
              </a:ext>
            </a:extLst>
          </p:cNvPr>
          <p:cNvSpPr/>
          <p:nvPr/>
        </p:nvSpPr>
        <p:spPr>
          <a:xfrm>
            <a:off x="316992" y="227049"/>
            <a:ext cx="1194816" cy="1058587"/>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3200" b="1" dirty="0">
                <a:solidFill>
                  <a:prstClr val="white"/>
                </a:solidFill>
                <a:latin typeface="+mj-lt"/>
              </a:rPr>
              <a:t>4</a:t>
            </a:r>
            <a:endParaRPr kumimoji="0" lang="fr-FR" sz="3200" b="1" i="0" u="none" strike="noStrike" kern="1200" cap="none" spc="0" normalizeH="0" baseline="0" noProof="0" dirty="0">
              <a:ln>
                <a:noFill/>
              </a:ln>
              <a:solidFill>
                <a:prstClr val="white"/>
              </a:solidFill>
              <a:effectLst/>
              <a:uLnTx/>
              <a:uFillTx/>
              <a:latin typeface="+mj-lt"/>
              <a:ea typeface="+mn-ea"/>
              <a:cs typeface="+mn-cs"/>
            </a:endParaRPr>
          </a:p>
        </p:txBody>
      </p:sp>
      <p:sp>
        <p:nvSpPr>
          <p:cNvPr id="16" name="Title 3">
            <a:extLst>
              <a:ext uri="{FF2B5EF4-FFF2-40B4-BE49-F238E27FC236}">
                <a16:creationId xmlns:a16="http://schemas.microsoft.com/office/drawing/2014/main" id="{5A54247B-5FD4-47B0-97B2-74EB8FBCB5A8}"/>
              </a:ext>
            </a:extLst>
          </p:cNvPr>
          <p:cNvSpPr>
            <a:spLocks noGrp="1"/>
          </p:cNvSpPr>
          <p:nvPr>
            <p:ph type="title"/>
          </p:nvPr>
        </p:nvSpPr>
        <p:spPr>
          <a:xfrm>
            <a:off x="4069393" y="-276832"/>
            <a:ext cx="4281714" cy="1325563"/>
          </a:xfrm>
        </p:spPr>
        <p:txBody>
          <a:bodyPr>
            <a:normAutofit/>
          </a:bodyPr>
          <a:lstStyle/>
          <a:p>
            <a:pPr algn="ctr"/>
            <a:r>
              <a:rPr lang="en-GB" sz="4800" b="1" dirty="0">
                <a:solidFill>
                  <a:srgbClr val="002060"/>
                </a:solidFill>
              </a:rPr>
              <a:t>Je </a:t>
            </a:r>
            <a:r>
              <a:rPr lang="en-GB" sz="4800" b="1" dirty="0" err="1">
                <a:solidFill>
                  <a:srgbClr val="002060"/>
                </a:solidFill>
              </a:rPr>
              <a:t>ou</a:t>
            </a:r>
            <a:r>
              <a:rPr lang="en-GB" sz="4800" b="1" dirty="0">
                <a:solidFill>
                  <a:srgbClr val="002060"/>
                </a:solidFill>
              </a:rPr>
              <a:t> nous ?</a:t>
            </a:r>
            <a:endParaRPr lang="en-US" sz="4800" dirty="0">
              <a:solidFill>
                <a:srgbClr val="002060"/>
              </a:solidFill>
            </a:endParaRPr>
          </a:p>
        </p:txBody>
      </p:sp>
    </p:spTree>
    <p:extLst>
      <p:ext uri="{BB962C8B-B14F-4D97-AF65-F5344CB8AC3E}">
        <p14:creationId xmlns:p14="http://schemas.microsoft.com/office/powerpoint/2010/main" val="303246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84792-F251-E34A-B536-B7541FA0AEEE}"/>
              </a:ext>
            </a:extLst>
          </p:cNvPr>
          <p:cNvSpPr>
            <a:spLocks noGrp="1"/>
          </p:cNvSpPr>
          <p:nvPr>
            <p:ph type="title"/>
          </p:nvPr>
        </p:nvSpPr>
        <p:spPr>
          <a:xfrm>
            <a:off x="1" y="-771524"/>
            <a:ext cx="2800350" cy="3143249"/>
          </a:xfrm>
        </p:spPr>
        <p:txBody>
          <a:bodyPr>
            <a:normAutofit fontScale="90000"/>
          </a:bodyPr>
          <a:lstStyle/>
          <a:p>
            <a:pPr lvl="0" algn="ctr">
              <a:lnSpc>
                <a:spcPct val="100000"/>
              </a:lnSpc>
              <a:spcBef>
                <a:spcPts val="0"/>
              </a:spcBef>
            </a:pPr>
            <a:r>
              <a:rPr lang="en-GB" sz="24000" b="1" dirty="0">
                <a:solidFill>
                  <a:srgbClr val="1F4E79"/>
                </a:solidFill>
                <a:latin typeface="Century Gothic" panose="020B0502020202020204" pitchFamily="34" charset="0"/>
                <a:ea typeface="+mn-ea"/>
                <a:cs typeface="Calibri" panose="020F0502020204030204" pitchFamily="34" charset="0"/>
              </a:rPr>
              <a:t>e</a:t>
            </a:r>
            <a:endParaRPr lang="en-US" dirty="0"/>
          </a:p>
        </p:txBody>
      </p:sp>
      <p:pic>
        <p:nvPicPr>
          <p:cNvPr id="7" name="Picture 2" descr="boy with a hand on his ches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42551" y="542804"/>
            <a:ext cx="1494997" cy="3499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354450" y="4042533"/>
            <a:ext cx="1483098"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j</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t>
            </a:r>
          </a:p>
        </p:txBody>
      </p:sp>
    </p:spTree>
    <p:extLst>
      <p:ext uri="{BB962C8B-B14F-4D97-AF65-F5344CB8AC3E}">
        <p14:creationId xmlns:p14="http://schemas.microsoft.com/office/powerpoint/2010/main" val="2840071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e j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5" name="j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DD9744CD-AE32-4837-95EA-A3C0D3432C90}"/>
              </a:ext>
            </a:extLst>
          </p:cNvPr>
          <p:cNvSpPr txBox="1"/>
          <p:nvPr/>
        </p:nvSpPr>
        <p:spPr>
          <a:xfrm>
            <a:off x="5245259" y="0"/>
            <a:ext cx="1701479" cy="6124754"/>
          </a:xfrm>
          <a:prstGeom prst="rect">
            <a:avLst/>
          </a:prstGeom>
          <a:noFill/>
        </p:spPr>
        <p:txBody>
          <a:bodyPr wrap="square" rtlCol="0">
            <a:spAutoFit/>
          </a:bodyPr>
          <a:lstStyle/>
          <a:p>
            <a:r>
              <a:rPr lang="en-GB" sz="19600" dirty="0">
                <a:solidFill>
                  <a:schemeClr val="accent5">
                    <a:lumMod val="50000"/>
                  </a:schemeClr>
                </a:solidFill>
                <a:latin typeface="Calibri" panose="020F0502020204030204" pitchFamily="34" charset="0"/>
                <a:cs typeface="Calibri" panose="020F0502020204030204" pitchFamily="34" charset="0"/>
              </a:rPr>
              <a:t>󠇯</a:t>
            </a:r>
            <a:endParaRPr lang="en-GB" sz="19600" dirty="0">
              <a:solidFill>
                <a:schemeClr val="accent5">
                  <a:lumMod val="50000"/>
                </a:schemeClr>
              </a:solidFill>
            </a:endParaRPr>
          </a:p>
        </p:txBody>
      </p:sp>
      <p:pic>
        <p:nvPicPr>
          <p:cNvPr id="4" name="Picture 3">
            <a:extLst>
              <a:ext uri="{FF2B5EF4-FFF2-40B4-BE49-F238E27FC236}">
                <a16:creationId xmlns:a16="http://schemas.microsoft.com/office/drawing/2014/main" id="{8A0533D6-4272-47EB-8CD8-D4E6CCA4085F}"/>
              </a:ext>
            </a:extLst>
          </p:cNvPr>
          <p:cNvPicPr>
            <a:picLocks noChangeAspect="1"/>
          </p:cNvPicPr>
          <p:nvPr/>
        </p:nvPicPr>
        <p:blipFill>
          <a:blip r:embed="rId3"/>
          <a:stretch>
            <a:fillRect/>
          </a:stretch>
        </p:blipFill>
        <p:spPr>
          <a:xfrm>
            <a:off x="613765" y="3121863"/>
            <a:ext cx="1124810" cy="2624555"/>
          </a:xfrm>
          <a:prstGeom prst="rect">
            <a:avLst/>
          </a:prstGeom>
        </p:spPr>
      </p:pic>
      <p:pic>
        <p:nvPicPr>
          <p:cNvPr id="5" name="Picture 4">
            <a:extLst>
              <a:ext uri="{FF2B5EF4-FFF2-40B4-BE49-F238E27FC236}">
                <a16:creationId xmlns:a16="http://schemas.microsoft.com/office/drawing/2014/main" id="{11D67F2F-C2BC-4F63-92EB-1F28A41CBB7A}"/>
              </a:ext>
            </a:extLst>
          </p:cNvPr>
          <p:cNvPicPr>
            <a:picLocks noChangeAspect="1"/>
          </p:cNvPicPr>
          <p:nvPr/>
        </p:nvPicPr>
        <p:blipFill>
          <a:blip r:embed="rId4"/>
          <a:stretch>
            <a:fillRect/>
          </a:stretch>
        </p:blipFill>
        <p:spPr>
          <a:xfrm>
            <a:off x="6488239" y="3360041"/>
            <a:ext cx="2587976" cy="2094158"/>
          </a:xfrm>
          <a:prstGeom prst="rect">
            <a:avLst/>
          </a:prstGeom>
        </p:spPr>
      </p:pic>
      <p:pic>
        <p:nvPicPr>
          <p:cNvPr id="8" name="Picture 7">
            <a:extLst>
              <a:ext uri="{FF2B5EF4-FFF2-40B4-BE49-F238E27FC236}">
                <a16:creationId xmlns:a16="http://schemas.microsoft.com/office/drawing/2014/main" id="{DA116285-E8C1-4076-8F97-7E355140DB1A}"/>
              </a:ext>
            </a:extLst>
          </p:cNvPr>
          <p:cNvPicPr>
            <a:picLocks noChangeAspect="1"/>
          </p:cNvPicPr>
          <p:nvPr/>
        </p:nvPicPr>
        <p:blipFill>
          <a:blip r:embed="rId5"/>
          <a:stretch>
            <a:fillRect/>
          </a:stretch>
        </p:blipFill>
        <p:spPr>
          <a:xfrm>
            <a:off x="1097447" y="2316413"/>
            <a:ext cx="641128" cy="672402"/>
          </a:xfrm>
          <a:prstGeom prst="rect">
            <a:avLst/>
          </a:prstGeom>
        </p:spPr>
      </p:pic>
      <p:grpSp>
        <p:nvGrpSpPr>
          <p:cNvPr id="9" name="Group 8">
            <a:extLst>
              <a:ext uri="{FF2B5EF4-FFF2-40B4-BE49-F238E27FC236}">
                <a16:creationId xmlns:a16="http://schemas.microsoft.com/office/drawing/2014/main" id="{2516451D-A1D4-4D37-8DAC-DBB190018B36}"/>
              </a:ext>
            </a:extLst>
          </p:cNvPr>
          <p:cNvGrpSpPr>
            <a:grpSpLocks noChangeAspect="1"/>
          </p:cNvGrpSpPr>
          <p:nvPr/>
        </p:nvGrpSpPr>
        <p:grpSpPr>
          <a:xfrm>
            <a:off x="2206462" y="4097049"/>
            <a:ext cx="1067237" cy="1196171"/>
            <a:chOff x="0" y="0"/>
            <a:chExt cx="1423730" cy="1953518"/>
          </a:xfrm>
        </p:grpSpPr>
        <p:pic>
          <p:nvPicPr>
            <p:cNvPr id="10" name="Picture 9">
              <a:extLst>
                <a:ext uri="{FF2B5EF4-FFF2-40B4-BE49-F238E27FC236}">
                  <a16:creationId xmlns:a16="http://schemas.microsoft.com/office/drawing/2014/main" id="{3BD7A4C1-1A67-40BF-8180-3E74419416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976759" cy="1953518"/>
            </a:xfrm>
            <a:prstGeom prst="rect">
              <a:avLst/>
            </a:prstGeom>
          </p:spPr>
        </p:pic>
        <p:pic>
          <p:nvPicPr>
            <p:cNvPr id="11" name="Picture 10">
              <a:extLst>
                <a:ext uri="{FF2B5EF4-FFF2-40B4-BE49-F238E27FC236}">
                  <a16:creationId xmlns:a16="http://schemas.microsoft.com/office/drawing/2014/main" id="{FFE3135A-1E78-4C32-97E1-C4CD2FDCAF0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7256" y="700570"/>
              <a:ext cx="626474" cy="1252948"/>
            </a:xfrm>
            <a:prstGeom prst="rect">
              <a:avLst/>
            </a:prstGeom>
          </p:spPr>
        </p:pic>
        <p:sp>
          <p:nvSpPr>
            <p:cNvPr id="12" name="Down Arrow 14">
              <a:extLst>
                <a:ext uri="{FF2B5EF4-FFF2-40B4-BE49-F238E27FC236}">
                  <a16:creationId xmlns:a16="http://schemas.microsoft.com/office/drawing/2014/main" id="{9AF752C4-07D9-4BA5-BEAD-5F9B362847AA}"/>
                </a:ext>
              </a:extLst>
            </p:cNvPr>
            <p:cNvSpPr/>
            <p:nvPr/>
          </p:nvSpPr>
          <p:spPr>
            <a:xfrm>
              <a:off x="952692" y="0"/>
              <a:ext cx="315601" cy="635876"/>
            </a:xfrm>
            <a:prstGeom prst="downArrow">
              <a:avLst/>
            </a:prstGeom>
            <a:solidFill>
              <a:srgbClr val="E65D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grpSp>
      <p:sp>
        <p:nvSpPr>
          <p:cNvPr id="14" name="Rectangle 13">
            <a:extLst>
              <a:ext uri="{FF2B5EF4-FFF2-40B4-BE49-F238E27FC236}">
                <a16:creationId xmlns:a16="http://schemas.microsoft.com/office/drawing/2014/main" id="{2B1B259B-B6DE-4EB7-8758-59D49FDB024A}"/>
              </a:ext>
            </a:extLst>
          </p:cNvPr>
          <p:cNvSpPr/>
          <p:nvPr/>
        </p:nvSpPr>
        <p:spPr>
          <a:xfrm>
            <a:off x="1878788" y="5593080"/>
            <a:ext cx="2190605" cy="461665"/>
          </a:xfrm>
          <a:prstGeom prst="rect">
            <a:avLst/>
          </a:prstGeom>
        </p:spPr>
        <p:txBody>
          <a:bodyPr wrap="square">
            <a:spAutoFit/>
          </a:bodyPr>
          <a:lstStyle/>
          <a:p>
            <a:r>
              <a:rPr lang="en-GB" sz="2400" dirty="0">
                <a:solidFill>
                  <a:srgbClr val="002060"/>
                </a:solidFill>
              </a:rPr>
              <a:t>petit - short</a:t>
            </a:r>
          </a:p>
        </p:txBody>
      </p:sp>
      <p:sp>
        <p:nvSpPr>
          <p:cNvPr id="18" name="Rectangle 17">
            <a:hlinkClick r:id="" action="ppaction://noaction">
              <a:snd r:embed="rId8" name="tr1-5.wav"/>
            </a:hlinkClick>
            <a:extLst>
              <a:ext uri="{FF2B5EF4-FFF2-40B4-BE49-F238E27FC236}">
                <a16:creationId xmlns:a16="http://schemas.microsoft.com/office/drawing/2014/main" id="{D39CA5DA-1E57-43ED-A4FB-2DBA04D71A6D}"/>
              </a:ext>
            </a:extLst>
          </p:cNvPr>
          <p:cNvSpPr/>
          <p:nvPr/>
        </p:nvSpPr>
        <p:spPr>
          <a:xfrm>
            <a:off x="316992" y="227049"/>
            <a:ext cx="1194816" cy="1058587"/>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3200" b="1" dirty="0">
                <a:solidFill>
                  <a:prstClr val="white"/>
                </a:solidFill>
                <a:latin typeface="+mj-lt"/>
              </a:rPr>
              <a:t>5</a:t>
            </a:r>
            <a:endParaRPr kumimoji="0" lang="fr-FR" sz="3200" b="1" i="0" u="none" strike="noStrike" kern="1200" cap="none" spc="0" normalizeH="0" baseline="0" noProof="0" dirty="0">
              <a:ln>
                <a:noFill/>
              </a:ln>
              <a:solidFill>
                <a:prstClr val="white"/>
              </a:solidFill>
              <a:effectLst/>
              <a:uLnTx/>
              <a:uFillTx/>
              <a:latin typeface="+mj-lt"/>
              <a:ea typeface="+mn-ea"/>
              <a:cs typeface="+mn-cs"/>
            </a:endParaRPr>
          </a:p>
        </p:txBody>
      </p:sp>
      <p:sp>
        <p:nvSpPr>
          <p:cNvPr id="16" name="Title 3">
            <a:extLst>
              <a:ext uri="{FF2B5EF4-FFF2-40B4-BE49-F238E27FC236}">
                <a16:creationId xmlns:a16="http://schemas.microsoft.com/office/drawing/2014/main" id="{A02951BE-56ED-4C7D-8702-ECDAD02B95B2}"/>
              </a:ext>
            </a:extLst>
          </p:cNvPr>
          <p:cNvSpPr>
            <a:spLocks noGrp="1"/>
          </p:cNvSpPr>
          <p:nvPr>
            <p:ph type="title"/>
          </p:nvPr>
        </p:nvSpPr>
        <p:spPr>
          <a:xfrm>
            <a:off x="4069393" y="-276832"/>
            <a:ext cx="4281714" cy="1325563"/>
          </a:xfrm>
        </p:spPr>
        <p:txBody>
          <a:bodyPr>
            <a:normAutofit/>
          </a:bodyPr>
          <a:lstStyle/>
          <a:p>
            <a:pPr algn="ctr"/>
            <a:r>
              <a:rPr lang="en-GB" sz="4800" b="1" dirty="0">
                <a:solidFill>
                  <a:srgbClr val="002060"/>
                </a:solidFill>
              </a:rPr>
              <a:t>Je </a:t>
            </a:r>
            <a:r>
              <a:rPr lang="en-GB" sz="4800" b="1" dirty="0" err="1">
                <a:solidFill>
                  <a:srgbClr val="002060"/>
                </a:solidFill>
              </a:rPr>
              <a:t>ou</a:t>
            </a:r>
            <a:r>
              <a:rPr lang="en-GB" sz="4800" b="1" dirty="0">
                <a:solidFill>
                  <a:srgbClr val="002060"/>
                </a:solidFill>
              </a:rPr>
              <a:t> nous ?</a:t>
            </a:r>
            <a:endParaRPr lang="en-US" sz="4800" dirty="0">
              <a:solidFill>
                <a:srgbClr val="002060"/>
              </a:solidFill>
            </a:endParaRPr>
          </a:p>
        </p:txBody>
      </p:sp>
    </p:spTree>
    <p:extLst>
      <p:ext uri="{BB962C8B-B14F-4D97-AF65-F5344CB8AC3E}">
        <p14:creationId xmlns:p14="http://schemas.microsoft.com/office/powerpoint/2010/main" val="185678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43EF6D45-D29B-4F3D-A5F4-78D47E92237E}"/>
              </a:ext>
            </a:extLst>
          </p:cNvPr>
          <p:cNvSpPr txBox="1"/>
          <p:nvPr/>
        </p:nvSpPr>
        <p:spPr>
          <a:xfrm>
            <a:off x="5245259" y="0"/>
            <a:ext cx="1701479" cy="6124754"/>
          </a:xfrm>
          <a:prstGeom prst="rect">
            <a:avLst/>
          </a:prstGeom>
          <a:noFill/>
        </p:spPr>
        <p:txBody>
          <a:bodyPr wrap="square" rtlCol="0">
            <a:spAutoFit/>
          </a:bodyPr>
          <a:lstStyle/>
          <a:p>
            <a:r>
              <a:rPr lang="en-GB" sz="19600" dirty="0">
                <a:solidFill>
                  <a:schemeClr val="accent5">
                    <a:lumMod val="50000"/>
                  </a:schemeClr>
                </a:solidFill>
                <a:latin typeface="Calibri" panose="020F0502020204030204" pitchFamily="34" charset="0"/>
                <a:cs typeface="Calibri" panose="020F0502020204030204" pitchFamily="34" charset="0"/>
              </a:rPr>
              <a:t>󠇯</a:t>
            </a:r>
            <a:endParaRPr lang="en-GB" sz="19600" dirty="0">
              <a:solidFill>
                <a:schemeClr val="accent5">
                  <a:lumMod val="50000"/>
                </a:schemeClr>
              </a:solidFill>
            </a:endParaRPr>
          </a:p>
        </p:txBody>
      </p:sp>
      <p:pic>
        <p:nvPicPr>
          <p:cNvPr id="4" name="Picture 3">
            <a:extLst>
              <a:ext uri="{FF2B5EF4-FFF2-40B4-BE49-F238E27FC236}">
                <a16:creationId xmlns:a16="http://schemas.microsoft.com/office/drawing/2014/main" id="{99FA033C-6641-4D41-81A5-5D8DCD97BF3A}"/>
              </a:ext>
            </a:extLst>
          </p:cNvPr>
          <p:cNvPicPr>
            <a:picLocks noChangeAspect="1"/>
          </p:cNvPicPr>
          <p:nvPr/>
        </p:nvPicPr>
        <p:blipFill>
          <a:blip r:embed="rId3"/>
          <a:stretch>
            <a:fillRect/>
          </a:stretch>
        </p:blipFill>
        <p:spPr>
          <a:xfrm>
            <a:off x="613765" y="3121863"/>
            <a:ext cx="1124810" cy="2624555"/>
          </a:xfrm>
          <a:prstGeom prst="rect">
            <a:avLst/>
          </a:prstGeom>
        </p:spPr>
      </p:pic>
      <p:pic>
        <p:nvPicPr>
          <p:cNvPr id="5" name="Picture 4">
            <a:extLst>
              <a:ext uri="{FF2B5EF4-FFF2-40B4-BE49-F238E27FC236}">
                <a16:creationId xmlns:a16="http://schemas.microsoft.com/office/drawing/2014/main" id="{77F4F59C-D43A-4D85-9D07-6DF89F9407D6}"/>
              </a:ext>
            </a:extLst>
          </p:cNvPr>
          <p:cNvPicPr>
            <a:picLocks noChangeAspect="1"/>
          </p:cNvPicPr>
          <p:nvPr/>
        </p:nvPicPr>
        <p:blipFill>
          <a:blip r:embed="rId4"/>
          <a:stretch>
            <a:fillRect/>
          </a:stretch>
        </p:blipFill>
        <p:spPr>
          <a:xfrm>
            <a:off x="6488239" y="3360041"/>
            <a:ext cx="2587976" cy="2094158"/>
          </a:xfrm>
          <a:prstGeom prst="rect">
            <a:avLst/>
          </a:prstGeom>
        </p:spPr>
      </p:pic>
      <p:pic>
        <p:nvPicPr>
          <p:cNvPr id="8" name="Picture 7">
            <a:extLst>
              <a:ext uri="{FF2B5EF4-FFF2-40B4-BE49-F238E27FC236}">
                <a16:creationId xmlns:a16="http://schemas.microsoft.com/office/drawing/2014/main" id="{C0D1460F-0017-4DE3-80C7-903B5863EEE8}"/>
              </a:ext>
            </a:extLst>
          </p:cNvPr>
          <p:cNvPicPr>
            <a:picLocks noChangeAspect="1"/>
          </p:cNvPicPr>
          <p:nvPr/>
        </p:nvPicPr>
        <p:blipFill>
          <a:blip r:embed="rId5"/>
          <a:stretch>
            <a:fillRect/>
          </a:stretch>
        </p:blipFill>
        <p:spPr>
          <a:xfrm>
            <a:off x="9300324" y="1787138"/>
            <a:ext cx="1499745" cy="1572903"/>
          </a:xfrm>
          <a:prstGeom prst="rect">
            <a:avLst/>
          </a:prstGeom>
        </p:spPr>
      </p:pic>
      <p:pic>
        <p:nvPicPr>
          <p:cNvPr id="9" name="Picture 8">
            <a:extLst>
              <a:ext uri="{FF2B5EF4-FFF2-40B4-BE49-F238E27FC236}">
                <a16:creationId xmlns:a16="http://schemas.microsoft.com/office/drawing/2014/main" id="{9B5D7389-F8AD-478A-ABE5-A3D32E3D8A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0324" y="3942031"/>
            <a:ext cx="2527301" cy="15121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Rectangle 10">
            <a:extLst>
              <a:ext uri="{FF2B5EF4-FFF2-40B4-BE49-F238E27FC236}">
                <a16:creationId xmlns:a16="http://schemas.microsoft.com/office/drawing/2014/main" id="{E0DD6A8E-DED5-40F0-A558-A7CB2B5BCDCA}"/>
              </a:ext>
            </a:extLst>
          </p:cNvPr>
          <p:cNvSpPr/>
          <p:nvPr/>
        </p:nvSpPr>
        <p:spPr>
          <a:xfrm>
            <a:off x="9325017" y="5672793"/>
            <a:ext cx="2502608" cy="461665"/>
          </a:xfrm>
          <a:prstGeom prst="rect">
            <a:avLst/>
          </a:prstGeom>
        </p:spPr>
        <p:txBody>
          <a:bodyPr wrap="none">
            <a:spAutoFit/>
          </a:bodyPr>
          <a:lstStyle/>
          <a:p>
            <a:r>
              <a:rPr lang="en-GB" sz="2400" dirty="0" err="1">
                <a:solidFill>
                  <a:schemeClr val="accent5">
                    <a:lumMod val="50000"/>
                  </a:schemeClr>
                </a:solidFill>
              </a:rPr>
              <a:t>anglais</a:t>
            </a:r>
            <a:r>
              <a:rPr lang="en-GB" sz="2400" dirty="0">
                <a:solidFill>
                  <a:schemeClr val="accent5">
                    <a:lumMod val="50000"/>
                  </a:schemeClr>
                </a:solidFill>
              </a:rPr>
              <a:t> - English</a:t>
            </a:r>
          </a:p>
        </p:txBody>
      </p:sp>
      <p:sp>
        <p:nvSpPr>
          <p:cNvPr id="15" name="Rectangle 14">
            <a:hlinkClick r:id="" action="ppaction://noaction">
              <a:snd r:embed="rId7" name="tr1-6.wav"/>
            </a:hlinkClick>
            <a:extLst>
              <a:ext uri="{FF2B5EF4-FFF2-40B4-BE49-F238E27FC236}">
                <a16:creationId xmlns:a16="http://schemas.microsoft.com/office/drawing/2014/main" id="{1EB7A41A-94EC-4CD4-9EC9-40B9C5C3292A}"/>
              </a:ext>
            </a:extLst>
          </p:cNvPr>
          <p:cNvSpPr/>
          <p:nvPr/>
        </p:nvSpPr>
        <p:spPr>
          <a:xfrm>
            <a:off x="316992" y="227049"/>
            <a:ext cx="1194816" cy="105858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3200" b="1" dirty="0">
                <a:solidFill>
                  <a:prstClr val="white"/>
                </a:solidFill>
                <a:latin typeface="+mj-lt"/>
              </a:rPr>
              <a:t>6</a:t>
            </a:r>
            <a:endParaRPr kumimoji="0" lang="fr-FR" sz="3200" b="1" i="0" u="none" strike="noStrike" kern="1200" cap="none" spc="0" normalizeH="0" baseline="0" noProof="0" dirty="0">
              <a:ln>
                <a:noFill/>
              </a:ln>
              <a:solidFill>
                <a:prstClr val="white"/>
              </a:solidFill>
              <a:effectLst/>
              <a:uLnTx/>
              <a:uFillTx/>
              <a:latin typeface="+mj-lt"/>
              <a:ea typeface="+mn-ea"/>
              <a:cs typeface="+mn-cs"/>
            </a:endParaRPr>
          </a:p>
        </p:txBody>
      </p:sp>
      <p:sp>
        <p:nvSpPr>
          <p:cNvPr id="13" name="Title 3">
            <a:extLst>
              <a:ext uri="{FF2B5EF4-FFF2-40B4-BE49-F238E27FC236}">
                <a16:creationId xmlns:a16="http://schemas.microsoft.com/office/drawing/2014/main" id="{A3FD05B2-F4BD-4D62-B883-DE9F50E6912E}"/>
              </a:ext>
            </a:extLst>
          </p:cNvPr>
          <p:cNvSpPr>
            <a:spLocks noGrp="1"/>
          </p:cNvSpPr>
          <p:nvPr>
            <p:ph type="title"/>
          </p:nvPr>
        </p:nvSpPr>
        <p:spPr>
          <a:xfrm>
            <a:off x="4069393" y="-276832"/>
            <a:ext cx="4281714" cy="1325563"/>
          </a:xfrm>
        </p:spPr>
        <p:txBody>
          <a:bodyPr>
            <a:normAutofit/>
          </a:bodyPr>
          <a:lstStyle/>
          <a:p>
            <a:pPr algn="ctr"/>
            <a:r>
              <a:rPr lang="en-GB" sz="4800" b="1" dirty="0"/>
              <a:t>Je </a:t>
            </a:r>
            <a:r>
              <a:rPr lang="en-GB" sz="4800" b="1" dirty="0" err="1"/>
              <a:t>ou</a:t>
            </a:r>
            <a:r>
              <a:rPr lang="en-GB" sz="4800" b="1" dirty="0"/>
              <a:t> nous ?</a:t>
            </a:r>
            <a:endParaRPr lang="en-US" sz="4800" dirty="0"/>
          </a:p>
        </p:txBody>
      </p:sp>
    </p:spTree>
    <p:extLst>
      <p:ext uri="{BB962C8B-B14F-4D97-AF65-F5344CB8AC3E}">
        <p14:creationId xmlns:p14="http://schemas.microsoft.com/office/powerpoint/2010/main" val="784949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6363307" cy="647577"/>
          </a:xfrm>
        </p:spPr>
        <p:txBody>
          <a:bodyPr>
            <a:noAutofit/>
          </a:bodyPr>
          <a:lstStyle/>
          <a:p>
            <a:r>
              <a:rPr lang="en-GB" sz="2800" b="1" dirty="0">
                <a:solidFill>
                  <a:schemeClr val="bg1"/>
                </a:solidFill>
              </a:rPr>
              <a:t>Describing more than one thing</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Oval Callout 28">
            <a:extLst>
              <a:ext uri="{FF2B5EF4-FFF2-40B4-BE49-F238E27FC236}">
                <a16:creationId xmlns:a16="http://schemas.microsoft.com/office/drawing/2014/main" id="{702DE677-0399-42A5-A457-27F3A8EC430D}"/>
              </a:ext>
            </a:extLst>
          </p:cNvPr>
          <p:cNvSpPr/>
          <p:nvPr/>
        </p:nvSpPr>
        <p:spPr>
          <a:xfrm>
            <a:off x="6411648" y="218292"/>
            <a:ext cx="2994636" cy="1258745"/>
          </a:xfrm>
          <a:prstGeom prst="wedgeEllipseCallout">
            <a:avLst>
              <a:gd name="adj1" fmla="val -119049"/>
              <a:gd name="adj2" fmla="val 156117"/>
            </a:avLst>
          </a:prstGeom>
          <a:solidFill>
            <a:srgbClr val="0055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A99410B1-52C4-4B0F-A55C-E0D3668DA1B6}"/>
              </a:ext>
            </a:extLst>
          </p:cNvPr>
          <p:cNvSpPr txBox="1"/>
          <p:nvPr/>
        </p:nvSpPr>
        <p:spPr>
          <a:xfrm>
            <a:off x="252554" y="1327060"/>
            <a:ext cx="10862237" cy="523220"/>
          </a:xfrm>
          <a:prstGeom prst="rect">
            <a:avLst/>
          </a:prstGeom>
          <a:noFill/>
        </p:spPr>
        <p:txBody>
          <a:bodyPr wrap="square" rtlCol="0">
            <a:spAutoFit/>
          </a:bodyPr>
          <a:lstStyle/>
          <a:p>
            <a:r>
              <a:rPr lang="en-GB" sz="2800" dirty="0">
                <a:solidFill>
                  <a:srgbClr val="002060"/>
                </a:solidFill>
              </a:rPr>
              <a:t>Nouns make their plural with </a:t>
            </a:r>
            <a:r>
              <a:rPr lang="en-GB" sz="2800" b="1" dirty="0">
                <a:solidFill>
                  <a:srgbClr val="EE6000"/>
                </a:solidFill>
              </a:rPr>
              <a:t>–s</a:t>
            </a:r>
            <a:r>
              <a:rPr lang="en-GB" sz="2800" dirty="0">
                <a:solidFill>
                  <a:schemeClr val="accent5">
                    <a:lumMod val="50000"/>
                  </a:schemeClr>
                </a:solidFill>
              </a:rPr>
              <a:t>:</a:t>
            </a:r>
            <a:endParaRPr lang="en-GB" sz="2800" dirty="0">
              <a:solidFill>
                <a:srgbClr val="00B050"/>
              </a:solidFill>
            </a:endParaRPr>
          </a:p>
        </p:txBody>
      </p:sp>
      <p:sp>
        <p:nvSpPr>
          <p:cNvPr id="11" name="TextBox 10">
            <a:extLst>
              <a:ext uri="{FF2B5EF4-FFF2-40B4-BE49-F238E27FC236}">
                <a16:creationId xmlns:a16="http://schemas.microsoft.com/office/drawing/2014/main" id="{F01FF7F4-2CBD-487E-83DD-6B1F422A9C0E}"/>
              </a:ext>
            </a:extLst>
          </p:cNvPr>
          <p:cNvSpPr txBox="1"/>
          <p:nvPr/>
        </p:nvSpPr>
        <p:spPr>
          <a:xfrm>
            <a:off x="1092483" y="2002006"/>
            <a:ext cx="3729134" cy="584775"/>
          </a:xfrm>
          <a:prstGeom prst="rect">
            <a:avLst/>
          </a:prstGeom>
          <a:noFill/>
        </p:spPr>
        <p:txBody>
          <a:bodyPr wrap="square" rtlCol="0">
            <a:spAutoFit/>
          </a:bodyPr>
          <a:lstStyle/>
          <a:p>
            <a:r>
              <a:rPr lang="en-GB" sz="3200" dirty="0">
                <a:solidFill>
                  <a:srgbClr val="002060"/>
                </a:solidFill>
              </a:rPr>
              <a:t>Il y a </a:t>
            </a:r>
            <a:r>
              <a:rPr lang="en-GB" sz="3200" b="1" dirty="0">
                <a:solidFill>
                  <a:srgbClr val="002060"/>
                </a:solidFill>
              </a:rPr>
              <a:t>un</a:t>
            </a:r>
            <a:r>
              <a:rPr lang="en-GB" sz="3200" dirty="0">
                <a:solidFill>
                  <a:srgbClr val="002060"/>
                </a:solidFill>
              </a:rPr>
              <a:t> livre.</a:t>
            </a:r>
            <a:endParaRPr lang="en-GB" sz="3200" dirty="0">
              <a:solidFill>
                <a:srgbClr val="00B050"/>
              </a:solidFill>
            </a:endParaRPr>
          </a:p>
        </p:txBody>
      </p:sp>
      <p:sp>
        <p:nvSpPr>
          <p:cNvPr id="12" name="TextBox 11">
            <a:extLst>
              <a:ext uri="{FF2B5EF4-FFF2-40B4-BE49-F238E27FC236}">
                <a16:creationId xmlns:a16="http://schemas.microsoft.com/office/drawing/2014/main" id="{D0F50F47-5906-4597-B2A1-B3794916DDD0}"/>
              </a:ext>
            </a:extLst>
          </p:cNvPr>
          <p:cNvSpPr txBox="1"/>
          <p:nvPr/>
        </p:nvSpPr>
        <p:spPr>
          <a:xfrm>
            <a:off x="6308766" y="2041277"/>
            <a:ext cx="3398760" cy="584775"/>
          </a:xfrm>
          <a:prstGeom prst="rect">
            <a:avLst/>
          </a:prstGeom>
          <a:noFill/>
        </p:spPr>
        <p:txBody>
          <a:bodyPr wrap="square" rtlCol="0">
            <a:spAutoFit/>
          </a:bodyPr>
          <a:lstStyle/>
          <a:p>
            <a:r>
              <a:rPr lang="en-GB" sz="3200" dirty="0">
                <a:solidFill>
                  <a:srgbClr val="002060"/>
                </a:solidFill>
              </a:rPr>
              <a:t>There is a book.</a:t>
            </a:r>
            <a:endParaRPr lang="en-GB" sz="4000" dirty="0">
              <a:solidFill>
                <a:srgbClr val="002060"/>
              </a:solidFill>
            </a:endParaRPr>
          </a:p>
        </p:txBody>
      </p:sp>
      <p:sp>
        <p:nvSpPr>
          <p:cNvPr id="13" name="TextBox 12">
            <a:extLst>
              <a:ext uri="{FF2B5EF4-FFF2-40B4-BE49-F238E27FC236}">
                <a16:creationId xmlns:a16="http://schemas.microsoft.com/office/drawing/2014/main" id="{03B26308-5382-40C1-920E-A663F933F793}"/>
              </a:ext>
            </a:extLst>
          </p:cNvPr>
          <p:cNvSpPr txBox="1"/>
          <p:nvPr/>
        </p:nvSpPr>
        <p:spPr>
          <a:xfrm>
            <a:off x="252554" y="3505958"/>
            <a:ext cx="11548189" cy="523220"/>
          </a:xfrm>
          <a:prstGeom prst="rect">
            <a:avLst/>
          </a:prstGeom>
          <a:noFill/>
        </p:spPr>
        <p:txBody>
          <a:bodyPr wrap="square" rtlCol="0">
            <a:spAutoFit/>
          </a:bodyPr>
          <a:lstStyle/>
          <a:p>
            <a:r>
              <a:rPr lang="en-GB" sz="2800" dirty="0">
                <a:solidFill>
                  <a:srgbClr val="002060"/>
                </a:solidFill>
              </a:rPr>
              <a:t>Adjectives also have to match their noun, adding </a:t>
            </a:r>
            <a:r>
              <a:rPr lang="en-GB" sz="2800" b="1" dirty="0">
                <a:solidFill>
                  <a:srgbClr val="EE6000"/>
                </a:solidFill>
              </a:rPr>
              <a:t>–s</a:t>
            </a:r>
            <a:r>
              <a:rPr lang="en-GB" sz="2800" dirty="0">
                <a:solidFill>
                  <a:schemeClr val="accent5">
                    <a:lumMod val="50000"/>
                  </a:schemeClr>
                </a:solidFill>
              </a:rPr>
              <a:t> </a:t>
            </a:r>
            <a:r>
              <a:rPr lang="en-GB" sz="2800" dirty="0">
                <a:solidFill>
                  <a:srgbClr val="002060"/>
                </a:solidFill>
              </a:rPr>
              <a:t>for plural:</a:t>
            </a:r>
            <a:endParaRPr lang="en-GB" sz="3600" dirty="0">
              <a:solidFill>
                <a:srgbClr val="002060"/>
              </a:solidFill>
            </a:endParaRPr>
          </a:p>
        </p:txBody>
      </p:sp>
      <p:sp>
        <p:nvSpPr>
          <p:cNvPr id="14" name="TextBox 13">
            <a:extLst>
              <a:ext uri="{FF2B5EF4-FFF2-40B4-BE49-F238E27FC236}">
                <a16:creationId xmlns:a16="http://schemas.microsoft.com/office/drawing/2014/main" id="{3EBD54AC-0DF7-415B-86BA-7F5A3534816B}"/>
              </a:ext>
            </a:extLst>
          </p:cNvPr>
          <p:cNvSpPr txBox="1"/>
          <p:nvPr/>
        </p:nvSpPr>
        <p:spPr>
          <a:xfrm>
            <a:off x="1071984" y="2597738"/>
            <a:ext cx="3553179" cy="584775"/>
          </a:xfrm>
          <a:prstGeom prst="rect">
            <a:avLst/>
          </a:prstGeom>
          <a:noFill/>
        </p:spPr>
        <p:txBody>
          <a:bodyPr wrap="square" rtlCol="0">
            <a:spAutoFit/>
          </a:bodyPr>
          <a:lstStyle/>
          <a:p>
            <a:r>
              <a:rPr lang="en-GB" sz="3200" dirty="0">
                <a:solidFill>
                  <a:srgbClr val="002060"/>
                </a:solidFill>
              </a:rPr>
              <a:t>Il y a </a:t>
            </a:r>
            <a:r>
              <a:rPr lang="en-GB" sz="3200" b="1" dirty="0">
                <a:solidFill>
                  <a:srgbClr val="002060"/>
                </a:solidFill>
              </a:rPr>
              <a:t>deux</a:t>
            </a:r>
            <a:r>
              <a:rPr lang="en-GB" sz="3200" dirty="0">
                <a:solidFill>
                  <a:srgbClr val="002060"/>
                </a:solidFill>
              </a:rPr>
              <a:t> livre</a:t>
            </a:r>
            <a:r>
              <a:rPr lang="en-GB" sz="3200" b="1" dirty="0">
                <a:solidFill>
                  <a:schemeClr val="accent2"/>
                </a:solidFill>
              </a:rPr>
              <a:t>s</a:t>
            </a:r>
            <a:r>
              <a:rPr lang="en-GB" sz="3200" dirty="0">
                <a:solidFill>
                  <a:srgbClr val="002060"/>
                </a:solidFill>
              </a:rPr>
              <a:t>.</a:t>
            </a:r>
            <a:endParaRPr lang="en-GB" sz="3200" dirty="0">
              <a:solidFill>
                <a:schemeClr val="accent2"/>
              </a:solidFill>
            </a:endParaRPr>
          </a:p>
        </p:txBody>
      </p:sp>
      <p:sp>
        <p:nvSpPr>
          <p:cNvPr id="15" name="TextBox 14">
            <a:extLst>
              <a:ext uri="{FF2B5EF4-FFF2-40B4-BE49-F238E27FC236}">
                <a16:creationId xmlns:a16="http://schemas.microsoft.com/office/drawing/2014/main" id="{8BE045A3-D2EB-4668-9D1D-0A76CC7B6E92}"/>
              </a:ext>
            </a:extLst>
          </p:cNvPr>
          <p:cNvSpPr txBox="1"/>
          <p:nvPr/>
        </p:nvSpPr>
        <p:spPr>
          <a:xfrm>
            <a:off x="1075770" y="4315561"/>
            <a:ext cx="5677786" cy="584775"/>
          </a:xfrm>
          <a:prstGeom prst="rect">
            <a:avLst/>
          </a:prstGeom>
          <a:noFill/>
        </p:spPr>
        <p:txBody>
          <a:bodyPr wrap="square" rtlCol="0">
            <a:spAutoFit/>
          </a:bodyPr>
          <a:lstStyle/>
          <a:p>
            <a:r>
              <a:rPr lang="en-GB" sz="3200" dirty="0">
                <a:solidFill>
                  <a:srgbClr val="002060"/>
                </a:solidFill>
              </a:rPr>
              <a:t>Il y a des livre</a:t>
            </a:r>
            <a:r>
              <a:rPr lang="en-GB" sz="3200" b="1" dirty="0">
                <a:solidFill>
                  <a:schemeClr val="accent2"/>
                </a:solidFill>
              </a:rPr>
              <a:t>s</a:t>
            </a:r>
            <a:r>
              <a:rPr lang="en-GB" sz="3200" dirty="0">
                <a:solidFill>
                  <a:schemeClr val="accent5">
                    <a:lumMod val="50000"/>
                  </a:schemeClr>
                </a:solidFill>
              </a:rPr>
              <a:t> </a:t>
            </a:r>
            <a:r>
              <a:rPr lang="en-GB" sz="3200" dirty="0" err="1">
                <a:solidFill>
                  <a:srgbClr val="002060"/>
                </a:solidFill>
              </a:rPr>
              <a:t>cher</a:t>
            </a:r>
            <a:r>
              <a:rPr lang="en-GB" sz="3200" b="1" dirty="0" err="1">
                <a:solidFill>
                  <a:schemeClr val="accent2"/>
                </a:solidFill>
              </a:rPr>
              <a:t>s</a:t>
            </a:r>
            <a:r>
              <a:rPr lang="en-GB" sz="3200" dirty="0">
                <a:solidFill>
                  <a:srgbClr val="002060"/>
                </a:solidFill>
              </a:rPr>
              <a:t>.</a:t>
            </a:r>
            <a:endParaRPr lang="en-GB" sz="3200" dirty="0">
              <a:solidFill>
                <a:schemeClr val="accent2"/>
              </a:solidFill>
            </a:endParaRPr>
          </a:p>
        </p:txBody>
      </p:sp>
      <p:sp>
        <p:nvSpPr>
          <p:cNvPr id="16" name="TextBox 15">
            <a:extLst>
              <a:ext uri="{FF2B5EF4-FFF2-40B4-BE49-F238E27FC236}">
                <a16:creationId xmlns:a16="http://schemas.microsoft.com/office/drawing/2014/main" id="{C721211B-7573-494D-A843-9BB323D21757}"/>
              </a:ext>
            </a:extLst>
          </p:cNvPr>
          <p:cNvSpPr txBox="1"/>
          <p:nvPr/>
        </p:nvSpPr>
        <p:spPr>
          <a:xfrm>
            <a:off x="6291386" y="2623115"/>
            <a:ext cx="4706127" cy="584775"/>
          </a:xfrm>
          <a:prstGeom prst="rect">
            <a:avLst/>
          </a:prstGeom>
          <a:noFill/>
        </p:spPr>
        <p:txBody>
          <a:bodyPr wrap="square" rtlCol="0">
            <a:spAutoFit/>
          </a:bodyPr>
          <a:lstStyle/>
          <a:p>
            <a:r>
              <a:rPr lang="en-GB" sz="3200" dirty="0">
                <a:solidFill>
                  <a:srgbClr val="002060"/>
                </a:solidFill>
              </a:rPr>
              <a:t>There are two book</a:t>
            </a:r>
            <a:r>
              <a:rPr lang="en-GB" sz="3200" b="1" dirty="0">
                <a:solidFill>
                  <a:srgbClr val="002060"/>
                </a:solidFill>
              </a:rPr>
              <a:t>s</a:t>
            </a:r>
            <a:r>
              <a:rPr lang="en-GB" sz="3200" dirty="0">
                <a:solidFill>
                  <a:srgbClr val="002060"/>
                </a:solidFill>
              </a:rPr>
              <a:t>.</a:t>
            </a:r>
            <a:endParaRPr lang="en-GB" sz="4000" b="1" dirty="0">
              <a:solidFill>
                <a:srgbClr val="002060"/>
              </a:solidFill>
            </a:endParaRPr>
          </a:p>
        </p:txBody>
      </p:sp>
      <p:sp>
        <p:nvSpPr>
          <p:cNvPr id="17" name="TextBox 16">
            <a:extLst>
              <a:ext uri="{FF2B5EF4-FFF2-40B4-BE49-F238E27FC236}">
                <a16:creationId xmlns:a16="http://schemas.microsoft.com/office/drawing/2014/main" id="{206D8A76-F0B5-4052-8566-8347D198B5CE}"/>
              </a:ext>
            </a:extLst>
          </p:cNvPr>
          <p:cNvSpPr txBox="1"/>
          <p:nvPr/>
        </p:nvSpPr>
        <p:spPr>
          <a:xfrm>
            <a:off x="6411648" y="4069377"/>
            <a:ext cx="6067908" cy="1077218"/>
          </a:xfrm>
          <a:prstGeom prst="rect">
            <a:avLst/>
          </a:prstGeom>
          <a:noFill/>
        </p:spPr>
        <p:txBody>
          <a:bodyPr wrap="square" rtlCol="0">
            <a:spAutoFit/>
          </a:bodyPr>
          <a:lstStyle/>
          <a:p>
            <a:r>
              <a:rPr lang="en-GB" sz="3200" dirty="0">
                <a:solidFill>
                  <a:srgbClr val="002060"/>
                </a:solidFill>
              </a:rPr>
              <a:t>There are some expensive book</a:t>
            </a:r>
            <a:r>
              <a:rPr lang="en-GB" sz="3200" b="1" dirty="0">
                <a:solidFill>
                  <a:schemeClr val="accent2"/>
                </a:solidFill>
              </a:rPr>
              <a:t>s</a:t>
            </a:r>
            <a:r>
              <a:rPr lang="en-GB" sz="3200" dirty="0">
                <a:solidFill>
                  <a:srgbClr val="002060"/>
                </a:solidFill>
              </a:rPr>
              <a:t>.</a:t>
            </a:r>
            <a:endParaRPr lang="en-GB" sz="4000" b="1" dirty="0">
              <a:solidFill>
                <a:schemeClr val="accent2"/>
              </a:solidFill>
            </a:endParaRPr>
          </a:p>
        </p:txBody>
      </p:sp>
      <p:sp>
        <p:nvSpPr>
          <p:cNvPr id="18" name="TextBox 17">
            <a:extLst>
              <a:ext uri="{FF2B5EF4-FFF2-40B4-BE49-F238E27FC236}">
                <a16:creationId xmlns:a16="http://schemas.microsoft.com/office/drawing/2014/main" id="{67FC5AD7-6524-4F43-8AD4-10F22595EFC6}"/>
              </a:ext>
            </a:extLst>
          </p:cNvPr>
          <p:cNvSpPr txBox="1"/>
          <p:nvPr/>
        </p:nvSpPr>
        <p:spPr>
          <a:xfrm>
            <a:off x="252554" y="5756143"/>
            <a:ext cx="11828882" cy="461665"/>
          </a:xfrm>
          <a:prstGeom prst="rect">
            <a:avLst/>
          </a:prstGeom>
          <a:noFill/>
        </p:spPr>
        <p:txBody>
          <a:bodyPr wrap="square" rtlCol="0">
            <a:spAutoFit/>
          </a:bodyPr>
          <a:lstStyle/>
          <a:p>
            <a:r>
              <a:rPr lang="en-GB" sz="2400" dirty="0">
                <a:solidFill>
                  <a:srgbClr val="002060"/>
                </a:solidFill>
              </a:rPr>
              <a:t>We have already met one type of adjective </a:t>
            </a:r>
            <a:r>
              <a:rPr lang="en-GB" sz="2400" b="1" dirty="0">
                <a:solidFill>
                  <a:srgbClr val="002060"/>
                </a:solidFill>
              </a:rPr>
              <a:t>agreement </a:t>
            </a:r>
            <a:r>
              <a:rPr lang="en-GB" sz="2000" dirty="0">
                <a:solidFill>
                  <a:srgbClr val="002060"/>
                </a:solidFill>
              </a:rPr>
              <a:t>(–e on the feminine form).</a:t>
            </a:r>
            <a:endParaRPr lang="en-GB" sz="2400" dirty="0">
              <a:solidFill>
                <a:srgbClr val="002060"/>
              </a:solidFill>
            </a:endParaRPr>
          </a:p>
        </p:txBody>
      </p:sp>
      <p:sp>
        <p:nvSpPr>
          <p:cNvPr id="23" name="Oval Callout 24">
            <a:extLst>
              <a:ext uri="{FF2B5EF4-FFF2-40B4-BE49-F238E27FC236}">
                <a16:creationId xmlns:a16="http://schemas.microsoft.com/office/drawing/2014/main" id="{D5E2F7A7-C0E6-40A9-9FFE-87216540808D}"/>
              </a:ext>
            </a:extLst>
          </p:cNvPr>
          <p:cNvSpPr/>
          <p:nvPr/>
        </p:nvSpPr>
        <p:spPr>
          <a:xfrm>
            <a:off x="6411648" y="229220"/>
            <a:ext cx="2994636" cy="1258745"/>
          </a:xfrm>
          <a:prstGeom prst="wedgeEllipseCallout">
            <a:avLst>
              <a:gd name="adj1" fmla="val 78830"/>
              <a:gd name="adj2" fmla="val 156567"/>
            </a:avLst>
          </a:prstGeom>
          <a:solidFill>
            <a:srgbClr val="00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29D1FDBB-9BDE-4903-AAE9-3CB3F64BBC3B}"/>
              </a:ext>
            </a:extLst>
          </p:cNvPr>
          <p:cNvSpPr txBox="1"/>
          <p:nvPr/>
        </p:nvSpPr>
        <p:spPr>
          <a:xfrm>
            <a:off x="6411648" y="640192"/>
            <a:ext cx="2946295" cy="400110"/>
          </a:xfrm>
          <a:prstGeom prst="rect">
            <a:avLst/>
          </a:prstGeom>
          <a:noFill/>
        </p:spPr>
        <p:txBody>
          <a:bodyPr wrap="square" rtlCol="0">
            <a:spAutoFit/>
          </a:bodyPr>
          <a:lstStyle/>
          <a:p>
            <a:pPr algn="ctr"/>
            <a:r>
              <a:rPr lang="en-GB" sz="2000" b="1" dirty="0">
                <a:solidFill>
                  <a:schemeClr val="bg1"/>
                </a:solidFill>
              </a:rPr>
              <a:t>Same as English!</a:t>
            </a:r>
          </a:p>
        </p:txBody>
      </p:sp>
      <p:sp>
        <p:nvSpPr>
          <p:cNvPr id="26" name="Oval Callout 19">
            <a:extLst>
              <a:ext uri="{FF2B5EF4-FFF2-40B4-BE49-F238E27FC236}">
                <a16:creationId xmlns:a16="http://schemas.microsoft.com/office/drawing/2014/main" id="{A865CC2D-AC55-4936-B885-5EA8AD9AF1FF}"/>
              </a:ext>
            </a:extLst>
          </p:cNvPr>
          <p:cNvSpPr/>
          <p:nvPr/>
        </p:nvSpPr>
        <p:spPr>
          <a:xfrm>
            <a:off x="7005998" y="2422074"/>
            <a:ext cx="1979717" cy="1298909"/>
          </a:xfrm>
          <a:prstGeom prst="wedgeEllipseCallout">
            <a:avLst>
              <a:gd name="adj1" fmla="val -139633"/>
              <a:gd name="adj2" fmla="val 113691"/>
            </a:avLst>
          </a:prstGeom>
          <a:solidFill>
            <a:srgbClr val="0055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4913220D-E5D6-4E5C-BA87-7705BB35FC70}"/>
              </a:ext>
            </a:extLst>
          </p:cNvPr>
          <p:cNvSpPr txBox="1"/>
          <p:nvPr/>
        </p:nvSpPr>
        <p:spPr>
          <a:xfrm>
            <a:off x="6979449" y="2719780"/>
            <a:ext cx="2006266" cy="707886"/>
          </a:xfrm>
          <a:prstGeom prst="rect">
            <a:avLst/>
          </a:prstGeom>
          <a:noFill/>
        </p:spPr>
        <p:txBody>
          <a:bodyPr wrap="square" rtlCol="0">
            <a:spAutoFit/>
          </a:bodyPr>
          <a:lstStyle/>
          <a:p>
            <a:pPr algn="ctr"/>
            <a:r>
              <a:rPr lang="en-GB" sz="2000" b="1" dirty="0">
                <a:solidFill>
                  <a:schemeClr val="bg1"/>
                </a:solidFill>
              </a:rPr>
              <a:t>Different </a:t>
            </a:r>
          </a:p>
          <a:p>
            <a:pPr algn="ctr"/>
            <a:r>
              <a:rPr lang="en-GB" sz="2000" b="1" dirty="0">
                <a:solidFill>
                  <a:schemeClr val="bg1"/>
                </a:solidFill>
              </a:rPr>
              <a:t>from English!</a:t>
            </a:r>
          </a:p>
        </p:txBody>
      </p:sp>
      <p:sp>
        <p:nvSpPr>
          <p:cNvPr id="28" name="TextBox 27">
            <a:extLst>
              <a:ext uri="{FF2B5EF4-FFF2-40B4-BE49-F238E27FC236}">
                <a16:creationId xmlns:a16="http://schemas.microsoft.com/office/drawing/2014/main" id="{8C6F7D05-F57C-4E17-8998-E2A6B7091EA2}"/>
              </a:ext>
            </a:extLst>
          </p:cNvPr>
          <p:cNvSpPr txBox="1"/>
          <p:nvPr/>
        </p:nvSpPr>
        <p:spPr>
          <a:xfrm>
            <a:off x="252554" y="5131498"/>
            <a:ext cx="11489607" cy="461665"/>
          </a:xfrm>
          <a:prstGeom prst="rect">
            <a:avLst/>
          </a:prstGeom>
          <a:noFill/>
        </p:spPr>
        <p:txBody>
          <a:bodyPr wrap="square" rtlCol="0">
            <a:spAutoFit/>
          </a:bodyPr>
          <a:lstStyle/>
          <a:p>
            <a:r>
              <a:rPr lang="en-GB" sz="2400" dirty="0">
                <a:solidFill>
                  <a:srgbClr val="002060"/>
                </a:solidFill>
              </a:rPr>
              <a:t>The</a:t>
            </a:r>
            <a:r>
              <a:rPr lang="en-GB" sz="2400" dirty="0">
                <a:solidFill>
                  <a:schemeClr val="accent5">
                    <a:lumMod val="50000"/>
                  </a:schemeClr>
                </a:solidFill>
              </a:rPr>
              <a:t> </a:t>
            </a:r>
            <a:r>
              <a:rPr lang="en-GB" sz="2400" b="1" dirty="0">
                <a:solidFill>
                  <a:srgbClr val="EE6000"/>
                </a:solidFill>
              </a:rPr>
              <a:t>–s </a:t>
            </a:r>
            <a:r>
              <a:rPr lang="en-GB" sz="2400" dirty="0">
                <a:solidFill>
                  <a:srgbClr val="002060"/>
                </a:solidFill>
              </a:rPr>
              <a:t>is not pronounced – it is a silent final consonant (SFC).</a:t>
            </a:r>
            <a:endParaRPr lang="en-GB" sz="3200" dirty="0">
              <a:solidFill>
                <a:srgbClr val="002060"/>
              </a:solidFill>
            </a:endParaRPr>
          </a:p>
        </p:txBody>
      </p:sp>
    </p:spTree>
    <p:extLst>
      <p:ext uri="{BB962C8B-B14F-4D97-AF65-F5344CB8AC3E}">
        <p14:creationId xmlns:p14="http://schemas.microsoft.com/office/powerpoint/2010/main" val="396420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P spid="12" grpId="0"/>
      <p:bldP spid="13" grpId="0"/>
      <p:bldP spid="14" grpId="0"/>
      <p:bldP spid="15" grpId="0"/>
      <p:bldP spid="16" grpId="0"/>
      <p:bldP spid="17" grpId="0"/>
      <p:bldP spid="18" grpId="0"/>
      <p:bldP spid="23" grpId="0" animBg="1"/>
      <p:bldP spid="24" grpId="0"/>
      <p:bldP spid="26" grpId="0" animBg="1"/>
      <p:bldP spid="27" grpId="0"/>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6507126" cy="647577"/>
          </a:xfrm>
        </p:spPr>
        <p:txBody>
          <a:bodyPr>
            <a:noAutofit/>
          </a:bodyPr>
          <a:lstStyle/>
          <a:p>
            <a:r>
              <a:rPr lang="en-GB" sz="2500" b="1" dirty="0">
                <a:solidFill>
                  <a:schemeClr val="bg1"/>
                </a:solidFill>
              </a:rPr>
              <a:t>Describing more than one: We are…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Oval Callout 29">
            <a:extLst>
              <a:ext uri="{FF2B5EF4-FFF2-40B4-BE49-F238E27FC236}">
                <a16:creationId xmlns:a16="http://schemas.microsoft.com/office/drawing/2014/main" id="{14819C5B-4B8A-4ED0-94D6-7CE3F9A95944}"/>
              </a:ext>
            </a:extLst>
          </p:cNvPr>
          <p:cNvSpPr/>
          <p:nvPr/>
        </p:nvSpPr>
        <p:spPr>
          <a:xfrm>
            <a:off x="3698328" y="4141097"/>
            <a:ext cx="1828800" cy="1449336"/>
          </a:xfrm>
          <a:prstGeom prst="wedgeEllipseCallout">
            <a:avLst>
              <a:gd name="adj1" fmla="val 47544"/>
              <a:gd name="adj2" fmla="val -650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Oval Callout 10">
            <a:extLst>
              <a:ext uri="{FF2B5EF4-FFF2-40B4-BE49-F238E27FC236}">
                <a16:creationId xmlns:a16="http://schemas.microsoft.com/office/drawing/2014/main" id="{CFBD9B37-46D7-4DBE-9D2F-7D46F4281956}"/>
              </a:ext>
            </a:extLst>
          </p:cNvPr>
          <p:cNvSpPr/>
          <p:nvPr/>
        </p:nvSpPr>
        <p:spPr>
          <a:xfrm>
            <a:off x="3698328" y="4062438"/>
            <a:ext cx="1828800" cy="1449336"/>
          </a:xfrm>
          <a:prstGeom prst="wedgeEllipseCallout">
            <a:avLst>
              <a:gd name="adj1" fmla="val -47158"/>
              <a:gd name="adj2" fmla="val -6374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4D8DAEA7-051D-47EB-8D66-BAA9E87E2118}"/>
              </a:ext>
            </a:extLst>
          </p:cNvPr>
          <p:cNvSpPr/>
          <p:nvPr/>
        </p:nvSpPr>
        <p:spPr>
          <a:xfrm>
            <a:off x="177124" y="1255874"/>
            <a:ext cx="10307845" cy="46166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“Nous” (we) is a </a:t>
            </a:r>
            <a:r>
              <a:rPr lang="en-GB" sz="2400" i="1" dirty="0">
                <a:solidFill>
                  <a:srgbClr val="002060"/>
                </a:solidFill>
                <a:latin typeface="Century Gothic" panose="020B0502020202020204" pitchFamily="34" charset="0"/>
              </a:rPr>
              <a:t>plural</a:t>
            </a:r>
            <a:r>
              <a:rPr lang="en-GB" sz="2400" dirty="0">
                <a:solidFill>
                  <a:srgbClr val="002060"/>
                </a:solidFill>
                <a:latin typeface="Century Gothic" panose="020B0502020202020204" pitchFamily="34" charset="0"/>
              </a:rPr>
              <a:t> pronoun – it refers to </a:t>
            </a:r>
            <a:r>
              <a:rPr lang="en-GB" sz="2400" i="1" dirty="0">
                <a:solidFill>
                  <a:srgbClr val="002060"/>
                </a:solidFill>
                <a:latin typeface="Century Gothic" panose="020B0502020202020204" pitchFamily="34" charset="0"/>
              </a:rPr>
              <a:t>more than one person</a:t>
            </a:r>
            <a:r>
              <a:rPr lang="en-GB" sz="2400" dirty="0">
                <a:solidFill>
                  <a:srgbClr val="002060"/>
                </a:solidFill>
                <a:latin typeface="Century Gothic" panose="020B0502020202020204" pitchFamily="34" charset="0"/>
              </a:rPr>
              <a:t>.  </a:t>
            </a:r>
          </a:p>
        </p:txBody>
      </p:sp>
      <p:sp>
        <p:nvSpPr>
          <p:cNvPr id="12" name="TextBox 11">
            <a:extLst>
              <a:ext uri="{FF2B5EF4-FFF2-40B4-BE49-F238E27FC236}">
                <a16:creationId xmlns:a16="http://schemas.microsoft.com/office/drawing/2014/main" id="{3FA6F9F8-9B79-48A4-BF7C-546ABA68EE16}"/>
              </a:ext>
            </a:extLst>
          </p:cNvPr>
          <p:cNvSpPr txBox="1"/>
          <p:nvPr/>
        </p:nvSpPr>
        <p:spPr>
          <a:xfrm>
            <a:off x="1262475" y="3409296"/>
            <a:ext cx="487170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Nous </a:t>
            </a:r>
            <a:r>
              <a:rPr kumimoji="0" lang="en-GB" sz="3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sommes</a:t>
            </a:r>
            <a:r>
              <a:rPr kumimoji="0" lang="en-GB" sz="3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content</a:t>
            </a:r>
            <a:r>
              <a:rPr kumimoji="0" lang="en-GB" sz="3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s</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13" name="TextBox 12">
            <a:extLst>
              <a:ext uri="{FF2B5EF4-FFF2-40B4-BE49-F238E27FC236}">
                <a16:creationId xmlns:a16="http://schemas.microsoft.com/office/drawing/2014/main" id="{51E9BEF6-7562-44D5-8B63-02E8656C4298}"/>
              </a:ext>
            </a:extLst>
          </p:cNvPr>
          <p:cNvSpPr txBox="1"/>
          <p:nvPr/>
        </p:nvSpPr>
        <p:spPr>
          <a:xfrm>
            <a:off x="6254914" y="3409296"/>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are pleased.</a:t>
            </a:r>
          </a:p>
        </p:txBody>
      </p:sp>
      <p:sp>
        <p:nvSpPr>
          <p:cNvPr id="14" name="TextBox 13">
            <a:extLst>
              <a:ext uri="{FF2B5EF4-FFF2-40B4-BE49-F238E27FC236}">
                <a16:creationId xmlns:a16="http://schemas.microsoft.com/office/drawing/2014/main" id="{A823F5A9-1FF7-40BD-9061-524990B88B20}"/>
              </a:ext>
            </a:extLst>
          </p:cNvPr>
          <p:cNvSpPr txBox="1"/>
          <p:nvPr/>
        </p:nvSpPr>
        <p:spPr>
          <a:xfrm>
            <a:off x="177122" y="5721009"/>
            <a:ext cx="1140611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Don’t forget! The </a:t>
            </a:r>
            <a:r>
              <a:rPr kumimoji="0" lang="en-GB" sz="20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on the end of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sommes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and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adjective are Silent Final Consonants.</a:t>
            </a:r>
            <a:endPar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5" name="Picture 2" descr="Quiet Sign Clip Art">
            <a:extLst>
              <a:ext uri="{FF2B5EF4-FFF2-40B4-BE49-F238E27FC236}">
                <a16:creationId xmlns:a16="http://schemas.microsoft.com/office/drawing/2014/main" id="{5B03634C-D220-4826-8C72-D38AAAD84A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9353" y="4350332"/>
            <a:ext cx="666750" cy="94297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D87F7AD6-7040-4BAF-AA6F-9E16B8FDD496}"/>
              </a:ext>
            </a:extLst>
          </p:cNvPr>
          <p:cNvSpPr txBox="1"/>
          <p:nvPr/>
        </p:nvSpPr>
        <p:spPr>
          <a:xfrm>
            <a:off x="177122" y="1892060"/>
            <a:ext cx="11699631"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Remember: 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here must be </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agreement </a:t>
            </a:r>
            <a:r>
              <a:rPr kumimoji="0" lang="en-GB" sz="24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between the </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adjective</a:t>
            </a:r>
            <a:r>
              <a:rPr kumimoji="0" lang="en-GB" sz="24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and </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noun</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endPar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 name="Rectangle 16">
            <a:extLst>
              <a:ext uri="{FF2B5EF4-FFF2-40B4-BE49-F238E27FC236}">
                <a16:creationId xmlns:a16="http://schemas.microsoft.com/office/drawing/2014/main" id="{CCC833BA-F25F-4AD2-B1E7-77F37B1AE6FF}"/>
              </a:ext>
            </a:extLst>
          </p:cNvPr>
          <p:cNvSpPr/>
          <p:nvPr/>
        </p:nvSpPr>
        <p:spPr>
          <a:xfrm>
            <a:off x="177122" y="2585444"/>
            <a:ext cx="10862772" cy="461665"/>
          </a:xfrm>
          <a:prstGeom prst="rect">
            <a:avLst/>
          </a:prstGeom>
        </p:spPr>
        <p:txBody>
          <a:bodyPr wrap="square">
            <a:spAutoFit/>
          </a:bodyPr>
          <a:lstStyle/>
          <a:p>
            <a:pPr lvl="0">
              <a:defRPr/>
            </a:pPr>
            <a:r>
              <a:rPr lang="en-GB" sz="2400" dirty="0">
                <a:solidFill>
                  <a:srgbClr val="002060"/>
                </a:solidFill>
                <a:latin typeface="Century Gothic" panose="020B0502020202020204" pitchFamily="34" charset="0"/>
              </a:rPr>
              <a:t>So, adjectives describing “nous” need to be in a plural form:</a:t>
            </a:r>
          </a:p>
        </p:txBody>
      </p:sp>
    </p:spTree>
    <p:extLst>
      <p:ext uri="{BB962C8B-B14F-4D97-AF65-F5344CB8AC3E}">
        <p14:creationId xmlns:p14="http://schemas.microsoft.com/office/powerpoint/2010/main" val="290937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2" grpId="0"/>
      <p:bldP spid="13" grpId="0"/>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44" name="Title 4">
            <a:extLst>
              <a:ext uri="{FF2B5EF4-FFF2-40B4-BE49-F238E27FC236}">
                <a16:creationId xmlns:a16="http://schemas.microsoft.com/office/drawing/2014/main" id="{97F12591-E135-4630-9D9F-84B50608FAA4}"/>
              </a:ext>
            </a:extLst>
          </p:cNvPr>
          <p:cNvSpPr>
            <a:spLocks noGrp="1"/>
          </p:cNvSpPr>
          <p:nvPr>
            <p:ph type="title"/>
          </p:nvPr>
        </p:nvSpPr>
        <p:spPr>
          <a:xfrm>
            <a:off x="-4327" y="120167"/>
            <a:ext cx="4427580" cy="529303"/>
          </a:xfrm>
        </p:spPr>
        <p:txBody>
          <a:bodyPr>
            <a:normAutofit/>
          </a:bodyPr>
          <a:lstStyle/>
          <a:p>
            <a:r>
              <a:rPr lang="en-GB" sz="2400" dirty="0" err="1">
                <a:latin typeface="+mj-lt"/>
              </a:rPr>
              <a:t>C’est</a:t>
            </a:r>
            <a:r>
              <a:rPr lang="en-GB" sz="2400" dirty="0">
                <a:latin typeface="+mj-lt"/>
              </a:rPr>
              <a:t> qui ? </a:t>
            </a:r>
            <a:r>
              <a:rPr lang="en-GB" sz="2400" b="1" dirty="0">
                <a:latin typeface="+mj-lt"/>
              </a:rPr>
              <a:t>Nous</a:t>
            </a:r>
            <a:r>
              <a:rPr lang="en-GB" sz="2400" dirty="0">
                <a:latin typeface="+mj-lt"/>
              </a:rPr>
              <a:t> </a:t>
            </a:r>
            <a:r>
              <a:rPr lang="en-GB" sz="2400" dirty="0" err="1">
                <a:latin typeface="+mj-lt"/>
              </a:rPr>
              <a:t>ou</a:t>
            </a:r>
            <a:r>
              <a:rPr lang="en-GB" sz="2400" dirty="0">
                <a:latin typeface="+mj-lt"/>
              </a:rPr>
              <a:t> </a:t>
            </a:r>
            <a:r>
              <a:rPr lang="en-GB" sz="2400" b="1" dirty="0">
                <a:latin typeface="+mj-lt"/>
              </a:rPr>
              <a:t>je </a:t>
            </a:r>
            <a:r>
              <a:rPr lang="en-GB" sz="2400" dirty="0">
                <a:latin typeface="+mj-lt"/>
              </a:rPr>
              <a:t>? </a:t>
            </a:r>
            <a:endParaRPr lang="en-US" sz="2400" dirty="0">
              <a:latin typeface="+mj-lt"/>
            </a:endParaRPr>
          </a:p>
        </p:txBody>
      </p:sp>
      <p:graphicFrame>
        <p:nvGraphicFramePr>
          <p:cNvPr id="45" name="Table 44">
            <a:extLst>
              <a:ext uri="{FF2B5EF4-FFF2-40B4-BE49-F238E27FC236}">
                <a16:creationId xmlns:a16="http://schemas.microsoft.com/office/drawing/2014/main" id="{F564990A-4405-41E7-9BFD-45EFAEF4C5B4}"/>
              </a:ext>
            </a:extLst>
          </p:cNvPr>
          <p:cNvGraphicFramePr>
            <a:graphicFrameLocks noGrp="1"/>
          </p:cNvGraphicFramePr>
          <p:nvPr>
            <p:extLst>
              <p:ext uri="{D42A27DB-BD31-4B8C-83A1-F6EECF244321}">
                <p14:modId xmlns:p14="http://schemas.microsoft.com/office/powerpoint/2010/main" val="1470019226"/>
              </p:ext>
            </p:extLst>
          </p:nvPr>
        </p:nvGraphicFramePr>
        <p:xfrm>
          <a:off x="914124" y="1283834"/>
          <a:ext cx="10215563" cy="4480560"/>
        </p:xfrm>
        <a:graphic>
          <a:graphicData uri="http://schemas.openxmlformats.org/drawingml/2006/table">
            <a:tbl>
              <a:tblPr firstRow="1" bandRow="1">
                <a:tableStyleId>{5940675A-B579-460E-94D1-54222C63F5DA}</a:tableStyleId>
              </a:tblPr>
              <a:tblGrid>
                <a:gridCol w="871538">
                  <a:extLst>
                    <a:ext uri="{9D8B030D-6E8A-4147-A177-3AD203B41FA5}">
                      <a16:colId xmlns:a16="http://schemas.microsoft.com/office/drawing/2014/main" val="20000"/>
                    </a:ext>
                  </a:extLst>
                </a:gridCol>
                <a:gridCol w="6457950">
                  <a:extLst>
                    <a:ext uri="{9D8B030D-6E8A-4147-A177-3AD203B41FA5}">
                      <a16:colId xmlns:a16="http://schemas.microsoft.com/office/drawing/2014/main" val="745458274"/>
                    </a:ext>
                  </a:extLst>
                </a:gridCol>
                <a:gridCol w="1457325">
                  <a:extLst>
                    <a:ext uri="{9D8B030D-6E8A-4147-A177-3AD203B41FA5}">
                      <a16:colId xmlns:a16="http://schemas.microsoft.com/office/drawing/2014/main" val="891723869"/>
                    </a:ext>
                  </a:extLst>
                </a:gridCol>
                <a:gridCol w="1428750">
                  <a:extLst>
                    <a:ext uri="{9D8B030D-6E8A-4147-A177-3AD203B41FA5}">
                      <a16:colId xmlns:a16="http://schemas.microsoft.com/office/drawing/2014/main" val="20001"/>
                    </a:ext>
                  </a:extLst>
                </a:gridCol>
              </a:tblGrid>
              <a:tr h="961760">
                <a:tc>
                  <a:txBody>
                    <a:bodyPr/>
                    <a:lstStyle/>
                    <a:p>
                      <a:pPr algn="ctr"/>
                      <a:endParaRPr lang="en-GB" sz="2000" b="1" dirty="0">
                        <a:solidFill>
                          <a:srgbClr val="002060"/>
                        </a:solidFill>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dirty="0">
                        <a:solidFill>
                          <a:srgbClr val="002060"/>
                        </a:solidFill>
                      </a:endParaRP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rPr>
                        <a:t>nous</a:t>
                      </a:r>
                      <a:r>
                        <a:rPr lang="en-GB" sz="2400" b="1" baseline="0" dirty="0">
                          <a:solidFill>
                            <a:srgbClr val="002060"/>
                          </a:solidFill>
                        </a:rPr>
                        <a:t> </a:t>
                      </a:r>
                      <a:r>
                        <a:rPr lang="en-GB" sz="2000" b="1" baseline="0" dirty="0">
                          <a:solidFill>
                            <a:srgbClr val="002060"/>
                          </a:solidFill>
                        </a:rPr>
                        <a:t>(we)</a:t>
                      </a:r>
                      <a:endParaRPr lang="en-GB" sz="2000" b="1" dirty="0">
                        <a:solidFill>
                          <a:srgbClr val="002060"/>
                        </a:solidFill>
                      </a:endParaRPr>
                    </a:p>
                    <a:p>
                      <a:pPr algn="ctr"/>
                      <a:endParaRPr lang="en-GB" sz="2000" b="1" dirty="0">
                        <a:solidFill>
                          <a:srgbClr val="002060"/>
                        </a:solidFill>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1" dirty="0">
                          <a:solidFill>
                            <a:srgbClr val="002060"/>
                          </a:solidFill>
                        </a:rPr>
                        <a:t>je</a:t>
                      </a:r>
                    </a:p>
                    <a:p>
                      <a:pPr algn="ctr"/>
                      <a:r>
                        <a:rPr lang="en-GB" sz="2000" b="1" dirty="0">
                          <a:solidFill>
                            <a:srgbClr val="002060"/>
                          </a:solidFill>
                        </a:rPr>
                        <a:t>(I)</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0000"/>
                  </a:ext>
                </a:extLst>
              </a:tr>
              <a:tr h="495452">
                <a:tc>
                  <a:txBody>
                    <a:bodyPr/>
                    <a:lstStyle/>
                    <a:p>
                      <a:pPr algn="ctr"/>
                      <a:r>
                        <a:rPr lang="en-GB" sz="2800" b="1" dirty="0">
                          <a:solidFill>
                            <a:srgbClr val="002060"/>
                          </a:solidFill>
                        </a:rPr>
                        <a:t>A</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800" b="0" dirty="0">
                          <a:solidFill>
                            <a:srgbClr val="002060"/>
                          </a:solidFill>
                        </a:rPr>
                        <a:t>... ... triste.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000" dirty="0"/>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000" dirty="0"/>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0001"/>
                  </a:ext>
                </a:extLst>
              </a:tr>
              <a:tr h="495452">
                <a:tc>
                  <a:txBody>
                    <a:bodyPr/>
                    <a:lstStyle/>
                    <a:p>
                      <a:pPr algn="ctr"/>
                      <a:r>
                        <a:rPr lang="en-GB" sz="2800" b="1" dirty="0">
                          <a:solidFill>
                            <a:srgbClr val="002060"/>
                          </a:solidFill>
                        </a:rPr>
                        <a:t>B</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800" b="0" dirty="0">
                          <a:solidFill>
                            <a:srgbClr val="002060"/>
                          </a:solidFill>
                        </a:rPr>
                        <a:t>... ... </a:t>
                      </a:r>
                      <a:r>
                        <a:rPr lang="en-GB" sz="2800" b="0" dirty="0" err="1">
                          <a:solidFill>
                            <a:srgbClr val="002060"/>
                          </a:solidFill>
                        </a:rPr>
                        <a:t>amusants</a:t>
                      </a:r>
                      <a:r>
                        <a:rPr lang="en-GB" sz="2800" b="0" dirty="0">
                          <a:solidFill>
                            <a:srgbClr val="002060"/>
                          </a:solidFill>
                        </a:rPr>
                        <a: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000" dirty="0"/>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000" dirty="0"/>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0002"/>
                  </a:ext>
                </a:extLst>
              </a:tr>
              <a:tr h="495452">
                <a:tc>
                  <a:txBody>
                    <a:bodyPr/>
                    <a:lstStyle/>
                    <a:p>
                      <a:pPr algn="ctr"/>
                      <a:r>
                        <a:rPr lang="en-GB" sz="2800" b="1" dirty="0">
                          <a:solidFill>
                            <a:srgbClr val="002060"/>
                          </a:solidFill>
                        </a:rPr>
                        <a:t>C</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800" b="0" dirty="0">
                          <a:solidFill>
                            <a:srgbClr val="002060"/>
                          </a:solidFill>
                        </a:rPr>
                        <a:t>... ... </a:t>
                      </a:r>
                      <a:r>
                        <a:rPr lang="en-GB" sz="2800" b="0" dirty="0" err="1">
                          <a:solidFill>
                            <a:srgbClr val="002060"/>
                          </a:solidFill>
                        </a:rPr>
                        <a:t>intelligents</a:t>
                      </a:r>
                      <a:r>
                        <a:rPr lang="en-GB" sz="2800" b="0" dirty="0">
                          <a:solidFill>
                            <a:srgbClr val="002060"/>
                          </a:solidFill>
                        </a:rPr>
                        <a: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000" dirty="0"/>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000" dirty="0"/>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0003"/>
                  </a:ext>
                </a:extLst>
              </a:tr>
              <a:tr h="495452">
                <a:tc>
                  <a:txBody>
                    <a:bodyPr/>
                    <a:lstStyle/>
                    <a:p>
                      <a:pPr algn="ctr"/>
                      <a:r>
                        <a:rPr lang="en-GB" sz="2800" b="1" dirty="0">
                          <a:solidFill>
                            <a:srgbClr val="002060"/>
                          </a:solidFill>
                        </a:rPr>
                        <a:t>D</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800" b="0" dirty="0">
                          <a:solidFill>
                            <a:srgbClr val="002060"/>
                          </a:solidFill>
                        </a:rPr>
                        <a:t>... ... grand.</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000" dirty="0"/>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000" dirty="0"/>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0004"/>
                  </a:ext>
                </a:extLst>
              </a:tr>
              <a:tr h="495452">
                <a:tc>
                  <a:txBody>
                    <a:bodyPr/>
                    <a:lstStyle/>
                    <a:p>
                      <a:pPr algn="ctr"/>
                      <a:r>
                        <a:rPr lang="en-GB" sz="2800" b="1" dirty="0">
                          <a:solidFill>
                            <a:srgbClr val="002060"/>
                          </a:solidFill>
                        </a:rPr>
                        <a:t>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800" b="0" dirty="0">
                          <a:solidFill>
                            <a:srgbClr val="002060"/>
                          </a:solidFill>
                        </a:rPr>
                        <a:t>... ... </a:t>
                      </a:r>
                      <a:r>
                        <a:rPr lang="en-GB" sz="2800" b="0" dirty="0" err="1">
                          <a:solidFill>
                            <a:srgbClr val="002060"/>
                          </a:solidFill>
                        </a:rPr>
                        <a:t>petits</a:t>
                      </a:r>
                      <a:r>
                        <a:rPr lang="en-GB" sz="2800" b="0" dirty="0">
                          <a:solidFill>
                            <a:srgbClr val="002060"/>
                          </a:solidFill>
                        </a:rPr>
                        <a: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000" dirty="0"/>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000" dirty="0"/>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0005"/>
                  </a:ext>
                </a:extLst>
              </a:tr>
              <a:tr h="495452">
                <a:tc>
                  <a:txBody>
                    <a:bodyPr/>
                    <a:lstStyle/>
                    <a:p>
                      <a:pPr algn="ctr"/>
                      <a:r>
                        <a:rPr lang="en-GB" sz="2800" b="1" dirty="0">
                          <a:solidFill>
                            <a:srgbClr val="002060"/>
                          </a:solidFill>
                        </a:rPr>
                        <a:t>F</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800" b="0" dirty="0">
                          <a:solidFill>
                            <a:srgbClr val="002060"/>
                          </a:solidFill>
                        </a:rPr>
                        <a:t>... ... </a:t>
                      </a:r>
                      <a:r>
                        <a:rPr lang="en-GB" sz="2800" b="0" dirty="0" err="1">
                          <a:solidFill>
                            <a:srgbClr val="002060"/>
                          </a:solidFill>
                        </a:rPr>
                        <a:t>calme</a:t>
                      </a:r>
                      <a:r>
                        <a:rPr lang="en-GB" sz="2800" b="0" dirty="0">
                          <a:solidFill>
                            <a:srgbClr val="002060"/>
                          </a:solidFill>
                        </a:rPr>
                        <a: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000" dirty="0"/>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000" dirty="0"/>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0006"/>
                  </a:ext>
                </a:extLst>
              </a:tr>
            </a:tbl>
          </a:graphicData>
        </a:graphic>
      </p:graphicFrame>
      <p:pic>
        <p:nvPicPr>
          <p:cNvPr id="46" name="Picture 45">
            <a:extLst>
              <a:ext uri="{FF2B5EF4-FFF2-40B4-BE49-F238E27FC236}">
                <a16:creationId xmlns:a16="http://schemas.microsoft.com/office/drawing/2014/main" id="{FA4F313F-D6DE-45A5-A9D9-5D0B96E065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0278894" y="2748755"/>
            <a:ext cx="346161" cy="360584"/>
          </a:xfrm>
          <a:prstGeom prst="rect">
            <a:avLst/>
          </a:prstGeom>
        </p:spPr>
      </p:pic>
      <p:pic>
        <p:nvPicPr>
          <p:cNvPr id="47" name="Picture 46">
            <a:extLst>
              <a:ext uri="{FF2B5EF4-FFF2-40B4-BE49-F238E27FC236}">
                <a16:creationId xmlns:a16="http://schemas.microsoft.com/office/drawing/2014/main" id="{4C3E0C8D-9555-4E32-9192-2914CD28B0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8878274" y="3245754"/>
            <a:ext cx="346161" cy="360584"/>
          </a:xfrm>
          <a:prstGeom prst="rect">
            <a:avLst/>
          </a:prstGeom>
        </p:spPr>
      </p:pic>
      <p:pic>
        <p:nvPicPr>
          <p:cNvPr id="48" name="Picture 47">
            <a:extLst>
              <a:ext uri="{FF2B5EF4-FFF2-40B4-BE49-F238E27FC236}">
                <a16:creationId xmlns:a16="http://schemas.microsoft.com/office/drawing/2014/main" id="{6CBD2189-D62F-419F-A907-0F51379424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8878273" y="3791561"/>
            <a:ext cx="346161" cy="360584"/>
          </a:xfrm>
          <a:prstGeom prst="rect">
            <a:avLst/>
          </a:prstGeom>
        </p:spPr>
      </p:pic>
      <p:pic>
        <p:nvPicPr>
          <p:cNvPr id="49" name="Picture 48">
            <a:extLst>
              <a:ext uri="{FF2B5EF4-FFF2-40B4-BE49-F238E27FC236}">
                <a16:creationId xmlns:a16="http://schemas.microsoft.com/office/drawing/2014/main" id="{6120433E-DDEE-460D-B324-9436E663D0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0278893" y="4258934"/>
            <a:ext cx="346161" cy="360584"/>
          </a:xfrm>
          <a:prstGeom prst="rect">
            <a:avLst/>
          </a:prstGeom>
        </p:spPr>
      </p:pic>
      <p:pic>
        <p:nvPicPr>
          <p:cNvPr id="50" name="Picture 49">
            <a:extLst>
              <a:ext uri="{FF2B5EF4-FFF2-40B4-BE49-F238E27FC236}">
                <a16:creationId xmlns:a16="http://schemas.microsoft.com/office/drawing/2014/main" id="{445E8199-5321-44D2-AE1B-7A615218AC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8878274" y="4776046"/>
            <a:ext cx="346161" cy="360584"/>
          </a:xfrm>
          <a:prstGeom prst="rect">
            <a:avLst/>
          </a:prstGeom>
        </p:spPr>
      </p:pic>
      <p:pic>
        <p:nvPicPr>
          <p:cNvPr id="51" name="Picture 50">
            <a:extLst>
              <a:ext uri="{FF2B5EF4-FFF2-40B4-BE49-F238E27FC236}">
                <a16:creationId xmlns:a16="http://schemas.microsoft.com/office/drawing/2014/main" id="{BC94B879-4DFE-4C7A-BABC-BA12192FCE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0278893" y="5324261"/>
            <a:ext cx="346161" cy="360584"/>
          </a:xfrm>
          <a:prstGeom prst="rect">
            <a:avLst/>
          </a:prstGeom>
        </p:spPr>
      </p:pic>
      <p:sp>
        <p:nvSpPr>
          <p:cNvPr id="54" name="TextBox 53">
            <a:extLst>
              <a:ext uri="{FF2B5EF4-FFF2-40B4-BE49-F238E27FC236}">
                <a16:creationId xmlns:a16="http://schemas.microsoft.com/office/drawing/2014/main" id="{2E7837A2-FD9E-40E7-A983-B02C8707BFC3}"/>
              </a:ext>
            </a:extLst>
          </p:cNvPr>
          <p:cNvSpPr txBox="1"/>
          <p:nvPr/>
        </p:nvSpPr>
        <p:spPr>
          <a:xfrm>
            <a:off x="5068689" y="2673395"/>
            <a:ext cx="3156211" cy="461665"/>
          </a:xfrm>
          <a:prstGeom prst="rect">
            <a:avLst/>
          </a:prstGeom>
          <a:noFill/>
        </p:spPr>
        <p:txBody>
          <a:bodyPr wrap="square" rtlCol="0">
            <a:spAutoFit/>
          </a:bodyPr>
          <a:lstStyle/>
          <a:p>
            <a:pPr algn="r"/>
            <a:r>
              <a:rPr lang="en-GB" sz="2400" b="1" dirty="0">
                <a:solidFill>
                  <a:srgbClr val="EF4136"/>
                </a:solidFill>
                <a:latin typeface="+mj-lt"/>
              </a:rPr>
              <a:t>sad</a:t>
            </a:r>
          </a:p>
        </p:txBody>
      </p:sp>
      <p:sp>
        <p:nvSpPr>
          <p:cNvPr id="55" name="TextBox 54">
            <a:extLst>
              <a:ext uri="{FF2B5EF4-FFF2-40B4-BE49-F238E27FC236}">
                <a16:creationId xmlns:a16="http://schemas.microsoft.com/office/drawing/2014/main" id="{3047CE29-9ADB-46DC-9AED-E674D4A43A5F}"/>
              </a:ext>
            </a:extLst>
          </p:cNvPr>
          <p:cNvSpPr txBox="1"/>
          <p:nvPr/>
        </p:nvSpPr>
        <p:spPr>
          <a:xfrm>
            <a:off x="4807434" y="3175993"/>
            <a:ext cx="3417466" cy="461665"/>
          </a:xfrm>
          <a:prstGeom prst="rect">
            <a:avLst/>
          </a:prstGeom>
          <a:noFill/>
        </p:spPr>
        <p:txBody>
          <a:bodyPr wrap="square" rtlCol="0">
            <a:spAutoFit/>
          </a:bodyPr>
          <a:lstStyle/>
          <a:p>
            <a:pPr algn="r"/>
            <a:r>
              <a:rPr lang="en-GB" sz="2400" b="1" dirty="0">
                <a:solidFill>
                  <a:srgbClr val="EF4136"/>
                </a:solidFill>
                <a:latin typeface="+mj-lt"/>
              </a:rPr>
              <a:t>funny</a:t>
            </a:r>
          </a:p>
        </p:txBody>
      </p:sp>
      <p:sp>
        <p:nvSpPr>
          <p:cNvPr id="56" name="TextBox 55">
            <a:extLst>
              <a:ext uri="{FF2B5EF4-FFF2-40B4-BE49-F238E27FC236}">
                <a16:creationId xmlns:a16="http://schemas.microsoft.com/office/drawing/2014/main" id="{92AB567B-2F62-4324-B235-92A6A86ABB16}"/>
              </a:ext>
            </a:extLst>
          </p:cNvPr>
          <p:cNvSpPr txBox="1"/>
          <p:nvPr/>
        </p:nvSpPr>
        <p:spPr>
          <a:xfrm>
            <a:off x="5079821" y="3701688"/>
            <a:ext cx="3156211" cy="461665"/>
          </a:xfrm>
          <a:prstGeom prst="rect">
            <a:avLst/>
          </a:prstGeom>
          <a:noFill/>
        </p:spPr>
        <p:txBody>
          <a:bodyPr wrap="square" rtlCol="0">
            <a:spAutoFit/>
          </a:bodyPr>
          <a:lstStyle/>
          <a:p>
            <a:pPr algn="r"/>
            <a:r>
              <a:rPr lang="en-GB" sz="2400" b="1" dirty="0">
                <a:solidFill>
                  <a:srgbClr val="EF4136"/>
                </a:solidFill>
                <a:latin typeface="+mj-lt"/>
              </a:rPr>
              <a:t>intelligent</a:t>
            </a:r>
          </a:p>
        </p:txBody>
      </p:sp>
      <p:sp>
        <p:nvSpPr>
          <p:cNvPr id="57" name="TextBox 56">
            <a:extLst>
              <a:ext uri="{FF2B5EF4-FFF2-40B4-BE49-F238E27FC236}">
                <a16:creationId xmlns:a16="http://schemas.microsoft.com/office/drawing/2014/main" id="{78F052BE-1200-42EB-AB4A-22C5E5810E6D}"/>
              </a:ext>
            </a:extLst>
          </p:cNvPr>
          <p:cNvSpPr txBox="1"/>
          <p:nvPr/>
        </p:nvSpPr>
        <p:spPr>
          <a:xfrm>
            <a:off x="5094730" y="4208394"/>
            <a:ext cx="3156211" cy="461665"/>
          </a:xfrm>
          <a:prstGeom prst="rect">
            <a:avLst/>
          </a:prstGeom>
          <a:noFill/>
        </p:spPr>
        <p:txBody>
          <a:bodyPr wrap="square" rtlCol="0">
            <a:spAutoFit/>
          </a:bodyPr>
          <a:lstStyle/>
          <a:p>
            <a:pPr algn="r"/>
            <a:r>
              <a:rPr lang="en-GB" sz="2400" b="1" dirty="0">
                <a:solidFill>
                  <a:srgbClr val="EF4136"/>
                </a:solidFill>
                <a:latin typeface="+mj-lt"/>
              </a:rPr>
              <a:t>tall</a:t>
            </a:r>
          </a:p>
        </p:txBody>
      </p:sp>
      <p:sp>
        <p:nvSpPr>
          <p:cNvPr id="58" name="TextBox 57">
            <a:extLst>
              <a:ext uri="{FF2B5EF4-FFF2-40B4-BE49-F238E27FC236}">
                <a16:creationId xmlns:a16="http://schemas.microsoft.com/office/drawing/2014/main" id="{842FF5A7-FBF3-485C-8EBB-4598F364C3AB}"/>
              </a:ext>
            </a:extLst>
          </p:cNvPr>
          <p:cNvSpPr txBox="1"/>
          <p:nvPr/>
        </p:nvSpPr>
        <p:spPr>
          <a:xfrm>
            <a:off x="5094729" y="4725506"/>
            <a:ext cx="3156211" cy="461665"/>
          </a:xfrm>
          <a:prstGeom prst="rect">
            <a:avLst/>
          </a:prstGeom>
          <a:noFill/>
        </p:spPr>
        <p:txBody>
          <a:bodyPr wrap="square" rtlCol="0">
            <a:spAutoFit/>
          </a:bodyPr>
          <a:lstStyle/>
          <a:p>
            <a:pPr algn="r"/>
            <a:r>
              <a:rPr lang="en-GB" sz="2400" b="1" dirty="0">
                <a:solidFill>
                  <a:srgbClr val="EF4136"/>
                </a:solidFill>
                <a:latin typeface="+mj-lt"/>
              </a:rPr>
              <a:t>short</a:t>
            </a:r>
          </a:p>
        </p:txBody>
      </p:sp>
      <p:sp>
        <p:nvSpPr>
          <p:cNvPr id="59" name="TextBox 58">
            <a:extLst>
              <a:ext uri="{FF2B5EF4-FFF2-40B4-BE49-F238E27FC236}">
                <a16:creationId xmlns:a16="http://schemas.microsoft.com/office/drawing/2014/main" id="{07FA5137-E5C7-444F-AC21-DE2A755A1022}"/>
              </a:ext>
            </a:extLst>
          </p:cNvPr>
          <p:cNvSpPr txBox="1"/>
          <p:nvPr/>
        </p:nvSpPr>
        <p:spPr>
          <a:xfrm>
            <a:off x="5097956" y="5273721"/>
            <a:ext cx="3156211" cy="461665"/>
          </a:xfrm>
          <a:prstGeom prst="rect">
            <a:avLst/>
          </a:prstGeom>
          <a:noFill/>
        </p:spPr>
        <p:txBody>
          <a:bodyPr wrap="square" rtlCol="0">
            <a:spAutoFit/>
          </a:bodyPr>
          <a:lstStyle/>
          <a:p>
            <a:pPr algn="r"/>
            <a:r>
              <a:rPr lang="en-GB" sz="2400" b="1" dirty="0">
                <a:solidFill>
                  <a:srgbClr val="EF4136"/>
                </a:solidFill>
                <a:latin typeface="+mj-lt"/>
              </a:rPr>
              <a:t>calm</a:t>
            </a:r>
          </a:p>
        </p:txBody>
      </p:sp>
      <p:sp>
        <p:nvSpPr>
          <p:cNvPr id="23" name="TextBox 22">
            <a:extLst>
              <a:ext uri="{FF2B5EF4-FFF2-40B4-BE49-F238E27FC236}">
                <a16:creationId xmlns:a16="http://schemas.microsoft.com/office/drawing/2014/main" id="{833D2190-468D-4E27-BD69-ADFB4E68349E}"/>
              </a:ext>
            </a:extLst>
          </p:cNvPr>
          <p:cNvSpPr txBox="1"/>
          <p:nvPr/>
        </p:nvSpPr>
        <p:spPr>
          <a:xfrm>
            <a:off x="2126163" y="1919261"/>
            <a:ext cx="6145618" cy="461665"/>
          </a:xfrm>
          <a:prstGeom prst="rect">
            <a:avLst/>
          </a:prstGeom>
          <a:noFill/>
        </p:spPr>
        <p:txBody>
          <a:bodyPr wrap="square">
            <a:spAutoFit/>
          </a:bodyPr>
          <a:lstStyle/>
          <a:p>
            <a:r>
              <a:rPr lang="fr-FR" sz="2400" dirty="0">
                <a:solidFill>
                  <a:srgbClr val="002060"/>
                </a:solidFill>
              </a:rPr>
              <a:t>Écris les adjectifs en anglais.</a:t>
            </a:r>
            <a:endParaRPr lang="en-GB" sz="2400" dirty="0">
              <a:solidFill>
                <a:srgbClr val="002060"/>
              </a:solidFill>
            </a:endParaRPr>
          </a:p>
        </p:txBody>
      </p:sp>
      <p:pic>
        <p:nvPicPr>
          <p:cNvPr id="24" name="Picture 23" descr="A child with short hair wearing a purple shirt&#10;&#10;Description automatically generated">
            <a:extLst>
              <a:ext uri="{FF2B5EF4-FFF2-40B4-BE49-F238E27FC236}">
                <a16:creationId xmlns:a16="http://schemas.microsoft.com/office/drawing/2014/main" id="{990FD382-BD14-4730-AD41-FB55637106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722" y="612450"/>
            <a:ext cx="2050312" cy="2050312"/>
          </a:xfrm>
          <a:prstGeom prst="rect">
            <a:avLst/>
          </a:prstGeom>
        </p:spPr>
      </p:pic>
    </p:spTree>
    <p:extLst>
      <p:ext uri="{BB962C8B-B14F-4D97-AF65-F5344CB8AC3E}">
        <p14:creationId xmlns:p14="http://schemas.microsoft.com/office/powerpoint/2010/main" val="12761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500"/>
                                        <p:tgtEl>
                                          <p:spTgt spid="4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500"/>
                                        <p:tgtEl>
                                          <p:spTgt spid="4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fade">
                                      <p:cBhvr>
                                        <p:cTn id="27" dur="500"/>
                                        <p:tgtEl>
                                          <p:spTgt spid="5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fade">
                                      <p:cBhvr>
                                        <p:cTn id="32" dur="500"/>
                                        <p:tgtEl>
                                          <p:spTgt spid="5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fade">
                                      <p:cBhvr>
                                        <p:cTn id="37" dur="500"/>
                                        <p:tgtEl>
                                          <p:spTgt spid="5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fade">
                                      <p:cBhvr>
                                        <p:cTn id="42" dur="500"/>
                                        <p:tgtEl>
                                          <p:spTgt spid="5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6"/>
                                        </p:tgtEl>
                                        <p:attrNameLst>
                                          <p:attrName>style.visibility</p:attrName>
                                        </p:attrNameLst>
                                      </p:cBhvr>
                                      <p:to>
                                        <p:strVal val="visible"/>
                                      </p:to>
                                    </p:set>
                                    <p:animEffect transition="in" filter="fade">
                                      <p:cBhvr>
                                        <p:cTn id="47" dur="500"/>
                                        <p:tgtEl>
                                          <p:spTgt spid="5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7"/>
                                        </p:tgtEl>
                                        <p:attrNameLst>
                                          <p:attrName>style.visibility</p:attrName>
                                        </p:attrNameLst>
                                      </p:cBhvr>
                                      <p:to>
                                        <p:strVal val="visible"/>
                                      </p:to>
                                    </p:set>
                                    <p:animEffect transition="in" filter="fade">
                                      <p:cBhvr>
                                        <p:cTn id="52" dur="500"/>
                                        <p:tgtEl>
                                          <p:spTgt spid="5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8"/>
                                        </p:tgtEl>
                                        <p:attrNameLst>
                                          <p:attrName>style.visibility</p:attrName>
                                        </p:attrNameLst>
                                      </p:cBhvr>
                                      <p:to>
                                        <p:strVal val="visible"/>
                                      </p:to>
                                    </p:set>
                                    <p:animEffect transition="in" filter="fade">
                                      <p:cBhvr>
                                        <p:cTn id="57" dur="500"/>
                                        <p:tgtEl>
                                          <p:spTgt spid="5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9"/>
                                        </p:tgtEl>
                                        <p:attrNameLst>
                                          <p:attrName>style.visibility</p:attrName>
                                        </p:attrNameLst>
                                      </p:cBhvr>
                                      <p:to>
                                        <p:strVal val="visible"/>
                                      </p:to>
                                    </p:set>
                                    <p:animEffect transition="in" filter="fade">
                                      <p:cBhvr>
                                        <p:cTn id="6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5918886" cy="647577"/>
          </a:xfrm>
        </p:spPr>
        <p:txBody>
          <a:bodyPr>
            <a:normAutofit/>
          </a:bodyPr>
          <a:lstStyle/>
          <a:p>
            <a:r>
              <a:rPr lang="en-GB" sz="2200" b="1" dirty="0">
                <a:solidFill>
                  <a:schemeClr val="bg1"/>
                </a:solidFill>
              </a:rPr>
              <a:t>“you (plural) are”: the verb </a:t>
            </a:r>
            <a:r>
              <a:rPr lang="en-GB" sz="2200" b="1" dirty="0" err="1">
                <a:solidFill>
                  <a:schemeClr val="bg1"/>
                </a:solidFill>
              </a:rPr>
              <a:t>être</a:t>
            </a:r>
            <a:r>
              <a:rPr lang="en-GB" sz="2200" b="1" dirty="0">
                <a:solidFill>
                  <a:schemeClr val="bg1"/>
                </a:solidFill>
              </a:rPr>
              <a:t> (to be)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8C05A561-485E-4980-953F-54253BA428A4}"/>
              </a:ext>
            </a:extLst>
          </p:cNvPr>
          <p:cNvSpPr txBox="1"/>
          <p:nvPr/>
        </p:nvSpPr>
        <p:spPr>
          <a:xfrm>
            <a:off x="6636775" y="1763964"/>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002060"/>
                </a:solidFill>
                <a:latin typeface="+mj-lt"/>
              </a:rPr>
              <a:t>We</a:t>
            </a:r>
            <a:r>
              <a:rPr lang="en-GB" sz="3000" dirty="0">
                <a:solidFill>
                  <a:schemeClr val="accent5">
                    <a:lumMod val="50000"/>
                  </a:schemeClr>
                </a:solidFill>
                <a:latin typeface="+mj-lt"/>
              </a:rPr>
              <a:t> </a:t>
            </a:r>
            <a:r>
              <a:rPr lang="en-GB" sz="3000" dirty="0">
                <a:solidFill>
                  <a:srgbClr val="EE6000"/>
                </a:solidFill>
                <a:latin typeface="+mj-lt"/>
              </a:rPr>
              <a:t>are </a:t>
            </a:r>
            <a:r>
              <a:rPr lang="en-GB" sz="3000" dirty="0">
                <a:solidFill>
                  <a:srgbClr val="002060"/>
                </a:solidFill>
                <a:latin typeface="+mj-lt"/>
              </a:rPr>
              <a:t>pleased</a:t>
            </a:r>
            <a:r>
              <a:rPr kumimoji="0" lang="en-GB" sz="3000" b="0" i="0" u="none" strike="noStrike" kern="1200" cap="none" spc="0" normalizeH="0" noProof="0" dirty="0">
                <a:ln>
                  <a:noFill/>
                </a:ln>
                <a:solidFill>
                  <a:srgbClr val="002060"/>
                </a:solidFill>
                <a:effectLst/>
                <a:uLnTx/>
                <a:uFillTx/>
                <a:latin typeface="+mj-lt"/>
              </a:rPr>
              <a:t>.</a:t>
            </a:r>
            <a:endParaRPr kumimoji="0" lang="en-GB" sz="3000" b="0" i="0" u="none" strike="noStrike" kern="1200" cap="none" spc="0" normalizeH="0" baseline="0" noProof="0" dirty="0">
              <a:ln>
                <a:noFill/>
              </a:ln>
              <a:solidFill>
                <a:srgbClr val="002060"/>
              </a:solidFill>
              <a:effectLst/>
              <a:uLnTx/>
              <a:uFillTx/>
              <a:latin typeface="+mj-lt"/>
            </a:endParaRPr>
          </a:p>
        </p:txBody>
      </p:sp>
      <p:sp>
        <p:nvSpPr>
          <p:cNvPr id="11" name="TextBox 10">
            <a:extLst>
              <a:ext uri="{FF2B5EF4-FFF2-40B4-BE49-F238E27FC236}">
                <a16:creationId xmlns:a16="http://schemas.microsoft.com/office/drawing/2014/main" id="{33BF0968-E63D-47FF-BB94-64C21DA487B5}"/>
              </a:ext>
            </a:extLst>
          </p:cNvPr>
          <p:cNvSpPr txBox="1"/>
          <p:nvPr/>
        </p:nvSpPr>
        <p:spPr>
          <a:xfrm>
            <a:off x="2030606" y="1742753"/>
            <a:ext cx="487170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noProof="0" dirty="0">
                <a:solidFill>
                  <a:srgbClr val="002060"/>
                </a:solidFill>
                <a:latin typeface="+mj-lt"/>
              </a:rPr>
              <a:t>Nous</a:t>
            </a:r>
            <a:r>
              <a:rPr lang="en-GB" sz="3000" noProof="0" dirty="0">
                <a:solidFill>
                  <a:schemeClr val="accent5">
                    <a:lumMod val="50000"/>
                  </a:schemeClr>
                </a:solidFill>
                <a:latin typeface="+mj-lt"/>
              </a:rPr>
              <a:t> </a:t>
            </a:r>
            <a:r>
              <a:rPr lang="en-GB" sz="3000" noProof="0" dirty="0" err="1">
                <a:solidFill>
                  <a:srgbClr val="EE6000"/>
                </a:solidFill>
                <a:latin typeface="+mj-lt"/>
              </a:rPr>
              <a:t>sommes</a:t>
            </a:r>
            <a:r>
              <a:rPr lang="en-GB" sz="3000" noProof="0" dirty="0">
                <a:solidFill>
                  <a:srgbClr val="EE6000"/>
                </a:solidFill>
                <a:latin typeface="+mj-lt"/>
              </a:rPr>
              <a:t> </a:t>
            </a:r>
            <a:r>
              <a:rPr lang="en-GB" sz="3000" noProof="0" dirty="0">
                <a:solidFill>
                  <a:srgbClr val="002060"/>
                </a:solidFill>
                <a:latin typeface="+mj-lt"/>
              </a:rPr>
              <a:t>content</a:t>
            </a:r>
            <a:r>
              <a:rPr lang="en-GB" sz="3000" noProof="0" dirty="0">
                <a:solidFill>
                  <a:schemeClr val="accent5">
                    <a:lumMod val="50000"/>
                  </a:schemeClr>
                </a:solidFill>
                <a:latin typeface="+mj-lt"/>
              </a:rPr>
              <a:t>  </a:t>
            </a:r>
            <a:r>
              <a:rPr lang="en-GB" sz="3000" noProof="0" dirty="0">
                <a:solidFill>
                  <a:srgbClr val="002060"/>
                </a:solidFill>
                <a:latin typeface="+mj-lt"/>
              </a:rPr>
              <a:t>.</a:t>
            </a:r>
            <a:endParaRPr kumimoji="0" lang="en-GB" sz="3000" i="0" u="none" strike="noStrike" kern="1200" cap="none" spc="0" normalizeH="0" baseline="0" noProof="0" dirty="0">
              <a:ln>
                <a:noFill/>
              </a:ln>
              <a:solidFill>
                <a:srgbClr val="002060"/>
              </a:solidFill>
              <a:effectLst/>
              <a:uLnTx/>
              <a:uFillTx/>
              <a:latin typeface="+mj-lt"/>
            </a:endParaRPr>
          </a:p>
        </p:txBody>
      </p:sp>
      <p:sp>
        <p:nvSpPr>
          <p:cNvPr id="12" name="TextBox 11">
            <a:extLst>
              <a:ext uri="{FF2B5EF4-FFF2-40B4-BE49-F238E27FC236}">
                <a16:creationId xmlns:a16="http://schemas.microsoft.com/office/drawing/2014/main" id="{027560E9-F2B4-48D5-AC13-BF8D43E23035}"/>
              </a:ext>
            </a:extLst>
          </p:cNvPr>
          <p:cNvSpPr txBox="1"/>
          <p:nvPr/>
        </p:nvSpPr>
        <p:spPr>
          <a:xfrm>
            <a:off x="222068" y="2679269"/>
            <a:ext cx="10714347" cy="461665"/>
          </a:xfrm>
          <a:prstGeom prst="rect">
            <a:avLst/>
          </a:prstGeom>
          <a:noFill/>
        </p:spPr>
        <p:txBody>
          <a:bodyPr wrap="square" rtlCol="0">
            <a:spAutoFit/>
          </a:bodyPr>
          <a:lstStyle/>
          <a:p>
            <a:pPr lvl="0">
              <a:defRPr/>
            </a:pPr>
            <a:r>
              <a:rPr lang="en-GB" sz="2400" dirty="0">
                <a:solidFill>
                  <a:srgbClr val="002060"/>
                </a:solidFill>
                <a:latin typeface="+mj-lt"/>
              </a:rPr>
              <a:t>To mean </a:t>
            </a:r>
            <a:r>
              <a:rPr lang="en-GB" sz="2400" b="1" dirty="0">
                <a:solidFill>
                  <a:srgbClr val="002060"/>
                </a:solidFill>
                <a:latin typeface="+mj-lt"/>
              </a:rPr>
              <a:t>you</a:t>
            </a:r>
            <a:r>
              <a:rPr lang="en-GB" sz="2400" dirty="0">
                <a:solidFill>
                  <a:srgbClr val="002060"/>
                </a:solidFill>
                <a:latin typeface="+mj-lt"/>
              </a:rPr>
              <a:t> to </a:t>
            </a:r>
            <a:r>
              <a:rPr lang="en-GB" sz="2400" b="1" dirty="0">
                <a:solidFill>
                  <a:srgbClr val="002060"/>
                </a:solidFill>
                <a:latin typeface="+mj-lt"/>
              </a:rPr>
              <a:t>more than one person </a:t>
            </a:r>
            <a:r>
              <a:rPr lang="en-GB" sz="2400" dirty="0">
                <a:solidFill>
                  <a:srgbClr val="002060"/>
                </a:solidFill>
                <a:latin typeface="+mj-lt"/>
              </a:rPr>
              <a:t>+ </a:t>
            </a:r>
            <a:r>
              <a:rPr lang="en-GB" sz="2400" dirty="0" err="1">
                <a:solidFill>
                  <a:srgbClr val="4472C4">
                    <a:lumMod val="50000"/>
                  </a:srgbClr>
                </a:solidFill>
              </a:rPr>
              <a:t>être</a:t>
            </a:r>
            <a:r>
              <a:rPr lang="en-GB" sz="2400" dirty="0">
                <a:solidFill>
                  <a:srgbClr val="002060"/>
                </a:solidFill>
                <a:latin typeface="+mj-lt"/>
              </a:rPr>
              <a:t> :</a:t>
            </a:r>
            <a:endParaRPr kumimoji="0" lang="en-GB" sz="2400" b="0" i="1" u="none" strike="noStrike" kern="1200" cap="none" spc="0" normalizeH="0" baseline="0" noProof="0" dirty="0">
              <a:ln>
                <a:noFill/>
              </a:ln>
              <a:solidFill>
                <a:srgbClr val="002060"/>
              </a:solidFill>
              <a:effectLst/>
              <a:uLnTx/>
              <a:uFillTx/>
              <a:latin typeface="+mj-lt"/>
            </a:endParaRPr>
          </a:p>
        </p:txBody>
      </p:sp>
      <p:sp>
        <p:nvSpPr>
          <p:cNvPr id="13" name="Rectangle 12">
            <a:extLst>
              <a:ext uri="{FF2B5EF4-FFF2-40B4-BE49-F238E27FC236}">
                <a16:creationId xmlns:a16="http://schemas.microsoft.com/office/drawing/2014/main" id="{9D4D58CC-CEA0-498A-A0AB-AE3912021C62}"/>
              </a:ext>
            </a:extLst>
          </p:cNvPr>
          <p:cNvSpPr/>
          <p:nvPr/>
        </p:nvSpPr>
        <p:spPr>
          <a:xfrm>
            <a:off x="300037" y="1353043"/>
            <a:ext cx="11453813" cy="461665"/>
          </a:xfrm>
          <a:prstGeom prst="rect">
            <a:avLst/>
          </a:prstGeom>
        </p:spPr>
        <p:txBody>
          <a:bodyPr wrap="square">
            <a:spAutoFit/>
          </a:bodyPr>
          <a:lstStyle/>
          <a:p>
            <a:pPr lvl="0">
              <a:defRPr/>
            </a:pPr>
            <a:r>
              <a:rPr lang="en-GB" sz="2400" dirty="0">
                <a:solidFill>
                  <a:srgbClr val="002060"/>
                </a:solidFill>
                <a:latin typeface="+mj-lt"/>
              </a:rPr>
              <a:t>Earlier we learned:  </a:t>
            </a:r>
          </a:p>
        </p:txBody>
      </p:sp>
      <p:sp>
        <p:nvSpPr>
          <p:cNvPr id="14" name="TextBox 13">
            <a:extLst>
              <a:ext uri="{FF2B5EF4-FFF2-40B4-BE49-F238E27FC236}">
                <a16:creationId xmlns:a16="http://schemas.microsoft.com/office/drawing/2014/main" id="{E4C96898-6E7A-4F0B-99C7-E9F5E089AE6B}"/>
              </a:ext>
            </a:extLst>
          </p:cNvPr>
          <p:cNvSpPr txBox="1"/>
          <p:nvPr/>
        </p:nvSpPr>
        <p:spPr>
          <a:xfrm>
            <a:off x="2363688" y="3390996"/>
            <a:ext cx="487170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noProof="0" dirty="0" err="1">
                <a:solidFill>
                  <a:srgbClr val="002060"/>
                </a:solidFill>
                <a:latin typeface="+mj-lt"/>
              </a:rPr>
              <a:t>Vous</a:t>
            </a:r>
            <a:r>
              <a:rPr lang="en-GB" sz="3000" noProof="0" dirty="0">
                <a:solidFill>
                  <a:schemeClr val="accent5">
                    <a:lumMod val="50000"/>
                  </a:schemeClr>
                </a:solidFill>
                <a:latin typeface="+mj-lt"/>
              </a:rPr>
              <a:t> </a:t>
            </a:r>
            <a:r>
              <a:rPr lang="en-GB" sz="3200" noProof="0" dirty="0" err="1">
                <a:solidFill>
                  <a:srgbClr val="EE6000"/>
                </a:solidFill>
                <a:latin typeface="+mj-lt"/>
                <a:cs typeface="Calibri" panose="020F0502020204030204" pitchFamily="34" charset="0"/>
              </a:rPr>
              <a:t>êt</a:t>
            </a:r>
            <a:r>
              <a:rPr lang="en-GB" sz="3200" noProof="0" dirty="0" err="1">
                <a:solidFill>
                  <a:srgbClr val="EE6000"/>
                </a:solidFill>
                <a:latin typeface="+mj-lt"/>
              </a:rPr>
              <a:t>es</a:t>
            </a:r>
            <a:r>
              <a:rPr lang="en-GB" sz="3000" noProof="0" dirty="0">
                <a:solidFill>
                  <a:srgbClr val="EE6000"/>
                </a:solidFill>
                <a:latin typeface="+mj-lt"/>
              </a:rPr>
              <a:t> </a:t>
            </a:r>
            <a:r>
              <a:rPr lang="en-GB" sz="3000" noProof="0" dirty="0">
                <a:solidFill>
                  <a:srgbClr val="002060"/>
                </a:solidFill>
                <a:latin typeface="+mj-lt"/>
              </a:rPr>
              <a:t>content</a:t>
            </a:r>
            <a:r>
              <a:rPr lang="en-GB" sz="3000" noProof="0" dirty="0">
                <a:solidFill>
                  <a:schemeClr val="accent5">
                    <a:lumMod val="50000"/>
                  </a:schemeClr>
                </a:solidFill>
                <a:latin typeface="+mj-lt"/>
              </a:rPr>
              <a:t>  </a:t>
            </a:r>
            <a:r>
              <a:rPr lang="en-GB" sz="3000" noProof="0" dirty="0">
                <a:solidFill>
                  <a:srgbClr val="002060"/>
                </a:solidFill>
                <a:latin typeface="+mj-lt"/>
              </a:rPr>
              <a:t>.</a:t>
            </a:r>
            <a:endParaRPr kumimoji="0" lang="en-GB" sz="3000" b="0" i="0" u="none" strike="noStrike" kern="1200" cap="none" spc="0" normalizeH="0" baseline="0" noProof="0" dirty="0">
              <a:ln>
                <a:noFill/>
              </a:ln>
              <a:solidFill>
                <a:srgbClr val="002060"/>
              </a:solidFill>
              <a:effectLst/>
              <a:uLnTx/>
              <a:uFillTx/>
              <a:latin typeface="+mj-lt"/>
            </a:endParaRPr>
          </a:p>
        </p:txBody>
      </p:sp>
      <p:sp>
        <p:nvSpPr>
          <p:cNvPr id="15" name="TextBox 14">
            <a:extLst>
              <a:ext uri="{FF2B5EF4-FFF2-40B4-BE49-F238E27FC236}">
                <a16:creationId xmlns:a16="http://schemas.microsoft.com/office/drawing/2014/main" id="{8EEB07C8-DE4D-47E1-AD4E-CEB6BAA3A2E8}"/>
              </a:ext>
            </a:extLst>
          </p:cNvPr>
          <p:cNvSpPr txBox="1"/>
          <p:nvPr/>
        </p:nvSpPr>
        <p:spPr>
          <a:xfrm>
            <a:off x="6636774" y="3445219"/>
            <a:ext cx="5433305" cy="553998"/>
          </a:xfrm>
          <a:prstGeom prst="rect">
            <a:avLst/>
          </a:prstGeom>
          <a:noFill/>
        </p:spPr>
        <p:txBody>
          <a:bodyPr wrap="square" rtlCol="0">
            <a:spAutoFit/>
          </a:bodyPr>
          <a:lstStyle/>
          <a:p>
            <a:pPr lvl="0">
              <a:defRPr/>
            </a:pPr>
            <a:r>
              <a:rPr lang="en-GB" sz="3000" dirty="0">
                <a:solidFill>
                  <a:srgbClr val="002060"/>
                </a:solidFill>
                <a:latin typeface="+mj-lt"/>
              </a:rPr>
              <a:t>You</a:t>
            </a:r>
            <a:r>
              <a:rPr lang="en-GB" sz="2000" dirty="0">
                <a:solidFill>
                  <a:srgbClr val="002060"/>
                </a:solidFill>
                <a:latin typeface="+mj-lt"/>
              </a:rPr>
              <a:t>(</a:t>
            </a:r>
            <a:r>
              <a:rPr lang="en-GB" sz="2000" dirty="0">
                <a:solidFill>
                  <a:srgbClr val="4472C4">
                    <a:lumMod val="50000"/>
                  </a:srgbClr>
                </a:solidFill>
                <a:latin typeface="+mj-lt"/>
              </a:rPr>
              <a:t>more than one)</a:t>
            </a:r>
            <a:r>
              <a:rPr lang="en-GB" sz="2000" dirty="0">
                <a:solidFill>
                  <a:schemeClr val="accent5">
                    <a:lumMod val="50000"/>
                  </a:schemeClr>
                </a:solidFill>
                <a:latin typeface="+mj-lt"/>
              </a:rPr>
              <a:t>  </a:t>
            </a:r>
            <a:r>
              <a:rPr lang="en-GB" sz="3000" dirty="0">
                <a:solidFill>
                  <a:srgbClr val="EE6000"/>
                </a:solidFill>
                <a:latin typeface="+mj-lt"/>
              </a:rPr>
              <a:t>are </a:t>
            </a:r>
            <a:r>
              <a:rPr lang="en-GB" sz="3000" dirty="0">
                <a:solidFill>
                  <a:srgbClr val="002060"/>
                </a:solidFill>
                <a:latin typeface="+mj-lt"/>
              </a:rPr>
              <a:t>pleased</a:t>
            </a:r>
            <a:r>
              <a:rPr kumimoji="0" lang="en-GB" sz="3000" b="0" i="0" u="none" strike="noStrike" kern="1200" cap="none" spc="0" normalizeH="0" noProof="0" dirty="0">
                <a:ln>
                  <a:noFill/>
                </a:ln>
                <a:solidFill>
                  <a:srgbClr val="002060"/>
                </a:solidFill>
                <a:effectLst/>
                <a:uLnTx/>
                <a:uFillTx/>
                <a:latin typeface="+mj-lt"/>
              </a:rPr>
              <a:t>.</a:t>
            </a:r>
            <a:endParaRPr kumimoji="0" lang="en-GB" sz="3000" b="0" i="0" u="none" strike="noStrike" kern="1200" cap="none" spc="0" normalizeH="0" baseline="0" noProof="0" dirty="0">
              <a:ln>
                <a:noFill/>
              </a:ln>
              <a:solidFill>
                <a:srgbClr val="002060"/>
              </a:solidFill>
              <a:effectLst/>
              <a:uLnTx/>
              <a:uFillTx/>
              <a:latin typeface="+mj-lt"/>
            </a:endParaRPr>
          </a:p>
        </p:txBody>
      </p:sp>
      <p:sp>
        <p:nvSpPr>
          <p:cNvPr id="16" name="TextBox 15">
            <a:extLst>
              <a:ext uri="{FF2B5EF4-FFF2-40B4-BE49-F238E27FC236}">
                <a16:creationId xmlns:a16="http://schemas.microsoft.com/office/drawing/2014/main" id="{FB9EE997-33A0-4228-ABE5-4567613CD265}"/>
              </a:ext>
            </a:extLst>
          </p:cNvPr>
          <p:cNvSpPr txBox="1"/>
          <p:nvPr/>
        </p:nvSpPr>
        <p:spPr>
          <a:xfrm>
            <a:off x="414994" y="5375449"/>
            <a:ext cx="11777006" cy="461665"/>
          </a:xfrm>
          <a:prstGeom prst="rect">
            <a:avLst/>
          </a:prstGeom>
          <a:noFill/>
        </p:spPr>
        <p:txBody>
          <a:bodyPr wrap="square" rtlCol="0">
            <a:spAutoFit/>
          </a:bodyPr>
          <a:lstStyle/>
          <a:p>
            <a:pPr lvl="0">
              <a:defRPr/>
            </a:pPr>
            <a:r>
              <a:rPr lang="en-GB" sz="2400" dirty="0">
                <a:solidFill>
                  <a:srgbClr val="002060"/>
                </a:solidFill>
                <a:latin typeface="+mj-lt"/>
              </a:rPr>
              <a:t>“</a:t>
            </a:r>
            <a:r>
              <a:rPr lang="en-GB" sz="2400" dirty="0" err="1">
                <a:solidFill>
                  <a:srgbClr val="002060"/>
                </a:solidFill>
                <a:latin typeface="+mj-lt"/>
              </a:rPr>
              <a:t>êtes</a:t>
            </a:r>
            <a:r>
              <a:rPr lang="en-GB" sz="2400" dirty="0">
                <a:solidFill>
                  <a:srgbClr val="002060"/>
                </a:solidFill>
                <a:latin typeface="+mj-lt"/>
              </a:rPr>
              <a:t>” does not end in </a:t>
            </a:r>
            <a:r>
              <a:rPr lang="en-GB" sz="2400" b="1" dirty="0">
                <a:solidFill>
                  <a:srgbClr val="EE6000"/>
                </a:solidFill>
                <a:latin typeface="+mj-lt"/>
              </a:rPr>
              <a:t>–</a:t>
            </a:r>
            <a:r>
              <a:rPr lang="en-GB" sz="2400" b="1" dirty="0" err="1">
                <a:solidFill>
                  <a:srgbClr val="EE6000"/>
                </a:solidFill>
                <a:latin typeface="+mj-lt"/>
              </a:rPr>
              <a:t>ez</a:t>
            </a:r>
            <a:r>
              <a:rPr lang="en-GB" sz="2400" dirty="0">
                <a:solidFill>
                  <a:srgbClr val="002060"/>
                </a:solidFill>
                <a:latin typeface="+mj-lt"/>
              </a:rPr>
              <a:t>, </a:t>
            </a:r>
            <a:r>
              <a:rPr lang="en-GB" sz="2400" dirty="0">
                <a:solidFill>
                  <a:srgbClr val="002060"/>
                </a:solidFill>
              </a:rPr>
              <a:t>because </a:t>
            </a:r>
            <a:r>
              <a:rPr lang="en-GB" sz="2400" b="1" dirty="0" err="1">
                <a:solidFill>
                  <a:srgbClr val="002060"/>
                </a:solidFill>
              </a:rPr>
              <a:t>être</a:t>
            </a:r>
            <a:r>
              <a:rPr lang="en-GB" sz="2400" b="1" dirty="0">
                <a:solidFill>
                  <a:srgbClr val="002060"/>
                </a:solidFill>
              </a:rPr>
              <a:t> – to be</a:t>
            </a:r>
            <a:r>
              <a:rPr lang="en-GB" sz="2400" dirty="0">
                <a:solidFill>
                  <a:srgbClr val="002060"/>
                </a:solidFill>
              </a:rPr>
              <a:t> is an irregular verb.</a:t>
            </a:r>
            <a:endParaRPr lang="en-GB" sz="2400" dirty="0">
              <a:solidFill>
                <a:srgbClr val="002060"/>
              </a:solidFill>
              <a:latin typeface="+mj-lt"/>
            </a:endParaRPr>
          </a:p>
        </p:txBody>
      </p:sp>
      <p:sp>
        <p:nvSpPr>
          <p:cNvPr id="17" name="Oval Callout 16">
            <a:extLst>
              <a:ext uri="{FF2B5EF4-FFF2-40B4-BE49-F238E27FC236}">
                <a16:creationId xmlns:a16="http://schemas.microsoft.com/office/drawing/2014/main" id="{31CF6B07-29E7-4D84-AC22-F4FED1BBA486}"/>
              </a:ext>
            </a:extLst>
          </p:cNvPr>
          <p:cNvSpPr/>
          <p:nvPr/>
        </p:nvSpPr>
        <p:spPr>
          <a:xfrm>
            <a:off x="5857126" y="3985336"/>
            <a:ext cx="2866745" cy="1304774"/>
          </a:xfrm>
          <a:prstGeom prst="wedgeEllipseCallout">
            <a:avLst>
              <a:gd name="adj1" fmla="val -46685"/>
              <a:gd name="adj2" fmla="val -55872"/>
            </a:avLst>
          </a:prstGeom>
          <a:solidFill>
            <a:srgbClr val="0055A5"/>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endParaRPr lang="en-GB" sz="2400" b="1" dirty="0">
              <a:solidFill>
                <a:schemeClr val="bg1"/>
              </a:solidFill>
              <a:latin typeface="+mj-lt"/>
            </a:endParaRPr>
          </a:p>
        </p:txBody>
      </p:sp>
      <p:sp>
        <p:nvSpPr>
          <p:cNvPr id="18" name="TextBox 17">
            <a:extLst>
              <a:ext uri="{FF2B5EF4-FFF2-40B4-BE49-F238E27FC236}">
                <a16:creationId xmlns:a16="http://schemas.microsoft.com/office/drawing/2014/main" id="{8025474B-2BD6-40D9-9CB5-F36F419F46D5}"/>
              </a:ext>
            </a:extLst>
          </p:cNvPr>
          <p:cNvSpPr txBox="1"/>
          <p:nvPr/>
        </p:nvSpPr>
        <p:spPr>
          <a:xfrm flipH="1">
            <a:off x="6138020" y="1712256"/>
            <a:ext cx="447366" cy="584775"/>
          </a:xfrm>
          <a:prstGeom prst="rect">
            <a:avLst/>
          </a:prstGeom>
          <a:noFill/>
        </p:spPr>
        <p:txBody>
          <a:bodyPr wrap="square" rtlCol="0">
            <a:spAutoFit/>
          </a:bodyPr>
          <a:lstStyle/>
          <a:p>
            <a:r>
              <a:rPr lang="en-GB" sz="3200" b="1" dirty="0">
                <a:solidFill>
                  <a:srgbClr val="EE6000"/>
                </a:solidFill>
                <a:latin typeface="+mj-lt"/>
              </a:rPr>
              <a:t>s</a:t>
            </a:r>
          </a:p>
        </p:txBody>
      </p:sp>
      <p:sp>
        <p:nvSpPr>
          <p:cNvPr id="19" name="TextBox 18">
            <a:extLst>
              <a:ext uri="{FF2B5EF4-FFF2-40B4-BE49-F238E27FC236}">
                <a16:creationId xmlns:a16="http://schemas.microsoft.com/office/drawing/2014/main" id="{69BA7DF1-885A-4E7E-8FB3-3678F847A48A}"/>
              </a:ext>
            </a:extLst>
          </p:cNvPr>
          <p:cNvSpPr txBox="1"/>
          <p:nvPr/>
        </p:nvSpPr>
        <p:spPr>
          <a:xfrm flipH="1">
            <a:off x="5774832" y="3402719"/>
            <a:ext cx="447366" cy="584775"/>
          </a:xfrm>
          <a:prstGeom prst="rect">
            <a:avLst/>
          </a:prstGeom>
          <a:noFill/>
        </p:spPr>
        <p:txBody>
          <a:bodyPr wrap="square" rtlCol="0">
            <a:spAutoFit/>
          </a:bodyPr>
          <a:lstStyle/>
          <a:p>
            <a:r>
              <a:rPr lang="en-GB" sz="3200" b="1" dirty="0">
                <a:solidFill>
                  <a:srgbClr val="EE6000"/>
                </a:solidFill>
                <a:latin typeface="+mj-lt"/>
              </a:rPr>
              <a:t>s</a:t>
            </a:r>
          </a:p>
        </p:txBody>
      </p:sp>
      <p:pic>
        <p:nvPicPr>
          <p:cNvPr id="21" name="Picture 2" descr="Quiet Sign Clip Art">
            <a:extLst>
              <a:ext uri="{FF2B5EF4-FFF2-40B4-BE49-F238E27FC236}">
                <a16:creationId xmlns:a16="http://schemas.microsoft.com/office/drawing/2014/main" id="{09DE4A0A-9454-4017-9B7A-7D274121FB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7842" y="1632573"/>
            <a:ext cx="207147" cy="292965"/>
          </a:xfrm>
          <a:prstGeom prst="rect">
            <a:avLst/>
          </a:prstGeom>
          <a:noFill/>
          <a:extLst>
            <a:ext uri="{909E8E84-426E-40DD-AFC4-6F175D3DCCD1}">
              <a14:hiddenFill xmlns:a14="http://schemas.microsoft.com/office/drawing/2010/main">
                <a:solidFill>
                  <a:srgbClr val="FFFFFF"/>
                </a:solidFill>
              </a14:hiddenFill>
            </a:ext>
          </a:extLst>
        </p:spPr>
      </p:pic>
      <p:sp>
        <p:nvSpPr>
          <p:cNvPr id="22" name="Oval Callout 2">
            <a:extLst>
              <a:ext uri="{FF2B5EF4-FFF2-40B4-BE49-F238E27FC236}">
                <a16:creationId xmlns:a16="http://schemas.microsoft.com/office/drawing/2014/main" id="{74633819-0099-41ED-AEC8-EA44D140A363}"/>
              </a:ext>
            </a:extLst>
          </p:cNvPr>
          <p:cNvSpPr/>
          <p:nvPr/>
        </p:nvSpPr>
        <p:spPr bwMode="auto">
          <a:xfrm>
            <a:off x="1310806" y="1515672"/>
            <a:ext cx="3348212" cy="1636565"/>
          </a:xfrm>
          <a:prstGeom prst="wedgeEllipseCallout">
            <a:avLst>
              <a:gd name="adj1" fmla="val 10896"/>
              <a:gd name="adj2" fmla="val 73793"/>
            </a:avLst>
          </a:prstGeom>
          <a:solidFill>
            <a:srgbClr val="0055A5"/>
          </a:solidFill>
          <a:ln>
            <a:solidFill>
              <a:schemeClr val="accent2"/>
            </a:solidFill>
            <a:headEnd/>
            <a:tailEnd/>
          </a:ln>
        </p:spPr>
        <p:style>
          <a:lnRef idx="0">
            <a:schemeClr val="accent2"/>
          </a:lnRef>
          <a:fillRef idx="3">
            <a:schemeClr val="accent2"/>
          </a:fillRef>
          <a:effectRef idx="3">
            <a:schemeClr val="accent2"/>
          </a:effectRef>
          <a:fontRef idx="minor">
            <a:schemeClr val="lt1"/>
          </a:fontRef>
        </p:style>
        <p:txBody>
          <a:bodyPr wrap="none" rtlCol="0" anchor="ctr"/>
          <a:lstStyle/>
          <a:p>
            <a:pPr algn="ctr" fontAlgn="base">
              <a:spcBef>
                <a:spcPct val="0"/>
              </a:spcBef>
              <a:spcAft>
                <a:spcPct val="0"/>
              </a:spcAft>
            </a:pPr>
            <a:endParaRPr lang="en-GB" b="1" dirty="0">
              <a:solidFill>
                <a:srgbClr val="002060"/>
              </a:solidFill>
              <a:latin typeface="+mj-lt"/>
            </a:endParaRPr>
          </a:p>
        </p:txBody>
      </p:sp>
      <p:sp>
        <p:nvSpPr>
          <p:cNvPr id="23" name="TextBox 22">
            <a:extLst>
              <a:ext uri="{FF2B5EF4-FFF2-40B4-BE49-F238E27FC236}">
                <a16:creationId xmlns:a16="http://schemas.microsoft.com/office/drawing/2014/main" id="{E57AF37D-52CB-42FE-AFB2-CFD1EA01886B}"/>
              </a:ext>
            </a:extLst>
          </p:cNvPr>
          <p:cNvSpPr txBox="1"/>
          <p:nvPr/>
        </p:nvSpPr>
        <p:spPr>
          <a:xfrm>
            <a:off x="1510048" y="1595057"/>
            <a:ext cx="3055045" cy="1631216"/>
          </a:xfrm>
          <a:prstGeom prst="rect">
            <a:avLst/>
          </a:prstGeom>
          <a:noFill/>
        </p:spPr>
        <p:txBody>
          <a:bodyPr wrap="square" rtlCol="0">
            <a:spAutoFit/>
          </a:bodyPr>
          <a:lstStyle/>
          <a:p>
            <a:pPr algn="ctr"/>
            <a:r>
              <a:rPr lang="en-GB" sz="2000" dirty="0">
                <a:solidFill>
                  <a:schemeClr val="bg1"/>
                </a:solidFill>
                <a:latin typeface="+mj-lt"/>
              </a:rPr>
              <a:t>You hear the </a:t>
            </a:r>
            <a:r>
              <a:rPr lang="en-GB" sz="2000" b="1" dirty="0">
                <a:solidFill>
                  <a:schemeClr val="bg1"/>
                </a:solidFill>
                <a:latin typeface="+mj-lt"/>
              </a:rPr>
              <a:t>‘s’ </a:t>
            </a:r>
            <a:r>
              <a:rPr lang="en-GB" sz="2000" dirty="0">
                <a:solidFill>
                  <a:schemeClr val="bg1"/>
                </a:solidFill>
                <a:latin typeface="+mj-lt"/>
              </a:rPr>
              <a:t>on</a:t>
            </a:r>
            <a:r>
              <a:rPr lang="en-GB" sz="2000" b="1" dirty="0">
                <a:solidFill>
                  <a:schemeClr val="bg1"/>
                </a:solidFill>
                <a:latin typeface="+mj-lt"/>
              </a:rPr>
              <a:t> ‘</a:t>
            </a:r>
            <a:r>
              <a:rPr lang="en-GB" sz="2000" b="1" dirty="0" err="1">
                <a:solidFill>
                  <a:schemeClr val="bg1"/>
                </a:solidFill>
                <a:latin typeface="+mj-lt"/>
              </a:rPr>
              <a:t>vous</a:t>
            </a:r>
            <a:r>
              <a:rPr lang="en-GB" sz="2000" b="1" dirty="0">
                <a:solidFill>
                  <a:schemeClr val="bg1"/>
                </a:solidFill>
                <a:latin typeface="+mj-lt"/>
              </a:rPr>
              <a:t>’ </a:t>
            </a:r>
            <a:r>
              <a:rPr lang="en-GB" sz="2000" dirty="0">
                <a:solidFill>
                  <a:schemeClr val="bg1"/>
                </a:solidFill>
                <a:latin typeface="+mj-lt"/>
              </a:rPr>
              <a:t>because of the </a:t>
            </a:r>
            <a:r>
              <a:rPr lang="en-GB" sz="2000" b="1" dirty="0">
                <a:solidFill>
                  <a:schemeClr val="bg1"/>
                </a:solidFill>
                <a:latin typeface="+mj-lt"/>
              </a:rPr>
              <a:t>‘</a:t>
            </a:r>
            <a:r>
              <a:rPr lang="en-GB" sz="2000" b="1" dirty="0">
                <a:solidFill>
                  <a:schemeClr val="bg1"/>
                </a:solidFill>
                <a:latin typeface="+mj-lt"/>
                <a:cs typeface="Calibri" panose="020F0502020204030204" pitchFamily="34" charset="0"/>
              </a:rPr>
              <a:t>ê’ </a:t>
            </a:r>
            <a:r>
              <a:rPr lang="en-GB" sz="2000" dirty="0">
                <a:solidFill>
                  <a:schemeClr val="bg1"/>
                </a:solidFill>
                <a:latin typeface="+mj-lt"/>
                <a:cs typeface="Calibri" panose="020F0502020204030204" pitchFamily="34" charset="0"/>
              </a:rPr>
              <a:t>which follows – more on this next lesson.</a:t>
            </a:r>
            <a:endParaRPr lang="en-GB" sz="2000" dirty="0">
              <a:solidFill>
                <a:schemeClr val="bg1"/>
              </a:solidFill>
              <a:latin typeface="+mj-lt"/>
            </a:endParaRPr>
          </a:p>
        </p:txBody>
      </p:sp>
      <p:pic>
        <p:nvPicPr>
          <p:cNvPr id="24" name="Picture 2" descr="Quiet Sign Clip Art">
            <a:extLst>
              <a:ext uri="{FF2B5EF4-FFF2-40B4-BE49-F238E27FC236}">
                <a16:creationId xmlns:a16="http://schemas.microsoft.com/office/drawing/2014/main" id="{4A1C41D0-751F-43EA-B9D6-B644F52A65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5619" y="1632572"/>
            <a:ext cx="207147" cy="29296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Quiet Sign Clip Art">
            <a:extLst>
              <a:ext uri="{FF2B5EF4-FFF2-40B4-BE49-F238E27FC236}">
                <a16:creationId xmlns:a16="http://schemas.microsoft.com/office/drawing/2014/main" id="{0AB823EE-FC43-4FE3-A31B-277CB4022B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0407" y="3303121"/>
            <a:ext cx="207147" cy="29296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Quiet Sign Clip Art">
            <a:extLst>
              <a:ext uri="{FF2B5EF4-FFF2-40B4-BE49-F238E27FC236}">
                <a16:creationId xmlns:a16="http://schemas.microsoft.com/office/drawing/2014/main" id="{AB4B9E99-3F7B-4A35-8A43-BCD769DBA6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7126" y="3303121"/>
            <a:ext cx="207147" cy="292965"/>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4169EF93-D2EA-4F4E-9CE5-A2FD8549F0FD}"/>
              </a:ext>
            </a:extLst>
          </p:cNvPr>
          <p:cNvSpPr txBox="1"/>
          <p:nvPr/>
        </p:nvSpPr>
        <p:spPr>
          <a:xfrm>
            <a:off x="5990131" y="4136097"/>
            <a:ext cx="2659598"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1" u="none" strike="noStrike" kern="1200" cap="none" spc="0" normalizeH="0" baseline="0" noProof="0" dirty="0">
                <a:ln>
                  <a:noFill/>
                </a:ln>
                <a:solidFill>
                  <a:srgbClr val="FFFFFF"/>
                </a:solidFill>
                <a:effectLst/>
                <a:uLnTx/>
                <a:uFillTx/>
                <a:latin typeface="Century Gothic"/>
                <a:ea typeface="+mn-ea"/>
                <a:cs typeface="+mn-cs"/>
              </a:rPr>
              <a:t>Plural</a:t>
            </a:r>
            <a:r>
              <a:rPr kumimoji="0" lang="en-GB" sz="2000" i="0" u="none" strike="noStrike" kern="1200" cap="none" spc="0" normalizeH="0" baseline="0" noProof="0" dirty="0">
                <a:ln>
                  <a:noFill/>
                </a:ln>
                <a:solidFill>
                  <a:srgbClr val="FFFFFF"/>
                </a:solidFill>
                <a:effectLst/>
                <a:uLnTx/>
                <a:uFillTx/>
                <a:latin typeface="Century Gothic"/>
                <a:ea typeface="+mn-ea"/>
                <a:cs typeface="+mn-cs"/>
              </a:rPr>
              <a:t> </a:t>
            </a:r>
            <a:r>
              <a:rPr kumimoji="0" lang="en-GB" sz="2000" b="1" i="0" u="none" strike="noStrike" kern="1200" cap="none" spc="0" normalizeH="0" baseline="0" noProof="0" dirty="0">
                <a:ln>
                  <a:noFill/>
                </a:ln>
                <a:solidFill>
                  <a:srgbClr val="FFFFFF"/>
                </a:solidFill>
                <a:effectLst/>
                <a:uLnTx/>
                <a:uFillTx/>
                <a:latin typeface="Century Gothic"/>
                <a:ea typeface="+mn-ea"/>
                <a:cs typeface="+mn-cs"/>
              </a:rPr>
              <a:t>“you” (</a:t>
            </a:r>
            <a:r>
              <a:rPr kumimoji="0" lang="en-GB" sz="2000" b="1" i="0" u="none" strike="noStrike" kern="1200" cap="none" spc="0" normalizeH="0" baseline="0" noProof="0" dirty="0" err="1">
                <a:ln>
                  <a:noFill/>
                </a:ln>
                <a:solidFill>
                  <a:srgbClr val="FFFFFF"/>
                </a:solidFill>
                <a:effectLst/>
                <a:uLnTx/>
                <a:uFillTx/>
                <a:latin typeface="Century Gothic"/>
                <a:ea typeface="+mn-ea"/>
                <a:cs typeface="+mn-cs"/>
              </a:rPr>
              <a:t>vous</a:t>
            </a:r>
            <a:r>
              <a:rPr kumimoji="0" lang="en-GB" sz="2000" b="1" i="0" u="none" strike="noStrike" kern="1200" cap="none" spc="0" normalizeH="0" baseline="0" noProof="0" dirty="0">
                <a:ln>
                  <a:noFill/>
                </a:ln>
                <a:solidFill>
                  <a:srgbClr val="FFFFFF"/>
                </a:solidFill>
                <a:effectLst/>
                <a:uLnTx/>
                <a:uFillTx/>
                <a:latin typeface="Century Gothic"/>
                <a:ea typeface="+mn-ea"/>
                <a:cs typeface="+mn-cs"/>
              </a:rPr>
              <a:t>) </a:t>
            </a:r>
            <a:r>
              <a:rPr kumimoji="0" lang="en-GB" sz="2000" i="0" u="none" strike="noStrike" kern="1200" cap="none" spc="0" normalizeH="0" baseline="0" noProof="0" dirty="0">
                <a:ln>
                  <a:noFill/>
                </a:ln>
                <a:solidFill>
                  <a:srgbClr val="FFFFFF"/>
                </a:solidFill>
                <a:effectLst/>
                <a:uLnTx/>
                <a:uFillTx/>
                <a:latin typeface="Century Gothic"/>
                <a:ea typeface="+mn-ea"/>
                <a:cs typeface="+mn-cs"/>
              </a:rPr>
              <a:t>also needs a </a:t>
            </a:r>
            <a:r>
              <a:rPr kumimoji="0" lang="en-GB" sz="2000" i="1" u="none" strike="noStrike" kern="1200" cap="none" spc="0" normalizeH="0" baseline="0" noProof="0" dirty="0">
                <a:ln>
                  <a:noFill/>
                </a:ln>
                <a:solidFill>
                  <a:srgbClr val="FFFFFF"/>
                </a:solidFill>
                <a:effectLst/>
                <a:uLnTx/>
                <a:uFillTx/>
                <a:latin typeface="Century Gothic"/>
                <a:ea typeface="+mn-ea"/>
                <a:cs typeface="+mn-cs"/>
              </a:rPr>
              <a:t>plural </a:t>
            </a:r>
            <a:r>
              <a:rPr kumimoji="0" lang="en-GB" sz="2000" i="0" u="none" strike="noStrike" kern="1200" cap="none" spc="0" normalizeH="0" baseline="0" noProof="0" dirty="0">
                <a:ln>
                  <a:noFill/>
                </a:ln>
                <a:solidFill>
                  <a:srgbClr val="FFFFFF"/>
                </a:solidFill>
                <a:effectLst/>
                <a:uLnTx/>
                <a:uFillTx/>
                <a:latin typeface="Century Gothic"/>
                <a:ea typeface="+mn-ea"/>
                <a:cs typeface="+mn-cs"/>
              </a:rPr>
              <a:t>adjective.</a:t>
            </a:r>
          </a:p>
        </p:txBody>
      </p:sp>
    </p:spTree>
    <p:extLst>
      <p:ext uri="{BB962C8B-B14F-4D97-AF65-F5344CB8AC3E}">
        <p14:creationId xmlns:p14="http://schemas.microsoft.com/office/powerpoint/2010/main" val="2601033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21" presetClass="entr" presetSubtype="1" fill="hold" nodeType="withEffect">
                                  <p:stCondLst>
                                    <p:cond delay="0"/>
                                  </p:stCondLst>
                                  <p:childTnLst>
                                    <p:set>
                                      <p:cBhvr>
                                        <p:cTn id="12" dur="1" fill="hold">
                                          <p:stCondLst>
                                            <p:cond delay="0"/>
                                          </p:stCondLst>
                                        </p:cTn>
                                        <p:tgtEl>
                                          <p:spTgt spid="18">
                                            <p:txEl>
                                              <p:pRg st="0" end="0"/>
                                            </p:txEl>
                                          </p:spTgt>
                                        </p:tgtEl>
                                        <p:attrNameLst>
                                          <p:attrName>style.visibility</p:attrName>
                                        </p:attrNameLst>
                                      </p:cBhvr>
                                      <p:to>
                                        <p:strVal val="visible"/>
                                      </p:to>
                                    </p:set>
                                    <p:animEffect transition="in" filter="wheel(1)">
                                      <p:cBhvr>
                                        <p:cTn id="13" dur="1000"/>
                                        <p:tgtEl>
                                          <p:spTgt spid="18">
                                            <p:txEl>
                                              <p:pRg st="0" end="0"/>
                                            </p:txEl>
                                          </p:spTgt>
                                        </p:tgtEl>
                                      </p:cBhvr>
                                    </p:animEffect>
                                  </p:childTnLst>
                                </p:cTn>
                              </p:par>
                              <p:par>
                                <p:cTn id="14" presetID="1"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childTnLst>
                                </p:cTn>
                              </p:par>
                              <p:par>
                                <p:cTn id="30" presetID="21" presetClass="entr" presetSubtype="1" fill="hold" nodeType="withEffect">
                                  <p:stCondLst>
                                    <p:cond delay="0"/>
                                  </p:stCondLst>
                                  <p:childTnLst>
                                    <p:set>
                                      <p:cBhvr>
                                        <p:cTn id="31" dur="1" fill="hold">
                                          <p:stCondLst>
                                            <p:cond delay="0"/>
                                          </p:stCondLst>
                                        </p:cTn>
                                        <p:tgtEl>
                                          <p:spTgt spid="19">
                                            <p:txEl>
                                              <p:pRg st="0" end="0"/>
                                            </p:txEl>
                                          </p:spTgt>
                                        </p:tgtEl>
                                        <p:attrNameLst>
                                          <p:attrName>style.visibility</p:attrName>
                                        </p:attrNameLst>
                                      </p:cBhvr>
                                      <p:to>
                                        <p:strVal val="visible"/>
                                      </p:to>
                                    </p:set>
                                    <p:animEffect transition="in" filter="wheel(1)">
                                      <p:cBhvr>
                                        <p:cTn id="32" dur="1000"/>
                                        <p:tgtEl>
                                          <p:spTgt spid="19">
                                            <p:txEl>
                                              <p:pRg st="0" end="0"/>
                                            </p:txEl>
                                          </p:spTgt>
                                        </p:tgtEl>
                                      </p:cBhvr>
                                    </p:animEffect>
                                  </p:childTnLst>
                                </p:cTn>
                              </p:par>
                              <p:par>
                                <p:cTn id="33" presetID="1" presetClass="entr" presetSubtype="0"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7" grpId="0" animBg="1"/>
      <p:bldP spid="22" grpId="0" animBg="1"/>
      <p:bldP spid="23" grpId="0"/>
      <p:bldP spid="2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35" name="Table 34">
            <a:extLst>
              <a:ext uri="{FF2B5EF4-FFF2-40B4-BE49-F238E27FC236}">
                <a16:creationId xmlns:a16="http://schemas.microsoft.com/office/drawing/2014/main" id="{6521BB1C-A9EE-4D36-828F-82F3CAA3B943}"/>
              </a:ext>
            </a:extLst>
          </p:cNvPr>
          <p:cNvGraphicFramePr>
            <a:graphicFrameLocks noGrp="1"/>
          </p:cNvGraphicFramePr>
          <p:nvPr>
            <p:extLst>
              <p:ext uri="{D42A27DB-BD31-4B8C-83A1-F6EECF244321}">
                <p14:modId xmlns:p14="http://schemas.microsoft.com/office/powerpoint/2010/main" val="3076979539"/>
              </p:ext>
            </p:extLst>
          </p:nvPr>
        </p:nvGraphicFramePr>
        <p:xfrm>
          <a:off x="2149475" y="1845358"/>
          <a:ext cx="8128000" cy="3918846"/>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556621">
                <a:tc>
                  <a:txBody>
                    <a:bodyPr/>
                    <a:lstStyle/>
                    <a:p>
                      <a:pPr algn="l"/>
                      <a:r>
                        <a:rPr lang="en-GB" sz="3200" b="1" baseline="0" dirty="0" err="1">
                          <a:solidFill>
                            <a:srgbClr val="002060"/>
                          </a:solidFill>
                        </a:rPr>
                        <a:t>vous</a:t>
                      </a:r>
                      <a:r>
                        <a:rPr lang="en-GB" sz="3200" b="1" baseline="0" dirty="0">
                          <a:solidFill>
                            <a:srgbClr val="002060"/>
                          </a:solidFill>
                        </a:rPr>
                        <a:t> </a:t>
                      </a:r>
                      <a:r>
                        <a:rPr lang="en-GB" sz="2000" b="1" baseline="0" dirty="0">
                          <a:solidFill>
                            <a:srgbClr val="002060"/>
                          </a:solidFill>
                        </a:rPr>
                        <a:t>(you plural)</a:t>
                      </a:r>
                      <a:endParaRPr lang="en-GB" sz="2000" b="1"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sz="3200" b="1" dirty="0">
                          <a:solidFill>
                            <a:srgbClr val="002060"/>
                          </a:solidFill>
                        </a:rPr>
                        <a:t>nous </a:t>
                      </a:r>
                      <a:r>
                        <a:rPr lang="en-GB" sz="2000" b="1" dirty="0">
                          <a:solidFill>
                            <a:srgbClr val="002060"/>
                          </a:solidFill>
                        </a:rPr>
                        <a:t>(we)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556621">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556621">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556621">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556621">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556621">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556621">
                <a:tc>
                  <a:txBody>
                    <a:bodyPr/>
                    <a:lstStyle/>
                    <a:p>
                      <a:endParaRPr lang="en-GB" sz="200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pic>
        <p:nvPicPr>
          <p:cNvPr id="44" name="Picture 43">
            <a:extLst>
              <a:ext uri="{FF2B5EF4-FFF2-40B4-BE49-F238E27FC236}">
                <a16:creationId xmlns:a16="http://schemas.microsoft.com/office/drawing/2014/main" id="{8079B90F-8106-4CCC-B5DD-FB95C76760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6980986" y="2514454"/>
            <a:ext cx="346161" cy="360584"/>
          </a:xfrm>
          <a:prstGeom prst="rect">
            <a:avLst/>
          </a:prstGeom>
        </p:spPr>
      </p:pic>
      <p:pic>
        <p:nvPicPr>
          <p:cNvPr id="46" name="Picture 45">
            <a:extLst>
              <a:ext uri="{FF2B5EF4-FFF2-40B4-BE49-F238E27FC236}">
                <a16:creationId xmlns:a16="http://schemas.microsoft.com/office/drawing/2014/main" id="{F30C0E8C-FE13-46FE-9FB6-B9077EDDCB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2452541" y="3048768"/>
            <a:ext cx="346161" cy="360584"/>
          </a:xfrm>
          <a:prstGeom prst="rect">
            <a:avLst/>
          </a:prstGeom>
        </p:spPr>
      </p:pic>
      <p:pic>
        <p:nvPicPr>
          <p:cNvPr id="47" name="Picture 46">
            <a:extLst>
              <a:ext uri="{FF2B5EF4-FFF2-40B4-BE49-F238E27FC236}">
                <a16:creationId xmlns:a16="http://schemas.microsoft.com/office/drawing/2014/main" id="{045CAF9D-A076-4287-9C83-00FF00ED04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6980986" y="4239418"/>
            <a:ext cx="346161" cy="360584"/>
          </a:xfrm>
          <a:prstGeom prst="rect">
            <a:avLst/>
          </a:prstGeom>
        </p:spPr>
      </p:pic>
      <p:pic>
        <p:nvPicPr>
          <p:cNvPr id="49" name="Picture 48">
            <a:extLst>
              <a:ext uri="{FF2B5EF4-FFF2-40B4-BE49-F238E27FC236}">
                <a16:creationId xmlns:a16="http://schemas.microsoft.com/office/drawing/2014/main" id="{1AFAC46B-BC08-4DC3-8C10-481C3C831B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2458530" y="5299267"/>
            <a:ext cx="346161" cy="360584"/>
          </a:xfrm>
          <a:prstGeom prst="rect">
            <a:avLst/>
          </a:prstGeom>
        </p:spPr>
      </p:pic>
      <p:pic>
        <p:nvPicPr>
          <p:cNvPr id="51" name="Picture 50">
            <a:extLst>
              <a:ext uri="{FF2B5EF4-FFF2-40B4-BE49-F238E27FC236}">
                <a16:creationId xmlns:a16="http://schemas.microsoft.com/office/drawing/2014/main" id="{8D5C5966-FAA5-4D02-82D0-E5C3396175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2452540" y="4716711"/>
            <a:ext cx="346161" cy="360584"/>
          </a:xfrm>
          <a:prstGeom prst="rect">
            <a:avLst/>
          </a:prstGeom>
        </p:spPr>
      </p:pic>
      <p:pic>
        <p:nvPicPr>
          <p:cNvPr id="52" name="Picture 51">
            <a:extLst>
              <a:ext uri="{FF2B5EF4-FFF2-40B4-BE49-F238E27FC236}">
                <a16:creationId xmlns:a16="http://schemas.microsoft.com/office/drawing/2014/main" id="{E64BE0EF-2822-4037-92AE-DBA52A9525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2452541" y="3657733"/>
            <a:ext cx="346161" cy="360584"/>
          </a:xfrm>
          <a:prstGeom prst="rect">
            <a:avLst/>
          </a:prstGeom>
        </p:spPr>
      </p:pic>
      <p:sp>
        <p:nvSpPr>
          <p:cNvPr id="5" name="Title 4">
            <a:extLst>
              <a:ext uri="{FF2B5EF4-FFF2-40B4-BE49-F238E27FC236}">
                <a16:creationId xmlns:a16="http://schemas.microsoft.com/office/drawing/2014/main" id="{33E20762-B596-4F0F-B919-D95BAEEBDBF5}"/>
              </a:ext>
            </a:extLst>
          </p:cNvPr>
          <p:cNvSpPr>
            <a:spLocks noGrp="1"/>
          </p:cNvSpPr>
          <p:nvPr>
            <p:ph type="title"/>
          </p:nvPr>
        </p:nvSpPr>
        <p:spPr>
          <a:xfrm>
            <a:off x="0" y="163301"/>
            <a:ext cx="5503439" cy="647577"/>
          </a:xfrm>
        </p:spPr>
        <p:txBody>
          <a:bodyPr>
            <a:normAutofit/>
          </a:bodyPr>
          <a:lstStyle/>
          <a:p>
            <a:r>
              <a:rPr lang="en-GB" sz="2800" dirty="0" err="1"/>
              <a:t>C’est</a:t>
            </a:r>
            <a:r>
              <a:rPr lang="en-GB" sz="2800" dirty="0"/>
              <a:t> qui ? </a:t>
            </a:r>
            <a:r>
              <a:rPr lang="en-GB" sz="2800" dirty="0" err="1"/>
              <a:t>Vous</a:t>
            </a:r>
            <a:r>
              <a:rPr lang="en-GB" sz="2800" dirty="0"/>
              <a:t> </a:t>
            </a:r>
            <a:r>
              <a:rPr lang="en-GB" sz="2800" dirty="0" err="1"/>
              <a:t>ou</a:t>
            </a:r>
            <a:r>
              <a:rPr lang="en-GB" sz="2800" dirty="0"/>
              <a:t> nous?</a:t>
            </a:r>
          </a:p>
        </p:txBody>
      </p:sp>
      <p:sp>
        <p:nvSpPr>
          <p:cNvPr id="54" name="Rectangle 53">
            <a:hlinkClick r:id="" action="ppaction://noaction">
              <a:snd r:embed="rId4" name="tr2-1.wav"/>
            </a:hlinkClick>
            <a:extLst>
              <a:ext uri="{FF2B5EF4-FFF2-40B4-BE49-F238E27FC236}">
                <a16:creationId xmlns:a16="http://schemas.microsoft.com/office/drawing/2014/main" id="{95AD6ACB-2604-4F9B-9682-49DE25383894}"/>
              </a:ext>
            </a:extLst>
          </p:cNvPr>
          <p:cNvSpPr/>
          <p:nvPr/>
        </p:nvSpPr>
        <p:spPr>
          <a:xfrm>
            <a:off x="1635501" y="2482672"/>
            <a:ext cx="432000" cy="432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mj-lt"/>
                <a:ea typeface="+mn-ea"/>
                <a:cs typeface="+mn-cs"/>
              </a:rPr>
              <a:t>1</a:t>
            </a:r>
          </a:p>
        </p:txBody>
      </p:sp>
      <p:sp>
        <p:nvSpPr>
          <p:cNvPr id="56" name="Rectangle 55">
            <a:hlinkClick r:id="" action="ppaction://noaction">
              <a:snd r:embed="rId5" name="tr2-2.wav"/>
            </a:hlinkClick>
            <a:extLst>
              <a:ext uri="{FF2B5EF4-FFF2-40B4-BE49-F238E27FC236}">
                <a16:creationId xmlns:a16="http://schemas.microsoft.com/office/drawing/2014/main" id="{E8A02347-A27C-4279-84E5-510594FC9882}"/>
              </a:ext>
            </a:extLst>
          </p:cNvPr>
          <p:cNvSpPr/>
          <p:nvPr/>
        </p:nvSpPr>
        <p:spPr>
          <a:xfrm>
            <a:off x="1635501" y="3023046"/>
            <a:ext cx="432000" cy="432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mj-lt"/>
                <a:ea typeface="+mn-ea"/>
                <a:cs typeface="+mn-cs"/>
              </a:rPr>
              <a:t>2</a:t>
            </a:r>
          </a:p>
        </p:txBody>
      </p:sp>
      <p:sp>
        <p:nvSpPr>
          <p:cNvPr id="58" name="Rectangle 57">
            <a:hlinkClick r:id="" action="ppaction://noaction">
              <a:snd r:embed="rId6" name="tr2-3.wav"/>
            </a:hlinkClick>
            <a:extLst>
              <a:ext uri="{FF2B5EF4-FFF2-40B4-BE49-F238E27FC236}">
                <a16:creationId xmlns:a16="http://schemas.microsoft.com/office/drawing/2014/main" id="{91114453-F7C8-4AB8-A00A-43100E564AEC}"/>
              </a:ext>
            </a:extLst>
          </p:cNvPr>
          <p:cNvSpPr/>
          <p:nvPr/>
        </p:nvSpPr>
        <p:spPr>
          <a:xfrm>
            <a:off x="1635501" y="3604467"/>
            <a:ext cx="432000" cy="432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mj-lt"/>
                <a:ea typeface="+mn-ea"/>
                <a:cs typeface="+mn-cs"/>
              </a:rPr>
              <a:t>3</a:t>
            </a:r>
          </a:p>
        </p:txBody>
      </p:sp>
      <p:sp>
        <p:nvSpPr>
          <p:cNvPr id="60" name="Rectangle 59">
            <a:hlinkClick r:id="" action="ppaction://noaction">
              <a:snd r:embed="rId7" name="tr2-4.wav"/>
            </a:hlinkClick>
            <a:extLst>
              <a:ext uri="{FF2B5EF4-FFF2-40B4-BE49-F238E27FC236}">
                <a16:creationId xmlns:a16="http://schemas.microsoft.com/office/drawing/2014/main" id="{D0781552-08AE-4068-A7B8-3B39A5006EA1}"/>
              </a:ext>
            </a:extLst>
          </p:cNvPr>
          <p:cNvSpPr/>
          <p:nvPr/>
        </p:nvSpPr>
        <p:spPr>
          <a:xfrm>
            <a:off x="1635501" y="4144841"/>
            <a:ext cx="432000" cy="432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mj-lt"/>
                <a:ea typeface="+mn-ea"/>
                <a:cs typeface="+mn-cs"/>
              </a:rPr>
              <a:t>4</a:t>
            </a:r>
          </a:p>
        </p:txBody>
      </p:sp>
      <p:sp>
        <p:nvSpPr>
          <p:cNvPr id="62" name="Rectangle 61">
            <a:hlinkClick r:id="" action="ppaction://noaction">
              <a:snd r:embed="rId8" name="5.wav"/>
            </a:hlinkClick>
            <a:extLst>
              <a:ext uri="{FF2B5EF4-FFF2-40B4-BE49-F238E27FC236}">
                <a16:creationId xmlns:a16="http://schemas.microsoft.com/office/drawing/2014/main" id="{B8FF6605-BDF6-4EF6-9257-C6F66F939796}"/>
              </a:ext>
            </a:extLst>
          </p:cNvPr>
          <p:cNvSpPr/>
          <p:nvPr/>
        </p:nvSpPr>
        <p:spPr>
          <a:xfrm>
            <a:off x="1635501" y="4706084"/>
            <a:ext cx="432000" cy="432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mj-lt"/>
                <a:ea typeface="+mn-ea"/>
                <a:cs typeface="+mn-cs"/>
              </a:rPr>
              <a:t>5</a:t>
            </a:r>
          </a:p>
        </p:txBody>
      </p:sp>
      <p:sp>
        <p:nvSpPr>
          <p:cNvPr id="64" name="Rectangle 63">
            <a:hlinkClick r:id="" action="ppaction://noaction">
              <a:snd r:embed="rId9" name="audio_new6.wav"/>
            </a:hlinkClick>
            <a:extLst>
              <a:ext uri="{FF2B5EF4-FFF2-40B4-BE49-F238E27FC236}">
                <a16:creationId xmlns:a16="http://schemas.microsoft.com/office/drawing/2014/main" id="{B739C6CC-9BA6-44AB-9206-F9D60A1A4314}"/>
              </a:ext>
            </a:extLst>
          </p:cNvPr>
          <p:cNvSpPr/>
          <p:nvPr/>
        </p:nvSpPr>
        <p:spPr>
          <a:xfrm>
            <a:off x="1635501" y="5265828"/>
            <a:ext cx="432000" cy="432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mj-lt"/>
                <a:ea typeface="+mn-ea"/>
                <a:cs typeface="+mn-cs"/>
              </a:rPr>
              <a:t>6</a:t>
            </a:r>
          </a:p>
        </p:txBody>
      </p:sp>
      <p:sp>
        <p:nvSpPr>
          <p:cNvPr id="24" name="Title 3">
            <a:extLst>
              <a:ext uri="{FF2B5EF4-FFF2-40B4-BE49-F238E27FC236}">
                <a16:creationId xmlns:a16="http://schemas.microsoft.com/office/drawing/2014/main" id="{A7A005CE-9F26-4B88-A607-4107396012E6}"/>
              </a:ext>
            </a:extLst>
          </p:cNvPr>
          <p:cNvSpPr txBox="1">
            <a:spLocks/>
          </p:cNvSpPr>
          <p:nvPr/>
        </p:nvSpPr>
        <p:spPr>
          <a:xfrm>
            <a:off x="10525605" y="71689"/>
            <a:ext cx="1185612"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fr-FR" sz="2000" b="1" dirty="0">
                <a:solidFill>
                  <a:schemeClr val="bg1"/>
                </a:solidFill>
              </a:rPr>
              <a:t>écouter</a:t>
            </a:r>
          </a:p>
        </p:txBody>
      </p:sp>
      <p:pic>
        <p:nvPicPr>
          <p:cNvPr id="3" name="Picture 2" descr="Shape, circle, rectangle&#10;&#10;Description automatically generated">
            <a:extLst>
              <a:ext uri="{FF2B5EF4-FFF2-40B4-BE49-F238E27FC236}">
                <a16:creationId xmlns:a16="http://schemas.microsoft.com/office/drawing/2014/main" id="{1DBE3C3D-580E-43BE-8276-0859D0D84376}"/>
              </a:ext>
            </a:extLst>
          </p:cNvPr>
          <p:cNvPicPr>
            <a:picLocks noChangeAspect="1"/>
          </p:cNvPicPr>
          <p:nvPr/>
        </p:nvPicPr>
        <p:blipFill>
          <a:blip r:embed="rId10">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4774931" y="1483709"/>
            <a:ext cx="1420443" cy="998963"/>
          </a:xfrm>
          <a:prstGeom prst="rect">
            <a:avLst/>
          </a:prstGeom>
        </p:spPr>
      </p:pic>
      <p:pic>
        <p:nvPicPr>
          <p:cNvPr id="6" name="Picture 5" descr="A drawing of a cartoon character&#10;&#10;Description automatically generated">
            <a:extLst>
              <a:ext uri="{FF2B5EF4-FFF2-40B4-BE49-F238E27FC236}">
                <a16:creationId xmlns:a16="http://schemas.microsoft.com/office/drawing/2014/main" id="{B0DBA774-93A2-45DA-A0E4-6193C23FEE59}"/>
              </a:ext>
            </a:extLst>
          </p:cNvPr>
          <p:cNvPicPr>
            <a:picLocks noChangeAspect="1"/>
          </p:cNvPicPr>
          <p:nvPr/>
        </p:nvPicPr>
        <p:blipFill>
          <a:blip r:embed="rId11">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8820830" y="1393760"/>
            <a:ext cx="1456645" cy="1037686"/>
          </a:xfrm>
          <a:prstGeom prst="rect">
            <a:avLst/>
          </a:prstGeom>
        </p:spPr>
      </p:pic>
      <p:sp>
        <p:nvSpPr>
          <p:cNvPr id="8" name="TextBox 7">
            <a:extLst>
              <a:ext uri="{FF2B5EF4-FFF2-40B4-BE49-F238E27FC236}">
                <a16:creationId xmlns:a16="http://schemas.microsoft.com/office/drawing/2014/main" id="{E54AC486-F421-4056-A2B0-B53EEED9CD8E}"/>
              </a:ext>
            </a:extLst>
          </p:cNvPr>
          <p:cNvSpPr txBox="1"/>
          <p:nvPr/>
        </p:nvSpPr>
        <p:spPr>
          <a:xfrm>
            <a:off x="5365470" y="320322"/>
            <a:ext cx="3393285" cy="430887"/>
          </a:xfrm>
          <a:prstGeom prst="rect">
            <a:avLst/>
          </a:prstGeom>
          <a:noFill/>
        </p:spPr>
        <p:txBody>
          <a:bodyPr wrap="square" rtlCol="0">
            <a:spAutoFit/>
          </a:bodyPr>
          <a:lstStyle/>
          <a:p>
            <a:r>
              <a:rPr lang="fr-FR" sz="2200" dirty="0">
                <a:solidFill>
                  <a:srgbClr val="002060"/>
                </a:solidFill>
              </a:rPr>
              <a:t>Cochez.</a:t>
            </a:r>
            <a:endParaRPr lang="en-GB" sz="2200" dirty="0">
              <a:solidFill>
                <a:srgbClr val="002060"/>
              </a:solidFill>
            </a:endParaRPr>
          </a:p>
        </p:txBody>
      </p:sp>
      <p:sp>
        <p:nvSpPr>
          <p:cNvPr id="27" name="TextBox 26">
            <a:extLst>
              <a:ext uri="{FF2B5EF4-FFF2-40B4-BE49-F238E27FC236}">
                <a16:creationId xmlns:a16="http://schemas.microsoft.com/office/drawing/2014/main" id="{CAE171A1-0A4C-488A-9BCE-5CC79A1AA626}"/>
              </a:ext>
            </a:extLst>
          </p:cNvPr>
          <p:cNvSpPr txBox="1"/>
          <p:nvPr/>
        </p:nvSpPr>
        <p:spPr>
          <a:xfrm>
            <a:off x="7387649" y="2548616"/>
            <a:ext cx="2971800" cy="461665"/>
          </a:xfrm>
          <a:prstGeom prst="rect">
            <a:avLst/>
          </a:prstGeom>
          <a:noFill/>
        </p:spPr>
        <p:txBody>
          <a:bodyPr wrap="square" rtlCol="0">
            <a:spAutoFit/>
          </a:bodyPr>
          <a:lstStyle/>
          <a:p>
            <a:r>
              <a:rPr lang="en-GB" sz="2400" dirty="0">
                <a:solidFill>
                  <a:srgbClr val="002060"/>
                </a:solidFill>
              </a:rPr>
              <a:t>calm</a:t>
            </a:r>
          </a:p>
        </p:txBody>
      </p:sp>
      <p:sp>
        <p:nvSpPr>
          <p:cNvPr id="28" name="TextBox 27">
            <a:extLst>
              <a:ext uri="{FF2B5EF4-FFF2-40B4-BE49-F238E27FC236}">
                <a16:creationId xmlns:a16="http://schemas.microsoft.com/office/drawing/2014/main" id="{0B76ECFD-D9C4-4F7A-B53A-90FA3B773A4F}"/>
              </a:ext>
            </a:extLst>
          </p:cNvPr>
          <p:cNvSpPr txBox="1"/>
          <p:nvPr/>
        </p:nvSpPr>
        <p:spPr>
          <a:xfrm>
            <a:off x="2256680" y="5265828"/>
            <a:ext cx="2893484" cy="461665"/>
          </a:xfrm>
          <a:prstGeom prst="rect">
            <a:avLst/>
          </a:prstGeom>
          <a:noFill/>
        </p:spPr>
        <p:txBody>
          <a:bodyPr wrap="square" rtlCol="0">
            <a:spAutoFit/>
          </a:bodyPr>
          <a:lstStyle/>
          <a:p>
            <a:pPr algn="ctr"/>
            <a:r>
              <a:rPr lang="en-GB" sz="2400" dirty="0">
                <a:solidFill>
                  <a:srgbClr val="002060"/>
                </a:solidFill>
              </a:rPr>
              <a:t>funny</a:t>
            </a:r>
          </a:p>
        </p:txBody>
      </p:sp>
      <p:sp>
        <p:nvSpPr>
          <p:cNvPr id="29" name="TextBox 28">
            <a:extLst>
              <a:ext uri="{FF2B5EF4-FFF2-40B4-BE49-F238E27FC236}">
                <a16:creationId xmlns:a16="http://schemas.microsoft.com/office/drawing/2014/main" id="{C6B92C49-754F-43F9-92BC-E13774C74D53}"/>
              </a:ext>
            </a:extLst>
          </p:cNvPr>
          <p:cNvSpPr txBox="1"/>
          <p:nvPr/>
        </p:nvSpPr>
        <p:spPr>
          <a:xfrm>
            <a:off x="7553805" y="4216785"/>
            <a:ext cx="2971800" cy="461665"/>
          </a:xfrm>
          <a:prstGeom prst="rect">
            <a:avLst/>
          </a:prstGeom>
          <a:noFill/>
        </p:spPr>
        <p:txBody>
          <a:bodyPr wrap="square" rtlCol="0">
            <a:spAutoFit/>
          </a:bodyPr>
          <a:lstStyle/>
          <a:p>
            <a:r>
              <a:rPr lang="en-GB" sz="2400" dirty="0">
                <a:solidFill>
                  <a:srgbClr val="002060"/>
                </a:solidFill>
              </a:rPr>
              <a:t>tall</a:t>
            </a:r>
          </a:p>
        </p:txBody>
      </p:sp>
      <p:sp>
        <p:nvSpPr>
          <p:cNvPr id="30" name="TextBox 29">
            <a:extLst>
              <a:ext uri="{FF2B5EF4-FFF2-40B4-BE49-F238E27FC236}">
                <a16:creationId xmlns:a16="http://schemas.microsoft.com/office/drawing/2014/main" id="{B3DDD6DC-C0C1-4076-BE09-1964ED664525}"/>
              </a:ext>
            </a:extLst>
          </p:cNvPr>
          <p:cNvSpPr txBox="1"/>
          <p:nvPr/>
        </p:nvSpPr>
        <p:spPr>
          <a:xfrm>
            <a:off x="3094945" y="3122696"/>
            <a:ext cx="2971800" cy="461665"/>
          </a:xfrm>
          <a:prstGeom prst="rect">
            <a:avLst/>
          </a:prstGeom>
          <a:noFill/>
        </p:spPr>
        <p:txBody>
          <a:bodyPr wrap="square" rtlCol="0">
            <a:spAutoFit/>
          </a:bodyPr>
          <a:lstStyle/>
          <a:p>
            <a:r>
              <a:rPr lang="en-GB" sz="2400" dirty="0">
                <a:solidFill>
                  <a:srgbClr val="002060"/>
                </a:solidFill>
              </a:rPr>
              <a:t>pleased</a:t>
            </a:r>
          </a:p>
        </p:txBody>
      </p:sp>
      <p:sp>
        <p:nvSpPr>
          <p:cNvPr id="31" name="TextBox 30">
            <a:extLst>
              <a:ext uri="{FF2B5EF4-FFF2-40B4-BE49-F238E27FC236}">
                <a16:creationId xmlns:a16="http://schemas.microsoft.com/office/drawing/2014/main" id="{34F7D6C6-3968-474A-B9A0-CB63B39AA564}"/>
              </a:ext>
            </a:extLst>
          </p:cNvPr>
          <p:cNvSpPr txBox="1"/>
          <p:nvPr/>
        </p:nvSpPr>
        <p:spPr>
          <a:xfrm>
            <a:off x="2041894" y="4691251"/>
            <a:ext cx="2971800" cy="461665"/>
          </a:xfrm>
          <a:prstGeom prst="rect">
            <a:avLst/>
          </a:prstGeom>
          <a:noFill/>
        </p:spPr>
        <p:txBody>
          <a:bodyPr wrap="square" rtlCol="0">
            <a:spAutoFit/>
          </a:bodyPr>
          <a:lstStyle/>
          <a:p>
            <a:pPr algn="ctr"/>
            <a:r>
              <a:rPr lang="en-GB" sz="2400" dirty="0">
                <a:solidFill>
                  <a:srgbClr val="002060"/>
                </a:solidFill>
              </a:rPr>
              <a:t>sad</a:t>
            </a:r>
          </a:p>
        </p:txBody>
      </p:sp>
      <p:sp>
        <p:nvSpPr>
          <p:cNvPr id="33" name="TextBox 32">
            <a:extLst>
              <a:ext uri="{FF2B5EF4-FFF2-40B4-BE49-F238E27FC236}">
                <a16:creationId xmlns:a16="http://schemas.microsoft.com/office/drawing/2014/main" id="{CA322174-06E9-4651-8CF4-723BB201FE8C}"/>
              </a:ext>
            </a:extLst>
          </p:cNvPr>
          <p:cNvSpPr txBox="1"/>
          <p:nvPr/>
        </p:nvSpPr>
        <p:spPr>
          <a:xfrm>
            <a:off x="3094945" y="3667251"/>
            <a:ext cx="2971800" cy="461665"/>
          </a:xfrm>
          <a:prstGeom prst="rect">
            <a:avLst/>
          </a:prstGeom>
          <a:noFill/>
        </p:spPr>
        <p:txBody>
          <a:bodyPr wrap="square" rtlCol="0">
            <a:spAutoFit/>
          </a:bodyPr>
          <a:lstStyle/>
          <a:p>
            <a:r>
              <a:rPr lang="en-GB" sz="2400" dirty="0">
                <a:solidFill>
                  <a:srgbClr val="002060"/>
                </a:solidFill>
              </a:rPr>
              <a:t>short</a:t>
            </a:r>
          </a:p>
        </p:txBody>
      </p:sp>
      <p:pic>
        <p:nvPicPr>
          <p:cNvPr id="37" name="Picture 36">
            <a:extLst>
              <a:ext uri="{FF2B5EF4-FFF2-40B4-BE49-F238E27FC236}">
                <a16:creationId xmlns:a16="http://schemas.microsoft.com/office/drawing/2014/main" id="{5A0FB28E-3E1A-464B-8A13-4D69FA7848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6719663" y="306796"/>
            <a:ext cx="346161" cy="360584"/>
          </a:xfrm>
          <a:prstGeom prst="rect">
            <a:avLst/>
          </a:prstGeom>
        </p:spPr>
      </p:pic>
    </p:spTree>
    <p:extLst>
      <p:ext uri="{BB962C8B-B14F-4D97-AF65-F5344CB8AC3E}">
        <p14:creationId xmlns:p14="http://schemas.microsoft.com/office/powerpoint/2010/main" val="1313174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500"/>
                                        <p:tgtEl>
                                          <p:spTgt spid="5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fade">
                                      <p:cBhvr>
                                        <p:cTn id="27" dur="500"/>
                                        <p:tgtEl>
                                          <p:spTgt spid="5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500"/>
                                        <p:tgtEl>
                                          <p:spTgt spid="49"/>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3EA8145B-411E-43BC-BC21-D2F694325831}"/>
              </a:ext>
            </a:extLst>
          </p:cNvPr>
          <p:cNvSpPr txBox="1"/>
          <p:nvPr/>
        </p:nvSpPr>
        <p:spPr>
          <a:xfrm>
            <a:off x="6463884" y="5591429"/>
            <a:ext cx="2171863" cy="461665"/>
          </a:xfrm>
          <a:prstGeom prst="rect">
            <a:avLst/>
          </a:prstGeom>
          <a:solidFill>
            <a:schemeClr val="accent6"/>
          </a:solidFill>
        </p:spPr>
        <p:txBody>
          <a:bodyPr wrap="square" rtlCol="0">
            <a:spAutoFit/>
          </a:bodyPr>
          <a:lstStyle/>
          <a:p>
            <a:pPr algn="ctr"/>
            <a:r>
              <a:rPr lang="en-GB" sz="2400" dirty="0">
                <a:solidFill>
                  <a:srgbClr val="002060"/>
                </a:solidFill>
                <a:latin typeface="+mj-lt"/>
              </a:rPr>
              <a:t>calm</a:t>
            </a:r>
          </a:p>
        </p:txBody>
      </p:sp>
      <p:sp>
        <p:nvSpPr>
          <p:cNvPr id="21" name="TextBox 20">
            <a:extLst>
              <a:ext uri="{FF2B5EF4-FFF2-40B4-BE49-F238E27FC236}">
                <a16:creationId xmlns:a16="http://schemas.microsoft.com/office/drawing/2014/main" id="{5CE37786-7D0E-4EA4-8810-6ABC3ECC33D9}"/>
              </a:ext>
            </a:extLst>
          </p:cNvPr>
          <p:cNvSpPr txBox="1"/>
          <p:nvPr/>
        </p:nvSpPr>
        <p:spPr>
          <a:xfrm>
            <a:off x="974253" y="5335575"/>
            <a:ext cx="2114628" cy="461665"/>
          </a:xfrm>
          <a:prstGeom prst="rect">
            <a:avLst/>
          </a:prstGeom>
          <a:solidFill>
            <a:schemeClr val="accent6"/>
          </a:solidFill>
        </p:spPr>
        <p:txBody>
          <a:bodyPr wrap="square" rtlCol="0">
            <a:spAutoFit/>
          </a:bodyPr>
          <a:lstStyle/>
          <a:p>
            <a:pPr algn="ctr"/>
            <a:r>
              <a:rPr lang="en-GB" sz="2400" dirty="0">
                <a:solidFill>
                  <a:srgbClr val="002060"/>
                </a:solidFill>
                <a:latin typeface="+mj-lt"/>
              </a:rPr>
              <a:t>intelligent</a:t>
            </a:r>
          </a:p>
        </p:txBody>
      </p:sp>
      <p:sp>
        <p:nvSpPr>
          <p:cNvPr id="22" name="TextBox 21">
            <a:extLst>
              <a:ext uri="{FF2B5EF4-FFF2-40B4-BE49-F238E27FC236}">
                <a16:creationId xmlns:a16="http://schemas.microsoft.com/office/drawing/2014/main" id="{F0F16ED4-4557-4397-BE3B-86D0A6DA8CF7}"/>
              </a:ext>
            </a:extLst>
          </p:cNvPr>
          <p:cNvSpPr txBox="1"/>
          <p:nvPr/>
        </p:nvSpPr>
        <p:spPr>
          <a:xfrm>
            <a:off x="8457802" y="2630268"/>
            <a:ext cx="691536" cy="461665"/>
          </a:xfrm>
          <a:prstGeom prst="rect">
            <a:avLst/>
          </a:prstGeom>
          <a:solidFill>
            <a:schemeClr val="accent6"/>
          </a:solidFill>
        </p:spPr>
        <p:txBody>
          <a:bodyPr wrap="square" rtlCol="0">
            <a:spAutoFit/>
          </a:bodyPr>
          <a:lstStyle/>
          <a:p>
            <a:pPr algn="ctr"/>
            <a:r>
              <a:rPr lang="en-GB" sz="2400" dirty="0">
                <a:solidFill>
                  <a:srgbClr val="002060"/>
                </a:solidFill>
                <a:latin typeface="+mj-lt"/>
              </a:rPr>
              <a:t>tall</a:t>
            </a:r>
          </a:p>
        </p:txBody>
      </p:sp>
      <p:sp>
        <p:nvSpPr>
          <p:cNvPr id="23" name="TextBox 22">
            <a:extLst>
              <a:ext uri="{FF2B5EF4-FFF2-40B4-BE49-F238E27FC236}">
                <a16:creationId xmlns:a16="http://schemas.microsoft.com/office/drawing/2014/main" id="{425FC67E-2484-4095-A87F-20FD0CDE6EBC}"/>
              </a:ext>
            </a:extLst>
          </p:cNvPr>
          <p:cNvSpPr txBox="1"/>
          <p:nvPr/>
        </p:nvSpPr>
        <p:spPr>
          <a:xfrm>
            <a:off x="5228046" y="2817468"/>
            <a:ext cx="2171863" cy="461665"/>
          </a:xfrm>
          <a:prstGeom prst="rect">
            <a:avLst/>
          </a:prstGeom>
          <a:solidFill>
            <a:schemeClr val="accent6"/>
          </a:solidFill>
        </p:spPr>
        <p:txBody>
          <a:bodyPr wrap="square" rtlCol="0">
            <a:spAutoFit/>
          </a:bodyPr>
          <a:lstStyle/>
          <a:p>
            <a:pPr algn="ctr"/>
            <a:r>
              <a:rPr lang="en-GB" sz="2400" dirty="0">
                <a:solidFill>
                  <a:srgbClr val="002060"/>
                </a:solidFill>
                <a:latin typeface="+mj-lt"/>
              </a:rPr>
              <a:t>pleased</a:t>
            </a:r>
          </a:p>
        </p:txBody>
      </p:sp>
      <p:sp>
        <p:nvSpPr>
          <p:cNvPr id="24" name="TextBox 23">
            <a:extLst>
              <a:ext uri="{FF2B5EF4-FFF2-40B4-BE49-F238E27FC236}">
                <a16:creationId xmlns:a16="http://schemas.microsoft.com/office/drawing/2014/main" id="{0B4F71F0-7F6C-4B72-8406-AAFAB09EDC2E}"/>
              </a:ext>
            </a:extLst>
          </p:cNvPr>
          <p:cNvSpPr txBox="1"/>
          <p:nvPr/>
        </p:nvSpPr>
        <p:spPr>
          <a:xfrm>
            <a:off x="2956338" y="3743546"/>
            <a:ext cx="2171863" cy="461665"/>
          </a:xfrm>
          <a:prstGeom prst="rect">
            <a:avLst/>
          </a:prstGeom>
          <a:solidFill>
            <a:schemeClr val="accent6"/>
          </a:solidFill>
        </p:spPr>
        <p:txBody>
          <a:bodyPr wrap="square" rtlCol="0">
            <a:spAutoFit/>
          </a:bodyPr>
          <a:lstStyle/>
          <a:p>
            <a:pPr algn="ctr"/>
            <a:r>
              <a:rPr lang="en-GB" sz="2400" dirty="0">
                <a:solidFill>
                  <a:srgbClr val="002060"/>
                </a:solidFill>
                <a:latin typeface="+mj-lt"/>
              </a:rPr>
              <a:t>funny</a:t>
            </a:r>
          </a:p>
        </p:txBody>
      </p:sp>
      <p:sp>
        <p:nvSpPr>
          <p:cNvPr id="25" name="TextBox 24">
            <a:extLst>
              <a:ext uri="{FF2B5EF4-FFF2-40B4-BE49-F238E27FC236}">
                <a16:creationId xmlns:a16="http://schemas.microsoft.com/office/drawing/2014/main" id="{D1804DBD-E606-45BA-8EBD-C36F172FB981}"/>
              </a:ext>
            </a:extLst>
          </p:cNvPr>
          <p:cNvSpPr txBox="1"/>
          <p:nvPr/>
        </p:nvSpPr>
        <p:spPr>
          <a:xfrm>
            <a:off x="426674" y="3512714"/>
            <a:ext cx="2171863" cy="461665"/>
          </a:xfrm>
          <a:prstGeom prst="rect">
            <a:avLst/>
          </a:prstGeom>
          <a:solidFill>
            <a:schemeClr val="accent6"/>
          </a:solidFill>
        </p:spPr>
        <p:txBody>
          <a:bodyPr wrap="square" rtlCol="0">
            <a:spAutoFit/>
          </a:bodyPr>
          <a:lstStyle/>
          <a:p>
            <a:pPr algn="ctr"/>
            <a:r>
              <a:rPr lang="en-GB" sz="2400" dirty="0">
                <a:solidFill>
                  <a:srgbClr val="002060"/>
                </a:solidFill>
                <a:latin typeface="+mj-lt"/>
              </a:rPr>
              <a:t>mean</a:t>
            </a:r>
          </a:p>
        </p:txBody>
      </p:sp>
      <p:sp>
        <p:nvSpPr>
          <p:cNvPr id="26" name="TextBox 25">
            <a:extLst>
              <a:ext uri="{FF2B5EF4-FFF2-40B4-BE49-F238E27FC236}">
                <a16:creationId xmlns:a16="http://schemas.microsoft.com/office/drawing/2014/main" id="{95211DA0-BE28-4E50-9250-1B68EE7059C2}"/>
              </a:ext>
            </a:extLst>
          </p:cNvPr>
          <p:cNvSpPr txBox="1"/>
          <p:nvPr/>
        </p:nvSpPr>
        <p:spPr>
          <a:xfrm>
            <a:off x="4442238" y="4873910"/>
            <a:ext cx="2171863" cy="461665"/>
          </a:xfrm>
          <a:prstGeom prst="rect">
            <a:avLst/>
          </a:prstGeom>
          <a:solidFill>
            <a:schemeClr val="accent6"/>
          </a:solidFill>
        </p:spPr>
        <p:txBody>
          <a:bodyPr wrap="square" rtlCol="0">
            <a:spAutoFit/>
          </a:bodyPr>
          <a:lstStyle/>
          <a:p>
            <a:pPr algn="ctr"/>
            <a:r>
              <a:rPr lang="en-GB" sz="2400" dirty="0">
                <a:solidFill>
                  <a:srgbClr val="002060"/>
                </a:solidFill>
                <a:latin typeface="+mj-lt"/>
              </a:rPr>
              <a:t>short</a:t>
            </a:r>
          </a:p>
        </p:txBody>
      </p:sp>
      <p:sp>
        <p:nvSpPr>
          <p:cNvPr id="27" name="TextBox 26">
            <a:extLst>
              <a:ext uri="{FF2B5EF4-FFF2-40B4-BE49-F238E27FC236}">
                <a16:creationId xmlns:a16="http://schemas.microsoft.com/office/drawing/2014/main" id="{E606ECC8-6BC9-4E46-8B36-BF570363CF2B}"/>
              </a:ext>
            </a:extLst>
          </p:cNvPr>
          <p:cNvSpPr txBox="1"/>
          <p:nvPr/>
        </p:nvSpPr>
        <p:spPr>
          <a:xfrm>
            <a:off x="6707854" y="4121922"/>
            <a:ext cx="2171863" cy="461665"/>
          </a:xfrm>
          <a:prstGeom prst="rect">
            <a:avLst/>
          </a:prstGeom>
          <a:solidFill>
            <a:schemeClr val="accent6"/>
          </a:solidFill>
        </p:spPr>
        <p:txBody>
          <a:bodyPr wrap="square" rtlCol="0">
            <a:spAutoFit/>
          </a:bodyPr>
          <a:lstStyle/>
          <a:p>
            <a:pPr algn="ctr"/>
            <a:r>
              <a:rPr lang="en-GB" sz="2400" dirty="0">
                <a:solidFill>
                  <a:srgbClr val="002060"/>
                </a:solidFill>
                <a:latin typeface="+mj-lt"/>
              </a:rPr>
              <a:t>interesting</a:t>
            </a:r>
          </a:p>
        </p:txBody>
      </p:sp>
      <p:sp>
        <p:nvSpPr>
          <p:cNvPr id="29" name="Oval Callout 10">
            <a:extLst>
              <a:ext uri="{FF2B5EF4-FFF2-40B4-BE49-F238E27FC236}">
                <a16:creationId xmlns:a16="http://schemas.microsoft.com/office/drawing/2014/main" id="{E47BEF71-9CAE-4C29-BF46-DF98FE2D3C8F}"/>
              </a:ext>
            </a:extLst>
          </p:cNvPr>
          <p:cNvSpPr/>
          <p:nvPr/>
        </p:nvSpPr>
        <p:spPr>
          <a:xfrm>
            <a:off x="9738057" y="4144359"/>
            <a:ext cx="2171863" cy="1932874"/>
          </a:xfrm>
          <a:prstGeom prst="wedgeEllipseCallout">
            <a:avLst>
              <a:gd name="adj1" fmla="val -51557"/>
              <a:gd name="adj2" fmla="val -53154"/>
            </a:avLst>
          </a:prstGeom>
          <a:solidFill>
            <a:srgbClr val="0055A5"/>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-s</a:t>
            </a:r>
          </a:p>
        </p:txBody>
      </p:sp>
      <p:pic>
        <p:nvPicPr>
          <p:cNvPr id="30" name="Picture 2" descr="Quiet Sign Clip Art">
            <a:extLst>
              <a:ext uri="{FF2B5EF4-FFF2-40B4-BE49-F238E27FC236}">
                <a16:creationId xmlns:a16="http://schemas.microsoft.com/office/drawing/2014/main" id="{F3EB6584-2A20-42DF-AD95-129B7B926C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1121" y="4482377"/>
            <a:ext cx="745733" cy="1054680"/>
          </a:xfrm>
          <a:prstGeom prst="rect">
            <a:avLst/>
          </a:prstGeom>
          <a:solidFill>
            <a:srgbClr val="0055A5"/>
          </a:solidFill>
        </p:spPr>
      </p:pic>
      <p:sp>
        <p:nvSpPr>
          <p:cNvPr id="6" name="TextBox 5">
            <a:extLst>
              <a:ext uri="{FF2B5EF4-FFF2-40B4-BE49-F238E27FC236}">
                <a16:creationId xmlns:a16="http://schemas.microsoft.com/office/drawing/2014/main" id="{8C827540-891E-4ADA-A16D-8EF0F406D2EF}"/>
              </a:ext>
            </a:extLst>
          </p:cNvPr>
          <p:cNvSpPr txBox="1"/>
          <p:nvPr/>
        </p:nvSpPr>
        <p:spPr>
          <a:xfrm>
            <a:off x="76457" y="1328619"/>
            <a:ext cx="11833463" cy="415498"/>
          </a:xfrm>
          <a:prstGeom prst="rect">
            <a:avLst/>
          </a:prstGeom>
          <a:noFill/>
        </p:spPr>
        <p:txBody>
          <a:bodyPr wrap="square" rtlCol="0">
            <a:spAutoFit/>
          </a:bodyPr>
          <a:lstStyle/>
          <a:p>
            <a:r>
              <a:rPr lang="en-US" sz="2100" dirty="0">
                <a:solidFill>
                  <a:srgbClr val="002060"/>
                </a:solidFill>
              </a:rPr>
              <a:t>Choose </a:t>
            </a:r>
            <a:r>
              <a:rPr lang="en-US" sz="2100" b="1" dirty="0">
                <a:solidFill>
                  <a:srgbClr val="002060"/>
                </a:solidFill>
              </a:rPr>
              <a:t>three adjectives</a:t>
            </a:r>
            <a:r>
              <a:rPr lang="en-US" sz="2100" dirty="0">
                <a:solidFill>
                  <a:srgbClr val="002060"/>
                </a:solidFill>
              </a:rPr>
              <a:t>. Say </a:t>
            </a:r>
            <a:r>
              <a:rPr lang="en-US" sz="2100" b="1" dirty="0">
                <a:solidFill>
                  <a:srgbClr val="002060"/>
                </a:solidFill>
              </a:rPr>
              <a:t>three sentences</a:t>
            </a:r>
            <a:r>
              <a:rPr lang="en-US" sz="2100" dirty="0">
                <a:solidFill>
                  <a:srgbClr val="002060"/>
                </a:solidFill>
              </a:rPr>
              <a:t> to describe </a:t>
            </a:r>
            <a:r>
              <a:rPr lang="en-US" sz="2100" b="1" dirty="0">
                <a:solidFill>
                  <a:srgbClr val="002060"/>
                </a:solidFill>
              </a:rPr>
              <a:t>yourself and your friends </a:t>
            </a:r>
            <a:r>
              <a:rPr lang="en-US" sz="2100" dirty="0">
                <a:solidFill>
                  <a:srgbClr val="002060"/>
                </a:solidFill>
              </a:rPr>
              <a:t>(we).</a:t>
            </a:r>
          </a:p>
        </p:txBody>
      </p:sp>
      <p:sp>
        <p:nvSpPr>
          <p:cNvPr id="8" name="TextBox 7">
            <a:extLst>
              <a:ext uri="{FF2B5EF4-FFF2-40B4-BE49-F238E27FC236}">
                <a16:creationId xmlns:a16="http://schemas.microsoft.com/office/drawing/2014/main" id="{40DC37A1-D00D-473D-897B-546D944F0FD5}"/>
              </a:ext>
            </a:extLst>
          </p:cNvPr>
          <p:cNvSpPr txBox="1"/>
          <p:nvPr/>
        </p:nvSpPr>
        <p:spPr>
          <a:xfrm>
            <a:off x="76457" y="1891604"/>
            <a:ext cx="11198087" cy="738664"/>
          </a:xfrm>
          <a:prstGeom prst="rect">
            <a:avLst/>
          </a:prstGeom>
          <a:noFill/>
        </p:spPr>
        <p:txBody>
          <a:bodyPr wrap="square" rtlCol="0">
            <a:spAutoFit/>
          </a:bodyPr>
          <a:lstStyle/>
          <a:p>
            <a:r>
              <a:rPr lang="en-US" sz="2100" dirty="0">
                <a:solidFill>
                  <a:srgbClr val="002060"/>
                </a:solidFill>
              </a:rPr>
              <a:t>Choose </a:t>
            </a:r>
            <a:r>
              <a:rPr lang="en-US" sz="2100" b="1" dirty="0">
                <a:solidFill>
                  <a:srgbClr val="002060"/>
                </a:solidFill>
              </a:rPr>
              <a:t>three different adjectives. </a:t>
            </a:r>
            <a:r>
              <a:rPr lang="en-US" sz="2100" dirty="0">
                <a:solidFill>
                  <a:srgbClr val="002060"/>
                </a:solidFill>
              </a:rPr>
              <a:t>Say </a:t>
            </a:r>
            <a:r>
              <a:rPr lang="en-US" sz="2100" b="1" dirty="0">
                <a:solidFill>
                  <a:srgbClr val="002060"/>
                </a:solidFill>
              </a:rPr>
              <a:t>three sentences</a:t>
            </a:r>
            <a:r>
              <a:rPr lang="en-US" sz="2100" dirty="0">
                <a:solidFill>
                  <a:srgbClr val="002060"/>
                </a:solidFill>
              </a:rPr>
              <a:t> to describe </a:t>
            </a:r>
            <a:r>
              <a:rPr lang="en-US" sz="2100" b="1" dirty="0">
                <a:solidFill>
                  <a:srgbClr val="002060"/>
                </a:solidFill>
              </a:rPr>
              <a:t>your partner and their friends </a:t>
            </a:r>
            <a:r>
              <a:rPr lang="en-US" sz="2100" dirty="0">
                <a:solidFill>
                  <a:srgbClr val="002060"/>
                </a:solidFill>
              </a:rPr>
              <a:t>(you plural).</a:t>
            </a:r>
          </a:p>
        </p:txBody>
      </p:sp>
      <p:sp>
        <p:nvSpPr>
          <p:cNvPr id="2" name="Title 1">
            <a:extLst>
              <a:ext uri="{FF2B5EF4-FFF2-40B4-BE49-F238E27FC236}">
                <a16:creationId xmlns:a16="http://schemas.microsoft.com/office/drawing/2014/main" id="{47E98CAA-3E29-4F25-AB81-8D9CB3B45D58}"/>
              </a:ext>
            </a:extLst>
          </p:cNvPr>
          <p:cNvSpPr>
            <a:spLocks noGrp="1"/>
          </p:cNvSpPr>
          <p:nvPr>
            <p:ph type="title"/>
          </p:nvPr>
        </p:nvSpPr>
        <p:spPr>
          <a:xfrm>
            <a:off x="0" y="213557"/>
            <a:ext cx="5486400" cy="647577"/>
          </a:xfrm>
        </p:spPr>
        <p:txBody>
          <a:bodyPr>
            <a:normAutofit/>
          </a:bodyPr>
          <a:lstStyle/>
          <a:p>
            <a:r>
              <a:rPr lang="en-GB" sz="2800" dirty="0" err="1"/>
              <a:t>C’est</a:t>
            </a:r>
            <a:r>
              <a:rPr lang="en-GB" sz="2800" dirty="0"/>
              <a:t> qui ? </a:t>
            </a:r>
            <a:r>
              <a:rPr lang="en-GB" sz="2800" dirty="0" err="1"/>
              <a:t>Vous</a:t>
            </a:r>
            <a:r>
              <a:rPr lang="en-GB" sz="2800" dirty="0"/>
              <a:t> </a:t>
            </a:r>
            <a:r>
              <a:rPr lang="en-GB" sz="2800" dirty="0" err="1"/>
              <a:t>ou</a:t>
            </a:r>
            <a:r>
              <a:rPr lang="en-GB" sz="2800" dirty="0"/>
              <a:t> nous ?</a:t>
            </a:r>
          </a:p>
        </p:txBody>
      </p:sp>
    </p:spTree>
    <p:extLst>
      <p:ext uri="{BB962C8B-B14F-4D97-AF65-F5344CB8AC3E}">
        <p14:creationId xmlns:p14="http://schemas.microsoft.com/office/powerpoint/2010/main" val="2037368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itle 3">
            <a:extLst>
              <a:ext uri="{FF2B5EF4-FFF2-40B4-BE49-F238E27FC236}">
                <a16:creationId xmlns:a16="http://schemas.microsoft.com/office/drawing/2014/main" id="{343B5656-1082-4495-B711-CD9F1D6A26DE}"/>
              </a:ext>
            </a:extLst>
          </p:cNvPr>
          <p:cNvSpPr txBox="1">
            <a:spLocks/>
          </p:cNvSpPr>
          <p:nvPr/>
        </p:nvSpPr>
        <p:spPr>
          <a:xfrm>
            <a:off x="-1" y="296864"/>
            <a:ext cx="6847367"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fr-FR" sz="2800" b="1" dirty="0">
                <a:solidFill>
                  <a:schemeClr val="bg1"/>
                </a:solidFill>
              </a:rPr>
              <a:t>Écris en français !</a:t>
            </a:r>
          </a:p>
        </p:txBody>
      </p:sp>
      <p:sp>
        <p:nvSpPr>
          <p:cNvPr id="4" name="Title 3">
            <a:extLst>
              <a:ext uri="{FF2B5EF4-FFF2-40B4-BE49-F238E27FC236}">
                <a16:creationId xmlns:a16="http://schemas.microsoft.com/office/drawing/2014/main" id="{6DDC339C-2018-4CDB-A1AB-CB072BE12DB7}"/>
              </a:ext>
            </a:extLst>
          </p:cNvPr>
          <p:cNvSpPr>
            <a:spLocks noGrp="1"/>
          </p:cNvSpPr>
          <p:nvPr>
            <p:ph type="title"/>
          </p:nvPr>
        </p:nvSpPr>
        <p:spPr/>
        <p:txBody>
          <a:bodyPr/>
          <a:lstStyle/>
          <a:p>
            <a:r>
              <a:rPr lang="en-GB" dirty="0" err="1"/>
              <a:t>Écris</a:t>
            </a:r>
            <a:r>
              <a:rPr lang="en-GB" dirty="0"/>
              <a:t> </a:t>
            </a:r>
            <a:r>
              <a:rPr lang="en-GB" dirty="0" err="1"/>
              <a:t>en</a:t>
            </a:r>
            <a:r>
              <a:rPr lang="en-GB" dirty="0"/>
              <a:t> </a:t>
            </a:r>
            <a:r>
              <a:rPr lang="en-GB" dirty="0" err="1"/>
              <a:t>français</a:t>
            </a:r>
            <a:endParaRPr lang="en-GB" dirty="0"/>
          </a:p>
        </p:txBody>
      </p:sp>
      <p:graphicFrame>
        <p:nvGraphicFramePr>
          <p:cNvPr id="6" name="Table 7">
            <a:extLst>
              <a:ext uri="{FF2B5EF4-FFF2-40B4-BE49-F238E27FC236}">
                <a16:creationId xmlns:a16="http://schemas.microsoft.com/office/drawing/2014/main" id="{1B94BA32-0A69-400B-B7E7-57D47FD16091}"/>
              </a:ext>
            </a:extLst>
          </p:cNvPr>
          <p:cNvGraphicFramePr>
            <a:graphicFrameLocks noGrp="1"/>
          </p:cNvGraphicFramePr>
          <p:nvPr>
            <p:extLst>
              <p:ext uri="{D42A27DB-BD31-4B8C-83A1-F6EECF244321}">
                <p14:modId xmlns:p14="http://schemas.microsoft.com/office/powerpoint/2010/main" val="2677355054"/>
              </p:ext>
            </p:extLst>
          </p:nvPr>
        </p:nvGraphicFramePr>
        <p:xfrm>
          <a:off x="322830" y="1004713"/>
          <a:ext cx="11546340" cy="5241608"/>
        </p:xfrm>
        <a:graphic>
          <a:graphicData uri="http://schemas.openxmlformats.org/drawingml/2006/table">
            <a:tbl>
              <a:tblPr firstRow="1" bandRow="1">
                <a:tableStyleId>{5940675A-B579-460E-94D1-54222C63F5DA}</a:tableStyleId>
              </a:tblPr>
              <a:tblGrid>
                <a:gridCol w="3848780">
                  <a:extLst>
                    <a:ext uri="{9D8B030D-6E8A-4147-A177-3AD203B41FA5}">
                      <a16:colId xmlns:a16="http://schemas.microsoft.com/office/drawing/2014/main" val="34385909"/>
                    </a:ext>
                  </a:extLst>
                </a:gridCol>
                <a:gridCol w="3848780">
                  <a:extLst>
                    <a:ext uri="{9D8B030D-6E8A-4147-A177-3AD203B41FA5}">
                      <a16:colId xmlns:a16="http://schemas.microsoft.com/office/drawing/2014/main" val="2991835116"/>
                    </a:ext>
                  </a:extLst>
                </a:gridCol>
                <a:gridCol w="3848780">
                  <a:extLst>
                    <a:ext uri="{9D8B030D-6E8A-4147-A177-3AD203B41FA5}">
                      <a16:colId xmlns:a16="http://schemas.microsoft.com/office/drawing/2014/main" val="4069068485"/>
                    </a:ext>
                  </a:extLst>
                </a:gridCol>
              </a:tblGrid>
              <a:tr h="2620804">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468144323"/>
                  </a:ext>
                </a:extLst>
              </a:tr>
              <a:tr h="2620804">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324259585"/>
                  </a:ext>
                </a:extLst>
              </a:tr>
            </a:tbl>
          </a:graphicData>
        </a:graphic>
      </p:graphicFrame>
      <p:pic>
        <p:nvPicPr>
          <p:cNvPr id="20" name="Picture 19" descr="A cat lying on its back&#10;&#10;Description automatically generated">
            <a:extLst>
              <a:ext uri="{FF2B5EF4-FFF2-40B4-BE49-F238E27FC236}">
                <a16:creationId xmlns:a16="http://schemas.microsoft.com/office/drawing/2014/main" id="{BC5B454D-7578-4D97-A7A6-314E3888F5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351" y="1133323"/>
            <a:ext cx="3628877" cy="2412636"/>
          </a:xfrm>
          <a:prstGeom prst="rect">
            <a:avLst/>
          </a:prstGeom>
        </p:spPr>
      </p:pic>
      <p:pic>
        <p:nvPicPr>
          <p:cNvPr id="26" name="Picture 25" descr="A group of people hugging each other&#10;&#10;Description automatically generated">
            <a:extLst>
              <a:ext uri="{FF2B5EF4-FFF2-40B4-BE49-F238E27FC236}">
                <a16:creationId xmlns:a16="http://schemas.microsoft.com/office/drawing/2014/main" id="{8CF17A30-42DD-4C66-8F36-3805C72098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351" y="3739385"/>
            <a:ext cx="3628877" cy="2418306"/>
          </a:xfrm>
          <a:prstGeom prst="rect">
            <a:avLst/>
          </a:prstGeom>
        </p:spPr>
      </p:pic>
      <p:pic>
        <p:nvPicPr>
          <p:cNvPr id="28" name="Picture 27" descr="A group of meerkats on a rock&#10;&#10;Description automatically generated">
            <a:extLst>
              <a:ext uri="{FF2B5EF4-FFF2-40B4-BE49-F238E27FC236}">
                <a16:creationId xmlns:a16="http://schemas.microsoft.com/office/drawing/2014/main" id="{B32058BD-411A-46CB-9AE3-F63734999AFB}"/>
              </a:ext>
            </a:extLst>
          </p:cNvPr>
          <p:cNvPicPr>
            <a:picLocks noChangeAspect="1"/>
          </p:cNvPicPr>
          <p:nvPr/>
        </p:nvPicPr>
        <p:blipFill rotWithShape="1">
          <a:blip r:embed="rId5">
            <a:extLst>
              <a:ext uri="{28A0092B-C50C-407E-A947-70E740481C1C}">
                <a14:useLocalDpi xmlns:a14="http://schemas.microsoft.com/office/drawing/2010/main" val="0"/>
              </a:ext>
            </a:extLst>
          </a:blip>
          <a:srcRect l="1220" r="1" b="5586"/>
          <a:stretch/>
        </p:blipFill>
        <p:spPr>
          <a:xfrm>
            <a:off x="4228553" y="3718254"/>
            <a:ext cx="3789499" cy="2413742"/>
          </a:xfrm>
          <a:prstGeom prst="rect">
            <a:avLst/>
          </a:prstGeom>
        </p:spPr>
      </p:pic>
      <p:pic>
        <p:nvPicPr>
          <p:cNvPr id="32" name="Picture 31" descr="A dog running on sand&#10;&#10;Description automatically generated">
            <a:extLst>
              <a:ext uri="{FF2B5EF4-FFF2-40B4-BE49-F238E27FC236}">
                <a16:creationId xmlns:a16="http://schemas.microsoft.com/office/drawing/2014/main" id="{1BC68C13-DB93-4942-874D-8E340849C4C7}"/>
              </a:ext>
            </a:extLst>
          </p:cNvPr>
          <p:cNvPicPr>
            <a:picLocks noChangeAspect="1"/>
          </p:cNvPicPr>
          <p:nvPr/>
        </p:nvPicPr>
        <p:blipFill rotWithShape="1">
          <a:blip r:embed="rId6">
            <a:extLst>
              <a:ext uri="{28A0092B-C50C-407E-A947-70E740481C1C}">
                <a14:useLocalDpi xmlns:a14="http://schemas.microsoft.com/office/drawing/2010/main" val="0"/>
              </a:ext>
            </a:extLst>
          </a:blip>
          <a:srcRect l="18475" b="5707"/>
          <a:stretch/>
        </p:blipFill>
        <p:spPr>
          <a:xfrm>
            <a:off x="8071217" y="1105137"/>
            <a:ext cx="3746146" cy="2430465"/>
          </a:xfrm>
          <a:prstGeom prst="rect">
            <a:avLst/>
          </a:prstGeom>
        </p:spPr>
      </p:pic>
      <p:pic>
        <p:nvPicPr>
          <p:cNvPr id="36" name="Picture 35" descr="A person and person holding a baby&#10;&#10;Description automatically generated">
            <a:extLst>
              <a:ext uri="{FF2B5EF4-FFF2-40B4-BE49-F238E27FC236}">
                <a16:creationId xmlns:a16="http://schemas.microsoft.com/office/drawing/2014/main" id="{DE79AAE4-AFD4-436B-840D-90412B74531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56617" y="1068196"/>
            <a:ext cx="3622028" cy="2413742"/>
          </a:xfrm>
          <a:prstGeom prst="rect">
            <a:avLst/>
          </a:prstGeom>
        </p:spPr>
      </p:pic>
      <p:pic>
        <p:nvPicPr>
          <p:cNvPr id="42" name="Picture 41" descr="A person and child sitting on a brick wall&#10;&#10;Description automatically generated">
            <a:extLst>
              <a:ext uri="{FF2B5EF4-FFF2-40B4-BE49-F238E27FC236}">
                <a16:creationId xmlns:a16="http://schemas.microsoft.com/office/drawing/2014/main" id="{6E515162-E036-4580-8A7C-F7F87EC0240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1217" y="3718254"/>
            <a:ext cx="3713586" cy="2474757"/>
          </a:xfrm>
          <a:prstGeom prst="rect">
            <a:avLst/>
          </a:prstGeom>
        </p:spPr>
      </p:pic>
      <p:sp>
        <p:nvSpPr>
          <p:cNvPr id="43" name="TextBox 42">
            <a:extLst>
              <a:ext uri="{FF2B5EF4-FFF2-40B4-BE49-F238E27FC236}">
                <a16:creationId xmlns:a16="http://schemas.microsoft.com/office/drawing/2014/main" id="{79C567D8-5328-4132-92A7-32108AFBA5F2}"/>
              </a:ext>
            </a:extLst>
          </p:cNvPr>
          <p:cNvSpPr txBox="1"/>
          <p:nvPr/>
        </p:nvSpPr>
        <p:spPr>
          <a:xfrm>
            <a:off x="399351" y="1133323"/>
            <a:ext cx="3664694" cy="461665"/>
          </a:xfrm>
          <a:prstGeom prst="rect">
            <a:avLst/>
          </a:prstGeom>
          <a:noFill/>
        </p:spPr>
        <p:txBody>
          <a:bodyPr wrap="square" rtlCol="0">
            <a:spAutoFit/>
          </a:bodyPr>
          <a:lstStyle/>
          <a:p>
            <a:r>
              <a:rPr lang="en-GB" sz="2400" b="1" dirty="0">
                <a:solidFill>
                  <a:schemeClr val="bg2"/>
                </a:solidFill>
              </a:rPr>
              <a:t>I am calm.</a:t>
            </a:r>
          </a:p>
        </p:txBody>
      </p:sp>
      <p:sp>
        <p:nvSpPr>
          <p:cNvPr id="11" name="TextBox 10">
            <a:extLst>
              <a:ext uri="{FF2B5EF4-FFF2-40B4-BE49-F238E27FC236}">
                <a16:creationId xmlns:a16="http://schemas.microsoft.com/office/drawing/2014/main" id="{0B57DB63-887F-497C-95C7-6C81F351EA00}"/>
              </a:ext>
            </a:extLst>
          </p:cNvPr>
          <p:cNvSpPr txBox="1"/>
          <p:nvPr/>
        </p:nvSpPr>
        <p:spPr>
          <a:xfrm>
            <a:off x="1096583" y="3072789"/>
            <a:ext cx="2971800" cy="461665"/>
          </a:xfrm>
          <a:prstGeom prst="rect">
            <a:avLst/>
          </a:prstGeom>
          <a:noFill/>
        </p:spPr>
        <p:txBody>
          <a:bodyPr wrap="square" rtlCol="0">
            <a:spAutoFit/>
          </a:bodyPr>
          <a:lstStyle/>
          <a:p>
            <a:pPr algn="r"/>
            <a:r>
              <a:rPr lang="en-GB" sz="2400" b="1" dirty="0">
                <a:solidFill>
                  <a:schemeClr val="bg2"/>
                </a:solidFill>
                <a:latin typeface="+mj-lt"/>
              </a:rPr>
              <a:t>Je </a:t>
            </a:r>
            <a:r>
              <a:rPr lang="en-GB" sz="2400" b="1" dirty="0" err="1">
                <a:solidFill>
                  <a:schemeClr val="bg2"/>
                </a:solidFill>
                <a:latin typeface="+mj-lt"/>
              </a:rPr>
              <a:t>suis</a:t>
            </a:r>
            <a:r>
              <a:rPr lang="en-GB" sz="2400" b="1" dirty="0">
                <a:solidFill>
                  <a:schemeClr val="bg2"/>
                </a:solidFill>
                <a:latin typeface="+mj-lt"/>
              </a:rPr>
              <a:t> </a:t>
            </a:r>
            <a:r>
              <a:rPr lang="en-GB" sz="2400" b="1" dirty="0" err="1">
                <a:solidFill>
                  <a:schemeClr val="bg2"/>
                </a:solidFill>
                <a:latin typeface="+mj-lt"/>
              </a:rPr>
              <a:t>calme</a:t>
            </a:r>
            <a:r>
              <a:rPr lang="en-GB" sz="2400" b="1" dirty="0">
                <a:solidFill>
                  <a:schemeClr val="bg2"/>
                </a:solidFill>
                <a:latin typeface="+mj-lt"/>
              </a:rPr>
              <a:t>.</a:t>
            </a:r>
          </a:p>
        </p:txBody>
      </p:sp>
      <p:sp>
        <p:nvSpPr>
          <p:cNvPr id="44" name="TextBox 43">
            <a:extLst>
              <a:ext uri="{FF2B5EF4-FFF2-40B4-BE49-F238E27FC236}">
                <a16:creationId xmlns:a16="http://schemas.microsoft.com/office/drawing/2014/main" id="{00CA0874-CB89-4190-9FF9-AC2520C83F20}"/>
              </a:ext>
            </a:extLst>
          </p:cNvPr>
          <p:cNvSpPr txBox="1"/>
          <p:nvPr/>
        </p:nvSpPr>
        <p:spPr>
          <a:xfrm>
            <a:off x="4204810" y="1063244"/>
            <a:ext cx="3664694" cy="461665"/>
          </a:xfrm>
          <a:prstGeom prst="rect">
            <a:avLst/>
          </a:prstGeom>
          <a:noFill/>
        </p:spPr>
        <p:txBody>
          <a:bodyPr wrap="square" rtlCol="0">
            <a:spAutoFit/>
          </a:bodyPr>
          <a:lstStyle/>
          <a:p>
            <a:r>
              <a:rPr lang="en-GB" sz="2400" b="1" dirty="0">
                <a:solidFill>
                  <a:schemeClr val="bg2"/>
                </a:solidFill>
              </a:rPr>
              <a:t>She is small.</a:t>
            </a:r>
          </a:p>
        </p:txBody>
      </p:sp>
      <p:sp>
        <p:nvSpPr>
          <p:cNvPr id="45" name="TextBox 44">
            <a:extLst>
              <a:ext uri="{FF2B5EF4-FFF2-40B4-BE49-F238E27FC236}">
                <a16:creationId xmlns:a16="http://schemas.microsoft.com/office/drawing/2014/main" id="{7D058D72-498B-4756-8DDD-09F6D3025594}"/>
              </a:ext>
            </a:extLst>
          </p:cNvPr>
          <p:cNvSpPr txBox="1"/>
          <p:nvPr/>
        </p:nvSpPr>
        <p:spPr>
          <a:xfrm>
            <a:off x="8086789" y="1063807"/>
            <a:ext cx="3730573" cy="461665"/>
          </a:xfrm>
          <a:prstGeom prst="rect">
            <a:avLst/>
          </a:prstGeom>
          <a:solidFill>
            <a:schemeClr val="accent3">
              <a:lumMod val="75000"/>
            </a:schemeClr>
          </a:solidFill>
        </p:spPr>
        <p:txBody>
          <a:bodyPr wrap="square" rtlCol="0">
            <a:spAutoFit/>
          </a:bodyPr>
          <a:lstStyle/>
          <a:p>
            <a:r>
              <a:rPr lang="en-GB" sz="2400" b="1" dirty="0">
                <a:solidFill>
                  <a:schemeClr val="bg1"/>
                </a:solidFill>
              </a:rPr>
              <a:t>You are pleased.</a:t>
            </a:r>
          </a:p>
        </p:txBody>
      </p:sp>
      <p:sp>
        <p:nvSpPr>
          <p:cNvPr id="14" name="TextBox 13">
            <a:extLst>
              <a:ext uri="{FF2B5EF4-FFF2-40B4-BE49-F238E27FC236}">
                <a16:creationId xmlns:a16="http://schemas.microsoft.com/office/drawing/2014/main" id="{6399C1A3-629B-4D2D-8CBD-2936D4E24D8A}"/>
              </a:ext>
            </a:extLst>
          </p:cNvPr>
          <p:cNvSpPr txBox="1"/>
          <p:nvPr/>
        </p:nvSpPr>
        <p:spPr>
          <a:xfrm>
            <a:off x="8779684" y="3008204"/>
            <a:ext cx="2971800" cy="461665"/>
          </a:xfrm>
          <a:prstGeom prst="rect">
            <a:avLst/>
          </a:prstGeom>
          <a:noFill/>
        </p:spPr>
        <p:txBody>
          <a:bodyPr wrap="square" rtlCol="0">
            <a:spAutoFit/>
          </a:bodyPr>
          <a:lstStyle/>
          <a:p>
            <a:pPr algn="r"/>
            <a:r>
              <a:rPr lang="en-GB" sz="2400" b="1" dirty="0" err="1">
                <a:solidFill>
                  <a:schemeClr val="bg1"/>
                </a:solidFill>
                <a:latin typeface="+mj-lt"/>
              </a:rPr>
              <a:t>Tu</a:t>
            </a:r>
            <a:r>
              <a:rPr lang="en-GB" sz="2400" b="1" dirty="0">
                <a:solidFill>
                  <a:schemeClr val="bg1"/>
                </a:solidFill>
                <a:latin typeface="+mj-lt"/>
              </a:rPr>
              <a:t> </a:t>
            </a:r>
            <a:r>
              <a:rPr lang="en-GB" sz="2400" b="1" dirty="0" err="1">
                <a:solidFill>
                  <a:schemeClr val="bg1"/>
                </a:solidFill>
                <a:latin typeface="+mj-lt"/>
              </a:rPr>
              <a:t>es</a:t>
            </a:r>
            <a:r>
              <a:rPr lang="en-GB" sz="2400" b="1" dirty="0">
                <a:solidFill>
                  <a:schemeClr val="bg1"/>
                </a:solidFill>
                <a:latin typeface="+mj-lt"/>
              </a:rPr>
              <a:t> content.</a:t>
            </a:r>
          </a:p>
        </p:txBody>
      </p:sp>
      <p:sp>
        <p:nvSpPr>
          <p:cNvPr id="17" name="TextBox 16">
            <a:extLst>
              <a:ext uri="{FF2B5EF4-FFF2-40B4-BE49-F238E27FC236}">
                <a16:creationId xmlns:a16="http://schemas.microsoft.com/office/drawing/2014/main" id="{6D6C0F5C-6C1B-4AB0-A5F3-0C85D607FE26}"/>
              </a:ext>
            </a:extLst>
          </p:cNvPr>
          <p:cNvSpPr txBox="1"/>
          <p:nvPr/>
        </p:nvSpPr>
        <p:spPr>
          <a:xfrm>
            <a:off x="4776850" y="3020273"/>
            <a:ext cx="2971800" cy="461665"/>
          </a:xfrm>
          <a:prstGeom prst="rect">
            <a:avLst/>
          </a:prstGeom>
          <a:noFill/>
        </p:spPr>
        <p:txBody>
          <a:bodyPr wrap="square" rtlCol="0">
            <a:spAutoFit/>
          </a:bodyPr>
          <a:lstStyle/>
          <a:p>
            <a:pPr algn="r"/>
            <a:r>
              <a:rPr lang="en-GB" sz="2400" b="1" dirty="0">
                <a:solidFill>
                  <a:srgbClr val="002060"/>
                </a:solidFill>
                <a:latin typeface="+mj-lt"/>
              </a:rPr>
              <a:t>Elle </a:t>
            </a:r>
            <a:r>
              <a:rPr lang="en-GB" sz="2400" b="1" dirty="0" err="1">
                <a:solidFill>
                  <a:srgbClr val="002060"/>
                </a:solidFill>
                <a:latin typeface="+mj-lt"/>
              </a:rPr>
              <a:t>est</a:t>
            </a:r>
            <a:r>
              <a:rPr lang="en-GB" sz="2400" b="1" dirty="0">
                <a:solidFill>
                  <a:srgbClr val="002060"/>
                </a:solidFill>
                <a:latin typeface="+mj-lt"/>
              </a:rPr>
              <a:t> petite.</a:t>
            </a:r>
          </a:p>
        </p:txBody>
      </p:sp>
      <p:sp>
        <p:nvSpPr>
          <p:cNvPr id="46" name="TextBox 45">
            <a:extLst>
              <a:ext uri="{FF2B5EF4-FFF2-40B4-BE49-F238E27FC236}">
                <a16:creationId xmlns:a16="http://schemas.microsoft.com/office/drawing/2014/main" id="{2961598B-DE0A-4428-B55E-37F7ADEE4F94}"/>
              </a:ext>
            </a:extLst>
          </p:cNvPr>
          <p:cNvSpPr txBox="1"/>
          <p:nvPr/>
        </p:nvSpPr>
        <p:spPr>
          <a:xfrm>
            <a:off x="381442" y="3751634"/>
            <a:ext cx="3664694" cy="461665"/>
          </a:xfrm>
          <a:prstGeom prst="rect">
            <a:avLst/>
          </a:prstGeom>
          <a:noFill/>
        </p:spPr>
        <p:txBody>
          <a:bodyPr wrap="square" rtlCol="0">
            <a:spAutoFit/>
          </a:bodyPr>
          <a:lstStyle/>
          <a:p>
            <a:r>
              <a:rPr lang="en-GB" sz="2400" b="1" dirty="0">
                <a:solidFill>
                  <a:schemeClr val="bg2"/>
                </a:solidFill>
              </a:rPr>
              <a:t>We are funny.</a:t>
            </a:r>
          </a:p>
        </p:txBody>
      </p:sp>
      <p:sp>
        <p:nvSpPr>
          <p:cNvPr id="12" name="TextBox 11">
            <a:extLst>
              <a:ext uri="{FF2B5EF4-FFF2-40B4-BE49-F238E27FC236}">
                <a16:creationId xmlns:a16="http://schemas.microsoft.com/office/drawing/2014/main" id="{5BDA783F-C08B-41A8-A9AB-6EB606A8616B}"/>
              </a:ext>
            </a:extLst>
          </p:cNvPr>
          <p:cNvSpPr txBox="1"/>
          <p:nvPr/>
        </p:nvSpPr>
        <p:spPr>
          <a:xfrm>
            <a:off x="305335" y="5749322"/>
            <a:ext cx="4471515" cy="461665"/>
          </a:xfrm>
          <a:prstGeom prst="rect">
            <a:avLst/>
          </a:prstGeom>
          <a:noFill/>
        </p:spPr>
        <p:txBody>
          <a:bodyPr wrap="square" rtlCol="0">
            <a:spAutoFit/>
          </a:bodyPr>
          <a:lstStyle/>
          <a:p>
            <a:r>
              <a:rPr lang="en-GB" sz="2400" b="1" dirty="0">
                <a:solidFill>
                  <a:schemeClr val="bg1"/>
                </a:solidFill>
                <a:latin typeface="+mj-lt"/>
              </a:rPr>
              <a:t>Nous </a:t>
            </a:r>
            <a:r>
              <a:rPr lang="en-GB" sz="2400" b="1" dirty="0" err="1">
                <a:solidFill>
                  <a:schemeClr val="bg1"/>
                </a:solidFill>
                <a:latin typeface="+mj-lt"/>
              </a:rPr>
              <a:t>sommes</a:t>
            </a:r>
            <a:r>
              <a:rPr lang="en-GB" sz="2400" b="1" dirty="0">
                <a:solidFill>
                  <a:schemeClr val="bg1"/>
                </a:solidFill>
                <a:latin typeface="+mj-lt"/>
              </a:rPr>
              <a:t> </a:t>
            </a:r>
            <a:r>
              <a:rPr lang="en-GB" sz="2400" b="1" dirty="0" err="1">
                <a:solidFill>
                  <a:schemeClr val="bg1"/>
                </a:solidFill>
                <a:latin typeface="+mj-lt"/>
              </a:rPr>
              <a:t>amusants</a:t>
            </a:r>
            <a:r>
              <a:rPr lang="en-GB" sz="2400" b="1" dirty="0">
                <a:solidFill>
                  <a:schemeClr val="bg1"/>
                </a:solidFill>
                <a:latin typeface="+mj-lt"/>
              </a:rPr>
              <a:t>.</a:t>
            </a:r>
          </a:p>
        </p:txBody>
      </p:sp>
      <p:sp>
        <p:nvSpPr>
          <p:cNvPr id="18" name="TextBox 17">
            <a:extLst>
              <a:ext uri="{FF2B5EF4-FFF2-40B4-BE49-F238E27FC236}">
                <a16:creationId xmlns:a16="http://schemas.microsoft.com/office/drawing/2014/main" id="{F78528B4-B2AE-456C-B030-0185C678AA11}"/>
              </a:ext>
            </a:extLst>
          </p:cNvPr>
          <p:cNvSpPr txBox="1"/>
          <p:nvPr/>
        </p:nvSpPr>
        <p:spPr>
          <a:xfrm>
            <a:off x="4566214" y="5738346"/>
            <a:ext cx="3909438" cy="461665"/>
          </a:xfrm>
          <a:prstGeom prst="rect">
            <a:avLst/>
          </a:prstGeom>
          <a:noFill/>
        </p:spPr>
        <p:txBody>
          <a:bodyPr wrap="square" rtlCol="0">
            <a:spAutoFit/>
          </a:bodyPr>
          <a:lstStyle/>
          <a:p>
            <a:r>
              <a:rPr lang="en-GB" sz="2400" b="1" dirty="0" err="1">
                <a:solidFill>
                  <a:schemeClr val="bg1"/>
                </a:solidFill>
                <a:latin typeface="+mj-lt"/>
              </a:rPr>
              <a:t>Vous</a:t>
            </a:r>
            <a:r>
              <a:rPr lang="en-GB" sz="2400" b="1" dirty="0">
                <a:solidFill>
                  <a:schemeClr val="bg1"/>
                </a:solidFill>
                <a:latin typeface="+mj-lt"/>
              </a:rPr>
              <a:t> </a:t>
            </a:r>
            <a:r>
              <a:rPr lang="en-GB" sz="2400" b="1" dirty="0" err="1">
                <a:solidFill>
                  <a:schemeClr val="bg1"/>
                </a:solidFill>
                <a:latin typeface="+mj-lt"/>
              </a:rPr>
              <a:t>êtes</a:t>
            </a:r>
            <a:r>
              <a:rPr lang="en-GB" sz="2400" b="1" dirty="0">
                <a:solidFill>
                  <a:schemeClr val="bg1"/>
                </a:solidFill>
                <a:latin typeface="+mj-lt"/>
              </a:rPr>
              <a:t> </a:t>
            </a:r>
            <a:r>
              <a:rPr lang="en-GB" sz="2400" b="1" dirty="0" err="1">
                <a:solidFill>
                  <a:schemeClr val="bg1"/>
                </a:solidFill>
                <a:latin typeface="+mj-lt"/>
              </a:rPr>
              <a:t>intéressants</a:t>
            </a:r>
            <a:r>
              <a:rPr lang="en-GB" sz="2400" b="1" dirty="0">
                <a:solidFill>
                  <a:schemeClr val="bg1"/>
                </a:solidFill>
                <a:latin typeface="+mj-lt"/>
              </a:rPr>
              <a:t>. </a:t>
            </a:r>
          </a:p>
        </p:txBody>
      </p:sp>
      <p:sp>
        <p:nvSpPr>
          <p:cNvPr id="47" name="TextBox 46">
            <a:extLst>
              <a:ext uri="{FF2B5EF4-FFF2-40B4-BE49-F238E27FC236}">
                <a16:creationId xmlns:a16="http://schemas.microsoft.com/office/drawing/2014/main" id="{F05DDB4C-FE92-4468-98E7-102F8C97A970}"/>
              </a:ext>
            </a:extLst>
          </p:cNvPr>
          <p:cNvSpPr txBox="1"/>
          <p:nvPr/>
        </p:nvSpPr>
        <p:spPr>
          <a:xfrm>
            <a:off x="4213951" y="3710708"/>
            <a:ext cx="3664694" cy="830997"/>
          </a:xfrm>
          <a:prstGeom prst="rect">
            <a:avLst/>
          </a:prstGeom>
          <a:noFill/>
        </p:spPr>
        <p:txBody>
          <a:bodyPr wrap="square" rtlCol="0">
            <a:spAutoFit/>
          </a:bodyPr>
          <a:lstStyle/>
          <a:p>
            <a:r>
              <a:rPr lang="en-GB" sz="2400" b="1" dirty="0">
                <a:solidFill>
                  <a:schemeClr val="bg2"/>
                </a:solidFill>
              </a:rPr>
              <a:t>You (all) are interesting.</a:t>
            </a:r>
          </a:p>
        </p:txBody>
      </p:sp>
      <p:sp>
        <p:nvSpPr>
          <p:cNvPr id="48" name="TextBox 47">
            <a:extLst>
              <a:ext uri="{FF2B5EF4-FFF2-40B4-BE49-F238E27FC236}">
                <a16:creationId xmlns:a16="http://schemas.microsoft.com/office/drawing/2014/main" id="{ADEC84E1-BD24-4AB5-B40D-185811B47B4C}"/>
              </a:ext>
            </a:extLst>
          </p:cNvPr>
          <p:cNvSpPr txBox="1"/>
          <p:nvPr/>
        </p:nvSpPr>
        <p:spPr>
          <a:xfrm>
            <a:off x="8145864" y="3677868"/>
            <a:ext cx="3664694" cy="461665"/>
          </a:xfrm>
          <a:prstGeom prst="rect">
            <a:avLst/>
          </a:prstGeom>
          <a:noFill/>
        </p:spPr>
        <p:txBody>
          <a:bodyPr wrap="square" rtlCol="0">
            <a:spAutoFit/>
          </a:bodyPr>
          <a:lstStyle/>
          <a:p>
            <a:r>
              <a:rPr lang="en-GB" sz="2400" b="1" dirty="0">
                <a:solidFill>
                  <a:schemeClr val="bg2"/>
                </a:solidFill>
              </a:rPr>
              <a:t>We are sad.</a:t>
            </a:r>
          </a:p>
        </p:txBody>
      </p:sp>
      <p:sp>
        <p:nvSpPr>
          <p:cNvPr id="15" name="TextBox 14">
            <a:extLst>
              <a:ext uri="{FF2B5EF4-FFF2-40B4-BE49-F238E27FC236}">
                <a16:creationId xmlns:a16="http://schemas.microsoft.com/office/drawing/2014/main" id="{CE69F83D-EA5C-4FDC-A949-F7A1824C83DA}"/>
              </a:ext>
            </a:extLst>
          </p:cNvPr>
          <p:cNvSpPr txBox="1"/>
          <p:nvPr/>
        </p:nvSpPr>
        <p:spPr>
          <a:xfrm>
            <a:off x="7590125" y="5741251"/>
            <a:ext cx="4284903" cy="461665"/>
          </a:xfrm>
          <a:prstGeom prst="rect">
            <a:avLst/>
          </a:prstGeom>
          <a:noFill/>
        </p:spPr>
        <p:txBody>
          <a:bodyPr wrap="square" rtlCol="0">
            <a:spAutoFit/>
          </a:bodyPr>
          <a:lstStyle/>
          <a:p>
            <a:pPr algn="r"/>
            <a:r>
              <a:rPr lang="en-GB" sz="2400" b="1" dirty="0">
                <a:solidFill>
                  <a:schemeClr val="bg1"/>
                </a:solidFill>
                <a:latin typeface="+mj-lt"/>
              </a:rPr>
              <a:t>Nous </a:t>
            </a:r>
            <a:r>
              <a:rPr lang="en-GB" sz="2400" b="1" dirty="0" err="1">
                <a:solidFill>
                  <a:schemeClr val="bg1"/>
                </a:solidFill>
                <a:latin typeface="+mj-lt"/>
              </a:rPr>
              <a:t>sommes</a:t>
            </a:r>
            <a:r>
              <a:rPr lang="en-GB" sz="2400" b="1" dirty="0">
                <a:solidFill>
                  <a:schemeClr val="bg1"/>
                </a:solidFill>
                <a:latin typeface="+mj-lt"/>
              </a:rPr>
              <a:t> tristes.</a:t>
            </a:r>
          </a:p>
        </p:txBody>
      </p:sp>
    </p:spTree>
    <p:extLst>
      <p:ext uri="{BB962C8B-B14F-4D97-AF65-F5344CB8AC3E}">
        <p14:creationId xmlns:p14="http://schemas.microsoft.com/office/powerpoint/2010/main" val="196265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7" grpId="0"/>
      <p:bldP spid="12" grpId="0"/>
      <p:bldP spid="18" grpId="0"/>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3081"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B929C4AB-5BF7-4ECF-920D-E5CDB502E331}"/>
              </a:ext>
            </a:extLst>
          </p:cNvPr>
          <p:cNvSpPr>
            <a:spLocks noGrp="1"/>
          </p:cNvSpPr>
          <p:nvPr>
            <p:ph type="body" sz="quarter" idx="12"/>
          </p:nvPr>
        </p:nvSpPr>
        <p:spPr>
          <a:xfrm>
            <a:off x="128407" y="5578600"/>
            <a:ext cx="4617765" cy="1154112"/>
          </a:xfrm>
        </p:spPr>
        <p:txBody>
          <a:bodyPr>
            <a:normAutofit fontScale="775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900" dirty="0">
                <a:solidFill>
                  <a:prstClr val="white"/>
                </a:solidFill>
                <a:latin typeface="Century Gothic" panose="020B0502020202020204" pitchFamily="34" charset="0"/>
              </a:rPr>
              <a:t>2.1</a:t>
            </a:r>
            <a:r>
              <a:rPr kumimoji="0" lang="en-GB" sz="29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a:t>
            </a:r>
            <a:r>
              <a:rPr lang="en-GB" sz="2900" dirty="0">
                <a:solidFill>
                  <a:prstClr val="white"/>
                </a:solidFill>
                <a:ea typeface="+mj-ea"/>
                <a:cs typeface="+mj-cs"/>
              </a:rPr>
              <a:t>2</a:t>
            </a:r>
            <a:r>
              <a:rPr kumimoji="0" lang="en-GB" sz="29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Lesson 32</a:t>
            </a:r>
            <a:br>
              <a:rPr lang="en-GB" sz="2900" dirty="0">
                <a:solidFill>
                  <a:prstClr val="white"/>
                </a:solidFill>
                <a:ea typeface="+mj-ea"/>
                <a:cs typeface="+mj-cs"/>
              </a:rPr>
            </a:br>
            <a:r>
              <a:rPr kumimoji="0" lang="fi-FI" sz="1200" b="0"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Stephen Owen / Emma Marsden / Catherine Morris </a:t>
            </a:r>
            <a:br>
              <a:rPr kumimoji="0" lang="fi-FI" sz="1600" b="0"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b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Motard</a:t>
            </a:r>
          </a:p>
          <a:p>
            <a:pPr lvl="0">
              <a:defRPr/>
            </a:pPr>
            <a:r>
              <a:rPr lang="en-GB" sz="1800" dirty="0">
                <a:solidFill>
                  <a:prstClr val="white"/>
                </a:solidFill>
                <a:latin typeface="Century Gothic" panose="020B0502020202020204" pitchFamily="34" charset="0"/>
              </a:rPr>
              <a:t>Date updated: 10.01.24</a:t>
            </a:r>
          </a:p>
          <a:p>
            <a:endParaRPr lang="en-GB" sz="1800" dirty="0"/>
          </a:p>
        </p:txBody>
      </p:sp>
      <p:sp>
        <p:nvSpPr>
          <p:cNvPr id="4" name="Text Placeholder 3">
            <a:extLst>
              <a:ext uri="{FF2B5EF4-FFF2-40B4-BE49-F238E27FC236}">
                <a16:creationId xmlns:a16="http://schemas.microsoft.com/office/drawing/2014/main" id="{F5B06AA0-EF92-4C1C-A217-296A2C37BDC4}"/>
              </a:ext>
            </a:extLst>
          </p:cNvPr>
          <p:cNvSpPr>
            <a:spLocks noGrp="1"/>
          </p:cNvSpPr>
          <p:nvPr>
            <p:ph type="body" sz="quarter" idx="13"/>
          </p:nvPr>
        </p:nvSpPr>
        <p:spPr>
          <a:xfrm>
            <a:off x="383857" y="2548062"/>
            <a:ext cx="6722795" cy="2312696"/>
          </a:xfrm>
        </p:spPr>
        <p:txBody>
          <a:bodyPr>
            <a:normAutofit/>
          </a:bodyPr>
          <a:lstStyle/>
          <a:p>
            <a:pPr algn="l"/>
            <a:r>
              <a:rPr lang="fr-FR" sz="2400" dirty="0">
                <a:solidFill>
                  <a:prstClr val="white"/>
                </a:solidFill>
              </a:rPr>
              <a:t>être (ils, elles)</a:t>
            </a:r>
          </a:p>
          <a:p>
            <a:pPr algn="l"/>
            <a:r>
              <a:rPr lang="en-GB" sz="2400" dirty="0">
                <a:solidFill>
                  <a:prstClr val="white"/>
                </a:solidFill>
              </a:rPr>
              <a:t>regular plural marker on adjectives </a:t>
            </a:r>
            <a:r>
              <a:rPr lang="fr-FR" sz="2400" dirty="0">
                <a:solidFill>
                  <a:prstClr val="white"/>
                </a:solidFill>
              </a:rPr>
              <a:t>(-s)</a:t>
            </a:r>
          </a:p>
          <a:p>
            <a:pPr algn="l"/>
            <a:r>
              <a:rPr lang="en-GB" sz="2400" dirty="0">
                <a:solidFill>
                  <a:prstClr val="white"/>
                </a:solidFill>
              </a:rPr>
              <a:t>SSC [e] [revisited]</a:t>
            </a:r>
          </a:p>
        </p:txBody>
      </p:sp>
      <p:sp>
        <p:nvSpPr>
          <p:cNvPr id="5" name="Text Placeholder 4">
            <a:extLst>
              <a:ext uri="{FF2B5EF4-FFF2-40B4-BE49-F238E27FC236}">
                <a16:creationId xmlns:a16="http://schemas.microsoft.com/office/drawing/2014/main" id="{E46B44DE-94FF-452E-AA57-CB9EA0E3FF86}"/>
              </a:ext>
            </a:extLst>
          </p:cNvPr>
          <p:cNvSpPr>
            <a:spLocks noGrp="1"/>
          </p:cNvSpPr>
          <p:nvPr>
            <p:ph type="body" sz="quarter" idx="14"/>
          </p:nvPr>
        </p:nvSpPr>
        <p:spPr>
          <a:xfrm>
            <a:off x="299793" y="1537855"/>
            <a:ext cx="8892757" cy="1010207"/>
          </a:xfrm>
        </p:spPr>
        <p:txBody>
          <a:bodyPr>
            <a:normAutofit fontScale="92500" lnSpcReduction="20000"/>
          </a:bodyPr>
          <a:lstStyle/>
          <a:p>
            <a:r>
              <a:rPr lang="en-GB" sz="4400" b="1" dirty="0">
                <a:solidFill>
                  <a:prstClr val="white"/>
                </a:solidFill>
              </a:rPr>
              <a:t>Family and family </a:t>
            </a:r>
            <a:r>
              <a:rPr lang="en-GB" sz="4400" dirty="0">
                <a:solidFill>
                  <a:prstClr val="white"/>
                </a:solidFill>
              </a:rPr>
              <a:t>life</a:t>
            </a:r>
            <a:br>
              <a:rPr lang="en-GB" sz="4400" dirty="0">
                <a:solidFill>
                  <a:prstClr val="white"/>
                </a:solidFill>
              </a:rPr>
            </a:br>
            <a:r>
              <a:rPr lang="en-GB" sz="3900" b="1" i="1" dirty="0">
                <a:solidFill>
                  <a:prstClr val="white"/>
                </a:solidFill>
              </a:rPr>
              <a:t>Describing people</a:t>
            </a:r>
            <a:endParaRPr lang="en-GB" sz="4400" i="1" dirty="0"/>
          </a:p>
        </p:txBody>
      </p:sp>
      <p:pic>
        <p:nvPicPr>
          <p:cNvPr id="7" name="Picture 6" descr="A black background with a black square&#10;&#10;Description automatically generated with medium confidence">
            <a:extLst>
              <a:ext uri="{FF2B5EF4-FFF2-40B4-BE49-F238E27FC236}">
                <a16:creationId xmlns:a16="http://schemas.microsoft.com/office/drawing/2014/main" id="{5614A6A9-AC72-46C2-96E9-FA154AC3BD6C}"/>
              </a:ext>
            </a:extLst>
          </p:cNvPr>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445830" y="3555651"/>
            <a:ext cx="4539502" cy="2610214"/>
          </a:xfrm>
          <a:prstGeom prst="rect">
            <a:avLst/>
          </a:prstGeom>
        </p:spPr>
      </p:pic>
    </p:spTree>
    <p:extLst>
      <p:ext uri="{BB962C8B-B14F-4D97-AF65-F5344CB8AC3E}">
        <p14:creationId xmlns:p14="http://schemas.microsoft.com/office/powerpoint/2010/main" val="35551899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79407-76D6-D74A-A653-9AD1BACC554F}"/>
              </a:ext>
            </a:extLst>
          </p:cNvPr>
          <p:cNvSpPr>
            <a:spLocks noGrp="1"/>
          </p:cNvSpPr>
          <p:nvPr>
            <p:ph type="title"/>
          </p:nvPr>
        </p:nvSpPr>
        <p:spPr>
          <a:xfrm>
            <a:off x="114303" y="-771523"/>
            <a:ext cx="2571749" cy="3429000"/>
          </a:xfrm>
        </p:spPr>
        <p:txBody>
          <a:bodyPr>
            <a:normAutofit fontScale="90000"/>
          </a:bodyPr>
          <a:lstStyle/>
          <a:p>
            <a:pPr lvl="0" algn="ctr">
              <a:lnSpc>
                <a:spcPct val="100000"/>
              </a:lnSpc>
              <a:spcBef>
                <a:spcPts val="0"/>
              </a:spcBef>
            </a:pPr>
            <a:r>
              <a:rPr lang="en-GB" sz="24000" b="1" dirty="0">
                <a:solidFill>
                  <a:srgbClr val="1F4E79"/>
                </a:solidFill>
                <a:latin typeface="Century Gothic" panose="020B0502020202020204" pitchFamily="34" charset="0"/>
                <a:ea typeface="+mn-ea"/>
                <a:cs typeface="Calibri" panose="020F0502020204030204" pitchFamily="34" charset="0"/>
              </a:rPr>
              <a:t>e</a:t>
            </a:r>
            <a:endParaRPr lang="en-US" dirty="0"/>
          </a:p>
        </p:txBody>
      </p:sp>
      <p:sp>
        <p:nvSpPr>
          <p:cNvPr id="5" name="TextBox 4"/>
          <p:cNvSpPr txBox="1"/>
          <p:nvPr/>
        </p:nvSpPr>
        <p:spPr>
          <a:xfrm>
            <a:off x="5454415" y="1900582"/>
            <a:ext cx="1483098"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j</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t>
            </a:r>
          </a:p>
        </p:txBody>
      </p:sp>
    </p:spTree>
    <p:extLst>
      <p:ext uri="{BB962C8B-B14F-4D97-AF65-F5344CB8AC3E}">
        <p14:creationId xmlns:p14="http://schemas.microsoft.com/office/powerpoint/2010/main" val="4222384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e j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Weasel Clip Art">
            <a:extLst>
              <a:ext uri="{FF2B5EF4-FFF2-40B4-BE49-F238E27FC236}">
                <a16:creationId xmlns:a16="http://schemas.microsoft.com/office/drawing/2014/main" id="{35DC8288-CCCA-4F77-9884-643C44824B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4607" y="1037940"/>
            <a:ext cx="1146792" cy="671858"/>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21">
            <a:hlinkClick r:id="" action="ppaction://noaction">
              <a:snd r:embed="rId4" name="degré.wav"/>
            </a:hlinkClick>
            <a:extLst>
              <a:ext uri="{FF2B5EF4-FFF2-40B4-BE49-F238E27FC236}">
                <a16:creationId xmlns:a16="http://schemas.microsoft.com/office/drawing/2014/main" id="{F760FF4A-12C3-4058-B82D-D8926DAB8196}"/>
              </a:ext>
            </a:extLst>
          </p:cNvPr>
          <p:cNvSpPr txBox="1"/>
          <p:nvPr/>
        </p:nvSpPr>
        <p:spPr>
          <a:xfrm>
            <a:off x="364614" y="1472102"/>
            <a:ext cx="3255202"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6000" dirty="0" err="1">
                <a:solidFill>
                  <a:schemeClr val="accent1">
                    <a:lumMod val="50000"/>
                  </a:schemeClr>
                </a:solidFill>
                <a:latin typeface="Century Gothic" panose="020B0502020202020204" pitchFamily="34" charset="0"/>
                <a:cs typeface="Calibri" panose="020F0502020204030204" pitchFamily="34" charset="0"/>
              </a:rPr>
              <a:t>d</a:t>
            </a:r>
            <a:r>
              <a:rPr lang="en-GB" sz="6000" dirty="0" err="1">
                <a:solidFill>
                  <a:srgbClr val="EE6000"/>
                </a:solidFill>
                <a:latin typeface="Century Gothic" panose="020B0502020202020204" pitchFamily="34" charset="0"/>
                <a:cs typeface="Calibri" panose="020F0502020204030204" pitchFamily="34" charset="0"/>
              </a:rPr>
              <a:t>e</a:t>
            </a:r>
            <a:r>
              <a:rPr lang="en-GB" sz="6000" dirty="0" err="1">
                <a:solidFill>
                  <a:schemeClr val="accent1">
                    <a:lumMod val="50000"/>
                  </a:schemeClr>
                </a:solidFill>
                <a:latin typeface="Century Gothic" panose="020B0502020202020204" pitchFamily="34" charset="0"/>
                <a:cs typeface="Calibri" panose="020F0502020204030204" pitchFamily="34" charset="0"/>
              </a:rPr>
              <a:t>gré</a:t>
            </a:r>
            <a:endParaRPr lang="en-GB" sz="6000" dirty="0">
              <a:solidFill>
                <a:schemeClr val="accent1">
                  <a:lumMod val="50000"/>
                </a:schemeClr>
              </a:solidFill>
              <a:latin typeface="Century Gothic" panose="020B0502020202020204" pitchFamily="34" charset="0"/>
              <a:cs typeface="Calibri" panose="020F0502020204030204" pitchFamily="34" charset="0"/>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Line 4">
            <a:extLst>
              <a:ext uri="{FF2B5EF4-FFF2-40B4-BE49-F238E27FC236}">
                <a16:creationId xmlns:a16="http://schemas.microsoft.com/office/drawing/2014/main" id="{41778415-0DCC-4749-91C8-7789A3F42237}"/>
              </a:ext>
            </a:extLst>
          </p:cNvPr>
          <p:cNvSpPr>
            <a:spLocks noChangeShapeType="1"/>
          </p:cNvSpPr>
          <p:nvPr/>
        </p:nvSpPr>
        <p:spPr bwMode="auto">
          <a:xfrm>
            <a:off x="10799626" y="1232583"/>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33" name="Line 7">
            <a:extLst>
              <a:ext uri="{FF2B5EF4-FFF2-40B4-BE49-F238E27FC236}">
                <a16:creationId xmlns:a16="http://schemas.microsoft.com/office/drawing/2014/main" id="{B83A14D7-768E-44BB-8F8B-6344EFA15976}"/>
              </a:ext>
            </a:extLst>
          </p:cNvPr>
          <p:cNvSpPr>
            <a:spLocks noChangeShapeType="1"/>
          </p:cNvSpPr>
          <p:nvPr/>
        </p:nvSpPr>
        <p:spPr bwMode="auto">
          <a:xfrm>
            <a:off x="10824314" y="12325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34" name="Line 9">
            <a:extLst>
              <a:ext uri="{FF2B5EF4-FFF2-40B4-BE49-F238E27FC236}">
                <a16:creationId xmlns:a16="http://schemas.microsoft.com/office/drawing/2014/main" id="{AEAD8C6B-727F-4BB0-905D-35F8F2E237E4}"/>
              </a:ext>
            </a:extLst>
          </p:cNvPr>
          <p:cNvSpPr>
            <a:spLocks noChangeShapeType="1"/>
          </p:cNvSpPr>
          <p:nvPr/>
        </p:nvSpPr>
        <p:spPr bwMode="auto">
          <a:xfrm>
            <a:off x="10799626" y="538884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35" name="Text Box 10">
            <a:extLst>
              <a:ext uri="{FF2B5EF4-FFF2-40B4-BE49-F238E27FC236}">
                <a16:creationId xmlns:a16="http://schemas.microsoft.com/office/drawing/2014/main" id="{36C911C0-B483-4F7A-BC57-098C24AC63E0}"/>
              </a:ext>
            </a:extLst>
          </p:cNvPr>
          <p:cNvSpPr txBox="1">
            <a:spLocks noChangeArrowheads="1"/>
          </p:cNvSpPr>
          <p:nvPr/>
        </p:nvSpPr>
        <p:spPr bwMode="auto">
          <a:xfrm>
            <a:off x="10799626" y="3216485"/>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secondes</a:t>
            </a:r>
            <a:endParaRPr lang="en-GB" b="1" dirty="0">
              <a:solidFill>
                <a:srgbClr val="5B9BD5">
                  <a:lumMod val="50000"/>
                </a:srgbClr>
              </a:solidFill>
              <a:latin typeface="Century Gothic" panose="020B0502020202020204" pitchFamily="34" charset="0"/>
            </a:endParaRPr>
          </a:p>
        </p:txBody>
      </p:sp>
      <p:sp>
        <p:nvSpPr>
          <p:cNvPr id="36" name="Text Box 12">
            <a:extLst>
              <a:ext uri="{FF2B5EF4-FFF2-40B4-BE49-F238E27FC236}">
                <a16:creationId xmlns:a16="http://schemas.microsoft.com/office/drawing/2014/main" id="{ECE2DE3B-208C-4FB8-8633-06D48F5C64C5}"/>
              </a:ext>
            </a:extLst>
          </p:cNvPr>
          <p:cNvSpPr txBox="1">
            <a:spLocks noChangeArrowheads="1"/>
          </p:cNvSpPr>
          <p:nvPr/>
        </p:nvSpPr>
        <p:spPr bwMode="auto">
          <a:xfrm>
            <a:off x="11041105" y="107473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45</a:t>
            </a:r>
          </a:p>
        </p:txBody>
      </p:sp>
      <p:sp>
        <p:nvSpPr>
          <p:cNvPr id="37" name="Text Box 14">
            <a:extLst>
              <a:ext uri="{FF2B5EF4-FFF2-40B4-BE49-F238E27FC236}">
                <a16:creationId xmlns:a16="http://schemas.microsoft.com/office/drawing/2014/main" id="{106116FE-C08D-4128-B417-FC824A4114C0}"/>
              </a:ext>
            </a:extLst>
          </p:cNvPr>
          <p:cNvSpPr txBox="1">
            <a:spLocks noChangeArrowheads="1"/>
          </p:cNvSpPr>
          <p:nvPr/>
        </p:nvSpPr>
        <p:spPr bwMode="auto">
          <a:xfrm>
            <a:off x="11016417" y="5208314"/>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38" name="Rectangle 37">
            <a:extLst>
              <a:ext uri="{FF2B5EF4-FFF2-40B4-BE49-F238E27FC236}">
                <a16:creationId xmlns:a16="http://schemas.microsoft.com/office/drawing/2014/main" id="{65959233-E66D-4F1C-9CE1-FAAC4CE4A943}"/>
              </a:ext>
            </a:extLst>
          </p:cNvPr>
          <p:cNvSpPr/>
          <p:nvPr/>
        </p:nvSpPr>
        <p:spPr>
          <a:xfrm>
            <a:off x="9962659" y="5400268"/>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9" name="TextBox 38">
            <a:hlinkClick r:id="" action="ppaction://noaction">
              <a:snd r:embed="rId5" name="pelage.wav"/>
            </a:hlinkClick>
            <a:extLst>
              <a:ext uri="{FF2B5EF4-FFF2-40B4-BE49-F238E27FC236}">
                <a16:creationId xmlns:a16="http://schemas.microsoft.com/office/drawing/2014/main" id="{2AE53A72-E343-4EC6-8C8C-84E5D9A9026E}"/>
              </a:ext>
            </a:extLst>
          </p:cNvPr>
          <p:cNvSpPr txBox="1"/>
          <p:nvPr/>
        </p:nvSpPr>
        <p:spPr>
          <a:xfrm>
            <a:off x="3361735" y="1094391"/>
            <a:ext cx="3442028" cy="1015663"/>
          </a:xfrm>
          <a:prstGeom prst="rect">
            <a:avLst/>
          </a:prstGeom>
          <a:noFill/>
        </p:spPr>
        <p:txBody>
          <a:bodyPr wrap="square" rtlCol="0">
            <a:spAutoFit/>
          </a:bodyPr>
          <a:lstStyle/>
          <a:p>
            <a:pPr algn="ctr"/>
            <a:r>
              <a:rPr lang="en-GB" sz="6000" dirty="0">
                <a:solidFill>
                  <a:schemeClr val="accent1">
                    <a:lumMod val="50000"/>
                  </a:schemeClr>
                </a:solidFill>
                <a:latin typeface="Century Gothic" panose="020B0502020202020204" pitchFamily="34" charset="0"/>
              </a:rPr>
              <a:t>p</a:t>
            </a:r>
            <a:r>
              <a:rPr lang="en-GB" sz="6000" dirty="0">
                <a:solidFill>
                  <a:srgbClr val="EE6000"/>
                </a:solidFill>
                <a:latin typeface="Century Gothic" panose="020B0502020202020204" pitchFamily="34" charset="0"/>
              </a:rPr>
              <a:t>e</a:t>
            </a:r>
            <a:r>
              <a:rPr lang="en-GB" sz="6000" dirty="0">
                <a:solidFill>
                  <a:schemeClr val="accent1">
                    <a:lumMod val="50000"/>
                  </a:schemeClr>
                </a:solidFill>
                <a:latin typeface="Century Gothic" panose="020B0502020202020204" pitchFamily="34" charset="0"/>
              </a:rPr>
              <a:t>lage</a:t>
            </a:r>
            <a:endParaRPr lang="en-GB" sz="6000" dirty="0">
              <a:solidFill>
                <a:schemeClr val="accent1">
                  <a:lumMod val="50000"/>
                </a:schemeClr>
              </a:solidFill>
              <a:latin typeface="Century Gothic" panose="020B0502020202020204" pitchFamily="34" charset="0"/>
              <a:cs typeface="Calibri" panose="020F0502020204030204" pitchFamily="34" charset="0"/>
            </a:endParaRPr>
          </a:p>
        </p:txBody>
      </p:sp>
      <p:sp>
        <p:nvSpPr>
          <p:cNvPr id="40" name="TextBox 39">
            <a:hlinkClick r:id="" action="ppaction://noaction">
              <a:snd r:embed="rId6" name="il fera.wav"/>
            </a:hlinkClick>
            <a:extLst>
              <a:ext uri="{FF2B5EF4-FFF2-40B4-BE49-F238E27FC236}">
                <a16:creationId xmlns:a16="http://schemas.microsoft.com/office/drawing/2014/main" id="{635C58C5-E61B-42C6-845E-9106FEAF136B}"/>
              </a:ext>
            </a:extLst>
          </p:cNvPr>
          <p:cNvSpPr txBox="1"/>
          <p:nvPr/>
        </p:nvSpPr>
        <p:spPr>
          <a:xfrm>
            <a:off x="630040" y="4648266"/>
            <a:ext cx="2564580"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il </a:t>
            </a:r>
            <a:r>
              <a:rPr lang="en-GB" sz="6000" dirty="0" err="1">
                <a:solidFill>
                  <a:srgbClr val="115076"/>
                </a:solidFill>
                <a:latin typeface="Century Gothic" panose="020B0502020202020204" pitchFamily="34" charset="0"/>
                <a:cs typeface="Calibri" panose="020F0502020204030204" pitchFamily="34" charset="0"/>
              </a:rPr>
              <a:t>f</a:t>
            </a:r>
            <a:r>
              <a:rPr lang="en-GB" sz="6000" dirty="0" err="1">
                <a:solidFill>
                  <a:srgbClr val="EE6000"/>
                </a:solidFill>
                <a:latin typeface="Century Gothic" panose="020B0502020202020204" pitchFamily="34" charset="0"/>
                <a:cs typeface="Calibri" panose="020F0502020204030204" pitchFamily="34" charset="0"/>
              </a:rPr>
              <a:t>e</a:t>
            </a:r>
            <a:r>
              <a:rPr lang="en-GB" sz="6000" dirty="0" err="1">
                <a:solidFill>
                  <a:srgbClr val="115076"/>
                </a:solidFill>
                <a:latin typeface="Century Gothic" panose="020B0502020202020204" pitchFamily="34" charset="0"/>
                <a:cs typeface="Calibri" panose="020F0502020204030204" pitchFamily="34" charset="0"/>
              </a:rPr>
              <a:t>ra</a:t>
            </a:r>
            <a:endParaRPr lang="en-GB" sz="6000" dirty="0">
              <a:solidFill>
                <a:schemeClr val="accent1">
                  <a:lumMod val="50000"/>
                </a:schemeClr>
              </a:solidFill>
              <a:latin typeface="Century Gothic" panose="020B0502020202020204" pitchFamily="34" charset="0"/>
              <a:cs typeface="Calibri" panose="020F0502020204030204" pitchFamily="34" charset="0"/>
            </a:endParaRPr>
          </a:p>
        </p:txBody>
      </p:sp>
      <p:sp>
        <p:nvSpPr>
          <p:cNvPr id="42" name="TextBox 41">
            <a:hlinkClick r:id="" action="ppaction://noaction">
              <a:snd r:embed="rId7" name="menace.wav"/>
            </a:hlinkClick>
            <a:extLst>
              <a:ext uri="{FF2B5EF4-FFF2-40B4-BE49-F238E27FC236}">
                <a16:creationId xmlns:a16="http://schemas.microsoft.com/office/drawing/2014/main" id="{CDDAAAA5-1773-4D84-9539-6F2ED9F3C9BF}"/>
              </a:ext>
            </a:extLst>
          </p:cNvPr>
          <p:cNvSpPr txBox="1"/>
          <p:nvPr/>
        </p:nvSpPr>
        <p:spPr>
          <a:xfrm>
            <a:off x="3945297" y="3701451"/>
            <a:ext cx="4301405" cy="1015663"/>
          </a:xfrm>
          <a:prstGeom prst="rect">
            <a:avLst/>
          </a:prstGeom>
          <a:noFill/>
        </p:spPr>
        <p:txBody>
          <a:bodyPr wrap="square" rtlCol="0">
            <a:spAutoFit/>
          </a:bodyPr>
          <a:lstStyle/>
          <a:p>
            <a:pPr algn="ctr"/>
            <a:r>
              <a:rPr lang="en-GB" sz="6000" dirty="0">
                <a:solidFill>
                  <a:schemeClr val="accent1">
                    <a:lumMod val="50000"/>
                  </a:schemeClr>
                </a:solidFill>
                <a:latin typeface="Century Gothic" panose="020B0502020202020204" pitchFamily="34" charset="0"/>
                <a:cs typeface="Calibri" panose="020F0502020204030204" pitchFamily="34" charset="0"/>
              </a:rPr>
              <a:t>m</a:t>
            </a:r>
            <a:r>
              <a:rPr lang="en-GB" sz="6000" dirty="0">
                <a:solidFill>
                  <a:srgbClr val="EE6000"/>
                </a:solidFill>
                <a:latin typeface="Century Gothic" panose="020B0502020202020204" pitchFamily="34" charset="0"/>
                <a:cs typeface="Calibri" panose="020F0502020204030204" pitchFamily="34" charset="0"/>
              </a:rPr>
              <a:t>e</a:t>
            </a:r>
            <a:r>
              <a:rPr lang="en-GB" sz="6000" dirty="0">
                <a:solidFill>
                  <a:schemeClr val="accent1">
                    <a:lumMod val="50000"/>
                  </a:schemeClr>
                </a:solidFill>
                <a:latin typeface="Century Gothic" panose="020B0502020202020204" pitchFamily="34" charset="0"/>
                <a:cs typeface="Calibri" panose="020F0502020204030204" pitchFamily="34" charset="0"/>
              </a:rPr>
              <a:t>nace</a:t>
            </a:r>
          </a:p>
        </p:txBody>
      </p:sp>
      <p:sp>
        <p:nvSpPr>
          <p:cNvPr id="43" name="TextBox 42">
            <a:hlinkClick r:id="" action="ppaction://noaction">
              <a:snd r:embed="rId8" name="belette.wav"/>
            </a:hlinkClick>
            <a:extLst>
              <a:ext uri="{FF2B5EF4-FFF2-40B4-BE49-F238E27FC236}">
                <a16:creationId xmlns:a16="http://schemas.microsoft.com/office/drawing/2014/main" id="{9E4D078C-639D-4691-BF5E-6C9CEB4A5340}"/>
              </a:ext>
            </a:extLst>
          </p:cNvPr>
          <p:cNvSpPr txBox="1"/>
          <p:nvPr/>
        </p:nvSpPr>
        <p:spPr>
          <a:xfrm>
            <a:off x="6845598" y="74099"/>
            <a:ext cx="2866321" cy="1015663"/>
          </a:xfrm>
          <a:prstGeom prst="rect">
            <a:avLst/>
          </a:prstGeom>
          <a:noFill/>
        </p:spPr>
        <p:txBody>
          <a:bodyPr wrap="square" rtlCol="0">
            <a:spAutoFit/>
          </a:bodyPr>
          <a:lstStyle/>
          <a:p>
            <a:r>
              <a:rPr lang="en-GB" sz="6000" dirty="0" err="1">
                <a:solidFill>
                  <a:schemeClr val="accent1">
                    <a:lumMod val="50000"/>
                  </a:schemeClr>
                </a:solidFill>
                <a:latin typeface="Century Gothic" panose="020B0502020202020204" pitchFamily="34" charset="0"/>
                <a:cs typeface="Calibri" panose="020F0502020204030204" pitchFamily="34" charset="0"/>
              </a:rPr>
              <a:t>b</a:t>
            </a:r>
            <a:r>
              <a:rPr lang="en-GB" sz="6000" dirty="0" err="1">
                <a:solidFill>
                  <a:srgbClr val="EE6000"/>
                </a:solidFill>
                <a:latin typeface="Century Gothic" panose="020B0502020202020204" pitchFamily="34" charset="0"/>
                <a:cs typeface="Calibri" panose="020F0502020204030204" pitchFamily="34" charset="0"/>
              </a:rPr>
              <a:t>e</a:t>
            </a:r>
            <a:r>
              <a:rPr lang="en-GB" sz="6000" dirty="0" err="1">
                <a:solidFill>
                  <a:schemeClr val="accent1">
                    <a:lumMod val="50000"/>
                  </a:schemeClr>
                </a:solidFill>
                <a:latin typeface="Century Gothic" panose="020B0502020202020204" pitchFamily="34" charset="0"/>
                <a:cs typeface="Calibri" panose="020F0502020204030204" pitchFamily="34" charset="0"/>
              </a:rPr>
              <a:t>lette</a:t>
            </a:r>
            <a:endParaRPr lang="en-GB" sz="6000" dirty="0">
              <a:solidFill>
                <a:schemeClr val="accent4">
                  <a:lumMod val="75000"/>
                </a:schemeClr>
              </a:solidFill>
              <a:latin typeface="Century Gothic" panose="020B0502020202020204" pitchFamily="34" charset="0"/>
              <a:cs typeface="Calibri" panose="020F0502020204030204" pitchFamily="34" charset="0"/>
            </a:endParaRPr>
          </a:p>
        </p:txBody>
      </p:sp>
      <p:sp>
        <p:nvSpPr>
          <p:cNvPr id="46" name="TextBox 19">
            <a:hlinkClick r:id="" action="ppaction://noaction">
              <a:snd r:embed="rId9" name="devenir.wav"/>
            </a:hlinkClick>
            <a:extLst>
              <a:ext uri="{FF2B5EF4-FFF2-40B4-BE49-F238E27FC236}">
                <a16:creationId xmlns:a16="http://schemas.microsoft.com/office/drawing/2014/main" id="{A3F7EC22-0318-44C9-B6AE-2F4C0A9BDE8D}"/>
              </a:ext>
            </a:extLst>
          </p:cNvPr>
          <p:cNvSpPr txBox="1"/>
          <p:nvPr/>
        </p:nvSpPr>
        <p:spPr>
          <a:xfrm>
            <a:off x="5999132" y="1880493"/>
            <a:ext cx="3963527"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6000" dirty="0" err="1">
                <a:solidFill>
                  <a:schemeClr val="accent1">
                    <a:lumMod val="50000"/>
                  </a:schemeClr>
                </a:solidFill>
                <a:latin typeface="Century Gothic" panose="020B0502020202020204" pitchFamily="34" charset="0"/>
                <a:cs typeface="Calibri" panose="020F0502020204030204" pitchFamily="34" charset="0"/>
              </a:rPr>
              <a:t>d</a:t>
            </a:r>
            <a:r>
              <a:rPr lang="en-GB" sz="6000" dirty="0" err="1">
                <a:solidFill>
                  <a:srgbClr val="EE6000"/>
                </a:solidFill>
                <a:latin typeface="Century Gothic" panose="020B0502020202020204" pitchFamily="34" charset="0"/>
              </a:rPr>
              <a:t>e</a:t>
            </a:r>
            <a:r>
              <a:rPr lang="en-GB" sz="6000" dirty="0" err="1">
                <a:solidFill>
                  <a:schemeClr val="accent1">
                    <a:lumMod val="50000"/>
                  </a:schemeClr>
                </a:solidFill>
                <a:latin typeface="Century Gothic" panose="020B0502020202020204" pitchFamily="34" charset="0"/>
                <a:cs typeface="Calibri" panose="020F0502020204030204" pitchFamily="34" charset="0"/>
              </a:rPr>
              <a:t>venir</a:t>
            </a:r>
            <a:endParaRPr lang="en-GB" sz="6000" dirty="0">
              <a:solidFill>
                <a:schemeClr val="accent1">
                  <a:lumMod val="50000"/>
                </a:schemeClr>
              </a:solidFill>
              <a:latin typeface="Century Gothic" panose="020B0502020202020204" pitchFamily="34" charset="0"/>
              <a:cs typeface="Calibri" panose="020F0502020204030204" pitchFamily="34" charset="0"/>
            </a:endParaRPr>
          </a:p>
        </p:txBody>
      </p:sp>
      <p:sp>
        <p:nvSpPr>
          <p:cNvPr id="47" name="TextBox 20">
            <a:hlinkClick r:id="" action="ppaction://noaction">
              <a:snd r:embed="rId10" name="je serais.wav"/>
            </a:hlinkClick>
            <a:extLst>
              <a:ext uri="{FF2B5EF4-FFF2-40B4-BE49-F238E27FC236}">
                <a16:creationId xmlns:a16="http://schemas.microsoft.com/office/drawing/2014/main" id="{A819C330-CA96-4F12-A78D-D342150A7883}"/>
              </a:ext>
            </a:extLst>
          </p:cNvPr>
          <p:cNvSpPr txBox="1"/>
          <p:nvPr/>
        </p:nvSpPr>
        <p:spPr>
          <a:xfrm flipH="1">
            <a:off x="3399190" y="2448287"/>
            <a:ext cx="2866321"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6000" dirty="0">
                <a:solidFill>
                  <a:schemeClr val="accent1">
                    <a:lumMod val="50000"/>
                  </a:schemeClr>
                </a:solidFill>
                <a:latin typeface="Century Gothic" panose="020B0502020202020204" pitchFamily="34" charset="0"/>
                <a:cs typeface="Calibri" panose="020F0502020204030204" pitchFamily="34" charset="0"/>
              </a:rPr>
              <a:t>j</a:t>
            </a:r>
            <a:r>
              <a:rPr lang="en-GB" sz="6000" dirty="0">
                <a:solidFill>
                  <a:srgbClr val="EE6000"/>
                </a:solidFill>
                <a:latin typeface="Century Gothic" panose="020B0502020202020204" pitchFamily="34" charset="0"/>
                <a:cs typeface="Calibri" panose="020F0502020204030204" pitchFamily="34" charset="0"/>
              </a:rPr>
              <a:t>e</a:t>
            </a:r>
            <a:r>
              <a:rPr lang="en-GB" sz="6000" dirty="0">
                <a:solidFill>
                  <a:schemeClr val="accent1">
                    <a:lumMod val="50000"/>
                  </a:schemeClr>
                </a:solidFill>
                <a:latin typeface="Century Gothic" panose="020B0502020202020204" pitchFamily="34" charset="0"/>
                <a:cs typeface="Calibri" panose="020F0502020204030204" pitchFamily="34" charset="0"/>
              </a:rPr>
              <a:t> s</a:t>
            </a:r>
            <a:r>
              <a:rPr lang="en-GB" sz="6000" dirty="0">
                <a:solidFill>
                  <a:srgbClr val="EE6000"/>
                </a:solidFill>
                <a:latin typeface="Century Gothic" panose="020B0502020202020204" pitchFamily="34" charset="0"/>
                <a:cs typeface="Calibri" panose="020F0502020204030204" pitchFamily="34" charset="0"/>
              </a:rPr>
              <a:t>e</a:t>
            </a:r>
            <a:r>
              <a:rPr lang="en-GB" sz="6000" dirty="0">
                <a:solidFill>
                  <a:schemeClr val="accent1">
                    <a:lumMod val="50000"/>
                  </a:schemeClr>
                </a:solidFill>
                <a:latin typeface="Century Gothic" panose="020B0502020202020204" pitchFamily="34" charset="0"/>
                <a:cs typeface="Calibri" panose="020F0502020204030204" pitchFamily="34" charset="0"/>
              </a:rPr>
              <a:t>rai</a:t>
            </a:r>
          </a:p>
        </p:txBody>
      </p:sp>
      <p:sp>
        <p:nvSpPr>
          <p:cNvPr id="49" name="TextBox 22">
            <a:hlinkClick r:id="" action="ppaction://noaction">
              <a:snd r:embed="rId11" name="celui.wav"/>
            </a:hlinkClick>
            <a:extLst>
              <a:ext uri="{FF2B5EF4-FFF2-40B4-BE49-F238E27FC236}">
                <a16:creationId xmlns:a16="http://schemas.microsoft.com/office/drawing/2014/main" id="{A1BF1423-A871-45A0-8136-38743DA31267}"/>
              </a:ext>
            </a:extLst>
          </p:cNvPr>
          <p:cNvSpPr txBox="1"/>
          <p:nvPr/>
        </p:nvSpPr>
        <p:spPr>
          <a:xfrm>
            <a:off x="7859353" y="3243532"/>
            <a:ext cx="2175862"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6000" dirty="0" err="1">
                <a:solidFill>
                  <a:schemeClr val="accent1">
                    <a:lumMod val="50000"/>
                  </a:schemeClr>
                </a:solidFill>
                <a:latin typeface="Century Gothic" panose="020B0502020202020204" pitchFamily="34" charset="0"/>
                <a:cs typeface="Calibri" panose="020F0502020204030204" pitchFamily="34" charset="0"/>
              </a:rPr>
              <a:t>c</a:t>
            </a:r>
            <a:r>
              <a:rPr lang="en-GB" sz="6000" dirty="0" err="1">
                <a:solidFill>
                  <a:srgbClr val="EE6000"/>
                </a:solidFill>
                <a:latin typeface="Century Gothic" panose="020B0502020202020204" pitchFamily="34" charset="0"/>
                <a:cs typeface="Calibri" panose="020F0502020204030204" pitchFamily="34" charset="0"/>
              </a:rPr>
              <a:t>e</a:t>
            </a:r>
            <a:r>
              <a:rPr lang="en-GB" sz="6000" dirty="0" err="1">
                <a:solidFill>
                  <a:schemeClr val="accent1">
                    <a:lumMod val="50000"/>
                  </a:schemeClr>
                </a:solidFill>
                <a:latin typeface="Century Gothic" panose="020B0502020202020204" pitchFamily="34" charset="0"/>
                <a:cs typeface="Calibri" panose="020F0502020204030204" pitchFamily="34" charset="0"/>
              </a:rPr>
              <a:t>lui</a:t>
            </a:r>
            <a:endParaRPr lang="en-GB" sz="6000" dirty="0">
              <a:solidFill>
                <a:srgbClr val="EE6000"/>
              </a:solidFill>
              <a:latin typeface="Century Gothic" panose="020B0502020202020204" pitchFamily="34" charset="0"/>
              <a:cs typeface="Calibri" panose="020F0502020204030204" pitchFamily="34" charset="0"/>
            </a:endParaRPr>
          </a:p>
        </p:txBody>
      </p:sp>
      <p:sp>
        <p:nvSpPr>
          <p:cNvPr id="51" name="TextBox 20">
            <a:hlinkClick r:id="" action="ppaction://noaction">
              <a:snd r:embed="rId12" name="dedans.wav"/>
            </a:hlinkClick>
            <a:extLst>
              <a:ext uri="{FF2B5EF4-FFF2-40B4-BE49-F238E27FC236}">
                <a16:creationId xmlns:a16="http://schemas.microsoft.com/office/drawing/2014/main" id="{84489381-2640-4082-B59B-8ADF10636DCA}"/>
              </a:ext>
            </a:extLst>
          </p:cNvPr>
          <p:cNvSpPr txBox="1"/>
          <p:nvPr/>
        </p:nvSpPr>
        <p:spPr>
          <a:xfrm flipH="1">
            <a:off x="199378" y="2912627"/>
            <a:ext cx="3293719"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6000" dirty="0">
                <a:solidFill>
                  <a:schemeClr val="accent1">
                    <a:lumMod val="50000"/>
                  </a:schemeClr>
                </a:solidFill>
                <a:latin typeface="Century Gothic" panose="020B0502020202020204" pitchFamily="34" charset="0"/>
                <a:cs typeface="Calibri" panose="020F0502020204030204" pitchFamily="34" charset="0"/>
              </a:rPr>
              <a:t>d</a:t>
            </a:r>
            <a:r>
              <a:rPr lang="en-GB" sz="6000" dirty="0">
                <a:solidFill>
                  <a:srgbClr val="EE6000"/>
                </a:solidFill>
                <a:latin typeface="Century Gothic" panose="020B0502020202020204" pitchFamily="34" charset="0"/>
                <a:cs typeface="Calibri" panose="020F0502020204030204" pitchFamily="34" charset="0"/>
              </a:rPr>
              <a:t>e</a:t>
            </a:r>
            <a:r>
              <a:rPr lang="en-GB" sz="6000" dirty="0">
                <a:solidFill>
                  <a:schemeClr val="accent1">
                    <a:lumMod val="50000"/>
                  </a:schemeClr>
                </a:solidFill>
                <a:latin typeface="Century Gothic" panose="020B0502020202020204" pitchFamily="34" charset="0"/>
                <a:cs typeface="Calibri" panose="020F0502020204030204" pitchFamily="34" charset="0"/>
              </a:rPr>
              <a:t>dans</a:t>
            </a:r>
          </a:p>
        </p:txBody>
      </p:sp>
      <p:sp>
        <p:nvSpPr>
          <p:cNvPr id="52" name="Rectangle 3">
            <a:extLst>
              <a:ext uri="{FF2B5EF4-FFF2-40B4-BE49-F238E27FC236}">
                <a16:creationId xmlns:a16="http://schemas.microsoft.com/office/drawing/2014/main" id="{4D3B6DC1-9290-40C2-B238-D3ED5BF10E44}"/>
              </a:ext>
            </a:extLst>
          </p:cNvPr>
          <p:cNvSpPr>
            <a:spLocks noChangeArrowheads="1"/>
          </p:cNvSpPr>
          <p:nvPr/>
        </p:nvSpPr>
        <p:spPr bwMode="auto">
          <a:xfrm>
            <a:off x="10156182" y="1257504"/>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53" name="AutoShape 11">
            <a:hlinkClick r:id="" action="ppaction://noaction" highlightClick="1"/>
            <a:extLst>
              <a:ext uri="{FF2B5EF4-FFF2-40B4-BE49-F238E27FC236}">
                <a16:creationId xmlns:a16="http://schemas.microsoft.com/office/drawing/2014/main" id="{456543FF-9B6F-4F08-A138-7066D1E11A4A}"/>
              </a:ext>
            </a:extLst>
          </p:cNvPr>
          <p:cNvSpPr>
            <a:spLocks noChangeArrowheads="1"/>
          </p:cNvSpPr>
          <p:nvPr/>
        </p:nvSpPr>
        <p:spPr bwMode="auto">
          <a:xfrm>
            <a:off x="9852741" y="5395679"/>
            <a:ext cx="1058732" cy="588228"/>
          </a:xfrm>
          <a:prstGeom prst="actionButtonBlank">
            <a:avLst/>
          </a:prstGeom>
          <a:solidFill>
            <a:srgbClr val="0055A5"/>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latin typeface="Century Gothic" panose="020B0502020202020204" pitchFamily="34" charset="0"/>
              </a:rPr>
              <a:t>DÉBUT</a:t>
            </a:r>
          </a:p>
        </p:txBody>
      </p:sp>
      <p:sp>
        <p:nvSpPr>
          <p:cNvPr id="29" name="Title 3">
            <a:extLst>
              <a:ext uri="{FF2B5EF4-FFF2-40B4-BE49-F238E27FC236}">
                <a16:creationId xmlns:a16="http://schemas.microsoft.com/office/drawing/2014/main" id="{1FD39C75-8CF7-49FC-B780-90F27E7BDDF7}"/>
              </a:ext>
            </a:extLst>
          </p:cNvPr>
          <p:cNvSpPr>
            <a:spLocks noGrp="1"/>
          </p:cNvSpPr>
          <p:nvPr>
            <p:ph type="title"/>
          </p:nvPr>
        </p:nvSpPr>
        <p:spPr/>
        <p:txBody>
          <a:bodyPr>
            <a:normAutofit/>
          </a:bodyPr>
          <a:lstStyle/>
          <a:p>
            <a:r>
              <a:rPr lang="en-GB" sz="3600" b="1" dirty="0" err="1">
                <a:solidFill>
                  <a:schemeClr val="bg1"/>
                </a:solidFill>
              </a:rPr>
              <a:t>Phonétique</a:t>
            </a:r>
            <a:r>
              <a:rPr lang="en-GB" sz="3600" b="1" dirty="0">
                <a:solidFill>
                  <a:schemeClr val="bg1"/>
                </a:solidFill>
              </a:rPr>
              <a:t>  </a:t>
            </a:r>
          </a:p>
        </p:txBody>
      </p:sp>
      <p:pic>
        <p:nvPicPr>
          <p:cNvPr id="2052" name="Picture 4" descr="Room Thermometer With Fahrenheit Skala Clip Art">
            <a:extLst>
              <a:ext uri="{FF2B5EF4-FFF2-40B4-BE49-F238E27FC236}">
                <a16:creationId xmlns:a16="http://schemas.microsoft.com/office/drawing/2014/main" id="{F3881BA9-5BCC-42C1-8117-A529C3BF7A9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H="1">
            <a:off x="286012" y="1360647"/>
            <a:ext cx="433083" cy="127377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420ABC0-007C-4CCF-8D6F-015506B64573}"/>
              </a:ext>
            </a:extLst>
          </p:cNvPr>
          <p:cNvSpPr txBox="1"/>
          <p:nvPr/>
        </p:nvSpPr>
        <p:spPr>
          <a:xfrm>
            <a:off x="5507275" y="4526735"/>
            <a:ext cx="1106944" cy="400110"/>
          </a:xfrm>
          <a:prstGeom prst="rect">
            <a:avLst/>
          </a:prstGeom>
          <a:noFill/>
        </p:spPr>
        <p:txBody>
          <a:bodyPr wrap="square" rtlCol="0">
            <a:spAutoFit/>
          </a:bodyPr>
          <a:lstStyle/>
          <a:p>
            <a:pPr algn="l"/>
            <a:r>
              <a:rPr lang="en-GB" sz="2000" dirty="0">
                <a:solidFill>
                  <a:schemeClr val="accent1">
                    <a:lumMod val="50000"/>
                  </a:schemeClr>
                </a:solidFill>
              </a:rPr>
              <a:t>[threat]</a:t>
            </a:r>
            <a:endParaRPr lang="fr-FR" sz="2000" dirty="0">
              <a:solidFill>
                <a:schemeClr val="accent1">
                  <a:lumMod val="50000"/>
                </a:schemeClr>
              </a:solidFill>
            </a:endParaRPr>
          </a:p>
        </p:txBody>
      </p:sp>
      <p:sp>
        <p:nvSpPr>
          <p:cNvPr id="10" name="TextBox 9">
            <a:extLst>
              <a:ext uri="{FF2B5EF4-FFF2-40B4-BE49-F238E27FC236}">
                <a16:creationId xmlns:a16="http://schemas.microsoft.com/office/drawing/2014/main" id="{D9EE0748-5E2B-4B01-8B47-B449D1CC2B09}"/>
              </a:ext>
            </a:extLst>
          </p:cNvPr>
          <p:cNvSpPr txBox="1"/>
          <p:nvPr/>
        </p:nvSpPr>
        <p:spPr>
          <a:xfrm>
            <a:off x="7147584" y="2748883"/>
            <a:ext cx="1873273" cy="400110"/>
          </a:xfrm>
          <a:prstGeom prst="rect">
            <a:avLst/>
          </a:prstGeom>
          <a:noFill/>
        </p:spPr>
        <p:txBody>
          <a:bodyPr wrap="square" rtlCol="0">
            <a:spAutoFit/>
          </a:bodyPr>
          <a:lstStyle/>
          <a:p>
            <a:pPr algn="l"/>
            <a:r>
              <a:rPr lang="en-GB" sz="2000" dirty="0">
                <a:solidFill>
                  <a:schemeClr val="accent1">
                    <a:lumMod val="50000"/>
                  </a:schemeClr>
                </a:solidFill>
              </a:rPr>
              <a:t>[to become]</a:t>
            </a:r>
            <a:endParaRPr lang="fr-FR" sz="2000" dirty="0">
              <a:solidFill>
                <a:schemeClr val="accent1">
                  <a:lumMod val="50000"/>
                </a:schemeClr>
              </a:solidFill>
            </a:endParaRPr>
          </a:p>
        </p:txBody>
      </p:sp>
      <p:sp>
        <p:nvSpPr>
          <p:cNvPr id="11" name="TextBox 10">
            <a:extLst>
              <a:ext uri="{FF2B5EF4-FFF2-40B4-BE49-F238E27FC236}">
                <a16:creationId xmlns:a16="http://schemas.microsoft.com/office/drawing/2014/main" id="{6C5F857E-7E4E-42D3-BB49-0DD52D47610C}"/>
              </a:ext>
            </a:extLst>
          </p:cNvPr>
          <p:cNvSpPr txBox="1"/>
          <p:nvPr/>
        </p:nvSpPr>
        <p:spPr>
          <a:xfrm>
            <a:off x="261221" y="5555319"/>
            <a:ext cx="3293719" cy="400110"/>
          </a:xfrm>
          <a:prstGeom prst="rect">
            <a:avLst/>
          </a:prstGeom>
          <a:noFill/>
        </p:spPr>
        <p:txBody>
          <a:bodyPr wrap="square" rtlCol="0">
            <a:spAutoFit/>
          </a:bodyPr>
          <a:lstStyle/>
          <a:p>
            <a:pPr algn="l"/>
            <a:r>
              <a:rPr lang="en-GB" sz="2000" dirty="0">
                <a:solidFill>
                  <a:schemeClr val="accent1">
                    <a:lumMod val="50000"/>
                  </a:schemeClr>
                </a:solidFill>
              </a:rPr>
              <a:t>[he will do, he will make]</a:t>
            </a:r>
            <a:endParaRPr lang="fr-FR" sz="2000" dirty="0">
              <a:solidFill>
                <a:schemeClr val="accent1">
                  <a:lumMod val="50000"/>
                </a:schemeClr>
              </a:solidFill>
            </a:endParaRPr>
          </a:p>
        </p:txBody>
      </p:sp>
      <p:sp>
        <p:nvSpPr>
          <p:cNvPr id="12" name="TextBox 11">
            <a:extLst>
              <a:ext uri="{FF2B5EF4-FFF2-40B4-BE49-F238E27FC236}">
                <a16:creationId xmlns:a16="http://schemas.microsoft.com/office/drawing/2014/main" id="{F479A723-0805-43E1-A1B6-44A787B715C6}"/>
              </a:ext>
            </a:extLst>
          </p:cNvPr>
          <p:cNvSpPr txBox="1"/>
          <p:nvPr/>
        </p:nvSpPr>
        <p:spPr>
          <a:xfrm>
            <a:off x="708461" y="3843878"/>
            <a:ext cx="1075132" cy="400110"/>
          </a:xfrm>
          <a:prstGeom prst="rect">
            <a:avLst/>
          </a:prstGeom>
          <a:noFill/>
        </p:spPr>
        <p:txBody>
          <a:bodyPr wrap="square" rtlCol="0">
            <a:spAutoFit/>
          </a:bodyPr>
          <a:lstStyle/>
          <a:p>
            <a:pPr algn="l"/>
            <a:r>
              <a:rPr lang="en-GB" sz="2000" dirty="0">
                <a:solidFill>
                  <a:schemeClr val="accent1">
                    <a:lumMod val="50000"/>
                  </a:schemeClr>
                </a:solidFill>
              </a:rPr>
              <a:t>[inside]</a:t>
            </a:r>
            <a:endParaRPr lang="fr-FR" sz="2000" dirty="0">
              <a:solidFill>
                <a:schemeClr val="accent1">
                  <a:lumMod val="50000"/>
                </a:schemeClr>
              </a:solidFill>
            </a:endParaRPr>
          </a:p>
        </p:txBody>
      </p:sp>
      <p:sp>
        <p:nvSpPr>
          <p:cNvPr id="13" name="TextBox 12">
            <a:extLst>
              <a:ext uri="{FF2B5EF4-FFF2-40B4-BE49-F238E27FC236}">
                <a16:creationId xmlns:a16="http://schemas.microsoft.com/office/drawing/2014/main" id="{DF23595C-EA4F-4C27-AB28-61B0AED71FC6}"/>
              </a:ext>
            </a:extLst>
          </p:cNvPr>
          <p:cNvSpPr txBox="1"/>
          <p:nvPr/>
        </p:nvSpPr>
        <p:spPr>
          <a:xfrm>
            <a:off x="4686055" y="1888532"/>
            <a:ext cx="793387" cy="400110"/>
          </a:xfrm>
          <a:prstGeom prst="rect">
            <a:avLst/>
          </a:prstGeom>
          <a:noFill/>
        </p:spPr>
        <p:txBody>
          <a:bodyPr wrap="square" rtlCol="0">
            <a:spAutoFit/>
          </a:bodyPr>
          <a:lstStyle/>
          <a:p>
            <a:pPr algn="l"/>
            <a:r>
              <a:rPr lang="en-GB" sz="2000" dirty="0">
                <a:solidFill>
                  <a:schemeClr val="accent1">
                    <a:lumMod val="50000"/>
                  </a:schemeClr>
                </a:solidFill>
              </a:rPr>
              <a:t>[fur]</a:t>
            </a:r>
            <a:endParaRPr lang="fr-FR" sz="2000" dirty="0">
              <a:solidFill>
                <a:schemeClr val="accent1">
                  <a:lumMod val="50000"/>
                </a:schemeClr>
              </a:solidFill>
            </a:endParaRPr>
          </a:p>
        </p:txBody>
      </p:sp>
      <p:sp>
        <p:nvSpPr>
          <p:cNvPr id="14" name="TextBox 13">
            <a:extLst>
              <a:ext uri="{FF2B5EF4-FFF2-40B4-BE49-F238E27FC236}">
                <a16:creationId xmlns:a16="http://schemas.microsoft.com/office/drawing/2014/main" id="{AD0253AE-A8C4-4339-88DD-A0D2F07D59C2}"/>
              </a:ext>
            </a:extLst>
          </p:cNvPr>
          <p:cNvSpPr txBox="1"/>
          <p:nvPr/>
        </p:nvSpPr>
        <p:spPr>
          <a:xfrm>
            <a:off x="4194664" y="3224807"/>
            <a:ext cx="1369280" cy="400110"/>
          </a:xfrm>
          <a:prstGeom prst="rect">
            <a:avLst/>
          </a:prstGeom>
          <a:noFill/>
        </p:spPr>
        <p:txBody>
          <a:bodyPr wrap="square" rtlCol="0">
            <a:spAutoFit/>
          </a:bodyPr>
          <a:lstStyle/>
          <a:p>
            <a:pPr algn="l"/>
            <a:r>
              <a:rPr lang="en-GB" sz="2000" dirty="0">
                <a:solidFill>
                  <a:schemeClr val="accent1">
                    <a:lumMod val="50000"/>
                  </a:schemeClr>
                </a:solidFill>
              </a:rPr>
              <a:t>[I will be]</a:t>
            </a:r>
            <a:endParaRPr lang="fr-FR" sz="2000" dirty="0">
              <a:solidFill>
                <a:schemeClr val="accent1">
                  <a:lumMod val="50000"/>
                </a:schemeClr>
              </a:solidFill>
            </a:endParaRPr>
          </a:p>
        </p:txBody>
      </p:sp>
      <p:sp>
        <p:nvSpPr>
          <p:cNvPr id="15" name="TextBox 14">
            <a:extLst>
              <a:ext uri="{FF2B5EF4-FFF2-40B4-BE49-F238E27FC236}">
                <a16:creationId xmlns:a16="http://schemas.microsoft.com/office/drawing/2014/main" id="{74D9492A-1741-4D68-9D76-D8885487B32C}"/>
              </a:ext>
            </a:extLst>
          </p:cNvPr>
          <p:cNvSpPr txBox="1"/>
          <p:nvPr/>
        </p:nvSpPr>
        <p:spPr>
          <a:xfrm>
            <a:off x="6621002" y="1004713"/>
            <a:ext cx="1268918" cy="400110"/>
          </a:xfrm>
          <a:prstGeom prst="rect">
            <a:avLst/>
          </a:prstGeom>
          <a:noFill/>
        </p:spPr>
        <p:txBody>
          <a:bodyPr wrap="square" rtlCol="0">
            <a:spAutoFit/>
          </a:bodyPr>
          <a:lstStyle/>
          <a:p>
            <a:pPr algn="l"/>
            <a:r>
              <a:rPr lang="en-GB" sz="2000" dirty="0">
                <a:solidFill>
                  <a:schemeClr val="accent1">
                    <a:lumMod val="50000"/>
                  </a:schemeClr>
                </a:solidFill>
              </a:rPr>
              <a:t>[weasel]</a:t>
            </a:r>
            <a:endParaRPr lang="fr-FR" sz="2000" dirty="0">
              <a:solidFill>
                <a:schemeClr val="accent1">
                  <a:lumMod val="50000"/>
                </a:schemeClr>
              </a:solidFill>
            </a:endParaRPr>
          </a:p>
        </p:txBody>
      </p:sp>
      <p:grpSp>
        <p:nvGrpSpPr>
          <p:cNvPr id="17" name="Group 16">
            <a:extLst>
              <a:ext uri="{FF2B5EF4-FFF2-40B4-BE49-F238E27FC236}">
                <a16:creationId xmlns:a16="http://schemas.microsoft.com/office/drawing/2014/main" id="{6FF49357-FEBF-4DE7-9C58-4AF6010C7F68}"/>
              </a:ext>
            </a:extLst>
          </p:cNvPr>
          <p:cNvGrpSpPr/>
          <p:nvPr/>
        </p:nvGrpSpPr>
        <p:grpSpPr>
          <a:xfrm>
            <a:off x="2016272" y="3843878"/>
            <a:ext cx="855641" cy="821911"/>
            <a:chOff x="5731624" y="4473449"/>
            <a:chExt cx="855641" cy="821911"/>
          </a:xfrm>
        </p:grpSpPr>
        <p:pic>
          <p:nvPicPr>
            <p:cNvPr id="2058" name="Picture 10" descr="Open Box Clip Art">
              <a:extLst>
                <a:ext uri="{FF2B5EF4-FFF2-40B4-BE49-F238E27FC236}">
                  <a16:creationId xmlns:a16="http://schemas.microsoft.com/office/drawing/2014/main" id="{5FEE6D3E-B99A-454F-9219-43D26FECEC9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31624" y="4687855"/>
              <a:ext cx="855641" cy="607505"/>
            </a:xfrm>
            <a:prstGeom prst="rect">
              <a:avLst/>
            </a:prstGeom>
            <a:noFill/>
            <a:extLst>
              <a:ext uri="{909E8E84-426E-40DD-AFC4-6F175D3DCCD1}">
                <a14:hiddenFill xmlns:a14="http://schemas.microsoft.com/office/drawing/2010/main">
                  <a:solidFill>
                    <a:srgbClr val="FFFFFF"/>
                  </a:solidFill>
                </a14:hiddenFill>
              </a:ext>
            </a:extLst>
          </p:spPr>
        </p:pic>
        <p:sp>
          <p:nvSpPr>
            <p:cNvPr id="16" name="Arrow: Down 15">
              <a:extLst>
                <a:ext uri="{FF2B5EF4-FFF2-40B4-BE49-F238E27FC236}">
                  <a16:creationId xmlns:a16="http://schemas.microsoft.com/office/drawing/2014/main" id="{340606C3-3AF7-4AFA-8AD2-F9192BE59685}"/>
                </a:ext>
              </a:extLst>
            </p:cNvPr>
            <p:cNvSpPr/>
            <p:nvPr/>
          </p:nvSpPr>
          <p:spPr>
            <a:xfrm>
              <a:off x="6119059" y="4473449"/>
              <a:ext cx="205893" cy="40011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8" name="TextBox 17">
            <a:hlinkClick r:id="" action="ppaction://noaction">
              <a:snd r:embed="rId15" name="delà.wav"/>
            </a:hlinkClick>
            <a:extLst>
              <a:ext uri="{FF2B5EF4-FFF2-40B4-BE49-F238E27FC236}">
                <a16:creationId xmlns:a16="http://schemas.microsoft.com/office/drawing/2014/main" id="{3521099E-7736-4169-AFC9-D754F6418894}"/>
              </a:ext>
            </a:extLst>
          </p:cNvPr>
          <p:cNvSpPr txBox="1"/>
          <p:nvPr/>
        </p:nvSpPr>
        <p:spPr>
          <a:xfrm>
            <a:off x="3803875" y="4926845"/>
            <a:ext cx="2175862" cy="1015663"/>
          </a:xfrm>
          <a:prstGeom prst="rect">
            <a:avLst/>
          </a:prstGeom>
          <a:noFill/>
        </p:spPr>
        <p:txBody>
          <a:bodyPr wrap="square" rtlCol="0">
            <a:spAutoFit/>
          </a:bodyPr>
          <a:lstStyle/>
          <a:p>
            <a:pPr algn="ctr"/>
            <a:r>
              <a:rPr lang="en-GB" sz="6000" dirty="0" err="1">
                <a:solidFill>
                  <a:schemeClr val="accent1">
                    <a:lumMod val="50000"/>
                  </a:schemeClr>
                </a:solidFill>
                <a:latin typeface="Century Gothic" panose="020B0502020202020204" pitchFamily="34" charset="0"/>
                <a:cs typeface="Calibri" panose="020F0502020204030204" pitchFamily="34" charset="0"/>
              </a:rPr>
              <a:t>d</a:t>
            </a:r>
            <a:r>
              <a:rPr lang="en-GB" sz="6000" dirty="0" err="1">
                <a:solidFill>
                  <a:srgbClr val="EE6000"/>
                </a:solidFill>
                <a:latin typeface="Century Gothic" panose="020B0502020202020204" pitchFamily="34" charset="0"/>
                <a:cs typeface="Calibri" panose="020F0502020204030204" pitchFamily="34" charset="0"/>
              </a:rPr>
              <a:t>e</a:t>
            </a:r>
            <a:r>
              <a:rPr lang="en-GB" sz="6000" dirty="0" err="1">
                <a:solidFill>
                  <a:schemeClr val="accent1">
                    <a:lumMod val="50000"/>
                  </a:schemeClr>
                </a:solidFill>
                <a:latin typeface="Century Gothic" panose="020B0502020202020204" pitchFamily="34" charset="0"/>
                <a:cs typeface="Calibri" panose="020F0502020204030204" pitchFamily="34" charset="0"/>
              </a:rPr>
              <a:t>là</a:t>
            </a:r>
            <a:endParaRPr lang="en-GB" sz="6000" dirty="0">
              <a:solidFill>
                <a:schemeClr val="accent1">
                  <a:lumMod val="50000"/>
                </a:schemeClr>
              </a:solidFill>
              <a:latin typeface="Century Gothic" panose="020B050202020202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D03AAF5B-7A39-4FB8-A8FF-C37062260754}"/>
              </a:ext>
            </a:extLst>
          </p:cNvPr>
          <p:cNvSpPr txBox="1"/>
          <p:nvPr/>
        </p:nvSpPr>
        <p:spPr>
          <a:xfrm>
            <a:off x="4204745" y="5732777"/>
            <a:ext cx="1428638" cy="400110"/>
          </a:xfrm>
          <a:prstGeom prst="rect">
            <a:avLst/>
          </a:prstGeom>
          <a:noFill/>
        </p:spPr>
        <p:txBody>
          <a:bodyPr wrap="square" rtlCol="0">
            <a:spAutoFit/>
          </a:bodyPr>
          <a:lstStyle/>
          <a:p>
            <a:pPr algn="l"/>
            <a:r>
              <a:rPr lang="en-GB" sz="2000" dirty="0">
                <a:solidFill>
                  <a:schemeClr val="accent1">
                    <a:lumMod val="50000"/>
                  </a:schemeClr>
                </a:solidFill>
              </a:rPr>
              <a:t>[beyond]</a:t>
            </a:r>
            <a:endParaRPr lang="fr-FR" sz="2000" dirty="0">
              <a:solidFill>
                <a:schemeClr val="accent1">
                  <a:lumMod val="50000"/>
                </a:schemeClr>
              </a:solidFill>
            </a:endParaRPr>
          </a:p>
        </p:txBody>
      </p:sp>
      <p:sp>
        <p:nvSpPr>
          <p:cNvPr id="21" name="TextBox 20">
            <a:extLst>
              <a:ext uri="{FF2B5EF4-FFF2-40B4-BE49-F238E27FC236}">
                <a16:creationId xmlns:a16="http://schemas.microsoft.com/office/drawing/2014/main" id="{D16F4D00-0D2B-48AF-B81A-DE688BC49510}"/>
              </a:ext>
            </a:extLst>
          </p:cNvPr>
          <p:cNvSpPr txBox="1"/>
          <p:nvPr/>
        </p:nvSpPr>
        <p:spPr>
          <a:xfrm>
            <a:off x="8283303" y="4059140"/>
            <a:ext cx="1429328" cy="400110"/>
          </a:xfrm>
          <a:prstGeom prst="rect">
            <a:avLst/>
          </a:prstGeom>
          <a:noFill/>
        </p:spPr>
        <p:txBody>
          <a:bodyPr wrap="square" rtlCol="0">
            <a:spAutoFit/>
          </a:bodyPr>
          <a:lstStyle/>
          <a:p>
            <a:pPr algn="l"/>
            <a:r>
              <a:rPr lang="en-GB" sz="2000" dirty="0">
                <a:solidFill>
                  <a:schemeClr val="accent1">
                    <a:lumMod val="50000"/>
                  </a:schemeClr>
                </a:solidFill>
              </a:rPr>
              <a:t>[the one]</a:t>
            </a:r>
            <a:endParaRPr lang="fr-FR" sz="2000" dirty="0">
              <a:solidFill>
                <a:schemeClr val="accent1">
                  <a:lumMod val="50000"/>
                </a:schemeClr>
              </a:solidFill>
            </a:endParaRPr>
          </a:p>
        </p:txBody>
      </p:sp>
    </p:spTree>
    <p:extLst>
      <p:ext uri="{BB962C8B-B14F-4D97-AF65-F5344CB8AC3E}">
        <p14:creationId xmlns:p14="http://schemas.microsoft.com/office/powerpoint/2010/main" val="20594036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3"/>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nodeType="clickEffect">
                                  <p:stCondLst>
                                    <p:cond delay="0"/>
                                  </p:stCondLst>
                                  <p:childTnLst>
                                    <p:animEffect transition="out" filter="slide(fromBottom)">
                                      <p:cBhvr>
                                        <p:cTn id="6" dur="45000"/>
                                        <p:tgtEl>
                                          <p:spTgt spid="52"/>
                                        </p:tgtEl>
                                      </p:cBhvr>
                                    </p:animEffect>
                                    <p:set>
                                      <p:cBhvr>
                                        <p:cTn id="7" dur="1" fill="hold">
                                          <p:stCondLst>
                                            <p:cond delay="449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3"/>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9C02DEE9-769A-4F6E-B553-362516FDCE63}"/>
              </a:ext>
            </a:extLst>
          </p:cNvPr>
          <p:cNvGraphicFramePr>
            <a:graphicFrameLocks noGrp="1"/>
          </p:cNvGraphicFramePr>
          <p:nvPr>
            <p:extLst>
              <p:ext uri="{D42A27DB-BD31-4B8C-83A1-F6EECF244321}">
                <p14:modId xmlns:p14="http://schemas.microsoft.com/office/powerpoint/2010/main" val="3555200712"/>
              </p:ext>
            </p:extLst>
          </p:nvPr>
        </p:nvGraphicFramePr>
        <p:xfrm>
          <a:off x="6116874" y="1580887"/>
          <a:ext cx="5376503" cy="4408104"/>
        </p:xfrm>
        <a:graphic>
          <a:graphicData uri="http://schemas.openxmlformats.org/drawingml/2006/table">
            <a:tbl>
              <a:tblPr firstRow="1" bandRow="1"/>
              <a:tblGrid>
                <a:gridCol w="799541">
                  <a:extLst>
                    <a:ext uri="{9D8B030D-6E8A-4147-A177-3AD203B41FA5}">
                      <a16:colId xmlns:a16="http://schemas.microsoft.com/office/drawing/2014/main" val="1929676867"/>
                    </a:ext>
                  </a:extLst>
                </a:gridCol>
                <a:gridCol w="2367888">
                  <a:extLst>
                    <a:ext uri="{9D8B030D-6E8A-4147-A177-3AD203B41FA5}">
                      <a16:colId xmlns:a16="http://schemas.microsoft.com/office/drawing/2014/main" val="101582418"/>
                    </a:ext>
                  </a:extLst>
                </a:gridCol>
                <a:gridCol w="2209074">
                  <a:extLst>
                    <a:ext uri="{9D8B030D-6E8A-4147-A177-3AD203B41FA5}">
                      <a16:colId xmlns:a16="http://schemas.microsoft.com/office/drawing/2014/main" val="198701056"/>
                    </a:ext>
                  </a:extLst>
                </a:gridCol>
              </a:tblGrid>
              <a:tr h="445704">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endParaRPr lang="en-GB" sz="2000" b="0" dirty="0">
                        <a:solidFill>
                          <a:schemeClr val="accent5">
                            <a:lumMod val="50000"/>
                          </a:schemeClr>
                        </a:solidFill>
                        <a:latin typeface="+mj-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r-FR" sz="2000" b="1" noProof="0" dirty="0">
                          <a:solidFill>
                            <a:srgbClr val="002060"/>
                          </a:solidFill>
                          <a:effectLst/>
                          <a:latin typeface="Century Gothic" panose="020B0502020202020204" pitchFamily="34" charset="0"/>
                        </a:rPr>
                        <a:t>français</a:t>
                      </a:r>
                      <a:endParaRPr lang="en-GB" sz="2000" dirty="0">
                        <a:solidFill>
                          <a:srgbClr val="002060"/>
                        </a:solidFill>
                        <a:latin typeface="Century Gothic" panose="020B0502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GB" sz="2000" dirty="0" err="1">
                          <a:solidFill>
                            <a:srgbClr val="002060"/>
                          </a:solidFill>
                          <a:latin typeface="Century Gothic" panose="020B0502020202020204" pitchFamily="34" charset="0"/>
                        </a:rPr>
                        <a:t>anglais</a:t>
                      </a:r>
                      <a:endParaRPr lang="en-GB" sz="2000" dirty="0">
                        <a:solidFill>
                          <a:srgbClr val="002060"/>
                        </a:solidFill>
                        <a:latin typeface="Century Gothic" panose="020B0502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2649204"/>
                  </a:ext>
                </a:extLst>
              </a:tr>
              <a:tr h="36151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sz="2000" b="0" dirty="0">
                          <a:solidFill>
                            <a:srgbClr val="002060"/>
                          </a:solidFill>
                          <a:latin typeface="+mj-lt"/>
                        </a:rPr>
                        <a:t>1</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GB" dirty="0">
                        <a:solidFill>
                          <a:srgbClr val="00206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GB" dirty="0">
                        <a:solidFill>
                          <a:srgbClr val="00206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57671823"/>
                  </a:ext>
                </a:extLst>
              </a:tr>
              <a:tr h="36151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sz="2000" b="0" dirty="0">
                          <a:solidFill>
                            <a:srgbClr val="002060"/>
                          </a:solidFill>
                          <a:latin typeface="+mj-lt"/>
                        </a:rPr>
                        <a:t>2</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GB" dirty="0">
                        <a:solidFill>
                          <a:srgbClr val="00206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GB" dirty="0">
                        <a:solidFill>
                          <a:srgbClr val="00206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1850352"/>
                  </a:ext>
                </a:extLst>
              </a:tr>
              <a:tr h="36151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sz="2000" b="0" dirty="0">
                          <a:solidFill>
                            <a:srgbClr val="002060"/>
                          </a:solidFill>
                          <a:latin typeface="+mj-lt"/>
                        </a:rPr>
                        <a:t>3</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GB" dirty="0">
                        <a:solidFill>
                          <a:srgbClr val="00206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GB">
                        <a:solidFill>
                          <a:srgbClr val="00206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0322282"/>
                  </a:ext>
                </a:extLst>
              </a:tr>
              <a:tr h="36151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sz="2000" b="0" dirty="0">
                          <a:solidFill>
                            <a:srgbClr val="002060"/>
                          </a:solidFill>
                          <a:latin typeface="+mj-lt"/>
                        </a:rPr>
                        <a:t>4</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GB" dirty="0">
                        <a:solidFill>
                          <a:srgbClr val="00206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GB" dirty="0">
                        <a:solidFill>
                          <a:srgbClr val="00206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43240640"/>
                  </a:ext>
                </a:extLst>
              </a:tr>
              <a:tr h="36151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sz="2000" b="0" dirty="0">
                          <a:solidFill>
                            <a:srgbClr val="002060"/>
                          </a:solidFill>
                          <a:latin typeface="+mj-lt"/>
                        </a:rPr>
                        <a:t>5</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GB" dirty="0">
                        <a:solidFill>
                          <a:srgbClr val="00206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GB" dirty="0">
                        <a:solidFill>
                          <a:srgbClr val="00206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30051931"/>
                  </a:ext>
                </a:extLst>
              </a:tr>
              <a:tr h="36151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sz="2000" b="0" dirty="0">
                          <a:solidFill>
                            <a:srgbClr val="002060"/>
                          </a:solidFill>
                          <a:latin typeface="+mj-lt"/>
                        </a:rPr>
                        <a:t>6</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GB" dirty="0">
                        <a:solidFill>
                          <a:srgbClr val="00206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GB" dirty="0">
                        <a:solidFill>
                          <a:srgbClr val="00206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98289297"/>
                  </a:ext>
                </a:extLst>
              </a:tr>
              <a:tr h="36151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sz="2000" b="0" dirty="0">
                          <a:solidFill>
                            <a:srgbClr val="002060"/>
                          </a:solidFill>
                          <a:latin typeface="+mj-lt"/>
                        </a:rPr>
                        <a:t>7</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GB" dirty="0">
                        <a:solidFill>
                          <a:srgbClr val="00206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GB" dirty="0">
                        <a:solidFill>
                          <a:srgbClr val="00206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3249089"/>
                  </a:ext>
                </a:extLst>
              </a:tr>
              <a:tr h="36151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sz="2000" b="0" dirty="0">
                          <a:solidFill>
                            <a:srgbClr val="002060"/>
                          </a:solidFill>
                          <a:latin typeface="+mj-lt"/>
                        </a:rPr>
                        <a:t>8</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GB">
                        <a:solidFill>
                          <a:srgbClr val="00206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GB" dirty="0">
                        <a:solidFill>
                          <a:srgbClr val="00206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81253326"/>
                  </a:ext>
                </a:extLst>
              </a:tr>
              <a:tr h="36151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sz="2000" b="0" dirty="0">
                          <a:solidFill>
                            <a:srgbClr val="002060"/>
                          </a:solidFill>
                          <a:latin typeface="+mj-lt"/>
                        </a:rPr>
                        <a:t>9</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GB">
                        <a:solidFill>
                          <a:srgbClr val="00206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GB" dirty="0">
                        <a:solidFill>
                          <a:srgbClr val="00206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72771614"/>
                  </a:ext>
                </a:extLst>
              </a:tr>
              <a:tr h="36151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sz="2000" b="0" dirty="0">
                          <a:solidFill>
                            <a:srgbClr val="002060"/>
                          </a:solidFill>
                          <a:latin typeface="+mj-lt"/>
                        </a:rPr>
                        <a:t>10</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GB" dirty="0">
                        <a:solidFill>
                          <a:srgbClr val="00206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GB" dirty="0">
                        <a:solidFill>
                          <a:srgbClr val="00206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38366448"/>
                  </a:ext>
                </a:extLst>
              </a:tr>
            </a:tbl>
          </a:graphicData>
        </a:graphic>
      </p:graphicFrame>
      <p:grpSp>
        <p:nvGrpSpPr>
          <p:cNvPr id="31" name="Group 30">
            <a:extLst>
              <a:ext uri="{FF2B5EF4-FFF2-40B4-BE49-F238E27FC236}">
                <a16:creationId xmlns:a16="http://schemas.microsoft.com/office/drawing/2014/main" id="{A3FCA2C1-A8D9-4062-9DD9-A9C8829FD451}"/>
              </a:ext>
            </a:extLst>
          </p:cNvPr>
          <p:cNvGrpSpPr/>
          <p:nvPr/>
        </p:nvGrpSpPr>
        <p:grpSpPr>
          <a:xfrm>
            <a:off x="7018020" y="2007248"/>
            <a:ext cx="2114405" cy="3985080"/>
            <a:chOff x="7018020" y="2007248"/>
            <a:chExt cx="2114405" cy="3985080"/>
          </a:xfrm>
        </p:grpSpPr>
        <p:grpSp>
          <p:nvGrpSpPr>
            <p:cNvPr id="32" name="Group 31">
              <a:extLst>
                <a:ext uri="{FF2B5EF4-FFF2-40B4-BE49-F238E27FC236}">
                  <a16:creationId xmlns:a16="http://schemas.microsoft.com/office/drawing/2014/main" id="{682B79C7-D89F-4C4F-8F7E-FEA26F70B834}"/>
                </a:ext>
              </a:extLst>
            </p:cNvPr>
            <p:cNvGrpSpPr/>
            <p:nvPr/>
          </p:nvGrpSpPr>
          <p:grpSpPr>
            <a:xfrm>
              <a:off x="7018020" y="2007248"/>
              <a:ext cx="2114405" cy="3985080"/>
              <a:chOff x="7227258" y="2006764"/>
              <a:chExt cx="2114405" cy="3985080"/>
            </a:xfrm>
          </p:grpSpPr>
          <p:grpSp>
            <p:nvGrpSpPr>
              <p:cNvPr id="34" name="Group 33">
                <a:extLst>
                  <a:ext uri="{FF2B5EF4-FFF2-40B4-BE49-F238E27FC236}">
                    <a16:creationId xmlns:a16="http://schemas.microsoft.com/office/drawing/2014/main" id="{8E971DC1-E47B-4006-A4E8-5990DA2F88BF}"/>
                  </a:ext>
                </a:extLst>
              </p:cNvPr>
              <p:cNvGrpSpPr/>
              <p:nvPr/>
            </p:nvGrpSpPr>
            <p:grpSpPr>
              <a:xfrm>
                <a:off x="7227258" y="2006764"/>
                <a:ext cx="2114405" cy="3586750"/>
                <a:chOff x="7350855" y="1517817"/>
                <a:chExt cx="2114405" cy="3586750"/>
              </a:xfrm>
            </p:grpSpPr>
            <p:sp>
              <p:nvSpPr>
                <p:cNvPr id="36" name="TextBox 35">
                  <a:extLst>
                    <a:ext uri="{FF2B5EF4-FFF2-40B4-BE49-F238E27FC236}">
                      <a16:creationId xmlns:a16="http://schemas.microsoft.com/office/drawing/2014/main" id="{93F82AA5-EEFC-455A-B22F-D3215B9BDCE7}"/>
                    </a:ext>
                  </a:extLst>
                </p:cNvPr>
                <p:cNvSpPr txBox="1"/>
                <p:nvPr/>
              </p:nvSpPr>
              <p:spPr>
                <a:xfrm>
                  <a:off x="8471523" y="2262531"/>
                  <a:ext cx="504526"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mj-lt"/>
                  </a:endParaRPr>
                </a:p>
              </p:txBody>
            </p:sp>
            <p:sp>
              <p:nvSpPr>
                <p:cNvPr id="37" name="TextBox 36">
                  <a:extLst>
                    <a:ext uri="{FF2B5EF4-FFF2-40B4-BE49-F238E27FC236}">
                      <a16:creationId xmlns:a16="http://schemas.microsoft.com/office/drawing/2014/main" id="{EB1C1C15-4116-4BE3-8835-4A2823AEC3BF}"/>
                    </a:ext>
                  </a:extLst>
                </p:cNvPr>
                <p:cNvSpPr txBox="1"/>
                <p:nvPr/>
              </p:nvSpPr>
              <p:spPr>
                <a:xfrm>
                  <a:off x="8623923" y="2414931"/>
                  <a:ext cx="504526"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mj-lt"/>
                  </a:endParaRPr>
                </a:p>
              </p:txBody>
            </p:sp>
            <p:sp>
              <p:nvSpPr>
                <p:cNvPr id="38" name="TextBox 37">
                  <a:extLst>
                    <a:ext uri="{FF2B5EF4-FFF2-40B4-BE49-F238E27FC236}">
                      <a16:creationId xmlns:a16="http://schemas.microsoft.com/office/drawing/2014/main" id="{65C24AEB-F2F0-46DB-AC9D-BE1458A300CE}"/>
                    </a:ext>
                  </a:extLst>
                </p:cNvPr>
                <p:cNvSpPr txBox="1"/>
                <p:nvPr/>
              </p:nvSpPr>
              <p:spPr>
                <a:xfrm>
                  <a:off x="8776323" y="2567331"/>
                  <a:ext cx="504526"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mj-lt"/>
                  </a:endParaRPr>
                </a:p>
              </p:txBody>
            </p:sp>
            <p:sp>
              <p:nvSpPr>
                <p:cNvPr id="39" name="TextBox 38">
                  <a:extLst>
                    <a:ext uri="{FF2B5EF4-FFF2-40B4-BE49-F238E27FC236}">
                      <a16:creationId xmlns:a16="http://schemas.microsoft.com/office/drawing/2014/main" id="{234A5679-A753-491E-B2A1-F78F576F8C53}"/>
                    </a:ext>
                  </a:extLst>
                </p:cNvPr>
                <p:cNvSpPr txBox="1"/>
                <p:nvPr/>
              </p:nvSpPr>
              <p:spPr>
                <a:xfrm>
                  <a:off x="8928723" y="2719731"/>
                  <a:ext cx="504526"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mj-lt"/>
                  </a:endParaRPr>
                </a:p>
              </p:txBody>
            </p:sp>
            <p:sp>
              <p:nvSpPr>
                <p:cNvPr id="40" name="TextBox 39">
                  <a:extLst>
                    <a:ext uri="{FF2B5EF4-FFF2-40B4-BE49-F238E27FC236}">
                      <a16:creationId xmlns:a16="http://schemas.microsoft.com/office/drawing/2014/main" id="{0D1A67C3-14D1-4050-9599-6E8B30F208EA}"/>
                    </a:ext>
                  </a:extLst>
                </p:cNvPr>
                <p:cNvSpPr txBox="1"/>
                <p:nvPr/>
              </p:nvSpPr>
              <p:spPr>
                <a:xfrm>
                  <a:off x="7779137" y="1517817"/>
                  <a:ext cx="1026368"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4472C4">
                          <a:lumMod val="50000"/>
                        </a:srgbClr>
                      </a:solidFill>
                      <a:effectLst/>
                      <a:uLnTx/>
                      <a:uFillTx/>
                      <a:latin typeface="+mj-lt"/>
                    </a:rPr>
                    <a:t>jouer</a:t>
                  </a:r>
                </a:p>
              </p:txBody>
            </p:sp>
            <p:sp>
              <p:nvSpPr>
                <p:cNvPr id="41" name="TextBox 40">
                  <a:extLst>
                    <a:ext uri="{FF2B5EF4-FFF2-40B4-BE49-F238E27FC236}">
                      <a16:creationId xmlns:a16="http://schemas.microsoft.com/office/drawing/2014/main" id="{A9802C6F-C80C-4C87-9F6E-01E49132D1BF}"/>
                    </a:ext>
                  </a:extLst>
                </p:cNvPr>
                <p:cNvSpPr txBox="1"/>
                <p:nvPr/>
              </p:nvSpPr>
              <p:spPr>
                <a:xfrm>
                  <a:off x="7350855" y="1916147"/>
                  <a:ext cx="2114405"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000" kern="0" dirty="0">
                      <a:solidFill>
                        <a:srgbClr val="4472C4">
                          <a:lumMod val="50000"/>
                        </a:srgbClr>
                      </a:solidFill>
                      <a:latin typeface="+mj-lt"/>
                    </a:rPr>
                    <a:t>un/une </a:t>
                  </a:r>
                  <a:r>
                    <a:rPr kumimoji="0" lang="fr-FR" sz="2000" b="0" i="0" u="none" strike="noStrike" kern="0" cap="none" spc="0" normalizeH="0" baseline="0" noProof="0" dirty="0">
                      <a:ln>
                        <a:noFill/>
                      </a:ln>
                      <a:solidFill>
                        <a:srgbClr val="4472C4">
                          <a:lumMod val="50000"/>
                        </a:srgbClr>
                      </a:solidFill>
                      <a:effectLst/>
                      <a:uLnTx/>
                      <a:uFillTx/>
                      <a:latin typeface="+mj-lt"/>
                    </a:rPr>
                    <a:t>élève </a:t>
                  </a:r>
                </a:p>
              </p:txBody>
            </p:sp>
            <p:sp>
              <p:nvSpPr>
                <p:cNvPr id="42" name="TextBox 41">
                  <a:extLst>
                    <a:ext uri="{FF2B5EF4-FFF2-40B4-BE49-F238E27FC236}">
                      <a16:creationId xmlns:a16="http://schemas.microsoft.com/office/drawing/2014/main" id="{26305F53-91CF-44D3-8E66-0924414BA1FD}"/>
                    </a:ext>
                  </a:extLst>
                </p:cNvPr>
                <p:cNvSpPr txBox="1"/>
                <p:nvPr/>
              </p:nvSpPr>
              <p:spPr>
                <a:xfrm>
                  <a:off x="7572158" y="2314477"/>
                  <a:ext cx="1456028"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4472C4">
                          <a:lumMod val="50000"/>
                        </a:srgbClr>
                      </a:solidFill>
                      <a:effectLst/>
                      <a:uLnTx/>
                      <a:uFillTx/>
                      <a:latin typeface="+mj-lt"/>
                      <a:cs typeface="Calibri" panose="020F0502020204030204" pitchFamily="34" charset="0"/>
                    </a:rPr>
                    <a:t>ensemble</a:t>
                  </a:r>
                  <a:endParaRPr kumimoji="0" lang="fr-FR" sz="2000" b="0" i="0" u="none" strike="noStrike" kern="0" cap="none" spc="0" normalizeH="0" baseline="0" noProof="0" dirty="0">
                    <a:ln>
                      <a:noFill/>
                    </a:ln>
                    <a:solidFill>
                      <a:srgbClr val="4472C4">
                        <a:lumMod val="50000"/>
                      </a:srgbClr>
                    </a:solidFill>
                    <a:effectLst/>
                    <a:uLnTx/>
                    <a:uFillTx/>
                    <a:latin typeface="+mj-lt"/>
                  </a:endParaRPr>
                </a:p>
              </p:txBody>
            </p:sp>
            <p:sp>
              <p:nvSpPr>
                <p:cNvPr id="43" name="TextBox 42">
                  <a:extLst>
                    <a:ext uri="{FF2B5EF4-FFF2-40B4-BE49-F238E27FC236}">
                      <a16:creationId xmlns:a16="http://schemas.microsoft.com/office/drawing/2014/main" id="{1CE19D8A-BA37-4121-9401-FA64574725E7}"/>
                    </a:ext>
                  </a:extLst>
                </p:cNvPr>
                <p:cNvSpPr txBox="1"/>
                <p:nvPr/>
              </p:nvSpPr>
              <p:spPr>
                <a:xfrm>
                  <a:off x="7543555" y="2712807"/>
                  <a:ext cx="1454347"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4472C4">
                          <a:lumMod val="50000"/>
                        </a:srgbClr>
                      </a:solidFill>
                      <a:effectLst/>
                      <a:uLnTx/>
                      <a:uFillTx/>
                      <a:latin typeface="+mj-lt"/>
                    </a:rPr>
                    <a:t>chanter</a:t>
                  </a:r>
                </a:p>
              </p:txBody>
            </p:sp>
            <p:sp>
              <p:nvSpPr>
                <p:cNvPr id="44" name="TextBox 43">
                  <a:extLst>
                    <a:ext uri="{FF2B5EF4-FFF2-40B4-BE49-F238E27FC236}">
                      <a16:creationId xmlns:a16="http://schemas.microsoft.com/office/drawing/2014/main" id="{C2ECE3E9-1A75-4E42-8E39-98246AE7899D}"/>
                    </a:ext>
                  </a:extLst>
                </p:cNvPr>
                <p:cNvSpPr txBox="1"/>
                <p:nvPr/>
              </p:nvSpPr>
              <p:spPr>
                <a:xfrm>
                  <a:off x="7672725" y="3509467"/>
                  <a:ext cx="1303324"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4472C4">
                          <a:lumMod val="50000"/>
                        </a:srgbClr>
                      </a:solidFill>
                      <a:effectLst/>
                      <a:uLnTx/>
                      <a:uFillTx/>
                      <a:latin typeface="+mj-lt"/>
                    </a:rPr>
                    <a:t>ils</a:t>
                  </a:r>
                </a:p>
              </p:txBody>
            </p:sp>
            <p:sp>
              <p:nvSpPr>
                <p:cNvPr id="45" name="TextBox 44">
                  <a:extLst>
                    <a:ext uri="{FF2B5EF4-FFF2-40B4-BE49-F238E27FC236}">
                      <a16:creationId xmlns:a16="http://schemas.microsoft.com/office/drawing/2014/main" id="{1BA8A0CA-5CF2-4A6E-9774-9BB8045536B2}"/>
                    </a:ext>
                  </a:extLst>
                </p:cNvPr>
                <p:cNvSpPr txBox="1"/>
                <p:nvPr/>
              </p:nvSpPr>
              <p:spPr>
                <a:xfrm>
                  <a:off x="8035727" y="3907797"/>
                  <a:ext cx="109272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4472C4">
                          <a:lumMod val="50000"/>
                        </a:srgbClr>
                      </a:solidFill>
                      <a:effectLst/>
                      <a:uLnTx/>
                      <a:uFillTx/>
                      <a:latin typeface="+mj-lt"/>
                    </a:rPr>
                    <a:t>elles</a:t>
                  </a:r>
                </a:p>
              </p:txBody>
            </p:sp>
            <p:sp>
              <p:nvSpPr>
                <p:cNvPr id="46" name="TextBox 45">
                  <a:extLst>
                    <a:ext uri="{FF2B5EF4-FFF2-40B4-BE49-F238E27FC236}">
                      <a16:creationId xmlns:a16="http://schemas.microsoft.com/office/drawing/2014/main" id="{DC502EC6-C398-4CBB-B772-97F77E001A8E}"/>
                    </a:ext>
                  </a:extLst>
                </p:cNvPr>
                <p:cNvSpPr txBox="1"/>
                <p:nvPr/>
              </p:nvSpPr>
              <p:spPr>
                <a:xfrm>
                  <a:off x="7799408" y="4306127"/>
                  <a:ext cx="1064904"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4472C4">
                          <a:lumMod val="50000"/>
                        </a:srgbClr>
                      </a:solidFill>
                      <a:effectLst/>
                      <a:uLnTx/>
                      <a:uFillTx/>
                      <a:latin typeface="+mj-lt"/>
                    </a:rPr>
                    <a:t>le fruit</a:t>
                  </a:r>
                </a:p>
              </p:txBody>
            </p:sp>
            <p:sp>
              <p:nvSpPr>
                <p:cNvPr id="47" name="TextBox 46">
                  <a:extLst>
                    <a:ext uri="{FF2B5EF4-FFF2-40B4-BE49-F238E27FC236}">
                      <a16:creationId xmlns:a16="http://schemas.microsoft.com/office/drawing/2014/main" id="{9E966FF9-D851-44BC-A600-B0F969531423}"/>
                    </a:ext>
                  </a:extLst>
                </p:cNvPr>
                <p:cNvSpPr txBox="1"/>
                <p:nvPr/>
              </p:nvSpPr>
              <p:spPr>
                <a:xfrm>
                  <a:off x="7699218" y="4704457"/>
                  <a:ext cx="1247432"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000" kern="0" dirty="0">
                      <a:solidFill>
                        <a:srgbClr val="4472C4">
                          <a:lumMod val="50000"/>
                        </a:srgbClr>
                      </a:solidFill>
                      <a:latin typeface="+mj-lt"/>
                    </a:rPr>
                    <a:t>la </a:t>
                  </a:r>
                  <a:r>
                    <a:rPr kumimoji="0" lang="fr-FR" sz="2000" b="0" i="0" u="none" strike="noStrike" kern="0" cap="none" spc="0" normalizeH="0" baseline="0" noProof="0" dirty="0">
                      <a:ln>
                        <a:noFill/>
                      </a:ln>
                      <a:solidFill>
                        <a:srgbClr val="4472C4">
                          <a:lumMod val="50000"/>
                        </a:srgbClr>
                      </a:solidFill>
                      <a:effectLst/>
                      <a:uLnTx/>
                      <a:uFillTx/>
                      <a:latin typeface="+mj-lt"/>
                    </a:rPr>
                    <a:t>radio</a:t>
                  </a:r>
                </a:p>
              </p:txBody>
            </p:sp>
          </p:grpSp>
          <p:sp>
            <p:nvSpPr>
              <p:cNvPr id="35" name="TextBox 34">
                <a:extLst>
                  <a:ext uri="{FF2B5EF4-FFF2-40B4-BE49-F238E27FC236}">
                    <a16:creationId xmlns:a16="http://schemas.microsoft.com/office/drawing/2014/main" id="{6AFD2907-CB35-4C7D-8CD9-2492C25560B3}"/>
                  </a:ext>
                </a:extLst>
              </p:cNvPr>
              <p:cNvSpPr txBox="1"/>
              <p:nvPr/>
            </p:nvSpPr>
            <p:spPr>
              <a:xfrm>
                <a:off x="7591822" y="5591734"/>
                <a:ext cx="1512207"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4472C4">
                        <a:lumMod val="50000"/>
                      </a:srgbClr>
                    </a:solidFill>
                    <a:effectLst/>
                    <a:uLnTx/>
                    <a:uFillTx/>
                    <a:latin typeface="+mj-lt"/>
                  </a:rPr>
                  <a:t>l'histoire (f)</a:t>
                </a:r>
              </a:p>
            </p:txBody>
          </p:sp>
        </p:grpSp>
        <p:sp>
          <p:nvSpPr>
            <p:cNvPr id="33" name="TextBox 32">
              <a:extLst>
                <a:ext uri="{FF2B5EF4-FFF2-40B4-BE49-F238E27FC236}">
                  <a16:creationId xmlns:a16="http://schemas.microsoft.com/office/drawing/2014/main" id="{D4887B87-A56A-4817-868A-9A1098B65C46}"/>
                </a:ext>
              </a:extLst>
            </p:cNvPr>
            <p:cNvSpPr txBox="1"/>
            <p:nvPr/>
          </p:nvSpPr>
          <p:spPr>
            <a:xfrm>
              <a:off x="7247046" y="3600568"/>
              <a:ext cx="1456028"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4472C4">
                      <a:lumMod val="50000"/>
                    </a:srgbClr>
                  </a:solidFill>
                  <a:effectLst/>
                  <a:uLnTx/>
                  <a:uFillTx/>
                  <a:latin typeface="+mj-lt"/>
                  <a:cs typeface="Calibri" panose="020F0502020204030204" pitchFamily="34" charset="0"/>
                </a:rPr>
                <a:t>étudier</a:t>
              </a:r>
              <a:endParaRPr kumimoji="0" lang="fr-FR" sz="2000" b="0" i="0" u="none" strike="noStrike" kern="0" cap="none" spc="0" normalizeH="0" baseline="0" noProof="0" dirty="0">
                <a:ln>
                  <a:noFill/>
                </a:ln>
                <a:solidFill>
                  <a:srgbClr val="4472C4">
                    <a:lumMod val="50000"/>
                  </a:srgbClr>
                </a:solidFill>
                <a:effectLst/>
                <a:uLnTx/>
                <a:uFillTx/>
                <a:latin typeface="+mj-lt"/>
              </a:endParaRPr>
            </a:p>
          </p:txBody>
        </p:sp>
      </p:grpSp>
      <p:sp>
        <p:nvSpPr>
          <p:cNvPr id="4" name="Title 3"/>
          <p:cNvSpPr>
            <a:spLocks noGrp="1"/>
          </p:cNvSpPr>
          <p:nvPr>
            <p:ph type="title"/>
          </p:nvPr>
        </p:nvSpPr>
        <p:spPr>
          <a:xfrm>
            <a:off x="-1" y="213557"/>
            <a:ext cx="5047989" cy="647577"/>
          </a:xfrm>
        </p:spPr>
        <p:txBody>
          <a:bodyPr>
            <a:noAutofit/>
          </a:bodyPr>
          <a:lstStyle/>
          <a:p>
            <a:r>
              <a:rPr lang="en-GB" sz="2800" b="1" dirty="0" err="1">
                <a:solidFill>
                  <a:schemeClr val="bg1"/>
                </a:solidFill>
              </a:rPr>
              <a:t>Vocabulaire</a:t>
            </a:r>
            <a:r>
              <a:rPr lang="en-GB" sz="2800" b="1" dirty="0">
                <a:solidFill>
                  <a:schemeClr val="bg1"/>
                </a:solidFill>
              </a:rPr>
              <a:t> – </a:t>
            </a:r>
            <a:r>
              <a:rPr lang="en-GB" sz="2800" b="1" dirty="0" err="1">
                <a:solidFill>
                  <a:schemeClr val="bg1"/>
                </a:solidFill>
              </a:rPr>
              <a:t>révisions</a:t>
            </a:r>
            <a:r>
              <a:rPr lang="en-GB" sz="2800" b="1" dirty="0">
                <a:solidFill>
                  <a:schemeClr val="bg1"/>
                </a:solidFill>
              </a:rPr>
              <a:t> 1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17426" y="249869"/>
            <a:ext cx="1692494" cy="406113"/>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Rectangle 2">
            <a:extLst>
              <a:ext uri="{FF2B5EF4-FFF2-40B4-BE49-F238E27FC236}">
                <a16:creationId xmlns:a16="http://schemas.microsoft.com/office/drawing/2014/main" id="{B2DF3480-E66A-4695-8A96-738CA23AEC37}"/>
              </a:ext>
            </a:extLst>
          </p:cNvPr>
          <p:cNvSpPr>
            <a:spLocks noChangeArrowheads="1"/>
          </p:cNvSpPr>
          <p:nvPr/>
        </p:nvSpPr>
        <p:spPr bwMode="auto">
          <a:xfrm>
            <a:off x="1799502" y="1359559"/>
            <a:ext cx="502131" cy="4156257"/>
          </a:xfrm>
          <a:prstGeom prst="rect">
            <a:avLst/>
          </a:prstGeom>
          <a:solidFill>
            <a:srgbClr val="CC0099"/>
          </a:solidFill>
          <a:ln w="9525">
            <a:solidFill>
              <a:srgbClr val="000000"/>
            </a:solidFill>
            <a:miter lim="800000"/>
            <a:headEnd/>
            <a:tailEnd/>
          </a:ln>
          <a:effectLst/>
          <a:scene3d>
            <a:camera prst="orthographicFront"/>
            <a:lightRig rig="threePt" dir="t"/>
          </a:scene3d>
          <a:sp3d extrusionH="76200" prstMaterial="clear">
            <a:bevelT w="152400" h="50800" prst="softRound"/>
            <a:bevelB/>
            <a:extrusionClr>
              <a:srgbClr val="FFFFFF"/>
            </a:extrusionClr>
          </a:sp3d>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mj-lt"/>
            </a:endParaRPr>
          </a:p>
        </p:txBody>
      </p:sp>
      <p:sp>
        <p:nvSpPr>
          <p:cNvPr id="11" name="Rectangle 3">
            <a:extLst>
              <a:ext uri="{FF2B5EF4-FFF2-40B4-BE49-F238E27FC236}">
                <a16:creationId xmlns:a16="http://schemas.microsoft.com/office/drawing/2014/main" id="{655D8F0A-0DD1-49D1-9618-C0005BE42D18}"/>
              </a:ext>
            </a:extLst>
          </p:cNvPr>
          <p:cNvSpPr>
            <a:spLocks noChangeArrowheads="1"/>
          </p:cNvSpPr>
          <p:nvPr/>
        </p:nvSpPr>
        <p:spPr bwMode="auto">
          <a:xfrm>
            <a:off x="1797136" y="1359557"/>
            <a:ext cx="503528" cy="4156259"/>
          </a:xfrm>
          <a:prstGeom prst="rect">
            <a:avLst/>
          </a:prstGeom>
          <a:gradFill rotWithShape="1">
            <a:gsLst>
              <a:gs pos="0">
                <a:srgbClr val="ED7D31">
                  <a:tint val="100000"/>
                  <a:shade val="100000"/>
                  <a:satMod val="130000"/>
                </a:srgbClr>
              </a:gs>
              <a:gs pos="100000">
                <a:srgbClr val="ED7D31">
                  <a:tint val="50000"/>
                  <a:shade val="100000"/>
                  <a:satMod val="350000"/>
                </a:srgbClr>
              </a:gs>
            </a:gsLst>
            <a:lin ang="16200000" scaled="0"/>
          </a:gradFill>
          <a:ln>
            <a:solidFill>
              <a:srgbClr val="02456F"/>
            </a:solidFill>
            <a:headEnd/>
            <a:tailEnd/>
          </a:ln>
          <a:effectLst>
            <a:outerShdw blurRad="57150" dist="19050" dir="5400000" algn="ctr" rotWithShape="0">
              <a:srgbClr val="FFFFFF">
                <a:alpha val="63000"/>
              </a:srgbClr>
            </a:outerShdw>
          </a:effectLst>
          <a:scene3d>
            <a:camera prst="orthographicFront">
              <a:rot lat="0" lon="0" rev="0"/>
            </a:camera>
            <a:lightRig rig="threePt" dir="t">
              <a:rot lat="0" lon="0" rev="1200000"/>
            </a:lightRig>
          </a:scene3d>
          <a:sp3d>
            <a:bevelT w="63500" h="25400"/>
          </a:sp3d>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mj-lt"/>
              <a:ea typeface="+mn-ea"/>
              <a:cs typeface="+mn-cs"/>
            </a:endParaRPr>
          </a:p>
        </p:txBody>
      </p:sp>
      <p:sp>
        <p:nvSpPr>
          <p:cNvPr id="12" name="Line 4">
            <a:extLst>
              <a:ext uri="{FF2B5EF4-FFF2-40B4-BE49-F238E27FC236}">
                <a16:creationId xmlns:a16="http://schemas.microsoft.com/office/drawing/2014/main" id="{571F0F5B-1DAC-490A-A678-488F72EF0246}"/>
              </a:ext>
            </a:extLst>
          </p:cNvPr>
          <p:cNvSpPr>
            <a:spLocks noChangeShapeType="1"/>
          </p:cNvSpPr>
          <p:nvPr/>
        </p:nvSpPr>
        <p:spPr bwMode="auto">
          <a:xfrm>
            <a:off x="2482875" y="1348131"/>
            <a:ext cx="0" cy="4156259"/>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rgbClr val="5B9BD5">
                  <a:lumMod val="50000"/>
                </a:srgbClr>
              </a:solidFill>
              <a:effectLst/>
              <a:uLnTx/>
              <a:uFillTx/>
              <a:latin typeface="+mj-lt"/>
            </a:endParaRPr>
          </a:p>
        </p:txBody>
      </p:sp>
      <p:sp>
        <p:nvSpPr>
          <p:cNvPr id="13" name="Line 7">
            <a:extLst>
              <a:ext uri="{FF2B5EF4-FFF2-40B4-BE49-F238E27FC236}">
                <a16:creationId xmlns:a16="http://schemas.microsoft.com/office/drawing/2014/main" id="{494DBC98-596E-4F92-846B-E58B5B8A12B1}"/>
              </a:ext>
            </a:extLst>
          </p:cNvPr>
          <p:cNvSpPr>
            <a:spLocks noChangeShapeType="1"/>
          </p:cNvSpPr>
          <p:nvPr/>
        </p:nvSpPr>
        <p:spPr bwMode="auto">
          <a:xfrm>
            <a:off x="2507563" y="1348131"/>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rgbClr val="5B9BD5">
                  <a:lumMod val="50000"/>
                </a:srgbClr>
              </a:solidFill>
              <a:effectLst/>
              <a:uLnTx/>
              <a:uFillTx/>
              <a:latin typeface="+mj-lt"/>
            </a:endParaRPr>
          </a:p>
        </p:txBody>
      </p:sp>
      <p:sp>
        <p:nvSpPr>
          <p:cNvPr id="14" name="Line 9">
            <a:extLst>
              <a:ext uri="{FF2B5EF4-FFF2-40B4-BE49-F238E27FC236}">
                <a16:creationId xmlns:a16="http://schemas.microsoft.com/office/drawing/2014/main" id="{2A11EB17-7496-4C33-807F-62C4C3A7932A}"/>
              </a:ext>
            </a:extLst>
          </p:cNvPr>
          <p:cNvSpPr>
            <a:spLocks noChangeShapeType="1"/>
          </p:cNvSpPr>
          <p:nvPr/>
        </p:nvSpPr>
        <p:spPr bwMode="auto">
          <a:xfrm>
            <a:off x="2482875" y="5504390"/>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rgbClr val="5B9BD5">
                  <a:lumMod val="50000"/>
                </a:srgbClr>
              </a:solidFill>
              <a:effectLst/>
              <a:uLnTx/>
              <a:uFillTx/>
              <a:latin typeface="+mj-lt"/>
            </a:endParaRPr>
          </a:p>
        </p:txBody>
      </p:sp>
      <p:sp>
        <p:nvSpPr>
          <p:cNvPr id="15" name="Text Box 10">
            <a:extLst>
              <a:ext uri="{FF2B5EF4-FFF2-40B4-BE49-F238E27FC236}">
                <a16:creationId xmlns:a16="http://schemas.microsoft.com/office/drawing/2014/main" id="{4EA4AFF9-4D5B-40D7-BFC9-1B8609470CAA}"/>
              </a:ext>
            </a:extLst>
          </p:cNvPr>
          <p:cNvSpPr txBox="1">
            <a:spLocks noChangeArrowheads="1"/>
          </p:cNvSpPr>
          <p:nvPr/>
        </p:nvSpPr>
        <p:spPr bwMode="auto">
          <a:xfrm>
            <a:off x="2482875" y="3332033"/>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mj-lt"/>
              </a:rPr>
              <a:t>Secondes</a:t>
            </a:r>
            <a:endParaRPr lang="en-GB" b="1" dirty="0">
              <a:solidFill>
                <a:srgbClr val="5B9BD5">
                  <a:lumMod val="50000"/>
                </a:srgbClr>
              </a:solidFill>
              <a:latin typeface="+mj-lt"/>
            </a:endParaRPr>
          </a:p>
        </p:txBody>
      </p:sp>
      <p:sp>
        <p:nvSpPr>
          <p:cNvPr id="16" name="Text Box 12">
            <a:extLst>
              <a:ext uri="{FF2B5EF4-FFF2-40B4-BE49-F238E27FC236}">
                <a16:creationId xmlns:a16="http://schemas.microsoft.com/office/drawing/2014/main" id="{62CC9EB3-321F-4882-A19A-D6180E7603C4}"/>
              </a:ext>
            </a:extLst>
          </p:cNvPr>
          <p:cNvSpPr txBox="1">
            <a:spLocks noChangeArrowheads="1"/>
          </p:cNvSpPr>
          <p:nvPr/>
        </p:nvSpPr>
        <p:spPr bwMode="auto">
          <a:xfrm>
            <a:off x="2724354" y="1190280"/>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mj-lt"/>
              </a:rPr>
              <a:t>60</a:t>
            </a:r>
          </a:p>
        </p:txBody>
      </p:sp>
      <p:sp>
        <p:nvSpPr>
          <p:cNvPr id="17" name="Text Box 14">
            <a:extLst>
              <a:ext uri="{FF2B5EF4-FFF2-40B4-BE49-F238E27FC236}">
                <a16:creationId xmlns:a16="http://schemas.microsoft.com/office/drawing/2014/main" id="{4B299AF4-F8EE-4A26-81B2-FD8362E69D2E}"/>
              </a:ext>
            </a:extLst>
          </p:cNvPr>
          <p:cNvSpPr txBox="1">
            <a:spLocks noChangeArrowheads="1"/>
          </p:cNvSpPr>
          <p:nvPr/>
        </p:nvSpPr>
        <p:spPr bwMode="auto">
          <a:xfrm>
            <a:off x="2699666" y="5323862"/>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mj-lt"/>
              </a:rPr>
              <a:t>0</a:t>
            </a:r>
          </a:p>
        </p:txBody>
      </p:sp>
      <p:sp>
        <p:nvSpPr>
          <p:cNvPr id="18" name="AutoShape 11">
            <a:hlinkClick r:id="" action="ppaction://noaction" highlightClick="1"/>
            <a:extLst>
              <a:ext uri="{FF2B5EF4-FFF2-40B4-BE49-F238E27FC236}">
                <a16:creationId xmlns:a16="http://schemas.microsoft.com/office/drawing/2014/main" id="{45465B82-5C5A-4AF1-857A-CAC45E9E36BC}"/>
              </a:ext>
            </a:extLst>
          </p:cNvPr>
          <p:cNvSpPr>
            <a:spLocks noChangeArrowheads="1"/>
          </p:cNvSpPr>
          <p:nvPr/>
        </p:nvSpPr>
        <p:spPr bwMode="auto">
          <a:xfrm>
            <a:off x="1536238" y="5734810"/>
            <a:ext cx="1058732" cy="382082"/>
          </a:xfrm>
          <a:prstGeom prst="actionButtonBlank">
            <a:avLst/>
          </a:prstGeom>
          <a:solidFill>
            <a:srgbClr val="1F4E79"/>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mj-lt"/>
                <a:ea typeface="+mn-ea"/>
                <a:cs typeface="+mn-cs"/>
              </a:rPr>
              <a:t>DÉBUT</a:t>
            </a:r>
          </a:p>
        </p:txBody>
      </p:sp>
      <p:grpSp>
        <p:nvGrpSpPr>
          <p:cNvPr id="19" name="Group 18">
            <a:extLst>
              <a:ext uri="{FF2B5EF4-FFF2-40B4-BE49-F238E27FC236}">
                <a16:creationId xmlns:a16="http://schemas.microsoft.com/office/drawing/2014/main" id="{94AB2A4E-5B1B-483A-98D3-B670A3F6B86F}"/>
              </a:ext>
            </a:extLst>
          </p:cNvPr>
          <p:cNvGrpSpPr/>
          <p:nvPr/>
        </p:nvGrpSpPr>
        <p:grpSpPr>
          <a:xfrm>
            <a:off x="8947145" y="2007249"/>
            <a:ext cx="2864664" cy="3971568"/>
            <a:chOff x="8975441" y="1976331"/>
            <a:chExt cx="2864664" cy="3971568"/>
          </a:xfrm>
        </p:grpSpPr>
        <p:grpSp>
          <p:nvGrpSpPr>
            <p:cNvPr id="20" name="Group 19">
              <a:extLst>
                <a:ext uri="{FF2B5EF4-FFF2-40B4-BE49-F238E27FC236}">
                  <a16:creationId xmlns:a16="http://schemas.microsoft.com/office/drawing/2014/main" id="{995791EF-13CF-4885-AD72-9810200B7BE3}"/>
                </a:ext>
              </a:extLst>
            </p:cNvPr>
            <p:cNvGrpSpPr/>
            <p:nvPr/>
          </p:nvGrpSpPr>
          <p:grpSpPr>
            <a:xfrm>
              <a:off x="8975441" y="1976331"/>
              <a:ext cx="2864664" cy="3574742"/>
              <a:chOff x="8945503" y="1596169"/>
              <a:chExt cx="2864664" cy="3408067"/>
            </a:xfrm>
          </p:grpSpPr>
          <p:sp>
            <p:nvSpPr>
              <p:cNvPr id="22" name="TextBox 21">
                <a:extLst>
                  <a:ext uri="{FF2B5EF4-FFF2-40B4-BE49-F238E27FC236}">
                    <a16:creationId xmlns:a16="http://schemas.microsoft.com/office/drawing/2014/main" id="{24F94CEC-E1A8-46BB-9818-D906D4252F5F}"/>
                  </a:ext>
                </a:extLst>
              </p:cNvPr>
              <p:cNvSpPr txBox="1"/>
              <p:nvPr/>
            </p:nvSpPr>
            <p:spPr>
              <a:xfrm>
                <a:off x="9284561" y="1596169"/>
                <a:ext cx="2156600" cy="38145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mj-lt"/>
                  </a:rPr>
                  <a:t>to play, playing</a:t>
                </a:r>
              </a:p>
            </p:txBody>
          </p:sp>
          <p:sp>
            <p:nvSpPr>
              <p:cNvPr id="23" name="TextBox 22">
                <a:extLst>
                  <a:ext uri="{FF2B5EF4-FFF2-40B4-BE49-F238E27FC236}">
                    <a16:creationId xmlns:a16="http://schemas.microsoft.com/office/drawing/2014/main" id="{D7CAF159-FE36-4800-8AF5-F5EA4B30B65C}"/>
                  </a:ext>
                </a:extLst>
              </p:cNvPr>
              <p:cNvSpPr txBox="1"/>
              <p:nvPr/>
            </p:nvSpPr>
            <p:spPr>
              <a:xfrm>
                <a:off x="9449215" y="1974496"/>
                <a:ext cx="1922032" cy="38145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mj-lt"/>
                  </a:rPr>
                  <a:t>pupil</a:t>
                </a:r>
              </a:p>
            </p:txBody>
          </p:sp>
          <p:sp>
            <p:nvSpPr>
              <p:cNvPr id="24" name="TextBox 23">
                <a:extLst>
                  <a:ext uri="{FF2B5EF4-FFF2-40B4-BE49-F238E27FC236}">
                    <a16:creationId xmlns:a16="http://schemas.microsoft.com/office/drawing/2014/main" id="{722F1F90-147B-4D3B-AC5E-AF432AC1AF87}"/>
                  </a:ext>
                </a:extLst>
              </p:cNvPr>
              <p:cNvSpPr txBox="1"/>
              <p:nvPr/>
            </p:nvSpPr>
            <p:spPr>
              <a:xfrm>
                <a:off x="8945503" y="2352822"/>
                <a:ext cx="2864664" cy="38145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mj-lt"/>
                  </a:rPr>
                  <a:t>together</a:t>
                </a:r>
              </a:p>
            </p:txBody>
          </p:sp>
          <p:sp>
            <p:nvSpPr>
              <p:cNvPr id="25" name="TextBox 24">
                <a:extLst>
                  <a:ext uri="{FF2B5EF4-FFF2-40B4-BE49-F238E27FC236}">
                    <a16:creationId xmlns:a16="http://schemas.microsoft.com/office/drawing/2014/main" id="{C35ADE97-E4DB-4E60-A609-D50FBBDED1E5}"/>
                  </a:ext>
                </a:extLst>
              </p:cNvPr>
              <p:cNvSpPr txBox="1"/>
              <p:nvPr/>
            </p:nvSpPr>
            <p:spPr>
              <a:xfrm>
                <a:off x="9391069" y="2731149"/>
                <a:ext cx="2079472" cy="38145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mj-lt"/>
                  </a:rPr>
                  <a:t>to sing, singing</a:t>
                </a:r>
              </a:p>
            </p:txBody>
          </p:sp>
          <p:sp>
            <p:nvSpPr>
              <p:cNvPr id="26" name="TextBox 25">
                <a:extLst>
                  <a:ext uri="{FF2B5EF4-FFF2-40B4-BE49-F238E27FC236}">
                    <a16:creationId xmlns:a16="http://schemas.microsoft.com/office/drawing/2014/main" id="{43B77211-3A33-4961-B2D9-4BE892630141}"/>
                  </a:ext>
                </a:extLst>
              </p:cNvPr>
              <p:cNvSpPr txBox="1"/>
              <p:nvPr/>
            </p:nvSpPr>
            <p:spPr>
              <a:xfrm>
                <a:off x="9225110" y="3109475"/>
                <a:ext cx="2342639" cy="38145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mj-lt"/>
                  </a:rPr>
                  <a:t>to study, studying</a:t>
                </a:r>
              </a:p>
            </p:txBody>
          </p:sp>
          <p:sp>
            <p:nvSpPr>
              <p:cNvPr id="27" name="TextBox 26">
                <a:extLst>
                  <a:ext uri="{FF2B5EF4-FFF2-40B4-BE49-F238E27FC236}">
                    <a16:creationId xmlns:a16="http://schemas.microsoft.com/office/drawing/2014/main" id="{34417C09-CDD2-4F4D-9AB4-65DEFCD9875A}"/>
                  </a:ext>
                </a:extLst>
              </p:cNvPr>
              <p:cNvSpPr txBox="1"/>
              <p:nvPr/>
            </p:nvSpPr>
            <p:spPr>
              <a:xfrm>
                <a:off x="9555114" y="3487802"/>
                <a:ext cx="1581913" cy="38145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mj-lt"/>
                  </a:rPr>
                  <a:t>they (</a:t>
                </a:r>
                <a:r>
                  <a:rPr kumimoji="0" lang="en-GB" sz="2000" b="0" i="0" u="none" strike="noStrike" kern="0" cap="none" spc="0" normalizeH="0" baseline="0" noProof="0" dirty="0" err="1">
                    <a:ln>
                      <a:noFill/>
                    </a:ln>
                    <a:solidFill>
                      <a:srgbClr val="4472C4">
                        <a:lumMod val="50000"/>
                      </a:srgbClr>
                    </a:solidFill>
                    <a:effectLst/>
                    <a:uLnTx/>
                    <a:uFillTx/>
                    <a:latin typeface="+mj-lt"/>
                  </a:rPr>
                  <a:t>mpl</a:t>
                </a:r>
                <a:r>
                  <a:rPr kumimoji="0" lang="en-GB" sz="2000" b="0" i="0" u="none" strike="noStrike" kern="0" cap="none" spc="0" normalizeH="0" baseline="0" noProof="0" dirty="0">
                    <a:ln>
                      <a:noFill/>
                    </a:ln>
                    <a:solidFill>
                      <a:srgbClr val="4472C4">
                        <a:lumMod val="50000"/>
                      </a:srgbClr>
                    </a:solidFill>
                    <a:effectLst/>
                    <a:uLnTx/>
                    <a:uFillTx/>
                    <a:latin typeface="+mj-lt"/>
                  </a:rPr>
                  <a:t>)</a:t>
                </a:r>
              </a:p>
            </p:txBody>
          </p:sp>
          <p:sp>
            <p:nvSpPr>
              <p:cNvPr id="28" name="TextBox 27">
                <a:extLst>
                  <a:ext uri="{FF2B5EF4-FFF2-40B4-BE49-F238E27FC236}">
                    <a16:creationId xmlns:a16="http://schemas.microsoft.com/office/drawing/2014/main" id="{F7F4B287-A82D-4AE5-94F7-36C43201D19B}"/>
                  </a:ext>
                </a:extLst>
              </p:cNvPr>
              <p:cNvSpPr txBox="1"/>
              <p:nvPr/>
            </p:nvSpPr>
            <p:spPr>
              <a:xfrm>
                <a:off x="9595213" y="3866128"/>
                <a:ext cx="1535296" cy="38145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mj-lt"/>
                  </a:rPr>
                  <a:t>they (</a:t>
                </a:r>
                <a:r>
                  <a:rPr kumimoji="0" lang="en-GB" sz="2000" b="0" i="0" u="none" strike="noStrike" kern="0" cap="none" spc="0" normalizeH="0" baseline="0" noProof="0" dirty="0" err="1">
                    <a:ln>
                      <a:noFill/>
                    </a:ln>
                    <a:solidFill>
                      <a:srgbClr val="4472C4">
                        <a:lumMod val="50000"/>
                      </a:srgbClr>
                    </a:solidFill>
                    <a:effectLst/>
                    <a:uLnTx/>
                    <a:uFillTx/>
                    <a:latin typeface="+mj-lt"/>
                  </a:rPr>
                  <a:t>fpl</a:t>
                </a:r>
                <a:r>
                  <a:rPr kumimoji="0" lang="en-GB" sz="2000" b="0" i="0" u="none" strike="noStrike" kern="0" cap="none" spc="0" normalizeH="0" baseline="0" noProof="0" dirty="0">
                    <a:ln>
                      <a:noFill/>
                    </a:ln>
                    <a:solidFill>
                      <a:srgbClr val="4472C4">
                        <a:lumMod val="50000"/>
                      </a:srgbClr>
                    </a:solidFill>
                    <a:effectLst/>
                    <a:uLnTx/>
                    <a:uFillTx/>
                    <a:latin typeface="+mj-lt"/>
                  </a:rPr>
                  <a:t>)</a:t>
                </a:r>
              </a:p>
            </p:txBody>
          </p:sp>
          <p:sp>
            <p:nvSpPr>
              <p:cNvPr id="29" name="TextBox 28">
                <a:extLst>
                  <a:ext uri="{FF2B5EF4-FFF2-40B4-BE49-F238E27FC236}">
                    <a16:creationId xmlns:a16="http://schemas.microsoft.com/office/drawing/2014/main" id="{D5A0649E-58C2-4912-9F9B-1E595A739749}"/>
                  </a:ext>
                </a:extLst>
              </p:cNvPr>
              <p:cNvSpPr txBox="1"/>
              <p:nvPr/>
            </p:nvSpPr>
            <p:spPr>
              <a:xfrm>
                <a:off x="9677805" y="4244455"/>
                <a:ext cx="1328393" cy="38145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mj-lt"/>
                  </a:rPr>
                  <a:t>fruit</a:t>
                </a:r>
              </a:p>
            </p:txBody>
          </p:sp>
          <p:sp>
            <p:nvSpPr>
              <p:cNvPr id="30" name="TextBox 29">
                <a:extLst>
                  <a:ext uri="{FF2B5EF4-FFF2-40B4-BE49-F238E27FC236}">
                    <a16:creationId xmlns:a16="http://schemas.microsoft.com/office/drawing/2014/main" id="{44E9853F-F349-4EEE-8014-8AF136D1D91D}"/>
                  </a:ext>
                </a:extLst>
              </p:cNvPr>
              <p:cNvSpPr txBox="1"/>
              <p:nvPr/>
            </p:nvSpPr>
            <p:spPr>
              <a:xfrm>
                <a:off x="9799717" y="4622781"/>
                <a:ext cx="1101012" cy="38145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mj-lt"/>
                  </a:rPr>
                  <a:t>radio</a:t>
                </a:r>
              </a:p>
            </p:txBody>
          </p:sp>
        </p:grpSp>
        <p:sp>
          <p:nvSpPr>
            <p:cNvPr id="21" name="TextBox 20">
              <a:extLst>
                <a:ext uri="{FF2B5EF4-FFF2-40B4-BE49-F238E27FC236}">
                  <a16:creationId xmlns:a16="http://schemas.microsoft.com/office/drawing/2014/main" id="{42EA04E0-A963-4F1B-98E2-1033B76FA987}"/>
                </a:ext>
              </a:extLst>
            </p:cNvPr>
            <p:cNvSpPr txBox="1"/>
            <p:nvPr/>
          </p:nvSpPr>
          <p:spPr>
            <a:xfrm>
              <a:off x="9529135" y="5547789"/>
              <a:ext cx="1757275"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mj-lt"/>
                </a:rPr>
                <a:t>history</a:t>
              </a:r>
            </a:p>
          </p:txBody>
        </p:sp>
      </p:grpSp>
    </p:spTree>
    <p:extLst>
      <p:ext uri="{BB962C8B-B14F-4D97-AF65-F5344CB8AC3E}">
        <p14:creationId xmlns:p14="http://schemas.microsoft.com/office/powerpoint/2010/main" val="151288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8"/>
                    </p:tgtEl>
                  </p:cond>
                </p:stCondLst>
                <p:endSync evt="end" delay="0">
                  <p:rtn val="all"/>
                </p:endSync>
                <p:childTnLst>
                  <p:par>
                    <p:cTn id="16" fill="hold">
                      <p:stCondLst>
                        <p:cond delay="0"/>
                      </p:stCondLst>
                      <p:childTnLst>
                        <p:par>
                          <p:cTn id="17" fill="hold">
                            <p:stCondLst>
                              <p:cond delay="0"/>
                            </p:stCondLst>
                            <p:childTnLst>
                              <p:par>
                                <p:cTn id="18" presetID="12" presetClass="exit" presetSubtype="4" fill="remove" nodeType="afterEffect">
                                  <p:stCondLst>
                                    <p:cond delay="0"/>
                                  </p:stCondLst>
                                  <p:childTnLst>
                                    <p:animEffect transition="out" filter="slide(fromBottom)">
                                      <p:cBhvr>
                                        <p:cTn id="19" dur="59000"/>
                                        <p:tgtEl>
                                          <p:spTgt spid="11"/>
                                        </p:tgtEl>
                                      </p:cBhvr>
                                    </p:animEffect>
                                    <p:set>
                                      <p:cBhvr>
                                        <p:cTn id="20" dur="1" fill="hold">
                                          <p:stCondLst>
                                            <p:cond delay="58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5210827" cy="647577"/>
          </a:xfrm>
        </p:spPr>
        <p:txBody>
          <a:bodyPr>
            <a:noAutofit/>
          </a:bodyPr>
          <a:lstStyle/>
          <a:p>
            <a:r>
              <a:rPr lang="en-GB" sz="2800" b="1" dirty="0" err="1">
                <a:solidFill>
                  <a:schemeClr val="bg1"/>
                </a:solidFill>
              </a:rPr>
              <a:t>Vocabulaire</a:t>
            </a:r>
            <a:r>
              <a:rPr lang="en-GB" sz="2800" b="1" dirty="0">
                <a:solidFill>
                  <a:schemeClr val="bg1"/>
                </a:solidFill>
              </a:rPr>
              <a:t> – </a:t>
            </a:r>
            <a:r>
              <a:rPr lang="en-GB" sz="2800" b="1" dirty="0" err="1">
                <a:solidFill>
                  <a:schemeClr val="bg1"/>
                </a:solidFill>
              </a:rPr>
              <a:t>révisions</a:t>
            </a:r>
            <a:r>
              <a:rPr lang="en-GB" sz="2800" b="1" dirty="0">
                <a:solidFill>
                  <a:schemeClr val="bg1"/>
                </a:solidFill>
              </a:rPr>
              <a:t>  2</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17426" y="249869"/>
            <a:ext cx="1692494" cy="406113"/>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5" name="Table 4">
            <a:extLst>
              <a:ext uri="{FF2B5EF4-FFF2-40B4-BE49-F238E27FC236}">
                <a16:creationId xmlns:a16="http://schemas.microsoft.com/office/drawing/2014/main" id="{0B0A0E38-7EEC-4AC7-8120-B59C5BC9BAAE}"/>
              </a:ext>
            </a:extLst>
          </p:cNvPr>
          <p:cNvGraphicFramePr>
            <a:graphicFrameLocks noGrp="1"/>
          </p:cNvGraphicFramePr>
          <p:nvPr>
            <p:extLst>
              <p:ext uri="{D42A27DB-BD31-4B8C-83A1-F6EECF244321}">
                <p14:modId xmlns:p14="http://schemas.microsoft.com/office/powerpoint/2010/main" val="1188450166"/>
              </p:ext>
            </p:extLst>
          </p:nvPr>
        </p:nvGraphicFramePr>
        <p:xfrm>
          <a:off x="6634715" y="1414395"/>
          <a:ext cx="4879869" cy="4754880"/>
        </p:xfrm>
        <a:graphic>
          <a:graphicData uri="http://schemas.openxmlformats.org/drawingml/2006/table">
            <a:tbl>
              <a:tblPr firstRow="1" bandRow="1"/>
              <a:tblGrid>
                <a:gridCol w="581307">
                  <a:extLst>
                    <a:ext uri="{9D8B030D-6E8A-4147-A177-3AD203B41FA5}">
                      <a16:colId xmlns:a16="http://schemas.microsoft.com/office/drawing/2014/main" val="2301093726"/>
                    </a:ext>
                  </a:extLst>
                </a:gridCol>
                <a:gridCol w="2019216">
                  <a:extLst>
                    <a:ext uri="{9D8B030D-6E8A-4147-A177-3AD203B41FA5}">
                      <a16:colId xmlns:a16="http://schemas.microsoft.com/office/drawing/2014/main" val="3531174454"/>
                    </a:ext>
                  </a:extLst>
                </a:gridCol>
                <a:gridCol w="2279346">
                  <a:extLst>
                    <a:ext uri="{9D8B030D-6E8A-4147-A177-3AD203B41FA5}">
                      <a16:colId xmlns:a16="http://schemas.microsoft.com/office/drawing/2014/main" val="1078639713"/>
                    </a:ext>
                  </a:extLst>
                </a:gridCol>
              </a:tblGrid>
              <a:tr h="37084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en-GB" sz="2000" dirty="0">
                          <a:solidFill>
                            <a:srgbClr val="002060"/>
                          </a:solidFill>
                          <a:latin typeface="+mj-lt"/>
                        </a:rPr>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fr-FR" sz="2000" b="1" noProof="0" dirty="0">
                          <a:solidFill>
                            <a:srgbClr val="002060"/>
                          </a:solidFill>
                          <a:effectLst/>
                          <a:latin typeface="Century Gothic" panose="020B0502020202020204" pitchFamily="34" charset="0"/>
                        </a:rPr>
                        <a:t>français</a:t>
                      </a:r>
                      <a:endParaRPr lang="fr-FR" sz="1600" b="1" noProof="0" dirty="0">
                        <a:solidFill>
                          <a:srgbClr val="00206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lnSpc>
                          <a:spcPct val="107000"/>
                        </a:lnSpc>
                        <a:spcAft>
                          <a:spcPts val="0"/>
                        </a:spcAft>
                      </a:pPr>
                      <a:r>
                        <a:rPr lang="fr-FR" sz="2000" b="1" noProof="0" dirty="0">
                          <a:solidFill>
                            <a:srgbClr val="002060"/>
                          </a:solidFill>
                          <a:effectLst/>
                          <a:latin typeface="Century Gothic" panose="020B0502020202020204" pitchFamily="34" charset="0"/>
                          <a:ea typeface="+mn-ea"/>
                          <a:cs typeface="+mn-cs"/>
                        </a:rPr>
                        <a:t>anglais</a:t>
                      </a:r>
                      <a:endParaRPr lang="fr-FR" sz="1600" b="1" noProof="0" dirty="0">
                        <a:solidFill>
                          <a:srgbClr val="00206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9786581"/>
                  </a:ext>
                </a:extLst>
              </a:tr>
              <a:tr h="37084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sz="2000" dirty="0">
                          <a:solidFill>
                            <a:srgbClr val="002060"/>
                          </a:solidFill>
                          <a:latin typeface="+mj-lt"/>
                        </a:rPr>
                        <a:t>1</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endParaRPr lang="fr-FR" sz="2000" noProof="0" dirty="0">
                        <a:solidFill>
                          <a:srgbClr val="002060"/>
                        </a:solidFill>
                        <a:latin typeface="Century Gothic" panose="020B0502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endParaRPr lang="en-GB" sz="2000" dirty="0">
                        <a:solidFill>
                          <a:srgbClr val="00206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23739020"/>
                  </a:ext>
                </a:extLst>
              </a:tr>
              <a:tr h="37084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sz="2000" dirty="0">
                          <a:solidFill>
                            <a:srgbClr val="002060"/>
                          </a:solidFill>
                          <a:latin typeface="+mj-lt"/>
                        </a:rPr>
                        <a:t>2</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endParaRPr lang="fr-FR" sz="2000" noProof="0" dirty="0">
                        <a:solidFill>
                          <a:srgbClr val="002060"/>
                        </a:solidFill>
                        <a:latin typeface="Century Gothic" panose="020B0502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endParaRPr lang="en-GB" sz="2000" dirty="0">
                        <a:solidFill>
                          <a:srgbClr val="00206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7917058"/>
                  </a:ext>
                </a:extLst>
              </a:tr>
              <a:tr h="37084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sz="2000" dirty="0">
                          <a:solidFill>
                            <a:srgbClr val="002060"/>
                          </a:solidFill>
                          <a:latin typeface="+mj-lt"/>
                        </a:rPr>
                        <a:t>3</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endParaRPr lang="fr-FR" sz="2000" noProof="0" dirty="0">
                        <a:solidFill>
                          <a:srgbClr val="002060"/>
                        </a:solidFill>
                        <a:latin typeface="Century Gothic" panose="020B0502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endParaRPr lang="en-GB" sz="2000" dirty="0">
                        <a:solidFill>
                          <a:srgbClr val="00206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3571950"/>
                  </a:ext>
                </a:extLst>
              </a:tr>
              <a:tr h="37084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sz="2000" dirty="0">
                          <a:solidFill>
                            <a:srgbClr val="002060"/>
                          </a:solidFill>
                          <a:latin typeface="+mj-lt"/>
                        </a:rPr>
                        <a:t>4</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endParaRPr lang="fr-FR" sz="2000" noProof="0" dirty="0">
                        <a:solidFill>
                          <a:srgbClr val="002060"/>
                        </a:solidFill>
                        <a:latin typeface="Century Gothic" panose="020B0502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endParaRPr lang="en-GB" sz="2000" dirty="0">
                        <a:solidFill>
                          <a:srgbClr val="00206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68350229"/>
                  </a:ext>
                </a:extLst>
              </a:tr>
              <a:tr h="37084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sz="2000" dirty="0">
                          <a:solidFill>
                            <a:srgbClr val="002060"/>
                          </a:solidFill>
                          <a:latin typeface="+mj-lt"/>
                        </a:rPr>
                        <a:t>5</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endParaRPr lang="fr-FR" sz="2000" noProof="0" dirty="0">
                        <a:solidFill>
                          <a:srgbClr val="002060"/>
                        </a:solidFill>
                        <a:latin typeface="Century Gothic" panose="020B0502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endParaRPr lang="en-GB" sz="2000" dirty="0">
                        <a:solidFill>
                          <a:srgbClr val="00206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84135613"/>
                  </a:ext>
                </a:extLst>
              </a:tr>
              <a:tr h="37084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sz="2000" dirty="0">
                          <a:solidFill>
                            <a:srgbClr val="002060"/>
                          </a:solidFill>
                          <a:latin typeface="+mj-lt"/>
                        </a:rPr>
                        <a:t>6</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endParaRPr lang="fr-FR" sz="2000" noProof="0" dirty="0">
                        <a:solidFill>
                          <a:srgbClr val="002060"/>
                        </a:solidFill>
                        <a:latin typeface="Century Gothic" panose="020B0502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endParaRPr lang="en-GB" sz="2000" dirty="0">
                        <a:solidFill>
                          <a:srgbClr val="00206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7370218"/>
                  </a:ext>
                </a:extLst>
              </a:tr>
              <a:tr h="37084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sz="2000" dirty="0">
                          <a:solidFill>
                            <a:srgbClr val="002060"/>
                          </a:solidFill>
                          <a:latin typeface="+mj-lt"/>
                        </a:rPr>
                        <a:t>7</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endParaRPr lang="fr-FR" sz="2000" noProof="0" dirty="0">
                        <a:solidFill>
                          <a:srgbClr val="002060"/>
                        </a:solidFill>
                        <a:latin typeface="Century Gothic" panose="020B0502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endParaRPr lang="en-GB" sz="2000" dirty="0">
                        <a:solidFill>
                          <a:srgbClr val="00206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2185148"/>
                  </a:ext>
                </a:extLst>
              </a:tr>
              <a:tr h="37084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sz="2000" dirty="0">
                          <a:solidFill>
                            <a:srgbClr val="002060"/>
                          </a:solidFill>
                          <a:latin typeface="+mj-lt"/>
                        </a:rPr>
                        <a:t>8</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endParaRPr lang="fr-FR" sz="2000" noProof="0" dirty="0">
                        <a:solidFill>
                          <a:srgbClr val="002060"/>
                        </a:solidFill>
                        <a:latin typeface="Century Gothic" panose="020B0502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endParaRPr lang="en-GB" sz="2000" dirty="0">
                        <a:solidFill>
                          <a:srgbClr val="00206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8096416"/>
                  </a:ext>
                </a:extLst>
              </a:tr>
              <a:tr h="37084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sz="2000" dirty="0">
                          <a:solidFill>
                            <a:srgbClr val="002060"/>
                          </a:solidFill>
                          <a:latin typeface="+mj-lt"/>
                        </a:rPr>
                        <a:t>9</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endParaRPr lang="fr-FR" sz="2000" noProof="0" dirty="0">
                        <a:solidFill>
                          <a:srgbClr val="002060"/>
                        </a:solidFill>
                        <a:latin typeface="Century Gothic" panose="020B0502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endParaRPr lang="en-GB" sz="2000" dirty="0">
                        <a:solidFill>
                          <a:srgbClr val="00206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8588667"/>
                  </a:ext>
                </a:extLst>
              </a:tr>
              <a:tr h="37084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sz="2000" dirty="0">
                          <a:solidFill>
                            <a:srgbClr val="002060"/>
                          </a:solidFill>
                          <a:latin typeface="+mj-lt"/>
                        </a:rPr>
                        <a:t>10</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endParaRPr lang="fr-FR" sz="2000" noProof="0" dirty="0">
                        <a:solidFill>
                          <a:srgbClr val="002060"/>
                        </a:solidFill>
                        <a:latin typeface="Century Gothic" panose="020B0502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endParaRPr lang="en-GB" sz="2000" dirty="0">
                        <a:solidFill>
                          <a:srgbClr val="00206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32867263"/>
                  </a:ext>
                </a:extLst>
              </a:tr>
              <a:tr h="37084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sz="2000" dirty="0">
                          <a:solidFill>
                            <a:srgbClr val="002060"/>
                          </a:solidFill>
                          <a:latin typeface="+mj-lt"/>
                        </a:rPr>
                        <a:t>11</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endParaRPr lang="fr-FR" sz="2000" noProof="0" dirty="0">
                        <a:solidFill>
                          <a:srgbClr val="002060"/>
                        </a:solidFill>
                        <a:latin typeface="Century Gothic" panose="020B0502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endParaRPr lang="en-GB" sz="2000" dirty="0">
                        <a:solidFill>
                          <a:srgbClr val="00206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948145"/>
                  </a:ext>
                </a:extLst>
              </a:tr>
            </a:tbl>
          </a:graphicData>
        </a:graphic>
      </p:graphicFrame>
      <p:sp>
        <p:nvSpPr>
          <p:cNvPr id="6" name="Rectangle 2">
            <a:extLst>
              <a:ext uri="{FF2B5EF4-FFF2-40B4-BE49-F238E27FC236}">
                <a16:creationId xmlns:a16="http://schemas.microsoft.com/office/drawing/2014/main" id="{7016E367-619E-4BE1-A895-A57D5DB15273}"/>
              </a:ext>
            </a:extLst>
          </p:cNvPr>
          <p:cNvSpPr>
            <a:spLocks noChangeArrowheads="1"/>
          </p:cNvSpPr>
          <p:nvPr/>
        </p:nvSpPr>
        <p:spPr bwMode="auto">
          <a:xfrm>
            <a:off x="1799502" y="1359559"/>
            <a:ext cx="502131" cy="4156257"/>
          </a:xfrm>
          <a:prstGeom prst="rect">
            <a:avLst/>
          </a:prstGeom>
          <a:solidFill>
            <a:srgbClr val="CC0099"/>
          </a:solidFill>
          <a:ln w="9525">
            <a:solidFill>
              <a:srgbClr val="000000"/>
            </a:solidFill>
            <a:miter lim="800000"/>
            <a:headEnd/>
            <a:tailEnd/>
          </a:ln>
          <a:effectLst/>
          <a:scene3d>
            <a:camera prst="orthographicFront"/>
            <a:lightRig rig="threePt" dir="t"/>
          </a:scene3d>
          <a:sp3d extrusionH="76200" prstMaterial="clear">
            <a:bevelT w="152400" h="50800" prst="softRound"/>
            <a:bevelB/>
            <a:extrusionClr>
              <a:srgbClr val="FFFFFF"/>
            </a:extrusionClr>
          </a:sp3d>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mj-lt"/>
            </a:endParaRPr>
          </a:p>
        </p:txBody>
      </p:sp>
      <p:sp>
        <p:nvSpPr>
          <p:cNvPr id="9" name="Rectangle 3">
            <a:extLst>
              <a:ext uri="{FF2B5EF4-FFF2-40B4-BE49-F238E27FC236}">
                <a16:creationId xmlns:a16="http://schemas.microsoft.com/office/drawing/2014/main" id="{B1F1856D-4BE8-476F-ACE4-7C9D0FF1EC5F}"/>
              </a:ext>
            </a:extLst>
          </p:cNvPr>
          <p:cNvSpPr>
            <a:spLocks noChangeArrowheads="1"/>
          </p:cNvSpPr>
          <p:nvPr/>
        </p:nvSpPr>
        <p:spPr bwMode="auto">
          <a:xfrm>
            <a:off x="1797136" y="1359557"/>
            <a:ext cx="503528" cy="4156259"/>
          </a:xfrm>
          <a:prstGeom prst="rect">
            <a:avLst/>
          </a:prstGeom>
          <a:gradFill rotWithShape="1">
            <a:gsLst>
              <a:gs pos="0">
                <a:srgbClr val="ED7D31">
                  <a:tint val="100000"/>
                  <a:shade val="100000"/>
                  <a:satMod val="130000"/>
                </a:srgbClr>
              </a:gs>
              <a:gs pos="100000">
                <a:srgbClr val="ED7D31">
                  <a:tint val="50000"/>
                  <a:shade val="100000"/>
                  <a:satMod val="350000"/>
                </a:srgbClr>
              </a:gs>
            </a:gsLst>
            <a:lin ang="16200000" scaled="0"/>
          </a:gradFill>
          <a:ln>
            <a:solidFill>
              <a:srgbClr val="02456F"/>
            </a:solidFill>
            <a:headEnd/>
            <a:tailEnd/>
          </a:ln>
          <a:effectLst>
            <a:outerShdw blurRad="57150" dist="19050" dir="5400000" algn="ctr" rotWithShape="0">
              <a:srgbClr val="FFFFFF">
                <a:alpha val="63000"/>
              </a:srgbClr>
            </a:outerShdw>
          </a:effectLst>
          <a:scene3d>
            <a:camera prst="orthographicFront">
              <a:rot lat="0" lon="0" rev="0"/>
            </a:camera>
            <a:lightRig rig="threePt" dir="t">
              <a:rot lat="0" lon="0" rev="1200000"/>
            </a:lightRig>
          </a:scene3d>
          <a:sp3d>
            <a:bevelT w="63500" h="25400"/>
          </a:sp3d>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mj-lt"/>
              <a:ea typeface="+mn-ea"/>
              <a:cs typeface="+mn-cs"/>
            </a:endParaRPr>
          </a:p>
        </p:txBody>
      </p:sp>
      <p:sp>
        <p:nvSpPr>
          <p:cNvPr id="10" name="Line 4">
            <a:extLst>
              <a:ext uri="{FF2B5EF4-FFF2-40B4-BE49-F238E27FC236}">
                <a16:creationId xmlns:a16="http://schemas.microsoft.com/office/drawing/2014/main" id="{20DE2E63-1BE7-4321-A0E8-2AAE56DA2463}"/>
              </a:ext>
            </a:extLst>
          </p:cNvPr>
          <p:cNvSpPr>
            <a:spLocks noChangeShapeType="1"/>
          </p:cNvSpPr>
          <p:nvPr/>
        </p:nvSpPr>
        <p:spPr bwMode="auto">
          <a:xfrm>
            <a:off x="2482875" y="1348131"/>
            <a:ext cx="0" cy="4156259"/>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rgbClr val="5B9BD5">
                  <a:lumMod val="50000"/>
                </a:srgbClr>
              </a:solidFill>
              <a:effectLst/>
              <a:uLnTx/>
              <a:uFillTx/>
              <a:latin typeface="+mj-lt"/>
            </a:endParaRPr>
          </a:p>
        </p:txBody>
      </p:sp>
      <p:sp>
        <p:nvSpPr>
          <p:cNvPr id="11" name="Line 7">
            <a:extLst>
              <a:ext uri="{FF2B5EF4-FFF2-40B4-BE49-F238E27FC236}">
                <a16:creationId xmlns:a16="http://schemas.microsoft.com/office/drawing/2014/main" id="{EDE8DAD6-1C7E-45D4-970E-CBB009F5085F}"/>
              </a:ext>
            </a:extLst>
          </p:cNvPr>
          <p:cNvSpPr>
            <a:spLocks noChangeShapeType="1"/>
          </p:cNvSpPr>
          <p:nvPr/>
        </p:nvSpPr>
        <p:spPr bwMode="auto">
          <a:xfrm>
            <a:off x="2507563" y="1348131"/>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rgbClr val="5B9BD5">
                  <a:lumMod val="50000"/>
                </a:srgbClr>
              </a:solidFill>
              <a:effectLst/>
              <a:uLnTx/>
              <a:uFillTx/>
              <a:latin typeface="+mj-lt"/>
            </a:endParaRPr>
          </a:p>
        </p:txBody>
      </p:sp>
      <p:sp>
        <p:nvSpPr>
          <p:cNvPr id="12" name="Line 9">
            <a:extLst>
              <a:ext uri="{FF2B5EF4-FFF2-40B4-BE49-F238E27FC236}">
                <a16:creationId xmlns:a16="http://schemas.microsoft.com/office/drawing/2014/main" id="{320EC908-0D1B-4D22-BFD8-5D9DCCD3A813}"/>
              </a:ext>
            </a:extLst>
          </p:cNvPr>
          <p:cNvSpPr>
            <a:spLocks noChangeShapeType="1"/>
          </p:cNvSpPr>
          <p:nvPr/>
        </p:nvSpPr>
        <p:spPr bwMode="auto">
          <a:xfrm>
            <a:off x="2482875" y="5504390"/>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rgbClr val="5B9BD5">
                  <a:lumMod val="50000"/>
                </a:srgbClr>
              </a:solidFill>
              <a:effectLst/>
              <a:uLnTx/>
              <a:uFillTx/>
              <a:latin typeface="+mj-lt"/>
            </a:endParaRPr>
          </a:p>
        </p:txBody>
      </p:sp>
      <p:sp>
        <p:nvSpPr>
          <p:cNvPr id="13" name="Text Box 10">
            <a:extLst>
              <a:ext uri="{FF2B5EF4-FFF2-40B4-BE49-F238E27FC236}">
                <a16:creationId xmlns:a16="http://schemas.microsoft.com/office/drawing/2014/main" id="{9B1159DA-E688-4E43-BE3D-2A71E295813F}"/>
              </a:ext>
            </a:extLst>
          </p:cNvPr>
          <p:cNvSpPr txBox="1">
            <a:spLocks noChangeArrowheads="1"/>
          </p:cNvSpPr>
          <p:nvPr/>
        </p:nvSpPr>
        <p:spPr bwMode="auto">
          <a:xfrm>
            <a:off x="2482875" y="3332033"/>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mj-lt"/>
              </a:rPr>
              <a:t>Secondes</a:t>
            </a:r>
            <a:endParaRPr lang="en-GB" b="1" dirty="0">
              <a:solidFill>
                <a:srgbClr val="5B9BD5">
                  <a:lumMod val="50000"/>
                </a:srgbClr>
              </a:solidFill>
              <a:latin typeface="+mj-lt"/>
            </a:endParaRPr>
          </a:p>
        </p:txBody>
      </p:sp>
      <p:sp>
        <p:nvSpPr>
          <p:cNvPr id="14" name="Text Box 12">
            <a:extLst>
              <a:ext uri="{FF2B5EF4-FFF2-40B4-BE49-F238E27FC236}">
                <a16:creationId xmlns:a16="http://schemas.microsoft.com/office/drawing/2014/main" id="{0AD84DCB-4DA0-4F69-890A-A52821360E72}"/>
              </a:ext>
            </a:extLst>
          </p:cNvPr>
          <p:cNvSpPr txBox="1">
            <a:spLocks noChangeArrowheads="1"/>
          </p:cNvSpPr>
          <p:nvPr/>
        </p:nvSpPr>
        <p:spPr bwMode="auto">
          <a:xfrm>
            <a:off x="2724354" y="1190280"/>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mj-lt"/>
              </a:rPr>
              <a:t>60</a:t>
            </a:r>
          </a:p>
        </p:txBody>
      </p:sp>
      <p:sp>
        <p:nvSpPr>
          <p:cNvPr id="15" name="Text Box 14">
            <a:extLst>
              <a:ext uri="{FF2B5EF4-FFF2-40B4-BE49-F238E27FC236}">
                <a16:creationId xmlns:a16="http://schemas.microsoft.com/office/drawing/2014/main" id="{913BF89A-B093-4B6C-B167-DBC447EA84E9}"/>
              </a:ext>
            </a:extLst>
          </p:cNvPr>
          <p:cNvSpPr txBox="1">
            <a:spLocks noChangeArrowheads="1"/>
          </p:cNvSpPr>
          <p:nvPr/>
        </p:nvSpPr>
        <p:spPr bwMode="auto">
          <a:xfrm>
            <a:off x="2699666" y="5323862"/>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mj-lt"/>
              </a:rPr>
              <a:t>0</a:t>
            </a:r>
          </a:p>
        </p:txBody>
      </p:sp>
      <p:sp>
        <p:nvSpPr>
          <p:cNvPr id="16" name="AutoShape 11">
            <a:hlinkClick r:id="" action="ppaction://noaction" highlightClick="1"/>
            <a:extLst>
              <a:ext uri="{FF2B5EF4-FFF2-40B4-BE49-F238E27FC236}">
                <a16:creationId xmlns:a16="http://schemas.microsoft.com/office/drawing/2014/main" id="{AEACAD4D-D91D-477D-967C-80625DB0315A}"/>
              </a:ext>
            </a:extLst>
          </p:cNvPr>
          <p:cNvSpPr>
            <a:spLocks noChangeArrowheads="1"/>
          </p:cNvSpPr>
          <p:nvPr/>
        </p:nvSpPr>
        <p:spPr bwMode="auto">
          <a:xfrm>
            <a:off x="1536238" y="5734810"/>
            <a:ext cx="1058732" cy="382082"/>
          </a:xfrm>
          <a:prstGeom prst="actionButtonBlank">
            <a:avLst/>
          </a:prstGeom>
          <a:solidFill>
            <a:srgbClr val="0055A5"/>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mj-lt"/>
                <a:ea typeface="+mn-ea"/>
                <a:cs typeface="+mn-cs"/>
              </a:rPr>
              <a:t>DÉBUT</a:t>
            </a:r>
          </a:p>
        </p:txBody>
      </p:sp>
      <p:grpSp>
        <p:nvGrpSpPr>
          <p:cNvPr id="17" name="Group 16">
            <a:extLst>
              <a:ext uri="{FF2B5EF4-FFF2-40B4-BE49-F238E27FC236}">
                <a16:creationId xmlns:a16="http://schemas.microsoft.com/office/drawing/2014/main" id="{B2522F46-EC99-40A7-AF76-64EA7DAB5713}"/>
              </a:ext>
            </a:extLst>
          </p:cNvPr>
          <p:cNvGrpSpPr/>
          <p:nvPr/>
        </p:nvGrpSpPr>
        <p:grpSpPr>
          <a:xfrm>
            <a:off x="7437725" y="1805763"/>
            <a:ext cx="1957774" cy="4371540"/>
            <a:chOff x="7475475" y="1574105"/>
            <a:chExt cx="1957774" cy="4371540"/>
          </a:xfrm>
        </p:grpSpPr>
        <p:sp>
          <p:nvSpPr>
            <p:cNvPr id="18" name="TextBox 17">
              <a:extLst>
                <a:ext uri="{FF2B5EF4-FFF2-40B4-BE49-F238E27FC236}">
                  <a16:creationId xmlns:a16="http://schemas.microsoft.com/office/drawing/2014/main" id="{286F0827-37D9-4853-BFDC-0423EB5EFB8C}"/>
                </a:ext>
              </a:extLst>
            </p:cNvPr>
            <p:cNvSpPr txBox="1"/>
            <p:nvPr/>
          </p:nvSpPr>
          <p:spPr>
            <a:xfrm>
              <a:off x="8471523" y="2262531"/>
              <a:ext cx="504526"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mj-lt"/>
              </a:endParaRPr>
            </a:p>
          </p:txBody>
        </p:sp>
        <p:sp>
          <p:nvSpPr>
            <p:cNvPr id="19" name="TextBox 18">
              <a:extLst>
                <a:ext uri="{FF2B5EF4-FFF2-40B4-BE49-F238E27FC236}">
                  <a16:creationId xmlns:a16="http://schemas.microsoft.com/office/drawing/2014/main" id="{B9CA12BD-7732-4475-B786-A8A9B81B4F36}"/>
                </a:ext>
              </a:extLst>
            </p:cNvPr>
            <p:cNvSpPr txBox="1"/>
            <p:nvPr/>
          </p:nvSpPr>
          <p:spPr>
            <a:xfrm>
              <a:off x="8623923" y="2414931"/>
              <a:ext cx="504526"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mj-lt"/>
              </a:endParaRPr>
            </a:p>
          </p:txBody>
        </p:sp>
        <p:sp>
          <p:nvSpPr>
            <p:cNvPr id="20" name="TextBox 19">
              <a:extLst>
                <a:ext uri="{FF2B5EF4-FFF2-40B4-BE49-F238E27FC236}">
                  <a16:creationId xmlns:a16="http://schemas.microsoft.com/office/drawing/2014/main" id="{3A61DA4D-23A2-47D9-B07D-71EA6D6E2711}"/>
                </a:ext>
              </a:extLst>
            </p:cNvPr>
            <p:cNvSpPr txBox="1"/>
            <p:nvPr/>
          </p:nvSpPr>
          <p:spPr>
            <a:xfrm>
              <a:off x="8776323" y="2567331"/>
              <a:ext cx="504526"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mj-lt"/>
              </a:endParaRPr>
            </a:p>
          </p:txBody>
        </p:sp>
        <p:sp>
          <p:nvSpPr>
            <p:cNvPr id="21" name="TextBox 20">
              <a:extLst>
                <a:ext uri="{FF2B5EF4-FFF2-40B4-BE49-F238E27FC236}">
                  <a16:creationId xmlns:a16="http://schemas.microsoft.com/office/drawing/2014/main" id="{7EFB87CA-A1C2-46E0-A9B4-F64541D27BA7}"/>
                </a:ext>
              </a:extLst>
            </p:cNvPr>
            <p:cNvSpPr txBox="1"/>
            <p:nvPr/>
          </p:nvSpPr>
          <p:spPr>
            <a:xfrm>
              <a:off x="8928723" y="2719731"/>
              <a:ext cx="504526"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mj-lt"/>
              </a:endParaRPr>
            </a:p>
          </p:txBody>
        </p:sp>
        <p:sp>
          <p:nvSpPr>
            <p:cNvPr id="22" name="TextBox 21">
              <a:extLst>
                <a:ext uri="{FF2B5EF4-FFF2-40B4-BE49-F238E27FC236}">
                  <a16:creationId xmlns:a16="http://schemas.microsoft.com/office/drawing/2014/main" id="{448D2BCE-4EE3-47EB-AB64-BD606CD71E8C}"/>
                </a:ext>
              </a:extLst>
            </p:cNvPr>
            <p:cNvSpPr txBox="1"/>
            <p:nvPr/>
          </p:nvSpPr>
          <p:spPr>
            <a:xfrm>
              <a:off x="7735691" y="1574105"/>
              <a:ext cx="1026368"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4472C4">
                      <a:lumMod val="50000"/>
                    </a:srgbClr>
                  </a:solidFill>
                  <a:effectLst/>
                  <a:uLnTx/>
                  <a:uFillTx/>
                  <a:latin typeface="+mj-lt"/>
                </a:rPr>
                <a:t>le ciel</a:t>
              </a:r>
            </a:p>
          </p:txBody>
        </p:sp>
        <p:sp>
          <p:nvSpPr>
            <p:cNvPr id="23" name="TextBox 22">
              <a:extLst>
                <a:ext uri="{FF2B5EF4-FFF2-40B4-BE49-F238E27FC236}">
                  <a16:creationId xmlns:a16="http://schemas.microsoft.com/office/drawing/2014/main" id="{C6553BD8-511D-495D-831E-57481A624C39}"/>
                </a:ext>
              </a:extLst>
            </p:cNvPr>
            <p:cNvSpPr txBox="1"/>
            <p:nvPr/>
          </p:nvSpPr>
          <p:spPr>
            <a:xfrm>
              <a:off x="7658722" y="1969792"/>
              <a:ext cx="1234750"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4472C4">
                      <a:lumMod val="50000"/>
                    </a:srgbClr>
                  </a:solidFill>
                  <a:effectLst/>
                  <a:uLnTx/>
                  <a:uFillTx/>
                  <a:latin typeface="+mj-lt"/>
                </a:rPr>
                <a:t>comme</a:t>
              </a:r>
            </a:p>
          </p:txBody>
        </p:sp>
        <p:sp>
          <p:nvSpPr>
            <p:cNvPr id="24" name="TextBox 23">
              <a:extLst>
                <a:ext uri="{FF2B5EF4-FFF2-40B4-BE49-F238E27FC236}">
                  <a16:creationId xmlns:a16="http://schemas.microsoft.com/office/drawing/2014/main" id="{A1415835-8244-4105-B603-E28EB5D8DA5B}"/>
                </a:ext>
              </a:extLst>
            </p:cNvPr>
            <p:cNvSpPr txBox="1"/>
            <p:nvPr/>
          </p:nvSpPr>
          <p:spPr>
            <a:xfrm>
              <a:off x="7475475" y="2365479"/>
              <a:ext cx="1552711"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4472C4">
                      <a:lumMod val="50000"/>
                    </a:srgbClr>
                  </a:solidFill>
                  <a:effectLst/>
                  <a:uLnTx/>
                  <a:uFillTx/>
                  <a:latin typeface="+mj-lt"/>
                </a:rPr>
                <a:t>la couleur</a:t>
              </a:r>
            </a:p>
          </p:txBody>
        </p:sp>
        <p:sp>
          <p:nvSpPr>
            <p:cNvPr id="25" name="TextBox 24">
              <a:extLst>
                <a:ext uri="{FF2B5EF4-FFF2-40B4-BE49-F238E27FC236}">
                  <a16:creationId xmlns:a16="http://schemas.microsoft.com/office/drawing/2014/main" id="{6CF8B26F-D723-4FE3-91A4-4908E92C6414}"/>
                </a:ext>
              </a:extLst>
            </p:cNvPr>
            <p:cNvSpPr txBox="1"/>
            <p:nvPr/>
          </p:nvSpPr>
          <p:spPr>
            <a:xfrm>
              <a:off x="7572158" y="2761166"/>
              <a:ext cx="1454347"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4472C4">
                      <a:lumMod val="50000"/>
                    </a:srgbClr>
                  </a:solidFill>
                  <a:effectLst/>
                  <a:uLnTx/>
                  <a:uFillTx/>
                  <a:latin typeface="+mj-lt"/>
                </a:rPr>
                <a:t>le rêve</a:t>
              </a:r>
            </a:p>
          </p:txBody>
        </p:sp>
        <p:sp>
          <p:nvSpPr>
            <p:cNvPr id="26" name="TextBox 25">
              <a:extLst>
                <a:ext uri="{FF2B5EF4-FFF2-40B4-BE49-F238E27FC236}">
                  <a16:creationId xmlns:a16="http://schemas.microsoft.com/office/drawing/2014/main" id="{0DB15F6F-E193-4709-B519-89530ABC3449}"/>
                </a:ext>
              </a:extLst>
            </p:cNvPr>
            <p:cNvSpPr txBox="1"/>
            <p:nvPr/>
          </p:nvSpPr>
          <p:spPr>
            <a:xfrm>
              <a:off x="7548923" y="3156853"/>
              <a:ext cx="1454347" cy="41467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4472C4">
                      <a:lumMod val="50000"/>
                    </a:srgbClr>
                  </a:solidFill>
                  <a:effectLst/>
                  <a:uLnTx/>
                  <a:uFillTx/>
                  <a:latin typeface="+mj-lt"/>
                </a:rPr>
                <a:t>le poème</a:t>
              </a:r>
            </a:p>
          </p:txBody>
        </p:sp>
        <p:sp>
          <p:nvSpPr>
            <p:cNvPr id="27" name="TextBox 26">
              <a:extLst>
                <a:ext uri="{FF2B5EF4-FFF2-40B4-BE49-F238E27FC236}">
                  <a16:creationId xmlns:a16="http://schemas.microsoft.com/office/drawing/2014/main" id="{D9877AE3-EB84-4978-B69C-54C876397287}"/>
                </a:ext>
              </a:extLst>
            </p:cNvPr>
            <p:cNvSpPr txBox="1"/>
            <p:nvPr/>
          </p:nvSpPr>
          <p:spPr>
            <a:xfrm>
              <a:off x="7521702" y="3567104"/>
              <a:ext cx="1454347"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4472C4">
                      <a:lumMod val="50000"/>
                    </a:srgbClr>
                  </a:solidFill>
                  <a:effectLst/>
                  <a:uLnTx/>
                  <a:uFillTx/>
                  <a:latin typeface="+mj-lt"/>
                </a:rPr>
                <a:t>la vague</a:t>
              </a:r>
            </a:p>
          </p:txBody>
        </p:sp>
        <p:sp>
          <p:nvSpPr>
            <p:cNvPr id="28" name="TextBox 27">
              <a:extLst>
                <a:ext uri="{FF2B5EF4-FFF2-40B4-BE49-F238E27FC236}">
                  <a16:creationId xmlns:a16="http://schemas.microsoft.com/office/drawing/2014/main" id="{65E5E6FD-4F7C-4A0B-9C70-6B0FAE07E8F0}"/>
                </a:ext>
              </a:extLst>
            </p:cNvPr>
            <p:cNvSpPr txBox="1"/>
            <p:nvPr/>
          </p:nvSpPr>
          <p:spPr>
            <a:xfrm>
              <a:off x="7914362" y="3962791"/>
              <a:ext cx="82381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4472C4">
                      <a:lumMod val="50000"/>
                    </a:srgbClr>
                  </a:solidFill>
                  <a:effectLst/>
                  <a:uLnTx/>
                  <a:uFillTx/>
                  <a:latin typeface="+mj-lt"/>
                </a:rPr>
                <a:t>bleu</a:t>
              </a:r>
            </a:p>
          </p:txBody>
        </p:sp>
        <p:sp>
          <p:nvSpPr>
            <p:cNvPr id="29" name="TextBox 28">
              <a:extLst>
                <a:ext uri="{FF2B5EF4-FFF2-40B4-BE49-F238E27FC236}">
                  <a16:creationId xmlns:a16="http://schemas.microsoft.com/office/drawing/2014/main" id="{014C12BA-172D-4216-B10A-491E8607A5A9}"/>
                </a:ext>
              </a:extLst>
            </p:cNvPr>
            <p:cNvSpPr txBox="1"/>
            <p:nvPr/>
          </p:nvSpPr>
          <p:spPr>
            <a:xfrm>
              <a:off x="7824582" y="4358478"/>
              <a:ext cx="980923"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4472C4">
                      <a:lumMod val="50000"/>
                    </a:srgbClr>
                  </a:solidFill>
                  <a:effectLst/>
                  <a:uLnTx/>
                  <a:uFillTx/>
                  <a:latin typeface="+mj-lt"/>
                </a:rPr>
                <a:t>jaune</a:t>
              </a:r>
            </a:p>
          </p:txBody>
        </p:sp>
        <p:sp>
          <p:nvSpPr>
            <p:cNvPr id="30" name="TextBox 29">
              <a:extLst>
                <a:ext uri="{FF2B5EF4-FFF2-40B4-BE49-F238E27FC236}">
                  <a16:creationId xmlns:a16="http://schemas.microsoft.com/office/drawing/2014/main" id="{5D93A243-D975-4476-A18E-2B3502974EF1}"/>
                </a:ext>
              </a:extLst>
            </p:cNvPr>
            <p:cNvSpPr txBox="1"/>
            <p:nvPr/>
          </p:nvSpPr>
          <p:spPr>
            <a:xfrm>
              <a:off x="7881017" y="4754165"/>
              <a:ext cx="950994"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4472C4">
                      <a:lumMod val="50000"/>
                    </a:srgbClr>
                  </a:solidFill>
                  <a:effectLst/>
                  <a:uLnTx/>
                  <a:uFillTx/>
                  <a:latin typeface="+mj-lt"/>
                </a:rPr>
                <a:t>rouge</a:t>
              </a:r>
            </a:p>
          </p:txBody>
        </p:sp>
        <p:sp>
          <p:nvSpPr>
            <p:cNvPr id="31" name="TextBox 30">
              <a:extLst>
                <a:ext uri="{FF2B5EF4-FFF2-40B4-BE49-F238E27FC236}">
                  <a16:creationId xmlns:a16="http://schemas.microsoft.com/office/drawing/2014/main" id="{BF601194-D833-4330-B161-AA6EA14B0C8B}"/>
                </a:ext>
              </a:extLst>
            </p:cNvPr>
            <p:cNvSpPr txBox="1"/>
            <p:nvPr/>
          </p:nvSpPr>
          <p:spPr>
            <a:xfrm>
              <a:off x="7804005" y="5149852"/>
              <a:ext cx="944181"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4472C4">
                      <a:lumMod val="50000"/>
                    </a:srgbClr>
                  </a:solidFill>
                  <a:effectLst/>
                  <a:uLnTx/>
                  <a:uFillTx/>
                  <a:latin typeface="+mj-lt"/>
                </a:rPr>
                <a:t>vert</a:t>
              </a:r>
            </a:p>
          </p:txBody>
        </p:sp>
        <p:sp>
          <p:nvSpPr>
            <p:cNvPr id="32" name="TextBox 31">
              <a:extLst>
                <a:ext uri="{FF2B5EF4-FFF2-40B4-BE49-F238E27FC236}">
                  <a16:creationId xmlns:a16="http://schemas.microsoft.com/office/drawing/2014/main" id="{7775F2FB-FDC5-4785-8349-9E983ED44C56}"/>
                </a:ext>
              </a:extLst>
            </p:cNvPr>
            <p:cNvSpPr txBox="1"/>
            <p:nvPr/>
          </p:nvSpPr>
          <p:spPr>
            <a:xfrm>
              <a:off x="7491624" y="5545535"/>
              <a:ext cx="1729779"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4472C4">
                      <a:lumMod val="50000"/>
                    </a:srgbClr>
                  </a:solidFill>
                  <a:effectLst/>
                  <a:uLnTx/>
                  <a:uFillTx/>
                  <a:latin typeface="+mj-lt"/>
                </a:rPr>
                <a:t>le/ la poète</a:t>
              </a:r>
            </a:p>
          </p:txBody>
        </p:sp>
      </p:grpSp>
      <p:grpSp>
        <p:nvGrpSpPr>
          <p:cNvPr id="33" name="Group 32">
            <a:extLst>
              <a:ext uri="{FF2B5EF4-FFF2-40B4-BE49-F238E27FC236}">
                <a16:creationId xmlns:a16="http://schemas.microsoft.com/office/drawing/2014/main" id="{7339B77D-63C4-421F-A815-AF1BF14A12C0}"/>
              </a:ext>
            </a:extLst>
          </p:cNvPr>
          <p:cNvGrpSpPr/>
          <p:nvPr/>
        </p:nvGrpSpPr>
        <p:grpSpPr>
          <a:xfrm>
            <a:off x="9429778" y="1798464"/>
            <a:ext cx="1773970" cy="4354062"/>
            <a:chOff x="9467528" y="1566806"/>
            <a:chExt cx="1773970" cy="4354062"/>
          </a:xfrm>
        </p:grpSpPr>
        <p:sp>
          <p:nvSpPr>
            <p:cNvPr id="34" name="TextBox 33">
              <a:extLst>
                <a:ext uri="{FF2B5EF4-FFF2-40B4-BE49-F238E27FC236}">
                  <a16:creationId xmlns:a16="http://schemas.microsoft.com/office/drawing/2014/main" id="{D4EE7B34-0B81-41FA-992E-78241C8A840E}"/>
                </a:ext>
              </a:extLst>
            </p:cNvPr>
            <p:cNvSpPr txBox="1"/>
            <p:nvPr/>
          </p:nvSpPr>
          <p:spPr>
            <a:xfrm>
              <a:off x="9484223" y="1566806"/>
              <a:ext cx="1757275"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mj-lt"/>
                </a:rPr>
                <a:t>sky</a:t>
              </a:r>
            </a:p>
          </p:txBody>
        </p:sp>
        <p:sp>
          <p:nvSpPr>
            <p:cNvPr id="35" name="TextBox 34">
              <a:extLst>
                <a:ext uri="{FF2B5EF4-FFF2-40B4-BE49-F238E27FC236}">
                  <a16:creationId xmlns:a16="http://schemas.microsoft.com/office/drawing/2014/main" id="{96633253-B600-40B8-B23A-7F0F1F114234}"/>
                </a:ext>
              </a:extLst>
            </p:cNvPr>
            <p:cNvSpPr txBox="1"/>
            <p:nvPr/>
          </p:nvSpPr>
          <p:spPr>
            <a:xfrm>
              <a:off x="9779592" y="1962201"/>
              <a:ext cx="1136371"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mj-lt"/>
                </a:rPr>
                <a:t>like</a:t>
              </a:r>
            </a:p>
          </p:txBody>
        </p:sp>
        <p:sp>
          <p:nvSpPr>
            <p:cNvPr id="36" name="TextBox 35">
              <a:extLst>
                <a:ext uri="{FF2B5EF4-FFF2-40B4-BE49-F238E27FC236}">
                  <a16:creationId xmlns:a16="http://schemas.microsoft.com/office/drawing/2014/main" id="{111F8C54-F1EA-4D8C-A038-7E624818A137}"/>
                </a:ext>
              </a:extLst>
            </p:cNvPr>
            <p:cNvSpPr txBox="1"/>
            <p:nvPr/>
          </p:nvSpPr>
          <p:spPr>
            <a:xfrm>
              <a:off x="9586753" y="2357596"/>
              <a:ext cx="1510498"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mj-lt"/>
                </a:rPr>
                <a:t>colour</a:t>
              </a:r>
            </a:p>
          </p:txBody>
        </p:sp>
        <p:sp>
          <p:nvSpPr>
            <p:cNvPr id="37" name="TextBox 36">
              <a:extLst>
                <a:ext uri="{FF2B5EF4-FFF2-40B4-BE49-F238E27FC236}">
                  <a16:creationId xmlns:a16="http://schemas.microsoft.com/office/drawing/2014/main" id="{39634E95-FC59-42BA-84F1-B92DC0E3AC90}"/>
                </a:ext>
              </a:extLst>
            </p:cNvPr>
            <p:cNvSpPr txBox="1"/>
            <p:nvPr/>
          </p:nvSpPr>
          <p:spPr>
            <a:xfrm>
              <a:off x="9645513" y="2752991"/>
              <a:ext cx="1398434"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mj-lt"/>
                </a:rPr>
                <a:t>dream</a:t>
              </a:r>
            </a:p>
          </p:txBody>
        </p:sp>
        <p:sp>
          <p:nvSpPr>
            <p:cNvPr id="38" name="TextBox 37">
              <a:extLst>
                <a:ext uri="{FF2B5EF4-FFF2-40B4-BE49-F238E27FC236}">
                  <a16:creationId xmlns:a16="http://schemas.microsoft.com/office/drawing/2014/main" id="{63D350C1-ACBF-4F7E-B9CD-D4C56DB10076}"/>
                </a:ext>
              </a:extLst>
            </p:cNvPr>
            <p:cNvSpPr txBox="1"/>
            <p:nvPr/>
          </p:nvSpPr>
          <p:spPr>
            <a:xfrm>
              <a:off x="9467528" y="3148386"/>
              <a:ext cx="1765392"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mj-lt"/>
                </a:rPr>
                <a:t>poem</a:t>
              </a:r>
            </a:p>
          </p:txBody>
        </p:sp>
        <p:sp>
          <p:nvSpPr>
            <p:cNvPr id="39" name="TextBox 38">
              <a:extLst>
                <a:ext uri="{FF2B5EF4-FFF2-40B4-BE49-F238E27FC236}">
                  <a16:creationId xmlns:a16="http://schemas.microsoft.com/office/drawing/2014/main" id="{82F31931-C3BF-4DF5-829F-48F8BBCB39C9}"/>
                </a:ext>
              </a:extLst>
            </p:cNvPr>
            <p:cNvSpPr txBox="1"/>
            <p:nvPr/>
          </p:nvSpPr>
          <p:spPr>
            <a:xfrm>
              <a:off x="9555114" y="3543781"/>
              <a:ext cx="1581913"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mj-lt"/>
                </a:rPr>
                <a:t>wave</a:t>
              </a:r>
            </a:p>
          </p:txBody>
        </p:sp>
        <p:sp>
          <p:nvSpPr>
            <p:cNvPr id="40" name="TextBox 39">
              <a:extLst>
                <a:ext uri="{FF2B5EF4-FFF2-40B4-BE49-F238E27FC236}">
                  <a16:creationId xmlns:a16="http://schemas.microsoft.com/office/drawing/2014/main" id="{B547AE99-3E19-44C9-85C6-F443541A1690}"/>
                </a:ext>
              </a:extLst>
            </p:cNvPr>
            <p:cNvSpPr txBox="1"/>
            <p:nvPr/>
          </p:nvSpPr>
          <p:spPr>
            <a:xfrm>
              <a:off x="9595213" y="3939176"/>
              <a:ext cx="1535296"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mj-lt"/>
                </a:rPr>
                <a:t>blue</a:t>
              </a:r>
            </a:p>
          </p:txBody>
        </p:sp>
        <p:sp>
          <p:nvSpPr>
            <p:cNvPr id="41" name="TextBox 40">
              <a:extLst>
                <a:ext uri="{FF2B5EF4-FFF2-40B4-BE49-F238E27FC236}">
                  <a16:creationId xmlns:a16="http://schemas.microsoft.com/office/drawing/2014/main" id="{934B9D58-9C5F-4C33-93A2-2266BC89C17D}"/>
                </a:ext>
              </a:extLst>
            </p:cNvPr>
            <p:cNvSpPr txBox="1"/>
            <p:nvPr/>
          </p:nvSpPr>
          <p:spPr>
            <a:xfrm>
              <a:off x="9677805" y="4334571"/>
              <a:ext cx="1328393"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mj-lt"/>
                </a:rPr>
                <a:t>yellow</a:t>
              </a:r>
            </a:p>
          </p:txBody>
        </p:sp>
        <p:sp>
          <p:nvSpPr>
            <p:cNvPr id="42" name="TextBox 41">
              <a:extLst>
                <a:ext uri="{FF2B5EF4-FFF2-40B4-BE49-F238E27FC236}">
                  <a16:creationId xmlns:a16="http://schemas.microsoft.com/office/drawing/2014/main" id="{CE3FB30D-A0CA-4400-A3FC-02473EC7FF2B}"/>
                </a:ext>
              </a:extLst>
            </p:cNvPr>
            <p:cNvSpPr txBox="1"/>
            <p:nvPr/>
          </p:nvSpPr>
          <p:spPr>
            <a:xfrm>
              <a:off x="9799718" y="4729966"/>
              <a:ext cx="1101012"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mj-lt"/>
                </a:rPr>
                <a:t>red</a:t>
              </a:r>
            </a:p>
          </p:txBody>
        </p:sp>
        <p:sp>
          <p:nvSpPr>
            <p:cNvPr id="43" name="TextBox 42">
              <a:extLst>
                <a:ext uri="{FF2B5EF4-FFF2-40B4-BE49-F238E27FC236}">
                  <a16:creationId xmlns:a16="http://schemas.microsoft.com/office/drawing/2014/main" id="{EAB0E909-CB75-4C37-ACBB-DAF8A5D895A1}"/>
                </a:ext>
              </a:extLst>
            </p:cNvPr>
            <p:cNvSpPr txBox="1"/>
            <p:nvPr/>
          </p:nvSpPr>
          <p:spPr>
            <a:xfrm>
              <a:off x="9660337" y="5125361"/>
              <a:ext cx="1436914"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mj-lt"/>
                </a:rPr>
                <a:t>green</a:t>
              </a:r>
            </a:p>
          </p:txBody>
        </p:sp>
        <p:sp>
          <p:nvSpPr>
            <p:cNvPr id="44" name="TextBox 43">
              <a:extLst>
                <a:ext uri="{FF2B5EF4-FFF2-40B4-BE49-F238E27FC236}">
                  <a16:creationId xmlns:a16="http://schemas.microsoft.com/office/drawing/2014/main" id="{7AA16162-156B-4794-8F3D-62139493BF32}"/>
                </a:ext>
              </a:extLst>
            </p:cNvPr>
            <p:cNvSpPr txBox="1"/>
            <p:nvPr/>
          </p:nvSpPr>
          <p:spPr>
            <a:xfrm>
              <a:off x="9595213" y="5520758"/>
              <a:ext cx="1581912"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mj-lt"/>
                </a:rPr>
                <a:t>poet (m/f)</a:t>
              </a:r>
            </a:p>
          </p:txBody>
        </p:sp>
      </p:grpSp>
    </p:spTree>
    <p:extLst>
      <p:ext uri="{BB962C8B-B14F-4D97-AF65-F5344CB8AC3E}">
        <p14:creationId xmlns:p14="http://schemas.microsoft.com/office/powerpoint/2010/main" val="4129244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3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6"/>
                    </p:tgtEl>
                  </p:cond>
                </p:stCondLst>
                <p:endSync evt="end" delay="0">
                  <p:rtn val="all"/>
                </p:endSync>
                <p:childTnLst>
                  <p:par>
                    <p:cTn id="20" fill="hold">
                      <p:stCondLst>
                        <p:cond delay="0"/>
                      </p:stCondLst>
                      <p:childTnLst>
                        <p:par>
                          <p:cTn id="21" fill="hold">
                            <p:stCondLst>
                              <p:cond delay="0"/>
                            </p:stCondLst>
                            <p:childTnLst>
                              <p:par>
                                <p:cTn id="22" presetID="12" presetClass="exit" presetSubtype="4" fill="remove" nodeType="afterEffect">
                                  <p:stCondLst>
                                    <p:cond delay="0"/>
                                  </p:stCondLst>
                                  <p:childTnLst>
                                    <p:animEffect transition="out" filter="slide(fromBottom)">
                                      <p:cBhvr>
                                        <p:cTn id="23" dur="59000"/>
                                        <p:tgtEl>
                                          <p:spTgt spid="9"/>
                                        </p:tgtEl>
                                      </p:cBhvr>
                                    </p:animEffect>
                                    <p:set>
                                      <p:cBhvr>
                                        <p:cTn id="24" dur="1" fill="hold">
                                          <p:stCondLst>
                                            <p:cond delay="58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err="1">
                <a:solidFill>
                  <a:schemeClr val="bg1"/>
                </a:solidFill>
              </a:rPr>
              <a:t>Vocabulaire</a:t>
            </a:r>
            <a:r>
              <a:rPr lang="en-GB" sz="2800" b="1" dirty="0">
                <a:solidFill>
                  <a:schemeClr val="bg1"/>
                </a:solidFill>
              </a:rPr>
              <a:t> (1/2)</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9950001" y="249870"/>
            <a:ext cx="1959919"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A858D54E-A36A-438C-BDA7-A70983FA9734}"/>
              </a:ext>
            </a:extLst>
          </p:cNvPr>
          <p:cNvSpPr txBox="1"/>
          <p:nvPr/>
        </p:nvSpPr>
        <p:spPr>
          <a:xfrm>
            <a:off x="27010" y="5320251"/>
            <a:ext cx="345508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sage</a:t>
            </a:r>
          </a:p>
        </p:txBody>
      </p:sp>
      <p:sp>
        <p:nvSpPr>
          <p:cNvPr id="20" name="TextBox 19">
            <a:extLst>
              <a:ext uri="{FF2B5EF4-FFF2-40B4-BE49-F238E27FC236}">
                <a16:creationId xmlns:a16="http://schemas.microsoft.com/office/drawing/2014/main" id="{9AB96A45-FE74-4798-A49C-AD96C95DCF7F}"/>
              </a:ext>
            </a:extLst>
          </p:cNvPr>
          <p:cNvSpPr txBox="1"/>
          <p:nvPr/>
        </p:nvSpPr>
        <p:spPr>
          <a:xfrm>
            <a:off x="3999710" y="5320251"/>
            <a:ext cx="328754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jeune</a:t>
            </a:r>
          </a:p>
        </p:txBody>
      </p:sp>
      <p:sp>
        <p:nvSpPr>
          <p:cNvPr id="21" name="TextBox 20">
            <a:extLst>
              <a:ext uri="{FF2B5EF4-FFF2-40B4-BE49-F238E27FC236}">
                <a16:creationId xmlns:a16="http://schemas.microsoft.com/office/drawing/2014/main" id="{74C362D3-E7CA-4236-B7A8-FA6F7F0112DA}"/>
              </a:ext>
            </a:extLst>
          </p:cNvPr>
          <p:cNvSpPr txBox="1"/>
          <p:nvPr/>
        </p:nvSpPr>
        <p:spPr>
          <a:xfrm>
            <a:off x="7388079" y="4890829"/>
            <a:ext cx="282559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6600"/>
                </a:solidFill>
                <a:effectLst/>
                <a:uLnTx/>
                <a:uFillTx/>
                <a:latin typeface="Century Gothic" panose="020F0302020204030204"/>
                <a:ea typeface="+mn-ea"/>
                <a:cs typeface="+mn-cs"/>
              </a:rPr>
              <a:t>[strict]</a:t>
            </a:r>
          </a:p>
        </p:txBody>
      </p:sp>
      <p:sp>
        <p:nvSpPr>
          <p:cNvPr id="22" name="TextBox 21">
            <a:extLst>
              <a:ext uri="{FF2B5EF4-FFF2-40B4-BE49-F238E27FC236}">
                <a16:creationId xmlns:a16="http://schemas.microsoft.com/office/drawing/2014/main" id="{94CFB7FB-50B8-499A-BB82-BC8D44B198DF}"/>
              </a:ext>
            </a:extLst>
          </p:cNvPr>
          <p:cNvSpPr txBox="1"/>
          <p:nvPr/>
        </p:nvSpPr>
        <p:spPr>
          <a:xfrm>
            <a:off x="7102394" y="5268621"/>
            <a:ext cx="331242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strict</a:t>
            </a:r>
            <a:endParaRPr kumimoji="0" lang="fr-FR"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3" name="Picture 2" descr="Wise Owl Clip Art">
            <a:extLst>
              <a:ext uri="{FF2B5EF4-FFF2-40B4-BE49-F238E27FC236}">
                <a16:creationId xmlns:a16="http://schemas.microsoft.com/office/drawing/2014/main" id="{A8A76094-586C-40A8-8F77-45CD9ADAAA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4239" y="3719897"/>
            <a:ext cx="1199099" cy="1170932"/>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AD17D996-56B1-4ED5-9850-5BC2A75F2A6B}"/>
              </a:ext>
            </a:extLst>
          </p:cNvPr>
          <p:cNvSpPr txBox="1"/>
          <p:nvPr/>
        </p:nvSpPr>
        <p:spPr>
          <a:xfrm>
            <a:off x="-12609" y="4979900"/>
            <a:ext cx="385119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6600"/>
                </a:solidFill>
                <a:effectLst/>
                <a:uLnTx/>
                <a:uFillTx/>
                <a:latin typeface="Century Gothic" panose="020F0302020204030204"/>
                <a:ea typeface="+mn-ea"/>
                <a:cs typeface="+mn-cs"/>
              </a:rPr>
              <a:t>[</a:t>
            </a:r>
            <a:r>
              <a:rPr kumimoji="0" lang="fr-FR" sz="2400" b="1" i="0" u="none" strike="noStrike" kern="1200" cap="none" spc="0" normalizeH="0" baseline="0" noProof="0" dirty="0" err="1">
                <a:ln>
                  <a:noFill/>
                </a:ln>
                <a:solidFill>
                  <a:srgbClr val="FF6600"/>
                </a:solidFill>
                <a:effectLst/>
                <a:uLnTx/>
                <a:uFillTx/>
                <a:latin typeface="Century Gothic" panose="020F0302020204030204"/>
                <a:ea typeface="+mn-ea"/>
                <a:cs typeface="+mn-cs"/>
              </a:rPr>
              <a:t>wise</a:t>
            </a:r>
            <a:r>
              <a:rPr kumimoji="0" lang="fr-FR" sz="2400" b="1" i="0" u="none" strike="noStrike" kern="1200" cap="none" spc="0" normalizeH="0" baseline="0" noProof="0" dirty="0">
                <a:ln>
                  <a:noFill/>
                </a:ln>
                <a:solidFill>
                  <a:srgbClr val="FF6600"/>
                </a:solidFill>
                <a:effectLst/>
                <a:uLnTx/>
                <a:uFillTx/>
                <a:latin typeface="Century Gothic" panose="020F0302020204030204"/>
                <a:ea typeface="+mn-ea"/>
                <a:cs typeface="+mn-cs"/>
              </a:rPr>
              <a:t>, </a:t>
            </a:r>
            <a:r>
              <a:rPr kumimoji="0" lang="fr-FR" sz="2400" b="1" i="0" u="none" strike="noStrike" kern="1200" cap="none" spc="0" normalizeH="0" baseline="0" noProof="0" dirty="0" err="1">
                <a:ln>
                  <a:noFill/>
                </a:ln>
                <a:solidFill>
                  <a:srgbClr val="FF6600"/>
                </a:solidFill>
                <a:effectLst/>
                <a:uLnTx/>
                <a:uFillTx/>
                <a:latin typeface="Century Gothic" panose="020F0302020204030204"/>
                <a:ea typeface="+mn-ea"/>
                <a:cs typeface="+mn-cs"/>
              </a:rPr>
              <a:t>well</a:t>
            </a:r>
            <a:r>
              <a:rPr kumimoji="0" lang="fr-FR" sz="2400" b="1" i="0" u="none" strike="noStrike" kern="1200" cap="none" spc="0" normalizeH="0" baseline="0" noProof="0" dirty="0">
                <a:ln>
                  <a:noFill/>
                </a:ln>
                <a:solidFill>
                  <a:srgbClr val="FF6600"/>
                </a:solidFill>
                <a:effectLst/>
                <a:uLnTx/>
                <a:uFillTx/>
                <a:latin typeface="Century Gothic" panose="020F0302020204030204"/>
                <a:ea typeface="+mn-ea"/>
                <a:cs typeface="+mn-cs"/>
              </a:rPr>
              <a:t> </a:t>
            </a:r>
            <a:r>
              <a:rPr kumimoji="0" lang="fr-FR" sz="2400" b="1" i="0" u="none" strike="noStrike" kern="1200" cap="none" spc="0" normalizeH="0" baseline="0" noProof="0" dirty="0" err="1">
                <a:ln>
                  <a:noFill/>
                </a:ln>
                <a:solidFill>
                  <a:srgbClr val="FF6600"/>
                </a:solidFill>
                <a:effectLst/>
                <a:uLnTx/>
                <a:uFillTx/>
                <a:latin typeface="Century Gothic" panose="020F0302020204030204"/>
                <a:ea typeface="+mn-ea"/>
                <a:cs typeface="+mn-cs"/>
              </a:rPr>
              <a:t>behaved</a:t>
            </a:r>
            <a:r>
              <a:rPr kumimoji="0" lang="fr-FR" sz="2400" b="1" i="0" u="none" strike="noStrike" kern="1200" cap="none" spc="0" normalizeH="0" baseline="0" noProof="0" dirty="0">
                <a:ln>
                  <a:noFill/>
                </a:ln>
                <a:solidFill>
                  <a:srgbClr val="FF6600"/>
                </a:solidFill>
                <a:effectLst/>
                <a:uLnTx/>
                <a:uFillTx/>
                <a:latin typeface="Century Gothic" panose="020F0302020204030204"/>
                <a:ea typeface="+mn-ea"/>
                <a:cs typeface="+mn-cs"/>
              </a:rPr>
              <a:t>]</a:t>
            </a:r>
          </a:p>
        </p:txBody>
      </p:sp>
      <p:sp>
        <p:nvSpPr>
          <p:cNvPr id="25" name="TextBox 24">
            <a:extLst>
              <a:ext uri="{FF2B5EF4-FFF2-40B4-BE49-F238E27FC236}">
                <a16:creationId xmlns:a16="http://schemas.microsoft.com/office/drawing/2014/main" id="{9D9D6C37-05B0-470A-8C90-5C85DBA6848A}"/>
              </a:ext>
            </a:extLst>
          </p:cNvPr>
          <p:cNvSpPr txBox="1"/>
          <p:nvPr/>
        </p:nvSpPr>
        <p:spPr>
          <a:xfrm>
            <a:off x="4636586" y="4979899"/>
            <a:ext cx="200063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6600"/>
                </a:solidFill>
                <a:effectLst/>
                <a:uLnTx/>
                <a:uFillTx/>
                <a:latin typeface="Century Gothic" panose="020F0302020204030204"/>
                <a:ea typeface="+mn-ea"/>
                <a:cs typeface="+mn-cs"/>
              </a:rPr>
              <a:t>[</a:t>
            </a:r>
            <a:r>
              <a:rPr kumimoji="0" lang="fr-FR" sz="2400" b="1" i="0" u="none" strike="noStrike" kern="1200" cap="none" spc="0" normalizeH="0" baseline="0" noProof="0" dirty="0" err="1">
                <a:ln>
                  <a:noFill/>
                </a:ln>
                <a:solidFill>
                  <a:srgbClr val="FF6600"/>
                </a:solidFill>
                <a:effectLst/>
                <a:uLnTx/>
                <a:uFillTx/>
                <a:latin typeface="Century Gothic" panose="020F0302020204030204"/>
                <a:ea typeface="+mn-ea"/>
                <a:cs typeface="+mn-cs"/>
              </a:rPr>
              <a:t>young</a:t>
            </a:r>
            <a:r>
              <a:rPr kumimoji="0" lang="fr-FR" sz="2400" b="1" i="0" u="none" strike="noStrike" kern="1200" cap="none" spc="0" normalizeH="0" baseline="0" noProof="0" dirty="0">
                <a:ln>
                  <a:noFill/>
                </a:ln>
                <a:solidFill>
                  <a:srgbClr val="FF6600"/>
                </a:solidFill>
                <a:effectLst/>
                <a:uLnTx/>
                <a:uFillTx/>
                <a:latin typeface="Century Gothic" panose="020F0302020204030204"/>
                <a:ea typeface="+mn-ea"/>
                <a:cs typeface="+mn-cs"/>
              </a:rPr>
              <a:t>]</a:t>
            </a:r>
          </a:p>
        </p:txBody>
      </p:sp>
      <p:pic>
        <p:nvPicPr>
          <p:cNvPr id="26" name="Picture 6" descr="Boy Playing With Toy Truck Clip Art">
            <a:extLst>
              <a:ext uri="{FF2B5EF4-FFF2-40B4-BE49-F238E27FC236}">
                <a16:creationId xmlns:a16="http://schemas.microsoft.com/office/drawing/2014/main" id="{CB1FE189-FABD-4320-AF68-7B80F3AFF7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7991" y="3665989"/>
            <a:ext cx="1312329" cy="12248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58F81EA-3C18-48A8-B041-32AC003DC62B}"/>
              </a:ext>
            </a:extLst>
          </p:cNvPr>
          <p:cNvSpPr txBox="1"/>
          <p:nvPr/>
        </p:nvSpPr>
        <p:spPr>
          <a:xfrm>
            <a:off x="7029041" y="2543271"/>
            <a:ext cx="331242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ouvert</a:t>
            </a:r>
            <a:endParaRPr kumimoji="0" lang="fr-FR"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3" name="Group 2">
            <a:extLst>
              <a:ext uri="{FF2B5EF4-FFF2-40B4-BE49-F238E27FC236}">
                <a16:creationId xmlns:a16="http://schemas.microsoft.com/office/drawing/2014/main" id="{F0DD2E7D-23E1-4963-A4EB-B12CF2C0B21F}"/>
              </a:ext>
            </a:extLst>
          </p:cNvPr>
          <p:cNvGrpSpPr/>
          <p:nvPr/>
        </p:nvGrpSpPr>
        <p:grpSpPr>
          <a:xfrm>
            <a:off x="7526653" y="469329"/>
            <a:ext cx="2423348" cy="2162355"/>
            <a:chOff x="7197332" y="478585"/>
            <a:chExt cx="3061174" cy="3064355"/>
          </a:xfrm>
        </p:grpSpPr>
        <p:sp>
          <p:nvSpPr>
            <p:cNvPr id="28" name="TextBox 27">
              <a:extLst>
                <a:ext uri="{FF2B5EF4-FFF2-40B4-BE49-F238E27FC236}">
                  <a16:creationId xmlns:a16="http://schemas.microsoft.com/office/drawing/2014/main" id="{7086F44B-CC77-4E2E-A6B4-4D9C9C1E8F97}"/>
                </a:ext>
              </a:extLst>
            </p:cNvPr>
            <p:cNvSpPr txBox="1"/>
            <p:nvPr/>
          </p:nvSpPr>
          <p:spPr>
            <a:xfrm>
              <a:off x="7660555" y="3081275"/>
              <a:ext cx="200063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6600"/>
                  </a:solidFill>
                  <a:effectLst/>
                  <a:uLnTx/>
                  <a:uFillTx/>
                  <a:latin typeface="Century Gothic" panose="020F0302020204030204"/>
                  <a:ea typeface="+mn-ea"/>
                  <a:cs typeface="+mn-cs"/>
                </a:rPr>
                <a:t>[open]</a:t>
              </a:r>
            </a:p>
          </p:txBody>
        </p:sp>
        <p:pic>
          <p:nvPicPr>
            <p:cNvPr id="1026" name="Picture 2" descr="Door, Open Door, Wooden Door, Glass Panes, Translucent">
              <a:extLst>
                <a:ext uri="{FF2B5EF4-FFF2-40B4-BE49-F238E27FC236}">
                  <a16:creationId xmlns:a16="http://schemas.microsoft.com/office/drawing/2014/main" id="{2BCDFB3A-2284-4A88-B9E2-0AD44F36A3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7332" y="478585"/>
              <a:ext cx="3061174" cy="2295881"/>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Rectangle 2">
            <a:extLst>
              <a:ext uri="{FF2B5EF4-FFF2-40B4-BE49-F238E27FC236}">
                <a16:creationId xmlns:a16="http://schemas.microsoft.com/office/drawing/2014/main" id="{EF041694-5F89-43B1-9C95-7B9C525DD4C7}"/>
              </a:ext>
            </a:extLst>
          </p:cNvPr>
          <p:cNvSpPr>
            <a:spLocks noChangeArrowheads="1"/>
          </p:cNvSpPr>
          <p:nvPr/>
        </p:nvSpPr>
        <p:spPr bwMode="auto">
          <a:xfrm>
            <a:off x="10217010" y="1163994"/>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latin typeface="+mj-lt"/>
            </a:endParaRPr>
          </a:p>
        </p:txBody>
      </p:sp>
      <p:sp>
        <p:nvSpPr>
          <p:cNvPr id="30" name="Rectangle 3">
            <a:extLst>
              <a:ext uri="{FF2B5EF4-FFF2-40B4-BE49-F238E27FC236}">
                <a16:creationId xmlns:a16="http://schemas.microsoft.com/office/drawing/2014/main" id="{39741ED3-39C2-496D-9420-F386306F4B70}"/>
              </a:ext>
            </a:extLst>
          </p:cNvPr>
          <p:cNvSpPr>
            <a:spLocks noChangeArrowheads="1"/>
          </p:cNvSpPr>
          <p:nvPr/>
        </p:nvSpPr>
        <p:spPr bwMode="auto">
          <a:xfrm>
            <a:off x="10214644" y="1163992"/>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latin typeface="+mj-lt"/>
            </a:endParaRPr>
          </a:p>
        </p:txBody>
      </p:sp>
      <p:sp>
        <p:nvSpPr>
          <p:cNvPr id="31" name="Line 4">
            <a:extLst>
              <a:ext uri="{FF2B5EF4-FFF2-40B4-BE49-F238E27FC236}">
                <a16:creationId xmlns:a16="http://schemas.microsoft.com/office/drawing/2014/main" id="{354B6327-7A33-4CC8-8D92-B13C1A2BC00B}"/>
              </a:ext>
            </a:extLst>
          </p:cNvPr>
          <p:cNvSpPr>
            <a:spLocks noChangeShapeType="1"/>
          </p:cNvSpPr>
          <p:nvPr/>
        </p:nvSpPr>
        <p:spPr bwMode="auto">
          <a:xfrm>
            <a:off x="10900383" y="1152566"/>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mj-lt"/>
            </a:endParaRPr>
          </a:p>
        </p:txBody>
      </p:sp>
      <p:sp>
        <p:nvSpPr>
          <p:cNvPr id="32" name="Line 7">
            <a:extLst>
              <a:ext uri="{FF2B5EF4-FFF2-40B4-BE49-F238E27FC236}">
                <a16:creationId xmlns:a16="http://schemas.microsoft.com/office/drawing/2014/main" id="{0055E3CA-E801-4BD2-B8EB-E9A8F17B5BC1}"/>
              </a:ext>
            </a:extLst>
          </p:cNvPr>
          <p:cNvSpPr>
            <a:spLocks noChangeShapeType="1"/>
          </p:cNvSpPr>
          <p:nvPr/>
        </p:nvSpPr>
        <p:spPr bwMode="auto">
          <a:xfrm>
            <a:off x="10925071" y="1152566"/>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mj-lt"/>
            </a:endParaRPr>
          </a:p>
        </p:txBody>
      </p:sp>
      <p:sp>
        <p:nvSpPr>
          <p:cNvPr id="33" name="Line 9">
            <a:extLst>
              <a:ext uri="{FF2B5EF4-FFF2-40B4-BE49-F238E27FC236}">
                <a16:creationId xmlns:a16="http://schemas.microsoft.com/office/drawing/2014/main" id="{0FF9D877-DE4B-490B-988F-8E4411E063FD}"/>
              </a:ext>
            </a:extLst>
          </p:cNvPr>
          <p:cNvSpPr>
            <a:spLocks noChangeShapeType="1"/>
          </p:cNvSpPr>
          <p:nvPr/>
        </p:nvSpPr>
        <p:spPr bwMode="auto">
          <a:xfrm>
            <a:off x="10900383" y="5308825"/>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mj-lt"/>
            </a:endParaRPr>
          </a:p>
        </p:txBody>
      </p:sp>
      <p:sp>
        <p:nvSpPr>
          <p:cNvPr id="34" name="Text Box 10">
            <a:extLst>
              <a:ext uri="{FF2B5EF4-FFF2-40B4-BE49-F238E27FC236}">
                <a16:creationId xmlns:a16="http://schemas.microsoft.com/office/drawing/2014/main" id="{57C6E75A-3AD0-4FDA-8B8F-2FD75623A393}"/>
              </a:ext>
            </a:extLst>
          </p:cNvPr>
          <p:cNvSpPr txBox="1">
            <a:spLocks noChangeArrowheads="1"/>
          </p:cNvSpPr>
          <p:nvPr/>
        </p:nvSpPr>
        <p:spPr bwMode="auto">
          <a:xfrm>
            <a:off x="10794482" y="2971255"/>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mj-lt"/>
              </a:rPr>
              <a:t>secondes</a:t>
            </a:r>
            <a:endParaRPr lang="en-GB" b="1" dirty="0">
              <a:solidFill>
                <a:srgbClr val="5B9BD5">
                  <a:lumMod val="50000"/>
                </a:srgbClr>
              </a:solidFill>
              <a:latin typeface="+mj-lt"/>
            </a:endParaRPr>
          </a:p>
        </p:txBody>
      </p:sp>
      <p:sp>
        <p:nvSpPr>
          <p:cNvPr id="35" name="Text Box 12">
            <a:extLst>
              <a:ext uri="{FF2B5EF4-FFF2-40B4-BE49-F238E27FC236}">
                <a16:creationId xmlns:a16="http://schemas.microsoft.com/office/drawing/2014/main" id="{0FE22A54-1ABC-4272-B928-88E881E22C02}"/>
              </a:ext>
            </a:extLst>
          </p:cNvPr>
          <p:cNvSpPr txBox="1">
            <a:spLocks noChangeArrowheads="1"/>
          </p:cNvSpPr>
          <p:nvPr/>
        </p:nvSpPr>
        <p:spPr bwMode="auto">
          <a:xfrm>
            <a:off x="11141862" y="994715"/>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mj-lt"/>
              </a:rPr>
              <a:t>10</a:t>
            </a:r>
          </a:p>
        </p:txBody>
      </p:sp>
      <p:sp>
        <p:nvSpPr>
          <p:cNvPr id="36" name="Text Box 14">
            <a:extLst>
              <a:ext uri="{FF2B5EF4-FFF2-40B4-BE49-F238E27FC236}">
                <a16:creationId xmlns:a16="http://schemas.microsoft.com/office/drawing/2014/main" id="{EFA9936B-7710-4EBF-9321-9F9AF8632294}"/>
              </a:ext>
            </a:extLst>
          </p:cNvPr>
          <p:cNvSpPr txBox="1">
            <a:spLocks noChangeArrowheads="1"/>
          </p:cNvSpPr>
          <p:nvPr/>
        </p:nvSpPr>
        <p:spPr bwMode="auto">
          <a:xfrm>
            <a:off x="11117174" y="512829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mj-lt"/>
              </a:rPr>
              <a:t>0</a:t>
            </a:r>
          </a:p>
        </p:txBody>
      </p:sp>
      <p:sp>
        <p:nvSpPr>
          <p:cNvPr id="37" name="Rectangle 36">
            <a:extLst>
              <a:ext uri="{FF2B5EF4-FFF2-40B4-BE49-F238E27FC236}">
                <a16:creationId xmlns:a16="http://schemas.microsoft.com/office/drawing/2014/main" id="{41155BD8-45AF-423E-A39F-4F3DD535A03D}"/>
              </a:ext>
            </a:extLst>
          </p:cNvPr>
          <p:cNvSpPr/>
          <p:nvPr/>
        </p:nvSpPr>
        <p:spPr>
          <a:xfrm>
            <a:off x="10063416" y="5320251"/>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mj-lt"/>
            </a:endParaRPr>
          </a:p>
        </p:txBody>
      </p:sp>
      <p:sp>
        <p:nvSpPr>
          <p:cNvPr id="38" name="AutoShape 11">
            <a:hlinkClick r:id="" action="ppaction://noaction" highlightClick="1"/>
            <a:extLst>
              <a:ext uri="{FF2B5EF4-FFF2-40B4-BE49-F238E27FC236}">
                <a16:creationId xmlns:a16="http://schemas.microsoft.com/office/drawing/2014/main" id="{D59A273F-5B28-457B-A313-6353A838CE29}"/>
              </a:ext>
            </a:extLst>
          </p:cNvPr>
          <p:cNvSpPr>
            <a:spLocks noChangeArrowheads="1"/>
          </p:cNvSpPr>
          <p:nvPr/>
        </p:nvSpPr>
        <p:spPr bwMode="auto">
          <a:xfrm>
            <a:off x="9953746" y="5539245"/>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latin typeface="+mj-lt"/>
              </a:rPr>
              <a:t>DÉBUT</a:t>
            </a:r>
          </a:p>
        </p:txBody>
      </p:sp>
      <p:sp>
        <p:nvSpPr>
          <p:cNvPr id="39" name="TextBox 38">
            <a:extLst>
              <a:ext uri="{FF2B5EF4-FFF2-40B4-BE49-F238E27FC236}">
                <a16:creationId xmlns:a16="http://schemas.microsoft.com/office/drawing/2014/main" id="{51F28E14-7885-4BC6-9C8F-91115A550B09}"/>
              </a:ext>
            </a:extLst>
          </p:cNvPr>
          <p:cNvSpPr txBox="1"/>
          <p:nvPr/>
        </p:nvSpPr>
        <p:spPr>
          <a:xfrm>
            <a:off x="26704" y="2631684"/>
            <a:ext cx="345508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grand</a:t>
            </a:r>
          </a:p>
        </p:txBody>
      </p:sp>
      <p:sp>
        <p:nvSpPr>
          <p:cNvPr id="40" name="TextBox 39">
            <a:extLst>
              <a:ext uri="{FF2B5EF4-FFF2-40B4-BE49-F238E27FC236}">
                <a16:creationId xmlns:a16="http://schemas.microsoft.com/office/drawing/2014/main" id="{FF5CAF08-27DB-4CE6-8F22-B1D13DD96BF2}"/>
              </a:ext>
            </a:extLst>
          </p:cNvPr>
          <p:cNvSpPr txBox="1"/>
          <p:nvPr/>
        </p:nvSpPr>
        <p:spPr>
          <a:xfrm>
            <a:off x="3868316" y="2543271"/>
            <a:ext cx="328754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petit</a:t>
            </a:r>
          </a:p>
        </p:txBody>
      </p:sp>
      <p:sp>
        <p:nvSpPr>
          <p:cNvPr id="5" name="TextBox 4">
            <a:extLst>
              <a:ext uri="{FF2B5EF4-FFF2-40B4-BE49-F238E27FC236}">
                <a16:creationId xmlns:a16="http://schemas.microsoft.com/office/drawing/2014/main" id="{1374FD07-0642-465B-8F2D-DA83B0ED5108}"/>
              </a:ext>
            </a:extLst>
          </p:cNvPr>
          <p:cNvSpPr txBox="1"/>
          <p:nvPr/>
        </p:nvSpPr>
        <p:spPr>
          <a:xfrm>
            <a:off x="1310936" y="2198765"/>
            <a:ext cx="200063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6600"/>
                </a:solidFill>
                <a:effectLst/>
                <a:uLnTx/>
                <a:uFillTx/>
                <a:latin typeface="Century Gothic" panose="020F0302020204030204"/>
                <a:ea typeface="+mn-ea"/>
                <a:cs typeface="+mn-cs"/>
              </a:rPr>
              <a:t>[</a:t>
            </a:r>
            <a:r>
              <a:rPr kumimoji="0" lang="fr-FR" sz="2400" b="1" i="0" u="none" strike="noStrike" kern="1200" cap="none" spc="0" normalizeH="0" baseline="0" noProof="0" dirty="0" err="1">
                <a:ln>
                  <a:noFill/>
                </a:ln>
                <a:solidFill>
                  <a:srgbClr val="FF6600"/>
                </a:solidFill>
                <a:effectLst/>
                <a:uLnTx/>
                <a:uFillTx/>
                <a:latin typeface="Century Gothic" panose="020F0302020204030204"/>
                <a:ea typeface="+mn-ea"/>
                <a:cs typeface="+mn-cs"/>
              </a:rPr>
              <a:t>tall</a:t>
            </a:r>
            <a:r>
              <a:rPr kumimoji="0" lang="fr-FR" sz="2400" b="1" i="0" u="none" strike="noStrike" kern="1200" cap="none" spc="0" normalizeH="0" baseline="0" noProof="0" dirty="0">
                <a:ln>
                  <a:noFill/>
                </a:ln>
                <a:solidFill>
                  <a:srgbClr val="FF6600"/>
                </a:solidFill>
                <a:effectLst/>
                <a:uLnTx/>
                <a:uFillTx/>
                <a:latin typeface="Century Gothic" panose="020F0302020204030204"/>
                <a:ea typeface="+mn-ea"/>
                <a:cs typeface="+mn-cs"/>
              </a:rPr>
              <a:t>, big]</a:t>
            </a:r>
          </a:p>
        </p:txBody>
      </p:sp>
      <p:sp>
        <p:nvSpPr>
          <p:cNvPr id="6" name="TextBox 5">
            <a:extLst>
              <a:ext uri="{FF2B5EF4-FFF2-40B4-BE49-F238E27FC236}">
                <a16:creationId xmlns:a16="http://schemas.microsoft.com/office/drawing/2014/main" id="{711C3DEC-682E-46BB-984C-5AA0566844F8}"/>
              </a:ext>
            </a:extLst>
          </p:cNvPr>
          <p:cNvSpPr txBox="1"/>
          <p:nvPr/>
        </p:nvSpPr>
        <p:spPr>
          <a:xfrm>
            <a:off x="3792975" y="2288861"/>
            <a:ext cx="31467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6600"/>
                </a:solidFill>
                <a:effectLst/>
                <a:uLnTx/>
                <a:uFillTx/>
                <a:latin typeface="Century Gothic" panose="020F0302020204030204"/>
                <a:ea typeface="+mn-ea"/>
                <a:cs typeface="+mn-cs"/>
              </a:rPr>
              <a:t>[short, </a:t>
            </a:r>
            <a:r>
              <a:rPr kumimoji="0" lang="fr-FR" sz="2400" b="1" i="0" u="none" strike="noStrike" kern="1200" cap="none" spc="0" normalizeH="0" baseline="0" noProof="0" dirty="0" err="1">
                <a:ln>
                  <a:noFill/>
                </a:ln>
                <a:solidFill>
                  <a:srgbClr val="FF6600"/>
                </a:solidFill>
                <a:effectLst/>
                <a:uLnTx/>
                <a:uFillTx/>
                <a:latin typeface="Century Gothic" panose="020F0302020204030204"/>
                <a:ea typeface="+mn-ea"/>
                <a:cs typeface="+mn-cs"/>
              </a:rPr>
              <a:t>small</a:t>
            </a:r>
            <a:r>
              <a:rPr kumimoji="0" lang="fr-FR" sz="2400" b="1" i="0" u="none" strike="noStrike" kern="1200" cap="none" spc="0" normalizeH="0" baseline="0" noProof="0" dirty="0">
                <a:ln>
                  <a:noFill/>
                </a:ln>
                <a:solidFill>
                  <a:srgbClr val="FF6600"/>
                </a:solidFill>
                <a:effectLst/>
                <a:uLnTx/>
                <a:uFillTx/>
                <a:latin typeface="Century Gothic" panose="020F0302020204030204"/>
                <a:ea typeface="+mn-ea"/>
                <a:cs typeface="+mn-cs"/>
              </a:rPr>
              <a:t>, </a:t>
            </a:r>
            <a:r>
              <a:rPr kumimoji="0" lang="fr-FR" sz="2400" b="1" i="0" u="none" strike="noStrike" kern="1200" cap="none" spc="0" normalizeH="0" baseline="0" noProof="0" dirty="0" err="1">
                <a:ln>
                  <a:noFill/>
                </a:ln>
                <a:solidFill>
                  <a:srgbClr val="FF6600"/>
                </a:solidFill>
                <a:effectLst/>
                <a:uLnTx/>
                <a:uFillTx/>
                <a:latin typeface="Century Gothic" panose="020F0302020204030204"/>
                <a:ea typeface="+mn-ea"/>
                <a:cs typeface="+mn-cs"/>
              </a:rPr>
              <a:t>little</a:t>
            </a:r>
            <a:r>
              <a:rPr kumimoji="0" lang="fr-FR" sz="2400" b="1" i="0" u="none" strike="noStrike" kern="1200" cap="none" spc="0" normalizeH="0" baseline="0" noProof="0" dirty="0">
                <a:ln>
                  <a:noFill/>
                </a:ln>
                <a:solidFill>
                  <a:srgbClr val="FF6600"/>
                </a:solidFill>
                <a:effectLst/>
                <a:uLnTx/>
                <a:uFillTx/>
                <a:latin typeface="Century Gothic" panose="020F0302020204030204"/>
                <a:ea typeface="+mn-ea"/>
                <a:cs typeface="+mn-cs"/>
              </a:rPr>
              <a:t>]</a:t>
            </a:r>
          </a:p>
        </p:txBody>
      </p:sp>
      <p:pic>
        <p:nvPicPr>
          <p:cNvPr id="1028" name="Picture 4" descr="Giraffe Clip Art">
            <a:extLst>
              <a:ext uri="{FF2B5EF4-FFF2-40B4-BE49-F238E27FC236}">
                <a16:creationId xmlns:a16="http://schemas.microsoft.com/office/drawing/2014/main" id="{8F0CD99C-43D3-43A0-A4A5-C4B01DFD53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8061" y="1314429"/>
            <a:ext cx="1092210" cy="139954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ouse Rat Rodent Clip Art">
            <a:extLst>
              <a:ext uri="{FF2B5EF4-FFF2-40B4-BE49-F238E27FC236}">
                <a16:creationId xmlns:a16="http://schemas.microsoft.com/office/drawing/2014/main" id="{E4C8FC37-E2E8-4943-B8DC-0608FF88728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67233" y="1512403"/>
            <a:ext cx="952500" cy="68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868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38"/>
                    </p:tgtEl>
                  </p:cond>
                </p:stCondLst>
                <p:endSync evt="end" delay="0">
                  <p:rtn val="all"/>
                </p:endSync>
                <p:childTnLst>
                  <p:par>
                    <p:cTn id="28" fill="hold">
                      <p:stCondLst>
                        <p:cond delay="0"/>
                      </p:stCondLst>
                      <p:childTnLst>
                        <p:par>
                          <p:cTn id="29" fill="hold">
                            <p:stCondLst>
                              <p:cond delay="0"/>
                            </p:stCondLst>
                            <p:childTnLst>
                              <p:par>
                                <p:cTn id="30" presetID="12" presetClass="exit" presetSubtype="4" fill="remove" nodeType="afterEffect">
                                  <p:stCondLst>
                                    <p:cond delay="0"/>
                                  </p:stCondLst>
                                  <p:childTnLst>
                                    <p:animEffect transition="out" filter="slide(fromBottom)">
                                      <p:cBhvr>
                                        <p:cTn id="31" dur="10000"/>
                                        <p:tgtEl>
                                          <p:spTgt spid="30"/>
                                        </p:tgtEl>
                                      </p:cBhvr>
                                    </p:animEffect>
                                    <p:set>
                                      <p:cBhvr>
                                        <p:cTn id="32" dur="1" fill="hold">
                                          <p:stCondLst>
                                            <p:cond delay="9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bldLst>
      <p:bldP spid="9" grpId="0"/>
      <p:bldP spid="20" grpId="0"/>
      <p:bldP spid="22" grpId="0"/>
      <p:bldP spid="2" grpId="0"/>
      <p:bldP spid="39" grpId="0"/>
      <p:bldP spid="4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err="1">
                <a:solidFill>
                  <a:schemeClr val="bg1"/>
                </a:solidFill>
              </a:rPr>
              <a:t>Vocabulaire</a:t>
            </a:r>
            <a:r>
              <a:rPr lang="en-GB" sz="2800" b="1" dirty="0">
                <a:solidFill>
                  <a:schemeClr val="bg1"/>
                </a:solidFill>
              </a:rPr>
              <a:t> (2/2)</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9909731" y="249870"/>
            <a:ext cx="2000189"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89CFF25E-BF88-41BC-8C57-FCE47C1CBC14}"/>
              </a:ext>
            </a:extLst>
          </p:cNvPr>
          <p:cNvSpPr txBox="1"/>
          <p:nvPr/>
        </p:nvSpPr>
        <p:spPr>
          <a:xfrm>
            <a:off x="3676349" y="4385541"/>
            <a:ext cx="272553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ils/elles sont</a:t>
            </a:r>
            <a:endPar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8C956050-68ED-4821-BDD7-7892793E028F}"/>
              </a:ext>
            </a:extLst>
          </p:cNvPr>
          <p:cNvSpPr txBox="1"/>
          <p:nvPr/>
        </p:nvSpPr>
        <p:spPr>
          <a:xfrm>
            <a:off x="6774390" y="4406738"/>
            <a:ext cx="292888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t>
            </a:r>
            <a:r>
              <a:rPr kumimoji="0" lang="fr-FR" sz="5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ous</a:t>
            </a:r>
            <a:r>
              <a:rPr kumimoji="0" lang="fr-FR"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sommes</a:t>
            </a:r>
          </a:p>
        </p:txBody>
      </p:sp>
      <p:sp>
        <p:nvSpPr>
          <p:cNvPr id="11" name="TextBox 10">
            <a:extLst>
              <a:ext uri="{FF2B5EF4-FFF2-40B4-BE49-F238E27FC236}">
                <a16:creationId xmlns:a16="http://schemas.microsoft.com/office/drawing/2014/main" id="{9A355233-D669-4E1A-9EA0-1B218EF992AA}"/>
              </a:ext>
            </a:extLst>
          </p:cNvPr>
          <p:cNvSpPr txBox="1"/>
          <p:nvPr/>
        </p:nvSpPr>
        <p:spPr>
          <a:xfrm>
            <a:off x="337523" y="4390539"/>
            <a:ext cx="2926582"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t>
            </a:r>
            <a:r>
              <a:rPr kumimoji="0" lang="fr-FR" sz="5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ous</a:t>
            </a:r>
            <a:r>
              <a:rPr kumimoji="0" lang="fr-FR"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êtes</a:t>
            </a:r>
          </a:p>
        </p:txBody>
      </p:sp>
      <p:sp>
        <p:nvSpPr>
          <p:cNvPr id="22" name="TextBox 21">
            <a:extLst>
              <a:ext uri="{FF2B5EF4-FFF2-40B4-BE49-F238E27FC236}">
                <a16:creationId xmlns:a16="http://schemas.microsoft.com/office/drawing/2014/main" id="{C2BC86D0-D102-4E02-A9AB-085F23248695}"/>
              </a:ext>
            </a:extLst>
          </p:cNvPr>
          <p:cNvSpPr txBox="1"/>
          <p:nvPr/>
        </p:nvSpPr>
        <p:spPr>
          <a:xfrm>
            <a:off x="438509" y="3396363"/>
            <a:ext cx="2825596"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400" b="1" i="0" u="none" strike="noStrike" kern="1200" cap="none" spc="0" normalizeH="0" baseline="0" noProof="0" dirty="0">
                <a:ln>
                  <a:noFill/>
                </a:ln>
                <a:solidFill>
                  <a:srgbClr val="FF6600"/>
                </a:solidFill>
                <a:effectLst/>
                <a:uLnTx/>
                <a:uFillTx/>
                <a:latin typeface="Century Gothic" panose="020F0302020204030204"/>
                <a:ea typeface="+mn-ea"/>
                <a:cs typeface="+mn-cs"/>
              </a:rPr>
              <a:t>[</a:t>
            </a:r>
            <a:r>
              <a:rPr kumimoji="0" lang="fr-FR" sz="3400" b="1" i="0" u="none" strike="noStrike" kern="1200" cap="none" spc="0" normalizeH="0" baseline="0" noProof="0" dirty="0" err="1">
                <a:ln>
                  <a:noFill/>
                </a:ln>
                <a:solidFill>
                  <a:srgbClr val="FF6600"/>
                </a:solidFill>
                <a:effectLst/>
                <a:uLnTx/>
                <a:uFillTx/>
                <a:latin typeface="Century Gothic" panose="020F0302020204030204"/>
                <a:ea typeface="+mn-ea"/>
                <a:cs typeface="+mn-cs"/>
              </a:rPr>
              <a:t>you</a:t>
            </a:r>
            <a:r>
              <a:rPr kumimoji="0" lang="fr-FR" sz="3400" b="1" i="0" u="none" strike="noStrike" kern="1200" cap="none" spc="0" normalizeH="0" baseline="0" noProof="0" dirty="0">
                <a:ln>
                  <a:noFill/>
                </a:ln>
                <a:solidFill>
                  <a:srgbClr val="FF6600"/>
                </a:solidFill>
                <a:effectLst/>
                <a:uLnTx/>
                <a:uFillTx/>
                <a:latin typeface="Century Gothic" panose="020F0302020204030204"/>
                <a:ea typeface="+mn-ea"/>
                <a:cs typeface="+mn-cs"/>
              </a:rPr>
              <a:t> 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400" b="1" i="0" u="none" strike="noStrike" kern="1200" cap="none" spc="0" normalizeH="0" baseline="0" noProof="0" dirty="0">
                <a:ln>
                  <a:noFill/>
                </a:ln>
                <a:solidFill>
                  <a:srgbClr val="FF6600"/>
                </a:solidFill>
                <a:effectLst/>
                <a:uLnTx/>
                <a:uFillTx/>
                <a:latin typeface="Century Gothic" panose="020F0302020204030204"/>
                <a:ea typeface="+mn-ea"/>
                <a:cs typeface="+mn-cs"/>
              </a:rPr>
              <a:t>(plural)</a:t>
            </a:r>
          </a:p>
        </p:txBody>
      </p:sp>
      <p:sp>
        <p:nvSpPr>
          <p:cNvPr id="23" name="TextBox 22">
            <a:extLst>
              <a:ext uri="{FF2B5EF4-FFF2-40B4-BE49-F238E27FC236}">
                <a16:creationId xmlns:a16="http://schemas.microsoft.com/office/drawing/2014/main" id="{77A826BF-F5F8-49B9-8B0E-7BBEF9E15F3C}"/>
              </a:ext>
            </a:extLst>
          </p:cNvPr>
          <p:cNvSpPr txBox="1"/>
          <p:nvPr/>
        </p:nvSpPr>
        <p:spPr>
          <a:xfrm>
            <a:off x="3722783" y="3611936"/>
            <a:ext cx="2825596"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400" b="1" i="0" u="none" strike="noStrike" kern="1200" cap="none" spc="0" normalizeH="0" baseline="0" noProof="0" dirty="0">
                <a:ln>
                  <a:noFill/>
                </a:ln>
                <a:solidFill>
                  <a:srgbClr val="FF6600"/>
                </a:solidFill>
                <a:effectLst/>
                <a:uLnTx/>
                <a:uFillTx/>
                <a:latin typeface="Century Gothic" panose="020F0302020204030204"/>
                <a:ea typeface="+mn-ea"/>
                <a:cs typeface="+mn-cs"/>
              </a:rPr>
              <a:t>[</a:t>
            </a:r>
            <a:r>
              <a:rPr kumimoji="0" lang="fr-FR" sz="3400" b="1" i="0" u="none" strike="noStrike" kern="1200" cap="none" spc="0" normalizeH="0" baseline="0" noProof="0" dirty="0" err="1">
                <a:ln>
                  <a:noFill/>
                </a:ln>
                <a:solidFill>
                  <a:srgbClr val="FF6600"/>
                </a:solidFill>
                <a:effectLst/>
                <a:uLnTx/>
                <a:uFillTx/>
                <a:latin typeface="Century Gothic" panose="020F0302020204030204"/>
                <a:ea typeface="+mn-ea"/>
                <a:cs typeface="+mn-cs"/>
              </a:rPr>
              <a:t>they</a:t>
            </a:r>
            <a:r>
              <a:rPr kumimoji="0" lang="fr-FR" sz="3400" b="1" i="0" u="none" strike="noStrike" kern="1200" cap="none" spc="0" normalizeH="0" baseline="0" noProof="0" dirty="0">
                <a:ln>
                  <a:noFill/>
                </a:ln>
                <a:solidFill>
                  <a:srgbClr val="FF6600"/>
                </a:solidFill>
                <a:effectLst/>
                <a:uLnTx/>
                <a:uFillTx/>
                <a:latin typeface="Century Gothic" panose="020F0302020204030204"/>
                <a:ea typeface="+mn-ea"/>
                <a:cs typeface="+mn-cs"/>
              </a:rPr>
              <a:t> are]</a:t>
            </a:r>
          </a:p>
        </p:txBody>
      </p:sp>
      <p:sp>
        <p:nvSpPr>
          <p:cNvPr id="24" name="TextBox 23">
            <a:extLst>
              <a:ext uri="{FF2B5EF4-FFF2-40B4-BE49-F238E27FC236}">
                <a16:creationId xmlns:a16="http://schemas.microsoft.com/office/drawing/2014/main" id="{4222EC63-356F-45A1-BDA5-41DEF42FEB59}"/>
              </a:ext>
            </a:extLst>
          </p:cNvPr>
          <p:cNvSpPr txBox="1"/>
          <p:nvPr/>
        </p:nvSpPr>
        <p:spPr>
          <a:xfrm>
            <a:off x="6877680" y="3611935"/>
            <a:ext cx="2825596"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400" b="1" i="0" u="none" strike="noStrike" kern="1200" cap="none" spc="0" normalizeH="0" baseline="0" noProof="0" dirty="0">
                <a:ln>
                  <a:noFill/>
                </a:ln>
                <a:solidFill>
                  <a:srgbClr val="FF6600"/>
                </a:solidFill>
                <a:effectLst/>
                <a:uLnTx/>
                <a:uFillTx/>
                <a:latin typeface="Century Gothic" panose="020F0302020204030204"/>
                <a:ea typeface="+mn-ea"/>
                <a:cs typeface="+mn-cs"/>
              </a:rPr>
              <a:t>[</a:t>
            </a:r>
            <a:r>
              <a:rPr kumimoji="0" lang="fr-FR" sz="3400" b="1" i="0" u="none" strike="noStrike" kern="1200" cap="none" spc="0" normalizeH="0" baseline="0" noProof="0" dirty="0" err="1">
                <a:ln>
                  <a:noFill/>
                </a:ln>
                <a:solidFill>
                  <a:srgbClr val="FF6600"/>
                </a:solidFill>
                <a:effectLst/>
                <a:uLnTx/>
                <a:uFillTx/>
                <a:latin typeface="Century Gothic" panose="020F0302020204030204"/>
                <a:ea typeface="+mn-ea"/>
                <a:cs typeface="+mn-cs"/>
              </a:rPr>
              <a:t>we</a:t>
            </a:r>
            <a:r>
              <a:rPr kumimoji="0" lang="fr-FR" sz="3400" b="1" i="0" u="none" strike="noStrike" kern="1200" cap="none" spc="0" normalizeH="0" baseline="0" noProof="0" dirty="0">
                <a:ln>
                  <a:noFill/>
                </a:ln>
                <a:solidFill>
                  <a:srgbClr val="FF6600"/>
                </a:solidFill>
                <a:effectLst/>
                <a:uLnTx/>
                <a:uFillTx/>
                <a:latin typeface="Century Gothic" panose="020F0302020204030204"/>
                <a:ea typeface="+mn-ea"/>
                <a:cs typeface="+mn-cs"/>
              </a:rPr>
              <a:t> are]</a:t>
            </a:r>
          </a:p>
        </p:txBody>
      </p:sp>
      <p:sp>
        <p:nvSpPr>
          <p:cNvPr id="25" name="TextBox 24">
            <a:extLst>
              <a:ext uri="{FF2B5EF4-FFF2-40B4-BE49-F238E27FC236}">
                <a16:creationId xmlns:a16="http://schemas.microsoft.com/office/drawing/2014/main" id="{3DF5768C-03E2-4829-8967-59A509544055}"/>
              </a:ext>
            </a:extLst>
          </p:cNvPr>
          <p:cNvSpPr txBox="1"/>
          <p:nvPr/>
        </p:nvSpPr>
        <p:spPr>
          <a:xfrm>
            <a:off x="6980845" y="1424439"/>
            <a:ext cx="292888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les parents</a:t>
            </a:r>
          </a:p>
        </p:txBody>
      </p:sp>
      <p:sp>
        <p:nvSpPr>
          <p:cNvPr id="26" name="TextBox 25">
            <a:extLst>
              <a:ext uri="{FF2B5EF4-FFF2-40B4-BE49-F238E27FC236}">
                <a16:creationId xmlns:a16="http://schemas.microsoft.com/office/drawing/2014/main" id="{772A4C72-C8D9-4AB2-901B-36195673C38C}"/>
              </a:ext>
            </a:extLst>
          </p:cNvPr>
          <p:cNvSpPr txBox="1"/>
          <p:nvPr/>
        </p:nvSpPr>
        <p:spPr>
          <a:xfrm>
            <a:off x="7032490" y="696936"/>
            <a:ext cx="2825596"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400" b="1" i="0" u="none" strike="noStrike" kern="1200" cap="none" spc="0" normalizeH="0" baseline="0" noProof="0" dirty="0">
                <a:ln>
                  <a:noFill/>
                </a:ln>
                <a:solidFill>
                  <a:srgbClr val="FF6600"/>
                </a:solidFill>
                <a:effectLst/>
                <a:uLnTx/>
                <a:uFillTx/>
                <a:latin typeface="Century Gothic" panose="020F0302020204030204"/>
                <a:ea typeface="+mn-ea"/>
                <a:cs typeface="+mn-cs"/>
              </a:rPr>
              <a:t>[parents]</a:t>
            </a:r>
          </a:p>
        </p:txBody>
      </p:sp>
      <p:sp>
        <p:nvSpPr>
          <p:cNvPr id="29" name="TextBox 28">
            <a:extLst>
              <a:ext uri="{FF2B5EF4-FFF2-40B4-BE49-F238E27FC236}">
                <a16:creationId xmlns:a16="http://schemas.microsoft.com/office/drawing/2014/main" id="{4A57E2AE-8454-4ED8-AB01-D53663184A6B}"/>
              </a:ext>
            </a:extLst>
          </p:cNvPr>
          <p:cNvSpPr txBox="1"/>
          <p:nvPr/>
        </p:nvSpPr>
        <p:spPr>
          <a:xfrm>
            <a:off x="3505143" y="2332382"/>
            <a:ext cx="2928886" cy="923330"/>
          </a:xfrm>
          <a:prstGeom prst="rect">
            <a:avLst/>
          </a:prstGeom>
          <a:noFill/>
        </p:spPr>
        <p:txBody>
          <a:bodyPr wrap="square" rtlCol="0">
            <a:spAutoFit/>
          </a:bodyPr>
          <a:lstStyle/>
          <a:p>
            <a:pPr lvl="0" algn="ctr">
              <a:defRPr/>
            </a:pPr>
            <a:r>
              <a:rPr lang="fr-FR" sz="5400" dirty="0">
                <a:solidFill>
                  <a:srgbClr val="4472C4">
                    <a:lumMod val="50000"/>
                  </a:srgbClr>
                </a:solidFill>
              </a:rPr>
              <a:t> le frère</a:t>
            </a:r>
            <a:endParaRPr kumimoji="0" lang="fr-FR"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2C8A9B58-4BE2-4A57-B454-B3658C89A965}"/>
              </a:ext>
            </a:extLst>
          </p:cNvPr>
          <p:cNvSpPr txBox="1"/>
          <p:nvPr/>
        </p:nvSpPr>
        <p:spPr>
          <a:xfrm>
            <a:off x="3739454" y="1772410"/>
            <a:ext cx="2825596"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400" b="1" i="0" u="none" strike="noStrike" kern="1200" cap="none" spc="0" normalizeH="0" baseline="0" noProof="0" dirty="0">
                <a:ln>
                  <a:noFill/>
                </a:ln>
                <a:solidFill>
                  <a:srgbClr val="FF6600"/>
                </a:solidFill>
                <a:effectLst/>
                <a:uLnTx/>
                <a:uFillTx/>
                <a:latin typeface="Century Gothic" panose="020F0302020204030204"/>
                <a:ea typeface="+mn-ea"/>
                <a:cs typeface="+mn-cs"/>
              </a:rPr>
              <a:t>[</a:t>
            </a:r>
            <a:r>
              <a:rPr kumimoji="0" lang="fr-FR" sz="3400" b="1" i="0" u="none" strike="noStrike" kern="1200" cap="none" spc="0" normalizeH="0" baseline="0" noProof="0" dirty="0" err="1">
                <a:ln>
                  <a:noFill/>
                </a:ln>
                <a:solidFill>
                  <a:srgbClr val="FF6600"/>
                </a:solidFill>
                <a:effectLst/>
                <a:uLnTx/>
                <a:uFillTx/>
                <a:latin typeface="Century Gothic" panose="020F0302020204030204"/>
                <a:ea typeface="+mn-ea"/>
                <a:cs typeface="+mn-cs"/>
              </a:rPr>
              <a:t>brother</a:t>
            </a:r>
            <a:r>
              <a:rPr kumimoji="0" lang="fr-FR" sz="3400" b="1" i="0" u="none" strike="noStrike" kern="1200" cap="none" spc="0" normalizeH="0" baseline="0" noProof="0" dirty="0">
                <a:ln>
                  <a:noFill/>
                </a:ln>
                <a:solidFill>
                  <a:srgbClr val="FF6600"/>
                </a:solidFill>
                <a:effectLst/>
                <a:uLnTx/>
                <a:uFillTx/>
                <a:latin typeface="Century Gothic" panose="020F0302020204030204"/>
                <a:ea typeface="+mn-ea"/>
                <a:cs typeface="+mn-cs"/>
              </a:rPr>
              <a:t>]</a:t>
            </a:r>
          </a:p>
        </p:txBody>
      </p:sp>
      <p:sp>
        <p:nvSpPr>
          <p:cNvPr id="31" name="TextBox 30">
            <a:extLst>
              <a:ext uri="{FF2B5EF4-FFF2-40B4-BE49-F238E27FC236}">
                <a16:creationId xmlns:a16="http://schemas.microsoft.com/office/drawing/2014/main" id="{15149002-69EC-4AF7-A604-A2F0F4D35345}"/>
              </a:ext>
            </a:extLst>
          </p:cNvPr>
          <p:cNvSpPr txBox="1"/>
          <p:nvPr/>
        </p:nvSpPr>
        <p:spPr>
          <a:xfrm>
            <a:off x="267003" y="2327033"/>
            <a:ext cx="2928886" cy="923330"/>
          </a:xfrm>
          <a:prstGeom prst="rect">
            <a:avLst/>
          </a:prstGeom>
          <a:noFill/>
        </p:spPr>
        <p:txBody>
          <a:bodyPr wrap="square" rtlCol="0">
            <a:spAutoFit/>
          </a:bodyPr>
          <a:lstStyle/>
          <a:p>
            <a:pPr lvl="0" algn="ctr">
              <a:defRPr/>
            </a:pPr>
            <a:r>
              <a:rPr lang="fr-FR" sz="5400" dirty="0">
                <a:solidFill>
                  <a:srgbClr val="4472C4">
                    <a:lumMod val="50000"/>
                  </a:srgbClr>
                </a:solidFill>
              </a:rPr>
              <a:t> la sœur</a:t>
            </a:r>
            <a:endParaRPr kumimoji="0" lang="fr-FR"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5338D249-67C8-43E2-AE60-1D4FB4583A5F}"/>
              </a:ext>
            </a:extLst>
          </p:cNvPr>
          <p:cNvSpPr txBox="1"/>
          <p:nvPr/>
        </p:nvSpPr>
        <p:spPr>
          <a:xfrm>
            <a:off x="501314" y="1767061"/>
            <a:ext cx="2825596"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400" b="1" i="0" u="none" strike="noStrike" kern="1200" cap="none" spc="0" normalizeH="0" baseline="0" noProof="0" dirty="0">
                <a:ln>
                  <a:noFill/>
                </a:ln>
                <a:solidFill>
                  <a:srgbClr val="FF6600"/>
                </a:solidFill>
                <a:effectLst/>
                <a:uLnTx/>
                <a:uFillTx/>
                <a:latin typeface="Century Gothic" panose="020F0302020204030204"/>
                <a:ea typeface="+mn-ea"/>
                <a:cs typeface="+mn-cs"/>
              </a:rPr>
              <a:t>[</a:t>
            </a:r>
            <a:r>
              <a:rPr kumimoji="0" lang="fr-FR" sz="3400" b="1" i="0" u="none" strike="noStrike" kern="1200" cap="none" spc="0" normalizeH="0" baseline="0" noProof="0" dirty="0" err="1">
                <a:ln>
                  <a:noFill/>
                </a:ln>
                <a:solidFill>
                  <a:srgbClr val="FF6600"/>
                </a:solidFill>
                <a:effectLst/>
                <a:uLnTx/>
                <a:uFillTx/>
                <a:latin typeface="Century Gothic" panose="020F0302020204030204"/>
                <a:ea typeface="+mn-ea"/>
                <a:cs typeface="+mn-cs"/>
              </a:rPr>
              <a:t>sister</a:t>
            </a:r>
            <a:r>
              <a:rPr kumimoji="0" lang="fr-FR" sz="3400" b="1" i="0" u="none" strike="noStrike" kern="1200" cap="none" spc="0" normalizeH="0" baseline="0" noProof="0" dirty="0">
                <a:ln>
                  <a:noFill/>
                </a:ln>
                <a:solidFill>
                  <a:srgbClr val="FF6600"/>
                </a:solidFill>
                <a:effectLst/>
                <a:uLnTx/>
                <a:uFillTx/>
                <a:latin typeface="Century Gothic" panose="020F0302020204030204"/>
                <a:ea typeface="+mn-ea"/>
                <a:cs typeface="+mn-cs"/>
              </a:rPr>
              <a:t>]</a:t>
            </a:r>
          </a:p>
        </p:txBody>
      </p:sp>
      <p:sp>
        <p:nvSpPr>
          <p:cNvPr id="33" name="Rectangle 2">
            <a:extLst>
              <a:ext uri="{FF2B5EF4-FFF2-40B4-BE49-F238E27FC236}">
                <a16:creationId xmlns:a16="http://schemas.microsoft.com/office/drawing/2014/main" id="{1FD47B7D-0A0A-4C70-9849-F49299E8E28B}"/>
              </a:ext>
            </a:extLst>
          </p:cNvPr>
          <p:cNvSpPr>
            <a:spLocks noChangeArrowheads="1"/>
          </p:cNvSpPr>
          <p:nvPr/>
        </p:nvSpPr>
        <p:spPr bwMode="auto">
          <a:xfrm>
            <a:off x="10217010" y="1163994"/>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latin typeface="+mj-lt"/>
            </a:endParaRPr>
          </a:p>
        </p:txBody>
      </p:sp>
      <p:sp>
        <p:nvSpPr>
          <p:cNvPr id="34" name="Rectangle 3">
            <a:extLst>
              <a:ext uri="{FF2B5EF4-FFF2-40B4-BE49-F238E27FC236}">
                <a16:creationId xmlns:a16="http://schemas.microsoft.com/office/drawing/2014/main" id="{7F1D0FAF-DF7D-424E-B880-51B44F45CA32}"/>
              </a:ext>
            </a:extLst>
          </p:cNvPr>
          <p:cNvSpPr>
            <a:spLocks noChangeArrowheads="1"/>
          </p:cNvSpPr>
          <p:nvPr/>
        </p:nvSpPr>
        <p:spPr bwMode="auto">
          <a:xfrm>
            <a:off x="10214644" y="1163992"/>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latin typeface="+mj-lt"/>
            </a:endParaRPr>
          </a:p>
        </p:txBody>
      </p:sp>
      <p:sp>
        <p:nvSpPr>
          <p:cNvPr id="35" name="Line 4">
            <a:extLst>
              <a:ext uri="{FF2B5EF4-FFF2-40B4-BE49-F238E27FC236}">
                <a16:creationId xmlns:a16="http://schemas.microsoft.com/office/drawing/2014/main" id="{90EE436E-CEA0-49E6-831F-D95A12C550C9}"/>
              </a:ext>
            </a:extLst>
          </p:cNvPr>
          <p:cNvSpPr>
            <a:spLocks noChangeShapeType="1"/>
          </p:cNvSpPr>
          <p:nvPr/>
        </p:nvSpPr>
        <p:spPr bwMode="auto">
          <a:xfrm>
            <a:off x="10900383" y="1152566"/>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mj-lt"/>
            </a:endParaRPr>
          </a:p>
        </p:txBody>
      </p:sp>
      <p:sp>
        <p:nvSpPr>
          <p:cNvPr id="36" name="Line 7">
            <a:extLst>
              <a:ext uri="{FF2B5EF4-FFF2-40B4-BE49-F238E27FC236}">
                <a16:creationId xmlns:a16="http://schemas.microsoft.com/office/drawing/2014/main" id="{F89C14D5-6256-4AED-99EE-E448224D7974}"/>
              </a:ext>
            </a:extLst>
          </p:cNvPr>
          <p:cNvSpPr>
            <a:spLocks noChangeShapeType="1"/>
          </p:cNvSpPr>
          <p:nvPr/>
        </p:nvSpPr>
        <p:spPr bwMode="auto">
          <a:xfrm>
            <a:off x="10925071" y="1152566"/>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mj-lt"/>
            </a:endParaRPr>
          </a:p>
        </p:txBody>
      </p:sp>
      <p:sp>
        <p:nvSpPr>
          <p:cNvPr id="37" name="Line 9">
            <a:extLst>
              <a:ext uri="{FF2B5EF4-FFF2-40B4-BE49-F238E27FC236}">
                <a16:creationId xmlns:a16="http://schemas.microsoft.com/office/drawing/2014/main" id="{6B66F5FA-7D94-4ADE-AED9-984048A19FC3}"/>
              </a:ext>
            </a:extLst>
          </p:cNvPr>
          <p:cNvSpPr>
            <a:spLocks noChangeShapeType="1"/>
          </p:cNvSpPr>
          <p:nvPr/>
        </p:nvSpPr>
        <p:spPr bwMode="auto">
          <a:xfrm>
            <a:off x="10900383" y="5308825"/>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mj-lt"/>
            </a:endParaRPr>
          </a:p>
        </p:txBody>
      </p:sp>
      <p:sp>
        <p:nvSpPr>
          <p:cNvPr id="38" name="Text Box 10">
            <a:extLst>
              <a:ext uri="{FF2B5EF4-FFF2-40B4-BE49-F238E27FC236}">
                <a16:creationId xmlns:a16="http://schemas.microsoft.com/office/drawing/2014/main" id="{5A232096-0766-4999-AA4A-AD5078AF1E70}"/>
              </a:ext>
            </a:extLst>
          </p:cNvPr>
          <p:cNvSpPr txBox="1">
            <a:spLocks noChangeArrowheads="1"/>
          </p:cNvSpPr>
          <p:nvPr/>
        </p:nvSpPr>
        <p:spPr bwMode="auto">
          <a:xfrm>
            <a:off x="10794482" y="2971255"/>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mj-lt"/>
              </a:rPr>
              <a:t>secondes</a:t>
            </a:r>
            <a:endParaRPr lang="en-GB" b="1" dirty="0">
              <a:solidFill>
                <a:srgbClr val="5B9BD5">
                  <a:lumMod val="50000"/>
                </a:srgbClr>
              </a:solidFill>
              <a:latin typeface="+mj-lt"/>
            </a:endParaRPr>
          </a:p>
        </p:txBody>
      </p:sp>
      <p:sp>
        <p:nvSpPr>
          <p:cNvPr id="39" name="Text Box 12">
            <a:extLst>
              <a:ext uri="{FF2B5EF4-FFF2-40B4-BE49-F238E27FC236}">
                <a16:creationId xmlns:a16="http://schemas.microsoft.com/office/drawing/2014/main" id="{0A8162A9-C616-4B86-935C-67250645FCB0}"/>
              </a:ext>
            </a:extLst>
          </p:cNvPr>
          <p:cNvSpPr txBox="1">
            <a:spLocks noChangeArrowheads="1"/>
          </p:cNvSpPr>
          <p:nvPr/>
        </p:nvSpPr>
        <p:spPr bwMode="auto">
          <a:xfrm>
            <a:off x="11141862" y="994715"/>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mj-lt"/>
              </a:rPr>
              <a:t>10</a:t>
            </a:r>
          </a:p>
        </p:txBody>
      </p:sp>
      <p:sp>
        <p:nvSpPr>
          <p:cNvPr id="40" name="Text Box 14">
            <a:extLst>
              <a:ext uri="{FF2B5EF4-FFF2-40B4-BE49-F238E27FC236}">
                <a16:creationId xmlns:a16="http://schemas.microsoft.com/office/drawing/2014/main" id="{59A32801-8D92-49A8-81FD-4FB3DCF52462}"/>
              </a:ext>
            </a:extLst>
          </p:cNvPr>
          <p:cNvSpPr txBox="1">
            <a:spLocks noChangeArrowheads="1"/>
          </p:cNvSpPr>
          <p:nvPr/>
        </p:nvSpPr>
        <p:spPr bwMode="auto">
          <a:xfrm>
            <a:off x="11117174" y="512829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mj-lt"/>
              </a:rPr>
              <a:t>0</a:t>
            </a:r>
          </a:p>
        </p:txBody>
      </p:sp>
      <p:sp>
        <p:nvSpPr>
          <p:cNvPr id="41" name="Rectangle 40">
            <a:extLst>
              <a:ext uri="{FF2B5EF4-FFF2-40B4-BE49-F238E27FC236}">
                <a16:creationId xmlns:a16="http://schemas.microsoft.com/office/drawing/2014/main" id="{77CE439F-34F2-4B2D-977A-F52D79EF13EB}"/>
              </a:ext>
            </a:extLst>
          </p:cNvPr>
          <p:cNvSpPr/>
          <p:nvPr/>
        </p:nvSpPr>
        <p:spPr>
          <a:xfrm>
            <a:off x="10063416" y="5320251"/>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mj-lt"/>
            </a:endParaRPr>
          </a:p>
        </p:txBody>
      </p:sp>
      <p:sp>
        <p:nvSpPr>
          <p:cNvPr id="42" name="AutoShape 11">
            <a:hlinkClick r:id="" action="ppaction://noaction" highlightClick="1"/>
            <a:extLst>
              <a:ext uri="{FF2B5EF4-FFF2-40B4-BE49-F238E27FC236}">
                <a16:creationId xmlns:a16="http://schemas.microsoft.com/office/drawing/2014/main" id="{AA7BC07B-5B95-4DB2-9032-C510F2FB6447}"/>
              </a:ext>
            </a:extLst>
          </p:cNvPr>
          <p:cNvSpPr>
            <a:spLocks noChangeArrowheads="1"/>
          </p:cNvSpPr>
          <p:nvPr/>
        </p:nvSpPr>
        <p:spPr bwMode="auto">
          <a:xfrm>
            <a:off x="9953746" y="5539245"/>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latin typeface="+mj-lt"/>
              </a:rPr>
              <a:t>DÉBUT</a:t>
            </a:r>
          </a:p>
        </p:txBody>
      </p:sp>
    </p:spTree>
    <p:extLst>
      <p:ext uri="{BB962C8B-B14F-4D97-AF65-F5344CB8AC3E}">
        <p14:creationId xmlns:p14="http://schemas.microsoft.com/office/powerpoint/2010/main" val="3787030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42"/>
                    </p:tgtEl>
                  </p:cond>
                </p:stCondLst>
                <p:endSync evt="end" delay="0">
                  <p:rtn val="all"/>
                </p:endSync>
                <p:childTnLst>
                  <p:par>
                    <p:cTn id="28" fill="hold">
                      <p:stCondLst>
                        <p:cond delay="0"/>
                      </p:stCondLst>
                      <p:childTnLst>
                        <p:par>
                          <p:cTn id="29" fill="hold">
                            <p:stCondLst>
                              <p:cond delay="0"/>
                            </p:stCondLst>
                            <p:childTnLst>
                              <p:par>
                                <p:cTn id="30" presetID="12" presetClass="exit" presetSubtype="4" fill="remove" nodeType="afterEffect">
                                  <p:stCondLst>
                                    <p:cond delay="0"/>
                                  </p:stCondLst>
                                  <p:childTnLst>
                                    <p:animEffect transition="out" filter="slide(fromBottom)">
                                      <p:cBhvr>
                                        <p:cTn id="31" dur="10000"/>
                                        <p:tgtEl>
                                          <p:spTgt spid="34"/>
                                        </p:tgtEl>
                                      </p:cBhvr>
                                    </p:animEffect>
                                    <p:set>
                                      <p:cBhvr>
                                        <p:cTn id="32" dur="1" fill="hold">
                                          <p:stCondLst>
                                            <p:cond delay="9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42"/>
                  </p:tgtEl>
                </p:cond>
              </p:nextCondLst>
            </p:seq>
          </p:childTnLst>
        </p:cTn>
      </p:par>
    </p:tnLst>
    <p:bldLst>
      <p:bldP spid="9" grpId="0"/>
      <p:bldP spid="10" grpId="0"/>
      <p:bldP spid="11" grpId="0"/>
      <p:bldP spid="25" grpId="0"/>
      <p:bldP spid="29" grpId="0"/>
      <p:bldP spid="3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b="1" dirty="0">
                <a:solidFill>
                  <a:schemeClr val="bg1"/>
                </a:solidFill>
              </a:rPr>
              <a:t>Describing others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5203ADF6-9AA2-43B5-ADE2-BCD1D6ED9142}"/>
              </a:ext>
            </a:extLst>
          </p:cNvPr>
          <p:cNvSpPr txBox="1"/>
          <p:nvPr/>
        </p:nvSpPr>
        <p:spPr>
          <a:xfrm>
            <a:off x="6775046" y="3588458"/>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002060"/>
                </a:solidFill>
                <a:latin typeface="+mj-lt"/>
              </a:rPr>
              <a:t>She </a:t>
            </a:r>
            <a:r>
              <a:rPr lang="en-GB" sz="3000" b="1" dirty="0">
                <a:solidFill>
                  <a:srgbClr val="002060"/>
                </a:solidFill>
                <a:latin typeface="+mj-lt"/>
              </a:rPr>
              <a:t>is</a:t>
            </a:r>
            <a:r>
              <a:rPr lang="en-GB" sz="3000" dirty="0">
                <a:solidFill>
                  <a:srgbClr val="002060"/>
                </a:solidFill>
                <a:latin typeface="+mj-lt"/>
              </a:rPr>
              <a:t> pleased</a:t>
            </a:r>
            <a:r>
              <a:rPr kumimoji="0" lang="en-GB" sz="3000" b="0" i="0" u="none" strike="noStrike" kern="1200" cap="none" spc="0" normalizeH="0" noProof="0" dirty="0">
                <a:ln>
                  <a:noFill/>
                </a:ln>
                <a:solidFill>
                  <a:srgbClr val="002060"/>
                </a:solidFill>
                <a:effectLst/>
                <a:uLnTx/>
                <a:uFillTx/>
                <a:latin typeface="+mj-lt"/>
              </a:rPr>
              <a:t>.</a:t>
            </a:r>
            <a:endParaRPr kumimoji="0" lang="en-GB" sz="3000" b="0" i="0" u="none" strike="noStrike" kern="1200" cap="none" spc="0" normalizeH="0" baseline="0" noProof="0" dirty="0">
              <a:ln>
                <a:noFill/>
              </a:ln>
              <a:solidFill>
                <a:srgbClr val="002060"/>
              </a:solidFill>
              <a:effectLst/>
              <a:uLnTx/>
              <a:uFillTx/>
              <a:latin typeface="+mj-lt"/>
            </a:endParaRPr>
          </a:p>
        </p:txBody>
      </p:sp>
      <p:sp>
        <p:nvSpPr>
          <p:cNvPr id="10" name="Oval Callout 29">
            <a:extLst>
              <a:ext uri="{FF2B5EF4-FFF2-40B4-BE49-F238E27FC236}">
                <a16:creationId xmlns:a16="http://schemas.microsoft.com/office/drawing/2014/main" id="{9930B42F-BD7E-472E-AE94-491FCB249C88}"/>
              </a:ext>
            </a:extLst>
          </p:cNvPr>
          <p:cNvSpPr/>
          <p:nvPr/>
        </p:nvSpPr>
        <p:spPr>
          <a:xfrm>
            <a:off x="4827778" y="4247292"/>
            <a:ext cx="2536443" cy="1939429"/>
          </a:xfrm>
          <a:prstGeom prst="wedgeEllipseCallout">
            <a:avLst>
              <a:gd name="adj1" fmla="val -40248"/>
              <a:gd name="adj2" fmla="val -57496"/>
            </a:avLst>
          </a:prstGeom>
          <a:solidFill>
            <a:srgbClr val="0055A5"/>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11" name="TextBox 10">
            <a:extLst>
              <a:ext uri="{FF2B5EF4-FFF2-40B4-BE49-F238E27FC236}">
                <a16:creationId xmlns:a16="http://schemas.microsoft.com/office/drawing/2014/main" id="{D7372F01-D25B-470D-BE1B-D6A49E891839}"/>
              </a:ext>
            </a:extLst>
          </p:cNvPr>
          <p:cNvSpPr txBox="1"/>
          <p:nvPr/>
        </p:nvSpPr>
        <p:spPr>
          <a:xfrm>
            <a:off x="165125" y="2922170"/>
            <a:ext cx="117447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mj-lt"/>
              </a:rPr>
              <a:t>Remember also that the </a:t>
            </a:r>
            <a:r>
              <a:rPr lang="en-GB" sz="2400" dirty="0">
                <a:solidFill>
                  <a:srgbClr val="EF4136"/>
                </a:solidFill>
                <a:latin typeface="+mj-lt"/>
              </a:rPr>
              <a:t>feminine</a:t>
            </a:r>
            <a:r>
              <a:rPr lang="en-GB" sz="2400" dirty="0">
                <a:solidFill>
                  <a:srgbClr val="002060"/>
                </a:solidFill>
                <a:latin typeface="+mj-lt"/>
              </a:rPr>
              <a:t> form of the adjective adds –</a:t>
            </a:r>
            <a:r>
              <a:rPr lang="en-GB" sz="2400" dirty="0">
                <a:solidFill>
                  <a:srgbClr val="EF4136"/>
                </a:solidFill>
                <a:latin typeface="+mj-lt"/>
              </a:rPr>
              <a:t>e</a:t>
            </a:r>
            <a:r>
              <a:rPr lang="en-GB" sz="2400" dirty="0">
                <a:solidFill>
                  <a:srgbClr val="002060"/>
                </a:solidFill>
                <a:latin typeface="+mj-lt"/>
              </a:rPr>
              <a:t> (agreement):</a:t>
            </a:r>
            <a:endParaRPr kumimoji="0" lang="en-GB" sz="2400" b="0" i="1" u="none" strike="noStrike" kern="1200" cap="none" spc="0" normalizeH="0" baseline="0" noProof="0" dirty="0">
              <a:ln>
                <a:noFill/>
              </a:ln>
              <a:solidFill>
                <a:srgbClr val="002060"/>
              </a:solidFill>
              <a:effectLst/>
              <a:uLnTx/>
              <a:uFillTx/>
              <a:latin typeface="+mj-lt"/>
            </a:endParaRPr>
          </a:p>
        </p:txBody>
      </p:sp>
      <p:sp>
        <p:nvSpPr>
          <p:cNvPr id="12" name="Rectangle 11">
            <a:extLst>
              <a:ext uri="{FF2B5EF4-FFF2-40B4-BE49-F238E27FC236}">
                <a16:creationId xmlns:a16="http://schemas.microsoft.com/office/drawing/2014/main" id="{FD1F0062-6876-4A52-9832-7A070282B8FC}"/>
              </a:ext>
            </a:extLst>
          </p:cNvPr>
          <p:cNvSpPr/>
          <p:nvPr/>
        </p:nvSpPr>
        <p:spPr>
          <a:xfrm>
            <a:off x="165125" y="1354311"/>
            <a:ext cx="11453813" cy="461665"/>
          </a:xfrm>
          <a:prstGeom prst="rect">
            <a:avLst/>
          </a:prstGeom>
        </p:spPr>
        <p:txBody>
          <a:bodyPr wrap="square">
            <a:spAutoFit/>
          </a:bodyPr>
          <a:lstStyle/>
          <a:p>
            <a:pPr lvl="0">
              <a:defRPr/>
            </a:pPr>
            <a:r>
              <a:rPr lang="en-GB" sz="2400" dirty="0">
                <a:solidFill>
                  <a:srgbClr val="002060"/>
                </a:solidFill>
                <a:latin typeface="+mj-lt"/>
              </a:rPr>
              <a:t>Remember how to say </a:t>
            </a:r>
            <a:r>
              <a:rPr lang="en-GB" sz="2400" b="1" dirty="0">
                <a:solidFill>
                  <a:srgbClr val="002060"/>
                </a:solidFill>
                <a:latin typeface="+mj-lt"/>
              </a:rPr>
              <a:t>s/he </a:t>
            </a:r>
            <a:r>
              <a:rPr lang="en-GB" sz="2400" dirty="0">
                <a:solidFill>
                  <a:srgbClr val="002060"/>
                </a:solidFill>
                <a:latin typeface="+mj-lt"/>
              </a:rPr>
              <a:t>+ </a:t>
            </a:r>
            <a:r>
              <a:rPr lang="en-GB" sz="2400" b="1" dirty="0" err="1">
                <a:solidFill>
                  <a:srgbClr val="002060"/>
                </a:solidFill>
                <a:latin typeface="+mj-lt"/>
              </a:rPr>
              <a:t>être</a:t>
            </a:r>
            <a:r>
              <a:rPr lang="en-GB" sz="2400" b="1" dirty="0">
                <a:solidFill>
                  <a:srgbClr val="002060"/>
                </a:solidFill>
                <a:latin typeface="+mj-lt"/>
              </a:rPr>
              <a:t> (to be)</a:t>
            </a:r>
            <a:r>
              <a:rPr lang="en-GB" sz="2400" dirty="0">
                <a:solidFill>
                  <a:srgbClr val="002060"/>
                </a:solidFill>
                <a:latin typeface="+mj-lt"/>
              </a:rPr>
              <a:t>:  </a:t>
            </a:r>
          </a:p>
        </p:txBody>
      </p:sp>
      <p:sp>
        <p:nvSpPr>
          <p:cNvPr id="13" name="TextBox 12">
            <a:extLst>
              <a:ext uri="{FF2B5EF4-FFF2-40B4-BE49-F238E27FC236}">
                <a16:creationId xmlns:a16="http://schemas.microsoft.com/office/drawing/2014/main" id="{4E9A0CA2-F5C7-4AB7-AED9-A7005CD9CB60}"/>
              </a:ext>
            </a:extLst>
          </p:cNvPr>
          <p:cNvSpPr txBox="1"/>
          <p:nvPr/>
        </p:nvSpPr>
        <p:spPr>
          <a:xfrm>
            <a:off x="2090688" y="2020996"/>
            <a:ext cx="487170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noProof="0" dirty="0">
                <a:solidFill>
                  <a:srgbClr val="002060"/>
                </a:solidFill>
                <a:latin typeface="+mj-lt"/>
              </a:rPr>
              <a:t>Il </a:t>
            </a:r>
            <a:r>
              <a:rPr lang="en-GB" sz="3000" b="1" noProof="0" dirty="0" err="1">
                <a:solidFill>
                  <a:srgbClr val="002060"/>
                </a:solidFill>
                <a:latin typeface="+mj-lt"/>
              </a:rPr>
              <a:t>est</a:t>
            </a:r>
            <a:r>
              <a:rPr lang="en-GB" sz="3000" noProof="0" dirty="0">
                <a:solidFill>
                  <a:srgbClr val="002060"/>
                </a:solidFill>
                <a:latin typeface="+mj-lt"/>
              </a:rPr>
              <a:t> conten</a:t>
            </a:r>
            <a:r>
              <a:rPr lang="en-GB" sz="3000" noProof="0" dirty="0">
                <a:solidFill>
                  <a:schemeClr val="tx1">
                    <a:lumMod val="60000"/>
                    <a:lumOff val="40000"/>
                  </a:schemeClr>
                </a:solidFill>
                <a:latin typeface="+mj-lt"/>
              </a:rPr>
              <a:t>t</a:t>
            </a:r>
            <a:r>
              <a:rPr lang="en-GB" sz="3000" noProof="0" dirty="0">
                <a:solidFill>
                  <a:srgbClr val="002060"/>
                </a:solidFill>
                <a:latin typeface="+mj-lt"/>
              </a:rPr>
              <a:t>.</a:t>
            </a:r>
            <a:endParaRPr kumimoji="0" lang="en-GB" sz="3000" b="0" i="0" u="none" strike="noStrike" kern="1200" cap="none" spc="0" normalizeH="0" baseline="0" noProof="0" dirty="0">
              <a:ln>
                <a:noFill/>
              </a:ln>
              <a:solidFill>
                <a:srgbClr val="002060"/>
              </a:solidFill>
              <a:effectLst/>
              <a:uLnTx/>
              <a:uFillTx/>
              <a:latin typeface="+mj-lt"/>
            </a:endParaRPr>
          </a:p>
        </p:txBody>
      </p:sp>
      <p:sp>
        <p:nvSpPr>
          <p:cNvPr id="14" name="TextBox 13">
            <a:extLst>
              <a:ext uri="{FF2B5EF4-FFF2-40B4-BE49-F238E27FC236}">
                <a16:creationId xmlns:a16="http://schemas.microsoft.com/office/drawing/2014/main" id="{98045E20-9E56-4DF7-8097-06CA6883191B}"/>
              </a:ext>
            </a:extLst>
          </p:cNvPr>
          <p:cNvSpPr txBox="1"/>
          <p:nvPr/>
        </p:nvSpPr>
        <p:spPr>
          <a:xfrm>
            <a:off x="6775046" y="1999343"/>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002060"/>
                </a:solidFill>
                <a:latin typeface="+mj-lt"/>
              </a:rPr>
              <a:t>He </a:t>
            </a:r>
            <a:r>
              <a:rPr lang="en-GB" sz="3000" b="1" dirty="0">
                <a:solidFill>
                  <a:srgbClr val="002060"/>
                </a:solidFill>
                <a:latin typeface="+mj-lt"/>
              </a:rPr>
              <a:t>is</a:t>
            </a:r>
            <a:r>
              <a:rPr lang="en-GB" sz="3000" dirty="0">
                <a:solidFill>
                  <a:srgbClr val="002060"/>
                </a:solidFill>
                <a:latin typeface="+mj-lt"/>
              </a:rPr>
              <a:t> pleased</a:t>
            </a:r>
            <a:r>
              <a:rPr kumimoji="0" lang="en-GB" sz="3000" b="0" i="0" u="none" strike="noStrike" kern="1200" cap="none" spc="0" normalizeH="0" noProof="0" dirty="0">
                <a:ln>
                  <a:noFill/>
                </a:ln>
                <a:solidFill>
                  <a:srgbClr val="002060"/>
                </a:solidFill>
                <a:effectLst/>
                <a:uLnTx/>
                <a:uFillTx/>
                <a:latin typeface="+mj-lt"/>
              </a:rPr>
              <a:t>.</a:t>
            </a:r>
            <a:endParaRPr kumimoji="0" lang="en-GB" sz="3000" b="0" i="0" u="none" strike="noStrike" kern="1200" cap="none" spc="0" normalizeH="0" baseline="0" noProof="0" dirty="0">
              <a:ln>
                <a:noFill/>
              </a:ln>
              <a:solidFill>
                <a:srgbClr val="002060"/>
              </a:solidFill>
              <a:effectLst/>
              <a:uLnTx/>
              <a:uFillTx/>
              <a:latin typeface="+mj-lt"/>
            </a:endParaRPr>
          </a:p>
        </p:txBody>
      </p:sp>
      <p:sp>
        <p:nvSpPr>
          <p:cNvPr id="15" name="TextBox 14">
            <a:extLst>
              <a:ext uri="{FF2B5EF4-FFF2-40B4-BE49-F238E27FC236}">
                <a16:creationId xmlns:a16="http://schemas.microsoft.com/office/drawing/2014/main" id="{9BA7CF1F-B515-4BBF-8F14-65E1C0E8EC25}"/>
              </a:ext>
            </a:extLst>
          </p:cNvPr>
          <p:cNvSpPr txBox="1"/>
          <p:nvPr/>
        </p:nvSpPr>
        <p:spPr>
          <a:xfrm>
            <a:off x="2090688" y="3640876"/>
            <a:ext cx="487170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002060"/>
                </a:solidFill>
                <a:latin typeface="+mj-lt"/>
              </a:rPr>
              <a:t>Elle</a:t>
            </a:r>
            <a:r>
              <a:rPr lang="en-GB" sz="3000" noProof="0" dirty="0">
                <a:solidFill>
                  <a:srgbClr val="002060"/>
                </a:solidFill>
                <a:latin typeface="+mj-lt"/>
              </a:rPr>
              <a:t> </a:t>
            </a:r>
            <a:r>
              <a:rPr lang="en-GB" sz="3000" b="1" noProof="0" dirty="0" err="1">
                <a:solidFill>
                  <a:srgbClr val="002060"/>
                </a:solidFill>
                <a:latin typeface="+mj-lt"/>
              </a:rPr>
              <a:t>est</a:t>
            </a:r>
            <a:r>
              <a:rPr lang="en-GB" sz="3000" noProof="0" dirty="0">
                <a:solidFill>
                  <a:srgbClr val="002060"/>
                </a:solidFill>
                <a:latin typeface="+mj-lt"/>
              </a:rPr>
              <a:t> </a:t>
            </a:r>
            <a:r>
              <a:rPr lang="en-GB" sz="3000" noProof="0" dirty="0" err="1">
                <a:solidFill>
                  <a:srgbClr val="002060"/>
                </a:solidFill>
                <a:latin typeface="+mj-lt"/>
              </a:rPr>
              <a:t>content</a:t>
            </a:r>
            <a:r>
              <a:rPr lang="en-GB" sz="3000" noProof="0" dirty="0" err="1">
                <a:solidFill>
                  <a:srgbClr val="EF4136"/>
                </a:solidFill>
                <a:latin typeface="+mj-lt"/>
              </a:rPr>
              <a:t>e</a:t>
            </a:r>
            <a:r>
              <a:rPr lang="en-GB" sz="3000" noProof="0" dirty="0">
                <a:solidFill>
                  <a:srgbClr val="002060"/>
                </a:solidFill>
                <a:latin typeface="+mj-lt"/>
              </a:rPr>
              <a:t>.</a:t>
            </a:r>
            <a:endParaRPr kumimoji="0" lang="en-GB" sz="3000" b="0" i="0" u="none" strike="noStrike" kern="1200" cap="none" spc="0" normalizeH="0" baseline="0" noProof="0" dirty="0">
              <a:ln>
                <a:noFill/>
              </a:ln>
              <a:solidFill>
                <a:srgbClr val="002060"/>
              </a:solidFill>
              <a:effectLst/>
              <a:uLnTx/>
              <a:uFillTx/>
              <a:latin typeface="+mj-lt"/>
            </a:endParaRPr>
          </a:p>
        </p:txBody>
      </p:sp>
      <p:sp>
        <p:nvSpPr>
          <p:cNvPr id="16" name="TextBox 15">
            <a:extLst>
              <a:ext uri="{FF2B5EF4-FFF2-40B4-BE49-F238E27FC236}">
                <a16:creationId xmlns:a16="http://schemas.microsoft.com/office/drawing/2014/main" id="{3EA7FD01-D033-4F96-A037-A5BEB476B12D}"/>
              </a:ext>
            </a:extLst>
          </p:cNvPr>
          <p:cNvSpPr txBox="1"/>
          <p:nvPr/>
        </p:nvSpPr>
        <p:spPr>
          <a:xfrm>
            <a:off x="4988084" y="4555286"/>
            <a:ext cx="2215830" cy="1323439"/>
          </a:xfrm>
          <a:prstGeom prst="rect">
            <a:avLst/>
          </a:prstGeom>
          <a:noFill/>
        </p:spPr>
        <p:txBody>
          <a:bodyPr wrap="square" rtlCol="0">
            <a:spAutoFit/>
          </a:bodyPr>
          <a:lstStyle/>
          <a:p>
            <a:pPr algn="ctr"/>
            <a:r>
              <a:rPr lang="en-GB" sz="2000" dirty="0">
                <a:solidFill>
                  <a:schemeClr val="bg1"/>
                </a:solidFill>
                <a:latin typeface="+mj-lt"/>
              </a:rPr>
              <a:t>The </a:t>
            </a:r>
            <a:r>
              <a:rPr lang="en-GB" sz="2000" b="1" dirty="0">
                <a:solidFill>
                  <a:schemeClr val="bg1"/>
                </a:solidFill>
                <a:latin typeface="+mj-lt"/>
              </a:rPr>
              <a:t>–e</a:t>
            </a:r>
            <a:r>
              <a:rPr lang="en-GB" sz="2000" dirty="0">
                <a:solidFill>
                  <a:schemeClr val="bg1"/>
                </a:solidFill>
                <a:latin typeface="+mj-lt"/>
              </a:rPr>
              <a:t> is silent, but it makes you pronounce the ‘</a:t>
            </a:r>
            <a:r>
              <a:rPr lang="en-GB" sz="2000" b="1" dirty="0">
                <a:solidFill>
                  <a:schemeClr val="bg1"/>
                </a:solidFill>
                <a:latin typeface="+mj-lt"/>
              </a:rPr>
              <a:t>t</a:t>
            </a:r>
            <a:r>
              <a:rPr lang="en-GB" sz="2000" dirty="0">
                <a:solidFill>
                  <a:schemeClr val="bg1"/>
                </a:solidFill>
                <a:latin typeface="+mj-lt"/>
              </a:rPr>
              <a:t>’ before it!</a:t>
            </a:r>
          </a:p>
        </p:txBody>
      </p:sp>
      <p:pic>
        <p:nvPicPr>
          <p:cNvPr id="17" name="Picture 2" descr="Quiet Sign Clip Art">
            <a:extLst>
              <a:ext uri="{FF2B5EF4-FFF2-40B4-BE49-F238E27FC236}">
                <a16:creationId xmlns:a16="http://schemas.microsoft.com/office/drawing/2014/main" id="{06353B7F-A2F7-4A28-9982-60F2556FC7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0441" y="1832467"/>
            <a:ext cx="207147" cy="292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6681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P spid="12" grpId="0"/>
      <p:bldP spid="13" grpId="0"/>
      <p:bldP spid="14" grpId="0"/>
      <p:bldP spid="15" grpId="0"/>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6096000" cy="647577"/>
          </a:xfrm>
        </p:spPr>
        <p:txBody>
          <a:bodyPr>
            <a:noAutofit/>
          </a:bodyPr>
          <a:lstStyle/>
          <a:p>
            <a:r>
              <a:rPr lang="en-GB" sz="2800" b="1" dirty="0">
                <a:solidFill>
                  <a:schemeClr val="bg1"/>
                </a:solidFill>
              </a:rPr>
              <a:t>Describing others – they are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1985A617-9F99-4576-A723-2E105C5740A5}"/>
              </a:ext>
            </a:extLst>
          </p:cNvPr>
          <p:cNvSpPr txBox="1"/>
          <p:nvPr/>
        </p:nvSpPr>
        <p:spPr>
          <a:xfrm>
            <a:off x="1228151" y="2177475"/>
            <a:ext cx="487170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noProof="0" dirty="0" err="1">
                <a:solidFill>
                  <a:srgbClr val="002060"/>
                </a:solidFill>
                <a:latin typeface="+mj-lt"/>
              </a:rPr>
              <a:t>Il</a:t>
            </a:r>
            <a:r>
              <a:rPr lang="en-GB" sz="3000" noProof="0" dirty="0" err="1">
                <a:solidFill>
                  <a:schemeClr val="tx1">
                    <a:lumMod val="60000"/>
                    <a:lumOff val="40000"/>
                  </a:schemeClr>
                </a:solidFill>
                <a:latin typeface="+mj-lt"/>
              </a:rPr>
              <a:t>s</a:t>
            </a:r>
            <a:r>
              <a:rPr lang="en-GB" sz="3000" noProof="0" dirty="0">
                <a:solidFill>
                  <a:srgbClr val="002060"/>
                </a:solidFill>
                <a:latin typeface="+mj-lt"/>
              </a:rPr>
              <a:t> </a:t>
            </a:r>
            <a:r>
              <a:rPr lang="en-GB" sz="3200" b="1" noProof="0" dirty="0" err="1">
                <a:solidFill>
                  <a:srgbClr val="002060"/>
                </a:solidFill>
                <a:latin typeface="+mj-lt"/>
                <a:cs typeface="Calibri" panose="020F0502020204030204" pitchFamily="34" charset="0"/>
              </a:rPr>
              <a:t>sont</a:t>
            </a:r>
            <a:r>
              <a:rPr lang="en-GB" sz="3000" noProof="0" dirty="0">
                <a:solidFill>
                  <a:srgbClr val="002060"/>
                </a:solidFill>
                <a:latin typeface="+mj-lt"/>
              </a:rPr>
              <a:t> </a:t>
            </a:r>
            <a:r>
              <a:rPr lang="en-GB" sz="3000" noProof="0" dirty="0" err="1">
                <a:solidFill>
                  <a:srgbClr val="002060"/>
                </a:solidFill>
                <a:latin typeface="+mj-lt"/>
              </a:rPr>
              <a:t>intelligent</a:t>
            </a:r>
            <a:r>
              <a:rPr lang="en-GB" sz="3000" noProof="0" dirty="0" err="1">
                <a:solidFill>
                  <a:schemeClr val="tx1">
                    <a:lumMod val="60000"/>
                    <a:lumOff val="40000"/>
                  </a:schemeClr>
                </a:solidFill>
                <a:latin typeface="+mj-lt"/>
              </a:rPr>
              <a:t>s</a:t>
            </a:r>
            <a:r>
              <a:rPr lang="en-GB" sz="3000" noProof="0" dirty="0">
                <a:solidFill>
                  <a:srgbClr val="002060"/>
                </a:solidFill>
                <a:latin typeface="+mj-lt"/>
              </a:rPr>
              <a:t>.</a:t>
            </a:r>
            <a:endParaRPr kumimoji="0" lang="en-GB" sz="3000" b="0" i="0" u="none" strike="noStrike" kern="1200" cap="none" spc="0" normalizeH="0" baseline="0" noProof="0" dirty="0">
              <a:ln>
                <a:noFill/>
              </a:ln>
              <a:solidFill>
                <a:srgbClr val="002060"/>
              </a:solidFill>
              <a:effectLst/>
              <a:uLnTx/>
              <a:uFillTx/>
              <a:latin typeface="+mj-lt"/>
            </a:endParaRPr>
          </a:p>
        </p:txBody>
      </p:sp>
      <p:sp>
        <p:nvSpPr>
          <p:cNvPr id="11" name="TextBox 10">
            <a:extLst>
              <a:ext uri="{FF2B5EF4-FFF2-40B4-BE49-F238E27FC236}">
                <a16:creationId xmlns:a16="http://schemas.microsoft.com/office/drawing/2014/main" id="{F7B9C3AD-373B-448A-8776-CF0C3D2ADF5F}"/>
              </a:ext>
            </a:extLst>
          </p:cNvPr>
          <p:cNvSpPr txBox="1"/>
          <p:nvPr/>
        </p:nvSpPr>
        <p:spPr>
          <a:xfrm>
            <a:off x="132663" y="5126228"/>
            <a:ext cx="88764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mj-lt"/>
              </a:rPr>
              <a:t>The feminine form of the adjective adds  –e and –s.</a:t>
            </a:r>
            <a:endParaRPr kumimoji="0" lang="en-GB" sz="2400" b="0" i="1" u="none" strike="noStrike" kern="1200" cap="none" spc="0" normalizeH="0" baseline="0" noProof="0" dirty="0">
              <a:ln>
                <a:noFill/>
              </a:ln>
              <a:solidFill>
                <a:srgbClr val="002060"/>
              </a:solidFill>
              <a:effectLst/>
              <a:uLnTx/>
              <a:uFillTx/>
              <a:latin typeface="+mj-lt"/>
            </a:endParaRPr>
          </a:p>
        </p:txBody>
      </p:sp>
      <p:sp>
        <p:nvSpPr>
          <p:cNvPr id="12" name="Rectangle 11">
            <a:extLst>
              <a:ext uri="{FF2B5EF4-FFF2-40B4-BE49-F238E27FC236}">
                <a16:creationId xmlns:a16="http://schemas.microsoft.com/office/drawing/2014/main" id="{51B7FF2F-B649-4B15-875F-4381C23DB566}"/>
              </a:ext>
            </a:extLst>
          </p:cNvPr>
          <p:cNvSpPr/>
          <p:nvPr/>
        </p:nvSpPr>
        <p:spPr>
          <a:xfrm>
            <a:off x="132664" y="3119528"/>
            <a:ext cx="12059336" cy="461665"/>
          </a:xfrm>
          <a:prstGeom prst="rect">
            <a:avLst/>
          </a:prstGeom>
        </p:spPr>
        <p:txBody>
          <a:bodyPr wrap="square">
            <a:spAutoFit/>
          </a:bodyPr>
          <a:lstStyle/>
          <a:p>
            <a:pPr lvl="0">
              <a:defRPr/>
            </a:pPr>
            <a:r>
              <a:rPr lang="en-GB" sz="2400" dirty="0">
                <a:solidFill>
                  <a:srgbClr val="002060"/>
                </a:solidFill>
                <a:latin typeface="+mj-lt"/>
              </a:rPr>
              <a:t>Remember: in French the pronoun ‘they’ is different for masculine and feminine:  </a:t>
            </a:r>
          </a:p>
        </p:txBody>
      </p:sp>
      <p:sp>
        <p:nvSpPr>
          <p:cNvPr id="13" name="TextBox 12">
            <a:extLst>
              <a:ext uri="{FF2B5EF4-FFF2-40B4-BE49-F238E27FC236}">
                <a16:creationId xmlns:a16="http://schemas.microsoft.com/office/drawing/2014/main" id="{962BD6D6-DA60-4F0D-9A54-EE2ECCDC124C}"/>
              </a:ext>
            </a:extLst>
          </p:cNvPr>
          <p:cNvSpPr txBox="1"/>
          <p:nvPr/>
        </p:nvSpPr>
        <p:spPr>
          <a:xfrm>
            <a:off x="1100071" y="3938471"/>
            <a:ext cx="487170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err="1">
                <a:solidFill>
                  <a:srgbClr val="002060"/>
                </a:solidFill>
                <a:latin typeface="+mj-lt"/>
              </a:rPr>
              <a:t>Elle</a:t>
            </a:r>
            <a:r>
              <a:rPr lang="en-GB" sz="3000" dirty="0" err="1">
                <a:solidFill>
                  <a:schemeClr val="tx1">
                    <a:lumMod val="60000"/>
                    <a:lumOff val="40000"/>
                  </a:schemeClr>
                </a:solidFill>
                <a:latin typeface="+mj-lt"/>
              </a:rPr>
              <a:t>s</a:t>
            </a:r>
            <a:r>
              <a:rPr lang="en-GB" sz="3000" noProof="0" dirty="0">
                <a:solidFill>
                  <a:srgbClr val="002060"/>
                </a:solidFill>
                <a:latin typeface="+mj-lt"/>
              </a:rPr>
              <a:t> </a:t>
            </a:r>
            <a:r>
              <a:rPr lang="en-GB" sz="3200" b="1" noProof="0" dirty="0" err="1">
                <a:solidFill>
                  <a:srgbClr val="002060"/>
                </a:solidFill>
                <a:latin typeface="+mj-lt"/>
                <a:cs typeface="Calibri" panose="020F0502020204030204" pitchFamily="34" charset="0"/>
              </a:rPr>
              <a:t>sont</a:t>
            </a:r>
            <a:r>
              <a:rPr lang="en-GB" sz="3000" noProof="0" dirty="0">
                <a:solidFill>
                  <a:srgbClr val="002060"/>
                </a:solidFill>
                <a:latin typeface="+mj-lt"/>
              </a:rPr>
              <a:t> </a:t>
            </a:r>
            <a:r>
              <a:rPr lang="en-GB" sz="3000" noProof="0" dirty="0" err="1">
                <a:solidFill>
                  <a:srgbClr val="002060"/>
                </a:solidFill>
                <a:latin typeface="+mj-lt"/>
              </a:rPr>
              <a:t>intelligent</a:t>
            </a:r>
            <a:r>
              <a:rPr lang="en-GB" sz="3000" noProof="0" dirty="0" err="1">
                <a:solidFill>
                  <a:srgbClr val="EF4136"/>
                </a:solidFill>
                <a:latin typeface="+mj-lt"/>
              </a:rPr>
              <a:t>e</a:t>
            </a:r>
            <a:r>
              <a:rPr lang="en-GB" sz="3000" noProof="0" dirty="0" err="1">
                <a:solidFill>
                  <a:schemeClr val="tx1">
                    <a:lumMod val="60000"/>
                    <a:lumOff val="40000"/>
                  </a:schemeClr>
                </a:solidFill>
                <a:latin typeface="+mj-lt"/>
              </a:rPr>
              <a:t>s</a:t>
            </a:r>
            <a:r>
              <a:rPr lang="en-GB" sz="3000" noProof="0" dirty="0">
                <a:solidFill>
                  <a:srgbClr val="002060"/>
                </a:solidFill>
                <a:latin typeface="+mj-lt"/>
              </a:rPr>
              <a:t>.</a:t>
            </a:r>
            <a:endParaRPr kumimoji="0" lang="en-GB" sz="3000" b="0" i="0" u="none" strike="noStrike" kern="1200" cap="none" spc="0" normalizeH="0" baseline="0" noProof="0" dirty="0">
              <a:ln>
                <a:noFill/>
              </a:ln>
              <a:solidFill>
                <a:srgbClr val="002060"/>
              </a:solidFill>
              <a:effectLst/>
              <a:uLnTx/>
              <a:uFillTx/>
              <a:latin typeface="+mj-lt"/>
            </a:endParaRPr>
          </a:p>
        </p:txBody>
      </p:sp>
      <p:sp>
        <p:nvSpPr>
          <p:cNvPr id="14" name="TextBox 13">
            <a:extLst>
              <a:ext uri="{FF2B5EF4-FFF2-40B4-BE49-F238E27FC236}">
                <a16:creationId xmlns:a16="http://schemas.microsoft.com/office/drawing/2014/main" id="{5C8CEE26-3CE4-408E-B694-E12954EC99F2}"/>
              </a:ext>
            </a:extLst>
          </p:cNvPr>
          <p:cNvSpPr txBox="1"/>
          <p:nvPr/>
        </p:nvSpPr>
        <p:spPr>
          <a:xfrm>
            <a:off x="5942696" y="2207980"/>
            <a:ext cx="588625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002060"/>
                </a:solidFill>
                <a:latin typeface="+mj-lt"/>
              </a:rPr>
              <a:t>They </a:t>
            </a:r>
            <a:r>
              <a:rPr lang="en-GB" sz="2400" dirty="0">
                <a:solidFill>
                  <a:srgbClr val="002060"/>
                </a:solidFill>
                <a:latin typeface="+mj-lt"/>
              </a:rPr>
              <a:t>(masc. pl) </a:t>
            </a:r>
            <a:r>
              <a:rPr lang="en-GB" sz="3000" b="1" dirty="0">
                <a:solidFill>
                  <a:srgbClr val="002060"/>
                </a:solidFill>
                <a:latin typeface="+mj-lt"/>
              </a:rPr>
              <a:t>are</a:t>
            </a:r>
            <a:r>
              <a:rPr lang="en-GB" sz="3000" dirty="0">
                <a:solidFill>
                  <a:srgbClr val="002060"/>
                </a:solidFill>
                <a:latin typeface="+mj-lt"/>
              </a:rPr>
              <a:t> intelligent</a:t>
            </a:r>
            <a:r>
              <a:rPr kumimoji="0" lang="en-GB" sz="3000" b="0" i="0" u="none" strike="noStrike" kern="1200" cap="none" spc="0" normalizeH="0" noProof="0" dirty="0">
                <a:ln>
                  <a:noFill/>
                </a:ln>
                <a:solidFill>
                  <a:srgbClr val="002060"/>
                </a:solidFill>
                <a:effectLst/>
                <a:uLnTx/>
                <a:uFillTx/>
                <a:latin typeface="+mj-lt"/>
              </a:rPr>
              <a:t>.</a:t>
            </a:r>
            <a:endParaRPr kumimoji="0" lang="en-GB" sz="3000" b="0" i="0" u="none" strike="noStrike" kern="1200" cap="none" spc="0" normalizeH="0" baseline="0" noProof="0" dirty="0">
              <a:ln>
                <a:noFill/>
              </a:ln>
              <a:solidFill>
                <a:srgbClr val="002060"/>
              </a:solidFill>
              <a:effectLst/>
              <a:uLnTx/>
              <a:uFillTx/>
              <a:latin typeface="+mj-lt"/>
            </a:endParaRPr>
          </a:p>
        </p:txBody>
      </p:sp>
      <p:sp>
        <p:nvSpPr>
          <p:cNvPr id="15" name="TextBox 14">
            <a:extLst>
              <a:ext uri="{FF2B5EF4-FFF2-40B4-BE49-F238E27FC236}">
                <a16:creationId xmlns:a16="http://schemas.microsoft.com/office/drawing/2014/main" id="{9D9F5153-8FEB-4A0D-8D7C-905F49F3731B}"/>
              </a:ext>
            </a:extLst>
          </p:cNvPr>
          <p:cNvSpPr txBox="1"/>
          <p:nvPr/>
        </p:nvSpPr>
        <p:spPr>
          <a:xfrm>
            <a:off x="5942696" y="4002844"/>
            <a:ext cx="560357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002060"/>
                </a:solidFill>
                <a:latin typeface="+mj-lt"/>
              </a:rPr>
              <a:t>They </a:t>
            </a:r>
            <a:r>
              <a:rPr lang="en-GB" sz="2400" dirty="0">
                <a:solidFill>
                  <a:srgbClr val="002060"/>
                </a:solidFill>
                <a:latin typeface="+mj-lt"/>
              </a:rPr>
              <a:t>(fem. </a:t>
            </a:r>
            <a:r>
              <a:rPr lang="en-GB" sz="2400" dirty="0" err="1">
                <a:solidFill>
                  <a:srgbClr val="002060"/>
                </a:solidFill>
                <a:latin typeface="+mj-lt"/>
              </a:rPr>
              <a:t>pl</a:t>
            </a:r>
            <a:r>
              <a:rPr lang="en-GB" sz="2400" dirty="0">
                <a:solidFill>
                  <a:srgbClr val="002060"/>
                </a:solidFill>
                <a:latin typeface="+mj-lt"/>
              </a:rPr>
              <a:t>) </a:t>
            </a:r>
            <a:r>
              <a:rPr lang="en-GB" sz="3000" b="1" dirty="0">
                <a:solidFill>
                  <a:srgbClr val="002060"/>
                </a:solidFill>
                <a:latin typeface="+mj-lt"/>
              </a:rPr>
              <a:t>are</a:t>
            </a:r>
            <a:r>
              <a:rPr lang="en-GB" sz="3000" dirty="0">
                <a:solidFill>
                  <a:srgbClr val="002060"/>
                </a:solidFill>
                <a:latin typeface="+mj-lt"/>
              </a:rPr>
              <a:t> intelligent</a:t>
            </a:r>
            <a:r>
              <a:rPr kumimoji="0" lang="en-GB" sz="3000" b="0" i="0" u="none" strike="noStrike" kern="1200" cap="none" spc="0" normalizeH="0" noProof="0" dirty="0">
                <a:ln>
                  <a:noFill/>
                </a:ln>
                <a:solidFill>
                  <a:srgbClr val="002060"/>
                </a:solidFill>
                <a:effectLst/>
                <a:uLnTx/>
                <a:uFillTx/>
                <a:latin typeface="+mj-lt"/>
              </a:rPr>
              <a:t>.</a:t>
            </a:r>
            <a:endParaRPr kumimoji="0" lang="en-GB" sz="3000" b="0" i="0" u="none" strike="noStrike" kern="1200" cap="none" spc="0" normalizeH="0" baseline="0" noProof="0" dirty="0">
              <a:ln>
                <a:noFill/>
              </a:ln>
              <a:solidFill>
                <a:srgbClr val="002060"/>
              </a:solidFill>
              <a:effectLst/>
              <a:uLnTx/>
              <a:uFillTx/>
              <a:latin typeface="+mj-lt"/>
            </a:endParaRPr>
          </a:p>
        </p:txBody>
      </p:sp>
      <p:sp>
        <p:nvSpPr>
          <p:cNvPr id="16" name="TextBox 15">
            <a:extLst>
              <a:ext uri="{FF2B5EF4-FFF2-40B4-BE49-F238E27FC236}">
                <a16:creationId xmlns:a16="http://schemas.microsoft.com/office/drawing/2014/main" id="{F418BCD8-3040-4FA4-822D-0542A0F45754}"/>
              </a:ext>
            </a:extLst>
          </p:cNvPr>
          <p:cNvSpPr txBox="1"/>
          <p:nvPr/>
        </p:nvSpPr>
        <p:spPr>
          <a:xfrm>
            <a:off x="7948107" y="4690847"/>
            <a:ext cx="3678810" cy="1569660"/>
          </a:xfrm>
          <a:prstGeom prst="rect">
            <a:avLst/>
          </a:prstGeom>
          <a:noFill/>
        </p:spPr>
        <p:txBody>
          <a:bodyPr wrap="square" rtlCol="0">
            <a:spAutoFit/>
          </a:bodyPr>
          <a:lstStyle/>
          <a:p>
            <a:pPr algn="ctr">
              <a:defRPr/>
            </a:pPr>
            <a:r>
              <a:rPr lang="en-GB" sz="2400" dirty="0">
                <a:solidFill>
                  <a:schemeClr val="bg1"/>
                </a:solidFill>
                <a:latin typeface="+mj-lt"/>
              </a:rPr>
              <a:t>The </a:t>
            </a:r>
            <a:r>
              <a:rPr lang="en-GB" sz="2400" b="1" dirty="0">
                <a:solidFill>
                  <a:schemeClr val="bg1"/>
                </a:solidFill>
                <a:latin typeface="+mj-lt"/>
              </a:rPr>
              <a:t>–s</a:t>
            </a:r>
            <a:r>
              <a:rPr lang="en-GB" sz="2400" dirty="0">
                <a:solidFill>
                  <a:schemeClr val="bg1"/>
                </a:solidFill>
                <a:latin typeface="+mj-lt"/>
              </a:rPr>
              <a:t> on the end is silent, but again the </a:t>
            </a:r>
            <a:r>
              <a:rPr lang="en-GB" sz="2400" b="1" dirty="0">
                <a:solidFill>
                  <a:schemeClr val="bg1"/>
                </a:solidFill>
                <a:latin typeface="+mj-lt"/>
              </a:rPr>
              <a:t>–e</a:t>
            </a:r>
            <a:r>
              <a:rPr lang="en-GB" sz="2400" dirty="0">
                <a:solidFill>
                  <a:schemeClr val="bg1"/>
                </a:solidFill>
                <a:latin typeface="+mj-lt"/>
              </a:rPr>
              <a:t> makes you pronounce the ‘-</a:t>
            </a:r>
            <a:r>
              <a:rPr lang="en-GB" sz="2400" b="1" dirty="0">
                <a:solidFill>
                  <a:schemeClr val="bg1"/>
                </a:solidFill>
                <a:latin typeface="+mj-lt"/>
              </a:rPr>
              <a:t>t</a:t>
            </a:r>
            <a:r>
              <a:rPr lang="en-GB" sz="2400" dirty="0">
                <a:solidFill>
                  <a:schemeClr val="bg1"/>
                </a:solidFill>
                <a:latin typeface="+mj-lt"/>
              </a:rPr>
              <a:t>’!</a:t>
            </a:r>
            <a:endParaRPr kumimoji="0" lang="en-GB" sz="2400" b="0" i="0" u="none" strike="noStrike" kern="1200" cap="none" spc="0" normalizeH="0" baseline="0" noProof="0" dirty="0">
              <a:ln>
                <a:noFill/>
              </a:ln>
              <a:solidFill>
                <a:schemeClr val="bg1"/>
              </a:solidFill>
              <a:effectLst/>
              <a:uLnTx/>
              <a:uFillTx/>
              <a:latin typeface="+mj-lt"/>
            </a:endParaRPr>
          </a:p>
        </p:txBody>
      </p:sp>
      <p:sp>
        <p:nvSpPr>
          <p:cNvPr id="17" name="Rectangle 16">
            <a:extLst>
              <a:ext uri="{FF2B5EF4-FFF2-40B4-BE49-F238E27FC236}">
                <a16:creationId xmlns:a16="http://schemas.microsoft.com/office/drawing/2014/main" id="{F058A152-A725-4819-93DE-12667420FA7D}"/>
              </a:ext>
            </a:extLst>
          </p:cNvPr>
          <p:cNvSpPr/>
          <p:nvPr/>
        </p:nvSpPr>
        <p:spPr>
          <a:xfrm>
            <a:off x="132664" y="1333535"/>
            <a:ext cx="10590835" cy="461665"/>
          </a:xfrm>
          <a:prstGeom prst="rect">
            <a:avLst/>
          </a:prstGeom>
        </p:spPr>
        <p:txBody>
          <a:bodyPr wrap="square">
            <a:spAutoFit/>
          </a:bodyPr>
          <a:lstStyle/>
          <a:p>
            <a:pPr lvl="0">
              <a:defRPr/>
            </a:pPr>
            <a:r>
              <a:rPr lang="en-GB" sz="2400" dirty="0">
                <a:solidFill>
                  <a:srgbClr val="002060"/>
                </a:solidFill>
                <a:latin typeface="+mj-lt"/>
              </a:rPr>
              <a:t>To mean </a:t>
            </a:r>
            <a:r>
              <a:rPr lang="en-GB" sz="2400" b="1" dirty="0">
                <a:solidFill>
                  <a:srgbClr val="002060"/>
                </a:solidFill>
                <a:latin typeface="+mj-lt"/>
              </a:rPr>
              <a:t>they +</a:t>
            </a:r>
            <a:r>
              <a:rPr lang="en-GB" sz="2400" dirty="0">
                <a:solidFill>
                  <a:srgbClr val="002060"/>
                </a:solidFill>
                <a:latin typeface="+mj-lt"/>
              </a:rPr>
              <a:t> </a:t>
            </a:r>
            <a:r>
              <a:rPr lang="en-GB" sz="2400" b="1" dirty="0" err="1">
                <a:solidFill>
                  <a:srgbClr val="002060"/>
                </a:solidFill>
                <a:latin typeface="+mj-lt"/>
              </a:rPr>
              <a:t>être</a:t>
            </a:r>
            <a:r>
              <a:rPr lang="en-GB" sz="2400" b="1" dirty="0">
                <a:solidFill>
                  <a:srgbClr val="002060"/>
                </a:solidFill>
                <a:latin typeface="+mj-lt"/>
              </a:rPr>
              <a:t> </a:t>
            </a:r>
            <a:r>
              <a:rPr lang="en-GB" sz="2000" b="1" dirty="0">
                <a:solidFill>
                  <a:srgbClr val="002060"/>
                </a:solidFill>
                <a:latin typeface="+mj-lt"/>
              </a:rPr>
              <a:t>(to be)</a:t>
            </a:r>
            <a:r>
              <a:rPr lang="en-GB" sz="2400" b="1" dirty="0">
                <a:solidFill>
                  <a:srgbClr val="002060"/>
                </a:solidFill>
                <a:latin typeface="+mj-lt"/>
              </a:rPr>
              <a:t> </a:t>
            </a:r>
            <a:r>
              <a:rPr lang="en-GB" sz="2400" dirty="0">
                <a:solidFill>
                  <a:srgbClr val="002060"/>
                </a:solidFill>
                <a:latin typeface="+mj-lt"/>
              </a:rPr>
              <a:t>use</a:t>
            </a:r>
            <a:r>
              <a:rPr lang="en-GB" sz="2400" b="1" dirty="0">
                <a:solidFill>
                  <a:srgbClr val="002060"/>
                </a:solidFill>
                <a:latin typeface="+mj-lt"/>
              </a:rPr>
              <a:t>:</a:t>
            </a:r>
            <a:r>
              <a:rPr lang="en-GB" sz="2400" dirty="0">
                <a:solidFill>
                  <a:srgbClr val="002060"/>
                </a:solidFill>
                <a:latin typeface="+mj-lt"/>
              </a:rPr>
              <a:t> </a:t>
            </a:r>
          </a:p>
        </p:txBody>
      </p:sp>
      <p:cxnSp>
        <p:nvCxnSpPr>
          <p:cNvPr id="20" name="Straight Arrow Connector 19">
            <a:extLst>
              <a:ext uri="{FF2B5EF4-FFF2-40B4-BE49-F238E27FC236}">
                <a16:creationId xmlns:a16="http://schemas.microsoft.com/office/drawing/2014/main" id="{14AEA1F0-3835-4F83-AE96-4ECE389E7303}"/>
              </a:ext>
            </a:extLst>
          </p:cNvPr>
          <p:cNvCxnSpPr/>
          <p:nvPr/>
        </p:nvCxnSpPr>
        <p:spPr>
          <a:xfrm flipV="1">
            <a:off x="1547446" y="4507857"/>
            <a:ext cx="3352800" cy="720635"/>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 descr="Quiet Sign Clip Art">
            <a:extLst>
              <a:ext uri="{FF2B5EF4-FFF2-40B4-BE49-F238E27FC236}">
                <a16:creationId xmlns:a16="http://schemas.microsoft.com/office/drawing/2014/main" id="{60ED2D7C-FC8E-4A37-B0D0-C133A6F0C0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8501" y="2061497"/>
            <a:ext cx="207147" cy="29296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Quiet Sign Clip Art">
            <a:extLst>
              <a:ext uri="{FF2B5EF4-FFF2-40B4-BE49-F238E27FC236}">
                <a16:creationId xmlns:a16="http://schemas.microsoft.com/office/drawing/2014/main" id="{34E0F2ED-AFD6-45EB-BEF6-F4837A0459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6618" y="2082345"/>
            <a:ext cx="207147" cy="29296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Quiet Sign Clip Art">
            <a:extLst>
              <a:ext uri="{FF2B5EF4-FFF2-40B4-BE49-F238E27FC236}">
                <a16:creationId xmlns:a16="http://schemas.microsoft.com/office/drawing/2014/main" id="{9C86DDD9-7B2E-461B-9BF8-17D52C8B09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7272" y="3861467"/>
            <a:ext cx="207147" cy="29296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Quiet Sign Clip Art">
            <a:extLst>
              <a:ext uri="{FF2B5EF4-FFF2-40B4-BE49-F238E27FC236}">
                <a16:creationId xmlns:a16="http://schemas.microsoft.com/office/drawing/2014/main" id="{3413DF97-3E42-4E5D-9642-E13D91AEA7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6461" y="3861467"/>
            <a:ext cx="207147" cy="292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9288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down)">
                                      <p:cBhvr>
                                        <p:cTn id="39" dur="500"/>
                                        <p:tgtEl>
                                          <p:spTgt spid="20"/>
                                        </p:tgtEl>
                                      </p:cBhvr>
                                    </p:animEffect>
                                  </p:childTnLst>
                                </p:cTn>
                              </p:par>
                              <p:par>
                                <p:cTn id="40" presetID="1"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P spid="15" grpId="0"/>
      <p:bldP spid="16" grpId="0"/>
      <p:bldP spid="1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graphicFrame>
        <p:nvGraphicFramePr>
          <p:cNvPr id="26" name="Table 25">
            <a:extLst>
              <a:ext uri="{FF2B5EF4-FFF2-40B4-BE49-F238E27FC236}">
                <a16:creationId xmlns:a16="http://schemas.microsoft.com/office/drawing/2014/main" id="{E8CDDAF9-E44C-4C23-B4A2-D53E2944204F}"/>
              </a:ext>
            </a:extLst>
          </p:cNvPr>
          <p:cNvGraphicFramePr>
            <a:graphicFrameLocks noGrp="1"/>
          </p:cNvGraphicFramePr>
          <p:nvPr>
            <p:extLst>
              <p:ext uri="{D42A27DB-BD31-4B8C-83A1-F6EECF244321}">
                <p14:modId xmlns:p14="http://schemas.microsoft.com/office/powerpoint/2010/main" val="1323914174"/>
              </p:ext>
            </p:extLst>
          </p:nvPr>
        </p:nvGraphicFramePr>
        <p:xfrm>
          <a:off x="275858" y="1641370"/>
          <a:ext cx="11640284" cy="4080036"/>
        </p:xfrm>
        <a:graphic>
          <a:graphicData uri="http://schemas.openxmlformats.org/drawingml/2006/table">
            <a:tbl>
              <a:tblPr firstRow="1" bandRow="1">
                <a:tableStyleId>{5940675A-B579-460E-94D1-54222C63F5DA}</a:tableStyleId>
              </a:tblPr>
              <a:tblGrid>
                <a:gridCol w="871538">
                  <a:extLst>
                    <a:ext uri="{9D8B030D-6E8A-4147-A177-3AD203B41FA5}">
                      <a16:colId xmlns:a16="http://schemas.microsoft.com/office/drawing/2014/main" val="20000"/>
                    </a:ext>
                  </a:extLst>
                </a:gridCol>
                <a:gridCol w="5000625">
                  <a:extLst>
                    <a:ext uri="{9D8B030D-6E8A-4147-A177-3AD203B41FA5}">
                      <a16:colId xmlns:a16="http://schemas.microsoft.com/office/drawing/2014/main" val="745458274"/>
                    </a:ext>
                  </a:extLst>
                </a:gridCol>
                <a:gridCol w="2914652">
                  <a:extLst>
                    <a:ext uri="{9D8B030D-6E8A-4147-A177-3AD203B41FA5}">
                      <a16:colId xmlns:a16="http://schemas.microsoft.com/office/drawing/2014/main" val="1347700533"/>
                    </a:ext>
                  </a:extLst>
                </a:gridCol>
                <a:gridCol w="2853469">
                  <a:extLst>
                    <a:ext uri="{9D8B030D-6E8A-4147-A177-3AD203B41FA5}">
                      <a16:colId xmlns:a16="http://schemas.microsoft.com/office/drawing/2014/main" val="20001"/>
                    </a:ext>
                  </a:extLst>
                </a:gridCol>
              </a:tblGrid>
              <a:tr h="971076">
                <a:tc>
                  <a:txBody>
                    <a:bodyPr/>
                    <a:lstStyle/>
                    <a:p>
                      <a:pPr algn="ctr"/>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err="1">
                          <a:solidFill>
                            <a:srgbClr val="002060"/>
                          </a:solidFill>
                        </a:rPr>
                        <a:t>anglais</a:t>
                      </a:r>
                      <a:endParaRPr lang="en-GB" sz="2400" b="1"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002060"/>
                          </a:solidFill>
                        </a:rPr>
                        <a:t>il / </a:t>
                      </a:r>
                      <a:r>
                        <a:rPr lang="en-GB" sz="2400" b="1" dirty="0" err="1">
                          <a:solidFill>
                            <a:srgbClr val="002060"/>
                          </a:solidFill>
                        </a:rPr>
                        <a:t>elle</a:t>
                      </a:r>
                      <a:br>
                        <a:rPr lang="en-GB" sz="2400" b="1" dirty="0">
                          <a:solidFill>
                            <a:srgbClr val="002060"/>
                          </a:solidFill>
                        </a:rPr>
                      </a:br>
                      <a:r>
                        <a:rPr lang="en-GB" sz="2400" b="0" dirty="0">
                          <a:solidFill>
                            <a:srgbClr val="002060"/>
                          </a:solidFill>
                        </a:rPr>
                        <a:t>(he / she)</a:t>
                      </a:r>
                      <a:endParaRPr lang="en-GB" sz="24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err="1">
                          <a:solidFill>
                            <a:srgbClr val="002060"/>
                          </a:solidFill>
                        </a:rPr>
                        <a:t>ils</a:t>
                      </a:r>
                      <a:r>
                        <a:rPr lang="en-GB" sz="2400" b="1" dirty="0">
                          <a:solidFill>
                            <a:srgbClr val="002060"/>
                          </a:solidFill>
                        </a:rPr>
                        <a:t> / </a:t>
                      </a:r>
                      <a:r>
                        <a:rPr lang="en-GB" sz="2400" b="1" dirty="0" err="1">
                          <a:solidFill>
                            <a:srgbClr val="002060"/>
                          </a:solidFill>
                        </a:rPr>
                        <a:t>elles</a:t>
                      </a:r>
                      <a:br>
                        <a:rPr lang="en-GB" sz="2400" b="1" dirty="0">
                          <a:solidFill>
                            <a:srgbClr val="002060"/>
                          </a:solidFill>
                        </a:rPr>
                      </a:br>
                      <a:r>
                        <a:rPr lang="en-GB" sz="2400" b="0" dirty="0">
                          <a:solidFill>
                            <a:srgbClr val="002060"/>
                          </a:solidFill>
                        </a:rPr>
                        <a:t>(they)</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510511">
                <a:tc>
                  <a:txBody>
                    <a:bodyPr/>
                    <a:lstStyle/>
                    <a:p>
                      <a:pPr algn="ctr"/>
                      <a:r>
                        <a:rPr lang="en-GB" sz="2800" b="1" dirty="0">
                          <a:solidFill>
                            <a:schemeClr val="accent5">
                              <a:lumMod val="50000"/>
                            </a:schemeClr>
                          </a:solidFill>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510511">
                <a:tc>
                  <a:txBody>
                    <a:bodyPr/>
                    <a:lstStyle/>
                    <a:p>
                      <a:pPr algn="ctr"/>
                      <a:r>
                        <a:rPr lang="en-GB" sz="2800" b="1" dirty="0">
                          <a:solidFill>
                            <a:schemeClr val="accent5">
                              <a:lumMod val="50000"/>
                            </a:schemeClr>
                          </a:solidFill>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510511">
                <a:tc>
                  <a:txBody>
                    <a:bodyPr/>
                    <a:lstStyle/>
                    <a:p>
                      <a:pPr algn="ctr"/>
                      <a:r>
                        <a:rPr lang="en-GB" sz="2800" b="1" dirty="0">
                          <a:solidFill>
                            <a:schemeClr val="accent5">
                              <a:lumMod val="50000"/>
                            </a:schemeClr>
                          </a:solidFill>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510511">
                <a:tc>
                  <a:txBody>
                    <a:bodyPr/>
                    <a:lstStyle/>
                    <a:p>
                      <a:pPr algn="ctr"/>
                      <a:r>
                        <a:rPr lang="en-GB" sz="2800" b="1" dirty="0">
                          <a:solidFill>
                            <a:schemeClr val="accent5">
                              <a:lumMod val="50000"/>
                            </a:schemeClr>
                          </a:solidFill>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510511">
                <a:tc>
                  <a:txBody>
                    <a:bodyPr/>
                    <a:lstStyle/>
                    <a:p>
                      <a:pPr algn="ctr"/>
                      <a:r>
                        <a:rPr lang="en-GB" sz="2800" b="1" dirty="0">
                          <a:solidFill>
                            <a:schemeClr val="accent5">
                              <a:lumMod val="50000"/>
                            </a:schemeClr>
                          </a:solidFill>
                        </a:rPr>
                        <a:t>5</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510511">
                <a:tc>
                  <a:txBody>
                    <a:bodyPr/>
                    <a:lstStyle/>
                    <a:p>
                      <a:pPr algn="ctr"/>
                      <a:r>
                        <a:rPr lang="en-GB" sz="2800" b="1" dirty="0">
                          <a:solidFill>
                            <a:schemeClr val="accent5">
                              <a:lumMod val="50000"/>
                            </a:schemeClr>
                          </a:solidFill>
                        </a:rPr>
                        <a:t>6</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pic>
        <p:nvPicPr>
          <p:cNvPr id="27" name="Picture 26">
            <a:extLst>
              <a:ext uri="{FF2B5EF4-FFF2-40B4-BE49-F238E27FC236}">
                <a16:creationId xmlns:a16="http://schemas.microsoft.com/office/drawing/2014/main" id="{B98C8037-E1A1-4CE9-9590-D430ED24BB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7502783" y="2676646"/>
            <a:ext cx="346161" cy="360584"/>
          </a:xfrm>
          <a:prstGeom prst="rect">
            <a:avLst/>
          </a:prstGeom>
        </p:spPr>
      </p:pic>
      <p:pic>
        <p:nvPicPr>
          <p:cNvPr id="28" name="Picture 27">
            <a:extLst>
              <a:ext uri="{FF2B5EF4-FFF2-40B4-BE49-F238E27FC236}">
                <a16:creationId xmlns:a16="http://schemas.microsoft.com/office/drawing/2014/main" id="{2F740D04-ACA9-4E40-A1E2-187C34FD32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0478076" y="3162833"/>
            <a:ext cx="346161" cy="360584"/>
          </a:xfrm>
          <a:prstGeom prst="rect">
            <a:avLst/>
          </a:prstGeom>
        </p:spPr>
      </p:pic>
      <p:pic>
        <p:nvPicPr>
          <p:cNvPr id="29" name="Picture 28">
            <a:extLst>
              <a:ext uri="{FF2B5EF4-FFF2-40B4-BE49-F238E27FC236}">
                <a16:creationId xmlns:a16="http://schemas.microsoft.com/office/drawing/2014/main" id="{4C17B920-4014-4144-8B15-F0623E4410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7473905" y="3703346"/>
            <a:ext cx="346161" cy="360584"/>
          </a:xfrm>
          <a:prstGeom prst="rect">
            <a:avLst/>
          </a:prstGeom>
        </p:spPr>
      </p:pic>
      <p:pic>
        <p:nvPicPr>
          <p:cNvPr id="30" name="Picture 29">
            <a:extLst>
              <a:ext uri="{FF2B5EF4-FFF2-40B4-BE49-F238E27FC236}">
                <a16:creationId xmlns:a16="http://schemas.microsoft.com/office/drawing/2014/main" id="{09091DF4-2104-4837-A741-44B11BC0CB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0381588" y="4164876"/>
            <a:ext cx="346161" cy="360584"/>
          </a:xfrm>
          <a:prstGeom prst="rect">
            <a:avLst/>
          </a:prstGeom>
        </p:spPr>
      </p:pic>
      <p:pic>
        <p:nvPicPr>
          <p:cNvPr id="31" name="Picture 30">
            <a:extLst>
              <a:ext uri="{FF2B5EF4-FFF2-40B4-BE49-F238E27FC236}">
                <a16:creationId xmlns:a16="http://schemas.microsoft.com/office/drawing/2014/main" id="{F9EF41C5-E924-4E2F-BF6A-EC31001AC6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0393870" y="4767127"/>
            <a:ext cx="346161" cy="360584"/>
          </a:xfrm>
          <a:prstGeom prst="rect">
            <a:avLst/>
          </a:prstGeom>
        </p:spPr>
      </p:pic>
      <p:pic>
        <p:nvPicPr>
          <p:cNvPr id="32" name="Picture 31">
            <a:extLst>
              <a:ext uri="{FF2B5EF4-FFF2-40B4-BE49-F238E27FC236}">
                <a16:creationId xmlns:a16="http://schemas.microsoft.com/office/drawing/2014/main" id="{FEC6B7FF-BB5F-4CA8-9A96-BE3671F66F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7473906" y="5254948"/>
            <a:ext cx="346161" cy="360584"/>
          </a:xfrm>
          <a:prstGeom prst="rect">
            <a:avLst/>
          </a:prstGeom>
        </p:spPr>
      </p:pic>
      <p:sp>
        <p:nvSpPr>
          <p:cNvPr id="36" name="TextBox 35">
            <a:extLst>
              <a:ext uri="{FF2B5EF4-FFF2-40B4-BE49-F238E27FC236}">
                <a16:creationId xmlns:a16="http://schemas.microsoft.com/office/drawing/2014/main" id="{527A2E3E-03FA-46CA-A9C0-007C68DBBCFC}"/>
              </a:ext>
            </a:extLst>
          </p:cNvPr>
          <p:cNvSpPr txBox="1"/>
          <p:nvPr/>
        </p:nvSpPr>
        <p:spPr>
          <a:xfrm>
            <a:off x="1303591" y="4130028"/>
            <a:ext cx="4114800" cy="584775"/>
          </a:xfrm>
          <a:prstGeom prst="rect">
            <a:avLst/>
          </a:prstGeom>
          <a:noFill/>
        </p:spPr>
        <p:txBody>
          <a:bodyPr wrap="square" rtlCol="0">
            <a:spAutoFit/>
          </a:bodyPr>
          <a:lstStyle/>
          <a:p>
            <a:r>
              <a:rPr lang="en-GB" sz="3200" dirty="0">
                <a:solidFill>
                  <a:srgbClr val="002060"/>
                </a:solidFill>
                <a:latin typeface="+mj-lt"/>
              </a:rPr>
              <a:t>...... </a:t>
            </a:r>
            <a:r>
              <a:rPr lang="en-GB" sz="3200" dirty="0" err="1">
                <a:solidFill>
                  <a:srgbClr val="002060"/>
                </a:solidFill>
                <a:latin typeface="+mj-lt"/>
              </a:rPr>
              <a:t>sont</a:t>
            </a:r>
            <a:r>
              <a:rPr lang="en-GB" sz="3200" dirty="0">
                <a:solidFill>
                  <a:srgbClr val="002060"/>
                </a:solidFill>
                <a:latin typeface="+mj-lt"/>
              </a:rPr>
              <a:t> </a:t>
            </a:r>
            <a:r>
              <a:rPr lang="en-GB" sz="3200" dirty="0" err="1">
                <a:solidFill>
                  <a:srgbClr val="002060"/>
                </a:solidFill>
                <a:latin typeface="+mj-lt"/>
              </a:rPr>
              <a:t>drôles</a:t>
            </a:r>
            <a:r>
              <a:rPr lang="en-GB" sz="3200" dirty="0">
                <a:solidFill>
                  <a:srgbClr val="002060"/>
                </a:solidFill>
                <a:latin typeface="+mj-lt"/>
              </a:rPr>
              <a:t>.</a:t>
            </a:r>
          </a:p>
        </p:txBody>
      </p:sp>
      <p:sp>
        <p:nvSpPr>
          <p:cNvPr id="38" name="TextBox 37">
            <a:extLst>
              <a:ext uri="{FF2B5EF4-FFF2-40B4-BE49-F238E27FC236}">
                <a16:creationId xmlns:a16="http://schemas.microsoft.com/office/drawing/2014/main" id="{6CB87237-B279-4201-A335-AB4E2A94B7DB}"/>
              </a:ext>
            </a:extLst>
          </p:cNvPr>
          <p:cNvSpPr txBox="1"/>
          <p:nvPr/>
        </p:nvSpPr>
        <p:spPr>
          <a:xfrm>
            <a:off x="1340888" y="3046820"/>
            <a:ext cx="4114800" cy="584775"/>
          </a:xfrm>
          <a:prstGeom prst="rect">
            <a:avLst/>
          </a:prstGeom>
          <a:noFill/>
        </p:spPr>
        <p:txBody>
          <a:bodyPr wrap="square" rtlCol="0">
            <a:spAutoFit/>
          </a:bodyPr>
          <a:lstStyle/>
          <a:p>
            <a:r>
              <a:rPr lang="en-GB" sz="3200" dirty="0">
                <a:solidFill>
                  <a:srgbClr val="002060"/>
                </a:solidFill>
                <a:latin typeface="+mj-lt"/>
              </a:rPr>
              <a:t>...... </a:t>
            </a:r>
            <a:r>
              <a:rPr lang="en-GB" sz="3200" dirty="0" err="1">
                <a:solidFill>
                  <a:srgbClr val="002060"/>
                </a:solidFill>
                <a:latin typeface="+mj-lt"/>
              </a:rPr>
              <a:t>sont</a:t>
            </a:r>
            <a:r>
              <a:rPr lang="en-GB" sz="3200" dirty="0">
                <a:solidFill>
                  <a:srgbClr val="002060"/>
                </a:solidFill>
                <a:latin typeface="+mj-lt"/>
              </a:rPr>
              <a:t> contents.</a:t>
            </a:r>
          </a:p>
        </p:txBody>
      </p:sp>
      <p:sp>
        <p:nvSpPr>
          <p:cNvPr id="39" name="TextBox 38">
            <a:extLst>
              <a:ext uri="{FF2B5EF4-FFF2-40B4-BE49-F238E27FC236}">
                <a16:creationId xmlns:a16="http://schemas.microsoft.com/office/drawing/2014/main" id="{211785FF-A623-42F4-9232-74024402A4BA}"/>
              </a:ext>
            </a:extLst>
          </p:cNvPr>
          <p:cNvSpPr txBox="1"/>
          <p:nvPr/>
        </p:nvSpPr>
        <p:spPr>
          <a:xfrm>
            <a:off x="1378185" y="2602831"/>
            <a:ext cx="4114800" cy="584775"/>
          </a:xfrm>
          <a:prstGeom prst="rect">
            <a:avLst/>
          </a:prstGeom>
          <a:noFill/>
        </p:spPr>
        <p:txBody>
          <a:bodyPr wrap="square" rtlCol="0">
            <a:spAutoFit/>
          </a:bodyPr>
          <a:lstStyle/>
          <a:p>
            <a:r>
              <a:rPr lang="en-GB" sz="3200" dirty="0">
                <a:solidFill>
                  <a:srgbClr val="002060"/>
                </a:solidFill>
                <a:latin typeface="+mj-lt"/>
              </a:rPr>
              <a:t>...... </a:t>
            </a:r>
            <a:r>
              <a:rPr lang="en-GB" sz="3200" dirty="0" err="1">
                <a:solidFill>
                  <a:srgbClr val="002060"/>
                </a:solidFill>
                <a:latin typeface="+mj-lt"/>
              </a:rPr>
              <a:t>est</a:t>
            </a:r>
            <a:r>
              <a:rPr lang="en-GB" sz="3200" dirty="0">
                <a:solidFill>
                  <a:srgbClr val="002060"/>
                </a:solidFill>
                <a:latin typeface="+mj-lt"/>
              </a:rPr>
              <a:t> petit.</a:t>
            </a:r>
          </a:p>
        </p:txBody>
      </p:sp>
      <p:sp>
        <p:nvSpPr>
          <p:cNvPr id="40" name="TextBox 39">
            <a:extLst>
              <a:ext uri="{FF2B5EF4-FFF2-40B4-BE49-F238E27FC236}">
                <a16:creationId xmlns:a16="http://schemas.microsoft.com/office/drawing/2014/main" id="{BF451F15-5992-47CE-BF5A-FC5A8E43C705}"/>
              </a:ext>
            </a:extLst>
          </p:cNvPr>
          <p:cNvSpPr txBox="1"/>
          <p:nvPr/>
        </p:nvSpPr>
        <p:spPr>
          <a:xfrm>
            <a:off x="1303591" y="3543797"/>
            <a:ext cx="4114800" cy="584775"/>
          </a:xfrm>
          <a:prstGeom prst="rect">
            <a:avLst/>
          </a:prstGeom>
          <a:noFill/>
        </p:spPr>
        <p:txBody>
          <a:bodyPr wrap="square" rtlCol="0">
            <a:spAutoFit/>
          </a:bodyPr>
          <a:lstStyle/>
          <a:p>
            <a:r>
              <a:rPr lang="en-GB" sz="3200">
                <a:solidFill>
                  <a:srgbClr val="002060"/>
                </a:solidFill>
                <a:latin typeface="+mj-lt"/>
              </a:rPr>
              <a:t>...... </a:t>
            </a:r>
            <a:r>
              <a:rPr lang="en-GB" sz="3200" dirty="0" err="1">
                <a:solidFill>
                  <a:srgbClr val="002060"/>
                </a:solidFill>
                <a:latin typeface="+mj-lt"/>
              </a:rPr>
              <a:t>est</a:t>
            </a:r>
            <a:r>
              <a:rPr lang="en-GB" sz="3200" dirty="0">
                <a:solidFill>
                  <a:srgbClr val="002060"/>
                </a:solidFill>
                <a:latin typeface="+mj-lt"/>
              </a:rPr>
              <a:t> </a:t>
            </a:r>
            <a:r>
              <a:rPr lang="en-GB" sz="3200" dirty="0" err="1">
                <a:solidFill>
                  <a:srgbClr val="002060"/>
                </a:solidFill>
                <a:latin typeface="+mj-lt"/>
              </a:rPr>
              <a:t>calme</a:t>
            </a:r>
            <a:r>
              <a:rPr lang="en-GB" sz="3200" dirty="0">
                <a:solidFill>
                  <a:srgbClr val="002060"/>
                </a:solidFill>
                <a:latin typeface="+mj-lt"/>
              </a:rPr>
              <a:t>.</a:t>
            </a:r>
          </a:p>
        </p:txBody>
      </p:sp>
      <p:sp>
        <p:nvSpPr>
          <p:cNvPr id="41" name="TextBox 40">
            <a:extLst>
              <a:ext uri="{FF2B5EF4-FFF2-40B4-BE49-F238E27FC236}">
                <a16:creationId xmlns:a16="http://schemas.microsoft.com/office/drawing/2014/main" id="{7EE65CBB-15C4-4188-BD83-E50BD0462538}"/>
              </a:ext>
            </a:extLst>
          </p:cNvPr>
          <p:cNvSpPr txBox="1"/>
          <p:nvPr/>
        </p:nvSpPr>
        <p:spPr>
          <a:xfrm>
            <a:off x="1340888" y="5168083"/>
            <a:ext cx="4114800" cy="584775"/>
          </a:xfrm>
          <a:prstGeom prst="rect">
            <a:avLst/>
          </a:prstGeom>
          <a:noFill/>
        </p:spPr>
        <p:txBody>
          <a:bodyPr wrap="square" rtlCol="0">
            <a:spAutoFit/>
          </a:bodyPr>
          <a:lstStyle/>
          <a:p>
            <a:r>
              <a:rPr lang="en-GB" sz="3200" dirty="0">
                <a:solidFill>
                  <a:srgbClr val="002060"/>
                </a:solidFill>
                <a:latin typeface="+mj-lt"/>
              </a:rPr>
              <a:t>...... </a:t>
            </a:r>
            <a:r>
              <a:rPr lang="en-GB" sz="3200" dirty="0" err="1">
                <a:solidFill>
                  <a:srgbClr val="002060"/>
                </a:solidFill>
                <a:latin typeface="+mj-lt"/>
              </a:rPr>
              <a:t>est</a:t>
            </a:r>
            <a:r>
              <a:rPr lang="en-GB" sz="3200" dirty="0">
                <a:solidFill>
                  <a:srgbClr val="002060"/>
                </a:solidFill>
                <a:latin typeface="+mj-lt"/>
              </a:rPr>
              <a:t> intelligent.</a:t>
            </a:r>
          </a:p>
        </p:txBody>
      </p:sp>
      <p:sp>
        <p:nvSpPr>
          <p:cNvPr id="42" name="TextBox 41">
            <a:extLst>
              <a:ext uri="{FF2B5EF4-FFF2-40B4-BE49-F238E27FC236}">
                <a16:creationId xmlns:a16="http://schemas.microsoft.com/office/drawing/2014/main" id="{A0F131E8-1E17-4630-B1A0-6A1165E85A60}"/>
              </a:ext>
            </a:extLst>
          </p:cNvPr>
          <p:cNvSpPr txBox="1"/>
          <p:nvPr/>
        </p:nvSpPr>
        <p:spPr>
          <a:xfrm>
            <a:off x="1392698" y="4657943"/>
            <a:ext cx="4736135" cy="584775"/>
          </a:xfrm>
          <a:prstGeom prst="rect">
            <a:avLst/>
          </a:prstGeom>
          <a:noFill/>
        </p:spPr>
        <p:txBody>
          <a:bodyPr wrap="square" rtlCol="0">
            <a:spAutoFit/>
          </a:bodyPr>
          <a:lstStyle/>
          <a:p>
            <a:r>
              <a:rPr lang="en-GB" sz="3200">
                <a:solidFill>
                  <a:srgbClr val="002060"/>
                </a:solidFill>
                <a:latin typeface="+mj-lt"/>
              </a:rPr>
              <a:t>...... </a:t>
            </a:r>
            <a:r>
              <a:rPr lang="en-GB" sz="3200" dirty="0" err="1">
                <a:solidFill>
                  <a:srgbClr val="002060"/>
                </a:solidFill>
                <a:latin typeface="+mj-lt"/>
              </a:rPr>
              <a:t>sont</a:t>
            </a:r>
            <a:r>
              <a:rPr lang="en-GB" sz="3200" dirty="0">
                <a:solidFill>
                  <a:srgbClr val="002060"/>
                </a:solidFill>
                <a:latin typeface="+mj-lt"/>
              </a:rPr>
              <a:t> </a:t>
            </a:r>
            <a:r>
              <a:rPr lang="en-GB" sz="3200" dirty="0" err="1">
                <a:solidFill>
                  <a:srgbClr val="002060"/>
                </a:solidFill>
                <a:latin typeface="+mj-lt"/>
              </a:rPr>
              <a:t>anglais</a:t>
            </a:r>
            <a:r>
              <a:rPr lang="en-GB" sz="3200" dirty="0">
                <a:solidFill>
                  <a:srgbClr val="002060"/>
                </a:solidFill>
                <a:latin typeface="+mj-lt"/>
              </a:rPr>
              <a:t>.</a:t>
            </a:r>
          </a:p>
        </p:txBody>
      </p:sp>
      <p:pic>
        <p:nvPicPr>
          <p:cNvPr id="8" name="Picture 7" descr="A drawing of a cartoon character&#10;&#10;Description automatically generated">
            <a:extLst>
              <a:ext uri="{FF2B5EF4-FFF2-40B4-BE49-F238E27FC236}">
                <a16:creationId xmlns:a16="http://schemas.microsoft.com/office/drawing/2014/main" id="{89382C59-C811-42E8-831A-CC4582BF2D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8593" y="728505"/>
            <a:ext cx="1288573" cy="901755"/>
          </a:xfrm>
          <a:prstGeom prst="rect">
            <a:avLst/>
          </a:prstGeom>
        </p:spPr>
      </p:pic>
      <p:pic>
        <p:nvPicPr>
          <p:cNvPr id="12" name="Picture 11" descr="A drawing of a cartoon character&#10;&#10;Description automatically generated">
            <a:extLst>
              <a:ext uri="{FF2B5EF4-FFF2-40B4-BE49-F238E27FC236}">
                <a16:creationId xmlns:a16="http://schemas.microsoft.com/office/drawing/2014/main" id="{61C08453-BE26-43C7-9062-61247A7DB1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6985" y="743602"/>
            <a:ext cx="1167064" cy="817617"/>
          </a:xfrm>
          <a:prstGeom prst="rect">
            <a:avLst/>
          </a:prstGeom>
        </p:spPr>
      </p:pic>
      <p:pic>
        <p:nvPicPr>
          <p:cNvPr id="13" name="Picture 12" descr="A drawing of a cartoon character&#10;&#10;Description automatically generated">
            <a:extLst>
              <a:ext uri="{FF2B5EF4-FFF2-40B4-BE49-F238E27FC236}">
                <a16:creationId xmlns:a16="http://schemas.microsoft.com/office/drawing/2014/main" id="{113601BC-12CF-43E3-B42B-BE856A27FD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32968" y="698464"/>
            <a:ext cx="1236235" cy="876259"/>
          </a:xfrm>
          <a:prstGeom prst="rect">
            <a:avLst/>
          </a:prstGeom>
        </p:spPr>
      </p:pic>
      <p:sp>
        <p:nvSpPr>
          <p:cNvPr id="2" name="Title 1">
            <a:extLst>
              <a:ext uri="{FF2B5EF4-FFF2-40B4-BE49-F238E27FC236}">
                <a16:creationId xmlns:a16="http://schemas.microsoft.com/office/drawing/2014/main" id="{5B7229A4-24AC-4BDC-9BB9-2E641F944D40}"/>
              </a:ext>
            </a:extLst>
          </p:cNvPr>
          <p:cNvSpPr>
            <a:spLocks noGrp="1"/>
          </p:cNvSpPr>
          <p:nvPr>
            <p:ph type="title"/>
          </p:nvPr>
        </p:nvSpPr>
        <p:spPr>
          <a:xfrm>
            <a:off x="0" y="213557"/>
            <a:ext cx="4988468" cy="647577"/>
          </a:xfrm>
        </p:spPr>
        <p:txBody>
          <a:bodyPr>
            <a:noAutofit/>
          </a:bodyPr>
          <a:lstStyle/>
          <a:p>
            <a:r>
              <a:rPr lang="fr-FR" sz="2400" b="1" dirty="0">
                <a:solidFill>
                  <a:schemeClr val="bg1"/>
                </a:solidFill>
              </a:rPr>
              <a:t>C’est qui? Il/elle ou ils/elles?</a:t>
            </a:r>
            <a:br>
              <a:rPr lang="en-GB" sz="2400" b="1" dirty="0">
                <a:solidFill>
                  <a:schemeClr val="bg1"/>
                </a:solidFill>
              </a:rPr>
            </a:br>
            <a:endParaRPr lang="en-GB" sz="2400" dirty="0"/>
          </a:p>
        </p:txBody>
      </p:sp>
    </p:spTree>
    <p:extLst>
      <p:ext uri="{BB962C8B-B14F-4D97-AF65-F5344CB8AC3E}">
        <p14:creationId xmlns:p14="http://schemas.microsoft.com/office/powerpoint/2010/main" val="2784921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rawing of a cartoon character&#10;&#10;Description automatically generated">
            <a:extLst>
              <a:ext uri="{FF2B5EF4-FFF2-40B4-BE49-F238E27FC236}">
                <a16:creationId xmlns:a16="http://schemas.microsoft.com/office/drawing/2014/main" id="{566D8678-099A-4B71-A8A3-5026E945DF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6550" y="1032060"/>
            <a:ext cx="1236235" cy="876259"/>
          </a:xfrm>
          <a:prstGeom prst="rect">
            <a:avLst/>
          </a:prstGeom>
        </p:spPr>
      </p:pic>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35" name="Table 34">
            <a:extLst>
              <a:ext uri="{FF2B5EF4-FFF2-40B4-BE49-F238E27FC236}">
                <a16:creationId xmlns:a16="http://schemas.microsoft.com/office/drawing/2014/main" id="{36125EF3-AA0E-40D6-8BF8-65EDD6D275A1}"/>
              </a:ext>
            </a:extLst>
          </p:cNvPr>
          <p:cNvGraphicFramePr>
            <a:graphicFrameLocks noGrp="1"/>
          </p:cNvGraphicFramePr>
          <p:nvPr>
            <p:extLst>
              <p:ext uri="{D42A27DB-BD31-4B8C-83A1-F6EECF244321}">
                <p14:modId xmlns:p14="http://schemas.microsoft.com/office/powerpoint/2010/main" val="2220230554"/>
              </p:ext>
            </p:extLst>
          </p:nvPr>
        </p:nvGraphicFramePr>
        <p:xfrm>
          <a:off x="275858" y="1866838"/>
          <a:ext cx="11640284" cy="4080036"/>
        </p:xfrm>
        <a:graphic>
          <a:graphicData uri="http://schemas.openxmlformats.org/drawingml/2006/table">
            <a:tbl>
              <a:tblPr firstRow="1" bandRow="1">
                <a:tableStyleId>{5940675A-B579-460E-94D1-54222C63F5DA}</a:tableStyleId>
              </a:tblPr>
              <a:tblGrid>
                <a:gridCol w="871538">
                  <a:extLst>
                    <a:ext uri="{9D8B030D-6E8A-4147-A177-3AD203B41FA5}">
                      <a16:colId xmlns:a16="http://schemas.microsoft.com/office/drawing/2014/main" val="20000"/>
                    </a:ext>
                  </a:extLst>
                </a:gridCol>
                <a:gridCol w="5000625">
                  <a:extLst>
                    <a:ext uri="{9D8B030D-6E8A-4147-A177-3AD203B41FA5}">
                      <a16:colId xmlns:a16="http://schemas.microsoft.com/office/drawing/2014/main" val="745458274"/>
                    </a:ext>
                  </a:extLst>
                </a:gridCol>
                <a:gridCol w="2914652">
                  <a:extLst>
                    <a:ext uri="{9D8B030D-6E8A-4147-A177-3AD203B41FA5}">
                      <a16:colId xmlns:a16="http://schemas.microsoft.com/office/drawing/2014/main" val="1347700533"/>
                    </a:ext>
                  </a:extLst>
                </a:gridCol>
                <a:gridCol w="2853469">
                  <a:extLst>
                    <a:ext uri="{9D8B030D-6E8A-4147-A177-3AD203B41FA5}">
                      <a16:colId xmlns:a16="http://schemas.microsoft.com/office/drawing/2014/main" val="20001"/>
                    </a:ext>
                  </a:extLst>
                </a:gridCol>
              </a:tblGrid>
              <a:tr h="971076">
                <a:tc>
                  <a:txBody>
                    <a:bodyPr/>
                    <a:lstStyle/>
                    <a:p>
                      <a:pPr algn="ctr"/>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err="1">
                          <a:solidFill>
                            <a:srgbClr val="002060"/>
                          </a:solidFill>
                        </a:rPr>
                        <a:t>anglais</a:t>
                      </a:r>
                      <a:endParaRPr lang="en-GB" sz="2400" b="1"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err="1">
                          <a:solidFill>
                            <a:srgbClr val="002060"/>
                          </a:solidFill>
                        </a:rPr>
                        <a:t>il</a:t>
                      </a:r>
                      <a:r>
                        <a:rPr lang="en-GB" sz="2400" b="1" dirty="0">
                          <a:solidFill>
                            <a:srgbClr val="002060"/>
                          </a:solidFill>
                        </a:rPr>
                        <a:t> / </a:t>
                      </a:r>
                      <a:r>
                        <a:rPr lang="en-GB" sz="2400" b="1" dirty="0" err="1">
                          <a:solidFill>
                            <a:srgbClr val="002060"/>
                          </a:solidFill>
                        </a:rPr>
                        <a:t>elle</a:t>
                      </a:r>
                      <a:br>
                        <a:rPr lang="en-GB" sz="2400" b="1" dirty="0">
                          <a:solidFill>
                            <a:srgbClr val="002060"/>
                          </a:solidFill>
                        </a:rPr>
                      </a:br>
                      <a:r>
                        <a:rPr lang="en-GB" sz="2400" b="0" dirty="0">
                          <a:solidFill>
                            <a:srgbClr val="002060"/>
                          </a:solidFill>
                        </a:rPr>
                        <a:t>(he / she)</a:t>
                      </a:r>
                      <a:endParaRPr lang="en-GB" sz="24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err="1">
                          <a:solidFill>
                            <a:srgbClr val="002060"/>
                          </a:solidFill>
                        </a:rPr>
                        <a:t>ils</a:t>
                      </a:r>
                      <a:r>
                        <a:rPr lang="en-GB" sz="2400" b="1" dirty="0">
                          <a:solidFill>
                            <a:srgbClr val="002060"/>
                          </a:solidFill>
                        </a:rPr>
                        <a:t> / </a:t>
                      </a:r>
                      <a:r>
                        <a:rPr lang="en-GB" sz="2400" b="1" dirty="0" err="1">
                          <a:solidFill>
                            <a:srgbClr val="002060"/>
                          </a:solidFill>
                        </a:rPr>
                        <a:t>elles</a:t>
                      </a:r>
                      <a:br>
                        <a:rPr lang="en-GB" sz="2400" b="1" dirty="0">
                          <a:solidFill>
                            <a:srgbClr val="002060"/>
                          </a:solidFill>
                        </a:rPr>
                      </a:br>
                      <a:r>
                        <a:rPr lang="en-GB" sz="2400" b="0" dirty="0">
                          <a:solidFill>
                            <a:srgbClr val="002060"/>
                          </a:solidFill>
                        </a:rPr>
                        <a:t>(they)</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510511">
                <a:tc>
                  <a:txBody>
                    <a:bodyPr/>
                    <a:lstStyle/>
                    <a:p>
                      <a:pPr algn="ct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510511">
                <a:tc>
                  <a:txBody>
                    <a:bodyPr/>
                    <a:lstStyle/>
                    <a:p>
                      <a:pPr algn="ct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510511">
                <a:tc>
                  <a:txBody>
                    <a:bodyPr/>
                    <a:lstStyle/>
                    <a:p>
                      <a:pPr algn="ct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510511">
                <a:tc>
                  <a:txBody>
                    <a:bodyPr/>
                    <a:lstStyle/>
                    <a:p>
                      <a:pPr algn="ct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510511">
                <a:tc>
                  <a:txBody>
                    <a:bodyPr/>
                    <a:lstStyle/>
                    <a:p>
                      <a:pPr algn="ct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510511">
                <a:tc>
                  <a:txBody>
                    <a:bodyPr/>
                    <a:lstStyle/>
                    <a:p>
                      <a:pPr algn="ct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pic>
        <p:nvPicPr>
          <p:cNvPr id="36" name="Picture 35">
            <a:extLst>
              <a:ext uri="{FF2B5EF4-FFF2-40B4-BE49-F238E27FC236}">
                <a16:creationId xmlns:a16="http://schemas.microsoft.com/office/drawing/2014/main" id="{1C501DE7-89FC-4398-B753-83356DE7FE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10381588" y="2875223"/>
            <a:ext cx="346161" cy="360584"/>
          </a:xfrm>
          <a:prstGeom prst="rect">
            <a:avLst/>
          </a:prstGeom>
        </p:spPr>
      </p:pic>
      <p:pic>
        <p:nvPicPr>
          <p:cNvPr id="37" name="Picture 36">
            <a:extLst>
              <a:ext uri="{FF2B5EF4-FFF2-40B4-BE49-F238E27FC236}">
                <a16:creationId xmlns:a16="http://schemas.microsoft.com/office/drawing/2014/main" id="{A5F198F4-B709-4857-953F-ADE62880C5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7502786" y="3452361"/>
            <a:ext cx="346161" cy="360584"/>
          </a:xfrm>
          <a:prstGeom prst="rect">
            <a:avLst/>
          </a:prstGeom>
        </p:spPr>
      </p:pic>
      <p:pic>
        <p:nvPicPr>
          <p:cNvPr id="38" name="Picture 37">
            <a:extLst>
              <a:ext uri="{FF2B5EF4-FFF2-40B4-BE49-F238E27FC236}">
                <a16:creationId xmlns:a16="http://schemas.microsoft.com/office/drawing/2014/main" id="{5C6E5E0D-FD60-4CBE-819E-EBE58FE269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7502786" y="3946648"/>
            <a:ext cx="346161" cy="360584"/>
          </a:xfrm>
          <a:prstGeom prst="rect">
            <a:avLst/>
          </a:prstGeom>
        </p:spPr>
      </p:pic>
      <p:pic>
        <p:nvPicPr>
          <p:cNvPr id="39" name="Picture 38">
            <a:extLst>
              <a:ext uri="{FF2B5EF4-FFF2-40B4-BE49-F238E27FC236}">
                <a16:creationId xmlns:a16="http://schemas.microsoft.com/office/drawing/2014/main" id="{1E583D7A-7E6B-485F-B2ED-14CBE78807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10381588" y="4390344"/>
            <a:ext cx="346161" cy="360584"/>
          </a:xfrm>
          <a:prstGeom prst="rect">
            <a:avLst/>
          </a:prstGeom>
        </p:spPr>
      </p:pic>
      <p:pic>
        <p:nvPicPr>
          <p:cNvPr id="40" name="Picture 39">
            <a:extLst>
              <a:ext uri="{FF2B5EF4-FFF2-40B4-BE49-F238E27FC236}">
                <a16:creationId xmlns:a16="http://schemas.microsoft.com/office/drawing/2014/main" id="{6C89CC19-0C81-4B8C-800D-DAE761B7AB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7502784" y="4955515"/>
            <a:ext cx="346161" cy="360584"/>
          </a:xfrm>
          <a:prstGeom prst="rect">
            <a:avLst/>
          </a:prstGeom>
        </p:spPr>
      </p:pic>
      <p:pic>
        <p:nvPicPr>
          <p:cNvPr id="41" name="Picture 40">
            <a:extLst>
              <a:ext uri="{FF2B5EF4-FFF2-40B4-BE49-F238E27FC236}">
                <a16:creationId xmlns:a16="http://schemas.microsoft.com/office/drawing/2014/main" id="{12354644-E7F9-43FB-80F6-2B98EC6D13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10381588" y="5517547"/>
            <a:ext cx="346161" cy="360584"/>
          </a:xfrm>
          <a:prstGeom prst="rect">
            <a:avLst/>
          </a:prstGeom>
        </p:spPr>
      </p:pic>
      <p:sp>
        <p:nvSpPr>
          <p:cNvPr id="52" name="TextBox 51">
            <a:extLst>
              <a:ext uri="{FF2B5EF4-FFF2-40B4-BE49-F238E27FC236}">
                <a16:creationId xmlns:a16="http://schemas.microsoft.com/office/drawing/2014/main" id="{E642BA58-6B44-49D5-8851-C7DDB903391B}"/>
              </a:ext>
            </a:extLst>
          </p:cNvPr>
          <p:cNvSpPr txBox="1"/>
          <p:nvPr/>
        </p:nvSpPr>
        <p:spPr>
          <a:xfrm>
            <a:off x="1229967" y="3395186"/>
            <a:ext cx="4866033" cy="523220"/>
          </a:xfrm>
          <a:prstGeom prst="rect">
            <a:avLst/>
          </a:prstGeom>
          <a:noFill/>
        </p:spPr>
        <p:txBody>
          <a:bodyPr wrap="square" rtlCol="0">
            <a:spAutoFit/>
          </a:bodyPr>
          <a:lstStyle/>
          <a:p>
            <a:r>
              <a:rPr lang="en-GB" sz="2800" dirty="0">
                <a:solidFill>
                  <a:srgbClr val="002060"/>
                </a:solidFill>
                <a:latin typeface="+mj-lt"/>
              </a:rPr>
              <a:t>(He) is pleased.</a:t>
            </a:r>
          </a:p>
        </p:txBody>
      </p:sp>
      <p:sp>
        <p:nvSpPr>
          <p:cNvPr id="53" name="TextBox 52">
            <a:extLst>
              <a:ext uri="{FF2B5EF4-FFF2-40B4-BE49-F238E27FC236}">
                <a16:creationId xmlns:a16="http://schemas.microsoft.com/office/drawing/2014/main" id="{DA13B4B1-12A7-4471-9AF4-1FF4548DED1E}"/>
              </a:ext>
            </a:extLst>
          </p:cNvPr>
          <p:cNvSpPr txBox="1"/>
          <p:nvPr/>
        </p:nvSpPr>
        <p:spPr>
          <a:xfrm>
            <a:off x="1124869" y="5423743"/>
            <a:ext cx="4889802" cy="523220"/>
          </a:xfrm>
          <a:prstGeom prst="rect">
            <a:avLst/>
          </a:prstGeom>
          <a:noFill/>
        </p:spPr>
        <p:txBody>
          <a:bodyPr wrap="square" rtlCol="0">
            <a:spAutoFit/>
          </a:bodyPr>
          <a:lstStyle/>
          <a:p>
            <a:r>
              <a:rPr lang="en-GB" sz="2800" dirty="0">
                <a:solidFill>
                  <a:srgbClr val="002060"/>
                </a:solidFill>
                <a:latin typeface="+mj-lt"/>
              </a:rPr>
              <a:t>(They - </a:t>
            </a:r>
            <a:r>
              <a:rPr lang="en-GB" sz="2800" dirty="0" err="1">
                <a:solidFill>
                  <a:srgbClr val="002060"/>
                </a:solidFill>
                <a:latin typeface="+mj-lt"/>
              </a:rPr>
              <a:t>fpl</a:t>
            </a:r>
            <a:r>
              <a:rPr lang="en-GB" sz="2800" dirty="0">
                <a:solidFill>
                  <a:srgbClr val="002060"/>
                </a:solidFill>
                <a:latin typeface="+mj-lt"/>
              </a:rPr>
              <a:t>) are pleased.</a:t>
            </a:r>
          </a:p>
        </p:txBody>
      </p:sp>
      <p:sp>
        <p:nvSpPr>
          <p:cNvPr id="54" name="TextBox 53">
            <a:extLst>
              <a:ext uri="{FF2B5EF4-FFF2-40B4-BE49-F238E27FC236}">
                <a16:creationId xmlns:a16="http://schemas.microsoft.com/office/drawing/2014/main" id="{F9AC2A08-E1A8-4914-8354-51F4DD02C689}"/>
              </a:ext>
            </a:extLst>
          </p:cNvPr>
          <p:cNvSpPr txBox="1"/>
          <p:nvPr/>
        </p:nvSpPr>
        <p:spPr>
          <a:xfrm>
            <a:off x="1200428" y="4391948"/>
            <a:ext cx="4895572" cy="523220"/>
          </a:xfrm>
          <a:prstGeom prst="rect">
            <a:avLst/>
          </a:prstGeom>
          <a:noFill/>
        </p:spPr>
        <p:txBody>
          <a:bodyPr wrap="square" rtlCol="0">
            <a:spAutoFit/>
          </a:bodyPr>
          <a:lstStyle/>
          <a:p>
            <a:r>
              <a:rPr lang="en-GB" sz="2800" dirty="0">
                <a:solidFill>
                  <a:srgbClr val="002060"/>
                </a:solidFill>
                <a:latin typeface="+mj-lt"/>
              </a:rPr>
              <a:t>(They - </a:t>
            </a:r>
            <a:r>
              <a:rPr lang="en-GB" sz="2800" dirty="0" err="1">
                <a:solidFill>
                  <a:srgbClr val="002060"/>
                </a:solidFill>
                <a:latin typeface="+mj-lt"/>
              </a:rPr>
              <a:t>mpl</a:t>
            </a:r>
            <a:r>
              <a:rPr lang="en-GB" sz="2800" dirty="0">
                <a:solidFill>
                  <a:srgbClr val="002060"/>
                </a:solidFill>
                <a:latin typeface="+mj-lt"/>
              </a:rPr>
              <a:t>) are intelligent.</a:t>
            </a:r>
          </a:p>
        </p:txBody>
      </p:sp>
      <p:sp>
        <p:nvSpPr>
          <p:cNvPr id="55" name="TextBox 54">
            <a:extLst>
              <a:ext uri="{FF2B5EF4-FFF2-40B4-BE49-F238E27FC236}">
                <a16:creationId xmlns:a16="http://schemas.microsoft.com/office/drawing/2014/main" id="{DDF2F23B-A4E8-46EF-9FEF-A69D4868F4CC}"/>
              </a:ext>
            </a:extLst>
          </p:cNvPr>
          <p:cNvSpPr txBox="1"/>
          <p:nvPr/>
        </p:nvSpPr>
        <p:spPr>
          <a:xfrm>
            <a:off x="1200427" y="3904555"/>
            <a:ext cx="4380521" cy="523220"/>
          </a:xfrm>
          <a:prstGeom prst="rect">
            <a:avLst/>
          </a:prstGeom>
          <a:noFill/>
        </p:spPr>
        <p:txBody>
          <a:bodyPr wrap="square" rtlCol="0">
            <a:spAutoFit/>
          </a:bodyPr>
          <a:lstStyle/>
          <a:p>
            <a:r>
              <a:rPr lang="en-GB" sz="2800" dirty="0">
                <a:solidFill>
                  <a:srgbClr val="002060"/>
                </a:solidFill>
                <a:latin typeface="+mj-lt"/>
              </a:rPr>
              <a:t>(S/he) is well-behaved.</a:t>
            </a:r>
          </a:p>
        </p:txBody>
      </p:sp>
      <p:sp>
        <p:nvSpPr>
          <p:cNvPr id="56" name="TextBox 55">
            <a:extLst>
              <a:ext uri="{FF2B5EF4-FFF2-40B4-BE49-F238E27FC236}">
                <a16:creationId xmlns:a16="http://schemas.microsoft.com/office/drawing/2014/main" id="{A353A9B5-ADFC-4834-9072-63A3D8201BE2}"/>
              </a:ext>
            </a:extLst>
          </p:cNvPr>
          <p:cNvSpPr txBox="1"/>
          <p:nvPr/>
        </p:nvSpPr>
        <p:spPr>
          <a:xfrm>
            <a:off x="1153514" y="2825613"/>
            <a:ext cx="4114800" cy="523220"/>
          </a:xfrm>
          <a:prstGeom prst="rect">
            <a:avLst/>
          </a:prstGeom>
          <a:noFill/>
        </p:spPr>
        <p:txBody>
          <a:bodyPr wrap="square" rtlCol="0">
            <a:spAutoFit/>
          </a:bodyPr>
          <a:lstStyle/>
          <a:p>
            <a:r>
              <a:rPr lang="en-GB" sz="2800" dirty="0">
                <a:solidFill>
                  <a:srgbClr val="002060"/>
                </a:solidFill>
                <a:latin typeface="+mj-lt"/>
              </a:rPr>
              <a:t>(They - </a:t>
            </a:r>
            <a:r>
              <a:rPr lang="en-GB" sz="2800" dirty="0" err="1">
                <a:solidFill>
                  <a:srgbClr val="002060"/>
                </a:solidFill>
                <a:latin typeface="+mj-lt"/>
              </a:rPr>
              <a:t>fpl</a:t>
            </a:r>
            <a:r>
              <a:rPr lang="en-GB" sz="2800" dirty="0">
                <a:solidFill>
                  <a:srgbClr val="002060"/>
                </a:solidFill>
                <a:latin typeface="+mj-lt"/>
              </a:rPr>
              <a:t>) are tall.</a:t>
            </a:r>
          </a:p>
        </p:txBody>
      </p:sp>
      <p:sp>
        <p:nvSpPr>
          <p:cNvPr id="57" name="TextBox 56">
            <a:extLst>
              <a:ext uri="{FF2B5EF4-FFF2-40B4-BE49-F238E27FC236}">
                <a16:creationId xmlns:a16="http://schemas.microsoft.com/office/drawing/2014/main" id="{E5471093-FC2F-4353-A4C8-F96DA2DA64DB}"/>
              </a:ext>
            </a:extLst>
          </p:cNvPr>
          <p:cNvSpPr txBox="1"/>
          <p:nvPr/>
        </p:nvSpPr>
        <p:spPr>
          <a:xfrm>
            <a:off x="1153514" y="4900806"/>
            <a:ext cx="4114800" cy="523220"/>
          </a:xfrm>
          <a:prstGeom prst="rect">
            <a:avLst/>
          </a:prstGeom>
          <a:noFill/>
        </p:spPr>
        <p:txBody>
          <a:bodyPr wrap="square" rtlCol="0">
            <a:spAutoFit/>
          </a:bodyPr>
          <a:lstStyle/>
          <a:p>
            <a:r>
              <a:rPr lang="en-GB" sz="2800" dirty="0">
                <a:solidFill>
                  <a:srgbClr val="002060"/>
                </a:solidFill>
                <a:latin typeface="+mj-lt"/>
              </a:rPr>
              <a:t>(She) is short.</a:t>
            </a:r>
          </a:p>
        </p:txBody>
      </p:sp>
      <p:sp>
        <p:nvSpPr>
          <p:cNvPr id="5" name="Rectangle 4">
            <a:hlinkClick r:id="" action="ppaction://noaction">
              <a:snd r:embed="rId5" name="tr-1.wav"/>
            </a:hlinkClick>
            <a:extLst>
              <a:ext uri="{FF2B5EF4-FFF2-40B4-BE49-F238E27FC236}">
                <a16:creationId xmlns:a16="http://schemas.microsoft.com/office/drawing/2014/main" id="{8C760AA3-1015-45C3-A590-70986B18A7D0}"/>
              </a:ext>
            </a:extLst>
          </p:cNvPr>
          <p:cNvSpPr/>
          <p:nvPr/>
        </p:nvSpPr>
        <p:spPr>
          <a:xfrm>
            <a:off x="476869" y="2882280"/>
            <a:ext cx="432000" cy="432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mj-lt"/>
                <a:ea typeface="+mn-ea"/>
                <a:cs typeface="+mn-cs"/>
              </a:rPr>
              <a:t>1</a:t>
            </a:r>
          </a:p>
        </p:txBody>
      </p:sp>
      <p:sp>
        <p:nvSpPr>
          <p:cNvPr id="62" name="Rectangle 61">
            <a:hlinkClick r:id="" action="ppaction://noaction">
              <a:snd r:embed="rId6" name="tr-2.wav"/>
            </a:hlinkClick>
            <a:extLst>
              <a:ext uri="{FF2B5EF4-FFF2-40B4-BE49-F238E27FC236}">
                <a16:creationId xmlns:a16="http://schemas.microsoft.com/office/drawing/2014/main" id="{60CE98A2-3635-4A31-A33B-8E0C38E8EE22}"/>
              </a:ext>
            </a:extLst>
          </p:cNvPr>
          <p:cNvSpPr/>
          <p:nvPr/>
        </p:nvSpPr>
        <p:spPr>
          <a:xfrm>
            <a:off x="476869" y="3391891"/>
            <a:ext cx="432000" cy="432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mj-lt"/>
                <a:ea typeface="+mn-ea"/>
                <a:cs typeface="+mn-cs"/>
              </a:rPr>
              <a:t>2</a:t>
            </a:r>
          </a:p>
        </p:txBody>
      </p:sp>
      <p:sp>
        <p:nvSpPr>
          <p:cNvPr id="64" name="Rectangle 63">
            <a:hlinkClick r:id="" action="ppaction://noaction">
              <a:snd r:embed="rId7" name="tr-3.wav"/>
            </a:hlinkClick>
            <a:extLst>
              <a:ext uri="{FF2B5EF4-FFF2-40B4-BE49-F238E27FC236}">
                <a16:creationId xmlns:a16="http://schemas.microsoft.com/office/drawing/2014/main" id="{7CCE3383-F998-4C09-9BA6-54DCEDE75920}"/>
              </a:ext>
            </a:extLst>
          </p:cNvPr>
          <p:cNvSpPr/>
          <p:nvPr/>
        </p:nvSpPr>
        <p:spPr>
          <a:xfrm>
            <a:off x="476869" y="3913204"/>
            <a:ext cx="432000" cy="432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mj-lt"/>
                <a:ea typeface="+mn-ea"/>
                <a:cs typeface="+mn-cs"/>
              </a:rPr>
              <a:t>3</a:t>
            </a:r>
          </a:p>
        </p:txBody>
      </p:sp>
      <p:sp>
        <p:nvSpPr>
          <p:cNvPr id="66" name="Rectangle 65">
            <a:hlinkClick r:id="" action="ppaction://noaction">
              <a:snd r:embed="rId8" name="tr-4.wav"/>
            </a:hlinkClick>
            <a:extLst>
              <a:ext uri="{FF2B5EF4-FFF2-40B4-BE49-F238E27FC236}">
                <a16:creationId xmlns:a16="http://schemas.microsoft.com/office/drawing/2014/main" id="{D9F6A9C8-9171-4704-95EE-43D6D552E290}"/>
              </a:ext>
            </a:extLst>
          </p:cNvPr>
          <p:cNvSpPr/>
          <p:nvPr/>
        </p:nvSpPr>
        <p:spPr>
          <a:xfrm>
            <a:off x="476869" y="4434517"/>
            <a:ext cx="432000" cy="432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mj-lt"/>
                <a:ea typeface="+mn-ea"/>
                <a:cs typeface="+mn-cs"/>
              </a:rPr>
              <a:t>4</a:t>
            </a:r>
          </a:p>
        </p:txBody>
      </p:sp>
      <p:sp>
        <p:nvSpPr>
          <p:cNvPr id="68" name="Rectangle 67">
            <a:hlinkClick r:id="" action="ppaction://noaction">
              <a:snd r:embed="rId9" name="tr-5.wav"/>
            </a:hlinkClick>
            <a:extLst>
              <a:ext uri="{FF2B5EF4-FFF2-40B4-BE49-F238E27FC236}">
                <a16:creationId xmlns:a16="http://schemas.microsoft.com/office/drawing/2014/main" id="{5073850E-DF13-456A-9397-E140790AD88E}"/>
              </a:ext>
            </a:extLst>
          </p:cNvPr>
          <p:cNvSpPr/>
          <p:nvPr/>
        </p:nvSpPr>
        <p:spPr>
          <a:xfrm>
            <a:off x="476869" y="4937377"/>
            <a:ext cx="432000" cy="432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mj-lt"/>
                <a:ea typeface="+mn-ea"/>
                <a:cs typeface="+mn-cs"/>
              </a:rPr>
              <a:t>5</a:t>
            </a:r>
          </a:p>
        </p:txBody>
      </p:sp>
      <p:sp>
        <p:nvSpPr>
          <p:cNvPr id="70" name="Rectangle 69">
            <a:hlinkClick r:id="" action="ppaction://noaction">
              <a:snd r:embed="rId10" name="tr-6.wav"/>
            </a:hlinkClick>
            <a:extLst>
              <a:ext uri="{FF2B5EF4-FFF2-40B4-BE49-F238E27FC236}">
                <a16:creationId xmlns:a16="http://schemas.microsoft.com/office/drawing/2014/main" id="{4C25592F-0EA2-46D6-922C-8EC6B32F6E8A}"/>
              </a:ext>
            </a:extLst>
          </p:cNvPr>
          <p:cNvSpPr/>
          <p:nvPr/>
        </p:nvSpPr>
        <p:spPr>
          <a:xfrm>
            <a:off x="476869" y="5478002"/>
            <a:ext cx="432000" cy="432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mj-lt"/>
                <a:ea typeface="+mn-ea"/>
                <a:cs typeface="+mn-cs"/>
              </a:rPr>
              <a:t>6</a:t>
            </a:r>
          </a:p>
        </p:txBody>
      </p:sp>
      <p:sp>
        <p:nvSpPr>
          <p:cNvPr id="30" name="Title 3">
            <a:extLst>
              <a:ext uri="{FF2B5EF4-FFF2-40B4-BE49-F238E27FC236}">
                <a16:creationId xmlns:a16="http://schemas.microsoft.com/office/drawing/2014/main" id="{291D8A8F-0E28-4E6F-8468-CC51F9EC83EE}"/>
              </a:ext>
            </a:extLst>
          </p:cNvPr>
          <p:cNvSpPr txBox="1">
            <a:spLocks/>
          </p:cNvSpPr>
          <p:nvPr/>
        </p:nvSpPr>
        <p:spPr>
          <a:xfrm>
            <a:off x="-1" y="296864"/>
            <a:ext cx="5662277" cy="707849"/>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fr-FR" sz="3600" b="1" dirty="0">
                <a:solidFill>
                  <a:schemeClr val="bg1"/>
                </a:solidFill>
              </a:rPr>
              <a:t>C’est qui? Il/elle ou ils/elles?</a:t>
            </a:r>
            <a:endParaRPr lang="en-GB" sz="3600" b="1" dirty="0">
              <a:solidFill>
                <a:schemeClr val="bg1"/>
              </a:solidFill>
            </a:endParaRPr>
          </a:p>
        </p:txBody>
      </p:sp>
      <p:pic>
        <p:nvPicPr>
          <p:cNvPr id="3" name="Picture 2" descr="A drawing of a cartoon character&#10;&#10;Description automatically generated">
            <a:extLst>
              <a:ext uri="{FF2B5EF4-FFF2-40B4-BE49-F238E27FC236}">
                <a16:creationId xmlns:a16="http://schemas.microsoft.com/office/drawing/2014/main" id="{D898154E-3547-421B-8CA2-DE9D1F7CC83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39741" y="859074"/>
            <a:ext cx="1288573" cy="901755"/>
          </a:xfrm>
          <a:prstGeom prst="rect">
            <a:avLst/>
          </a:prstGeom>
        </p:spPr>
      </p:pic>
      <p:pic>
        <p:nvPicPr>
          <p:cNvPr id="4" name="Picture 3" descr="A drawing of a cartoon character&#10;&#10;Description automatically generated">
            <a:extLst>
              <a:ext uri="{FF2B5EF4-FFF2-40B4-BE49-F238E27FC236}">
                <a16:creationId xmlns:a16="http://schemas.microsoft.com/office/drawing/2014/main" id="{40DEE58C-09EC-4854-929D-EAD11AF8DA1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28288" y="947491"/>
            <a:ext cx="1167064" cy="817617"/>
          </a:xfrm>
          <a:prstGeom prst="rect">
            <a:avLst/>
          </a:prstGeom>
        </p:spPr>
      </p:pic>
      <p:sp>
        <p:nvSpPr>
          <p:cNvPr id="6" name="Title 5">
            <a:extLst>
              <a:ext uri="{FF2B5EF4-FFF2-40B4-BE49-F238E27FC236}">
                <a16:creationId xmlns:a16="http://schemas.microsoft.com/office/drawing/2014/main" id="{6713C010-146A-422D-BABD-D85EF34C2E23}"/>
              </a:ext>
            </a:extLst>
          </p:cNvPr>
          <p:cNvSpPr>
            <a:spLocks noGrp="1"/>
          </p:cNvSpPr>
          <p:nvPr>
            <p:ph type="title"/>
          </p:nvPr>
        </p:nvSpPr>
        <p:spPr>
          <a:xfrm>
            <a:off x="0" y="213557"/>
            <a:ext cx="5752260" cy="647577"/>
          </a:xfrm>
        </p:spPr>
        <p:txBody>
          <a:bodyPr>
            <a:noAutofit/>
          </a:bodyPr>
          <a:lstStyle/>
          <a:p>
            <a:r>
              <a:rPr lang="fr-FR" sz="2800" b="1" dirty="0">
                <a:solidFill>
                  <a:schemeClr val="bg1"/>
                </a:solidFill>
              </a:rPr>
              <a:t>C’est qui? Il/elle ou ils/elles?</a:t>
            </a:r>
            <a:br>
              <a:rPr lang="en-GB" sz="2800" b="1" dirty="0">
                <a:solidFill>
                  <a:schemeClr val="bg1"/>
                </a:solidFill>
              </a:rPr>
            </a:br>
            <a:endParaRPr lang="en-GB" sz="2800" dirty="0"/>
          </a:p>
        </p:txBody>
      </p:sp>
    </p:spTree>
    <p:extLst>
      <p:ext uri="{BB962C8B-B14F-4D97-AF65-F5344CB8AC3E}">
        <p14:creationId xmlns:p14="http://schemas.microsoft.com/office/powerpoint/2010/main" val="2430179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5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500"/>
                                        <p:tgtEl>
                                          <p:spTgt spid="39"/>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500"/>
                                        <p:tgtEl>
                                          <p:spTgt spid="40"/>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57"/>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500"/>
                                        <p:tgtEl>
                                          <p:spTgt spid="41"/>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4" grpId="0"/>
      <p:bldP spid="55" grpId="0"/>
      <p:bldP spid="56" grpId="0"/>
      <p:bldP spid="5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Rectangle 4">
            <a:hlinkClick r:id="" action="ppaction://noaction">
              <a:snd r:embed="rId3" name="tr3-1.wav"/>
            </a:hlinkClick>
            <a:extLst>
              <a:ext uri="{FF2B5EF4-FFF2-40B4-BE49-F238E27FC236}">
                <a16:creationId xmlns:a16="http://schemas.microsoft.com/office/drawing/2014/main" id="{6ADB3357-36F4-4DCB-BFB1-87F94B250BF5}"/>
              </a:ext>
            </a:extLst>
          </p:cNvPr>
          <p:cNvSpPr/>
          <p:nvPr/>
        </p:nvSpPr>
        <p:spPr>
          <a:xfrm>
            <a:off x="869273" y="3228355"/>
            <a:ext cx="432000" cy="432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mj-lt"/>
                <a:ea typeface="+mn-ea"/>
                <a:cs typeface="+mn-cs"/>
              </a:rPr>
              <a:t>1</a:t>
            </a:r>
          </a:p>
        </p:txBody>
      </p:sp>
      <p:sp>
        <p:nvSpPr>
          <p:cNvPr id="4" name="Title 3">
            <a:extLst>
              <a:ext uri="{FF2B5EF4-FFF2-40B4-BE49-F238E27FC236}">
                <a16:creationId xmlns:a16="http://schemas.microsoft.com/office/drawing/2014/main" id="{CFF2D5F1-9D16-4DF9-866B-DE8EA7DA45E9}"/>
              </a:ext>
            </a:extLst>
          </p:cNvPr>
          <p:cNvSpPr>
            <a:spLocks noGrp="1"/>
          </p:cNvSpPr>
          <p:nvPr>
            <p:ph type="title"/>
          </p:nvPr>
        </p:nvSpPr>
        <p:spPr>
          <a:xfrm>
            <a:off x="0" y="213557"/>
            <a:ext cx="2617940" cy="647577"/>
          </a:xfrm>
        </p:spPr>
        <p:txBody>
          <a:bodyPr>
            <a:noAutofit/>
          </a:bodyPr>
          <a:lstStyle/>
          <a:p>
            <a:r>
              <a:rPr lang="fr-FR" sz="2800" b="1" dirty="0">
                <a:solidFill>
                  <a:schemeClr val="bg1"/>
                </a:solidFill>
              </a:rPr>
              <a:t>C’est qui? </a:t>
            </a:r>
            <a:br>
              <a:rPr lang="en-GB" sz="2800" b="1" dirty="0">
                <a:solidFill>
                  <a:schemeClr val="bg1"/>
                </a:solidFill>
              </a:rPr>
            </a:br>
            <a:endParaRPr lang="en-GB" sz="2800" dirty="0"/>
          </a:p>
        </p:txBody>
      </p:sp>
      <p:graphicFrame>
        <p:nvGraphicFramePr>
          <p:cNvPr id="2" name="Table 2">
            <a:extLst>
              <a:ext uri="{FF2B5EF4-FFF2-40B4-BE49-F238E27FC236}">
                <a16:creationId xmlns:a16="http://schemas.microsoft.com/office/drawing/2014/main" id="{16FDC8F6-9BDF-4629-A6F0-303CD92142FC}"/>
              </a:ext>
            </a:extLst>
          </p:cNvPr>
          <p:cNvGraphicFramePr>
            <a:graphicFrameLocks noGrp="1"/>
          </p:cNvGraphicFramePr>
          <p:nvPr>
            <p:extLst>
              <p:ext uri="{D42A27DB-BD31-4B8C-83A1-F6EECF244321}">
                <p14:modId xmlns:p14="http://schemas.microsoft.com/office/powerpoint/2010/main" val="2425215567"/>
              </p:ext>
            </p:extLst>
          </p:nvPr>
        </p:nvGraphicFramePr>
        <p:xfrm>
          <a:off x="869273" y="939830"/>
          <a:ext cx="10822488" cy="2207712"/>
        </p:xfrm>
        <a:graphic>
          <a:graphicData uri="http://schemas.openxmlformats.org/drawingml/2006/table">
            <a:tbl>
              <a:tblPr firstRow="1" bandRow="1">
                <a:tableStyleId>{5940675A-B579-460E-94D1-54222C63F5DA}</a:tableStyleId>
              </a:tblPr>
              <a:tblGrid>
                <a:gridCol w="2705622">
                  <a:extLst>
                    <a:ext uri="{9D8B030D-6E8A-4147-A177-3AD203B41FA5}">
                      <a16:colId xmlns:a16="http://schemas.microsoft.com/office/drawing/2014/main" val="2511841210"/>
                    </a:ext>
                  </a:extLst>
                </a:gridCol>
                <a:gridCol w="2705622">
                  <a:extLst>
                    <a:ext uri="{9D8B030D-6E8A-4147-A177-3AD203B41FA5}">
                      <a16:colId xmlns:a16="http://schemas.microsoft.com/office/drawing/2014/main" val="2678611283"/>
                    </a:ext>
                  </a:extLst>
                </a:gridCol>
                <a:gridCol w="2705622">
                  <a:extLst>
                    <a:ext uri="{9D8B030D-6E8A-4147-A177-3AD203B41FA5}">
                      <a16:colId xmlns:a16="http://schemas.microsoft.com/office/drawing/2014/main" val="1794695696"/>
                    </a:ext>
                  </a:extLst>
                </a:gridCol>
                <a:gridCol w="2705622">
                  <a:extLst>
                    <a:ext uri="{9D8B030D-6E8A-4147-A177-3AD203B41FA5}">
                      <a16:colId xmlns:a16="http://schemas.microsoft.com/office/drawing/2014/main" val="2505427030"/>
                    </a:ext>
                  </a:extLst>
                </a:gridCol>
              </a:tblGrid>
              <a:tr h="2207712">
                <a:tc>
                  <a:txBody>
                    <a:bodyPr/>
                    <a:lstStyle/>
                    <a:p>
                      <a:r>
                        <a:rPr lang="en-GB" sz="2400" b="1" dirty="0">
                          <a:solidFill>
                            <a:srgbClr val="002060"/>
                          </a:solidFill>
                        </a:rPr>
                        <a:t>A </a:t>
                      </a:r>
                      <a:r>
                        <a:rPr lang="en-GB" sz="2400" b="0" dirty="0">
                          <a:solidFill>
                            <a:srgbClr val="002060"/>
                          </a:solidFill>
                        </a:rPr>
                        <a:t>le frère</a:t>
                      </a:r>
                      <a:endParaRPr lang="en-GB" sz="2400" b="1" dirty="0">
                        <a:solidFill>
                          <a:srgbClr val="002060"/>
                        </a:solidFill>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400" b="1" dirty="0">
                          <a:solidFill>
                            <a:srgbClr val="002060"/>
                          </a:solidFill>
                        </a:rPr>
                        <a:t>B </a:t>
                      </a:r>
                      <a:r>
                        <a:rPr lang="en-GB" sz="2400" b="0" dirty="0">
                          <a:solidFill>
                            <a:srgbClr val="002060"/>
                          </a:solidFill>
                        </a:rPr>
                        <a:t>la </a:t>
                      </a:r>
                      <a:r>
                        <a:rPr lang="en-GB" sz="2400" b="0" dirty="0" err="1">
                          <a:solidFill>
                            <a:srgbClr val="002060"/>
                          </a:solidFill>
                        </a:rPr>
                        <a:t>sœur</a:t>
                      </a:r>
                      <a:endParaRPr lang="en-GB" sz="2400" b="1" dirty="0">
                        <a:solidFill>
                          <a:srgbClr val="002060"/>
                        </a:solidFill>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400" b="1" dirty="0">
                          <a:solidFill>
                            <a:srgbClr val="002060"/>
                          </a:solidFill>
                        </a:rPr>
                        <a:t>C </a:t>
                      </a:r>
                      <a:r>
                        <a:rPr lang="en-GB" sz="2400" b="0" dirty="0">
                          <a:solidFill>
                            <a:srgbClr val="002060"/>
                          </a:solidFill>
                        </a:rPr>
                        <a:t>les frères</a:t>
                      </a:r>
                      <a:endParaRPr lang="en-GB" sz="2400" b="1" dirty="0">
                        <a:solidFill>
                          <a:srgbClr val="002060"/>
                        </a:solidFill>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400" b="1" dirty="0">
                          <a:solidFill>
                            <a:srgbClr val="002060"/>
                          </a:solidFill>
                        </a:rPr>
                        <a:t>D </a:t>
                      </a:r>
                      <a:r>
                        <a:rPr lang="en-GB" sz="2400" b="0" dirty="0">
                          <a:solidFill>
                            <a:srgbClr val="002060"/>
                          </a:solidFill>
                        </a:rPr>
                        <a:t>les </a:t>
                      </a:r>
                      <a:r>
                        <a:rPr lang="en-GB" sz="2400" b="0" dirty="0" err="1">
                          <a:solidFill>
                            <a:srgbClr val="002060"/>
                          </a:solidFill>
                        </a:rPr>
                        <a:t>sœurs</a:t>
                      </a:r>
                      <a:endParaRPr lang="en-GB" sz="2400" b="1" dirty="0">
                        <a:solidFill>
                          <a:srgbClr val="002060"/>
                        </a:solidFill>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620428483"/>
                  </a:ext>
                </a:extLst>
              </a:tr>
            </a:tbl>
          </a:graphicData>
        </a:graphic>
      </p:graphicFrame>
      <p:pic>
        <p:nvPicPr>
          <p:cNvPr id="6" name="Picture 5" descr="A group of women posing for a picture&#10;&#10;Description automatically generated">
            <a:extLst>
              <a:ext uri="{FF2B5EF4-FFF2-40B4-BE49-F238E27FC236}">
                <a16:creationId xmlns:a16="http://schemas.microsoft.com/office/drawing/2014/main" id="{BF638E8C-022C-4C06-9978-85643D113D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50173" y="1499040"/>
            <a:ext cx="2279869" cy="1521100"/>
          </a:xfrm>
          <a:prstGeom prst="rect">
            <a:avLst/>
          </a:prstGeom>
        </p:spPr>
      </p:pic>
      <p:pic>
        <p:nvPicPr>
          <p:cNvPr id="9" name="Picture 8" descr="A person wearing headphones looking at a television&#10;&#10;Description automatically generated">
            <a:extLst>
              <a:ext uri="{FF2B5EF4-FFF2-40B4-BE49-F238E27FC236}">
                <a16:creationId xmlns:a16="http://schemas.microsoft.com/office/drawing/2014/main" id="{78FDA442-535E-4F74-82E1-33AD6AEEAB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7906" y="1437288"/>
            <a:ext cx="1929972" cy="1490702"/>
          </a:xfrm>
          <a:prstGeom prst="rect">
            <a:avLst/>
          </a:prstGeom>
        </p:spPr>
      </p:pic>
      <p:pic>
        <p:nvPicPr>
          <p:cNvPr id="11" name="Picture 10" descr="Two children walking on a sidewalk&#10;&#10;Description automatically generated">
            <a:extLst>
              <a:ext uri="{FF2B5EF4-FFF2-40B4-BE49-F238E27FC236}">
                <a16:creationId xmlns:a16="http://schemas.microsoft.com/office/drawing/2014/main" id="{677A5A34-0783-4043-ADC3-8E3783729872}"/>
              </a:ext>
            </a:extLst>
          </p:cNvPr>
          <p:cNvPicPr>
            <a:picLocks noChangeAspect="1"/>
          </p:cNvPicPr>
          <p:nvPr/>
        </p:nvPicPr>
        <p:blipFill rotWithShape="1">
          <a:blip r:embed="rId6">
            <a:extLst>
              <a:ext uri="{28A0092B-C50C-407E-A947-70E740481C1C}">
                <a14:useLocalDpi xmlns:a14="http://schemas.microsoft.com/office/drawing/2010/main" val="0"/>
              </a:ext>
            </a:extLst>
          </a:blip>
          <a:srcRect r="9211"/>
          <a:stretch/>
        </p:blipFill>
        <p:spPr>
          <a:xfrm>
            <a:off x="6438277" y="1499041"/>
            <a:ext cx="2455101" cy="1521100"/>
          </a:xfrm>
          <a:prstGeom prst="rect">
            <a:avLst/>
          </a:prstGeom>
        </p:spPr>
      </p:pic>
      <p:pic>
        <p:nvPicPr>
          <p:cNvPr id="13" name="Picture 12" descr="A person in a yellow jacket&#10;&#10;Description automatically generated">
            <a:extLst>
              <a:ext uri="{FF2B5EF4-FFF2-40B4-BE49-F238E27FC236}">
                <a16:creationId xmlns:a16="http://schemas.microsoft.com/office/drawing/2014/main" id="{8DF91119-8098-4394-A47A-3E2B1C4269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44073" y="1460650"/>
            <a:ext cx="2234917" cy="1491109"/>
          </a:xfrm>
          <a:prstGeom prst="rect">
            <a:avLst/>
          </a:prstGeom>
        </p:spPr>
      </p:pic>
      <p:sp>
        <p:nvSpPr>
          <p:cNvPr id="32" name="Rectangle 31">
            <a:extLst>
              <a:ext uri="{FF2B5EF4-FFF2-40B4-BE49-F238E27FC236}">
                <a16:creationId xmlns:a16="http://schemas.microsoft.com/office/drawing/2014/main" id="{CED84CCE-ADBB-4BDB-BAD5-220EBE4F2A54}"/>
              </a:ext>
            </a:extLst>
          </p:cNvPr>
          <p:cNvSpPr/>
          <p:nvPr/>
        </p:nvSpPr>
        <p:spPr>
          <a:xfrm>
            <a:off x="1320062" y="3228355"/>
            <a:ext cx="432000" cy="432000"/>
          </a:xfrm>
          <a:prstGeom prst="rect">
            <a:avLst/>
          </a:prstGeom>
          <a:solidFill>
            <a:srgbClr val="EF413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mj-lt"/>
                <a:ea typeface="+mn-ea"/>
                <a:cs typeface="+mn-cs"/>
              </a:rPr>
              <a:t>B</a:t>
            </a:r>
          </a:p>
        </p:txBody>
      </p:sp>
      <p:sp>
        <p:nvSpPr>
          <p:cNvPr id="14" name="TextBox 13">
            <a:extLst>
              <a:ext uri="{FF2B5EF4-FFF2-40B4-BE49-F238E27FC236}">
                <a16:creationId xmlns:a16="http://schemas.microsoft.com/office/drawing/2014/main" id="{04EB8D02-6458-4582-A590-2DA82917959D}"/>
              </a:ext>
            </a:extLst>
          </p:cNvPr>
          <p:cNvSpPr txBox="1"/>
          <p:nvPr/>
        </p:nvSpPr>
        <p:spPr>
          <a:xfrm>
            <a:off x="1772283" y="3260245"/>
            <a:ext cx="4409162" cy="400110"/>
          </a:xfrm>
          <a:prstGeom prst="rect">
            <a:avLst/>
          </a:prstGeom>
          <a:noFill/>
        </p:spPr>
        <p:txBody>
          <a:bodyPr wrap="square" rtlCol="0">
            <a:spAutoFit/>
          </a:bodyPr>
          <a:lstStyle/>
          <a:p>
            <a:r>
              <a:rPr lang="en-GB" sz="2000" dirty="0">
                <a:solidFill>
                  <a:srgbClr val="002060"/>
                </a:solidFill>
              </a:rPr>
              <a:t>The sister is pleased.</a:t>
            </a:r>
          </a:p>
        </p:txBody>
      </p:sp>
      <p:sp>
        <p:nvSpPr>
          <p:cNvPr id="34" name="Rectangle 33">
            <a:hlinkClick r:id="" action="ppaction://noaction">
              <a:snd r:embed="rId8" name="tr3-2.wav"/>
            </a:hlinkClick>
            <a:extLst>
              <a:ext uri="{FF2B5EF4-FFF2-40B4-BE49-F238E27FC236}">
                <a16:creationId xmlns:a16="http://schemas.microsoft.com/office/drawing/2014/main" id="{72CEB084-55EC-4EC2-9EBE-7084C21775D4}"/>
              </a:ext>
            </a:extLst>
          </p:cNvPr>
          <p:cNvSpPr/>
          <p:nvPr/>
        </p:nvSpPr>
        <p:spPr>
          <a:xfrm>
            <a:off x="869273" y="3725510"/>
            <a:ext cx="432000" cy="432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mj-lt"/>
                <a:ea typeface="+mn-ea"/>
                <a:cs typeface="+mn-cs"/>
              </a:rPr>
              <a:t>2</a:t>
            </a:r>
          </a:p>
        </p:txBody>
      </p:sp>
      <p:sp>
        <p:nvSpPr>
          <p:cNvPr id="35" name="Rectangle 34">
            <a:extLst>
              <a:ext uri="{FF2B5EF4-FFF2-40B4-BE49-F238E27FC236}">
                <a16:creationId xmlns:a16="http://schemas.microsoft.com/office/drawing/2014/main" id="{03E5C95A-04A0-4405-AEFD-43DC1D6EFEE2}"/>
              </a:ext>
            </a:extLst>
          </p:cNvPr>
          <p:cNvSpPr/>
          <p:nvPr/>
        </p:nvSpPr>
        <p:spPr>
          <a:xfrm>
            <a:off x="1315231" y="3725510"/>
            <a:ext cx="432000" cy="432000"/>
          </a:xfrm>
          <a:prstGeom prst="rect">
            <a:avLst/>
          </a:prstGeom>
          <a:solidFill>
            <a:srgbClr val="EF413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mj-lt"/>
                <a:ea typeface="+mn-ea"/>
                <a:cs typeface="+mn-cs"/>
              </a:rPr>
              <a:t>C</a:t>
            </a:r>
          </a:p>
        </p:txBody>
      </p:sp>
      <p:sp>
        <p:nvSpPr>
          <p:cNvPr id="36" name="TextBox 35">
            <a:extLst>
              <a:ext uri="{FF2B5EF4-FFF2-40B4-BE49-F238E27FC236}">
                <a16:creationId xmlns:a16="http://schemas.microsoft.com/office/drawing/2014/main" id="{A2FA2FEF-DBE0-4339-93EA-28551FE6C3AA}"/>
              </a:ext>
            </a:extLst>
          </p:cNvPr>
          <p:cNvSpPr txBox="1"/>
          <p:nvPr/>
        </p:nvSpPr>
        <p:spPr>
          <a:xfrm>
            <a:off x="1747231" y="3757400"/>
            <a:ext cx="4409162" cy="400110"/>
          </a:xfrm>
          <a:prstGeom prst="rect">
            <a:avLst/>
          </a:prstGeom>
          <a:noFill/>
        </p:spPr>
        <p:txBody>
          <a:bodyPr wrap="square" rtlCol="0">
            <a:spAutoFit/>
          </a:bodyPr>
          <a:lstStyle/>
          <a:p>
            <a:r>
              <a:rPr lang="en-GB" sz="2000" dirty="0">
                <a:solidFill>
                  <a:srgbClr val="002060"/>
                </a:solidFill>
              </a:rPr>
              <a:t>The brothers are intelligent.</a:t>
            </a:r>
          </a:p>
        </p:txBody>
      </p:sp>
      <p:sp>
        <p:nvSpPr>
          <p:cNvPr id="37" name="Rectangle 36">
            <a:hlinkClick r:id="" action="ppaction://noaction">
              <a:snd r:embed="rId9" name="tr3-3.wav"/>
            </a:hlinkClick>
            <a:extLst>
              <a:ext uri="{FF2B5EF4-FFF2-40B4-BE49-F238E27FC236}">
                <a16:creationId xmlns:a16="http://schemas.microsoft.com/office/drawing/2014/main" id="{4C8341A8-85D0-40BA-BC71-727D3456894C}"/>
              </a:ext>
            </a:extLst>
          </p:cNvPr>
          <p:cNvSpPr/>
          <p:nvPr/>
        </p:nvSpPr>
        <p:spPr>
          <a:xfrm>
            <a:off x="869273" y="4238315"/>
            <a:ext cx="432000" cy="432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mj-lt"/>
                <a:ea typeface="+mn-ea"/>
                <a:cs typeface="+mn-cs"/>
              </a:rPr>
              <a:t>3</a:t>
            </a:r>
          </a:p>
        </p:txBody>
      </p:sp>
      <p:sp>
        <p:nvSpPr>
          <p:cNvPr id="38" name="Rectangle 37">
            <a:hlinkClick r:id="" action="ppaction://noaction">
              <a:snd r:embed="rId10" name="tr3-4.wav"/>
            </a:hlinkClick>
            <a:extLst>
              <a:ext uri="{FF2B5EF4-FFF2-40B4-BE49-F238E27FC236}">
                <a16:creationId xmlns:a16="http://schemas.microsoft.com/office/drawing/2014/main" id="{5B571633-6508-4E0F-A768-FEF17D728B87}"/>
              </a:ext>
            </a:extLst>
          </p:cNvPr>
          <p:cNvSpPr/>
          <p:nvPr/>
        </p:nvSpPr>
        <p:spPr>
          <a:xfrm>
            <a:off x="869273" y="4759628"/>
            <a:ext cx="432000" cy="432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mj-lt"/>
                <a:ea typeface="+mn-ea"/>
                <a:cs typeface="+mn-cs"/>
              </a:rPr>
              <a:t>4</a:t>
            </a:r>
          </a:p>
        </p:txBody>
      </p:sp>
      <p:sp>
        <p:nvSpPr>
          <p:cNvPr id="39" name="Rectangle 38">
            <a:hlinkClick r:id="" action="ppaction://noaction">
              <a:snd r:embed="rId11" name="tr3-5.wav"/>
            </a:hlinkClick>
            <a:extLst>
              <a:ext uri="{FF2B5EF4-FFF2-40B4-BE49-F238E27FC236}">
                <a16:creationId xmlns:a16="http://schemas.microsoft.com/office/drawing/2014/main" id="{9E451FB1-AFE2-434D-8FA4-CC7E17E72542}"/>
              </a:ext>
            </a:extLst>
          </p:cNvPr>
          <p:cNvSpPr/>
          <p:nvPr/>
        </p:nvSpPr>
        <p:spPr>
          <a:xfrm>
            <a:off x="869273" y="5262488"/>
            <a:ext cx="432000" cy="432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mj-lt"/>
                <a:ea typeface="+mn-ea"/>
                <a:cs typeface="+mn-cs"/>
              </a:rPr>
              <a:t>5</a:t>
            </a:r>
          </a:p>
        </p:txBody>
      </p:sp>
      <p:sp>
        <p:nvSpPr>
          <p:cNvPr id="40" name="Rectangle 39">
            <a:hlinkClick r:id="" action="ppaction://noaction">
              <a:snd r:embed="rId12" name="tr3-6.wav"/>
            </a:hlinkClick>
            <a:extLst>
              <a:ext uri="{FF2B5EF4-FFF2-40B4-BE49-F238E27FC236}">
                <a16:creationId xmlns:a16="http://schemas.microsoft.com/office/drawing/2014/main" id="{F87AD7C8-6B18-46CB-9AA6-A9F015BF39F2}"/>
              </a:ext>
            </a:extLst>
          </p:cNvPr>
          <p:cNvSpPr/>
          <p:nvPr/>
        </p:nvSpPr>
        <p:spPr>
          <a:xfrm>
            <a:off x="869273" y="5803113"/>
            <a:ext cx="432000" cy="432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mj-lt"/>
                <a:ea typeface="+mn-ea"/>
                <a:cs typeface="+mn-cs"/>
              </a:rPr>
              <a:t>6</a:t>
            </a:r>
          </a:p>
        </p:txBody>
      </p:sp>
      <p:sp>
        <p:nvSpPr>
          <p:cNvPr id="41" name="Rectangle 40">
            <a:extLst>
              <a:ext uri="{FF2B5EF4-FFF2-40B4-BE49-F238E27FC236}">
                <a16:creationId xmlns:a16="http://schemas.microsoft.com/office/drawing/2014/main" id="{B9EC49B0-6A52-4493-80F0-5C3799B55B23}"/>
              </a:ext>
            </a:extLst>
          </p:cNvPr>
          <p:cNvSpPr/>
          <p:nvPr/>
        </p:nvSpPr>
        <p:spPr>
          <a:xfrm>
            <a:off x="1320062" y="4232372"/>
            <a:ext cx="432000" cy="432000"/>
          </a:xfrm>
          <a:prstGeom prst="rect">
            <a:avLst/>
          </a:prstGeom>
          <a:solidFill>
            <a:srgbClr val="EF413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mj-lt"/>
                <a:ea typeface="+mn-ea"/>
                <a:cs typeface="+mn-cs"/>
              </a:rPr>
              <a:t>A</a:t>
            </a:r>
          </a:p>
        </p:txBody>
      </p:sp>
      <p:sp>
        <p:nvSpPr>
          <p:cNvPr id="42" name="Rectangle 41">
            <a:extLst>
              <a:ext uri="{FF2B5EF4-FFF2-40B4-BE49-F238E27FC236}">
                <a16:creationId xmlns:a16="http://schemas.microsoft.com/office/drawing/2014/main" id="{7C821FC7-3A21-46DB-9CD9-0EE2767ACE78}"/>
              </a:ext>
            </a:extLst>
          </p:cNvPr>
          <p:cNvSpPr/>
          <p:nvPr/>
        </p:nvSpPr>
        <p:spPr>
          <a:xfrm>
            <a:off x="1315231" y="4743121"/>
            <a:ext cx="432000" cy="432000"/>
          </a:xfrm>
          <a:prstGeom prst="rect">
            <a:avLst/>
          </a:prstGeom>
          <a:solidFill>
            <a:srgbClr val="EF413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mj-lt"/>
                <a:ea typeface="+mn-ea"/>
                <a:cs typeface="+mn-cs"/>
              </a:rPr>
              <a:t>D</a:t>
            </a:r>
          </a:p>
        </p:txBody>
      </p:sp>
      <p:sp>
        <p:nvSpPr>
          <p:cNvPr id="43" name="Rectangle 42">
            <a:extLst>
              <a:ext uri="{FF2B5EF4-FFF2-40B4-BE49-F238E27FC236}">
                <a16:creationId xmlns:a16="http://schemas.microsoft.com/office/drawing/2014/main" id="{51477596-36AC-44D1-8C45-277A7C576041}"/>
              </a:ext>
            </a:extLst>
          </p:cNvPr>
          <p:cNvSpPr/>
          <p:nvPr/>
        </p:nvSpPr>
        <p:spPr>
          <a:xfrm>
            <a:off x="1320062" y="5249983"/>
            <a:ext cx="432000" cy="432000"/>
          </a:xfrm>
          <a:prstGeom prst="rect">
            <a:avLst/>
          </a:prstGeom>
          <a:solidFill>
            <a:srgbClr val="EF413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mj-lt"/>
                <a:ea typeface="+mn-ea"/>
                <a:cs typeface="+mn-cs"/>
              </a:rPr>
              <a:t>D</a:t>
            </a:r>
          </a:p>
        </p:txBody>
      </p:sp>
      <p:sp>
        <p:nvSpPr>
          <p:cNvPr id="44" name="Rectangle 43">
            <a:extLst>
              <a:ext uri="{FF2B5EF4-FFF2-40B4-BE49-F238E27FC236}">
                <a16:creationId xmlns:a16="http://schemas.microsoft.com/office/drawing/2014/main" id="{CA792809-3CAD-4938-A41F-E62786CFE819}"/>
              </a:ext>
            </a:extLst>
          </p:cNvPr>
          <p:cNvSpPr/>
          <p:nvPr/>
        </p:nvSpPr>
        <p:spPr>
          <a:xfrm>
            <a:off x="1315231" y="5791064"/>
            <a:ext cx="432000" cy="432000"/>
          </a:xfrm>
          <a:prstGeom prst="rect">
            <a:avLst/>
          </a:prstGeom>
          <a:solidFill>
            <a:srgbClr val="EF413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mj-lt"/>
                <a:ea typeface="+mn-ea"/>
                <a:cs typeface="+mn-cs"/>
              </a:rPr>
              <a:t>A</a:t>
            </a:r>
          </a:p>
        </p:txBody>
      </p:sp>
      <p:sp>
        <p:nvSpPr>
          <p:cNvPr id="45" name="TextBox 44">
            <a:extLst>
              <a:ext uri="{FF2B5EF4-FFF2-40B4-BE49-F238E27FC236}">
                <a16:creationId xmlns:a16="http://schemas.microsoft.com/office/drawing/2014/main" id="{8DFCD950-E15F-4053-8D82-92B0C42A7F3C}"/>
              </a:ext>
            </a:extLst>
          </p:cNvPr>
          <p:cNvSpPr txBox="1"/>
          <p:nvPr/>
        </p:nvSpPr>
        <p:spPr>
          <a:xfrm>
            <a:off x="1772283" y="4232372"/>
            <a:ext cx="4409162" cy="400110"/>
          </a:xfrm>
          <a:prstGeom prst="rect">
            <a:avLst/>
          </a:prstGeom>
          <a:noFill/>
        </p:spPr>
        <p:txBody>
          <a:bodyPr wrap="square" rtlCol="0">
            <a:spAutoFit/>
          </a:bodyPr>
          <a:lstStyle/>
          <a:p>
            <a:r>
              <a:rPr lang="en-GB" sz="2000" dirty="0">
                <a:solidFill>
                  <a:srgbClr val="002060"/>
                </a:solidFill>
              </a:rPr>
              <a:t>The brother is pleased.</a:t>
            </a:r>
          </a:p>
        </p:txBody>
      </p:sp>
      <p:sp>
        <p:nvSpPr>
          <p:cNvPr id="46" name="TextBox 45">
            <a:extLst>
              <a:ext uri="{FF2B5EF4-FFF2-40B4-BE49-F238E27FC236}">
                <a16:creationId xmlns:a16="http://schemas.microsoft.com/office/drawing/2014/main" id="{25C8FD94-87C8-4735-AA25-8709DC187720}"/>
              </a:ext>
            </a:extLst>
          </p:cNvPr>
          <p:cNvSpPr txBox="1"/>
          <p:nvPr/>
        </p:nvSpPr>
        <p:spPr>
          <a:xfrm>
            <a:off x="1761189" y="4750006"/>
            <a:ext cx="4409162" cy="400110"/>
          </a:xfrm>
          <a:prstGeom prst="rect">
            <a:avLst/>
          </a:prstGeom>
          <a:noFill/>
        </p:spPr>
        <p:txBody>
          <a:bodyPr wrap="square" rtlCol="0">
            <a:spAutoFit/>
          </a:bodyPr>
          <a:lstStyle/>
          <a:p>
            <a:r>
              <a:rPr lang="en-GB" sz="2000" dirty="0">
                <a:solidFill>
                  <a:srgbClr val="002060"/>
                </a:solidFill>
              </a:rPr>
              <a:t>The sisters are interesting.</a:t>
            </a:r>
          </a:p>
        </p:txBody>
      </p:sp>
      <p:sp>
        <p:nvSpPr>
          <p:cNvPr id="47" name="TextBox 46">
            <a:extLst>
              <a:ext uri="{FF2B5EF4-FFF2-40B4-BE49-F238E27FC236}">
                <a16:creationId xmlns:a16="http://schemas.microsoft.com/office/drawing/2014/main" id="{0EF0329B-9949-4F07-A29E-A43B863BD2D6}"/>
              </a:ext>
            </a:extLst>
          </p:cNvPr>
          <p:cNvSpPr txBox="1"/>
          <p:nvPr/>
        </p:nvSpPr>
        <p:spPr>
          <a:xfrm>
            <a:off x="1747231" y="5278433"/>
            <a:ext cx="4409162" cy="400110"/>
          </a:xfrm>
          <a:prstGeom prst="rect">
            <a:avLst/>
          </a:prstGeom>
          <a:noFill/>
        </p:spPr>
        <p:txBody>
          <a:bodyPr wrap="square" rtlCol="0">
            <a:spAutoFit/>
          </a:bodyPr>
          <a:lstStyle/>
          <a:p>
            <a:r>
              <a:rPr lang="en-GB" sz="2000" dirty="0">
                <a:solidFill>
                  <a:srgbClr val="002060"/>
                </a:solidFill>
              </a:rPr>
              <a:t>The sisters are pleased.</a:t>
            </a:r>
          </a:p>
        </p:txBody>
      </p:sp>
      <p:sp>
        <p:nvSpPr>
          <p:cNvPr id="48" name="TextBox 47">
            <a:extLst>
              <a:ext uri="{FF2B5EF4-FFF2-40B4-BE49-F238E27FC236}">
                <a16:creationId xmlns:a16="http://schemas.microsoft.com/office/drawing/2014/main" id="{6ECDF50F-8EF1-430B-AC46-648145777F6A}"/>
              </a:ext>
            </a:extLst>
          </p:cNvPr>
          <p:cNvSpPr txBox="1"/>
          <p:nvPr/>
        </p:nvSpPr>
        <p:spPr>
          <a:xfrm>
            <a:off x="1772283" y="5836635"/>
            <a:ext cx="4409162" cy="400110"/>
          </a:xfrm>
          <a:prstGeom prst="rect">
            <a:avLst/>
          </a:prstGeom>
          <a:noFill/>
        </p:spPr>
        <p:txBody>
          <a:bodyPr wrap="square" rtlCol="0">
            <a:spAutoFit/>
          </a:bodyPr>
          <a:lstStyle/>
          <a:p>
            <a:r>
              <a:rPr lang="en-GB" sz="2000" dirty="0">
                <a:solidFill>
                  <a:srgbClr val="002060"/>
                </a:solidFill>
              </a:rPr>
              <a:t>The brother is open.</a:t>
            </a:r>
          </a:p>
        </p:txBody>
      </p:sp>
    </p:spTree>
    <p:extLst>
      <p:ext uri="{BB962C8B-B14F-4D97-AF65-F5344CB8AC3E}">
        <p14:creationId xmlns:p14="http://schemas.microsoft.com/office/powerpoint/2010/main" val="185041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left)">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left)">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wipe(left)">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wipe(left)">
                                      <p:cBhvr>
                                        <p:cTn id="32" dur="500"/>
                                        <p:tgtEl>
                                          <p:spTgt spid="4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wipe(left)">
                                      <p:cBhvr>
                                        <p:cTn id="37" dur="500"/>
                                        <p:tgtEl>
                                          <p:spTgt spid="4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wipe(left)">
                                      <p:cBhvr>
                                        <p:cTn id="42" dur="500"/>
                                        <p:tgtEl>
                                          <p:spTgt spid="4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wipe(left)">
                                      <p:cBhvr>
                                        <p:cTn id="47" dur="500"/>
                                        <p:tgtEl>
                                          <p:spTgt spid="4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wipe(left)">
                                      <p:cBhvr>
                                        <p:cTn id="52" dur="500"/>
                                        <p:tgtEl>
                                          <p:spTgt spid="4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44"/>
                                        </p:tgtEl>
                                        <p:attrNameLst>
                                          <p:attrName>style.visibility</p:attrName>
                                        </p:attrNameLst>
                                      </p:cBhvr>
                                      <p:to>
                                        <p:strVal val="visible"/>
                                      </p:to>
                                    </p:set>
                                    <p:animEffect transition="in" filter="wipe(left)">
                                      <p:cBhvr>
                                        <p:cTn id="57" dur="500"/>
                                        <p:tgtEl>
                                          <p:spTgt spid="4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48"/>
                                        </p:tgtEl>
                                        <p:attrNameLst>
                                          <p:attrName>style.visibility</p:attrName>
                                        </p:attrNameLst>
                                      </p:cBhvr>
                                      <p:to>
                                        <p:strVal val="visible"/>
                                      </p:to>
                                    </p:set>
                                    <p:animEffect transition="in" filter="wipe(left)">
                                      <p:cBhvr>
                                        <p:cTn id="6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4" grpId="0"/>
      <p:bldP spid="35" grpId="0" animBg="1"/>
      <p:bldP spid="36" grpId="0"/>
      <p:bldP spid="41" grpId="0" animBg="1"/>
      <p:bldP spid="42" grpId="0" animBg="1"/>
      <p:bldP spid="43" grpId="0" animBg="1"/>
      <p:bldP spid="44" grpId="0" animBg="1"/>
      <p:bldP spid="45" grpId="0"/>
      <p:bldP spid="46" grpId="0"/>
      <p:bldP spid="47" grpId="0"/>
      <p:bldP spid="4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84792-F251-E34A-B536-B7541FA0AEEE}"/>
              </a:ext>
            </a:extLst>
          </p:cNvPr>
          <p:cNvSpPr>
            <a:spLocks noGrp="1"/>
          </p:cNvSpPr>
          <p:nvPr>
            <p:ph type="title"/>
          </p:nvPr>
        </p:nvSpPr>
        <p:spPr>
          <a:xfrm>
            <a:off x="1" y="-771524"/>
            <a:ext cx="2800350" cy="3143249"/>
          </a:xfrm>
        </p:spPr>
        <p:txBody>
          <a:bodyPr>
            <a:normAutofit fontScale="90000"/>
          </a:bodyPr>
          <a:lstStyle/>
          <a:p>
            <a:pPr lvl="0" algn="ctr">
              <a:lnSpc>
                <a:spcPct val="100000"/>
              </a:lnSpc>
              <a:spcBef>
                <a:spcPts val="0"/>
              </a:spcBef>
            </a:pPr>
            <a:r>
              <a:rPr lang="en-GB" sz="24000" b="1" dirty="0">
                <a:solidFill>
                  <a:srgbClr val="1F4E79"/>
                </a:solidFill>
                <a:latin typeface="Century Gothic" panose="020B0502020202020204" pitchFamily="34" charset="0"/>
                <a:ea typeface="+mn-ea"/>
                <a:cs typeface="Calibri" panose="020F0502020204030204" pitchFamily="34" charset="0"/>
              </a:rPr>
              <a:t>e</a:t>
            </a:r>
            <a:endParaRPr lang="en-US" dirty="0"/>
          </a:p>
        </p:txBody>
      </p:sp>
      <p:pic>
        <p:nvPicPr>
          <p:cNvPr id="7" name="Picture 2" descr="boy with a hand on his ches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42551" y="542804"/>
            <a:ext cx="1494997" cy="3499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354450" y="4042533"/>
            <a:ext cx="1483098"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j</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t>
            </a:r>
          </a:p>
        </p:txBody>
      </p:sp>
    </p:spTree>
    <p:extLst>
      <p:ext uri="{BB962C8B-B14F-4D97-AF65-F5344CB8AC3E}">
        <p14:creationId xmlns:p14="http://schemas.microsoft.com/office/powerpoint/2010/main" val="3021747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12B2D1-AE3D-4706-9106-8F920161BEA5}"/>
              </a:ext>
            </a:extLst>
          </p:cNvPr>
          <p:cNvSpPr>
            <a:spLocks noGrp="1"/>
          </p:cNvSpPr>
          <p:nvPr>
            <p:ph type="title"/>
          </p:nvPr>
        </p:nvSpPr>
        <p:spPr>
          <a:xfrm>
            <a:off x="0" y="213557"/>
            <a:ext cx="3507288" cy="647577"/>
          </a:xfrm>
        </p:spPr>
        <p:txBody>
          <a:bodyPr>
            <a:normAutofit/>
          </a:bodyPr>
          <a:lstStyle/>
          <a:p>
            <a:r>
              <a:rPr lang="en-GB" sz="2800" dirty="0"/>
              <a:t>Une description</a:t>
            </a:r>
          </a:p>
        </p:txBody>
      </p:sp>
      <p:sp>
        <p:nvSpPr>
          <p:cNvPr id="4" name="Rounded Rectangle 46">
            <a:extLst>
              <a:ext uri="{FF2B5EF4-FFF2-40B4-BE49-F238E27FC236}">
                <a16:creationId xmlns:a16="http://schemas.microsoft.com/office/drawing/2014/main" id="{0BCD3C23-E3FC-4DA6-BF03-66C2C64BA7C6}"/>
              </a:ext>
            </a:extLst>
          </p:cNvPr>
          <p:cNvSpPr/>
          <p:nvPr/>
        </p:nvSpPr>
        <p:spPr>
          <a:xfrm>
            <a:off x="9895563" y="249869"/>
            <a:ext cx="2014358"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écrire</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5" name="Table 5">
            <a:extLst>
              <a:ext uri="{FF2B5EF4-FFF2-40B4-BE49-F238E27FC236}">
                <a16:creationId xmlns:a16="http://schemas.microsoft.com/office/drawing/2014/main" id="{1BE80947-4221-4C87-9B1F-18FC755D4EBE}"/>
              </a:ext>
            </a:extLst>
          </p:cNvPr>
          <p:cNvGraphicFramePr>
            <a:graphicFrameLocks noGrp="1"/>
          </p:cNvGraphicFramePr>
          <p:nvPr>
            <p:extLst>
              <p:ext uri="{D42A27DB-BD31-4B8C-83A1-F6EECF244321}">
                <p14:modId xmlns:p14="http://schemas.microsoft.com/office/powerpoint/2010/main" val="2518365956"/>
              </p:ext>
            </p:extLst>
          </p:nvPr>
        </p:nvGraphicFramePr>
        <p:xfrm>
          <a:off x="100207" y="1070393"/>
          <a:ext cx="11900294" cy="3576763"/>
        </p:xfrm>
        <a:graphic>
          <a:graphicData uri="http://schemas.openxmlformats.org/drawingml/2006/table">
            <a:tbl>
              <a:tblPr firstRow="1" bandRow="1">
                <a:tableStyleId>{5940675A-B579-460E-94D1-54222C63F5DA}</a:tableStyleId>
              </a:tblPr>
              <a:tblGrid>
                <a:gridCol w="5950147">
                  <a:extLst>
                    <a:ext uri="{9D8B030D-6E8A-4147-A177-3AD203B41FA5}">
                      <a16:colId xmlns:a16="http://schemas.microsoft.com/office/drawing/2014/main" val="312738442"/>
                    </a:ext>
                  </a:extLst>
                </a:gridCol>
                <a:gridCol w="5950147">
                  <a:extLst>
                    <a:ext uri="{9D8B030D-6E8A-4147-A177-3AD203B41FA5}">
                      <a16:colId xmlns:a16="http://schemas.microsoft.com/office/drawing/2014/main" val="342520122"/>
                    </a:ext>
                  </a:extLst>
                </a:gridCol>
              </a:tblGrid>
              <a:tr h="3576763">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517898052"/>
                  </a:ext>
                </a:extLst>
              </a:tr>
            </a:tbl>
          </a:graphicData>
        </a:graphic>
      </p:graphicFrame>
      <p:pic>
        <p:nvPicPr>
          <p:cNvPr id="9" name="Picture 8" descr="A group of people sitting on a blanket&#10;&#10;Description automatically generated">
            <a:extLst>
              <a:ext uri="{FF2B5EF4-FFF2-40B4-BE49-F238E27FC236}">
                <a16:creationId xmlns:a16="http://schemas.microsoft.com/office/drawing/2014/main" id="{048F1825-81C8-4800-8F53-9757290DDC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7650" y="1110072"/>
            <a:ext cx="5232271" cy="3478642"/>
          </a:xfrm>
          <a:prstGeom prst="rect">
            <a:avLst/>
          </a:prstGeom>
        </p:spPr>
      </p:pic>
      <p:pic>
        <p:nvPicPr>
          <p:cNvPr id="15" name="Picture 14" descr="A group of people sitting around a table&#10;&#10;Description automatically generated">
            <a:extLst>
              <a:ext uri="{FF2B5EF4-FFF2-40B4-BE49-F238E27FC236}">
                <a16:creationId xmlns:a16="http://schemas.microsoft.com/office/drawing/2014/main" id="{43466B0E-E2BB-4F78-9AEE-171F7E8116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877" y="1115364"/>
            <a:ext cx="5232271" cy="3486819"/>
          </a:xfrm>
          <a:prstGeom prst="rect">
            <a:avLst/>
          </a:prstGeom>
        </p:spPr>
      </p:pic>
      <p:sp>
        <p:nvSpPr>
          <p:cNvPr id="2" name="TextBox 1">
            <a:extLst>
              <a:ext uri="{FF2B5EF4-FFF2-40B4-BE49-F238E27FC236}">
                <a16:creationId xmlns:a16="http://schemas.microsoft.com/office/drawing/2014/main" id="{0FA68CA3-3FFD-492C-8C94-1604D7F68ACD}"/>
              </a:ext>
            </a:extLst>
          </p:cNvPr>
          <p:cNvSpPr txBox="1"/>
          <p:nvPr/>
        </p:nvSpPr>
        <p:spPr>
          <a:xfrm>
            <a:off x="100207" y="1110072"/>
            <a:ext cx="566670" cy="461665"/>
          </a:xfrm>
          <a:prstGeom prst="rect">
            <a:avLst/>
          </a:prstGeom>
          <a:noFill/>
        </p:spPr>
        <p:txBody>
          <a:bodyPr wrap="square" rtlCol="0">
            <a:spAutoFit/>
          </a:bodyPr>
          <a:lstStyle/>
          <a:p>
            <a:r>
              <a:rPr lang="en-GB" sz="2400" b="1" dirty="0">
                <a:solidFill>
                  <a:srgbClr val="002060"/>
                </a:solidFill>
              </a:rPr>
              <a:t>A</a:t>
            </a:r>
          </a:p>
        </p:txBody>
      </p:sp>
      <p:sp>
        <p:nvSpPr>
          <p:cNvPr id="10" name="TextBox 9">
            <a:extLst>
              <a:ext uri="{FF2B5EF4-FFF2-40B4-BE49-F238E27FC236}">
                <a16:creationId xmlns:a16="http://schemas.microsoft.com/office/drawing/2014/main" id="{A36406F4-C361-459D-96CC-84ADDEE1DD4C}"/>
              </a:ext>
            </a:extLst>
          </p:cNvPr>
          <p:cNvSpPr txBox="1"/>
          <p:nvPr/>
        </p:nvSpPr>
        <p:spPr>
          <a:xfrm>
            <a:off x="6110980" y="1031639"/>
            <a:ext cx="566670" cy="461665"/>
          </a:xfrm>
          <a:prstGeom prst="rect">
            <a:avLst/>
          </a:prstGeom>
          <a:noFill/>
        </p:spPr>
        <p:txBody>
          <a:bodyPr wrap="square" rtlCol="0">
            <a:spAutoFit/>
          </a:bodyPr>
          <a:lstStyle/>
          <a:p>
            <a:r>
              <a:rPr lang="en-GB" sz="2400" b="1" dirty="0">
                <a:solidFill>
                  <a:srgbClr val="002060"/>
                </a:solidFill>
              </a:rPr>
              <a:t>B</a:t>
            </a:r>
          </a:p>
        </p:txBody>
      </p:sp>
      <p:sp>
        <p:nvSpPr>
          <p:cNvPr id="6" name="TextBox 5">
            <a:extLst>
              <a:ext uri="{FF2B5EF4-FFF2-40B4-BE49-F238E27FC236}">
                <a16:creationId xmlns:a16="http://schemas.microsoft.com/office/drawing/2014/main" id="{0EE98017-3A4D-4B62-B25D-CF29EC8E64FA}"/>
              </a:ext>
            </a:extLst>
          </p:cNvPr>
          <p:cNvSpPr txBox="1"/>
          <p:nvPr/>
        </p:nvSpPr>
        <p:spPr>
          <a:xfrm>
            <a:off x="3393942" y="310653"/>
            <a:ext cx="5010411" cy="461665"/>
          </a:xfrm>
          <a:prstGeom prst="rect">
            <a:avLst/>
          </a:prstGeom>
          <a:noFill/>
        </p:spPr>
        <p:txBody>
          <a:bodyPr wrap="square" rtlCol="0">
            <a:spAutoFit/>
          </a:bodyPr>
          <a:lstStyle/>
          <a:p>
            <a:r>
              <a:rPr lang="en-GB" sz="2400" dirty="0">
                <a:solidFill>
                  <a:srgbClr val="002060"/>
                </a:solidFill>
              </a:rPr>
              <a:t>Il y a quoi sur les photos ?</a:t>
            </a:r>
          </a:p>
        </p:txBody>
      </p:sp>
    </p:spTree>
    <p:extLst>
      <p:ext uri="{BB962C8B-B14F-4D97-AF65-F5344CB8AC3E}">
        <p14:creationId xmlns:p14="http://schemas.microsoft.com/office/powerpoint/2010/main" val="27639484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12B2D1-AE3D-4706-9106-8F920161BEA5}"/>
              </a:ext>
            </a:extLst>
          </p:cNvPr>
          <p:cNvSpPr>
            <a:spLocks noGrp="1"/>
          </p:cNvSpPr>
          <p:nvPr>
            <p:ph type="title"/>
          </p:nvPr>
        </p:nvSpPr>
        <p:spPr/>
        <p:txBody>
          <a:bodyPr>
            <a:normAutofit/>
          </a:bodyPr>
          <a:lstStyle/>
          <a:p>
            <a:r>
              <a:rPr lang="en-GB" sz="2800" dirty="0"/>
              <a:t>Une description</a:t>
            </a:r>
          </a:p>
        </p:txBody>
      </p:sp>
      <p:sp>
        <p:nvSpPr>
          <p:cNvPr id="4" name="Rounded Rectangle 46">
            <a:extLst>
              <a:ext uri="{FF2B5EF4-FFF2-40B4-BE49-F238E27FC236}">
                <a16:creationId xmlns:a16="http://schemas.microsoft.com/office/drawing/2014/main" id="{0BCD3C23-E3FC-4DA6-BF03-66C2C64BA7C6}"/>
              </a:ext>
            </a:extLst>
          </p:cNvPr>
          <p:cNvSpPr/>
          <p:nvPr/>
        </p:nvSpPr>
        <p:spPr>
          <a:xfrm>
            <a:off x="9895563" y="249869"/>
            <a:ext cx="2014358"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écrire</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5" name="Table 5">
            <a:extLst>
              <a:ext uri="{FF2B5EF4-FFF2-40B4-BE49-F238E27FC236}">
                <a16:creationId xmlns:a16="http://schemas.microsoft.com/office/drawing/2014/main" id="{1BE80947-4221-4C87-9B1F-18FC755D4EBE}"/>
              </a:ext>
            </a:extLst>
          </p:cNvPr>
          <p:cNvGraphicFramePr>
            <a:graphicFrameLocks noGrp="1"/>
          </p:cNvGraphicFramePr>
          <p:nvPr>
            <p:extLst>
              <p:ext uri="{D42A27DB-BD31-4B8C-83A1-F6EECF244321}">
                <p14:modId xmlns:p14="http://schemas.microsoft.com/office/powerpoint/2010/main" val="4191469989"/>
              </p:ext>
            </p:extLst>
          </p:nvPr>
        </p:nvGraphicFramePr>
        <p:xfrm>
          <a:off x="100208" y="1070393"/>
          <a:ext cx="11599102" cy="4979678"/>
        </p:xfrm>
        <a:graphic>
          <a:graphicData uri="http://schemas.openxmlformats.org/drawingml/2006/table">
            <a:tbl>
              <a:tblPr firstRow="1" bandRow="1">
                <a:tableStyleId>{5940675A-B579-460E-94D1-54222C63F5DA}</a:tableStyleId>
              </a:tblPr>
              <a:tblGrid>
                <a:gridCol w="5799551">
                  <a:extLst>
                    <a:ext uri="{9D8B030D-6E8A-4147-A177-3AD203B41FA5}">
                      <a16:colId xmlns:a16="http://schemas.microsoft.com/office/drawing/2014/main" val="312738442"/>
                    </a:ext>
                  </a:extLst>
                </a:gridCol>
                <a:gridCol w="5799551">
                  <a:extLst>
                    <a:ext uri="{9D8B030D-6E8A-4147-A177-3AD203B41FA5}">
                      <a16:colId xmlns:a16="http://schemas.microsoft.com/office/drawing/2014/main" val="342520122"/>
                    </a:ext>
                  </a:extLst>
                </a:gridCol>
              </a:tblGrid>
              <a:tr h="4979678">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517898052"/>
                  </a:ext>
                </a:extLst>
              </a:tr>
            </a:tbl>
          </a:graphicData>
        </a:graphic>
      </p:graphicFrame>
      <p:pic>
        <p:nvPicPr>
          <p:cNvPr id="11" name="Picture 10" descr="A person and person standing next to a car with a map&#10;&#10;Description automatically generated">
            <a:extLst>
              <a:ext uri="{FF2B5EF4-FFF2-40B4-BE49-F238E27FC236}">
                <a16:creationId xmlns:a16="http://schemas.microsoft.com/office/drawing/2014/main" id="{38D5AE71-4984-495F-88E4-9988F43AD2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3890" y="2113767"/>
            <a:ext cx="5145510" cy="3429000"/>
          </a:xfrm>
          <a:prstGeom prst="rect">
            <a:avLst/>
          </a:prstGeom>
        </p:spPr>
      </p:pic>
      <p:pic>
        <p:nvPicPr>
          <p:cNvPr id="13" name="Picture 12" descr="A person and person standing in a park with tall buildings in the background&#10;&#10;Description automatically generated">
            <a:extLst>
              <a:ext uri="{FF2B5EF4-FFF2-40B4-BE49-F238E27FC236}">
                <a16:creationId xmlns:a16="http://schemas.microsoft.com/office/drawing/2014/main" id="{B4CF07EC-206C-4082-80E3-F0CE0FF8AA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636" y="1070393"/>
            <a:ext cx="3318488" cy="4979678"/>
          </a:xfrm>
          <a:prstGeom prst="rect">
            <a:avLst/>
          </a:prstGeom>
        </p:spPr>
      </p:pic>
      <p:sp>
        <p:nvSpPr>
          <p:cNvPr id="16" name="TextBox 15">
            <a:extLst>
              <a:ext uri="{FF2B5EF4-FFF2-40B4-BE49-F238E27FC236}">
                <a16:creationId xmlns:a16="http://schemas.microsoft.com/office/drawing/2014/main" id="{7780BDB3-BD69-4FE7-B5F0-C0F8D72437D6}"/>
              </a:ext>
            </a:extLst>
          </p:cNvPr>
          <p:cNvSpPr txBox="1"/>
          <p:nvPr/>
        </p:nvSpPr>
        <p:spPr>
          <a:xfrm>
            <a:off x="100208" y="1031638"/>
            <a:ext cx="566670" cy="461665"/>
          </a:xfrm>
          <a:prstGeom prst="rect">
            <a:avLst/>
          </a:prstGeom>
          <a:noFill/>
        </p:spPr>
        <p:txBody>
          <a:bodyPr wrap="square" rtlCol="0">
            <a:spAutoFit/>
          </a:bodyPr>
          <a:lstStyle/>
          <a:p>
            <a:r>
              <a:rPr lang="en-GB" sz="2400" b="1" dirty="0">
                <a:solidFill>
                  <a:srgbClr val="002060"/>
                </a:solidFill>
              </a:rPr>
              <a:t>A</a:t>
            </a:r>
          </a:p>
        </p:txBody>
      </p:sp>
      <p:sp>
        <p:nvSpPr>
          <p:cNvPr id="17" name="TextBox 16">
            <a:extLst>
              <a:ext uri="{FF2B5EF4-FFF2-40B4-BE49-F238E27FC236}">
                <a16:creationId xmlns:a16="http://schemas.microsoft.com/office/drawing/2014/main" id="{C81FB66B-1317-44C6-922A-6AF3A5D61FBE}"/>
              </a:ext>
            </a:extLst>
          </p:cNvPr>
          <p:cNvSpPr txBox="1"/>
          <p:nvPr/>
        </p:nvSpPr>
        <p:spPr>
          <a:xfrm>
            <a:off x="6000555" y="1031638"/>
            <a:ext cx="566670" cy="461665"/>
          </a:xfrm>
          <a:prstGeom prst="rect">
            <a:avLst/>
          </a:prstGeom>
          <a:noFill/>
        </p:spPr>
        <p:txBody>
          <a:bodyPr wrap="square" rtlCol="0">
            <a:spAutoFit/>
          </a:bodyPr>
          <a:lstStyle/>
          <a:p>
            <a:r>
              <a:rPr lang="en-GB" sz="2400" b="1" dirty="0">
                <a:solidFill>
                  <a:srgbClr val="002060"/>
                </a:solidFill>
              </a:rPr>
              <a:t>B</a:t>
            </a:r>
          </a:p>
        </p:txBody>
      </p:sp>
    </p:spTree>
    <p:extLst>
      <p:ext uri="{BB962C8B-B14F-4D97-AF65-F5344CB8AC3E}">
        <p14:creationId xmlns:p14="http://schemas.microsoft.com/office/powerpoint/2010/main" val="33224347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0" y="213557"/>
            <a:ext cx="2492188" cy="647577"/>
          </a:xfrm>
        </p:spPr>
        <p:txBody>
          <a:bodyPr>
            <a:normAutofit/>
          </a:bodyPr>
          <a:lstStyle/>
          <a:p>
            <a:r>
              <a:rPr lang="en-GB" sz="3600" b="1" dirty="0">
                <a:solidFill>
                  <a:schemeClr val="bg1"/>
                </a:solidFill>
              </a:rPr>
              <a:t>Devoirs</a:t>
            </a:r>
          </a:p>
        </p:txBody>
      </p:sp>
      <p:sp>
        <p:nvSpPr>
          <p:cNvPr id="3" name="TextBox 2">
            <a:extLst>
              <a:ext uri="{FF2B5EF4-FFF2-40B4-BE49-F238E27FC236}">
                <a16:creationId xmlns:a16="http://schemas.microsoft.com/office/drawing/2014/main" id="{460DF8D2-68FD-4381-BCA5-55DDF56097FA}"/>
              </a:ext>
            </a:extLst>
          </p:cNvPr>
          <p:cNvSpPr txBox="1"/>
          <p:nvPr/>
        </p:nvSpPr>
        <p:spPr>
          <a:xfrm>
            <a:off x="-186636" y="1204646"/>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Term 2.1, Week 3)</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827CEB9C-3F70-432B-87AC-C3F9CB37A73A}"/>
              </a:ext>
            </a:extLst>
          </p:cNvPr>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3"/>
              </a:rPr>
              <a:t>Audio file</a:t>
            </a: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8F2E1964-8516-4D04-899B-4988B709E885}"/>
              </a:ext>
            </a:extLst>
          </p:cNvPr>
          <p:cNvSpPr txBox="1"/>
          <p:nvPr/>
        </p:nvSpPr>
        <p:spPr>
          <a:xfrm>
            <a:off x="175149" y="3849829"/>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4"/>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2" name="Rectangle 21">
            <a:extLst>
              <a:ext uri="{FF2B5EF4-FFF2-40B4-BE49-F238E27FC236}">
                <a16:creationId xmlns:a16="http://schemas.microsoft.com/office/drawing/2014/main" id="{C2F989B0-2639-4C0E-9320-39BA801B533B}"/>
              </a:ext>
            </a:extLst>
          </p:cNvPr>
          <p:cNvSpPr/>
          <p:nvPr/>
        </p:nvSpPr>
        <p:spPr>
          <a:xfrm>
            <a:off x="175149" y="5373936"/>
            <a:ext cx="11066804"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addition, revisit:</a:t>
            </a: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Term 1.2 Week 7</a:t>
            </a:r>
            <a:b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Term 1.2 Week 2</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pic>
        <p:nvPicPr>
          <p:cNvPr id="12" name="Picture 11" descr="A blue cartoon face with orange headphones&#10;&#10;Description automatically generated">
            <a:extLst>
              <a:ext uri="{FF2B5EF4-FFF2-40B4-BE49-F238E27FC236}">
                <a16:creationId xmlns:a16="http://schemas.microsoft.com/office/drawing/2014/main" id="{4770EEEF-88FB-4C07-A529-EFFC7E6B9D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Tree>
    <p:extLst>
      <p:ext uri="{BB962C8B-B14F-4D97-AF65-F5344CB8AC3E}">
        <p14:creationId xmlns:p14="http://schemas.microsoft.com/office/powerpoint/2010/main" val="26602452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itle 8">
            <a:extLst>
              <a:ext uri="{FF2B5EF4-FFF2-40B4-BE49-F238E27FC236}">
                <a16:creationId xmlns:a16="http://schemas.microsoft.com/office/drawing/2014/main" id="{C5DC5BD1-0578-4E13-8922-F038743FB74C}"/>
              </a:ext>
            </a:extLst>
          </p:cNvPr>
          <p:cNvSpPr>
            <a:spLocks noGrp="1"/>
          </p:cNvSpPr>
          <p:nvPr>
            <p:ph type="title"/>
          </p:nvPr>
        </p:nvSpPr>
        <p:spPr>
          <a:xfrm>
            <a:off x="189024" y="-12492"/>
            <a:ext cx="3855543" cy="736331"/>
          </a:xfrm>
        </p:spPr>
        <p:txBody>
          <a:bodyPr/>
          <a:lstStyle/>
          <a:p>
            <a:pPr lvl="0">
              <a:lnSpc>
                <a:spcPct val="100000"/>
              </a:lnSpc>
              <a:spcBef>
                <a:spcPts val="0"/>
              </a:spcBef>
              <a:defRPr/>
            </a:pPr>
            <a:r>
              <a:rPr lang="en-GB" sz="2800" b="1" dirty="0" err="1">
                <a:solidFill>
                  <a:srgbClr val="4472C4">
                    <a:lumMod val="50000"/>
                  </a:srgbClr>
                </a:solidFill>
                <a:latin typeface="+mj-lt"/>
                <a:ea typeface="+mn-ea"/>
                <a:cs typeface="+mn-cs"/>
              </a:rPr>
              <a:t>Partenaire</a:t>
            </a:r>
            <a:r>
              <a:rPr lang="en-GB" sz="2800" b="1" dirty="0">
                <a:solidFill>
                  <a:srgbClr val="4472C4">
                    <a:lumMod val="50000"/>
                  </a:srgbClr>
                </a:solidFill>
                <a:latin typeface="+mj-lt"/>
                <a:ea typeface="+mn-ea"/>
                <a:cs typeface="+mn-cs"/>
              </a:rPr>
              <a:t> A (Task 1):</a:t>
            </a:r>
            <a:endParaRPr lang="en-US" dirty="0">
              <a:latin typeface="+mj-lt"/>
            </a:endParaRPr>
          </a:p>
        </p:txBody>
      </p:sp>
      <p:sp>
        <p:nvSpPr>
          <p:cNvPr id="10" name="TextBox 9">
            <a:extLst>
              <a:ext uri="{FF2B5EF4-FFF2-40B4-BE49-F238E27FC236}">
                <a16:creationId xmlns:a16="http://schemas.microsoft.com/office/drawing/2014/main" id="{89D5D9B4-0464-4F5D-9BBB-C1A75F88F378}"/>
              </a:ext>
            </a:extLst>
          </p:cNvPr>
          <p:cNvSpPr txBox="1"/>
          <p:nvPr/>
        </p:nvSpPr>
        <p:spPr>
          <a:xfrm>
            <a:off x="176190" y="477799"/>
            <a:ext cx="11615759" cy="1015663"/>
          </a:xfrm>
          <a:prstGeom prst="rect">
            <a:avLst/>
          </a:prstGeom>
          <a:noFill/>
        </p:spPr>
        <p:txBody>
          <a:bodyPr wrap="square" rtlCol="0">
            <a:spAutoFit/>
          </a:bodyPr>
          <a:lstStyle/>
          <a:p>
            <a:r>
              <a:rPr lang="en-GB" sz="2000" dirty="0">
                <a:solidFill>
                  <a:srgbClr val="002060"/>
                </a:solidFill>
                <a:latin typeface="+mj-lt"/>
              </a:rPr>
              <a:t>Tell your partner about each person/pair of people pictured below.</a:t>
            </a:r>
          </a:p>
          <a:p>
            <a:r>
              <a:rPr lang="en-GB" sz="2000" dirty="0">
                <a:solidFill>
                  <a:srgbClr val="002060"/>
                </a:solidFill>
                <a:latin typeface="+mj-lt"/>
              </a:rPr>
              <a:t>Say ‘She is ...’, ‘He is...’, ‘They are...’, plus the adjective given, in </a:t>
            </a:r>
            <a:r>
              <a:rPr lang="en-GB" sz="2000" b="1" dirty="0">
                <a:solidFill>
                  <a:srgbClr val="002060"/>
                </a:solidFill>
                <a:latin typeface="+mj-lt"/>
              </a:rPr>
              <a:t>French</a:t>
            </a:r>
            <a:r>
              <a:rPr lang="en-GB" sz="2000" dirty="0">
                <a:solidFill>
                  <a:srgbClr val="002060"/>
                </a:solidFill>
                <a:latin typeface="+mj-lt"/>
              </a:rPr>
              <a:t>. </a:t>
            </a:r>
          </a:p>
          <a:p>
            <a:endParaRPr lang="en-GB" sz="2000" dirty="0">
              <a:solidFill>
                <a:srgbClr val="002060"/>
              </a:solidFill>
              <a:latin typeface="+mj-lt"/>
            </a:endParaRPr>
          </a:p>
        </p:txBody>
      </p:sp>
      <p:sp>
        <p:nvSpPr>
          <p:cNvPr id="11" name="TextBox 10">
            <a:extLst>
              <a:ext uri="{FF2B5EF4-FFF2-40B4-BE49-F238E27FC236}">
                <a16:creationId xmlns:a16="http://schemas.microsoft.com/office/drawing/2014/main" id="{858E025C-721B-41BC-9F78-B94DF89A25D6}"/>
              </a:ext>
            </a:extLst>
          </p:cNvPr>
          <p:cNvSpPr txBox="1"/>
          <p:nvPr/>
        </p:nvSpPr>
        <p:spPr>
          <a:xfrm>
            <a:off x="2247721" y="5942874"/>
            <a:ext cx="2971800" cy="461665"/>
          </a:xfrm>
          <a:prstGeom prst="rect">
            <a:avLst/>
          </a:prstGeom>
          <a:noFill/>
        </p:spPr>
        <p:txBody>
          <a:bodyPr wrap="square" rtlCol="0">
            <a:spAutoFit/>
          </a:bodyPr>
          <a:lstStyle/>
          <a:p>
            <a:r>
              <a:rPr lang="en-GB" sz="2400" dirty="0">
                <a:solidFill>
                  <a:srgbClr val="002060"/>
                </a:solidFill>
                <a:latin typeface="+mj-lt"/>
              </a:rPr>
              <a:t>XXXX</a:t>
            </a:r>
          </a:p>
        </p:txBody>
      </p:sp>
      <p:sp>
        <p:nvSpPr>
          <p:cNvPr id="12" name="TextBox 11">
            <a:extLst>
              <a:ext uri="{FF2B5EF4-FFF2-40B4-BE49-F238E27FC236}">
                <a16:creationId xmlns:a16="http://schemas.microsoft.com/office/drawing/2014/main" id="{2399517D-DB5D-439A-A33F-946C90A9C234}"/>
              </a:ext>
            </a:extLst>
          </p:cNvPr>
          <p:cNvSpPr txBox="1"/>
          <p:nvPr/>
        </p:nvSpPr>
        <p:spPr>
          <a:xfrm>
            <a:off x="8403295" y="5943956"/>
            <a:ext cx="2893484" cy="461665"/>
          </a:xfrm>
          <a:prstGeom prst="rect">
            <a:avLst/>
          </a:prstGeom>
          <a:noFill/>
        </p:spPr>
        <p:txBody>
          <a:bodyPr wrap="square" rtlCol="0">
            <a:spAutoFit/>
          </a:bodyPr>
          <a:lstStyle/>
          <a:p>
            <a:r>
              <a:rPr lang="en-GB" sz="2400" dirty="0">
                <a:solidFill>
                  <a:srgbClr val="002060"/>
                </a:solidFill>
                <a:latin typeface="+mj-lt"/>
              </a:rPr>
              <a:t>XXXX</a:t>
            </a:r>
          </a:p>
        </p:txBody>
      </p:sp>
      <p:sp>
        <p:nvSpPr>
          <p:cNvPr id="13" name="TextBox 12">
            <a:extLst>
              <a:ext uri="{FF2B5EF4-FFF2-40B4-BE49-F238E27FC236}">
                <a16:creationId xmlns:a16="http://schemas.microsoft.com/office/drawing/2014/main" id="{DDD88E82-B785-4096-B0CA-FFA39832D5EA}"/>
              </a:ext>
            </a:extLst>
          </p:cNvPr>
          <p:cNvSpPr txBox="1"/>
          <p:nvPr/>
        </p:nvSpPr>
        <p:spPr>
          <a:xfrm>
            <a:off x="10701518" y="5079527"/>
            <a:ext cx="2971800" cy="461665"/>
          </a:xfrm>
          <a:prstGeom prst="rect">
            <a:avLst/>
          </a:prstGeom>
          <a:noFill/>
        </p:spPr>
        <p:txBody>
          <a:bodyPr wrap="square" rtlCol="0">
            <a:spAutoFit/>
          </a:bodyPr>
          <a:lstStyle/>
          <a:p>
            <a:r>
              <a:rPr lang="en-GB" sz="2400" dirty="0">
                <a:solidFill>
                  <a:srgbClr val="002060"/>
                </a:solidFill>
                <a:latin typeface="+mj-lt"/>
              </a:rPr>
              <a:t>XXXX</a:t>
            </a:r>
          </a:p>
        </p:txBody>
      </p:sp>
      <p:sp>
        <p:nvSpPr>
          <p:cNvPr id="14" name="TextBox 13">
            <a:extLst>
              <a:ext uri="{FF2B5EF4-FFF2-40B4-BE49-F238E27FC236}">
                <a16:creationId xmlns:a16="http://schemas.microsoft.com/office/drawing/2014/main" id="{654D34C2-7D2E-4E53-AF4F-A0F3BEC8AFB9}"/>
              </a:ext>
            </a:extLst>
          </p:cNvPr>
          <p:cNvSpPr txBox="1"/>
          <p:nvPr/>
        </p:nvSpPr>
        <p:spPr>
          <a:xfrm>
            <a:off x="10836067" y="2576869"/>
            <a:ext cx="2971800" cy="461665"/>
          </a:xfrm>
          <a:prstGeom prst="rect">
            <a:avLst/>
          </a:prstGeom>
          <a:noFill/>
        </p:spPr>
        <p:txBody>
          <a:bodyPr wrap="square" rtlCol="0">
            <a:spAutoFit/>
          </a:bodyPr>
          <a:lstStyle/>
          <a:p>
            <a:r>
              <a:rPr lang="en-GB" sz="2400" dirty="0">
                <a:solidFill>
                  <a:srgbClr val="002060"/>
                </a:solidFill>
                <a:latin typeface="+mj-lt"/>
              </a:rPr>
              <a:t>XXXX</a:t>
            </a:r>
          </a:p>
        </p:txBody>
      </p:sp>
      <p:sp>
        <p:nvSpPr>
          <p:cNvPr id="15" name="TextBox 14">
            <a:extLst>
              <a:ext uri="{FF2B5EF4-FFF2-40B4-BE49-F238E27FC236}">
                <a16:creationId xmlns:a16="http://schemas.microsoft.com/office/drawing/2014/main" id="{75DC6576-E1E4-4F06-8787-8D4BBD718BAD}"/>
              </a:ext>
            </a:extLst>
          </p:cNvPr>
          <p:cNvSpPr txBox="1"/>
          <p:nvPr/>
        </p:nvSpPr>
        <p:spPr>
          <a:xfrm>
            <a:off x="8364137" y="3479047"/>
            <a:ext cx="2971800" cy="461665"/>
          </a:xfrm>
          <a:prstGeom prst="rect">
            <a:avLst/>
          </a:prstGeom>
          <a:noFill/>
        </p:spPr>
        <p:txBody>
          <a:bodyPr wrap="square" rtlCol="0">
            <a:spAutoFit/>
          </a:bodyPr>
          <a:lstStyle/>
          <a:p>
            <a:r>
              <a:rPr lang="en-GB" sz="2400" dirty="0">
                <a:solidFill>
                  <a:srgbClr val="002060"/>
                </a:solidFill>
                <a:latin typeface="+mj-lt"/>
              </a:rPr>
              <a:t>XXXX</a:t>
            </a:r>
          </a:p>
        </p:txBody>
      </p:sp>
      <p:sp>
        <p:nvSpPr>
          <p:cNvPr id="16" name="TextBox 15">
            <a:extLst>
              <a:ext uri="{FF2B5EF4-FFF2-40B4-BE49-F238E27FC236}">
                <a16:creationId xmlns:a16="http://schemas.microsoft.com/office/drawing/2014/main" id="{1C5F1FF5-6FEC-43C8-87ED-91125FE893D9}"/>
              </a:ext>
            </a:extLst>
          </p:cNvPr>
          <p:cNvSpPr txBox="1"/>
          <p:nvPr/>
        </p:nvSpPr>
        <p:spPr>
          <a:xfrm>
            <a:off x="47662" y="2677166"/>
            <a:ext cx="2971800" cy="461665"/>
          </a:xfrm>
          <a:prstGeom prst="rect">
            <a:avLst/>
          </a:prstGeom>
          <a:noFill/>
        </p:spPr>
        <p:txBody>
          <a:bodyPr wrap="square" rtlCol="0">
            <a:spAutoFit/>
          </a:bodyPr>
          <a:lstStyle/>
          <a:p>
            <a:r>
              <a:rPr lang="en-GB" sz="2400" dirty="0">
                <a:solidFill>
                  <a:srgbClr val="002060"/>
                </a:solidFill>
                <a:latin typeface="+mj-lt"/>
              </a:rPr>
              <a:t>pleased</a:t>
            </a:r>
          </a:p>
        </p:txBody>
      </p:sp>
      <p:sp>
        <p:nvSpPr>
          <p:cNvPr id="17" name="TextBox 16">
            <a:extLst>
              <a:ext uri="{FF2B5EF4-FFF2-40B4-BE49-F238E27FC236}">
                <a16:creationId xmlns:a16="http://schemas.microsoft.com/office/drawing/2014/main" id="{D0EE7621-00A2-447A-B4F8-53463DD7CDD4}"/>
              </a:ext>
            </a:extLst>
          </p:cNvPr>
          <p:cNvSpPr txBox="1"/>
          <p:nvPr/>
        </p:nvSpPr>
        <p:spPr>
          <a:xfrm>
            <a:off x="477771" y="5084614"/>
            <a:ext cx="2971800" cy="461665"/>
          </a:xfrm>
          <a:prstGeom prst="rect">
            <a:avLst/>
          </a:prstGeom>
          <a:noFill/>
        </p:spPr>
        <p:txBody>
          <a:bodyPr wrap="square" rtlCol="0">
            <a:spAutoFit/>
          </a:bodyPr>
          <a:lstStyle/>
          <a:p>
            <a:r>
              <a:rPr lang="en-GB" sz="2400" dirty="0">
                <a:solidFill>
                  <a:srgbClr val="002060"/>
                </a:solidFill>
                <a:latin typeface="+mj-lt"/>
              </a:rPr>
              <a:t>XXXX</a:t>
            </a:r>
          </a:p>
        </p:txBody>
      </p:sp>
      <p:sp>
        <p:nvSpPr>
          <p:cNvPr id="18" name="TextBox 17">
            <a:extLst>
              <a:ext uri="{FF2B5EF4-FFF2-40B4-BE49-F238E27FC236}">
                <a16:creationId xmlns:a16="http://schemas.microsoft.com/office/drawing/2014/main" id="{F1B93A3D-3ABD-42F6-B97B-99968A50521F}"/>
              </a:ext>
            </a:extLst>
          </p:cNvPr>
          <p:cNvSpPr txBox="1"/>
          <p:nvPr/>
        </p:nvSpPr>
        <p:spPr>
          <a:xfrm>
            <a:off x="1963671" y="3427713"/>
            <a:ext cx="2971800" cy="461665"/>
          </a:xfrm>
          <a:prstGeom prst="rect">
            <a:avLst/>
          </a:prstGeom>
          <a:noFill/>
        </p:spPr>
        <p:txBody>
          <a:bodyPr wrap="square" rtlCol="0">
            <a:spAutoFit/>
          </a:bodyPr>
          <a:lstStyle/>
          <a:p>
            <a:r>
              <a:rPr lang="en-GB" sz="2400" dirty="0">
                <a:solidFill>
                  <a:srgbClr val="002060"/>
                </a:solidFill>
                <a:latin typeface="+mj-lt"/>
              </a:rPr>
              <a:t>XXXX</a:t>
            </a:r>
          </a:p>
        </p:txBody>
      </p:sp>
      <p:pic>
        <p:nvPicPr>
          <p:cNvPr id="19" name="Picture 18">
            <a:extLst>
              <a:ext uri="{FF2B5EF4-FFF2-40B4-BE49-F238E27FC236}">
                <a16:creationId xmlns:a16="http://schemas.microsoft.com/office/drawing/2014/main" id="{40BC4CED-E1B4-48C1-B0AB-911CD66210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7362" y="2115046"/>
            <a:ext cx="2438400" cy="1371600"/>
          </a:xfrm>
          <a:prstGeom prst="rect">
            <a:avLst/>
          </a:prstGeom>
        </p:spPr>
      </p:pic>
      <p:pic>
        <p:nvPicPr>
          <p:cNvPr id="20" name="Picture 19">
            <a:extLst>
              <a:ext uri="{FF2B5EF4-FFF2-40B4-BE49-F238E27FC236}">
                <a16:creationId xmlns:a16="http://schemas.microsoft.com/office/drawing/2014/main" id="{C364D5D5-AB0A-41BF-AAD5-CCDAEF5DFC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3118" y="4571274"/>
            <a:ext cx="2438400" cy="1371600"/>
          </a:xfrm>
          <a:prstGeom prst="rect">
            <a:avLst/>
          </a:prstGeom>
        </p:spPr>
      </p:pic>
      <p:pic>
        <p:nvPicPr>
          <p:cNvPr id="21" name="Picture 20">
            <a:extLst>
              <a:ext uri="{FF2B5EF4-FFF2-40B4-BE49-F238E27FC236}">
                <a16:creationId xmlns:a16="http://schemas.microsoft.com/office/drawing/2014/main" id="{848765CE-97B3-4B3B-AB09-1ED22115CA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07288" y="4577513"/>
            <a:ext cx="2438400" cy="1371600"/>
          </a:xfrm>
          <a:prstGeom prst="rect">
            <a:avLst/>
          </a:prstGeom>
        </p:spPr>
      </p:pic>
      <p:pic>
        <p:nvPicPr>
          <p:cNvPr id="22" name="Picture 21">
            <a:extLst>
              <a:ext uri="{FF2B5EF4-FFF2-40B4-BE49-F238E27FC236}">
                <a16:creationId xmlns:a16="http://schemas.microsoft.com/office/drawing/2014/main" id="{483BD447-7DAF-492A-92B2-36AED94AFB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63118" y="2121902"/>
            <a:ext cx="2438400" cy="1371600"/>
          </a:xfrm>
          <a:prstGeom prst="rect">
            <a:avLst/>
          </a:prstGeom>
        </p:spPr>
      </p:pic>
      <p:sp>
        <p:nvSpPr>
          <p:cNvPr id="23" name="TextBox 22">
            <a:extLst>
              <a:ext uri="{FF2B5EF4-FFF2-40B4-BE49-F238E27FC236}">
                <a16:creationId xmlns:a16="http://schemas.microsoft.com/office/drawing/2014/main" id="{AA67FC40-A26A-4892-AC85-8A789CF383F4}"/>
              </a:ext>
            </a:extLst>
          </p:cNvPr>
          <p:cNvSpPr txBox="1"/>
          <p:nvPr/>
        </p:nvSpPr>
        <p:spPr>
          <a:xfrm>
            <a:off x="6510518" y="2683603"/>
            <a:ext cx="2971800" cy="461665"/>
          </a:xfrm>
          <a:prstGeom prst="rect">
            <a:avLst/>
          </a:prstGeom>
          <a:noFill/>
        </p:spPr>
        <p:txBody>
          <a:bodyPr wrap="square" rtlCol="0">
            <a:spAutoFit/>
          </a:bodyPr>
          <a:lstStyle/>
          <a:p>
            <a:r>
              <a:rPr lang="en-GB" sz="2400" dirty="0">
                <a:solidFill>
                  <a:srgbClr val="002060"/>
                </a:solidFill>
                <a:latin typeface="+mj-lt"/>
              </a:rPr>
              <a:t>XXXX</a:t>
            </a:r>
          </a:p>
        </p:txBody>
      </p:sp>
      <p:sp>
        <p:nvSpPr>
          <p:cNvPr id="24" name="TextBox 23">
            <a:extLst>
              <a:ext uri="{FF2B5EF4-FFF2-40B4-BE49-F238E27FC236}">
                <a16:creationId xmlns:a16="http://schemas.microsoft.com/office/drawing/2014/main" id="{6F27BD52-D051-4C22-B384-2CEFA76B20C6}"/>
              </a:ext>
            </a:extLst>
          </p:cNvPr>
          <p:cNvSpPr txBox="1"/>
          <p:nvPr/>
        </p:nvSpPr>
        <p:spPr>
          <a:xfrm>
            <a:off x="7363057" y="5079527"/>
            <a:ext cx="2971800" cy="461665"/>
          </a:xfrm>
          <a:prstGeom prst="rect">
            <a:avLst/>
          </a:prstGeom>
          <a:noFill/>
        </p:spPr>
        <p:txBody>
          <a:bodyPr wrap="square" rtlCol="0">
            <a:spAutoFit/>
          </a:bodyPr>
          <a:lstStyle/>
          <a:p>
            <a:r>
              <a:rPr lang="en-GB" sz="2400" dirty="0">
                <a:solidFill>
                  <a:srgbClr val="002060"/>
                </a:solidFill>
                <a:latin typeface="+mj-lt"/>
              </a:rPr>
              <a:t>XXXX</a:t>
            </a:r>
          </a:p>
        </p:txBody>
      </p:sp>
      <p:sp>
        <p:nvSpPr>
          <p:cNvPr id="25" name="TextBox 24">
            <a:extLst>
              <a:ext uri="{FF2B5EF4-FFF2-40B4-BE49-F238E27FC236}">
                <a16:creationId xmlns:a16="http://schemas.microsoft.com/office/drawing/2014/main" id="{720CB28B-95D2-4AF6-8665-4481997430BD}"/>
              </a:ext>
            </a:extLst>
          </p:cNvPr>
          <p:cNvSpPr txBox="1"/>
          <p:nvPr/>
        </p:nvSpPr>
        <p:spPr>
          <a:xfrm>
            <a:off x="3972133" y="5074936"/>
            <a:ext cx="2971800" cy="461665"/>
          </a:xfrm>
          <a:prstGeom prst="rect">
            <a:avLst/>
          </a:prstGeom>
          <a:noFill/>
        </p:spPr>
        <p:txBody>
          <a:bodyPr wrap="square" rtlCol="0">
            <a:spAutoFit/>
          </a:bodyPr>
          <a:lstStyle/>
          <a:p>
            <a:r>
              <a:rPr lang="en-GB" sz="2400" dirty="0">
                <a:solidFill>
                  <a:srgbClr val="002060"/>
                </a:solidFill>
                <a:latin typeface="+mj-lt"/>
              </a:rPr>
              <a:t>XXXX</a:t>
            </a:r>
          </a:p>
        </p:txBody>
      </p:sp>
      <p:sp>
        <p:nvSpPr>
          <p:cNvPr id="26" name="TextBox 25">
            <a:extLst>
              <a:ext uri="{FF2B5EF4-FFF2-40B4-BE49-F238E27FC236}">
                <a16:creationId xmlns:a16="http://schemas.microsoft.com/office/drawing/2014/main" id="{F54F5941-3F07-4D58-84E6-5484524848CD}"/>
              </a:ext>
            </a:extLst>
          </p:cNvPr>
          <p:cNvSpPr txBox="1"/>
          <p:nvPr/>
        </p:nvSpPr>
        <p:spPr>
          <a:xfrm>
            <a:off x="3945688" y="2680484"/>
            <a:ext cx="2971800" cy="461665"/>
          </a:xfrm>
          <a:prstGeom prst="rect">
            <a:avLst/>
          </a:prstGeom>
          <a:noFill/>
        </p:spPr>
        <p:txBody>
          <a:bodyPr wrap="square" rtlCol="0">
            <a:spAutoFit/>
          </a:bodyPr>
          <a:lstStyle/>
          <a:p>
            <a:r>
              <a:rPr lang="en-GB" sz="2400" dirty="0">
                <a:solidFill>
                  <a:srgbClr val="002060"/>
                </a:solidFill>
                <a:latin typeface="+mj-lt"/>
              </a:rPr>
              <a:t>XXXX</a:t>
            </a:r>
          </a:p>
        </p:txBody>
      </p:sp>
      <p:sp>
        <p:nvSpPr>
          <p:cNvPr id="27" name="TextBox 26">
            <a:extLst>
              <a:ext uri="{FF2B5EF4-FFF2-40B4-BE49-F238E27FC236}">
                <a16:creationId xmlns:a16="http://schemas.microsoft.com/office/drawing/2014/main" id="{C0FEBE5B-D573-4590-BC25-BC6C7B1CC0E2}"/>
              </a:ext>
            </a:extLst>
          </p:cNvPr>
          <p:cNvSpPr txBox="1"/>
          <p:nvPr/>
        </p:nvSpPr>
        <p:spPr>
          <a:xfrm>
            <a:off x="3895762" y="94064"/>
            <a:ext cx="5214618" cy="523220"/>
          </a:xfrm>
          <a:prstGeom prst="rect">
            <a:avLst/>
          </a:prstGeom>
          <a:noFill/>
        </p:spPr>
        <p:txBody>
          <a:bodyPr wrap="square" rtlCol="0">
            <a:spAutoFit/>
          </a:bodyPr>
          <a:lstStyle/>
          <a:p>
            <a:r>
              <a:rPr lang="en-GB" sz="2800" b="1" dirty="0" err="1">
                <a:solidFill>
                  <a:srgbClr val="002060"/>
                </a:solidFill>
                <a:latin typeface="+mj-lt"/>
              </a:rPr>
              <a:t>Exemple</a:t>
            </a:r>
            <a:endParaRPr lang="en-GB" sz="2800" b="1" dirty="0">
              <a:solidFill>
                <a:srgbClr val="002060"/>
              </a:solidFill>
              <a:latin typeface="+mj-lt"/>
            </a:endParaRPr>
          </a:p>
        </p:txBody>
      </p:sp>
    </p:spTree>
    <p:extLst>
      <p:ext uri="{BB962C8B-B14F-4D97-AF65-F5344CB8AC3E}">
        <p14:creationId xmlns:p14="http://schemas.microsoft.com/office/powerpoint/2010/main" val="3829144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8" grpId="0"/>
      <p:bldP spid="23" grpId="0"/>
      <p:bldP spid="24" grpId="0"/>
      <p:bldP spid="25" grpId="0"/>
      <p:bldP spid="2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itle 7">
            <a:extLst>
              <a:ext uri="{FF2B5EF4-FFF2-40B4-BE49-F238E27FC236}">
                <a16:creationId xmlns:a16="http://schemas.microsoft.com/office/drawing/2014/main" id="{F9DB6D96-B007-4086-8784-AA7360631E97}"/>
              </a:ext>
            </a:extLst>
          </p:cNvPr>
          <p:cNvSpPr>
            <a:spLocks noGrp="1"/>
          </p:cNvSpPr>
          <p:nvPr>
            <p:ph type="title"/>
          </p:nvPr>
        </p:nvSpPr>
        <p:spPr>
          <a:xfrm>
            <a:off x="176190" y="23833"/>
            <a:ext cx="5413661" cy="669920"/>
          </a:xfrm>
        </p:spPr>
        <p:txBody>
          <a:bodyPr>
            <a:normAutofit/>
          </a:bodyPr>
          <a:lstStyle/>
          <a:p>
            <a:r>
              <a:rPr lang="en-GB" sz="2800" b="1" dirty="0" err="1">
                <a:solidFill>
                  <a:srgbClr val="002060"/>
                </a:solidFill>
              </a:rPr>
              <a:t>Partenaire</a:t>
            </a:r>
            <a:r>
              <a:rPr lang="en-GB" sz="2800" b="1" dirty="0">
                <a:solidFill>
                  <a:srgbClr val="002060"/>
                </a:solidFill>
              </a:rPr>
              <a:t> B (Task 1): </a:t>
            </a:r>
            <a:r>
              <a:rPr lang="en-GB" sz="2800" b="1" dirty="0" err="1">
                <a:solidFill>
                  <a:srgbClr val="002060"/>
                </a:solidFill>
              </a:rPr>
              <a:t>Exemple</a:t>
            </a:r>
            <a:endParaRPr lang="en-US" sz="2800" dirty="0">
              <a:solidFill>
                <a:srgbClr val="002060"/>
              </a:solidFill>
            </a:endParaRPr>
          </a:p>
        </p:txBody>
      </p:sp>
      <p:sp>
        <p:nvSpPr>
          <p:cNvPr id="4" name="TextBox 3">
            <a:extLst>
              <a:ext uri="{FF2B5EF4-FFF2-40B4-BE49-F238E27FC236}">
                <a16:creationId xmlns:a16="http://schemas.microsoft.com/office/drawing/2014/main" id="{9A3653E6-8232-4358-B112-7BDB2781AFDE}"/>
              </a:ext>
            </a:extLst>
          </p:cNvPr>
          <p:cNvSpPr txBox="1"/>
          <p:nvPr/>
        </p:nvSpPr>
        <p:spPr>
          <a:xfrm>
            <a:off x="176191" y="533502"/>
            <a:ext cx="11031794" cy="707886"/>
          </a:xfrm>
          <a:prstGeom prst="rect">
            <a:avLst/>
          </a:prstGeom>
          <a:noFill/>
        </p:spPr>
        <p:txBody>
          <a:bodyPr wrap="square" rtlCol="0">
            <a:spAutoFit/>
          </a:bodyPr>
          <a:lstStyle/>
          <a:p>
            <a:r>
              <a:rPr lang="en-GB" sz="2000" dirty="0">
                <a:solidFill>
                  <a:srgbClr val="002060"/>
                </a:solidFill>
              </a:rPr>
              <a:t>Listen to what your partner tells you about each person/pair of people shown. </a:t>
            </a:r>
          </a:p>
          <a:p>
            <a:r>
              <a:rPr lang="en-GB" sz="2000" dirty="0">
                <a:solidFill>
                  <a:srgbClr val="002060"/>
                </a:solidFill>
              </a:rPr>
              <a:t>Write three adjectives in </a:t>
            </a:r>
            <a:r>
              <a:rPr lang="en-GB" sz="2000" b="1" dirty="0">
                <a:solidFill>
                  <a:srgbClr val="002060"/>
                </a:solidFill>
              </a:rPr>
              <a:t>English</a:t>
            </a:r>
            <a:r>
              <a:rPr lang="en-GB" sz="2000" dirty="0">
                <a:solidFill>
                  <a:srgbClr val="002060"/>
                </a:solidFill>
              </a:rPr>
              <a:t> on the lines next to their picture.</a:t>
            </a:r>
          </a:p>
        </p:txBody>
      </p:sp>
      <p:pic>
        <p:nvPicPr>
          <p:cNvPr id="5" name="Picture 4">
            <a:extLst>
              <a:ext uri="{FF2B5EF4-FFF2-40B4-BE49-F238E27FC236}">
                <a16:creationId xmlns:a16="http://schemas.microsoft.com/office/drawing/2014/main" id="{5C02F7B3-D231-400A-B322-81CAA33ED0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191" y="2034620"/>
            <a:ext cx="2438400" cy="1371600"/>
          </a:xfrm>
          <a:prstGeom prst="rect">
            <a:avLst/>
          </a:prstGeom>
        </p:spPr>
      </p:pic>
      <p:pic>
        <p:nvPicPr>
          <p:cNvPr id="6" name="Picture 5">
            <a:extLst>
              <a:ext uri="{FF2B5EF4-FFF2-40B4-BE49-F238E27FC236}">
                <a16:creationId xmlns:a16="http://schemas.microsoft.com/office/drawing/2014/main" id="{A3CE7EF0-7A3E-4748-9488-284BD0E55F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2318" y="4425167"/>
            <a:ext cx="2438400" cy="1371600"/>
          </a:xfrm>
          <a:prstGeom prst="rect">
            <a:avLst/>
          </a:prstGeom>
        </p:spPr>
      </p:pic>
      <p:pic>
        <p:nvPicPr>
          <p:cNvPr id="8" name="Picture 7">
            <a:extLst>
              <a:ext uri="{FF2B5EF4-FFF2-40B4-BE49-F238E27FC236}">
                <a16:creationId xmlns:a16="http://schemas.microsoft.com/office/drawing/2014/main" id="{90E07336-0234-432E-8563-6C87162D4A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191" y="4425167"/>
            <a:ext cx="2438400" cy="1371600"/>
          </a:xfrm>
          <a:prstGeom prst="rect">
            <a:avLst/>
          </a:prstGeom>
        </p:spPr>
      </p:pic>
      <p:pic>
        <p:nvPicPr>
          <p:cNvPr id="9" name="Picture 8">
            <a:extLst>
              <a:ext uri="{FF2B5EF4-FFF2-40B4-BE49-F238E27FC236}">
                <a16:creationId xmlns:a16="http://schemas.microsoft.com/office/drawing/2014/main" id="{87FE6AAE-08DC-45D7-A3DF-5DD939F9201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2318" y="2052204"/>
            <a:ext cx="2438400" cy="1371600"/>
          </a:xfrm>
          <a:prstGeom prst="rect">
            <a:avLst/>
          </a:prstGeom>
        </p:spPr>
      </p:pic>
      <p:sp>
        <p:nvSpPr>
          <p:cNvPr id="10" name="TextBox 9">
            <a:extLst>
              <a:ext uri="{FF2B5EF4-FFF2-40B4-BE49-F238E27FC236}">
                <a16:creationId xmlns:a16="http://schemas.microsoft.com/office/drawing/2014/main" id="{42819A5F-61A9-4658-897F-D6A7FB18DAC8}"/>
              </a:ext>
            </a:extLst>
          </p:cNvPr>
          <p:cNvSpPr txBox="1"/>
          <p:nvPr/>
        </p:nvSpPr>
        <p:spPr>
          <a:xfrm>
            <a:off x="2614591" y="2052204"/>
            <a:ext cx="2666536" cy="1477328"/>
          </a:xfrm>
          <a:prstGeom prst="rect">
            <a:avLst/>
          </a:prstGeom>
          <a:noFill/>
        </p:spPr>
        <p:txBody>
          <a:bodyPr wrap="square" rtlCol="0">
            <a:spAutoFit/>
          </a:bodyPr>
          <a:lstStyle/>
          <a:p>
            <a:r>
              <a:rPr lang="en-GB" dirty="0">
                <a:solidFill>
                  <a:srgbClr val="002060"/>
                </a:solidFill>
              </a:rPr>
              <a:t>_____________________</a:t>
            </a:r>
          </a:p>
          <a:p>
            <a:endParaRPr lang="en-GB" dirty="0">
              <a:solidFill>
                <a:srgbClr val="002060"/>
              </a:solidFill>
            </a:endParaRPr>
          </a:p>
          <a:p>
            <a:r>
              <a:rPr lang="en-GB" dirty="0">
                <a:solidFill>
                  <a:srgbClr val="002060"/>
                </a:solidFill>
              </a:rPr>
              <a:t>_____________________</a:t>
            </a:r>
          </a:p>
          <a:p>
            <a:endParaRPr lang="en-GB" dirty="0">
              <a:solidFill>
                <a:srgbClr val="002060"/>
              </a:solidFill>
            </a:endParaRPr>
          </a:p>
          <a:p>
            <a:r>
              <a:rPr lang="en-GB" dirty="0">
                <a:solidFill>
                  <a:srgbClr val="002060"/>
                </a:solidFill>
              </a:rPr>
              <a:t>_____________________</a:t>
            </a:r>
          </a:p>
        </p:txBody>
      </p:sp>
      <p:sp>
        <p:nvSpPr>
          <p:cNvPr id="11" name="TextBox 10">
            <a:extLst>
              <a:ext uri="{FF2B5EF4-FFF2-40B4-BE49-F238E27FC236}">
                <a16:creationId xmlns:a16="http://schemas.microsoft.com/office/drawing/2014/main" id="{51CBC04F-3EC2-4818-A1F3-02DB70BBBFD4}"/>
              </a:ext>
            </a:extLst>
          </p:cNvPr>
          <p:cNvSpPr txBox="1"/>
          <p:nvPr/>
        </p:nvSpPr>
        <p:spPr>
          <a:xfrm>
            <a:off x="2614591" y="4231432"/>
            <a:ext cx="2666536" cy="1477328"/>
          </a:xfrm>
          <a:prstGeom prst="rect">
            <a:avLst/>
          </a:prstGeom>
          <a:noFill/>
        </p:spPr>
        <p:txBody>
          <a:bodyPr wrap="square" rtlCol="0">
            <a:spAutoFit/>
          </a:bodyPr>
          <a:lstStyle/>
          <a:p>
            <a:r>
              <a:rPr lang="en-GB" dirty="0">
                <a:solidFill>
                  <a:srgbClr val="002060"/>
                </a:solidFill>
              </a:rPr>
              <a:t>_____________________</a:t>
            </a:r>
          </a:p>
          <a:p>
            <a:endParaRPr lang="en-GB" dirty="0">
              <a:solidFill>
                <a:srgbClr val="002060"/>
              </a:solidFill>
            </a:endParaRPr>
          </a:p>
          <a:p>
            <a:r>
              <a:rPr lang="en-GB" dirty="0">
                <a:solidFill>
                  <a:srgbClr val="002060"/>
                </a:solidFill>
              </a:rPr>
              <a:t>_____________________</a:t>
            </a:r>
          </a:p>
          <a:p>
            <a:endParaRPr lang="en-GB" dirty="0">
              <a:solidFill>
                <a:srgbClr val="002060"/>
              </a:solidFill>
            </a:endParaRPr>
          </a:p>
          <a:p>
            <a:r>
              <a:rPr lang="en-GB" dirty="0">
                <a:solidFill>
                  <a:srgbClr val="002060"/>
                </a:solidFill>
              </a:rPr>
              <a:t>_____________________</a:t>
            </a:r>
          </a:p>
        </p:txBody>
      </p:sp>
      <p:sp>
        <p:nvSpPr>
          <p:cNvPr id="12" name="TextBox 11">
            <a:extLst>
              <a:ext uri="{FF2B5EF4-FFF2-40B4-BE49-F238E27FC236}">
                <a16:creationId xmlns:a16="http://schemas.microsoft.com/office/drawing/2014/main" id="{A03C0063-43D0-47B6-9683-97B0177CB69A}"/>
              </a:ext>
            </a:extLst>
          </p:cNvPr>
          <p:cNvSpPr txBox="1"/>
          <p:nvPr/>
        </p:nvSpPr>
        <p:spPr>
          <a:xfrm>
            <a:off x="6815782" y="2046805"/>
            <a:ext cx="2666536" cy="1477328"/>
          </a:xfrm>
          <a:prstGeom prst="rect">
            <a:avLst/>
          </a:prstGeom>
          <a:noFill/>
        </p:spPr>
        <p:txBody>
          <a:bodyPr wrap="square" rtlCol="0">
            <a:spAutoFit/>
          </a:bodyPr>
          <a:lstStyle/>
          <a:p>
            <a:r>
              <a:rPr lang="en-GB" dirty="0">
                <a:solidFill>
                  <a:srgbClr val="002060"/>
                </a:solidFill>
              </a:rPr>
              <a:t>_____________________</a:t>
            </a:r>
          </a:p>
          <a:p>
            <a:endParaRPr lang="en-GB" dirty="0">
              <a:solidFill>
                <a:srgbClr val="002060"/>
              </a:solidFill>
            </a:endParaRPr>
          </a:p>
          <a:p>
            <a:r>
              <a:rPr lang="en-GB" dirty="0">
                <a:solidFill>
                  <a:srgbClr val="002060"/>
                </a:solidFill>
              </a:rPr>
              <a:t>_____________________</a:t>
            </a:r>
          </a:p>
          <a:p>
            <a:endParaRPr lang="en-GB" dirty="0">
              <a:solidFill>
                <a:srgbClr val="002060"/>
              </a:solidFill>
            </a:endParaRPr>
          </a:p>
          <a:p>
            <a:r>
              <a:rPr lang="en-GB" dirty="0">
                <a:solidFill>
                  <a:srgbClr val="002060"/>
                </a:solidFill>
              </a:rPr>
              <a:t>_____________________</a:t>
            </a:r>
          </a:p>
        </p:txBody>
      </p:sp>
      <p:sp>
        <p:nvSpPr>
          <p:cNvPr id="13" name="TextBox 12">
            <a:extLst>
              <a:ext uri="{FF2B5EF4-FFF2-40B4-BE49-F238E27FC236}">
                <a16:creationId xmlns:a16="http://schemas.microsoft.com/office/drawing/2014/main" id="{B2755B55-1A29-4333-BE73-5863ABF784E4}"/>
              </a:ext>
            </a:extLst>
          </p:cNvPr>
          <p:cNvSpPr txBox="1"/>
          <p:nvPr/>
        </p:nvSpPr>
        <p:spPr>
          <a:xfrm>
            <a:off x="6815782" y="4231432"/>
            <a:ext cx="2666536" cy="1477328"/>
          </a:xfrm>
          <a:prstGeom prst="rect">
            <a:avLst/>
          </a:prstGeom>
          <a:noFill/>
        </p:spPr>
        <p:txBody>
          <a:bodyPr wrap="square" rtlCol="0">
            <a:spAutoFit/>
          </a:bodyPr>
          <a:lstStyle/>
          <a:p>
            <a:r>
              <a:rPr lang="en-GB" dirty="0">
                <a:solidFill>
                  <a:srgbClr val="002060"/>
                </a:solidFill>
              </a:rPr>
              <a:t>_____________________</a:t>
            </a:r>
          </a:p>
          <a:p>
            <a:endParaRPr lang="en-GB" dirty="0">
              <a:solidFill>
                <a:srgbClr val="002060"/>
              </a:solidFill>
            </a:endParaRPr>
          </a:p>
          <a:p>
            <a:r>
              <a:rPr lang="en-GB" dirty="0">
                <a:solidFill>
                  <a:srgbClr val="002060"/>
                </a:solidFill>
              </a:rPr>
              <a:t>_____________________</a:t>
            </a:r>
          </a:p>
          <a:p>
            <a:endParaRPr lang="en-GB" dirty="0">
              <a:solidFill>
                <a:srgbClr val="002060"/>
              </a:solidFill>
            </a:endParaRPr>
          </a:p>
          <a:p>
            <a:r>
              <a:rPr lang="en-GB" dirty="0">
                <a:solidFill>
                  <a:srgbClr val="002060"/>
                </a:solidFill>
              </a:rPr>
              <a:t>_____________________</a:t>
            </a:r>
          </a:p>
        </p:txBody>
      </p:sp>
      <p:sp>
        <p:nvSpPr>
          <p:cNvPr id="14" name="TextBox 13">
            <a:extLst>
              <a:ext uri="{FF2B5EF4-FFF2-40B4-BE49-F238E27FC236}">
                <a16:creationId xmlns:a16="http://schemas.microsoft.com/office/drawing/2014/main" id="{FE84259E-105D-42E0-88EE-AE030C631E1B}"/>
              </a:ext>
            </a:extLst>
          </p:cNvPr>
          <p:cNvSpPr txBox="1"/>
          <p:nvPr/>
        </p:nvSpPr>
        <p:spPr>
          <a:xfrm>
            <a:off x="2618052" y="1943288"/>
            <a:ext cx="2971800" cy="461665"/>
          </a:xfrm>
          <a:prstGeom prst="rect">
            <a:avLst/>
          </a:prstGeom>
          <a:noFill/>
        </p:spPr>
        <p:txBody>
          <a:bodyPr wrap="square" rtlCol="0">
            <a:spAutoFit/>
          </a:bodyPr>
          <a:lstStyle/>
          <a:p>
            <a:r>
              <a:rPr lang="en-GB" sz="2400" dirty="0">
                <a:solidFill>
                  <a:srgbClr val="002060"/>
                </a:solidFill>
              </a:rPr>
              <a:t>pleased</a:t>
            </a:r>
          </a:p>
        </p:txBody>
      </p:sp>
    </p:spTree>
    <p:extLst>
      <p:ext uri="{BB962C8B-B14F-4D97-AF65-F5344CB8AC3E}">
        <p14:creationId xmlns:p14="http://schemas.microsoft.com/office/powerpoint/2010/main" val="129407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86569B95-75E7-43C0-B446-443248F70286}"/>
              </a:ext>
            </a:extLst>
          </p:cNvPr>
          <p:cNvSpPr txBox="1"/>
          <p:nvPr/>
        </p:nvSpPr>
        <p:spPr>
          <a:xfrm>
            <a:off x="176190" y="477799"/>
            <a:ext cx="11615759" cy="1015663"/>
          </a:xfrm>
          <a:prstGeom prst="rect">
            <a:avLst/>
          </a:prstGeom>
          <a:noFill/>
        </p:spPr>
        <p:txBody>
          <a:bodyPr wrap="square" rtlCol="0">
            <a:spAutoFit/>
          </a:bodyPr>
          <a:lstStyle/>
          <a:p>
            <a:r>
              <a:rPr lang="en-GB" sz="2000" dirty="0">
                <a:solidFill>
                  <a:srgbClr val="002060"/>
                </a:solidFill>
              </a:rPr>
              <a:t>Tell your partner about each person/pair of people pictured below.</a:t>
            </a:r>
          </a:p>
          <a:p>
            <a:r>
              <a:rPr lang="en-GB" sz="2000" dirty="0">
                <a:solidFill>
                  <a:srgbClr val="002060"/>
                </a:solidFill>
              </a:rPr>
              <a:t>Say ‘She is ...’, ‘He is...’, ‘They are...’, plus the adjective, in </a:t>
            </a:r>
            <a:r>
              <a:rPr lang="en-GB" sz="2000" b="1" dirty="0">
                <a:solidFill>
                  <a:srgbClr val="002060"/>
                </a:solidFill>
              </a:rPr>
              <a:t>French</a:t>
            </a:r>
            <a:r>
              <a:rPr lang="en-GB" sz="2000" dirty="0">
                <a:solidFill>
                  <a:srgbClr val="002060"/>
                </a:solidFill>
              </a:rPr>
              <a:t>. </a:t>
            </a:r>
          </a:p>
          <a:p>
            <a:endParaRPr lang="en-GB" sz="2000" dirty="0">
              <a:solidFill>
                <a:srgbClr val="002060"/>
              </a:solidFill>
            </a:endParaRPr>
          </a:p>
        </p:txBody>
      </p:sp>
      <p:sp>
        <p:nvSpPr>
          <p:cNvPr id="22" name="TextBox 21">
            <a:extLst>
              <a:ext uri="{FF2B5EF4-FFF2-40B4-BE49-F238E27FC236}">
                <a16:creationId xmlns:a16="http://schemas.microsoft.com/office/drawing/2014/main" id="{2A61832E-1597-4C93-8BA0-506577A4E580}"/>
              </a:ext>
            </a:extLst>
          </p:cNvPr>
          <p:cNvSpPr txBox="1"/>
          <p:nvPr/>
        </p:nvSpPr>
        <p:spPr>
          <a:xfrm>
            <a:off x="2247721" y="5942874"/>
            <a:ext cx="2971800" cy="461665"/>
          </a:xfrm>
          <a:prstGeom prst="rect">
            <a:avLst/>
          </a:prstGeom>
          <a:noFill/>
        </p:spPr>
        <p:txBody>
          <a:bodyPr wrap="square" rtlCol="0">
            <a:spAutoFit/>
          </a:bodyPr>
          <a:lstStyle/>
          <a:p>
            <a:r>
              <a:rPr lang="en-GB" sz="2400" dirty="0">
                <a:solidFill>
                  <a:srgbClr val="002060"/>
                </a:solidFill>
              </a:rPr>
              <a:t>young</a:t>
            </a:r>
          </a:p>
        </p:txBody>
      </p:sp>
      <p:sp>
        <p:nvSpPr>
          <p:cNvPr id="23" name="TextBox 22">
            <a:extLst>
              <a:ext uri="{FF2B5EF4-FFF2-40B4-BE49-F238E27FC236}">
                <a16:creationId xmlns:a16="http://schemas.microsoft.com/office/drawing/2014/main" id="{92B2EC0A-C154-4139-8E9C-C33EE17C1D9E}"/>
              </a:ext>
            </a:extLst>
          </p:cNvPr>
          <p:cNvSpPr txBox="1"/>
          <p:nvPr/>
        </p:nvSpPr>
        <p:spPr>
          <a:xfrm>
            <a:off x="8403295" y="5943956"/>
            <a:ext cx="2893484" cy="461665"/>
          </a:xfrm>
          <a:prstGeom prst="rect">
            <a:avLst/>
          </a:prstGeom>
          <a:noFill/>
        </p:spPr>
        <p:txBody>
          <a:bodyPr wrap="square" rtlCol="0">
            <a:spAutoFit/>
          </a:bodyPr>
          <a:lstStyle/>
          <a:p>
            <a:pPr algn="ctr"/>
            <a:r>
              <a:rPr lang="en-GB" sz="2400" dirty="0">
                <a:solidFill>
                  <a:srgbClr val="002060"/>
                </a:solidFill>
              </a:rPr>
              <a:t>calm</a:t>
            </a:r>
          </a:p>
        </p:txBody>
      </p:sp>
      <p:sp>
        <p:nvSpPr>
          <p:cNvPr id="24" name="TextBox 23">
            <a:extLst>
              <a:ext uri="{FF2B5EF4-FFF2-40B4-BE49-F238E27FC236}">
                <a16:creationId xmlns:a16="http://schemas.microsoft.com/office/drawing/2014/main" id="{E06411C3-8DAC-45B8-ABD2-F4C05CFAEAE4}"/>
              </a:ext>
            </a:extLst>
          </p:cNvPr>
          <p:cNvSpPr txBox="1"/>
          <p:nvPr/>
        </p:nvSpPr>
        <p:spPr>
          <a:xfrm>
            <a:off x="10701518" y="5079527"/>
            <a:ext cx="2971800" cy="461665"/>
          </a:xfrm>
          <a:prstGeom prst="rect">
            <a:avLst/>
          </a:prstGeom>
          <a:noFill/>
        </p:spPr>
        <p:txBody>
          <a:bodyPr wrap="square" rtlCol="0">
            <a:spAutoFit/>
          </a:bodyPr>
          <a:lstStyle/>
          <a:p>
            <a:r>
              <a:rPr lang="en-GB" sz="2400" dirty="0">
                <a:solidFill>
                  <a:schemeClr val="accent5">
                    <a:lumMod val="50000"/>
                  </a:schemeClr>
                </a:solidFill>
              </a:rPr>
              <a:t>tall</a:t>
            </a:r>
          </a:p>
        </p:txBody>
      </p:sp>
      <p:sp>
        <p:nvSpPr>
          <p:cNvPr id="25" name="TextBox 24">
            <a:extLst>
              <a:ext uri="{FF2B5EF4-FFF2-40B4-BE49-F238E27FC236}">
                <a16:creationId xmlns:a16="http://schemas.microsoft.com/office/drawing/2014/main" id="{8DAF138A-FECB-4EB6-ADBE-3668593FF3C7}"/>
              </a:ext>
            </a:extLst>
          </p:cNvPr>
          <p:cNvSpPr txBox="1"/>
          <p:nvPr/>
        </p:nvSpPr>
        <p:spPr>
          <a:xfrm>
            <a:off x="10836067" y="2576869"/>
            <a:ext cx="2971800" cy="461665"/>
          </a:xfrm>
          <a:prstGeom prst="rect">
            <a:avLst/>
          </a:prstGeom>
          <a:noFill/>
        </p:spPr>
        <p:txBody>
          <a:bodyPr wrap="square" rtlCol="0">
            <a:spAutoFit/>
          </a:bodyPr>
          <a:lstStyle/>
          <a:p>
            <a:r>
              <a:rPr lang="en-GB" sz="2400" dirty="0">
                <a:solidFill>
                  <a:schemeClr val="accent5">
                    <a:lumMod val="50000"/>
                  </a:schemeClr>
                </a:solidFill>
              </a:rPr>
              <a:t>pleased</a:t>
            </a:r>
          </a:p>
        </p:txBody>
      </p:sp>
      <p:sp>
        <p:nvSpPr>
          <p:cNvPr id="26" name="TextBox 25">
            <a:extLst>
              <a:ext uri="{FF2B5EF4-FFF2-40B4-BE49-F238E27FC236}">
                <a16:creationId xmlns:a16="http://schemas.microsoft.com/office/drawing/2014/main" id="{6C61505B-C0A9-4232-A1E8-2D59C177B8AE}"/>
              </a:ext>
            </a:extLst>
          </p:cNvPr>
          <p:cNvSpPr txBox="1"/>
          <p:nvPr/>
        </p:nvSpPr>
        <p:spPr>
          <a:xfrm>
            <a:off x="8364137" y="3479047"/>
            <a:ext cx="2971800" cy="461665"/>
          </a:xfrm>
          <a:prstGeom prst="rect">
            <a:avLst/>
          </a:prstGeom>
          <a:noFill/>
        </p:spPr>
        <p:txBody>
          <a:bodyPr wrap="square" rtlCol="0">
            <a:spAutoFit/>
          </a:bodyPr>
          <a:lstStyle/>
          <a:p>
            <a:pPr algn="ctr"/>
            <a:r>
              <a:rPr lang="en-GB" sz="2400" dirty="0">
                <a:solidFill>
                  <a:srgbClr val="002060"/>
                </a:solidFill>
              </a:rPr>
              <a:t>funny</a:t>
            </a:r>
          </a:p>
        </p:txBody>
      </p:sp>
      <p:sp>
        <p:nvSpPr>
          <p:cNvPr id="27" name="TextBox 26">
            <a:extLst>
              <a:ext uri="{FF2B5EF4-FFF2-40B4-BE49-F238E27FC236}">
                <a16:creationId xmlns:a16="http://schemas.microsoft.com/office/drawing/2014/main" id="{2145A712-1678-45FD-9C11-756582092EA0}"/>
              </a:ext>
            </a:extLst>
          </p:cNvPr>
          <p:cNvSpPr txBox="1"/>
          <p:nvPr/>
        </p:nvSpPr>
        <p:spPr>
          <a:xfrm>
            <a:off x="47662" y="2677166"/>
            <a:ext cx="2971800" cy="461665"/>
          </a:xfrm>
          <a:prstGeom prst="rect">
            <a:avLst/>
          </a:prstGeom>
          <a:noFill/>
        </p:spPr>
        <p:txBody>
          <a:bodyPr wrap="square" rtlCol="0">
            <a:spAutoFit/>
          </a:bodyPr>
          <a:lstStyle/>
          <a:p>
            <a:r>
              <a:rPr lang="en-GB" sz="2400" dirty="0">
                <a:solidFill>
                  <a:srgbClr val="002060"/>
                </a:solidFill>
              </a:rPr>
              <a:t>mean</a:t>
            </a:r>
          </a:p>
        </p:txBody>
      </p:sp>
      <p:sp>
        <p:nvSpPr>
          <p:cNvPr id="28" name="TextBox 27">
            <a:extLst>
              <a:ext uri="{FF2B5EF4-FFF2-40B4-BE49-F238E27FC236}">
                <a16:creationId xmlns:a16="http://schemas.microsoft.com/office/drawing/2014/main" id="{971B2C38-4A57-451A-8CCE-8E55A8C3986D}"/>
              </a:ext>
            </a:extLst>
          </p:cNvPr>
          <p:cNvSpPr txBox="1"/>
          <p:nvPr/>
        </p:nvSpPr>
        <p:spPr>
          <a:xfrm>
            <a:off x="477771" y="5084614"/>
            <a:ext cx="2971800" cy="461665"/>
          </a:xfrm>
          <a:prstGeom prst="rect">
            <a:avLst/>
          </a:prstGeom>
          <a:noFill/>
        </p:spPr>
        <p:txBody>
          <a:bodyPr wrap="square" rtlCol="0">
            <a:spAutoFit/>
          </a:bodyPr>
          <a:lstStyle/>
          <a:p>
            <a:r>
              <a:rPr lang="en-GB" sz="2400" dirty="0">
                <a:solidFill>
                  <a:srgbClr val="002060"/>
                </a:solidFill>
              </a:rPr>
              <a:t>short</a:t>
            </a:r>
          </a:p>
        </p:txBody>
      </p:sp>
      <p:sp>
        <p:nvSpPr>
          <p:cNvPr id="29" name="TextBox 28">
            <a:extLst>
              <a:ext uri="{FF2B5EF4-FFF2-40B4-BE49-F238E27FC236}">
                <a16:creationId xmlns:a16="http://schemas.microsoft.com/office/drawing/2014/main" id="{BD932383-D10B-4FB3-89B8-54AA54EEDD38}"/>
              </a:ext>
            </a:extLst>
          </p:cNvPr>
          <p:cNvSpPr txBox="1"/>
          <p:nvPr/>
        </p:nvSpPr>
        <p:spPr>
          <a:xfrm>
            <a:off x="1889101" y="3474376"/>
            <a:ext cx="2971800" cy="461665"/>
          </a:xfrm>
          <a:prstGeom prst="rect">
            <a:avLst/>
          </a:prstGeom>
          <a:noFill/>
        </p:spPr>
        <p:txBody>
          <a:bodyPr wrap="square" rtlCol="0">
            <a:spAutoFit/>
          </a:bodyPr>
          <a:lstStyle/>
          <a:p>
            <a:r>
              <a:rPr lang="en-GB" sz="2400" dirty="0">
                <a:solidFill>
                  <a:srgbClr val="002060"/>
                </a:solidFill>
              </a:rPr>
              <a:t>interesting</a:t>
            </a:r>
          </a:p>
        </p:txBody>
      </p:sp>
      <p:pic>
        <p:nvPicPr>
          <p:cNvPr id="30" name="Picture 29">
            <a:extLst>
              <a:ext uri="{FF2B5EF4-FFF2-40B4-BE49-F238E27FC236}">
                <a16:creationId xmlns:a16="http://schemas.microsoft.com/office/drawing/2014/main" id="{D5790B59-47B1-46CB-822D-B294A1E3343E}"/>
              </a:ext>
            </a:extLst>
          </p:cNvPr>
          <p:cNvPicPr>
            <a:picLocks noChangeAspect="1"/>
          </p:cNvPicPr>
          <p:nvPr/>
        </p:nvPicPr>
        <p:blipFill>
          <a:blip r:embed="rId3" cstate="print">
            <a:clrChange>
              <a:clrFrom>
                <a:srgbClr val="FBF9FA"/>
              </a:clrFrom>
              <a:clrTo>
                <a:srgbClr val="FBF9FA">
                  <a:alpha val="0"/>
                </a:srgbClr>
              </a:clrTo>
            </a:clrChange>
            <a:extLst>
              <a:ext uri="{28A0092B-C50C-407E-A947-70E740481C1C}">
                <a14:useLocalDpi xmlns:a14="http://schemas.microsoft.com/office/drawing/2010/main" val="0"/>
              </a:ext>
            </a:extLst>
          </a:blip>
          <a:stretch>
            <a:fillRect/>
          </a:stretch>
        </p:blipFill>
        <p:spPr>
          <a:xfrm>
            <a:off x="1457362" y="2115046"/>
            <a:ext cx="2438400" cy="1371600"/>
          </a:xfrm>
          <a:prstGeom prst="rect">
            <a:avLst/>
          </a:prstGeom>
        </p:spPr>
      </p:pic>
      <p:pic>
        <p:nvPicPr>
          <p:cNvPr id="31" name="Picture 30">
            <a:extLst>
              <a:ext uri="{FF2B5EF4-FFF2-40B4-BE49-F238E27FC236}">
                <a16:creationId xmlns:a16="http://schemas.microsoft.com/office/drawing/2014/main" id="{CAD2259D-6A6C-4F02-94F6-94F62E0EB644}"/>
              </a:ext>
            </a:extLst>
          </p:cNvPr>
          <p:cNvPicPr>
            <a:picLocks noChangeAspect="1"/>
          </p:cNvPicPr>
          <p:nvPr/>
        </p:nvPicPr>
        <p:blipFill>
          <a:blip r:embed="rId4" cstate="print">
            <a:clrChange>
              <a:clrFrom>
                <a:srgbClr val="FCFAFB"/>
              </a:clrFrom>
              <a:clrTo>
                <a:srgbClr val="FCFAFB">
                  <a:alpha val="0"/>
                </a:srgbClr>
              </a:clrTo>
            </a:clrChange>
            <a:extLst>
              <a:ext uri="{28A0092B-C50C-407E-A947-70E740481C1C}">
                <a14:useLocalDpi xmlns:a14="http://schemas.microsoft.com/office/drawing/2010/main" val="0"/>
              </a:ext>
            </a:extLst>
          </a:blip>
          <a:stretch>
            <a:fillRect/>
          </a:stretch>
        </p:blipFill>
        <p:spPr>
          <a:xfrm>
            <a:off x="8263118" y="4571274"/>
            <a:ext cx="2438400" cy="1371600"/>
          </a:xfrm>
          <a:prstGeom prst="rect">
            <a:avLst/>
          </a:prstGeom>
        </p:spPr>
      </p:pic>
      <p:pic>
        <p:nvPicPr>
          <p:cNvPr id="32" name="Picture 31">
            <a:extLst>
              <a:ext uri="{FF2B5EF4-FFF2-40B4-BE49-F238E27FC236}">
                <a16:creationId xmlns:a16="http://schemas.microsoft.com/office/drawing/2014/main" id="{3330429C-47D0-4AB7-B42E-5C281B1BB37D}"/>
              </a:ext>
            </a:extLst>
          </p:cNvPr>
          <p:cNvPicPr>
            <a:picLocks noChangeAspect="1"/>
          </p:cNvPicPr>
          <p:nvPr/>
        </p:nvPicPr>
        <p:blipFill>
          <a:blip r:embed="rId5" cstate="print">
            <a:clrChange>
              <a:clrFrom>
                <a:srgbClr val="FCFAFB"/>
              </a:clrFrom>
              <a:clrTo>
                <a:srgbClr val="FCFAFB">
                  <a:alpha val="0"/>
                </a:srgbClr>
              </a:clrTo>
            </a:clrChange>
            <a:extLst>
              <a:ext uri="{28A0092B-C50C-407E-A947-70E740481C1C}">
                <a14:useLocalDpi xmlns:a14="http://schemas.microsoft.com/office/drawing/2010/main" val="0"/>
              </a:ext>
            </a:extLst>
          </a:blip>
          <a:stretch>
            <a:fillRect/>
          </a:stretch>
        </p:blipFill>
        <p:spPr>
          <a:xfrm>
            <a:off x="1507288" y="4577513"/>
            <a:ext cx="2438400" cy="1371600"/>
          </a:xfrm>
          <a:prstGeom prst="rect">
            <a:avLst/>
          </a:prstGeom>
        </p:spPr>
      </p:pic>
      <p:pic>
        <p:nvPicPr>
          <p:cNvPr id="33" name="Picture 32">
            <a:extLst>
              <a:ext uri="{FF2B5EF4-FFF2-40B4-BE49-F238E27FC236}">
                <a16:creationId xmlns:a16="http://schemas.microsoft.com/office/drawing/2014/main" id="{DFA0796B-69D0-4F89-B321-D2541390E565}"/>
              </a:ext>
            </a:extLst>
          </p:cNvPr>
          <p:cNvPicPr>
            <a:picLocks noChangeAspect="1"/>
          </p:cNvPicPr>
          <p:nvPr/>
        </p:nvPicPr>
        <p:blipFill>
          <a:blip r:embed="rId6" cstate="print">
            <a:clrChange>
              <a:clrFrom>
                <a:srgbClr val="FBF9FA"/>
              </a:clrFrom>
              <a:clrTo>
                <a:srgbClr val="FBF9FA">
                  <a:alpha val="0"/>
                </a:srgbClr>
              </a:clrTo>
            </a:clrChange>
            <a:extLst>
              <a:ext uri="{28A0092B-C50C-407E-A947-70E740481C1C}">
                <a14:useLocalDpi xmlns:a14="http://schemas.microsoft.com/office/drawing/2010/main" val="0"/>
              </a:ext>
            </a:extLst>
          </a:blip>
          <a:stretch>
            <a:fillRect/>
          </a:stretch>
        </p:blipFill>
        <p:spPr>
          <a:xfrm>
            <a:off x="8263118" y="2121902"/>
            <a:ext cx="2438400" cy="1371600"/>
          </a:xfrm>
          <a:prstGeom prst="rect">
            <a:avLst/>
          </a:prstGeom>
        </p:spPr>
      </p:pic>
      <p:sp>
        <p:nvSpPr>
          <p:cNvPr id="34" name="TextBox 33">
            <a:extLst>
              <a:ext uri="{FF2B5EF4-FFF2-40B4-BE49-F238E27FC236}">
                <a16:creationId xmlns:a16="http://schemas.microsoft.com/office/drawing/2014/main" id="{6F7491E0-7D34-45AE-A5EE-9B4180E03F95}"/>
              </a:ext>
            </a:extLst>
          </p:cNvPr>
          <p:cNvSpPr txBox="1"/>
          <p:nvPr/>
        </p:nvSpPr>
        <p:spPr>
          <a:xfrm>
            <a:off x="6510518" y="2683603"/>
            <a:ext cx="2971800" cy="461665"/>
          </a:xfrm>
          <a:prstGeom prst="rect">
            <a:avLst/>
          </a:prstGeom>
          <a:noFill/>
        </p:spPr>
        <p:txBody>
          <a:bodyPr wrap="square" rtlCol="0">
            <a:spAutoFit/>
          </a:bodyPr>
          <a:lstStyle/>
          <a:p>
            <a:r>
              <a:rPr lang="en-GB" sz="2400" dirty="0">
                <a:solidFill>
                  <a:srgbClr val="002060"/>
                </a:solidFill>
              </a:rPr>
              <a:t>intelligent</a:t>
            </a:r>
          </a:p>
        </p:txBody>
      </p:sp>
      <p:sp>
        <p:nvSpPr>
          <p:cNvPr id="35" name="TextBox 34">
            <a:extLst>
              <a:ext uri="{FF2B5EF4-FFF2-40B4-BE49-F238E27FC236}">
                <a16:creationId xmlns:a16="http://schemas.microsoft.com/office/drawing/2014/main" id="{829838F0-CF19-4E0A-B3BB-F1A3D21F4878}"/>
              </a:ext>
            </a:extLst>
          </p:cNvPr>
          <p:cNvSpPr txBox="1"/>
          <p:nvPr/>
        </p:nvSpPr>
        <p:spPr>
          <a:xfrm>
            <a:off x="7363057" y="5079527"/>
            <a:ext cx="2971800" cy="461665"/>
          </a:xfrm>
          <a:prstGeom prst="rect">
            <a:avLst/>
          </a:prstGeom>
          <a:noFill/>
        </p:spPr>
        <p:txBody>
          <a:bodyPr wrap="square" rtlCol="0">
            <a:spAutoFit/>
          </a:bodyPr>
          <a:lstStyle/>
          <a:p>
            <a:r>
              <a:rPr lang="en-GB" sz="2400" dirty="0">
                <a:solidFill>
                  <a:srgbClr val="002060"/>
                </a:solidFill>
              </a:rPr>
              <a:t>strict</a:t>
            </a:r>
          </a:p>
        </p:txBody>
      </p:sp>
      <p:sp>
        <p:nvSpPr>
          <p:cNvPr id="36" name="TextBox 35">
            <a:extLst>
              <a:ext uri="{FF2B5EF4-FFF2-40B4-BE49-F238E27FC236}">
                <a16:creationId xmlns:a16="http://schemas.microsoft.com/office/drawing/2014/main" id="{196F8F05-C0B4-4BF6-BC54-54F0FBAD6D53}"/>
              </a:ext>
            </a:extLst>
          </p:cNvPr>
          <p:cNvSpPr txBox="1"/>
          <p:nvPr/>
        </p:nvSpPr>
        <p:spPr>
          <a:xfrm>
            <a:off x="3972133" y="5074936"/>
            <a:ext cx="2971800" cy="461665"/>
          </a:xfrm>
          <a:prstGeom prst="rect">
            <a:avLst/>
          </a:prstGeom>
          <a:noFill/>
        </p:spPr>
        <p:txBody>
          <a:bodyPr wrap="square" rtlCol="0">
            <a:spAutoFit/>
          </a:bodyPr>
          <a:lstStyle/>
          <a:p>
            <a:r>
              <a:rPr lang="en-GB" sz="2400" dirty="0">
                <a:solidFill>
                  <a:srgbClr val="002060"/>
                </a:solidFill>
              </a:rPr>
              <a:t>well-behaved</a:t>
            </a:r>
          </a:p>
        </p:txBody>
      </p:sp>
      <p:sp>
        <p:nvSpPr>
          <p:cNvPr id="37" name="TextBox 36">
            <a:extLst>
              <a:ext uri="{FF2B5EF4-FFF2-40B4-BE49-F238E27FC236}">
                <a16:creationId xmlns:a16="http://schemas.microsoft.com/office/drawing/2014/main" id="{47AE0652-E53C-4B36-8224-263596BFADCA}"/>
              </a:ext>
            </a:extLst>
          </p:cNvPr>
          <p:cNvSpPr txBox="1"/>
          <p:nvPr/>
        </p:nvSpPr>
        <p:spPr>
          <a:xfrm>
            <a:off x="3945688" y="2680484"/>
            <a:ext cx="2971800" cy="461665"/>
          </a:xfrm>
          <a:prstGeom prst="rect">
            <a:avLst/>
          </a:prstGeom>
          <a:noFill/>
        </p:spPr>
        <p:txBody>
          <a:bodyPr wrap="square" rtlCol="0">
            <a:spAutoFit/>
          </a:bodyPr>
          <a:lstStyle/>
          <a:p>
            <a:r>
              <a:rPr lang="en-GB" sz="2400" dirty="0">
                <a:solidFill>
                  <a:srgbClr val="002060"/>
                </a:solidFill>
              </a:rPr>
              <a:t>open</a:t>
            </a:r>
          </a:p>
        </p:txBody>
      </p:sp>
      <p:sp>
        <p:nvSpPr>
          <p:cNvPr id="38" name="Title 7">
            <a:extLst>
              <a:ext uri="{FF2B5EF4-FFF2-40B4-BE49-F238E27FC236}">
                <a16:creationId xmlns:a16="http://schemas.microsoft.com/office/drawing/2014/main" id="{9EB512FE-FF60-41C8-B579-DD5C5231C7EF}"/>
              </a:ext>
            </a:extLst>
          </p:cNvPr>
          <p:cNvSpPr>
            <a:spLocks noGrp="1"/>
          </p:cNvSpPr>
          <p:nvPr>
            <p:ph type="title"/>
          </p:nvPr>
        </p:nvSpPr>
        <p:spPr>
          <a:xfrm>
            <a:off x="161962" y="-152172"/>
            <a:ext cx="3733800" cy="868648"/>
          </a:xfrm>
        </p:spPr>
        <p:txBody>
          <a:bodyPr/>
          <a:lstStyle/>
          <a:p>
            <a:pPr lvl="0">
              <a:lnSpc>
                <a:spcPct val="100000"/>
              </a:lnSpc>
              <a:spcBef>
                <a:spcPts val="0"/>
              </a:spcBef>
              <a:defRPr/>
            </a:pPr>
            <a:r>
              <a:rPr lang="en-GB" sz="2000" b="1" dirty="0">
                <a:solidFill>
                  <a:srgbClr val="4472C4">
                    <a:lumMod val="50000"/>
                  </a:srgbClr>
                </a:solidFill>
                <a:ea typeface="+mn-ea"/>
                <a:cs typeface="+mn-cs"/>
              </a:rPr>
              <a:t>TASK 1 </a:t>
            </a:r>
            <a:r>
              <a:rPr lang="en-GB" sz="2000" b="1" dirty="0" err="1">
                <a:solidFill>
                  <a:srgbClr val="4472C4">
                    <a:lumMod val="50000"/>
                  </a:srgbClr>
                </a:solidFill>
                <a:ea typeface="+mn-ea"/>
                <a:cs typeface="+mn-cs"/>
              </a:rPr>
              <a:t>Rolecard</a:t>
            </a:r>
            <a:r>
              <a:rPr lang="en-GB" sz="2000" b="1" dirty="0">
                <a:solidFill>
                  <a:srgbClr val="4472C4">
                    <a:lumMod val="50000"/>
                  </a:srgbClr>
                </a:solidFill>
                <a:ea typeface="+mn-ea"/>
                <a:cs typeface="+mn-cs"/>
              </a:rPr>
              <a:t> (Partner B)</a:t>
            </a:r>
            <a:endParaRPr lang="en-US" dirty="0"/>
          </a:p>
        </p:txBody>
      </p:sp>
    </p:spTree>
    <p:extLst>
      <p:ext uri="{BB962C8B-B14F-4D97-AF65-F5344CB8AC3E}">
        <p14:creationId xmlns:p14="http://schemas.microsoft.com/office/powerpoint/2010/main" val="2586477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P spid="28" grpId="0"/>
      <p:bldP spid="29" grpId="0"/>
      <p:bldP spid="34" grpId="0"/>
      <p:bldP spid="35" grpId="0"/>
      <p:bldP spid="36" grpId="0"/>
      <p:bldP spid="3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7" name="TextBox 36">
            <a:extLst>
              <a:ext uri="{FF2B5EF4-FFF2-40B4-BE49-F238E27FC236}">
                <a16:creationId xmlns:a16="http://schemas.microsoft.com/office/drawing/2014/main" id="{4832AFEB-49D8-4821-83C4-FDE371DD4186}"/>
              </a:ext>
            </a:extLst>
          </p:cNvPr>
          <p:cNvSpPr txBox="1"/>
          <p:nvPr/>
        </p:nvSpPr>
        <p:spPr>
          <a:xfrm>
            <a:off x="176190" y="477799"/>
            <a:ext cx="11615759" cy="1015663"/>
          </a:xfrm>
          <a:prstGeom prst="rect">
            <a:avLst/>
          </a:prstGeom>
          <a:noFill/>
        </p:spPr>
        <p:txBody>
          <a:bodyPr wrap="square" rtlCol="0">
            <a:spAutoFit/>
          </a:bodyPr>
          <a:lstStyle/>
          <a:p>
            <a:r>
              <a:rPr lang="en-GB" sz="2000" dirty="0">
                <a:solidFill>
                  <a:srgbClr val="002060"/>
                </a:solidFill>
                <a:latin typeface="+mj-lt"/>
              </a:rPr>
              <a:t>Tell your partner about each person/pair of people pictured below.</a:t>
            </a:r>
          </a:p>
          <a:p>
            <a:r>
              <a:rPr lang="en-GB" sz="2000" dirty="0">
                <a:solidFill>
                  <a:srgbClr val="002060"/>
                </a:solidFill>
                <a:latin typeface="+mj-lt"/>
              </a:rPr>
              <a:t>Say ‘She is ...’, ‘He is...’, ‘They are...’, plus the adjective, in </a:t>
            </a:r>
            <a:r>
              <a:rPr lang="en-GB" sz="2000" b="1" dirty="0">
                <a:solidFill>
                  <a:srgbClr val="002060"/>
                </a:solidFill>
                <a:latin typeface="+mj-lt"/>
              </a:rPr>
              <a:t>French</a:t>
            </a:r>
            <a:r>
              <a:rPr lang="en-GB" sz="2000" dirty="0">
                <a:solidFill>
                  <a:srgbClr val="002060"/>
                </a:solidFill>
                <a:latin typeface="+mj-lt"/>
              </a:rPr>
              <a:t>. </a:t>
            </a:r>
          </a:p>
          <a:p>
            <a:endParaRPr lang="en-GB" sz="2000" dirty="0">
              <a:solidFill>
                <a:srgbClr val="002060"/>
              </a:solidFill>
              <a:latin typeface="+mj-lt"/>
            </a:endParaRPr>
          </a:p>
        </p:txBody>
      </p:sp>
      <p:sp>
        <p:nvSpPr>
          <p:cNvPr id="38" name="TextBox 37">
            <a:extLst>
              <a:ext uri="{FF2B5EF4-FFF2-40B4-BE49-F238E27FC236}">
                <a16:creationId xmlns:a16="http://schemas.microsoft.com/office/drawing/2014/main" id="{368854CD-0A8A-47D6-BE34-A07AD2A2FA30}"/>
              </a:ext>
            </a:extLst>
          </p:cNvPr>
          <p:cNvSpPr txBox="1"/>
          <p:nvPr/>
        </p:nvSpPr>
        <p:spPr>
          <a:xfrm>
            <a:off x="2186005" y="3542372"/>
            <a:ext cx="2971800" cy="461665"/>
          </a:xfrm>
          <a:prstGeom prst="rect">
            <a:avLst/>
          </a:prstGeom>
          <a:noFill/>
        </p:spPr>
        <p:txBody>
          <a:bodyPr wrap="square" rtlCol="0">
            <a:spAutoFit/>
          </a:bodyPr>
          <a:lstStyle/>
          <a:p>
            <a:r>
              <a:rPr lang="en-GB" sz="2400" dirty="0">
                <a:solidFill>
                  <a:srgbClr val="002060"/>
                </a:solidFill>
                <a:latin typeface="+mj-lt"/>
              </a:rPr>
              <a:t>young</a:t>
            </a:r>
          </a:p>
        </p:txBody>
      </p:sp>
      <p:sp>
        <p:nvSpPr>
          <p:cNvPr id="39" name="TextBox 38">
            <a:extLst>
              <a:ext uri="{FF2B5EF4-FFF2-40B4-BE49-F238E27FC236}">
                <a16:creationId xmlns:a16="http://schemas.microsoft.com/office/drawing/2014/main" id="{7E31936B-F3C4-4F76-8EEC-6540071A9802}"/>
              </a:ext>
            </a:extLst>
          </p:cNvPr>
          <p:cNvSpPr txBox="1"/>
          <p:nvPr/>
        </p:nvSpPr>
        <p:spPr>
          <a:xfrm>
            <a:off x="2084471" y="5852933"/>
            <a:ext cx="2893484" cy="461665"/>
          </a:xfrm>
          <a:prstGeom prst="rect">
            <a:avLst/>
          </a:prstGeom>
          <a:noFill/>
        </p:spPr>
        <p:txBody>
          <a:bodyPr wrap="square" rtlCol="0">
            <a:spAutoFit/>
          </a:bodyPr>
          <a:lstStyle/>
          <a:p>
            <a:r>
              <a:rPr lang="en-GB" sz="2400" dirty="0">
                <a:solidFill>
                  <a:srgbClr val="002060"/>
                </a:solidFill>
                <a:latin typeface="+mj-lt"/>
              </a:rPr>
              <a:t>funny</a:t>
            </a:r>
          </a:p>
        </p:txBody>
      </p:sp>
      <p:sp>
        <p:nvSpPr>
          <p:cNvPr id="40" name="TextBox 39">
            <a:extLst>
              <a:ext uri="{FF2B5EF4-FFF2-40B4-BE49-F238E27FC236}">
                <a16:creationId xmlns:a16="http://schemas.microsoft.com/office/drawing/2014/main" id="{E476DB69-215B-47D3-9096-D1765EBDB16E}"/>
              </a:ext>
            </a:extLst>
          </p:cNvPr>
          <p:cNvSpPr txBox="1"/>
          <p:nvPr/>
        </p:nvSpPr>
        <p:spPr>
          <a:xfrm>
            <a:off x="872869" y="5103307"/>
            <a:ext cx="2971800" cy="461665"/>
          </a:xfrm>
          <a:prstGeom prst="rect">
            <a:avLst/>
          </a:prstGeom>
          <a:noFill/>
        </p:spPr>
        <p:txBody>
          <a:bodyPr wrap="square" rtlCol="0">
            <a:spAutoFit/>
          </a:bodyPr>
          <a:lstStyle/>
          <a:p>
            <a:r>
              <a:rPr lang="en-GB" sz="2400" dirty="0">
                <a:solidFill>
                  <a:srgbClr val="002060"/>
                </a:solidFill>
                <a:latin typeface="+mj-lt"/>
              </a:rPr>
              <a:t>tall</a:t>
            </a:r>
          </a:p>
        </p:txBody>
      </p:sp>
      <p:sp>
        <p:nvSpPr>
          <p:cNvPr id="41" name="TextBox 40">
            <a:extLst>
              <a:ext uri="{FF2B5EF4-FFF2-40B4-BE49-F238E27FC236}">
                <a16:creationId xmlns:a16="http://schemas.microsoft.com/office/drawing/2014/main" id="{33F454C9-270B-4E63-99B3-99260F7A6C03}"/>
              </a:ext>
            </a:extLst>
          </p:cNvPr>
          <p:cNvSpPr txBox="1"/>
          <p:nvPr/>
        </p:nvSpPr>
        <p:spPr>
          <a:xfrm>
            <a:off x="10663029" y="5050231"/>
            <a:ext cx="2971800" cy="461665"/>
          </a:xfrm>
          <a:prstGeom prst="rect">
            <a:avLst/>
          </a:prstGeom>
          <a:noFill/>
        </p:spPr>
        <p:txBody>
          <a:bodyPr wrap="square" rtlCol="0">
            <a:spAutoFit/>
          </a:bodyPr>
          <a:lstStyle/>
          <a:p>
            <a:r>
              <a:rPr lang="en-GB" sz="2400" dirty="0">
                <a:solidFill>
                  <a:schemeClr val="accent5">
                    <a:lumMod val="50000"/>
                  </a:schemeClr>
                </a:solidFill>
                <a:latin typeface="+mj-lt"/>
              </a:rPr>
              <a:t>pleased</a:t>
            </a:r>
          </a:p>
        </p:txBody>
      </p:sp>
      <p:sp>
        <p:nvSpPr>
          <p:cNvPr id="42" name="TextBox 41">
            <a:extLst>
              <a:ext uri="{FF2B5EF4-FFF2-40B4-BE49-F238E27FC236}">
                <a16:creationId xmlns:a16="http://schemas.microsoft.com/office/drawing/2014/main" id="{1CF671ED-BF41-4007-841C-E8AA7D2177E2}"/>
              </a:ext>
            </a:extLst>
          </p:cNvPr>
          <p:cNvSpPr txBox="1"/>
          <p:nvPr/>
        </p:nvSpPr>
        <p:spPr>
          <a:xfrm>
            <a:off x="8364137" y="5897760"/>
            <a:ext cx="2971800" cy="461665"/>
          </a:xfrm>
          <a:prstGeom prst="rect">
            <a:avLst/>
          </a:prstGeom>
          <a:noFill/>
        </p:spPr>
        <p:txBody>
          <a:bodyPr wrap="square" rtlCol="0">
            <a:spAutoFit/>
          </a:bodyPr>
          <a:lstStyle/>
          <a:p>
            <a:pPr algn="ctr"/>
            <a:r>
              <a:rPr lang="en-GB" sz="2400" dirty="0">
                <a:solidFill>
                  <a:srgbClr val="002060"/>
                </a:solidFill>
                <a:latin typeface="+mj-lt"/>
              </a:rPr>
              <a:t>intelligent</a:t>
            </a:r>
          </a:p>
        </p:txBody>
      </p:sp>
      <p:sp>
        <p:nvSpPr>
          <p:cNvPr id="43" name="TextBox 42">
            <a:extLst>
              <a:ext uri="{FF2B5EF4-FFF2-40B4-BE49-F238E27FC236}">
                <a16:creationId xmlns:a16="http://schemas.microsoft.com/office/drawing/2014/main" id="{4C38AB1B-7FED-4BD2-A705-33BBE401ECD3}"/>
              </a:ext>
            </a:extLst>
          </p:cNvPr>
          <p:cNvSpPr txBox="1"/>
          <p:nvPr/>
        </p:nvSpPr>
        <p:spPr>
          <a:xfrm>
            <a:off x="10700196" y="2586944"/>
            <a:ext cx="2971800" cy="461665"/>
          </a:xfrm>
          <a:prstGeom prst="rect">
            <a:avLst/>
          </a:prstGeom>
          <a:noFill/>
        </p:spPr>
        <p:txBody>
          <a:bodyPr wrap="square" rtlCol="0">
            <a:spAutoFit/>
          </a:bodyPr>
          <a:lstStyle/>
          <a:p>
            <a:r>
              <a:rPr lang="en-GB" sz="2400" dirty="0">
                <a:solidFill>
                  <a:schemeClr val="accent5">
                    <a:lumMod val="50000"/>
                  </a:schemeClr>
                </a:solidFill>
                <a:latin typeface="+mj-lt"/>
              </a:rPr>
              <a:t>mean</a:t>
            </a:r>
          </a:p>
        </p:txBody>
      </p:sp>
      <p:sp>
        <p:nvSpPr>
          <p:cNvPr id="44" name="TextBox 43">
            <a:extLst>
              <a:ext uri="{FF2B5EF4-FFF2-40B4-BE49-F238E27FC236}">
                <a16:creationId xmlns:a16="http://schemas.microsoft.com/office/drawing/2014/main" id="{C7E43945-DCE9-444C-BEDE-D4FBEF10DAA7}"/>
              </a:ext>
            </a:extLst>
          </p:cNvPr>
          <p:cNvSpPr txBox="1"/>
          <p:nvPr/>
        </p:nvSpPr>
        <p:spPr>
          <a:xfrm>
            <a:off x="520756" y="2586945"/>
            <a:ext cx="2971800" cy="461665"/>
          </a:xfrm>
          <a:prstGeom prst="rect">
            <a:avLst/>
          </a:prstGeom>
          <a:noFill/>
        </p:spPr>
        <p:txBody>
          <a:bodyPr wrap="square" rtlCol="0">
            <a:spAutoFit/>
          </a:bodyPr>
          <a:lstStyle/>
          <a:p>
            <a:r>
              <a:rPr lang="en-GB" sz="2400" dirty="0">
                <a:solidFill>
                  <a:srgbClr val="002060"/>
                </a:solidFill>
                <a:latin typeface="+mj-lt"/>
              </a:rPr>
              <a:t>short</a:t>
            </a:r>
          </a:p>
        </p:txBody>
      </p:sp>
      <p:sp>
        <p:nvSpPr>
          <p:cNvPr id="45" name="TextBox 44">
            <a:extLst>
              <a:ext uri="{FF2B5EF4-FFF2-40B4-BE49-F238E27FC236}">
                <a16:creationId xmlns:a16="http://schemas.microsoft.com/office/drawing/2014/main" id="{5FDCB845-F294-4D68-9E55-727499488DE6}"/>
              </a:ext>
            </a:extLst>
          </p:cNvPr>
          <p:cNvSpPr txBox="1"/>
          <p:nvPr/>
        </p:nvSpPr>
        <p:spPr>
          <a:xfrm>
            <a:off x="3986166" y="5082060"/>
            <a:ext cx="2971800" cy="461665"/>
          </a:xfrm>
          <a:prstGeom prst="rect">
            <a:avLst/>
          </a:prstGeom>
          <a:noFill/>
        </p:spPr>
        <p:txBody>
          <a:bodyPr wrap="square" rtlCol="0">
            <a:spAutoFit/>
          </a:bodyPr>
          <a:lstStyle/>
          <a:p>
            <a:r>
              <a:rPr lang="en-GB" sz="2400" dirty="0">
                <a:solidFill>
                  <a:srgbClr val="002060"/>
                </a:solidFill>
                <a:latin typeface="+mj-lt"/>
              </a:rPr>
              <a:t>interesting</a:t>
            </a:r>
          </a:p>
        </p:txBody>
      </p:sp>
      <p:pic>
        <p:nvPicPr>
          <p:cNvPr id="46" name="Picture 45">
            <a:extLst>
              <a:ext uri="{FF2B5EF4-FFF2-40B4-BE49-F238E27FC236}">
                <a16:creationId xmlns:a16="http://schemas.microsoft.com/office/drawing/2014/main" id="{54927837-9060-459A-BD95-E5C72530B4E2}"/>
              </a:ext>
            </a:extLst>
          </p:cNvPr>
          <p:cNvPicPr>
            <a:picLocks noChangeAspect="1"/>
          </p:cNvPicPr>
          <p:nvPr/>
        </p:nvPicPr>
        <p:blipFill>
          <a:blip r:embed="rId3" cstate="print">
            <a:clrChange>
              <a:clrFrom>
                <a:srgbClr val="FBF9FA"/>
              </a:clrFrom>
              <a:clrTo>
                <a:srgbClr val="FBF9FA">
                  <a:alpha val="0"/>
                </a:srgbClr>
              </a:clrTo>
            </a:clrChange>
            <a:extLst>
              <a:ext uri="{28A0092B-C50C-407E-A947-70E740481C1C}">
                <a14:useLocalDpi xmlns:a14="http://schemas.microsoft.com/office/drawing/2010/main" val="0"/>
              </a:ext>
            </a:extLst>
          </a:blip>
          <a:stretch>
            <a:fillRect/>
          </a:stretch>
        </p:blipFill>
        <p:spPr>
          <a:xfrm>
            <a:off x="1457362" y="2115046"/>
            <a:ext cx="2438400" cy="1371600"/>
          </a:xfrm>
          <a:prstGeom prst="rect">
            <a:avLst/>
          </a:prstGeom>
        </p:spPr>
      </p:pic>
      <p:pic>
        <p:nvPicPr>
          <p:cNvPr id="47" name="Picture 46">
            <a:extLst>
              <a:ext uri="{FF2B5EF4-FFF2-40B4-BE49-F238E27FC236}">
                <a16:creationId xmlns:a16="http://schemas.microsoft.com/office/drawing/2014/main" id="{C7E17947-7641-4AB1-8D7D-4BE7AA4C8576}"/>
              </a:ext>
            </a:extLst>
          </p:cNvPr>
          <p:cNvPicPr>
            <a:picLocks noChangeAspect="1"/>
          </p:cNvPicPr>
          <p:nvPr/>
        </p:nvPicPr>
        <p:blipFill>
          <a:blip r:embed="rId4" cstate="print">
            <a:clrChange>
              <a:clrFrom>
                <a:srgbClr val="FBFBFB"/>
              </a:clrFrom>
              <a:clrTo>
                <a:srgbClr val="FBFBFB">
                  <a:alpha val="0"/>
                </a:srgbClr>
              </a:clrTo>
            </a:clrChange>
            <a:extLst>
              <a:ext uri="{28A0092B-C50C-407E-A947-70E740481C1C}">
                <a14:useLocalDpi xmlns:a14="http://schemas.microsoft.com/office/drawing/2010/main" val="0"/>
              </a:ext>
            </a:extLst>
          </a:blip>
          <a:stretch>
            <a:fillRect/>
          </a:stretch>
        </p:blipFill>
        <p:spPr>
          <a:xfrm>
            <a:off x="8263118" y="4571274"/>
            <a:ext cx="2438400" cy="1371600"/>
          </a:xfrm>
          <a:prstGeom prst="rect">
            <a:avLst/>
          </a:prstGeom>
        </p:spPr>
      </p:pic>
      <p:pic>
        <p:nvPicPr>
          <p:cNvPr id="48" name="Picture 47">
            <a:extLst>
              <a:ext uri="{FF2B5EF4-FFF2-40B4-BE49-F238E27FC236}">
                <a16:creationId xmlns:a16="http://schemas.microsoft.com/office/drawing/2014/main" id="{34920986-056B-42C4-A0F3-D7AD2AB8591F}"/>
              </a:ext>
            </a:extLst>
          </p:cNvPr>
          <p:cNvPicPr>
            <a:picLocks noChangeAspect="1"/>
          </p:cNvPicPr>
          <p:nvPr/>
        </p:nvPicPr>
        <p:blipFill>
          <a:blip r:embed="rId5" cstate="print">
            <a:clrChange>
              <a:clrFrom>
                <a:srgbClr val="FDFBFC"/>
              </a:clrFrom>
              <a:clrTo>
                <a:srgbClr val="FDFBFC">
                  <a:alpha val="0"/>
                </a:srgbClr>
              </a:clrTo>
            </a:clrChange>
            <a:extLst>
              <a:ext uri="{28A0092B-C50C-407E-A947-70E740481C1C}">
                <a14:useLocalDpi xmlns:a14="http://schemas.microsoft.com/office/drawing/2010/main" val="0"/>
              </a:ext>
            </a:extLst>
          </a:blip>
          <a:stretch>
            <a:fillRect/>
          </a:stretch>
        </p:blipFill>
        <p:spPr>
          <a:xfrm>
            <a:off x="1477018" y="4580129"/>
            <a:ext cx="2438400" cy="1371600"/>
          </a:xfrm>
          <a:prstGeom prst="rect">
            <a:avLst/>
          </a:prstGeom>
        </p:spPr>
      </p:pic>
      <p:pic>
        <p:nvPicPr>
          <p:cNvPr id="49" name="Picture 48">
            <a:extLst>
              <a:ext uri="{FF2B5EF4-FFF2-40B4-BE49-F238E27FC236}">
                <a16:creationId xmlns:a16="http://schemas.microsoft.com/office/drawing/2014/main" id="{F33D4303-0929-4C19-A513-81484C47A9BE}"/>
              </a:ext>
            </a:extLst>
          </p:cNvPr>
          <p:cNvPicPr>
            <a:picLocks noChangeAspect="1"/>
          </p:cNvPicPr>
          <p:nvPr/>
        </p:nvPicPr>
        <p:blipFill>
          <a:blip r:embed="rId6" cstate="print">
            <a:clrChange>
              <a:clrFrom>
                <a:srgbClr val="FCFAFB"/>
              </a:clrFrom>
              <a:clrTo>
                <a:srgbClr val="FCFAFB">
                  <a:alpha val="0"/>
                </a:srgbClr>
              </a:clrTo>
            </a:clrChange>
            <a:extLst>
              <a:ext uri="{28A0092B-C50C-407E-A947-70E740481C1C}">
                <a14:useLocalDpi xmlns:a14="http://schemas.microsoft.com/office/drawing/2010/main" val="0"/>
              </a:ext>
            </a:extLst>
          </a:blip>
          <a:stretch>
            <a:fillRect/>
          </a:stretch>
        </p:blipFill>
        <p:spPr>
          <a:xfrm>
            <a:off x="8263118" y="2121902"/>
            <a:ext cx="2438400" cy="1371600"/>
          </a:xfrm>
          <a:prstGeom prst="rect">
            <a:avLst/>
          </a:prstGeom>
        </p:spPr>
      </p:pic>
      <p:sp>
        <p:nvSpPr>
          <p:cNvPr id="50" name="TextBox 49">
            <a:extLst>
              <a:ext uri="{FF2B5EF4-FFF2-40B4-BE49-F238E27FC236}">
                <a16:creationId xmlns:a16="http://schemas.microsoft.com/office/drawing/2014/main" id="{55516AF1-B96D-4A74-AE34-71439FFDAFB5}"/>
              </a:ext>
            </a:extLst>
          </p:cNvPr>
          <p:cNvSpPr txBox="1"/>
          <p:nvPr/>
        </p:nvSpPr>
        <p:spPr>
          <a:xfrm>
            <a:off x="3995755" y="2617344"/>
            <a:ext cx="2971800" cy="461665"/>
          </a:xfrm>
          <a:prstGeom prst="rect">
            <a:avLst/>
          </a:prstGeom>
          <a:noFill/>
        </p:spPr>
        <p:txBody>
          <a:bodyPr wrap="square" rtlCol="0">
            <a:spAutoFit/>
          </a:bodyPr>
          <a:lstStyle/>
          <a:p>
            <a:r>
              <a:rPr lang="en-GB" sz="2400" dirty="0">
                <a:solidFill>
                  <a:srgbClr val="002060"/>
                </a:solidFill>
                <a:latin typeface="+mj-lt"/>
              </a:rPr>
              <a:t>intelligent</a:t>
            </a:r>
          </a:p>
        </p:txBody>
      </p:sp>
      <p:sp>
        <p:nvSpPr>
          <p:cNvPr id="51" name="TextBox 50">
            <a:extLst>
              <a:ext uri="{FF2B5EF4-FFF2-40B4-BE49-F238E27FC236}">
                <a16:creationId xmlns:a16="http://schemas.microsoft.com/office/drawing/2014/main" id="{D98266AD-D59D-4854-A406-7614F0DD2170}"/>
              </a:ext>
            </a:extLst>
          </p:cNvPr>
          <p:cNvSpPr txBox="1"/>
          <p:nvPr/>
        </p:nvSpPr>
        <p:spPr>
          <a:xfrm>
            <a:off x="7297979" y="2582810"/>
            <a:ext cx="2971800" cy="461665"/>
          </a:xfrm>
          <a:prstGeom prst="rect">
            <a:avLst/>
          </a:prstGeom>
          <a:noFill/>
        </p:spPr>
        <p:txBody>
          <a:bodyPr wrap="square" rtlCol="0">
            <a:spAutoFit/>
          </a:bodyPr>
          <a:lstStyle/>
          <a:p>
            <a:r>
              <a:rPr lang="en-GB" sz="2400" dirty="0">
                <a:solidFill>
                  <a:srgbClr val="002060"/>
                </a:solidFill>
                <a:latin typeface="+mj-lt"/>
              </a:rPr>
              <a:t>strict</a:t>
            </a:r>
          </a:p>
        </p:txBody>
      </p:sp>
      <p:sp>
        <p:nvSpPr>
          <p:cNvPr id="52" name="TextBox 51">
            <a:extLst>
              <a:ext uri="{FF2B5EF4-FFF2-40B4-BE49-F238E27FC236}">
                <a16:creationId xmlns:a16="http://schemas.microsoft.com/office/drawing/2014/main" id="{DC6E8282-1A18-430A-9A48-CAFBB4B4459D}"/>
              </a:ext>
            </a:extLst>
          </p:cNvPr>
          <p:cNvSpPr txBox="1"/>
          <p:nvPr/>
        </p:nvSpPr>
        <p:spPr>
          <a:xfrm>
            <a:off x="6040492" y="4772852"/>
            <a:ext cx="2971800" cy="461665"/>
          </a:xfrm>
          <a:prstGeom prst="rect">
            <a:avLst/>
          </a:prstGeom>
          <a:noFill/>
        </p:spPr>
        <p:txBody>
          <a:bodyPr wrap="square" rtlCol="0">
            <a:spAutoFit/>
          </a:bodyPr>
          <a:lstStyle/>
          <a:p>
            <a:r>
              <a:rPr lang="en-GB" sz="2400" dirty="0">
                <a:solidFill>
                  <a:srgbClr val="002060"/>
                </a:solidFill>
                <a:latin typeface="+mj-lt"/>
              </a:rPr>
              <a:t>well-behaved</a:t>
            </a:r>
          </a:p>
        </p:txBody>
      </p:sp>
      <p:sp>
        <p:nvSpPr>
          <p:cNvPr id="53" name="TextBox 52">
            <a:extLst>
              <a:ext uri="{FF2B5EF4-FFF2-40B4-BE49-F238E27FC236}">
                <a16:creationId xmlns:a16="http://schemas.microsoft.com/office/drawing/2014/main" id="{12F43E48-0C42-438B-ADB6-419AC86F4224}"/>
              </a:ext>
            </a:extLst>
          </p:cNvPr>
          <p:cNvSpPr txBox="1"/>
          <p:nvPr/>
        </p:nvSpPr>
        <p:spPr>
          <a:xfrm>
            <a:off x="9025281" y="3476660"/>
            <a:ext cx="2971800" cy="461665"/>
          </a:xfrm>
          <a:prstGeom prst="rect">
            <a:avLst/>
          </a:prstGeom>
          <a:noFill/>
        </p:spPr>
        <p:txBody>
          <a:bodyPr wrap="square" rtlCol="0">
            <a:spAutoFit/>
          </a:bodyPr>
          <a:lstStyle/>
          <a:p>
            <a:r>
              <a:rPr lang="en-GB" sz="2400" dirty="0">
                <a:solidFill>
                  <a:srgbClr val="002060"/>
                </a:solidFill>
                <a:latin typeface="+mj-lt"/>
              </a:rPr>
              <a:t>open</a:t>
            </a:r>
          </a:p>
        </p:txBody>
      </p:sp>
      <p:sp>
        <p:nvSpPr>
          <p:cNvPr id="54" name="Title 7">
            <a:extLst>
              <a:ext uri="{FF2B5EF4-FFF2-40B4-BE49-F238E27FC236}">
                <a16:creationId xmlns:a16="http://schemas.microsoft.com/office/drawing/2014/main" id="{271D2D11-FB3F-4A92-8890-88ED855B8A9B}"/>
              </a:ext>
            </a:extLst>
          </p:cNvPr>
          <p:cNvSpPr>
            <a:spLocks noGrp="1"/>
          </p:cNvSpPr>
          <p:nvPr>
            <p:ph type="title"/>
          </p:nvPr>
        </p:nvSpPr>
        <p:spPr>
          <a:xfrm>
            <a:off x="159479" y="-50411"/>
            <a:ext cx="3600666" cy="675804"/>
          </a:xfrm>
        </p:spPr>
        <p:txBody>
          <a:bodyPr/>
          <a:lstStyle/>
          <a:p>
            <a:pPr lvl="0">
              <a:lnSpc>
                <a:spcPct val="100000"/>
              </a:lnSpc>
              <a:spcBef>
                <a:spcPts val="0"/>
              </a:spcBef>
              <a:defRPr/>
            </a:pPr>
            <a:r>
              <a:rPr lang="en-GB" sz="2000" b="1" dirty="0">
                <a:solidFill>
                  <a:srgbClr val="4472C4">
                    <a:lumMod val="50000"/>
                  </a:srgbClr>
                </a:solidFill>
                <a:latin typeface="+mj-lt"/>
                <a:ea typeface="+mn-ea"/>
                <a:cs typeface="+mn-cs"/>
              </a:rPr>
              <a:t>Task 2 </a:t>
            </a:r>
            <a:r>
              <a:rPr lang="en-GB" sz="2000" b="1" dirty="0" err="1">
                <a:solidFill>
                  <a:srgbClr val="4472C4">
                    <a:lumMod val="50000"/>
                  </a:srgbClr>
                </a:solidFill>
                <a:latin typeface="+mj-lt"/>
                <a:ea typeface="+mn-ea"/>
                <a:cs typeface="+mn-cs"/>
              </a:rPr>
              <a:t>Rolecard</a:t>
            </a:r>
            <a:r>
              <a:rPr lang="en-GB" sz="2000" b="1" dirty="0">
                <a:solidFill>
                  <a:srgbClr val="4472C4">
                    <a:lumMod val="50000"/>
                  </a:srgbClr>
                </a:solidFill>
                <a:latin typeface="+mj-lt"/>
                <a:ea typeface="+mn-ea"/>
                <a:cs typeface="+mn-cs"/>
              </a:rPr>
              <a:t> (Partner A)</a:t>
            </a:r>
            <a:endParaRPr lang="en-US" dirty="0">
              <a:latin typeface="+mj-lt"/>
            </a:endParaRPr>
          </a:p>
        </p:txBody>
      </p:sp>
    </p:spTree>
    <p:extLst>
      <p:ext uri="{BB962C8B-B14F-4D97-AF65-F5344CB8AC3E}">
        <p14:creationId xmlns:p14="http://schemas.microsoft.com/office/powerpoint/2010/main" val="2665228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p:bldP spid="41" grpId="0"/>
      <p:bldP spid="42" grpId="0"/>
      <p:bldP spid="43" grpId="0"/>
      <p:bldP spid="44" grpId="0"/>
      <p:bldP spid="45" grpId="0"/>
      <p:bldP spid="50" grpId="0"/>
      <p:bldP spid="51" grpId="0"/>
      <p:bldP spid="52" grpId="0"/>
      <p:bldP spid="5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AB8EF9DB-99E8-4ECA-A7F2-0E7929698DA1}"/>
              </a:ext>
            </a:extLst>
          </p:cNvPr>
          <p:cNvSpPr/>
          <p:nvPr/>
        </p:nvSpPr>
        <p:spPr>
          <a:xfrm>
            <a:off x="389558" y="1733393"/>
            <a:ext cx="11412884" cy="4479517"/>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p:cNvSpPr>
            <a:spLocks noGrp="1"/>
          </p:cNvSpPr>
          <p:nvPr>
            <p:ph type="title"/>
          </p:nvPr>
        </p:nvSpPr>
        <p:spPr>
          <a:xfrm>
            <a:off x="-1" y="249870"/>
            <a:ext cx="4860099" cy="647577"/>
          </a:xfrm>
        </p:spPr>
        <p:txBody>
          <a:bodyPr>
            <a:normAutofit/>
          </a:bodyPr>
          <a:lstStyle/>
          <a:p>
            <a:r>
              <a:rPr lang="en-GB" sz="3600" b="1" dirty="0">
                <a:solidFill>
                  <a:schemeClr val="bg1"/>
                </a:solidFill>
              </a:rPr>
              <a:t>Les </a:t>
            </a:r>
            <a:r>
              <a:rPr lang="en-GB" sz="3600" b="1" dirty="0" err="1">
                <a:solidFill>
                  <a:schemeClr val="bg1"/>
                </a:solidFill>
              </a:rPr>
              <a:t>amis</a:t>
            </a:r>
            <a:r>
              <a:rPr lang="en-GB" sz="3600" b="1" dirty="0">
                <a:solidFill>
                  <a:schemeClr val="bg1"/>
                </a:solidFill>
              </a:rPr>
              <a:t> de Louise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8787161" y="249870"/>
            <a:ext cx="3122759" cy="396901"/>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EDD47101-90A6-468C-B69C-E1EB3ADC2524}"/>
              </a:ext>
            </a:extLst>
          </p:cNvPr>
          <p:cNvSpPr txBox="1"/>
          <p:nvPr/>
        </p:nvSpPr>
        <p:spPr>
          <a:xfrm>
            <a:off x="3206312" y="1974035"/>
            <a:ext cx="8146378" cy="3539430"/>
          </a:xfrm>
          <a:prstGeom prst="rect">
            <a:avLst/>
          </a:prstGeom>
          <a:noFill/>
        </p:spPr>
        <p:txBody>
          <a:bodyPr wrap="square" rtlCol="0">
            <a:spAutoFit/>
          </a:bodyPr>
          <a:lstStyle/>
          <a:p>
            <a:r>
              <a:rPr lang="fr-FR" sz="3200" dirty="0">
                <a:solidFill>
                  <a:srgbClr val="002060"/>
                </a:solidFill>
                <a:latin typeface="+mj-lt"/>
              </a:rPr>
              <a:t>Je suis Louise. Je suis française. J’ai six amis. Céline est petite et drôle. Elle est intelligente. Max est grand et aimable*. Il est intéressant. Patrick et Louis sont amusants mais méchants. Ils sont jeunes! Sarah et Camille sont sages et calmes. Elles sont contentes. </a:t>
            </a:r>
          </a:p>
        </p:txBody>
      </p:sp>
      <p:sp>
        <p:nvSpPr>
          <p:cNvPr id="27" name="TextBox 26">
            <a:extLst>
              <a:ext uri="{FF2B5EF4-FFF2-40B4-BE49-F238E27FC236}">
                <a16:creationId xmlns:a16="http://schemas.microsoft.com/office/drawing/2014/main" id="{55BC1773-0073-4782-B8B3-2BD0D6EA2623}"/>
              </a:ext>
            </a:extLst>
          </p:cNvPr>
          <p:cNvSpPr txBox="1"/>
          <p:nvPr/>
        </p:nvSpPr>
        <p:spPr>
          <a:xfrm>
            <a:off x="4169865" y="847845"/>
            <a:ext cx="11679622" cy="830997"/>
          </a:xfrm>
          <a:prstGeom prst="rect">
            <a:avLst/>
          </a:prstGeom>
          <a:noFill/>
        </p:spPr>
        <p:txBody>
          <a:bodyPr wrap="square" rtlCol="0">
            <a:spAutoFit/>
          </a:bodyPr>
          <a:lstStyle/>
          <a:p>
            <a:r>
              <a:rPr lang="en-GB" sz="2400" dirty="0">
                <a:solidFill>
                  <a:srgbClr val="002060"/>
                </a:solidFill>
                <a:latin typeface="+mj-lt"/>
              </a:rPr>
              <a:t>Read the text whilst listening to the recording. </a:t>
            </a:r>
            <a:br>
              <a:rPr lang="en-GB" sz="2400" dirty="0">
                <a:solidFill>
                  <a:srgbClr val="002060"/>
                </a:solidFill>
                <a:latin typeface="+mj-lt"/>
              </a:rPr>
            </a:br>
            <a:r>
              <a:rPr lang="en-GB" sz="2400" dirty="0">
                <a:solidFill>
                  <a:srgbClr val="002060"/>
                </a:solidFill>
                <a:latin typeface="+mj-lt"/>
              </a:rPr>
              <a:t>Your teacher will ask questions.</a:t>
            </a:r>
          </a:p>
        </p:txBody>
      </p:sp>
      <p:pic>
        <p:nvPicPr>
          <p:cNvPr id="28" name="Slide 58">
            <a:hlinkClick r:id="" action="ppaction://media"/>
            <a:extLst>
              <a:ext uri="{FF2B5EF4-FFF2-40B4-BE49-F238E27FC236}">
                <a16:creationId xmlns:a16="http://schemas.microsoft.com/office/drawing/2014/main" id="{29396D39-1004-4E67-A066-03972423CF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1723" y="5208665"/>
            <a:ext cx="609600" cy="609600"/>
          </a:xfrm>
          <a:prstGeom prst="rect">
            <a:avLst/>
          </a:prstGeom>
        </p:spPr>
      </p:pic>
      <p:sp>
        <p:nvSpPr>
          <p:cNvPr id="3" name="Speech Bubble: Rectangle with Corners Rounded 2">
            <a:extLst>
              <a:ext uri="{FF2B5EF4-FFF2-40B4-BE49-F238E27FC236}">
                <a16:creationId xmlns:a16="http://schemas.microsoft.com/office/drawing/2014/main" id="{F1E6FEC9-9A2C-4795-8037-519B479B833C}"/>
              </a:ext>
            </a:extLst>
          </p:cNvPr>
          <p:cNvSpPr/>
          <p:nvPr/>
        </p:nvSpPr>
        <p:spPr>
          <a:xfrm>
            <a:off x="8419647" y="5606510"/>
            <a:ext cx="2886860" cy="423509"/>
          </a:xfrm>
          <a:prstGeom prst="wedgeRoundRectCallout">
            <a:avLst>
              <a:gd name="adj1" fmla="val 49491"/>
              <a:gd name="adj2" fmla="val 21196"/>
              <a:gd name="adj3" fmla="val 16667"/>
            </a:avLst>
          </a:prstGeom>
          <a:solidFill>
            <a:srgbClr val="0055A5"/>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*aimable = kind, nice</a:t>
            </a:r>
            <a:endParaRPr lang="fr-FR" sz="2000" dirty="0"/>
          </a:p>
        </p:txBody>
      </p:sp>
      <p:pic>
        <p:nvPicPr>
          <p:cNvPr id="11" name="Picture 10" descr="A person holding a camera&#10;&#10;Description automatically generated">
            <a:extLst>
              <a:ext uri="{FF2B5EF4-FFF2-40B4-BE49-F238E27FC236}">
                <a16:creationId xmlns:a16="http://schemas.microsoft.com/office/drawing/2014/main" id="{AE1E45B6-6180-449E-9C45-AF323927076E}"/>
              </a:ext>
            </a:extLst>
          </p:cNvPr>
          <p:cNvPicPr>
            <a:picLocks noChangeAspect="1"/>
          </p:cNvPicPr>
          <p:nvPr/>
        </p:nvPicPr>
        <p:blipFill rotWithShape="1">
          <a:blip r:embed="rId6">
            <a:extLst>
              <a:ext uri="{28A0092B-C50C-407E-A947-70E740481C1C}">
                <a14:useLocalDpi xmlns:a14="http://schemas.microsoft.com/office/drawing/2010/main" val="0"/>
              </a:ext>
            </a:extLst>
          </a:blip>
          <a:srcRect b="28553"/>
          <a:stretch/>
        </p:blipFill>
        <p:spPr>
          <a:xfrm>
            <a:off x="141589" y="1039735"/>
            <a:ext cx="2961810" cy="3179130"/>
          </a:xfrm>
          <a:prstGeom prst="ellipse">
            <a:avLst/>
          </a:prstGeom>
        </p:spPr>
      </p:pic>
    </p:spTree>
    <p:extLst>
      <p:ext uri="{BB962C8B-B14F-4D97-AF65-F5344CB8AC3E}">
        <p14:creationId xmlns:p14="http://schemas.microsoft.com/office/powerpoint/2010/main" val="31803643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927" fill="hold"/>
                                        <p:tgtEl>
                                          <p:spTgt spid="28"/>
                                        </p:tgtEl>
                                      </p:cBhvr>
                                    </p:cmd>
                                  </p:childTnLst>
                                </p:cTn>
                              </p:par>
                            </p:childTnLst>
                          </p:cTn>
                        </p:par>
                      </p:childTnLst>
                    </p:cTn>
                  </p:par>
                </p:childTnLst>
              </p:cTn>
              <p:nextCondLst>
                <p:cond evt="onClick" delay="0">
                  <p:tgtEl>
                    <p:spTgt spid="28"/>
                  </p:tgtEl>
                </p:cond>
              </p:nextCondLst>
            </p:seq>
            <p:audio>
              <p:cMediaNode vol="80000">
                <p:cTn id="7" fill="hold" display="0">
                  <p:stCondLst>
                    <p:cond delay="indefinite"/>
                  </p:stCondLst>
                  <p:endCondLst>
                    <p:cond evt="onStopAudio" delay="0">
                      <p:tgtEl>
                        <p:sldTgt/>
                      </p:tgtEl>
                    </p:cond>
                  </p:endCondLst>
                </p:cTn>
                <p:tgtEl>
                  <p:spTgt spid="28"/>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10183660" y="249870"/>
            <a:ext cx="1726260"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15466263-3B8B-4AD1-BBE5-4848C6DDC3FA}"/>
              </a:ext>
            </a:extLst>
          </p:cNvPr>
          <p:cNvSpPr txBox="1"/>
          <p:nvPr/>
        </p:nvSpPr>
        <p:spPr>
          <a:xfrm>
            <a:off x="386450" y="1371965"/>
            <a:ext cx="11615759" cy="461665"/>
          </a:xfrm>
          <a:prstGeom prst="rect">
            <a:avLst/>
          </a:prstGeom>
          <a:noFill/>
        </p:spPr>
        <p:txBody>
          <a:bodyPr wrap="square" rtlCol="0">
            <a:spAutoFit/>
          </a:bodyPr>
          <a:lstStyle/>
          <a:p>
            <a:r>
              <a:rPr lang="en-GB" sz="2400" dirty="0">
                <a:solidFill>
                  <a:srgbClr val="002060"/>
                </a:solidFill>
                <a:latin typeface="+mj-lt"/>
              </a:rPr>
              <a:t>1) Jean </a:t>
            </a:r>
            <a:r>
              <a:rPr lang="en-GB" sz="2400" dirty="0" err="1">
                <a:solidFill>
                  <a:srgbClr val="002060"/>
                </a:solidFill>
                <a:latin typeface="+mj-lt"/>
              </a:rPr>
              <a:t>est</a:t>
            </a:r>
            <a:r>
              <a:rPr lang="en-GB" sz="2400" dirty="0">
                <a:solidFill>
                  <a:srgbClr val="002060"/>
                </a:solidFill>
                <a:latin typeface="+mj-lt"/>
              </a:rPr>
              <a:t> grand.   </a:t>
            </a:r>
            <a:r>
              <a:rPr lang="en-GB" sz="2400" b="1" dirty="0">
                <a:solidFill>
                  <a:srgbClr val="002060"/>
                </a:solidFill>
                <a:latin typeface="+mj-lt"/>
              </a:rPr>
              <a:t>Jean</a:t>
            </a:r>
            <a:r>
              <a:rPr lang="en-GB" sz="2400" dirty="0">
                <a:solidFill>
                  <a:srgbClr val="002060"/>
                </a:solidFill>
                <a:latin typeface="+mj-lt"/>
              </a:rPr>
              <a:t>  </a:t>
            </a:r>
            <a:r>
              <a:rPr lang="en-GB" sz="2400" dirty="0" err="1">
                <a:solidFill>
                  <a:srgbClr val="002060"/>
                </a:solidFill>
                <a:latin typeface="+mj-lt"/>
              </a:rPr>
              <a:t>est</a:t>
            </a:r>
            <a:r>
              <a:rPr lang="en-GB" sz="2400" dirty="0">
                <a:solidFill>
                  <a:srgbClr val="002060"/>
                </a:solidFill>
                <a:latin typeface="+mj-lt"/>
              </a:rPr>
              <a:t> intelligent et </a:t>
            </a:r>
            <a:r>
              <a:rPr lang="en-GB" sz="2400" dirty="0" err="1">
                <a:solidFill>
                  <a:srgbClr val="002060"/>
                </a:solidFill>
                <a:latin typeface="+mj-lt"/>
              </a:rPr>
              <a:t>dr</a:t>
            </a:r>
            <a:r>
              <a:rPr lang="en-GB" sz="2400" dirty="0" err="1">
                <a:solidFill>
                  <a:srgbClr val="002060"/>
                </a:solidFill>
                <a:latin typeface="+mj-lt"/>
                <a:cs typeface="Calibri" panose="020F0502020204030204" pitchFamily="34" charset="0"/>
              </a:rPr>
              <a:t>ôle</a:t>
            </a:r>
            <a:r>
              <a:rPr lang="en-GB" sz="2400" dirty="0">
                <a:solidFill>
                  <a:srgbClr val="002060"/>
                </a:solidFill>
                <a:latin typeface="+mj-lt"/>
              </a:rPr>
              <a:t>.  </a:t>
            </a:r>
            <a:r>
              <a:rPr lang="en-GB" sz="2400" b="1" dirty="0">
                <a:solidFill>
                  <a:srgbClr val="002060"/>
                </a:solidFill>
                <a:latin typeface="+mj-lt"/>
              </a:rPr>
              <a:t>Jean</a:t>
            </a:r>
            <a:r>
              <a:rPr lang="en-GB" sz="2400" dirty="0">
                <a:solidFill>
                  <a:srgbClr val="002060"/>
                </a:solidFill>
                <a:latin typeface="+mj-lt"/>
              </a:rPr>
              <a:t>  </a:t>
            </a:r>
            <a:r>
              <a:rPr lang="en-GB" sz="2400" dirty="0" err="1">
                <a:solidFill>
                  <a:srgbClr val="002060"/>
                </a:solidFill>
                <a:latin typeface="+mj-lt"/>
              </a:rPr>
              <a:t>regarde</a:t>
            </a:r>
            <a:r>
              <a:rPr lang="en-GB" sz="2400" dirty="0">
                <a:solidFill>
                  <a:srgbClr val="002060"/>
                </a:solidFill>
                <a:latin typeface="+mj-lt"/>
              </a:rPr>
              <a:t> la </a:t>
            </a:r>
            <a:r>
              <a:rPr lang="en-GB" sz="2400" dirty="0" err="1">
                <a:solidFill>
                  <a:srgbClr val="002060"/>
                </a:solidFill>
                <a:latin typeface="+mj-lt"/>
              </a:rPr>
              <a:t>t</a:t>
            </a:r>
            <a:r>
              <a:rPr lang="en-GB" sz="2400" dirty="0" err="1">
                <a:solidFill>
                  <a:srgbClr val="002060"/>
                </a:solidFill>
                <a:latin typeface="+mj-lt"/>
                <a:cs typeface="Calibri" panose="020F0502020204030204" pitchFamily="34" charset="0"/>
              </a:rPr>
              <a:t>élé</a:t>
            </a:r>
            <a:r>
              <a:rPr lang="en-GB" sz="2400" dirty="0">
                <a:solidFill>
                  <a:srgbClr val="002060"/>
                </a:solidFill>
                <a:latin typeface="+mj-lt"/>
                <a:cs typeface="Calibri" panose="020F0502020204030204" pitchFamily="34" charset="0"/>
              </a:rPr>
              <a:t>.</a:t>
            </a:r>
            <a:endParaRPr lang="en-GB" sz="2400" dirty="0">
              <a:solidFill>
                <a:srgbClr val="002060"/>
              </a:solidFill>
              <a:latin typeface="+mj-lt"/>
            </a:endParaRPr>
          </a:p>
        </p:txBody>
      </p:sp>
      <p:sp>
        <p:nvSpPr>
          <p:cNvPr id="11" name="TextBox 10">
            <a:extLst>
              <a:ext uri="{FF2B5EF4-FFF2-40B4-BE49-F238E27FC236}">
                <a16:creationId xmlns:a16="http://schemas.microsoft.com/office/drawing/2014/main" id="{BE298AEB-322C-4559-93DB-F46FA6BE135C}"/>
              </a:ext>
            </a:extLst>
          </p:cNvPr>
          <p:cNvSpPr txBox="1"/>
          <p:nvPr/>
        </p:nvSpPr>
        <p:spPr>
          <a:xfrm>
            <a:off x="413791" y="2362391"/>
            <a:ext cx="11615759" cy="461665"/>
          </a:xfrm>
          <a:prstGeom prst="rect">
            <a:avLst/>
          </a:prstGeom>
          <a:noFill/>
        </p:spPr>
        <p:txBody>
          <a:bodyPr wrap="square" rtlCol="0">
            <a:spAutoFit/>
          </a:bodyPr>
          <a:lstStyle/>
          <a:p>
            <a:r>
              <a:rPr lang="en-GB" sz="2400" dirty="0">
                <a:solidFill>
                  <a:srgbClr val="002060"/>
                </a:solidFill>
                <a:latin typeface="+mj-lt"/>
              </a:rPr>
              <a:t>2) Sarah </a:t>
            </a:r>
            <a:r>
              <a:rPr lang="en-GB" sz="2400" dirty="0" err="1">
                <a:solidFill>
                  <a:srgbClr val="002060"/>
                </a:solidFill>
                <a:latin typeface="+mj-lt"/>
              </a:rPr>
              <a:t>est</a:t>
            </a:r>
            <a:r>
              <a:rPr lang="en-GB" sz="2400" dirty="0">
                <a:solidFill>
                  <a:srgbClr val="002060"/>
                </a:solidFill>
                <a:latin typeface="+mj-lt"/>
              </a:rPr>
              <a:t> </a:t>
            </a:r>
            <a:r>
              <a:rPr lang="en-GB" sz="2400" dirty="0" err="1">
                <a:solidFill>
                  <a:srgbClr val="002060"/>
                </a:solidFill>
                <a:latin typeface="+mj-lt"/>
              </a:rPr>
              <a:t>jeune</a:t>
            </a:r>
            <a:r>
              <a:rPr lang="en-GB" sz="2400" dirty="0">
                <a:solidFill>
                  <a:srgbClr val="002060"/>
                </a:solidFill>
                <a:latin typeface="+mj-lt"/>
              </a:rPr>
              <a:t>.  </a:t>
            </a:r>
            <a:r>
              <a:rPr lang="en-GB" sz="2400" b="1" dirty="0">
                <a:solidFill>
                  <a:srgbClr val="002060"/>
                </a:solidFill>
                <a:latin typeface="+mj-lt"/>
              </a:rPr>
              <a:t>Sarah</a:t>
            </a:r>
            <a:r>
              <a:rPr lang="en-GB" sz="2400" dirty="0">
                <a:solidFill>
                  <a:srgbClr val="002060"/>
                </a:solidFill>
                <a:latin typeface="+mj-lt"/>
              </a:rPr>
              <a:t>  </a:t>
            </a:r>
            <a:r>
              <a:rPr lang="en-GB" sz="2400" dirty="0" err="1">
                <a:solidFill>
                  <a:srgbClr val="002060"/>
                </a:solidFill>
                <a:latin typeface="+mj-lt"/>
              </a:rPr>
              <a:t>est</a:t>
            </a:r>
            <a:r>
              <a:rPr lang="en-GB" sz="2400" dirty="0">
                <a:solidFill>
                  <a:srgbClr val="002060"/>
                </a:solidFill>
                <a:latin typeface="+mj-lt"/>
              </a:rPr>
              <a:t> </a:t>
            </a:r>
            <a:r>
              <a:rPr lang="en-GB" sz="2400" dirty="0" err="1">
                <a:solidFill>
                  <a:srgbClr val="002060"/>
                </a:solidFill>
                <a:latin typeface="+mj-lt"/>
              </a:rPr>
              <a:t>calme</a:t>
            </a:r>
            <a:r>
              <a:rPr lang="en-GB" sz="2400" dirty="0">
                <a:solidFill>
                  <a:srgbClr val="002060"/>
                </a:solidFill>
                <a:latin typeface="+mj-lt"/>
              </a:rPr>
              <a:t>.  </a:t>
            </a:r>
            <a:r>
              <a:rPr lang="en-GB" sz="2400" b="1" dirty="0">
                <a:solidFill>
                  <a:srgbClr val="002060"/>
                </a:solidFill>
                <a:latin typeface="+mj-lt"/>
              </a:rPr>
              <a:t>Sarah </a:t>
            </a:r>
            <a:r>
              <a:rPr lang="en-GB" sz="2400" dirty="0">
                <a:solidFill>
                  <a:srgbClr val="002060"/>
                </a:solidFill>
                <a:latin typeface="+mj-lt"/>
              </a:rPr>
              <a:t>  fait </a:t>
            </a:r>
            <a:r>
              <a:rPr lang="en-GB" sz="2400" dirty="0" err="1">
                <a:solidFill>
                  <a:srgbClr val="002060"/>
                </a:solidFill>
                <a:latin typeface="+mj-lt"/>
              </a:rPr>
              <a:t>une</a:t>
            </a:r>
            <a:r>
              <a:rPr lang="en-GB" sz="2400" dirty="0">
                <a:solidFill>
                  <a:srgbClr val="002060"/>
                </a:solidFill>
                <a:latin typeface="+mj-lt"/>
              </a:rPr>
              <a:t> </a:t>
            </a:r>
            <a:r>
              <a:rPr lang="en-GB" sz="2400" dirty="0" err="1">
                <a:solidFill>
                  <a:srgbClr val="002060"/>
                </a:solidFill>
                <a:latin typeface="+mj-lt"/>
              </a:rPr>
              <a:t>activit</a:t>
            </a:r>
            <a:r>
              <a:rPr lang="en-GB" sz="2400" dirty="0" err="1">
                <a:solidFill>
                  <a:srgbClr val="002060"/>
                </a:solidFill>
                <a:latin typeface="+mj-lt"/>
                <a:cs typeface="Calibri" panose="020F0502020204030204" pitchFamily="34" charset="0"/>
              </a:rPr>
              <a:t>é</a:t>
            </a:r>
            <a:r>
              <a:rPr lang="en-GB" sz="2400" dirty="0">
                <a:solidFill>
                  <a:srgbClr val="002060"/>
                </a:solidFill>
                <a:latin typeface="+mj-lt"/>
              </a:rPr>
              <a:t>.</a:t>
            </a:r>
          </a:p>
        </p:txBody>
      </p:sp>
      <p:sp>
        <p:nvSpPr>
          <p:cNvPr id="12" name="TextBox 11">
            <a:extLst>
              <a:ext uri="{FF2B5EF4-FFF2-40B4-BE49-F238E27FC236}">
                <a16:creationId xmlns:a16="http://schemas.microsoft.com/office/drawing/2014/main" id="{0F4D392E-0DC2-4D00-BAA7-69B2CAB3B7F8}"/>
              </a:ext>
            </a:extLst>
          </p:cNvPr>
          <p:cNvSpPr txBox="1"/>
          <p:nvPr/>
        </p:nvSpPr>
        <p:spPr>
          <a:xfrm>
            <a:off x="413790" y="3302162"/>
            <a:ext cx="11615759" cy="1200329"/>
          </a:xfrm>
          <a:prstGeom prst="rect">
            <a:avLst/>
          </a:prstGeom>
          <a:noFill/>
        </p:spPr>
        <p:txBody>
          <a:bodyPr wrap="square" rtlCol="0">
            <a:spAutoFit/>
          </a:bodyPr>
          <a:lstStyle/>
          <a:p>
            <a:r>
              <a:rPr lang="en-GB" sz="2400" dirty="0">
                <a:solidFill>
                  <a:srgbClr val="002060"/>
                </a:solidFill>
                <a:latin typeface="+mj-lt"/>
              </a:rPr>
              <a:t>3) Marc et Max </a:t>
            </a:r>
            <a:r>
              <a:rPr lang="en-GB" sz="2400" dirty="0" err="1">
                <a:solidFill>
                  <a:srgbClr val="002060"/>
                </a:solidFill>
                <a:latin typeface="+mj-lt"/>
              </a:rPr>
              <a:t>sont</a:t>
            </a:r>
            <a:r>
              <a:rPr lang="en-GB" sz="2400" dirty="0">
                <a:solidFill>
                  <a:srgbClr val="002060"/>
                </a:solidFill>
                <a:latin typeface="+mj-lt"/>
              </a:rPr>
              <a:t> sages.  </a:t>
            </a:r>
            <a:r>
              <a:rPr lang="en-GB" sz="2400" b="1" dirty="0">
                <a:solidFill>
                  <a:srgbClr val="002060"/>
                </a:solidFill>
                <a:latin typeface="+mj-lt"/>
              </a:rPr>
              <a:t>Marc et Max  </a:t>
            </a:r>
            <a:r>
              <a:rPr lang="en-GB" sz="2400" dirty="0" err="1">
                <a:solidFill>
                  <a:srgbClr val="002060"/>
                </a:solidFill>
                <a:latin typeface="+mj-lt"/>
              </a:rPr>
              <a:t>sont</a:t>
            </a:r>
            <a:r>
              <a:rPr lang="en-GB" sz="2400" dirty="0">
                <a:solidFill>
                  <a:srgbClr val="002060"/>
                </a:solidFill>
                <a:latin typeface="+mj-lt"/>
              </a:rPr>
              <a:t> contents.</a:t>
            </a:r>
          </a:p>
          <a:p>
            <a:r>
              <a:rPr lang="en-GB" sz="2400" dirty="0">
                <a:solidFill>
                  <a:srgbClr val="002060"/>
                </a:solidFill>
                <a:latin typeface="+mj-lt"/>
              </a:rPr>
              <a:t> </a:t>
            </a:r>
          </a:p>
          <a:p>
            <a:r>
              <a:rPr lang="en-GB" sz="2400" b="1" dirty="0">
                <a:solidFill>
                  <a:srgbClr val="002060"/>
                </a:solidFill>
                <a:latin typeface="+mj-lt"/>
              </a:rPr>
              <a:t>Marc et Max  </a:t>
            </a:r>
            <a:r>
              <a:rPr lang="en-GB" sz="2400" dirty="0" err="1">
                <a:solidFill>
                  <a:srgbClr val="002060"/>
                </a:solidFill>
                <a:latin typeface="+mj-lt"/>
                <a:cs typeface="Calibri" panose="020F0502020204030204" pitchFamily="34" charset="0"/>
              </a:rPr>
              <a:t>jouent</a:t>
            </a:r>
            <a:r>
              <a:rPr lang="en-GB" sz="2400" dirty="0">
                <a:solidFill>
                  <a:srgbClr val="002060"/>
                </a:solidFill>
                <a:latin typeface="+mj-lt"/>
                <a:cs typeface="Calibri" panose="020F0502020204030204" pitchFamily="34" charset="0"/>
              </a:rPr>
              <a:t> au tennis.</a:t>
            </a:r>
            <a:r>
              <a:rPr lang="en-GB" sz="2400" dirty="0">
                <a:solidFill>
                  <a:srgbClr val="002060"/>
                </a:solidFill>
                <a:latin typeface="+mj-lt"/>
              </a:rPr>
              <a:t> </a:t>
            </a:r>
          </a:p>
        </p:txBody>
      </p:sp>
      <p:sp>
        <p:nvSpPr>
          <p:cNvPr id="13" name="TextBox 12">
            <a:extLst>
              <a:ext uri="{FF2B5EF4-FFF2-40B4-BE49-F238E27FC236}">
                <a16:creationId xmlns:a16="http://schemas.microsoft.com/office/drawing/2014/main" id="{53A88A1F-8601-4221-A6FF-DE9962DBFD58}"/>
              </a:ext>
            </a:extLst>
          </p:cNvPr>
          <p:cNvSpPr txBox="1"/>
          <p:nvPr/>
        </p:nvSpPr>
        <p:spPr>
          <a:xfrm>
            <a:off x="381706" y="4863049"/>
            <a:ext cx="11615759" cy="1200329"/>
          </a:xfrm>
          <a:prstGeom prst="rect">
            <a:avLst/>
          </a:prstGeom>
          <a:noFill/>
        </p:spPr>
        <p:txBody>
          <a:bodyPr wrap="square" rtlCol="0">
            <a:spAutoFit/>
          </a:bodyPr>
          <a:lstStyle/>
          <a:p>
            <a:r>
              <a:rPr lang="en-GB" sz="2400" dirty="0">
                <a:solidFill>
                  <a:srgbClr val="002060"/>
                </a:solidFill>
                <a:latin typeface="+mj-lt"/>
              </a:rPr>
              <a:t>4) Sophie et Camille </a:t>
            </a:r>
            <a:r>
              <a:rPr lang="en-GB" sz="2400" dirty="0" err="1">
                <a:solidFill>
                  <a:srgbClr val="002060"/>
                </a:solidFill>
                <a:latin typeface="+mj-lt"/>
              </a:rPr>
              <a:t>sont</a:t>
            </a:r>
            <a:r>
              <a:rPr lang="en-GB" sz="2400" dirty="0">
                <a:solidFill>
                  <a:srgbClr val="002060"/>
                </a:solidFill>
                <a:latin typeface="+mj-lt"/>
              </a:rPr>
              <a:t> </a:t>
            </a:r>
            <a:r>
              <a:rPr lang="en-GB" sz="2400" dirty="0" err="1">
                <a:solidFill>
                  <a:srgbClr val="002060"/>
                </a:solidFill>
                <a:latin typeface="+mj-lt"/>
              </a:rPr>
              <a:t>grandes</a:t>
            </a:r>
            <a:r>
              <a:rPr lang="en-GB" sz="2400" dirty="0">
                <a:solidFill>
                  <a:srgbClr val="002060"/>
                </a:solidFill>
                <a:latin typeface="+mj-lt"/>
              </a:rPr>
              <a:t>.  </a:t>
            </a:r>
            <a:r>
              <a:rPr lang="en-GB" sz="2400" b="1" dirty="0">
                <a:solidFill>
                  <a:srgbClr val="002060"/>
                </a:solidFill>
                <a:latin typeface="+mj-lt"/>
              </a:rPr>
              <a:t>Sophie et Camille </a:t>
            </a:r>
            <a:r>
              <a:rPr lang="en-GB" sz="2400" dirty="0">
                <a:solidFill>
                  <a:srgbClr val="002060"/>
                </a:solidFill>
                <a:latin typeface="+mj-lt"/>
              </a:rPr>
              <a:t> </a:t>
            </a:r>
            <a:r>
              <a:rPr lang="en-GB" sz="2400" dirty="0" err="1">
                <a:solidFill>
                  <a:srgbClr val="002060"/>
                </a:solidFill>
                <a:latin typeface="+mj-lt"/>
              </a:rPr>
              <a:t>sont</a:t>
            </a:r>
            <a:r>
              <a:rPr lang="en-GB" sz="2400" dirty="0">
                <a:solidFill>
                  <a:srgbClr val="002060"/>
                </a:solidFill>
                <a:latin typeface="+mj-lt"/>
              </a:rPr>
              <a:t> </a:t>
            </a:r>
            <a:r>
              <a:rPr lang="en-GB" sz="2400">
                <a:solidFill>
                  <a:srgbClr val="002060"/>
                </a:solidFill>
                <a:latin typeface="+mj-lt"/>
              </a:rPr>
              <a:t>intelligentes</a:t>
            </a:r>
            <a:r>
              <a:rPr lang="en-GB" sz="2400" dirty="0">
                <a:solidFill>
                  <a:srgbClr val="002060"/>
                </a:solidFill>
                <a:latin typeface="+mj-lt"/>
              </a:rPr>
              <a:t>.</a:t>
            </a:r>
          </a:p>
          <a:p>
            <a:r>
              <a:rPr lang="en-GB" sz="2400" dirty="0">
                <a:solidFill>
                  <a:srgbClr val="002060"/>
                </a:solidFill>
                <a:latin typeface="+mj-lt"/>
              </a:rPr>
              <a:t> </a:t>
            </a:r>
          </a:p>
          <a:p>
            <a:r>
              <a:rPr lang="en-GB" sz="2400" b="1" dirty="0">
                <a:solidFill>
                  <a:srgbClr val="002060"/>
                </a:solidFill>
                <a:latin typeface="+mj-lt"/>
              </a:rPr>
              <a:t>Sophie et Camille  </a:t>
            </a:r>
            <a:r>
              <a:rPr lang="en-GB" sz="2400" dirty="0">
                <a:solidFill>
                  <a:srgbClr val="002060"/>
                </a:solidFill>
                <a:latin typeface="+mj-lt"/>
                <a:cs typeface="Calibri" panose="020F0502020204030204" pitchFamily="34" charset="0"/>
              </a:rPr>
              <a:t>font les courses.</a:t>
            </a:r>
            <a:r>
              <a:rPr lang="en-GB" sz="2400" dirty="0">
                <a:solidFill>
                  <a:srgbClr val="002060"/>
                </a:solidFill>
                <a:latin typeface="+mj-lt"/>
              </a:rPr>
              <a:t> </a:t>
            </a:r>
          </a:p>
        </p:txBody>
      </p:sp>
      <p:sp>
        <p:nvSpPr>
          <p:cNvPr id="14" name="TextBox 13">
            <a:extLst>
              <a:ext uri="{FF2B5EF4-FFF2-40B4-BE49-F238E27FC236}">
                <a16:creationId xmlns:a16="http://schemas.microsoft.com/office/drawing/2014/main" id="{A18CA2D2-16F8-4028-B1C9-0728064D7F4F}"/>
              </a:ext>
            </a:extLst>
          </p:cNvPr>
          <p:cNvSpPr txBox="1"/>
          <p:nvPr/>
        </p:nvSpPr>
        <p:spPr>
          <a:xfrm>
            <a:off x="413790" y="5601713"/>
            <a:ext cx="2754525" cy="461665"/>
          </a:xfrm>
          <a:prstGeom prst="rect">
            <a:avLst/>
          </a:prstGeom>
          <a:solidFill>
            <a:srgbClr val="EF4136"/>
          </a:solidFill>
        </p:spPr>
        <p:txBody>
          <a:bodyPr wrap="square" rtlCol="0">
            <a:spAutoFit/>
          </a:bodyPr>
          <a:lstStyle/>
          <a:p>
            <a:pPr algn="ctr"/>
            <a:r>
              <a:rPr lang="en-GB" sz="2400" b="1" dirty="0" err="1">
                <a:solidFill>
                  <a:schemeClr val="bg2"/>
                </a:solidFill>
                <a:latin typeface="+mj-lt"/>
              </a:rPr>
              <a:t>Elles</a:t>
            </a:r>
            <a:endParaRPr lang="en-GB" sz="2400" b="1" dirty="0">
              <a:solidFill>
                <a:schemeClr val="bg2"/>
              </a:solidFill>
              <a:latin typeface="+mj-lt"/>
            </a:endParaRPr>
          </a:p>
        </p:txBody>
      </p:sp>
      <p:sp>
        <p:nvSpPr>
          <p:cNvPr id="15" name="TextBox 14">
            <a:extLst>
              <a:ext uri="{FF2B5EF4-FFF2-40B4-BE49-F238E27FC236}">
                <a16:creationId xmlns:a16="http://schemas.microsoft.com/office/drawing/2014/main" id="{09C704D1-4FD6-4DFC-B21C-A384D177819F}"/>
              </a:ext>
            </a:extLst>
          </p:cNvPr>
          <p:cNvSpPr txBox="1"/>
          <p:nvPr/>
        </p:nvSpPr>
        <p:spPr>
          <a:xfrm>
            <a:off x="5671824" y="4860187"/>
            <a:ext cx="2697753" cy="461665"/>
          </a:xfrm>
          <a:prstGeom prst="rect">
            <a:avLst/>
          </a:prstGeom>
          <a:solidFill>
            <a:srgbClr val="EF4136"/>
          </a:solidFill>
        </p:spPr>
        <p:txBody>
          <a:bodyPr wrap="square" rtlCol="0">
            <a:spAutoFit/>
          </a:bodyPr>
          <a:lstStyle/>
          <a:p>
            <a:pPr algn="ctr"/>
            <a:r>
              <a:rPr lang="en-GB" sz="2400" b="1" dirty="0" err="1">
                <a:solidFill>
                  <a:schemeClr val="bg2"/>
                </a:solidFill>
                <a:latin typeface="+mj-lt"/>
              </a:rPr>
              <a:t>Elles</a:t>
            </a:r>
            <a:endParaRPr lang="en-GB" sz="2400" b="1" dirty="0">
              <a:solidFill>
                <a:schemeClr val="bg2"/>
              </a:solidFill>
              <a:latin typeface="+mj-lt"/>
            </a:endParaRPr>
          </a:p>
        </p:txBody>
      </p:sp>
      <p:sp>
        <p:nvSpPr>
          <p:cNvPr id="16" name="TextBox 15">
            <a:extLst>
              <a:ext uri="{FF2B5EF4-FFF2-40B4-BE49-F238E27FC236}">
                <a16:creationId xmlns:a16="http://schemas.microsoft.com/office/drawing/2014/main" id="{F33BDDF7-49D0-4972-9D00-671177B62803}"/>
              </a:ext>
            </a:extLst>
          </p:cNvPr>
          <p:cNvSpPr txBox="1"/>
          <p:nvPr/>
        </p:nvSpPr>
        <p:spPr>
          <a:xfrm>
            <a:off x="3336758" y="2389567"/>
            <a:ext cx="995756" cy="461665"/>
          </a:xfrm>
          <a:prstGeom prst="rect">
            <a:avLst/>
          </a:prstGeom>
          <a:solidFill>
            <a:srgbClr val="EF4136"/>
          </a:solidFill>
        </p:spPr>
        <p:txBody>
          <a:bodyPr wrap="square" rtlCol="0">
            <a:spAutoFit/>
          </a:bodyPr>
          <a:lstStyle/>
          <a:p>
            <a:pPr algn="ctr"/>
            <a:r>
              <a:rPr lang="en-GB" sz="2400" b="1" dirty="0">
                <a:solidFill>
                  <a:schemeClr val="bg2"/>
                </a:solidFill>
                <a:latin typeface="+mj-lt"/>
              </a:rPr>
              <a:t>Elle</a:t>
            </a:r>
          </a:p>
        </p:txBody>
      </p:sp>
      <p:sp>
        <p:nvSpPr>
          <p:cNvPr id="17" name="TextBox 16">
            <a:extLst>
              <a:ext uri="{FF2B5EF4-FFF2-40B4-BE49-F238E27FC236}">
                <a16:creationId xmlns:a16="http://schemas.microsoft.com/office/drawing/2014/main" id="{08BA68D6-79D1-4520-AC44-B9DD0E859B66}"/>
              </a:ext>
            </a:extLst>
          </p:cNvPr>
          <p:cNvSpPr txBox="1"/>
          <p:nvPr/>
        </p:nvSpPr>
        <p:spPr>
          <a:xfrm>
            <a:off x="6085320" y="2362391"/>
            <a:ext cx="1037360" cy="461665"/>
          </a:xfrm>
          <a:prstGeom prst="rect">
            <a:avLst/>
          </a:prstGeom>
          <a:solidFill>
            <a:srgbClr val="EF4136"/>
          </a:solidFill>
        </p:spPr>
        <p:txBody>
          <a:bodyPr wrap="square" rtlCol="0">
            <a:spAutoFit/>
          </a:bodyPr>
          <a:lstStyle/>
          <a:p>
            <a:pPr algn="ctr"/>
            <a:r>
              <a:rPr lang="en-GB" sz="2400" b="1" dirty="0">
                <a:solidFill>
                  <a:schemeClr val="bg2"/>
                </a:solidFill>
                <a:latin typeface="+mj-lt"/>
              </a:rPr>
              <a:t>Elle</a:t>
            </a:r>
          </a:p>
        </p:txBody>
      </p:sp>
      <p:sp>
        <p:nvSpPr>
          <p:cNvPr id="18" name="TextBox 17">
            <a:extLst>
              <a:ext uri="{FF2B5EF4-FFF2-40B4-BE49-F238E27FC236}">
                <a16:creationId xmlns:a16="http://schemas.microsoft.com/office/drawing/2014/main" id="{DCD86053-EABA-4F88-8CD0-855F5D491E23}"/>
              </a:ext>
            </a:extLst>
          </p:cNvPr>
          <p:cNvSpPr txBox="1"/>
          <p:nvPr/>
        </p:nvSpPr>
        <p:spPr>
          <a:xfrm>
            <a:off x="3336758" y="1344789"/>
            <a:ext cx="874295" cy="461665"/>
          </a:xfrm>
          <a:prstGeom prst="rect">
            <a:avLst/>
          </a:prstGeom>
          <a:solidFill>
            <a:srgbClr val="EF4136"/>
          </a:solidFill>
        </p:spPr>
        <p:txBody>
          <a:bodyPr wrap="square" rtlCol="0">
            <a:spAutoFit/>
          </a:bodyPr>
          <a:lstStyle/>
          <a:p>
            <a:pPr algn="ctr"/>
            <a:r>
              <a:rPr lang="en-GB" sz="2400" b="1" dirty="0">
                <a:solidFill>
                  <a:schemeClr val="bg2"/>
                </a:solidFill>
                <a:latin typeface="+mj-lt"/>
              </a:rPr>
              <a:t>Il</a:t>
            </a:r>
          </a:p>
        </p:txBody>
      </p:sp>
      <p:sp>
        <p:nvSpPr>
          <p:cNvPr id="19" name="TextBox 18">
            <a:extLst>
              <a:ext uri="{FF2B5EF4-FFF2-40B4-BE49-F238E27FC236}">
                <a16:creationId xmlns:a16="http://schemas.microsoft.com/office/drawing/2014/main" id="{7697D291-FEB1-478D-8926-A5E276C5BE2F}"/>
              </a:ext>
            </a:extLst>
          </p:cNvPr>
          <p:cNvSpPr txBox="1"/>
          <p:nvPr/>
        </p:nvSpPr>
        <p:spPr>
          <a:xfrm>
            <a:off x="7558545" y="1360185"/>
            <a:ext cx="874295" cy="461665"/>
          </a:xfrm>
          <a:prstGeom prst="rect">
            <a:avLst/>
          </a:prstGeom>
          <a:solidFill>
            <a:srgbClr val="EF4136"/>
          </a:solidFill>
        </p:spPr>
        <p:txBody>
          <a:bodyPr wrap="square" rtlCol="0">
            <a:spAutoFit/>
          </a:bodyPr>
          <a:lstStyle/>
          <a:p>
            <a:pPr algn="ctr"/>
            <a:r>
              <a:rPr lang="en-GB" sz="2400" b="1" dirty="0">
                <a:solidFill>
                  <a:schemeClr val="bg2"/>
                </a:solidFill>
                <a:latin typeface="+mj-lt"/>
              </a:rPr>
              <a:t>Il</a:t>
            </a:r>
          </a:p>
        </p:txBody>
      </p:sp>
      <p:sp>
        <p:nvSpPr>
          <p:cNvPr id="20" name="TextBox 19">
            <a:extLst>
              <a:ext uri="{FF2B5EF4-FFF2-40B4-BE49-F238E27FC236}">
                <a16:creationId xmlns:a16="http://schemas.microsoft.com/office/drawing/2014/main" id="{7CC7FD63-FD2F-4C23-A3EF-715664668DB5}"/>
              </a:ext>
            </a:extLst>
          </p:cNvPr>
          <p:cNvSpPr txBox="1"/>
          <p:nvPr/>
        </p:nvSpPr>
        <p:spPr>
          <a:xfrm>
            <a:off x="381706" y="3988842"/>
            <a:ext cx="2032630" cy="461665"/>
          </a:xfrm>
          <a:prstGeom prst="rect">
            <a:avLst/>
          </a:prstGeom>
          <a:solidFill>
            <a:srgbClr val="EF4136"/>
          </a:solidFill>
        </p:spPr>
        <p:txBody>
          <a:bodyPr wrap="square" rtlCol="0">
            <a:spAutoFit/>
          </a:bodyPr>
          <a:lstStyle/>
          <a:p>
            <a:pPr algn="ctr"/>
            <a:r>
              <a:rPr lang="en-GB" sz="2400" b="1" dirty="0" err="1">
                <a:solidFill>
                  <a:schemeClr val="bg2"/>
                </a:solidFill>
                <a:latin typeface="+mj-lt"/>
              </a:rPr>
              <a:t>Ils</a:t>
            </a:r>
            <a:endParaRPr lang="en-GB" sz="2400" b="1" dirty="0">
              <a:solidFill>
                <a:schemeClr val="bg2"/>
              </a:solidFill>
              <a:latin typeface="+mj-lt"/>
            </a:endParaRPr>
          </a:p>
        </p:txBody>
      </p:sp>
      <p:sp>
        <p:nvSpPr>
          <p:cNvPr id="21" name="TextBox 20">
            <a:extLst>
              <a:ext uri="{FF2B5EF4-FFF2-40B4-BE49-F238E27FC236}">
                <a16:creationId xmlns:a16="http://schemas.microsoft.com/office/drawing/2014/main" id="{397704D0-18F8-4E37-9150-90C499758EEF}"/>
              </a:ext>
            </a:extLst>
          </p:cNvPr>
          <p:cNvSpPr txBox="1"/>
          <p:nvPr/>
        </p:nvSpPr>
        <p:spPr>
          <a:xfrm>
            <a:off x="4629087" y="3302162"/>
            <a:ext cx="1974913" cy="479286"/>
          </a:xfrm>
          <a:prstGeom prst="rect">
            <a:avLst/>
          </a:prstGeom>
          <a:solidFill>
            <a:srgbClr val="EF4136"/>
          </a:solidFill>
        </p:spPr>
        <p:txBody>
          <a:bodyPr wrap="square" rtlCol="0">
            <a:spAutoFit/>
          </a:bodyPr>
          <a:lstStyle/>
          <a:p>
            <a:pPr algn="ctr"/>
            <a:r>
              <a:rPr lang="en-GB" sz="2400" b="1" dirty="0" err="1">
                <a:solidFill>
                  <a:schemeClr val="bg2"/>
                </a:solidFill>
                <a:latin typeface="+mj-lt"/>
              </a:rPr>
              <a:t>Ils</a:t>
            </a:r>
            <a:endParaRPr lang="en-GB" sz="2400" b="1" dirty="0">
              <a:solidFill>
                <a:schemeClr val="bg2"/>
              </a:solidFill>
              <a:latin typeface="+mj-lt"/>
            </a:endParaRPr>
          </a:p>
        </p:txBody>
      </p:sp>
      <p:sp>
        <p:nvSpPr>
          <p:cNvPr id="2" name="Title 1">
            <a:extLst>
              <a:ext uri="{FF2B5EF4-FFF2-40B4-BE49-F238E27FC236}">
                <a16:creationId xmlns:a16="http://schemas.microsoft.com/office/drawing/2014/main" id="{0BBFF94E-9AFA-4253-AEB3-D158985398E6}"/>
              </a:ext>
            </a:extLst>
          </p:cNvPr>
          <p:cNvSpPr>
            <a:spLocks noGrp="1"/>
          </p:cNvSpPr>
          <p:nvPr>
            <p:ph type="title"/>
          </p:nvPr>
        </p:nvSpPr>
        <p:spPr>
          <a:xfrm>
            <a:off x="-20680" y="237357"/>
            <a:ext cx="4427580" cy="647577"/>
          </a:xfrm>
        </p:spPr>
        <p:txBody>
          <a:bodyPr>
            <a:normAutofit fontScale="90000"/>
          </a:bodyPr>
          <a:lstStyle/>
          <a:p>
            <a:r>
              <a:rPr lang="fr-FR" sz="3200" b="1" dirty="0">
                <a:solidFill>
                  <a:schemeClr val="bg1"/>
                </a:solidFill>
              </a:rPr>
              <a:t>Il, elle, ils ou elles ?</a:t>
            </a:r>
            <a:br>
              <a:rPr lang="en-GB" sz="3200" b="1" dirty="0">
                <a:solidFill>
                  <a:schemeClr val="bg1"/>
                </a:solidFill>
              </a:rPr>
            </a:br>
            <a:endParaRPr lang="en-GB" dirty="0"/>
          </a:p>
        </p:txBody>
      </p:sp>
    </p:spTree>
    <p:extLst>
      <p:ext uri="{BB962C8B-B14F-4D97-AF65-F5344CB8AC3E}">
        <p14:creationId xmlns:p14="http://schemas.microsoft.com/office/powerpoint/2010/main" val="1170376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i="0" kern="1200" spc="0" baseline="0" dirty="0" err="1">
                <a:ln>
                  <a:noFill/>
                </a:ln>
                <a:solidFill>
                  <a:srgbClr val="FFFFFF"/>
                </a:solidFill>
                <a:effectLst/>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ADCC8FDA-9DAA-49A1-9D7B-CF799CC8D77A}"/>
              </a:ext>
            </a:extLst>
          </p:cNvPr>
          <p:cNvSpPr txBox="1"/>
          <p:nvPr/>
        </p:nvSpPr>
        <p:spPr>
          <a:xfrm>
            <a:off x="466612" y="4222844"/>
            <a:ext cx="11615759" cy="1200329"/>
          </a:xfrm>
          <a:prstGeom prst="rect">
            <a:avLst/>
          </a:prstGeom>
          <a:noFill/>
        </p:spPr>
        <p:txBody>
          <a:bodyPr wrap="square" rtlCol="0">
            <a:spAutoFit/>
          </a:bodyPr>
          <a:lstStyle/>
          <a:p>
            <a:r>
              <a:rPr lang="en-GB" sz="2400" dirty="0">
                <a:solidFill>
                  <a:srgbClr val="002060"/>
                </a:solidFill>
                <a:latin typeface="+mj-lt"/>
              </a:rPr>
              <a:t>7) Le  </a:t>
            </a:r>
            <a:r>
              <a:rPr lang="en-GB" sz="2400" dirty="0" err="1">
                <a:solidFill>
                  <a:srgbClr val="002060"/>
                </a:solidFill>
                <a:latin typeface="+mj-lt"/>
              </a:rPr>
              <a:t>ga</a:t>
            </a:r>
            <a:r>
              <a:rPr lang="en-GB" sz="2400" dirty="0" err="1">
                <a:solidFill>
                  <a:srgbClr val="002060"/>
                </a:solidFill>
              </a:rPr>
              <a:t>rç</a:t>
            </a:r>
            <a:r>
              <a:rPr lang="en-GB" sz="2400" dirty="0" err="1">
                <a:solidFill>
                  <a:srgbClr val="002060"/>
                </a:solidFill>
                <a:latin typeface="+mj-lt"/>
              </a:rPr>
              <a:t>on</a:t>
            </a:r>
            <a:r>
              <a:rPr lang="en-GB" sz="2400" dirty="0">
                <a:solidFill>
                  <a:srgbClr val="002060"/>
                </a:solidFill>
                <a:latin typeface="+mj-lt"/>
              </a:rPr>
              <a:t> </a:t>
            </a:r>
            <a:r>
              <a:rPr lang="en-GB" sz="2400" dirty="0" err="1">
                <a:solidFill>
                  <a:srgbClr val="002060"/>
                </a:solidFill>
                <a:latin typeface="+mj-lt"/>
              </a:rPr>
              <a:t>est</a:t>
            </a:r>
            <a:r>
              <a:rPr lang="en-GB" sz="2400" dirty="0">
                <a:solidFill>
                  <a:srgbClr val="002060"/>
                </a:solidFill>
                <a:latin typeface="+mj-lt"/>
              </a:rPr>
              <a:t> petit.  </a:t>
            </a:r>
            <a:r>
              <a:rPr lang="en-GB" sz="2400" b="1" dirty="0">
                <a:solidFill>
                  <a:srgbClr val="002060"/>
                </a:solidFill>
              </a:rPr>
              <a:t>Le  </a:t>
            </a:r>
            <a:r>
              <a:rPr lang="en-GB" sz="2400" b="1" dirty="0" err="1">
                <a:solidFill>
                  <a:srgbClr val="002060"/>
                </a:solidFill>
              </a:rPr>
              <a:t>garçon</a:t>
            </a:r>
            <a:r>
              <a:rPr lang="en-GB" sz="2400" b="1" dirty="0">
                <a:solidFill>
                  <a:srgbClr val="002060"/>
                </a:solidFill>
              </a:rPr>
              <a:t> </a:t>
            </a:r>
            <a:r>
              <a:rPr lang="en-GB" sz="2400" b="1" dirty="0">
                <a:solidFill>
                  <a:srgbClr val="002060"/>
                </a:solidFill>
                <a:latin typeface="+mj-lt"/>
              </a:rPr>
              <a:t> </a:t>
            </a:r>
            <a:r>
              <a:rPr lang="en-GB" sz="2400" dirty="0" err="1">
                <a:solidFill>
                  <a:srgbClr val="002060"/>
                </a:solidFill>
                <a:latin typeface="+mj-lt"/>
              </a:rPr>
              <a:t>est</a:t>
            </a:r>
            <a:r>
              <a:rPr lang="en-GB" sz="2400" dirty="0">
                <a:solidFill>
                  <a:srgbClr val="002060"/>
                </a:solidFill>
                <a:latin typeface="+mj-lt"/>
              </a:rPr>
              <a:t> </a:t>
            </a:r>
            <a:r>
              <a:rPr lang="en-GB" sz="2400" dirty="0" err="1">
                <a:solidFill>
                  <a:srgbClr val="002060"/>
                </a:solidFill>
                <a:latin typeface="+mj-lt"/>
              </a:rPr>
              <a:t>calme</a:t>
            </a:r>
            <a:r>
              <a:rPr lang="en-GB" sz="2400" dirty="0">
                <a:solidFill>
                  <a:srgbClr val="002060"/>
                </a:solidFill>
                <a:latin typeface="+mj-lt"/>
              </a:rPr>
              <a:t>. </a:t>
            </a:r>
          </a:p>
          <a:p>
            <a:endParaRPr lang="en-GB" sz="2400" b="1" dirty="0">
              <a:solidFill>
                <a:srgbClr val="002060"/>
              </a:solidFill>
            </a:endParaRPr>
          </a:p>
          <a:p>
            <a:r>
              <a:rPr lang="en-GB" sz="2400" b="1" dirty="0">
                <a:solidFill>
                  <a:srgbClr val="002060"/>
                </a:solidFill>
              </a:rPr>
              <a:t>Le  </a:t>
            </a:r>
            <a:r>
              <a:rPr lang="en-GB" sz="2400" b="1" dirty="0" err="1">
                <a:solidFill>
                  <a:srgbClr val="002060"/>
                </a:solidFill>
              </a:rPr>
              <a:t>garçon</a:t>
            </a:r>
            <a:r>
              <a:rPr lang="en-GB" sz="2400" b="1" dirty="0">
                <a:solidFill>
                  <a:srgbClr val="002060"/>
                </a:solidFill>
              </a:rPr>
              <a:t>  </a:t>
            </a:r>
            <a:r>
              <a:rPr lang="en-GB" sz="2400" dirty="0">
                <a:solidFill>
                  <a:srgbClr val="002060"/>
                </a:solidFill>
              </a:rPr>
              <a:t>fait le m</a:t>
            </a:r>
            <a:r>
              <a:rPr lang="en-GB" sz="2400" dirty="0">
                <a:solidFill>
                  <a:srgbClr val="002060"/>
                </a:solidFill>
                <a:cs typeface="Calibri" panose="020F0502020204030204" pitchFamily="34" charset="0"/>
              </a:rPr>
              <a:t>énage</a:t>
            </a:r>
            <a:r>
              <a:rPr lang="en-GB" sz="2400" dirty="0">
                <a:solidFill>
                  <a:srgbClr val="002060"/>
                </a:solidFill>
                <a:latin typeface="Century Gothic" panose="020B0502020202020204" pitchFamily="34" charset="0"/>
              </a:rPr>
              <a:t>.</a:t>
            </a:r>
            <a:r>
              <a:rPr lang="en-GB" sz="2400" dirty="0">
                <a:solidFill>
                  <a:srgbClr val="002060"/>
                </a:solidFill>
              </a:rPr>
              <a:t> </a:t>
            </a:r>
            <a:endParaRPr lang="en-GB" sz="2400" dirty="0">
              <a:solidFill>
                <a:srgbClr val="002060"/>
              </a:solidFill>
              <a:latin typeface="+mj-lt"/>
            </a:endParaRPr>
          </a:p>
        </p:txBody>
      </p:sp>
      <p:sp>
        <p:nvSpPr>
          <p:cNvPr id="10" name="TextBox 9">
            <a:extLst>
              <a:ext uri="{FF2B5EF4-FFF2-40B4-BE49-F238E27FC236}">
                <a16:creationId xmlns:a16="http://schemas.microsoft.com/office/drawing/2014/main" id="{F9EF272D-41F8-4903-88D4-1E0A173C3951}"/>
              </a:ext>
            </a:extLst>
          </p:cNvPr>
          <p:cNvSpPr txBox="1"/>
          <p:nvPr/>
        </p:nvSpPr>
        <p:spPr>
          <a:xfrm>
            <a:off x="466611" y="1562162"/>
            <a:ext cx="11615759" cy="1200329"/>
          </a:xfrm>
          <a:prstGeom prst="rect">
            <a:avLst/>
          </a:prstGeom>
          <a:noFill/>
        </p:spPr>
        <p:txBody>
          <a:bodyPr wrap="square" rtlCol="0">
            <a:spAutoFit/>
          </a:bodyPr>
          <a:lstStyle/>
          <a:p>
            <a:r>
              <a:rPr lang="en-GB" sz="2400" dirty="0">
                <a:solidFill>
                  <a:srgbClr val="002060"/>
                </a:solidFill>
              </a:rPr>
              <a:t>5) Les parents </a:t>
            </a:r>
            <a:r>
              <a:rPr lang="en-GB" sz="2400" dirty="0" err="1">
                <a:solidFill>
                  <a:srgbClr val="002060"/>
                </a:solidFill>
              </a:rPr>
              <a:t>sont</a:t>
            </a:r>
            <a:r>
              <a:rPr lang="en-GB" sz="2400" dirty="0">
                <a:solidFill>
                  <a:srgbClr val="002060"/>
                </a:solidFill>
              </a:rPr>
              <a:t> </a:t>
            </a:r>
            <a:r>
              <a:rPr lang="en-GB" sz="2400" dirty="0" err="1">
                <a:solidFill>
                  <a:srgbClr val="002060"/>
                </a:solidFill>
              </a:rPr>
              <a:t>stricts</a:t>
            </a:r>
            <a:r>
              <a:rPr lang="en-GB" sz="2400" dirty="0">
                <a:solidFill>
                  <a:srgbClr val="002060"/>
                </a:solidFill>
              </a:rPr>
              <a:t>.  </a:t>
            </a:r>
            <a:r>
              <a:rPr lang="en-GB" sz="2400" b="1" dirty="0">
                <a:solidFill>
                  <a:srgbClr val="002060"/>
                </a:solidFill>
              </a:rPr>
              <a:t>Les parents  </a:t>
            </a:r>
            <a:r>
              <a:rPr lang="en-GB" sz="2400" dirty="0" err="1">
                <a:solidFill>
                  <a:srgbClr val="002060"/>
                </a:solidFill>
              </a:rPr>
              <a:t>sont</a:t>
            </a:r>
            <a:r>
              <a:rPr lang="en-GB" sz="2400" dirty="0">
                <a:solidFill>
                  <a:srgbClr val="002060"/>
                </a:solidFill>
              </a:rPr>
              <a:t> contents.</a:t>
            </a:r>
          </a:p>
          <a:p>
            <a:r>
              <a:rPr lang="en-GB" sz="2400" dirty="0">
                <a:solidFill>
                  <a:srgbClr val="002060"/>
                </a:solidFill>
              </a:rPr>
              <a:t> </a:t>
            </a:r>
          </a:p>
          <a:p>
            <a:r>
              <a:rPr lang="en-GB" sz="2400" b="1" dirty="0">
                <a:solidFill>
                  <a:srgbClr val="002060"/>
                </a:solidFill>
              </a:rPr>
              <a:t>Les parents  </a:t>
            </a:r>
            <a:r>
              <a:rPr lang="en-GB" sz="2400" dirty="0" err="1">
                <a:solidFill>
                  <a:srgbClr val="002060"/>
                </a:solidFill>
                <a:cs typeface="Calibri" panose="020F0502020204030204" pitchFamily="34" charset="0"/>
              </a:rPr>
              <a:t>écoutent</a:t>
            </a:r>
            <a:r>
              <a:rPr lang="en-GB" sz="2400" dirty="0">
                <a:solidFill>
                  <a:srgbClr val="002060"/>
                </a:solidFill>
                <a:cs typeface="Calibri" panose="020F0502020204030204" pitchFamily="34" charset="0"/>
              </a:rPr>
              <a:t> la radio.</a:t>
            </a:r>
            <a:r>
              <a:rPr lang="en-GB" sz="2400" dirty="0">
                <a:solidFill>
                  <a:srgbClr val="002060"/>
                </a:solidFill>
              </a:rPr>
              <a:t> </a:t>
            </a:r>
          </a:p>
        </p:txBody>
      </p:sp>
      <p:sp>
        <p:nvSpPr>
          <p:cNvPr id="11" name="TextBox 10">
            <a:extLst>
              <a:ext uri="{FF2B5EF4-FFF2-40B4-BE49-F238E27FC236}">
                <a16:creationId xmlns:a16="http://schemas.microsoft.com/office/drawing/2014/main" id="{724B3E34-58BA-4B6A-AB72-0F247B726127}"/>
              </a:ext>
            </a:extLst>
          </p:cNvPr>
          <p:cNvSpPr txBox="1"/>
          <p:nvPr/>
        </p:nvSpPr>
        <p:spPr>
          <a:xfrm>
            <a:off x="466613" y="3142669"/>
            <a:ext cx="11615759" cy="461665"/>
          </a:xfrm>
          <a:prstGeom prst="rect">
            <a:avLst/>
          </a:prstGeom>
          <a:noFill/>
        </p:spPr>
        <p:txBody>
          <a:bodyPr wrap="square" rtlCol="0">
            <a:spAutoFit/>
          </a:bodyPr>
          <a:lstStyle/>
          <a:p>
            <a:r>
              <a:rPr lang="en-GB" sz="2400" dirty="0">
                <a:solidFill>
                  <a:srgbClr val="002060"/>
                </a:solidFill>
              </a:rPr>
              <a:t>6) La </a:t>
            </a:r>
            <a:r>
              <a:rPr lang="en-GB" sz="2400" dirty="0" err="1">
                <a:solidFill>
                  <a:srgbClr val="002060"/>
                </a:solidFill>
              </a:rPr>
              <a:t>fille</a:t>
            </a:r>
            <a:r>
              <a:rPr lang="en-GB" sz="2400" dirty="0">
                <a:solidFill>
                  <a:srgbClr val="002060"/>
                </a:solidFill>
              </a:rPr>
              <a:t> </a:t>
            </a:r>
            <a:r>
              <a:rPr lang="en-GB" sz="2400" dirty="0" err="1">
                <a:solidFill>
                  <a:srgbClr val="002060"/>
                </a:solidFill>
              </a:rPr>
              <a:t>est</a:t>
            </a:r>
            <a:r>
              <a:rPr lang="en-GB" sz="2400" dirty="0">
                <a:solidFill>
                  <a:srgbClr val="002060"/>
                </a:solidFill>
              </a:rPr>
              <a:t> </a:t>
            </a:r>
            <a:r>
              <a:rPr lang="en-GB" sz="2400" dirty="0" err="1">
                <a:solidFill>
                  <a:srgbClr val="002060"/>
                </a:solidFill>
              </a:rPr>
              <a:t>grande</a:t>
            </a:r>
            <a:r>
              <a:rPr lang="en-GB" sz="2400" dirty="0">
                <a:solidFill>
                  <a:srgbClr val="002060"/>
                </a:solidFill>
              </a:rPr>
              <a:t>.  </a:t>
            </a:r>
            <a:r>
              <a:rPr lang="en-GB" sz="2400" b="1" dirty="0">
                <a:solidFill>
                  <a:srgbClr val="002060"/>
                </a:solidFill>
              </a:rPr>
              <a:t>La </a:t>
            </a:r>
            <a:r>
              <a:rPr lang="en-GB" sz="2400" b="1" dirty="0" err="1">
                <a:solidFill>
                  <a:srgbClr val="002060"/>
                </a:solidFill>
              </a:rPr>
              <a:t>fille</a:t>
            </a:r>
            <a:r>
              <a:rPr lang="en-GB" sz="2400" dirty="0">
                <a:solidFill>
                  <a:srgbClr val="002060"/>
                </a:solidFill>
              </a:rPr>
              <a:t>  </a:t>
            </a:r>
            <a:r>
              <a:rPr lang="en-GB" sz="2400" dirty="0" err="1">
                <a:solidFill>
                  <a:srgbClr val="002060"/>
                </a:solidFill>
              </a:rPr>
              <a:t>est</a:t>
            </a:r>
            <a:r>
              <a:rPr lang="en-GB" sz="2400" dirty="0">
                <a:solidFill>
                  <a:srgbClr val="002060"/>
                </a:solidFill>
              </a:rPr>
              <a:t> </a:t>
            </a:r>
            <a:r>
              <a:rPr lang="en-GB" sz="2400" dirty="0" err="1">
                <a:solidFill>
                  <a:srgbClr val="002060"/>
                </a:solidFill>
              </a:rPr>
              <a:t>intelligente</a:t>
            </a:r>
            <a:r>
              <a:rPr lang="en-GB" sz="2400" dirty="0">
                <a:solidFill>
                  <a:srgbClr val="002060"/>
                </a:solidFill>
              </a:rPr>
              <a:t>.  </a:t>
            </a:r>
            <a:r>
              <a:rPr lang="en-GB" sz="2400" b="1" dirty="0">
                <a:solidFill>
                  <a:srgbClr val="002060"/>
                </a:solidFill>
              </a:rPr>
              <a:t>La </a:t>
            </a:r>
            <a:r>
              <a:rPr lang="en-GB" sz="2400" b="1" dirty="0" err="1">
                <a:solidFill>
                  <a:srgbClr val="002060"/>
                </a:solidFill>
              </a:rPr>
              <a:t>fille</a:t>
            </a:r>
            <a:r>
              <a:rPr lang="en-GB" sz="2400" b="1" dirty="0">
                <a:solidFill>
                  <a:srgbClr val="002060"/>
                </a:solidFill>
              </a:rPr>
              <a:t>  </a:t>
            </a:r>
            <a:r>
              <a:rPr lang="en-GB" sz="2400" dirty="0">
                <a:solidFill>
                  <a:srgbClr val="002060"/>
                </a:solidFill>
              </a:rPr>
              <a:t>a un frère.  </a:t>
            </a:r>
            <a:endParaRPr lang="en-GB" sz="2400" dirty="0">
              <a:solidFill>
                <a:srgbClr val="002060"/>
              </a:solidFill>
              <a:latin typeface="+mj-lt"/>
            </a:endParaRPr>
          </a:p>
        </p:txBody>
      </p:sp>
      <p:sp>
        <p:nvSpPr>
          <p:cNvPr id="12" name="TextBox 11">
            <a:extLst>
              <a:ext uri="{FF2B5EF4-FFF2-40B4-BE49-F238E27FC236}">
                <a16:creationId xmlns:a16="http://schemas.microsoft.com/office/drawing/2014/main" id="{4DC48B48-B94B-4BE3-BA49-BC873A0A6250}"/>
              </a:ext>
            </a:extLst>
          </p:cNvPr>
          <p:cNvSpPr txBox="1"/>
          <p:nvPr/>
        </p:nvSpPr>
        <p:spPr>
          <a:xfrm>
            <a:off x="353318" y="2315620"/>
            <a:ext cx="1959782" cy="461665"/>
          </a:xfrm>
          <a:prstGeom prst="rect">
            <a:avLst/>
          </a:prstGeom>
          <a:solidFill>
            <a:srgbClr val="EF4136"/>
          </a:solidFill>
        </p:spPr>
        <p:txBody>
          <a:bodyPr wrap="square" rtlCol="0">
            <a:spAutoFit/>
          </a:bodyPr>
          <a:lstStyle/>
          <a:p>
            <a:pPr algn="ctr"/>
            <a:r>
              <a:rPr lang="en-GB" sz="2400" b="1" dirty="0" err="1">
                <a:solidFill>
                  <a:schemeClr val="bg1"/>
                </a:solidFill>
              </a:rPr>
              <a:t>Ils</a:t>
            </a:r>
            <a:endParaRPr lang="en-GB" sz="2400" b="1" dirty="0">
              <a:solidFill>
                <a:schemeClr val="bg1"/>
              </a:solidFill>
            </a:endParaRPr>
          </a:p>
        </p:txBody>
      </p:sp>
      <p:sp>
        <p:nvSpPr>
          <p:cNvPr id="13" name="TextBox 12">
            <a:extLst>
              <a:ext uri="{FF2B5EF4-FFF2-40B4-BE49-F238E27FC236}">
                <a16:creationId xmlns:a16="http://schemas.microsoft.com/office/drawing/2014/main" id="{D34F4A11-CC37-421F-A6E1-A077674409BC}"/>
              </a:ext>
            </a:extLst>
          </p:cNvPr>
          <p:cNvSpPr txBox="1"/>
          <p:nvPr/>
        </p:nvSpPr>
        <p:spPr>
          <a:xfrm>
            <a:off x="353318" y="4944529"/>
            <a:ext cx="1805266" cy="461665"/>
          </a:xfrm>
          <a:prstGeom prst="rect">
            <a:avLst/>
          </a:prstGeom>
          <a:solidFill>
            <a:srgbClr val="EF4136"/>
          </a:solidFill>
        </p:spPr>
        <p:txBody>
          <a:bodyPr wrap="square" rtlCol="0">
            <a:spAutoFit/>
          </a:bodyPr>
          <a:lstStyle/>
          <a:p>
            <a:pPr algn="ctr"/>
            <a:r>
              <a:rPr lang="en-GB" sz="2400" b="1" dirty="0">
                <a:solidFill>
                  <a:schemeClr val="bg1"/>
                </a:solidFill>
              </a:rPr>
              <a:t>Il</a:t>
            </a:r>
          </a:p>
        </p:txBody>
      </p:sp>
      <p:sp>
        <p:nvSpPr>
          <p:cNvPr id="14" name="TextBox 13">
            <a:extLst>
              <a:ext uri="{FF2B5EF4-FFF2-40B4-BE49-F238E27FC236}">
                <a16:creationId xmlns:a16="http://schemas.microsoft.com/office/drawing/2014/main" id="{B074D80C-255E-4644-A3C7-800E85ED1731}"/>
              </a:ext>
            </a:extLst>
          </p:cNvPr>
          <p:cNvSpPr txBox="1"/>
          <p:nvPr/>
        </p:nvSpPr>
        <p:spPr>
          <a:xfrm>
            <a:off x="4274755" y="1549621"/>
            <a:ext cx="1858738" cy="461665"/>
          </a:xfrm>
          <a:prstGeom prst="rect">
            <a:avLst/>
          </a:prstGeom>
          <a:solidFill>
            <a:srgbClr val="EF4136"/>
          </a:solidFill>
        </p:spPr>
        <p:txBody>
          <a:bodyPr wrap="square" rtlCol="0">
            <a:spAutoFit/>
          </a:bodyPr>
          <a:lstStyle/>
          <a:p>
            <a:pPr algn="ctr"/>
            <a:r>
              <a:rPr lang="en-GB" sz="2400" b="1" dirty="0" err="1">
                <a:solidFill>
                  <a:schemeClr val="bg1"/>
                </a:solidFill>
              </a:rPr>
              <a:t>Ils</a:t>
            </a:r>
            <a:endParaRPr lang="en-GB" sz="2400" b="1" dirty="0">
              <a:solidFill>
                <a:schemeClr val="bg1"/>
              </a:solidFill>
            </a:endParaRPr>
          </a:p>
        </p:txBody>
      </p:sp>
      <p:sp>
        <p:nvSpPr>
          <p:cNvPr id="15" name="TextBox 14">
            <a:extLst>
              <a:ext uri="{FF2B5EF4-FFF2-40B4-BE49-F238E27FC236}">
                <a16:creationId xmlns:a16="http://schemas.microsoft.com/office/drawing/2014/main" id="{2328407C-B06D-4041-9E6F-82FB04DEF5AD}"/>
              </a:ext>
            </a:extLst>
          </p:cNvPr>
          <p:cNvSpPr txBox="1"/>
          <p:nvPr/>
        </p:nvSpPr>
        <p:spPr>
          <a:xfrm>
            <a:off x="3747902" y="3133120"/>
            <a:ext cx="1053707" cy="461665"/>
          </a:xfrm>
          <a:prstGeom prst="rect">
            <a:avLst/>
          </a:prstGeom>
          <a:solidFill>
            <a:srgbClr val="EF4136"/>
          </a:solidFill>
        </p:spPr>
        <p:txBody>
          <a:bodyPr wrap="square" rtlCol="0">
            <a:spAutoFit/>
          </a:bodyPr>
          <a:lstStyle/>
          <a:p>
            <a:pPr algn="ctr"/>
            <a:r>
              <a:rPr lang="en-GB" sz="2400" b="1" dirty="0">
                <a:solidFill>
                  <a:schemeClr val="bg1"/>
                </a:solidFill>
              </a:rPr>
              <a:t>Elle</a:t>
            </a:r>
          </a:p>
        </p:txBody>
      </p:sp>
      <p:sp>
        <p:nvSpPr>
          <p:cNvPr id="16" name="TextBox 15">
            <a:extLst>
              <a:ext uri="{FF2B5EF4-FFF2-40B4-BE49-F238E27FC236}">
                <a16:creationId xmlns:a16="http://schemas.microsoft.com/office/drawing/2014/main" id="{70A10B93-55BA-4CB1-BE22-36B585617508}"/>
              </a:ext>
            </a:extLst>
          </p:cNvPr>
          <p:cNvSpPr txBox="1"/>
          <p:nvPr/>
        </p:nvSpPr>
        <p:spPr>
          <a:xfrm>
            <a:off x="7210251" y="3133119"/>
            <a:ext cx="991181" cy="461665"/>
          </a:xfrm>
          <a:prstGeom prst="rect">
            <a:avLst/>
          </a:prstGeom>
          <a:solidFill>
            <a:srgbClr val="EF4136"/>
          </a:solidFill>
        </p:spPr>
        <p:txBody>
          <a:bodyPr wrap="square" rtlCol="0">
            <a:spAutoFit/>
          </a:bodyPr>
          <a:lstStyle/>
          <a:p>
            <a:pPr algn="ctr"/>
            <a:r>
              <a:rPr lang="en-GB" sz="2400" b="1" dirty="0">
                <a:solidFill>
                  <a:schemeClr val="bg1"/>
                </a:solidFill>
              </a:rPr>
              <a:t>Elle</a:t>
            </a:r>
          </a:p>
        </p:txBody>
      </p:sp>
      <p:sp>
        <p:nvSpPr>
          <p:cNvPr id="17" name="TextBox 16">
            <a:extLst>
              <a:ext uri="{FF2B5EF4-FFF2-40B4-BE49-F238E27FC236}">
                <a16:creationId xmlns:a16="http://schemas.microsoft.com/office/drawing/2014/main" id="{555D3219-5C63-433E-A01E-D89C448C6CDC}"/>
              </a:ext>
            </a:extLst>
          </p:cNvPr>
          <p:cNvSpPr txBox="1"/>
          <p:nvPr/>
        </p:nvSpPr>
        <p:spPr>
          <a:xfrm>
            <a:off x="3889655" y="4222844"/>
            <a:ext cx="1823908" cy="461665"/>
          </a:xfrm>
          <a:prstGeom prst="rect">
            <a:avLst/>
          </a:prstGeom>
          <a:solidFill>
            <a:srgbClr val="EF4136"/>
          </a:solidFill>
        </p:spPr>
        <p:txBody>
          <a:bodyPr wrap="square" rtlCol="0">
            <a:spAutoFit/>
          </a:bodyPr>
          <a:lstStyle/>
          <a:p>
            <a:pPr algn="ctr"/>
            <a:r>
              <a:rPr lang="en-GB" sz="2400" b="1" dirty="0">
                <a:solidFill>
                  <a:schemeClr val="bg1"/>
                </a:solidFill>
              </a:rPr>
              <a:t>Il</a:t>
            </a:r>
          </a:p>
        </p:txBody>
      </p:sp>
      <p:sp>
        <p:nvSpPr>
          <p:cNvPr id="5" name="Title 4">
            <a:extLst>
              <a:ext uri="{FF2B5EF4-FFF2-40B4-BE49-F238E27FC236}">
                <a16:creationId xmlns:a16="http://schemas.microsoft.com/office/drawing/2014/main" id="{EC5A0D3B-342B-4086-A0A9-189DC1934FAD}"/>
              </a:ext>
            </a:extLst>
          </p:cNvPr>
          <p:cNvSpPr>
            <a:spLocks noGrp="1"/>
          </p:cNvSpPr>
          <p:nvPr>
            <p:ph type="title"/>
          </p:nvPr>
        </p:nvSpPr>
        <p:spPr/>
        <p:txBody>
          <a:bodyPr>
            <a:normAutofit fontScale="90000"/>
          </a:bodyPr>
          <a:lstStyle/>
          <a:p>
            <a:r>
              <a:rPr lang="fr-FR" sz="3200" b="1" dirty="0">
                <a:solidFill>
                  <a:schemeClr val="bg1"/>
                </a:solidFill>
              </a:rPr>
              <a:t>Il, elle, ils ou elles ?</a:t>
            </a:r>
            <a:br>
              <a:rPr lang="en-GB" sz="3200" b="1" dirty="0">
                <a:solidFill>
                  <a:schemeClr val="bg1"/>
                </a:solidFill>
              </a:rPr>
            </a:br>
            <a:endParaRPr lang="en-GB" dirty="0"/>
          </a:p>
        </p:txBody>
      </p:sp>
    </p:spTree>
    <p:extLst>
      <p:ext uri="{BB962C8B-B14F-4D97-AF65-F5344CB8AC3E}">
        <p14:creationId xmlns:p14="http://schemas.microsoft.com/office/powerpoint/2010/main" val="412984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51832" y="4021"/>
            <a:ext cx="10515600" cy="1325563"/>
          </a:xfrm>
        </p:spPr>
        <p:txBody>
          <a:bodyPr>
            <a:normAutofit fontScale="90000"/>
          </a:bodyPr>
          <a:lstStyle/>
          <a:p>
            <a:pPr algn="ctr"/>
            <a:r>
              <a:rPr lang="en-GB" sz="13300" b="1" dirty="0">
                <a:solidFill>
                  <a:srgbClr val="115076"/>
                </a:solidFill>
                <a:cs typeface="Calibri" panose="020F0502020204030204" pitchFamily="34" charset="0"/>
              </a:rPr>
              <a:t>e</a:t>
            </a:r>
            <a:endParaRPr lang="en-GB" dirty="0"/>
          </a:p>
        </p:txBody>
      </p:sp>
      <p:sp>
        <p:nvSpPr>
          <p:cNvPr id="6" name="Rounded Rectangle 5" descr="rectangle"/>
          <p:cNvSpPr/>
          <p:nvPr/>
        </p:nvSpPr>
        <p:spPr>
          <a:xfrm>
            <a:off x="5105044" y="1486703"/>
            <a:ext cx="1986455" cy="271360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2" descr="calendar pointing to saturday"/>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63225" y="1614157"/>
            <a:ext cx="692815" cy="162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757893" y="3158965"/>
            <a:ext cx="83388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p>
        </p:txBody>
      </p:sp>
      <p:sp>
        <p:nvSpPr>
          <p:cNvPr id="7" name="TextBox 6"/>
          <p:cNvSpPr txBox="1"/>
          <p:nvPr/>
        </p:nvSpPr>
        <p:spPr>
          <a:xfrm>
            <a:off x="1031630" y="461194"/>
            <a:ext cx="300112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nêtre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1031630" y="3570129"/>
            <a:ext cx="302697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cond</a:t>
            </a:r>
          </a:p>
        </p:txBody>
      </p:sp>
      <p:grpSp>
        <p:nvGrpSpPr>
          <p:cNvPr id="18" name="Group 17" descr="podium with the second spot highlighted"/>
          <p:cNvGrpSpPr/>
          <p:nvPr/>
        </p:nvGrpSpPr>
        <p:grpSpPr>
          <a:xfrm>
            <a:off x="1031630" y="4585792"/>
            <a:ext cx="2669177" cy="1732184"/>
            <a:chOff x="1098258" y="4558568"/>
            <a:chExt cx="2669177" cy="1732184"/>
          </a:xfrm>
        </p:grpSpPr>
        <p:pic>
          <p:nvPicPr>
            <p:cNvPr id="2" name="Picture 1" descr="podium"/>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8258" y="4956163"/>
              <a:ext cx="2669177" cy="1334589"/>
            </a:xfrm>
            <a:prstGeom prst="rect">
              <a:avLst/>
            </a:prstGeom>
          </p:spPr>
        </p:pic>
        <p:sp>
          <p:nvSpPr>
            <p:cNvPr id="3" name="Down Arrow 2"/>
            <p:cNvSpPr/>
            <p:nvPr/>
          </p:nvSpPr>
          <p:spPr>
            <a:xfrm>
              <a:off x="1374381" y="4558568"/>
              <a:ext cx="391886" cy="784830"/>
            </a:xfrm>
            <a:prstGeom prst="downArrow">
              <a:avLst/>
            </a:prstGeom>
            <a:solidFill>
              <a:srgbClr val="F664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14" name="TextBox 13"/>
          <p:cNvSpPr txBox="1"/>
          <p:nvPr/>
        </p:nvSpPr>
        <p:spPr>
          <a:xfrm>
            <a:off x="3927583" y="4151460"/>
            <a:ext cx="42583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voir</a:t>
            </a:r>
          </a:p>
        </p:txBody>
      </p:sp>
      <p:sp>
        <p:nvSpPr>
          <p:cNvPr id="20" name="Rectangle 19"/>
          <p:cNvSpPr/>
          <p:nvPr/>
        </p:nvSpPr>
        <p:spPr>
          <a:xfrm>
            <a:off x="4838290" y="5034712"/>
            <a:ext cx="2542684"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have to]</a:t>
            </a:r>
            <a:endParaRPr kumimoji="0" lang="en-GB" sz="5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TextBox 9"/>
          <p:cNvSpPr txBox="1"/>
          <p:nvPr/>
        </p:nvSpPr>
        <p:spPr>
          <a:xfrm>
            <a:off x="9030731" y="461194"/>
            <a:ext cx="18705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la</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p>
        </p:txBody>
      </p:sp>
      <p:sp>
        <p:nvSpPr>
          <p:cNvPr id="19" name="Rectangle 18"/>
          <p:cNvSpPr/>
          <p:nvPr/>
        </p:nvSpPr>
        <p:spPr>
          <a:xfrm>
            <a:off x="9255695" y="1307242"/>
            <a:ext cx="1420582"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[that]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9" name="TextBox 8"/>
          <p:cNvSpPr txBox="1"/>
          <p:nvPr/>
        </p:nvSpPr>
        <p:spPr>
          <a:xfrm>
            <a:off x="8675921" y="3542905"/>
            <a:ext cx="302697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val</a:t>
            </a:r>
          </a:p>
        </p:txBody>
      </p:sp>
      <p:pic>
        <p:nvPicPr>
          <p:cNvPr id="21" name="Picture 20" descr="horse"/>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048256" y="4394472"/>
            <a:ext cx="1804851" cy="1804851"/>
          </a:xfrm>
          <a:prstGeom prst="rect">
            <a:avLst/>
          </a:prstGeom>
        </p:spPr>
      </p:pic>
      <p:pic>
        <p:nvPicPr>
          <p:cNvPr id="1026" name="Picture 2" descr="a window through which houses can be seen">
            <a:extLst>
              <a:ext uri="{FF2B5EF4-FFF2-40B4-BE49-F238E27FC236}">
                <a16:creationId xmlns:a16="http://schemas.microsoft.com/office/drawing/2014/main" id="{BC6C22E2-C9B8-4BC6-80E3-E93381D9C3B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51805" y="1399816"/>
            <a:ext cx="1628826" cy="1833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766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je.wav"/>
                                        </p:tgtEl>
                                      </p:cMediaNode>
                                    </p:audio>
                                  </p:sub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subTnLst>
                                    <p:audio>
                                      <p:cMediaNode>
                                        <p:cTn display="0" masterRel="sameClick">
                                          <p:stCondLst>
                                            <p:cond evt="begin" delay="0">
                                              <p:tn val="16"/>
                                            </p:cond>
                                          </p:stCondLst>
                                          <p:endCondLst>
                                            <p:cond evt="onStopAudio" delay="0">
                                              <p:tgtEl>
                                                <p:sldTgt/>
                                              </p:tgtEl>
                                            </p:cond>
                                          </p:endCondLst>
                                        </p:cTn>
                                        <p:tgtEl>
                                          <p:sndTgt r:embed="rId5" name="e je.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6" name="fenetr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fade">
                                      <p:cBhvr>
                                        <p:cTn id="28" dur="500"/>
                                        <p:tgtEl>
                                          <p:spTgt spid="1026"/>
                                        </p:tgtEl>
                                      </p:cBhvr>
                                    </p:animEffect>
                                  </p:childTnLst>
                                  <p:subTnLst>
                                    <p:audio>
                                      <p:cMediaNode>
                                        <p:cTn display="0" masterRel="sameClick">
                                          <p:stCondLst>
                                            <p:cond evt="begin" delay="0">
                                              <p:tn val="26"/>
                                            </p:cond>
                                          </p:stCondLst>
                                          <p:endCondLst>
                                            <p:cond evt="onStopAudio" delay="0">
                                              <p:tgtEl>
                                                <p:sldTgt/>
                                              </p:tgtEl>
                                            </p:cond>
                                          </p:endCondLst>
                                        </p:cTn>
                                        <p:tgtEl>
                                          <p:sndTgt r:embed="rId6" name="fenetr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7" name="e cela.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subTnLst>
                                    <p:audio>
                                      <p:cMediaNode>
                                        <p:cTn display="0" masterRel="sameClick">
                                          <p:stCondLst>
                                            <p:cond evt="begin" delay="0">
                                              <p:tn val="36"/>
                                            </p:cond>
                                          </p:stCondLst>
                                          <p:endCondLst>
                                            <p:cond evt="onStopAudio" delay="0">
                                              <p:tgtEl>
                                                <p:sldTgt/>
                                              </p:tgtEl>
                                            </p:cond>
                                          </p:endCondLst>
                                        </p:cTn>
                                        <p:tgtEl>
                                          <p:sndTgt r:embed="rId7" name="e cela.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8" name="e second.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subTnLst>
                                    <p:audio>
                                      <p:cMediaNode>
                                        <p:cTn display="0" masterRel="sameClick">
                                          <p:stCondLst>
                                            <p:cond evt="begin" delay="0">
                                              <p:tn val="46"/>
                                            </p:cond>
                                          </p:stCondLst>
                                          <p:endCondLst>
                                            <p:cond evt="onStopAudio" delay="0">
                                              <p:tgtEl>
                                                <p:sldTgt/>
                                              </p:tgtEl>
                                            </p:cond>
                                          </p:endCondLst>
                                        </p:cTn>
                                        <p:tgtEl>
                                          <p:sndTgt r:embed="rId8" name="e second.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500"/>
                                        <p:tgtEl>
                                          <p:spTgt spid="14"/>
                                        </p:tgtEl>
                                      </p:cBhvr>
                                    </p:animEffect>
                                  </p:childTnLst>
                                  <p:subTnLst>
                                    <p:audio>
                                      <p:cMediaNode>
                                        <p:cTn display="0" masterRel="sameClick">
                                          <p:stCondLst>
                                            <p:cond evt="begin" delay="0">
                                              <p:tn val="51"/>
                                            </p:cond>
                                          </p:stCondLst>
                                          <p:endCondLst>
                                            <p:cond evt="onStopAudio" delay="0">
                                              <p:tgtEl>
                                                <p:sldTgt/>
                                              </p:tgtEl>
                                            </p:cond>
                                          </p:endCondLst>
                                        </p:cTn>
                                        <p:tgtEl>
                                          <p:sndTgt r:embed="rId9" name="e devoi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subTnLst>
                                    <p:audio>
                                      <p:cMediaNode>
                                        <p:cTn display="0" masterRel="sameClick">
                                          <p:stCondLst>
                                            <p:cond evt="begin" delay="0">
                                              <p:tn val="56"/>
                                            </p:cond>
                                          </p:stCondLst>
                                          <p:endCondLst>
                                            <p:cond evt="onStopAudio" delay="0">
                                              <p:tgtEl>
                                                <p:sldTgt/>
                                              </p:tgtEl>
                                            </p:cond>
                                          </p:endCondLst>
                                        </p:cTn>
                                        <p:tgtEl>
                                          <p:sndTgt r:embed="rId9" name="e devoi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subTnLst>
                                    <p:audio>
                                      <p:cMediaNode>
                                        <p:cTn display="0" masterRel="sameClick">
                                          <p:stCondLst>
                                            <p:cond evt="begin" delay="0">
                                              <p:tn val="61"/>
                                            </p:cond>
                                          </p:stCondLst>
                                          <p:endCondLst>
                                            <p:cond evt="onStopAudio" delay="0">
                                              <p:tgtEl>
                                                <p:sldTgt/>
                                              </p:tgtEl>
                                            </p:cond>
                                          </p:endCondLst>
                                        </p:cTn>
                                        <p:tgtEl>
                                          <p:sndTgt r:embed="rId10" name="e cheval.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childTnLst>
                                  <p:subTnLst>
                                    <p:audio>
                                      <p:cMediaNode>
                                        <p:cTn display="0" masterRel="sameClick">
                                          <p:stCondLst>
                                            <p:cond evt="begin" delay="0">
                                              <p:tn val="66"/>
                                            </p:cond>
                                          </p:stCondLst>
                                          <p:endCondLst>
                                            <p:cond evt="onStopAudio" delay="0">
                                              <p:tgtEl>
                                                <p:sldTgt/>
                                              </p:tgtEl>
                                            </p:cond>
                                          </p:endCondLst>
                                        </p:cTn>
                                        <p:tgtEl>
                                          <p:sndTgt r:embed="rId10" name="e cheva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animBg="1"/>
      <p:bldP spid="4" grpId="0"/>
      <p:bldP spid="7" grpId="0"/>
      <p:bldP spid="8" grpId="0"/>
      <p:bldP spid="14" grpId="0"/>
      <p:bldP spid="20" grpId="0"/>
      <p:bldP spid="10" grpId="0"/>
      <p:bldP spid="19"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488" y="0"/>
            <a:ext cx="10515600" cy="1325563"/>
          </a:xfrm>
        </p:spPr>
        <p:txBody>
          <a:bodyPr>
            <a:normAutofit fontScale="90000"/>
          </a:bodyPr>
          <a:lstStyle/>
          <a:p>
            <a:pPr algn="ctr"/>
            <a:r>
              <a:rPr lang="en-GB" sz="13300" b="1" dirty="0">
                <a:solidFill>
                  <a:srgbClr val="115076"/>
                </a:solidFill>
                <a:cs typeface="Calibri" panose="020F0502020204030204" pitchFamily="34" charset="0"/>
              </a:rPr>
              <a:t>e</a:t>
            </a:r>
            <a:endParaRPr lang="en-GB" dirty="0"/>
          </a:p>
        </p:txBody>
      </p:sp>
      <p:sp>
        <p:nvSpPr>
          <p:cNvPr id="6" name="Rounded Rectangle 5" descr="rectangle"/>
          <p:cNvSpPr/>
          <p:nvPr/>
        </p:nvSpPr>
        <p:spPr>
          <a:xfrm>
            <a:off x="5105044" y="1486703"/>
            <a:ext cx="1986455" cy="271360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TextBox 3"/>
          <p:cNvSpPr txBox="1"/>
          <p:nvPr/>
        </p:nvSpPr>
        <p:spPr>
          <a:xfrm>
            <a:off x="5757893" y="3158965"/>
            <a:ext cx="83388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p>
        </p:txBody>
      </p:sp>
      <p:sp>
        <p:nvSpPr>
          <p:cNvPr id="7" name="TextBox 6"/>
          <p:cNvSpPr txBox="1"/>
          <p:nvPr/>
        </p:nvSpPr>
        <p:spPr>
          <a:xfrm>
            <a:off x="1031630" y="461194"/>
            <a:ext cx="300112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nêtre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1031630" y="3570129"/>
            <a:ext cx="302697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cond</a:t>
            </a:r>
          </a:p>
        </p:txBody>
      </p:sp>
      <p:sp>
        <p:nvSpPr>
          <p:cNvPr id="14" name="TextBox 13"/>
          <p:cNvSpPr txBox="1"/>
          <p:nvPr/>
        </p:nvSpPr>
        <p:spPr>
          <a:xfrm>
            <a:off x="3927583" y="4151460"/>
            <a:ext cx="42583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voir</a:t>
            </a:r>
          </a:p>
        </p:txBody>
      </p:sp>
      <p:sp>
        <p:nvSpPr>
          <p:cNvPr id="10" name="TextBox 9"/>
          <p:cNvSpPr txBox="1"/>
          <p:nvPr/>
        </p:nvSpPr>
        <p:spPr>
          <a:xfrm>
            <a:off x="9030731" y="461194"/>
            <a:ext cx="18705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la</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p>
        </p:txBody>
      </p:sp>
      <p:sp>
        <p:nvSpPr>
          <p:cNvPr id="9" name="TextBox 8"/>
          <p:cNvSpPr txBox="1"/>
          <p:nvPr/>
        </p:nvSpPr>
        <p:spPr>
          <a:xfrm>
            <a:off x="8675921" y="3542905"/>
            <a:ext cx="302697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val</a:t>
            </a:r>
          </a:p>
        </p:txBody>
      </p:sp>
      <p:pic>
        <p:nvPicPr>
          <p:cNvPr id="11" name="Picture 2" descr="calendar pointing to saturday">
            <a:extLst>
              <a:ext uri="{FF2B5EF4-FFF2-40B4-BE49-F238E27FC236}">
                <a16:creationId xmlns:a16="http://schemas.microsoft.com/office/drawing/2014/main" id="{0BFDD3FA-D85D-F04A-A621-F8213902995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63225" y="1614157"/>
            <a:ext cx="692815" cy="162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3700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je.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5" name="e je.wav"/>
                                        </p:tgtEl>
                                      </p:cMediaNode>
                                    </p:audio>
                                  </p:sub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6" name="fenetr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subTnLst>
                                    <p:audio>
                                      <p:cMediaNode>
                                        <p:cTn display="0" masterRel="sameClick">
                                          <p:stCondLst>
                                            <p:cond evt="begin" delay="0">
                                              <p:tn val="26"/>
                                            </p:cond>
                                          </p:stCondLst>
                                          <p:endCondLst>
                                            <p:cond evt="onStopAudio" delay="0">
                                              <p:tgtEl>
                                                <p:sldTgt/>
                                              </p:tgtEl>
                                            </p:cond>
                                          </p:endCondLst>
                                        </p:cTn>
                                        <p:tgtEl>
                                          <p:sndTgt r:embed="rId7" name="e cela.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8" name="e second.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subTnLst>
                                    <p:audio>
                                      <p:cMediaNode>
                                        <p:cTn display="0" masterRel="sameClick">
                                          <p:stCondLst>
                                            <p:cond evt="begin" delay="0">
                                              <p:tn val="36"/>
                                            </p:cond>
                                          </p:stCondLst>
                                          <p:endCondLst>
                                            <p:cond evt="onStopAudio" delay="0">
                                              <p:tgtEl>
                                                <p:sldTgt/>
                                              </p:tgtEl>
                                            </p:cond>
                                          </p:endCondLst>
                                        </p:cTn>
                                        <p:tgtEl>
                                          <p:sndTgt r:embed="rId9" name="e devoi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subTnLst>
                                    <p:audio>
                                      <p:cMediaNode>
                                        <p:cTn display="0" masterRel="sameClick">
                                          <p:stCondLst>
                                            <p:cond evt="begin" delay="0">
                                              <p:tn val="41"/>
                                            </p:cond>
                                          </p:stCondLst>
                                          <p:endCondLst>
                                            <p:cond evt="onStopAudio" delay="0">
                                              <p:tgtEl>
                                                <p:sldTgt/>
                                              </p:tgtEl>
                                            </p:cond>
                                          </p:endCondLst>
                                        </p:cTn>
                                        <p:tgtEl>
                                          <p:sndTgt r:embed="rId10" name="e cheva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4" grpId="0"/>
      <p:bldP spid="7" grpId="0"/>
      <p:bldP spid="8" grpId="0"/>
      <p:bldP spid="14" grpId="0"/>
      <p:bldP spid="10"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488" y="0"/>
            <a:ext cx="10515600" cy="1325563"/>
          </a:xfrm>
        </p:spPr>
        <p:txBody>
          <a:bodyPr>
            <a:normAutofit fontScale="90000"/>
          </a:bodyPr>
          <a:lstStyle/>
          <a:p>
            <a:pPr algn="ctr"/>
            <a:r>
              <a:rPr lang="en-GB" sz="13300" b="1" dirty="0">
                <a:solidFill>
                  <a:srgbClr val="115076"/>
                </a:solidFill>
                <a:cs typeface="Calibri" panose="020F0502020204030204" pitchFamily="34" charset="0"/>
              </a:rPr>
              <a:t>e</a:t>
            </a:r>
            <a:endParaRPr lang="en-GB" dirty="0"/>
          </a:p>
        </p:txBody>
      </p:sp>
      <p:sp>
        <p:nvSpPr>
          <p:cNvPr id="6" name="Rounded Rectangle 5" descr="rectangle"/>
          <p:cNvSpPr/>
          <p:nvPr/>
        </p:nvSpPr>
        <p:spPr>
          <a:xfrm>
            <a:off x="5105044" y="1486703"/>
            <a:ext cx="1986455" cy="271360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TextBox 3"/>
          <p:cNvSpPr txBox="1"/>
          <p:nvPr/>
        </p:nvSpPr>
        <p:spPr>
          <a:xfrm>
            <a:off x="5757893" y="3158965"/>
            <a:ext cx="83388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p>
        </p:txBody>
      </p:sp>
      <p:sp>
        <p:nvSpPr>
          <p:cNvPr id="7" name="TextBox 6"/>
          <p:cNvSpPr txBox="1"/>
          <p:nvPr/>
        </p:nvSpPr>
        <p:spPr>
          <a:xfrm>
            <a:off x="1031630" y="461194"/>
            <a:ext cx="300112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nêtre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1031630" y="3570129"/>
            <a:ext cx="302697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cond</a:t>
            </a:r>
          </a:p>
        </p:txBody>
      </p:sp>
      <p:sp>
        <p:nvSpPr>
          <p:cNvPr id="14" name="TextBox 13"/>
          <p:cNvSpPr txBox="1"/>
          <p:nvPr/>
        </p:nvSpPr>
        <p:spPr>
          <a:xfrm>
            <a:off x="3927583" y="4151460"/>
            <a:ext cx="42583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voir</a:t>
            </a:r>
          </a:p>
        </p:txBody>
      </p:sp>
      <p:sp>
        <p:nvSpPr>
          <p:cNvPr id="10" name="TextBox 9"/>
          <p:cNvSpPr txBox="1"/>
          <p:nvPr/>
        </p:nvSpPr>
        <p:spPr>
          <a:xfrm>
            <a:off x="9030731" y="461194"/>
            <a:ext cx="18705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la</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p>
        </p:txBody>
      </p:sp>
      <p:sp>
        <p:nvSpPr>
          <p:cNvPr id="9" name="TextBox 8"/>
          <p:cNvSpPr txBox="1"/>
          <p:nvPr/>
        </p:nvSpPr>
        <p:spPr>
          <a:xfrm>
            <a:off x="8675921" y="3542905"/>
            <a:ext cx="302697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val</a:t>
            </a:r>
          </a:p>
        </p:txBody>
      </p:sp>
      <p:pic>
        <p:nvPicPr>
          <p:cNvPr id="11" name="Picture 2" descr="calendar pointing to saturday">
            <a:extLst>
              <a:ext uri="{FF2B5EF4-FFF2-40B4-BE49-F238E27FC236}">
                <a16:creationId xmlns:a16="http://schemas.microsoft.com/office/drawing/2014/main" id="{0BFDD3FA-D85D-F04A-A621-F8213902995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63225" y="1614157"/>
            <a:ext cx="692815" cy="162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9999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4" grpId="0"/>
      <p:bldP spid="7" grpId="0"/>
      <p:bldP spid="8" grpId="0"/>
      <p:bldP spid="14" grpId="0"/>
      <p:bldP spid="10"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923" y="309270"/>
            <a:ext cx="2877558" cy="647577"/>
          </a:xfrm>
        </p:spPr>
        <p:txBody>
          <a:bodyPr>
            <a:normAutofit/>
          </a:bodyPr>
          <a:lstStyle/>
          <a:p>
            <a:r>
              <a:rPr lang="en-GB" b="1" dirty="0" err="1">
                <a:solidFill>
                  <a:schemeClr val="bg1"/>
                </a:solidFill>
              </a:rPr>
              <a:t>Phonétique</a:t>
            </a:r>
            <a:r>
              <a:rPr lang="en-GB" b="1" dirty="0">
                <a:solidFill>
                  <a:schemeClr val="bg1"/>
                </a:solidFill>
              </a:rPr>
              <a:t>  </a:t>
            </a:r>
          </a:p>
        </p:txBody>
      </p:sp>
      <p:sp>
        <p:nvSpPr>
          <p:cNvPr id="16" name="TextBox 15">
            <a:extLst>
              <a:ext uri="{FF2B5EF4-FFF2-40B4-BE49-F238E27FC236}">
                <a16:creationId xmlns:a16="http://schemas.microsoft.com/office/drawing/2014/main" id="{AC636B25-C0F7-4A72-B321-BAE43888D721}"/>
              </a:ext>
            </a:extLst>
          </p:cNvPr>
          <p:cNvSpPr txBox="1"/>
          <p:nvPr/>
        </p:nvSpPr>
        <p:spPr>
          <a:xfrm>
            <a:off x="2227713" y="5135792"/>
            <a:ext cx="21517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__mise</a:t>
            </a:r>
          </a:p>
        </p:txBody>
      </p:sp>
      <p:sp>
        <p:nvSpPr>
          <p:cNvPr id="18" name="TextBox 17">
            <a:extLst>
              <a:ext uri="{FF2B5EF4-FFF2-40B4-BE49-F238E27FC236}">
                <a16:creationId xmlns:a16="http://schemas.microsoft.com/office/drawing/2014/main" id="{78C51515-380B-4148-9FEA-DCC3DBD39C86}"/>
              </a:ext>
            </a:extLst>
          </p:cNvPr>
          <p:cNvSpPr txBox="1"/>
          <p:nvPr/>
        </p:nvSpPr>
        <p:spPr>
          <a:xfrm>
            <a:off x="320679" y="1335677"/>
            <a:ext cx="627724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français</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quel</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mot a la SSC e ?</a:t>
            </a:r>
          </a:p>
        </p:txBody>
      </p:sp>
      <p:pic>
        <p:nvPicPr>
          <p:cNvPr id="19" name="Picture 2" descr="Shirt Outline Clip Art">
            <a:extLst>
              <a:ext uri="{FF2B5EF4-FFF2-40B4-BE49-F238E27FC236}">
                <a16:creationId xmlns:a16="http://schemas.microsoft.com/office/drawing/2014/main" id="{088F435E-96A9-4544-BEBF-3A4CF7BDBB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9872" y="2578715"/>
            <a:ext cx="2857500" cy="176212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C6AC6A53-C300-4290-A23F-598B7B939CDA}"/>
              </a:ext>
            </a:extLst>
          </p:cNvPr>
          <p:cNvSpPr/>
          <p:nvPr/>
        </p:nvSpPr>
        <p:spPr>
          <a:xfrm>
            <a:off x="2227713" y="5025709"/>
            <a:ext cx="2151720" cy="519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mise</a:t>
            </a:r>
          </a:p>
        </p:txBody>
      </p:sp>
      <p:sp>
        <p:nvSpPr>
          <p:cNvPr id="21" name="TextBox 20">
            <a:extLst>
              <a:ext uri="{FF2B5EF4-FFF2-40B4-BE49-F238E27FC236}">
                <a16:creationId xmlns:a16="http://schemas.microsoft.com/office/drawing/2014/main" id="{737CB6BA-E529-4E9C-99E6-A4FDE76E9C0F}"/>
              </a:ext>
            </a:extLst>
          </p:cNvPr>
          <p:cNvSpPr txBox="1"/>
          <p:nvPr/>
        </p:nvSpPr>
        <p:spPr>
          <a:xfrm>
            <a:off x="7653151" y="5025709"/>
            <a:ext cx="21517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nter</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Rectangle 21">
            <a:extLst>
              <a:ext uri="{FF2B5EF4-FFF2-40B4-BE49-F238E27FC236}">
                <a16:creationId xmlns:a16="http://schemas.microsoft.com/office/drawing/2014/main" id="{2CA9B42F-599E-4654-A741-25D74DBDE9A8}"/>
              </a:ext>
            </a:extLst>
          </p:cNvPr>
          <p:cNvSpPr/>
          <p:nvPr/>
        </p:nvSpPr>
        <p:spPr>
          <a:xfrm>
            <a:off x="7653151" y="5025709"/>
            <a:ext cx="2151720" cy="519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chanter</a:t>
            </a:r>
          </a:p>
        </p:txBody>
      </p:sp>
      <p:pic>
        <p:nvPicPr>
          <p:cNvPr id="23" name="Picture 6" descr="Microphone Clip Art">
            <a:extLst>
              <a:ext uri="{FF2B5EF4-FFF2-40B4-BE49-F238E27FC236}">
                <a16:creationId xmlns:a16="http://schemas.microsoft.com/office/drawing/2014/main" id="{5526FB69-699D-49A4-832A-ECB9E3BDC8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700695">
            <a:off x="7534587" y="3052133"/>
            <a:ext cx="563238" cy="201827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Sixteenth Notes, Joined In A Pair Clip Art">
            <a:extLst>
              <a:ext uri="{FF2B5EF4-FFF2-40B4-BE49-F238E27FC236}">
                <a16:creationId xmlns:a16="http://schemas.microsoft.com/office/drawing/2014/main" id="{C34D306C-768D-44B3-A022-E662B33217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31887" y="2666546"/>
            <a:ext cx="985838" cy="1443038"/>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1785D469-542D-4996-898B-AF2939074E6C}"/>
              </a:ext>
            </a:extLst>
          </p:cNvPr>
          <p:cNvSpPr txBox="1"/>
          <p:nvPr/>
        </p:nvSpPr>
        <p:spPr>
          <a:xfrm>
            <a:off x="8375676" y="4061268"/>
            <a:ext cx="151312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sing,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singing]</a:t>
            </a:r>
          </a:p>
        </p:txBody>
      </p:sp>
      <p:sp>
        <p:nvSpPr>
          <p:cNvPr id="2" name="Rounded Rectangle 46">
            <a:extLst>
              <a:ext uri="{FF2B5EF4-FFF2-40B4-BE49-F238E27FC236}">
                <a16:creationId xmlns:a16="http://schemas.microsoft.com/office/drawing/2014/main" id="{7FD76E98-7BB7-4921-8B4E-E40336686C04}"/>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91569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animBg="1"/>
      <p:bldP spid="21" grpId="0"/>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743200" cy="647577"/>
          </a:xfrm>
        </p:spPr>
        <p:txBody>
          <a:bodyPr>
            <a:normAutofit/>
          </a:bodyPr>
          <a:lstStyle/>
          <a:p>
            <a:r>
              <a:rPr lang="en-GB" b="1" dirty="0" err="1">
                <a:solidFill>
                  <a:schemeClr val="bg1"/>
                </a:solidFill>
              </a:rPr>
              <a:t>Phonétique</a:t>
            </a:r>
            <a:r>
              <a:rPr lang="en-GB" b="1" dirty="0">
                <a:solidFill>
                  <a:schemeClr val="bg1"/>
                </a:solidFill>
              </a:rPr>
              <a:t>  </a:t>
            </a:r>
          </a:p>
        </p:txBody>
      </p:sp>
      <p:sp>
        <p:nvSpPr>
          <p:cNvPr id="5" name="TextBox 4">
            <a:extLst>
              <a:ext uri="{FF2B5EF4-FFF2-40B4-BE49-F238E27FC236}">
                <a16:creationId xmlns:a16="http://schemas.microsoft.com/office/drawing/2014/main" id="{7A2F0B00-12B2-4A66-8429-1F2BDD2EB8B3}"/>
              </a:ext>
            </a:extLst>
          </p:cNvPr>
          <p:cNvSpPr txBox="1"/>
          <p:nvPr/>
        </p:nvSpPr>
        <p:spPr>
          <a:xfrm>
            <a:off x="1920081" y="4940120"/>
            <a:ext cx="21517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f__</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mer</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EACE659F-3390-4A64-BAC6-DDF10E07791E}"/>
              </a:ext>
            </a:extLst>
          </p:cNvPr>
          <p:cNvSpPr txBox="1"/>
          <p:nvPr/>
        </p:nvSpPr>
        <p:spPr>
          <a:xfrm>
            <a:off x="320679" y="1335677"/>
            <a:ext cx="627724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français</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quel</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mot a la SSC e ?</a:t>
            </a:r>
          </a:p>
        </p:txBody>
      </p:sp>
      <p:sp>
        <p:nvSpPr>
          <p:cNvPr id="9" name="Rectangle 8">
            <a:extLst>
              <a:ext uri="{FF2B5EF4-FFF2-40B4-BE49-F238E27FC236}">
                <a16:creationId xmlns:a16="http://schemas.microsoft.com/office/drawing/2014/main" id="{8C161051-D1E2-4C54-B593-DBAF9359EC88}"/>
              </a:ext>
            </a:extLst>
          </p:cNvPr>
          <p:cNvSpPr/>
          <p:nvPr/>
        </p:nvSpPr>
        <p:spPr>
          <a:xfrm>
            <a:off x="1920081" y="4911188"/>
            <a:ext cx="2151720" cy="519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fermer</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7682037D-C6EE-4AEF-9B8D-2FC64B777552}"/>
              </a:ext>
            </a:extLst>
          </p:cNvPr>
          <p:cNvSpPr txBox="1"/>
          <p:nvPr/>
        </p:nvSpPr>
        <p:spPr>
          <a:xfrm>
            <a:off x="7463316" y="4911188"/>
            <a:ext cx="21517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f__</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nêtre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15D4CBCD-D656-42FD-8272-490FE4330F5C}"/>
              </a:ext>
            </a:extLst>
          </p:cNvPr>
          <p:cNvSpPr/>
          <p:nvPr/>
        </p:nvSpPr>
        <p:spPr>
          <a:xfrm>
            <a:off x="7463316" y="4911188"/>
            <a:ext cx="2151720" cy="519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f</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e</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nêtre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2" name="Picture 2" descr="Window Icon Clip Art">
            <a:extLst>
              <a:ext uri="{FF2B5EF4-FFF2-40B4-BE49-F238E27FC236}">
                <a16:creationId xmlns:a16="http://schemas.microsoft.com/office/drawing/2014/main" id="{81E84515-A1FC-425E-962C-C4537D8189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0426" y="2667675"/>
            <a:ext cx="2857500" cy="20002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losed Lock Clip Art">
            <a:extLst>
              <a:ext uri="{FF2B5EF4-FFF2-40B4-BE49-F238E27FC236}">
                <a16:creationId xmlns:a16="http://schemas.microsoft.com/office/drawing/2014/main" id="{1C4C6EDE-2C06-449E-AFB5-A968F31B50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2762" y="2333962"/>
            <a:ext cx="1686358" cy="219007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A8025DB-D6D7-4228-BFEB-F7BEFFF099C5}"/>
              </a:ext>
            </a:extLst>
          </p:cNvPr>
          <p:cNvSpPr txBox="1"/>
          <p:nvPr/>
        </p:nvSpPr>
        <p:spPr>
          <a:xfrm>
            <a:off x="710953" y="2721113"/>
            <a:ext cx="151312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close,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closing]</a:t>
            </a:r>
          </a:p>
        </p:txBody>
      </p:sp>
      <p:sp>
        <p:nvSpPr>
          <p:cNvPr id="2" name="Rounded Rectangle 46">
            <a:extLst>
              <a:ext uri="{FF2B5EF4-FFF2-40B4-BE49-F238E27FC236}">
                <a16:creationId xmlns:a16="http://schemas.microsoft.com/office/drawing/2014/main" id="{3C8ADF73-225A-40DF-A9B6-9F793978083E}"/>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01534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0" grpId="0"/>
      <p:bldP spid="11" grpId="0" animBg="1"/>
    </p:bldLst>
  </p:timing>
</p:sld>
</file>

<file path=ppt/theme/theme1.xml><?xml version="1.0" encoding="utf-8"?>
<a:theme xmlns:a="http://schemas.openxmlformats.org/drawingml/2006/main" name="NCELP_German_2022">
  <a:themeElements>
    <a:clrScheme name="NCELP_French">
      <a:dk1>
        <a:srgbClr val="525050"/>
      </a:dk1>
      <a:lt1>
        <a:srgbClr val="FFFFFF"/>
      </a:lt1>
      <a:dk2>
        <a:srgbClr val="0055A4"/>
      </a:dk2>
      <a:lt2>
        <a:srgbClr val="FFFFFF"/>
      </a:lt2>
      <a:accent1>
        <a:srgbClr val="0060B8"/>
      </a:accent1>
      <a:accent2>
        <a:srgbClr val="EF4135"/>
      </a:accent2>
      <a:accent3>
        <a:srgbClr val="979595"/>
      </a:accent3>
      <a:accent4>
        <a:srgbClr val="2F9AFF"/>
      </a:accent4>
      <a:accent5>
        <a:srgbClr val="F7A59F"/>
      </a:accent5>
      <a:accent6>
        <a:srgbClr val="CCE7FE"/>
      </a:accent6>
      <a:hlink>
        <a:srgbClr val="00B0F0"/>
      </a:hlink>
      <a:folHlink>
        <a:srgbClr val="B87999"/>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2A8DF4FE-C177-42F6-AAC1-1275032E0A1E}" vid="{4930E79D-0927-4688-8080-95CF1F63D9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1448</TotalTime>
  <Words>7980</Words>
  <Application>Microsoft Office PowerPoint</Application>
  <PresentationFormat>Widescreen</PresentationFormat>
  <Paragraphs>1081</Paragraphs>
  <Slides>49</Slides>
  <Notes>48</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49</vt:i4>
      </vt:variant>
    </vt:vector>
  </HeadingPairs>
  <TitlesOfParts>
    <vt:vector size="57" baseType="lpstr">
      <vt:lpstr>Arial</vt:lpstr>
      <vt:lpstr>Calibri</vt:lpstr>
      <vt:lpstr>Calibri Light</vt:lpstr>
      <vt:lpstr>Century Gothic</vt:lpstr>
      <vt:lpstr>Georgia</vt:lpstr>
      <vt:lpstr>Tw Cen MT</vt:lpstr>
      <vt:lpstr>NCELP_German_2022</vt:lpstr>
      <vt:lpstr>Bitmap Image</vt:lpstr>
      <vt:lpstr>PowerPoint Presentation</vt:lpstr>
      <vt:lpstr>e</vt:lpstr>
      <vt:lpstr>e</vt:lpstr>
      <vt:lpstr>e</vt:lpstr>
      <vt:lpstr>e</vt:lpstr>
      <vt:lpstr>e</vt:lpstr>
      <vt:lpstr>e</vt:lpstr>
      <vt:lpstr>Phonétique  </vt:lpstr>
      <vt:lpstr>Phonétique  </vt:lpstr>
      <vt:lpstr>Phonétique  </vt:lpstr>
      <vt:lpstr>Vokabeln</vt:lpstr>
      <vt:lpstr>Vocabulaire</vt:lpstr>
      <vt:lpstr>Vocabulaire</vt:lpstr>
      <vt:lpstr>Descriptions</vt:lpstr>
      <vt:lpstr>Introducing “we are”</vt:lpstr>
      <vt:lpstr>Je ou nous ?</vt:lpstr>
      <vt:lpstr>Je ou nous ?</vt:lpstr>
      <vt:lpstr>Je ou nous ?</vt:lpstr>
      <vt:lpstr>Je ou nous ?</vt:lpstr>
      <vt:lpstr>Je ou nous ?</vt:lpstr>
      <vt:lpstr>Je ou nous ?</vt:lpstr>
      <vt:lpstr>Describing more than one thing</vt:lpstr>
      <vt:lpstr>Describing more than one: We are…</vt:lpstr>
      <vt:lpstr>C’est qui ? Nous ou je ? </vt:lpstr>
      <vt:lpstr>“you (plural) are”: the verb être (to be)</vt:lpstr>
      <vt:lpstr>C’est qui ? Vous ou nous?</vt:lpstr>
      <vt:lpstr>C’est qui ? Vous ou nous ?</vt:lpstr>
      <vt:lpstr>Écris en français</vt:lpstr>
      <vt:lpstr>PowerPoint Presentation</vt:lpstr>
      <vt:lpstr>Phonétique  </vt:lpstr>
      <vt:lpstr>Vocabulaire – révisions 1 </vt:lpstr>
      <vt:lpstr>Vocabulaire – révisions  2</vt:lpstr>
      <vt:lpstr>Vocabulaire (1/2)</vt:lpstr>
      <vt:lpstr>Vocabulaire (2/2)</vt:lpstr>
      <vt:lpstr>Describing others</vt:lpstr>
      <vt:lpstr>Describing others – they are</vt:lpstr>
      <vt:lpstr>C’est qui? Il/elle ou ils/elles? </vt:lpstr>
      <vt:lpstr>C’est qui? Il/elle ou ils/elles? </vt:lpstr>
      <vt:lpstr>C’est qui?  </vt:lpstr>
      <vt:lpstr>Une description</vt:lpstr>
      <vt:lpstr>Une description</vt:lpstr>
      <vt:lpstr>Devoirs</vt:lpstr>
      <vt:lpstr>Partenaire A (Task 1):</vt:lpstr>
      <vt:lpstr>Partenaire B (Task 1): Exemple</vt:lpstr>
      <vt:lpstr>TASK 1 Rolecard (Partner B)</vt:lpstr>
      <vt:lpstr>Task 2 Rolecard (Partner A)</vt:lpstr>
      <vt:lpstr>Les amis de Louise</vt:lpstr>
      <vt:lpstr>Il, elle, ils ou elles ? </vt:lpstr>
      <vt:lpstr>Il, elle, ils ou elles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43</cp:revision>
  <dcterms:created xsi:type="dcterms:W3CDTF">2024-01-11T17:00:46Z</dcterms:created>
  <dcterms:modified xsi:type="dcterms:W3CDTF">2024-01-12T17:09:21Z</dcterms:modified>
</cp:coreProperties>
</file>