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1"/>
  </p:notesMasterIdLst>
  <p:sldIdLst>
    <p:sldId id="264" r:id="rId2"/>
    <p:sldId id="448" r:id="rId3"/>
    <p:sldId id="356" r:id="rId4"/>
    <p:sldId id="450" r:id="rId5"/>
    <p:sldId id="451" r:id="rId6"/>
    <p:sldId id="384" r:id="rId7"/>
    <p:sldId id="325" r:id="rId8"/>
    <p:sldId id="32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848"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5" r:id="rId36"/>
    <p:sldId id="308" r:id="rId37"/>
    <p:sldId id="309" r:id="rId38"/>
    <p:sldId id="506" r:id="rId39"/>
    <p:sldId id="849" r:id="rId40"/>
    <p:sldId id="396" r:id="rId41"/>
    <p:sldId id="372" r:id="rId42"/>
    <p:sldId id="406" r:id="rId43"/>
    <p:sldId id="405" r:id="rId44"/>
    <p:sldId id="412" r:id="rId45"/>
    <p:sldId id="408" r:id="rId46"/>
    <p:sldId id="407" r:id="rId47"/>
    <p:sldId id="413" r:id="rId48"/>
    <p:sldId id="410" r:id="rId49"/>
    <p:sldId id="409" r:id="rId50"/>
    <p:sldId id="411" r:id="rId51"/>
    <p:sldId id="850" r:id="rId52"/>
    <p:sldId id="327" r:id="rId53"/>
    <p:sldId id="304" r:id="rId54"/>
    <p:sldId id="318" r:id="rId55"/>
    <p:sldId id="414" r:id="rId56"/>
    <p:sldId id="306" r:id="rId57"/>
    <p:sldId id="307" r:id="rId58"/>
    <p:sldId id="310" r:id="rId59"/>
    <p:sldId id="319" r:id="rId60"/>
    <p:sldId id="320" r:id="rId61"/>
    <p:sldId id="324" r:id="rId62"/>
    <p:sldId id="321" r:id="rId63"/>
    <p:sldId id="322" r:id="rId64"/>
    <p:sldId id="317" r:id="rId65"/>
    <p:sldId id="539" r:id="rId66"/>
    <p:sldId id="311" r:id="rId67"/>
    <p:sldId id="312" r:id="rId68"/>
    <p:sldId id="453" r:id="rId69"/>
    <p:sldId id="313"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5A5"/>
    <a:srgbClr val="EF4136"/>
    <a:srgbClr val="FA6500"/>
    <a:srgbClr val="FCA164"/>
    <a:srgbClr val="FFFFFF"/>
    <a:srgbClr val="9A5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0870" autoAdjust="0"/>
  </p:normalViewPr>
  <p:slideViewPr>
    <p:cSldViewPr snapToGrid="0">
      <p:cViewPr>
        <p:scale>
          <a:sx n="66" d="100"/>
          <a:sy n="66" d="100"/>
        </p:scale>
        <p:origin x="1566" y="48"/>
      </p:cViewPr>
      <p:guideLst/>
    </p:cSldViewPr>
  </p:slideViewPr>
  <p:notesTextViewPr>
    <p:cViewPr>
      <p:scale>
        <a:sx n="1" d="1"/>
        <a:sy n="1" d="1"/>
      </p:scale>
      <p:origin x="0" y="0"/>
    </p:cViewPr>
  </p:notesTextViewPr>
  <p:sorterViewPr>
    <p:cViewPr>
      <p:scale>
        <a:sx n="100" d="100"/>
        <a:sy n="100" d="100"/>
      </p:scale>
      <p:origin x="0" y="-145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55D863-4055-48BB-9240-ED598397CA70}" type="datetimeFigureOut">
              <a:rPr lang="en-GB" smtClean="0"/>
              <a:t>11/01/2024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54CD4-2EB5-4F9B-8F18-93EE662DA426}" type="slidenum">
              <a:rPr lang="en-GB" smtClean="0"/>
              <a:t>‹#›</a:t>
            </a:fld>
            <a:endParaRPr lang="en-GB"/>
          </a:p>
        </p:txBody>
      </p:sp>
    </p:spTree>
    <p:extLst>
      <p:ext uri="{BB962C8B-B14F-4D97-AF65-F5344CB8AC3E}">
        <p14:creationId xmlns:p14="http://schemas.microsoft.com/office/powerpoint/2010/main" val="23737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i) AQA and Edexcel lists do not have </a:t>
            </a:r>
            <a:r>
              <a:rPr lang="en-GB" b="1" u="sng" dirty="0">
                <a:solidFill>
                  <a:srgbClr val="FF0000"/>
                </a:solidFill>
              </a:rPr>
              <a:t>ménage.</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dirty="0" err="1"/>
              <a:t>eu</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i="1" dirty="0">
                <a:solidFill>
                  <a:prstClr val="white"/>
                </a:solidFill>
              </a:rPr>
              <a:t>il y a </a:t>
            </a:r>
            <a:r>
              <a:rPr lang="en-GB" sz="1200" b="0" dirty="0">
                <a:solidFill>
                  <a:prstClr val="white"/>
                </a:solidFill>
              </a:rPr>
              <a:t>(with numbers plus nouns)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a:t>
            </a:r>
            <a:r>
              <a:rPr lang="en-GB" sz="1200" b="0" i="1" dirty="0">
                <a:solidFill>
                  <a:prstClr val="white"/>
                </a:solidFill>
              </a:rPr>
              <a:t>des </a:t>
            </a:r>
            <a:r>
              <a:rPr lang="en-GB" sz="1200" b="0" dirty="0">
                <a:solidFill>
                  <a:prstClr val="white"/>
                </a:solidFill>
              </a:rPr>
              <a:t>(plural indefinite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a:t>
            </a:r>
            <a:r>
              <a:rPr lang="en-GB" sz="1200" b="0" dirty="0">
                <a:solidFill>
                  <a:prstClr val="white"/>
                </a:solidFill>
              </a:rPr>
              <a:t>regular plural marking on nouns (-s)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7.2.1.1 (introduce) </a:t>
            </a:r>
            <a:r>
              <a:rPr lang="fr-FR" sz="1200" b="0" i="0" kern="1200" dirty="0">
                <a:solidFill>
                  <a:schemeClr val="tx1"/>
                </a:solidFill>
                <a:effectLst/>
                <a:latin typeface="+mn-lt"/>
                <a:ea typeface="+mn-ea"/>
                <a:cs typeface="+mn-cs"/>
              </a:rPr>
              <a:t>cinq [288], deux [41], dix [372], douze (1664), huit [877], neuf [787], onze (2447), quatre [253], sept [905], six [450], trois [115], un</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une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des [2 - de], il y a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marcher [1532], manger [1338], préparer [368], regarder</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[425], travailler [290], nous</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[31], déjeuner [2724], film [848], maison [325], partenaire [1077], télé [2746], dehors [1217], préféré [préférer 597]</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faire [25], fais [25], fait [25], ça [54], activité [452], courses [1289], cuisine [2618], devoirs [39], lit [1837], ménage [2326], modèle [958], quoi [297]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79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[eu]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deux</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0" dirty="0"/>
              <a:t>to hold up two fingers (N.B. palm</a:t>
            </a:r>
            <a:r>
              <a:rPr lang="en-GB" b="0" baseline="0" dirty="0"/>
              <a:t> of the hand facing the class!)</a:t>
            </a:r>
            <a:r>
              <a:rPr lang="en-GB" b="0" dirty="0"/>
              <a:t>.</a:t>
            </a:r>
            <a:br>
              <a:rPr lang="en-GB" baseline="0" dirty="0"/>
            </a:br>
            <a:r>
              <a:rPr lang="en-GB" baseline="0" dirty="0"/>
              <a:t>4. Roll back the animations and work through 1-3 again, but this time, dropping your voice completely to listen carefully to the students saying the </a:t>
            </a:r>
            <a:r>
              <a:rPr lang="en-GB" b="1" dirty="0"/>
              <a:t>[eu] </a:t>
            </a:r>
            <a:r>
              <a:rPr lang="en-GB" baseline="0" dirty="0"/>
              <a:t>sound, pronouncing </a:t>
            </a:r>
            <a:r>
              <a:rPr lang="en-GB" b="0" baseline="0" dirty="0"/>
              <a:t>”</a:t>
            </a:r>
            <a:r>
              <a:rPr lang="en-GB" b="1" baseline="0" dirty="0"/>
              <a:t>deux</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deux </a:t>
            </a:r>
            <a:r>
              <a:rPr lang="en-GB" baseline="0" dirty="0"/>
              <a:t>[41].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2237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Further vocabulary practice - French to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comprehension and pronunciation/read aloud of numbers. </a:t>
            </a:r>
            <a:endParaRPr lang="en-GB" dirty="0"/>
          </a:p>
          <a:p>
            <a:endParaRPr lang="en-GB" b="1" dirty="0"/>
          </a:p>
          <a:p>
            <a:r>
              <a:rPr lang="en-GB" b="1" dirty="0"/>
              <a:t>Procedure:</a:t>
            </a:r>
          </a:p>
          <a:p>
            <a:pPr>
              <a:buAutoNum type="arabicPeriod"/>
            </a:pPr>
            <a:r>
              <a:rPr lang="en-GB" b="0" dirty="0"/>
              <a:t> Teacher reads the instruction in French.</a:t>
            </a:r>
          </a:p>
          <a:p>
            <a:pPr>
              <a:buAutoNum type="arabicPeriod"/>
            </a:pPr>
            <a:r>
              <a:rPr lang="en-GB" b="0" dirty="0"/>
              <a:t> Pupils work in pairs to say the numbers in order (1-12). They have one minute. </a:t>
            </a:r>
          </a:p>
          <a:p>
            <a:pPr>
              <a:buAutoNum type="arabicPeriod"/>
            </a:pPr>
            <a:r>
              <a:rPr lang="en-GB" b="0" dirty="0"/>
              <a:t> Teacher elicits again from the whole class. To bring up the answers, </a:t>
            </a:r>
            <a:r>
              <a:rPr lang="en-GB" dirty="0"/>
              <a:t>each number disappears on click, and the correct answer appears.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3 minutes (13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comprehension and pronunciation/read aloud of numbers. </a:t>
            </a:r>
            <a:endParaRPr lang="en-GB" dirty="0"/>
          </a:p>
          <a:p>
            <a:endParaRPr lang="en-GB" b="1" dirty="0"/>
          </a:p>
          <a:p>
            <a:r>
              <a:rPr lang="en-GB" b="1" dirty="0"/>
              <a:t>Procedure:</a:t>
            </a:r>
          </a:p>
          <a:p>
            <a:pPr>
              <a:buAutoNum type="arabicPeriod"/>
            </a:pPr>
            <a:r>
              <a:rPr lang="en-GB" b="0" dirty="0"/>
              <a:t> Teacher </a:t>
            </a:r>
            <a:r>
              <a:rPr lang="en-GB" baseline="0" dirty="0"/>
              <a:t>alters the target language question to: “</a:t>
            </a:r>
            <a:r>
              <a:rPr lang="fr-FR" sz="1200" dirty="0">
                <a:solidFill>
                  <a:schemeClr val="accent1">
                    <a:lumMod val="50000"/>
                  </a:schemeClr>
                </a:solidFill>
              </a:rPr>
              <a:t>C'est quoi en français ?</a:t>
            </a:r>
            <a:r>
              <a:rPr lang="en-GB" baseline="0" dirty="0"/>
              <a:t>”</a:t>
            </a:r>
            <a:r>
              <a:rPr lang="en-GB" b="0" dirty="0"/>
              <a:t> to give further practice English to French.</a:t>
            </a:r>
            <a:br>
              <a:rPr lang="en-GB" b="0" dirty="0"/>
            </a:br>
            <a:r>
              <a:rPr lang="en-GB" b="0" dirty="0"/>
              <a:t>2. Click to bring up the answer each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dit-on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7381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Further vocabulary</a:t>
            </a:r>
            <a:r>
              <a:rPr lang="en-GB" baseline="0" dirty="0"/>
              <a:t> practice - English to French.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presents</a:t>
            </a:r>
            <a:r>
              <a:rPr lang="en-GB" baseline="0" dirty="0"/>
              <a:t> the key grammar construction ‘</a:t>
            </a:r>
            <a:r>
              <a:rPr lang="en-GB" baseline="0" dirty="0" err="1"/>
              <a:t>il</a:t>
            </a:r>
            <a:r>
              <a:rPr lang="en-GB" baseline="0" dirty="0"/>
              <a:t> y a’. </a:t>
            </a:r>
            <a:r>
              <a:rPr lang="en-GB" dirty="0"/>
              <a:t>‘Un and ‘</a:t>
            </a:r>
            <a:r>
              <a:rPr lang="en-GB" dirty="0" err="1"/>
              <a:t>une</a:t>
            </a:r>
            <a:r>
              <a:rPr lang="en-GB" dirty="0"/>
              <a:t>’ were originally</a:t>
            </a:r>
            <a:r>
              <a:rPr lang="en-GB" baseline="0" dirty="0"/>
              <a:t> presented as forms of the indefinite article (but with the meaning ‘one’ also introduced) in Term 1.1, Week 3.</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Point out that this is an impersonal expression, i.e. the subject is always ‘</a:t>
            </a:r>
            <a:r>
              <a:rPr lang="en-GB" baseline="0" dirty="0" err="1"/>
              <a:t>il</a:t>
            </a:r>
            <a:r>
              <a:rPr lang="en-GB" baseline="0" dirty="0"/>
              <a:t>’, and consists of three words: </a:t>
            </a:r>
            <a:r>
              <a:rPr lang="en-GB" baseline="0" dirty="0" err="1"/>
              <a:t>il</a:t>
            </a:r>
            <a:r>
              <a:rPr lang="en-GB" baseline="0" dirty="0"/>
              <a:t> – y –a (practise saying these independently, as per the animation, and together).</a:t>
            </a:r>
            <a:endParaRPr lang="en-US" b="0"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points</a:t>
            </a:r>
            <a:r>
              <a:rPr lang="en-GB" baseline="0" dirty="0"/>
              <a:t> out that the same expression – ‘</a:t>
            </a:r>
            <a:r>
              <a:rPr lang="en-GB" baseline="0" dirty="0" err="1"/>
              <a:t>il</a:t>
            </a:r>
            <a:r>
              <a:rPr lang="en-GB" baseline="0" dirty="0"/>
              <a:t> y a’ – means both ‘there is’ and ‘there are’.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endParaRPr lang="en-US" b="1" dirty="0"/>
          </a:p>
          <a:p>
            <a:r>
              <a:rPr lang="en-US" b="1" dirty="0"/>
              <a:t>Aim: </a:t>
            </a:r>
            <a:r>
              <a:rPr lang="en-US" b="0" dirty="0"/>
              <a:t>To hear the ‘</a:t>
            </a:r>
            <a:r>
              <a:rPr lang="en-US" b="0" dirty="0" err="1"/>
              <a:t>il</a:t>
            </a:r>
            <a:r>
              <a:rPr lang="en-US" b="0" dirty="0"/>
              <a:t> y a’ grammar function with singular and plural nouns and aural recognition of numbers.</a:t>
            </a:r>
            <a:endParaRPr lang="en-US" b="1" dirty="0"/>
          </a:p>
          <a:p>
            <a:endParaRPr lang="en-US" b="1" dirty="0"/>
          </a:p>
          <a:p>
            <a:r>
              <a:rPr lang="en-US" b="1" dirty="0"/>
              <a:t>Procedure:</a:t>
            </a:r>
          </a:p>
          <a:p>
            <a:r>
              <a:rPr lang="en-US" b="0" dirty="0"/>
              <a:t>1. </a:t>
            </a:r>
            <a:r>
              <a:rPr lang="en-GB" dirty="0"/>
              <a:t>Students</a:t>
            </a:r>
            <a:r>
              <a:rPr lang="en-GB" baseline="0" dirty="0"/>
              <a:t> listen and determine </a:t>
            </a:r>
            <a:r>
              <a:rPr lang="en-GB" b="0" baseline="0" dirty="0"/>
              <a:t>how many of each thing mentioned is/are being talked about.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dirty="0"/>
              <a:t>These words have been introduced and practised several times already, so here the idea is to get them to recognise these words via this revision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0" baseline="0" dirty="0"/>
              <a:t> Remind them that the indefinite article (‘un’ or ‘</a:t>
            </a:r>
            <a:r>
              <a:rPr lang="en-GB" b="0" baseline="0" dirty="0" err="1"/>
              <a:t>une</a:t>
            </a:r>
            <a:r>
              <a:rPr lang="en-GB" b="0" baseline="0" dirty="0"/>
              <a:t>’)  can mean both ‘a’/’an’ and ‘one’. </a:t>
            </a:r>
            <a:endParaRPr lang="en-US" b="0" dirty="0"/>
          </a:p>
          <a:p>
            <a:r>
              <a:rPr lang="en-US" b="0" dirty="0"/>
              <a:t>4. </a:t>
            </a:r>
            <a:r>
              <a:rPr lang="en-GB" b="0" baseline="0" dirty="0"/>
              <a:t>Also remind them that the –s on the written form of a plural French noun is not pronounced (i.e. is a silent final consonant)!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b="0" baseline="0" dirty="0"/>
              <a:t>The answers are provided upon successive mouse clicks.</a:t>
            </a:r>
            <a:endParaRPr lang="en-US" b="0" dirty="0"/>
          </a:p>
          <a:p>
            <a:endParaRPr lang="en-US" b="0" dirty="0"/>
          </a:p>
          <a:p>
            <a:r>
              <a:rPr lang="en-US" b="1" dirty="0"/>
              <a:t>Transcript:</a:t>
            </a:r>
          </a:p>
          <a:p>
            <a:pPr marL="228600" indent="-228600">
              <a:buAutoNum type="arabicPeriod"/>
            </a:pPr>
            <a:r>
              <a:rPr lang="fr-FR" b="0" baseline="0" noProof="0" dirty="0"/>
              <a:t>Il y a une chambre.</a:t>
            </a:r>
          </a:p>
          <a:p>
            <a:pPr marL="228600" indent="-228600">
              <a:buAutoNum type="arabicPeriod"/>
            </a:pPr>
            <a:r>
              <a:rPr lang="fr-FR" b="0" baseline="0" noProof="0" dirty="0"/>
              <a:t>Il y a trois livres.</a:t>
            </a:r>
          </a:p>
          <a:p>
            <a:pPr marL="228600" indent="-228600">
              <a:buAutoNum type="arabicPeriod"/>
            </a:pPr>
            <a:r>
              <a:rPr lang="fr-FR" b="0" baseline="0" noProof="0" dirty="0"/>
              <a:t>Il y a quatre portables.</a:t>
            </a:r>
          </a:p>
          <a:p>
            <a:pPr marL="228600" indent="-228600">
              <a:buAutoNum type="arabicPeriod"/>
            </a:pPr>
            <a:r>
              <a:rPr lang="fr-FR" b="0" baseline="0" noProof="0" dirty="0"/>
              <a:t>Il y a dix chiens.</a:t>
            </a:r>
          </a:p>
          <a:p>
            <a:pPr marL="228600" indent="-228600">
              <a:buAutoNum type="arabicPeriod"/>
            </a:pPr>
            <a:r>
              <a:rPr lang="fr-FR" b="0" baseline="0" noProof="0" dirty="0"/>
              <a:t>Il y a douze personnes.</a:t>
            </a:r>
          </a:p>
          <a:p>
            <a:pPr marL="228600" indent="-228600">
              <a:buAutoNum type="arabicPeriod"/>
            </a:pPr>
            <a:r>
              <a:rPr lang="fr-FR" b="0" baseline="0" noProof="0" dirty="0"/>
              <a:t>Il y a deux idées.</a:t>
            </a:r>
          </a:p>
        </p:txBody>
      </p:sp>
      <p:sp>
        <p:nvSpPr>
          <p:cNvPr id="4" name="Slide Number Placeholder 3"/>
          <p:cNvSpPr>
            <a:spLocks noGrp="1"/>
          </p:cNvSpPr>
          <p:nvPr>
            <p:ph type="sldNum" sz="quarter" idx="5"/>
          </p:nvPr>
        </p:nvSpPr>
        <p:spPr/>
        <p:txBody>
          <a:bodyPr/>
          <a:lstStyle/>
          <a:p>
            <a:fld id="{051212F4-EB5A-464B-92EC-DACFCB1CC2CD}" type="slidenum">
              <a:rPr lang="en-GB" smtClean="0"/>
              <a:t>37</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8 minutes (two slides, if desired)</a:t>
            </a:r>
          </a:p>
          <a:p>
            <a:pPr marL="0" marR="0" lvl="0" indent="0" algn="l" rtl="0">
              <a:lnSpc>
                <a:spcPct val="100000"/>
              </a:lnSpc>
              <a:spcBef>
                <a:spcPts val="0"/>
              </a:spcBef>
              <a:spcAft>
                <a:spcPts val="0"/>
              </a:spcAft>
              <a:buClr>
                <a:schemeClr val="dk1"/>
              </a:buClr>
              <a:buSzPts val="1200"/>
              <a:buFont typeface="Calibri"/>
              <a:buNone/>
            </a:pPr>
            <a:r>
              <a:rPr lang="en-GB" b="1" dirty="0"/>
              <a:t>Note: there is a less challenging format for spoken practice of the same language in the slides at the end of this presentation.  That version of the task is more straightforward but requires handouts.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oral production of ‘il y a’, numbers and plural forms of familiar nouns’ connecting them to meaning.</a:t>
            </a:r>
          </a:p>
          <a:p>
            <a:pPr marL="0" marR="0" lvl="0" indent="0" algn="l" rtl="0">
              <a:lnSpc>
                <a:spcPct val="100000"/>
              </a:lnSpc>
              <a:spcBef>
                <a:spcPts val="0"/>
              </a:spcBef>
              <a:spcAft>
                <a:spcPts val="0"/>
              </a:spcAft>
              <a:buClr>
                <a:schemeClr val="dk1"/>
              </a:buClr>
              <a:buSzPts val="1200"/>
              <a:buFont typeface="Calibri"/>
              <a:buNone/>
            </a:pPr>
            <a:endParaRPr lang="en-GB" b="0" dirty="0"/>
          </a:p>
          <a:p>
            <a:pPr marL="228600" lvl="0" indent="-228600" algn="l" rtl="0">
              <a:spcBef>
                <a:spcPts val="0"/>
              </a:spcBef>
              <a:spcAft>
                <a:spcPts val="0"/>
              </a:spcAft>
              <a:buAutoNum type="arabicPeriod"/>
            </a:pPr>
            <a:r>
              <a:rPr lang="en-GB" u="none" baseline="0" dirty="0"/>
              <a:t>The aim of both activities is to identify a set (A, B, C, D), but with slight differences. </a:t>
            </a:r>
            <a:endParaRPr lang="en-GB" dirty="0"/>
          </a:p>
          <a:p>
            <a:pPr marL="228600" lvl="0" indent="-228600" algn="l" rtl="0">
              <a:spcBef>
                <a:spcPts val="0"/>
              </a:spcBef>
              <a:spcAft>
                <a:spcPts val="0"/>
              </a:spcAft>
              <a:buAutoNum type="arabicPeriod"/>
            </a:pPr>
            <a:r>
              <a:rPr lang="en-US" altLang="zh-CN" dirty="0"/>
              <a:t>Pupil A chooses one of options (ABCD) but doesn’t tell his/her partner which one.</a:t>
            </a:r>
          </a:p>
          <a:p>
            <a:pPr marL="228600" lvl="0" indent="-228600" algn="l" rtl="0">
              <a:spcBef>
                <a:spcPts val="0"/>
              </a:spcBef>
              <a:spcAft>
                <a:spcPts val="0"/>
              </a:spcAft>
              <a:buAutoNum type="arabicPeriod"/>
            </a:pPr>
            <a:r>
              <a:rPr lang="en-US" altLang="zh-CN" dirty="0"/>
              <a:t>Pupil A makes statements about his/her chosen set, trying to give as little away as possible. E.g., Il y a un </a:t>
            </a:r>
            <a:r>
              <a:rPr lang="en-US" altLang="zh-CN" dirty="0" err="1"/>
              <a:t>ordinateur</a:t>
            </a:r>
            <a:r>
              <a:rPr lang="en-US" altLang="zh-CN" dirty="0"/>
              <a:t>.  Il y a </a:t>
            </a:r>
            <a:r>
              <a:rPr lang="en-US" altLang="zh-CN" dirty="0" err="1"/>
              <a:t>douze</a:t>
            </a:r>
            <a:r>
              <a:rPr lang="en-US" altLang="zh-CN" dirty="0"/>
              <a:t> voitures.  Il y a cinq garçons. etc.. (Most are the same – there are only a couple of differences per card)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Pupil B makes a note of the information and after several questions can ask e.g., : Tu es A </a:t>
            </a:r>
            <a:r>
              <a:rPr lang="en-US" altLang="zh-CN"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When A has correctly identified the person, they swap roles.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baseline="0" dirty="0"/>
              <a:t>Notes</a:t>
            </a:r>
            <a:r>
              <a:rPr lang="en-GB" baseline="0" dirty="0"/>
              <a:t>: </a:t>
            </a:r>
          </a:p>
          <a:p>
            <a:pPr marL="285750" marR="0" lvl="0" indent="-285750" algn="l" rtl="0">
              <a:lnSpc>
                <a:spcPct val="100000"/>
              </a:lnSpc>
              <a:spcBef>
                <a:spcPts val="0"/>
              </a:spcBef>
              <a:spcAft>
                <a:spcPts val="0"/>
              </a:spcAft>
              <a:buClr>
                <a:schemeClr val="dk1"/>
              </a:buClr>
              <a:buSzPts val="1200"/>
              <a:buFont typeface="Calibri"/>
              <a:buAutoNum type="romanLcParenR"/>
            </a:pPr>
            <a:r>
              <a:rPr lang="en-GB" baseline="0" dirty="0"/>
              <a:t>Pupils A and B will </a:t>
            </a:r>
            <a:r>
              <a:rPr lang="en-GB" u="sng" baseline="0" dirty="0"/>
              <a:t>both</a:t>
            </a:r>
            <a:r>
              <a:rPr lang="en-GB" u="none" baseline="0" dirty="0"/>
              <a:t> see this set of cards (so the slide can be projected for the whole group, so no printing needed). </a:t>
            </a:r>
          </a:p>
          <a:p>
            <a:pPr marL="285750" marR="0" lvl="0" indent="-285750" algn="l" rtl="0">
              <a:lnSpc>
                <a:spcPct val="100000"/>
              </a:lnSpc>
              <a:spcBef>
                <a:spcPts val="0"/>
              </a:spcBef>
              <a:spcAft>
                <a:spcPts val="0"/>
              </a:spcAft>
              <a:buClr>
                <a:schemeClr val="dk1"/>
              </a:buClr>
              <a:buSzPts val="1200"/>
              <a:buFont typeface="Calibri"/>
              <a:buAutoNum type="romanLcParenR"/>
            </a:pPr>
            <a:r>
              <a:rPr lang="en-GB" u="none" baseline="0" dirty="0"/>
              <a:t>There is a 2</a:t>
            </a:r>
            <a:r>
              <a:rPr lang="en-GB" u="none" baseline="30000" dirty="0"/>
              <a:t>nd</a:t>
            </a:r>
            <a:r>
              <a:rPr lang="en-GB" u="none" baseline="0" dirty="0"/>
              <a:t> set of cards for a further round of activity on the next slide, if time allows.</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80181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2/2</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96977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[eu] </a:t>
            </a:r>
            <a:r>
              <a:rPr lang="en-GB" baseline="0" dirty="0"/>
              <a:t>and then the </a:t>
            </a:r>
            <a:r>
              <a:rPr lang="en-GB" b="1" baseline="0" dirty="0"/>
              <a:t>source</a:t>
            </a:r>
            <a:r>
              <a:rPr lang="en-GB" baseline="0" dirty="0"/>
              <a:t> word again ‘</a:t>
            </a:r>
            <a:r>
              <a:rPr lang="en-GB" b="1" baseline="0" dirty="0"/>
              <a:t>deux</a:t>
            </a:r>
            <a:r>
              <a:rPr lang="en-GB" b="0" baseline="0" dirty="0"/>
              <a:t>’</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deux </a:t>
            </a:r>
            <a:r>
              <a:rPr lang="en-GB" b="0" baseline="0" dirty="0"/>
              <a:t>{41]; </a:t>
            </a:r>
            <a:r>
              <a:rPr lang="en-GB" b="1" baseline="0" dirty="0" err="1"/>
              <a:t>jeudi</a:t>
            </a:r>
            <a:r>
              <a:rPr lang="en-GB" baseline="0" dirty="0"/>
              <a:t>[1112]; </a:t>
            </a:r>
            <a:r>
              <a:rPr lang="en-GB" b="1" baseline="0" dirty="0"/>
              <a:t>lieu </a:t>
            </a:r>
            <a:r>
              <a:rPr lang="en-GB" b="0" baseline="0" dirty="0"/>
              <a:t>[117]</a:t>
            </a:r>
            <a:r>
              <a:rPr lang="en-GB" baseline="0" dirty="0"/>
              <a:t> </a:t>
            </a:r>
            <a:r>
              <a:rPr lang="en-GB" b="1" baseline="0" dirty="0"/>
              <a:t>feu</a:t>
            </a:r>
            <a:r>
              <a:rPr lang="en-GB" baseline="0" dirty="0"/>
              <a:t> [786]; </a:t>
            </a:r>
            <a:r>
              <a:rPr lang="en-GB" b="1" baseline="0" dirty="0"/>
              <a:t>un </a:t>
            </a:r>
            <a:r>
              <a:rPr lang="en-GB" b="1" baseline="0" dirty="0" err="1"/>
              <a:t>peu</a:t>
            </a:r>
            <a:r>
              <a:rPr lang="en-GB" baseline="0" dirty="0"/>
              <a:t> [138/91]; </a:t>
            </a:r>
            <a:r>
              <a:rPr lang="en-GB" b="1" baseline="0" dirty="0" err="1"/>
              <a:t>jeu</a:t>
            </a:r>
            <a:r>
              <a:rPr lang="en-GB" baseline="0" dirty="0"/>
              <a:t> [291].</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110671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Introduction to the -x liaison.</a:t>
            </a:r>
          </a:p>
          <a:p>
            <a:endParaRPr lang="en-US" b="0" dirty="0"/>
          </a:p>
          <a:p>
            <a:r>
              <a:rPr lang="en-US" b="1" dirty="0"/>
              <a:t>Procedure:</a:t>
            </a:r>
          </a:p>
          <a:p>
            <a:r>
              <a:rPr lang="en-US" b="0" dirty="0"/>
              <a:t>Click on image to hear audio</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5573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Timing: 5 minutes for 9 slides</a:t>
            </a:r>
          </a:p>
          <a:p>
            <a:pPr marL="0" lvl="0" indent="0" algn="l" rtl="0">
              <a:spcBef>
                <a:spcPts val="0"/>
              </a:spcBef>
              <a:spcAft>
                <a:spcPts val="0"/>
              </a:spcAft>
              <a:buNone/>
            </a:pPr>
            <a:endParaRPr lang="en-GB" b="1" i="0" dirty="0"/>
          </a:p>
          <a:p>
            <a:pPr marL="0" lvl="0" indent="0" algn="l" rtl="0">
              <a:spcBef>
                <a:spcPts val="0"/>
              </a:spcBef>
              <a:spcAft>
                <a:spcPts val="0"/>
              </a:spcAft>
              <a:buNone/>
            </a:pPr>
            <a:r>
              <a:rPr lang="en-GB" b="1" i="0" dirty="0"/>
              <a:t>Aim:</a:t>
            </a:r>
            <a:r>
              <a:rPr lang="en-GB" b="0" i="0" dirty="0"/>
              <a:t> To introduce the concept of x-liaison before a vowel with numbers</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endParaRPr b="0"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881633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95297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70500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Aim:</a:t>
            </a:r>
            <a:r>
              <a:rPr lang="en-GB" b="0" i="0" dirty="0"/>
              <a:t> To introduce the concept of x-liaison before a vowel with numbers</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455299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1506792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416331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i="0" dirty="0"/>
              <a:t>Aim:</a:t>
            </a:r>
            <a:r>
              <a:rPr lang="en-GB" b="0" i="0" dirty="0"/>
              <a:t> To introduce the concept of x-liaison before a vowel with numbers</a:t>
            </a:r>
            <a:r>
              <a:rPr lang="en-GB" b="0" i="1" dirty="0"/>
              <a:t>.</a:t>
            </a:r>
          </a:p>
          <a:p>
            <a:pPr marL="0" lvl="0" indent="0" algn="l" rtl="0">
              <a:spcBef>
                <a:spcPts val="0"/>
              </a:spcBef>
              <a:spcAft>
                <a:spcPts val="0"/>
              </a:spcAft>
              <a:buNone/>
            </a:pPr>
            <a:endParaRPr lang="en-GB" b="0" i="1" dirty="0"/>
          </a:p>
          <a:p>
            <a:pPr marL="0" lvl="0" indent="0" algn="l" rtl="0">
              <a:spcBef>
                <a:spcPts val="0"/>
              </a:spcBef>
              <a:spcAft>
                <a:spcPts val="0"/>
              </a:spcAft>
              <a:buNone/>
            </a:pPr>
            <a:r>
              <a:rPr lang="en-GB" b="1" i="0" dirty="0"/>
              <a:t>Procedure:</a:t>
            </a:r>
          </a:p>
          <a:p>
            <a:pPr marL="0" lvl="0" indent="0" algn="l" rtl="0">
              <a:spcBef>
                <a:spcPts val="0"/>
              </a:spcBef>
              <a:spcAft>
                <a:spcPts val="0"/>
              </a:spcAft>
              <a:buNone/>
            </a:pPr>
            <a:r>
              <a:rPr lang="en-GB" b="0" i="0" dirty="0"/>
              <a:t>1. Listen and repeat.</a:t>
            </a:r>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171663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81311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228600" lvl="0" indent="-228600" algn="l" rtl="0">
              <a:spcBef>
                <a:spcPts val="0"/>
              </a:spcBef>
              <a:spcAft>
                <a:spcPts val="0"/>
              </a:spcAft>
              <a:buFont typeface="+mj-lt"/>
              <a:buAutoNum type="arabicPeriod"/>
            </a:pPr>
            <a:r>
              <a:rPr lang="en-GB" i="0" dirty="0"/>
              <a:t>Listen</a:t>
            </a:r>
            <a:r>
              <a:rPr lang="en-GB" i="0" baseline="0" dirty="0"/>
              <a:t> and repeat.</a:t>
            </a:r>
          </a:p>
          <a:p>
            <a:pPr marL="228600" lvl="0" indent="-228600" algn="l" rtl="0">
              <a:spcBef>
                <a:spcPts val="0"/>
              </a:spcBef>
              <a:spcAft>
                <a:spcPts val="0"/>
              </a:spcAft>
              <a:buFont typeface="+mj-lt"/>
              <a:buAutoNum type="arabicPeriod"/>
            </a:pPr>
            <a:r>
              <a:rPr lang="en-GB" i="0" baseline="0" dirty="0"/>
              <a:t>Ask students to translate the sentence.</a:t>
            </a:r>
          </a:p>
          <a:p>
            <a:pPr marL="228600" lvl="0" indent="-228600" algn="l" rtl="0">
              <a:spcBef>
                <a:spcPts val="0"/>
              </a:spcBef>
              <a:spcAft>
                <a:spcPts val="0"/>
              </a:spcAft>
              <a:buFont typeface="+mj-lt"/>
              <a:buAutoNum type="arabicPeriod"/>
            </a:pPr>
            <a:r>
              <a:rPr lang="en-GB" i="0" baseline="0" dirty="0"/>
              <a:t>Reveal picture on a click, ask students to check their translations.</a:t>
            </a:r>
          </a:p>
          <a:p>
            <a:pPr marL="228600" lvl="0" indent="-228600" algn="l" rtl="0">
              <a:spcBef>
                <a:spcPts val="0"/>
              </a:spcBef>
              <a:spcAft>
                <a:spcPts val="0"/>
              </a:spcAft>
              <a:buFont typeface="+mj-lt"/>
              <a:buAutoNum type="arabicPeriod"/>
            </a:pPr>
            <a:r>
              <a:rPr lang="en-GB" i="0" baseline="0" dirty="0"/>
              <a:t>Reveal English translation on click.</a:t>
            </a: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98000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10329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Timing: 5 minutes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Aim: </a:t>
            </a:r>
            <a:r>
              <a:rPr lang="en-GB" b="0" i="0" baseline="0" dirty="0"/>
              <a:t>Aural recognition of the presence or absence of an x-liaison with numbers, and connect this with meaning.</a:t>
            </a: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b="1" i="0" baseline="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i="0" baseline="0" dirty="0"/>
              <a:t>Procedure:</a:t>
            </a:r>
            <a:endParaRPr lang="en-GB" i="0" baseline="0" dirty="0"/>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Students write 1-8.</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Click on a button to hear ‘il y a + number’, followed by a beep. </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Based on the presence or absence of liaison, students decide which noun must comes next (the noun starting with a vowel, or that starting with a consonant. Remind them it is the presence or absence of a pronounced -x that will give them this information.</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Click to reveal the answer and hear full audio.</a:t>
            </a:r>
          </a:p>
          <a:p>
            <a:pPr marL="0" lvl="0" indent="0" algn="l" rtl="0">
              <a:spcBef>
                <a:spcPts val="0"/>
              </a:spcBef>
              <a:spcAft>
                <a:spcPts val="0"/>
              </a:spcAft>
              <a:buNone/>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 Reset the task and ask students to read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both versions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of each sentence aloud, paying special attention to the –x and whether it enters into a liaison pattern or not.</a:t>
            </a:r>
          </a:p>
          <a:p>
            <a:pPr marL="0" lvl="0" indent="0" algn="l" rtl="0">
              <a:spcBef>
                <a:spcPts val="0"/>
              </a:spcBef>
              <a:spcAft>
                <a:spcPts val="0"/>
              </a:spcAft>
              <a:buNone/>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lvl="0" indent="0" algn="l" rtl="0">
              <a:spcBef>
                <a:spcPts val="0"/>
              </a:spcBef>
              <a:spcAft>
                <a:spcPts val="0"/>
              </a:spcAft>
              <a:buNone/>
            </a:pP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Transcript</a:t>
            </a: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1. Il y a deux [chiens].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2. Il y a six [portables].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3. Il y a dix [ordinateurs].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4. Il y a deux [écoles].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5. Il y a six [acteurs].</a:t>
            </a:r>
            <a:endParaRPr lang="en-GB" sz="1200" b="0" i="0" u="none" strike="noStrike" kern="1200" dirty="0">
              <a:solidFill>
                <a:schemeClr val="tx1"/>
              </a:solidFill>
              <a:effectLst/>
              <a:latin typeface="+mn-lt"/>
              <a:ea typeface="+mn-ea"/>
              <a:cs typeface="+mn-cs"/>
            </a:endParaRPr>
          </a:p>
          <a:p>
            <a:pPr marL="0" indent="0" rtl="0" eaLnBrk="1" fontAlgn="ctr" latinLnBrk="0" hangingPunct="1">
              <a:buFont typeface="+mj-lt"/>
              <a:buNone/>
            </a:pPr>
            <a:r>
              <a:rPr lang="fr-FR" sz="1200" b="0" i="0" u="none" strike="noStrike" kern="1200" dirty="0">
                <a:solidFill>
                  <a:schemeClr val="tx1"/>
                </a:solidFill>
                <a:effectLst/>
                <a:latin typeface="+mn-lt"/>
                <a:ea typeface="+mn-ea"/>
                <a:cs typeface="+mn-cs"/>
              </a:rPr>
              <a:t>6. Il y a dix [vélos].</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i="0" dirty="0"/>
          </a:p>
        </p:txBody>
      </p:sp>
      <p:sp>
        <p:nvSpPr>
          <p:cNvPr id="143" name="Google Shape;1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41704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Chloé Motard.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this exception:</a:t>
            </a:r>
            <a:br>
              <a:rPr lang="en-GB" b="1" dirty="0">
                <a:solidFill>
                  <a:srgbClr val="FF0000"/>
                </a:solidFill>
              </a:rPr>
            </a:br>
            <a:r>
              <a:rPr lang="en-GB" b="1" dirty="0">
                <a:solidFill>
                  <a:srgbClr val="FF0000"/>
                </a:solidFill>
              </a:rPr>
              <a:t>i) AQA and Edexcel lists do not have </a:t>
            </a:r>
            <a:r>
              <a:rPr lang="en-GB" b="1" u="sng" dirty="0">
                <a:solidFill>
                  <a:srgbClr val="FF0000"/>
                </a:solidFill>
              </a:rPr>
              <a:t>ménage.</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a:t>
            </a:r>
            <a:r>
              <a:rPr lang="en-GB" b="1" dirty="0"/>
              <a:t>[</a:t>
            </a:r>
            <a:r>
              <a:rPr lang="en-GB" b="1" dirty="0" err="1"/>
              <a:t>eu</a:t>
            </a:r>
            <a:r>
              <a:rPr lang="en-GB"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sz="1200" b="0" i="1" dirty="0">
                <a:solidFill>
                  <a:prstClr val="white"/>
                </a:solidFill>
              </a:rPr>
              <a:t>il y a </a:t>
            </a:r>
            <a:r>
              <a:rPr lang="en-GB" sz="1200" b="0" dirty="0">
                <a:solidFill>
                  <a:prstClr val="white"/>
                </a:solidFill>
              </a:rPr>
              <a:t>(with numbers plus nouns)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sz="1200" b="0" i="1" dirty="0">
                <a:solidFill>
                  <a:prstClr val="white"/>
                </a:solidFill>
              </a:rPr>
              <a:t>des </a:t>
            </a:r>
            <a:r>
              <a:rPr lang="en-GB" sz="1200" b="0" dirty="0">
                <a:solidFill>
                  <a:prstClr val="white"/>
                </a:solidFill>
              </a:rPr>
              <a:t>(plural indefinite article)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a:t>
            </a:r>
            <a:r>
              <a:rPr lang="en-GB" sz="1200" b="0" dirty="0">
                <a:solidFill>
                  <a:prstClr val="white"/>
                </a:solidFill>
              </a:rPr>
              <a:t>regular plural marking on nouns (-s)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French):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7.2.1.1 (introduce) </a:t>
            </a:r>
            <a:r>
              <a:rPr lang="fr-FR" sz="1200" b="0" i="0" kern="1200" dirty="0">
                <a:solidFill>
                  <a:schemeClr val="tx1"/>
                </a:solidFill>
                <a:effectLst/>
                <a:latin typeface="+mn-lt"/>
                <a:ea typeface="+mn-ea"/>
                <a:cs typeface="+mn-cs"/>
              </a:rPr>
              <a:t>cinq [288], deux [41], dix [372], douze (1664), huit [877], neuf [787], onze (2447), quatre [253], sept [905], six [450], trois [115], un</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une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des [2 - de], il y a [13/36/8]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7.1.2.5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marcher [1532], manger [1338], préparer [368], regarder</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[425], travailler [290], nous</a:t>
            </a:r>
            <a:r>
              <a:rPr lang="fr-FR" sz="1200" b="0" i="0" u="none" strike="noStrike" kern="1200" baseline="30000" dirty="0">
                <a:solidFill>
                  <a:schemeClr val="tx1"/>
                </a:solidFill>
                <a:effectLst/>
                <a:latin typeface="+mn-lt"/>
                <a:ea typeface="+mn-ea"/>
                <a:cs typeface="+mn-cs"/>
              </a:rPr>
              <a:t>1</a:t>
            </a:r>
            <a:r>
              <a:rPr lang="fr-FR" sz="1200" b="0" i="0" u="none" strike="noStrike" kern="1200" dirty="0">
                <a:solidFill>
                  <a:schemeClr val="tx1"/>
                </a:solidFill>
                <a:effectLst/>
                <a:latin typeface="+mn-lt"/>
                <a:ea typeface="+mn-ea"/>
                <a:cs typeface="+mn-cs"/>
              </a:rPr>
              <a:t> [31], déjeuner [2724], film [848], maison [325], partenaire [1077], télé [2746], dehors [1217], préféré [préférer 597]</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7.1.1.7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dirty="0">
                <a:solidFill>
                  <a:schemeClr val="tx1"/>
                </a:solidFill>
                <a:effectLst/>
                <a:latin typeface="+mn-lt"/>
                <a:ea typeface="+mn-ea"/>
                <a:cs typeface="+mn-cs"/>
              </a:rPr>
              <a:t>faire [25], fais [25], fait [25], ça [54], activité [452], courses [1289], cuisine [2618], devoirs [39], lit [1837], ménage [2326], modèle [958], quoi [297]</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dirty="0">
              <a:solidFill>
                <a:schemeClr val="tx1"/>
              </a:solidFill>
              <a:effectLst/>
              <a:latin typeface="+mn-lt"/>
              <a:ea typeface="Calibri"/>
              <a:cs typeface="Calibri"/>
              <a:sym typeface="Calibri"/>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LDP resources are given in the LDP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25693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Distinguish aurally between similar-sounding SSCs in monosyllabic words.</a:t>
            </a:r>
            <a:endParaRPr lang="en-US" b="1" dirty="0"/>
          </a:p>
          <a:p>
            <a:endParaRPr lang="en-US" b="1" dirty="0"/>
          </a:p>
          <a:p>
            <a:r>
              <a:rPr lang="en-US" b="1" dirty="0"/>
              <a:t>Procedure:</a:t>
            </a:r>
          </a:p>
          <a:p>
            <a:pPr marL="228600" indent="-228600">
              <a:buAutoNum type="arabicPeriod"/>
            </a:pPr>
            <a:r>
              <a:rPr lang="en-US" b="0" dirty="0"/>
              <a:t>Students sketch the grid.</a:t>
            </a:r>
          </a:p>
          <a:p>
            <a:pPr marL="228600" indent="-228600">
              <a:buAutoNum type="arabicPeriod"/>
            </a:pPr>
            <a:r>
              <a:rPr lang="en-US" b="0" dirty="0"/>
              <a:t>Click on a letter to play a word.</a:t>
            </a:r>
          </a:p>
          <a:p>
            <a:pPr marL="228600" indent="-228600">
              <a:buAutoNum type="arabicPeriod"/>
            </a:pPr>
            <a:r>
              <a:rPr lang="en-US" b="0" dirty="0"/>
              <a:t>Students decide which vowel sound they hear and write the letter in the relevant column in their exercise books.</a:t>
            </a:r>
          </a:p>
          <a:p>
            <a:pPr marL="228600" indent="-228600">
              <a:buAutoNum type="arabicPeriod"/>
            </a:pPr>
            <a:r>
              <a:rPr lang="en-US" b="0" dirty="0"/>
              <a:t>Answers and translations revealed on clicks in order of audio.</a:t>
            </a:r>
          </a:p>
          <a:p>
            <a:endParaRPr lang="en-US" b="0" dirty="0"/>
          </a:p>
          <a:p>
            <a:r>
              <a:rPr lang="en-US" b="1" dirty="0"/>
              <a:t>Transcript:</a:t>
            </a:r>
          </a:p>
          <a:p>
            <a:pPr marL="228600" indent="-228600">
              <a:buAutoNum type="alphaLcPeriod"/>
            </a:pPr>
            <a:r>
              <a:rPr lang="en-US" b="0" dirty="0" err="1"/>
              <a:t>neutre</a:t>
            </a:r>
            <a:endParaRPr lang="en-US" b="0" dirty="0"/>
          </a:p>
          <a:p>
            <a:pPr marL="228600" indent="-228600">
              <a:buAutoNum type="alphaLcPeriod"/>
            </a:pPr>
            <a:r>
              <a:rPr lang="en-US" b="0" dirty="0"/>
              <a:t>chute</a:t>
            </a:r>
          </a:p>
          <a:p>
            <a:pPr marL="228600" indent="-228600">
              <a:buAutoNum type="alphaLcPeriod"/>
            </a:pPr>
            <a:r>
              <a:rPr lang="fr-FR" sz="1200" b="0" dirty="0">
                <a:solidFill>
                  <a:srgbClr val="115076"/>
                </a:solidFill>
              </a:rPr>
              <a:t>chaud</a:t>
            </a:r>
          </a:p>
          <a:p>
            <a:pPr marL="228600" indent="-228600">
              <a:buAutoNum type="alphaLcPeriod"/>
            </a:pPr>
            <a:r>
              <a:rPr lang="en-US" b="0" dirty="0" err="1"/>
              <a:t>eux</a:t>
            </a:r>
            <a:endParaRPr lang="en-US" b="0" dirty="0"/>
          </a:p>
          <a:p>
            <a:pPr marL="228600" indent="-228600">
              <a:buAutoNum type="alphaLcPeriod"/>
            </a:pPr>
            <a:r>
              <a:rPr lang="fr-FR" sz="1200" b="0" dirty="0">
                <a:solidFill>
                  <a:srgbClr val="115076"/>
                </a:solidFill>
              </a:rPr>
              <a:t>mère</a:t>
            </a:r>
          </a:p>
          <a:p>
            <a:pPr marL="228600" indent="-228600">
              <a:buAutoNum type="alphaLcPeriod"/>
            </a:pPr>
            <a:r>
              <a:rPr lang="en-US" b="0" dirty="0"/>
              <a:t>daube</a:t>
            </a:r>
          </a:p>
          <a:p>
            <a:pPr marL="228600" indent="-228600">
              <a:buAutoNum type="alphaLcPeriod"/>
            </a:pPr>
            <a:r>
              <a:rPr lang="en-US" b="0" dirty="0" err="1"/>
              <a:t>mur</a:t>
            </a:r>
            <a:endParaRPr lang="en-US" b="0" dirty="0"/>
          </a:p>
          <a:p>
            <a:pPr marL="228600" indent="-228600">
              <a:buAutoNum type="alphaLcPeriod"/>
            </a:pPr>
            <a:r>
              <a:rPr lang="en-US" b="0" dirty="0"/>
              <a:t>pause</a:t>
            </a:r>
          </a:p>
          <a:p>
            <a:pPr marL="228600" indent="-228600">
              <a:buAutoNum type="alphaLcPeriod"/>
            </a:pPr>
            <a:r>
              <a:rPr lang="fr-FR" sz="1200" b="0" dirty="0">
                <a:solidFill>
                  <a:srgbClr val="115076"/>
                </a:solidFill>
              </a:rPr>
              <a:t>suprême</a:t>
            </a:r>
          </a:p>
          <a:p>
            <a:pPr marL="228600" indent="-228600">
              <a:buAutoNum type="alphaLcPeriod"/>
            </a:pPr>
            <a:r>
              <a:rPr lang="en-US" b="0" dirty="0" err="1"/>
              <a:t>ceux</a:t>
            </a:r>
            <a:endParaRPr lang="en-US" b="0" dirty="0"/>
          </a:p>
          <a:p>
            <a:pPr marL="228600" indent="-228600">
              <a:buAutoNum type="alphaLcPeriod"/>
            </a:pPr>
            <a:r>
              <a:rPr lang="en-US" b="0" dirty="0" err="1"/>
              <a:t>zut</a:t>
            </a:r>
            <a:endParaRPr lang="en-US" b="0" dirty="0"/>
          </a:p>
          <a:p>
            <a:pPr marL="228600" indent="-228600">
              <a:buAutoNum type="alphaLcPeriod"/>
            </a:pPr>
            <a:r>
              <a:rPr lang="fr-FR" sz="1200" b="0" dirty="0">
                <a:solidFill>
                  <a:srgbClr val="115076"/>
                </a:solidFill>
              </a:rPr>
              <a:t>scène</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neutre</a:t>
            </a:r>
            <a:r>
              <a:rPr lang="en-US" b="0" dirty="0"/>
              <a:t> [2785], chute </a:t>
            </a:r>
            <a:r>
              <a:rPr lang="fr-FR" sz="1200" b="0" i="0" u="none" strike="noStrike" kern="1200" dirty="0">
                <a:solidFill>
                  <a:schemeClr val="tx1"/>
                </a:solidFill>
                <a:effectLst/>
                <a:latin typeface="+mn-lt"/>
                <a:ea typeface="+mn-ea"/>
                <a:cs typeface="+mn-cs"/>
              </a:rPr>
              <a:t>[1761]</a:t>
            </a:r>
            <a:r>
              <a:rPr lang="en-US" sz="1200" b="0" i="0" u="none" strike="noStrike" kern="1200" dirty="0">
                <a:solidFill>
                  <a:schemeClr val="tx1"/>
                </a:solidFill>
                <a:effectLst/>
                <a:latin typeface="+mn-lt"/>
                <a:ea typeface="+mn-ea"/>
                <a:cs typeface="+mn-cs"/>
              </a:rPr>
              <a:t>, </a:t>
            </a:r>
            <a:r>
              <a:rPr lang="fr-FR" sz="1200" b="0" dirty="0">
                <a:solidFill>
                  <a:srgbClr val="115076"/>
                </a:solidFill>
              </a:rPr>
              <a:t>chaud [1852], </a:t>
            </a:r>
            <a:r>
              <a:rPr lang="en-US" b="0" dirty="0" err="1"/>
              <a:t>eux</a:t>
            </a:r>
            <a:r>
              <a:rPr lang="en-US" b="0" dirty="0"/>
              <a:t> [161], </a:t>
            </a:r>
            <a:r>
              <a:rPr lang="fr-FR" sz="1200" b="0" dirty="0">
                <a:solidFill>
                  <a:srgbClr val="115076"/>
                </a:solidFill>
              </a:rPr>
              <a:t>mère</a:t>
            </a:r>
            <a:r>
              <a:rPr lang="en-US" b="0" dirty="0"/>
              <a:t> [645], daube [&gt;5000], </a:t>
            </a:r>
            <a:r>
              <a:rPr lang="en-US" b="0" dirty="0" err="1"/>
              <a:t>mur</a:t>
            </a:r>
            <a:r>
              <a:rPr lang="en-US" b="0" dirty="0"/>
              <a:t> [1335], pause [2647], </a:t>
            </a:r>
            <a:r>
              <a:rPr lang="fr-FR" sz="1200" b="0" dirty="0">
                <a:solidFill>
                  <a:srgbClr val="115076"/>
                </a:solidFill>
              </a:rPr>
              <a:t>suprême</a:t>
            </a:r>
            <a:r>
              <a:rPr lang="en-US" b="0" dirty="0"/>
              <a:t> [2022], </a:t>
            </a:r>
            <a:r>
              <a:rPr lang="en-US" b="0" dirty="0" err="1"/>
              <a:t>ceux</a:t>
            </a:r>
            <a:r>
              <a:rPr lang="en-US" b="0" dirty="0"/>
              <a:t> [45], </a:t>
            </a:r>
            <a:r>
              <a:rPr lang="en-US" b="0" dirty="0" err="1"/>
              <a:t>zut</a:t>
            </a:r>
            <a:r>
              <a:rPr lang="en-US" b="0" dirty="0"/>
              <a:t> [&gt;5000], </a:t>
            </a:r>
            <a:r>
              <a:rPr lang="fr-FR" sz="1200" b="0" dirty="0">
                <a:solidFill>
                  <a:srgbClr val="115076"/>
                </a:solidFill>
              </a:rPr>
              <a:t>scène</a:t>
            </a:r>
            <a:r>
              <a:rPr lang="en-US" b="0" dirty="0"/>
              <a:t> [794]</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a:t>
            </a:r>
            <a:r>
              <a:rPr lang="en-US" b="1"/>
              <a:t>: 3 </a:t>
            </a:r>
            <a:r>
              <a:rPr lang="en-US" b="1" dirty="0"/>
              <a:t>minutes</a:t>
            </a:r>
          </a:p>
          <a:p>
            <a:endParaRPr lang="en-US" b="1" dirty="0"/>
          </a:p>
          <a:p>
            <a:r>
              <a:rPr lang="en-US" b="1" dirty="0"/>
              <a:t>Aim: </a:t>
            </a:r>
            <a:r>
              <a:rPr lang="en-US" b="0" dirty="0"/>
              <a:t>Oral production of this week’s vocabulary.</a:t>
            </a:r>
            <a:endParaRPr lang="en-US" b="1" dirty="0"/>
          </a:p>
          <a:p>
            <a:endParaRPr lang="en-US" b="1" dirty="0"/>
          </a:p>
          <a:p>
            <a:r>
              <a:rPr lang="en-US" b="1" dirty="0"/>
              <a:t>Procedure:</a:t>
            </a:r>
          </a:p>
          <a:p>
            <a:r>
              <a:rPr lang="en-US" b="0" dirty="0"/>
              <a:t>1. Elicit choral response from students.</a:t>
            </a:r>
          </a:p>
          <a:p>
            <a:r>
              <a:rPr lang="en-US" b="0" dirty="0"/>
              <a:t>2. Click for next word.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Written production of this week’s new vocabulary.</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N.B. owing to the fact that this week’s vocabulary set consists almost entirely of the numbers 2-12 (‘un’ having been presented previously as both number and indefinite article), the sequential nature of these numbers makes it very much easier than usual to determine the English meanings when they are presented in order, as here – yet there is a value in learning them in sequence for the French. For this reason, however, only the French meanings are removed in this exercise to challenge recall (the vocabulary was practised French – English in the previous lesson).</a:t>
            </a:r>
            <a:endParaRPr lang="en-US" b="1" dirty="0"/>
          </a:p>
          <a:p>
            <a:endParaRPr lang="en-US" b="1" dirty="0"/>
          </a:p>
          <a:p>
            <a:r>
              <a:rPr lang="en-US" b="1" dirty="0"/>
              <a:t>Procedure:</a:t>
            </a:r>
          </a:p>
          <a:p>
            <a:r>
              <a:rPr lang="en-US" b="0" dirty="0"/>
              <a:t>1. </a:t>
            </a:r>
            <a:r>
              <a:rPr lang="en-GB" dirty="0"/>
              <a:t>Pupils</a:t>
            </a:r>
            <a:r>
              <a:rPr lang="en-GB" baseline="0" dirty="0"/>
              <a:t> either work by themselves or in pairs, reading out the words practised last lesson and recapping their English meaning (1 minute).</a:t>
            </a:r>
            <a:endParaRPr lang="en-US" b="0" dirty="0"/>
          </a:p>
          <a:p>
            <a:r>
              <a:rPr lang="en-US" b="0" dirty="0"/>
              <a:t>2. </a:t>
            </a:r>
            <a:r>
              <a:rPr lang="en-GB" baseline="0" dirty="0"/>
              <a:t>Then the French meanings are removed and students try to write them, looking at the English (3 minutes).</a:t>
            </a:r>
            <a:endParaRPr lang="en-US" b="0" dirty="0"/>
          </a:p>
          <a:p>
            <a:r>
              <a:rPr lang="en-US" b="0" dirty="0"/>
              <a:t>3. </a:t>
            </a:r>
            <a:r>
              <a:rPr lang="en-GB" baseline="0" dirty="0"/>
              <a:t>Further rounds of learning can be facilitated by one pupil turning away from the board, and his/her partner asking him/her the meanings.</a:t>
            </a:r>
            <a:endParaRPr lang="en-US" b="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dirty="0"/>
              <a:t> Spoken production of sentences with </a:t>
            </a:r>
            <a:r>
              <a:rPr lang="en-GB" i="1" dirty="0"/>
              <a:t>il y a + number</a:t>
            </a:r>
            <a:r>
              <a:rPr lang="en-GB" i="0" dirty="0"/>
              <a:t>, to practise liaison patterns with -x. Recall of known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1. Students work in pairs and take turns to say what they see. Student A says the nouns in blue (columns on the left); Student B says the nouns in orange (columns on the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2. Tell students to use the </a:t>
            </a:r>
            <a:r>
              <a:rPr lang="en-GB" b="0" i="1" baseline="0" dirty="0"/>
              <a:t>il y a </a:t>
            </a:r>
            <a:r>
              <a:rPr lang="en-GB" b="0" i="0" baseline="0" dirty="0"/>
              <a:t>plus one of the numbers on the left hand side.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baseline="0" dirty="0"/>
              <a:t>3. Remind students that they will need to decide based on the first letter of the noun whether they must pronounce the –x or not.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2246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baseline="0" dirty="0"/>
              <a:t>This slide presents the plural form of the indefinite article: ‘des’ (‘some’). The singular forms ‘un’ and ‘</a:t>
            </a:r>
            <a:r>
              <a:rPr lang="en-GB" b="0" baseline="0" dirty="0" err="1"/>
              <a:t>une</a:t>
            </a:r>
            <a:r>
              <a:rPr lang="en-GB" b="0" baseline="0" dirty="0"/>
              <a:t>’ were originally presented and practised in Term 1.1, Week 3 (with their alternative meaning as ‘one’).</a:t>
            </a:r>
            <a:endParaRPr lang="en-US" b="1" dirty="0"/>
          </a:p>
          <a:p>
            <a:endParaRPr lang="en-US" b="1" dirty="0"/>
          </a:p>
          <a:p>
            <a:r>
              <a:rPr lang="en-US" b="1" dirty="0"/>
              <a:t>Procedure:</a:t>
            </a:r>
          </a:p>
          <a:p>
            <a:r>
              <a:rPr lang="en-US" b="0" dirty="0"/>
              <a:t>1. </a:t>
            </a:r>
            <a:r>
              <a:rPr lang="en-GB" b="0" baseline="0" dirty="0"/>
              <a:t>The teacher should read out the title and explain or elicit the meaning of 'au </a:t>
            </a:r>
            <a:r>
              <a:rPr lang="en-GB" b="0" baseline="0" dirty="0" err="1"/>
              <a:t>pluriel</a:t>
            </a:r>
            <a:r>
              <a:rPr lang="en-GB" b="0" baseline="0" dirty="0"/>
              <a: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dirty="0"/>
              <a:t>We don't have very good intuition about whether students are aware of cognates and understand them - changing a couple of letters can floor some students if they are not analytic or abstract thinkers about language. It can help to read cognates out, but not always - their sounds can be very different.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0" baseline="0" dirty="0"/>
              <a:t>Point out that the word ‘some’ is often omitted in English, whereas the plural indefinite article cannot be omitted in French, e.g. ‘</a:t>
            </a:r>
            <a:r>
              <a:rPr lang="en-GB" b="0" baseline="0" dirty="0" err="1"/>
              <a:t>il</a:t>
            </a:r>
            <a:r>
              <a:rPr lang="en-GB" b="0" baseline="0" dirty="0"/>
              <a:t> y a </a:t>
            </a:r>
            <a:r>
              <a:rPr lang="en-GB" b="1" baseline="0" dirty="0"/>
              <a:t>des</a:t>
            </a:r>
            <a:r>
              <a:rPr lang="en-GB" b="0" baseline="0" dirty="0"/>
              <a:t> </a:t>
            </a:r>
            <a:r>
              <a:rPr lang="en-GB" b="0" baseline="0" dirty="0" err="1"/>
              <a:t>maisons</a:t>
            </a:r>
            <a:r>
              <a:rPr lang="en-GB" b="0" baseline="0" dirty="0"/>
              <a:t>’ can be translated as ‘there are </a:t>
            </a:r>
            <a:r>
              <a:rPr lang="en-GB" b="1" baseline="0" dirty="0"/>
              <a:t>some</a:t>
            </a:r>
            <a:r>
              <a:rPr lang="en-GB" b="0" baseline="0" dirty="0"/>
              <a:t> houses’ or simply ‘there are houses’ (depending upon the meaning) in English.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baseline="0" dirty="0"/>
              <a:t>Also remind them that the –s on the written form of a plural French noun is not pronounced (i.e. is a silent final consonant)!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dirty="0"/>
              <a:t>This slide presents</a:t>
            </a:r>
            <a:r>
              <a:rPr lang="en-GB" baseline="0" dirty="0"/>
              <a:t> the key grammar construction ‘</a:t>
            </a:r>
            <a:r>
              <a:rPr lang="en-GB" baseline="0" dirty="0" err="1"/>
              <a:t>il</a:t>
            </a:r>
            <a:r>
              <a:rPr lang="en-GB" baseline="0" dirty="0"/>
              <a:t> y a’. </a:t>
            </a:r>
            <a:r>
              <a:rPr lang="en-GB" dirty="0"/>
              <a:t>‘Un and ‘</a:t>
            </a:r>
            <a:r>
              <a:rPr lang="en-GB" dirty="0" err="1"/>
              <a:t>une</a:t>
            </a:r>
            <a:r>
              <a:rPr lang="en-GB" dirty="0"/>
              <a:t>’ were originally</a:t>
            </a:r>
            <a:r>
              <a:rPr lang="en-GB" baseline="0" dirty="0"/>
              <a:t> presented as forms of the indefinite article (but with the meaning ‘one’ also introduced) in Term 1.1, Week 3.</a:t>
            </a:r>
            <a:endParaRPr lang="en-US" b="1" dirty="0"/>
          </a:p>
          <a:p>
            <a:endParaRPr lang="en-US" b="1" dirty="0"/>
          </a:p>
          <a:p>
            <a:r>
              <a:rPr lang="en-US" b="1" dirty="0"/>
              <a:t>Procedure:</a:t>
            </a:r>
          </a:p>
          <a:p>
            <a:r>
              <a:rPr lang="en-US" b="0" dirty="0"/>
              <a:t>1. </a:t>
            </a:r>
            <a:r>
              <a:rPr lang="en-GB" baseline="0" dirty="0"/>
              <a:t>Point out that this is an impersonal expression, i.e. the subject is always ‘</a:t>
            </a:r>
            <a:r>
              <a:rPr lang="en-GB" baseline="0" dirty="0" err="1"/>
              <a:t>il</a:t>
            </a:r>
            <a:r>
              <a:rPr lang="en-GB"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Also make sure that students understand that this expression means both ‘there is’ and ‘there are’, i.e. no verb change is required for the plural (because it is impersonal).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0" baseline="0" dirty="0"/>
              <a:t>Also point out to students that the –s on the written form of a plural French noun is not pronounced (i.e. is a silent final consonant)!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Timing: 5 minutes</a:t>
            </a:r>
          </a:p>
          <a:p>
            <a:endParaRPr lang="en-US" b="1" dirty="0"/>
          </a:p>
          <a:p>
            <a:r>
              <a:rPr lang="en-US" b="1" dirty="0"/>
              <a:t>Aim: </a:t>
            </a:r>
            <a:r>
              <a:rPr lang="en-US" b="0" dirty="0"/>
              <a:t>To practice listening out for the indefinite article.</a:t>
            </a:r>
            <a:endParaRPr lang="en-US" b="1" dirty="0"/>
          </a:p>
          <a:p>
            <a:endParaRPr lang="en-US" b="1" dirty="0"/>
          </a:p>
          <a:p>
            <a:r>
              <a:rPr lang="en-US" b="1" dirty="0"/>
              <a:t>Procedure:</a:t>
            </a:r>
          </a:p>
          <a:p>
            <a:r>
              <a:rPr lang="en-US" b="0" dirty="0"/>
              <a:t>1. </a:t>
            </a:r>
            <a:r>
              <a:rPr lang="en-GB" dirty="0"/>
              <a:t>Students</a:t>
            </a:r>
            <a:r>
              <a:rPr lang="en-GB" baseline="0" dirty="0"/>
              <a:t> listen and determine </a:t>
            </a:r>
            <a:r>
              <a:rPr lang="en-GB" b="1" baseline="0" dirty="0"/>
              <a:t>from the indefinite article alone </a:t>
            </a:r>
            <a:r>
              <a:rPr lang="en-GB" b="0" baseline="0" dirty="0"/>
              <a:t>whether one thing is being talked about, or more than one.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dirty="0"/>
              <a:t>Remind them that the article is the only way to tell – the –s on the written form of a plural French noun is not pronounced (i.e. is a silent final consonant)!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0" baseline="0" dirty="0"/>
              <a:t>They then write the English for the noun mentioned in the French.</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baseline="0" dirty="0"/>
              <a:t>The answers are provided upon successive mouse clicks.</a:t>
            </a:r>
            <a:endParaRPr lang="en-US" b="0" dirty="0"/>
          </a:p>
          <a:p>
            <a:endParaRPr lang="en-US" b="0" dirty="0"/>
          </a:p>
          <a:p>
            <a:r>
              <a:rPr lang="en-US" b="1" dirty="0"/>
              <a:t>Transcript:</a:t>
            </a:r>
          </a:p>
          <a:p>
            <a:pPr marL="228600" indent="-228600">
              <a:buAutoNum type="arabicPeriod"/>
            </a:pPr>
            <a:r>
              <a:rPr lang="fr-FR" b="0" baseline="0" noProof="0" dirty="0"/>
              <a:t>Il y a un ordinateur.</a:t>
            </a:r>
          </a:p>
          <a:p>
            <a:pPr marL="228600" indent="-228600">
              <a:buAutoNum type="arabicPeriod"/>
            </a:pPr>
            <a:r>
              <a:rPr lang="fr-FR" b="0" baseline="0" noProof="0" dirty="0"/>
              <a:t>Il y a des maisons.</a:t>
            </a:r>
          </a:p>
          <a:p>
            <a:pPr marL="228600" indent="-228600">
              <a:buAutoNum type="arabicPeriod"/>
            </a:pPr>
            <a:r>
              <a:rPr lang="fr-FR" b="0" baseline="0" noProof="0" dirty="0"/>
              <a:t>Il y a une voiture.</a:t>
            </a:r>
          </a:p>
          <a:p>
            <a:pPr marL="228600" indent="-228600">
              <a:buAutoNum type="arabicPeriod"/>
            </a:pPr>
            <a:r>
              <a:rPr lang="fr-FR" b="0" baseline="0" noProof="0" dirty="0"/>
              <a:t>Il y a un gar</a:t>
            </a:r>
            <a:r>
              <a:rPr lang="fr-FR" b="0" baseline="0" noProof="0" dirty="0">
                <a:latin typeface="Century Gothic" panose="020B0502020202020204" pitchFamily="34" charset="0"/>
              </a:rPr>
              <a:t>ç</a:t>
            </a:r>
            <a:r>
              <a:rPr lang="fr-FR" b="0" baseline="0" noProof="0" dirty="0"/>
              <a:t>on.</a:t>
            </a:r>
          </a:p>
          <a:p>
            <a:pPr marL="228600" indent="-228600">
              <a:buAutoNum type="arabicPeriod"/>
            </a:pPr>
            <a:r>
              <a:rPr lang="fr-FR" b="0" baseline="0" noProof="0" dirty="0"/>
              <a:t>Il y a des magasins.</a:t>
            </a:r>
          </a:p>
          <a:p>
            <a:pPr marL="228600" indent="-228600">
              <a:buAutoNum type="arabicPeriod"/>
            </a:pPr>
            <a:r>
              <a:rPr lang="fr-FR" b="0" baseline="0" noProof="0" dirty="0"/>
              <a:t>Il y a des machines.</a:t>
            </a:r>
          </a:p>
          <a:p>
            <a:pPr marL="228600" indent="-228600">
              <a:buAutoNum type="arabicPeriod"/>
            </a:pPr>
            <a:endParaRPr lang="fr-FR"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0" i="0" kern="1200" dirty="0">
                <a:solidFill>
                  <a:schemeClr val="tx1"/>
                </a:solidFill>
                <a:effectLst/>
                <a:latin typeface="+mn-lt"/>
                <a:ea typeface="+mn-ea"/>
                <a:cs typeface="+mn-cs"/>
              </a:rPr>
              <a:t>un</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une</a:t>
            </a:r>
            <a:r>
              <a:rPr lang="fr-FR" sz="1200" b="0" i="0" kern="1200" baseline="30000" dirty="0">
                <a:solidFill>
                  <a:schemeClr val="tx1"/>
                </a:solidFill>
                <a:effectLst/>
                <a:latin typeface="+mn-lt"/>
                <a:ea typeface="+mn-ea"/>
                <a:cs typeface="+mn-cs"/>
              </a:rPr>
              <a:t>2</a:t>
            </a:r>
            <a:r>
              <a:rPr lang="fr-FR" sz="1200" b="0" i="0" kern="1200" dirty="0">
                <a:solidFill>
                  <a:schemeClr val="tx1"/>
                </a:solidFill>
                <a:effectLst/>
                <a:latin typeface="+mn-lt"/>
                <a:ea typeface="+mn-ea"/>
                <a:cs typeface="+mn-cs"/>
              </a:rPr>
              <a:t> [3], </a:t>
            </a:r>
            <a:r>
              <a:rPr lang="fr-FR" sz="1200" b="0" i="0" u="none" strike="noStrike" kern="1200" dirty="0">
                <a:solidFill>
                  <a:schemeClr val="tx1"/>
                </a:solidFill>
                <a:effectLst/>
                <a:latin typeface="+mn-lt"/>
                <a:ea typeface="+mn-ea"/>
                <a:cs typeface="+mn-cs"/>
              </a:rPr>
              <a:t>des [2 - de]</a:t>
            </a:r>
            <a:r>
              <a:rPr lang="fr-FR" sz="1200" b="0" i="0" kern="1200" dirty="0">
                <a:solidFill>
                  <a:schemeClr val="tx1"/>
                </a:solidFill>
                <a:effectLst/>
                <a:latin typeface="+mn-lt"/>
                <a:ea typeface="+mn-ea"/>
                <a:cs typeface="+mn-cs"/>
              </a:rPr>
              <a:t>, il y a [13/36/8]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58</a:t>
            </a:fld>
            <a:endParaRPr lang="en-GB"/>
          </a:p>
        </p:txBody>
      </p:sp>
    </p:spTree>
    <p:extLst>
      <p:ext uri="{BB962C8B-B14F-4D97-AF65-F5344CB8AC3E}">
        <p14:creationId xmlns:p14="http://schemas.microsoft.com/office/powerpoint/2010/main" val="3709393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0" noProof="0" dirty="0"/>
              <a:t>This reading activity</a:t>
            </a:r>
            <a:r>
              <a:rPr lang="en-GB" b="0" baseline="0" noProof="0" dirty="0"/>
              <a:t> asks students to engage with a slightly longer text, created entirely using vocabulary and grammar already introduced in the scheme of work. The questions on the following slide require them to work out who is being talked about for each thing mentioned in English.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NB: </a:t>
            </a:r>
            <a:r>
              <a:rPr lang="en-GB" baseline="0" dirty="0"/>
              <a:t>The text should be printed out for students to refer to during the activities that follow, or displayed on a second screen if available.</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i="0" baseline="0" noProof="0" dirty="0"/>
              <a:t>Notice the target language instructions bring in the structure they have been learning: </a:t>
            </a:r>
            <a:r>
              <a:rPr lang="en-GB" b="0" i="1" baseline="0" noProof="0" dirty="0" err="1"/>
              <a:t>il</a:t>
            </a:r>
            <a:r>
              <a:rPr lang="en-GB" b="0" i="1" baseline="0" noProof="0" dirty="0"/>
              <a:t> y a</a:t>
            </a:r>
            <a:r>
              <a:rPr lang="en-GB" b="0" i="0" baseline="0" noProof="0" dirty="0"/>
              <a:t>. Check they understand the meaning of </a:t>
            </a:r>
            <a:r>
              <a:rPr lang="en-GB" b="0" i="1" baseline="0" noProof="0" dirty="0" err="1"/>
              <a:t>lisez</a:t>
            </a:r>
            <a:r>
              <a:rPr lang="en-GB" b="0" i="1" baseline="0" noProof="0" dirty="0"/>
              <a:t> le </a:t>
            </a:r>
            <a:r>
              <a:rPr lang="en-GB" b="0" i="1" baseline="0" noProof="0" dirty="0" err="1"/>
              <a:t>texte</a:t>
            </a:r>
            <a:r>
              <a:rPr lang="en-GB" b="0" i="1" baseline="0" noProof="0" dirty="0"/>
              <a:t> </a:t>
            </a:r>
            <a:r>
              <a:rPr lang="en-GB" b="0" i="0" baseline="0" noProof="0" dirty="0"/>
              <a:t>and </a:t>
            </a:r>
            <a:r>
              <a:rPr lang="en-GB" b="0" i="1" baseline="0" noProof="0" dirty="0" err="1"/>
              <a:t>il</a:t>
            </a:r>
            <a:r>
              <a:rPr lang="en-GB" b="0" i="1" baseline="0" noProof="0" dirty="0"/>
              <a:t> y a des questions. </a:t>
            </a:r>
            <a:endParaRPr lang="en-US"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baseline="0" noProof="0" dirty="0"/>
              <a:t>Before they begin to read: Ask students to see if they can spot anything in the text that surprises them, or seems a bit odd: e.g. her sister is reading twelve books, her brother is doing the housework at the moment, she is not at school,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3. Answer the reading questions on the slide that follows.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noProof="0" dirty="0"/>
              <a:t>4. If time permits, students try to translate the text. A suggested answer is given on a following slide.</a:t>
            </a:r>
            <a:endParaRPr lang="en-US" b="0" dirty="0"/>
          </a:p>
          <a:p>
            <a:endParaRPr lang="en-GB" b="0" noProof="0" dirty="0"/>
          </a:p>
          <a:p>
            <a:r>
              <a:rPr lang="en-GB" b="0" noProof="0" dirty="0"/>
              <a:t>N.B. </a:t>
            </a:r>
            <a:r>
              <a:rPr lang="en-GB" b="0" i="1" noProof="0" dirty="0" err="1"/>
              <a:t>famille</a:t>
            </a:r>
            <a:r>
              <a:rPr lang="en-GB" b="0" i="1" baseline="0" noProof="0" dirty="0"/>
              <a:t> </a:t>
            </a:r>
            <a:r>
              <a:rPr lang="en-GB" b="0" i="0" baseline="0" noProof="0" dirty="0"/>
              <a:t>has not yet been introduced, but as a semi-cognate it should be easily understood, at least in the *written* form. The teacher should read out the title and elicit the English meaning from students. Cognates are more difficult to recognise in the oral form, so ensure that they hear it too to make the connection between the written and oral forms. </a:t>
            </a:r>
            <a:r>
              <a:rPr lang="en-GB" b="0" baseline="0" noProof="0" dirty="0"/>
              <a:t>Regular plural marking on adjectives is presented next week in the scheme, so the adjectives used here are only in the singular forms (masculine and feminine).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famille</a:t>
            </a:r>
            <a:r>
              <a:rPr lang="en-GB" baseline="0" dirty="0"/>
              <a:t> [172]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GB" baseline="0" dirty="0"/>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93296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This is the table for students to note their answers to the reading task. They may copy into their books to complete;</a:t>
            </a:r>
            <a:r>
              <a:rPr lang="en-GB" baseline="0" dirty="0"/>
              <a:t> alternatively it could be printed out for them. The text should be printed out for students to refer to during this activity. The question word ‘qui ?’ has been introduced incidentally previously (1.1.1), and is dealt with formally in 2.2.4.</a:t>
            </a:r>
          </a:p>
          <a:p>
            <a:endParaRPr lang="en-GB" baseline="0" dirty="0"/>
          </a:p>
          <a:p>
            <a:r>
              <a:rPr lang="en-GB" baseline="0" dirty="0"/>
              <a:t>The answers are provided on successive clicks of the mouse. Remember to ask students if they feel anything is unusual (promotes affective engagement with the text).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Suggested translation for the text.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542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aseline="0" dirty="0"/>
              <a:t>this is an easier writing task than the one which follows, for substitution at the teacher’s discretion.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Written adaptation of sentences in a text.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aseline="0" dirty="0"/>
              <a:t>Students are challenged to re-write selected sentences of the text in this activity, in order to express the details featured in the table above. The changes required only deal with the number or indefinite article, plus the plural marking if applicable on the associated noun.</a:t>
            </a:r>
            <a:endParaRPr lang="en-US" b="0" dirty="0"/>
          </a:p>
          <a:p>
            <a:r>
              <a:rPr lang="en-GB" baseline="0" dirty="0"/>
              <a:t>2. Sample answers are provided on successive clicks of the mouse.</a:t>
            </a:r>
            <a:endParaRPr lang="en-US" b="0" dirty="0"/>
          </a:p>
          <a:p>
            <a:r>
              <a:rPr lang="en-GB" baseline="0" dirty="0"/>
              <a:t>The students already have a print-out of the text to refer to.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is the more challenging version of the writing task outlined on the previous slide.</a:t>
            </a:r>
            <a:endParaRPr lang="en-US" b="1" dirty="0"/>
          </a:p>
          <a:p>
            <a:endParaRPr lang="en-GB" baseline="0" dirty="0"/>
          </a:p>
          <a:p>
            <a:r>
              <a:rPr lang="en-GB" baseline="0" dirty="0"/>
              <a:t>This text brings in a lot of words and structures students have met already. If you have some students who have mastered these structures and words, then you could invite them to write five sentences of their own - they could make up the content about a crazy family or tell the truth about their own.</a:t>
            </a:r>
          </a:p>
          <a:p>
            <a:endParaRPr lang="en-GB" baseline="0" dirty="0"/>
          </a:p>
          <a:p>
            <a:r>
              <a:rPr lang="en-GB" baseline="0" dirty="0"/>
              <a:t>It would also be worth reminding students that English has two ways of saying the present tense (‘watches’ and ‘is watching’; ‘listens’ and ‘is listening’) but in French there is just one way of talking about the present.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a:latin typeface="Arial" panose="020B0604020202020204" pitchFamily="34" charset="0"/>
              </a:rPr>
              <a:t>Timing: 5 minutes</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Aim</a:t>
            </a:r>
            <a:r>
              <a:rPr lang="en-US" altLang="en-US" dirty="0">
                <a:latin typeface="Arial" panose="020B0604020202020204" pitchFamily="34" charset="0"/>
              </a:rPr>
              <a:t>: This ‘treasure hunt’ activity revisits key vocabulary to consolidate knowledge (in the written modality). As well as meaning, the focus is on form and spelling.</a:t>
            </a:r>
            <a:br>
              <a:rPr lang="en-US" altLang="en-US" dirty="0">
                <a:latin typeface="Arial" panose="020B0604020202020204" pitchFamily="34" charset="0"/>
              </a:rPr>
            </a:br>
            <a:br>
              <a:rPr lang="en-US" altLang="en-US" dirty="0">
                <a:latin typeface="Arial" panose="020B0604020202020204" pitchFamily="34" charset="0"/>
              </a:rPr>
            </a:br>
            <a:r>
              <a:rPr lang="en-US" altLang="en-US" b="1" dirty="0">
                <a:latin typeface="Arial" panose="020B0604020202020204" pitchFamily="34" charset="0"/>
              </a:rPr>
              <a:t>Procedure:</a:t>
            </a:r>
          </a:p>
          <a:p>
            <a:pPr eaLnBrk="1" hangingPunct="1">
              <a:spcBef>
                <a:spcPct val="0"/>
              </a:spcBef>
            </a:pPr>
            <a:r>
              <a:rPr lang="en-US" altLang="en-US" dirty="0">
                <a:latin typeface="Arial" panose="020B0604020202020204" pitchFamily="34" charset="0"/>
              </a:rPr>
              <a:t>1. Work individually, in pairs or in small groups. Each row (A-E) represents one round. </a:t>
            </a:r>
            <a:br>
              <a:rPr lang="en-US" altLang="en-US" dirty="0">
                <a:latin typeface="Arial" panose="020B0604020202020204" pitchFamily="34" charset="0"/>
              </a:rPr>
            </a:br>
            <a:r>
              <a:rPr lang="en-US" altLang="en-US" dirty="0">
                <a:latin typeface="Arial" panose="020B0604020202020204" pitchFamily="34" charset="0"/>
              </a:rPr>
              <a:t>2. Write 1-6 in exercise books or mini whiteboards, and write the French for each number. </a:t>
            </a:r>
            <a:br>
              <a:rPr lang="en-US" altLang="en-US" dirty="0">
                <a:latin typeface="Arial" panose="020B0604020202020204" pitchFamily="34" charset="0"/>
              </a:rPr>
            </a:br>
            <a:r>
              <a:rPr lang="en-US" altLang="en-US" dirty="0">
                <a:latin typeface="Arial" panose="020B0604020202020204" pitchFamily="34" charset="0"/>
              </a:rPr>
              <a:t>3. Click the blue box to reveal and check answers. </a:t>
            </a:r>
            <a:br>
              <a:rPr lang="en-US" altLang="en-US" dirty="0">
                <a:latin typeface="Arial" panose="020B0604020202020204" pitchFamily="34" charset="0"/>
              </a:rPr>
            </a:br>
            <a:r>
              <a:rPr lang="en-US" altLang="en-US" dirty="0">
                <a:latin typeface="Arial" panose="020B0604020202020204" pitchFamily="34" charset="0"/>
              </a:rPr>
              <a:t>4. Click the yellow box to reveal the points for each correct answer (these are randomly allocated for an element of chance) – tally the total.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1" i="0" dirty="0">
                <a:latin typeface="Calibri"/>
                <a:ea typeface="Calibri"/>
                <a:cs typeface="Calibri"/>
                <a:sym typeface="Calibri"/>
              </a:rPr>
              <a:t>Timing: </a:t>
            </a:r>
            <a:r>
              <a:rPr lang="en-GB" sz="1200" b="0" i="0" dirty="0">
                <a:latin typeface="Calibri"/>
                <a:ea typeface="Calibri"/>
                <a:cs typeface="Calibri"/>
                <a:sym typeface="Calibri"/>
              </a:rPr>
              <a:t>4 minutes</a:t>
            </a:r>
            <a:br>
              <a:rPr lang="en-GB" sz="1200" b="0" i="0" dirty="0">
                <a:latin typeface="Calibri"/>
                <a:ea typeface="Calibri"/>
                <a:cs typeface="Calibri"/>
                <a:sym typeface="Calibri"/>
              </a:rPr>
            </a:br>
            <a:r>
              <a:rPr lang="en-GB" sz="1200" b="0" i="0" dirty="0">
                <a:latin typeface="Calibri"/>
                <a:ea typeface="Calibri"/>
                <a:cs typeface="Calibri"/>
                <a:sym typeface="Calibri"/>
              </a:rPr>
              <a:t>Use this slide to set the homework.</a:t>
            </a:r>
          </a:p>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an audio file to accompany the student worksheet.</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From this lesson, for example, learners could practise:</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Indefinite articles: Gender (Article agreement)</a:t>
            </a: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Articles: Number (Article agreement)</a:t>
            </a:r>
          </a:p>
          <a:p>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Alternative speaking for Lesson 1</a:t>
            </a:r>
            <a:br>
              <a:rPr lang="en-US" b="1" dirty="0"/>
            </a:br>
            <a:r>
              <a:rPr lang="en-US" b="1" dirty="0"/>
              <a:t>Timing: 10 minutes</a:t>
            </a:r>
          </a:p>
          <a:p>
            <a:endParaRPr lang="en-US" b="1" dirty="0"/>
          </a:p>
          <a:p>
            <a:r>
              <a:rPr lang="en-US" b="1" dirty="0"/>
              <a:t>Aim: </a:t>
            </a:r>
            <a:r>
              <a:rPr lang="en-GB" b="0" noProof="0" dirty="0"/>
              <a:t>This</a:t>
            </a:r>
            <a:r>
              <a:rPr lang="en-GB" b="0" baseline="0" noProof="0" dirty="0"/>
              <a:t> example shows how the speaking task is intended to work. The stages are animated to support the teacher in modelling the task.</a:t>
            </a:r>
            <a:endParaRPr lang="en-US" b="0" dirty="0"/>
          </a:p>
          <a:p>
            <a:endParaRPr lang="en-US" b="0" dirty="0"/>
          </a:p>
          <a:p>
            <a:r>
              <a:rPr lang="en-US" b="1" dirty="0"/>
              <a:t>Procedure:</a:t>
            </a:r>
          </a:p>
          <a:p>
            <a:r>
              <a:rPr lang="en-US" b="0" dirty="0"/>
              <a:t>1. </a:t>
            </a:r>
            <a:r>
              <a:rPr lang="en-GB" b="0" baseline="0" noProof="0" dirty="0"/>
              <a:t>The students alternate in saying what is on their prompt sheets and writing what their partner has just said.</a:t>
            </a:r>
            <a:endParaRPr lang="en-US" b="0" dirty="0"/>
          </a:p>
          <a:p>
            <a:r>
              <a:rPr lang="en-US" b="0" dirty="0"/>
              <a:t>2. The role-cards and full task </a:t>
            </a:r>
            <a:r>
              <a:rPr lang="en-GB" b="0" baseline="0" noProof="0" dirty="0"/>
              <a:t>(with answers animated) are on the following three slides.</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17542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Role-cards for printing</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6410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noProof="0" dirty="0"/>
              <a:t>ANSWERS for Partner A</a:t>
            </a:r>
            <a:br>
              <a:rPr lang="en-GB" b="1" baseline="0" noProof="0" dirty="0"/>
            </a:br>
            <a:r>
              <a:rPr lang="en-GB" b="1" baseline="0" noProof="0" dirty="0"/>
              <a:t>N.B. This slide should not be displayed during the activity! </a:t>
            </a:r>
          </a:p>
          <a:p>
            <a:endParaRPr lang="en-US" b="1" dirty="0"/>
          </a:p>
          <a:p>
            <a:r>
              <a:rPr lang="en-US" b="1" dirty="0"/>
              <a:t>Aim: </a:t>
            </a:r>
            <a:r>
              <a:rPr lang="en-GB" b="0" baseline="0" noProof="0" dirty="0"/>
              <a:t>This is to keep all students involved, and to provide additional whole class practice.</a:t>
            </a:r>
            <a:endParaRPr lang="en-US" b="1" dirty="0"/>
          </a:p>
          <a:p>
            <a:endParaRPr lang="en-US" b="1" dirty="0"/>
          </a:p>
          <a:p>
            <a:r>
              <a:rPr lang="en-US" b="1" dirty="0"/>
              <a:t>Procedure:</a:t>
            </a:r>
          </a:p>
          <a:p>
            <a:r>
              <a:rPr lang="en-US" b="0" dirty="0"/>
              <a:t>1. </a:t>
            </a:r>
            <a:r>
              <a:rPr lang="en-GB" b="0" baseline="0" noProof="0" dirty="0"/>
              <a:t>Answers are animated.  English appears first, then the French.</a:t>
            </a:r>
            <a:endParaRPr lang="en-US" b="0" dirty="0"/>
          </a:p>
          <a:p>
            <a:r>
              <a:rPr lang="en-US" b="0" dirty="0"/>
              <a:t>2. </a:t>
            </a:r>
            <a:r>
              <a:rPr lang="en-GB" b="0" baseline="0" noProof="0" dirty="0"/>
              <a:t>Teacher elicits English from Partners A, and French from Partners B, either chorally or individually, as preferred.</a:t>
            </a:r>
            <a:endParaRPr lang="en-US" b="0" dirty="0"/>
          </a:p>
          <a:p>
            <a:r>
              <a:rPr lang="en-US" b="0" dirty="0"/>
              <a:t> </a:t>
            </a:r>
          </a:p>
          <a:p>
            <a:r>
              <a:rPr lang="en-GB" b="0" baseline="0" noProof="0" dirty="0"/>
              <a:t>Note: the left-hand column is greyed out to help students focus on the correct part of their sheet.</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0669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479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a:t>
            </a:r>
            <a:r>
              <a:rPr lang="en-US" b="0" dirty="0" err="1"/>
              <a:t>eu</a:t>
            </a:r>
            <a:r>
              <a:rPr lang="en-US" b="0" dirty="0"/>
              <a:t>].</a:t>
            </a:r>
          </a:p>
          <a:p>
            <a:endParaRPr lang="en-US" b="1" dirty="0"/>
          </a:p>
          <a:p>
            <a:r>
              <a:rPr lang="en-US" b="1" dirty="0"/>
              <a:t>Procedure:</a:t>
            </a:r>
          </a:p>
          <a:p>
            <a:r>
              <a:rPr lang="en-US" b="0" dirty="0"/>
              <a:t>1.</a:t>
            </a:r>
            <a:r>
              <a:rPr lang="en-GB" sz="1200" kern="1200" dirty="0">
                <a:solidFill>
                  <a:schemeClr val="tx1"/>
                </a:solidFill>
                <a:effectLst/>
                <a:latin typeface="+mn-lt"/>
                <a:ea typeface="+mn-ea"/>
                <a:cs typeface="+mn-cs"/>
              </a:rPr>
              <a:t> Students say the words alternately out loud with a partner, building up speed, over 1 minute’s intensive practice.  </a:t>
            </a:r>
            <a:endParaRPr lang="en-US" b="0" dirty="0"/>
          </a:p>
          <a:p>
            <a:r>
              <a:rPr lang="en-US" b="0" dirty="0"/>
              <a:t>2. </a:t>
            </a:r>
            <a:r>
              <a:rPr lang="en-GB" sz="1200" kern="1200" dirty="0">
                <a:solidFill>
                  <a:schemeClr val="tx1"/>
                </a:solidFill>
                <a:effectLst/>
                <a:latin typeface="+mn-lt"/>
                <a:ea typeface="+mn-ea"/>
                <a:cs typeface="+mn-cs"/>
              </a:rPr>
              <a:t>They call in any order they like but cannot repeat a word.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Click on </a:t>
            </a:r>
            <a:r>
              <a:rPr lang="en-GB" sz="1200" i="1" kern="1200" dirty="0">
                <a:solidFill>
                  <a:schemeClr val="tx1"/>
                </a:solidFill>
                <a:effectLst/>
                <a:latin typeface="+mn-lt"/>
                <a:ea typeface="+mn-ea"/>
                <a:cs typeface="+mn-cs"/>
              </a:rPr>
              <a:t>début</a:t>
            </a:r>
            <a:r>
              <a:rPr lang="en-GB" sz="1200" i="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to start a thirty second timer on the screen.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4.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5. Click on a word to hear it said by a native speaker.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affreux</a:t>
            </a:r>
            <a:r>
              <a:rPr lang="en-GB" dirty="0"/>
              <a:t> [4369], </a:t>
            </a:r>
            <a:r>
              <a:rPr lang="en-GB" dirty="0" err="1"/>
              <a:t>sérieux</a:t>
            </a:r>
            <a:r>
              <a:rPr lang="en-GB" dirty="0"/>
              <a:t> [412], </a:t>
            </a:r>
            <a:r>
              <a:rPr lang="en-GB" dirty="0" err="1"/>
              <a:t>vieux</a:t>
            </a:r>
            <a:r>
              <a:rPr lang="en-GB" dirty="0"/>
              <a:t> [671], euro [1753], </a:t>
            </a:r>
            <a:r>
              <a:rPr lang="en-GB" sz="1200" dirty="0" err="1">
                <a:solidFill>
                  <a:schemeClr val="accent1">
                    <a:lumMod val="50000"/>
                  </a:schemeClr>
                </a:solidFill>
                <a:latin typeface="Century Gothic" panose="020B0502020202020204" pitchFamily="34" charset="0"/>
                <a:cs typeface="Calibri" panose="020F0502020204030204" pitchFamily="34" charset="0"/>
              </a:rPr>
              <a:t>fam</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[2060], </a:t>
            </a:r>
            <a:r>
              <a:rPr lang="en-GB" sz="1200" dirty="0" err="1">
                <a:solidFill>
                  <a:schemeClr val="accent1">
                    <a:lumMod val="50000"/>
                  </a:schemeClr>
                </a:solidFill>
                <a:latin typeface="Century Gothic" panose="020B0502020202020204" pitchFamily="34" charset="0"/>
                <a:cs typeface="Calibri" panose="020F0502020204030204" pitchFamily="34" charset="0"/>
              </a:rPr>
              <a:t>pn</a:t>
            </a:r>
            <a:r>
              <a:rPr lang="en-GB" sz="1200" dirty="0" err="1">
                <a:solidFill>
                  <a:srgbClr val="FA6500"/>
                </a:solidFill>
                <a:latin typeface="Century Gothic" panose="020B0502020202020204" pitchFamily="34" charset="0"/>
                <a:cs typeface="Calibri" panose="020F0502020204030204" pitchFamily="34" charset="0"/>
              </a:rPr>
              <a:t>eu</a:t>
            </a:r>
            <a:r>
              <a:rPr lang="en-GB" sz="1200" dirty="0">
                <a:solidFill>
                  <a:srgbClr val="FA6500"/>
                </a:solidFill>
                <a:latin typeface="Century Gothic" panose="020B0502020202020204" pitchFamily="34" charset="0"/>
                <a:cs typeface="Calibri" panose="020F0502020204030204" pitchFamily="34" charset="0"/>
              </a:rPr>
              <a:t> [4514], </a:t>
            </a:r>
            <a:r>
              <a:rPr lang="en-GB" sz="1200" dirty="0" err="1">
                <a:solidFill>
                  <a:schemeClr val="accent1">
                    <a:lumMod val="50000"/>
                  </a:schemeClr>
                </a:solidFill>
                <a:latin typeface="Century Gothic" panose="020B0502020202020204" pitchFamily="34" charset="0"/>
                <a:cs typeface="Calibri" panose="020F0502020204030204" pitchFamily="34" charset="0"/>
              </a:rPr>
              <a:t>mi</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[217], </a:t>
            </a:r>
            <a:r>
              <a:rPr lang="en-GB" sz="1200" dirty="0">
                <a:solidFill>
                  <a:srgbClr val="EE6000"/>
                </a:solidFill>
                <a:latin typeface="Century Gothic" panose="020B0502020202020204" pitchFamily="34" charset="0"/>
                <a:cs typeface="Calibri" panose="020F0502020204030204" pitchFamily="34" charset="0"/>
              </a:rPr>
              <a:t>Eu</a:t>
            </a:r>
            <a:r>
              <a:rPr lang="en-GB" sz="1200" dirty="0">
                <a:solidFill>
                  <a:srgbClr val="115076"/>
                </a:solidFill>
                <a:latin typeface="Century Gothic" panose="020B0502020202020204" pitchFamily="34" charset="0"/>
                <a:cs typeface="Calibri" panose="020F0502020204030204" pitchFamily="34" charset="0"/>
              </a:rPr>
              <a:t>rope [n/a], </a:t>
            </a:r>
            <a:r>
              <a:rPr lang="en-GB" sz="1200" dirty="0" err="1">
                <a:solidFill>
                  <a:srgbClr val="115076"/>
                </a:solidFill>
                <a:latin typeface="Century Gothic" panose="020B0502020202020204" pitchFamily="34" charset="0"/>
                <a:cs typeface="Calibri" panose="020F0502020204030204" pitchFamily="34" charset="0"/>
              </a:rPr>
              <a:t>f</a:t>
            </a:r>
            <a:r>
              <a:rPr lang="en-GB" sz="1200" dirty="0" err="1">
                <a:solidFill>
                  <a:srgbClr val="EE60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tre</a:t>
            </a:r>
            <a:r>
              <a:rPr lang="en-GB" sz="1200" dirty="0">
                <a:solidFill>
                  <a:srgbClr val="115076"/>
                </a:solidFill>
                <a:latin typeface="Century Gothic" panose="020B0502020202020204" pitchFamily="34" charset="0"/>
                <a:cs typeface="Calibri" panose="020F050202020403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a:t>
            </a:r>
            <a:r>
              <a:rPr lang="en-US" b="0" dirty="0" err="1"/>
              <a:t>eu</a:t>
            </a:r>
            <a:r>
              <a:rPr lang="en-US" b="0" dirty="0"/>
              <a:t>]. </a:t>
            </a:r>
            <a:r>
              <a:rPr lang="en-US" b="0" dirty="0" err="1"/>
              <a:t>Automisation</a:t>
            </a:r>
            <a:r>
              <a:rPr lang="en-US" b="0" dirty="0"/>
              <a:t> of SSC production through repetition. </a:t>
            </a:r>
          </a:p>
          <a:p>
            <a:endParaRPr lang="en-US" b="1" dirty="0"/>
          </a:p>
          <a:p>
            <a:r>
              <a:rPr lang="en-US" b="1" dirty="0"/>
              <a:t>Procedure:</a:t>
            </a:r>
          </a:p>
          <a:p>
            <a:r>
              <a:rPr lang="en-US" b="0" dirty="0"/>
              <a:t>1. </a:t>
            </a:r>
            <a:r>
              <a:rPr lang="en-GB" sz="1200" b="0" kern="1200" baseline="0" dirty="0">
                <a:solidFill>
                  <a:schemeClr val="tx1"/>
                </a:solidFill>
                <a:effectLst/>
                <a:latin typeface="+mn-lt"/>
                <a:ea typeface="+mn-ea"/>
                <a:cs typeface="+mn-cs"/>
              </a:rPr>
              <a:t>Students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(working either individually or in pairs).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b="0" kern="1200" baseline="0" dirty="0">
                <a:solidFill>
                  <a:schemeClr val="tx1"/>
                </a:solidFill>
                <a:effectLst/>
                <a:latin typeface="+mn-lt"/>
                <a:ea typeface="+mn-ea"/>
                <a:cs typeface="+mn-cs"/>
              </a:rPr>
              <a:t>They keep going for thirty seconds.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sz="1200" kern="1200" dirty="0">
                <a:solidFill>
                  <a:schemeClr val="tx1"/>
                </a:solidFill>
                <a:effectLst/>
                <a:latin typeface="+mn-lt"/>
                <a:ea typeface="+mn-ea"/>
                <a:cs typeface="+mn-cs"/>
              </a:rPr>
              <a:t>Teacher can circulate to listen into their SSC knowledge.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dirty="0" err="1">
                <a:solidFill>
                  <a:schemeClr val="tx1"/>
                </a:solidFill>
                <a:effectLst/>
                <a:latin typeface="+mn-lt"/>
                <a:ea typeface="+mn-ea"/>
                <a:cs typeface="+mn-cs"/>
              </a:rPr>
              <a:t>affreux</a:t>
            </a:r>
            <a:r>
              <a:rPr lang="en-GB" dirty="0"/>
              <a:t> [4369], </a:t>
            </a:r>
            <a:r>
              <a:rPr lang="en-GB" dirty="0" err="1"/>
              <a:t>sérieux</a:t>
            </a:r>
            <a:r>
              <a:rPr lang="en-GB" dirty="0"/>
              <a:t> [412], </a:t>
            </a:r>
            <a:r>
              <a:rPr lang="en-GB" dirty="0" err="1"/>
              <a:t>vieux</a:t>
            </a:r>
            <a:r>
              <a:rPr lang="en-GB" dirty="0"/>
              <a:t> [671], euro [1753], </a:t>
            </a:r>
            <a:r>
              <a:rPr lang="en-GB" sz="1200" dirty="0" err="1">
                <a:solidFill>
                  <a:schemeClr val="accent1">
                    <a:lumMod val="50000"/>
                  </a:schemeClr>
                </a:solidFill>
                <a:latin typeface="Century Gothic" panose="020B0502020202020204" pitchFamily="34" charset="0"/>
                <a:cs typeface="Calibri" panose="020F0502020204030204" pitchFamily="34" charset="0"/>
              </a:rPr>
              <a:t>fam</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[2060], </a:t>
            </a:r>
            <a:r>
              <a:rPr lang="en-GB" sz="1200" dirty="0" err="1">
                <a:solidFill>
                  <a:schemeClr val="accent1">
                    <a:lumMod val="50000"/>
                  </a:schemeClr>
                </a:solidFill>
                <a:latin typeface="Century Gothic" panose="020B0502020202020204" pitchFamily="34" charset="0"/>
                <a:cs typeface="Calibri" panose="020F0502020204030204" pitchFamily="34" charset="0"/>
              </a:rPr>
              <a:t>pn</a:t>
            </a:r>
            <a:r>
              <a:rPr lang="en-GB" sz="1200" dirty="0" err="1">
                <a:solidFill>
                  <a:srgbClr val="FA6500"/>
                </a:solidFill>
                <a:latin typeface="Century Gothic" panose="020B0502020202020204" pitchFamily="34" charset="0"/>
                <a:cs typeface="Calibri" panose="020F0502020204030204" pitchFamily="34" charset="0"/>
              </a:rPr>
              <a:t>eu</a:t>
            </a:r>
            <a:r>
              <a:rPr lang="en-GB" sz="1200" dirty="0">
                <a:solidFill>
                  <a:srgbClr val="FA6500"/>
                </a:solidFill>
                <a:latin typeface="Century Gothic" panose="020B0502020202020204" pitchFamily="34" charset="0"/>
                <a:cs typeface="Calibri" panose="020F0502020204030204" pitchFamily="34" charset="0"/>
              </a:rPr>
              <a:t> [4514], </a:t>
            </a:r>
            <a:r>
              <a:rPr lang="en-GB" sz="1200" dirty="0" err="1">
                <a:solidFill>
                  <a:schemeClr val="accent1">
                    <a:lumMod val="50000"/>
                  </a:schemeClr>
                </a:solidFill>
                <a:latin typeface="Century Gothic" panose="020B0502020202020204" pitchFamily="34" charset="0"/>
                <a:cs typeface="Calibri" panose="020F0502020204030204" pitchFamily="34" charset="0"/>
              </a:rPr>
              <a:t>mi</a:t>
            </a:r>
            <a:r>
              <a:rPr lang="en-GB" sz="1200" dirty="0" err="1">
                <a:solidFill>
                  <a:srgbClr val="FA65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x</a:t>
            </a:r>
            <a:r>
              <a:rPr lang="en-GB" sz="1200" dirty="0">
                <a:solidFill>
                  <a:srgbClr val="115076"/>
                </a:solidFill>
                <a:latin typeface="Century Gothic" panose="020B0502020202020204" pitchFamily="34" charset="0"/>
                <a:cs typeface="Calibri" panose="020F0502020204030204" pitchFamily="34" charset="0"/>
              </a:rPr>
              <a:t> [217], </a:t>
            </a:r>
            <a:r>
              <a:rPr lang="en-GB" sz="1200" dirty="0">
                <a:solidFill>
                  <a:srgbClr val="EE6000"/>
                </a:solidFill>
                <a:latin typeface="Century Gothic" panose="020B0502020202020204" pitchFamily="34" charset="0"/>
                <a:cs typeface="Calibri" panose="020F0502020204030204" pitchFamily="34" charset="0"/>
              </a:rPr>
              <a:t>Eu</a:t>
            </a:r>
            <a:r>
              <a:rPr lang="en-GB" sz="1200" dirty="0">
                <a:solidFill>
                  <a:srgbClr val="115076"/>
                </a:solidFill>
                <a:latin typeface="Century Gothic" panose="020B0502020202020204" pitchFamily="34" charset="0"/>
                <a:cs typeface="Calibri" panose="020F0502020204030204" pitchFamily="34" charset="0"/>
              </a:rPr>
              <a:t>rope [n/a], </a:t>
            </a:r>
            <a:r>
              <a:rPr lang="en-GB" sz="1200" dirty="0" err="1">
                <a:solidFill>
                  <a:srgbClr val="115076"/>
                </a:solidFill>
                <a:latin typeface="Century Gothic" panose="020B0502020202020204" pitchFamily="34" charset="0"/>
                <a:cs typeface="Calibri" panose="020F0502020204030204" pitchFamily="34" charset="0"/>
              </a:rPr>
              <a:t>f</a:t>
            </a:r>
            <a:r>
              <a:rPr lang="en-GB" sz="1200" dirty="0" err="1">
                <a:solidFill>
                  <a:srgbClr val="EE6000"/>
                </a:solidFill>
                <a:latin typeface="Century Gothic" panose="020B0502020202020204" pitchFamily="34" charset="0"/>
                <a:cs typeface="Calibri" panose="020F0502020204030204" pitchFamily="34" charset="0"/>
              </a:rPr>
              <a:t>eu</a:t>
            </a:r>
            <a:r>
              <a:rPr lang="en-GB" sz="1200" dirty="0" err="1">
                <a:solidFill>
                  <a:srgbClr val="115076"/>
                </a:solidFill>
                <a:latin typeface="Century Gothic" panose="020B0502020202020204" pitchFamily="34" charset="0"/>
                <a:cs typeface="Calibri" panose="020F0502020204030204" pitchFamily="34" charset="0"/>
              </a:rPr>
              <a:t>tre</a:t>
            </a:r>
            <a:r>
              <a:rPr lang="en-GB" sz="1200" dirty="0">
                <a:solidFill>
                  <a:srgbClr val="115076"/>
                </a:solidFill>
                <a:latin typeface="Century Gothic" panose="020B0502020202020204" pitchFamily="34" charset="0"/>
                <a:cs typeface="Calibri" panose="020F0502020204030204" pitchFamily="34" charset="0"/>
              </a:rPr>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5 minutes </a:t>
            </a:r>
            <a:r>
              <a:rPr lang="en-US" b="0" dirty="0"/>
              <a:t>(13 slides)</a:t>
            </a:r>
            <a:endParaRPr lang="en-US" b="1" dirty="0"/>
          </a:p>
          <a:p>
            <a:endParaRPr lang="en-US" b="1" dirty="0"/>
          </a:p>
          <a:p>
            <a:r>
              <a:rPr lang="en-US" b="1" dirty="0"/>
              <a:t>Aim: </a:t>
            </a:r>
            <a:r>
              <a:rPr lang="en-US" b="0" dirty="0"/>
              <a:t>Written recognition of this weeks’ new vocabulary.</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NB: </a:t>
            </a:r>
            <a:r>
              <a:rPr lang="en-GB" baseline="0" dirty="0"/>
              <a:t>Students should have pre-learned this week’s vocabulary.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r>
              <a:rPr lang="en-US" b="0" dirty="0"/>
              <a:t>1. </a:t>
            </a:r>
            <a:r>
              <a:rPr lang="en-GB" b="0" baseline="0" dirty="0"/>
              <a:t>Here the teacher pronounces the French word first, eliciting the SSC from the students, or drawing their attention to it, as appropriate. Irregular pronunciations will be pointed out as we go along.</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Students have to identify which word on the slide corresponds in meaning to the word in the centre. </a:t>
            </a:r>
            <a:endParaRPr lang="en-US" b="0" dirty="0"/>
          </a:p>
          <a:p>
            <a:r>
              <a:rPr lang="en-US" b="0" dirty="0"/>
              <a:t>4. </a:t>
            </a:r>
            <a:r>
              <a:rPr lang="en-GB" baseline="0" dirty="0"/>
              <a:t>The correct answer is then highlighted upon clicking the mouse.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5. </a:t>
            </a:r>
            <a:r>
              <a:rPr lang="en-GB" baseline="0" dirty="0"/>
              <a:t>Elicit the word using the target language: “</a:t>
            </a:r>
            <a:r>
              <a:rPr lang="en-GB" baseline="0" dirty="0" err="1"/>
              <a:t>C'est</a:t>
            </a:r>
            <a:r>
              <a:rPr lang="en-GB" baseline="0" dirty="0"/>
              <a:t> quoi </a:t>
            </a:r>
            <a:r>
              <a:rPr lang="en-GB" baseline="0" dirty="0" err="1"/>
              <a:t>en</a:t>
            </a:r>
            <a:r>
              <a:rPr lang="en-GB" baseline="0" dirty="0"/>
              <a:t> </a:t>
            </a:r>
            <a:r>
              <a:rPr lang="en-GB" baseline="0" dirty="0" err="1"/>
              <a:t>anglais</a:t>
            </a:r>
            <a:r>
              <a:rPr lang="en-GB" baseline="0" dirty="0"/>
              <a:t> ?” – “</a:t>
            </a:r>
            <a:r>
              <a:rPr lang="en-GB" baseline="0" dirty="0" err="1"/>
              <a:t>oui</a:t>
            </a:r>
            <a:r>
              <a:rPr lang="en-GB" baseline="0" dirty="0"/>
              <a:t>” – “non” – “bien!”, etc.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5979824"/>
            <a:ext cx="1337616" cy="947465"/>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87144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7270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256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549993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175301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0055A5"/>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453291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85113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408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8086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415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5887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2629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909862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379791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68505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2158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53833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72795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5.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audio" Target="../media/audio21.wav"/><Relationship Id="rId5" Type="http://schemas.openxmlformats.org/officeDocument/2006/relationships/audio" Target="../media/audio20.wav"/><Relationship Id="rId4" Type="http://schemas.openxmlformats.org/officeDocument/2006/relationships/audio" Target="../media/audio19.wav"/></Relationships>
</file>

<file path=ppt/slides/_rels/slide3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jpg"/><Relationship Id="rId12" Type="http://schemas.openxmlformats.org/officeDocument/2006/relationships/image" Target="../media/image24.sv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svg"/></Relationships>
</file>

<file path=ppt/slides/_rels/slide3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7.png"/><Relationship Id="rId3" Type="http://schemas.openxmlformats.org/officeDocument/2006/relationships/image" Target="../media/image15.png"/><Relationship Id="rId7" Type="http://schemas.openxmlformats.org/officeDocument/2006/relationships/image" Target="../media/image19.jpg"/><Relationship Id="rId12" Type="http://schemas.openxmlformats.org/officeDocument/2006/relationships/image" Target="../media/image26.sv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5.png"/><Relationship Id="rId5" Type="http://schemas.openxmlformats.org/officeDocument/2006/relationships/image" Target="../media/image17.png"/><Relationship Id="rId10" Type="http://schemas.openxmlformats.org/officeDocument/2006/relationships/image" Target="../media/image24.svg"/><Relationship Id="rId4" Type="http://schemas.openxmlformats.org/officeDocument/2006/relationships/image" Target="../media/image16.png"/><Relationship Id="rId9"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24.wav"/><Relationship Id="rId7" Type="http://schemas.openxmlformats.org/officeDocument/2006/relationships/audio" Target="../media/audio26.wav"/><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audio" Target="../media/audio25.wav"/><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44.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47.xml.rels><?xml version="1.0" encoding="UTF-8" standalone="yes"?>
<Relationships xmlns="http://schemas.openxmlformats.org/package/2006/relationships"><Relationship Id="rId3" Type="http://schemas.openxmlformats.org/officeDocument/2006/relationships/audio" Target="../media/audio33.wav"/><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9.xml.rels><?xml version="1.0" encoding="UTF-8" standalone="yes"?>
<Relationships xmlns="http://schemas.openxmlformats.org/package/2006/relationships"><Relationship Id="rId3" Type="http://schemas.openxmlformats.org/officeDocument/2006/relationships/audio" Target="../media/audio35.wav"/><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50.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image" Target="../media/image39.png"/><Relationship Id="rId26" Type="http://schemas.openxmlformats.org/officeDocument/2006/relationships/image" Target="../media/image45.png"/><Relationship Id="rId3" Type="http://schemas.openxmlformats.org/officeDocument/2006/relationships/audio" Target="../media/audio36.wav"/><Relationship Id="rId21" Type="http://schemas.openxmlformats.org/officeDocument/2006/relationships/image" Target="../media/image41.png"/><Relationship Id="rId7" Type="http://schemas.openxmlformats.org/officeDocument/2006/relationships/audio" Target="../media/audio40.wav"/><Relationship Id="rId12" Type="http://schemas.openxmlformats.org/officeDocument/2006/relationships/audio" Target="../media/audio45.wav"/><Relationship Id="rId17" Type="http://schemas.openxmlformats.org/officeDocument/2006/relationships/image" Target="../media/image38.png"/><Relationship Id="rId25" Type="http://schemas.openxmlformats.org/officeDocument/2006/relationships/image" Target="../media/image44.png"/><Relationship Id="rId2" Type="http://schemas.openxmlformats.org/officeDocument/2006/relationships/notesSlide" Target="../notesSlides/notesSlide50.xml"/><Relationship Id="rId16" Type="http://schemas.openxmlformats.org/officeDocument/2006/relationships/image" Target="../media/image29.png"/><Relationship Id="rId20"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audio" Target="../media/audio39.wav"/><Relationship Id="rId11" Type="http://schemas.openxmlformats.org/officeDocument/2006/relationships/audio" Target="../media/audio44.wav"/><Relationship Id="rId24" Type="http://schemas.openxmlformats.org/officeDocument/2006/relationships/image" Target="../media/image43.png"/><Relationship Id="rId5" Type="http://schemas.openxmlformats.org/officeDocument/2006/relationships/audio" Target="../media/audio38.wav"/><Relationship Id="rId15" Type="http://schemas.openxmlformats.org/officeDocument/2006/relationships/image" Target="../media/image37.png"/><Relationship Id="rId23" Type="http://schemas.openxmlformats.org/officeDocument/2006/relationships/image" Target="../media/image34.png"/><Relationship Id="rId10" Type="http://schemas.openxmlformats.org/officeDocument/2006/relationships/audio" Target="../media/audio43.wav"/><Relationship Id="rId19" Type="http://schemas.openxmlformats.org/officeDocument/2006/relationships/image" Target="../media/image40.png"/><Relationship Id="rId4" Type="http://schemas.openxmlformats.org/officeDocument/2006/relationships/audio" Target="../media/audio37.wav"/><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8" Type="http://schemas.openxmlformats.org/officeDocument/2006/relationships/audio" Target="../media/audio53.wav"/><Relationship Id="rId3" Type="http://schemas.openxmlformats.org/officeDocument/2006/relationships/audio" Target="../media/audio48.wav"/><Relationship Id="rId7" Type="http://schemas.openxmlformats.org/officeDocument/2006/relationships/audio" Target="../media/audio52.wav"/><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audio" Target="../media/audio51.wav"/><Relationship Id="rId5" Type="http://schemas.openxmlformats.org/officeDocument/2006/relationships/audio" Target="../media/audio50.wav"/><Relationship Id="rId10" Type="http://schemas.openxmlformats.org/officeDocument/2006/relationships/audio" Target="../media/audio55.wav"/><Relationship Id="rId4" Type="http://schemas.openxmlformats.org/officeDocument/2006/relationships/audio" Target="../media/audio49.wav"/><Relationship Id="rId9" Type="http://schemas.openxmlformats.org/officeDocument/2006/relationships/audio" Target="../media/audio54.wav"/></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28.png"/><Relationship Id="rId11" Type="http://schemas.openxmlformats.org/officeDocument/2006/relationships/image" Target="../media/image41.png"/><Relationship Id="rId5" Type="http://schemas.openxmlformats.org/officeDocument/2006/relationships/image" Target="../media/image50.png"/><Relationship Id="rId10" Type="http://schemas.openxmlformats.org/officeDocument/2006/relationships/image" Target="../media/image35.png"/><Relationship Id="rId4" Type="http://schemas.openxmlformats.org/officeDocument/2006/relationships/image" Target="../media/image42.png"/><Relationship Id="rId9" Type="http://schemas.openxmlformats.org/officeDocument/2006/relationships/image" Target="../media/image43.png"/><Relationship Id="rId14" Type="http://schemas.openxmlformats.org/officeDocument/2006/relationships/image" Target="../media/image3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audio" Target="../media/audio61.wav"/><Relationship Id="rId3" Type="http://schemas.openxmlformats.org/officeDocument/2006/relationships/audio" Target="../media/audio56.wav"/><Relationship Id="rId7" Type="http://schemas.openxmlformats.org/officeDocument/2006/relationships/audio" Target="../media/audio60.wav"/><Relationship Id="rId2" Type="http://schemas.openxmlformats.org/officeDocument/2006/relationships/notesSlide" Target="../notesSlides/notesSlide58.xml"/><Relationship Id="rId1" Type="http://schemas.openxmlformats.org/officeDocument/2006/relationships/slideLayout" Target="../slideLayouts/slideLayout3.xml"/><Relationship Id="rId6" Type="http://schemas.openxmlformats.org/officeDocument/2006/relationships/audio" Target="../media/audio59.wav"/><Relationship Id="rId5" Type="http://schemas.openxmlformats.org/officeDocument/2006/relationships/audio" Target="../media/audio58.wav"/><Relationship Id="rId4" Type="http://schemas.openxmlformats.org/officeDocument/2006/relationships/audio" Target="../media/audio57.wav"/></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hyperlink" Target="https://www.rachelhawkes.com/LDPresources/Yr7French/French_Y7_Term2i_Wk2_audio.html" TargetMode="External"/><Relationship Id="rId2" Type="http://schemas.openxmlformats.org/officeDocument/2006/relationships/notesSlide" Target="../notesSlides/notesSlide65.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hyperlink" Target="https://www.rachelhawkes.com/LDPresources/Yr7French/French_Y7_Term2i_Wk2_audio_HW_sheet.doc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11.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12.png"/><Relationship Id="rId10" Type="http://schemas.openxmlformats.org/officeDocument/2006/relationships/audio" Target="../media/audio13.wav"/><Relationship Id="rId4" Type="http://schemas.microsoft.com/office/2007/relationships/hdphoto" Target="../media/hdphoto1.wdp"/><Relationship Id="rId9" Type="http://schemas.openxmlformats.org/officeDocument/2006/relationships/audio" Target="../media/audio12.wav"/><Relationship Id="rId14" Type="http://schemas.openxmlformats.org/officeDocument/2006/relationships/audio" Target="../media/audio17.wav"/></Relationships>
</file>

<file path=ppt/slides/_rels/slide8.xml.rels><?xml version="1.0" encoding="UTF-8" standalone="yes"?>
<Relationships xmlns="http://schemas.openxmlformats.org/package/2006/relationships"><Relationship Id="rId8" Type="http://schemas.openxmlformats.org/officeDocument/2006/relationships/audio" Target="../media/audio14.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104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29</a:t>
            </a:r>
            <a:br>
              <a:rPr lang="en-GB" sz="2900" dirty="0">
                <a:solidFill>
                  <a:prstClr val="white"/>
                </a:solidFill>
                <a:ea typeface="+mj-ea"/>
                <a:cs typeface="+mj-cs"/>
              </a:rPr>
            </a:br>
            <a:r>
              <a:rPr kumimoji="0" lang="fi-FI" sz="1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Stephen Owen / Emma Marsden / Catherine Morris </a:t>
            </a: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10.01.24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sz="2400" dirty="0">
                <a:solidFill>
                  <a:prstClr val="white"/>
                </a:solidFill>
              </a:rPr>
              <a:t>il y a </a:t>
            </a:r>
            <a:r>
              <a:rPr lang="en-GB" sz="2400" dirty="0">
                <a:solidFill>
                  <a:prstClr val="white"/>
                </a:solidFill>
              </a:rPr>
              <a:t>(with numbers plus nouns)</a:t>
            </a:r>
          </a:p>
          <a:p>
            <a:pPr algn="l"/>
            <a:r>
              <a:rPr lang="en-GB" sz="2400" dirty="0">
                <a:solidFill>
                  <a:prstClr val="white"/>
                </a:solidFill>
              </a:rPr>
              <a:t>regular plural marking on nouns (-s) [revisited]</a:t>
            </a:r>
          </a:p>
          <a:p>
            <a:pPr algn="l"/>
            <a:r>
              <a:rPr lang="en-GB" sz="2400" dirty="0">
                <a:solidFill>
                  <a:prstClr val="white"/>
                </a:solidFill>
              </a:rPr>
              <a:t>SSC [</a:t>
            </a:r>
            <a:r>
              <a:rPr lang="fr-FR" sz="2400" dirty="0">
                <a:solidFill>
                  <a:prstClr val="white"/>
                </a:solidFill>
              </a:rPr>
              <a:t>eu</a:t>
            </a:r>
            <a:r>
              <a:rPr lang="en-GB" sz="2400" dirty="0">
                <a:solidFill>
                  <a:prstClr val="white"/>
                </a:solidFill>
              </a:rPr>
              <a:t>]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400" b="1" dirty="0">
                <a:solidFill>
                  <a:prstClr val="white"/>
                </a:solidFill>
              </a:rPr>
              <a:t>Family and family </a:t>
            </a:r>
            <a:r>
              <a:rPr lang="en-GB" sz="4400" dirty="0">
                <a:solidFill>
                  <a:prstClr val="white"/>
                </a:solidFill>
              </a:rPr>
              <a:t>life</a:t>
            </a:r>
            <a:br>
              <a:rPr lang="en-GB" sz="4400" dirty="0">
                <a:solidFill>
                  <a:prstClr val="white"/>
                </a:solidFill>
              </a:rPr>
            </a:br>
            <a:r>
              <a:rPr lang="en-GB" sz="3900" b="1" i="1" dirty="0">
                <a:solidFill>
                  <a:prstClr val="white"/>
                </a:solidFill>
              </a:rPr>
              <a:t>Saying how many there are</a:t>
            </a:r>
            <a:endParaRPr lang="en-GB" sz="4400" i="1" dirty="0"/>
          </a:p>
        </p:txBody>
      </p:sp>
      <p:pic>
        <p:nvPicPr>
          <p:cNvPr id="11" name="Picture 10" descr="A number balloons in different colors&#10;&#10;Description automatically generated">
            <a:extLst>
              <a:ext uri="{FF2B5EF4-FFF2-40B4-BE49-F238E27FC236}">
                <a16:creationId xmlns:a16="http://schemas.microsoft.com/office/drawing/2014/main" id="{9B30729A-3017-41E1-9CC0-7DA58B096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5830" y="3704410"/>
            <a:ext cx="4080308" cy="2531066"/>
          </a:xfrm>
          <a:prstGeom prst="rect">
            <a:avLst/>
          </a:prstGeom>
        </p:spPr>
      </p:pic>
    </p:spTree>
    <p:extLst>
      <p:ext uri="{BB962C8B-B14F-4D97-AF65-F5344CB8AC3E}">
        <p14:creationId xmlns:p14="http://schemas.microsoft.com/office/powerpoint/2010/main" val="335258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5" name="TextBox 24">
            <a:extLst>
              <a:ext uri="{FF2B5EF4-FFF2-40B4-BE49-F238E27FC236}">
                <a16:creationId xmlns:a16="http://schemas.microsoft.com/office/drawing/2014/main" id="{EB9EC681-EED0-40FA-AEBE-E85E00C77CE9}"/>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latin typeface="+mj-lt"/>
              </a:rPr>
              <a:t>C'est quoi en anglais ?</a:t>
            </a:r>
          </a:p>
        </p:txBody>
      </p:sp>
      <p:sp>
        <p:nvSpPr>
          <p:cNvPr id="26" name="TextBox 25">
            <a:extLst>
              <a:ext uri="{FF2B5EF4-FFF2-40B4-BE49-F238E27FC236}">
                <a16:creationId xmlns:a16="http://schemas.microsoft.com/office/drawing/2014/main" id="{69C8C4B6-BFD6-4D01-9881-8D64A1DD9BB0}"/>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mj-lt"/>
                <a:cs typeface="Calibri" panose="020F0502020204030204" pitchFamily="34" charset="0"/>
              </a:rPr>
              <a:t>five</a:t>
            </a:r>
          </a:p>
        </p:txBody>
      </p:sp>
      <p:sp>
        <p:nvSpPr>
          <p:cNvPr id="27" name="TextBox 26">
            <a:extLst>
              <a:ext uri="{FF2B5EF4-FFF2-40B4-BE49-F238E27FC236}">
                <a16:creationId xmlns:a16="http://schemas.microsoft.com/office/drawing/2014/main" id="{4A45A893-981B-4C30-95BA-D66FE4E1F3E1}"/>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eight</a:t>
            </a:r>
          </a:p>
        </p:txBody>
      </p:sp>
      <p:sp>
        <p:nvSpPr>
          <p:cNvPr id="28" name="TextBox 27">
            <a:extLst>
              <a:ext uri="{FF2B5EF4-FFF2-40B4-BE49-F238E27FC236}">
                <a16:creationId xmlns:a16="http://schemas.microsoft.com/office/drawing/2014/main" id="{AD499FF9-4B74-4B27-8871-5ED7EAC17BB7}"/>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three</a:t>
            </a:r>
          </a:p>
        </p:txBody>
      </p:sp>
      <p:sp>
        <p:nvSpPr>
          <p:cNvPr id="29" name="TextBox 28">
            <a:extLst>
              <a:ext uri="{FF2B5EF4-FFF2-40B4-BE49-F238E27FC236}">
                <a16:creationId xmlns:a16="http://schemas.microsoft.com/office/drawing/2014/main" id="{9AACD9DD-A21B-4ABE-8BC4-94252564A31E}"/>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seven</a:t>
            </a:r>
          </a:p>
        </p:txBody>
      </p:sp>
      <p:sp>
        <p:nvSpPr>
          <p:cNvPr id="30" name="TextBox 29">
            <a:extLst>
              <a:ext uri="{FF2B5EF4-FFF2-40B4-BE49-F238E27FC236}">
                <a16:creationId xmlns:a16="http://schemas.microsoft.com/office/drawing/2014/main" id="{3C7ABF89-F946-4A9C-AD87-A45E8B4BDE1A}"/>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eleven</a:t>
            </a:r>
          </a:p>
        </p:txBody>
      </p:sp>
      <p:sp>
        <p:nvSpPr>
          <p:cNvPr id="31" name="TextBox 30">
            <a:extLst>
              <a:ext uri="{FF2B5EF4-FFF2-40B4-BE49-F238E27FC236}">
                <a16:creationId xmlns:a16="http://schemas.microsoft.com/office/drawing/2014/main" id="{8F9FE8A9-D5A0-464C-926B-18507EB51E2D}"/>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nine</a:t>
            </a:r>
          </a:p>
        </p:txBody>
      </p:sp>
      <p:sp>
        <p:nvSpPr>
          <p:cNvPr id="32" name="TextBox 31">
            <a:extLst>
              <a:ext uri="{FF2B5EF4-FFF2-40B4-BE49-F238E27FC236}">
                <a16:creationId xmlns:a16="http://schemas.microsoft.com/office/drawing/2014/main" id="{C93BBB31-DFE4-419C-9395-535B26DE308B}"/>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four</a:t>
            </a:r>
          </a:p>
        </p:txBody>
      </p:sp>
      <p:sp>
        <p:nvSpPr>
          <p:cNvPr id="33" name="TextBox 32">
            <a:extLst>
              <a:ext uri="{FF2B5EF4-FFF2-40B4-BE49-F238E27FC236}">
                <a16:creationId xmlns:a16="http://schemas.microsoft.com/office/drawing/2014/main" id="{1334816A-1C43-4908-9E1B-7961CE379446}"/>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twelve</a:t>
            </a:r>
          </a:p>
        </p:txBody>
      </p:sp>
      <p:sp>
        <p:nvSpPr>
          <p:cNvPr id="34" name="TextBox 33">
            <a:extLst>
              <a:ext uri="{FF2B5EF4-FFF2-40B4-BE49-F238E27FC236}">
                <a16:creationId xmlns:a16="http://schemas.microsoft.com/office/drawing/2014/main" id="{74FF19E8-7CF4-429A-B8F0-C260FBA94C51}"/>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ten</a:t>
            </a:r>
          </a:p>
        </p:txBody>
      </p:sp>
      <p:sp>
        <p:nvSpPr>
          <p:cNvPr id="35" name="TextBox 34">
            <a:extLst>
              <a:ext uri="{FF2B5EF4-FFF2-40B4-BE49-F238E27FC236}">
                <a16:creationId xmlns:a16="http://schemas.microsoft.com/office/drawing/2014/main" id="{B7A2A82F-76B2-4150-A492-E7C512C97728}"/>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two</a:t>
            </a:r>
          </a:p>
        </p:txBody>
      </p:sp>
      <p:sp>
        <p:nvSpPr>
          <p:cNvPr id="36" name="TextBox 35">
            <a:extLst>
              <a:ext uri="{FF2B5EF4-FFF2-40B4-BE49-F238E27FC236}">
                <a16:creationId xmlns:a16="http://schemas.microsoft.com/office/drawing/2014/main" id="{F83308D8-EFF3-49CE-B261-2F16143EF65F}"/>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six</a:t>
            </a:r>
          </a:p>
        </p:txBody>
      </p:sp>
      <p:sp>
        <p:nvSpPr>
          <p:cNvPr id="37" name="Oval 36">
            <a:extLst>
              <a:ext uri="{FF2B5EF4-FFF2-40B4-BE49-F238E27FC236}">
                <a16:creationId xmlns:a16="http://schemas.microsoft.com/office/drawing/2014/main" id="{4F82FCF0-D4F6-4A04-9D95-9804D0756505}"/>
              </a:ext>
            </a:extLst>
          </p:cNvPr>
          <p:cNvSpPr/>
          <p:nvPr/>
        </p:nvSpPr>
        <p:spPr>
          <a:xfrm>
            <a:off x="8873621" y="2129790"/>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latin typeface="+mj-lt"/>
            </a:endParaRPr>
          </a:p>
        </p:txBody>
      </p:sp>
      <p:pic>
        <p:nvPicPr>
          <p:cNvPr id="38" name="Picture 2" descr="http://www.clker.com/cliparts/w/d/u/B/w/V/stamp1-md.png">
            <a:extLst>
              <a:ext uri="{FF2B5EF4-FFF2-40B4-BE49-F238E27FC236}">
                <a16:creationId xmlns:a16="http://schemas.microsoft.com/office/drawing/2014/main" id="{130A8687-3875-4945-A73A-FBEAE1B5F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022281A9-8CA4-4630-B70A-07C3F2397902}"/>
              </a:ext>
            </a:extLst>
          </p:cNvPr>
          <p:cNvSpPr txBox="1"/>
          <p:nvPr/>
        </p:nvSpPr>
        <p:spPr>
          <a:xfrm rot="21288482">
            <a:off x="5460542" y="3005576"/>
            <a:ext cx="1990462" cy="707886"/>
          </a:xfrm>
          <a:prstGeom prst="rect">
            <a:avLst/>
          </a:prstGeom>
          <a:noFill/>
        </p:spPr>
        <p:txBody>
          <a:bodyPr wrap="square" rtlCol="0">
            <a:spAutoFit/>
          </a:bodyPr>
          <a:lstStyle/>
          <a:p>
            <a:r>
              <a:rPr lang="en-GB" sz="4000">
                <a:solidFill>
                  <a:srgbClr val="002060"/>
                </a:solidFill>
                <a:latin typeface="+mj-lt"/>
                <a:cs typeface="Calibri" panose="020F0502020204030204" pitchFamily="34" charset="0"/>
              </a:rPr>
              <a:t>deux</a:t>
            </a:r>
          </a:p>
        </p:txBody>
      </p:sp>
      <p:sp>
        <p:nvSpPr>
          <p:cNvPr id="40" name="TextBox 39">
            <a:extLst>
              <a:ext uri="{FF2B5EF4-FFF2-40B4-BE49-F238E27FC236}">
                <a16:creationId xmlns:a16="http://schemas.microsoft.com/office/drawing/2014/main" id="{105A0B72-9008-4276-9BAD-2389797CF151}"/>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latin typeface="+mj-lt"/>
              </a:rPr>
              <a:t>some</a:t>
            </a:r>
            <a:endParaRPr lang="en-GB">
              <a:solidFill>
                <a:schemeClr val="accent5">
                  <a:lumMod val="50000"/>
                </a:schemeClr>
              </a:solidFill>
              <a:latin typeface="+mj-lt"/>
            </a:endParaRPr>
          </a:p>
        </p:txBody>
      </p:sp>
    </p:spTree>
    <p:extLst>
      <p:ext uri="{BB962C8B-B14F-4D97-AF65-F5344CB8AC3E}">
        <p14:creationId xmlns:p14="http://schemas.microsoft.com/office/powerpoint/2010/main" val="332511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DAB21BAF-3372-48B9-9540-79B21E1AA135}"/>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CEE5BA45-F936-403F-8F76-B513ACE6B70A}"/>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1E8CB1E1-1C61-4F3A-B787-8DDE9A31B379}"/>
              </a:ext>
            </a:extLst>
          </p:cNvPr>
          <p:cNvSpPr txBox="1"/>
          <p:nvPr/>
        </p:nvSpPr>
        <p:spPr>
          <a:xfrm rot="399586">
            <a:off x="8688796" y="1112342"/>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96349843-6060-408C-886D-BDF56B10765C}"/>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AC23CA70-0AC4-4DE4-AE26-87426EA323D6}"/>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306CF1B8-864A-48F4-9745-666F0B91D7A2}"/>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1A5AC10F-ED21-405E-BF7A-15DC4ACF77CC}"/>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C69D5A33-ED31-45FA-9409-C869FE69B0CB}"/>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AB451C4A-A4C7-4D87-8187-336062E6CB6A}"/>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F11D9C48-3F6C-46DA-9AF8-F223BFEA186E}"/>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4A68B213-D6F9-445E-8387-9E72AC407C49}"/>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3F929F99-087F-4E43-966B-7105FD642161}"/>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079A045E-B418-4EC9-B176-EF3047C84F37}"/>
              </a:ext>
            </a:extLst>
          </p:cNvPr>
          <p:cNvSpPr/>
          <p:nvPr/>
        </p:nvSpPr>
        <p:spPr>
          <a:xfrm>
            <a:off x="4686390" y="4997512"/>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5A063A58-B44B-4FEB-9940-A6D196173A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7538EBD-E7A1-4EA3-ADD1-964EE5ACD4AA}"/>
              </a:ext>
            </a:extLst>
          </p:cNvPr>
          <p:cNvSpPr txBox="1"/>
          <p:nvPr/>
        </p:nvSpPr>
        <p:spPr>
          <a:xfrm rot="21288482">
            <a:off x="5654427" y="3025134"/>
            <a:ext cx="1990462" cy="707886"/>
          </a:xfrm>
          <a:prstGeom prst="rect">
            <a:avLst/>
          </a:prstGeom>
          <a:noFill/>
        </p:spPr>
        <p:txBody>
          <a:bodyPr wrap="square" rtlCol="0">
            <a:spAutoFit/>
          </a:bodyPr>
          <a:lstStyle/>
          <a:p>
            <a:r>
              <a:rPr lang="en-GB" sz="4000">
                <a:solidFill>
                  <a:srgbClr val="002060"/>
                </a:solidFill>
                <a:latin typeface="Century Gothic" panose="020B0502020202020204" pitchFamily="34" charset="0"/>
                <a:cs typeface="Calibri" panose="020F0502020204030204" pitchFamily="34" charset="0"/>
              </a:rPr>
              <a:t>trois</a:t>
            </a:r>
          </a:p>
        </p:txBody>
      </p:sp>
      <p:sp>
        <p:nvSpPr>
          <p:cNvPr id="22" name="TextBox 21">
            <a:extLst>
              <a:ext uri="{FF2B5EF4-FFF2-40B4-BE49-F238E27FC236}">
                <a16:creationId xmlns:a16="http://schemas.microsoft.com/office/drawing/2014/main" id="{CA39389A-8593-4E1F-9F21-4BDFA2A7E174}"/>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123521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0ADC1C80-A9E7-457D-8C6E-C9BF42E4B90A}"/>
              </a:ext>
            </a:extLst>
          </p:cNvPr>
          <p:cNvSpPr txBox="1"/>
          <p:nvPr/>
        </p:nvSpPr>
        <p:spPr>
          <a:xfrm>
            <a:off x="1073055" y="1526243"/>
            <a:ext cx="9871719" cy="3416320"/>
          </a:xfrm>
          <a:prstGeom prst="rect">
            <a:avLst/>
          </a:prstGeom>
          <a:noFill/>
        </p:spPr>
        <p:txBody>
          <a:bodyPr wrap="square" rtlCol="0">
            <a:spAutoFit/>
          </a:bodyPr>
          <a:lstStyle/>
          <a:p>
            <a:pPr algn="ctr"/>
            <a:r>
              <a:rPr lang="en-GB" sz="5400" dirty="0">
                <a:solidFill>
                  <a:schemeClr val="accent1">
                    <a:lumMod val="50000"/>
                  </a:schemeClr>
                </a:solidFill>
              </a:rPr>
              <a:t>You will now see a few exceptions to the SFC rule!!! See if you can spot the exceptions.</a:t>
            </a:r>
          </a:p>
        </p:txBody>
      </p:sp>
    </p:spTree>
    <p:extLst>
      <p:ext uri="{BB962C8B-B14F-4D97-AF65-F5344CB8AC3E}">
        <p14:creationId xmlns:p14="http://schemas.microsoft.com/office/powerpoint/2010/main" val="1638091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8A69F249-7217-4FB9-85F8-F9CE55525236}"/>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latin typeface="+mj-lt"/>
              </a:rPr>
              <a:t>C'est quoi en anglais ?</a:t>
            </a:r>
          </a:p>
        </p:txBody>
      </p:sp>
      <p:sp>
        <p:nvSpPr>
          <p:cNvPr id="6" name="TextBox 5">
            <a:extLst>
              <a:ext uri="{FF2B5EF4-FFF2-40B4-BE49-F238E27FC236}">
                <a16:creationId xmlns:a16="http://schemas.microsoft.com/office/drawing/2014/main" id="{813B4EB0-6CEC-4AA0-A808-8272367B8F0E}"/>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five</a:t>
            </a:r>
          </a:p>
        </p:txBody>
      </p:sp>
      <p:sp>
        <p:nvSpPr>
          <p:cNvPr id="9" name="TextBox 8">
            <a:extLst>
              <a:ext uri="{FF2B5EF4-FFF2-40B4-BE49-F238E27FC236}">
                <a16:creationId xmlns:a16="http://schemas.microsoft.com/office/drawing/2014/main" id="{3C0D21F2-F2F7-4A01-A5F5-70278FA36F1F}"/>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eight</a:t>
            </a:r>
          </a:p>
        </p:txBody>
      </p:sp>
      <p:sp>
        <p:nvSpPr>
          <p:cNvPr id="10" name="TextBox 9">
            <a:extLst>
              <a:ext uri="{FF2B5EF4-FFF2-40B4-BE49-F238E27FC236}">
                <a16:creationId xmlns:a16="http://schemas.microsoft.com/office/drawing/2014/main" id="{1819CF15-A5DE-47F0-844F-16F3E7D483D7}"/>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three</a:t>
            </a:r>
          </a:p>
        </p:txBody>
      </p:sp>
      <p:sp>
        <p:nvSpPr>
          <p:cNvPr id="11" name="TextBox 10">
            <a:extLst>
              <a:ext uri="{FF2B5EF4-FFF2-40B4-BE49-F238E27FC236}">
                <a16:creationId xmlns:a16="http://schemas.microsoft.com/office/drawing/2014/main" id="{E02AFE89-4823-48DE-A27C-598C801E54BE}"/>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seven</a:t>
            </a:r>
          </a:p>
        </p:txBody>
      </p:sp>
      <p:sp>
        <p:nvSpPr>
          <p:cNvPr id="12" name="TextBox 11">
            <a:extLst>
              <a:ext uri="{FF2B5EF4-FFF2-40B4-BE49-F238E27FC236}">
                <a16:creationId xmlns:a16="http://schemas.microsoft.com/office/drawing/2014/main" id="{6B6212F7-83F9-4888-8E37-A6305393CE42}"/>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eleven</a:t>
            </a:r>
          </a:p>
        </p:txBody>
      </p:sp>
      <p:sp>
        <p:nvSpPr>
          <p:cNvPr id="13" name="TextBox 12">
            <a:extLst>
              <a:ext uri="{FF2B5EF4-FFF2-40B4-BE49-F238E27FC236}">
                <a16:creationId xmlns:a16="http://schemas.microsoft.com/office/drawing/2014/main" id="{E3AA27B5-BF22-4304-A126-1DA4F864239B}"/>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nine</a:t>
            </a:r>
          </a:p>
        </p:txBody>
      </p:sp>
      <p:sp>
        <p:nvSpPr>
          <p:cNvPr id="14" name="TextBox 13">
            <a:extLst>
              <a:ext uri="{FF2B5EF4-FFF2-40B4-BE49-F238E27FC236}">
                <a16:creationId xmlns:a16="http://schemas.microsoft.com/office/drawing/2014/main" id="{63BDC136-DDE3-4DFA-ADE6-DD8F65A72832}"/>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four</a:t>
            </a:r>
          </a:p>
        </p:txBody>
      </p:sp>
      <p:sp>
        <p:nvSpPr>
          <p:cNvPr id="15" name="TextBox 14">
            <a:extLst>
              <a:ext uri="{FF2B5EF4-FFF2-40B4-BE49-F238E27FC236}">
                <a16:creationId xmlns:a16="http://schemas.microsoft.com/office/drawing/2014/main" id="{7056EFD2-814D-42D6-ADB7-17093D8B9596}"/>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twelve</a:t>
            </a:r>
          </a:p>
        </p:txBody>
      </p:sp>
      <p:sp>
        <p:nvSpPr>
          <p:cNvPr id="16" name="TextBox 15">
            <a:extLst>
              <a:ext uri="{FF2B5EF4-FFF2-40B4-BE49-F238E27FC236}">
                <a16:creationId xmlns:a16="http://schemas.microsoft.com/office/drawing/2014/main" id="{0D9816FC-4552-4E68-8AD6-764FFE0EA27B}"/>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ten</a:t>
            </a:r>
          </a:p>
        </p:txBody>
      </p:sp>
      <p:sp>
        <p:nvSpPr>
          <p:cNvPr id="17" name="TextBox 16">
            <a:extLst>
              <a:ext uri="{FF2B5EF4-FFF2-40B4-BE49-F238E27FC236}">
                <a16:creationId xmlns:a16="http://schemas.microsoft.com/office/drawing/2014/main" id="{6AA7E7CF-E6D0-4207-9C25-2853A9936696}"/>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two</a:t>
            </a:r>
          </a:p>
        </p:txBody>
      </p:sp>
      <p:sp>
        <p:nvSpPr>
          <p:cNvPr id="18" name="TextBox 17">
            <a:extLst>
              <a:ext uri="{FF2B5EF4-FFF2-40B4-BE49-F238E27FC236}">
                <a16:creationId xmlns:a16="http://schemas.microsoft.com/office/drawing/2014/main" id="{05E47C34-2E72-4037-8063-52E9957CAE64}"/>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six</a:t>
            </a:r>
          </a:p>
        </p:txBody>
      </p:sp>
      <p:sp>
        <p:nvSpPr>
          <p:cNvPr id="19" name="Oval 18">
            <a:extLst>
              <a:ext uri="{FF2B5EF4-FFF2-40B4-BE49-F238E27FC236}">
                <a16:creationId xmlns:a16="http://schemas.microsoft.com/office/drawing/2014/main" id="{B6072C0A-E951-43BB-9DC0-1D24AD31F7A5}"/>
              </a:ext>
            </a:extLst>
          </p:cNvPr>
          <p:cNvSpPr/>
          <p:nvPr/>
        </p:nvSpPr>
        <p:spPr>
          <a:xfrm>
            <a:off x="775192" y="3626492"/>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latin typeface="+mj-lt"/>
            </a:endParaRPr>
          </a:p>
        </p:txBody>
      </p:sp>
      <p:pic>
        <p:nvPicPr>
          <p:cNvPr id="20" name="Picture 2" descr="http://www.clker.com/cliparts/w/d/u/B/w/V/stamp1-md.png">
            <a:extLst>
              <a:ext uri="{FF2B5EF4-FFF2-40B4-BE49-F238E27FC236}">
                <a16:creationId xmlns:a16="http://schemas.microsoft.com/office/drawing/2014/main" id="{1074E093-6970-4577-9D4F-ED4817774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52F9E8E-A7A6-4997-802E-599835B735E5}"/>
              </a:ext>
            </a:extLst>
          </p:cNvPr>
          <p:cNvSpPr txBox="1"/>
          <p:nvPr/>
        </p:nvSpPr>
        <p:spPr>
          <a:xfrm rot="21288482">
            <a:off x="5688975" y="2985477"/>
            <a:ext cx="1990462" cy="707886"/>
          </a:xfrm>
          <a:prstGeom prst="rect">
            <a:avLst/>
          </a:prstGeom>
          <a:noFill/>
        </p:spPr>
        <p:txBody>
          <a:bodyPr wrap="square" rtlCol="0">
            <a:spAutoFit/>
          </a:bodyPr>
          <a:lstStyle/>
          <a:p>
            <a:r>
              <a:rPr lang="en-GB" sz="4000" dirty="0">
                <a:solidFill>
                  <a:srgbClr val="002060"/>
                </a:solidFill>
                <a:latin typeface="+mj-lt"/>
                <a:cs typeface="Calibri" panose="020F0502020204030204" pitchFamily="34" charset="0"/>
              </a:rPr>
              <a:t>dix</a:t>
            </a:r>
          </a:p>
        </p:txBody>
      </p:sp>
      <p:sp>
        <p:nvSpPr>
          <p:cNvPr id="22" name="TextBox 21">
            <a:extLst>
              <a:ext uri="{FF2B5EF4-FFF2-40B4-BE49-F238E27FC236}">
                <a16:creationId xmlns:a16="http://schemas.microsoft.com/office/drawing/2014/main" id="{94D3076C-A3DF-42A6-84AD-D52993CEB3BB}"/>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latin typeface="+mj-lt"/>
              </a:rPr>
              <a:t>some</a:t>
            </a:r>
            <a:endParaRPr lang="en-GB">
              <a:solidFill>
                <a:schemeClr val="accent5">
                  <a:lumMod val="50000"/>
                </a:schemeClr>
              </a:solidFill>
              <a:latin typeface="+mj-lt"/>
            </a:endParaRPr>
          </a:p>
        </p:txBody>
      </p:sp>
    </p:spTree>
    <p:extLst>
      <p:ext uri="{BB962C8B-B14F-4D97-AF65-F5344CB8AC3E}">
        <p14:creationId xmlns:p14="http://schemas.microsoft.com/office/powerpoint/2010/main" val="99963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CE158A51-0934-4FFB-872A-DD669A677BC2}"/>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BFBDD9FD-DD99-4CAC-933B-5C442F6E098B}"/>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6A1CE8D9-3A3F-4B50-8E41-691CDB86C369}"/>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9CCCD49A-ECA4-4D68-805F-621B70BD81EB}"/>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C1FD23F2-BA9F-45BD-BC38-7F0613ADA1D0}"/>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F121144C-9248-42D9-9D9D-62AB5FD000D3}"/>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149F73E2-E61A-4311-9AAD-6D63B1760ABC}"/>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73BA391D-E05B-4A03-9324-190327C44189}"/>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1F2BDA4E-CA89-46B4-BB65-C4D1CDDD168B}"/>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F1831295-9866-4BFC-A4AA-95EB07E6407E}"/>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10EFB5A5-BA3D-4A1E-A0E1-12139BA9A5CC}"/>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B68B8D2B-1772-43A5-8420-9BECE94E0E8F}"/>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28ECAF3C-3E16-4BD4-A744-87E5988DB699}"/>
              </a:ext>
            </a:extLst>
          </p:cNvPr>
          <p:cNvSpPr/>
          <p:nvPr/>
        </p:nvSpPr>
        <p:spPr>
          <a:xfrm>
            <a:off x="8425457" y="729870"/>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09A726B0-E954-4EB1-8361-BECA15EF2C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39D1FE1-3935-4994-A283-A2D475B7EEF1}"/>
              </a:ext>
            </a:extLst>
          </p:cNvPr>
          <p:cNvSpPr txBox="1"/>
          <p:nvPr/>
        </p:nvSpPr>
        <p:spPr>
          <a:xfrm rot="21288482">
            <a:off x="5654427" y="3025134"/>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huit</a:t>
            </a:r>
          </a:p>
        </p:txBody>
      </p:sp>
      <p:sp>
        <p:nvSpPr>
          <p:cNvPr id="22" name="TextBox 21">
            <a:extLst>
              <a:ext uri="{FF2B5EF4-FFF2-40B4-BE49-F238E27FC236}">
                <a16:creationId xmlns:a16="http://schemas.microsoft.com/office/drawing/2014/main" id="{FA25ED21-7956-4B44-9272-96D00B717032}"/>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2445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F48D61C7-4AF2-48FE-AF86-3FB38488AF1B}"/>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79E36A02-7515-4042-B104-D7BAC251B5D8}"/>
              </a:ext>
            </a:extLst>
          </p:cNvPr>
          <p:cNvSpPr txBox="1"/>
          <p:nvPr/>
        </p:nvSpPr>
        <p:spPr>
          <a:xfrm rot="20949250">
            <a:off x="3469387" y="1390401"/>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9FB3246C-CDC1-40C1-865B-D858DD108924}"/>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92EC0DC7-B263-4B1C-9950-BB843D299662}"/>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FB1429C4-EE80-4B22-BD7F-8A6F25773019}"/>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4F6FA1D8-BAEA-4563-93B6-C72C72AD991F}"/>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717CB0BB-714C-4DFD-B6A6-A5AA34EF1E23}"/>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00B6D57F-5919-4065-B485-6159B78CBEF4}"/>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210F309E-6FC9-4122-8BE4-A58C233DD087}"/>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0E643D56-B468-411A-A901-3FDE803C641C}"/>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E63F49A5-15A4-4063-BB44-7B5CBB21C432}"/>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078E5BE5-F8C4-4268-BA70-F779BB2CEA7E}"/>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DCE35DB7-7C20-4F2B-96AC-9CBD02C4CECD}"/>
              </a:ext>
            </a:extLst>
          </p:cNvPr>
          <p:cNvSpPr/>
          <p:nvPr/>
        </p:nvSpPr>
        <p:spPr>
          <a:xfrm>
            <a:off x="3064256" y="1335451"/>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747A5670-0B1E-4E0E-9DEA-96C278FBD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99B7D81B-4E94-4A3D-9245-1714F60739A5}"/>
              </a:ext>
            </a:extLst>
          </p:cNvPr>
          <p:cNvSpPr txBox="1"/>
          <p:nvPr/>
        </p:nvSpPr>
        <p:spPr>
          <a:xfrm rot="21288482">
            <a:off x="5531036" y="3010721"/>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cinq</a:t>
            </a:r>
          </a:p>
        </p:txBody>
      </p:sp>
      <p:sp>
        <p:nvSpPr>
          <p:cNvPr id="22" name="TextBox 21">
            <a:extLst>
              <a:ext uri="{FF2B5EF4-FFF2-40B4-BE49-F238E27FC236}">
                <a16:creationId xmlns:a16="http://schemas.microsoft.com/office/drawing/2014/main" id="{D515BAD2-A66D-4BE2-9EE4-D0A1B7AE52BF}"/>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106549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8EC8FDE0-093D-4758-A9DB-A7535237ED96}"/>
              </a:ext>
            </a:extLst>
          </p:cNvPr>
          <p:cNvSpPr txBox="1"/>
          <p:nvPr/>
        </p:nvSpPr>
        <p:spPr>
          <a:xfrm>
            <a:off x="6677890" y="246041"/>
            <a:ext cx="5128545" cy="47439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3E7440C5-4A02-4DCC-A588-23E9A47BB1D7}"/>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60AB16F3-DD2D-4611-B088-DA48FC371684}"/>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B90C6A67-1080-4A3D-9C24-4A74D026D250}"/>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4177830B-8DA0-4CDC-9B78-21CBD123CBE2}"/>
              </a:ext>
            </a:extLst>
          </p:cNvPr>
          <p:cNvSpPr txBox="1"/>
          <p:nvPr/>
        </p:nvSpPr>
        <p:spPr>
          <a:xfrm rot="20709794">
            <a:off x="1265202" y="1490340"/>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4A24D18B-BC61-497B-9D3E-34243714AA4D}"/>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FD4C79EB-7B48-4A04-AA05-0A6260D8DC6F}"/>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99FD5E90-9BCE-4CB8-B7FC-15EA0443D538}"/>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6732686E-71AD-41D3-AD9B-132595DFC07F}"/>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6FD87F67-BCAB-47AD-A30E-A030BB0A21D8}"/>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CD043DB7-63E7-4FDB-9CCF-93A06D3E8C67}"/>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59F875A0-8C14-4628-BB06-1727C53666D9}"/>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046AE856-484C-4DE7-972A-B979FDA5B370}"/>
              </a:ext>
            </a:extLst>
          </p:cNvPr>
          <p:cNvSpPr/>
          <p:nvPr/>
        </p:nvSpPr>
        <p:spPr>
          <a:xfrm>
            <a:off x="1166232" y="1309000"/>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8237D93A-2D03-4F1F-ACA2-DE3E74C8E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34DEC32-2AEE-4C90-8C26-97BF1E9EEE7C}"/>
              </a:ext>
            </a:extLst>
          </p:cNvPr>
          <p:cNvSpPr txBox="1"/>
          <p:nvPr/>
        </p:nvSpPr>
        <p:spPr>
          <a:xfrm rot="21288482">
            <a:off x="5562915" y="3002047"/>
            <a:ext cx="1990462" cy="707886"/>
          </a:xfrm>
          <a:prstGeom prst="rect">
            <a:avLst/>
          </a:prstGeom>
          <a:noFill/>
        </p:spPr>
        <p:txBody>
          <a:bodyPr wrap="square" rtlCol="0">
            <a:spAutoFit/>
          </a:bodyPr>
          <a:lstStyle/>
          <a:p>
            <a:r>
              <a:rPr lang="en-GB" sz="4000">
                <a:solidFill>
                  <a:srgbClr val="002060"/>
                </a:solidFill>
                <a:latin typeface="Century Gothic" panose="020B0502020202020204" pitchFamily="34" charset="0"/>
                <a:cs typeface="Calibri" panose="020F0502020204030204" pitchFamily="34" charset="0"/>
              </a:rPr>
              <a:t>sept</a:t>
            </a:r>
          </a:p>
        </p:txBody>
      </p:sp>
      <p:sp>
        <p:nvSpPr>
          <p:cNvPr id="22" name="TextBox 21">
            <a:extLst>
              <a:ext uri="{FF2B5EF4-FFF2-40B4-BE49-F238E27FC236}">
                <a16:creationId xmlns:a16="http://schemas.microsoft.com/office/drawing/2014/main" id="{485304A5-4159-4C20-B541-0EFDB8DF6D68}"/>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362107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BD1BCB07-BACB-4F4F-B619-BCF1D89487AB}"/>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D9712E72-3CA4-4754-8696-1934D4CBEBE4}"/>
              </a:ext>
            </a:extLst>
          </p:cNvPr>
          <p:cNvSpPr txBox="1"/>
          <p:nvPr/>
        </p:nvSpPr>
        <p:spPr>
          <a:xfrm rot="20949250">
            <a:off x="3454283" y="1132368"/>
            <a:ext cx="2217042"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4F5A92FB-C7FA-4B01-8361-357319EF6F19}"/>
              </a:ext>
            </a:extLst>
          </p:cNvPr>
          <p:cNvSpPr txBox="1"/>
          <p:nvPr/>
        </p:nvSpPr>
        <p:spPr>
          <a:xfrm rot="399586">
            <a:off x="8688796" y="1056923"/>
            <a:ext cx="3095138"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F277A3C7-C1B0-4E8B-BC4C-A4A08B836C4E}"/>
              </a:ext>
            </a:extLst>
          </p:cNvPr>
          <p:cNvSpPr txBox="1"/>
          <p:nvPr/>
        </p:nvSpPr>
        <p:spPr>
          <a:xfrm rot="399586">
            <a:off x="4911516" y="5424761"/>
            <a:ext cx="4872146"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1607AF13-1989-4BE6-A74D-175A269A035C}"/>
              </a:ext>
            </a:extLst>
          </p:cNvPr>
          <p:cNvSpPr txBox="1"/>
          <p:nvPr/>
        </p:nvSpPr>
        <p:spPr>
          <a:xfrm rot="20709794">
            <a:off x="1260610" y="1111993"/>
            <a:ext cx="194595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7C4A528E-BC5D-4441-AEDE-7B969861BF7C}"/>
              </a:ext>
            </a:extLst>
          </p:cNvPr>
          <p:cNvSpPr txBox="1"/>
          <p:nvPr/>
        </p:nvSpPr>
        <p:spPr>
          <a:xfrm rot="21173064">
            <a:off x="7450708" y="4957080"/>
            <a:ext cx="294310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AF05DB0F-22C7-4E4B-B1AD-5C7354AC538B}"/>
              </a:ext>
            </a:extLst>
          </p:cNvPr>
          <p:cNvSpPr txBox="1"/>
          <p:nvPr/>
        </p:nvSpPr>
        <p:spPr>
          <a:xfrm rot="21048927">
            <a:off x="8968849" y="3702233"/>
            <a:ext cx="2311455"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2E75F55D-4040-467C-8DA9-C2EBF02AE61F}"/>
              </a:ext>
            </a:extLst>
          </p:cNvPr>
          <p:cNvSpPr txBox="1"/>
          <p:nvPr/>
        </p:nvSpPr>
        <p:spPr>
          <a:xfrm rot="190434">
            <a:off x="6341535" y="1056923"/>
            <a:ext cx="201210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98AF8DA3-BBDB-4CBE-9571-F92EE86D9F73}"/>
              </a:ext>
            </a:extLst>
          </p:cNvPr>
          <p:cNvSpPr txBox="1"/>
          <p:nvPr/>
        </p:nvSpPr>
        <p:spPr>
          <a:xfrm rot="399586">
            <a:off x="1542697" y="5293909"/>
            <a:ext cx="2615544"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1EA6E08D-1FF0-457E-B3DD-366EF045F724}"/>
              </a:ext>
            </a:extLst>
          </p:cNvPr>
          <p:cNvSpPr txBox="1"/>
          <p:nvPr/>
        </p:nvSpPr>
        <p:spPr>
          <a:xfrm rot="399586">
            <a:off x="1296731" y="3980986"/>
            <a:ext cx="2850409"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70473E1F-4860-45CD-9E56-8D14BD2A2CD4}"/>
              </a:ext>
            </a:extLst>
          </p:cNvPr>
          <p:cNvSpPr txBox="1"/>
          <p:nvPr/>
        </p:nvSpPr>
        <p:spPr>
          <a:xfrm rot="21027610">
            <a:off x="9280048" y="2333028"/>
            <a:ext cx="1669110"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89C51A72-A046-4703-8718-5F9099E25FAF}"/>
              </a:ext>
            </a:extLst>
          </p:cNvPr>
          <p:cNvSpPr txBox="1"/>
          <p:nvPr/>
        </p:nvSpPr>
        <p:spPr>
          <a:xfrm rot="399586">
            <a:off x="737721" y="2593444"/>
            <a:ext cx="3194497" cy="769441"/>
          </a:xfrm>
          <a:prstGeom prst="rect">
            <a:avLst/>
          </a:prstGeom>
          <a:noFill/>
        </p:spPr>
        <p:txBody>
          <a:bodyPr wrap="square" rtlCol="0">
            <a:spAutoFit/>
          </a:bodyPr>
          <a:lstStyle/>
          <a:p>
            <a:r>
              <a:rPr lang="en-GB" sz="4400" dirty="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99B465C4-853C-41A1-AB52-CBBF085091AD}"/>
              </a:ext>
            </a:extLst>
          </p:cNvPr>
          <p:cNvSpPr/>
          <p:nvPr/>
        </p:nvSpPr>
        <p:spPr>
          <a:xfrm>
            <a:off x="8654621" y="3577803"/>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DCE16F35-8857-4A79-AABE-F00E96BC0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E0015B3-609F-440B-9217-FC26BACEF795}"/>
              </a:ext>
            </a:extLst>
          </p:cNvPr>
          <p:cNvSpPr txBox="1"/>
          <p:nvPr/>
        </p:nvSpPr>
        <p:spPr>
          <a:xfrm rot="21288482">
            <a:off x="5562915" y="3002047"/>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neuf</a:t>
            </a:r>
          </a:p>
        </p:txBody>
      </p:sp>
      <p:sp>
        <p:nvSpPr>
          <p:cNvPr id="22" name="TextBox 21">
            <a:extLst>
              <a:ext uri="{FF2B5EF4-FFF2-40B4-BE49-F238E27FC236}">
                <a16:creationId xmlns:a16="http://schemas.microsoft.com/office/drawing/2014/main" id="{02A60948-EE05-40CF-A0BC-B824B78CA2DA}"/>
              </a:ext>
            </a:extLst>
          </p:cNvPr>
          <p:cNvSpPr txBox="1"/>
          <p:nvPr/>
        </p:nvSpPr>
        <p:spPr>
          <a:xfrm rot="20980845">
            <a:off x="2923486" y="3262995"/>
            <a:ext cx="1781630" cy="769441"/>
          </a:xfrm>
          <a:prstGeom prst="rect">
            <a:avLst/>
          </a:prstGeom>
          <a:noFill/>
        </p:spPr>
        <p:txBody>
          <a:bodyPr wrap="square" rtlCol="0">
            <a:spAutoFit/>
          </a:bodyPr>
          <a:lstStyle/>
          <a:p>
            <a:r>
              <a:rPr lang="en-GB" sz="4400" dirty="0">
                <a:solidFill>
                  <a:schemeClr val="accent5">
                    <a:lumMod val="50000"/>
                  </a:schemeClr>
                </a:solidFill>
              </a:rPr>
              <a:t>some</a:t>
            </a:r>
            <a:endParaRPr lang="en-GB" dirty="0">
              <a:solidFill>
                <a:schemeClr val="accent5">
                  <a:lumMod val="50000"/>
                </a:schemeClr>
              </a:solidFill>
            </a:endParaRPr>
          </a:p>
        </p:txBody>
      </p:sp>
    </p:spTree>
    <p:extLst>
      <p:ext uri="{BB962C8B-B14F-4D97-AF65-F5344CB8AC3E}">
        <p14:creationId xmlns:p14="http://schemas.microsoft.com/office/powerpoint/2010/main" val="351489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C3041FB0-66DD-4F5E-BA08-6AC729F37EE7}"/>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57C3B8B1-27E5-4759-A9E2-AF3B22467FA9}"/>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714A287B-0DFD-4413-97A5-1BE6D24DB091}"/>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47F5F1B0-FA2C-4AA7-BB61-59EDFBBE3BD4}"/>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BC724BE4-E63B-4AA4-9C8F-728B12205563}"/>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B3F2F9DC-2957-4D65-BA0B-5A7AA1F30918}"/>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C28316AA-B3AA-4B8D-8981-D8E0DB9AED67}"/>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CFDD86D9-74A9-414E-A0CD-D6E798E2A4C4}"/>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F4CD1294-A423-455C-BCB0-3358B36CB938}"/>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95582CEF-1D72-41FD-B7BF-8328564548AC}"/>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B0799014-C918-4414-A302-51B2143B0B71}"/>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D23618A1-D6EB-46D6-A9B9-DF97A0481CDA}"/>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509578D9-0EF9-4455-AC25-04F151BD176C}"/>
              </a:ext>
            </a:extLst>
          </p:cNvPr>
          <p:cNvSpPr/>
          <p:nvPr/>
        </p:nvSpPr>
        <p:spPr>
          <a:xfrm>
            <a:off x="141887" y="2236068"/>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00E6D138-696D-45D1-9ECA-2CA88AB51E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CAF21EB-C471-4F3B-AA0E-9D8D7160484D}"/>
              </a:ext>
            </a:extLst>
          </p:cNvPr>
          <p:cNvSpPr txBox="1"/>
          <p:nvPr/>
        </p:nvSpPr>
        <p:spPr>
          <a:xfrm rot="21288482">
            <a:off x="5776211" y="297567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six</a:t>
            </a:r>
          </a:p>
        </p:txBody>
      </p:sp>
      <p:sp>
        <p:nvSpPr>
          <p:cNvPr id="22" name="TextBox 21">
            <a:extLst>
              <a:ext uri="{FF2B5EF4-FFF2-40B4-BE49-F238E27FC236}">
                <a16:creationId xmlns:a16="http://schemas.microsoft.com/office/drawing/2014/main" id="{7B6583D0-4573-46F6-9DE6-CADBA0BD3A50}"/>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331703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03376A6B-D61E-499B-92B9-58B0627B203C}"/>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25B99037-D32B-483A-B574-F49960972AB6}"/>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65A3C6B6-5240-4CC8-B8EB-9080A205229F}"/>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76B9C017-28B3-4684-9DF8-1942BB51AC8C}"/>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CCACEDEE-C4D2-4747-88B0-1667E97C837E}"/>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3FF8BB09-6C37-4F3B-A5E6-C42C4909681A}"/>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375DAEC4-08A0-4FAF-AD97-F590B6F57579}"/>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9003BC78-4A2B-45D7-B674-7845FD65B213}"/>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27A6857B-3B53-4092-B6F3-978848571615}"/>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A6CD7950-0094-4CF5-BD58-843971DD0829}"/>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AAE5192B-A991-4533-857E-B89925612575}"/>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7E4E6663-0851-465E-9B51-CACC33F57B66}"/>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95BCD2DA-38DC-4B9A-A935-39B8E7BFBC15}"/>
              </a:ext>
            </a:extLst>
          </p:cNvPr>
          <p:cNvSpPr/>
          <p:nvPr/>
        </p:nvSpPr>
        <p:spPr>
          <a:xfrm>
            <a:off x="1411567" y="4978457"/>
            <a:ext cx="2310896"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14433980-20B6-411C-A01C-8628CC90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B58F60E7-05B9-4243-9911-23DC387B11C7}"/>
              </a:ext>
            </a:extLst>
          </p:cNvPr>
          <p:cNvSpPr txBox="1"/>
          <p:nvPr/>
        </p:nvSpPr>
        <p:spPr>
          <a:xfrm rot="21288482">
            <a:off x="5304869" y="3025743"/>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douze</a:t>
            </a:r>
          </a:p>
        </p:txBody>
      </p:sp>
      <p:sp>
        <p:nvSpPr>
          <p:cNvPr id="22" name="TextBox 21">
            <a:extLst>
              <a:ext uri="{FF2B5EF4-FFF2-40B4-BE49-F238E27FC236}">
                <a16:creationId xmlns:a16="http://schemas.microsoft.com/office/drawing/2014/main" id="{F6182639-BFD7-4F7E-A7D4-9D99CC8FFC3C}"/>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79708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fr-FR" sz="24000" b="1" dirty="0">
                <a:solidFill>
                  <a:srgbClr val="1F4E79"/>
                </a:solidFill>
                <a:latin typeface="Century Gothic" panose="020B0502020202020204" pitchFamily="34" charset="0"/>
                <a:ea typeface="+mn-ea"/>
                <a:cs typeface="Calibri" panose="020F0502020204030204" pitchFamily="34" charset="0"/>
              </a:rPr>
              <a:t>eu</a:t>
            </a:r>
            <a:endParaRPr lang="fr-FR" dirty="0"/>
          </a:p>
        </p:txBody>
      </p:sp>
      <p:pic>
        <p:nvPicPr>
          <p:cNvPr id="7" name="Picture 6" descr="the number tw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x</a:t>
            </a:r>
          </a:p>
        </p:txBody>
      </p:sp>
    </p:spTree>
    <p:extLst>
      <p:ext uri="{BB962C8B-B14F-4D97-AF65-F5344CB8AC3E}">
        <p14:creationId xmlns:p14="http://schemas.microsoft.com/office/powerpoint/2010/main" val="5223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eu deux.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eu deux.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241CADAB-5CD6-4368-BBB1-6D5C74ED7852}"/>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6821357E-DE9E-4AD8-890B-F1E1AE32613C}"/>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501EF01F-9674-4972-ABB9-CB7E112B47CF}"/>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26D0D892-60DE-44DD-AA5B-11F8DA20D4AE}"/>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1AFEE920-8D69-4DE3-A809-8D0096CAF1EB}"/>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C7CB4A1C-08EC-4E6F-A118-7199C044084D}"/>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507B475F-124D-4115-83F6-ADAF34973916}"/>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09CE7B19-5FE3-4F53-A9C2-7FB206D70D6C}"/>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BFB77FF7-C0A2-4E45-BAAA-B0546CC7D64F}"/>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69DC7438-966D-49EC-BD46-C6993DDC05F3}"/>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D331A33C-67C8-4A47-B92A-E5DD2EDC452A}"/>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DC894CC5-C297-49E1-BAEC-8A31145A496F}"/>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5094275D-729F-4D2F-92F4-CA361CFC773E}"/>
              </a:ext>
            </a:extLst>
          </p:cNvPr>
          <p:cNvSpPr/>
          <p:nvPr/>
        </p:nvSpPr>
        <p:spPr>
          <a:xfrm>
            <a:off x="5986021" y="816899"/>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0CD8D5A4-7B6E-4444-A665-DBEFE6DA07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07703"/>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0949A5D-9F6F-44F3-9C50-DBF6DD4F1019}"/>
              </a:ext>
            </a:extLst>
          </p:cNvPr>
          <p:cNvSpPr txBox="1"/>
          <p:nvPr/>
        </p:nvSpPr>
        <p:spPr>
          <a:xfrm rot="21288482">
            <a:off x="5296995" y="2975674"/>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quatre</a:t>
            </a:r>
          </a:p>
        </p:txBody>
      </p:sp>
      <p:sp>
        <p:nvSpPr>
          <p:cNvPr id="22" name="TextBox 21">
            <a:extLst>
              <a:ext uri="{FF2B5EF4-FFF2-40B4-BE49-F238E27FC236}">
                <a16:creationId xmlns:a16="http://schemas.microsoft.com/office/drawing/2014/main" id="{2C6DFE39-A87D-4354-84DE-09282F6841EA}"/>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85944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TextBox 4">
            <a:extLst>
              <a:ext uri="{FF2B5EF4-FFF2-40B4-BE49-F238E27FC236}">
                <a16:creationId xmlns:a16="http://schemas.microsoft.com/office/drawing/2014/main" id="{41DBDA76-F0C6-43C6-A2C3-B85078AD6C57}"/>
              </a:ext>
            </a:extLst>
          </p:cNvPr>
          <p:cNvSpPr txBox="1"/>
          <p:nvPr/>
        </p:nvSpPr>
        <p:spPr>
          <a:xfrm>
            <a:off x="6649220" y="246041"/>
            <a:ext cx="5157216" cy="461665"/>
          </a:xfrm>
          <a:prstGeom prst="rect">
            <a:avLst/>
          </a:prstGeom>
          <a:noFill/>
        </p:spPr>
        <p:txBody>
          <a:bodyPr wrap="square" rtlCol="0">
            <a:spAutoFit/>
          </a:bodyPr>
          <a:lstStyle/>
          <a:p>
            <a:r>
              <a:rPr lang="fr-FR" sz="2400">
                <a:solidFill>
                  <a:schemeClr val="accent1">
                    <a:lumMod val="50000"/>
                  </a:schemeClr>
                </a:solidFill>
              </a:rPr>
              <a:t>C'est quoi en anglais ?</a:t>
            </a:r>
          </a:p>
        </p:txBody>
      </p:sp>
      <p:sp>
        <p:nvSpPr>
          <p:cNvPr id="6" name="TextBox 5">
            <a:extLst>
              <a:ext uri="{FF2B5EF4-FFF2-40B4-BE49-F238E27FC236}">
                <a16:creationId xmlns:a16="http://schemas.microsoft.com/office/drawing/2014/main" id="{AC98CB74-AB2D-4ED6-8240-A6E55B1C6A92}"/>
              </a:ext>
            </a:extLst>
          </p:cNvPr>
          <p:cNvSpPr txBox="1"/>
          <p:nvPr/>
        </p:nvSpPr>
        <p:spPr>
          <a:xfrm rot="20949250">
            <a:off x="3454283" y="1132368"/>
            <a:ext cx="2217042"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five</a:t>
            </a:r>
          </a:p>
        </p:txBody>
      </p:sp>
      <p:sp>
        <p:nvSpPr>
          <p:cNvPr id="9" name="TextBox 8">
            <a:extLst>
              <a:ext uri="{FF2B5EF4-FFF2-40B4-BE49-F238E27FC236}">
                <a16:creationId xmlns:a16="http://schemas.microsoft.com/office/drawing/2014/main" id="{D381608B-3C77-4479-8AFC-0327A102BF93}"/>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eight</a:t>
            </a:r>
          </a:p>
        </p:txBody>
      </p:sp>
      <p:sp>
        <p:nvSpPr>
          <p:cNvPr id="10" name="TextBox 9">
            <a:extLst>
              <a:ext uri="{FF2B5EF4-FFF2-40B4-BE49-F238E27FC236}">
                <a16:creationId xmlns:a16="http://schemas.microsoft.com/office/drawing/2014/main" id="{BB108261-D3AD-4888-8D56-A1C6F4A420D1}"/>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three</a:t>
            </a:r>
          </a:p>
        </p:txBody>
      </p:sp>
      <p:sp>
        <p:nvSpPr>
          <p:cNvPr id="11" name="TextBox 10">
            <a:extLst>
              <a:ext uri="{FF2B5EF4-FFF2-40B4-BE49-F238E27FC236}">
                <a16:creationId xmlns:a16="http://schemas.microsoft.com/office/drawing/2014/main" id="{B3116192-D8C1-42DD-95F8-42239D1979F7}"/>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seven</a:t>
            </a:r>
          </a:p>
        </p:txBody>
      </p:sp>
      <p:sp>
        <p:nvSpPr>
          <p:cNvPr id="12" name="TextBox 11">
            <a:extLst>
              <a:ext uri="{FF2B5EF4-FFF2-40B4-BE49-F238E27FC236}">
                <a16:creationId xmlns:a16="http://schemas.microsoft.com/office/drawing/2014/main" id="{7B96974E-ACDE-4939-961F-24FB2AFB76B7}"/>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eleven</a:t>
            </a:r>
          </a:p>
        </p:txBody>
      </p:sp>
      <p:sp>
        <p:nvSpPr>
          <p:cNvPr id="13" name="TextBox 12">
            <a:extLst>
              <a:ext uri="{FF2B5EF4-FFF2-40B4-BE49-F238E27FC236}">
                <a16:creationId xmlns:a16="http://schemas.microsoft.com/office/drawing/2014/main" id="{617154AE-A945-440A-A746-A246293BF9D6}"/>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nine</a:t>
            </a:r>
          </a:p>
        </p:txBody>
      </p:sp>
      <p:sp>
        <p:nvSpPr>
          <p:cNvPr id="14" name="TextBox 13">
            <a:extLst>
              <a:ext uri="{FF2B5EF4-FFF2-40B4-BE49-F238E27FC236}">
                <a16:creationId xmlns:a16="http://schemas.microsoft.com/office/drawing/2014/main" id="{64A84A65-8A77-4F72-B4AD-9F7A5FF90E43}"/>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four</a:t>
            </a:r>
          </a:p>
        </p:txBody>
      </p:sp>
      <p:sp>
        <p:nvSpPr>
          <p:cNvPr id="15" name="TextBox 14">
            <a:extLst>
              <a:ext uri="{FF2B5EF4-FFF2-40B4-BE49-F238E27FC236}">
                <a16:creationId xmlns:a16="http://schemas.microsoft.com/office/drawing/2014/main" id="{2F2D9300-9308-4004-9E79-673E317B44F4}"/>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twelve</a:t>
            </a:r>
          </a:p>
        </p:txBody>
      </p:sp>
      <p:sp>
        <p:nvSpPr>
          <p:cNvPr id="16" name="TextBox 15">
            <a:extLst>
              <a:ext uri="{FF2B5EF4-FFF2-40B4-BE49-F238E27FC236}">
                <a16:creationId xmlns:a16="http://schemas.microsoft.com/office/drawing/2014/main" id="{7CDE1999-4C44-41F1-9870-AFD2569D667A}"/>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ten</a:t>
            </a:r>
          </a:p>
        </p:txBody>
      </p:sp>
      <p:sp>
        <p:nvSpPr>
          <p:cNvPr id="17" name="TextBox 16">
            <a:extLst>
              <a:ext uri="{FF2B5EF4-FFF2-40B4-BE49-F238E27FC236}">
                <a16:creationId xmlns:a16="http://schemas.microsoft.com/office/drawing/2014/main" id="{C722CAD0-5962-4CA0-92B1-493459D5EFBC}"/>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two</a:t>
            </a:r>
          </a:p>
        </p:txBody>
      </p:sp>
      <p:sp>
        <p:nvSpPr>
          <p:cNvPr id="18" name="TextBox 17">
            <a:extLst>
              <a:ext uri="{FF2B5EF4-FFF2-40B4-BE49-F238E27FC236}">
                <a16:creationId xmlns:a16="http://schemas.microsoft.com/office/drawing/2014/main" id="{962011AA-4889-41AE-8405-F33B5DEAE557}"/>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Century Gothic" panose="020B0502020202020204" pitchFamily="34" charset="0"/>
                <a:cs typeface="Calibri" panose="020F0502020204030204" pitchFamily="34" charset="0"/>
              </a:rPr>
              <a:t>six</a:t>
            </a:r>
          </a:p>
        </p:txBody>
      </p:sp>
      <p:sp>
        <p:nvSpPr>
          <p:cNvPr id="19" name="Oval 18">
            <a:extLst>
              <a:ext uri="{FF2B5EF4-FFF2-40B4-BE49-F238E27FC236}">
                <a16:creationId xmlns:a16="http://schemas.microsoft.com/office/drawing/2014/main" id="{ECEA34E7-A525-4DE8-80A3-E77FF7F1C260}"/>
              </a:ext>
            </a:extLst>
          </p:cNvPr>
          <p:cNvSpPr/>
          <p:nvPr/>
        </p:nvSpPr>
        <p:spPr>
          <a:xfrm>
            <a:off x="7307173" y="4792538"/>
            <a:ext cx="2395551"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20" name="Picture 2" descr="http://www.clker.com/cliparts/w/d/u/B/w/V/stamp1-md.png">
            <a:extLst>
              <a:ext uri="{FF2B5EF4-FFF2-40B4-BE49-F238E27FC236}">
                <a16:creationId xmlns:a16="http://schemas.microsoft.com/office/drawing/2014/main" id="{4B2B167E-134D-4A1F-B345-C35B22D75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FD083DE-94FB-4B53-9AB8-FEE9D9FEEDA7}"/>
              </a:ext>
            </a:extLst>
          </p:cNvPr>
          <p:cNvSpPr txBox="1"/>
          <p:nvPr/>
        </p:nvSpPr>
        <p:spPr>
          <a:xfrm rot="21288482">
            <a:off x="5452992" y="2975675"/>
            <a:ext cx="1990462" cy="707886"/>
          </a:xfrm>
          <a:prstGeom prst="rect">
            <a:avLst/>
          </a:prstGeom>
          <a:noFill/>
        </p:spPr>
        <p:txBody>
          <a:bodyPr wrap="square" rtlCol="0">
            <a:spAutoFit/>
          </a:bodyPr>
          <a:lstStyle/>
          <a:p>
            <a:r>
              <a:rPr lang="fr-FR" sz="4000" dirty="0">
                <a:solidFill>
                  <a:srgbClr val="002060"/>
                </a:solidFill>
                <a:latin typeface="Century Gothic" panose="020B0502020202020204" pitchFamily="34" charset="0"/>
                <a:cs typeface="Calibri" panose="020F0502020204030204" pitchFamily="34" charset="0"/>
              </a:rPr>
              <a:t>onze</a:t>
            </a:r>
          </a:p>
        </p:txBody>
      </p:sp>
      <p:sp>
        <p:nvSpPr>
          <p:cNvPr id="22" name="TextBox 21">
            <a:extLst>
              <a:ext uri="{FF2B5EF4-FFF2-40B4-BE49-F238E27FC236}">
                <a16:creationId xmlns:a16="http://schemas.microsoft.com/office/drawing/2014/main" id="{F9A3DE3E-A5B0-4787-979C-5D0BA71872C0}"/>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rPr>
              <a:t>some</a:t>
            </a:r>
            <a:endParaRPr lang="en-GB">
              <a:solidFill>
                <a:schemeClr val="accent5">
                  <a:lumMod val="50000"/>
                </a:schemeClr>
              </a:solidFill>
            </a:endParaRPr>
          </a:p>
        </p:txBody>
      </p:sp>
    </p:spTree>
    <p:extLst>
      <p:ext uri="{BB962C8B-B14F-4D97-AF65-F5344CB8AC3E}">
        <p14:creationId xmlns:p14="http://schemas.microsoft.com/office/powerpoint/2010/main" val="360105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8367CE7-C77F-4B41-924E-3D7EE4648D5E}"/>
              </a:ext>
            </a:extLst>
          </p:cNvPr>
          <p:cNvSpPr txBox="1"/>
          <p:nvPr/>
        </p:nvSpPr>
        <p:spPr>
          <a:xfrm>
            <a:off x="8956134" y="3336798"/>
            <a:ext cx="96532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un</a:t>
            </a:r>
          </a:p>
        </p:txBody>
      </p:sp>
      <p:sp>
        <p:nvSpPr>
          <p:cNvPr id="10" name="TextBox 9">
            <a:extLst>
              <a:ext uri="{FF2B5EF4-FFF2-40B4-BE49-F238E27FC236}">
                <a16:creationId xmlns:a16="http://schemas.microsoft.com/office/drawing/2014/main" id="{F937C1E7-AB83-45E9-AC8E-A24B73F6F36B}"/>
              </a:ext>
            </a:extLst>
          </p:cNvPr>
          <p:cNvSpPr txBox="1"/>
          <p:nvPr/>
        </p:nvSpPr>
        <p:spPr>
          <a:xfrm>
            <a:off x="1225966" y="935458"/>
            <a:ext cx="218842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quatre</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11" name="TextBox 10">
            <a:extLst>
              <a:ext uri="{FF2B5EF4-FFF2-40B4-BE49-F238E27FC236}">
                <a16:creationId xmlns:a16="http://schemas.microsoft.com/office/drawing/2014/main" id="{4F5BE3F7-F456-467B-8DAB-41E8BA3D9C4A}"/>
              </a:ext>
            </a:extLst>
          </p:cNvPr>
          <p:cNvSpPr txBox="1"/>
          <p:nvPr/>
        </p:nvSpPr>
        <p:spPr>
          <a:xfrm>
            <a:off x="2506329" y="3345318"/>
            <a:ext cx="156645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trois</a:t>
            </a:r>
          </a:p>
        </p:txBody>
      </p:sp>
      <p:sp>
        <p:nvSpPr>
          <p:cNvPr id="12" name="TextBox 11">
            <a:extLst>
              <a:ext uri="{FF2B5EF4-FFF2-40B4-BE49-F238E27FC236}">
                <a16:creationId xmlns:a16="http://schemas.microsoft.com/office/drawing/2014/main" id="{B03CF213-DC5D-4EB9-B480-478A84C8DF57}"/>
              </a:ext>
            </a:extLst>
          </p:cNvPr>
          <p:cNvSpPr txBox="1"/>
          <p:nvPr/>
        </p:nvSpPr>
        <p:spPr>
          <a:xfrm>
            <a:off x="4278824" y="2334738"/>
            <a:ext cx="181247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deux</a:t>
            </a:r>
          </a:p>
        </p:txBody>
      </p:sp>
      <p:sp>
        <p:nvSpPr>
          <p:cNvPr id="13" name="TextBox 12">
            <a:extLst>
              <a:ext uri="{FF2B5EF4-FFF2-40B4-BE49-F238E27FC236}">
                <a16:creationId xmlns:a16="http://schemas.microsoft.com/office/drawing/2014/main" id="{09010ED3-CE61-482E-AAA3-3A58B9D435A4}"/>
              </a:ext>
            </a:extLst>
          </p:cNvPr>
          <p:cNvSpPr txBox="1"/>
          <p:nvPr/>
        </p:nvSpPr>
        <p:spPr>
          <a:xfrm>
            <a:off x="6628739" y="1705840"/>
            <a:ext cx="1430200"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cinq</a:t>
            </a:r>
          </a:p>
        </p:txBody>
      </p:sp>
      <p:sp>
        <p:nvSpPr>
          <p:cNvPr id="14" name="TextBox 13">
            <a:extLst>
              <a:ext uri="{FF2B5EF4-FFF2-40B4-BE49-F238E27FC236}">
                <a16:creationId xmlns:a16="http://schemas.microsoft.com/office/drawing/2014/main" id="{EE81F619-81AC-432F-B058-63A92AF1B1D5}"/>
              </a:ext>
            </a:extLst>
          </p:cNvPr>
          <p:cNvSpPr txBox="1"/>
          <p:nvPr/>
        </p:nvSpPr>
        <p:spPr>
          <a:xfrm>
            <a:off x="1182561" y="2583741"/>
            <a:ext cx="95090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six</a:t>
            </a:r>
          </a:p>
        </p:txBody>
      </p:sp>
      <p:sp>
        <p:nvSpPr>
          <p:cNvPr id="15" name="TextBox 14">
            <a:extLst>
              <a:ext uri="{FF2B5EF4-FFF2-40B4-BE49-F238E27FC236}">
                <a16:creationId xmlns:a16="http://schemas.microsoft.com/office/drawing/2014/main" id="{8512F2A0-619F-4BA5-9AB9-4566AE703045}"/>
              </a:ext>
            </a:extLst>
          </p:cNvPr>
          <p:cNvSpPr txBox="1"/>
          <p:nvPr/>
        </p:nvSpPr>
        <p:spPr>
          <a:xfrm>
            <a:off x="8801784" y="1130802"/>
            <a:ext cx="144783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sept</a:t>
            </a:r>
          </a:p>
        </p:txBody>
      </p:sp>
      <p:sp>
        <p:nvSpPr>
          <p:cNvPr id="16" name="TextBox 15">
            <a:extLst>
              <a:ext uri="{FF2B5EF4-FFF2-40B4-BE49-F238E27FC236}">
                <a16:creationId xmlns:a16="http://schemas.microsoft.com/office/drawing/2014/main" id="{D75E740E-D554-4525-9846-7187A94FD522}"/>
              </a:ext>
            </a:extLst>
          </p:cNvPr>
          <p:cNvSpPr txBox="1"/>
          <p:nvPr/>
        </p:nvSpPr>
        <p:spPr>
          <a:xfrm>
            <a:off x="6808345" y="2698725"/>
            <a:ext cx="1406154"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huit</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17" name="TextBox 16">
            <a:extLst>
              <a:ext uri="{FF2B5EF4-FFF2-40B4-BE49-F238E27FC236}">
                <a16:creationId xmlns:a16="http://schemas.microsoft.com/office/drawing/2014/main" id="{107D6591-C1AF-4129-8688-5E3DC051A14C}"/>
              </a:ext>
            </a:extLst>
          </p:cNvPr>
          <p:cNvSpPr txBox="1"/>
          <p:nvPr/>
        </p:nvSpPr>
        <p:spPr>
          <a:xfrm>
            <a:off x="4977056" y="3294642"/>
            <a:ext cx="15119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neuf</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18" name="TextBox 17">
            <a:extLst>
              <a:ext uri="{FF2B5EF4-FFF2-40B4-BE49-F238E27FC236}">
                <a16:creationId xmlns:a16="http://schemas.microsoft.com/office/drawing/2014/main" id="{2A9F76BC-EF65-4CB5-8345-CE8C4564DA76}"/>
              </a:ext>
            </a:extLst>
          </p:cNvPr>
          <p:cNvSpPr txBox="1"/>
          <p:nvPr/>
        </p:nvSpPr>
        <p:spPr>
          <a:xfrm>
            <a:off x="2441439" y="1932639"/>
            <a:ext cx="109677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02060"/>
                </a:solidFill>
                <a:effectLst/>
                <a:uLnTx/>
                <a:uFillTx/>
                <a:latin typeface="Segoe Print" panose="02000600000000000000" pitchFamily="2" charset="0"/>
              </a:rPr>
              <a:t>dix</a:t>
            </a:r>
          </a:p>
        </p:txBody>
      </p:sp>
      <p:sp>
        <p:nvSpPr>
          <p:cNvPr id="19" name="TextBox 18">
            <a:extLst>
              <a:ext uri="{FF2B5EF4-FFF2-40B4-BE49-F238E27FC236}">
                <a16:creationId xmlns:a16="http://schemas.microsoft.com/office/drawing/2014/main" id="{A23DC37D-28CD-4CBD-B2FA-2AE8098D8E24}"/>
              </a:ext>
            </a:extLst>
          </p:cNvPr>
          <p:cNvSpPr txBox="1"/>
          <p:nvPr/>
        </p:nvSpPr>
        <p:spPr>
          <a:xfrm>
            <a:off x="4583746" y="1086839"/>
            <a:ext cx="15648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onze</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0" name="TextBox 19">
            <a:extLst>
              <a:ext uri="{FF2B5EF4-FFF2-40B4-BE49-F238E27FC236}">
                <a16:creationId xmlns:a16="http://schemas.microsoft.com/office/drawing/2014/main" id="{1ADA407C-D68E-419B-AD90-94252DC8EACD}"/>
              </a:ext>
            </a:extLst>
          </p:cNvPr>
          <p:cNvSpPr txBox="1"/>
          <p:nvPr/>
        </p:nvSpPr>
        <p:spPr>
          <a:xfrm>
            <a:off x="9154019" y="2290030"/>
            <a:ext cx="193674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Segoe Print" panose="02000600000000000000" pitchFamily="2" charset="0"/>
              </a:rPr>
              <a:t>douze</a:t>
            </a:r>
            <a:endParaRPr kumimoji="0" lang="en-GB" sz="48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1" name="TextBox 20">
            <a:extLst>
              <a:ext uri="{FF2B5EF4-FFF2-40B4-BE49-F238E27FC236}">
                <a16:creationId xmlns:a16="http://schemas.microsoft.com/office/drawing/2014/main" id="{7ECF1D3F-8758-4A66-BDD2-F0A2EFC60255}"/>
              </a:ext>
            </a:extLst>
          </p:cNvPr>
          <p:cNvSpPr txBox="1"/>
          <p:nvPr/>
        </p:nvSpPr>
        <p:spPr>
          <a:xfrm>
            <a:off x="791411" y="4635959"/>
            <a:ext cx="90120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un</a:t>
            </a:r>
          </a:p>
        </p:txBody>
      </p:sp>
      <p:sp>
        <p:nvSpPr>
          <p:cNvPr id="22" name="TextBox 21">
            <a:extLst>
              <a:ext uri="{FF2B5EF4-FFF2-40B4-BE49-F238E27FC236}">
                <a16:creationId xmlns:a16="http://schemas.microsoft.com/office/drawing/2014/main" id="{72145C65-0524-4116-8B93-F690C9B41CAA}"/>
              </a:ext>
            </a:extLst>
          </p:cNvPr>
          <p:cNvSpPr txBox="1"/>
          <p:nvPr/>
        </p:nvSpPr>
        <p:spPr>
          <a:xfrm>
            <a:off x="2210715" y="4650484"/>
            <a:ext cx="152876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deux</a:t>
            </a:r>
          </a:p>
        </p:txBody>
      </p:sp>
      <p:sp>
        <p:nvSpPr>
          <p:cNvPr id="23" name="TextBox 22">
            <a:extLst>
              <a:ext uri="{FF2B5EF4-FFF2-40B4-BE49-F238E27FC236}">
                <a16:creationId xmlns:a16="http://schemas.microsoft.com/office/drawing/2014/main" id="{1EFE3174-302C-4963-8B31-0CB06C83661E}"/>
              </a:ext>
            </a:extLst>
          </p:cNvPr>
          <p:cNvSpPr txBox="1"/>
          <p:nvPr/>
        </p:nvSpPr>
        <p:spPr>
          <a:xfrm>
            <a:off x="3899390" y="4657594"/>
            <a:ext cx="145264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trois</a:t>
            </a:r>
          </a:p>
        </p:txBody>
      </p:sp>
      <p:sp>
        <p:nvSpPr>
          <p:cNvPr id="24" name="TextBox 23">
            <a:extLst>
              <a:ext uri="{FF2B5EF4-FFF2-40B4-BE49-F238E27FC236}">
                <a16:creationId xmlns:a16="http://schemas.microsoft.com/office/drawing/2014/main" id="{BB736C9A-ECA0-4C40-A936-1ED633947302}"/>
              </a:ext>
            </a:extLst>
          </p:cNvPr>
          <p:cNvSpPr txBox="1"/>
          <p:nvPr/>
        </p:nvSpPr>
        <p:spPr>
          <a:xfrm>
            <a:off x="5767598" y="4644779"/>
            <a:ext cx="2021707"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quatre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5" name="TextBox 24">
            <a:extLst>
              <a:ext uri="{FF2B5EF4-FFF2-40B4-BE49-F238E27FC236}">
                <a16:creationId xmlns:a16="http://schemas.microsoft.com/office/drawing/2014/main" id="{73473084-EEC1-4443-99D0-FAC1D048BD52}"/>
              </a:ext>
            </a:extLst>
          </p:cNvPr>
          <p:cNvSpPr txBox="1"/>
          <p:nvPr/>
        </p:nvSpPr>
        <p:spPr>
          <a:xfrm>
            <a:off x="8038546" y="4641717"/>
            <a:ext cx="132760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cinq</a:t>
            </a:r>
          </a:p>
        </p:txBody>
      </p:sp>
      <p:sp>
        <p:nvSpPr>
          <p:cNvPr id="26" name="TextBox 25">
            <a:extLst>
              <a:ext uri="{FF2B5EF4-FFF2-40B4-BE49-F238E27FC236}">
                <a16:creationId xmlns:a16="http://schemas.microsoft.com/office/drawing/2014/main" id="{965A20C6-4026-4E23-9FEA-E62760A86765}"/>
              </a:ext>
            </a:extLst>
          </p:cNvPr>
          <p:cNvSpPr txBox="1"/>
          <p:nvPr/>
        </p:nvSpPr>
        <p:spPr>
          <a:xfrm>
            <a:off x="9913088" y="4659099"/>
            <a:ext cx="88838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six</a:t>
            </a:r>
          </a:p>
        </p:txBody>
      </p:sp>
      <p:sp>
        <p:nvSpPr>
          <p:cNvPr id="27" name="TextBox 26">
            <a:extLst>
              <a:ext uri="{FF2B5EF4-FFF2-40B4-BE49-F238E27FC236}">
                <a16:creationId xmlns:a16="http://schemas.microsoft.com/office/drawing/2014/main" id="{4074AD8F-FD99-4669-B011-3635352C6722}"/>
              </a:ext>
            </a:extLst>
          </p:cNvPr>
          <p:cNvSpPr txBox="1"/>
          <p:nvPr/>
        </p:nvSpPr>
        <p:spPr>
          <a:xfrm>
            <a:off x="702574" y="5541177"/>
            <a:ext cx="1342034"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sept</a:t>
            </a:r>
          </a:p>
        </p:txBody>
      </p:sp>
      <p:sp>
        <p:nvSpPr>
          <p:cNvPr id="28" name="TextBox 27">
            <a:extLst>
              <a:ext uri="{FF2B5EF4-FFF2-40B4-BE49-F238E27FC236}">
                <a16:creationId xmlns:a16="http://schemas.microsoft.com/office/drawing/2014/main" id="{09BF18BB-E8A7-4A22-9A5C-D3CAC6107F15}"/>
              </a:ext>
            </a:extLst>
          </p:cNvPr>
          <p:cNvSpPr txBox="1"/>
          <p:nvPr/>
        </p:nvSpPr>
        <p:spPr>
          <a:xfrm>
            <a:off x="2578558" y="5559616"/>
            <a:ext cx="130516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huit</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29" name="TextBox 28">
            <a:extLst>
              <a:ext uri="{FF2B5EF4-FFF2-40B4-BE49-F238E27FC236}">
                <a16:creationId xmlns:a16="http://schemas.microsoft.com/office/drawing/2014/main" id="{097FD446-CD85-4502-8773-4DCC6965FA96}"/>
              </a:ext>
            </a:extLst>
          </p:cNvPr>
          <p:cNvSpPr txBox="1"/>
          <p:nvPr/>
        </p:nvSpPr>
        <p:spPr>
          <a:xfrm>
            <a:off x="4340586" y="5532118"/>
            <a:ext cx="140134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neuf</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0" name="TextBox 29">
            <a:extLst>
              <a:ext uri="{FF2B5EF4-FFF2-40B4-BE49-F238E27FC236}">
                <a16:creationId xmlns:a16="http://schemas.microsoft.com/office/drawing/2014/main" id="{04782189-D0E7-426F-8323-2913A83B02C1}"/>
              </a:ext>
            </a:extLst>
          </p:cNvPr>
          <p:cNvSpPr txBox="1"/>
          <p:nvPr/>
        </p:nvSpPr>
        <p:spPr>
          <a:xfrm>
            <a:off x="6464421" y="5565666"/>
            <a:ext cx="102143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Segoe Print" panose="02000600000000000000" pitchFamily="2" charset="0"/>
              </a:rPr>
              <a:t>dix</a:t>
            </a:r>
          </a:p>
        </p:txBody>
      </p:sp>
      <p:sp>
        <p:nvSpPr>
          <p:cNvPr id="31" name="TextBox 30">
            <a:extLst>
              <a:ext uri="{FF2B5EF4-FFF2-40B4-BE49-F238E27FC236}">
                <a16:creationId xmlns:a16="http://schemas.microsoft.com/office/drawing/2014/main" id="{DA67EC88-8213-4D64-8F49-348764783EF5}"/>
              </a:ext>
            </a:extLst>
          </p:cNvPr>
          <p:cNvSpPr txBox="1"/>
          <p:nvPr/>
        </p:nvSpPr>
        <p:spPr>
          <a:xfrm>
            <a:off x="7935023" y="5548485"/>
            <a:ext cx="1449436"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onze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3" name="TextBox 32">
            <a:extLst>
              <a:ext uri="{FF2B5EF4-FFF2-40B4-BE49-F238E27FC236}">
                <a16:creationId xmlns:a16="http://schemas.microsoft.com/office/drawing/2014/main" id="{A80B8ED8-2E6E-419A-9B13-18997BDBB495}"/>
              </a:ext>
            </a:extLst>
          </p:cNvPr>
          <p:cNvSpPr txBox="1"/>
          <p:nvPr/>
        </p:nvSpPr>
        <p:spPr>
          <a:xfrm>
            <a:off x="9806461" y="5520190"/>
            <a:ext cx="17908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002060"/>
                </a:solidFill>
                <a:effectLst/>
                <a:uLnTx/>
                <a:uFillTx/>
                <a:latin typeface="Segoe Print" panose="02000600000000000000" pitchFamily="2" charset="0"/>
              </a:rPr>
              <a:t>douze</a:t>
            </a:r>
            <a:endParaRPr kumimoji="0" lang="en-GB" sz="4400" b="1" i="0" u="none" strike="noStrike" kern="1200" cap="none" spc="0" normalizeH="0" baseline="0" noProof="0" dirty="0">
              <a:ln>
                <a:noFill/>
              </a:ln>
              <a:solidFill>
                <a:srgbClr val="002060"/>
              </a:solidFill>
              <a:effectLst/>
              <a:uLnTx/>
              <a:uFillTx/>
              <a:latin typeface="Segoe Print" panose="02000600000000000000" pitchFamily="2" charset="0"/>
            </a:endParaRPr>
          </a:p>
        </p:txBody>
      </p:sp>
      <p:sp>
        <p:nvSpPr>
          <p:cNvPr id="34" name="TextBox 33">
            <a:extLst>
              <a:ext uri="{FF2B5EF4-FFF2-40B4-BE49-F238E27FC236}">
                <a16:creationId xmlns:a16="http://schemas.microsoft.com/office/drawing/2014/main" id="{DA8DB8FA-58A8-4CD6-BB82-2D9A6A130A7B}"/>
              </a:ext>
            </a:extLst>
          </p:cNvPr>
          <p:cNvSpPr txBox="1"/>
          <p:nvPr/>
        </p:nvSpPr>
        <p:spPr>
          <a:xfrm>
            <a:off x="-124446" y="4004806"/>
            <a:ext cx="125259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Modern Love" panose="04090805081005020601" pitchFamily="82" charset="0"/>
              </a:rPr>
              <a:t>- - - - - - - - - - - - - - - - - - - - - - - - - - - - - - - - - - -</a:t>
            </a:r>
          </a:p>
        </p:txBody>
      </p:sp>
      <p:sp>
        <p:nvSpPr>
          <p:cNvPr id="6" name="Title 5">
            <a:extLst>
              <a:ext uri="{FF2B5EF4-FFF2-40B4-BE49-F238E27FC236}">
                <a16:creationId xmlns:a16="http://schemas.microsoft.com/office/drawing/2014/main" id="{1CD66BCC-8E09-48A1-97F0-D01BC2277B18}"/>
              </a:ext>
            </a:extLst>
          </p:cNvPr>
          <p:cNvSpPr>
            <a:spLocks noGrp="1"/>
          </p:cNvSpPr>
          <p:nvPr>
            <p:ph type="title"/>
          </p:nvPr>
        </p:nvSpPr>
        <p:spPr>
          <a:xfrm>
            <a:off x="0" y="213557"/>
            <a:ext cx="3162300" cy="647577"/>
          </a:xfrm>
        </p:spPr>
        <p:txBody>
          <a:bodyPr/>
          <a:lstStyle/>
          <a:p>
            <a:r>
              <a:rPr lang="en-GB" dirty="0" err="1"/>
              <a:t>Vocabulaire</a:t>
            </a:r>
            <a:endParaRPr lang="en-GB" dirty="0"/>
          </a:p>
        </p:txBody>
      </p:sp>
      <p:sp>
        <p:nvSpPr>
          <p:cNvPr id="57" name="Rounded Rectangle 46">
            <a:extLst>
              <a:ext uri="{FF2B5EF4-FFF2-40B4-BE49-F238E27FC236}">
                <a16:creationId xmlns:a16="http://schemas.microsoft.com/office/drawing/2014/main" id="{501F32BA-31C5-4957-9B5C-6B658CA0E1B0}"/>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58" name="TextBox 57">
            <a:extLst>
              <a:ext uri="{FF2B5EF4-FFF2-40B4-BE49-F238E27FC236}">
                <a16:creationId xmlns:a16="http://schemas.microsoft.com/office/drawing/2014/main" id="{DB8A2796-DA31-4F68-A291-920EB6E84EB6}"/>
              </a:ext>
            </a:extLst>
          </p:cNvPr>
          <p:cNvSpPr txBox="1"/>
          <p:nvPr/>
        </p:nvSpPr>
        <p:spPr>
          <a:xfrm>
            <a:off x="3027585" y="215362"/>
            <a:ext cx="722203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nombres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dans le bon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ordre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1-12.</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4905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1"/>
                                        </p:tgtEl>
                                      </p:cBhvr>
                                    </p:animEffect>
                                    <p:set>
                                      <p:cBhvr>
                                        <p:cTn id="23" dur="1" fill="hold">
                                          <p:stCondLst>
                                            <p:cond delay="499"/>
                                          </p:stCondLst>
                                        </p:cTn>
                                        <p:tgtEl>
                                          <p:spTgt spid="11"/>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fade">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18"/>
                                        </p:tgtEl>
                                      </p:cBhvr>
                                    </p:animEffect>
                                    <p:set>
                                      <p:cBhvr>
                                        <p:cTn id="79" dur="1" fill="hold">
                                          <p:stCondLst>
                                            <p:cond delay="499"/>
                                          </p:stCondLst>
                                        </p:cTn>
                                        <p:tgtEl>
                                          <p:spTgt spid="18"/>
                                        </p:tgtEl>
                                        <p:attrNameLst>
                                          <p:attrName>style.visibility</p:attrName>
                                        </p:attrNameLst>
                                      </p:cBhvr>
                                      <p:to>
                                        <p:strVal val="hidden"/>
                                      </p:to>
                                    </p:set>
                                  </p:childTnLst>
                                </p:cTn>
                              </p:par>
                              <p:par>
                                <p:cTn id="80" presetID="10"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xit" presetSubtype="0" fill="hold" grpId="0" nodeType="clickEffect">
                                  <p:stCondLst>
                                    <p:cond delay="0"/>
                                  </p:stCondLst>
                                  <p:childTnLst>
                                    <p:animEffect transition="out" filter="fade">
                                      <p:cBhvr>
                                        <p:cTn id="86" dur="500"/>
                                        <p:tgtEl>
                                          <p:spTgt spid="19"/>
                                        </p:tgtEl>
                                      </p:cBhvr>
                                    </p:animEffect>
                                    <p:set>
                                      <p:cBhvr>
                                        <p:cTn id="87" dur="1" fill="hold">
                                          <p:stCondLst>
                                            <p:cond delay="499"/>
                                          </p:stCondLst>
                                        </p:cTn>
                                        <p:tgtEl>
                                          <p:spTgt spid="1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0" presetClass="entr" presetSubtype="0" fill="hold" grpId="0"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23" name="TextBox 22">
            <a:extLst>
              <a:ext uri="{FF2B5EF4-FFF2-40B4-BE49-F238E27FC236}">
                <a16:creationId xmlns:a16="http://schemas.microsoft.com/office/drawing/2014/main" id="{D6FFEE76-9E32-4358-8FCE-2EB196785FC2}"/>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24" name="TextBox 23">
            <a:extLst>
              <a:ext uri="{FF2B5EF4-FFF2-40B4-BE49-F238E27FC236}">
                <a16:creationId xmlns:a16="http://schemas.microsoft.com/office/drawing/2014/main" id="{3F4059F9-1724-40A2-A0AC-7D1469C222C9}"/>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25" name="TextBox 24">
            <a:extLst>
              <a:ext uri="{FF2B5EF4-FFF2-40B4-BE49-F238E27FC236}">
                <a16:creationId xmlns:a16="http://schemas.microsoft.com/office/drawing/2014/main" id="{084320E2-AA9D-4802-8E45-609842AE726E}"/>
              </a:ext>
            </a:extLst>
          </p:cNvPr>
          <p:cNvSpPr txBox="1"/>
          <p:nvPr/>
        </p:nvSpPr>
        <p:spPr>
          <a:xfrm rot="399586">
            <a:off x="4911516" y="5424761"/>
            <a:ext cx="4872146"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dix</a:t>
            </a:r>
          </a:p>
        </p:txBody>
      </p:sp>
      <p:sp>
        <p:nvSpPr>
          <p:cNvPr id="26" name="TextBox 25">
            <a:extLst>
              <a:ext uri="{FF2B5EF4-FFF2-40B4-BE49-F238E27FC236}">
                <a16:creationId xmlns:a16="http://schemas.microsoft.com/office/drawing/2014/main" id="{62CFF339-6172-4780-80C8-0EE6C1D6326B}"/>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27" name="TextBox 26">
            <a:extLst>
              <a:ext uri="{FF2B5EF4-FFF2-40B4-BE49-F238E27FC236}">
                <a16:creationId xmlns:a16="http://schemas.microsoft.com/office/drawing/2014/main" id="{A12AB1BF-1A88-494E-BDD1-411240D0ABF1}"/>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28" name="TextBox 27">
            <a:extLst>
              <a:ext uri="{FF2B5EF4-FFF2-40B4-BE49-F238E27FC236}">
                <a16:creationId xmlns:a16="http://schemas.microsoft.com/office/drawing/2014/main" id="{CAD97709-6F24-4552-81A5-E98223913F1B}"/>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29" name="TextBox 28">
            <a:extLst>
              <a:ext uri="{FF2B5EF4-FFF2-40B4-BE49-F238E27FC236}">
                <a16:creationId xmlns:a16="http://schemas.microsoft.com/office/drawing/2014/main" id="{352347EB-6F36-410D-A358-F1248355F470}"/>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30" name="TextBox 29">
            <a:extLst>
              <a:ext uri="{FF2B5EF4-FFF2-40B4-BE49-F238E27FC236}">
                <a16:creationId xmlns:a16="http://schemas.microsoft.com/office/drawing/2014/main" id="{5A42854D-2259-46A9-A662-6298AAB64144}"/>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31" name="TextBox 30">
            <a:extLst>
              <a:ext uri="{FF2B5EF4-FFF2-40B4-BE49-F238E27FC236}">
                <a16:creationId xmlns:a16="http://schemas.microsoft.com/office/drawing/2014/main" id="{7A981DDC-7221-40C1-9C33-F9EE40B08FC6}"/>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32" name="TextBox 31">
            <a:extLst>
              <a:ext uri="{FF2B5EF4-FFF2-40B4-BE49-F238E27FC236}">
                <a16:creationId xmlns:a16="http://schemas.microsoft.com/office/drawing/2014/main" id="{55AB9EAD-125B-4EB9-BD5C-6891169646CA}"/>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33" name="TextBox 32">
            <a:extLst>
              <a:ext uri="{FF2B5EF4-FFF2-40B4-BE49-F238E27FC236}">
                <a16:creationId xmlns:a16="http://schemas.microsoft.com/office/drawing/2014/main" id="{A80FBF34-4797-4D7C-A3E4-84FFD49895E6}"/>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34" name="Oval 33">
            <a:extLst>
              <a:ext uri="{FF2B5EF4-FFF2-40B4-BE49-F238E27FC236}">
                <a16:creationId xmlns:a16="http://schemas.microsoft.com/office/drawing/2014/main" id="{B6CE77E7-2F3A-466A-AFAF-217D950CBCDD}"/>
              </a:ext>
            </a:extLst>
          </p:cNvPr>
          <p:cNvSpPr/>
          <p:nvPr/>
        </p:nvSpPr>
        <p:spPr>
          <a:xfrm>
            <a:off x="7184571" y="4754911"/>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35" name="Picture 2" descr="http://www.clker.com/cliparts/w/d/u/B/w/V/stamp1-md.png">
            <a:extLst>
              <a:ext uri="{FF2B5EF4-FFF2-40B4-BE49-F238E27FC236}">
                <a16:creationId xmlns:a16="http://schemas.microsoft.com/office/drawing/2014/main" id="{93C2EF6A-85B6-4190-A22C-A38D4EA80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A99CF181-E426-4F66-BCAC-0130AAFF1BD2}"/>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five</a:t>
            </a:r>
          </a:p>
        </p:txBody>
      </p:sp>
      <p:sp>
        <p:nvSpPr>
          <p:cNvPr id="37" name="TextBox 36">
            <a:extLst>
              <a:ext uri="{FF2B5EF4-FFF2-40B4-BE49-F238E27FC236}">
                <a16:creationId xmlns:a16="http://schemas.microsoft.com/office/drawing/2014/main" id="{15A91518-50AD-41A9-AA43-9772943BA9C4}"/>
              </a:ext>
            </a:extLst>
          </p:cNvPr>
          <p:cNvSpPr txBox="1"/>
          <p:nvPr/>
        </p:nvSpPr>
        <p:spPr>
          <a:xfrm rot="20980845">
            <a:off x="3228392" y="3235463"/>
            <a:ext cx="1474237" cy="769441"/>
          </a:xfrm>
          <a:prstGeom prst="rect">
            <a:avLst/>
          </a:prstGeom>
          <a:noFill/>
        </p:spPr>
        <p:txBody>
          <a:bodyPr wrap="square" rtlCol="0">
            <a:spAutoFit/>
          </a:bodyPr>
          <a:lstStyle/>
          <a:p>
            <a:r>
              <a:rPr lang="fr-FR" sz="4400" dirty="0">
                <a:solidFill>
                  <a:schemeClr val="accent5">
                    <a:lumMod val="50000"/>
                  </a:schemeClr>
                </a:solidFill>
              </a:rPr>
              <a:t>sept</a:t>
            </a:r>
            <a:endParaRPr lang="fr-FR" dirty="0">
              <a:solidFill>
                <a:schemeClr val="accent5">
                  <a:lumMod val="50000"/>
                </a:schemeClr>
              </a:solidFill>
            </a:endParaRPr>
          </a:p>
        </p:txBody>
      </p:sp>
      <p:sp>
        <p:nvSpPr>
          <p:cNvPr id="38" name="TextBox 37">
            <a:extLst>
              <a:ext uri="{FF2B5EF4-FFF2-40B4-BE49-F238E27FC236}">
                <a16:creationId xmlns:a16="http://schemas.microsoft.com/office/drawing/2014/main" id="{717079C0-DD5D-4D6C-A030-7E12687AECB9}"/>
              </a:ext>
            </a:extLst>
          </p:cNvPr>
          <p:cNvSpPr txBox="1"/>
          <p:nvPr/>
        </p:nvSpPr>
        <p:spPr>
          <a:xfrm>
            <a:off x="6457245" y="187672"/>
            <a:ext cx="5157216" cy="461665"/>
          </a:xfrm>
          <a:prstGeom prst="rect">
            <a:avLst/>
          </a:prstGeom>
          <a:noFill/>
        </p:spPr>
        <p:txBody>
          <a:bodyPr wrap="square" rtlCol="0">
            <a:spAutoFit/>
          </a:bodyPr>
          <a:lstStyle/>
          <a:p>
            <a:r>
              <a:rPr lang="fr-FR" sz="2400">
                <a:solidFill>
                  <a:schemeClr val="accent1">
                    <a:lumMod val="50000"/>
                  </a:schemeClr>
                </a:solidFill>
              </a:rPr>
              <a:t>C'est quoi en français ?</a:t>
            </a:r>
          </a:p>
        </p:txBody>
      </p:sp>
    </p:spTree>
    <p:extLst>
      <p:ext uri="{BB962C8B-B14F-4D97-AF65-F5344CB8AC3E}">
        <p14:creationId xmlns:p14="http://schemas.microsoft.com/office/powerpoint/2010/main" val="3268549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D904B92E-E86D-40F7-8640-29DA1CA69AEA}"/>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E3290A4E-E07F-45E6-9E97-AA615CF24EB1}"/>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58E47899-7250-4754-BAB0-80F954582666}"/>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BA2958D1-35F3-4F0C-88B6-A5FAF8D99E9E}"/>
              </a:ext>
            </a:extLst>
          </p:cNvPr>
          <p:cNvSpPr txBox="1"/>
          <p:nvPr/>
        </p:nvSpPr>
        <p:spPr>
          <a:xfrm rot="20709794">
            <a:off x="1268472" y="1172377"/>
            <a:ext cx="147431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5B395029-17D8-4893-B008-9FC254EBCD4D}"/>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C5988C55-1214-4A61-85B6-3E749F67E768}"/>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3CEAA868-3EB9-4E34-9466-D9A04C655757}"/>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21FAE13B-5123-4316-8814-37A2358E688D}"/>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E9CFB3C0-BDFC-4A6D-BFFF-1EFC0B0C2ECF}"/>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872F7D99-7B8C-40F1-8C95-E07E5660E431}"/>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E514016B-CD1C-4CEF-B526-8B0F605F731B}"/>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CBDA7CE5-2F30-4F78-B849-97AA6D7A8207}"/>
              </a:ext>
            </a:extLst>
          </p:cNvPr>
          <p:cNvSpPr/>
          <p:nvPr/>
        </p:nvSpPr>
        <p:spPr>
          <a:xfrm>
            <a:off x="8922260" y="2103524"/>
            <a:ext cx="1994620"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16724579-5253-40F1-AE91-89CF7B1050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6A9B5E0-FAF0-49D4-A068-DD0C64122CE2}"/>
              </a:ext>
            </a:extLst>
          </p:cNvPr>
          <p:cNvSpPr txBox="1"/>
          <p:nvPr/>
        </p:nvSpPr>
        <p:spPr>
          <a:xfrm rot="21288482">
            <a:off x="5438344" y="3007757"/>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three</a:t>
            </a:r>
          </a:p>
        </p:txBody>
      </p:sp>
      <p:sp>
        <p:nvSpPr>
          <p:cNvPr id="21" name="TextBox 20">
            <a:extLst>
              <a:ext uri="{FF2B5EF4-FFF2-40B4-BE49-F238E27FC236}">
                <a16:creationId xmlns:a16="http://schemas.microsoft.com/office/drawing/2014/main" id="{BAEB3A5B-8F2B-456E-B986-3AC1F60F7456}"/>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E216FFCE-EC3C-4689-AC6D-55889690ABC5}"/>
              </a:ext>
            </a:extLst>
          </p:cNvPr>
          <p:cNvSpPr txBox="1"/>
          <p:nvPr/>
        </p:nvSpPr>
        <p:spPr>
          <a:xfrm>
            <a:off x="6461253"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77454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8F62D5C3-EAB1-4AEE-B63C-D44D633EB10A}"/>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3EB80D8F-3E42-4C24-8B4A-8DA1DF19F667}"/>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D5AFED40-6F70-4F7A-AF71-4F1FAABEB82E}"/>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0" name="TextBox 9">
            <a:extLst>
              <a:ext uri="{FF2B5EF4-FFF2-40B4-BE49-F238E27FC236}">
                <a16:creationId xmlns:a16="http://schemas.microsoft.com/office/drawing/2014/main" id="{1DC6DC09-4917-4905-BF67-8F67C784BC84}"/>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1" name="TextBox 10">
            <a:extLst>
              <a:ext uri="{FF2B5EF4-FFF2-40B4-BE49-F238E27FC236}">
                <a16:creationId xmlns:a16="http://schemas.microsoft.com/office/drawing/2014/main" id="{E9E4E45C-0565-41EB-890A-5B822E8E52FA}"/>
              </a:ext>
            </a:extLst>
          </p:cNvPr>
          <p:cNvSpPr txBox="1"/>
          <p:nvPr/>
        </p:nvSpPr>
        <p:spPr>
          <a:xfrm rot="21048927">
            <a:off x="8968849" y="3702233"/>
            <a:ext cx="2311455" cy="769441"/>
          </a:xfrm>
          <a:prstGeom prst="rect">
            <a:avLst/>
          </a:prstGeom>
          <a:noFill/>
        </p:spPr>
        <p:txBody>
          <a:bodyPr wrap="square" rtlCol="0">
            <a:spAutoFit/>
          </a:bodyPr>
          <a:lstStyle/>
          <a:p>
            <a:r>
              <a:rPr lang="fr-FR" sz="4400">
                <a:solidFill>
                  <a:srgbClr val="002060"/>
                </a:solidFill>
                <a:latin typeface="Century Gothic" panose="020B0502020202020204" pitchFamily="34" charset="0"/>
                <a:cs typeface="Calibri" panose="020F0502020204030204" pitchFamily="34" charset="0"/>
              </a:rPr>
              <a:t>huit</a:t>
            </a:r>
          </a:p>
        </p:txBody>
      </p:sp>
      <p:sp>
        <p:nvSpPr>
          <p:cNvPr id="12" name="TextBox 11">
            <a:extLst>
              <a:ext uri="{FF2B5EF4-FFF2-40B4-BE49-F238E27FC236}">
                <a16:creationId xmlns:a16="http://schemas.microsoft.com/office/drawing/2014/main" id="{ABD2A9A2-E05D-4087-A4B7-774678BC074F}"/>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3" name="TextBox 12">
            <a:extLst>
              <a:ext uri="{FF2B5EF4-FFF2-40B4-BE49-F238E27FC236}">
                <a16:creationId xmlns:a16="http://schemas.microsoft.com/office/drawing/2014/main" id="{5BE71797-D36A-41D4-9046-AFD5FCB62BC6}"/>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4" name="TextBox 13">
            <a:extLst>
              <a:ext uri="{FF2B5EF4-FFF2-40B4-BE49-F238E27FC236}">
                <a16:creationId xmlns:a16="http://schemas.microsoft.com/office/drawing/2014/main" id="{03393412-7323-44C9-8C4D-7E1B0B829FFE}"/>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5" name="TextBox 14">
            <a:extLst>
              <a:ext uri="{FF2B5EF4-FFF2-40B4-BE49-F238E27FC236}">
                <a16:creationId xmlns:a16="http://schemas.microsoft.com/office/drawing/2014/main" id="{364DF196-2161-4997-8BC3-D4B0F7649029}"/>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6" name="TextBox 15">
            <a:extLst>
              <a:ext uri="{FF2B5EF4-FFF2-40B4-BE49-F238E27FC236}">
                <a16:creationId xmlns:a16="http://schemas.microsoft.com/office/drawing/2014/main" id="{91F5D947-731F-4742-87B0-3914D62211BA}"/>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7" name="Oval 16">
            <a:extLst>
              <a:ext uri="{FF2B5EF4-FFF2-40B4-BE49-F238E27FC236}">
                <a16:creationId xmlns:a16="http://schemas.microsoft.com/office/drawing/2014/main" id="{9F37D5D0-DF67-4CB0-844C-95545520C5EE}"/>
              </a:ext>
            </a:extLst>
          </p:cNvPr>
          <p:cNvSpPr/>
          <p:nvPr/>
        </p:nvSpPr>
        <p:spPr>
          <a:xfrm>
            <a:off x="2847177" y="2950005"/>
            <a:ext cx="1874285" cy="134035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8" name="Picture 2" descr="http://www.clker.com/cliparts/w/d/u/B/w/V/stamp1-md.png">
            <a:extLst>
              <a:ext uri="{FF2B5EF4-FFF2-40B4-BE49-F238E27FC236}">
                <a16:creationId xmlns:a16="http://schemas.microsoft.com/office/drawing/2014/main" id="{7E0BEF3D-4480-4DDD-BE5F-5AF698903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7A54D68-BBFC-49DD-B93C-D63171F5ADEA}"/>
              </a:ext>
            </a:extLst>
          </p:cNvPr>
          <p:cNvSpPr txBox="1"/>
          <p:nvPr/>
        </p:nvSpPr>
        <p:spPr>
          <a:xfrm rot="21288482">
            <a:off x="5438344" y="3025135"/>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seven</a:t>
            </a:r>
          </a:p>
        </p:txBody>
      </p:sp>
      <p:sp>
        <p:nvSpPr>
          <p:cNvPr id="20" name="TextBox 19">
            <a:extLst>
              <a:ext uri="{FF2B5EF4-FFF2-40B4-BE49-F238E27FC236}">
                <a16:creationId xmlns:a16="http://schemas.microsoft.com/office/drawing/2014/main" id="{3AA9EB8B-27A2-41B9-98B1-9874173E7312}"/>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1" name="TextBox 20">
            <a:extLst>
              <a:ext uri="{FF2B5EF4-FFF2-40B4-BE49-F238E27FC236}">
                <a16:creationId xmlns:a16="http://schemas.microsoft.com/office/drawing/2014/main" id="{25680803-AA70-44EE-81F7-73B74B520132}"/>
              </a:ext>
            </a:extLst>
          </p:cNvPr>
          <p:cNvSpPr txBox="1"/>
          <p:nvPr/>
        </p:nvSpPr>
        <p:spPr>
          <a:xfrm>
            <a:off x="6457245" y="187672"/>
            <a:ext cx="5157216" cy="461665"/>
          </a:xfrm>
          <a:prstGeom prst="rect">
            <a:avLst/>
          </a:prstGeom>
          <a:noFill/>
        </p:spPr>
        <p:txBody>
          <a:bodyPr wrap="square" rtlCol="0">
            <a:spAutoFit/>
          </a:bodyPr>
          <a:lstStyle/>
          <a:p>
            <a:r>
              <a:rPr lang="fr-FR" sz="2400">
                <a:solidFill>
                  <a:schemeClr val="accent1">
                    <a:lumMod val="50000"/>
                  </a:schemeClr>
                </a:solidFill>
              </a:rPr>
              <a:t>C'est quoi en français ?</a:t>
            </a:r>
          </a:p>
        </p:txBody>
      </p:sp>
    </p:spTree>
    <p:extLst>
      <p:ext uri="{BB962C8B-B14F-4D97-AF65-F5344CB8AC3E}">
        <p14:creationId xmlns:p14="http://schemas.microsoft.com/office/powerpoint/2010/main" val="15165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8F11E79F-7B18-4445-8D32-C04EE46CED9D}"/>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8CE79EAA-011C-43D5-9964-459E0A9903B7}"/>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3D818685-353A-480A-992A-C72550B2A56E}"/>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15F7A053-0FEF-4BF2-8FCE-84E026DEB64A}"/>
              </a:ext>
            </a:extLst>
          </p:cNvPr>
          <p:cNvSpPr txBox="1"/>
          <p:nvPr/>
        </p:nvSpPr>
        <p:spPr>
          <a:xfrm rot="20709794">
            <a:off x="1405283" y="1535429"/>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B619A667-1E3A-43B6-83E7-F88A4E2419FB}"/>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EBC50ED9-3CBA-4D40-9D03-196B4EF74645}"/>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237EB25E-6CDE-4A0B-B24B-689DF7BE3FDB}"/>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8B3060AE-12AE-454A-8AC4-2B4A6114D143}"/>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C5C9DA19-1A0F-4506-B88A-4CFEC95EF4AB}"/>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2848C985-B078-4A44-9A88-4015094F96AE}"/>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73A4C770-EF48-43A0-AD26-A37780624972}"/>
              </a:ext>
            </a:extLst>
          </p:cNvPr>
          <p:cNvSpPr txBox="1"/>
          <p:nvPr/>
        </p:nvSpPr>
        <p:spPr>
          <a:xfrm rot="399586">
            <a:off x="610863" y="2983929"/>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2EDCDC91-9458-406E-B0F7-C7FA801228AB}"/>
              </a:ext>
            </a:extLst>
          </p:cNvPr>
          <p:cNvSpPr/>
          <p:nvPr/>
        </p:nvSpPr>
        <p:spPr>
          <a:xfrm>
            <a:off x="1050125" y="1273184"/>
            <a:ext cx="1890517"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CD766488-864A-4100-8F67-3AE345846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55121DC-6272-47A3-B507-3725C7833574}"/>
              </a:ext>
            </a:extLst>
          </p:cNvPr>
          <p:cNvSpPr txBox="1"/>
          <p:nvPr/>
        </p:nvSpPr>
        <p:spPr>
          <a:xfrm rot="21288482">
            <a:off x="5457206" y="3025136"/>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some</a:t>
            </a:r>
          </a:p>
        </p:txBody>
      </p:sp>
      <p:sp>
        <p:nvSpPr>
          <p:cNvPr id="21" name="TextBox 20">
            <a:extLst>
              <a:ext uri="{FF2B5EF4-FFF2-40B4-BE49-F238E27FC236}">
                <a16:creationId xmlns:a16="http://schemas.microsoft.com/office/drawing/2014/main" id="{9A1F3C89-5810-4D69-B321-18B392781C92}"/>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A60F5580-68A4-4DF4-8EA1-28EE6549912C}"/>
              </a:ext>
            </a:extLst>
          </p:cNvPr>
          <p:cNvSpPr txBox="1"/>
          <p:nvPr/>
        </p:nvSpPr>
        <p:spPr>
          <a:xfrm>
            <a:off x="6452437"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52082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52BCABC-3EC6-4C44-AAC5-9217BD8933E7}"/>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A79B1104-956E-48D0-950D-FE8818D4533D}"/>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56A9AD3D-9CDA-4E9C-93AB-B244697543E4}"/>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68B2E552-EA2D-4646-958B-84751608C2B2}"/>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5DD846C2-CA1D-4E2B-94DC-513B74736D98}"/>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25782D6F-805B-48E5-BD3B-784E2810FCFD}"/>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13CA1E02-3593-4728-B269-F84D4D738CAA}"/>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C612F1AC-81E4-4218-9671-5AE537361E0E}"/>
              </a:ext>
            </a:extLst>
          </p:cNvPr>
          <p:cNvSpPr txBox="1"/>
          <p:nvPr/>
        </p:nvSpPr>
        <p:spPr>
          <a:xfrm rot="399586">
            <a:off x="1542697" y="5293909"/>
            <a:ext cx="2615544"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six</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D08AF5A-5711-434D-B0E2-1A11FAD9ECFC}"/>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6A1A1955-52E0-4B05-980A-7F8E19A3E187}"/>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38B090F0-B8DA-4A91-BE97-CF488B920428}"/>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629031F3-C8AE-49C3-986F-EB3E95A2F51F}"/>
              </a:ext>
            </a:extLst>
          </p:cNvPr>
          <p:cNvSpPr/>
          <p:nvPr/>
        </p:nvSpPr>
        <p:spPr>
          <a:xfrm>
            <a:off x="4572000" y="4922789"/>
            <a:ext cx="1749777"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B409760F-68D7-4608-B9E3-BE8DD0EA03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164DF34-0895-4989-8C2B-993F6F5055ED}"/>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ten</a:t>
            </a:r>
          </a:p>
        </p:txBody>
      </p:sp>
      <p:sp>
        <p:nvSpPr>
          <p:cNvPr id="21" name="TextBox 20">
            <a:extLst>
              <a:ext uri="{FF2B5EF4-FFF2-40B4-BE49-F238E27FC236}">
                <a16:creationId xmlns:a16="http://schemas.microsoft.com/office/drawing/2014/main" id="{5392314F-B750-447F-A6E1-2D7E0FB92D18}"/>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8AF9A146-B94C-4EFD-9E51-1E2E45E19116}"/>
              </a:ext>
            </a:extLst>
          </p:cNvPr>
          <p:cNvSpPr txBox="1"/>
          <p:nvPr/>
        </p:nvSpPr>
        <p:spPr>
          <a:xfrm>
            <a:off x="6457245"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418465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FCB74F62-6E15-47F5-BA23-D5D763062114}"/>
              </a:ext>
            </a:extLst>
          </p:cNvPr>
          <p:cNvSpPr txBox="1"/>
          <p:nvPr/>
        </p:nvSpPr>
        <p:spPr>
          <a:xfrm rot="20949250">
            <a:off x="3401047" y="1474899"/>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AEF5417D-48BB-4E75-BF73-DAD9C4E39AB2}"/>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EE0B44E8-7585-4FB8-8854-C993EBE29047}"/>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DCB577EC-2743-43C7-A7F5-8BEE5CD46BEE}"/>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5F739A31-96E4-430B-B36E-DD9F5FBA8213}"/>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AFC5CF16-4D70-42EC-83E4-B934DDD0B7D6}"/>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B91E739B-F8AA-4929-9150-171D53E6EA76}"/>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D488A2FF-320C-4475-8BF3-A188B47B50FB}"/>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79B39B06-8B6A-45AA-B128-AA75ED4FACD8}"/>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37252637-166B-4EB5-8DF8-436ACEEEC074}"/>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225FBA4F-E164-4D14-8C95-CA870BC29629}"/>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D9BB0AC6-FEDB-499E-9F40-170F82E9E5D2}"/>
              </a:ext>
            </a:extLst>
          </p:cNvPr>
          <p:cNvSpPr/>
          <p:nvPr/>
        </p:nvSpPr>
        <p:spPr>
          <a:xfrm>
            <a:off x="3044708" y="1273184"/>
            <a:ext cx="265824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869F8434-D6F3-4B71-873D-C5AA4044B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D044A143-7064-413D-8394-A463F2EB876E}"/>
              </a:ext>
            </a:extLst>
          </p:cNvPr>
          <p:cNvSpPr txBox="1"/>
          <p:nvPr/>
        </p:nvSpPr>
        <p:spPr>
          <a:xfrm rot="21288482">
            <a:off x="5204670" y="3036973"/>
            <a:ext cx="1913661"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twelve</a:t>
            </a:r>
          </a:p>
        </p:txBody>
      </p:sp>
      <p:sp>
        <p:nvSpPr>
          <p:cNvPr id="21" name="TextBox 20">
            <a:extLst>
              <a:ext uri="{FF2B5EF4-FFF2-40B4-BE49-F238E27FC236}">
                <a16:creationId xmlns:a16="http://schemas.microsoft.com/office/drawing/2014/main" id="{F002FB63-8FD5-4C58-B7BB-0A996FD155E3}"/>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6BE18C1C-8052-41D9-A055-AD9EA119E6B0}"/>
              </a:ext>
            </a:extLst>
          </p:cNvPr>
          <p:cNvSpPr txBox="1"/>
          <p:nvPr/>
        </p:nvSpPr>
        <p:spPr>
          <a:xfrm>
            <a:off x="6457245"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350317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1E7C3674-466F-4DB1-B90F-802482804BE3}"/>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6F8B6469-93FB-4ACF-950D-375CC7F2BD8F}"/>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49660F99-1EC5-42AB-80C5-BF8DABDBA2E0}"/>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B69C3D64-4B73-487C-9890-0523B58E71A9}"/>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D06DE202-409F-4325-8D8B-9203F1F6585F}"/>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B1740D7B-70FE-4EB8-B043-32BEEAE5D044}"/>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BE796D66-9650-4ABB-BCBA-5AE46E15C68D}"/>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74317AEB-A8F2-4BF5-89B3-D5F9958B7287}"/>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B82C94B9-CA9A-4A96-A5A9-5BE355E28C5B}"/>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F24949A2-BA11-4887-98C1-809BCA303EBB}"/>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BBB63A32-490F-4991-9D81-62AEBE63D1F7}"/>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E54EAEC5-D2BC-4F78-911D-71C659CDAF98}"/>
              </a:ext>
            </a:extLst>
          </p:cNvPr>
          <p:cNvSpPr/>
          <p:nvPr/>
        </p:nvSpPr>
        <p:spPr>
          <a:xfrm>
            <a:off x="963779" y="3632136"/>
            <a:ext cx="2207620"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E004CB45-DFF3-4F02-8C8E-AEA1F82D3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3103EBB-96B4-4614-940E-9451035BD099}"/>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1" name="TextBox 20">
            <a:extLst>
              <a:ext uri="{FF2B5EF4-FFF2-40B4-BE49-F238E27FC236}">
                <a16:creationId xmlns:a16="http://schemas.microsoft.com/office/drawing/2014/main" id="{3EC1B7C1-BE6E-421F-B6E3-CD2AB2BC2BAE}"/>
              </a:ext>
            </a:extLst>
          </p:cNvPr>
          <p:cNvSpPr txBox="1"/>
          <p:nvPr/>
        </p:nvSpPr>
        <p:spPr>
          <a:xfrm rot="21288482">
            <a:off x="5204670" y="3036973"/>
            <a:ext cx="1913661"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eleven</a:t>
            </a:r>
          </a:p>
        </p:txBody>
      </p:sp>
      <p:sp>
        <p:nvSpPr>
          <p:cNvPr id="22" name="TextBox 21">
            <a:extLst>
              <a:ext uri="{FF2B5EF4-FFF2-40B4-BE49-F238E27FC236}">
                <a16:creationId xmlns:a16="http://schemas.microsoft.com/office/drawing/2014/main" id="{932339AF-0B20-4355-9026-0EA9DA93E5E8}"/>
              </a:ext>
            </a:extLst>
          </p:cNvPr>
          <p:cNvSpPr txBox="1"/>
          <p:nvPr/>
        </p:nvSpPr>
        <p:spPr>
          <a:xfrm>
            <a:off x="6457245"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427062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2239-A437-CC44-9B88-B6A12FB4265F}"/>
              </a:ext>
            </a:extLst>
          </p:cNvPr>
          <p:cNvSpPr>
            <a:spLocks noGrp="1"/>
          </p:cNvSpPr>
          <p:nvPr>
            <p:ph type="title"/>
          </p:nvPr>
        </p:nvSpPr>
        <p:spPr>
          <a:xfrm>
            <a:off x="0" y="-539149"/>
            <a:ext cx="4073273" cy="2825466"/>
          </a:xfrm>
        </p:spPr>
        <p:txBody>
          <a:bodyPr>
            <a:normAutofit fontScale="90000"/>
          </a:bodyPr>
          <a:lstStyle/>
          <a:p>
            <a:r>
              <a:rPr lang="fr-FR" sz="24000" b="1" dirty="0">
                <a:solidFill>
                  <a:srgbClr val="1F4E79"/>
                </a:solidFill>
                <a:latin typeface="Century Gothic" panose="020B0502020202020204" pitchFamily="34" charset="0"/>
                <a:ea typeface="+mn-ea"/>
                <a:cs typeface="Calibri" panose="020F0502020204030204" pitchFamily="34" charset="0"/>
              </a:rPr>
              <a:t>eu</a:t>
            </a:r>
            <a:endParaRPr lang="fr-FR" dirty="0"/>
          </a:p>
        </p:txBody>
      </p:sp>
      <p:pic>
        <p:nvPicPr>
          <p:cNvPr id="7" name="Picture 6" descr="the number tw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671" y="1317489"/>
            <a:ext cx="3080657" cy="3080657"/>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4107381" y="4398146"/>
            <a:ext cx="3914854"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d</a:t>
            </a:r>
            <a:r>
              <a:rPr kumimoji="0" lang="fr-FR" sz="12000" b="1"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12000" b="0" i="0" u="none" strike="noStrike" kern="1200" cap="none" spc="0" normalizeH="0" baseline="0" dirty="0">
                <a:ln>
                  <a:noFill/>
                </a:ln>
                <a:solidFill>
                  <a:srgbClr val="1F4E79"/>
                </a:solidFill>
                <a:effectLst/>
                <a:uLnTx/>
                <a:uFillTx/>
                <a:latin typeface="Century Gothic" panose="020B0502020202020204" pitchFamily="34" charset="0"/>
                <a:ea typeface="+mn-ea"/>
                <a:cs typeface="Calibri" panose="020F0502020204030204" pitchFamily="34" charset="0"/>
              </a:rPr>
              <a:t>x</a:t>
            </a:r>
          </a:p>
        </p:txBody>
      </p:sp>
    </p:spTree>
    <p:extLst>
      <p:ext uri="{BB962C8B-B14F-4D97-AF65-F5344CB8AC3E}">
        <p14:creationId xmlns:p14="http://schemas.microsoft.com/office/powerpoint/2010/main" val="419812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C5C7BA2C-8846-4A47-88B1-1F1A95D12DA3}"/>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945B6D78-F215-42EC-9E65-DAF4263C9699}"/>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3CC65D9E-DDAC-476C-BBCA-91B9B3F02924}"/>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EB7AD123-9A50-4565-9C2D-08DC734F5C21}"/>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D3CDCA57-21B6-47AC-8B8F-F8854074F829}"/>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CB0DA00D-E038-4495-8D0D-A8FD5A5D0C81}"/>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61004FF5-2B6E-40C5-9FAB-C314C783519C}"/>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4D889C25-E176-4C8C-8FC8-22DBBC3F70AB}"/>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F8681200-7126-4F61-9814-A3CD8D8CF527}"/>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3A21E454-AA99-4D12-A6A8-477F527C1382}"/>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BB663E92-67B5-418E-8991-A3839E91AE2A}"/>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6A589DB5-1C7B-45A5-9C28-550ED73C39F2}"/>
              </a:ext>
            </a:extLst>
          </p:cNvPr>
          <p:cNvSpPr/>
          <p:nvPr/>
        </p:nvSpPr>
        <p:spPr>
          <a:xfrm>
            <a:off x="470069" y="2249996"/>
            <a:ext cx="2135740"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0D08958F-C372-40E3-BA7C-BB45E1746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60399E6-B01B-4728-8800-134814135AC7}"/>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nine</a:t>
            </a:r>
          </a:p>
        </p:txBody>
      </p:sp>
      <p:sp>
        <p:nvSpPr>
          <p:cNvPr id="21" name="TextBox 20">
            <a:extLst>
              <a:ext uri="{FF2B5EF4-FFF2-40B4-BE49-F238E27FC236}">
                <a16:creationId xmlns:a16="http://schemas.microsoft.com/office/drawing/2014/main" id="{B231B4ED-7B20-4505-8BAC-F4CB808B1077}"/>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A14CCFA5-8A65-4861-BDC6-6B918FD47842}"/>
              </a:ext>
            </a:extLst>
          </p:cNvPr>
          <p:cNvSpPr txBox="1"/>
          <p:nvPr/>
        </p:nvSpPr>
        <p:spPr>
          <a:xfrm>
            <a:off x="6457245" y="186236"/>
            <a:ext cx="5157216" cy="461665"/>
          </a:xfrm>
          <a:prstGeom prst="rect">
            <a:avLst/>
          </a:prstGeom>
          <a:noFill/>
        </p:spPr>
        <p:txBody>
          <a:bodyPr wrap="square" rtlCol="0">
            <a:spAutoFit/>
          </a:bodyPr>
          <a:lstStyle/>
          <a:p>
            <a:r>
              <a:rPr lang="fr-FR" sz="2400">
                <a:solidFill>
                  <a:schemeClr val="accent1">
                    <a:lumMod val="50000"/>
                  </a:schemeClr>
                </a:solidFill>
              </a:rPr>
              <a:t>C'est quoi en français ?</a:t>
            </a:r>
          </a:p>
        </p:txBody>
      </p:sp>
    </p:spTree>
    <p:extLst>
      <p:ext uri="{BB962C8B-B14F-4D97-AF65-F5344CB8AC3E}">
        <p14:creationId xmlns:p14="http://schemas.microsoft.com/office/powerpoint/2010/main" val="283315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AFF228F1-291C-47A2-B760-1864A55E0219}"/>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AE4B2D8F-0FC7-4C64-B477-41E5ADFED5B8}"/>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C86E284E-9D01-4641-A4F8-74250A50711E}"/>
              </a:ext>
            </a:extLst>
          </p:cNvPr>
          <p:cNvSpPr txBox="1"/>
          <p:nvPr/>
        </p:nvSpPr>
        <p:spPr>
          <a:xfrm rot="399586">
            <a:off x="4911516" y="5424761"/>
            <a:ext cx="4872146"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9F3F81A8-0B8D-4393-BA1F-298111ED16FB}"/>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010483AA-2276-4933-A26B-8839BF7E5F9E}"/>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9ED24150-E516-4517-8510-7C25ED35980D}"/>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0B6BCEE3-A1F2-4A8A-9DEE-096B1EA78491}"/>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02419E2F-A78A-4697-8587-18992A33952C}"/>
              </a:ext>
            </a:extLst>
          </p:cNvPr>
          <p:cNvSpPr txBox="1"/>
          <p:nvPr/>
        </p:nvSpPr>
        <p:spPr>
          <a:xfrm rot="399586">
            <a:off x="1542697" y="5293909"/>
            <a:ext cx="2615544" cy="769441"/>
          </a:xfrm>
          <a:prstGeom prst="rect">
            <a:avLst/>
          </a:prstGeom>
          <a:noFill/>
        </p:spPr>
        <p:txBody>
          <a:bodyPr wrap="square" rtlCol="0">
            <a:spAutoFit/>
          </a:bodyPr>
          <a:lstStyle/>
          <a:p>
            <a:r>
              <a:rPr lang="es-CO" sz="4400" dirty="0" err="1">
                <a:solidFill>
                  <a:srgbClr val="002060"/>
                </a:solidFill>
                <a:latin typeface="Century Gothic" panose="020B0502020202020204" pitchFamily="34" charset="0"/>
                <a:cs typeface="Calibri" panose="020F0502020204030204" pitchFamily="34" charset="0"/>
              </a:rPr>
              <a:t>six</a:t>
            </a:r>
            <a:endParaRPr lang="es-CO" sz="4400" dirty="0">
              <a:solidFill>
                <a:srgbClr val="002060"/>
              </a:solidFill>
              <a:latin typeface="Century Gothic" panose="020B0502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EDC2755C-1F4B-4F2F-83EF-5A663D83D4AD}"/>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D3C989B6-FC58-486F-A64D-CDFA58CD3429}"/>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E9F8C614-D106-439A-A6C2-82D3675A045B}"/>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5304667C-36EE-4751-99C5-DE15BDCBE5EB}"/>
              </a:ext>
            </a:extLst>
          </p:cNvPr>
          <p:cNvSpPr/>
          <p:nvPr/>
        </p:nvSpPr>
        <p:spPr>
          <a:xfrm>
            <a:off x="8654621" y="3598777"/>
            <a:ext cx="1926293"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528774E6-16EB-4F6B-AB28-5A7ABD114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410C45C0-9BBA-4B02-B6A2-CC77FA5BC244}"/>
              </a:ext>
            </a:extLst>
          </p:cNvPr>
          <p:cNvSpPr txBox="1"/>
          <p:nvPr/>
        </p:nvSpPr>
        <p:spPr>
          <a:xfrm rot="21288482">
            <a:off x="5452991" y="3023781"/>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eight</a:t>
            </a:r>
          </a:p>
        </p:txBody>
      </p:sp>
      <p:sp>
        <p:nvSpPr>
          <p:cNvPr id="21" name="TextBox 20">
            <a:extLst>
              <a:ext uri="{FF2B5EF4-FFF2-40B4-BE49-F238E27FC236}">
                <a16:creationId xmlns:a16="http://schemas.microsoft.com/office/drawing/2014/main" id="{BF3B3109-74AF-4F4E-A6C6-23746D9D68B4}"/>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AE420308-C1D9-43D2-B5AD-D5B2E542C401}"/>
              </a:ext>
            </a:extLst>
          </p:cNvPr>
          <p:cNvSpPr txBox="1"/>
          <p:nvPr/>
        </p:nvSpPr>
        <p:spPr>
          <a:xfrm>
            <a:off x="6448222" y="189123"/>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23699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DE8B88A1-96CE-454B-A8E8-422C6FAF8229}"/>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7AB06433-B8E6-452C-8A83-0B4033EACB30}"/>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E330957B-781A-48C6-A93A-368C7ED54876}"/>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298B7C00-E2CA-4A14-8FF9-B95E97A900F7}"/>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F259B2C6-C979-4D42-82D2-3CB0E423F072}"/>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3F410C9D-8D91-445F-8E1D-43D7B7EC6F0C}"/>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AFE27CA0-4EAC-4603-AB5B-56F444F55196}"/>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7B3498CB-EE6B-4F35-88AD-7ED5A67E83EF}"/>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4364CBF8-3225-4B76-8131-F8CA4CE1FE00}"/>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5EBD2729-E08A-4B39-B73A-8375A5C2DA1E}"/>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027BD727-FE52-46BA-9C5F-96D3B1A91FDD}"/>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CB05C28F-0483-42E8-8782-B1C8B9600292}"/>
              </a:ext>
            </a:extLst>
          </p:cNvPr>
          <p:cNvSpPr/>
          <p:nvPr/>
        </p:nvSpPr>
        <p:spPr>
          <a:xfrm>
            <a:off x="1063691" y="4953480"/>
            <a:ext cx="1753034"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BD3671F8-F6B5-4182-B1C9-520B928AF3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6B2C5E3-0EE0-4E1B-BCEE-34A999793C14}"/>
              </a:ext>
            </a:extLst>
          </p:cNvPr>
          <p:cNvSpPr txBox="1"/>
          <p:nvPr/>
        </p:nvSpPr>
        <p:spPr>
          <a:xfrm rot="21288482">
            <a:off x="5776211" y="2960582"/>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six</a:t>
            </a:r>
          </a:p>
        </p:txBody>
      </p:sp>
      <p:sp>
        <p:nvSpPr>
          <p:cNvPr id="21" name="TextBox 20">
            <a:extLst>
              <a:ext uri="{FF2B5EF4-FFF2-40B4-BE49-F238E27FC236}">
                <a16:creationId xmlns:a16="http://schemas.microsoft.com/office/drawing/2014/main" id="{624805D8-64D6-425A-A68A-1300ABF9C102}"/>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9B723580-1160-4101-AAE4-FBB24F4A1802}"/>
              </a:ext>
            </a:extLst>
          </p:cNvPr>
          <p:cNvSpPr txBox="1"/>
          <p:nvPr/>
        </p:nvSpPr>
        <p:spPr>
          <a:xfrm>
            <a:off x="6457245" y="187672"/>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262101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56F74D73-1EBD-44F6-AE06-77141F869590}"/>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4BEDE462-8374-40D8-8FB5-F3590C361426}"/>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FAD1366B-83A1-4EF3-8C0B-45CDF55CD396}"/>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E60187B0-D560-41D5-A133-53A007A9D34A}"/>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5DFB839B-B6E0-4F80-976B-7A094A4D0022}"/>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7B6C3D21-A288-4EDC-88BE-77372A30EA69}"/>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13E77D3A-3347-42B3-B784-B686DA25ABEA}"/>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706E7E5B-8E07-46FF-94FE-365DFAB4F2E9}"/>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8CA4B6C5-DF3A-4601-BAB4-88FF7BF06866}"/>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449FBB15-EA38-41BD-BBD2-D9CC35DDA05E}"/>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85A2F5E6-704A-49D4-9E0B-24A177BDE703}"/>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4D3D7A80-3110-466E-9008-366045078512}"/>
              </a:ext>
            </a:extLst>
          </p:cNvPr>
          <p:cNvSpPr/>
          <p:nvPr/>
        </p:nvSpPr>
        <p:spPr>
          <a:xfrm>
            <a:off x="6226264" y="781174"/>
            <a:ext cx="1753034"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21EBF163-9036-41E5-89A6-CAA6EADD06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5ACBEDD8-BA5F-4431-B736-548FC6A54EEC}"/>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two</a:t>
            </a:r>
          </a:p>
        </p:txBody>
      </p:sp>
      <p:sp>
        <p:nvSpPr>
          <p:cNvPr id="21" name="TextBox 20">
            <a:extLst>
              <a:ext uri="{FF2B5EF4-FFF2-40B4-BE49-F238E27FC236}">
                <a16:creationId xmlns:a16="http://schemas.microsoft.com/office/drawing/2014/main" id="{8CD6E3C8-AA7B-49CE-A36E-096BD0606312}"/>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7152CDEE-E6A8-42C0-BA9E-D450A01E5FE9}"/>
              </a:ext>
            </a:extLst>
          </p:cNvPr>
          <p:cNvSpPr txBox="1"/>
          <p:nvPr/>
        </p:nvSpPr>
        <p:spPr>
          <a:xfrm>
            <a:off x="6457245" y="189123"/>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222839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78279" y="249869"/>
            <a:ext cx="1831642" cy="406114"/>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a:ln>
                  <a:noFill/>
                </a:ln>
                <a:solidFill>
                  <a:prstClr val="white"/>
                </a:solidFill>
                <a:effectLst/>
                <a:uLnTx/>
                <a:uFillTx/>
                <a:latin typeface="Century Gothic" panose="020B0502020202020204" pitchFamily="34" charset="0"/>
                <a:ea typeface="+mn-ea"/>
                <a:cs typeface="+mn-cs"/>
              </a:rPr>
              <a:t>lire / parler</a:t>
            </a:r>
          </a:p>
        </p:txBody>
      </p:sp>
      <p:sp>
        <p:nvSpPr>
          <p:cNvPr id="5" name="TextBox 4">
            <a:extLst>
              <a:ext uri="{FF2B5EF4-FFF2-40B4-BE49-F238E27FC236}">
                <a16:creationId xmlns:a16="http://schemas.microsoft.com/office/drawing/2014/main" id="{17B9CFCC-70B3-4D94-84B2-D91BA506519C}"/>
              </a:ext>
            </a:extLst>
          </p:cNvPr>
          <p:cNvSpPr txBox="1"/>
          <p:nvPr/>
        </p:nvSpPr>
        <p:spPr>
          <a:xfrm rot="20949250">
            <a:off x="3454283" y="1132368"/>
            <a:ext cx="2217042"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douze</a:t>
            </a:r>
          </a:p>
        </p:txBody>
      </p:sp>
      <p:sp>
        <p:nvSpPr>
          <p:cNvPr id="6" name="TextBox 5">
            <a:extLst>
              <a:ext uri="{FF2B5EF4-FFF2-40B4-BE49-F238E27FC236}">
                <a16:creationId xmlns:a16="http://schemas.microsoft.com/office/drawing/2014/main" id="{8F77B396-FC60-42AE-BA26-F0E76107C118}"/>
              </a:ext>
            </a:extLst>
          </p:cNvPr>
          <p:cNvSpPr txBox="1"/>
          <p:nvPr/>
        </p:nvSpPr>
        <p:spPr>
          <a:xfrm rot="399586">
            <a:off x="8688796" y="1056923"/>
            <a:ext cx="3095138"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quatre</a:t>
            </a:r>
          </a:p>
        </p:txBody>
      </p:sp>
      <p:sp>
        <p:nvSpPr>
          <p:cNvPr id="9" name="TextBox 8">
            <a:extLst>
              <a:ext uri="{FF2B5EF4-FFF2-40B4-BE49-F238E27FC236}">
                <a16:creationId xmlns:a16="http://schemas.microsoft.com/office/drawing/2014/main" id="{B96D8F99-55EB-49C1-BEA2-5B8336CEBEE5}"/>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dix</a:t>
            </a:r>
          </a:p>
        </p:txBody>
      </p:sp>
      <p:sp>
        <p:nvSpPr>
          <p:cNvPr id="10" name="TextBox 9">
            <a:extLst>
              <a:ext uri="{FF2B5EF4-FFF2-40B4-BE49-F238E27FC236}">
                <a16:creationId xmlns:a16="http://schemas.microsoft.com/office/drawing/2014/main" id="{CEBB4956-CC7D-4436-AA8F-E5133A09209B}"/>
              </a:ext>
            </a:extLst>
          </p:cNvPr>
          <p:cNvSpPr txBox="1"/>
          <p:nvPr/>
        </p:nvSpPr>
        <p:spPr>
          <a:xfrm rot="20709794">
            <a:off x="1268472" y="1172377"/>
            <a:ext cx="147431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des</a:t>
            </a:r>
          </a:p>
        </p:txBody>
      </p:sp>
      <p:sp>
        <p:nvSpPr>
          <p:cNvPr id="11" name="TextBox 10">
            <a:extLst>
              <a:ext uri="{FF2B5EF4-FFF2-40B4-BE49-F238E27FC236}">
                <a16:creationId xmlns:a16="http://schemas.microsoft.com/office/drawing/2014/main" id="{E83B9FCA-E181-4048-823D-E201F385A93B}"/>
              </a:ext>
            </a:extLst>
          </p:cNvPr>
          <p:cNvSpPr txBox="1"/>
          <p:nvPr/>
        </p:nvSpPr>
        <p:spPr>
          <a:xfrm rot="21173064">
            <a:off x="7450708" y="4957080"/>
            <a:ext cx="294310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cinq</a:t>
            </a:r>
          </a:p>
        </p:txBody>
      </p:sp>
      <p:sp>
        <p:nvSpPr>
          <p:cNvPr id="12" name="TextBox 11">
            <a:extLst>
              <a:ext uri="{FF2B5EF4-FFF2-40B4-BE49-F238E27FC236}">
                <a16:creationId xmlns:a16="http://schemas.microsoft.com/office/drawing/2014/main" id="{368E8255-16B1-4FFF-8D31-82865C5BA368}"/>
              </a:ext>
            </a:extLst>
          </p:cNvPr>
          <p:cNvSpPr txBox="1"/>
          <p:nvPr/>
        </p:nvSpPr>
        <p:spPr>
          <a:xfrm rot="21048927">
            <a:off x="8968849" y="3702233"/>
            <a:ext cx="2311455"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huit</a:t>
            </a:r>
          </a:p>
        </p:txBody>
      </p:sp>
      <p:sp>
        <p:nvSpPr>
          <p:cNvPr id="13" name="TextBox 12">
            <a:extLst>
              <a:ext uri="{FF2B5EF4-FFF2-40B4-BE49-F238E27FC236}">
                <a16:creationId xmlns:a16="http://schemas.microsoft.com/office/drawing/2014/main" id="{297B93FB-7972-4E68-8082-C882872DD4F3}"/>
              </a:ext>
            </a:extLst>
          </p:cNvPr>
          <p:cNvSpPr txBox="1"/>
          <p:nvPr/>
        </p:nvSpPr>
        <p:spPr>
          <a:xfrm rot="190434">
            <a:off x="6341535" y="1056923"/>
            <a:ext cx="201210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deux</a:t>
            </a:r>
          </a:p>
        </p:txBody>
      </p:sp>
      <p:sp>
        <p:nvSpPr>
          <p:cNvPr id="14" name="TextBox 13">
            <a:extLst>
              <a:ext uri="{FF2B5EF4-FFF2-40B4-BE49-F238E27FC236}">
                <a16:creationId xmlns:a16="http://schemas.microsoft.com/office/drawing/2014/main" id="{6E813C21-A4D5-45E0-BCA9-4AB553122E99}"/>
              </a:ext>
            </a:extLst>
          </p:cNvPr>
          <p:cNvSpPr txBox="1"/>
          <p:nvPr/>
        </p:nvSpPr>
        <p:spPr>
          <a:xfrm rot="399586">
            <a:off x="1542697" y="5293909"/>
            <a:ext cx="2615544"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six</a:t>
            </a:r>
          </a:p>
        </p:txBody>
      </p:sp>
      <p:sp>
        <p:nvSpPr>
          <p:cNvPr id="15" name="TextBox 14">
            <a:extLst>
              <a:ext uri="{FF2B5EF4-FFF2-40B4-BE49-F238E27FC236}">
                <a16:creationId xmlns:a16="http://schemas.microsoft.com/office/drawing/2014/main" id="{1629B29F-D932-46FB-8506-5467744B6920}"/>
              </a:ext>
            </a:extLst>
          </p:cNvPr>
          <p:cNvSpPr txBox="1"/>
          <p:nvPr/>
        </p:nvSpPr>
        <p:spPr>
          <a:xfrm rot="399586">
            <a:off x="1296731" y="3980986"/>
            <a:ext cx="2850409"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onze</a:t>
            </a:r>
          </a:p>
        </p:txBody>
      </p:sp>
      <p:sp>
        <p:nvSpPr>
          <p:cNvPr id="16" name="TextBox 15">
            <a:extLst>
              <a:ext uri="{FF2B5EF4-FFF2-40B4-BE49-F238E27FC236}">
                <a16:creationId xmlns:a16="http://schemas.microsoft.com/office/drawing/2014/main" id="{52F471DD-D47F-4F14-819B-36A1C9E7E9A4}"/>
              </a:ext>
            </a:extLst>
          </p:cNvPr>
          <p:cNvSpPr txBox="1"/>
          <p:nvPr/>
        </p:nvSpPr>
        <p:spPr>
          <a:xfrm rot="21027610">
            <a:off x="9280048" y="2333028"/>
            <a:ext cx="1669110"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trois</a:t>
            </a:r>
          </a:p>
        </p:txBody>
      </p:sp>
      <p:sp>
        <p:nvSpPr>
          <p:cNvPr id="17" name="TextBox 16">
            <a:extLst>
              <a:ext uri="{FF2B5EF4-FFF2-40B4-BE49-F238E27FC236}">
                <a16:creationId xmlns:a16="http://schemas.microsoft.com/office/drawing/2014/main" id="{B651F50C-271B-4A73-89D3-95F74A5F0BFA}"/>
              </a:ext>
            </a:extLst>
          </p:cNvPr>
          <p:cNvSpPr txBox="1"/>
          <p:nvPr/>
        </p:nvSpPr>
        <p:spPr>
          <a:xfrm rot="399586">
            <a:off x="737721" y="2593444"/>
            <a:ext cx="3194497" cy="769441"/>
          </a:xfrm>
          <a:prstGeom prst="rect">
            <a:avLst/>
          </a:prstGeom>
          <a:noFill/>
        </p:spPr>
        <p:txBody>
          <a:bodyPr wrap="square" rtlCol="0">
            <a:spAutoFit/>
          </a:bodyPr>
          <a:lstStyle/>
          <a:p>
            <a:r>
              <a:rPr lang="fr-FR" sz="4400" dirty="0">
                <a:solidFill>
                  <a:srgbClr val="002060"/>
                </a:solidFill>
                <a:latin typeface="Century Gothic" panose="020B0502020202020204" pitchFamily="34" charset="0"/>
                <a:cs typeface="Calibri" panose="020F0502020204030204" pitchFamily="34" charset="0"/>
              </a:rPr>
              <a:t>neuf</a:t>
            </a:r>
          </a:p>
        </p:txBody>
      </p:sp>
      <p:sp>
        <p:nvSpPr>
          <p:cNvPr id="18" name="Oval 17">
            <a:extLst>
              <a:ext uri="{FF2B5EF4-FFF2-40B4-BE49-F238E27FC236}">
                <a16:creationId xmlns:a16="http://schemas.microsoft.com/office/drawing/2014/main" id="{3179F1BD-AC37-40CF-952E-AC113A843DFA}"/>
              </a:ext>
            </a:extLst>
          </p:cNvPr>
          <p:cNvSpPr/>
          <p:nvPr/>
        </p:nvSpPr>
        <p:spPr>
          <a:xfrm>
            <a:off x="8457725" y="745805"/>
            <a:ext cx="2459154" cy="133657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endParaRPr>
          </a:p>
        </p:txBody>
      </p:sp>
      <p:pic>
        <p:nvPicPr>
          <p:cNvPr id="19" name="Picture 2" descr="http://www.clker.com/cliparts/w/d/u/B/w/V/stamp1-md.png">
            <a:extLst>
              <a:ext uri="{FF2B5EF4-FFF2-40B4-BE49-F238E27FC236}">
                <a16:creationId xmlns:a16="http://schemas.microsoft.com/office/drawing/2014/main" id="{3B222208-3CE7-47CE-9B21-36E94267F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CC25379-1F04-422F-94E9-1ECF02531332}"/>
              </a:ext>
            </a:extLst>
          </p:cNvPr>
          <p:cNvSpPr txBox="1"/>
          <p:nvPr/>
        </p:nvSpPr>
        <p:spPr>
          <a:xfrm rot="21288482">
            <a:off x="5654427" y="3025134"/>
            <a:ext cx="1990462" cy="707886"/>
          </a:xfrm>
          <a:prstGeom prst="rect">
            <a:avLst/>
          </a:prstGeom>
          <a:noFill/>
        </p:spPr>
        <p:txBody>
          <a:bodyPr wrap="square" rtlCol="0">
            <a:spAutoFit/>
          </a:bodyPr>
          <a:lstStyle/>
          <a:p>
            <a:r>
              <a:rPr lang="en-GB" sz="4000" dirty="0">
                <a:solidFill>
                  <a:srgbClr val="002060"/>
                </a:solidFill>
                <a:latin typeface="Century Gothic" panose="020B0502020202020204" pitchFamily="34" charset="0"/>
                <a:cs typeface="Calibri" panose="020F0502020204030204" pitchFamily="34" charset="0"/>
              </a:rPr>
              <a:t>four</a:t>
            </a:r>
          </a:p>
        </p:txBody>
      </p:sp>
      <p:sp>
        <p:nvSpPr>
          <p:cNvPr id="21" name="TextBox 20">
            <a:extLst>
              <a:ext uri="{FF2B5EF4-FFF2-40B4-BE49-F238E27FC236}">
                <a16:creationId xmlns:a16="http://schemas.microsoft.com/office/drawing/2014/main" id="{9BA82BCB-0374-435A-94B0-3CEFF9808476}"/>
              </a:ext>
            </a:extLst>
          </p:cNvPr>
          <p:cNvSpPr txBox="1"/>
          <p:nvPr/>
        </p:nvSpPr>
        <p:spPr>
          <a:xfrm rot="20980845">
            <a:off x="3228392" y="3235463"/>
            <a:ext cx="1474237" cy="769441"/>
          </a:xfrm>
          <a:prstGeom prst="rect">
            <a:avLst/>
          </a:prstGeom>
          <a:noFill/>
        </p:spPr>
        <p:txBody>
          <a:bodyPr wrap="square" rtlCol="0">
            <a:spAutoFit/>
          </a:bodyPr>
          <a:lstStyle/>
          <a:p>
            <a:r>
              <a:rPr lang="en-GB" sz="4400" dirty="0">
                <a:solidFill>
                  <a:schemeClr val="accent5">
                    <a:lumMod val="50000"/>
                  </a:schemeClr>
                </a:solidFill>
              </a:rPr>
              <a:t>sept</a:t>
            </a:r>
            <a:endParaRPr lang="en-GB" dirty="0">
              <a:solidFill>
                <a:schemeClr val="accent5">
                  <a:lumMod val="50000"/>
                </a:schemeClr>
              </a:solidFill>
            </a:endParaRPr>
          </a:p>
        </p:txBody>
      </p:sp>
      <p:sp>
        <p:nvSpPr>
          <p:cNvPr id="22" name="TextBox 21">
            <a:extLst>
              <a:ext uri="{FF2B5EF4-FFF2-40B4-BE49-F238E27FC236}">
                <a16:creationId xmlns:a16="http://schemas.microsoft.com/office/drawing/2014/main" id="{24C7272B-2945-4F42-9D5F-948B152DF4C9}"/>
              </a:ext>
            </a:extLst>
          </p:cNvPr>
          <p:cNvSpPr txBox="1"/>
          <p:nvPr/>
        </p:nvSpPr>
        <p:spPr>
          <a:xfrm>
            <a:off x="6457245" y="185745"/>
            <a:ext cx="5157216" cy="461665"/>
          </a:xfrm>
          <a:prstGeom prst="rect">
            <a:avLst/>
          </a:prstGeom>
          <a:noFill/>
        </p:spPr>
        <p:txBody>
          <a:bodyPr wrap="square" rtlCol="0">
            <a:spAutoFit/>
          </a:bodyPr>
          <a:lstStyle/>
          <a:p>
            <a:r>
              <a:rPr lang="fr-FR" sz="2400" dirty="0">
                <a:solidFill>
                  <a:schemeClr val="accent1">
                    <a:lumMod val="50000"/>
                  </a:schemeClr>
                </a:solidFill>
              </a:rPr>
              <a:t>C'est quoi en français ?</a:t>
            </a:r>
          </a:p>
        </p:txBody>
      </p:sp>
    </p:spTree>
    <p:extLst>
      <p:ext uri="{BB962C8B-B14F-4D97-AF65-F5344CB8AC3E}">
        <p14:creationId xmlns:p14="http://schemas.microsoft.com/office/powerpoint/2010/main" val="38228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C506B941-964D-40D8-A7BB-600E1686E472}"/>
              </a:ext>
            </a:extLst>
          </p:cNvPr>
          <p:cNvSpPr txBox="1"/>
          <p:nvPr/>
        </p:nvSpPr>
        <p:spPr>
          <a:xfrm>
            <a:off x="367524" y="2019112"/>
            <a:ext cx="10643215" cy="954107"/>
          </a:xfrm>
          <a:prstGeom prst="rect">
            <a:avLst/>
          </a:prstGeom>
          <a:noFill/>
        </p:spPr>
        <p:txBody>
          <a:bodyPr wrap="square" rtlCol="0">
            <a:spAutoFit/>
          </a:bodyPr>
          <a:lstStyle/>
          <a:p>
            <a:r>
              <a:rPr lang="en-GB" sz="2800" dirty="0">
                <a:solidFill>
                  <a:srgbClr val="0055A5"/>
                </a:solidFill>
              </a:rPr>
              <a:t>These three words each have their own separate meanings, but when they are used together, they mean “there is..."</a:t>
            </a:r>
          </a:p>
        </p:txBody>
      </p:sp>
      <p:sp>
        <p:nvSpPr>
          <p:cNvPr id="4" name="Title 3"/>
          <p:cNvSpPr>
            <a:spLocks noGrp="1"/>
          </p:cNvSpPr>
          <p:nvPr>
            <p:ph type="title"/>
          </p:nvPr>
        </p:nvSpPr>
        <p:spPr>
          <a:xfrm>
            <a:off x="0" y="213557"/>
            <a:ext cx="4572000" cy="647577"/>
          </a:xfrm>
        </p:spPr>
        <p:txBody>
          <a:bodyPr>
            <a:normAutofit/>
          </a:bodyPr>
          <a:lstStyle/>
          <a:p>
            <a:r>
              <a:rPr lang="en-GB" sz="3000" b="1" dirty="0">
                <a:solidFill>
                  <a:schemeClr val="bg1"/>
                </a:solidFill>
              </a:rPr>
              <a:t>To say what there is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24" name="TextBox 23">
            <a:extLst>
              <a:ext uri="{FF2B5EF4-FFF2-40B4-BE49-F238E27FC236}">
                <a16:creationId xmlns:a16="http://schemas.microsoft.com/office/drawing/2014/main" id="{6FF23DF9-AD9A-41F9-855A-2F8E4B085F83}"/>
              </a:ext>
            </a:extLst>
          </p:cNvPr>
          <p:cNvSpPr txBox="1"/>
          <p:nvPr/>
        </p:nvSpPr>
        <p:spPr>
          <a:xfrm>
            <a:off x="367524" y="1304289"/>
            <a:ext cx="10263674" cy="523220"/>
          </a:xfrm>
          <a:prstGeom prst="rect">
            <a:avLst/>
          </a:prstGeom>
          <a:noFill/>
        </p:spPr>
        <p:txBody>
          <a:bodyPr wrap="square" rtlCol="0">
            <a:spAutoFit/>
          </a:bodyPr>
          <a:lstStyle/>
          <a:p>
            <a:r>
              <a:rPr lang="en-GB" sz="2800" dirty="0">
                <a:solidFill>
                  <a:srgbClr val="0055A5"/>
                </a:solidFill>
              </a:rPr>
              <a:t>To say “there is”, use  </a:t>
            </a:r>
            <a:r>
              <a:rPr lang="fr-FR" sz="2800" b="1" dirty="0">
                <a:solidFill>
                  <a:srgbClr val="EF4136"/>
                </a:solidFill>
              </a:rPr>
              <a:t>il y a</a:t>
            </a:r>
            <a:r>
              <a:rPr lang="en-GB" sz="2800" dirty="0">
                <a:solidFill>
                  <a:srgbClr val="0055A5"/>
                </a:solidFill>
              </a:rPr>
              <a:t>:</a:t>
            </a:r>
          </a:p>
        </p:txBody>
      </p:sp>
      <p:sp>
        <p:nvSpPr>
          <p:cNvPr id="25" name="TextBox 24">
            <a:extLst>
              <a:ext uri="{FF2B5EF4-FFF2-40B4-BE49-F238E27FC236}">
                <a16:creationId xmlns:a16="http://schemas.microsoft.com/office/drawing/2014/main" id="{DEFD5DDB-6418-4E87-ABE3-4596B10BD308}"/>
              </a:ext>
            </a:extLst>
          </p:cNvPr>
          <p:cNvSpPr txBox="1"/>
          <p:nvPr/>
        </p:nvSpPr>
        <p:spPr>
          <a:xfrm>
            <a:off x="1221179" y="4472755"/>
            <a:ext cx="3729134" cy="584775"/>
          </a:xfrm>
          <a:prstGeom prst="rect">
            <a:avLst/>
          </a:prstGeom>
          <a:noFill/>
        </p:spPr>
        <p:txBody>
          <a:bodyPr wrap="square" rtlCol="0">
            <a:spAutoFit/>
          </a:bodyPr>
          <a:lstStyle/>
          <a:p>
            <a:r>
              <a:rPr lang="fr-FR" sz="3200" dirty="0">
                <a:solidFill>
                  <a:srgbClr val="EF4136"/>
                </a:solidFill>
              </a:rPr>
              <a:t>Il y a </a:t>
            </a:r>
            <a:r>
              <a:rPr lang="fr-FR" sz="3200" dirty="0">
                <a:solidFill>
                  <a:srgbClr val="0055A5"/>
                </a:solidFill>
              </a:rPr>
              <a:t>un livre.</a:t>
            </a:r>
          </a:p>
        </p:txBody>
      </p:sp>
      <p:sp>
        <p:nvSpPr>
          <p:cNvPr id="26" name="TextBox 25">
            <a:extLst>
              <a:ext uri="{FF2B5EF4-FFF2-40B4-BE49-F238E27FC236}">
                <a16:creationId xmlns:a16="http://schemas.microsoft.com/office/drawing/2014/main" id="{F579A8B3-F86E-4BCB-A50C-531D8620975C}"/>
              </a:ext>
            </a:extLst>
          </p:cNvPr>
          <p:cNvSpPr txBox="1"/>
          <p:nvPr/>
        </p:nvSpPr>
        <p:spPr>
          <a:xfrm>
            <a:off x="6998661" y="4518058"/>
            <a:ext cx="4012078" cy="584775"/>
          </a:xfrm>
          <a:prstGeom prst="rect">
            <a:avLst/>
          </a:prstGeom>
          <a:noFill/>
        </p:spPr>
        <p:txBody>
          <a:bodyPr wrap="square" rtlCol="0">
            <a:spAutoFit/>
          </a:bodyPr>
          <a:lstStyle/>
          <a:p>
            <a:r>
              <a:rPr lang="en-GB" sz="3200" dirty="0">
                <a:solidFill>
                  <a:srgbClr val="0055A5"/>
                </a:solidFill>
              </a:rPr>
              <a:t>There is a book.</a:t>
            </a:r>
            <a:endParaRPr lang="en-GB" sz="4000" dirty="0">
              <a:solidFill>
                <a:srgbClr val="0055A5"/>
              </a:solidFill>
            </a:endParaRPr>
          </a:p>
        </p:txBody>
      </p:sp>
      <p:sp>
        <p:nvSpPr>
          <p:cNvPr id="27" name="TextBox 26">
            <a:extLst>
              <a:ext uri="{FF2B5EF4-FFF2-40B4-BE49-F238E27FC236}">
                <a16:creationId xmlns:a16="http://schemas.microsoft.com/office/drawing/2014/main" id="{800A9447-BE1B-4F74-96A2-6EAFBF7E2EE8}"/>
              </a:ext>
            </a:extLst>
          </p:cNvPr>
          <p:cNvSpPr txBox="1"/>
          <p:nvPr/>
        </p:nvSpPr>
        <p:spPr>
          <a:xfrm>
            <a:off x="1221179" y="5245070"/>
            <a:ext cx="3808884" cy="584775"/>
          </a:xfrm>
          <a:prstGeom prst="rect">
            <a:avLst/>
          </a:prstGeom>
          <a:noFill/>
        </p:spPr>
        <p:txBody>
          <a:bodyPr wrap="square" rtlCol="0">
            <a:spAutoFit/>
          </a:bodyPr>
          <a:lstStyle/>
          <a:p>
            <a:r>
              <a:rPr lang="fr-FR" sz="3200" dirty="0">
                <a:solidFill>
                  <a:srgbClr val="EF4136"/>
                </a:solidFill>
              </a:rPr>
              <a:t>Il y a </a:t>
            </a:r>
            <a:r>
              <a:rPr lang="fr-FR" sz="3200" dirty="0">
                <a:solidFill>
                  <a:srgbClr val="0055A5"/>
                </a:solidFill>
              </a:rPr>
              <a:t>une maison.</a:t>
            </a:r>
          </a:p>
        </p:txBody>
      </p:sp>
      <p:sp>
        <p:nvSpPr>
          <p:cNvPr id="28" name="TextBox 27">
            <a:extLst>
              <a:ext uri="{FF2B5EF4-FFF2-40B4-BE49-F238E27FC236}">
                <a16:creationId xmlns:a16="http://schemas.microsoft.com/office/drawing/2014/main" id="{8658E779-6D61-4D47-A611-C9DA6C99E7CD}"/>
              </a:ext>
            </a:extLst>
          </p:cNvPr>
          <p:cNvSpPr txBox="1"/>
          <p:nvPr/>
        </p:nvSpPr>
        <p:spPr>
          <a:xfrm>
            <a:off x="6998661" y="5252670"/>
            <a:ext cx="3485064" cy="584775"/>
          </a:xfrm>
          <a:prstGeom prst="rect">
            <a:avLst/>
          </a:prstGeom>
          <a:noFill/>
        </p:spPr>
        <p:txBody>
          <a:bodyPr wrap="square" rtlCol="0">
            <a:spAutoFit/>
          </a:bodyPr>
          <a:lstStyle/>
          <a:p>
            <a:r>
              <a:rPr lang="en-GB" sz="3200" dirty="0">
                <a:solidFill>
                  <a:srgbClr val="0055A5"/>
                </a:solidFill>
              </a:rPr>
              <a:t>There is a house.</a:t>
            </a:r>
            <a:endParaRPr lang="en-GB" sz="2800" dirty="0">
              <a:solidFill>
                <a:srgbClr val="0055A5"/>
              </a:solidFill>
            </a:endParaRPr>
          </a:p>
        </p:txBody>
      </p:sp>
      <p:grpSp>
        <p:nvGrpSpPr>
          <p:cNvPr id="2" name="Group 1">
            <a:extLst>
              <a:ext uri="{FF2B5EF4-FFF2-40B4-BE49-F238E27FC236}">
                <a16:creationId xmlns:a16="http://schemas.microsoft.com/office/drawing/2014/main" id="{6FB3766C-6E1A-4779-8F4D-107469EDCB1F}"/>
              </a:ext>
            </a:extLst>
          </p:cNvPr>
          <p:cNvGrpSpPr/>
          <p:nvPr/>
        </p:nvGrpSpPr>
        <p:grpSpPr>
          <a:xfrm>
            <a:off x="7357962" y="2490040"/>
            <a:ext cx="4466514" cy="1878181"/>
            <a:chOff x="7357962" y="2490040"/>
            <a:chExt cx="4110831" cy="1612381"/>
          </a:xfrm>
          <a:solidFill>
            <a:srgbClr val="0055A5"/>
          </a:solidFill>
        </p:grpSpPr>
        <p:sp>
          <p:nvSpPr>
            <p:cNvPr id="29" name="Oval Callout 24">
              <a:extLst>
                <a:ext uri="{FF2B5EF4-FFF2-40B4-BE49-F238E27FC236}">
                  <a16:creationId xmlns:a16="http://schemas.microsoft.com/office/drawing/2014/main" id="{3F43D5CE-2183-4A9B-AB96-6E05018D1F41}"/>
                </a:ext>
              </a:extLst>
            </p:cNvPr>
            <p:cNvSpPr/>
            <p:nvPr/>
          </p:nvSpPr>
          <p:spPr>
            <a:xfrm>
              <a:off x="7357962" y="2490040"/>
              <a:ext cx="4110831" cy="1612381"/>
            </a:xfrm>
            <a:prstGeom prst="wedgeEllipseCallout">
              <a:avLst>
                <a:gd name="adj1" fmla="val -17699"/>
                <a:gd name="adj2" fmla="val 64924"/>
              </a:avLst>
            </a:prstGeom>
            <a:grp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CD16D186-ABD8-4D9C-897A-367731882283}"/>
                </a:ext>
              </a:extLst>
            </p:cNvPr>
            <p:cNvSpPr txBox="1"/>
            <p:nvPr/>
          </p:nvSpPr>
          <p:spPr>
            <a:xfrm>
              <a:off x="7649095" y="2754095"/>
              <a:ext cx="3528564" cy="1136146"/>
            </a:xfrm>
            <a:prstGeom prst="rect">
              <a:avLst/>
            </a:prstGeom>
            <a:noFill/>
          </p:spPr>
          <p:txBody>
            <a:bodyPr wrap="square" rtlCol="0">
              <a:spAutoFit/>
            </a:bodyPr>
            <a:lstStyle/>
            <a:p>
              <a:pPr algn="ctr"/>
              <a:r>
                <a:rPr lang="en-GB" sz="2000" b="1" dirty="0">
                  <a:solidFill>
                    <a:schemeClr val="bg1"/>
                  </a:solidFill>
                </a:rPr>
                <a:t>Remember: </a:t>
              </a:r>
              <a:r>
                <a:rPr lang="en-GB" sz="2000" b="1" dirty="0">
                  <a:solidFill>
                    <a:srgbClr val="FA6500"/>
                  </a:solidFill>
                </a:rPr>
                <a:t>un</a:t>
              </a:r>
              <a:r>
                <a:rPr lang="en-GB" sz="2000" b="1" dirty="0">
                  <a:solidFill>
                    <a:srgbClr val="FF0000"/>
                  </a:solidFill>
                </a:rPr>
                <a:t> </a:t>
              </a:r>
              <a:r>
                <a:rPr lang="en-GB" sz="2000" b="1" dirty="0">
                  <a:solidFill>
                    <a:schemeClr val="bg1"/>
                  </a:solidFill>
                </a:rPr>
                <a:t>/</a:t>
              </a:r>
              <a:r>
                <a:rPr lang="en-GB" sz="2000" b="1" dirty="0">
                  <a:solidFill>
                    <a:srgbClr val="FF0000"/>
                  </a:solidFill>
                </a:rPr>
                <a:t> </a:t>
              </a:r>
              <a:r>
                <a:rPr lang="en-GB" sz="2000" b="1" dirty="0">
                  <a:solidFill>
                    <a:srgbClr val="FA6500"/>
                  </a:solidFill>
                </a:rPr>
                <a:t>une</a:t>
              </a:r>
              <a:r>
                <a:rPr lang="en-GB" sz="2000" b="1" dirty="0">
                  <a:solidFill>
                    <a:srgbClr val="FF0000"/>
                  </a:solidFill>
                </a:rPr>
                <a:t> </a:t>
              </a:r>
              <a:r>
                <a:rPr lang="en-GB" sz="2000" b="1" dirty="0">
                  <a:solidFill>
                    <a:schemeClr val="bg1"/>
                  </a:solidFill>
                </a:rPr>
                <a:t>can also mean the number ‘one’, so this could be translated as ‘there is </a:t>
              </a:r>
              <a:r>
                <a:rPr lang="en-GB" sz="2000" b="1" dirty="0">
                  <a:solidFill>
                    <a:srgbClr val="FA6500"/>
                  </a:solidFill>
                </a:rPr>
                <a:t>one</a:t>
              </a:r>
              <a:r>
                <a:rPr lang="en-GB" sz="2000" b="1" dirty="0">
                  <a:solidFill>
                    <a:schemeClr val="bg1"/>
                  </a:solidFill>
                </a:rPr>
                <a:t> book’!</a:t>
              </a:r>
            </a:p>
          </p:txBody>
        </p:sp>
      </p:grpSp>
      <p:sp>
        <p:nvSpPr>
          <p:cNvPr id="32" name="TextBox 31">
            <a:extLst>
              <a:ext uri="{FF2B5EF4-FFF2-40B4-BE49-F238E27FC236}">
                <a16:creationId xmlns:a16="http://schemas.microsoft.com/office/drawing/2014/main" id="{B1EFC514-8839-46FC-B450-D57C092B9A76}"/>
              </a:ext>
            </a:extLst>
          </p:cNvPr>
          <p:cNvSpPr txBox="1"/>
          <p:nvPr/>
        </p:nvSpPr>
        <p:spPr>
          <a:xfrm>
            <a:off x="4376944" y="3288751"/>
            <a:ext cx="680573" cy="923330"/>
          </a:xfrm>
          <a:prstGeom prst="rect">
            <a:avLst/>
          </a:prstGeom>
          <a:solidFill>
            <a:srgbClr val="0055A5"/>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r-FR" sz="5400" b="1" dirty="0">
                <a:solidFill>
                  <a:srgbClr val="FCA164"/>
                </a:solidFill>
              </a:rPr>
              <a:t>il</a:t>
            </a:r>
          </a:p>
        </p:txBody>
      </p:sp>
      <p:sp>
        <p:nvSpPr>
          <p:cNvPr id="33" name="TextBox 32">
            <a:extLst>
              <a:ext uri="{FF2B5EF4-FFF2-40B4-BE49-F238E27FC236}">
                <a16:creationId xmlns:a16="http://schemas.microsoft.com/office/drawing/2014/main" id="{E336FB1E-D00E-47D6-A957-1EC7737333EC}"/>
              </a:ext>
            </a:extLst>
          </p:cNvPr>
          <p:cNvSpPr txBox="1"/>
          <p:nvPr/>
        </p:nvSpPr>
        <p:spPr>
          <a:xfrm>
            <a:off x="5068517" y="3289269"/>
            <a:ext cx="679061" cy="923330"/>
          </a:xfrm>
          <a:prstGeom prst="rect">
            <a:avLst/>
          </a:prstGeom>
          <a:solidFill>
            <a:srgbClr val="0055A5"/>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5400" b="1" dirty="0">
                <a:solidFill>
                  <a:srgbClr val="FCA164"/>
                </a:solidFill>
              </a:rPr>
              <a:t>y</a:t>
            </a:r>
          </a:p>
        </p:txBody>
      </p:sp>
      <p:sp>
        <p:nvSpPr>
          <p:cNvPr id="34" name="TextBox 33">
            <a:extLst>
              <a:ext uri="{FF2B5EF4-FFF2-40B4-BE49-F238E27FC236}">
                <a16:creationId xmlns:a16="http://schemas.microsoft.com/office/drawing/2014/main" id="{D7ACDF2A-13BA-4D5A-B7F4-1B05E30EAA79}"/>
              </a:ext>
            </a:extLst>
          </p:cNvPr>
          <p:cNvSpPr txBox="1"/>
          <p:nvPr/>
        </p:nvSpPr>
        <p:spPr>
          <a:xfrm>
            <a:off x="5747578" y="3289656"/>
            <a:ext cx="709667" cy="923330"/>
          </a:xfrm>
          <a:prstGeom prst="rect">
            <a:avLst/>
          </a:prstGeom>
          <a:solidFill>
            <a:srgbClr val="0055A5"/>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GB" sz="5400" b="1" dirty="0">
                <a:solidFill>
                  <a:srgbClr val="FCA164"/>
                </a:solidFill>
              </a:rPr>
              <a:t>a</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P spid="27" grpId="0"/>
      <p:bldP spid="28" grpId="0"/>
      <p:bldP spid="32" grpId="0" animBg="1"/>
      <p:bldP spid="33" grpId="0" animBg="1"/>
      <p:bldP spid="3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How many?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6F6D55A4-D096-4576-BC1F-89BE76368C6B}"/>
              </a:ext>
            </a:extLst>
          </p:cNvPr>
          <p:cNvSpPr txBox="1"/>
          <p:nvPr/>
        </p:nvSpPr>
        <p:spPr>
          <a:xfrm>
            <a:off x="334673" y="1384103"/>
            <a:ext cx="11522653" cy="523220"/>
          </a:xfrm>
          <a:prstGeom prst="rect">
            <a:avLst/>
          </a:prstGeom>
          <a:noFill/>
        </p:spPr>
        <p:txBody>
          <a:bodyPr wrap="square" rtlCol="0">
            <a:spAutoFit/>
          </a:bodyPr>
          <a:lstStyle/>
          <a:p>
            <a:r>
              <a:rPr lang="en-GB" sz="2800" dirty="0">
                <a:solidFill>
                  <a:srgbClr val="0055A5"/>
                </a:solidFill>
              </a:rPr>
              <a:t>Notice that </a:t>
            </a:r>
            <a:r>
              <a:rPr lang="fr-FR" sz="2800" b="1" dirty="0">
                <a:solidFill>
                  <a:srgbClr val="EF4136"/>
                </a:solidFill>
              </a:rPr>
              <a:t>il y a </a:t>
            </a:r>
            <a:r>
              <a:rPr lang="en-GB" sz="2800" dirty="0">
                <a:solidFill>
                  <a:srgbClr val="0055A5"/>
                </a:solidFill>
              </a:rPr>
              <a:t>means both ‘there is’ and ‘there are’:</a:t>
            </a:r>
          </a:p>
        </p:txBody>
      </p:sp>
      <p:sp>
        <p:nvSpPr>
          <p:cNvPr id="10" name="TextBox 9">
            <a:extLst>
              <a:ext uri="{FF2B5EF4-FFF2-40B4-BE49-F238E27FC236}">
                <a16:creationId xmlns:a16="http://schemas.microsoft.com/office/drawing/2014/main" id="{89AC68DE-5A4A-4261-9B83-D99260C2B08F}"/>
              </a:ext>
            </a:extLst>
          </p:cNvPr>
          <p:cNvSpPr txBox="1"/>
          <p:nvPr/>
        </p:nvSpPr>
        <p:spPr>
          <a:xfrm>
            <a:off x="6043405" y="2209838"/>
            <a:ext cx="4724574" cy="523220"/>
          </a:xfrm>
          <a:prstGeom prst="rect">
            <a:avLst/>
          </a:prstGeom>
          <a:noFill/>
        </p:spPr>
        <p:txBody>
          <a:bodyPr wrap="square" rtlCol="0">
            <a:spAutoFit/>
          </a:bodyPr>
          <a:lstStyle/>
          <a:p>
            <a:r>
              <a:rPr lang="en-GB" sz="2800" dirty="0">
                <a:solidFill>
                  <a:srgbClr val="EF4136"/>
                </a:solidFill>
              </a:rPr>
              <a:t>There is </a:t>
            </a:r>
            <a:r>
              <a:rPr lang="en-GB" sz="2800" dirty="0">
                <a:solidFill>
                  <a:srgbClr val="0055A5"/>
                </a:solidFill>
              </a:rPr>
              <a:t>a computer.</a:t>
            </a:r>
          </a:p>
        </p:txBody>
      </p:sp>
      <p:sp>
        <p:nvSpPr>
          <p:cNvPr id="11" name="TextBox 10">
            <a:extLst>
              <a:ext uri="{FF2B5EF4-FFF2-40B4-BE49-F238E27FC236}">
                <a16:creationId xmlns:a16="http://schemas.microsoft.com/office/drawing/2014/main" id="{87152363-B3D1-4DAB-B232-8B1276BB81D2}"/>
              </a:ext>
            </a:extLst>
          </p:cNvPr>
          <p:cNvSpPr txBox="1"/>
          <p:nvPr/>
        </p:nvSpPr>
        <p:spPr>
          <a:xfrm>
            <a:off x="6043405" y="2883926"/>
            <a:ext cx="5075469" cy="523220"/>
          </a:xfrm>
          <a:prstGeom prst="rect">
            <a:avLst/>
          </a:prstGeom>
          <a:noFill/>
        </p:spPr>
        <p:txBody>
          <a:bodyPr wrap="square" rtlCol="0">
            <a:spAutoFit/>
          </a:bodyPr>
          <a:lstStyle/>
          <a:p>
            <a:r>
              <a:rPr lang="en-GB" sz="2800" dirty="0">
                <a:solidFill>
                  <a:srgbClr val="EF4136"/>
                </a:solidFill>
              </a:rPr>
              <a:t>There are </a:t>
            </a:r>
            <a:r>
              <a:rPr lang="en-GB" sz="2800" dirty="0">
                <a:solidFill>
                  <a:srgbClr val="0055A5"/>
                </a:solidFill>
              </a:rPr>
              <a:t>four computers.</a:t>
            </a:r>
          </a:p>
        </p:txBody>
      </p:sp>
      <p:sp>
        <p:nvSpPr>
          <p:cNvPr id="12" name="TextBox 11">
            <a:extLst>
              <a:ext uri="{FF2B5EF4-FFF2-40B4-BE49-F238E27FC236}">
                <a16:creationId xmlns:a16="http://schemas.microsoft.com/office/drawing/2014/main" id="{06647567-601D-4B9D-B9FB-8D5EA04415E6}"/>
              </a:ext>
            </a:extLst>
          </p:cNvPr>
          <p:cNvSpPr txBox="1"/>
          <p:nvPr/>
        </p:nvSpPr>
        <p:spPr>
          <a:xfrm>
            <a:off x="334672" y="2209838"/>
            <a:ext cx="3961284" cy="523220"/>
          </a:xfrm>
          <a:prstGeom prst="rect">
            <a:avLst/>
          </a:prstGeom>
          <a:noFill/>
        </p:spPr>
        <p:txBody>
          <a:bodyPr wrap="square" rtlCol="0">
            <a:spAutoFit/>
          </a:bodyPr>
          <a:lstStyle/>
          <a:p>
            <a:r>
              <a:rPr lang="fr-FR" sz="2800" b="1" dirty="0">
                <a:solidFill>
                  <a:srgbClr val="EF4136"/>
                </a:solidFill>
              </a:rPr>
              <a:t>Il y a </a:t>
            </a:r>
            <a:r>
              <a:rPr lang="fr-FR" sz="2800" b="1" dirty="0">
                <a:solidFill>
                  <a:srgbClr val="0055A5"/>
                </a:solidFill>
              </a:rPr>
              <a:t>un ordinateur.</a:t>
            </a:r>
          </a:p>
        </p:txBody>
      </p:sp>
      <p:sp>
        <p:nvSpPr>
          <p:cNvPr id="13" name="TextBox 12">
            <a:extLst>
              <a:ext uri="{FF2B5EF4-FFF2-40B4-BE49-F238E27FC236}">
                <a16:creationId xmlns:a16="http://schemas.microsoft.com/office/drawing/2014/main" id="{F9280BCC-D3BB-48BF-A857-D7C14E54CA0A}"/>
              </a:ext>
            </a:extLst>
          </p:cNvPr>
          <p:cNvSpPr txBox="1"/>
          <p:nvPr/>
        </p:nvSpPr>
        <p:spPr>
          <a:xfrm>
            <a:off x="334672" y="2883927"/>
            <a:ext cx="4960216" cy="523220"/>
          </a:xfrm>
          <a:prstGeom prst="rect">
            <a:avLst/>
          </a:prstGeom>
          <a:noFill/>
        </p:spPr>
        <p:txBody>
          <a:bodyPr wrap="square" rtlCol="0">
            <a:spAutoFit/>
          </a:bodyPr>
          <a:lstStyle/>
          <a:p>
            <a:r>
              <a:rPr lang="fr-FR" sz="2800" b="1" dirty="0">
                <a:solidFill>
                  <a:srgbClr val="EF4136"/>
                </a:solidFill>
              </a:rPr>
              <a:t>Il y a </a:t>
            </a:r>
            <a:r>
              <a:rPr lang="fr-FR" sz="2800" b="1" dirty="0">
                <a:solidFill>
                  <a:srgbClr val="0055A5"/>
                </a:solidFill>
              </a:rPr>
              <a:t>quatre ordinateurs.</a:t>
            </a:r>
          </a:p>
        </p:txBody>
      </p:sp>
      <p:sp>
        <p:nvSpPr>
          <p:cNvPr id="16" name="TextBox 15">
            <a:extLst>
              <a:ext uri="{FF2B5EF4-FFF2-40B4-BE49-F238E27FC236}">
                <a16:creationId xmlns:a16="http://schemas.microsoft.com/office/drawing/2014/main" id="{863951DA-E0BA-43FC-83A2-5D4E47336BB1}"/>
              </a:ext>
            </a:extLst>
          </p:cNvPr>
          <p:cNvSpPr txBox="1"/>
          <p:nvPr/>
        </p:nvSpPr>
        <p:spPr>
          <a:xfrm>
            <a:off x="334673" y="3771216"/>
            <a:ext cx="11522653" cy="2246769"/>
          </a:xfrm>
          <a:prstGeom prst="rect">
            <a:avLst/>
          </a:prstGeom>
          <a:noFill/>
        </p:spPr>
        <p:txBody>
          <a:bodyPr wrap="square" rtlCol="0">
            <a:spAutoFit/>
          </a:bodyPr>
          <a:lstStyle/>
          <a:p>
            <a:r>
              <a:rPr lang="en-GB" sz="2800" dirty="0">
                <a:solidFill>
                  <a:srgbClr val="0055A5"/>
                </a:solidFill>
              </a:rPr>
              <a:t>As in English, we can add an –s to the end of most French words to make them plural. However, the –s is silent in French! (SFC) </a:t>
            </a:r>
          </a:p>
          <a:p>
            <a:endParaRPr lang="en-GB" sz="2800" dirty="0">
              <a:solidFill>
                <a:srgbClr val="0055A5"/>
              </a:solidFill>
            </a:endParaRPr>
          </a:p>
          <a:p>
            <a:r>
              <a:rPr lang="en-GB" sz="2800" dirty="0">
                <a:solidFill>
                  <a:srgbClr val="0055A5"/>
                </a:solidFill>
              </a:rPr>
              <a:t>You cannot tell by listening to a French noun whether it is singular or plural.</a:t>
            </a:r>
          </a:p>
        </p:txBody>
      </p:sp>
    </p:spTree>
    <p:extLst>
      <p:ext uri="{BB962C8B-B14F-4D97-AF65-F5344CB8AC3E}">
        <p14:creationId xmlns:p14="http://schemas.microsoft.com/office/powerpoint/2010/main" val="198629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How many?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35" name="TextBox 34">
            <a:extLst>
              <a:ext uri="{FF2B5EF4-FFF2-40B4-BE49-F238E27FC236}">
                <a16:creationId xmlns:a16="http://schemas.microsoft.com/office/drawing/2014/main" id="{9F0E60C8-90A5-4614-867A-7936F4C30A56}"/>
              </a:ext>
            </a:extLst>
          </p:cNvPr>
          <p:cNvSpPr txBox="1"/>
          <p:nvPr/>
        </p:nvSpPr>
        <p:spPr>
          <a:xfrm>
            <a:off x="102344" y="1276333"/>
            <a:ext cx="9955849" cy="461665"/>
          </a:xfrm>
          <a:prstGeom prst="rect">
            <a:avLst/>
          </a:prstGeom>
          <a:noFill/>
        </p:spPr>
        <p:txBody>
          <a:bodyPr wrap="square" rtlCol="0">
            <a:spAutoFit/>
          </a:bodyPr>
          <a:lstStyle/>
          <a:p>
            <a:r>
              <a:rPr lang="fr-FR" sz="2400">
                <a:solidFill>
                  <a:srgbClr val="0055A5"/>
                </a:solidFill>
              </a:rPr>
              <a:t>Il y a quoi? Écris en anglais!</a:t>
            </a:r>
          </a:p>
        </p:txBody>
      </p:sp>
      <p:graphicFrame>
        <p:nvGraphicFramePr>
          <p:cNvPr id="36" name="Table 35">
            <a:extLst>
              <a:ext uri="{FF2B5EF4-FFF2-40B4-BE49-F238E27FC236}">
                <a16:creationId xmlns:a16="http://schemas.microsoft.com/office/drawing/2014/main" id="{C3D05AFB-2600-4A00-8989-C53F201DB049}"/>
              </a:ext>
            </a:extLst>
          </p:cNvPr>
          <p:cNvGraphicFramePr>
            <a:graphicFrameLocks noGrp="1"/>
          </p:cNvGraphicFramePr>
          <p:nvPr>
            <p:extLst>
              <p:ext uri="{D42A27DB-BD31-4B8C-83A1-F6EECF244321}">
                <p14:modId xmlns:p14="http://schemas.microsoft.com/office/powerpoint/2010/main" val="1808256111"/>
              </p:ext>
            </p:extLst>
          </p:nvPr>
        </p:nvGraphicFramePr>
        <p:xfrm>
          <a:off x="2115308" y="1866302"/>
          <a:ext cx="8128000" cy="338403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483433">
                <a:tc>
                  <a:txBody>
                    <a:bodyPr/>
                    <a:lstStyle/>
                    <a:p>
                      <a:pPr algn="ctr"/>
                      <a:r>
                        <a:rPr lang="en-GB" sz="2000" b="1" dirty="0">
                          <a:solidFill>
                            <a:srgbClr val="0055A5"/>
                          </a:solidFill>
                        </a:rPr>
                        <a:t>La chose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55A5"/>
                          </a:solidFill>
                        </a:rPr>
                        <a:t>How many?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3433">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3433">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3433">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3433">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3433">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3433">
                <a:tc>
                  <a:txBody>
                    <a:bodyPr/>
                    <a:lstStyle/>
                    <a:p>
                      <a:endParaRPr lang="en-GB" sz="200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55A5"/>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5" name="TextBox 44">
            <a:extLst>
              <a:ext uri="{FF2B5EF4-FFF2-40B4-BE49-F238E27FC236}">
                <a16:creationId xmlns:a16="http://schemas.microsoft.com/office/drawing/2014/main" id="{2D6D8B93-E772-4213-BA00-0C7E653FB5C5}"/>
              </a:ext>
            </a:extLst>
          </p:cNvPr>
          <p:cNvSpPr txBox="1"/>
          <p:nvPr/>
        </p:nvSpPr>
        <p:spPr>
          <a:xfrm>
            <a:off x="8023187" y="2844143"/>
            <a:ext cx="2971800" cy="461665"/>
          </a:xfrm>
          <a:prstGeom prst="rect">
            <a:avLst/>
          </a:prstGeom>
          <a:noFill/>
        </p:spPr>
        <p:txBody>
          <a:bodyPr wrap="square" rtlCol="0">
            <a:spAutoFit/>
          </a:bodyPr>
          <a:lstStyle/>
          <a:p>
            <a:r>
              <a:rPr lang="en-GB" sz="2400" dirty="0">
                <a:solidFill>
                  <a:srgbClr val="0055A5"/>
                </a:solidFill>
              </a:rPr>
              <a:t>3</a:t>
            </a:r>
          </a:p>
        </p:txBody>
      </p:sp>
      <p:sp>
        <p:nvSpPr>
          <p:cNvPr id="46" name="TextBox 45">
            <a:extLst>
              <a:ext uri="{FF2B5EF4-FFF2-40B4-BE49-F238E27FC236}">
                <a16:creationId xmlns:a16="http://schemas.microsoft.com/office/drawing/2014/main" id="{B2A7429B-4A1B-4B46-AB99-F69C9C6DCF66}"/>
              </a:ext>
            </a:extLst>
          </p:cNvPr>
          <p:cNvSpPr txBox="1"/>
          <p:nvPr/>
        </p:nvSpPr>
        <p:spPr>
          <a:xfrm>
            <a:off x="3274704" y="2345992"/>
            <a:ext cx="2971800" cy="461665"/>
          </a:xfrm>
          <a:prstGeom prst="rect">
            <a:avLst/>
          </a:prstGeom>
          <a:noFill/>
        </p:spPr>
        <p:txBody>
          <a:bodyPr wrap="square" rtlCol="0">
            <a:spAutoFit/>
          </a:bodyPr>
          <a:lstStyle/>
          <a:p>
            <a:r>
              <a:rPr lang="en-GB" sz="2400" dirty="0">
                <a:solidFill>
                  <a:srgbClr val="0055A5"/>
                </a:solidFill>
              </a:rPr>
              <a:t>bedroom</a:t>
            </a:r>
          </a:p>
        </p:txBody>
      </p:sp>
      <p:sp>
        <p:nvSpPr>
          <p:cNvPr id="47" name="TextBox 46">
            <a:extLst>
              <a:ext uri="{FF2B5EF4-FFF2-40B4-BE49-F238E27FC236}">
                <a16:creationId xmlns:a16="http://schemas.microsoft.com/office/drawing/2014/main" id="{05B2FEE5-86B6-449F-9897-F76DCECB5345}"/>
              </a:ext>
            </a:extLst>
          </p:cNvPr>
          <p:cNvSpPr txBox="1"/>
          <p:nvPr/>
        </p:nvSpPr>
        <p:spPr>
          <a:xfrm>
            <a:off x="7883624" y="3797319"/>
            <a:ext cx="2971800" cy="461665"/>
          </a:xfrm>
          <a:prstGeom prst="rect">
            <a:avLst/>
          </a:prstGeom>
          <a:noFill/>
        </p:spPr>
        <p:txBody>
          <a:bodyPr wrap="square" rtlCol="0">
            <a:spAutoFit/>
          </a:bodyPr>
          <a:lstStyle/>
          <a:p>
            <a:r>
              <a:rPr lang="en-GB" sz="2400" dirty="0">
                <a:solidFill>
                  <a:srgbClr val="0055A5"/>
                </a:solidFill>
              </a:rPr>
              <a:t>10</a:t>
            </a:r>
          </a:p>
        </p:txBody>
      </p:sp>
      <p:sp>
        <p:nvSpPr>
          <p:cNvPr id="49" name="TextBox 48">
            <a:extLst>
              <a:ext uri="{FF2B5EF4-FFF2-40B4-BE49-F238E27FC236}">
                <a16:creationId xmlns:a16="http://schemas.microsoft.com/office/drawing/2014/main" id="{8C7411AE-17B9-405F-A215-67167654E71C}"/>
              </a:ext>
            </a:extLst>
          </p:cNvPr>
          <p:cNvSpPr txBox="1"/>
          <p:nvPr/>
        </p:nvSpPr>
        <p:spPr>
          <a:xfrm>
            <a:off x="2860129" y="4249977"/>
            <a:ext cx="2619024" cy="461665"/>
          </a:xfrm>
          <a:prstGeom prst="rect">
            <a:avLst/>
          </a:prstGeom>
          <a:noFill/>
        </p:spPr>
        <p:txBody>
          <a:bodyPr wrap="square" rtlCol="0">
            <a:spAutoFit/>
          </a:bodyPr>
          <a:lstStyle/>
          <a:p>
            <a:pPr algn="ctr"/>
            <a:r>
              <a:rPr lang="en-GB" sz="2400" dirty="0">
                <a:solidFill>
                  <a:srgbClr val="0055A5"/>
                </a:solidFill>
              </a:rPr>
              <a:t>people</a:t>
            </a:r>
          </a:p>
        </p:txBody>
      </p:sp>
      <p:sp>
        <p:nvSpPr>
          <p:cNvPr id="50" name="TextBox 49">
            <a:extLst>
              <a:ext uri="{FF2B5EF4-FFF2-40B4-BE49-F238E27FC236}">
                <a16:creationId xmlns:a16="http://schemas.microsoft.com/office/drawing/2014/main" id="{D389D0D2-043E-421C-97B9-D5E48EC80651}"/>
              </a:ext>
            </a:extLst>
          </p:cNvPr>
          <p:cNvSpPr txBox="1"/>
          <p:nvPr/>
        </p:nvSpPr>
        <p:spPr>
          <a:xfrm>
            <a:off x="8002241" y="4734983"/>
            <a:ext cx="2971800" cy="461665"/>
          </a:xfrm>
          <a:prstGeom prst="rect">
            <a:avLst/>
          </a:prstGeom>
          <a:noFill/>
        </p:spPr>
        <p:txBody>
          <a:bodyPr wrap="square" rtlCol="0">
            <a:spAutoFit/>
          </a:bodyPr>
          <a:lstStyle/>
          <a:p>
            <a:r>
              <a:rPr lang="en-GB" sz="2400" dirty="0">
                <a:solidFill>
                  <a:srgbClr val="0055A5"/>
                </a:solidFill>
              </a:rPr>
              <a:t>2</a:t>
            </a:r>
          </a:p>
        </p:txBody>
      </p:sp>
      <p:sp>
        <p:nvSpPr>
          <p:cNvPr id="52" name="TextBox 51">
            <a:extLst>
              <a:ext uri="{FF2B5EF4-FFF2-40B4-BE49-F238E27FC236}">
                <a16:creationId xmlns:a16="http://schemas.microsoft.com/office/drawing/2014/main" id="{E76E5EE7-0F3E-4C29-83DA-DEB117F8164A}"/>
              </a:ext>
            </a:extLst>
          </p:cNvPr>
          <p:cNvSpPr txBox="1"/>
          <p:nvPr/>
        </p:nvSpPr>
        <p:spPr>
          <a:xfrm>
            <a:off x="3569649" y="2830996"/>
            <a:ext cx="2971800" cy="461665"/>
          </a:xfrm>
          <a:prstGeom prst="rect">
            <a:avLst/>
          </a:prstGeom>
          <a:noFill/>
        </p:spPr>
        <p:txBody>
          <a:bodyPr wrap="square" rtlCol="0">
            <a:spAutoFit/>
          </a:bodyPr>
          <a:lstStyle/>
          <a:p>
            <a:r>
              <a:rPr lang="en-GB" sz="2400" dirty="0">
                <a:solidFill>
                  <a:srgbClr val="0055A5"/>
                </a:solidFill>
              </a:rPr>
              <a:t>books</a:t>
            </a:r>
          </a:p>
        </p:txBody>
      </p:sp>
      <p:sp>
        <p:nvSpPr>
          <p:cNvPr id="53" name="TextBox 52">
            <a:extLst>
              <a:ext uri="{FF2B5EF4-FFF2-40B4-BE49-F238E27FC236}">
                <a16:creationId xmlns:a16="http://schemas.microsoft.com/office/drawing/2014/main" id="{6026033E-8AC7-4DA6-95EB-7E9B721F0A90}"/>
              </a:ext>
            </a:extLst>
          </p:cNvPr>
          <p:cNvSpPr txBox="1"/>
          <p:nvPr/>
        </p:nvSpPr>
        <p:spPr>
          <a:xfrm>
            <a:off x="3594368" y="3810917"/>
            <a:ext cx="2971800" cy="461665"/>
          </a:xfrm>
          <a:prstGeom prst="rect">
            <a:avLst/>
          </a:prstGeom>
          <a:noFill/>
        </p:spPr>
        <p:txBody>
          <a:bodyPr wrap="square" rtlCol="0">
            <a:spAutoFit/>
          </a:bodyPr>
          <a:lstStyle/>
          <a:p>
            <a:r>
              <a:rPr lang="en-GB" sz="2400" dirty="0">
                <a:solidFill>
                  <a:srgbClr val="0055A5"/>
                </a:solidFill>
              </a:rPr>
              <a:t>dogs</a:t>
            </a:r>
          </a:p>
        </p:txBody>
      </p:sp>
      <p:sp>
        <p:nvSpPr>
          <p:cNvPr id="55" name="TextBox 54">
            <a:extLst>
              <a:ext uri="{FF2B5EF4-FFF2-40B4-BE49-F238E27FC236}">
                <a16:creationId xmlns:a16="http://schemas.microsoft.com/office/drawing/2014/main" id="{A094D52D-DA85-47BD-A848-BCF8AA0A6735}"/>
              </a:ext>
            </a:extLst>
          </p:cNvPr>
          <p:cNvSpPr txBox="1"/>
          <p:nvPr/>
        </p:nvSpPr>
        <p:spPr>
          <a:xfrm>
            <a:off x="2939565" y="3315999"/>
            <a:ext cx="2971800" cy="461665"/>
          </a:xfrm>
          <a:prstGeom prst="rect">
            <a:avLst/>
          </a:prstGeom>
          <a:noFill/>
        </p:spPr>
        <p:txBody>
          <a:bodyPr wrap="square" rtlCol="0">
            <a:spAutoFit/>
          </a:bodyPr>
          <a:lstStyle/>
          <a:p>
            <a:r>
              <a:rPr lang="en-GB" sz="2400" dirty="0">
                <a:solidFill>
                  <a:srgbClr val="0055A5"/>
                </a:solidFill>
              </a:rPr>
              <a:t>mobile phones</a:t>
            </a:r>
          </a:p>
        </p:txBody>
      </p:sp>
      <p:sp>
        <p:nvSpPr>
          <p:cNvPr id="56" name="TextBox 55">
            <a:extLst>
              <a:ext uri="{FF2B5EF4-FFF2-40B4-BE49-F238E27FC236}">
                <a16:creationId xmlns:a16="http://schemas.microsoft.com/office/drawing/2014/main" id="{F35E2B46-057D-4434-B245-0FE02D5E687F}"/>
              </a:ext>
            </a:extLst>
          </p:cNvPr>
          <p:cNvSpPr txBox="1"/>
          <p:nvPr/>
        </p:nvSpPr>
        <p:spPr>
          <a:xfrm>
            <a:off x="8023187" y="2360586"/>
            <a:ext cx="2971800" cy="461665"/>
          </a:xfrm>
          <a:prstGeom prst="rect">
            <a:avLst/>
          </a:prstGeom>
          <a:noFill/>
        </p:spPr>
        <p:txBody>
          <a:bodyPr wrap="square" rtlCol="0">
            <a:spAutoFit/>
          </a:bodyPr>
          <a:lstStyle/>
          <a:p>
            <a:r>
              <a:rPr lang="en-GB" sz="2400" dirty="0">
                <a:solidFill>
                  <a:srgbClr val="0055A5"/>
                </a:solidFill>
              </a:rPr>
              <a:t>1</a:t>
            </a:r>
          </a:p>
        </p:txBody>
      </p:sp>
      <p:sp>
        <p:nvSpPr>
          <p:cNvPr id="57" name="TextBox 56">
            <a:extLst>
              <a:ext uri="{FF2B5EF4-FFF2-40B4-BE49-F238E27FC236}">
                <a16:creationId xmlns:a16="http://schemas.microsoft.com/office/drawing/2014/main" id="{58ACBE5F-2D0A-489B-B988-E1C337CC704D}"/>
              </a:ext>
            </a:extLst>
          </p:cNvPr>
          <p:cNvSpPr txBox="1"/>
          <p:nvPr/>
        </p:nvSpPr>
        <p:spPr>
          <a:xfrm>
            <a:off x="8023187" y="3327700"/>
            <a:ext cx="2971800" cy="461665"/>
          </a:xfrm>
          <a:prstGeom prst="rect">
            <a:avLst/>
          </a:prstGeom>
          <a:noFill/>
        </p:spPr>
        <p:txBody>
          <a:bodyPr wrap="square" rtlCol="0">
            <a:spAutoFit/>
          </a:bodyPr>
          <a:lstStyle/>
          <a:p>
            <a:r>
              <a:rPr lang="en-GB" sz="2400" dirty="0">
                <a:solidFill>
                  <a:srgbClr val="0055A5"/>
                </a:solidFill>
              </a:rPr>
              <a:t>4</a:t>
            </a:r>
          </a:p>
        </p:txBody>
      </p:sp>
      <p:sp>
        <p:nvSpPr>
          <p:cNvPr id="59" name="TextBox 58">
            <a:extLst>
              <a:ext uri="{FF2B5EF4-FFF2-40B4-BE49-F238E27FC236}">
                <a16:creationId xmlns:a16="http://schemas.microsoft.com/office/drawing/2014/main" id="{15ADD901-F800-4A58-B954-4D5B8C719228}"/>
              </a:ext>
            </a:extLst>
          </p:cNvPr>
          <p:cNvSpPr txBox="1"/>
          <p:nvPr/>
        </p:nvSpPr>
        <p:spPr>
          <a:xfrm>
            <a:off x="7889777" y="4251429"/>
            <a:ext cx="2971800" cy="461665"/>
          </a:xfrm>
          <a:prstGeom prst="rect">
            <a:avLst/>
          </a:prstGeom>
          <a:noFill/>
        </p:spPr>
        <p:txBody>
          <a:bodyPr wrap="square" rtlCol="0">
            <a:spAutoFit/>
          </a:bodyPr>
          <a:lstStyle/>
          <a:p>
            <a:r>
              <a:rPr lang="en-GB" sz="2400" dirty="0">
                <a:solidFill>
                  <a:srgbClr val="0055A5"/>
                </a:solidFill>
              </a:rPr>
              <a:t>12</a:t>
            </a:r>
          </a:p>
        </p:txBody>
      </p:sp>
      <p:sp>
        <p:nvSpPr>
          <p:cNvPr id="60" name="TextBox 59">
            <a:extLst>
              <a:ext uri="{FF2B5EF4-FFF2-40B4-BE49-F238E27FC236}">
                <a16:creationId xmlns:a16="http://schemas.microsoft.com/office/drawing/2014/main" id="{B3A05DE5-D16F-468B-812B-103FC367BA6E}"/>
              </a:ext>
            </a:extLst>
          </p:cNvPr>
          <p:cNvSpPr txBox="1"/>
          <p:nvPr/>
        </p:nvSpPr>
        <p:spPr>
          <a:xfrm>
            <a:off x="3514933" y="4734983"/>
            <a:ext cx="2971800" cy="461665"/>
          </a:xfrm>
          <a:prstGeom prst="rect">
            <a:avLst/>
          </a:prstGeom>
          <a:noFill/>
        </p:spPr>
        <p:txBody>
          <a:bodyPr wrap="square" rtlCol="0">
            <a:spAutoFit/>
          </a:bodyPr>
          <a:lstStyle/>
          <a:p>
            <a:r>
              <a:rPr lang="en-GB" sz="2400" dirty="0">
                <a:solidFill>
                  <a:srgbClr val="0055A5"/>
                </a:solidFill>
              </a:rPr>
              <a:t>ideas</a:t>
            </a:r>
          </a:p>
        </p:txBody>
      </p:sp>
      <p:sp>
        <p:nvSpPr>
          <p:cNvPr id="2" name="Rectangle 1">
            <a:hlinkClick r:id="" action="ppaction://noaction">
              <a:snd r:embed="rId3" name="il y a une chambre.wav"/>
            </a:hlinkClick>
            <a:extLst>
              <a:ext uri="{FF2B5EF4-FFF2-40B4-BE49-F238E27FC236}">
                <a16:creationId xmlns:a16="http://schemas.microsoft.com/office/drawing/2014/main" id="{A30350ED-9A5E-4B64-88BC-23DBA3FFED63}"/>
              </a:ext>
            </a:extLst>
          </p:cNvPr>
          <p:cNvSpPr/>
          <p:nvPr/>
        </p:nvSpPr>
        <p:spPr>
          <a:xfrm>
            <a:off x="1579745" y="2360586"/>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1</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3" name="Rectangle 2">
            <a:hlinkClick r:id="" action="ppaction://noaction">
              <a:snd r:embed="rId4" name="il y a trois livres.wav"/>
            </a:hlinkClick>
            <a:extLst>
              <a:ext uri="{FF2B5EF4-FFF2-40B4-BE49-F238E27FC236}">
                <a16:creationId xmlns:a16="http://schemas.microsoft.com/office/drawing/2014/main" id="{BB18773B-61EE-40AB-B585-8E41453212C5}"/>
              </a:ext>
            </a:extLst>
          </p:cNvPr>
          <p:cNvSpPr/>
          <p:nvPr/>
        </p:nvSpPr>
        <p:spPr>
          <a:xfrm>
            <a:off x="1570086" y="2841750"/>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2</a:t>
            </a:r>
          </a:p>
        </p:txBody>
      </p:sp>
      <p:sp>
        <p:nvSpPr>
          <p:cNvPr id="5" name="Rectangle 4">
            <a:hlinkClick r:id="" action="ppaction://noaction">
              <a:snd r:embed="rId5" name="il y a quatre portables.wav"/>
            </a:hlinkClick>
            <a:extLst>
              <a:ext uri="{FF2B5EF4-FFF2-40B4-BE49-F238E27FC236}">
                <a16:creationId xmlns:a16="http://schemas.microsoft.com/office/drawing/2014/main" id="{EE6E5B3B-5C9C-4945-8F72-D850EBFC705B}"/>
              </a:ext>
            </a:extLst>
          </p:cNvPr>
          <p:cNvSpPr/>
          <p:nvPr/>
        </p:nvSpPr>
        <p:spPr>
          <a:xfrm>
            <a:off x="1579745" y="3332307"/>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3</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67" name="Rectangle 66">
            <a:hlinkClick r:id="" action="ppaction://noaction">
              <a:snd r:embed="rId6" name="il y a dix chiens.wav"/>
            </a:hlinkClick>
            <a:extLst>
              <a:ext uri="{FF2B5EF4-FFF2-40B4-BE49-F238E27FC236}">
                <a16:creationId xmlns:a16="http://schemas.microsoft.com/office/drawing/2014/main" id="{40A4539F-099D-4CD4-9FDC-0DB0A1D28170}"/>
              </a:ext>
            </a:extLst>
          </p:cNvPr>
          <p:cNvSpPr/>
          <p:nvPr/>
        </p:nvSpPr>
        <p:spPr>
          <a:xfrm>
            <a:off x="1579745" y="3843750"/>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4</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71" name="Rectangle 70">
            <a:hlinkClick r:id="" action="ppaction://noaction">
              <a:snd r:embed="rId7" name="il y a douze personnes.wav"/>
            </a:hlinkClick>
            <a:extLst>
              <a:ext uri="{FF2B5EF4-FFF2-40B4-BE49-F238E27FC236}">
                <a16:creationId xmlns:a16="http://schemas.microsoft.com/office/drawing/2014/main" id="{32A29B72-4766-4D30-AC5F-AA5EB6ED4763}"/>
              </a:ext>
            </a:extLst>
          </p:cNvPr>
          <p:cNvSpPr/>
          <p:nvPr/>
        </p:nvSpPr>
        <p:spPr>
          <a:xfrm>
            <a:off x="1570086" y="4350910"/>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5</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73" name="Rectangle 72">
            <a:hlinkClick r:id="" action="ppaction://noaction">
              <a:snd r:embed="rId8" name="il y a deux idees v2.wav"/>
            </a:hlinkClick>
            <a:extLst>
              <a:ext uri="{FF2B5EF4-FFF2-40B4-BE49-F238E27FC236}">
                <a16:creationId xmlns:a16="http://schemas.microsoft.com/office/drawing/2014/main" id="{35CABF76-2F96-4010-BACB-A1FF7ABA7CF9}"/>
              </a:ext>
            </a:extLst>
          </p:cNvPr>
          <p:cNvSpPr/>
          <p:nvPr/>
        </p:nvSpPr>
        <p:spPr>
          <a:xfrm>
            <a:off x="1552692" y="4831136"/>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6</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9" grpId="0"/>
      <p:bldP spid="50" grpId="0"/>
      <p:bldP spid="52" grpId="0"/>
      <p:bldP spid="53" grpId="0"/>
      <p:bldP spid="55" grpId="0"/>
      <p:bldP spid="56" grpId="0"/>
      <p:bldP spid="57" grpId="0"/>
      <p:bldP spid="59" grpId="0"/>
      <p:bldP spid="6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5863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5863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6" y="3535243"/>
            <a:ext cx="5114901" cy="27563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7" y="3535243"/>
            <a:ext cx="5114901" cy="27563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4" name="TextBox 103">
            <a:extLst>
              <a:ext uri="{FF2B5EF4-FFF2-40B4-BE49-F238E27FC236}">
                <a16:creationId xmlns:a16="http://schemas.microsoft.com/office/drawing/2014/main" id="{CA7DDDDF-2273-47CE-900A-757539D85E82}"/>
              </a:ext>
            </a:extLst>
          </p:cNvPr>
          <p:cNvSpPr txBox="1"/>
          <p:nvPr/>
        </p:nvSpPr>
        <p:spPr>
          <a:xfrm>
            <a:off x="5676441" y="838196"/>
            <a:ext cx="4523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5" name="TextBox 104">
            <a:extLst>
              <a:ext uri="{FF2B5EF4-FFF2-40B4-BE49-F238E27FC236}">
                <a16:creationId xmlns:a16="http://schemas.microsoft.com/office/drawing/2014/main" id="{53A0107B-C070-4496-AC73-5A8B1A91AC35}"/>
              </a:ext>
            </a:extLst>
          </p:cNvPr>
          <p:cNvSpPr txBox="1"/>
          <p:nvPr/>
        </p:nvSpPr>
        <p:spPr>
          <a:xfrm>
            <a:off x="407403" y="3535243"/>
            <a:ext cx="5453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106" name="TextBox 105">
            <a:extLst>
              <a:ext uri="{FF2B5EF4-FFF2-40B4-BE49-F238E27FC236}">
                <a16:creationId xmlns:a16="http://schemas.microsoft.com/office/drawing/2014/main" id="{5037F3DB-6A54-4F33-A485-7BF844B3E54D}"/>
              </a:ext>
            </a:extLst>
          </p:cNvPr>
          <p:cNvSpPr txBox="1"/>
          <p:nvPr/>
        </p:nvSpPr>
        <p:spPr>
          <a:xfrm>
            <a:off x="5699172" y="3554240"/>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pic>
        <p:nvPicPr>
          <p:cNvPr id="86" name="Picture 85" descr="A computer screen with a blue background&#10;&#10;Description automatically generated with medium confidence">
            <a:extLst>
              <a:ext uri="{FF2B5EF4-FFF2-40B4-BE49-F238E27FC236}">
                <a16:creationId xmlns:a16="http://schemas.microsoft.com/office/drawing/2014/main" id="{C62886AD-F1EF-4ACB-97D6-8BE7C8789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227" y="1004239"/>
            <a:ext cx="877609" cy="735683"/>
          </a:xfrm>
          <a:prstGeom prst="rect">
            <a:avLst/>
          </a:prstGeom>
        </p:spPr>
      </p:pic>
      <p:pic>
        <p:nvPicPr>
          <p:cNvPr id="87" name="Picture 86" descr="A computer screen with a blue background&#10;&#10;Description automatically generated with medium confidence">
            <a:extLst>
              <a:ext uri="{FF2B5EF4-FFF2-40B4-BE49-F238E27FC236}">
                <a16:creationId xmlns:a16="http://schemas.microsoft.com/office/drawing/2014/main" id="{04380420-6A24-4534-8AB9-56B56161D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052" y="3708770"/>
            <a:ext cx="877609" cy="735683"/>
          </a:xfrm>
          <a:prstGeom prst="rect">
            <a:avLst/>
          </a:prstGeom>
        </p:spPr>
      </p:pic>
      <p:pic>
        <p:nvPicPr>
          <p:cNvPr id="88" name="Picture 87" descr="A computer screen with a blue background&#10;&#10;Description automatically generated with medium confidence">
            <a:extLst>
              <a:ext uri="{FF2B5EF4-FFF2-40B4-BE49-F238E27FC236}">
                <a16:creationId xmlns:a16="http://schemas.microsoft.com/office/drawing/2014/main" id="{DD8E3A68-2E4E-467F-B60C-3E2409E44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260" y="5428388"/>
            <a:ext cx="877609" cy="735683"/>
          </a:xfrm>
          <a:prstGeom prst="rect">
            <a:avLst/>
          </a:prstGeom>
        </p:spPr>
      </p:pic>
      <p:pic>
        <p:nvPicPr>
          <p:cNvPr id="89" name="Picture 88" descr="A computer screen with a blue background&#10;&#10;Description automatically generated with medium confidence">
            <a:extLst>
              <a:ext uri="{FF2B5EF4-FFF2-40B4-BE49-F238E27FC236}">
                <a16:creationId xmlns:a16="http://schemas.microsoft.com/office/drawing/2014/main" id="{0270582A-07A0-432F-A0A9-95CAF5E5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772" y="2385901"/>
            <a:ext cx="877609" cy="735683"/>
          </a:xfrm>
          <a:prstGeom prst="rect">
            <a:avLst/>
          </a:prstGeom>
        </p:spPr>
      </p:pic>
      <p:pic>
        <p:nvPicPr>
          <p:cNvPr id="9" name="Picture 8" descr="A cartoon of a house&#10;&#10;Description automatically generated">
            <a:extLst>
              <a:ext uri="{FF2B5EF4-FFF2-40B4-BE49-F238E27FC236}">
                <a16:creationId xmlns:a16="http://schemas.microsoft.com/office/drawing/2014/main" id="{EE1770D9-E54D-4905-B6F0-9309EBB49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3469" y="4466795"/>
            <a:ext cx="739334" cy="758699"/>
          </a:xfrm>
          <a:prstGeom prst="rect">
            <a:avLst/>
          </a:prstGeom>
        </p:spPr>
      </p:pic>
      <p:pic>
        <p:nvPicPr>
          <p:cNvPr id="95" name="Picture 94" descr="A cartoon of a house&#10;&#10;Description automatically generated">
            <a:extLst>
              <a:ext uri="{FF2B5EF4-FFF2-40B4-BE49-F238E27FC236}">
                <a16:creationId xmlns:a16="http://schemas.microsoft.com/office/drawing/2014/main" id="{DB3FAA26-0EF9-424B-834A-FE81E5172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144" y="901734"/>
            <a:ext cx="739334" cy="758699"/>
          </a:xfrm>
          <a:prstGeom prst="rect">
            <a:avLst/>
          </a:prstGeom>
        </p:spPr>
      </p:pic>
      <p:pic>
        <p:nvPicPr>
          <p:cNvPr id="96" name="Picture 95" descr="A cartoon of a house&#10;&#10;Description automatically generated">
            <a:extLst>
              <a:ext uri="{FF2B5EF4-FFF2-40B4-BE49-F238E27FC236}">
                <a16:creationId xmlns:a16="http://schemas.microsoft.com/office/drawing/2014/main" id="{D2FF4E03-DF79-497F-A9BD-0C91F85AA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1862" y="3685754"/>
            <a:ext cx="739334" cy="758699"/>
          </a:xfrm>
          <a:prstGeom prst="rect">
            <a:avLst/>
          </a:prstGeom>
        </p:spPr>
      </p:pic>
      <p:pic>
        <p:nvPicPr>
          <p:cNvPr id="97" name="Picture 96" descr="A cartoon of a house&#10;&#10;Description automatically generated">
            <a:extLst>
              <a:ext uri="{FF2B5EF4-FFF2-40B4-BE49-F238E27FC236}">
                <a16:creationId xmlns:a16="http://schemas.microsoft.com/office/drawing/2014/main" id="{ECEADAF3-6463-4346-B787-94641B732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850" y="894958"/>
            <a:ext cx="739334" cy="758699"/>
          </a:xfrm>
          <a:prstGeom prst="rect">
            <a:avLst/>
          </a:prstGeom>
        </p:spPr>
      </p:pic>
      <p:pic>
        <p:nvPicPr>
          <p:cNvPr id="11" name="Picture 10" descr="A red car with black wheels&#10;&#10;Description automatically generated">
            <a:extLst>
              <a:ext uri="{FF2B5EF4-FFF2-40B4-BE49-F238E27FC236}">
                <a16:creationId xmlns:a16="http://schemas.microsoft.com/office/drawing/2014/main" id="{44EA2EB1-30FD-430F-A344-AACFF6C25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457" y="2273477"/>
            <a:ext cx="1018358" cy="540353"/>
          </a:xfrm>
          <a:prstGeom prst="rect">
            <a:avLst/>
          </a:prstGeom>
        </p:spPr>
      </p:pic>
      <p:pic>
        <p:nvPicPr>
          <p:cNvPr id="103" name="Picture 102" descr="A red car with black wheels&#10;&#10;Description automatically generated">
            <a:extLst>
              <a:ext uri="{FF2B5EF4-FFF2-40B4-BE49-F238E27FC236}">
                <a16:creationId xmlns:a16="http://schemas.microsoft.com/office/drawing/2014/main" id="{6E8614D9-547A-435F-ACCC-7D92E5D6B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24" y="5556803"/>
            <a:ext cx="1018358" cy="540353"/>
          </a:xfrm>
          <a:prstGeom prst="rect">
            <a:avLst/>
          </a:prstGeom>
        </p:spPr>
      </p:pic>
      <p:sp>
        <p:nvSpPr>
          <p:cNvPr id="118" name="TextBox 117">
            <a:extLst>
              <a:ext uri="{FF2B5EF4-FFF2-40B4-BE49-F238E27FC236}">
                <a16:creationId xmlns:a16="http://schemas.microsoft.com/office/drawing/2014/main" id="{1A05EA1B-7195-49CC-97EF-ECE9B016A404}"/>
              </a:ext>
            </a:extLst>
          </p:cNvPr>
          <p:cNvSpPr txBox="1"/>
          <p:nvPr/>
        </p:nvSpPr>
        <p:spPr>
          <a:xfrm>
            <a:off x="540070" y="5413366"/>
            <a:ext cx="706335" cy="400110"/>
          </a:xfrm>
          <a:prstGeom prst="rect">
            <a:avLst/>
          </a:prstGeom>
          <a:noFill/>
        </p:spPr>
        <p:txBody>
          <a:bodyPr wrap="square" rtlCol="0">
            <a:spAutoFit/>
          </a:bodyPr>
          <a:lstStyle/>
          <a:p>
            <a:r>
              <a:rPr lang="en-GB" sz="2000" b="1" dirty="0">
                <a:solidFill>
                  <a:srgbClr val="0055A5"/>
                </a:solidFill>
              </a:rPr>
              <a:t>x12</a:t>
            </a:r>
          </a:p>
        </p:txBody>
      </p:sp>
      <p:pic>
        <p:nvPicPr>
          <p:cNvPr id="170" name="Picture 169" descr="A red car with black wheels&#10;&#10;Description automatically generated">
            <a:extLst>
              <a:ext uri="{FF2B5EF4-FFF2-40B4-BE49-F238E27FC236}">
                <a16:creationId xmlns:a16="http://schemas.microsoft.com/office/drawing/2014/main" id="{73C44B97-88B7-46D8-B4F4-76EF72DB5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738385"/>
            <a:ext cx="1018358" cy="540353"/>
          </a:xfrm>
          <a:prstGeom prst="rect">
            <a:avLst/>
          </a:prstGeom>
        </p:spPr>
      </p:pic>
      <p:sp>
        <p:nvSpPr>
          <p:cNvPr id="171" name="TextBox 170">
            <a:extLst>
              <a:ext uri="{FF2B5EF4-FFF2-40B4-BE49-F238E27FC236}">
                <a16:creationId xmlns:a16="http://schemas.microsoft.com/office/drawing/2014/main" id="{C642133B-4CCF-44B1-9D70-501F1D3C9E9B}"/>
              </a:ext>
            </a:extLst>
          </p:cNvPr>
          <p:cNvSpPr txBox="1"/>
          <p:nvPr/>
        </p:nvSpPr>
        <p:spPr>
          <a:xfrm>
            <a:off x="5850946" y="2594948"/>
            <a:ext cx="706335" cy="400110"/>
          </a:xfrm>
          <a:prstGeom prst="rect">
            <a:avLst/>
          </a:prstGeom>
          <a:noFill/>
        </p:spPr>
        <p:txBody>
          <a:bodyPr wrap="square" rtlCol="0">
            <a:spAutoFit/>
          </a:bodyPr>
          <a:lstStyle/>
          <a:p>
            <a:r>
              <a:rPr lang="en-GB" sz="2000" b="1" dirty="0">
                <a:solidFill>
                  <a:srgbClr val="0055A5"/>
                </a:solidFill>
              </a:rPr>
              <a:t>x10</a:t>
            </a:r>
          </a:p>
        </p:txBody>
      </p:sp>
      <p:pic>
        <p:nvPicPr>
          <p:cNvPr id="172" name="Picture 171" descr="A red car with black wheels&#10;&#10;Description automatically generated">
            <a:extLst>
              <a:ext uri="{FF2B5EF4-FFF2-40B4-BE49-F238E27FC236}">
                <a16:creationId xmlns:a16="http://schemas.microsoft.com/office/drawing/2014/main" id="{396BE5F7-A330-489F-82B6-B12303813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906" y="5623718"/>
            <a:ext cx="1018358" cy="540353"/>
          </a:xfrm>
          <a:prstGeom prst="rect">
            <a:avLst/>
          </a:prstGeom>
        </p:spPr>
      </p:pic>
      <p:sp>
        <p:nvSpPr>
          <p:cNvPr id="173" name="TextBox 172">
            <a:extLst>
              <a:ext uri="{FF2B5EF4-FFF2-40B4-BE49-F238E27FC236}">
                <a16:creationId xmlns:a16="http://schemas.microsoft.com/office/drawing/2014/main" id="{9FA62FA5-8643-4276-87B2-35042E36C9FF}"/>
              </a:ext>
            </a:extLst>
          </p:cNvPr>
          <p:cNvSpPr txBox="1"/>
          <p:nvPr/>
        </p:nvSpPr>
        <p:spPr>
          <a:xfrm>
            <a:off x="5742852" y="5480281"/>
            <a:ext cx="706335" cy="400110"/>
          </a:xfrm>
          <a:prstGeom prst="rect">
            <a:avLst/>
          </a:prstGeom>
          <a:noFill/>
        </p:spPr>
        <p:txBody>
          <a:bodyPr wrap="square" rtlCol="0">
            <a:spAutoFit/>
          </a:bodyPr>
          <a:lstStyle/>
          <a:p>
            <a:r>
              <a:rPr lang="en-GB" sz="2000" b="1" dirty="0">
                <a:solidFill>
                  <a:srgbClr val="0055A5"/>
                </a:solidFill>
              </a:rPr>
              <a:t>x12</a:t>
            </a:r>
          </a:p>
        </p:txBody>
      </p:sp>
      <p:sp>
        <p:nvSpPr>
          <p:cNvPr id="174" name="TextBox 173">
            <a:extLst>
              <a:ext uri="{FF2B5EF4-FFF2-40B4-BE49-F238E27FC236}">
                <a16:creationId xmlns:a16="http://schemas.microsoft.com/office/drawing/2014/main" id="{EE6EDC09-B555-4FF4-AABB-C61ACBAB1B86}"/>
              </a:ext>
            </a:extLst>
          </p:cNvPr>
          <p:cNvSpPr txBox="1"/>
          <p:nvPr/>
        </p:nvSpPr>
        <p:spPr>
          <a:xfrm>
            <a:off x="4653230" y="2096511"/>
            <a:ext cx="613681" cy="400110"/>
          </a:xfrm>
          <a:prstGeom prst="rect">
            <a:avLst/>
          </a:prstGeom>
          <a:noFill/>
        </p:spPr>
        <p:txBody>
          <a:bodyPr wrap="square" rtlCol="0">
            <a:spAutoFit/>
          </a:bodyPr>
          <a:lstStyle/>
          <a:p>
            <a:r>
              <a:rPr lang="en-GB" sz="2000" b="1" dirty="0">
                <a:solidFill>
                  <a:srgbClr val="0055A5"/>
                </a:solidFill>
              </a:rPr>
              <a:t>x6</a:t>
            </a:r>
          </a:p>
        </p:txBody>
      </p:sp>
      <p:sp>
        <p:nvSpPr>
          <p:cNvPr id="176" name="TextBox 175">
            <a:extLst>
              <a:ext uri="{FF2B5EF4-FFF2-40B4-BE49-F238E27FC236}">
                <a16:creationId xmlns:a16="http://schemas.microsoft.com/office/drawing/2014/main" id="{1590FB3A-6C87-421D-B931-D5BC4BBF9B3B}"/>
              </a:ext>
            </a:extLst>
          </p:cNvPr>
          <p:cNvSpPr txBox="1"/>
          <p:nvPr/>
        </p:nvSpPr>
        <p:spPr>
          <a:xfrm>
            <a:off x="1287948" y="3615044"/>
            <a:ext cx="613681" cy="400110"/>
          </a:xfrm>
          <a:prstGeom prst="rect">
            <a:avLst/>
          </a:prstGeom>
          <a:noFill/>
        </p:spPr>
        <p:txBody>
          <a:bodyPr wrap="square" rtlCol="0">
            <a:spAutoFit/>
          </a:bodyPr>
          <a:lstStyle/>
          <a:p>
            <a:r>
              <a:rPr lang="en-GB" sz="2000" b="1" dirty="0">
                <a:solidFill>
                  <a:srgbClr val="0055A5"/>
                </a:solidFill>
              </a:rPr>
              <a:t>x4</a:t>
            </a:r>
          </a:p>
        </p:txBody>
      </p:sp>
      <p:sp>
        <p:nvSpPr>
          <p:cNvPr id="178" name="TextBox 177">
            <a:extLst>
              <a:ext uri="{FF2B5EF4-FFF2-40B4-BE49-F238E27FC236}">
                <a16:creationId xmlns:a16="http://schemas.microsoft.com/office/drawing/2014/main" id="{ABE1F176-35D8-473D-873A-89D463CBFF79}"/>
              </a:ext>
            </a:extLst>
          </p:cNvPr>
          <p:cNvSpPr txBox="1"/>
          <p:nvPr/>
        </p:nvSpPr>
        <p:spPr>
          <a:xfrm>
            <a:off x="6393624" y="924079"/>
            <a:ext cx="613681" cy="400110"/>
          </a:xfrm>
          <a:prstGeom prst="rect">
            <a:avLst/>
          </a:prstGeom>
          <a:noFill/>
        </p:spPr>
        <p:txBody>
          <a:bodyPr wrap="square" rtlCol="0">
            <a:spAutoFit/>
          </a:bodyPr>
          <a:lstStyle/>
          <a:p>
            <a:r>
              <a:rPr lang="en-GB" sz="2000" b="1" dirty="0">
                <a:solidFill>
                  <a:srgbClr val="0055A5"/>
                </a:solidFill>
              </a:rPr>
              <a:t>x4</a:t>
            </a:r>
          </a:p>
        </p:txBody>
      </p:sp>
      <p:sp>
        <p:nvSpPr>
          <p:cNvPr id="180" name="TextBox 179">
            <a:extLst>
              <a:ext uri="{FF2B5EF4-FFF2-40B4-BE49-F238E27FC236}">
                <a16:creationId xmlns:a16="http://schemas.microsoft.com/office/drawing/2014/main" id="{74A7555F-DFAA-4934-A0D1-C3475B8E4EB8}"/>
              </a:ext>
            </a:extLst>
          </p:cNvPr>
          <p:cNvSpPr txBox="1"/>
          <p:nvPr/>
        </p:nvSpPr>
        <p:spPr>
          <a:xfrm>
            <a:off x="7505903" y="4076611"/>
            <a:ext cx="613681" cy="400110"/>
          </a:xfrm>
          <a:prstGeom prst="rect">
            <a:avLst/>
          </a:prstGeom>
          <a:noFill/>
        </p:spPr>
        <p:txBody>
          <a:bodyPr wrap="square" rtlCol="0">
            <a:spAutoFit/>
          </a:bodyPr>
          <a:lstStyle/>
          <a:p>
            <a:r>
              <a:rPr lang="en-GB" sz="2000" b="1" dirty="0">
                <a:solidFill>
                  <a:srgbClr val="0055A5"/>
                </a:solidFill>
              </a:rPr>
              <a:t>x5</a:t>
            </a:r>
          </a:p>
        </p:txBody>
      </p:sp>
      <p:sp>
        <p:nvSpPr>
          <p:cNvPr id="18" name="Title 17">
            <a:extLst>
              <a:ext uri="{FF2B5EF4-FFF2-40B4-BE49-F238E27FC236}">
                <a16:creationId xmlns:a16="http://schemas.microsoft.com/office/drawing/2014/main" id="{972F6D98-D025-40FE-A71E-B7770C43CE0E}"/>
              </a:ext>
            </a:extLst>
          </p:cNvPr>
          <p:cNvSpPr>
            <a:spLocks noGrp="1"/>
          </p:cNvSpPr>
          <p:nvPr>
            <p:ph type="title"/>
          </p:nvPr>
        </p:nvSpPr>
        <p:spPr>
          <a:xfrm>
            <a:off x="0" y="89094"/>
            <a:ext cx="2594564" cy="647577"/>
          </a:xfrm>
        </p:spPr>
        <p:txBody>
          <a:bodyPr>
            <a:normAutofit/>
          </a:bodyPr>
          <a:lstStyle/>
          <a:p>
            <a:r>
              <a:rPr lang="en-GB" sz="2800" dirty="0"/>
              <a:t>Il y a quoi ?</a:t>
            </a:r>
          </a:p>
        </p:txBody>
      </p:sp>
      <p:sp>
        <p:nvSpPr>
          <p:cNvPr id="181" name="Rounded Rectangle 46">
            <a:extLst>
              <a:ext uri="{FF2B5EF4-FFF2-40B4-BE49-F238E27FC236}">
                <a16:creationId xmlns:a16="http://schemas.microsoft.com/office/drawing/2014/main" id="{D5EDB41D-5629-451C-8D32-67AE05AE660A}"/>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21" name="Picture 20" descr="A cartoon of a child's face&#10;&#10;Description automatically generated">
            <a:extLst>
              <a:ext uri="{FF2B5EF4-FFF2-40B4-BE49-F238E27FC236}">
                <a16:creationId xmlns:a16="http://schemas.microsoft.com/office/drawing/2014/main" id="{B8E38226-1944-4DB4-9D8C-B03B6A105C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265" y="1226169"/>
            <a:ext cx="678694" cy="776208"/>
          </a:xfrm>
          <a:prstGeom prst="rect">
            <a:avLst/>
          </a:prstGeom>
        </p:spPr>
      </p:pic>
      <p:pic>
        <p:nvPicPr>
          <p:cNvPr id="23" name="Picture 22" descr="A cartoon of a child's face&#10;&#10;Description automatically generated">
            <a:extLst>
              <a:ext uri="{FF2B5EF4-FFF2-40B4-BE49-F238E27FC236}">
                <a16:creationId xmlns:a16="http://schemas.microsoft.com/office/drawing/2014/main" id="{7CFC643F-29B8-4F69-9549-05397500C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26332" y="4370172"/>
            <a:ext cx="747467" cy="599034"/>
          </a:xfrm>
          <a:prstGeom prst="rect">
            <a:avLst/>
          </a:prstGeom>
        </p:spPr>
      </p:pic>
      <p:pic>
        <p:nvPicPr>
          <p:cNvPr id="182" name="Picture 181" descr="A cartoon of a child's face&#10;&#10;Description automatically generated">
            <a:extLst>
              <a:ext uri="{FF2B5EF4-FFF2-40B4-BE49-F238E27FC236}">
                <a16:creationId xmlns:a16="http://schemas.microsoft.com/office/drawing/2014/main" id="{A3409329-52F8-4A9E-ADC2-FCB935265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2573" y="1253370"/>
            <a:ext cx="747467" cy="599034"/>
          </a:xfrm>
          <a:prstGeom prst="rect">
            <a:avLst/>
          </a:prstGeom>
        </p:spPr>
      </p:pic>
      <p:pic>
        <p:nvPicPr>
          <p:cNvPr id="183" name="Picture 182" descr="A cartoon of a child's face&#10;&#10;Description automatically generated">
            <a:extLst>
              <a:ext uri="{FF2B5EF4-FFF2-40B4-BE49-F238E27FC236}">
                <a16:creationId xmlns:a16="http://schemas.microsoft.com/office/drawing/2014/main" id="{B4FAC6B2-A264-48A7-B183-E1A1AD7D1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8378" y="3931131"/>
            <a:ext cx="747467" cy="599034"/>
          </a:xfrm>
          <a:prstGeom prst="rect">
            <a:avLst/>
          </a:prstGeom>
        </p:spPr>
      </p:pic>
      <p:pic>
        <p:nvPicPr>
          <p:cNvPr id="184" name="Picture 183" descr="A cartoon of a child's face&#10;&#10;Description automatically generated">
            <a:extLst>
              <a:ext uri="{FF2B5EF4-FFF2-40B4-BE49-F238E27FC236}">
                <a16:creationId xmlns:a16="http://schemas.microsoft.com/office/drawing/2014/main" id="{9F430A33-888D-49FF-B3E0-2D30B25B1A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9444" y="2438868"/>
            <a:ext cx="747467" cy="599034"/>
          </a:xfrm>
          <a:prstGeom prst="rect">
            <a:avLst/>
          </a:prstGeom>
        </p:spPr>
      </p:pic>
      <p:pic>
        <p:nvPicPr>
          <p:cNvPr id="186" name="Picture 185" descr="Shape, rectangle&#10;&#10;Description automatically generated">
            <a:extLst>
              <a:ext uri="{FF2B5EF4-FFF2-40B4-BE49-F238E27FC236}">
                <a16:creationId xmlns:a16="http://schemas.microsoft.com/office/drawing/2014/main" id="{3D6EA1A7-4B8A-4BCD-A298-DDA44FD84C0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2783" y="1699841"/>
            <a:ext cx="1331448" cy="914330"/>
          </a:xfrm>
          <a:prstGeom prst="rect">
            <a:avLst/>
          </a:prstGeom>
        </p:spPr>
      </p:pic>
      <p:sp>
        <p:nvSpPr>
          <p:cNvPr id="188" name="TextBox 187">
            <a:extLst>
              <a:ext uri="{FF2B5EF4-FFF2-40B4-BE49-F238E27FC236}">
                <a16:creationId xmlns:a16="http://schemas.microsoft.com/office/drawing/2014/main" id="{F38AF0AE-EF64-4657-B68A-557B65E16746}"/>
              </a:ext>
            </a:extLst>
          </p:cNvPr>
          <p:cNvSpPr txBox="1"/>
          <p:nvPr/>
        </p:nvSpPr>
        <p:spPr>
          <a:xfrm>
            <a:off x="559803" y="2282440"/>
            <a:ext cx="706335" cy="400110"/>
          </a:xfrm>
          <a:prstGeom prst="rect">
            <a:avLst/>
          </a:prstGeom>
          <a:noFill/>
        </p:spPr>
        <p:txBody>
          <a:bodyPr wrap="square" rtlCol="0">
            <a:spAutoFit/>
          </a:bodyPr>
          <a:lstStyle/>
          <a:p>
            <a:r>
              <a:rPr lang="en-GB" sz="2000" b="1" dirty="0">
                <a:solidFill>
                  <a:srgbClr val="0055A5"/>
                </a:solidFill>
              </a:rPr>
              <a:t>x12</a:t>
            </a:r>
          </a:p>
        </p:txBody>
      </p:sp>
      <p:sp>
        <p:nvSpPr>
          <p:cNvPr id="13" name="TextBox 12">
            <a:extLst>
              <a:ext uri="{FF2B5EF4-FFF2-40B4-BE49-F238E27FC236}">
                <a16:creationId xmlns:a16="http://schemas.microsoft.com/office/drawing/2014/main" id="{145DA22E-9526-4B7E-8CDB-128B2212C027}"/>
              </a:ext>
            </a:extLst>
          </p:cNvPr>
          <p:cNvSpPr txBox="1"/>
          <p:nvPr/>
        </p:nvSpPr>
        <p:spPr>
          <a:xfrm>
            <a:off x="2083096" y="2041937"/>
            <a:ext cx="706335" cy="400110"/>
          </a:xfrm>
          <a:prstGeom prst="rect">
            <a:avLst/>
          </a:prstGeom>
          <a:noFill/>
        </p:spPr>
        <p:txBody>
          <a:bodyPr wrap="square" rtlCol="0">
            <a:spAutoFit/>
          </a:bodyPr>
          <a:lstStyle/>
          <a:p>
            <a:r>
              <a:rPr lang="en-GB" sz="2000" b="1" dirty="0">
                <a:solidFill>
                  <a:schemeClr val="bg2"/>
                </a:solidFill>
              </a:rPr>
              <a:t>x4</a:t>
            </a:r>
          </a:p>
        </p:txBody>
      </p:sp>
      <p:pic>
        <p:nvPicPr>
          <p:cNvPr id="189" name="Picture 188" descr="Shape, rectangle&#10;&#10;Description automatically generated">
            <a:extLst>
              <a:ext uri="{FF2B5EF4-FFF2-40B4-BE49-F238E27FC236}">
                <a16:creationId xmlns:a16="http://schemas.microsoft.com/office/drawing/2014/main" id="{CEF58195-DEFF-4A15-8F59-19E20E0A32C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1048" y="3681126"/>
            <a:ext cx="1331448" cy="914330"/>
          </a:xfrm>
          <a:prstGeom prst="rect">
            <a:avLst/>
          </a:prstGeom>
        </p:spPr>
      </p:pic>
      <p:sp>
        <p:nvSpPr>
          <p:cNvPr id="190" name="TextBox 189">
            <a:extLst>
              <a:ext uri="{FF2B5EF4-FFF2-40B4-BE49-F238E27FC236}">
                <a16:creationId xmlns:a16="http://schemas.microsoft.com/office/drawing/2014/main" id="{C2596AD8-31A7-4222-B58E-EF19C41EC1AA}"/>
              </a:ext>
            </a:extLst>
          </p:cNvPr>
          <p:cNvSpPr txBox="1"/>
          <p:nvPr/>
        </p:nvSpPr>
        <p:spPr>
          <a:xfrm>
            <a:off x="2681361" y="4023222"/>
            <a:ext cx="706335" cy="400110"/>
          </a:xfrm>
          <a:prstGeom prst="rect">
            <a:avLst/>
          </a:prstGeom>
          <a:noFill/>
        </p:spPr>
        <p:txBody>
          <a:bodyPr wrap="square" rtlCol="0">
            <a:spAutoFit/>
          </a:bodyPr>
          <a:lstStyle/>
          <a:p>
            <a:r>
              <a:rPr lang="en-GB" sz="2000" b="1" dirty="0">
                <a:solidFill>
                  <a:schemeClr val="bg2"/>
                </a:solidFill>
              </a:rPr>
              <a:t>x3</a:t>
            </a:r>
          </a:p>
        </p:txBody>
      </p:sp>
      <p:pic>
        <p:nvPicPr>
          <p:cNvPr id="191" name="Picture 190" descr="Shape, rectangle&#10;&#10;Description automatically generated">
            <a:extLst>
              <a:ext uri="{FF2B5EF4-FFF2-40B4-BE49-F238E27FC236}">
                <a16:creationId xmlns:a16="http://schemas.microsoft.com/office/drawing/2014/main" id="{45966CD8-3DF8-4221-9F4F-A5E7DE70C6E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25552" y="3530123"/>
            <a:ext cx="1331448" cy="914330"/>
          </a:xfrm>
          <a:prstGeom prst="rect">
            <a:avLst/>
          </a:prstGeom>
        </p:spPr>
      </p:pic>
      <p:sp>
        <p:nvSpPr>
          <p:cNvPr id="192" name="TextBox 191">
            <a:extLst>
              <a:ext uri="{FF2B5EF4-FFF2-40B4-BE49-F238E27FC236}">
                <a16:creationId xmlns:a16="http://schemas.microsoft.com/office/drawing/2014/main" id="{B331C89D-B682-4C0D-8509-BF6A540688DF}"/>
              </a:ext>
            </a:extLst>
          </p:cNvPr>
          <p:cNvSpPr txBox="1"/>
          <p:nvPr/>
        </p:nvSpPr>
        <p:spPr>
          <a:xfrm>
            <a:off x="8975865" y="3872219"/>
            <a:ext cx="706335" cy="400110"/>
          </a:xfrm>
          <a:prstGeom prst="rect">
            <a:avLst/>
          </a:prstGeom>
          <a:noFill/>
        </p:spPr>
        <p:txBody>
          <a:bodyPr wrap="square" rtlCol="0">
            <a:spAutoFit/>
          </a:bodyPr>
          <a:lstStyle/>
          <a:p>
            <a:r>
              <a:rPr lang="en-GB" sz="2000" b="1" dirty="0">
                <a:solidFill>
                  <a:schemeClr val="bg2"/>
                </a:solidFill>
              </a:rPr>
              <a:t>x3</a:t>
            </a:r>
          </a:p>
        </p:txBody>
      </p:sp>
      <p:pic>
        <p:nvPicPr>
          <p:cNvPr id="193" name="Picture 192" descr="Shape, rectangle&#10;&#10;Description automatically generated">
            <a:extLst>
              <a:ext uri="{FF2B5EF4-FFF2-40B4-BE49-F238E27FC236}">
                <a16:creationId xmlns:a16="http://schemas.microsoft.com/office/drawing/2014/main" id="{C8CEDA11-3562-4271-8DD2-E5196A1004D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86505" y="2522997"/>
            <a:ext cx="1331448" cy="914330"/>
          </a:xfrm>
          <a:prstGeom prst="rect">
            <a:avLst/>
          </a:prstGeom>
        </p:spPr>
      </p:pic>
      <p:sp>
        <p:nvSpPr>
          <p:cNvPr id="194" name="TextBox 193">
            <a:extLst>
              <a:ext uri="{FF2B5EF4-FFF2-40B4-BE49-F238E27FC236}">
                <a16:creationId xmlns:a16="http://schemas.microsoft.com/office/drawing/2014/main" id="{9098AD07-84B0-4384-B8ED-7C1B0D3733D5}"/>
              </a:ext>
            </a:extLst>
          </p:cNvPr>
          <p:cNvSpPr txBox="1"/>
          <p:nvPr/>
        </p:nvSpPr>
        <p:spPr>
          <a:xfrm>
            <a:off x="7636818" y="2865093"/>
            <a:ext cx="706335" cy="400110"/>
          </a:xfrm>
          <a:prstGeom prst="rect">
            <a:avLst/>
          </a:prstGeom>
          <a:noFill/>
        </p:spPr>
        <p:txBody>
          <a:bodyPr wrap="square" rtlCol="0">
            <a:spAutoFit/>
          </a:bodyPr>
          <a:lstStyle/>
          <a:p>
            <a:r>
              <a:rPr lang="en-GB" sz="2000" b="1" dirty="0">
                <a:solidFill>
                  <a:schemeClr val="bg2"/>
                </a:solidFill>
              </a:rPr>
              <a:t>x3</a:t>
            </a:r>
          </a:p>
        </p:txBody>
      </p:sp>
      <p:pic>
        <p:nvPicPr>
          <p:cNvPr id="25" name="Graphic 24" descr="Man with solid fill">
            <a:extLst>
              <a:ext uri="{FF2B5EF4-FFF2-40B4-BE49-F238E27FC236}">
                <a16:creationId xmlns:a16="http://schemas.microsoft.com/office/drawing/2014/main" id="{EDEF0098-B13A-461E-82C5-426A1F78E6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09674" y="2148260"/>
            <a:ext cx="1138262" cy="1138262"/>
          </a:xfrm>
          <a:prstGeom prst="rect">
            <a:avLst/>
          </a:prstGeom>
        </p:spPr>
      </p:pic>
      <p:sp>
        <p:nvSpPr>
          <p:cNvPr id="195" name="TextBox 194">
            <a:extLst>
              <a:ext uri="{FF2B5EF4-FFF2-40B4-BE49-F238E27FC236}">
                <a16:creationId xmlns:a16="http://schemas.microsoft.com/office/drawing/2014/main" id="{6A8BB09C-1CCB-4A69-AF5D-4E7A2C488E63}"/>
              </a:ext>
            </a:extLst>
          </p:cNvPr>
          <p:cNvSpPr txBox="1"/>
          <p:nvPr/>
        </p:nvSpPr>
        <p:spPr>
          <a:xfrm>
            <a:off x="3769647" y="2372357"/>
            <a:ext cx="923694" cy="400110"/>
          </a:xfrm>
          <a:prstGeom prst="rect">
            <a:avLst/>
          </a:prstGeom>
          <a:noFill/>
        </p:spPr>
        <p:txBody>
          <a:bodyPr wrap="square" rtlCol="0">
            <a:spAutoFit/>
          </a:bodyPr>
          <a:lstStyle/>
          <a:p>
            <a:r>
              <a:rPr lang="en-GB" sz="2000" b="1" dirty="0">
                <a:solidFill>
                  <a:schemeClr val="bg2"/>
                </a:solidFill>
              </a:rPr>
              <a:t>x10</a:t>
            </a:r>
          </a:p>
        </p:txBody>
      </p:sp>
      <p:grpSp>
        <p:nvGrpSpPr>
          <p:cNvPr id="34" name="Group 33">
            <a:extLst>
              <a:ext uri="{FF2B5EF4-FFF2-40B4-BE49-F238E27FC236}">
                <a16:creationId xmlns:a16="http://schemas.microsoft.com/office/drawing/2014/main" id="{D751F91D-135D-45A4-8021-ED32CB6669D5}"/>
              </a:ext>
            </a:extLst>
          </p:cNvPr>
          <p:cNvGrpSpPr/>
          <p:nvPr/>
        </p:nvGrpSpPr>
        <p:grpSpPr>
          <a:xfrm>
            <a:off x="1722170" y="2590978"/>
            <a:ext cx="996141" cy="690284"/>
            <a:chOff x="2309694" y="2620155"/>
            <a:chExt cx="996141" cy="690284"/>
          </a:xfrm>
        </p:grpSpPr>
        <p:pic>
          <p:nvPicPr>
            <p:cNvPr id="31" name="Graphic 30" descr="Woman with solid fill">
              <a:extLst>
                <a:ext uri="{FF2B5EF4-FFF2-40B4-BE49-F238E27FC236}">
                  <a16:creationId xmlns:a16="http://schemas.microsoft.com/office/drawing/2014/main" id="{BBE07EB7-3CD9-4020-9398-4E87E62CC6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09694" y="2649884"/>
              <a:ext cx="660555" cy="660555"/>
            </a:xfrm>
            <a:prstGeom prst="rect">
              <a:avLst/>
            </a:prstGeom>
          </p:spPr>
        </p:pic>
        <p:pic>
          <p:nvPicPr>
            <p:cNvPr id="196" name="Graphic 195" descr="Man with solid fill">
              <a:extLst>
                <a:ext uri="{FF2B5EF4-FFF2-40B4-BE49-F238E27FC236}">
                  <a16:creationId xmlns:a16="http://schemas.microsoft.com/office/drawing/2014/main" id="{6C3A4305-F69F-4DE5-995B-A4DDE79B39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23265" y="2620155"/>
              <a:ext cx="682570" cy="682570"/>
            </a:xfrm>
            <a:prstGeom prst="rect">
              <a:avLst/>
            </a:prstGeom>
          </p:spPr>
        </p:pic>
      </p:grpSp>
      <p:sp>
        <p:nvSpPr>
          <p:cNvPr id="197" name="TextBox 196">
            <a:extLst>
              <a:ext uri="{FF2B5EF4-FFF2-40B4-BE49-F238E27FC236}">
                <a16:creationId xmlns:a16="http://schemas.microsoft.com/office/drawing/2014/main" id="{CE35C7D1-45F8-40A2-839E-06D09E351D29}"/>
              </a:ext>
            </a:extLst>
          </p:cNvPr>
          <p:cNvSpPr txBox="1"/>
          <p:nvPr/>
        </p:nvSpPr>
        <p:spPr>
          <a:xfrm>
            <a:off x="1987775" y="3060085"/>
            <a:ext cx="923694" cy="400110"/>
          </a:xfrm>
          <a:prstGeom prst="rect">
            <a:avLst/>
          </a:prstGeom>
          <a:noFill/>
        </p:spPr>
        <p:txBody>
          <a:bodyPr wrap="square" rtlCol="0">
            <a:spAutoFit/>
          </a:bodyPr>
          <a:lstStyle/>
          <a:p>
            <a:r>
              <a:rPr lang="en-GB" sz="2000" b="1" dirty="0">
                <a:solidFill>
                  <a:srgbClr val="0055A5"/>
                </a:solidFill>
              </a:rPr>
              <a:t>x2</a:t>
            </a:r>
          </a:p>
        </p:txBody>
      </p:sp>
      <p:sp>
        <p:nvSpPr>
          <p:cNvPr id="198" name="TextBox 197">
            <a:extLst>
              <a:ext uri="{FF2B5EF4-FFF2-40B4-BE49-F238E27FC236}">
                <a16:creationId xmlns:a16="http://schemas.microsoft.com/office/drawing/2014/main" id="{BD794324-2B0C-46A8-B0EA-6B2467ED06CE}"/>
              </a:ext>
            </a:extLst>
          </p:cNvPr>
          <p:cNvSpPr txBox="1"/>
          <p:nvPr/>
        </p:nvSpPr>
        <p:spPr>
          <a:xfrm>
            <a:off x="3243163" y="899840"/>
            <a:ext cx="613681" cy="400110"/>
          </a:xfrm>
          <a:prstGeom prst="rect">
            <a:avLst/>
          </a:prstGeom>
          <a:noFill/>
        </p:spPr>
        <p:txBody>
          <a:bodyPr wrap="square" rtlCol="0">
            <a:spAutoFit/>
          </a:bodyPr>
          <a:lstStyle/>
          <a:p>
            <a:r>
              <a:rPr lang="en-GB" sz="2000" b="1" dirty="0">
                <a:solidFill>
                  <a:srgbClr val="0055A5"/>
                </a:solidFill>
              </a:rPr>
              <a:t>x5</a:t>
            </a:r>
          </a:p>
        </p:txBody>
      </p:sp>
      <p:pic>
        <p:nvPicPr>
          <p:cNvPr id="199" name="Picture 198" descr="A cartoon of a child's face&#10;&#10;Description automatically generated">
            <a:extLst>
              <a:ext uri="{FF2B5EF4-FFF2-40B4-BE49-F238E27FC236}">
                <a16:creationId xmlns:a16="http://schemas.microsoft.com/office/drawing/2014/main" id="{277ED317-2F8A-4A2C-8010-CFA663D7F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2205" y="1425262"/>
            <a:ext cx="678694" cy="776208"/>
          </a:xfrm>
          <a:prstGeom prst="rect">
            <a:avLst/>
          </a:prstGeom>
        </p:spPr>
      </p:pic>
      <p:sp>
        <p:nvSpPr>
          <p:cNvPr id="200" name="TextBox 199">
            <a:extLst>
              <a:ext uri="{FF2B5EF4-FFF2-40B4-BE49-F238E27FC236}">
                <a16:creationId xmlns:a16="http://schemas.microsoft.com/office/drawing/2014/main" id="{80AD87A3-CEF0-4802-ADA9-161F2EB8F7AD}"/>
              </a:ext>
            </a:extLst>
          </p:cNvPr>
          <p:cNvSpPr txBox="1"/>
          <p:nvPr/>
        </p:nvSpPr>
        <p:spPr>
          <a:xfrm>
            <a:off x="8770103" y="1098933"/>
            <a:ext cx="613681" cy="400110"/>
          </a:xfrm>
          <a:prstGeom prst="rect">
            <a:avLst/>
          </a:prstGeom>
          <a:noFill/>
        </p:spPr>
        <p:txBody>
          <a:bodyPr wrap="square" rtlCol="0">
            <a:spAutoFit/>
          </a:bodyPr>
          <a:lstStyle/>
          <a:p>
            <a:r>
              <a:rPr lang="en-GB" sz="2000" b="1" dirty="0">
                <a:solidFill>
                  <a:srgbClr val="0055A5"/>
                </a:solidFill>
              </a:rPr>
              <a:t>x4</a:t>
            </a:r>
          </a:p>
        </p:txBody>
      </p:sp>
      <p:pic>
        <p:nvPicPr>
          <p:cNvPr id="201" name="Picture 200" descr="A cartoon of a child's face&#10;&#10;Description automatically generated">
            <a:extLst>
              <a:ext uri="{FF2B5EF4-FFF2-40B4-BE49-F238E27FC236}">
                <a16:creationId xmlns:a16="http://schemas.microsoft.com/office/drawing/2014/main" id="{EEE8F258-5860-4218-9085-C2CBA3B6E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91687" y="5227123"/>
            <a:ext cx="678694" cy="776208"/>
          </a:xfrm>
          <a:prstGeom prst="rect">
            <a:avLst/>
          </a:prstGeom>
        </p:spPr>
      </p:pic>
      <p:sp>
        <p:nvSpPr>
          <p:cNvPr id="202" name="TextBox 201">
            <a:extLst>
              <a:ext uri="{FF2B5EF4-FFF2-40B4-BE49-F238E27FC236}">
                <a16:creationId xmlns:a16="http://schemas.microsoft.com/office/drawing/2014/main" id="{6C335792-1F5A-4D56-B8A2-6EC121F5998D}"/>
              </a:ext>
            </a:extLst>
          </p:cNvPr>
          <p:cNvSpPr txBox="1"/>
          <p:nvPr/>
        </p:nvSpPr>
        <p:spPr>
          <a:xfrm>
            <a:off x="9929585" y="4900794"/>
            <a:ext cx="613681" cy="400110"/>
          </a:xfrm>
          <a:prstGeom prst="rect">
            <a:avLst/>
          </a:prstGeom>
          <a:noFill/>
        </p:spPr>
        <p:txBody>
          <a:bodyPr wrap="square" rtlCol="0">
            <a:spAutoFit/>
          </a:bodyPr>
          <a:lstStyle/>
          <a:p>
            <a:r>
              <a:rPr lang="en-GB" sz="2000" b="1" dirty="0">
                <a:solidFill>
                  <a:srgbClr val="0055A5"/>
                </a:solidFill>
              </a:rPr>
              <a:t>x5</a:t>
            </a:r>
          </a:p>
        </p:txBody>
      </p:sp>
      <p:pic>
        <p:nvPicPr>
          <p:cNvPr id="203" name="Picture 202" descr="A cartoon of a child's face&#10;&#10;Description automatically generated">
            <a:extLst>
              <a:ext uri="{FF2B5EF4-FFF2-40B4-BE49-F238E27FC236}">
                <a16:creationId xmlns:a16="http://schemas.microsoft.com/office/drawing/2014/main" id="{AD48311E-2897-4023-AC01-9303FC0D4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47673" y="4787558"/>
            <a:ext cx="678694" cy="776208"/>
          </a:xfrm>
          <a:prstGeom prst="rect">
            <a:avLst/>
          </a:prstGeom>
        </p:spPr>
      </p:pic>
      <p:sp>
        <p:nvSpPr>
          <p:cNvPr id="204" name="TextBox 203">
            <a:extLst>
              <a:ext uri="{FF2B5EF4-FFF2-40B4-BE49-F238E27FC236}">
                <a16:creationId xmlns:a16="http://schemas.microsoft.com/office/drawing/2014/main" id="{69BABF1B-AD43-489D-80D9-6CC6668CBBD6}"/>
              </a:ext>
            </a:extLst>
          </p:cNvPr>
          <p:cNvSpPr txBox="1"/>
          <p:nvPr/>
        </p:nvSpPr>
        <p:spPr>
          <a:xfrm>
            <a:off x="1785571" y="4461229"/>
            <a:ext cx="613681" cy="400110"/>
          </a:xfrm>
          <a:prstGeom prst="rect">
            <a:avLst/>
          </a:prstGeom>
          <a:noFill/>
        </p:spPr>
        <p:txBody>
          <a:bodyPr wrap="square" rtlCol="0">
            <a:spAutoFit/>
          </a:bodyPr>
          <a:lstStyle/>
          <a:p>
            <a:r>
              <a:rPr lang="en-GB" sz="2000" b="1" dirty="0">
                <a:solidFill>
                  <a:srgbClr val="0055A5"/>
                </a:solidFill>
              </a:rPr>
              <a:t>x5</a:t>
            </a:r>
          </a:p>
        </p:txBody>
      </p:sp>
      <p:grpSp>
        <p:nvGrpSpPr>
          <p:cNvPr id="205" name="Group 204">
            <a:extLst>
              <a:ext uri="{FF2B5EF4-FFF2-40B4-BE49-F238E27FC236}">
                <a16:creationId xmlns:a16="http://schemas.microsoft.com/office/drawing/2014/main" id="{35674FB8-67F0-427C-8684-DB9789FB63F1}"/>
              </a:ext>
            </a:extLst>
          </p:cNvPr>
          <p:cNvGrpSpPr/>
          <p:nvPr/>
        </p:nvGrpSpPr>
        <p:grpSpPr>
          <a:xfrm>
            <a:off x="4369232" y="3625825"/>
            <a:ext cx="996141" cy="690284"/>
            <a:chOff x="2309694" y="2620155"/>
            <a:chExt cx="996141" cy="690284"/>
          </a:xfrm>
        </p:grpSpPr>
        <p:pic>
          <p:nvPicPr>
            <p:cNvPr id="206" name="Graphic 205" descr="Woman with solid fill">
              <a:extLst>
                <a:ext uri="{FF2B5EF4-FFF2-40B4-BE49-F238E27FC236}">
                  <a16:creationId xmlns:a16="http://schemas.microsoft.com/office/drawing/2014/main" id="{C61570D3-B194-4577-B71C-9C3BC2F676C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09694" y="2649884"/>
              <a:ext cx="660555" cy="660555"/>
            </a:xfrm>
            <a:prstGeom prst="rect">
              <a:avLst/>
            </a:prstGeom>
          </p:spPr>
        </p:pic>
        <p:pic>
          <p:nvPicPr>
            <p:cNvPr id="207" name="Graphic 206" descr="Man with solid fill">
              <a:extLst>
                <a:ext uri="{FF2B5EF4-FFF2-40B4-BE49-F238E27FC236}">
                  <a16:creationId xmlns:a16="http://schemas.microsoft.com/office/drawing/2014/main" id="{CB408A37-C6FD-42B1-8F17-202A2B479E8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23265" y="2620155"/>
              <a:ext cx="682570" cy="682570"/>
            </a:xfrm>
            <a:prstGeom prst="rect">
              <a:avLst/>
            </a:prstGeom>
          </p:spPr>
        </p:pic>
      </p:grpSp>
      <p:sp>
        <p:nvSpPr>
          <p:cNvPr id="208" name="TextBox 207">
            <a:extLst>
              <a:ext uri="{FF2B5EF4-FFF2-40B4-BE49-F238E27FC236}">
                <a16:creationId xmlns:a16="http://schemas.microsoft.com/office/drawing/2014/main" id="{7C939890-3F49-496C-B6DB-D7D4F868202F}"/>
              </a:ext>
            </a:extLst>
          </p:cNvPr>
          <p:cNvSpPr txBox="1"/>
          <p:nvPr/>
        </p:nvSpPr>
        <p:spPr>
          <a:xfrm>
            <a:off x="4634837" y="4094932"/>
            <a:ext cx="923694" cy="400110"/>
          </a:xfrm>
          <a:prstGeom prst="rect">
            <a:avLst/>
          </a:prstGeom>
          <a:noFill/>
        </p:spPr>
        <p:txBody>
          <a:bodyPr wrap="square" rtlCol="0">
            <a:spAutoFit/>
          </a:bodyPr>
          <a:lstStyle/>
          <a:p>
            <a:r>
              <a:rPr lang="en-GB" sz="2000" b="1" dirty="0">
                <a:solidFill>
                  <a:srgbClr val="0055A5"/>
                </a:solidFill>
              </a:rPr>
              <a:t>x2</a:t>
            </a:r>
          </a:p>
        </p:txBody>
      </p:sp>
      <p:grpSp>
        <p:nvGrpSpPr>
          <p:cNvPr id="209" name="Group 208">
            <a:extLst>
              <a:ext uri="{FF2B5EF4-FFF2-40B4-BE49-F238E27FC236}">
                <a16:creationId xmlns:a16="http://schemas.microsoft.com/office/drawing/2014/main" id="{F14C8FFC-FAD4-4A81-840D-289D97789F1E}"/>
              </a:ext>
            </a:extLst>
          </p:cNvPr>
          <p:cNvGrpSpPr/>
          <p:nvPr/>
        </p:nvGrpSpPr>
        <p:grpSpPr>
          <a:xfrm>
            <a:off x="7399854" y="970149"/>
            <a:ext cx="996141" cy="690284"/>
            <a:chOff x="2309694" y="2620155"/>
            <a:chExt cx="996141" cy="690284"/>
          </a:xfrm>
        </p:grpSpPr>
        <p:pic>
          <p:nvPicPr>
            <p:cNvPr id="210" name="Graphic 209" descr="Woman with solid fill">
              <a:extLst>
                <a:ext uri="{FF2B5EF4-FFF2-40B4-BE49-F238E27FC236}">
                  <a16:creationId xmlns:a16="http://schemas.microsoft.com/office/drawing/2014/main" id="{F3CFA59C-FFA1-4D00-961C-6111546AEDE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09694" y="2649884"/>
              <a:ext cx="660555" cy="660555"/>
            </a:xfrm>
            <a:prstGeom prst="rect">
              <a:avLst/>
            </a:prstGeom>
          </p:spPr>
        </p:pic>
        <p:pic>
          <p:nvPicPr>
            <p:cNvPr id="211" name="Graphic 210" descr="Man with solid fill">
              <a:extLst>
                <a:ext uri="{FF2B5EF4-FFF2-40B4-BE49-F238E27FC236}">
                  <a16:creationId xmlns:a16="http://schemas.microsoft.com/office/drawing/2014/main" id="{6A87DBDE-9B80-4340-A1D7-596D4AA7DA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23265" y="2620155"/>
              <a:ext cx="682570" cy="682570"/>
            </a:xfrm>
            <a:prstGeom prst="rect">
              <a:avLst/>
            </a:prstGeom>
          </p:spPr>
        </p:pic>
      </p:grpSp>
      <p:sp>
        <p:nvSpPr>
          <p:cNvPr id="212" name="TextBox 211">
            <a:extLst>
              <a:ext uri="{FF2B5EF4-FFF2-40B4-BE49-F238E27FC236}">
                <a16:creationId xmlns:a16="http://schemas.microsoft.com/office/drawing/2014/main" id="{A310D93A-E479-44DF-910C-8A5959538023}"/>
              </a:ext>
            </a:extLst>
          </p:cNvPr>
          <p:cNvSpPr txBox="1"/>
          <p:nvPr/>
        </p:nvSpPr>
        <p:spPr>
          <a:xfrm>
            <a:off x="7665459" y="1439256"/>
            <a:ext cx="923694" cy="400110"/>
          </a:xfrm>
          <a:prstGeom prst="rect">
            <a:avLst/>
          </a:prstGeom>
          <a:noFill/>
        </p:spPr>
        <p:txBody>
          <a:bodyPr wrap="square" rtlCol="0">
            <a:spAutoFit/>
          </a:bodyPr>
          <a:lstStyle/>
          <a:p>
            <a:r>
              <a:rPr lang="en-GB" sz="2000" b="1" dirty="0">
                <a:solidFill>
                  <a:srgbClr val="0055A5"/>
                </a:solidFill>
              </a:rPr>
              <a:t>x2</a:t>
            </a:r>
          </a:p>
        </p:txBody>
      </p:sp>
      <p:grpSp>
        <p:nvGrpSpPr>
          <p:cNvPr id="213" name="Group 212">
            <a:extLst>
              <a:ext uri="{FF2B5EF4-FFF2-40B4-BE49-F238E27FC236}">
                <a16:creationId xmlns:a16="http://schemas.microsoft.com/office/drawing/2014/main" id="{781D9AD4-5410-4F33-BA5F-FB82F1550CA3}"/>
              </a:ext>
            </a:extLst>
          </p:cNvPr>
          <p:cNvGrpSpPr/>
          <p:nvPr/>
        </p:nvGrpSpPr>
        <p:grpSpPr>
          <a:xfrm>
            <a:off x="7408576" y="5158614"/>
            <a:ext cx="996141" cy="690284"/>
            <a:chOff x="2309694" y="2620155"/>
            <a:chExt cx="996141" cy="690284"/>
          </a:xfrm>
        </p:grpSpPr>
        <p:pic>
          <p:nvPicPr>
            <p:cNvPr id="214" name="Graphic 213" descr="Woman with solid fill">
              <a:extLst>
                <a:ext uri="{FF2B5EF4-FFF2-40B4-BE49-F238E27FC236}">
                  <a16:creationId xmlns:a16="http://schemas.microsoft.com/office/drawing/2014/main" id="{82A206C8-6F10-42ED-B4E3-3DD6CC4E82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09694" y="2649884"/>
              <a:ext cx="660555" cy="660555"/>
            </a:xfrm>
            <a:prstGeom prst="rect">
              <a:avLst/>
            </a:prstGeom>
          </p:spPr>
        </p:pic>
        <p:pic>
          <p:nvPicPr>
            <p:cNvPr id="215" name="Graphic 214" descr="Man with solid fill">
              <a:extLst>
                <a:ext uri="{FF2B5EF4-FFF2-40B4-BE49-F238E27FC236}">
                  <a16:creationId xmlns:a16="http://schemas.microsoft.com/office/drawing/2014/main" id="{657D30F0-0863-4351-BB3A-385B80B0D5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23265" y="2620155"/>
              <a:ext cx="682570" cy="682570"/>
            </a:xfrm>
            <a:prstGeom prst="rect">
              <a:avLst/>
            </a:prstGeom>
          </p:spPr>
        </p:pic>
      </p:grpSp>
      <p:sp>
        <p:nvSpPr>
          <p:cNvPr id="216" name="TextBox 215">
            <a:extLst>
              <a:ext uri="{FF2B5EF4-FFF2-40B4-BE49-F238E27FC236}">
                <a16:creationId xmlns:a16="http://schemas.microsoft.com/office/drawing/2014/main" id="{0B10B674-2F58-4AD0-B4CB-8A3049CB75B7}"/>
              </a:ext>
            </a:extLst>
          </p:cNvPr>
          <p:cNvSpPr txBox="1"/>
          <p:nvPr/>
        </p:nvSpPr>
        <p:spPr>
          <a:xfrm>
            <a:off x="7525975" y="5755086"/>
            <a:ext cx="923694" cy="400110"/>
          </a:xfrm>
          <a:prstGeom prst="rect">
            <a:avLst/>
          </a:prstGeom>
          <a:noFill/>
        </p:spPr>
        <p:txBody>
          <a:bodyPr wrap="square" rtlCol="0">
            <a:spAutoFit/>
          </a:bodyPr>
          <a:lstStyle/>
          <a:p>
            <a:r>
              <a:rPr lang="en-GB" sz="2000" b="1" dirty="0">
                <a:solidFill>
                  <a:srgbClr val="0055A5"/>
                </a:solidFill>
              </a:rPr>
              <a:t>x3</a:t>
            </a:r>
          </a:p>
        </p:txBody>
      </p:sp>
      <p:pic>
        <p:nvPicPr>
          <p:cNvPr id="217" name="Graphic 216" descr="Man with solid fill">
            <a:extLst>
              <a:ext uri="{FF2B5EF4-FFF2-40B4-BE49-F238E27FC236}">
                <a16:creationId xmlns:a16="http://schemas.microsoft.com/office/drawing/2014/main" id="{8F135D72-A9D9-45E8-AE29-0995BF3DC56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29162" y="4934517"/>
            <a:ext cx="1138262" cy="1138262"/>
          </a:xfrm>
          <a:prstGeom prst="rect">
            <a:avLst/>
          </a:prstGeom>
        </p:spPr>
      </p:pic>
      <p:sp>
        <p:nvSpPr>
          <p:cNvPr id="218" name="TextBox 217">
            <a:extLst>
              <a:ext uri="{FF2B5EF4-FFF2-40B4-BE49-F238E27FC236}">
                <a16:creationId xmlns:a16="http://schemas.microsoft.com/office/drawing/2014/main" id="{02ADE7B7-71EF-4EDE-934A-F45F57B418C1}"/>
              </a:ext>
            </a:extLst>
          </p:cNvPr>
          <p:cNvSpPr txBox="1"/>
          <p:nvPr/>
        </p:nvSpPr>
        <p:spPr>
          <a:xfrm>
            <a:off x="2789135" y="5158614"/>
            <a:ext cx="923694" cy="400110"/>
          </a:xfrm>
          <a:prstGeom prst="rect">
            <a:avLst/>
          </a:prstGeom>
          <a:noFill/>
        </p:spPr>
        <p:txBody>
          <a:bodyPr wrap="square" rtlCol="0">
            <a:spAutoFit/>
          </a:bodyPr>
          <a:lstStyle/>
          <a:p>
            <a:r>
              <a:rPr lang="en-GB" sz="2000" b="1" dirty="0">
                <a:solidFill>
                  <a:schemeClr val="bg2"/>
                </a:solidFill>
              </a:rPr>
              <a:t>x12</a:t>
            </a:r>
          </a:p>
        </p:txBody>
      </p:sp>
      <p:pic>
        <p:nvPicPr>
          <p:cNvPr id="219" name="Graphic 218" descr="Man with solid fill">
            <a:extLst>
              <a:ext uri="{FF2B5EF4-FFF2-40B4-BE49-F238E27FC236}">
                <a16:creationId xmlns:a16="http://schemas.microsoft.com/office/drawing/2014/main" id="{F790FC5E-6298-466A-BBA8-80BBEEB753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04121" y="4955006"/>
            <a:ext cx="1138262" cy="1138262"/>
          </a:xfrm>
          <a:prstGeom prst="rect">
            <a:avLst/>
          </a:prstGeom>
        </p:spPr>
      </p:pic>
      <p:sp>
        <p:nvSpPr>
          <p:cNvPr id="220" name="TextBox 219">
            <a:extLst>
              <a:ext uri="{FF2B5EF4-FFF2-40B4-BE49-F238E27FC236}">
                <a16:creationId xmlns:a16="http://schemas.microsoft.com/office/drawing/2014/main" id="{3FA36283-29D3-46D9-9E0A-B9D812D5EE32}"/>
              </a:ext>
            </a:extLst>
          </p:cNvPr>
          <p:cNvSpPr txBox="1"/>
          <p:nvPr/>
        </p:nvSpPr>
        <p:spPr>
          <a:xfrm>
            <a:off x="8564094" y="5179103"/>
            <a:ext cx="923694" cy="400110"/>
          </a:xfrm>
          <a:prstGeom prst="rect">
            <a:avLst/>
          </a:prstGeom>
          <a:noFill/>
        </p:spPr>
        <p:txBody>
          <a:bodyPr wrap="square" rtlCol="0">
            <a:spAutoFit/>
          </a:bodyPr>
          <a:lstStyle/>
          <a:p>
            <a:r>
              <a:rPr lang="en-GB" sz="2000" b="1" dirty="0">
                <a:solidFill>
                  <a:schemeClr val="bg2"/>
                </a:solidFill>
              </a:rPr>
              <a:t>x10</a:t>
            </a:r>
          </a:p>
        </p:txBody>
      </p:sp>
      <p:pic>
        <p:nvPicPr>
          <p:cNvPr id="221" name="Graphic 220" descr="Man with solid fill">
            <a:extLst>
              <a:ext uri="{FF2B5EF4-FFF2-40B4-BE49-F238E27FC236}">
                <a16:creationId xmlns:a16="http://schemas.microsoft.com/office/drawing/2014/main" id="{499887ED-9D24-450F-B500-86737027DB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637565" y="1605313"/>
            <a:ext cx="1138262" cy="1138262"/>
          </a:xfrm>
          <a:prstGeom prst="rect">
            <a:avLst/>
          </a:prstGeom>
        </p:spPr>
      </p:pic>
      <p:sp>
        <p:nvSpPr>
          <p:cNvPr id="222" name="TextBox 221">
            <a:extLst>
              <a:ext uri="{FF2B5EF4-FFF2-40B4-BE49-F238E27FC236}">
                <a16:creationId xmlns:a16="http://schemas.microsoft.com/office/drawing/2014/main" id="{A567FDA3-4323-4B49-8A50-EB47BE8E7043}"/>
              </a:ext>
            </a:extLst>
          </p:cNvPr>
          <p:cNvSpPr txBox="1"/>
          <p:nvPr/>
        </p:nvSpPr>
        <p:spPr>
          <a:xfrm>
            <a:off x="6897538" y="1829410"/>
            <a:ext cx="923694" cy="400110"/>
          </a:xfrm>
          <a:prstGeom prst="rect">
            <a:avLst/>
          </a:prstGeom>
          <a:noFill/>
        </p:spPr>
        <p:txBody>
          <a:bodyPr wrap="square" rtlCol="0">
            <a:spAutoFit/>
          </a:bodyPr>
          <a:lstStyle/>
          <a:p>
            <a:r>
              <a:rPr lang="en-GB" sz="2000" b="1" dirty="0">
                <a:solidFill>
                  <a:schemeClr val="bg2"/>
                </a:solidFill>
              </a:rPr>
              <a:t>x10</a:t>
            </a:r>
          </a:p>
        </p:txBody>
      </p:sp>
      <p:pic>
        <p:nvPicPr>
          <p:cNvPr id="223" name="Graphic 222" descr="Man with solid fill">
            <a:extLst>
              <a:ext uri="{FF2B5EF4-FFF2-40B4-BE49-F238E27FC236}">
                <a16:creationId xmlns:a16="http://schemas.microsoft.com/office/drawing/2014/main" id="{11EA8C61-326C-435B-85F0-46644B78DC9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67291" y="5174799"/>
            <a:ext cx="682570" cy="682570"/>
          </a:xfrm>
          <a:prstGeom prst="rect">
            <a:avLst/>
          </a:prstGeom>
        </p:spPr>
      </p:pic>
    </p:spTree>
    <p:extLst>
      <p:ext uri="{BB962C8B-B14F-4D97-AF65-F5344CB8AC3E}">
        <p14:creationId xmlns:p14="http://schemas.microsoft.com/office/powerpoint/2010/main" val="898864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AF0068F-41FA-4DC3-88F1-1EA073C4D548}"/>
              </a:ext>
            </a:extLst>
          </p:cNvPr>
          <p:cNvSpPr/>
          <p:nvPr/>
        </p:nvSpPr>
        <p:spPr>
          <a:xfrm>
            <a:off x="383856" y="851750"/>
            <a:ext cx="5114901" cy="25863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052373-40D8-4E4F-A5AE-88C9AE75E943}"/>
              </a:ext>
            </a:extLst>
          </p:cNvPr>
          <p:cNvSpPr/>
          <p:nvPr/>
        </p:nvSpPr>
        <p:spPr>
          <a:xfrm>
            <a:off x="5651157" y="842646"/>
            <a:ext cx="5114901" cy="25863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CC956CAC-2E5F-409F-BEC7-49EA9D703AC8}"/>
              </a:ext>
            </a:extLst>
          </p:cNvPr>
          <p:cNvSpPr/>
          <p:nvPr/>
        </p:nvSpPr>
        <p:spPr>
          <a:xfrm>
            <a:off x="383856" y="3535243"/>
            <a:ext cx="5114901" cy="27563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A49D1784-47A0-4C2F-8ECC-BADBAF965FC7}"/>
              </a:ext>
            </a:extLst>
          </p:cNvPr>
          <p:cNvSpPr/>
          <p:nvPr/>
        </p:nvSpPr>
        <p:spPr>
          <a:xfrm>
            <a:off x="5651157" y="3535243"/>
            <a:ext cx="5114901" cy="27563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61FE4D05-AFF3-4ED8-9917-EFB22AC82C6A}"/>
              </a:ext>
            </a:extLst>
          </p:cNvPr>
          <p:cNvSpPr txBox="1"/>
          <p:nvPr/>
        </p:nvSpPr>
        <p:spPr>
          <a:xfrm>
            <a:off x="432721" y="852712"/>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4" name="TextBox 103">
            <a:extLst>
              <a:ext uri="{FF2B5EF4-FFF2-40B4-BE49-F238E27FC236}">
                <a16:creationId xmlns:a16="http://schemas.microsoft.com/office/drawing/2014/main" id="{CA7DDDDF-2273-47CE-900A-757539D85E82}"/>
              </a:ext>
            </a:extLst>
          </p:cNvPr>
          <p:cNvSpPr txBox="1"/>
          <p:nvPr/>
        </p:nvSpPr>
        <p:spPr>
          <a:xfrm>
            <a:off x="5676441" y="838196"/>
            <a:ext cx="45236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5" name="TextBox 104">
            <a:extLst>
              <a:ext uri="{FF2B5EF4-FFF2-40B4-BE49-F238E27FC236}">
                <a16:creationId xmlns:a16="http://schemas.microsoft.com/office/drawing/2014/main" id="{53A0107B-C070-4496-AC73-5A8B1A91AC35}"/>
              </a:ext>
            </a:extLst>
          </p:cNvPr>
          <p:cNvSpPr txBox="1"/>
          <p:nvPr/>
        </p:nvSpPr>
        <p:spPr>
          <a:xfrm>
            <a:off x="407403" y="3535243"/>
            <a:ext cx="54534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106" name="TextBox 105">
            <a:extLst>
              <a:ext uri="{FF2B5EF4-FFF2-40B4-BE49-F238E27FC236}">
                <a16:creationId xmlns:a16="http://schemas.microsoft.com/office/drawing/2014/main" id="{5037F3DB-6A54-4F33-A485-7BF844B3E54D}"/>
              </a:ext>
            </a:extLst>
          </p:cNvPr>
          <p:cNvSpPr txBox="1"/>
          <p:nvPr/>
        </p:nvSpPr>
        <p:spPr>
          <a:xfrm>
            <a:off x="5699172" y="3554240"/>
            <a:ext cx="52610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pic>
        <p:nvPicPr>
          <p:cNvPr id="86" name="Picture 85" descr="A computer screen with a blue background&#10;&#10;Description automatically generated with medium confidence">
            <a:extLst>
              <a:ext uri="{FF2B5EF4-FFF2-40B4-BE49-F238E27FC236}">
                <a16:creationId xmlns:a16="http://schemas.microsoft.com/office/drawing/2014/main" id="{C62886AD-F1EF-4ACB-97D6-8BE7C8789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5371" y="2490672"/>
            <a:ext cx="877609" cy="735683"/>
          </a:xfrm>
          <a:prstGeom prst="rect">
            <a:avLst/>
          </a:prstGeom>
        </p:spPr>
      </p:pic>
      <p:pic>
        <p:nvPicPr>
          <p:cNvPr id="87" name="Picture 86" descr="A computer screen with a blue background&#10;&#10;Description automatically generated with medium confidence">
            <a:extLst>
              <a:ext uri="{FF2B5EF4-FFF2-40B4-BE49-F238E27FC236}">
                <a16:creationId xmlns:a16="http://schemas.microsoft.com/office/drawing/2014/main" id="{04380420-6A24-4534-8AB9-56B56161D0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052" y="3708770"/>
            <a:ext cx="877609" cy="735683"/>
          </a:xfrm>
          <a:prstGeom prst="rect">
            <a:avLst/>
          </a:prstGeom>
        </p:spPr>
      </p:pic>
      <p:pic>
        <p:nvPicPr>
          <p:cNvPr id="88" name="Picture 87" descr="A computer screen with a blue background&#10;&#10;Description automatically generated with medium confidence">
            <a:extLst>
              <a:ext uri="{FF2B5EF4-FFF2-40B4-BE49-F238E27FC236}">
                <a16:creationId xmlns:a16="http://schemas.microsoft.com/office/drawing/2014/main" id="{DD8E3A68-2E4E-467F-B60C-3E2409E44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040" y="5439468"/>
            <a:ext cx="877609" cy="735683"/>
          </a:xfrm>
          <a:prstGeom prst="rect">
            <a:avLst/>
          </a:prstGeom>
        </p:spPr>
      </p:pic>
      <p:pic>
        <p:nvPicPr>
          <p:cNvPr id="89" name="Picture 88" descr="A computer screen with a blue background&#10;&#10;Description automatically generated with medium confidence">
            <a:extLst>
              <a:ext uri="{FF2B5EF4-FFF2-40B4-BE49-F238E27FC236}">
                <a16:creationId xmlns:a16="http://schemas.microsoft.com/office/drawing/2014/main" id="{0270582A-07A0-432F-A0A9-95CAF5E5A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772" y="2385901"/>
            <a:ext cx="877609" cy="735683"/>
          </a:xfrm>
          <a:prstGeom prst="rect">
            <a:avLst/>
          </a:prstGeom>
        </p:spPr>
      </p:pic>
      <p:pic>
        <p:nvPicPr>
          <p:cNvPr id="9" name="Picture 8" descr="A cartoon of a house&#10;&#10;Description automatically generated">
            <a:extLst>
              <a:ext uri="{FF2B5EF4-FFF2-40B4-BE49-F238E27FC236}">
                <a16:creationId xmlns:a16="http://schemas.microsoft.com/office/drawing/2014/main" id="{EE1770D9-E54D-4905-B6F0-9309EBB496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896" y="3728656"/>
            <a:ext cx="739334" cy="758699"/>
          </a:xfrm>
          <a:prstGeom prst="rect">
            <a:avLst/>
          </a:prstGeom>
        </p:spPr>
      </p:pic>
      <p:pic>
        <p:nvPicPr>
          <p:cNvPr id="95" name="Picture 94" descr="A cartoon of a house&#10;&#10;Description automatically generated">
            <a:extLst>
              <a:ext uri="{FF2B5EF4-FFF2-40B4-BE49-F238E27FC236}">
                <a16:creationId xmlns:a16="http://schemas.microsoft.com/office/drawing/2014/main" id="{DB3FAA26-0EF9-424B-834A-FE81E5172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144" y="901734"/>
            <a:ext cx="739334" cy="758699"/>
          </a:xfrm>
          <a:prstGeom prst="rect">
            <a:avLst/>
          </a:prstGeom>
        </p:spPr>
      </p:pic>
      <p:pic>
        <p:nvPicPr>
          <p:cNvPr id="96" name="Picture 95" descr="A cartoon of a house&#10;&#10;Description automatically generated">
            <a:extLst>
              <a:ext uri="{FF2B5EF4-FFF2-40B4-BE49-F238E27FC236}">
                <a16:creationId xmlns:a16="http://schemas.microsoft.com/office/drawing/2014/main" id="{D2FF4E03-DF79-497F-A9BD-0C91F85AA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132" y="5190405"/>
            <a:ext cx="739334" cy="758699"/>
          </a:xfrm>
          <a:prstGeom prst="rect">
            <a:avLst/>
          </a:prstGeom>
        </p:spPr>
      </p:pic>
      <p:pic>
        <p:nvPicPr>
          <p:cNvPr id="97" name="Picture 96" descr="A cartoon of a house&#10;&#10;Description automatically generated">
            <a:extLst>
              <a:ext uri="{FF2B5EF4-FFF2-40B4-BE49-F238E27FC236}">
                <a16:creationId xmlns:a16="http://schemas.microsoft.com/office/drawing/2014/main" id="{ECEADAF3-6463-4346-B787-94641B732B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4850" y="894958"/>
            <a:ext cx="739334" cy="758699"/>
          </a:xfrm>
          <a:prstGeom prst="rect">
            <a:avLst/>
          </a:prstGeom>
        </p:spPr>
      </p:pic>
      <p:pic>
        <p:nvPicPr>
          <p:cNvPr id="11" name="Picture 10" descr="A red car with black wheels&#10;&#10;Description automatically generated">
            <a:extLst>
              <a:ext uri="{FF2B5EF4-FFF2-40B4-BE49-F238E27FC236}">
                <a16:creationId xmlns:a16="http://schemas.microsoft.com/office/drawing/2014/main" id="{44EA2EB1-30FD-430F-A344-AACFF6C25A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5334" y="970444"/>
            <a:ext cx="1018358" cy="540353"/>
          </a:xfrm>
          <a:prstGeom prst="rect">
            <a:avLst/>
          </a:prstGeom>
        </p:spPr>
      </p:pic>
      <p:pic>
        <p:nvPicPr>
          <p:cNvPr id="103" name="Picture 102" descr="A red car with black wheels&#10;&#10;Description automatically generated">
            <a:extLst>
              <a:ext uri="{FF2B5EF4-FFF2-40B4-BE49-F238E27FC236}">
                <a16:creationId xmlns:a16="http://schemas.microsoft.com/office/drawing/2014/main" id="{6E8614D9-547A-435F-ACCC-7D92E5D6B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9283" y="4573635"/>
            <a:ext cx="1198858" cy="636128"/>
          </a:xfrm>
          <a:prstGeom prst="rect">
            <a:avLst/>
          </a:prstGeom>
        </p:spPr>
      </p:pic>
      <p:sp>
        <p:nvSpPr>
          <p:cNvPr id="118" name="TextBox 117">
            <a:extLst>
              <a:ext uri="{FF2B5EF4-FFF2-40B4-BE49-F238E27FC236}">
                <a16:creationId xmlns:a16="http://schemas.microsoft.com/office/drawing/2014/main" id="{1A05EA1B-7195-49CC-97EF-ECE9B016A404}"/>
              </a:ext>
            </a:extLst>
          </p:cNvPr>
          <p:cNvSpPr txBox="1"/>
          <p:nvPr/>
        </p:nvSpPr>
        <p:spPr>
          <a:xfrm>
            <a:off x="4054203" y="4407310"/>
            <a:ext cx="831530" cy="400110"/>
          </a:xfrm>
          <a:prstGeom prst="rect">
            <a:avLst/>
          </a:prstGeom>
          <a:noFill/>
        </p:spPr>
        <p:txBody>
          <a:bodyPr wrap="square" rtlCol="0">
            <a:spAutoFit/>
          </a:bodyPr>
          <a:lstStyle/>
          <a:p>
            <a:r>
              <a:rPr lang="en-GB" sz="2000" b="1" dirty="0">
                <a:solidFill>
                  <a:srgbClr val="0055A5"/>
                </a:solidFill>
              </a:rPr>
              <a:t>x4</a:t>
            </a:r>
          </a:p>
        </p:txBody>
      </p:sp>
      <p:pic>
        <p:nvPicPr>
          <p:cNvPr id="170" name="Picture 169" descr="A red car with black wheels&#10;&#10;Description automatically generated">
            <a:extLst>
              <a:ext uri="{FF2B5EF4-FFF2-40B4-BE49-F238E27FC236}">
                <a16:creationId xmlns:a16="http://schemas.microsoft.com/office/drawing/2014/main" id="{73C44B97-88B7-46D8-B4F4-76EF72DB56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6301" y="2762640"/>
            <a:ext cx="1018358" cy="540353"/>
          </a:xfrm>
          <a:prstGeom prst="rect">
            <a:avLst/>
          </a:prstGeom>
        </p:spPr>
      </p:pic>
      <p:sp>
        <p:nvSpPr>
          <p:cNvPr id="171" name="TextBox 170">
            <a:extLst>
              <a:ext uri="{FF2B5EF4-FFF2-40B4-BE49-F238E27FC236}">
                <a16:creationId xmlns:a16="http://schemas.microsoft.com/office/drawing/2014/main" id="{C642133B-4CCF-44B1-9D70-501F1D3C9E9B}"/>
              </a:ext>
            </a:extLst>
          </p:cNvPr>
          <p:cNvSpPr txBox="1"/>
          <p:nvPr/>
        </p:nvSpPr>
        <p:spPr>
          <a:xfrm>
            <a:off x="5850946" y="2594948"/>
            <a:ext cx="706335" cy="400110"/>
          </a:xfrm>
          <a:prstGeom prst="rect">
            <a:avLst/>
          </a:prstGeom>
          <a:noFill/>
        </p:spPr>
        <p:txBody>
          <a:bodyPr wrap="square" rtlCol="0">
            <a:spAutoFit/>
          </a:bodyPr>
          <a:lstStyle/>
          <a:p>
            <a:r>
              <a:rPr lang="en-GB" sz="2000" b="1" dirty="0">
                <a:solidFill>
                  <a:srgbClr val="0055A5"/>
                </a:solidFill>
              </a:rPr>
              <a:t>x6</a:t>
            </a:r>
          </a:p>
        </p:txBody>
      </p:sp>
      <p:pic>
        <p:nvPicPr>
          <p:cNvPr id="172" name="Picture 171" descr="A red car with black wheels&#10;&#10;Description automatically generated">
            <a:extLst>
              <a:ext uri="{FF2B5EF4-FFF2-40B4-BE49-F238E27FC236}">
                <a16:creationId xmlns:a16="http://schemas.microsoft.com/office/drawing/2014/main" id="{396BE5F7-A330-489F-82B6-B12303813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7906" y="5623718"/>
            <a:ext cx="1018358" cy="540353"/>
          </a:xfrm>
          <a:prstGeom prst="rect">
            <a:avLst/>
          </a:prstGeom>
        </p:spPr>
      </p:pic>
      <p:sp>
        <p:nvSpPr>
          <p:cNvPr id="173" name="TextBox 172">
            <a:extLst>
              <a:ext uri="{FF2B5EF4-FFF2-40B4-BE49-F238E27FC236}">
                <a16:creationId xmlns:a16="http://schemas.microsoft.com/office/drawing/2014/main" id="{9FA62FA5-8643-4276-87B2-35042E36C9FF}"/>
              </a:ext>
            </a:extLst>
          </p:cNvPr>
          <p:cNvSpPr txBox="1"/>
          <p:nvPr/>
        </p:nvSpPr>
        <p:spPr>
          <a:xfrm>
            <a:off x="5742852" y="5480281"/>
            <a:ext cx="706335" cy="400110"/>
          </a:xfrm>
          <a:prstGeom prst="rect">
            <a:avLst/>
          </a:prstGeom>
          <a:noFill/>
        </p:spPr>
        <p:txBody>
          <a:bodyPr wrap="square" rtlCol="0">
            <a:spAutoFit/>
          </a:bodyPr>
          <a:lstStyle/>
          <a:p>
            <a:r>
              <a:rPr lang="en-GB" sz="2000" b="1" dirty="0">
                <a:solidFill>
                  <a:srgbClr val="0055A5"/>
                </a:solidFill>
              </a:rPr>
              <a:t>x4</a:t>
            </a:r>
          </a:p>
        </p:txBody>
      </p:sp>
      <p:sp>
        <p:nvSpPr>
          <p:cNvPr id="174" name="TextBox 173">
            <a:extLst>
              <a:ext uri="{FF2B5EF4-FFF2-40B4-BE49-F238E27FC236}">
                <a16:creationId xmlns:a16="http://schemas.microsoft.com/office/drawing/2014/main" id="{EE6EDC09-B555-4FF4-AABB-C61ACBAB1B86}"/>
              </a:ext>
            </a:extLst>
          </p:cNvPr>
          <p:cNvSpPr txBox="1"/>
          <p:nvPr/>
        </p:nvSpPr>
        <p:spPr>
          <a:xfrm>
            <a:off x="4653230" y="2096511"/>
            <a:ext cx="613681" cy="400110"/>
          </a:xfrm>
          <a:prstGeom prst="rect">
            <a:avLst/>
          </a:prstGeom>
          <a:noFill/>
        </p:spPr>
        <p:txBody>
          <a:bodyPr wrap="square" rtlCol="0">
            <a:spAutoFit/>
          </a:bodyPr>
          <a:lstStyle/>
          <a:p>
            <a:r>
              <a:rPr lang="en-GB" sz="2000" b="1" dirty="0">
                <a:solidFill>
                  <a:srgbClr val="0055A5"/>
                </a:solidFill>
              </a:rPr>
              <a:t>x3</a:t>
            </a:r>
          </a:p>
        </p:txBody>
      </p:sp>
      <p:sp>
        <p:nvSpPr>
          <p:cNvPr id="176" name="TextBox 175">
            <a:extLst>
              <a:ext uri="{FF2B5EF4-FFF2-40B4-BE49-F238E27FC236}">
                <a16:creationId xmlns:a16="http://schemas.microsoft.com/office/drawing/2014/main" id="{1590FB3A-6C87-421D-B931-D5BC4BBF9B3B}"/>
              </a:ext>
            </a:extLst>
          </p:cNvPr>
          <p:cNvSpPr txBox="1"/>
          <p:nvPr/>
        </p:nvSpPr>
        <p:spPr>
          <a:xfrm>
            <a:off x="1836150" y="4003131"/>
            <a:ext cx="613681" cy="400110"/>
          </a:xfrm>
          <a:prstGeom prst="rect">
            <a:avLst/>
          </a:prstGeom>
          <a:noFill/>
        </p:spPr>
        <p:txBody>
          <a:bodyPr wrap="square" rtlCol="0">
            <a:spAutoFit/>
          </a:bodyPr>
          <a:lstStyle/>
          <a:p>
            <a:r>
              <a:rPr lang="en-GB" sz="2000" b="1" dirty="0">
                <a:solidFill>
                  <a:srgbClr val="0055A5"/>
                </a:solidFill>
              </a:rPr>
              <a:t>x2</a:t>
            </a:r>
          </a:p>
        </p:txBody>
      </p:sp>
      <p:sp>
        <p:nvSpPr>
          <p:cNvPr id="178" name="TextBox 177">
            <a:extLst>
              <a:ext uri="{FF2B5EF4-FFF2-40B4-BE49-F238E27FC236}">
                <a16:creationId xmlns:a16="http://schemas.microsoft.com/office/drawing/2014/main" id="{ABE1F176-35D8-473D-873A-89D463CBFF79}"/>
              </a:ext>
            </a:extLst>
          </p:cNvPr>
          <p:cNvSpPr txBox="1"/>
          <p:nvPr/>
        </p:nvSpPr>
        <p:spPr>
          <a:xfrm>
            <a:off x="6233604" y="764059"/>
            <a:ext cx="613681" cy="400110"/>
          </a:xfrm>
          <a:prstGeom prst="rect">
            <a:avLst/>
          </a:prstGeom>
          <a:noFill/>
        </p:spPr>
        <p:txBody>
          <a:bodyPr wrap="square" rtlCol="0">
            <a:spAutoFit/>
          </a:bodyPr>
          <a:lstStyle/>
          <a:p>
            <a:r>
              <a:rPr lang="en-GB" sz="2000" b="1" dirty="0">
                <a:solidFill>
                  <a:srgbClr val="0055A5"/>
                </a:solidFill>
              </a:rPr>
              <a:t>x2</a:t>
            </a:r>
          </a:p>
        </p:txBody>
      </p:sp>
      <p:sp>
        <p:nvSpPr>
          <p:cNvPr id="180" name="TextBox 179">
            <a:extLst>
              <a:ext uri="{FF2B5EF4-FFF2-40B4-BE49-F238E27FC236}">
                <a16:creationId xmlns:a16="http://schemas.microsoft.com/office/drawing/2014/main" id="{74A7555F-DFAA-4934-A0D1-C3475B8E4EB8}"/>
              </a:ext>
            </a:extLst>
          </p:cNvPr>
          <p:cNvSpPr txBox="1"/>
          <p:nvPr/>
        </p:nvSpPr>
        <p:spPr>
          <a:xfrm>
            <a:off x="9763882" y="5209763"/>
            <a:ext cx="613681" cy="400110"/>
          </a:xfrm>
          <a:prstGeom prst="rect">
            <a:avLst/>
          </a:prstGeom>
          <a:noFill/>
        </p:spPr>
        <p:txBody>
          <a:bodyPr wrap="square" rtlCol="0">
            <a:spAutoFit/>
          </a:bodyPr>
          <a:lstStyle/>
          <a:p>
            <a:r>
              <a:rPr lang="en-GB" sz="2000" b="1" dirty="0">
                <a:solidFill>
                  <a:srgbClr val="0055A5"/>
                </a:solidFill>
              </a:rPr>
              <a:t>x5</a:t>
            </a:r>
          </a:p>
        </p:txBody>
      </p:sp>
      <p:sp>
        <p:nvSpPr>
          <p:cNvPr id="18" name="Title 17">
            <a:extLst>
              <a:ext uri="{FF2B5EF4-FFF2-40B4-BE49-F238E27FC236}">
                <a16:creationId xmlns:a16="http://schemas.microsoft.com/office/drawing/2014/main" id="{972F6D98-D025-40FE-A71E-B7770C43CE0E}"/>
              </a:ext>
            </a:extLst>
          </p:cNvPr>
          <p:cNvSpPr>
            <a:spLocks noGrp="1"/>
          </p:cNvSpPr>
          <p:nvPr>
            <p:ph type="title"/>
          </p:nvPr>
        </p:nvSpPr>
        <p:spPr>
          <a:xfrm>
            <a:off x="0" y="89094"/>
            <a:ext cx="2594564" cy="647577"/>
          </a:xfrm>
        </p:spPr>
        <p:txBody>
          <a:bodyPr>
            <a:normAutofit/>
          </a:bodyPr>
          <a:lstStyle/>
          <a:p>
            <a:r>
              <a:rPr lang="en-GB" sz="2800" dirty="0"/>
              <a:t>Il y a quoi ?</a:t>
            </a:r>
          </a:p>
        </p:txBody>
      </p:sp>
      <p:sp>
        <p:nvSpPr>
          <p:cNvPr id="181" name="Rounded Rectangle 46">
            <a:extLst>
              <a:ext uri="{FF2B5EF4-FFF2-40B4-BE49-F238E27FC236}">
                <a16:creationId xmlns:a16="http://schemas.microsoft.com/office/drawing/2014/main" id="{D5EDB41D-5629-451C-8D32-67AE05AE660A}"/>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pic>
        <p:nvPicPr>
          <p:cNvPr id="21" name="Picture 20" descr="A cartoon of a child's face&#10;&#10;Description automatically generated">
            <a:extLst>
              <a:ext uri="{FF2B5EF4-FFF2-40B4-BE49-F238E27FC236}">
                <a16:creationId xmlns:a16="http://schemas.microsoft.com/office/drawing/2014/main" id="{B8E38226-1944-4DB4-9D8C-B03B6A105C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5265" y="1226169"/>
            <a:ext cx="678694" cy="776208"/>
          </a:xfrm>
          <a:prstGeom prst="rect">
            <a:avLst/>
          </a:prstGeom>
        </p:spPr>
      </p:pic>
      <p:pic>
        <p:nvPicPr>
          <p:cNvPr id="23" name="Picture 22" descr="A cartoon of a child's face&#10;&#10;Description automatically generated">
            <a:extLst>
              <a:ext uri="{FF2B5EF4-FFF2-40B4-BE49-F238E27FC236}">
                <a16:creationId xmlns:a16="http://schemas.microsoft.com/office/drawing/2014/main" id="{7CFC643F-29B8-4F69-9549-05397500C9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4311" y="5503324"/>
            <a:ext cx="747467" cy="599034"/>
          </a:xfrm>
          <a:prstGeom prst="rect">
            <a:avLst/>
          </a:prstGeom>
        </p:spPr>
      </p:pic>
      <p:pic>
        <p:nvPicPr>
          <p:cNvPr id="182" name="Picture 181" descr="A cartoon of a child's face&#10;&#10;Description automatically generated">
            <a:extLst>
              <a:ext uri="{FF2B5EF4-FFF2-40B4-BE49-F238E27FC236}">
                <a16:creationId xmlns:a16="http://schemas.microsoft.com/office/drawing/2014/main" id="{A3409329-52F8-4A9E-ADC2-FCB935265C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2553" y="1093350"/>
            <a:ext cx="747467" cy="599034"/>
          </a:xfrm>
          <a:prstGeom prst="rect">
            <a:avLst/>
          </a:prstGeom>
        </p:spPr>
      </p:pic>
      <p:pic>
        <p:nvPicPr>
          <p:cNvPr id="183" name="Picture 182" descr="A cartoon of a child's face&#10;&#10;Description automatically generated">
            <a:extLst>
              <a:ext uri="{FF2B5EF4-FFF2-40B4-BE49-F238E27FC236}">
                <a16:creationId xmlns:a16="http://schemas.microsoft.com/office/drawing/2014/main" id="{B4FAC6B2-A264-48A7-B183-E1A1AD7D12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20175" y="4366150"/>
            <a:ext cx="747467" cy="599034"/>
          </a:xfrm>
          <a:prstGeom prst="rect">
            <a:avLst/>
          </a:prstGeom>
        </p:spPr>
      </p:pic>
      <p:pic>
        <p:nvPicPr>
          <p:cNvPr id="184" name="Picture 183" descr="A cartoon of a child's face&#10;&#10;Description automatically generated">
            <a:extLst>
              <a:ext uri="{FF2B5EF4-FFF2-40B4-BE49-F238E27FC236}">
                <a16:creationId xmlns:a16="http://schemas.microsoft.com/office/drawing/2014/main" id="{9F430A33-888D-49FF-B3E0-2D30B25B1A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9444" y="2438868"/>
            <a:ext cx="747467" cy="599034"/>
          </a:xfrm>
          <a:prstGeom prst="rect">
            <a:avLst/>
          </a:prstGeom>
        </p:spPr>
      </p:pic>
      <p:pic>
        <p:nvPicPr>
          <p:cNvPr id="186" name="Picture 185" descr="Shape, rectangle&#10;&#10;Description automatically generated">
            <a:extLst>
              <a:ext uri="{FF2B5EF4-FFF2-40B4-BE49-F238E27FC236}">
                <a16:creationId xmlns:a16="http://schemas.microsoft.com/office/drawing/2014/main" id="{3D6EA1A7-4B8A-4BCD-A298-DDA44FD84C0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32783" y="1699841"/>
            <a:ext cx="1331448" cy="914330"/>
          </a:xfrm>
          <a:prstGeom prst="rect">
            <a:avLst/>
          </a:prstGeom>
        </p:spPr>
      </p:pic>
      <p:sp>
        <p:nvSpPr>
          <p:cNvPr id="188" name="TextBox 187">
            <a:extLst>
              <a:ext uri="{FF2B5EF4-FFF2-40B4-BE49-F238E27FC236}">
                <a16:creationId xmlns:a16="http://schemas.microsoft.com/office/drawing/2014/main" id="{F38AF0AE-EF64-4657-B68A-557B65E16746}"/>
              </a:ext>
            </a:extLst>
          </p:cNvPr>
          <p:cNvSpPr txBox="1"/>
          <p:nvPr/>
        </p:nvSpPr>
        <p:spPr>
          <a:xfrm>
            <a:off x="1472680" y="979407"/>
            <a:ext cx="706335" cy="400110"/>
          </a:xfrm>
          <a:prstGeom prst="rect">
            <a:avLst/>
          </a:prstGeom>
          <a:noFill/>
        </p:spPr>
        <p:txBody>
          <a:bodyPr wrap="square" rtlCol="0">
            <a:spAutoFit/>
          </a:bodyPr>
          <a:lstStyle/>
          <a:p>
            <a:r>
              <a:rPr lang="en-GB" sz="2000" b="1" dirty="0">
                <a:solidFill>
                  <a:srgbClr val="0055A5"/>
                </a:solidFill>
              </a:rPr>
              <a:t>x4</a:t>
            </a:r>
          </a:p>
        </p:txBody>
      </p:sp>
      <p:sp>
        <p:nvSpPr>
          <p:cNvPr id="13" name="TextBox 12">
            <a:extLst>
              <a:ext uri="{FF2B5EF4-FFF2-40B4-BE49-F238E27FC236}">
                <a16:creationId xmlns:a16="http://schemas.microsoft.com/office/drawing/2014/main" id="{145DA22E-9526-4B7E-8CDB-128B2212C027}"/>
              </a:ext>
            </a:extLst>
          </p:cNvPr>
          <p:cNvSpPr txBox="1"/>
          <p:nvPr/>
        </p:nvSpPr>
        <p:spPr>
          <a:xfrm>
            <a:off x="3422718" y="2553687"/>
            <a:ext cx="706335" cy="400110"/>
          </a:xfrm>
          <a:prstGeom prst="rect">
            <a:avLst/>
          </a:prstGeom>
          <a:noFill/>
        </p:spPr>
        <p:txBody>
          <a:bodyPr wrap="square" rtlCol="0">
            <a:spAutoFit/>
          </a:bodyPr>
          <a:lstStyle/>
          <a:p>
            <a:r>
              <a:rPr lang="en-GB" sz="2000" b="1" dirty="0">
                <a:solidFill>
                  <a:schemeClr val="bg2"/>
                </a:solidFill>
              </a:rPr>
              <a:t>x8</a:t>
            </a:r>
          </a:p>
        </p:txBody>
      </p:sp>
      <p:pic>
        <p:nvPicPr>
          <p:cNvPr id="189" name="Picture 188" descr="Shape, rectangle&#10;&#10;Description automatically generated">
            <a:extLst>
              <a:ext uri="{FF2B5EF4-FFF2-40B4-BE49-F238E27FC236}">
                <a16:creationId xmlns:a16="http://schemas.microsoft.com/office/drawing/2014/main" id="{CEF58195-DEFF-4A15-8F59-19E20E0A32C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31048" y="3681126"/>
            <a:ext cx="1331448" cy="914330"/>
          </a:xfrm>
          <a:prstGeom prst="rect">
            <a:avLst/>
          </a:prstGeom>
        </p:spPr>
      </p:pic>
      <p:sp>
        <p:nvSpPr>
          <p:cNvPr id="190" name="TextBox 189">
            <a:extLst>
              <a:ext uri="{FF2B5EF4-FFF2-40B4-BE49-F238E27FC236}">
                <a16:creationId xmlns:a16="http://schemas.microsoft.com/office/drawing/2014/main" id="{C2596AD8-31A7-4222-B58E-EF19C41EC1AA}"/>
              </a:ext>
            </a:extLst>
          </p:cNvPr>
          <p:cNvSpPr txBox="1"/>
          <p:nvPr/>
        </p:nvSpPr>
        <p:spPr>
          <a:xfrm>
            <a:off x="2681361" y="4023222"/>
            <a:ext cx="706335" cy="400110"/>
          </a:xfrm>
          <a:prstGeom prst="rect">
            <a:avLst/>
          </a:prstGeom>
          <a:noFill/>
        </p:spPr>
        <p:txBody>
          <a:bodyPr wrap="square" rtlCol="0">
            <a:spAutoFit/>
          </a:bodyPr>
          <a:lstStyle/>
          <a:p>
            <a:r>
              <a:rPr lang="en-GB" sz="2000" b="1" dirty="0">
                <a:solidFill>
                  <a:schemeClr val="bg2"/>
                </a:solidFill>
              </a:rPr>
              <a:t>x3</a:t>
            </a:r>
          </a:p>
        </p:txBody>
      </p:sp>
      <p:pic>
        <p:nvPicPr>
          <p:cNvPr id="191" name="Picture 190" descr="Shape, rectangle&#10;&#10;Description automatically generated">
            <a:extLst>
              <a:ext uri="{FF2B5EF4-FFF2-40B4-BE49-F238E27FC236}">
                <a16:creationId xmlns:a16="http://schemas.microsoft.com/office/drawing/2014/main" id="{45966CD8-3DF8-4221-9F4F-A5E7DE70C6E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49187" y="4707869"/>
            <a:ext cx="1331448" cy="914330"/>
          </a:xfrm>
          <a:prstGeom prst="rect">
            <a:avLst/>
          </a:prstGeom>
        </p:spPr>
      </p:pic>
      <p:sp>
        <p:nvSpPr>
          <p:cNvPr id="192" name="TextBox 191">
            <a:extLst>
              <a:ext uri="{FF2B5EF4-FFF2-40B4-BE49-F238E27FC236}">
                <a16:creationId xmlns:a16="http://schemas.microsoft.com/office/drawing/2014/main" id="{B331C89D-B682-4C0D-8509-BF6A540688DF}"/>
              </a:ext>
            </a:extLst>
          </p:cNvPr>
          <p:cNvSpPr txBox="1"/>
          <p:nvPr/>
        </p:nvSpPr>
        <p:spPr>
          <a:xfrm>
            <a:off x="6899500" y="5049965"/>
            <a:ext cx="706335" cy="400110"/>
          </a:xfrm>
          <a:prstGeom prst="rect">
            <a:avLst/>
          </a:prstGeom>
          <a:noFill/>
        </p:spPr>
        <p:txBody>
          <a:bodyPr wrap="square" rtlCol="0">
            <a:spAutoFit/>
          </a:bodyPr>
          <a:lstStyle/>
          <a:p>
            <a:r>
              <a:rPr lang="en-GB" sz="2000" b="1" dirty="0">
                <a:solidFill>
                  <a:schemeClr val="bg2"/>
                </a:solidFill>
              </a:rPr>
              <a:t>x5</a:t>
            </a:r>
          </a:p>
        </p:txBody>
      </p:sp>
      <p:pic>
        <p:nvPicPr>
          <p:cNvPr id="193" name="Picture 192" descr="Shape, rectangle&#10;&#10;Description automatically generated">
            <a:extLst>
              <a:ext uri="{FF2B5EF4-FFF2-40B4-BE49-F238E27FC236}">
                <a16:creationId xmlns:a16="http://schemas.microsoft.com/office/drawing/2014/main" id="{C8CEDA11-3562-4271-8DD2-E5196A1004D9}"/>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71403" y="2339622"/>
            <a:ext cx="1331448" cy="914330"/>
          </a:xfrm>
          <a:prstGeom prst="rect">
            <a:avLst/>
          </a:prstGeom>
        </p:spPr>
      </p:pic>
      <p:sp>
        <p:nvSpPr>
          <p:cNvPr id="194" name="TextBox 193">
            <a:extLst>
              <a:ext uri="{FF2B5EF4-FFF2-40B4-BE49-F238E27FC236}">
                <a16:creationId xmlns:a16="http://schemas.microsoft.com/office/drawing/2014/main" id="{9098AD07-84B0-4384-B8ED-7C1B0D3733D5}"/>
              </a:ext>
            </a:extLst>
          </p:cNvPr>
          <p:cNvSpPr txBox="1"/>
          <p:nvPr/>
        </p:nvSpPr>
        <p:spPr>
          <a:xfrm>
            <a:off x="8279037" y="2522997"/>
            <a:ext cx="706335" cy="400110"/>
          </a:xfrm>
          <a:prstGeom prst="rect">
            <a:avLst/>
          </a:prstGeom>
          <a:noFill/>
        </p:spPr>
        <p:txBody>
          <a:bodyPr wrap="square" rtlCol="0">
            <a:spAutoFit/>
          </a:bodyPr>
          <a:lstStyle/>
          <a:p>
            <a:r>
              <a:rPr lang="en-GB" sz="2000" b="1" dirty="0">
                <a:solidFill>
                  <a:schemeClr val="bg2"/>
                </a:solidFill>
              </a:rPr>
              <a:t>x5</a:t>
            </a:r>
          </a:p>
        </p:txBody>
      </p:sp>
      <p:grpSp>
        <p:nvGrpSpPr>
          <p:cNvPr id="34" name="Group 33">
            <a:extLst>
              <a:ext uri="{FF2B5EF4-FFF2-40B4-BE49-F238E27FC236}">
                <a16:creationId xmlns:a16="http://schemas.microsoft.com/office/drawing/2014/main" id="{D751F91D-135D-45A4-8021-ED32CB6669D5}"/>
              </a:ext>
            </a:extLst>
          </p:cNvPr>
          <p:cNvGrpSpPr/>
          <p:nvPr/>
        </p:nvGrpSpPr>
        <p:grpSpPr>
          <a:xfrm>
            <a:off x="1745049" y="2498529"/>
            <a:ext cx="996141" cy="690284"/>
            <a:chOff x="2309694" y="2620155"/>
            <a:chExt cx="996141" cy="690284"/>
          </a:xfrm>
        </p:grpSpPr>
        <p:pic>
          <p:nvPicPr>
            <p:cNvPr id="31" name="Graphic 30" descr="Woman with solid fill">
              <a:extLst>
                <a:ext uri="{FF2B5EF4-FFF2-40B4-BE49-F238E27FC236}">
                  <a16:creationId xmlns:a16="http://schemas.microsoft.com/office/drawing/2014/main" id="{BBE07EB7-3CD9-4020-9398-4E87E62CC6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09694" y="2649884"/>
              <a:ext cx="660555" cy="660555"/>
            </a:xfrm>
            <a:prstGeom prst="rect">
              <a:avLst/>
            </a:prstGeom>
          </p:spPr>
        </p:pic>
        <p:pic>
          <p:nvPicPr>
            <p:cNvPr id="196" name="Graphic 195" descr="Man with solid fill">
              <a:extLst>
                <a:ext uri="{FF2B5EF4-FFF2-40B4-BE49-F238E27FC236}">
                  <a16:creationId xmlns:a16="http://schemas.microsoft.com/office/drawing/2014/main" id="{6C3A4305-F69F-4DE5-995B-A4DDE79B39A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3265" y="2620155"/>
              <a:ext cx="682570" cy="682570"/>
            </a:xfrm>
            <a:prstGeom prst="rect">
              <a:avLst/>
            </a:prstGeom>
          </p:spPr>
        </p:pic>
      </p:grpSp>
      <p:sp>
        <p:nvSpPr>
          <p:cNvPr id="197" name="TextBox 196">
            <a:extLst>
              <a:ext uri="{FF2B5EF4-FFF2-40B4-BE49-F238E27FC236}">
                <a16:creationId xmlns:a16="http://schemas.microsoft.com/office/drawing/2014/main" id="{CE35C7D1-45F8-40A2-839E-06D09E351D29}"/>
              </a:ext>
            </a:extLst>
          </p:cNvPr>
          <p:cNvSpPr txBox="1"/>
          <p:nvPr/>
        </p:nvSpPr>
        <p:spPr>
          <a:xfrm>
            <a:off x="1987775" y="3060085"/>
            <a:ext cx="923694" cy="400110"/>
          </a:xfrm>
          <a:prstGeom prst="rect">
            <a:avLst/>
          </a:prstGeom>
          <a:noFill/>
        </p:spPr>
        <p:txBody>
          <a:bodyPr wrap="square" rtlCol="0">
            <a:spAutoFit/>
          </a:bodyPr>
          <a:lstStyle/>
          <a:p>
            <a:r>
              <a:rPr lang="en-GB" sz="2000" b="1" dirty="0">
                <a:solidFill>
                  <a:srgbClr val="0055A5"/>
                </a:solidFill>
              </a:rPr>
              <a:t>x9</a:t>
            </a:r>
          </a:p>
        </p:txBody>
      </p:sp>
      <p:sp>
        <p:nvSpPr>
          <p:cNvPr id="198" name="TextBox 197">
            <a:extLst>
              <a:ext uri="{FF2B5EF4-FFF2-40B4-BE49-F238E27FC236}">
                <a16:creationId xmlns:a16="http://schemas.microsoft.com/office/drawing/2014/main" id="{BD794324-2B0C-46A8-B0EA-6B2467ED06CE}"/>
              </a:ext>
            </a:extLst>
          </p:cNvPr>
          <p:cNvSpPr txBox="1"/>
          <p:nvPr/>
        </p:nvSpPr>
        <p:spPr>
          <a:xfrm>
            <a:off x="3243163" y="899840"/>
            <a:ext cx="613681" cy="400110"/>
          </a:xfrm>
          <a:prstGeom prst="rect">
            <a:avLst/>
          </a:prstGeom>
          <a:noFill/>
        </p:spPr>
        <p:txBody>
          <a:bodyPr wrap="square" rtlCol="0">
            <a:spAutoFit/>
          </a:bodyPr>
          <a:lstStyle/>
          <a:p>
            <a:r>
              <a:rPr lang="en-GB" sz="2000" b="1" dirty="0">
                <a:solidFill>
                  <a:srgbClr val="0055A5"/>
                </a:solidFill>
              </a:rPr>
              <a:t>x1</a:t>
            </a:r>
          </a:p>
        </p:txBody>
      </p:sp>
      <p:pic>
        <p:nvPicPr>
          <p:cNvPr id="199" name="Picture 198" descr="A cartoon of a child's face&#10;&#10;Description automatically generated">
            <a:extLst>
              <a:ext uri="{FF2B5EF4-FFF2-40B4-BE49-F238E27FC236}">
                <a16:creationId xmlns:a16="http://schemas.microsoft.com/office/drawing/2014/main" id="{277ED317-2F8A-4A2C-8010-CFA663D7F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32205" y="1425262"/>
            <a:ext cx="678694" cy="776208"/>
          </a:xfrm>
          <a:prstGeom prst="rect">
            <a:avLst/>
          </a:prstGeom>
        </p:spPr>
      </p:pic>
      <p:sp>
        <p:nvSpPr>
          <p:cNvPr id="200" name="TextBox 199">
            <a:extLst>
              <a:ext uri="{FF2B5EF4-FFF2-40B4-BE49-F238E27FC236}">
                <a16:creationId xmlns:a16="http://schemas.microsoft.com/office/drawing/2014/main" id="{80AD87A3-CEF0-4802-ADA9-161F2EB8F7AD}"/>
              </a:ext>
            </a:extLst>
          </p:cNvPr>
          <p:cNvSpPr txBox="1"/>
          <p:nvPr/>
        </p:nvSpPr>
        <p:spPr>
          <a:xfrm>
            <a:off x="8770103" y="1098933"/>
            <a:ext cx="613681" cy="400110"/>
          </a:xfrm>
          <a:prstGeom prst="rect">
            <a:avLst/>
          </a:prstGeom>
          <a:noFill/>
        </p:spPr>
        <p:txBody>
          <a:bodyPr wrap="square" rtlCol="0">
            <a:spAutoFit/>
          </a:bodyPr>
          <a:lstStyle/>
          <a:p>
            <a:r>
              <a:rPr lang="en-GB" sz="2000" b="1" dirty="0">
                <a:solidFill>
                  <a:srgbClr val="0055A5"/>
                </a:solidFill>
              </a:rPr>
              <a:t>x2</a:t>
            </a:r>
          </a:p>
        </p:txBody>
      </p:sp>
      <p:pic>
        <p:nvPicPr>
          <p:cNvPr id="201" name="Picture 200" descr="A cartoon of a child's face&#10;&#10;Description automatically generated">
            <a:extLst>
              <a:ext uri="{FF2B5EF4-FFF2-40B4-BE49-F238E27FC236}">
                <a16:creationId xmlns:a16="http://schemas.microsoft.com/office/drawing/2014/main" id="{EEE8F258-5860-4218-9085-C2CBA3B6EC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68104" y="3974720"/>
            <a:ext cx="678694" cy="776208"/>
          </a:xfrm>
          <a:prstGeom prst="rect">
            <a:avLst/>
          </a:prstGeom>
        </p:spPr>
      </p:pic>
      <p:sp>
        <p:nvSpPr>
          <p:cNvPr id="202" name="TextBox 201">
            <a:extLst>
              <a:ext uri="{FF2B5EF4-FFF2-40B4-BE49-F238E27FC236}">
                <a16:creationId xmlns:a16="http://schemas.microsoft.com/office/drawing/2014/main" id="{6C335792-1F5A-4D56-B8A2-6EC121F5998D}"/>
              </a:ext>
            </a:extLst>
          </p:cNvPr>
          <p:cNvSpPr txBox="1"/>
          <p:nvPr/>
        </p:nvSpPr>
        <p:spPr>
          <a:xfrm>
            <a:off x="7506002" y="3648391"/>
            <a:ext cx="613681" cy="400110"/>
          </a:xfrm>
          <a:prstGeom prst="rect">
            <a:avLst/>
          </a:prstGeom>
          <a:noFill/>
        </p:spPr>
        <p:txBody>
          <a:bodyPr wrap="square" rtlCol="0">
            <a:spAutoFit/>
          </a:bodyPr>
          <a:lstStyle/>
          <a:p>
            <a:r>
              <a:rPr lang="en-GB" sz="2000" b="1" dirty="0">
                <a:solidFill>
                  <a:srgbClr val="0055A5"/>
                </a:solidFill>
              </a:rPr>
              <a:t>x1</a:t>
            </a:r>
          </a:p>
        </p:txBody>
      </p:sp>
      <p:pic>
        <p:nvPicPr>
          <p:cNvPr id="203" name="Picture 202" descr="A cartoon of a child's face&#10;&#10;Description automatically generated">
            <a:extLst>
              <a:ext uri="{FF2B5EF4-FFF2-40B4-BE49-F238E27FC236}">
                <a16:creationId xmlns:a16="http://schemas.microsoft.com/office/drawing/2014/main" id="{AD48311E-2897-4023-AC01-9303FC0D4E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410" y="5359243"/>
            <a:ext cx="678694" cy="776208"/>
          </a:xfrm>
          <a:prstGeom prst="rect">
            <a:avLst/>
          </a:prstGeom>
        </p:spPr>
      </p:pic>
      <p:sp>
        <p:nvSpPr>
          <p:cNvPr id="204" name="TextBox 203">
            <a:extLst>
              <a:ext uri="{FF2B5EF4-FFF2-40B4-BE49-F238E27FC236}">
                <a16:creationId xmlns:a16="http://schemas.microsoft.com/office/drawing/2014/main" id="{69BABF1B-AD43-489D-80D9-6CC6668CBBD6}"/>
              </a:ext>
            </a:extLst>
          </p:cNvPr>
          <p:cNvSpPr txBox="1"/>
          <p:nvPr/>
        </p:nvSpPr>
        <p:spPr>
          <a:xfrm>
            <a:off x="729308" y="5032914"/>
            <a:ext cx="613681" cy="400110"/>
          </a:xfrm>
          <a:prstGeom prst="rect">
            <a:avLst/>
          </a:prstGeom>
          <a:noFill/>
        </p:spPr>
        <p:txBody>
          <a:bodyPr wrap="square" rtlCol="0">
            <a:spAutoFit/>
          </a:bodyPr>
          <a:lstStyle/>
          <a:p>
            <a:r>
              <a:rPr lang="en-GB" sz="2000" b="1" dirty="0">
                <a:solidFill>
                  <a:srgbClr val="0055A5"/>
                </a:solidFill>
              </a:rPr>
              <a:t>x1</a:t>
            </a:r>
          </a:p>
        </p:txBody>
      </p:sp>
      <p:grpSp>
        <p:nvGrpSpPr>
          <p:cNvPr id="205" name="Group 204">
            <a:extLst>
              <a:ext uri="{FF2B5EF4-FFF2-40B4-BE49-F238E27FC236}">
                <a16:creationId xmlns:a16="http://schemas.microsoft.com/office/drawing/2014/main" id="{35674FB8-67F0-427C-8684-DB9789FB63F1}"/>
              </a:ext>
            </a:extLst>
          </p:cNvPr>
          <p:cNvGrpSpPr/>
          <p:nvPr/>
        </p:nvGrpSpPr>
        <p:grpSpPr>
          <a:xfrm>
            <a:off x="4370753" y="3532993"/>
            <a:ext cx="996141" cy="690284"/>
            <a:chOff x="2309694" y="2620155"/>
            <a:chExt cx="996141" cy="690284"/>
          </a:xfrm>
        </p:grpSpPr>
        <p:pic>
          <p:nvPicPr>
            <p:cNvPr id="206" name="Graphic 205" descr="Woman with solid fill">
              <a:extLst>
                <a:ext uri="{FF2B5EF4-FFF2-40B4-BE49-F238E27FC236}">
                  <a16:creationId xmlns:a16="http://schemas.microsoft.com/office/drawing/2014/main" id="{C61570D3-B194-4577-B71C-9C3BC2F676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09694" y="2649884"/>
              <a:ext cx="660555" cy="660555"/>
            </a:xfrm>
            <a:prstGeom prst="rect">
              <a:avLst/>
            </a:prstGeom>
          </p:spPr>
        </p:pic>
        <p:pic>
          <p:nvPicPr>
            <p:cNvPr id="207" name="Graphic 206" descr="Man with solid fill">
              <a:extLst>
                <a:ext uri="{FF2B5EF4-FFF2-40B4-BE49-F238E27FC236}">
                  <a16:creationId xmlns:a16="http://schemas.microsoft.com/office/drawing/2014/main" id="{CB408A37-C6FD-42B1-8F17-202A2B479E8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3265" y="2620155"/>
              <a:ext cx="682570" cy="682570"/>
            </a:xfrm>
            <a:prstGeom prst="rect">
              <a:avLst/>
            </a:prstGeom>
          </p:spPr>
        </p:pic>
      </p:grpSp>
      <p:grpSp>
        <p:nvGrpSpPr>
          <p:cNvPr id="209" name="Group 208">
            <a:extLst>
              <a:ext uri="{FF2B5EF4-FFF2-40B4-BE49-F238E27FC236}">
                <a16:creationId xmlns:a16="http://schemas.microsoft.com/office/drawing/2014/main" id="{F14C8FFC-FAD4-4A81-840D-289D97789F1E}"/>
              </a:ext>
            </a:extLst>
          </p:cNvPr>
          <p:cNvGrpSpPr/>
          <p:nvPr/>
        </p:nvGrpSpPr>
        <p:grpSpPr>
          <a:xfrm>
            <a:off x="7399854" y="970149"/>
            <a:ext cx="996141" cy="690284"/>
            <a:chOff x="2309694" y="2620155"/>
            <a:chExt cx="996141" cy="690284"/>
          </a:xfrm>
        </p:grpSpPr>
        <p:pic>
          <p:nvPicPr>
            <p:cNvPr id="210" name="Graphic 209" descr="Woman with solid fill">
              <a:extLst>
                <a:ext uri="{FF2B5EF4-FFF2-40B4-BE49-F238E27FC236}">
                  <a16:creationId xmlns:a16="http://schemas.microsoft.com/office/drawing/2014/main" id="{F3CFA59C-FFA1-4D00-961C-6111546AED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09694" y="2649884"/>
              <a:ext cx="660555" cy="660555"/>
            </a:xfrm>
            <a:prstGeom prst="rect">
              <a:avLst/>
            </a:prstGeom>
          </p:spPr>
        </p:pic>
        <p:pic>
          <p:nvPicPr>
            <p:cNvPr id="211" name="Graphic 210" descr="Man with solid fill">
              <a:extLst>
                <a:ext uri="{FF2B5EF4-FFF2-40B4-BE49-F238E27FC236}">
                  <a16:creationId xmlns:a16="http://schemas.microsoft.com/office/drawing/2014/main" id="{6A87DBDE-9B80-4340-A1D7-596D4AA7DA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3265" y="2620155"/>
              <a:ext cx="682570" cy="682570"/>
            </a:xfrm>
            <a:prstGeom prst="rect">
              <a:avLst/>
            </a:prstGeom>
          </p:spPr>
        </p:pic>
      </p:grpSp>
      <p:sp>
        <p:nvSpPr>
          <p:cNvPr id="212" name="TextBox 211">
            <a:extLst>
              <a:ext uri="{FF2B5EF4-FFF2-40B4-BE49-F238E27FC236}">
                <a16:creationId xmlns:a16="http://schemas.microsoft.com/office/drawing/2014/main" id="{A310D93A-E479-44DF-910C-8A5959538023}"/>
              </a:ext>
            </a:extLst>
          </p:cNvPr>
          <p:cNvSpPr txBox="1"/>
          <p:nvPr/>
        </p:nvSpPr>
        <p:spPr>
          <a:xfrm>
            <a:off x="7666514" y="1576234"/>
            <a:ext cx="923694" cy="400110"/>
          </a:xfrm>
          <a:prstGeom prst="rect">
            <a:avLst/>
          </a:prstGeom>
          <a:noFill/>
        </p:spPr>
        <p:txBody>
          <a:bodyPr wrap="square" rtlCol="0">
            <a:spAutoFit/>
          </a:bodyPr>
          <a:lstStyle/>
          <a:p>
            <a:r>
              <a:rPr lang="en-GB" sz="2000" b="1" dirty="0">
                <a:solidFill>
                  <a:srgbClr val="0055A5"/>
                </a:solidFill>
              </a:rPr>
              <a:t>x9</a:t>
            </a:r>
          </a:p>
        </p:txBody>
      </p:sp>
      <p:grpSp>
        <p:nvGrpSpPr>
          <p:cNvPr id="213" name="Group 212">
            <a:extLst>
              <a:ext uri="{FF2B5EF4-FFF2-40B4-BE49-F238E27FC236}">
                <a16:creationId xmlns:a16="http://schemas.microsoft.com/office/drawing/2014/main" id="{781D9AD4-5410-4F33-BA5F-FB82F1550CA3}"/>
              </a:ext>
            </a:extLst>
          </p:cNvPr>
          <p:cNvGrpSpPr/>
          <p:nvPr/>
        </p:nvGrpSpPr>
        <p:grpSpPr>
          <a:xfrm>
            <a:off x="9643027" y="3695780"/>
            <a:ext cx="996141" cy="690284"/>
            <a:chOff x="2309694" y="2620155"/>
            <a:chExt cx="996141" cy="690284"/>
          </a:xfrm>
        </p:grpSpPr>
        <p:pic>
          <p:nvPicPr>
            <p:cNvPr id="214" name="Graphic 213" descr="Woman with solid fill">
              <a:extLst>
                <a:ext uri="{FF2B5EF4-FFF2-40B4-BE49-F238E27FC236}">
                  <a16:creationId xmlns:a16="http://schemas.microsoft.com/office/drawing/2014/main" id="{82A206C8-6F10-42ED-B4E3-3DD6CC4E82A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309694" y="2649884"/>
              <a:ext cx="660555" cy="660555"/>
            </a:xfrm>
            <a:prstGeom prst="rect">
              <a:avLst/>
            </a:prstGeom>
          </p:spPr>
        </p:pic>
        <p:pic>
          <p:nvPicPr>
            <p:cNvPr id="215" name="Graphic 214" descr="Man with solid fill">
              <a:extLst>
                <a:ext uri="{FF2B5EF4-FFF2-40B4-BE49-F238E27FC236}">
                  <a16:creationId xmlns:a16="http://schemas.microsoft.com/office/drawing/2014/main" id="{657D30F0-0863-4351-BB3A-385B80B0D52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3265" y="2620155"/>
              <a:ext cx="682570" cy="682570"/>
            </a:xfrm>
            <a:prstGeom prst="rect">
              <a:avLst/>
            </a:prstGeom>
          </p:spPr>
        </p:pic>
      </p:grpSp>
      <p:sp>
        <p:nvSpPr>
          <p:cNvPr id="216" name="TextBox 215">
            <a:extLst>
              <a:ext uri="{FF2B5EF4-FFF2-40B4-BE49-F238E27FC236}">
                <a16:creationId xmlns:a16="http://schemas.microsoft.com/office/drawing/2014/main" id="{0B10B674-2F58-4AD0-B4CB-8A3049CB75B7}"/>
              </a:ext>
            </a:extLst>
          </p:cNvPr>
          <p:cNvSpPr txBox="1"/>
          <p:nvPr/>
        </p:nvSpPr>
        <p:spPr>
          <a:xfrm>
            <a:off x="9760426" y="4292252"/>
            <a:ext cx="923694" cy="400110"/>
          </a:xfrm>
          <a:prstGeom prst="rect">
            <a:avLst/>
          </a:prstGeom>
          <a:noFill/>
        </p:spPr>
        <p:txBody>
          <a:bodyPr wrap="square" rtlCol="0">
            <a:spAutoFit/>
          </a:bodyPr>
          <a:lstStyle/>
          <a:p>
            <a:r>
              <a:rPr lang="en-GB" sz="2000" b="1" dirty="0">
                <a:solidFill>
                  <a:srgbClr val="0055A5"/>
                </a:solidFill>
              </a:rPr>
              <a:t>x11</a:t>
            </a:r>
          </a:p>
        </p:txBody>
      </p:sp>
      <p:sp>
        <p:nvSpPr>
          <p:cNvPr id="78" name="TextBox 77">
            <a:extLst>
              <a:ext uri="{FF2B5EF4-FFF2-40B4-BE49-F238E27FC236}">
                <a16:creationId xmlns:a16="http://schemas.microsoft.com/office/drawing/2014/main" id="{579F854D-26BC-46E7-A2FC-53594015BBCB}"/>
              </a:ext>
            </a:extLst>
          </p:cNvPr>
          <p:cNvSpPr txBox="1"/>
          <p:nvPr/>
        </p:nvSpPr>
        <p:spPr>
          <a:xfrm>
            <a:off x="2057302" y="1923887"/>
            <a:ext cx="706335" cy="400110"/>
          </a:xfrm>
          <a:prstGeom prst="rect">
            <a:avLst/>
          </a:prstGeom>
          <a:noFill/>
        </p:spPr>
        <p:txBody>
          <a:bodyPr wrap="square" rtlCol="0">
            <a:spAutoFit/>
          </a:bodyPr>
          <a:lstStyle/>
          <a:p>
            <a:r>
              <a:rPr lang="en-GB" sz="2000" b="1" dirty="0">
                <a:solidFill>
                  <a:schemeClr val="bg2"/>
                </a:solidFill>
              </a:rPr>
              <a:t>x5</a:t>
            </a:r>
          </a:p>
        </p:txBody>
      </p:sp>
      <p:sp>
        <p:nvSpPr>
          <p:cNvPr id="79" name="TextBox 78">
            <a:extLst>
              <a:ext uri="{FF2B5EF4-FFF2-40B4-BE49-F238E27FC236}">
                <a16:creationId xmlns:a16="http://schemas.microsoft.com/office/drawing/2014/main" id="{81937D7C-58B4-41EF-A02E-A7E27299736E}"/>
              </a:ext>
            </a:extLst>
          </p:cNvPr>
          <p:cNvSpPr txBox="1"/>
          <p:nvPr/>
        </p:nvSpPr>
        <p:spPr>
          <a:xfrm>
            <a:off x="4789843" y="1572085"/>
            <a:ext cx="613681" cy="400110"/>
          </a:xfrm>
          <a:prstGeom prst="rect">
            <a:avLst/>
          </a:prstGeom>
          <a:noFill/>
        </p:spPr>
        <p:txBody>
          <a:bodyPr wrap="square" rtlCol="0">
            <a:spAutoFit/>
          </a:bodyPr>
          <a:lstStyle/>
          <a:p>
            <a:r>
              <a:rPr lang="en-GB" sz="2000" b="1" dirty="0">
                <a:solidFill>
                  <a:srgbClr val="0055A5"/>
                </a:solidFill>
              </a:rPr>
              <a:t>x2</a:t>
            </a:r>
          </a:p>
        </p:txBody>
      </p:sp>
      <p:pic>
        <p:nvPicPr>
          <p:cNvPr id="80" name="Picture 79">
            <a:extLst>
              <a:ext uri="{FF2B5EF4-FFF2-40B4-BE49-F238E27FC236}">
                <a16:creationId xmlns:a16="http://schemas.microsoft.com/office/drawing/2014/main" id="{5408D621-9D72-4E88-9505-13AC24BB52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9044" y="1792471"/>
            <a:ext cx="1127327" cy="844321"/>
          </a:xfrm>
          <a:prstGeom prst="rect">
            <a:avLst/>
          </a:prstGeom>
        </p:spPr>
      </p:pic>
      <p:sp>
        <p:nvSpPr>
          <p:cNvPr id="81" name="TextBox 80">
            <a:extLst>
              <a:ext uri="{FF2B5EF4-FFF2-40B4-BE49-F238E27FC236}">
                <a16:creationId xmlns:a16="http://schemas.microsoft.com/office/drawing/2014/main" id="{27868A01-FFA7-46BD-95A0-18B7F82A7B1C}"/>
              </a:ext>
            </a:extLst>
          </p:cNvPr>
          <p:cNvSpPr txBox="1"/>
          <p:nvPr/>
        </p:nvSpPr>
        <p:spPr>
          <a:xfrm>
            <a:off x="930757" y="1994452"/>
            <a:ext cx="613681" cy="400110"/>
          </a:xfrm>
          <a:prstGeom prst="rect">
            <a:avLst/>
          </a:prstGeom>
          <a:noFill/>
        </p:spPr>
        <p:txBody>
          <a:bodyPr wrap="square" rtlCol="0">
            <a:spAutoFit/>
          </a:bodyPr>
          <a:lstStyle/>
          <a:p>
            <a:r>
              <a:rPr lang="en-GB" sz="2000" b="1" dirty="0">
                <a:solidFill>
                  <a:srgbClr val="0055A5"/>
                </a:solidFill>
              </a:rPr>
              <a:t>x1</a:t>
            </a:r>
          </a:p>
        </p:txBody>
      </p:sp>
      <p:sp>
        <p:nvSpPr>
          <p:cNvPr id="82" name="TextBox 81">
            <a:extLst>
              <a:ext uri="{FF2B5EF4-FFF2-40B4-BE49-F238E27FC236}">
                <a16:creationId xmlns:a16="http://schemas.microsoft.com/office/drawing/2014/main" id="{3C81E3F9-2CAC-415B-BC03-12C062DC96BD}"/>
              </a:ext>
            </a:extLst>
          </p:cNvPr>
          <p:cNvSpPr txBox="1"/>
          <p:nvPr/>
        </p:nvSpPr>
        <p:spPr>
          <a:xfrm>
            <a:off x="9964103" y="1607221"/>
            <a:ext cx="613681" cy="400110"/>
          </a:xfrm>
          <a:prstGeom prst="rect">
            <a:avLst/>
          </a:prstGeom>
          <a:noFill/>
        </p:spPr>
        <p:txBody>
          <a:bodyPr wrap="square" rtlCol="0">
            <a:spAutoFit/>
          </a:bodyPr>
          <a:lstStyle/>
          <a:p>
            <a:r>
              <a:rPr lang="en-GB" sz="2000" b="1" dirty="0">
                <a:solidFill>
                  <a:srgbClr val="0055A5"/>
                </a:solidFill>
              </a:rPr>
              <a:t>x2</a:t>
            </a:r>
          </a:p>
        </p:txBody>
      </p:sp>
      <p:sp>
        <p:nvSpPr>
          <p:cNvPr id="83" name="TextBox 82">
            <a:extLst>
              <a:ext uri="{FF2B5EF4-FFF2-40B4-BE49-F238E27FC236}">
                <a16:creationId xmlns:a16="http://schemas.microsoft.com/office/drawing/2014/main" id="{CF31ADEE-E1C3-4EB6-A443-366BE15A31DA}"/>
              </a:ext>
            </a:extLst>
          </p:cNvPr>
          <p:cNvSpPr txBox="1"/>
          <p:nvPr/>
        </p:nvSpPr>
        <p:spPr>
          <a:xfrm>
            <a:off x="9791687" y="2456597"/>
            <a:ext cx="706335" cy="400110"/>
          </a:xfrm>
          <a:prstGeom prst="rect">
            <a:avLst/>
          </a:prstGeom>
          <a:noFill/>
        </p:spPr>
        <p:txBody>
          <a:bodyPr wrap="square" rtlCol="0">
            <a:spAutoFit/>
          </a:bodyPr>
          <a:lstStyle/>
          <a:p>
            <a:r>
              <a:rPr lang="en-GB" sz="2000" b="1" dirty="0">
                <a:solidFill>
                  <a:schemeClr val="bg2"/>
                </a:solidFill>
              </a:rPr>
              <a:t>x7</a:t>
            </a:r>
          </a:p>
        </p:txBody>
      </p:sp>
      <p:pic>
        <p:nvPicPr>
          <p:cNvPr id="84" name="Picture 83">
            <a:extLst>
              <a:ext uri="{FF2B5EF4-FFF2-40B4-BE49-F238E27FC236}">
                <a16:creationId xmlns:a16="http://schemas.microsoft.com/office/drawing/2014/main" id="{634A1775-3093-4E73-966E-276A7F8AD94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0573" y="1854506"/>
            <a:ext cx="1127327" cy="844321"/>
          </a:xfrm>
          <a:prstGeom prst="rect">
            <a:avLst/>
          </a:prstGeom>
        </p:spPr>
      </p:pic>
      <p:sp>
        <p:nvSpPr>
          <p:cNvPr id="85" name="TextBox 84">
            <a:extLst>
              <a:ext uri="{FF2B5EF4-FFF2-40B4-BE49-F238E27FC236}">
                <a16:creationId xmlns:a16="http://schemas.microsoft.com/office/drawing/2014/main" id="{3CB3D34E-AB3D-4D20-B941-982E6ADBC6C0}"/>
              </a:ext>
            </a:extLst>
          </p:cNvPr>
          <p:cNvSpPr txBox="1"/>
          <p:nvPr/>
        </p:nvSpPr>
        <p:spPr>
          <a:xfrm>
            <a:off x="6842286" y="2056487"/>
            <a:ext cx="613681" cy="400110"/>
          </a:xfrm>
          <a:prstGeom prst="rect">
            <a:avLst/>
          </a:prstGeom>
          <a:noFill/>
        </p:spPr>
        <p:txBody>
          <a:bodyPr wrap="square" rtlCol="0">
            <a:spAutoFit/>
          </a:bodyPr>
          <a:lstStyle/>
          <a:p>
            <a:r>
              <a:rPr lang="en-GB" sz="2000" b="1" dirty="0">
                <a:solidFill>
                  <a:srgbClr val="0055A5"/>
                </a:solidFill>
              </a:rPr>
              <a:t>x1</a:t>
            </a:r>
          </a:p>
        </p:txBody>
      </p:sp>
      <p:sp>
        <p:nvSpPr>
          <p:cNvPr id="90" name="TextBox 89">
            <a:extLst>
              <a:ext uri="{FF2B5EF4-FFF2-40B4-BE49-F238E27FC236}">
                <a16:creationId xmlns:a16="http://schemas.microsoft.com/office/drawing/2014/main" id="{1ACC9DA5-4BAE-4727-8DBA-1A634A02B752}"/>
              </a:ext>
            </a:extLst>
          </p:cNvPr>
          <p:cNvSpPr txBox="1"/>
          <p:nvPr/>
        </p:nvSpPr>
        <p:spPr>
          <a:xfrm>
            <a:off x="1702662" y="5478483"/>
            <a:ext cx="706335" cy="400110"/>
          </a:xfrm>
          <a:prstGeom prst="rect">
            <a:avLst/>
          </a:prstGeom>
          <a:noFill/>
        </p:spPr>
        <p:txBody>
          <a:bodyPr wrap="square" rtlCol="0">
            <a:spAutoFit/>
          </a:bodyPr>
          <a:lstStyle/>
          <a:p>
            <a:r>
              <a:rPr lang="en-GB" sz="2000" b="1" dirty="0">
                <a:solidFill>
                  <a:schemeClr val="bg2"/>
                </a:solidFill>
              </a:rPr>
              <a:t>x7</a:t>
            </a:r>
          </a:p>
        </p:txBody>
      </p:sp>
      <p:sp>
        <p:nvSpPr>
          <p:cNvPr id="91" name="TextBox 90">
            <a:extLst>
              <a:ext uri="{FF2B5EF4-FFF2-40B4-BE49-F238E27FC236}">
                <a16:creationId xmlns:a16="http://schemas.microsoft.com/office/drawing/2014/main" id="{32D5822C-8196-43EA-9AED-4FB9663EA5C3}"/>
              </a:ext>
            </a:extLst>
          </p:cNvPr>
          <p:cNvSpPr txBox="1"/>
          <p:nvPr/>
        </p:nvSpPr>
        <p:spPr>
          <a:xfrm>
            <a:off x="4616643" y="4098270"/>
            <a:ext cx="831530" cy="400110"/>
          </a:xfrm>
          <a:prstGeom prst="rect">
            <a:avLst/>
          </a:prstGeom>
          <a:noFill/>
        </p:spPr>
        <p:txBody>
          <a:bodyPr wrap="square" rtlCol="0">
            <a:spAutoFit/>
          </a:bodyPr>
          <a:lstStyle/>
          <a:p>
            <a:r>
              <a:rPr lang="en-GB" sz="2000" b="1" dirty="0">
                <a:solidFill>
                  <a:srgbClr val="0055A5"/>
                </a:solidFill>
              </a:rPr>
              <a:t>x9</a:t>
            </a:r>
          </a:p>
        </p:txBody>
      </p:sp>
      <p:sp>
        <p:nvSpPr>
          <p:cNvPr id="92" name="TextBox 91">
            <a:extLst>
              <a:ext uri="{FF2B5EF4-FFF2-40B4-BE49-F238E27FC236}">
                <a16:creationId xmlns:a16="http://schemas.microsoft.com/office/drawing/2014/main" id="{EEEE7389-42FB-4DB8-A2EE-B1BD567B6B62}"/>
              </a:ext>
            </a:extLst>
          </p:cNvPr>
          <p:cNvSpPr txBox="1"/>
          <p:nvPr/>
        </p:nvSpPr>
        <p:spPr>
          <a:xfrm>
            <a:off x="6408576" y="3802622"/>
            <a:ext cx="706335" cy="400110"/>
          </a:xfrm>
          <a:prstGeom prst="rect">
            <a:avLst/>
          </a:prstGeom>
          <a:noFill/>
        </p:spPr>
        <p:txBody>
          <a:bodyPr wrap="square" rtlCol="0">
            <a:spAutoFit/>
          </a:bodyPr>
          <a:lstStyle/>
          <a:p>
            <a:r>
              <a:rPr lang="en-GB" sz="2000" b="1" dirty="0">
                <a:solidFill>
                  <a:schemeClr val="bg2"/>
                </a:solidFill>
              </a:rPr>
              <a:t>x7</a:t>
            </a:r>
          </a:p>
        </p:txBody>
      </p:sp>
      <p:sp>
        <p:nvSpPr>
          <p:cNvPr id="93" name="TextBox 92">
            <a:extLst>
              <a:ext uri="{FF2B5EF4-FFF2-40B4-BE49-F238E27FC236}">
                <a16:creationId xmlns:a16="http://schemas.microsoft.com/office/drawing/2014/main" id="{CFF48DAC-4476-4B67-9E6F-84802A6A110A}"/>
              </a:ext>
            </a:extLst>
          </p:cNvPr>
          <p:cNvSpPr txBox="1"/>
          <p:nvPr/>
        </p:nvSpPr>
        <p:spPr>
          <a:xfrm>
            <a:off x="8018523" y="5920322"/>
            <a:ext cx="613681" cy="400110"/>
          </a:xfrm>
          <a:prstGeom prst="rect">
            <a:avLst/>
          </a:prstGeom>
          <a:noFill/>
        </p:spPr>
        <p:txBody>
          <a:bodyPr wrap="square" rtlCol="0">
            <a:spAutoFit/>
          </a:bodyPr>
          <a:lstStyle/>
          <a:p>
            <a:r>
              <a:rPr lang="en-GB" sz="2000" b="1" dirty="0">
                <a:solidFill>
                  <a:srgbClr val="0055A5"/>
                </a:solidFill>
              </a:rPr>
              <a:t>x2</a:t>
            </a:r>
          </a:p>
        </p:txBody>
      </p:sp>
      <p:pic>
        <p:nvPicPr>
          <p:cNvPr id="94" name="Picture 93">
            <a:extLst>
              <a:ext uri="{FF2B5EF4-FFF2-40B4-BE49-F238E27FC236}">
                <a16:creationId xmlns:a16="http://schemas.microsoft.com/office/drawing/2014/main" id="{D5064F25-05FD-4D65-A085-AECAAC97C33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56984" y="4156108"/>
            <a:ext cx="1127327" cy="844321"/>
          </a:xfrm>
          <a:prstGeom prst="rect">
            <a:avLst/>
          </a:prstGeom>
        </p:spPr>
      </p:pic>
      <p:sp>
        <p:nvSpPr>
          <p:cNvPr id="98" name="TextBox 97">
            <a:extLst>
              <a:ext uri="{FF2B5EF4-FFF2-40B4-BE49-F238E27FC236}">
                <a16:creationId xmlns:a16="http://schemas.microsoft.com/office/drawing/2014/main" id="{45223577-3748-4EB9-B662-42A52BCA03BC}"/>
              </a:ext>
            </a:extLst>
          </p:cNvPr>
          <p:cNvSpPr txBox="1"/>
          <p:nvPr/>
        </p:nvSpPr>
        <p:spPr>
          <a:xfrm>
            <a:off x="8848697" y="4358089"/>
            <a:ext cx="613681" cy="400110"/>
          </a:xfrm>
          <a:prstGeom prst="rect">
            <a:avLst/>
          </a:prstGeom>
          <a:noFill/>
        </p:spPr>
        <p:txBody>
          <a:bodyPr wrap="square" rtlCol="0">
            <a:spAutoFit/>
          </a:bodyPr>
          <a:lstStyle/>
          <a:p>
            <a:r>
              <a:rPr lang="en-GB" sz="2000" b="1" dirty="0">
                <a:solidFill>
                  <a:srgbClr val="0055A5"/>
                </a:solidFill>
              </a:rPr>
              <a:t>x1</a:t>
            </a:r>
          </a:p>
        </p:txBody>
      </p:sp>
      <p:pic>
        <p:nvPicPr>
          <p:cNvPr id="99" name="Picture 98">
            <a:extLst>
              <a:ext uri="{FF2B5EF4-FFF2-40B4-BE49-F238E27FC236}">
                <a16:creationId xmlns:a16="http://schemas.microsoft.com/office/drawing/2014/main" id="{2B8B5247-C877-489A-B56D-BF3FBF6E4E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47804" y="5160532"/>
            <a:ext cx="1127327" cy="844321"/>
          </a:xfrm>
          <a:prstGeom prst="rect">
            <a:avLst/>
          </a:prstGeom>
        </p:spPr>
      </p:pic>
      <p:sp>
        <p:nvSpPr>
          <p:cNvPr id="100" name="TextBox 99">
            <a:extLst>
              <a:ext uri="{FF2B5EF4-FFF2-40B4-BE49-F238E27FC236}">
                <a16:creationId xmlns:a16="http://schemas.microsoft.com/office/drawing/2014/main" id="{1F04E21A-B2EC-4E42-BC44-85D316910587}"/>
              </a:ext>
            </a:extLst>
          </p:cNvPr>
          <p:cNvSpPr txBox="1"/>
          <p:nvPr/>
        </p:nvSpPr>
        <p:spPr>
          <a:xfrm>
            <a:off x="3339517" y="5362513"/>
            <a:ext cx="613681" cy="400110"/>
          </a:xfrm>
          <a:prstGeom prst="rect">
            <a:avLst/>
          </a:prstGeom>
          <a:noFill/>
        </p:spPr>
        <p:txBody>
          <a:bodyPr wrap="square" rtlCol="0">
            <a:spAutoFit/>
          </a:bodyPr>
          <a:lstStyle/>
          <a:p>
            <a:r>
              <a:rPr lang="en-GB" sz="2000" b="1" dirty="0">
                <a:solidFill>
                  <a:srgbClr val="0055A5"/>
                </a:solidFill>
              </a:rPr>
              <a:t>x2</a:t>
            </a:r>
          </a:p>
        </p:txBody>
      </p:sp>
      <p:sp>
        <p:nvSpPr>
          <p:cNvPr id="101" name="TextBox 100">
            <a:extLst>
              <a:ext uri="{FF2B5EF4-FFF2-40B4-BE49-F238E27FC236}">
                <a16:creationId xmlns:a16="http://schemas.microsoft.com/office/drawing/2014/main" id="{4E84CF02-BFB9-44E1-9150-1D3DAF532CBC}"/>
              </a:ext>
            </a:extLst>
          </p:cNvPr>
          <p:cNvSpPr txBox="1"/>
          <p:nvPr/>
        </p:nvSpPr>
        <p:spPr>
          <a:xfrm>
            <a:off x="884294" y="4381681"/>
            <a:ext cx="613681" cy="400110"/>
          </a:xfrm>
          <a:prstGeom prst="rect">
            <a:avLst/>
          </a:prstGeom>
          <a:noFill/>
        </p:spPr>
        <p:txBody>
          <a:bodyPr wrap="square" rtlCol="0">
            <a:spAutoFit/>
          </a:bodyPr>
          <a:lstStyle/>
          <a:p>
            <a:r>
              <a:rPr lang="en-GB" sz="2000" b="1" dirty="0">
                <a:solidFill>
                  <a:srgbClr val="0055A5"/>
                </a:solidFill>
              </a:rPr>
              <a:t>x2</a:t>
            </a:r>
          </a:p>
        </p:txBody>
      </p:sp>
    </p:spTree>
    <p:extLst>
      <p:ext uri="{BB962C8B-B14F-4D97-AF65-F5344CB8AC3E}">
        <p14:creationId xmlns:p14="http://schemas.microsoft.com/office/powerpoint/2010/main" val="985452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0"/>
            <a:ext cx="10515600" cy="1325563"/>
          </a:xfrm>
        </p:spPr>
        <p:txBody>
          <a:bodyPr>
            <a:normAutofit fontScale="90000"/>
          </a:bodyPr>
          <a:lstStyle/>
          <a:p>
            <a:pPr algn="ctr"/>
            <a:r>
              <a:rPr lang="fr-FR" sz="13300" b="1" dirty="0">
                <a:solidFill>
                  <a:srgbClr val="115076"/>
                </a:solidFill>
                <a:cs typeface="Calibri" panose="020F0502020204030204" pitchFamily="34" charset="0"/>
              </a:rPr>
              <a:t>eu</a:t>
            </a:r>
            <a:endParaRPr lang="fr-FR"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7" name="Picture 4" descr="the number 2"/>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di</a:t>
            </a:r>
          </a:p>
        </p:txBody>
      </p:sp>
      <p:grpSp>
        <p:nvGrpSpPr>
          <p:cNvPr id="6" name="Group 5" descr="calendar pointing to thursday"/>
          <p:cNvGrpSpPr/>
          <p:nvPr/>
        </p:nvGrpSpPr>
        <p:grpSpPr>
          <a:xfrm>
            <a:off x="1718011" y="1457503"/>
            <a:ext cx="1882602" cy="1341044"/>
            <a:chOff x="1718011" y="1457503"/>
            <a:chExt cx="1882602" cy="1341044"/>
          </a:xfrm>
        </p:grpSpPr>
        <p:pic>
          <p:nvPicPr>
            <p:cNvPr id="2" name="Picture 1" descr="calendar pointing to thursda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18011" y="1457503"/>
              <a:ext cx="1404371" cy="1341044"/>
            </a:xfrm>
            <a:prstGeom prst="rect">
              <a:avLst/>
            </a:prstGeom>
          </p:spPr>
        </p:pic>
        <p:cxnSp>
          <p:nvCxnSpPr>
            <p:cNvPr id="4" name="Straight Arrow Connector 3"/>
            <p:cNvCxnSpPr/>
            <p:nvPr/>
          </p:nvCxnSpPr>
          <p:spPr>
            <a:xfrm flipH="1">
              <a:off x="2686454" y="1701267"/>
              <a:ext cx="914159" cy="469398"/>
            </a:xfrm>
            <a:prstGeom prst="straightConnector1">
              <a:avLst/>
            </a:prstGeom>
            <a:ln w="57150">
              <a:solidFill>
                <a:srgbClr val="E65D0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5" name="Picture 4" descr="fire"/>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03525" y="4340702"/>
            <a:ext cx="1597439" cy="2178906"/>
          </a:xfrm>
          <a:prstGeom prst="rect">
            <a:avLst/>
          </a:prstGeom>
        </p:spPr>
      </p:pic>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8" name="Rectangle 7"/>
          <p:cNvSpPr/>
          <p:nvPr/>
        </p:nvSpPr>
        <p:spPr>
          <a:xfrm>
            <a:off x="5130376" y="5563726"/>
            <a:ext cx="184537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 little]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7" name="Rectangle 6"/>
          <p:cNvSpPr/>
          <p:nvPr/>
        </p:nvSpPr>
        <p:spPr>
          <a:xfrm>
            <a:off x="9032842" y="1423780"/>
            <a:ext cx="2012090"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[place]</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9" name="Picture 8" descr="video game controlle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129635" y="4654544"/>
            <a:ext cx="1560897" cy="1420791"/>
          </a:xfrm>
          <a:prstGeom prst="rect">
            <a:avLst/>
          </a:prstGeom>
        </p:spPr>
      </p:pic>
    </p:spTree>
    <p:extLst>
      <p:ext uri="{BB962C8B-B14F-4D97-AF65-F5344CB8AC3E}">
        <p14:creationId xmlns:p14="http://schemas.microsoft.com/office/powerpoint/2010/main" val="114223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subTnLst>
                                    <p:audio>
                                      <p:cMediaNode>
                                        <p:cTn display="0" masterRel="sameClick">
                                          <p:stCondLst>
                                            <p:cond evt="begin" delay="0">
                                              <p:tn val="16"/>
                                            </p:cond>
                                          </p:stCondLst>
                                          <p:endCondLst>
                                            <p:cond evt="onStopAudio" delay="0">
                                              <p:tgtEl>
                                                <p:sldTgt/>
                                              </p:tgtEl>
                                            </p:cond>
                                          </p:endCondLst>
                                        </p:cTn>
                                        <p:tgtEl>
                                          <p:sndTgt r:embed="rId5" name="eu deux.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6" name="eu jeudi.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subTnLst>
                                    <p:audio>
                                      <p:cMediaNode>
                                        <p:cTn display="0" masterRel="sameClick">
                                          <p:stCondLst>
                                            <p:cond evt="begin" delay="0">
                                              <p:tn val="31"/>
                                            </p:cond>
                                          </p:stCondLst>
                                          <p:endCondLst>
                                            <p:cond evt="onStopAudio" delay="0">
                                              <p:tgtEl>
                                                <p:sldTgt/>
                                              </p:tgtEl>
                                            </p:cond>
                                          </p:endCondLst>
                                        </p:cTn>
                                        <p:tgtEl>
                                          <p:sndTgt r:embed="rId7" name="eu li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7" name="eu li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subTnLst>
                                    <p:audio>
                                      <p:cMediaNode>
                                        <p:cTn display="0" masterRel="sameClick">
                                          <p:stCondLst>
                                            <p:cond evt="begin" delay="0">
                                              <p:tn val="41"/>
                                            </p:cond>
                                          </p:stCondLst>
                                          <p:endCondLst>
                                            <p:cond evt="onStopAudio" delay="0">
                                              <p:tgtEl>
                                                <p:sldTgt/>
                                              </p:tgtEl>
                                            </p:cond>
                                          </p:endCondLst>
                                        </p:cTn>
                                        <p:tgtEl>
                                          <p:sndTgt r:embed="rId8" name="eu feu.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500"/>
                                        <p:tgtEl>
                                          <p:spTgt spid="5"/>
                                        </p:tgtEl>
                                      </p:cBhvr>
                                    </p:animEffect>
                                  </p:childTnLst>
                                  <p:subTnLst>
                                    <p:audio>
                                      <p:cMediaNode>
                                        <p:cTn display="0" masterRel="sameClick">
                                          <p:stCondLst>
                                            <p:cond evt="begin" delay="0">
                                              <p:tn val="46"/>
                                            </p:cond>
                                          </p:stCondLst>
                                          <p:endCondLst>
                                            <p:cond evt="onStopAudio" delay="0">
                                              <p:tgtEl>
                                                <p:sldTgt/>
                                              </p:tgtEl>
                                            </p:cond>
                                          </p:endCondLst>
                                        </p:cTn>
                                        <p:tgtEl>
                                          <p:sndTgt r:embed="rId8" name="eu feu.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500"/>
                                        <p:tgtEl>
                                          <p:spTgt spid="40"/>
                                        </p:tgtEl>
                                      </p:cBhvr>
                                    </p:animEffect>
                                  </p:childTnLst>
                                  <p:subTnLst>
                                    <p:audio>
                                      <p:cMediaNode>
                                        <p:cTn display="0" masterRel="sameClick">
                                          <p:stCondLst>
                                            <p:cond evt="begin" delay="0">
                                              <p:tn val="51"/>
                                            </p:cond>
                                          </p:stCondLst>
                                          <p:endCondLst>
                                            <p:cond evt="onStopAudio" delay="0">
                                              <p:tgtEl>
                                                <p:sldTgt/>
                                              </p:tgtEl>
                                            </p:cond>
                                          </p:endCondLst>
                                        </p:cTn>
                                        <p:tgtEl>
                                          <p:sndTgt r:embed="rId9" name="eu un peu.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subTnLst>
                                    <p:audio>
                                      <p:cMediaNode>
                                        <p:cTn display="0" masterRel="sameClick">
                                          <p:stCondLst>
                                            <p:cond evt="begin" delay="0">
                                              <p:tn val="56"/>
                                            </p:cond>
                                          </p:stCondLst>
                                          <p:endCondLst>
                                            <p:cond evt="onStopAudio" delay="0">
                                              <p:tgtEl>
                                                <p:sldTgt/>
                                              </p:tgtEl>
                                            </p:cond>
                                          </p:endCondLst>
                                        </p:cTn>
                                        <p:tgtEl>
                                          <p:sndTgt r:embed="rId9" name="eu un peu.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subTnLst>
                                    <p:audio>
                                      <p:cMediaNode>
                                        <p:cTn display="0" masterRel="sameClick">
                                          <p:stCondLst>
                                            <p:cond evt="begin" delay="0">
                                              <p:tn val="61"/>
                                            </p:cond>
                                          </p:stCondLst>
                                          <p:endCondLst>
                                            <p:cond evt="onStopAudio" delay="0">
                                              <p:tgtEl>
                                                <p:sldTgt/>
                                              </p:tgtEl>
                                            </p:cond>
                                          </p:endCondLst>
                                        </p:cTn>
                                        <p:tgtEl>
                                          <p:sndTgt r:embed="rId10" name="eu jeu.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32" grpId="0"/>
      <p:bldP spid="30" grpId="0"/>
      <p:bldP spid="34" grpId="0"/>
      <p:bldP spid="40" grpId="0"/>
      <p:bldP spid="8" grpId="0"/>
      <p:bldP spid="33" grpId="0"/>
      <p:bldP spid="7"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2163736" cy="647577"/>
          </a:xfrm>
        </p:spPr>
        <p:txBody>
          <a:bodyPr>
            <a:normAutofit/>
          </a:bodyPr>
          <a:lstStyle/>
          <a:p>
            <a:r>
              <a:rPr lang="en-GB" sz="3600" b="1" dirty="0">
                <a:solidFill>
                  <a:schemeClr val="bg1"/>
                </a:solidFill>
              </a:rPr>
              <a:t>Liaison</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6" name="TextBox 5">
            <a:extLst>
              <a:ext uri="{FF2B5EF4-FFF2-40B4-BE49-F238E27FC236}">
                <a16:creationId xmlns:a16="http://schemas.microsoft.com/office/drawing/2014/main" id="{F3E11188-B433-5A4A-A669-78C0EE9B8445}"/>
              </a:ext>
            </a:extLst>
          </p:cNvPr>
          <p:cNvSpPr txBox="1"/>
          <p:nvPr/>
        </p:nvSpPr>
        <p:spPr>
          <a:xfrm>
            <a:off x="180000" y="1169000"/>
            <a:ext cx="11198087" cy="5009256"/>
          </a:xfrm>
          <a:prstGeom prst="rect">
            <a:avLst/>
          </a:prstGeom>
          <a:noFill/>
        </p:spPr>
        <p:txBody>
          <a:bodyPr wrap="square" rtlCol="0">
            <a:spAutoFit/>
          </a:bodyPr>
          <a:lstStyle/>
          <a:p>
            <a:pPr lvl="0">
              <a:lnSpc>
                <a:spcPct val="150000"/>
              </a:lnSpc>
              <a:buClr>
                <a:srgbClr val="000000"/>
              </a:buClr>
              <a:defRPr/>
            </a:pPr>
            <a:r>
              <a:rPr lang="fr-FR" sz="2400" kern="0" dirty="0">
                <a:solidFill>
                  <a:srgbClr val="4472C4">
                    <a:lumMod val="50000"/>
                  </a:srgbClr>
                </a:solidFill>
                <a:latin typeface="Century Gothic" panose="020B0502020202020204" pitchFamily="34" charset="0"/>
                <a:cs typeface="Arial"/>
                <a:sym typeface="Arial"/>
              </a:rPr>
              <a:t>Deu</a:t>
            </a:r>
            <a:r>
              <a:rPr lang="fr-FR" sz="2400" b="1" kern="0" dirty="0">
                <a:solidFill>
                  <a:srgbClr val="4472C4">
                    <a:lumMod val="50000"/>
                  </a:srgbClr>
                </a:solidFill>
                <a:latin typeface="Century Gothic" panose="020B0502020202020204" pitchFamily="34" charset="0"/>
                <a:cs typeface="Arial"/>
                <a:sym typeface="Arial"/>
              </a:rPr>
              <a:t>x</a:t>
            </a:r>
            <a:r>
              <a:rPr lang="fr-FR" sz="2400" kern="0" dirty="0">
                <a:solidFill>
                  <a:srgbClr val="4472C4">
                    <a:lumMod val="50000"/>
                  </a:srgbClr>
                </a:solidFill>
                <a:latin typeface="Century Gothic" panose="020B0502020202020204" pitchFamily="34" charset="0"/>
                <a:cs typeface="Arial"/>
                <a:sym typeface="Arial"/>
              </a:rPr>
              <a:t> maisons		</a:t>
            </a:r>
            <a:r>
              <a:rPr lang="en-GB" sz="2400" kern="0" dirty="0">
                <a:solidFill>
                  <a:srgbClr val="4472C4">
                    <a:lumMod val="50000"/>
                  </a:srgbClr>
                </a:solidFill>
                <a:latin typeface="Century Gothic" panose="020B0502020202020204" pitchFamily="34" charset="0"/>
                <a:cs typeface="Arial"/>
                <a:sym typeface="Arial"/>
              </a:rPr>
              <a:t>Two houses</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The final -</a:t>
            </a:r>
            <a:r>
              <a:rPr lang="en-GB" sz="2400" b="1" kern="0" dirty="0">
                <a:solidFill>
                  <a:srgbClr val="4472C4">
                    <a:lumMod val="50000"/>
                  </a:srgbClr>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in deu</a:t>
            </a:r>
            <a:r>
              <a:rPr lang="en-GB" sz="2400" b="1" kern="0" dirty="0">
                <a:solidFill>
                  <a:srgbClr val="4472C4">
                    <a:lumMod val="50000"/>
                  </a:srgbClr>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is a </a:t>
            </a:r>
            <a:r>
              <a:rPr lang="en-GB" sz="2400" b="1" kern="0" dirty="0">
                <a:solidFill>
                  <a:srgbClr val="4472C4">
                    <a:lumMod val="50000"/>
                  </a:srgbClr>
                </a:solidFill>
                <a:latin typeface="Century Gothic" panose="020B0502020202020204" pitchFamily="34" charset="0"/>
                <a:cs typeface="Arial"/>
                <a:sym typeface="Arial"/>
              </a:rPr>
              <a:t>Silent Final Consonant</a:t>
            </a:r>
            <a:r>
              <a:rPr lang="en-GB" sz="2400" kern="0" dirty="0">
                <a:solidFill>
                  <a:srgbClr val="4472C4">
                    <a:lumMod val="50000"/>
                  </a:srgbClr>
                </a:solidFill>
                <a:latin typeface="Century Gothic" panose="020B0502020202020204" pitchFamily="34" charset="0"/>
                <a:cs typeface="Arial"/>
                <a:sym typeface="Arial"/>
              </a:rPr>
              <a:t>.</a:t>
            </a:r>
          </a:p>
          <a:p>
            <a:pPr lvl="0">
              <a:lnSpc>
                <a:spcPct val="150000"/>
              </a:lnSpc>
              <a:buClr>
                <a:srgbClr val="000000"/>
              </a:buClr>
              <a:defRPr/>
            </a:pPr>
            <a:r>
              <a:rPr lang="en-GB" sz="2400" b="1" kern="0" dirty="0">
                <a:solidFill>
                  <a:srgbClr val="4472C4">
                    <a:lumMod val="50000"/>
                  </a:srgbClr>
                </a:solidFill>
                <a:latin typeface="Century Gothic" panose="020B0502020202020204" pitchFamily="34" charset="0"/>
                <a:cs typeface="Arial"/>
                <a:sym typeface="Arial"/>
              </a:rPr>
              <a:t>But …</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Deu</a:t>
            </a:r>
            <a:r>
              <a:rPr lang="en-GB" sz="2400" b="1" kern="0" dirty="0">
                <a:solidFill>
                  <a:srgbClr val="FA6500"/>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a:t>
            </a:r>
            <a:r>
              <a:rPr lang="en-GB" sz="2400" b="1" kern="0" dirty="0">
                <a:solidFill>
                  <a:srgbClr val="EE6000"/>
                </a:solidFill>
                <a:latin typeface="Century Gothic" panose="020B0502020202020204" pitchFamily="34" charset="0"/>
                <a:cs typeface="Arial"/>
                <a:sym typeface="Arial"/>
              </a:rPr>
              <a:t>e</a:t>
            </a:r>
            <a:r>
              <a:rPr lang="en-GB" sz="2400" kern="0" dirty="0">
                <a:solidFill>
                  <a:srgbClr val="4472C4">
                    <a:lumMod val="50000"/>
                  </a:srgbClr>
                </a:solidFill>
                <a:latin typeface="Century Gothic" panose="020B0502020202020204" pitchFamily="34" charset="0"/>
                <a:cs typeface="Arial"/>
                <a:sym typeface="Arial"/>
              </a:rPr>
              <a:t>nfants		Two children</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This time, the final consonant in deu</a:t>
            </a:r>
            <a:r>
              <a:rPr lang="en-GB" sz="2400" b="1" kern="0" dirty="0">
                <a:solidFill>
                  <a:srgbClr val="FA6500"/>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is </a:t>
            </a:r>
            <a:r>
              <a:rPr lang="en-GB" sz="2400" b="1" kern="0" dirty="0">
                <a:solidFill>
                  <a:srgbClr val="4472C4">
                    <a:lumMod val="50000"/>
                  </a:srgbClr>
                </a:solidFill>
                <a:latin typeface="Century Gothic" panose="020B0502020202020204" pitchFamily="34" charset="0"/>
                <a:cs typeface="Arial"/>
                <a:sym typeface="Arial"/>
              </a:rPr>
              <a:t>not</a:t>
            </a:r>
            <a:r>
              <a:rPr lang="en-GB" sz="2400" kern="0" dirty="0">
                <a:solidFill>
                  <a:srgbClr val="4472C4">
                    <a:lumMod val="50000"/>
                  </a:srgbClr>
                </a:solidFill>
                <a:latin typeface="Century Gothic" panose="020B0502020202020204" pitchFamily="34" charset="0"/>
                <a:cs typeface="Arial"/>
                <a:sym typeface="Arial"/>
              </a:rPr>
              <a:t> an SFC!</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Because the </a:t>
            </a:r>
            <a:r>
              <a:rPr lang="en-GB" sz="2400" b="1" kern="0" dirty="0">
                <a:solidFill>
                  <a:srgbClr val="FA6500"/>
                </a:solidFill>
                <a:latin typeface="Century Gothic" panose="020B0502020202020204" pitchFamily="34" charset="0"/>
                <a:cs typeface="Arial"/>
                <a:sym typeface="Arial"/>
              </a:rPr>
              <a:t>-x</a:t>
            </a:r>
            <a:r>
              <a:rPr lang="en-GB" sz="2400" b="1" kern="0" dirty="0">
                <a:solidFill>
                  <a:srgbClr val="4472C4">
                    <a:lumMod val="50000"/>
                  </a:srgbClr>
                </a:solidFill>
                <a:latin typeface="Century Gothic" panose="020B0502020202020204" pitchFamily="34" charset="0"/>
                <a:cs typeface="Arial"/>
                <a:sym typeface="Arial"/>
              </a:rPr>
              <a:t> </a:t>
            </a:r>
            <a:r>
              <a:rPr lang="en-GB" sz="2400" kern="0" dirty="0">
                <a:solidFill>
                  <a:srgbClr val="4472C4">
                    <a:lumMod val="50000"/>
                  </a:srgbClr>
                </a:solidFill>
                <a:latin typeface="Century Gothic" panose="020B0502020202020204" pitchFamily="34" charset="0"/>
                <a:cs typeface="Arial"/>
                <a:sym typeface="Arial"/>
              </a:rPr>
              <a:t>is followed by a </a:t>
            </a:r>
            <a:r>
              <a:rPr lang="en-GB" sz="2400" b="1" kern="0" dirty="0">
                <a:solidFill>
                  <a:srgbClr val="4472C4">
                    <a:lumMod val="50000"/>
                  </a:srgbClr>
                </a:solidFill>
                <a:latin typeface="Century Gothic" panose="020B0502020202020204" pitchFamily="34" charset="0"/>
                <a:cs typeface="Arial"/>
                <a:sym typeface="Arial"/>
              </a:rPr>
              <a:t>vowel, </a:t>
            </a:r>
            <a:r>
              <a:rPr lang="en-GB" sz="2400" kern="0" dirty="0">
                <a:solidFill>
                  <a:srgbClr val="4472C4">
                    <a:lumMod val="50000"/>
                  </a:srgbClr>
                </a:solidFill>
                <a:latin typeface="Century Gothic" panose="020B0502020202020204" pitchFamily="34" charset="0"/>
                <a:cs typeface="Arial"/>
                <a:sym typeface="Arial"/>
              </a:rPr>
              <a:t>it is pronounced.</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This also happens when </a:t>
            </a:r>
            <a:r>
              <a:rPr lang="en-GB" sz="2400" b="1" kern="0" dirty="0">
                <a:solidFill>
                  <a:srgbClr val="FA6500"/>
                </a:solidFill>
                <a:latin typeface="Century Gothic" panose="020B0502020202020204" pitchFamily="34" charset="0"/>
                <a:cs typeface="Arial"/>
                <a:sym typeface="Arial"/>
              </a:rPr>
              <a:t>-x</a:t>
            </a:r>
            <a:r>
              <a:rPr lang="en-GB" sz="2400" b="1" kern="0" dirty="0">
                <a:solidFill>
                  <a:srgbClr val="4472C4">
                    <a:lumMod val="50000"/>
                  </a:srgbClr>
                </a:solidFill>
                <a:latin typeface="Century Gothic" panose="020B0502020202020204" pitchFamily="34" charset="0"/>
                <a:cs typeface="Arial"/>
                <a:sym typeface="Arial"/>
              </a:rPr>
              <a:t> </a:t>
            </a:r>
            <a:r>
              <a:rPr lang="en-GB" sz="2400" kern="0" dirty="0">
                <a:solidFill>
                  <a:srgbClr val="4472C4">
                    <a:lumMod val="50000"/>
                  </a:srgbClr>
                </a:solidFill>
                <a:latin typeface="Century Gothic" panose="020B0502020202020204" pitchFamily="34" charset="0"/>
                <a:cs typeface="Arial"/>
                <a:sym typeface="Arial"/>
              </a:rPr>
              <a:t>is followed by a </a:t>
            </a:r>
            <a:r>
              <a:rPr lang="en-GB" sz="2400" b="1" kern="0" dirty="0">
                <a:solidFill>
                  <a:srgbClr val="4472C4">
                    <a:lumMod val="50000"/>
                  </a:srgbClr>
                </a:solidFill>
                <a:latin typeface="Century Gothic" panose="020B0502020202020204" pitchFamily="34" charset="0"/>
                <a:cs typeface="Arial"/>
                <a:sym typeface="Arial"/>
              </a:rPr>
              <a:t>h-</a:t>
            </a:r>
            <a:r>
              <a:rPr lang="en-GB" sz="2400" kern="0" dirty="0">
                <a:solidFill>
                  <a:srgbClr val="4472C4">
                    <a:lumMod val="50000"/>
                  </a:srgbClr>
                </a:solidFill>
                <a:latin typeface="Century Gothic" panose="020B0502020202020204" pitchFamily="34" charset="0"/>
                <a:cs typeface="Arial"/>
                <a:sym typeface="Arial"/>
              </a:rPr>
              <a:t>.</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Deu</a:t>
            </a:r>
            <a:r>
              <a:rPr lang="en-GB" sz="2400" b="1" kern="0" dirty="0">
                <a:solidFill>
                  <a:srgbClr val="FA6500"/>
                </a:solidFill>
                <a:latin typeface="Century Gothic" panose="020B0502020202020204" pitchFamily="34" charset="0"/>
                <a:cs typeface="Arial"/>
                <a:sym typeface="Arial"/>
              </a:rPr>
              <a:t>x</a:t>
            </a:r>
            <a:r>
              <a:rPr lang="en-GB" sz="2400" kern="0" dirty="0">
                <a:solidFill>
                  <a:srgbClr val="4472C4">
                    <a:lumMod val="50000"/>
                  </a:srgbClr>
                </a:solidFill>
                <a:latin typeface="Century Gothic" panose="020B0502020202020204" pitchFamily="34" charset="0"/>
                <a:cs typeface="Arial"/>
                <a:sym typeface="Arial"/>
              </a:rPr>
              <a:t> </a:t>
            </a:r>
            <a:r>
              <a:rPr lang="en-GB" sz="2400" b="1" kern="0" dirty="0">
                <a:solidFill>
                  <a:srgbClr val="FA6500"/>
                </a:solidFill>
                <a:latin typeface="Century Gothic" panose="020B0502020202020204" pitchFamily="34" charset="0"/>
                <a:cs typeface="Arial"/>
                <a:sym typeface="Arial"/>
              </a:rPr>
              <a:t>h</a:t>
            </a:r>
            <a:r>
              <a:rPr lang="en-GB" sz="2400" kern="0" dirty="0">
                <a:solidFill>
                  <a:srgbClr val="4472C4">
                    <a:lumMod val="50000"/>
                  </a:srgbClr>
                </a:solidFill>
                <a:latin typeface="Century Gothic" panose="020B0502020202020204" pitchFamily="34" charset="0"/>
                <a:cs typeface="Arial"/>
                <a:sym typeface="Arial"/>
              </a:rPr>
              <a:t>ommes		Two men</a:t>
            </a:r>
          </a:p>
          <a:p>
            <a:pPr lvl="0">
              <a:lnSpc>
                <a:spcPct val="150000"/>
              </a:lnSpc>
              <a:buClr>
                <a:srgbClr val="000000"/>
              </a:buClr>
              <a:defRPr/>
            </a:pPr>
            <a:r>
              <a:rPr lang="en-GB" sz="2400" kern="0" dirty="0">
                <a:solidFill>
                  <a:srgbClr val="4472C4">
                    <a:lumMod val="50000"/>
                  </a:srgbClr>
                </a:solidFill>
                <a:latin typeface="Century Gothic" panose="020B0502020202020204" pitchFamily="34" charset="0"/>
                <a:cs typeface="Arial"/>
                <a:sym typeface="Arial"/>
              </a:rPr>
              <a:t>This pronunciation change is known as </a:t>
            </a:r>
            <a:r>
              <a:rPr lang="en-GB" sz="2400" b="1" kern="0" dirty="0">
                <a:solidFill>
                  <a:srgbClr val="4472C4">
                    <a:lumMod val="50000"/>
                  </a:srgbClr>
                </a:solidFill>
                <a:latin typeface="Century Gothic" panose="020B0502020202020204" pitchFamily="34" charset="0"/>
                <a:cs typeface="Arial"/>
                <a:sym typeface="Arial"/>
              </a:rPr>
              <a:t>liaison</a:t>
            </a:r>
            <a:r>
              <a:rPr lang="en-GB" sz="2400" kern="0" dirty="0">
                <a:solidFill>
                  <a:srgbClr val="4472C4">
                    <a:lumMod val="50000"/>
                  </a:srgbClr>
                </a:solidFill>
                <a:latin typeface="Century Gothic" panose="020B0502020202020204" pitchFamily="34" charset="0"/>
                <a:cs typeface="Arial"/>
                <a:sym typeface="Arial"/>
              </a:rPr>
              <a:t>. </a:t>
            </a:r>
            <a:endParaRPr lang="en-GB" sz="2400" b="1" kern="0" dirty="0">
              <a:solidFill>
                <a:srgbClr val="4472C4">
                  <a:lumMod val="50000"/>
                </a:srgbClr>
              </a:solidFill>
              <a:latin typeface="Arial"/>
              <a:cs typeface="Arial"/>
              <a:sym typeface="Arial"/>
            </a:endParaRPr>
          </a:p>
        </p:txBody>
      </p:sp>
      <p:sp>
        <p:nvSpPr>
          <p:cNvPr id="10" name="Arc 9">
            <a:extLst>
              <a:ext uri="{FF2B5EF4-FFF2-40B4-BE49-F238E27FC236}">
                <a16:creationId xmlns:a16="http://schemas.microsoft.com/office/drawing/2014/main" id="{F900801C-211A-F342-982B-E0239D3526A8}"/>
              </a:ext>
            </a:extLst>
          </p:cNvPr>
          <p:cNvSpPr>
            <a:spLocks noChangeAspect="1"/>
          </p:cNvSpPr>
          <p:nvPr/>
        </p:nvSpPr>
        <p:spPr>
          <a:xfrm rot="7925323">
            <a:off x="903328" y="2997628"/>
            <a:ext cx="401876" cy="43200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sp>
        <p:nvSpPr>
          <p:cNvPr id="11" name="Arc 10">
            <a:extLst>
              <a:ext uri="{FF2B5EF4-FFF2-40B4-BE49-F238E27FC236}">
                <a16:creationId xmlns:a16="http://schemas.microsoft.com/office/drawing/2014/main" id="{5EEEA031-6060-E748-910A-33C63E99AF04}"/>
              </a:ext>
            </a:extLst>
          </p:cNvPr>
          <p:cNvSpPr>
            <a:spLocks noChangeAspect="1"/>
          </p:cNvSpPr>
          <p:nvPr/>
        </p:nvSpPr>
        <p:spPr>
          <a:xfrm rot="7925323">
            <a:off x="903329" y="5219000"/>
            <a:ext cx="401876" cy="432000"/>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A cartoon of a person&#10;&#10;Description automatically generated with low confidence">
            <a:hlinkClick r:id="" action="ppaction://noaction">
              <a:snd r:embed="rId3" name="deux hommes - liaison.wav"/>
            </a:hlinkClick>
            <a:extLst>
              <a:ext uri="{FF2B5EF4-FFF2-40B4-BE49-F238E27FC236}">
                <a16:creationId xmlns:a16="http://schemas.microsoft.com/office/drawing/2014/main" id="{95E17DD6-9486-2948-87AE-A33CA890F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1282" y="4539007"/>
            <a:ext cx="916875" cy="1800000"/>
          </a:xfrm>
          <a:prstGeom prst="rect">
            <a:avLst/>
          </a:prstGeom>
        </p:spPr>
      </p:pic>
      <p:pic>
        <p:nvPicPr>
          <p:cNvPr id="12" name="Picture 11" descr="A cartoon of a person&#10;&#10;Description automatically generated with low confidence">
            <a:hlinkClick r:id="" action="ppaction://noaction">
              <a:snd r:embed="rId3" name="deux hommes - liaison.wav"/>
            </a:hlinkClick>
            <a:extLst>
              <a:ext uri="{FF2B5EF4-FFF2-40B4-BE49-F238E27FC236}">
                <a16:creationId xmlns:a16="http://schemas.microsoft.com/office/drawing/2014/main" id="{65587777-FC71-D045-99BB-2BC382B52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1892" y="4539007"/>
            <a:ext cx="916875" cy="1800000"/>
          </a:xfrm>
          <a:prstGeom prst="rect">
            <a:avLst/>
          </a:prstGeom>
        </p:spPr>
      </p:pic>
      <p:pic>
        <p:nvPicPr>
          <p:cNvPr id="13" name="Picture 12" descr="A picture containing toy, doll, vector graphics&#10;&#10;Description automatically generated">
            <a:hlinkClick r:id="" action="ppaction://noaction">
              <a:snd r:embed="rId5" name="deux enfants - liaison.wav"/>
            </a:hlinkClick>
            <a:extLst>
              <a:ext uri="{FF2B5EF4-FFF2-40B4-BE49-F238E27FC236}">
                <a16:creationId xmlns:a16="http://schemas.microsoft.com/office/drawing/2014/main" id="{18475BAE-D98A-444E-8F74-73C24DC316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3557" y="2595399"/>
            <a:ext cx="1950764" cy="1584996"/>
          </a:xfrm>
          <a:prstGeom prst="rect">
            <a:avLst/>
          </a:prstGeom>
        </p:spPr>
      </p:pic>
      <p:pic>
        <p:nvPicPr>
          <p:cNvPr id="15" name="Picture 14" descr="Icon&#10;&#10;Description automatically generated">
            <a:hlinkClick r:id="" action="ppaction://noaction">
              <a:snd r:embed="rId7" name="deux maisons - liaison.wav"/>
            </a:hlinkClick>
            <a:extLst>
              <a:ext uri="{FF2B5EF4-FFF2-40B4-BE49-F238E27FC236}">
                <a16:creationId xmlns:a16="http://schemas.microsoft.com/office/drawing/2014/main" id="{021170D0-ED81-0746-80CD-47A7693DA0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06682" y="817779"/>
            <a:ext cx="1440000" cy="1440000"/>
          </a:xfrm>
          <a:prstGeom prst="rect">
            <a:avLst/>
          </a:prstGeom>
        </p:spPr>
      </p:pic>
      <p:pic>
        <p:nvPicPr>
          <p:cNvPr id="17" name="Picture 16" descr="Icon&#10;&#10;Description automatically generated">
            <a:hlinkClick r:id="" action="ppaction://noaction">
              <a:snd r:embed="rId7" name="deux maisons - liaison.wav"/>
            </a:hlinkClick>
            <a:extLst>
              <a:ext uri="{FF2B5EF4-FFF2-40B4-BE49-F238E27FC236}">
                <a16:creationId xmlns:a16="http://schemas.microsoft.com/office/drawing/2014/main" id="{1026548D-DD52-B74A-BB0F-800A5ADDE6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8264" y="796787"/>
            <a:ext cx="1440000" cy="1440000"/>
          </a:xfrm>
          <a:prstGeom prst="rect">
            <a:avLst/>
          </a:prstGeom>
        </p:spPr>
      </p:pic>
    </p:spTree>
    <p:extLst>
      <p:ext uri="{BB962C8B-B14F-4D97-AF65-F5344CB8AC3E}">
        <p14:creationId xmlns:p14="http://schemas.microsoft.com/office/powerpoint/2010/main" val="34518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six</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3400" b="1" kern="0" dirty="0">
                <a:solidFill>
                  <a:srgbClr val="5B9BD5">
                    <a:lumMod val="50000"/>
                  </a:srgbClr>
                </a:solidFill>
                <a:latin typeface="Century Gothic" panose="020B0502020202020204" pitchFamily="34" charset="0"/>
                <a:cs typeface="Arial"/>
                <a:sym typeface="Arial"/>
              </a:rPr>
              <a:t>si</a:t>
            </a:r>
            <a:r>
              <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x</a:t>
            </a:r>
          </a:p>
        </p:txBody>
      </p:sp>
      <p:sp>
        <p:nvSpPr>
          <p:cNvPr id="10" name="Action Button: Forward or Next 9">
            <a:hlinkClick r:id="" action="ppaction://noaction" highlightClick="1">
              <a:snd r:embed="rId3" name="six - liaison.wav"/>
            </a:hlinkClick>
          </p:cNvPr>
          <p:cNvSpPr/>
          <p:nvPr/>
        </p:nvSpPr>
        <p:spPr>
          <a:xfrm>
            <a:off x="368489" y="5254388"/>
            <a:ext cx="641445" cy="723331"/>
          </a:xfrm>
          <a:prstGeom prst="actionButtonForwardNext">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13557"/>
            <a:ext cx="2034540" cy="647577"/>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384813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x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s</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ix weeks</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six semaines</a:t>
            </a:r>
          </a:p>
        </p:txBody>
      </p:sp>
      <p:sp>
        <p:nvSpPr>
          <p:cNvPr id="10" name="Action Button: Forward or Next 9">
            <a:hlinkClick r:id="" action="ppaction://noaction" highlightClick="1">
              <a:snd r:embed="rId3" name="six semaines - liaison.wav"/>
            </a:hlinkClick>
          </p:cNvPr>
          <p:cNvSpPr/>
          <p:nvPr/>
        </p:nvSpPr>
        <p:spPr>
          <a:xfrm>
            <a:off x="368489" y="5254388"/>
            <a:ext cx="641445" cy="723331"/>
          </a:xfrm>
          <a:prstGeom prst="actionButtonForwardNext">
            <a:avLst/>
          </a:prstGeom>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13557"/>
            <a:ext cx="2034540" cy="647577"/>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picture containing icon&#10;&#10;Description automatically generated">
            <a:extLst>
              <a:ext uri="{FF2B5EF4-FFF2-40B4-BE49-F238E27FC236}">
                <a16:creationId xmlns:a16="http://schemas.microsoft.com/office/drawing/2014/main" id="{E1B380DF-5549-8E4E-AFB9-36A545170C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1116" y="3567426"/>
            <a:ext cx="3303185" cy="2410293"/>
          </a:xfrm>
          <a:prstGeom prst="rect">
            <a:avLst/>
          </a:prstGeom>
        </p:spPr>
      </p:pic>
    </p:spTree>
    <p:extLst>
      <p:ext uri="{BB962C8B-B14F-4D97-AF65-F5344CB8AC3E}">
        <p14:creationId xmlns:p14="http://schemas.microsoft.com/office/powerpoint/2010/main" val="35912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x semaine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3400" b="1" kern="0" dirty="0">
                <a:solidFill>
                  <a:srgbClr val="5B9BD5">
                    <a:lumMod val="50000"/>
                  </a:srgbClr>
                </a:solidFill>
                <a:latin typeface="Century Gothic" panose="020B0502020202020204" pitchFamily="34" charset="0"/>
                <a:cs typeface="Arial"/>
                <a:sym typeface="Arial"/>
              </a:rPr>
              <a:t>si</a:t>
            </a:r>
            <a:r>
              <a:rPr lang="fr-FR" sz="13400" b="1" kern="0" dirty="0">
                <a:solidFill>
                  <a:srgbClr val="F66400"/>
                </a:solidFill>
                <a:latin typeface="Century Gothic" panose="020B0502020202020204" pitchFamily="34" charset="0"/>
                <a:cs typeface="Arial"/>
                <a:sym typeface="Arial"/>
              </a:rPr>
              <a:t>x</a:t>
            </a:r>
            <a:r>
              <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 </a:t>
            </a:r>
            <a:r>
              <a:rPr lang="fr-FR" sz="13400" b="1" kern="0" dirty="0">
                <a:solidFill>
                  <a:srgbClr val="F66400"/>
                </a:solidFill>
                <a:latin typeface="Century Gothic" panose="020B0502020202020204" pitchFamily="34" charset="0"/>
                <a:cs typeface="Arial"/>
                <a:sym typeface="Arial"/>
              </a:rPr>
              <a:t>é</a:t>
            </a:r>
            <a:r>
              <a:rPr lang="fr-FR" sz="13400" b="1" kern="0" dirty="0">
                <a:solidFill>
                  <a:srgbClr val="5B9BD5">
                    <a:lumMod val="50000"/>
                  </a:srgbClr>
                </a:solidFill>
                <a:latin typeface="Century Gothic" panose="020B0502020202020204" pitchFamily="34" charset="0"/>
                <a:cs typeface="Arial"/>
                <a:sym typeface="Arial"/>
              </a:rPr>
              <a:t>coles</a:t>
            </a:r>
            <a:endPar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six schools</a:t>
            </a:r>
          </a:p>
        </p:txBody>
      </p:sp>
      <p:sp>
        <p:nvSpPr>
          <p:cNvPr id="10" name="Action Button: Forward or Next 9">
            <a:hlinkClick r:id="" action="ppaction://noaction" highlightClick="1">
              <a:snd r:embed="rId3" name="six écoles - liaison.wav"/>
            </a:hlinkClick>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13557"/>
            <a:ext cx="2194560" cy="647577"/>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9" name="Arc 8">
            <a:extLst>
              <a:ext uri="{FF2B5EF4-FFF2-40B4-BE49-F238E27FC236}">
                <a16:creationId xmlns:a16="http://schemas.microsoft.com/office/drawing/2014/main" id="{00491C35-D8A6-41C2-BA73-44B8147A5324}"/>
              </a:ext>
            </a:extLst>
          </p:cNvPr>
          <p:cNvSpPr/>
          <p:nvPr/>
        </p:nvSpPr>
        <p:spPr>
          <a:xfrm rot="7925323">
            <a:off x="3513452" y="1838322"/>
            <a:ext cx="1896542" cy="2038688"/>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A picture containing text&#10;&#10;Description automatically generated">
            <a:extLst>
              <a:ext uri="{FF2B5EF4-FFF2-40B4-BE49-F238E27FC236}">
                <a16:creationId xmlns:a16="http://schemas.microsoft.com/office/drawing/2014/main" id="{D377FC87-B793-6245-A861-B0DDC9C117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2717" y="3565724"/>
            <a:ext cx="2674783" cy="2674783"/>
          </a:xfrm>
          <a:prstGeom prst="rect">
            <a:avLst/>
          </a:prstGeom>
        </p:spPr>
      </p:pic>
    </p:spTree>
    <p:extLst>
      <p:ext uri="{BB962C8B-B14F-4D97-AF65-F5344CB8AC3E}">
        <p14:creationId xmlns:p14="http://schemas.microsoft.com/office/powerpoint/2010/main" val="41050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ix école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ten</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3400" b="1" kern="0" dirty="0">
                <a:solidFill>
                  <a:srgbClr val="5B9BD5">
                    <a:lumMod val="50000"/>
                  </a:srgbClr>
                </a:solidFill>
                <a:latin typeface="Century Gothic" panose="020B0502020202020204" pitchFamily="34" charset="0"/>
                <a:cs typeface="Arial"/>
                <a:sym typeface="Arial"/>
              </a:rPr>
              <a:t>dix</a:t>
            </a:r>
            <a:endParaRPr kumimoji="0" lang="fr-FR" sz="134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dix - liaison.wav"/>
            </a:hlinkClick>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13557"/>
            <a:ext cx="2034540" cy="647577"/>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147524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x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ten shops</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dix magasins</a:t>
            </a:r>
          </a:p>
        </p:txBody>
      </p:sp>
      <p:sp>
        <p:nvSpPr>
          <p:cNvPr id="10" name="Action Button: Forward or Next 9">
            <a:hlinkClick r:id="" action="ppaction://noaction" highlightClick="1">
              <a:snd r:embed="rId3" name="dix magasins - liaison.wav"/>
            </a:hlinkClick>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Shape, rectangle&#10;&#10;Description automatically generated">
            <a:extLst>
              <a:ext uri="{FF2B5EF4-FFF2-40B4-BE49-F238E27FC236}">
                <a16:creationId xmlns:a16="http://schemas.microsoft.com/office/drawing/2014/main" id="{1541636B-B940-914A-8D1A-2974ED881C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5875" y="3240265"/>
            <a:ext cx="4454525" cy="3055526"/>
          </a:xfrm>
          <a:prstGeom prst="rect">
            <a:avLst/>
          </a:prstGeom>
        </p:spPr>
      </p:pic>
    </p:spTree>
    <p:extLst>
      <p:ext uri="{BB962C8B-B14F-4D97-AF65-F5344CB8AC3E}">
        <p14:creationId xmlns:p14="http://schemas.microsoft.com/office/powerpoint/2010/main" val="330886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x magasin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ten</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activities</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fr-FR" sz="10200" b="1" kern="0" dirty="0">
                <a:solidFill>
                  <a:srgbClr val="5B9BD5">
                    <a:lumMod val="50000"/>
                  </a:srgbClr>
                </a:solidFill>
                <a:latin typeface="Century Gothic" panose="020B0502020202020204" pitchFamily="34" charset="0"/>
                <a:cs typeface="Arial"/>
                <a:sym typeface="Arial"/>
              </a:rPr>
              <a:t>di</a:t>
            </a:r>
            <a:r>
              <a:rPr lang="fr-FR" sz="10200" b="1" kern="0" dirty="0">
                <a:solidFill>
                  <a:srgbClr val="F66400"/>
                </a:solidFill>
                <a:latin typeface="Century Gothic" panose="020B0502020202020204" pitchFamily="34" charset="0"/>
                <a:cs typeface="Arial"/>
                <a:sym typeface="Arial"/>
              </a:rPr>
              <a:t>x</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 </a:t>
            </a:r>
            <a:r>
              <a:rPr lang="fr-FR" sz="10200" b="1" kern="0" dirty="0">
                <a:solidFill>
                  <a:srgbClr val="F66400"/>
                </a:solidFill>
                <a:latin typeface="Century Gothic" panose="020B0502020202020204" pitchFamily="34" charset="0"/>
                <a:cs typeface="Arial"/>
                <a:sym typeface="Arial"/>
              </a:rPr>
              <a:t>a</a:t>
            </a:r>
            <a:r>
              <a:rPr lang="fr-FR" sz="10200" b="1" kern="0" dirty="0">
                <a:solidFill>
                  <a:srgbClr val="5B9BD5">
                    <a:lumMod val="50000"/>
                  </a:srgbClr>
                </a:solidFill>
                <a:latin typeface="Century Gothic" panose="020B0502020202020204" pitchFamily="34" charset="0"/>
                <a:cs typeface="Arial"/>
                <a:sym typeface="Arial"/>
              </a:rPr>
              <a:t>ctivités</a:t>
            </a:r>
            <a:endPar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10" name="Action Button: Forward or Next 9">
            <a:hlinkClick r:id="" action="ppaction://noaction" highlightClick="1">
              <a:snd r:embed="rId3" name="dix activités - liaison.wav"/>
            </a:hlinkClick>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13557"/>
            <a:ext cx="2103120" cy="647577"/>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rc 11">
            <a:extLst>
              <a:ext uri="{FF2B5EF4-FFF2-40B4-BE49-F238E27FC236}">
                <a16:creationId xmlns:a16="http://schemas.microsoft.com/office/drawing/2014/main" id="{74DF73C6-09D5-4E31-9F4C-804F0939F1EC}"/>
              </a:ext>
            </a:extLst>
          </p:cNvPr>
          <p:cNvSpPr/>
          <p:nvPr/>
        </p:nvSpPr>
        <p:spPr>
          <a:xfrm rot="7925323">
            <a:off x="3672213" y="1680929"/>
            <a:ext cx="1541955" cy="1687703"/>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A picture containing calendar&#10;&#10;Description automatically generated">
            <a:extLst>
              <a:ext uri="{FF2B5EF4-FFF2-40B4-BE49-F238E27FC236}">
                <a16:creationId xmlns:a16="http://schemas.microsoft.com/office/drawing/2014/main" id="{0E222EB2-2315-1549-8017-7C410B0AA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5064" y="3474574"/>
            <a:ext cx="2155051" cy="2503145"/>
          </a:xfrm>
          <a:prstGeom prst="rect">
            <a:avLst/>
          </a:prstGeom>
        </p:spPr>
      </p:pic>
    </p:spTree>
    <p:extLst>
      <p:ext uri="{BB962C8B-B14F-4D97-AF65-F5344CB8AC3E}">
        <p14:creationId xmlns:p14="http://schemas.microsoft.com/office/powerpoint/2010/main" val="17590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ix activité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8" name="TextBox 7">
            <a:extLst>
              <a:ext uri="{FF2B5EF4-FFF2-40B4-BE49-F238E27FC236}">
                <a16:creationId xmlns:a16="http://schemas.microsoft.com/office/drawing/2014/main" id="{6D7F314A-1F18-46C3-B2C2-8CDD3A7E7ED1}"/>
              </a:ext>
            </a:extLst>
          </p:cNvPr>
          <p:cNvSpPr txBox="1"/>
          <p:nvPr/>
        </p:nvSpPr>
        <p:spPr>
          <a:xfrm>
            <a:off x="2524800" y="4180146"/>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3600" b="1" kern="0" dirty="0">
                <a:solidFill>
                  <a:srgbClr val="5B9BD5">
                    <a:lumMod val="50000"/>
                  </a:srgbClr>
                </a:solidFill>
                <a:latin typeface="Century Gothic" panose="020B0502020202020204" pitchFamily="34" charset="0"/>
                <a:cs typeface="Arial"/>
                <a:sym typeface="Arial"/>
              </a:rPr>
              <a:t>two</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6" name="TextBox 5"/>
          <p:cNvSpPr txBox="1"/>
          <p:nvPr/>
        </p:nvSpPr>
        <p:spPr>
          <a:xfrm>
            <a:off x="1346112" y="1719003"/>
            <a:ext cx="9499776"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3400" b="1" kern="0" dirty="0">
                <a:solidFill>
                  <a:srgbClr val="5B9BD5">
                    <a:lumMod val="50000"/>
                  </a:srgbClr>
                </a:solidFill>
                <a:latin typeface="Century Gothic" panose="020B0502020202020204" pitchFamily="34" charset="0"/>
                <a:cs typeface="Arial"/>
                <a:sym typeface="Arial"/>
              </a:rPr>
              <a:t>deux</a:t>
            </a:r>
            <a:endParaRPr kumimoji="0" lang="en-GB" sz="134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10" name="Action Button: Forward or Next 9">
            <a:hlinkClick r:id="" action="ppaction://noaction" highlightClick="1">
              <a:snd r:embed="rId3" name="deux - liaison.wav"/>
            </a:hlinkClick>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2" name="Title 3">
            <a:extLst>
              <a:ext uri="{FF2B5EF4-FFF2-40B4-BE49-F238E27FC236}">
                <a16:creationId xmlns:a16="http://schemas.microsoft.com/office/drawing/2014/main" id="{67A92D48-24B2-4808-9910-6A755CB56AC6}"/>
              </a:ext>
            </a:extLst>
          </p:cNvPr>
          <p:cNvSpPr>
            <a:spLocks noGrp="1"/>
          </p:cNvSpPr>
          <p:nvPr>
            <p:ph type="title"/>
          </p:nvPr>
        </p:nvSpPr>
        <p:spPr>
          <a:xfrm>
            <a:off x="0" y="213557"/>
            <a:ext cx="2080260" cy="647577"/>
          </a:xfrm>
        </p:spPr>
        <p:txBody>
          <a:bodyPr>
            <a:normAutofit/>
          </a:bodyPr>
          <a:lstStyle/>
          <a:p>
            <a:r>
              <a:rPr lang="en-GB" sz="3600" b="1" dirty="0">
                <a:solidFill>
                  <a:schemeClr val="bg1"/>
                </a:solidFill>
              </a:rPr>
              <a:t>Liaison</a:t>
            </a:r>
          </a:p>
        </p:txBody>
      </p:sp>
      <p:sp>
        <p:nvSpPr>
          <p:cNvPr id="13" name="Rounded Rectangle 46">
            <a:extLst>
              <a:ext uri="{FF2B5EF4-FFF2-40B4-BE49-F238E27FC236}">
                <a16:creationId xmlns:a16="http://schemas.microsoft.com/office/drawing/2014/main" id="{184D6A00-A7DE-4C3A-BCF6-A21400D44635}"/>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33231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ux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two bikes</a:t>
            </a:r>
          </a:p>
        </p:txBody>
      </p:sp>
      <p:sp>
        <p:nvSpPr>
          <p:cNvPr id="6" name="TextBox 5"/>
          <p:cNvSpPr txBox="1"/>
          <p:nvPr/>
        </p:nvSpPr>
        <p:spPr>
          <a:xfrm>
            <a:off x="527696" y="1671825"/>
            <a:ext cx="11136605"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ea typeface="+mn-ea"/>
                <a:cs typeface="Arial"/>
                <a:sym typeface="Arial"/>
              </a:rPr>
              <a:t>deux vélos</a:t>
            </a:r>
          </a:p>
        </p:txBody>
      </p:sp>
      <p:sp>
        <p:nvSpPr>
          <p:cNvPr id="10" name="Action Button: Forward or Next 9">
            <a:hlinkClick r:id="" action="ppaction://noaction" highlightClick="1">
              <a:snd r:embed="rId3" name="deux vélos - liaison.wav"/>
            </a:hlinkClick>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13557"/>
            <a:ext cx="2240280" cy="647577"/>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pic>
        <p:nvPicPr>
          <p:cNvPr id="3" name="Picture 2" descr="A black and white bicycle&#10;&#10;Description automatically generated with medium confidence">
            <a:extLst>
              <a:ext uri="{FF2B5EF4-FFF2-40B4-BE49-F238E27FC236}">
                <a16:creationId xmlns:a16="http://schemas.microsoft.com/office/drawing/2014/main" id="{24E574C4-5BC6-824C-872B-33B3622CB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6401" y="3622476"/>
            <a:ext cx="3517900" cy="2473523"/>
          </a:xfrm>
          <a:prstGeom prst="rect">
            <a:avLst/>
          </a:prstGeom>
        </p:spPr>
      </p:pic>
    </p:spTree>
    <p:extLst>
      <p:ext uri="{BB962C8B-B14F-4D97-AF65-F5344CB8AC3E}">
        <p14:creationId xmlns:p14="http://schemas.microsoft.com/office/powerpoint/2010/main" val="1259065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ux vélo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1" name="TextBox 10">
            <a:extLst>
              <a:ext uri="{FF2B5EF4-FFF2-40B4-BE49-F238E27FC236}">
                <a16:creationId xmlns:a16="http://schemas.microsoft.com/office/drawing/2014/main" id="{51E8DE09-5DD5-46ED-9503-A6343316A890}"/>
              </a:ext>
            </a:extLst>
          </p:cNvPr>
          <p:cNvSpPr txBox="1"/>
          <p:nvPr/>
        </p:nvSpPr>
        <p:spPr>
          <a:xfrm>
            <a:off x="2524798" y="3524183"/>
            <a:ext cx="714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two computers</a:t>
            </a:r>
          </a:p>
        </p:txBody>
      </p:sp>
      <p:sp>
        <p:nvSpPr>
          <p:cNvPr id="6" name="TextBox 5"/>
          <p:cNvSpPr txBox="1"/>
          <p:nvPr/>
        </p:nvSpPr>
        <p:spPr>
          <a:xfrm>
            <a:off x="527696" y="1671825"/>
            <a:ext cx="11136605" cy="1661993"/>
          </a:xfrm>
          <a:prstGeom prst="rect">
            <a:avLst/>
          </a:prstGeom>
          <a:noFill/>
        </p:spPr>
        <p:txBody>
          <a:bodyPr wrap="square" rtlCol="0">
            <a:spAutoFit/>
          </a:bodyPr>
          <a:lstStyle/>
          <a:p>
            <a:pPr lvl="0" algn="ctr">
              <a:buClr>
                <a:srgbClr val="000000"/>
              </a:buClr>
              <a:defRPr/>
            </a:pPr>
            <a:r>
              <a:rPr lang="fr-FR" sz="10200" b="1" kern="0" dirty="0">
                <a:solidFill>
                  <a:srgbClr val="5B9BD5">
                    <a:lumMod val="50000"/>
                  </a:srgbClr>
                </a:solidFill>
                <a:latin typeface="Century Gothic" panose="020B0502020202020204" pitchFamily="34" charset="0"/>
                <a:cs typeface="Arial"/>
                <a:sym typeface="Arial"/>
              </a:rPr>
              <a:t>deu</a:t>
            </a:r>
            <a:r>
              <a:rPr lang="fr-FR" sz="10200" b="1" kern="0" dirty="0">
                <a:solidFill>
                  <a:srgbClr val="F66400"/>
                </a:solidFill>
                <a:latin typeface="Century Gothic" panose="020B0502020202020204" pitchFamily="34" charset="0"/>
                <a:cs typeface="Arial"/>
                <a:sym typeface="Arial"/>
              </a:rPr>
              <a:t>x</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 </a:t>
            </a:r>
            <a:r>
              <a:rPr lang="fr-FR" sz="10200" b="1" kern="0" dirty="0">
                <a:solidFill>
                  <a:srgbClr val="F66400"/>
                </a:solidFill>
                <a:latin typeface="Century Gothic" panose="020B0502020202020204" pitchFamily="34" charset="0"/>
                <a:cs typeface="Arial"/>
                <a:sym typeface="Arial"/>
              </a:rPr>
              <a:t>o</a:t>
            </a:r>
            <a:r>
              <a:rPr kumimoji="0" lang="fr-FR" sz="10200" b="1" i="0" u="none" strike="noStrike" kern="0" cap="none" spc="0" normalizeH="0" baseline="0" dirty="0">
                <a:ln>
                  <a:noFill/>
                </a:ln>
                <a:solidFill>
                  <a:srgbClr val="5B9BD5">
                    <a:lumMod val="50000"/>
                  </a:srgbClr>
                </a:solidFill>
                <a:effectLst/>
                <a:uLnTx/>
                <a:uFillTx/>
                <a:latin typeface="Century Gothic" panose="020B0502020202020204" pitchFamily="34" charset="0"/>
                <a:cs typeface="Arial"/>
                <a:sym typeface="Arial"/>
              </a:rPr>
              <a:t>rdinateurs</a:t>
            </a:r>
          </a:p>
        </p:txBody>
      </p:sp>
      <p:sp>
        <p:nvSpPr>
          <p:cNvPr id="10" name="Action Button: Forward or Next 9">
            <a:hlinkClick r:id="" action="ppaction://noaction" highlightClick="1">
              <a:snd r:embed="rId3" name="deux ordinateurs - liaison.wav"/>
            </a:hlinkClick>
          </p:cNvPr>
          <p:cNvSpPr/>
          <p:nvPr/>
        </p:nvSpPr>
        <p:spPr>
          <a:xfrm>
            <a:off x="368489" y="5254388"/>
            <a:ext cx="641445" cy="723331"/>
          </a:xfrm>
          <a:prstGeom prst="actionButtonForwardNext">
            <a:avLst/>
          </a:prstGeom>
          <a:solidFill>
            <a:srgbClr val="0055A5"/>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Tw Cen MT" panose="020B0602020104020603"/>
              <a:ea typeface="+mn-ea"/>
              <a:cs typeface="+mn-cs"/>
              <a:sym typeface="Arial"/>
            </a:endParaRPr>
          </a:p>
        </p:txBody>
      </p:sp>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13557"/>
            <a:ext cx="2171700" cy="647577"/>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12" name="Arc 11">
            <a:extLst>
              <a:ext uri="{FF2B5EF4-FFF2-40B4-BE49-F238E27FC236}">
                <a16:creationId xmlns:a16="http://schemas.microsoft.com/office/drawing/2014/main" id="{74DF73C6-09D5-4E31-9F4C-804F0939F1EC}"/>
              </a:ext>
            </a:extLst>
          </p:cNvPr>
          <p:cNvSpPr/>
          <p:nvPr/>
        </p:nvSpPr>
        <p:spPr>
          <a:xfrm rot="7925323">
            <a:off x="3912058" y="1680929"/>
            <a:ext cx="1541955" cy="1687703"/>
          </a:xfrm>
          <a:prstGeom prst="arc">
            <a:avLst/>
          </a:prstGeom>
          <a:ln w="57150">
            <a:solidFill>
              <a:srgbClr val="EE6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black"/>
              </a:solidFill>
              <a:effectLst/>
              <a:uLnTx/>
              <a:uFillTx/>
              <a:latin typeface="Tw Cen MT" panose="020B0602020104020603"/>
              <a:ea typeface="+mn-ea"/>
              <a:cs typeface="+mn-cs"/>
              <a:sym typeface="Arial"/>
            </a:endParaRPr>
          </a:p>
        </p:txBody>
      </p:sp>
      <p:pic>
        <p:nvPicPr>
          <p:cNvPr id="3" name="Picture 2" descr="A computer with a blue screen&#10;&#10;Description automatically generated with low confidence">
            <a:extLst>
              <a:ext uri="{FF2B5EF4-FFF2-40B4-BE49-F238E27FC236}">
                <a16:creationId xmlns:a16="http://schemas.microsoft.com/office/drawing/2014/main" id="{23CB4158-6ED3-4942-B79A-092017C3F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0567" y="3333816"/>
            <a:ext cx="3069028" cy="2867623"/>
          </a:xfrm>
          <a:prstGeom prst="rect">
            <a:avLst/>
          </a:prstGeom>
        </p:spPr>
      </p:pic>
    </p:spTree>
    <p:extLst>
      <p:ext uri="{BB962C8B-B14F-4D97-AF65-F5344CB8AC3E}">
        <p14:creationId xmlns:p14="http://schemas.microsoft.com/office/powerpoint/2010/main" val="58884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deux ordinateurs - liais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fr-FR" sz="13300" b="1" dirty="0">
                <a:solidFill>
                  <a:srgbClr val="115076"/>
                </a:solidFill>
                <a:cs typeface="Calibri" panose="020F0502020204030204" pitchFamily="34" charset="0"/>
              </a:rPr>
              <a:t>eu</a:t>
            </a:r>
            <a:endParaRPr lang="fr-FR"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di</a:t>
            </a: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29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deux.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subTnLst>
                                    <p:audio>
                                      <p:cMediaNode>
                                        <p:cTn display="0" masterRel="sameClick">
                                          <p:stCondLst>
                                            <p:cond evt="begin" delay="0">
                                              <p:tn val="13"/>
                                            </p:cond>
                                          </p:stCondLst>
                                          <p:endCondLst>
                                            <p:cond evt="onStopAudio" delay="0">
                                              <p:tgtEl>
                                                <p:sldTgt/>
                                              </p:tgtEl>
                                            </p:cond>
                                          </p:endCondLst>
                                        </p:cTn>
                                        <p:tgtEl>
                                          <p:sndTgt r:embed="rId5" name="eu deux.wav"/>
                                        </p:tgtEl>
                                      </p:cMediaNode>
                                    </p:audio>
                                  </p:sub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subTnLst>
                                    <p:audio>
                                      <p:cMediaNode>
                                        <p:cTn display="0" masterRel="sameClick">
                                          <p:stCondLst>
                                            <p:cond evt="begin" delay="0">
                                              <p:tn val="21"/>
                                            </p:cond>
                                          </p:stCondLst>
                                          <p:endCondLst>
                                            <p:cond evt="onStopAudio" delay="0">
                                              <p:tgtEl>
                                                <p:sldTgt/>
                                              </p:tgtEl>
                                            </p:cond>
                                          </p:endCondLst>
                                        </p:cTn>
                                        <p:tgtEl>
                                          <p:sndTgt r:embed="rId6" name="eu jeudi.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subTnLst>
                                    <p:audio>
                                      <p:cMediaNode>
                                        <p:cTn display="0" masterRel="sameClick">
                                          <p:stCondLst>
                                            <p:cond evt="begin" delay="0">
                                              <p:tn val="26"/>
                                            </p:cond>
                                          </p:stCondLst>
                                          <p:endCondLst>
                                            <p:cond evt="onStopAudio" delay="0">
                                              <p:tgtEl>
                                                <p:sldTgt/>
                                              </p:tgtEl>
                                            </p:cond>
                                          </p:endCondLst>
                                        </p:cTn>
                                        <p:tgtEl>
                                          <p:sndTgt r:embed="rId7" name="eu lieu.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8" name="eu feu.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9" name="eu un peu.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subTnLst>
                                    <p:audio>
                                      <p:cMediaNode>
                                        <p:cTn display="0" masterRel="sameClick">
                                          <p:stCondLst>
                                            <p:cond evt="begin" delay="0">
                                              <p:tn val="41"/>
                                            </p:cond>
                                          </p:stCondLst>
                                          <p:endCondLst>
                                            <p:cond evt="onStopAudio" delay="0">
                                              <p:tgtEl>
                                                <p:sldTgt/>
                                              </p:tgtEl>
                                            </p:cond>
                                          </p:endCondLst>
                                        </p:cTn>
                                        <p:tgtEl>
                                          <p:sndTgt r:embed="rId10" name="eu je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6" name="Table 7">
            <a:extLst>
              <a:ext uri="{FF2B5EF4-FFF2-40B4-BE49-F238E27FC236}">
                <a16:creationId xmlns:a16="http://schemas.microsoft.com/office/drawing/2014/main" id="{040CB721-1409-DC43-94D2-4FBA39257C28}"/>
              </a:ext>
            </a:extLst>
          </p:cNvPr>
          <p:cNvGraphicFramePr>
            <a:graphicFrameLocks noGrp="1"/>
          </p:cNvGraphicFramePr>
          <p:nvPr>
            <p:extLst>
              <p:ext uri="{D42A27DB-BD31-4B8C-83A1-F6EECF244321}">
                <p14:modId xmlns:p14="http://schemas.microsoft.com/office/powerpoint/2010/main" val="3812201200"/>
              </p:ext>
            </p:extLst>
          </p:nvPr>
        </p:nvGraphicFramePr>
        <p:xfrm>
          <a:off x="234339" y="1870203"/>
          <a:ext cx="5248503" cy="3240000"/>
        </p:xfrm>
        <a:graphic>
          <a:graphicData uri="http://schemas.openxmlformats.org/drawingml/2006/table">
            <a:tbl>
              <a:tblPr firstRow="1" bandRow="1">
                <a:tableStyleId>{5940675A-B579-460E-94D1-54222C63F5DA}</a:tableStyleId>
              </a:tblPr>
              <a:tblGrid>
                <a:gridCol w="540000">
                  <a:extLst>
                    <a:ext uri="{9D8B030D-6E8A-4147-A177-3AD203B41FA5}">
                      <a16:colId xmlns:a16="http://schemas.microsoft.com/office/drawing/2014/main" val="3545801088"/>
                    </a:ext>
                  </a:extLst>
                </a:gridCol>
                <a:gridCol w="4708503">
                  <a:extLst>
                    <a:ext uri="{9D8B030D-6E8A-4147-A177-3AD203B41FA5}">
                      <a16:colId xmlns:a16="http://schemas.microsoft.com/office/drawing/2014/main" val="2930107505"/>
                    </a:ext>
                  </a:extLst>
                </a:gridCol>
              </a:tblGrid>
              <a:tr h="540000">
                <a:tc>
                  <a:txBody>
                    <a:bodyPr/>
                    <a:lstStyle/>
                    <a:p>
                      <a:endParaRPr lang="en-US" dirty="0"/>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fr-FR" sz="2400" noProof="0" dirty="0">
                          <a:solidFill>
                            <a:srgbClr val="002060"/>
                          </a:solidFill>
                        </a:rPr>
                        <a:t>Il y a deux chiens / uniformes.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02815296"/>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rgbClr val="002060"/>
                          </a:solidFill>
                        </a:rPr>
                        <a:t>Il y a six portables / idées.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946837"/>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rgbClr val="002060"/>
                          </a:solidFill>
                        </a:rPr>
                        <a:t>Il y a dix règles / ordinateurs.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3092901"/>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noProof="0" dirty="0">
                          <a:solidFill>
                            <a:srgbClr val="002060"/>
                          </a:solidFill>
                        </a:rPr>
                        <a:t>Il y a deux voitures / écoles.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30642056"/>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rgbClr val="002060"/>
                          </a:solidFill>
                        </a:rPr>
                        <a:t>Il y a six livres / acteurs.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3082681"/>
                  </a:ext>
                </a:extLst>
              </a:tr>
              <a:tr h="540000">
                <a:tc>
                  <a:txBody>
                    <a:bodyPr/>
                    <a:lstStyle/>
                    <a:p>
                      <a:endParaRPr lang="en-US"/>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fr-FR" sz="2400" noProof="0" dirty="0">
                          <a:solidFill>
                            <a:srgbClr val="002060"/>
                          </a:solidFill>
                        </a:rPr>
                        <a:t>Il y a dix vélos / activités.</a:t>
                      </a:r>
                    </a:p>
                  </a:txBody>
                  <a:tcPr marL="18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4667433"/>
                  </a:ext>
                </a:extLst>
              </a:tr>
            </a:tbl>
          </a:graphicData>
        </a:graphic>
      </p:graphicFrame>
      <p:sp>
        <p:nvSpPr>
          <p:cNvPr id="15" name="Title 3">
            <a:extLst>
              <a:ext uri="{FF2B5EF4-FFF2-40B4-BE49-F238E27FC236}">
                <a16:creationId xmlns:a16="http://schemas.microsoft.com/office/drawing/2014/main" id="{5CDE0D9F-DEE3-4BAC-99D2-62104C592ABB}"/>
              </a:ext>
            </a:extLst>
          </p:cNvPr>
          <p:cNvSpPr>
            <a:spLocks noGrp="1"/>
          </p:cNvSpPr>
          <p:nvPr>
            <p:ph type="title"/>
          </p:nvPr>
        </p:nvSpPr>
        <p:spPr>
          <a:xfrm>
            <a:off x="0" y="213557"/>
            <a:ext cx="2100561" cy="647577"/>
          </a:xfrm>
        </p:spPr>
        <p:txBody>
          <a:bodyPr>
            <a:normAutofit/>
          </a:bodyPr>
          <a:lstStyle/>
          <a:p>
            <a:r>
              <a:rPr lang="en-GB" sz="3600" b="1" dirty="0">
                <a:solidFill>
                  <a:schemeClr val="bg1"/>
                </a:solidFill>
              </a:rPr>
              <a:t>Liaison</a:t>
            </a:r>
          </a:p>
        </p:txBody>
      </p:sp>
      <p:sp>
        <p:nvSpPr>
          <p:cNvPr id="16" name="Rounded Rectangle 46">
            <a:extLst>
              <a:ext uri="{FF2B5EF4-FFF2-40B4-BE49-F238E27FC236}">
                <a16:creationId xmlns:a16="http://schemas.microsoft.com/office/drawing/2014/main" id="{EB4B0BAF-514A-4178-ABDD-567657CDE47F}"/>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
        <p:nvSpPr>
          <p:cNvPr id="36" name="Rectangle 35">
            <a:hlinkClick r:id="" action="ppaction://noaction">
              <a:snd r:embed="rId9" name="liaison 1 beep.wav"/>
            </a:hlinkClick>
            <a:extLst>
              <a:ext uri="{FF2B5EF4-FFF2-40B4-BE49-F238E27FC236}">
                <a16:creationId xmlns:a16="http://schemas.microsoft.com/office/drawing/2014/main" id="{F50BF039-1947-C84E-B710-078D9E2C2E12}"/>
              </a:ext>
            </a:extLst>
          </p:cNvPr>
          <p:cNvSpPr/>
          <p:nvPr/>
        </p:nvSpPr>
        <p:spPr>
          <a:xfrm>
            <a:off x="314711" y="1919786"/>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1</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3" name="Rectangle 42">
            <a:hlinkClick r:id="" action="ppaction://noaction">
              <a:snd r:embed="rId10" name="liaison 2 beep.wav"/>
            </a:hlinkClick>
            <a:extLst>
              <a:ext uri="{FF2B5EF4-FFF2-40B4-BE49-F238E27FC236}">
                <a16:creationId xmlns:a16="http://schemas.microsoft.com/office/drawing/2014/main" id="{16C9BFCA-2844-5346-B38B-9FB265CB04CD}"/>
              </a:ext>
            </a:extLst>
          </p:cNvPr>
          <p:cNvSpPr/>
          <p:nvPr/>
        </p:nvSpPr>
        <p:spPr>
          <a:xfrm>
            <a:off x="313361" y="2462966"/>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2</a:t>
            </a:r>
          </a:p>
        </p:txBody>
      </p:sp>
      <p:sp>
        <p:nvSpPr>
          <p:cNvPr id="47" name="Rectangle 46">
            <a:hlinkClick r:id="" action="ppaction://noaction">
              <a:snd r:embed="rId11" name="liaison 3 beep.wav"/>
            </a:hlinkClick>
            <a:extLst>
              <a:ext uri="{FF2B5EF4-FFF2-40B4-BE49-F238E27FC236}">
                <a16:creationId xmlns:a16="http://schemas.microsoft.com/office/drawing/2014/main" id="{4AF60BAF-230D-7D4A-A89F-F1E1D1D81F46}"/>
              </a:ext>
            </a:extLst>
          </p:cNvPr>
          <p:cNvSpPr/>
          <p:nvPr/>
        </p:nvSpPr>
        <p:spPr>
          <a:xfrm>
            <a:off x="313361" y="3006146"/>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3</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9" name="Rectangle 48">
            <a:hlinkClick r:id="" action="ppaction://noaction">
              <a:snd r:embed="rId12" name="liaison 5 beep.wav"/>
            </a:hlinkClick>
            <a:extLst>
              <a:ext uri="{FF2B5EF4-FFF2-40B4-BE49-F238E27FC236}">
                <a16:creationId xmlns:a16="http://schemas.microsoft.com/office/drawing/2014/main" id="{FCD0DA73-981A-074B-8B0B-BBF9BD481315}"/>
              </a:ext>
            </a:extLst>
          </p:cNvPr>
          <p:cNvSpPr/>
          <p:nvPr/>
        </p:nvSpPr>
        <p:spPr>
          <a:xfrm>
            <a:off x="312011" y="4090206"/>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5</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0" name="Rectangle 49">
            <a:hlinkClick r:id="" action="ppaction://noaction">
              <a:snd r:embed="rId13" name="liaison 6 beep.wav"/>
            </a:hlinkClick>
            <a:extLst>
              <a:ext uri="{FF2B5EF4-FFF2-40B4-BE49-F238E27FC236}">
                <a16:creationId xmlns:a16="http://schemas.microsoft.com/office/drawing/2014/main" id="{9C07E9FF-7781-8A43-B31A-AC71A0E877EF}"/>
              </a:ext>
            </a:extLst>
          </p:cNvPr>
          <p:cNvSpPr/>
          <p:nvPr/>
        </p:nvSpPr>
        <p:spPr>
          <a:xfrm>
            <a:off x="312011" y="4632236"/>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6</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1" name="Rectangle 50">
            <a:hlinkClick r:id="" action="ppaction://noaction">
              <a:snd r:embed="rId14" name="liaison 7 beep.wav"/>
            </a:hlinkClick>
            <a:extLst>
              <a:ext uri="{FF2B5EF4-FFF2-40B4-BE49-F238E27FC236}">
                <a16:creationId xmlns:a16="http://schemas.microsoft.com/office/drawing/2014/main" id="{19E1FEFD-ACC0-2741-9143-CC744B6FD0DE}"/>
              </a:ext>
            </a:extLst>
          </p:cNvPr>
          <p:cNvSpPr/>
          <p:nvPr/>
        </p:nvSpPr>
        <p:spPr>
          <a:xfrm>
            <a:off x="312011" y="3560505"/>
            <a:ext cx="396000" cy="396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4</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8" name="Rectangle 7">
            <a:extLst>
              <a:ext uri="{FF2B5EF4-FFF2-40B4-BE49-F238E27FC236}">
                <a16:creationId xmlns:a16="http://schemas.microsoft.com/office/drawing/2014/main" id="{C1768BE5-AE68-564D-A50B-08E9D3142744}"/>
              </a:ext>
            </a:extLst>
          </p:cNvPr>
          <p:cNvSpPr/>
          <p:nvPr/>
        </p:nvSpPr>
        <p:spPr>
          <a:xfrm>
            <a:off x="3528804" y="1955212"/>
            <a:ext cx="1663181"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3" name="Rectangle 52">
            <a:extLst>
              <a:ext uri="{FF2B5EF4-FFF2-40B4-BE49-F238E27FC236}">
                <a16:creationId xmlns:a16="http://schemas.microsoft.com/office/drawing/2014/main" id="{AF975411-0BC8-E547-884C-FAC15C6658A3}"/>
              </a:ext>
            </a:extLst>
          </p:cNvPr>
          <p:cNvSpPr/>
          <p:nvPr/>
        </p:nvSpPr>
        <p:spPr>
          <a:xfrm>
            <a:off x="3528805" y="2462966"/>
            <a:ext cx="1072342"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4" name="Rectangle 53">
            <a:extLst>
              <a:ext uri="{FF2B5EF4-FFF2-40B4-BE49-F238E27FC236}">
                <a16:creationId xmlns:a16="http://schemas.microsoft.com/office/drawing/2014/main" id="{D9CB138C-B0A4-8A4D-AF00-3BAF0A9BBE39}"/>
              </a:ext>
            </a:extLst>
          </p:cNvPr>
          <p:cNvSpPr/>
          <p:nvPr/>
        </p:nvSpPr>
        <p:spPr>
          <a:xfrm>
            <a:off x="2189804" y="3006146"/>
            <a:ext cx="1117002"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6" name="Rectangle 55">
            <a:extLst>
              <a:ext uri="{FF2B5EF4-FFF2-40B4-BE49-F238E27FC236}">
                <a16:creationId xmlns:a16="http://schemas.microsoft.com/office/drawing/2014/main" id="{1A1CDD8C-EB90-3445-9FF8-12F763336A46}"/>
              </a:ext>
            </a:extLst>
          </p:cNvPr>
          <p:cNvSpPr/>
          <p:nvPr/>
        </p:nvSpPr>
        <p:spPr>
          <a:xfrm>
            <a:off x="2100561" y="4128584"/>
            <a:ext cx="961753"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7" name="Rectangle 56">
            <a:extLst>
              <a:ext uri="{FF2B5EF4-FFF2-40B4-BE49-F238E27FC236}">
                <a16:creationId xmlns:a16="http://schemas.microsoft.com/office/drawing/2014/main" id="{821F534D-230E-8945-B21B-C2314AF0689A}"/>
              </a:ext>
            </a:extLst>
          </p:cNvPr>
          <p:cNvSpPr/>
          <p:nvPr/>
        </p:nvSpPr>
        <p:spPr>
          <a:xfrm>
            <a:off x="3047928" y="4651462"/>
            <a:ext cx="1407991"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58" name="Rectangle 57">
            <a:extLst>
              <a:ext uri="{FF2B5EF4-FFF2-40B4-BE49-F238E27FC236}">
                <a16:creationId xmlns:a16="http://schemas.microsoft.com/office/drawing/2014/main" id="{6639C2EB-1E2C-9B4D-A820-0C1352D3C286}"/>
              </a:ext>
            </a:extLst>
          </p:cNvPr>
          <p:cNvSpPr/>
          <p:nvPr/>
        </p:nvSpPr>
        <p:spPr>
          <a:xfrm>
            <a:off x="2512414" y="3498705"/>
            <a:ext cx="1407991" cy="3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9" name="TextBox 8">
            <a:extLst>
              <a:ext uri="{FF2B5EF4-FFF2-40B4-BE49-F238E27FC236}">
                <a16:creationId xmlns:a16="http://schemas.microsoft.com/office/drawing/2014/main" id="{31862EFD-E124-BC4A-B2BB-C4B0EF909BB4}"/>
              </a:ext>
            </a:extLst>
          </p:cNvPr>
          <p:cNvSpPr txBox="1"/>
          <p:nvPr/>
        </p:nvSpPr>
        <p:spPr>
          <a:xfrm>
            <a:off x="216523" y="1201310"/>
            <a:ext cx="4310795" cy="584775"/>
          </a:xfrm>
          <a:prstGeom prst="rect">
            <a:avLst/>
          </a:prstGeom>
          <a:noFill/>
        </p:spPr>
        <p:txBody>
          <a:bodyPr wrap="none" rtlCol="0">
            <a:spAutoFit/>
          </a:bodyPr>
          <a:lstStyle/>
          <a:p>
            <a:pPr algn="l"/>
            <a:r>
              <a:rPr lang="fr-FR" sz="3200" b="1" dirty="0">
                <a:solidFill>
                  <a:schemeClr val="accent1">
                    <a:lumMod val="50000"/>
                  </a:schemeClr>
                </a:solidFill>
              </a:rPr>
              <a:t>Il y a quoi ? Écoute ! </a:t>
            </a:r>
          </a:p>
        </p:txBody>
      </p:sp>
      <p:pic>
        <p:nvPicPr>
          <p:cNvPr id="18" name="Picture 17">
            <a:extLst>
              <a:ext uri="{FF2B5EF4-FFF2-40B4-BE49-F238E27FC236}">
                <a16:creationId xmlns:a16="http://schemas.microsoft.com/office/drawing/2014/main" id="{C760C737-A592-694C-BBBC-EEF8EFF883D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67296" y="790203"/>
            <a:ext cx="1152000" cy="1080000"/>
          </a:xfrm>
          <a:prstGeom prst="rect">
            <a:avLst/>
          </a:prstGeom>
        </p:spPr>
      </p:pic>
      <p:pic>
        <p:nvPicPr>
          <p:cNvPr id="26" name="Picture 25" descr="A picture containing toy, doll, vector graphics&#10;&#10;Description automatically generated">
            <a:extLst>
              <a:ext uri="{FF2B5EF4-FFF2-40B4-BE49-F238E27FC236}">
                <a16:creationId xmlns:a16="http://schemas.microsoft.com/office/drawing/2014/main" id="{CCB5DA01-6931-CE40-A9A1-11E68B913C8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24966" y="296864"/>
            <a:ext cx="1329231" cy="1080000"/>
          </a:xfrm>
          <a:prstGeom prst="rect">
            <a:avLst/>
          </a:prstGeom>
        </p:spPr>
      </p:pic>
      <p:pic>
        <p:nvPicPr>
          <p:cNvPr id="34" name="Picture 33" descr="Icon&#10;&#10;Description automatically generated">
            <a:extLst>
              <a:ext uri="{FF2B5EF4-FFF2-40B4-BE49-F238E27FC236}">
                <a16:creationId xmlns:a16="http://schemas.microsoft.com/office/drawing/2014/main" id="{B278DD5F-AB23-4B49-8721-38A0EB1F531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553697" y="1265014"/>
            <a:ext cx="1080000" cy="1080000"/>
          </a:xfrm>
          <a:prstGeom prst="rect">
            <a:avLst/>
          </a:prstGeom>
        </p:spPr>
      </p:pic>
      <p:pic>
        <p:nvPicPr>
          <p:cNvPr id="60" name="Picture 59" descr="A picture containing text, electronics, indoor, computer&#10;&#10;Description automatically generated">
            <a:extLst>
              <a:ext uri="{FF2B5EF4-FFF2-40B4-BE49-F238E27FC236}">
                <a16:creationId xmlns:a16="http://schemas.microsoft.com/office/drawing/2014/main" id="{9E17B3DB-2D11-464A-A346-1F052A4CE3E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753699" y="2719357"/>
            <a:ext cx="696938" cy="1080000"/>
          </a:xfrm>
          <a:prstGeom prst="rect">
            <a:avLst/>
          </a:prstGeom>
        </p:spPr>
      </p:pic>
      <p:pic>
        <p:nvPicPr>
          <p:cNvPr id="62" name="Picture 61" descr="A picture containing text, measuring stick&#10;&#10;Description automatically generated">
            <a:extLst>
              <a:ext uri="{FF2B5EF4-FFF2-40B4-BE49-F238E27FC236}">
                <a16:creationId xmlns:a16="http://schemas.microsoft.com/office/drawing/2014/main" id="{6B6064B8-4ECF-0645-8EE8-CFE0880BC52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05721" y="1493697"/>
            <a:ext cx="1736684" cy="1080000"/>
          </a:xfrm>
          <a:prstGeom prst="rect">
            <a:avLst/>
          </a:prstGeom>
        </p:spPr>
      </p:pic>
      <p:pic>
        <p:nvPicPr>
          <p:cNvPr id="13312" name="Picture 13311" descr="A computer with a blue screen&#10;&#10;Description automatically generated with low confidence">
            <a:extLst>
              <a:ext uri="{FF2B5EF4-FFF2-40B4-BE49-F238E27FC236}">
                <a16:creationId xmlns:a16="http://schemas.microsoft.com/office/drawing/2014/main" id="{D677C44C-09E4-0241-942F-914448F22AA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37409" y="2345014"/>
            <a:ext cx="1155854" cy="1080000"/>
          </a:xfrm>
          <a:prstGeom prst="rect">
            <a:avLst/>
          </a:prstGeom>
        </p:spPr>
      </p:pic>
      <p:pic>
        <p:nvPicPr>
          <p:cNvPr id="13319" name="Picture 13318" descr="A stack of books&#10;&#10;Description automatically generated with medium confidence">
            <a:extLst>
              <a:ext uri="{FF2B5EF4-FFF2-40B4-BE49-F238E27FC236}">
                <a16:creationId xmlns:a16="http://schemas.microsoft.com/office/drawing/2014/main" id="{921766F4-3321-8847-8480-80A2676AB30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437201" y="3527479"/>
            <a:ext cx="1104153" cy="1080000"/>
          </a:xfrm>
          <a:prstGeom prst="rect">
            <a:avLst/>
          </a:prstGeom>
        </p:spPr>
      </p:pic>
      <p:pic>
        <p:nvPicPr>
          <p:cNvPr id="13321" name="Picture 13320" descr="A picture containing logo&#10;&#10;Description automatically generated">
            <a:extLst>
              <a:ext uri="{FF2B5EF4-FFF2-40B4-BE49-F238E27FC236}">
                <a16:creationId xmlns:a16="http://schemas.microsoft.com/office/drawing/2014/main" id="{22D784FF-EDA5-784D-AC09-837E29BA205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910639" y="3809880"/>
            <a:ext cx="1473774" cy="1080000"/>
          </a:xfrm>
          <a:prstGeom prst="rect">
            <a:avLst/>
          </a:prstGeom>
        </p:spPr>
      </p:pic>
      <p:pic>
        <p:nvPicPr>
          <p:cNvPr id="13324" name="Picture 13323" descr="A picture containing calendar&#10;&#10;Description automatically generated">
            <a:extLst>
              <a:ext uri="{FF2B5EF4-FFF2-40B4-BE49-F238E27FC236}">
                <a16:creationId xmlns:a16="http://schemas.microsoft.com/office/drawing/2014/main" id="{F6CD370D-5620-2240-863B-A2B36907369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221976" y="4223162"/>
            <a:ext cx="929813" cy="1080000"/>
          </a:xfrm>
          <a:prstGeom prst="rect">
            <a:avLst/>
          </a:prstGeom>
        </p:spPr>
      </p:pic>
      <p:pic>
        <p:nvPicPr>
          <p:cNvPr id="13328" name="Picture 13327" descr="A picture containing car&#10;&#10;Description automatically generated">
            <a:extLst>
              <a:ext uri="{FF2B5EF4-FFF2-40B4-BE49-F238E27FC236}">
                <a16:creationId xmlns:a16="http://schemas.microsoft.com/office/drawing/2014/main" id="{E10377EE-E59C-0648-835F-117EC5088BE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952734" y="4898000"/>
            <a:ext cx="2021051" cy="1080000"/>
          </a:xfrm>
          <a:prstGeom prst="rect">
            <a:avLst/>
          </a:prstGeom>
        </p:spPr>
      </p:pic>
      <p:pic>
        <p:nvPicPr>
          <p:cNvPr id="4" name="Picture 3" descr="A blue and white bicycle&#10;&#10;Description automatically generated">
            <a:extLst>
              <a:ext uri="{FF2B5EF4-FFF2-40B4-BE49-F238E27FC236}">
                <a16:creationId xmlns:a16="http://schemas.microsoft.com/office/drawing/2014/main" id="{D1C35AF5-AD60-466F-9A0F-5EB70CE92DC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993263" y="4763162"/>
            <a:ext cx="1982692" cy="1215948"/>
          </a:xfrm>
          <a:prstGeom prst="rect">
            <a:avLst/>
          </a:prstGeom>
        </p:spPr>
      </p:pic>
      <p:pic>
        <p:nvPicPr>
          <p:cNvPr id="7" name="Picture 6" descr="A red building with a clock tower&#10;&#10;Description automatically generated">
            <a:extLst>
              <a:ext uri="{FF2B5EF4-FFF2-40B4-BE49-F238E27FC236}">
                <a16:creationId xmlns:a16="http://schemas.microsoft.com/office/drawing/2014/main" id="{C90A68BF-1FE2-4BF7-95BE-5367E57223D7}"/>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7045974" y="2184381"/>
            <a:ext cx="1487214" cy="1080000"/>
          </a:xfrm>
          <a:prstGeom prst="rect">
            <a:avLst/>
          </a:prstGeom>
        </p:spPr>
      </p:pic>
    </p:spTree>
    <p:extLst>
      <p:ext uri="{BB962C8B-B14F-4D97-AF65-F5344CB8AC3E}">
        <p14:creationId xmlns:p14="http://schemas.microsoft.com/office/powerpoint/2010/main" val="37718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liaison 1 answer.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liaison 2 answer.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liaison 3 answer.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liaison 5 answer.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liaison 6 answ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liaison 7 answ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3" grpId="0" animBg="1"/>
      <p:bldP spid="54" grpId="0" animBg="1"/>
      <p:bldP spid="56" grpId="0" animBg="1"/>
      <p:bldP spid="57" grpId="0" animBg="1"/>
      <p:bldP spid="5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6631EC62-BA35-4F4B-B06B-587CB106941C}"/>
              </a:ext>
            </a:extLst>
          </p:cNvPr>
          <p:cNvGraphicFramePr>
            <a:graphicFrameLocks noChangeAspect="1"/>
          </p:cNvGraphicFramePr>
          <p:nvPr/>
        </p:nvGraphicFramePr>
        <p:xfrm>
          <a:off x="2032000" y="719138"/>
          <a:ext cx="8128000" cy="5418137"/>
        </p:xfrm>
        <a:graphic>
          <a:graphicData uri="http://schemas.openxmlformats.org/presentationml/2006/ole">
            <mc:AlternateContent xmlns:mc="http://schemas.openxmlformats.org/markup-compatibility/2006">
              <mc:Choice xmlns:v="urn:schemas-microsoft-com:vml" Requires="v">
                <p:oleObj spid="_x0000_s2055" name="Bitmap Image" r:id="rId4" imgW="0" imgH="0" progId="Paint.Picture">
                  <p:embed/>
                </p:oleObj>
              </mc:Choice>
              <mc:Fallback>
                <p:oleObj name="Bitmap Image" r:id="rId4" imgW="0" imgH="0" progId="Paint.Picture">
                  <p:embed/>
                  <p:pic>
                    <p:nvPicPr>
                      <p:cNvPr id="2" name="Object 1">
                        <a:extLst>
                          <a:ext uri="{FF2B5EF4-FFF2-40B4-BE49-F238E27FC236}">
                            <a16:creationId xmlns:a16="http://schemas.microsoft.com/office/drawing/2014/main" id="{6631EC62-BA35-4F4B-B06B-587CB106941C}"/>
                          </a:ext>
                        </a:extLst>
                      </p:cNvPr>
                      <p:cNvPicPr/>
                      <p:nvPr/>
                    </p:nvPicPr>
                    <p:blipFill/>
                    <p:spPr>
                      <a:xfrm>
                        <a:off x="2032000" y="719138"/>
                        <a:ext cx="8128000" cy="5418137"/>
                      </a:xfrm>
                      <a:prstGeom prst="rect">
                        <a:avLst/>
                      </a:prstGeom>
                    </p:spPr>
                  </p:pic>
                </p:oleObj>
              </mc:Fallback>
            </mc:AlternateContent>
          </a:graphicData>
        </a:graphic>
      </p:graphicFrame>
      <p:sp>
        <p:nvSpPr>
          <p:cNvPr id="3" name="Text Placeholder 2">
            <a:extLst>
              <a:ext uri="{FF2B5EF4-FFF2-40B4-BE49-F238E27FC236}">
                <a16:creationId xmlns:a16="http://schemas.microsoft.com/office/drawing/2014/main" id="{B929C4AB-5BF7-4ECF-920D-E5CDB502E331}"/>
              </a:ext>
            </a:extLst>
          </p:cNvPr>
          <p:cNvSpPr>
            <a:spLocks noGrp="1"/>
          </p:cNvSpPr>
          <p:nvPr>
            <p:ph type="body" sz="quarter" idx="12"/>
          </p:nvPr>
        </p:nvSpPr>
        <p:spPr>
          <a:xfrm>
            <a:off x="128407" y="5578600"/>
            <a:ext cx="4617765" cy="1154112"/>
          </a:xfrm>
        </p:spPr>
        <p:txBody>
          <a:bodyPr>
            <a:normAutofit fontScale="77500" lnSpcReduction="2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900" dirty="0">
                <a:solidFill>
                  <a:prstClr val="white"/>
                </a:solidFill>
                <a:latin typeface="Century Gothic" panose="020B0502020202020204" pitchFamily="34" charset="0"/>
              </a:rPr>
              <a:t>2.1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a:t>
            </a:r>
            <a:r>
              <a:rPr lang="en-GB" sz="2900" dirty="0">
                <a:solidFill>
                  <a:prstClr val="white"/>
                </a:solidFill>
                <a:ea typeface="+mj-ea"/>
                <a:cs typeface="+mj-cs"/>
              </a:rPr>
              <a:t>1</a:t>
            </a:r>
            <a:r>
              <a:rPr kumimoji="0" lang="en-GB" sz="29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Lesson 30</a:t>
            </a:r>
            <a:br>
              <a:rPr lang="en-GB" sz="2900" dirty="0">
                <a:solidFill>
                  <a:prstClr val="white"/>
                </a:solidFill>
                <a:ea typeface="+mj-ea"/>
                <a:cs typeface="+mj-cs"/>
              </a:rPr>
            </a:br>
            <a:r>
              <a:rPr kumimoji="0" lang="fi-FI" sz="12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Stephen Owen / Emma Marsden / Catherine Morris </a:t>
            </a:r>
            <a:br>
              <a:rPr kumimoji="0" lang="fi-FI" sz="1600" b="0"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br>
            <a:r>
              <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Motard</a:t>
            </a:r>
          </a:p>
          <a:p>
            <a:pPr lvl="0">
              <a:defRPr/>
            </a:pPr>
            <a:r>
              <a:rPr lang="en-GB" sz="1800" dirty="0">
                <a:solidFill>
                  <a:prstClr val="white"/>
                </a:solidFill>
                <a:latin typeface="Century Gothic" panose="020B0502020202020204" pitchFamily="34" charset="0"/>
              </a:rPr>
              <a:t>Date updated: 10.01.24</a:t>
            </a:r>
          </a:p>
          <a:p>
            <a:endParaRPr lang="en-GB" sz="1800" dirty="0"/>
          </a:p>
        </p:txBody>
      </p:sp>
      <p:sp>
        <p:nvSpPr>
          <p:cNvPr id="4" name="Text Placeholder 3">
            <a:extLst>
              <a:ext uri="{FF2B5EF4-FFF2-40B4-BE49-F238E27FC236}">
                <a16:creationId xmlns:a16="http://schemas.microsoft.com/office/drawing/2014/main" id="{F5B06AA0-EF92-4C1C-A217-296A2C37BDC4}"/>
              </a:ext>
            </a:extLst>
          </p:cNvPr>
          <p:cNvSpPr>
            <a:spLocks noGrp="1"/>
          </p:cNvSpPr>
          <p:nvPr>
            <p:ph type="body" sz="quarter" idx="13"/>
          </p:nvPr>
        </p:nvSpPr>
        <p:spPr>
          <a:xfrm>
            <a:off x="383857" y="2548062"/>
            <a:ext cx="6722795" cy="2312696"/>
          </a:xfrm>
        </p:spPr>
        <p:txBody>
          <a:bodyPr>
            <a:normAutofit/>
          </a:bodyPr>
          <a:lstStyle/>
          <a:p>
            <a:pPr algn="l"/>
            <a:r>
              <a:rPr lang="fr-FR" sz="2400" dirty="0">
                <a:solidFill>
                  <a:prstClr val="white"/>
                </a:solidFill>
              </a:rPr>
              <a:t>il y a </a:t>
            </a:r>
            <a:r>
              <a:rPr lang="en-GB" sz="2400" dirty="0">
                <a:solidFill>
                  <a:prstClr val="white"/>
                </a:solidFill>
              </a:rPr>
              <a:t>(with numbers plus nouns)</a:t>
            </a:r>
          </a:p>
          <a:p>
            <a:pPr algn="l"/>
            <a:r>
              <a:rPr lang="en-GB" sz="2400" dirty="0">
                <a:solidFill>
                  <a:prstClr val="white"/>
                </a:solidFill>
              </a:rPr>
              <a:t>regular plural marking on nouns (-s) [revisited]</a:t>
            </a:r>
          </a:p>
          <a:p>
            <a:pPr algn="l"/>
            <a:r>
              <a:rPr lang="en-GB" sz="2400" dirty="0">
                <a:solidFill>
                  <a:prstClr val="white"/>
                </a:solidFill>
              </a:rPr>
              <a:t>SSC [</a:t>
            </a:r>
            <a:r>
              <a:rPr lang="fr-FR" sz="2400" dirty="0">
                <a:solidFill>
                  <a:prstClr val="white"/>
                </a:solidFill>
              </a:rPr>
              <a:t>eu</a:t>
            </a:r>
            <a:r>
              <a:rPr lang="en-GB" sz="2400" dirty="0">
                <a:solidFill>
                  <a:prstClr val="white"/>
                </a:solidFill>
              </a:rPr>
              <a:t>] [revisited]</a:t>
            </a:r>
          </a:p>
        </p:txBody>
      </p:sp>
      <p:sp>
        <p:nvSpPr>
          <p:cNvPr id="5" name="Text Placeholder 4">
            <a:extLst>
              <a:ext uri="{FF2B5EF4-FFF2-40B4-BE49-F238E27FC236}">
                <a16:creationId xmlns:a16="http://schemas.microsoft.com/office/drawing/2014/main" id="{E46B44DE-94FF-452E-AA57-CB9EA0E3FF86}"/>
              </a:ext>
            </a:extLst>
          </p:cNvPr>
          <p:cNvSpPr>
            <a:spLocks noGrp="1"/>
          </p:cNvSpPr>
          <p:nvPr>
            <p:ph type="body" sz="quarter" idx="14"/>
          </p:nvPr>
        </p:nvSpPr>
        <p:spPr>
          <a:xfrm>
            <a:off x="299793" y="1537855"/>
            <a:ext cx="8892757" cy="1010207"/>
          </a:xfrm>
        </p:spPr>
        <p:txBody>
          <a:bodyPr>
            <a:normAutofit fontScale="92500" lnSpcReduction="20000"/>
          </a:bodyPr>
          <a:lstStyle/>
          <a:p>
            <a:r>
              <a:rPr lang="en-GB" sz="4800" b="1" dirty="0">
                <a:solidFill>
                  <a:prstClr val="white"/>
                </a:solidFill>
              </a:rPr>
              <a:t>Family and family </a:t>
            </a:r>
            <a:r>
              <a:rPr lang="en-GB" sz="4800" dirty="0">
                <a:solidFill>
                  <a:prstClr val="white"/>
                </a:solidFill>
              </a:rPr>
              <a:t>life</a:t>
            </a:r>
            <a:br>
              <a:rPr lang="en-GB" sz="4800" dirty="0">
                <a:solidFill>
                  <a:prstClr val="white"/>
                </a:solidFill>
              </a:rPr>
            </a:br>
            <a:r>
              <a:rPr lang="en-GB" sz="4400" b="1" i="1" dirty="0">
                <a:solidFill>
                  <a:prstClr val="white"/>
                </a:solidFill>
              </a:rPr>
              <a:t>Saying how many there are</a:t>
            </a:r>
            <a:endParaRPr lang="en-GB" sz="4800" i="1" dirty="0"/>
          </a:p>
        </p:txBody>
      </p:sp>
      <p:pic>
        <p:nvPicPr>
          <p:cNvPr id="6" name="Picture 5" descr="A close up of a logo&#10;&#10;Description automatically generated">
            <a:extLst>
              <a:ext uri="{FF2B5EF4-FFF2-40B4-BE49-F238E27FC236}">
                <a16:creationId xmlns:a16="http://schemas.microsoft.com/office/drawing/2014/main" id="{0D3B00C0-C064-407B-8DDC-FA296DDA8E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5361" y="4106737"/>
            <a:ext cx="1471863" cy="1471863"/>
          </a:xfrm>
          <a:prstGeom prst="rect">
            <a:avLst/>
          </a:prstGeom>
        </p:spPr>
      </p:pic>
      <p:pic>
        <p:nvPicPr>
          <p:cNvPr id="7" name="Picture 6" descr="A picture containing shirt&#10;&#10;Description automatically generated">
            <a:extLst>
              <a:ext uri="{FF2B5EF4-FFF2-40B4-BE49-F238E27FC236}">
                <a16:creationId xmlns:a16="http://schemas.microsoft.com/office/drawing/2014/main" id="{6F8DD61B-54E7-4C8A-B4A5-77D050725F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08730" y="3887668"/>
            <a:ext cx="1732207" cy="1732207"/>
          </a:xfrm>
          <a:prstGeom prst="rect">
            <a:avLst/>
          </a:prstGeom>
        </p:spPr>
      </p:pic>
      <p:pic>
        <p:nvPicPr>
          <p:cNvPr id="8" name="Picture 7" descr="A picture containing food, clock, light&#10;&#10;Description automatically generated">
            <a:extLst>
              <a:ext uri="{FF2B5EF4-FFF2-40B4-BE49-F238E27FC236}">
                <a16:creationId xmlns:a16="http://schemas.microsoft.com/office/drawing/2014/main" id="{00F9FC62-0A1D-4448-A893-08FCC20C48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63498" y="4124826"/>
            <a:ext cx="1471863" cy="1471863"/>
          </a:xfrm>
          <a:prstGeom prst="rect">
            <a:avLst/>
          </a:prstGeom>
        </p:spPr>
      </p:pic>
      <p:cxnSp>
        <p:nvCxnSpPr>
          <p:cNvPr id="10" name="Straight Connector 9">
            <a:extLst>
              <a:ext uri="{FF2B5EF4-FFF2-40B4-BE49-F238E27FC236}">
                <a16:creationId xmlns:a16="http://schemas.microsoft.com/office/drawing/2014/main" id="{FCF558A1-7607-496E-9356-7E75D0952698}"/>
              </a:ext>
            </a:extLst>
          </p:cNvPr>
          <p:cNvCxnSpPr>
            <a:cxnSpLocks/>
          </p:cNvCxnSpPr>
          <p:nvPr/>
        </p:nvCxnSpPr>
        <p:spPr>
          <a:xfrm>
            <a:off x="7844800" y="4009625"/>
            <a:ext cx="330925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DCEC70-D00A-4AC8-917C-67255FFE075C}"/>
              </a:ext>
            </a:extLst>
          </p:cNvPr>
          <p:cNvCxnSpPr/>
          <p:nvPr/>
        </p:nvCxnSpPr>
        <p:spPr>
          <a:xfrm>
            <a:off x="7852229" y="4106737"/>
            <a:ext cx="0" cy="18089"/>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854EEAA-584E-4AC6-BAA6-2047F29C1D2E}"/>
              </a:ext>
            </a:extLst>
          </p:cNvPr>
          <p:cNvCxnSpPr/>
          <p:nvPr/>
        </p:nvCxnSpPr>
        <p:spPr>
          <a:xfrm>
            <a:off x="7844800" y="3995111"/>
            <a:ext cx="7429" cy="2866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6067EE-170A-44BD-A13B-2A404B592531}"/>
              </a:ext>
            </a:extLst>
          </p:cNvPr>
          <p:cNvCxnSpPr/>
          <p:nvPr/>
        </p:nvCxnSpPr>
        <p:spPr>
          <a:xfrm>
            <a:off x="9467132" y="4013201"/>
            <a:ext cx="7429" cy="28660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D957FE-7345-43B9-BD6A-595378006D94}"/>
              </a:ext>
            </a:extLst>
          </p:cNvPr>
          <p:cNvCxnSpPr/>
          <p:nvPr/>
        </p:nvCxnSpPr>
        <p:spPr>
          <a:xfrm>
            <a:off x="11130720" y="4013201"/>
            <a:ext cx="7429" cy="28660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ABF7E61-963F-4C26-8A1D-78BA23EF0DE5}"/>
              </a:ext>
            </a:extLst>
          </p:cNvPr>
          <p:cNvSpPr txBox="1"/>
          <p:nvPr/>
        </p:nvSpPr>
        <p:spPr>
          <a:xfrm>
            <a:off x="7317192" y="5573743"/>
            <a:ext cx="1454900" cy="461665"/>
          </a:xfrm>
          <a:prstGeom prst="rect">
            <a:avLst/>
          </a:prstGeom>
          <a:noFill/>
        </p:spPr>
        <p:txBody>
          <a:bodyPr wrap="square" rtlCol="0">
            <a:spAutoFit/>
          </a:bodyPr>
          <a:lstStyle/>
          <a:p>
            <a:r>
              <a:rPr lang="en-GB" sz="2400" b="1" dirty="0">
                <a:solidFill>
                  <a:srgbClr val="002060"/>
                </a:solidFill>
              </a:rPr>
              <a:t>Antoine</a:t>
            </a:r>
          </a:p>
        </p:txBody>
      </p:sp>
      <p:sp>
        <p:nvSpPr>
          <p:cNvPr id="20" name="TextBox 19">
            <a:extLst>
              <a:ext uri="{FF2B5EF4-FFF2-40B4-BE49-F238E27FC236}">
                <a16:creationId xmlns:a16="http://schemas.microsoft.com/office/drawing/2014/main" id="{8F74E561-4D06-4538-A36C-732BC5C5A2CF}"/>
              </a:ext>
            </a:extLst>
          </p:cNvPr>
          <p:cNvSpPr txBox="1"/>
          <p:nvPr/>
        </p:nvSpPr>
        <p:spPr>
          <a:xfrm>
            <a:off x="8772092" y="5573743"/>
            <a:ext cx="1454900" cy="461665"/>
          </a:xfrm>
          <a:prstGeom prst="rect">
            <a:avLst/>
          </a:prstGeom>
          <a:noFill/>
        </p:spPr>
        <p:txBody>
          <a:bodyPr wrap="square" rtlCol="0">
            <a:spAutoFit/>
          </a:bodyPr>
          <a:lstStyle/>
          <a:p>
            <a:pPr algn="ctr"/>
            <a:r>
              <a:rPr lang="en-GB" sz="2400" b="1" dirty="0" err="1">
                <a:solidFill>
                  <a:srgbClr val="002060"/>
                </a:solidFill>
              </a:rPr>
              <a:t>Élodie</a:t>
            </a:r>
            <a:endParaRPr lang="en-GB" sz="2400" b="1" dirty="0">
              <a:solidFill>
                <a:srgbClr val="002060"/>
              </a:solidFill>
            </a:endParaRPr>
          </a:p>
        </p:txBody>
      </p:sp>
      <p:sp>
        <p:nvSpPr>
          <p:cNvPr id="21" name="TextBox 20">
            <a:extLst>
              <a:ext uri="{FF2B5EF4-FFF2-40B4-BE49-F238E27FC236}">
                <a16:creationId xmlns:a16="http://schemas.microsoft.com/office/drawing/2014/main" id="{6EA501D3-195E-47B0-8D58-D3DA2816A794}"/>
              </a:ext>
            </a:extLst>
          </p:cNvPr>
          <p:cNvSpPr txBox="1"/>
          <p:nvPr/>
        </p:nvSpPr>
        <p:spPr>
          <a:xfrm>
            <a:off x="10302353" y="5526296"/>
            <a:ext cx="1454900" cy="461665"/>
          </a:xfrm>
          <a:prstGeom prst="rect">
            <a:avLst/>
          </a:prstGeom>
          <a:noFill/>
        </p:spPr>
        <p:txBody>
          <a:bodyPr wrap="square" rtlCol="0">
            <a:spAutoFit/>
          </a:bodyPr>
          <a:lstStyle/>
          <a:p>
            <a:pPr algn="ctr"/>
            <a:r>
              <a:rPr lang="en-GB" sz="2400" b="1" dirty="0" err="1">
                <a:solidFill>
                  <a:srgbClr val="002060"/>
                </a:solidFill>
              </a:rPr>
              <a:t>Léa</a:t>
            </a:r>
            <a:endParaRPr lang="en-GB" sz="2400" b="1" dirty="0">
              <a:solidFill>
                <a:srgbClr val="002060"/>
              </a:solidFill>
            </a:endParaRPr>
          </a:p>
        </p:txBody>
      </p:sp>
    </p:spTree>
    <p:extLst>
      <p:ext uri="{BB962C8B-B14F-4D97-AF65-F5344CB8AC3E}">
        <p14:creationId xmlns:p14="http://schemas.microsoft.com/office/powerpoint/2010/main" val="1882015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AB2D08B8-3F36-483B-88B3-EBBAD4FF4B98}"/>
              </a:ext>
            </a:extLst>
          </p:cNvPr>
          <p:cNvGraphicFramePr>
            <a:graphicFrameLocks noGrp="1"/>
          </p:cNvGraphicFramePr>
          <p:nvPr>
            <p:extLst>
              <p:ext uri="{D42A27DB-BD31-4B8C-83A1-F6EECF244321}">
                <p14:modId xmlns:p14="http://schemas.microsoft.com/office/powerpoint/2010/main" val="2480573948"/>
              </p:ext>
            </p:extLst>
          </p:nvPr>
        </p:nvGraphicFramePr>
        <p:xfrm>
          <a:off x="396695" y="1371081"/>
          <a:ext cx="11513224" cy="3888972"/>
        </p:xfrm>
        <a:graphic>
          <a:graphicData uri="http://schemas.openxmlformats.org/drawingml/2006/table">
            <a:tbl>
              <a:tblPr firstRow="1" bandRow="1">
                <a:tableStyleId>{5C22544A-7EE6-4342-B048-85BDC9FD1C3A}</a:tableStyleId>
              </a:tblPr>
              <a:tblGrid>
                <a:gridCol w="2878306">
                  <a:extLst>
                    <a:ext uri="{9D8B030D-6E8A-4147-A177-3AD203B41FA5}">
                      <a16:colId xmlns:a16="http://schemas.microsoft.com/office/drawing/2014/main" val="1505849347"/>
                    </a:ext>
                  </a:extLst>
                </a:gridCol>
                <a:gridCol w="2878306">
                  <a:extLst>
                    <a:ext uri="{9D8B030D-6E8A-4147-A177-3AD203B41FA5}">
                      <a16:colId xmlns:a16="http://schemas.microsoft.com/office/drawing/2014/main" val="3193885583"/>
                    </a:ext>
                  </a:extLst>
                </a:gridCol>
                <a:gridCol w="2878306">
                  <a:extLst>
                    <a:ext uri="{9D8B030D-6E8A-4147-A177-3AD203B41FA5}">
                      <a16:colId xmlns:a16="http://schemas.microsoft.com/office/drawing/2014/main" val="456620681"/>
                    </a:ext>
                  </a:extLst>
                </a:gridCol>
                <a:gridCol w="2878306">
                  <a:extLst>
                    <a:ext uri="{9D8B030D-6E8A-4147-A177-3AD203B41FA5}">
                      <a16:colId xmlns:a16="http://schemas.microsoft.com/office/drawing/2014/main" val="3943529233"/>
                    </a:ext>
                  </a:extLst>
                </a:gridCol>
              </a:tblGrid>
              <a:tr h="570937">
                <a:tc gridSpan="4">
                  <a:txBody>
                    <a:bodyPr/>
                    <a:lstStyle/>
                    <a:p>
                      <a:pPr algn="ctr"/>
                      <a:r>
                        <a:rPr lang="en-GB" sz="2600" b="0" noProof="0" dirty="0">
                          <a:solidFill>
                            <a:srgbClr val="002060"/>
                          </a:solidFill>
                        </a:rPr>
                        <a:t>Words containing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fr-FR" sz="32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pPr algn="ctr"/>
                      <a:endParaRPr lang="fr-FR" sz="3200" b="0" dirty="0">
                        <a:solidFill>
                          <a:srgbClr val="115076"/>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3507638"/>
                  </a:ext>
                </a:extLst>
              </a:tr>
              <a:tr h="570937">
                <a:tc>
                  <a:txBody>
                    <a:bodyPr/>
                    <a:lstStyle/>
                    <a:p>
                      <a:pPr algn="ctr"/>
                      <a:r>
                        <a:rPr lang="fr-FR" sz="2600" b="0" dirty="0">
                          <a:solidFill>
                            <a:srgbClr val="002060"/>
                          </a:solidFill>
                        </a:rPr>
                        <a:t>[</a:t>
                      </a:r>
                      <a:r>
                        <a:rPr lang="fr-FR" sz="2600" b="1" dirty="0">
                          <a:solidFill>
                            <a:srgbClr val="002060"/>
                          </a:solidFill>
                        </a:rPr>
                        <a:t>eu</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002060"/>
                          </a:solidFill>
                        </a:rPr>
                        <a:t>[</a:t>
                      </a:r>
                      <a:r>
                        <a:rPr lang="fr-FR" sz="2600" b="1" dirty="0">
                          <a:solidFill>
                            <a:srgbClr val="002060"/>
                          </a:solidFill>
                        </a:rPr>
                        <a:t>u</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002060"/>
                          </a:solidFill>
                        </a:rPr>
                        <a:t>[</a:t>
                      </a:r>
                      <a:r>
                        <a:rPr lang="fr-FR" sz="2600" b="1" dirty="0">
                          <a:solidFill>
                            <a:srgbClr val="002060"/>
                          </a:solidFill>
                        </a:rPr>
                        <a:t>è/ê</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002060"/>
                          </a:solidFill>
                        </a:rPr>
                        <a:t>[</a:t>
                      </a:r>
                      <a:r>
                        <a:rPr lang="fr-FR" sz="2600" b="1" dirty="0">
                          <a:solidFill>
                            <a:srgbClr val="002060"/>
                          </a:solidFill>
                        </a:rPr>
                        <a:t>au</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1114208"/>
                  </a:ext>
                </a:extLst>
              </a:tr>
              <a:tr h="931589">
                <a:tc>
                  <a:txBody>
                    <a:bodyPr/>
                    <a:lstStyle/>
                    <a:p>
                      <a:pPr algn="ctr"/>
                      <a:r>
                        <a:rPr lang="fr-FR" sz="2600" b="0" dirty="0">
                          <a:solidFill>
                            <a:srgbClr val="002060"/>
                          </a:solidFill>
                        </a:rPr>
                        <a:t>a. n</a:t>
                      </a:r>
                      <a:r>
                        <a:rPr lang="fr-FR" sz="2600" b="1" dirty="0">
                          <a:solidFill>
                            <a:srgbClr val="002060"/>
                          </a:solidFill>
                        </a:rPr>
                        <a:t>eu</a:t>
                      </a:r>
                      <a:r>
                        <a:rPr lang="fr-FR" sz="2600" b="0" dirty="0">
                          <a:solidFill>
                            <a:srgbClr val="002060"/>
                          </a:solidFill>
                        </a:rPr>
                        <a:t>tre (neutral)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002060"/>
                          </a:solidFill>
                        </a:rPr>
                        <a:t>b. ch</a:t>
                      </a:r>
                      <a:r>
                        <a:rPr lang="fr-FR" sz="2600" b="1" dirty="0">
                          <a:solidFill>
                            <a:srgbClr val="002060"/>
                          </a:solidFill>
                        </a:rPr>
                        <a:t>u</a:t>
                      </a:r>
                      <a:r>
                        <a:rPr lang="fr-FR" sz="2600" b="0" dirty="0">
                          <a:solidFill>
                            <a:srgbClr val="002060"/>
                          </a:solidFill>
                        </a:rPr>
                        <a:t>te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002060"/>
                          </a:solidFill>
                        </a:rPr>
                        <a:t>(a </a:t>
                      </a:r>
                      <a:r>
                        <a:rPr lang="fr-FR" sz="2600" b="0" dirty="0" err="1">
                          <a:solidFill>
                            <a:srgbClr val="002060"/>
                          </a:solidFill>
                        </a:rPr>
                        <a:t>fall</a:t>
                      </a:r>
                      <a:r>
                        <a:rPr lang="fr-FR" sz="26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002060"/>
                          </a:solidFill>
                        </a:rPr>
                        <a:t>e. m</a:t>
                      </a:r>
                      <a:r>
                        <a:rPr lang="fr-FR" sz="2600" b="1" dirty="0">
                          <a:solidFill>
                            <a:srgbClr val="002060"/>
                          </a:solidFill>
                        </a:rPr>
                        <a:t>è</a:t>
                      </a:r>
                      <a:r>
                        <a:rPr lang="fr-FR" sz="2600" b="0" dirty="0">
                          <a:solidFill>
                            <a:srgbClr val="002060"/>
                          </a:solidFill>
                        </a:rPr>
                        <a:t>re (</a:t>
                      </a:r>
                      <a:r>
                        <a:rPr lang="fr-FR" sz="2600" b="0" dirty="0" err="1">
                          <a:solidFill>
                            <a:srgbClr val="002060"/>
                          </a:solidFill>
                        </a:rPr>
                        <a:t>mother</a:t>
                      </a:r>
                      <a:r>
                        <a:rPr lang="fr-FR" sz="2600" b="0" dirty="0">
                          <a:solidFill>
                            <a:srgbClr val="002060"/>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dirty="0">
                          <a:solidFill>
                            <a:srgbClr val="002060"/>
                          </a:solidFill>
                        </a:rPr>
                        <a:t>c. ch</a:t>
                      </a:r>
                      <a:r>
                        <a:rPr lang="fr-FR" sz="2600" b="1" dirty="0">
                          <a:solidFill>
                            <a:srgbClr val="002060"/>
                          </a:solidFill>
                        </a:rPr>
                        <a:t>au</a:t>
                      </a:r>
                      <a:r>
                        <a:rPr lang="fr-FR" sz="2600" b="0" dirty="0">
                          <a:solidFill>
                            <a:srgbClr val="002060"/>
                          </a:solidFill>
                        </a:rPr>
                        <a:t>d</a:t>
                      </a:r>
                    </a:p>
                    <a:p>
                      <a:pPr algn="ctr"/>
                      <a:r>
                        <a:rPr lang="fr-FR" sz="2600" b="0" dirty="0">
                          <a:solidFill>
                            <a:srgbClr val="002060"/>
                          </a:solidFill>
                        </a:rPr>
                        <a:t>(hot)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046895684"/>
                  </a:ext>
                </a:extLst>
              </a:tr>
              <a:tr h="758287">
                <a:tc>
                  <a:txBody>
                    <a:bodyPr/>
                    <a:lstStyle/>
                    <a:p>
                      <a:pPr algn="ctr"/>
                      <a:r>
                        <a:rPr lang="fr-FR" sz="2600" b="0" dirty="0">
                          <a:solidFill>
                            <a:srgbClr val="002060"/>
                          </a:solidFill>
                        </a:rPr>
                        <a:t>d. </a:t>
                      </a:r>
                      <a:r>
                        <a:rPr lang="fr-FR" sz="2600" b="1" dirty="0">
                          <a:solidFill>
                            <a:srgbClr val="002060"/>
                          </a:solidFill>
                        </a:rPr>
                        <a:t>eu</a:t>
                      </a:r>
                      <a:r>
                        <a:rPr lang="fr-FR" sz="2600" b="0" dirty="0">
                          <a:solidFill>
                            <a:srgbClr val="002060"/>
                          </a:solidFill>
                        </a:rPr>
                        <a:t>x (</a:t>
                      </a:r>
                      <a:r>
                        <a:rPr lang="fr-FR" sz="2600" b="0" dirty="0" err="1">
                          <a:solidFill>
                            <a:srgbClr val="002060"/>
                          </a:solidFill>
                        </a:rPr>
                        <a:t>them</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002060"/>
                          </a:solidFill>
                        </a:rPr>
                        <a:t>g. m</a:t>
                      </a:r>
                      <a:r>
                        <a:rPr lang="fr-FR" sz="2600" b="1" dirty="0">
                          <a:solidFill>
                            <a:srgbClr val="002060"/>
                          </a:solidFill>
                        </a:rPr>
                        <a:t>u</a:t>
                      </a:r>
                      <a:r>
                        <a:rPr lang="fr-FR" sz="2600" b="0" dirty="0">
                          <a:solidFill>
                            <a:srgbClr val="002060"/>
                          </a:solidFill>
                        </a:rPr>
                        <a:t>r (</a:t>
                      </a:r>
                      <a:r>
                        <a:rPr lang="fr-FR" sz="2600" b="0" dirty="0" err="1">
                          <a:solidFill>
                            <a:srgbClr val="002060"/>
                          </a:solidFill>
                        </a:rPr>
                        <a:t>wall</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002060"/>
                          </a:solidFill>
                        </a:rPr>
                        <a:t>i. supr</a:t>
                      </a:r>
                      <a:r>
                        <a:rPr lang="fr-FR" sz="2600" b="1" dirty="0">
                          <a:solidFill>
                            <a:srgbClr val="002060"/>
                          </a:solidFill>
                        </a:rPr>
                        <a:t>ê</a:t>
                      </a:r>
                      <a:r>
                        <a:rPr lang="fr-FR" sz="2600" b="0" dirty="0">
                          <a:solidFill>
                            <a:srgbClr val="002060"/>
                          </a:solidFill>
                        </a:rPr>
                        <a:t>me </a:t>
                      </a:r>
                    </a:p>
                    <a:p>
                      <a:pPr algn="ctr"/>
                      <a:r>
                        <a:rPr lang="fr-FR" sz="2600" b="0" dirty="0">
                          <a:solidFill>
                            <a:srgbClr val="002060"/>
                          </a:solidFill>
                        </a:rPr>
                        <a:t>(</a:t>
                      </a:r>
                      <a:r>
                        <a:rPr lang="fr-FR" sz="2600" b="0" dirty="0" err="1">
                          <a:solidFill>
                            <a:srgbClr val="002060"/>
                          </a:solidFill>
                        </a:rPr>
                        <a:t>supreme</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fr-FR" sz="2600" b="0" dirty="0">
                          <a:solidFill>
                            <a:srgbClr val="002060"/>
                          </a:solidFill>
                        </a:rPr>
                        <a:t>f. d</a:t>
                      </a:r>
                      <a:r>
                        <a:rPr lang="fr-FR" sz="2600" b="1" dirty="0">
                          <a:solidFill>
                            <a:srgbClr val="002060"/>
                          </a:solidFill>
                        </a:rPr>
                        <a:t>au</a:t>
                      </a:r>
                      <a:r>
                        <a:rPr lang="fr-FR" sz="2600" b="0" dirty="0">
                          <a:solidFill>
                            <a:srgbClr val="002060"/>
                          </a:solidFill>
                        </a:rPr>
                        <a:t>be (</a:t>
                      </a:r>
                      <a:r>
                        <a:rPr lang="fr-FR" sz="2600" b="0" dirty="0" err="1">
                          <a:solidFill>
                            <a:srgbClr val="002060"/>
                          </a:solidFill>
                        </a:rPr>
                        <a:t>stew</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88957943"/>
                  </a:ext>
                </a:extLst>
              </a:tr>
              <a:tr h="931589">
                <a:tc>
                  <a:txBody>
                    <a:bodyPr/>
                    <a:lstStyle/>
                    <a:p>
                      <a:pPr algn="ctr"/>
                      <a:r>
                        <a:rPr lang="fr-FR" sz="2600" b="0" dirty="0">
                          <a:solidFill>
                            <a:srgbClr val="002060"/>
                          </a:solidFill>
                        </a:rPr>
                        <a:t>j. c</a:t>
                      </a:r>
                      <a:r>
                        <a:rPr lang="fr-FR" sz="2600" b="1" dirty="0">
                          <a:solidFill>
                            <a:srgbClr val="002060"/>
                          </a:solidFill>
                        </a:rPr>
                        <a:t>eu</a:t>
                      </a:r>
                      <a:r>
                        <a:rPr lang="fr-FR" sz="2600" b="0" dirty="0">
                          <a:solidFill>
                            <a:srgbClr val="002060"/>
                          </a:solidFill>
                        </a:rPr>
                        <a:t>x (</a:t>
                      </a:r>
                      <a:r>
                        <a:rPr lang="fr-FR" sz="2600" b="0" dirty="0" err="1">
                          <a:solidFill>
                            <a:srgbClr val="002060"/>
                          </a:solidFill>
                        </a:rPr>
                        <a:t>those</a:t>
                      </a:r>
                      <a:r>
                        <a:rPr lang="fr-FR" sz="2600" b="0" dirty="0">
                          <a:solidFill>
                            <a:srgbClr val="002060"/>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002060"/>
                          </a:solidFill>
                        </a:rPr>
                        <a:t>k. z</a:t>
                      </a:r>
                      <a:r>
                        <a:rPr lang="fr-FR" sz="2600" b="1" dirty="0">
                          <a:solidFill>
                            <a:srgbClr val="002060"/>
                          </a:solidFill>
                        </a:rPr>
                        <a:t>u</a:t>
                      </a:r>
                      <a:r>
                        <a:rPr lang="fr-FR" sz="2600" b="0" dirty="0">
                          <a:solidFill>
                            <a:srgbClr val="002060"/>
                          </a:solidFill>
                        </a:rPr>
                        <a:t>t ! (</a:t>
                      </a:r>
                      <a:r>
                        <a:rPr lang="fr-FR" sz="2600" b="0" dirty="0" err="1">
                          <a:solidFill>
                            <a:srgbClr val="002060"/>
                          </a:solidFill>
                        </a:rPr>
                        <a:t>darn</a:t>
                      </a:r>
                      <a:r>
                        <a:rPr lang="fr-FR" sz="2600" b="0" dirty="0">
                          <a:solidFill>
                            <a:srgbClr val="002060"/>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002060"/>
                          </a:solidFill>
                        </a:rPr>
                        <a:t>l. sc</a:t>
                      </a:r>
                      <a:r>
                        <a:rPr lang="fr-FR" sz="2600" b="1" dirty="0">
                          <a:solidFill>
                            <a:srgbClr val="002060"/>
                          </a:solidFill>
                        </a:rPr>
                        <a:t>è</a:t>
                      </a:r>
                      <a:r>
                        <a:rPr lang="fr-FR" sz="2600" b="0" dirty="0">
                          <a:solidFill>
                            <a:srgbClr val="002060"/>
                          </a:solidFill>
                        </a:rPr>
                        <a:t>ne</a:t>
                      </a:r>
                      <a:r>
                        <a:rPr lang="fr-FR" sz="2600" b="1" dirty="0">
                          <a:solidFill>
                            <a:srgbClr val="002060"/>
                          </a:solidFill>
                        </a:rPr>
                        <a:t> </a:t>
                      </a:r>
                      <a:r>
                        <a:rPr lang="fr-FR" sz="2600" b="0" dirty="0">
                          <a:solidFill>
                            <a:srgbClr val="002060"/>
                          </a:solidFill>
                        </a:rPr>
                        <a:t>(stage)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600" b="0" dirty="0">
                          <a:solidFill>
                            <a:srgbClr val="002060"/>
                          </a:solidFill>
                        </a:rPr>
                        <a:t>h. p</a:t>
                      </a:r>
                      <a:r>
                        <a:rPr lang="fr-FR" sz="2600" b="1" dirty="0">
                          <a:solidFill>
                            <a:srgbClr val="002060"/>
                          </a:solidFill>
                        </a:rPr>
                        <a:t>au</a:t>
                      </a:r>
                      <a:r>
                        <a:rPr lang="fr-FR" sz="2600" b="0" dirty="0">
                          <a:solidFill>
                            <a:srgbClr val="002060"/>
                          </a:solidFill>
                        </a:rPr>
                        <a:t>se (pause)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61289737"/>
                  </a:ext>
                </a:extLst>
              </a:tr>
            </a:tbl>
          </a:graphicData>
        </a:graphic>
      </p:graphicFrame>
      <p:sp>
        <p:nvSpPr>
          <p:cNvPr id="4" name="Title 3"/>
          <p:cNvSpPr>
            <a:spLocks noGrp="1"/>
          </p:cNvSpPr>
          <p:nvPr>
            <p:ph type="title"/>
          </p:nvPr>
        </p:nvSpPr>
        <p:spPr/>
        <p:txBody>
          <a:bodyPr>
            <a:normAutofit/>
          </a:bodyPr>
          <a:lstStyle/>
          <a:p>
            <a:r>
              <a:rPr lang="fr-FR" sz="3600" b="1" dirty="0">
                <a:solidFill>
                  <a:schemeClr val="bg1"/>
                </a:solidFill>
              </a:rPr>
              <a:t>Phonétique</a:t>
            </a:r>
            <a:r>
              <a:rPr lang="en-GB" sz="3600" b="1" dirty="0">
                <a:solidFill>
                  <a:schemeClr val="bg1"/>
                </a:solidFill>
              </a:rPr>
              <a:t>  </a:t>
            </a:r>
          </a:p>
        </p:txBody>
      </p:sp>
      <p:sp>
        <p:nvSpPr>
          <p:cNvPr id="9" name="Rectangle 8">
            <a:hlinkClick r:id="" action="ppaction://noaction">
              <a:snd r:embed="rId3" name="neutre.wav"/>
            </a:hlinkClick>
            <a:extLst>
              <a:ext uri="{FF2B5EF4-FFF2-40B4-BE49-F238E27FC236}">
                <a16:creationId xmlns:a16="http://schemas.microsoft.com/office/drawing/2014/main" id="{2B1BA9DE-C72D-4E89-A08E-81A2A53BE083}"/>
              </a:ext>
            </a:extLst>
          </p:cNvPr>
          <p:cNvSpPr/>
          <p:nvPr/>
        </p:nvSpPr>
        <p:spPr>
          <a:xfrm>
            <a:off x="445074" y="5533143"/>
            <a:ext cx="504000" cy="504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a</a:t>
            </a:r>
          </a:p>
        </p:txBody>
      </p:sp>
      <p:sp>
        <p:nvSpPr>
          <p:cNvPr id="10" name="Rectangle 9">
            <a:hlinkClick r:id="" action="ppaction://noaction">
              <a:snd r:embed="rId4" name="chute.wav"/>
            </a:hlinkClick>
            <a:extLst>
              <a:ext uri="{FF2B5EF4-FFF2-40B4-BE49-F238E27FC236}">
                <a16:creationId xmlns:a16="http://schemas.microsoft.com/office/drawing/2014/main" id="{C2D1BC58-A3A6-49DF-A274-5A2B06C98141}"/>
              </a:ext>
            </a:extLst>
          </p:cNvPr>
          <p:cNvSpPr/>
          <p:nvPr/>
        </p:nvSpPr>
        <p:spPr>
          <a:xfrm>
            <a:off x="1030904" y="5533143"/>
            <a:ext cx="504000" cy="504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b</a:t>
            </a:r>
          </a:p>
        </p:txBody>
      </p:sp>
      <p:sp>
        <p:nvSpPr>
          <p:cNvPr id="11" name="Rectangle 10">
            <a:hlinkClick r:id="" action="ppaction://noaction">
              <a:snd r:embed="rId5" name="chaud.wav"/>
            </a:hlinkClick>
            <a:extLst>
              <a:ext uri="{FF2B5EF4-FFF2-40B4-BE49-F238E27FC236}">
                <a16:creationId xmlns:a16="http://schemas.microsoft.com/office/drawing/2014/main" id="{07115023-66EC-4C1F-ACFD-D17BF106BB48}"/>
              </a:ext>
            </a:extLst>
          </p:cNvPr>
          <p:cNvSpPr/>
          <p:nvPr/>
        </p:nvSpPr>
        <p:spPr>
          <a:xfrm>
            <a:off x="1616734" y="5533143"/>
            <a:ext cx="504000" cy="504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c</a:t>
            </a:r>
          </a:p>
        </p:txBody>
      </p:sp>
      <p:sp>
        <p:nvSpPr>
          <p:cNvPr id="12" name="Rectangle 11">
            <a:hlinkClick r:id="" action="ppaction://noaction">
              <a:snd r:embed="rId6" name="eux.wav"/>
            </a:hlinkClick>
            <a:extLst>
              <a:ext uri="{FF2B5EF4-FFF2-40B4-BE49-F238E27FC236}">
                <a16:creationId xmlns:a16="http://schemas.microsoft.com/office/drawing/2014/main" id="{A0CACD70-ABCA-402C-A170-12988E6D6934}"/>
              </a:ext>
            </a:extLst>
          </p:cNvPr>
          <p:cNvSpPr/>
          <p:nvPr/>
        </p:nvSpPr>
        <p:spPr>
          <a:xfrm>
            <a:off x="2202564" y="5533143"/>
            <a:ext cx="504000" cy="504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d</a:t>
            </a:r>
          </a:p>
        </p:txBody>
      </p:sp>
      <p:sp>
        <p:nvSpPr>
          <p:cNvPr id="13" name="Rectangle 12">
            <a:hlinkClick r:id="" action="ppaction://noaction">
              <a:snd r:embed="rId7" name="mere.wav"/>
            </a:hlinkClick>
            <a:extLst>
              <a:ext uri="{FF2B5EF4-FFF2-40B4-BE49-F238E27FC236}">
                <a16:creationId xmlns:a16="http://schemas.microsoft.com/office/drawing/2014/main" id="{5812A87F-02EA-4C4B-9206-2FF0336CAEAB}"/>
              </a:ext>
            </a:extLst>
          </p:cNvPr>
          <p:cNvSpPr/>
          <p:nvPr/>
        </p:nvSpPr>
        <p:spPr>
          <a:xfrm>
            <a:off x="2788394" y="5533143"/>
            <a:ext cx="504000" cy="504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e</a:t>
            </a:r>
          </a:p>
        </p:txBody>
      </p:sp>
      <p:sp>
        <p:nvSpPr>
          <p:cNvPr id="14" name="Rectangle 13">
            <a:hlinkClick r:id="" action="ppaction://noaction">
              <a:snd r:embed="rId8" name="daube.wav"/>
            </a:hlinkClick>
            <a:extLst>
              <a:ext uri="{FF2B5EF4-FFF2-40B4-BE49-F238E27FC236}">
                <a16:creationId xmlns:a16="http://schemas.microsoft.com/office/drawing/2014/main" id="{60BDC2FF-EBF0-4B64-93DE-8EDF26A658FC}"/>
              </a:ext>
            </a:extLst>
          </p:cNvPr>
          <p:cNvSpPr/>
          <p:nvPr/>
        </p:nvSpPr>
        <p:spPr>
          <a:xfrm>
            <a:off x="3374224" y="5533143"/>
            <a:ext cx="504000" cy="504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f</a:t>
            </a:r>
          </a:p>
        </p:txBody>
      </p:sp>
      <p:sp>
        <p:nvSpPr>
          <p:cNvPr id="15" name="Rectangle 14">
            <a:hlinkClick r:id="" action="ppaction://noaction">
              <a:snd r:embed="rId9" name="mur (maybe).wav"/>
            </a:hlinkClick>
            <a:extLst>
              <a:ext uri="{FF2B5EF4-FFF2-40B4-BE49-F238E27FC236}">
                <a16:creationId xmlns:a16="http://schemas.microsoft.com/office/drawing/2014/main" id="{0AD1F4EE-0D3E-4CF9-B237-4390845B9FB8}"/>
              </a:ext>
            </a:extLst>
          </p:cNvPr>
          <p:cNvSpPr/>
          <p:nvPr/>
        </p:nvSpPr>
        <p:spPr>
          <a:xfrm>
            <a:off x="3960054" y="5533143"/>
            <a:ext cx="504000" cy="504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g</a:t>
            </a:r>
          </a:p>
        </p:txBody>
      </p:sp>
      <p:sp>
        <p:nvSpPr>
          <p:cNvPr id="16" name="Rectangle 15">
            <a:hlinkClick r:id="" action="ppaction://noaction">
              <a:snd r:embed="rId10" name="pause.wav"/>
            </a:hlinkClick>
            <a:extLst>
              <a:ext uri="{FF2B5EF4-FFF2-40B4-BE49-F238E27FC236}">
                <a16:creationId xmlns:a16="http://schemas.microsoft.com/office/drawing/2014/main" id="{ECFA9491-A27C-42C1-B1D8-1CE299735010}"/>
              </a:ext>
            </a:extLst>
          </p:cNvPr>
          <p:cNvSpPr/>
          <p:nvPr/>
        </p:nvSpPr>
        <p:spPr>
          <a:xfrm>
            <a:off x="4545884" y="5533143"/>
            <a:ext cx="504000" cy="504000"/>
          </a:xfrm>
          <a:prstGeom prst="rect">
            <a:avLst/>
          </a:prstGeom>
          <a:solidFill>
            <a:srgbClr val="0055A5"/>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F0302020204030204"/>
                <a:ea typeface="+mn-ea"/>
                <a:cs typeface="+mn-cs"/>
              </a:rPr>
              <a:t>h</a:t>
            </a:r>
          </a:p>
        </p:txBody>
      </p:sp>
      <p:sp>
        <p:nvSpPr>
          <p:cNvPr id="21" name="Rectangle 20">
            <a:extLst>
              <a:ext uri="{FF2B5EF4-FFF2-40B4-BE49-F238E27FC236}">
                <a16:creationId xmlns:a16="http://schemas.microsoft.com/office/drawing/2014/main" id="{8BBE0523-44D4-407D-BEC0-8FF826A5B295}"/>
              </a:ext>
            </a:extLst>
          </p:cNvPr>
          <p:cNvSpPr/>
          <p:nvPr/>
        </p:nvSpPr>
        <p:spPr>
          <a:xfrm>
            <a:off x="1016000"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1E843F72-4C9A-41A0-90D8-E8E826116574}"/>
              </a:ext>
            </a:extLst>
          </p:cNvPr>
          <p:cNvSpPr/>
          <p:nvPr/>
        </p:nvSpPr>
        <p:spPr>
          <a:xfrm>
            <a:off x="3829103"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E6CA0587-777D-4923-8C18-5B59DBF45CE8}"/>
              </a:ext>
            </a:extLst>
          </p:cNvPr>
          <p:cNvSpPr/>
          <p:nvPr/>
        </p:nvSpPr>
        <p:spPr>
          <a:xfrm>
            <a:off x="9514703" y="2627086"/>
            <a:ext cx="1756229"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00145F5F-9EC8-41F3-B708-19D2B38A4346}"/>
              </a:ext>
            </a:extLst>
          </p:cNvPr>
          <p:cNvSpPr/>
          <p:nvPr/>
        </p:nvSpPr>
        <p:spPr>
          <a:xfrm>
            <a:off x="673208" y="3584294"/>
            <a:ext cx="2276520" cy="5663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74CF13D4-5467-47E3-AAE6-52F3240F5275}"/>
              </a:ext>
            </a:extLst>
          </p:cNvPr>
          <p:cNvSpPr/>
          <p:nvPr/>
        </p:nvSpPr>
        <p:spPr>
          <a:xfrm>
            <a:off x="6531952" y="2603689"/>
            <a:ext cx="2276520" cy="801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7DCC2A1E-F28E-4784-8FE3-BC44635D3D8C}"/>
              </a:ext>
            </a:extLst>
          </p:cNvPr>
          <p:cNvSpPr/>
          <p:nvPr/>
        </p:nvSpPr>
        <p:spPr>
          <a:xfrm>
            <a:off x="9128005" y="3640343"/>
            <a:ext cx="2694838" cy="497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5EBE45A3-1137-4797-AFC6-E864DEA4DD51}"/>
              </a:ext>
            </a:extLst>
          </p:cNvPr>
          <p:cNvSpPr/>
          <p:nvPr/>
        </p:nvSpPr>
        <p:spPr>
          <a:xfrm>
            <a:off x="3344029" y="3636089"/>
            <a:ext cx="2694838" cy="497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E56B03F6-03D2-4B7E-B4D1-F759D6BE1151}"/>
              </a:ext>
            </a:extLst>
          </p:cNvPr>
          <p:cNvSpPr/>
          <p:nvPr/>
        </p:nvSpPr>
        <p:spPr>
          <a:xfrm>
            <a:off x="9128005" y="4388842"/>
            <a:ext cx="2694838" cy="776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283680A3-343B-4FDB-B752-EE6BE3EB6290}"/>
              </a:ext>
            </a:extLst>
          </p:cNvPr>
          <p:cNvSpPr/>
          <p:nvPr/>
        </p:nvSpPr>
        <p:spPr>
          <a:xfrm>
            <a:off x="6236017" y="3558683"/>
            <a:ext cx="2694838" cy="776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0FC4D65E-25E0-4776-BA4E-8B782D1872BF}"/>
              </a:ext>
            </a:extLst>
          </p:cNvPr>
          <p:cNvSpPr/>
          <p:nvPr/>
        </p:nvSpPr>
        <p:spPr>
          <a:xfrm>
            <a:off x="492176" y="4647293"/>
            <a:ext cx="2694838" cy="393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1055E7CC-11AD-4E44-80B7-291BECEE5CED}"/>
              </a:ext>
            </a:extLst>
          </p:cNvPr>
          <p:cNvSpPr/>
          <p:nvPr/>
        </p:nvSpPr>
        <p:spPr>
          <a:xfrm>
            <a:off x="3376046" y="4659026"/>
            <a:ext cx="2694838" cy="3930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ABF8F55A-0365-43A7-B55B-0075A5A3B49D}"/>
              </a:ext>
            </a:extLst>
          </p:cNvPr>
          <p:cNvSpPr/>
          <p:nvPr/>
        </p:nvSpPr>
        <p:spPr>
          <a:xfrm>
            <a:off x="6288945" y="4488482"/>
            <a:ext cx="2694838" cy="551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9D1EE954-B553-4C6D-BFB3-1D2D6E150C48}"/>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spTree>
    <p:extLst>
      <p:ext uri="{BB962C8B-B14F-4D97-AF65-F5344CB8AC3E}">
        <p14:creationId xmlns:p14="http://schemas.microsoft.com/office/powerpoint/2010/main" val="382030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9" name="Title 1">
            <a:extLst>
              <a:ext uri="{FF2B5EF4-FFF2-40B4-BE49-F238E27FC236}">
                <a16:creationId xmlns:a16="http://schemas.microsoft.com/office/drawing/2014/main" id="{026220A6-7E28-473B-8970-A273168104C1}"/>
              </a:ext>
            </a:extLst>
          </p:cNvPr>
          <p:cNvSpPr>
            <a:spLocks noGrp="1"/>
          </p:cNvSpPr>
          <p:nvPr>
            <p:ph type="title"/>
          </p:nvPr>
        </p:nvSpPr>
        <p:spPr>
          <a:xfrm>
            <a:off x="539266" y="89856"/>
            <a:ext cx="10515600" cy="583990"/>
          </a:xfrm>
        </p:spPr>
        <p:txBody>
          <a:bodyPr>
            <a:normAutofit/>
          </a:bodyPr>
          <a:lstStyle/>
          <a:p>
            <a:pPr lvl="0">
              <a:lnSpc>
                <a:spcPct val="100000"/>
              </a:lnSpc>
              <a:spcBef>
                <a:spcPts val="0"/>
              </a:spcBef>
            </a:pPr>
            <a:r>
              <a:rPr lang="fr-FR" sz="2800" b="1" i="1" dirty="0">
                <a:solidFill>
                  <a:srgbClr val="4472C4">
                    <a:lumMod val="50000"/>
                  </a:srgbClr>
                </a:solidFill>
                <a:ea typeface="+mn-ea"/>
                <a:cs typeface="+mn-cs"/>
              </a:rPr>
              <a:t>Comment dit-on en français? </a:t>
            </a:r>
            <a:r>
              <a:rPr lang="en-GB" sz="2000" b="1" i="1" dirty="0">
                <a:solidFill>
                  <a:srgbClr val="4472C4">
                    <a:lumMod val="50000"/>
                  </a:srgbClr>
                </a:solidFill>
                <a:ea typeface="+mn-ea"/>
                <a:cs typeface="+mn-cs"/>
              </a:rPr>
              <a:t>How do you say … in French? </a:t>
            </a:r>
            <a:endParaRPr lang="en-US" dirty="0"/>
          </a:p>
        </p:txBody>
      </p:sp>
      <p:sp>
        <p:nvSpPr>
          <p:cNvPr id="10" name="Heptagon 9">
            <a:extLst>
              <a:ext uri="{FF2B5EF4-FFF2-40B4-BE49-F238E27FC236}">
                <a16:creationId xmlns:a16="http://schemas.microsoft.com/office/drawing/2014/main" id="{68889C68-831E-4D22-A2B3-A0B615C0ECBB}"/>
              </a:ext>
            </a:extLst>
          </p:cNvPr>
          <p:cNvSpPr/>
          <p:nvPr/>
        </p:nvSpPr>
        <p:spPr>
          <a:xfrm>
            <a:off x="430050" y="2715823"/>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5">
                  <a:lumMod val="50000"/>
                </a:schemeClr>
              </a:solidFill>
              <a:latin typeface="Century Gothic" panose="020B0502020202020204" pitchFamily="34" charset="0"/>
            </a:endParaRPr>
          </a:p>
        </p:txBody>
      </p:sp>
      <p:sp>
        <p:nvSpPr>
          <p:cNvPr id="11" name="Heptagon 10">
            <a:extLst>
              <a:ext uri="{FF2B5EF4-FFF2-40B4-BE49-F238E27FC236}">
                <a16:creationId xmlns:a16="http://schemas.microsoft.com/office/drawing/2014/main" id="{A905D776-61AD-43B7-9356-95EBF6CCB2FF}"/>
              </a:ext>
            </a:extLst>
          </p:cNvPr>
          <p:cNvSpPr/>
          <p:nvPr/>
        </p:nvSpPr>
        <p:spPr>
          <a:xfrm>
            <a:off x="9926162" y="2731395"/>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solidFill>
                <a:srgbClr val="002060"/>
              </a:solidFill>
              <a:latin typeface="Century Gothic" panose="020B0502020202020204" pitchFamily="34" charset="0"/>
            </a:endParaRPr>
          </a:p>
        </p:txBody>
      </p:sp>
      <p:sp>
        <p:nvSpPr>
          <p:cNvPr id="12" name="Heptagon 11">
            <a:extLst>
              <a:ext uri="{FF2B5EF4-FFF2-40B4-BE49-F238E27FC236}">
                <a16:creationId xmlns:a16="http://schemas.microsoft.com/office/drawing/2014/main" id="{3BFC3DA4-7AC7-455A-A959-81DA8ABC5EDE}"/>
              </a:ext>
            </a:extLst>
          </p:cNvPr>
          <p:cNvSpPr/>
          <p:nvPr/>
        </p:nvSpPr>
        <p:spPr>
          <a:xfrm>
            <a:off x="435518" y="833860"/>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two</a:t>
            </a:r>
          </a:p>
        </p:txBody>
      </p:sp>
      <p:sp>
        <p:nvSpPr>
          <p:cNvPr id="13" name="Heptagon 12">
            <a:extLst>
              <a:ext uri="{FF2B5EF4-FFF2-40B4-BE49-F238E27FC236}">
                <a16:creationId xmlns:a16="http://schemas.microsoft.com/office/drawing/2014/main" id="{EF5E3794-01CE-4AF9-A3C8-ED164097AA94}"/>
              </a:ext>
            </a:extLst>
          </p:cNvPr>
          <p:cNvSpPr/>
          <p:nvPr/>
        </p:nvSpPr>
        <p:spPr>
          <a:xfrm>
            <a:off x="2716240" y="833861"/>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six</a:t>
            </a:r>
          </a:p>
        </p:txBody>
      </p:sp>
      <p:sp>
        <p:nvSpPr>
          <p:cNvPr id="14" name="Heptagon 13">
            <a:extLst>
              <a:ext uri="{FF2B5EF4-FFF2-40B4-BE49-F238E27FC236}">
                <a16:creationId xmlns:a16="http://schemas.microsoft.com/office/drawing/2014/main" id="{0D36632E-3371-42FF-9E87-553F9F417EA5}"/>
              </a:ext>
            </a:extLst>
          </p:cNvPr>
          <p:cNvSpPr/>
          <p:nvPr/>
        </p:nvSpPr>
        <p:spPr>
          <a:xfrm>
            <a:off x="5031269" y="833860"/>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twelve</a:t>
            </a:r>
          </a:p>
        </p:txBody>
      </p:sp>
      <p:sp>
        <p:nvSpPr>
          <p:cNvPr id="15" name="Heptagon 14">
            <a:extLst>
              <a:ext uri="{FF2B5EF4-FFF2-40B4-BE49-F238E27FC236}">
                <a16:creationId xmlns:a16="http://schemas.microsoft.com/office/drawing/2014/main" id="{0E36345B-38F9-430D-842D-1B5AFC4387E8}"/>
              </a:ext>
            </a:extLst>
          </p:cNvPr>
          <p:cNvSpPr/>
          <p:nvPr/>
        </p:nvSpPr>
        <p:spPr>
          <a:xfrm>
            <a:off x="7346298" y="833860"/>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eight</a:t>
            </a:r>
          </a:p>
        </p:txBody>
      </p:sp>
      <p:sp>
        <p:nvSpPr>
          <p:cNvPr id="16" name="Heptagon 15">
            <a:extLst>
              <a:ext uri="{FF2B5EF4-FFF2-40B4-BE49-F238E27FC236}">
                <a16:creationId xmlns:a16="http://schemas.microsoft.com/office/drawing/2014/main" id="{211A016F-841C-48A3-AC98-6D71DB30DBF9}"/>
              </a:ext>
            </a:extLst>
          </p:cNvPr>
          <p:cNvSpPr/>
          <p:nvPr/>
        </p:nvSpPr>
        <p:spPr>
          <a:xfrm>
            <a:off x="9661327" y="833860"/>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three</a:t>
            </a:r>
          </a:p>
        </p:txBody>
      </p:sp>
      <p:sp>
        <p:nvSpPr>
          <p:cNvPr id="17" name="Heptagon 16">
            <a:extLst>
              <a:ext uri="{FF2B5EF4-FFF2-40B4-BE49-F238E27FC236}">
                <a16:creationId xmlns:a16="http://schemas.microsoft.com/office/drawing/2014/main" id="{BC7EA5B5-94E2-4FDF-BE69-792327C529B9}"/>
              </a:ext>
            </a:extLst>
          </p:cNvPr>
          <p:cNvSpPr/>
          <p:nvPr/>
        </p:nvSpPr>
        <p:spPr>
          <a:xfrm>
            <a:off x="3852839" y="4520816"/>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five</a:t>
            </a:r>
          </a:p>
        </p:txBody>
      </p:sp>
      <p:sp>
        <p:nvSpPr>
          <p:cNvPr id="18" name="Heptagon 17">
            <a:extLst>
              <a:ext uri="{FF2B5EF4-FFF2-40B4-BE49-F238E27FC236}">
                <a16:creationId xmlns:a16="http://schemas.microsoft.com/office/drawing/2014/main" id="{3ECF329A-80E2-458C-83F0-3DC43F059805}"/>
              </a:ext>
            </a:extLst>
          </p:cNvPr>
          <p:cNvSpPr/>
          <p:nvPr/>
        </p:nvSpPr>
        <p:spPr>
          <a:xfrm>
            <a:off x="2784068" y="2739043"/>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seven</a:t>
            </a:r>
          </a:p>
        </p:txBody>
      </p:sp>
      <p:sp>
        <p:nvSpPr>
          <p:cNvPr id="19" name="Heptagon 18">
            <a:extLst>
              <a:ext uri="{FF2B5EF4-FFF2-40B4-BE49-F238E27FC236}">
                <a16:creationId xmlns:a16="http://schemas.microsoft.com/office/drawing/2014/main" id="{07AAB10E-93C2-4210-98E6-680A4CBEC8F0}"/>
              </a:ext>
            </a:extLst>
          </p:cNvPr>
          <p:cNvSpPr/>
          <p:nvPr/>
        </p:nvSpPr>
        <p:spPr>
          <a:xfrm>
            <a:off x="5099097" y="2739042"/>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four</a:t>
            </a:r>
          </a:p>
        </p:txBody>
      </p:sp>
      <p:sp>
        <p:nvSpPr>
          <p:cNvPr id="20" name="Heptagon 19">
            <a:extLst>
              <a:ext uri="{FF2B5EF4-FFF2-40B4-BE49-F238E27FC236}">
                <a16:creationId xmlns:a16="http://schemas.microsoft.com/office/drawing/2014/main" id="{369A040E-733E-4D53-88BC-48937060DB44}"/>
              </a:ext>
            </a:extLst>
          </p:cNvPr>
          <p:cNvSpPr/>
          <p:nvPr/>
        </p:nvSpPr>
        <p:spPr>
          <a:xfrm>
            <a:off x="7522983" y="2739041"/>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nine</a:t>
            </a:r>
            <a:endParaRPr lang="en-GB" sz="2400" b="1" dirty="0">
              <a:solidFill>
                <a:srgbClr val="002060"/>
              </a:solidFill>
              <a:latin typeface="Century Gothic" panose="020B0502020202020204" pitchFamily="34" charset="0"/>
            </a:endParaRPr>
          </a:p>
        </p:txBody>
      </p:sp>
      <p:sp>
        <p:nvSpPr>
          <p:cNvPr id="21" name="Heptagon 20">
            <a:extLst>
              <a:ext uri="{FF2B5EF4-FFF2-40B4-BE49-F238E27FC236}">
                <a16:creationId xmlns:a16="http://schemas.microsoft.com/office/drawing/2014/main" id="{79CE1527-1AAE-47F8-B4E2-689CF00F5D3C}"/>
              </a:ext>
            </a:extLst>
          </p:cNvPr>
          <p:cNvSpPr/>
          <p:nvPr/>
        </p:nvSpPr>
        <p:spPr>
          <a:xfrm>
            <a:off x="6354419" y="4505244"/>
            <a:ext cx="1983758" cy="1815479"/>
          </a:xfrm>
          <a:prstGeom prst="hept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F264EE05-01E6-4C5C-9BCC-1AAFBDBAB2ED}"/>
              </a:ext>
            </a:extLst>
          </p:cNvPr>
          <p:cNvSpPr txBox="1"/>
          <p:nvPr/>
        </p:nvSpPr>
        <p:spPr>
          <a:xfrm>
            <a:off x="879888" y="1828457"/>
            <a:ext cx="1267386"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deux</a:t>
            </a:r>
          </a:p>
        </p:txBody>
      </p:sp>
      <p:sp>
        <p:nvSpPr>
          <p:cNvPr id="23" name="TextBox 22">
            <a:extLst>
              <a:ext uri="{FF2B5EF4-FFF2-40B4-BE49-F238E27FC236}">
                <a16:creationId xmlns:a16="http://schemas.microsoft.com/office/drawing/2014/main" id="{08F80D31-408A-43EC-A8A0-9A0F87DC234B}"/>
              </a:ext>
            </a:extLst>
          </p:cNvPr>
          <p:cNvSpPr txBox="1"/>
          <p:nvPr/>
        </p:nvSpPr>
        <p:spPr>
          <a:xfrm>
            <a:off x="3387860" y="1805323"/>
            <a:ext cx="1045029"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six</a:t>
            </a:r>
          </a:p>
        </p:txBody>
      </p:sp>
      <p:sp>
        <p:nvSpPr>
          <p:cNvPr id="24" name="TextBox 23">
            <a:extLst>
              <a:ext uri="{FF2B5EF4-FFF2-40B4-BE49-F238E27FC236}">
                <a16:creationId xmlns:a16="http://schemas.microsoft.com/office/drawing/2014/main" id="{DD765355-8D34-4070-9DE4-3A8FF2901703}"/>
              </a:ext>
            </a:extLst>
          </p:cNvPr>
          <p:cNvSpPr txBox="1"/>
          <p:nvPr/>
        </p:nvSpPr>
        <p:spPr>
          <a:xfrm>
            <a:off x="5416744" y="1841154"/>
            <a:ext cx="1470643"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douze</a:t>
            </a:r>
          </a:p>
        </p:txBody>
      </p:sp>
      <p:sp>
        <p:nvSpPr>
          <p:cNvPr id="25" name="TextBox 24">
            <a:extLst>
              <a:ext uri="{FF2B5EF4-FFF2-40B4-BE49-F238E27FC236}">
                <a16:creationId xmlns:a16="http://schemas.microsoft.com/office/drawing/2014/main" id="{E55D899F-6229-4235-A3DF-AA583DF5E8B8}"/>
              </a:ext>
            </a:extLst>
          </p:cNvPr>
          <p:cNvSpPr txBox="1"/>
          <p:nvPr/>
        </p:nvSpPr>
        <p:spPr>
          <a:xfrm>
            <a:off x="7896527" y="1848963"/>
            <a:ext cx="1470643"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huit</a:t>
            </a:r>
          </a:p>
        </p:txBody>
      </p:sp>
      <p:sp>
        <p:nvSpPr>
          <p:cNvPr id="26" name="TextBox 25">
            <a:extLst>
              <a:ext uri="{FF2B5EF4-FFF2-40B4-BE49-F238E27FC236}">
                <a16:creationId xmlns:a16="http://schemas.microsoft.com/office/drawing/2014/main" id="{D2DC5AF6-F0BC-40BF-8FA4-5948C2EE2281}"/>
              </a:ext>
            </a:extLst>
          </p:cNvPr>
          <p:cNvSpPr txBox="1"/>
          <p:nvPr/>
        </p:nvSpPr>
        <p:spPr>
          <a:xfrm>
            <a:off x="10186400" y="1841154"/>
            <a:ext cx="933612"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trois</a:t>
            </a:r>
          </a:p>
        </p:txBody>
      </p:sp>
      <p:sp>
        <p:nvSpPr>
          <p:cNvPr id="27" name="TextBox 26">
            <a:extLst>
              <a:ext uri="{FF2B5EF4-FFF2-40B4-BE49-F238E27FC236}">
                <a16:creationId xmlns:a16="http://schemas.microsoft.com/office/drawing/2014/main" id="{7F2EA692-750C-432E-8485-5297D1F51CE2}"/>
              </a:ext>
            </a:extLst>
          </p:cNvPr>
          <p:cNvSpPr txBox="1"/>
          <p:nvPr/>
        </p:nvSpPr>
        <p:spPr>
          <a:xfrm>
            <a:off x="4395184" y="5566443"/>
            <a:ext cx="1240971"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cinq</a:t>
            </a:r>
          </a:p>
        </p:txBody>
      </p:sp>
      <p:sp>
        <p:nvSpPr>
          <p:cNvPr id="28" name="TextBox 27">
            <a:extLst>
              <a:ext uri="{FF2B5EF4-FFF2-40B4-BE49-F238E27FC236}">
                <a16:creationId xmlns:a16="http://schemas.microsoft.com/office/drawing/2014/main" id="{5A5B5DD3-FEB9-4440-8011-4F4D5C867C48}"/>
              </a:ext>
            </a:extLst>
          </p:cNvPr>
          <p:cNvSpPr txBox="1"/>
          <p:nvPr/>
        </p:nvSpPr>
        <p:spPr>
          <a:xfrm>
            <a:off x="3290656" y="3730213"/>
            <a:ext cx="1477261"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sept</a:t>
            </a:r>
          </a:p>
        </p:txBody>
      </p:sp>
      <p:sp>
        <p:nvSpPr>
          <p:cNvPr id="29" name="TextBox 28">
            <a:extLst>
              <a:ext uri="{FF2B5EF4-FFF2-40B4-BE49-F238E27FC236}">
                <a16:creationId xmlns:a16="http://schemas.microsoft.com/office/drawing/2014/main" id="{594E9111-8C9D-439C-9D7D-535304601C0A}"/>
              </a:ext>
            </a:extLst>
          </p:cNvPr>
          <p:cNvSpPr txBox="1"/>
          <p:nvPr/>
        </p:nvSpPr>
        <p:spPr>
          <a:xfrm>
            <a:off x="5447856" y="3762895"/>
            <a:ext cx="1477261"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quatre</a:t>
            </a:r>
          </a:p>
        </p:txBody>
      </p:sp>
      <p:sp>
        <p:nvSpPr>
          <p:cNvPr id="30" name="TextBox 29">
            <a:extLst>
              <a:ext uri="{FF2B5EF4-FFF2-40B4-BE49-F238E27FC236}">
                <a16:creationId xmlns:a16="http://schemas.microsoft.com/office/drawing/2014/main" id="{30C0F795-6BF2-4110-8DEF-50DD9F101974}"/>
              </a:ext>
            </a:extLst>
          </p:cNvPr>
          <p:cNvSpPr txBox="1"/>
          <p:nvPr/>
        </p:nvSpPr>
        <p:spPr>
          <a:xfrm>
            <a:off x="8065994" y="3698390"/>
            <a:ext cx="1264062"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neuf</a:t>
            </a:r>
          </a:p>
        </p:txBody>
      </p:sp>
      <p:sp>
        <p:nvSpPr>
          <p:cNvPr id="31" name="TextBox 30">
            <a:extLst>
              <a:ext uri="{FF2B5EF4-FFF2-40B4-BE49-F238E27FC236}">
                <a16:creationId xmlns:a16="http://schemas.microsoft.com/office/drawing/2014/main" id="{0D848E8E-5062-4883-8BD6-E86E80502D29}"/>
              </a:ext>
            </a:extLst>
          </p:cNvPr>
          <p:cNvSpPr txBox="1"/>
          <p:nvPr/>
        </p:nvSpPr>
        <p:spPr>
          <a:xfrm>
            <a:off x="6894240" y="5523516"/>
            <a:ext cx="933612"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des</a:t>
            </a:r>
          </a:p>
        </p:txBody>
      </p:sp>
      <p:sp>
        <p:nvSpPr>
          <p:cNvPr id="32" name="TextBox 31">
            <a:extLst>
              <a:ext uri="{FF2B5EF4-FFF2-40B4-BE49-F238E27FC236}">
                <a16:creationId xmlns:a16="http://schemas.microsoft.com/office/drawing/2014/main" id="{01501F1A-4055-4EC6-9272-DC36AB4D1427}"/>
              </a:ext>
            </a:extLst>
          </p:cNvPr>
          <p:cNvSpPr txBox="1"/>
          <p:nvPr/>
        </p:nvSpPr>
        <p:spPr>
          <a:xfrm>
            <a:off x="10539123" y="3730213"/>
            <a:ext cx="1105962"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dix</a:t>
            </a:r>
            <a:endParaRPr lang="fr-FR" sz="2400" b="1" dirty="0">
              <a:solidFill>
                <a:schemeClr val="accent2"/>
              </a:solidFill>
              <a:latin typeface="Century Gothic" panose="020B0502020202020204" pitchFamily="34" charset="0"/>
            </a:endParaRPr>
          </a:p>
        </p:txBody>
      </p:sp>
      <p:sp>
        <p:nvSpPr>
          <p:cNvPr id="33" name="TextBox 32">
            <a:extLst>
              <a:ext uri="{FF2B5EF4-FFF2-40B4-BE49-F238E27FC236}">
                <a16:creationId xmlns:a16="http://schemas.microsoft.com/office/drawing/2014/main" id="{EAA99C46-6730-46EB-AED6-11040B0E1F01}"/>
              </a:ext>
            </a:extLst>
          </p:cNvPr>
          <p:cNvSpPr txBox="1"/>
          <p:nvPr/>
        </p:nvSpPr>
        <p:spPr>
          <a:xfrm>
            <a:off x="762953" y="3410918"/>
            <a:ext cx="1385188"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eleven</a:t>
            </a:r>
            <a:endParaRPr lang="en-GB" sz="2400" b="1" dirty="0">
              <a:solidFill>
                <a:srgbClr val="002060"/>
              </a:solidFill>
              <a:latin typeface="Century Gothic" panose="020B0502020202020204" pitchFamily="34" charset="0"/>
            </a:endParaRPr>
          </a:p>
        </p:txBody>
      </p:sp>
      <p:sp>
        <p:nvSpPr>
          <p:cNvPr id="34" name="TextBox 33">
            <a:extLst>
              <a:ext uri="{FF2B5EF4-FFF2-40B4-BE49-F238E27FC236}">
                <a16:creationId xmlns:a16="http://schemas.microsoft.com/office/drawing/2014/main" id="{B3B8DB80-09DC-42BE-A033-973E201D11F1}"/>
              </a:ext>
            </a:extLst>
          </p:cNvPr>
          <p:cNvSpPr txBox="1"/>
          <p:nvPr/>
        </p:nvSpPr>
        <p:spPr>
          <a:xfrm>
            <a:off x="974351" y="3775981"/>
            <a:ext cx="1478446" cy="523220"/>
          </a:xfrm>
          <a:prstGeom prst="rect">
            <a:avLst/>
          </a:prstGeom>
          <a:noFill/>
        </p:spPr>
        <p:txBody>
          <a:bodyPr wrap="square" rtlCol="0">
            <a:spAutoFit/>
          </a:bodyPr>
          <a:lstStyle/>
          <a:p>
            <a:r>
              <a:rPr lang="fr-FR" sz="2800" b="1" dirty="0">
                <a:solidFill>
                  <a:schemeClr val="accent2"/>
                </a:solidFill>
                <a:latin typeface="Century Gothic" panose="020B0502020202020204" pitchFamily="34" charset="0"/>
              </a:rPr>
              <a:t>onze</a:t>
            </a:r>
            <a:endParaRPr lang="fr-FR" sz="2400" b="1" dirty="0">
              <a:solidFill>
                <a:schemeClr val="accent2"/>
              </a:solidFill>
              <a:latin typeface="Century Gothic" panose="020B0502020202020204" pitchFamily="34" charset="0"/>
            </a:endParaRPr>
          </a:p>
        </p:txBody>
      </p:sp>
      <p:sp>
        <p:nvSpPr>
          <p:cNvPr id="35" name="TextBox 34">
            <a:extLst>
              <a:ext uri="{FF2B5EF4-FFF2-40B4-BE49-F238E27FC236}">
                <a16:creationId xmlns:a16="http://schemas.microsoft.com/office/drawing/2014/main" id="{354E4A43-EB59-4DE9-8C4D-15A98D58953D}"/>
              </a:ext>
            </a:extLst>
          </p:cNvPr>
          <p:cNvSpPr txBox="1"/>
          <p:nvPr/>
        </p:nvSpPr>
        <p:spPr>
          <a:xfrm>
            <a:off x="10063227" y="3397833"/>
            <a:ext cx="1725623"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ten</a:t>
            </a:r>
            <a:endParaRPr lang="en-GB" sz="2400" b="1" dirty="0">
              <a:solidFill>
                <a:srgbClr val="002060"/>
              </a:solidFill>
              <a:latin typeface="Century Gothic" panose="020B0502020202020204" pitchFamily="34" charset="0"/>
            </a:endParaRPr>
          </a:p>
        </p:txBody>
      </p:sp>
      <p:sp>
        <p:nvSpPr>
          <p:cNvPr id="36" name="TextBox 35">
            <a:extLst>
              <a:ext uri="{FF2B5EF4-FFF2-40B4-BE49-F238E27FC236}">
                <a16:creationId xmlns:a16="http://schemas.microsoft.com/office/drawing/2014/main" id="{B02ADC1B-537E-457E-AE4B-6C89D137AE2D}"/>
              </a:ext>
            </a:extLst>
          </p:cNvPr>
          <p:cNvSpPr txBox="1"/>
          <p:nvPr/>
        </p:nvSpPr>
        <p:spPr>
          <a:xfrm>
            <a:off x="6720228" y="5127841"/>
            <a:ext cx="1281635" cy="523220"/>
          </a:xfrm>
          <a:prstGeom prst="rect">
            <a:avLst/>
          </a:prstGeom>
          <a:noFill/>
        </p:spPr>
        <p:txBody>
          <a:bodyPr wrap="square" rtlCol="0">
            <a:spAutoFit/>
          </a:bodyPr>
          <a:lstStyle/>
          <a:p>
            <a:pPr algn="ctr"/>
            <a:r>
              <a:rPr lang="en-GB" sz="2800" b="1" dirty="0">
                <a:solidFill>
                  <a:srgbClr val="002060"/>
                </a:solidFill>
                <a:latin typeface="Century Gothic" panose="020B0502020202020204" pitchFamily="34" charset="0"/>
              </a:rPr>
              <a:t>some</a:t>
            </a:r>
          </a:p>
        </p:txBody>
      </p:sp>
    </p:spTree>
    <p:extLst>
      <p:ext uri="{BB962C8B-B14F-4D97-AF65-F5344CB8AC3E}">
        <p14:creationId xmlns:p14="http://schemas.microsoft.com/office/powerpoint/2010/main" val="1598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20440" cy="647577"/>
          </a:xfrm>
        </p:spPr>
        <p:txBody>
          <a:bodyPr>
            <a:normAutofit/>
          </a:bodyPr>
          <a:lstStyle/>
          <a:p>
            <a:r>
              <a:rPr lang="fr-FR" sz="3600" b="1" dirty="0">
                <a:solidFill>
                  <a:schemeClr val="bg1"/>
                </a:solidFill>
              </a:rPr>
              <a:t>Vocabulaire</a:t>
            </a:r>
          </a:p>
        </p:txBody>
      </p:sp>
      <p:graphicFrame>
        <p:nvGraphicFramePr>
          <p:cNvPr id="18" name="Table 17">
            <a:extLst>
              <a:ext uri="{FF2B5EF4-FFF2-40B4-BE49-F238E27FC236}">
                <a16:creationId xmlns:a16="http://schemas.microsoft.com/office/drawing/2014/main" id="{99F56A6E-CAF3-4B1F-8C4E-E90A89B76A5F}"/>
              </a:ext>
            </a:extLst>
          </p:cNvPr>
          <p:cNvGraphicFramePr>
            <a:graphicFrameLocks noGrp="1"/>
          </p:cNvGraphicFramePr>
          <p:nvPr>
            <p:extLst>
              <p:ext uri="{D42A27DB-BD31-4B8C-83A1-F6EECF244321}">
                <p14:modId xmlns:p14="http://schemas.microsoft.com/office/powerpoint/2010/main" val="1288850972"/>
              </p:ext>
            </p:extLst>
          </p:nvPr>
        </p:nvGraphicFramePr>
        <p:xfrm>
          <a:off x="6855278" y="976818"/>
          <a:ext cx="4542970" cy="5125720"/>
        </p:xfrm>
        <a:graphic>
          <a:graphicData uri="http://schemas.openxmlformats.org/drawingml/2006/table">
            <a:tbl>
              <a:tblPr firstRow="1" bandRow="1">
                <a:tableStyleId>{5C22544A-7EE6-4342-B048-85BDC9FD1C3A}</a:tableStyleId>
              </a:tblPr>
              <a:tblGrid>
                <a:gridCol w="541174">
                  <a:extLst>
                    <a:ext uri="{9D8B030D-6E8A-4147-A177-3AD203B41FA5}">
                      <a16:colId xmlns:a16="http://schemas.microsoft.com/office/drawing/2014/main" val="2301093726"/>
                    </a:ext>
                  </a:extLst>
                </a:gridCol>
                <a:gridCol w="1879812">
                  <a:extLst>
                    <a:ext uri="{9D8B030D-6E8A-4147-A177-3AD203B41FA5}">
                      <a16:colId xmlns:a16="http://schemas.microsoft.com/office/drawing/2014/main" val="3531174454"/>
                    </a:ext>
                  </a:extLst>
                </a:gridCol>
                <a:gridCol w="2121984">
                  <a:extLst>
                    <a:ext uri="{9D8B030D-6E8A-4147-A177-3AD203B41FA5}">
                      <a16:colId xmlns:a16="http://schemas.microsoft.com/office/drawing/2014/main" val="1078639713"/>
                    </a:ext>
                  </a:extLst>
                </a:gridCol>
              </a:tblGrid>
              <a:tr h="370840">
                <a:tc>
                  <a:txBody>
                    <a:bodyPr/>
                    <a:lstStyle/>
                    <a:p>
                      <a:r>
                        <a:rPr lang="en-GB" dirty="0">
                          <a:solidFill>
                            <a:srgbClr val="002060"/>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fr-FR" sz="2000" b="1" noProof="0" dirty="0">
                          <a:solidFill>
                            <a:srgbClr val="002060"/>
                          </a:solidFill>
                          <a:effectLst/>
                          <a:latin typeface="Century Gothic" panose="020B0502020202020204" pitchFamily="34" charset="0"/>
                        </a:rPr>
                        <a:t>français</a:t>
                      </a:r>
                      <a:endParaRPr lang="fr-FR" sz="1600" b="1" noProof="0"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fr-FR" sz="2000" b="1" noProof="0" dirty="0">
                          <a:solidFill>
                            <a:srgbClr val="002060"/>
                          </a:solidFill>
                          <a:effectLst/>
                          <a:latin typeface="Century Gothic" panose="020B0502020202020204" pitchFamily="34" charset="0"/>
                          <a:ea typeface="+mn-ea"/>
                          <a:cs typeface="+mn-cs"/>
                        </a:rPr>
                        <a:t>anglais</a:t>
                      </a:r>
                      <a:endParaRPr lang="fr-FR" sz="1600" b="1" noProof="0" dirty="0">
                        <a:solidFill>
                          <a:srgbClr val="002060"/>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9786581"/>
                  </a:ext>
                </a:extLst>
              </a:tr>
              <a:tr h="370840">
                <a:tc>
                  <a:txBody>
                    <a:bodyPr/>
                    <a:lstStyle/>
                    <a:p>
                      <a:pPr algn="ctr"/>
                      <a:r>
                        <a:rPr lang="en-GB" sz="2000" dirty="0">
                          <a:solidFill>
                            <a:srgbClr val="002060"/>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28801680"/>
                  </a:ext>
                </a:extLst>
              </a:tr>
              <a:tr h="370840">
                <a:tc>
                  <a:txBody>
                    <a:bodyPr/>
                    <a:lstStyle/>
                    <a:p>
                      <a:pPr algn="ctr"/>
                      <a:r>
                        <a:rPr lang="en-GB" sz="2000" dirty="0">
                          <a:solidFill>
                            <a:srgbClr val="002060"/>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23739020"/>
                  </a:ext>
                </a:extLst>
              </a:tr>
              <a:tr h="370840">
                <a:tc>
                  <a:txBody>
                    <a:bodyPr/>
                    <a:lstStyle/>
                    <a:p>
                      <a:pPr algn="ctr"/>
                      <a:r>
                        <a:rPr lang="en-GB" sz="2000" dirty="0">
                          <a:solidFill>
                            <a:srgbClr val="002060"/>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7917058"/>
                  </a:ext>
                </a:extLst>
              </a:tr>
              <a:tr h="370840">
                <a:tc>
                  <a:txBody>
                    <a:bodyPr/>
                    <a:lstStyle/>
                    <a:p>
                      <a:pPr algn="ctr"/>
                      <a:r>
                        <a:rPr lang="en-GB" sz="2000" dirty="0">
                          <a:solidFill>
                            <a:srgbClr val="002060"/>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3571950"/>
                  </a:ext>
                </a:extLst>
              </a:tr>
              <a:tr h="356682">
                <a:tc>
                  <a:txBody>
                    <a:bodyPr/>
                    <a:lstStyle/>
                    <a:p>
                      <a:pPr algn="ctr"/>
                      <a:r>
                        <a:rPr lang="en-GB" sz="2000" dirty="0">
                          <a:solidFill>
                            <a:srgbClr val="002060"/>
                          </a:solidFill>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8350229"/>
                  </a:ext>
                </a:extLst>
              </a:tr>
              <a:tr h="370840">
                <a:tc>
                  <a:txBody>
                    <a:bodyPr/>
                    <a:lstStyle/>
                    <a:p>
                      <a:pPr algn="ctr"/>
                      <a:r>
                        <a:rPr lang="en-GB" sz="2000" dirty="0">
                          <a:solidFill>
                            <a:srgbClr val="002060"/>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4135613"/>
                  </a:ext>
                </a:extLst>
              </a:tr>
              <a:tr h="370840">
                <a:tc>
                  <a:txBody>
                    <a:bodyPr/>
                    <a:lstStyle/>
                    <a:p>
                      <a:pPr algn="ctr"/>
                      <a:r>
                        <a:rPr lang="en-GB" sz="2000" dirty="0">
                          <a:solidFill>
                            <a:srgbClr val="002060"/>
                          </a:solidFill>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7370218"/>
                  </a:ext>
                </a:extLst>
              </a:tr>
              <a:tr h="370840">
                <a:tc>
                  <a:txBody>
                    <a:bodyPr/>
                    <a:lstStyle/>
                    <a:p>
                      <a:pPr algn="ctr"/>
                      <a:r>
                        <a:rPr lang="en-GB" sz="2000" dirty="0">
                          <a:solidFill>
                            <a:srgbClr val="002060"/>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52185148"/>
                  </a:ext>
                </a:extLst>
              </a:tr>
              <a:tr h="370840">
                <a:tc>
                  <a:txBody>
                    <a:bodyPr/>
                    <a:lstStyle/>
                    <a:p>
                      <a:pPr algn="ctr"/>
                      <a:r>
                        <a:rPr lang="en-GB" sz="2000" dirty="0">
                          <a:solidFill>
                            <a:srgbClr val="002060"/>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8096416"/>
                  </a:ext>
                </a:extLst>
              </a:tr>
              <a:tr h="370840">
                <a:tc>
                  <a:txBody>
                    <a:bodyPr/>
                    <a:lstStyle/>
                    <a:p>
                      <a:pPr algn="ctr"/>
                      <a:r>
                        <a:rPr lang="en-GB" sz="2000" dirty="0">
                          <a:solidFill>
                            <a:srgbClr val="002060"/>
                          </a:solidFill>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588667"/>
                  </a:ext>
                </a:extLst>
              </a:tr>
              <a:tr h="370840">
                <a:tc>
                  <a:txBody>
                    <a:bodyPr/>
                    <a:lstStyle/>
                    <a:p>
                      <a:pPr algn="ctr"/>
                      <a:r>
                        <a:rPr lang="en-GB" sz="2000" dirty="0">
                          <a:solidFill>
                            <a:srgbClr val="002060"/>
                          </a:solidFill>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2867263"/>
                  </a:ext>
                </a:extLst>
              </a:tr>
              <a:tr h="370840">
                <a:tc>
                  <a:txBody>
                    <a:bodyPr/>
                    <a:lstStyle/>
                    <a:p>
                      <a:pPr algn="ctr"/>
                      <a:r>
                        <a:rPr lang="en-GB" sz="2000" dirty="0">
                          <a:solidFill>
                            <a:srgbClr val="002060"/>
                          </a:solidFill>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fr-FR" sz="2000" noProof="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GB" sz="20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1948145"/>
                  </a:ext>
                </a:extLst>
              </a:tr>
            </a:tbl>
          </a:graphicData>
        </a:graphic>
      </p:graphicFrame>
      <p:grpSp>
        <p:nvGrpSpPr>
          <p:cNvPr id="19" name="Group 18">
            <a:extLst>
              <a:ext uri="{FF2B5EF4-FFF2-40B4-BE49-F238E27FC236}">
                <a16:creationId xmlns:a16="http://schemas.microsoft.com/office/drawing/2014/main" id="{6250D839-EDEC-49F5-B6A7-C1D1EAE67D77}"/>
              </a:ext>
            </a:extLst>
          </p:cNvPr>
          <p:cNvGrpSpPr/>
          <p:nvPr/>
        </p:nvGrpSpPr>
        <p:grpSpPr>
          <a:xfrm>
            <a:off x="7534408" y="1388100"/>
            <a:ext cx="1861091" cy="4714438"/>
            <a:chOff x="7572158" y="1156442"/>
            <a:chExt cx="1861091" cy="4714438"/>
          </a:xfrm>
        </p:grpSpPr>
        <p:sp>
          <p:nvSpPr>
            <p:cNvPr id="20" name="TextBox 19">
              <a:extLst>
                <a:ext uri="{FF2B5EF4-FFF2-40B4-BE49-F238E27FC236}">
                  <a16:creationId xmlns:a16="http://schemas.microsoft.com/office/drawing/2014/main" id="{4530575D-A713-4BAE-BD70-C670C6B04F74}"/>
                </a:ext>
              </a:extLst>
            </p:cNvPr>
            <p:cNvSpPr txBox="1"/>
            <p:nvPr/>
          </p:nvSpPr>
          <p:spPr>
            <a:xfrm>
              <a:off x="8471523" y="2262531"/>
              <a:ext cx="504526" cy="369332"/>
            </a:xfrm>
            <a:prstGeom prst="rect">
              <a:avLst/>
            </a:prstGeom>
            <a:noFill/>
          </p:spPr>
          <p:txBody>
            <a:bodyPr wrap="square" rtlCol="0">
              <a:spAutoFit/>
            </a:bodyPr>
            <a:lstStyle/>
            <a:p>
              <a:endParaRPr lang="en-GB" dirty="0">
                <a:solidFill>
                  <a:srgbClr val="002060"/>
                </a:solidFill>
                <a:latin typeface="+mj-lt"/>
              </a:endParaRPr>
            </a:p>
          </p:txBody>
        </p:sp>
        <p:sp>
          <p:nvSpPr>
            <p:cNvPr id="21" name="TextBox 20">
              <a:extLst>
                <a:ext uri="{FF2B5EF4-FFF2-40B4-BE49-F238E27FC236}">
                  <a16:creationId xmlns:a16="http://schemas.microsoft.com/office/drawing/2014/main" id="{2202D912-F9A9-4BCA-AE50-54450E7992B0}"/>
                </a:ext>
              </a:extLst>
            </p:cNvPr>
            <p:cNvSpPr txBox="1"/>
            <p:nvPr/>
          </p:nvSpPr>
          <p:spPr>
            <a:xfrm>
              <a:off x="8623923" y="2414931"/>
              <a:ext cx="504526" cy="369332"/>
            </a:xfrm>
            <a:prstGeom prst="rect">
              <a:avLst/>
            </a:prstGeom>
            <a:noFill/>
          </p:spPr>
          <p:txBody>
            <a:bodyPr wrap="square" rtlCol="0">
              <a:spAutoFit/>
            </a:bodyPr>
            <a:lstStyle/>
            <a:p>
              <a:endParaRPr lang="en-GB" dirty="0">
                <a:solidFill>
                  <a:srgbClr val="002060"/>
                </a:solidFill>
                <a:latin typeface="+mj-lt"/>
              </a:endParaRPr>
            </a:p>
          </p:txBody>
        </p:sp>
        <p:sp>
          <p:nvSpPr>
            <p:cNvPr id="22" name="TextBox 21">
              <a:extLst>
                <a:ext uri="{FF2B5EF4-FFF2-40B4-BE49-F238E27FC236}">
                  <a16:creationId xmlns:a16="http://schemas.microsoft.com/office/drawing/2014/main" id="{7213028C-20A2-4E50-A16B-0298FDD0D4A7}"/>
                </a:ext>
              </a:extLst>
            </p:cNvPr>
            <p:cNvSpPr txBox="1"/>
            <p:nvPr/>
          </p:nvSpPr>
          <p:spPr>
            <a:xfrm>
              <a:off x="8776323" y="2567331"/>
              <a:ext cx="504526" cy="369332"/>
            </a:xfrm>
            <a:prstGeom prst="rect">
              <a:avLst/>
            </a:prstGeom>
            <a:noFill/>
          </p:spPr>
          <p:txBody>
            <a:bodyPr wrap="square" rtlCol="0">
              <a:spAutoFit/>
            </a:bodyPr>
            <a:lstStyle/>
            <a:p>
              <a:endParaRPr lang="en-GB" dirty="0">
                <a:solidFill>
                  <a:srgbClr val="002060"/>
                </a:solidFill>
                <a:latin typeface="+mj-lt"/>
              </a:endParaRPr>
            </a:p>
          </p:txBody>
        </p:sp>
        <p:sp>
          <p:nvSpPr>
            <p:cNvPr id="23" name="TextBox 22">
              <a:extLst>
                <a:ext uri="{FF2B5EF4-FFF2-40B4-BE49-F238E27FC236}">
                  <a16:creationId xmlns:a16="http://schemas.microsoft.com/office/drawing/2014/main" id="{F7A25C94-0257-4FB3-8933-06622B594A87}"/>
                </a:ext>
              </a:extLst>
            </p:cNvPr>
            <p:cNvSpPr txBox="1"/>
            <p:nvPr/>
          </p:nvSpPr>
          <p:spPr>
            <a:xfrm>
              <a:off x="8928723" y="2719731"/>
              <a:ext cx="504526" cy="369332"/>
            </a:xfrm>
            <a:prstGeom prst="rect">
              <a:avLst/>
            </a:prstGeom>
            <a:noFill/>
          </p:spPr>
          <p:txBody>
            <a:bodyPr wrap="square" rtlCol="0">
              <a:spAutoFit/>
            </a:bodyPr>
            <a:lstStyle/>
            <a:p>
              <a:endParaRPr lang="en-GB" dirty="0">
                <a:solidFill>
                  <a:srgbClr val="002060"/>
                </a:solidFill>
                <a:latin typeface="+mj-lt"/>
              </a:endParaRPr>
            </a:p>
          </p:txBody>
        </p:sp>
        <p:sp>
          <p:nvSpPr>
            <p:cNvPr id="24" name="TextBox 23">
              <a:extLst>
                <a:ext uri="{FF2B5EF4-FFF2-40B4-BE49-F238E27FC236}">
                  <a16:creationId xmlns:a16="http://schemas.microsoft.com/office/drawing/2014/main" id="{D982DA03-D4B0-4747-A31F-255C94F66020}"/>
                </a:ext>
              </a:extLst>
            </p:cNvPr>
            <p:cNvSpPr txBox="1"/>
            <p:nvPr/>
          </p:nvSpPr>
          <p:spPr>
            <a:xfrm>
              <a:off x="7779137" y="1517817"/>
              <a:ext cx="1026368" cy="400110"/>
            </a:xfrm>
            <a:prstGeom prst="rect">
              <a:avLst/>
            </a:prstGeom>
            <a:noFill/>
          </p:spPr>
          <p:txBody>
            <a:bodyPr wrap="square" rtlCol="0">
              <a:spAutoFit/>
            </a:bodyPr>
            <a:lstStyle/>
            <a:p>
              <a:pPr algn="ctr"/>
              <a:r>
                <a:rPr lang="fr-FR" sz="2000" dirty="0">
                  <a:solidFill>
                    <a:srgbClr val="002060"/>
                  </a:solidFill>
                  <a:latin typeface="+mj-lt"/>
                </a:rPr>
                <a:t>deux</a:t>
              </a:r>
            </a:p>
          </p:txBody>
        </p:sp>
        <p:sp>
          <p:nvSpPr>
            <p:cNvPr id="25" name="TextBox 24">
              <a:extLst>
                <a:ext uri="{FF2B5EF4-FFF2-40B4-BE49-F238E27FC236}">
                  <a16:creationId xmlns:a16="http://schemas.microsoft.com/office/drawing/2014/main" id="{5DF70C78-9167-4351-BAAC-882BC2101FBB}"/>
                </a:ext>
              </a:extLst>
            </p:cNvPr>
            <p:cNvSpPr txBox="1"/>
            <p:nvPr/>
          </p:nvSpPr>
          <p:spPr>
            <a:xfrm>
              <a:off x="7658722" y="1926531"/>
              <a:ext cx="1234750" cy="400110"/>
            </a:xfrm>
            <a:prstGeom prst="rect">
              <a:avLst/>
            </a:prstGeom>
            <a:noFill/>
          </p:spPr>
          <p:txBody>
            <a:bodyPr wrap="square" rtlCol="0">
              <a:spAutoFit/>
            </a:bodyPr>
            <a:lstStyle/>
            <a:p>
              <a:pPr algn="ctr"/>
              <a:r>
                <a:rPr lang="fr-FR" sz="2000" dirty="0">
                  <a:solidFill>
                    <a:srgbClr val="002060"/>
                  </a:solidFill>
                  <a:latin typeface="+mj-lt"/>
                </a:rPr>
                <a:t>trois</a:t>
              </a:r>
            </a:p>
          </p:txBody>
        </p:sp>
        <p:sp>
          <p:nvSpPr>
            <p:cNvPr id="26" name="TextBox 25">
              <a:extLst>
                <a:ext uri="{FF2B5EF4-FFF2-40B4-BE49-F238E27FC236}">
                  <a16:creationId xmlns:a16="http://schemas.microsoft.com/office/drawing/2014/main" id="{E04C7B1B-86E7-489B-8C0B-8595CD5F30AA}"/>
                </a:ext>
              </a:extLst>
            </p:cNvPr>
            <p:cNvSpPr txBox="1"/>
            <p:nvPr/>
          </p:nvSpPr>
          <p:spPr>
            <a:xfrm>
              <a:off x="7572158" y="2302993"/>
              <a:ext cx="1456028" cy="400110"/>
            </a:xfrm>
            <a:prstGeom prst="rect">
              <a:avLst/>
            </a:prstGeom>
            <a:noFill/>
          </p:spPr>
          <p:txBody>
            <a:bodyPr wrap="square" rtlCol="0">
              <a:spAutoFit/>
            </a:bodyPr>
            <a:lstStyle/>
            <a:p>
              <a:pPr algn="ctr"/>
              <a:r>
                <a:rPr lang="fr-FR" sz="2000" dirty="0">
                  <a:solidFill>
                    <a:srgbClr val="002060"/>
                  </a:solidFill>
                  <a:latin typeface="+mj-lt"/>
                </a:rPr>
                <a:t>quatre</a:t>
              </a:r>
            </a:p>
          </p:txBody>
        </p:sp>
        <p:sp>
          <p:nvSpPr>
            <p:cNvPr id="27" name="TextBox 26">
              <a:extLst>
                <a:ext uri="{FF2B5EF4-FFF2-40B4-BE49-F238E27FC236}">
                  <a16:creationId xmlns:a16="http://schemas.microsoft.com/office/drawing/2014/main" id="{FD721F9B-E5DF-459C-A429-A02AF328FE48}"/>
                </a:ext>
              </a:extLst>
            </p:cNvPr>
            <p:cNvSpPr txBox="1"/>
            <p:nvPr/>
          </p:nvSpPr>
          <p:spPr>
            <a:xfrm>
              <a:off x="7572158" y="2694445"/>
              <a:ext cx="1454347" cy="400110"/>
            </a:xfrm>
            <a:prstGeom prst="rect">
              <a:avLst/>
            </a:prstGeom>
            <a:noFill/>
          </p:spPr>
          <p:txBody>
            <a:bodyPr wrap="square" rtlCol="0">
              <a:spAutoFit/>
            </a:bodyPr>
            <a:lstStyle/>
            <a:p>
              <a:pPr algn="ctr"/>
              <a:r>
                <a:rPr lang="fr-FR" sz="2000" dirty="0">
                  <a:solidFill>
                    <a:srgbClr val="002060"/>
                  </a:solidFill>
                  <a:latin typeface="+mj-lt"/>
                </a:rPr>
                <a:t>cinq</a:t>
              </a:r>
            </a:p>
          </p:txBody>
        </p:sp>
        <p:sp>
          <p:nvSpPr>
            <p:cNvPr id="28" name="TextBox 27">
              <a:extLst>
                <a:ext uri="{FF2B5EF4-FFF2-40B4-BE49-F238E27FC236}">
                  <a16:creationId xmlns:a16="http://schemas.microsoft.com/office/drawing/2014/main" id="{536F0AE8-60C4-4E6D-96C6-B352F9304043}"/>
                </a:ext>
              </a:extLst>
            </p:cNvPr>
            <p:cNvSpPr txBox="1"/>
            <p:nvPr/>
          </p:nvSpPr>
          <p:spPr>
            <a:xfrm>
              <a:off x="7846099" y="3147367"/>
              <a:ext cx="942844" cy="400110"/>
            </a:xfrm>
            <a:prstGeom prst="rect">
              <a:avLst/>
            </a:prstGeom>
            <a:noFill/>
          </p:spPr>
          <p:txBody>
            <a:bodyPr wrap="square" rtlCol="0">
              <a:spAutoFit/>
            </a:bodyPr>
            <a:lstStyle/>
            <a:p>
              <a:pPr algn="ctr"/>
              <a:r>
                <a:rPr lang="fr-FR" sz="2000" dirty="0">
                  <a:solidFill>
                    <a:srgbClr val="002060"/>
                  </a:solidFill>
                  <a:latin typeface="+mj-lt"/>
                </a:rPr>
                <a:t>six</a:t>
              </a:r>
            </a:p>
          </p:txBody>
        </p:sp>
        <p:sp>
          <p:nvSpPr>
            <p:cNvPr id="29" name="TextBox 28">
              <a:extLst>
                <a:ext uri="{FF2B5EF4-FFF2-40B4-BE49-F238E27FC236}">
                  <a16:creationId xmlns:a16="http://schemas.microsoft.com/office/drawing/2014/main" id="{B694DCC0-FCAB-4F64-82BF-5FEFB805C0CE}"/>
                </a:ext>
              </a:extLst>
            </p:cNvPr>
            <p:cNvSpPr txBox="1"/>
            <p:nvPr/>
          </p:nvSpPr>
          <p:spPr>
            <a:xfrm>
              <a:off x="7672725" y="3516895"/>
              <a:ext cx="1303324" cy="400110"/>
            </a:xfrm>
            <a:prstGeom prst="rect">
              <a:avLst/>
            </a:prstGeom>
            <a:noFill/>
          </p:spPr>
          <p:txBody>
            <a:bodyPr wrap="square" rtlCol="0">
              <a:spAutoFit/>
            </a:bodyPr>
            <a:lstStyle/>
            <a:p>
              <a:pPr algn="ctr"/>
              <a:r>
                <a:rPr lang="fr-FR" sz="2000" dirty="0">
                  <a:solidFill>
                    <a:srgbClr val="002060"/>
                  </a:solidFill>
                  <a:latin typeface="+mj-lt"/>
                </a:rPr>
                <a:t>sept</a:t>
              </a:r>
            </a:p>
          </p:txBody>
        </p:sp>
        <p:sp>
          <p:nvSpPr>
            <p:cNvPr id="30" name="TextBox 29">
              <a:extLst>
                <a:ext uri="{FF2B5EF4-FFF2-40B4-BE49-F238E27FC236}">
                  <a16:creationId xmlns:a16="http://schemas.microsoft.com/office/drawing/2014/main" id="{A776C84B-B39C-4435-95D8-DB3AC2957837}"/>
                </a:ext>
              </a:extLst>
            </p:cNvPr>
            <p:cNvSpPr txBox="1"/>
            <p:nvPr/>
          </p:nvSpPr>
          <p:spPr>
            <a:xfrm>
              <a:off x="8035727" y="3909256"/>
              <a:ext cx="701902" cy="677108"/>
            </a:xfrm>
            <a:prstGeom prst="rect">
              <a:avLst/>
            </a:prstGeom>
            <a:noFill/>
          </p:spPr>
          <p:txBody>
            <a:bodyPr wrap="square" rtlCol="0">
              <a:spAutoFit/>
            </a:bodyPr>
            <a:lstStyle/>
            <a:p>
              <a:r>
                <a:rPr lang="fr-FR" sz="2000" dirty="0">
                  <a:solidFill>
                    <a:srgbClr val="002060"/>
                  </a:solidFill>
                  <a:latin typeface="+mj-lt"/>
                </a:rPr>
                <a:t>huit</a:t>
              </a:r>
            </a:p>
            <a:p>
              <a:endParaRPr lang="en-GB" dirty="0">
                <a:solidFill>
                  <a:srgbClr val="002060"/>
                </a:solidFill>
                <a:latin typeface="+mj-lt"/>
              </a:endParaRPr>
            </a:p>
          </p:txBody>
        </p:sp>
        <p:sp>
          <p:nvSpPr>
            <p:cNvPr id="31" name="TextBox 30">
              <a:extLst>
                <a:ext uri="{FF2B5EF4-FFF2-40B4-BE49-F238E27FC236}">
                  <a16:creationId xmlns:a16="http://schemas.microsoft.com/office/drawing/2014/main" id="{A59CE85B-5816-4315-BC2F-8F1FB75762A3}"/>
                </a:ext>
              </a:extLst>
            </p:cNvPr>
            <p:cNvSpPr txBox="1"/>
            <p:nvPr/>
          </p:nvSpPr>
          <p:spPr>
            <a:xfrm>
              <a:off x="7897413" y="4323139"/>
              <a:ext cx="840216" cy="400110"/>
            </a:xfrm>
            <a:prstGeom prst="rect">
              <a:avLst/>
            </a:prstGeom>
            <a:noFill/>
          </p:spPr>
          <p:txBody>
            <a:bodyPr wrap="square" rtlCol="0">
              <a:spAutoFit/>
            </a:bodyPr>
            <a:lstStyle/>
            <a:p>
              <a:pPr algn="ctr"/>
              <a:r>
                <a:rPr lang="fr-FR" sz="2000" dirty="0">
                  <a:solidFill>
                    <a:srgbClr val="002060"/>
                  </a:solidFill>
                  <a:latin typeface="+mj-lt"/>
                </a:rPr>
                <a:t>neuf</a:t>
              </a:r>
            </a:p>
          </p:txBody>
        </p:sp>
        <p:sp>
          <p:nvSpPr>
            <p:cNvPr id="32" name="TextBox 31">
              <a:extLst>
                <a:ext uri="{FF2B5EF4-FFF2-40B4-BE49-F238E27FC236}">
                  <a16:creationId xmlns:a16="http://schemas.microsoft.com/office/drawing/2014/main" id="{30C8BC97-9BA0-4720-BD18-7A395D886FA0}"/>
                </a:ext>
              </a:extLst>
            </p:cNvPr>
            <p:cNvSpPr txBox="1"/>
            <p:nvPr/>
          </p:nvSpPr>
          <p:spPr>
            <a:xfrm>
              <a:off x="7881017" y="4707589"/>
              <a:ext cx="873008" cy="400110"/>
            </a:xfrm>
            <a:prstGeom prst="rect">
              <a:avLst/>
            </a:prstGeom>
            <a:noFill/>
          </p:spPr>
          <p:txBody>
            <a:bodyPr wrap="square" rtlCol="0">
              <a:spAutoFit/>
            </a:bodyPr>
            <a:lstStyle/>
            <a:p>
              <a:pPr algn="ctr"/>
              <a:r>
                <a:rPr lang="fr-FR" sz="2000" dirty="0">
                  <a:solidFill>
                    <a:srgbClr val="002060"/>
                  </a:solidFill>
                  <a:latin typeface="+mj-lt"/>
                </a:rPr>
                <a:t>dix</a:t>
              </a:r>
            </a:p>
          </p:txBody>
        </p:sp>
        <p:sp>
          <p:nvSpPr>
            <p:cNvPr id="33" name="TextBox 32">
              <a:extLst>
                <a:ext uri="{FF2B5EF4-FFF2-40B4-BE49-F238E27FC236}">
                  <a16:creationId xmlns:a16="http://schemas.microsoft.com/office/drawing/2014/main" id="{DA46B713-E850-40D0-8042-D23CB3CDF3A4}"/>
                </a:ext>
              </a:extLst>
            </p:cNvPr>
            <p:cNvSpPr txBox="1"/>
            <p:nvPr/>
          </p:nvSpPr>
          <p:spPr>
            <a:xfrm>
              <a:off x="7861324" y="5082428"/>
              <a:ext cx="944181" cy="400110"/>
            </a:xfrm>
            <a:prstGeom prst="rect">
              <a:avLst/>
            </a:prstGeom>
            <a:noFill/>
          </p:spPr>
          <p:txBody>
            <a:bodyPr wrap="square" rtlCol="0">
              <a:spAutoFit/>
            </a:bodyPr>
            <a:lstStyle/>
            <a:p>
              <a:pPr algn="ctr"/>
              <a:r>
                <a:rPr lang="fr-FR" sz="2000">
                  <a:solidFill>
                    <a:srgbClr val="002060"/>
                  </a:solidFill>
                  <a:latin typeface="+mj-lt"/>
                </a:rPr>
                <a:t>onze</a:t>
              </a:r>
              <a:endParaRPr lang="fr-FR" sz="2000" dirty="0">
                <a:solidFill>
                  <a:srgbClr val="002060"/>
                </a:solidFill>
                <a:latin typeface="+mj-lt"/>
              </a:endParaRPr>
            </a:p>
          </p:txBody>
        </p:sp>
        <p:sp>
          <p:nvSpPr>
            <p:cNvPr id="34" name="TextBox 33">
              <a:extLst>
                <a:ext uri="{FF2B5EF4-FFF2-40B4-BE49-F238E27FC236}">
                  <a16:creationId xmlns:a16="http://schemas.microsoft.com/office/drawing/2014/main" id="{E6213619-F170-4F9B-BE94-3C70C2F7E293}"/>
                </a:ext>
              </a:extLst>
            </p:cNvPr>
            <p:cNvSpPr txBox="1"/>
            <p:nvPr/>
          </p:nvSpPr>
          <p:spPr>
            <a:xfrm>
              <a:off x="7803032" y="5470770"/>
              <a:ext cx="1028979" cy="400110"/>
            </a:xfrm>
            <a:prstGeom prst="rect">
              <a:avLst/>
            </a:prstGeom>
            <a:noFill/>
          </p:spPr>
          <p:txBody>
            <a:bodyPr wrap="square" rtlCol="0">
              <a:spAutoFit/>
            </a:bodyPr>
            <a:lstStyle/>
            <a:p>
              <a:pPr algn="ctr"/>
              <a:r>
                <a:rPr lang="fr-FR" sz="2000" dirty="0">
                  <a:solidFill>
                    <a:srgbClr val="002060"/>
                  </a:solidFill>
                  <a:latin typeface="+mj-lt"/>
                </a:rPr>
                <a:t>douze</a:t>
              </a:r>
            </a:p>
          </p:txBody>
        </p:sp>
        <p:sp>
          <p:nvSpPr>
            <p:cNvPr id="35" name="TextBox 34">
              <a:extLst>
                <a:ext uri="{FF2B5EF4-FFF2-40B4-BE49-F238E27FC236}">
                  <a16:creationId xmlns:a16="http://schemas.microsoft.com/office/drawing/2014/main" id="{97057A1A-943C-41DF-AA23-C9DA667BBA3C}"/>
                </a:ext>
              </a:extLst>
            </p:cNvPr>
            <p:cNvSpPr txBox="1"/>
            <p:nvPr/>
          </p:nvSpPr>
          <p:spPr>
            <a:xfrm flipH="1">
              <a:off x="8005417" y="1156442"/>
              <a:ext cx="637939" cy="400110"/>
            </a:xfrm>
            <a:prstGeom prst="rect">
              <a:avLst/>
            </a:prstGeom>
            <a:noFill/>
          </p:spPr>
          <p:txBody>
            <a:bodyPr wrap="square" rtlCol="0">
              <a:spAutoFit/>
            </a:bodyPr>
            <a:lstStyle/>
            <a:p>
              <a:r>
                <a:rPr lang="en-GB" sz="2000" dirty="0">
                  <a:solidFill>
                    <a:srgbClr val="002060"/>
                  </a:solidFill>
                  <a:latin typeface="+mj-lt"/>
                </a:rPr>
                <a:t>des</a:t>
              </a:r>
            </a:p>
          </p:txBody>
        </p:sp>
      </p:grpSp>
      <p:grpSp>
        <p:nvGrpSpPr>
          <p:cNvPr id="36" name="Group 35">
            <a:extLst>
              <a:ext uri="{FF2B5EF4-FFF2-40B4-BE49-F238E27FC236}">
                <a16:creationId xmlns:a16="http://schemas.microsoft.com/office/drawing/2014/main" id="{E1B6F936-2EA8-418A-87F9-3C7EB67A139E}"/>
              </a:ext>
            </a:extLst>
          </p:cNvPr>
          <p:cNvGrpSpPr/>
          <p:nvPr/>
        </p:nvGrpSpPr>
        <p:grpSpPr>
          <a:xfrm>
            <a:off x="9348975" y="1380143"/>
            <a:ext cx="1922106" cy="4730751"/>
            <a:chOff x="9386725" y="1148485"/>
            <a:chExt cx="1922106" cy="4730751"/>
          </a:xfrm>
        </p:grpSpPr>
        <p:sp>
          <p:nvSpPr>
            <p:cNvPr id="37" name="TextBox 36">
              <a:extLst>
                <a:ext uri="{FF2B5EF4-FFF2-40B4-BE49-F238E27FC236}">
                  <a16:creationId xmlns:a16="http://schemas.microsoft.com/office/drawing/2014/main" id="{725042D9-59AC-4098-965E-D2DB4FF24C20}"/>
                </a:ext>
              </a:extLst>
            </p:cNvPr>
            <p:cNvSpPr txBox="1"/>
            <p:nvPr/>
          </p:nvSpPr>
          <p:spPr>
            <a:xfrm>
              <a:off x="9386725" y="1148485"/>
              <a:ext cx="1922106" cy="400110"/>
            </a:xfrm>
            <a:prstGeom prst="rect">
              <a:avLst/>
            </a:prstGeom>
            <a:noFill/>
          </p:spPr>
          <p:txBody>
            <a:bodyPr wrap="square" rtlCol="0">
              <a:spAutoFit/>
            </a:bodyPr>
            <a:lstStyle/>
            <a:p>
              <a:pPr algn="ctr"/>
              <a:r>
                <a:rPr lang="en-GB" sz="2000">
                  <a:solidFill>
                    <a:srgbClr val="002060"/>
                  </a:solidFill>
                  <a:latin typeface="+mj-lt"/>
                </a:rPr>
                <a:t>some (plural)</a:t>
              </a:r>
              <a:endParaRPr lang="en-GB" sz="2000" dirty="0">
                <a:solidFill>
                  <a:srgbClr val="002060"/>
                </a:solidFill>
                <a:latin typeface="+mj-lt"/>
              </a:endParaRPr>
            </a:p>
          </p:txBody>
        </p:sp>
        <p:sp>
          <p:nvSpPr>
            <p:cNvPr id="38" name="TextBox 37">
              <a:extLst>
                <a:ext uri="{FF2B5EF4-FFF2-40B4-BE49-F238E27FC236}">
                  <a16:creationId xmlns:a16="http://schemas.microsoft.com/office/drawing/2014/main" id="{4E0E11D4-5A0D-4C72-BB50-FD42A23C5DCF}"/>
                </a:ext>
              </a:extLst>
            </p:cNvPr>
            <p:cNvSpPr txBox="1"/>
            <p:nvPr/>
          </p:nvSpPr>
          <p:spPr>
            <a:xfrm>
              <a:off x="9453720" y="1564776"/>
              <a:ext cx="1757275" cy="400110"/>
            </a:xfrm>
            <a:prstGeom prst="rect">
              <a:avLst/>
            </a:prstGeom>
            <a:noFill/>
          </p:spPr>
          <p:txBody>
            <a:bodyPr wrap="square" rtlCol="0">
              <a:spAutoFit/>
            </a:bodyPr>
            <a:lstStyle/>
            <a:p>
              <a:pPr algn="ctr"/>
              <a:r>
                <a:rPr lang="en-GB" sz="2000">
                  <a:solidFill>
                    <a:srgbClr val="002060"/>
                  </a:solidFill>
                  <a:latin typeface="+mj-lt"/>
                </a:rPr>
                <a:t>two</a:t>
              </a:r>
              <a:endParaRPr lang="en-GB" sz="2000" dirty="0">
                <a:solidFill>
                  <a:srgbClr val="002060"/>
                </a:solidFill>
                <a:latin typeface="+mj-lt"/>
              </a:endParaRPr>
            </a:p>
          </p:txBody>
        </p:sp>
        <p:sp>
          <p:nvSpPr>
            <p:cNvPr id="39" name="TextBox 38">
              <a:extLst>
                <a:ext uri="{FF2B5EF4-FFF2-40B4-BE49-F238E27FC236}">
                  <a16:creationId xmlns:a16="http://schemas.microsoft.com/office/drawing/2014/main" id="{6E9DC921-05F5-4C26-A472-4F716E7D76B6}"/>
                </a:ext>
              </a:extLst>
            </p:cNvPr>
            <p:cNvSpPr txBox="1"/>
            <p:nvPr/>
          </p:nvSpPr>
          <p:spPr>
            <a:xfrm>
              <a:off x="9779592" y="1917927"/>
              <a:ext cx="1136371" cy="400110"/>
            </a:xfrm>
            <a:prstGeom prst="rect">
              <a:avLst/>
            </a:prstGeom>
            <a:noFill/>
          </p:spPr>
          <p:txBody>
            <a:bodyPr wrap="square" rtlCol="0">
              <a:spAutoFit/>
            </a:bodyPr>
            <a:lstStyle/>
            <a:p>
              <a:pPr algn="ctr"/>
              <a:r>
                <a:rPr lang="en-GB" sz="2000">
                  <a:solidFill>
                    <a:srgbClr val="002060"/>
                  </a:solidFill>
                  <a:latin typeface="+mj-lt"/>
                </a:rPr>
                <a:t>three</a:t>
              </a:r>
              <a:endParaRPr lang="en-GB" sz="2000" dirty="0">
                <a:solidFill>
                  <a:srgbClr val="002060"/>
                </a:solidFill>
                <a:latin typeface="+mj-lt"/>
              </a:endParaRPr>
            </a:p>
          </p:txBody>
        </p:sp>
        <p:sp>
          <p:nvSpPr>
            <p:cNvPr id="40" name="TextBox 39">
              <a:extLst>
                <a:ext uri="{FF2B5EF4-FFF2-40B4-BE49-F238E27FC236}">
                  <a16:creationId xmlns:a16="http://schemas.microsoft.com/office/drawing/2014/main" id="{953C86BD-EDEC-449A-8121-B2D70D7CE98B}"/>
                </a:ext>
              </a:extLst>
            </p:cNvPr>
            <p:cNvSpPr txBox="1"/>
            <p:nvPr/>
          </p:nvSpPr>
          <p:spPr>
            <a:xfrm>
              <a:off x="9586753" y="2343490"/>
              <a:ext cx="1510498" cy="400110"/>
            </a:xfrm>
            <a:prstGeom prst="rect">
              <a:avLst/>
            </a:prstGeom>
            <a:noFill/>
          </p:spPr>
          <p:txBody>
            <a:bodyPr wrap="square" rtlCol="0">
              <a:spAutoFit/>
            </a:bodyPr>
            <a:lstStyle/>
            <a:p>
              <a:pPr algn="ctr"/>
              <a:r>
                <a:rPr lang="en-GB" sz="2000" dirty="0">
                  <a:solidFill>
                    <a:srgbClr val="002060"/>
                  </a:solidFill>
                  <a:latin typeface="+mj-lt"/>
                </a:rPr>
                <a:t>four</a:t>
              </a:r>
            </a:p>
          </p:txBody>
        </p:sp>
        <p:sp>
          <p:nvSpPr>
            <p:cNvPr id="41" name="TextBox 40">
              <a:extLst>
                <a:ext uri="{FF2B5EF4-FFF2-40B4-BE49-F238E27FC236}">
                  <a16:creationId xmlns:a16="http://schemas.microsoft.com/office/drawing/2014/main" id="{E4EDA9CC-1EB6-4693-AD20-9C0FAE656BF7}"/>
                </a:ext>
              </a:extLst>
            </p:cNvPr>
            <p:cNvSpPr txBox="1"/>
            <p:nvPr/>
          </p:nvSpPr>
          <p:spPr>
            <a:xfrm>
              <a:off x="9645513" y="2712822"/>
              <a:ext cx="1398434" cy="400110"/>
            </a:xfrm>
            <a:prstGeom prst="rect">
              <a:avLst/>
            </a:prstGeom>
            <a:noFill/>
          </p:spPr>
          <p:txBody>
            <a:bodyPr wrap="square" rtlCol="0">
              <a:spAutoFit/>
            </a:bodyPr>
            <a:lstStyle/>
            <a:p>
              <a:pPr algn="ctr"/>
              <a:r>
                <a:rPr lang="en-GB" sz="2000" dirty="0">
                  <a:solidFill>
                    <a:srgbClr val="002060"/>
                  </a:solidFill>
                  <a:latin typeface="+mj-lt"/>
                </a:rPr>
                <a:t>five</a:t>
              </a:r>
            </a:p>
          </p:txBody>
        </p:sp>
        <p:sp>
          <p:nvSpPr>
            <p:cNvPr id="42" name="TextBox 41">
              <a:extLst>
                <a:ext uri="{FF2B5EF4-FFF2-40B4-BE49-F238E27FC236}">
                  <a16:creationId xmlns:a16="http://schemas.microsoft.com/office/drawing/2014/main" id="{AA046038-0A9B-4856-A222-773C62DC2B06}"/>
                </a:ext>
              </a:extLst>
            </p:cNvPr>
            <p:cNvSpPr txBox="1"/>
            <p:nvPr/>
          </p:nvSpPr>
          <p:spPr>
            <a:xfrm>
              <a:off x="9467528" y="3120174"/>
              <a:ext cx="1765392" cy="400110"/>
            </a:xfrm>
            <a:prstGeom prst="rect">
              <a:avLst/>
            </a:prstGeom>
            <a:noFill/>
          </p:spPr>
          <p:txBody>
            <a:bodyPr wrap="square" rtlCol="0">
              <a:spAutoFit/>
            </a:bodyPr>
            <a:lstStyle/>
            <a:p>
              <a:pPr algn="ctr"/>
              <a:r>
                <a:rPr lang="en-GB" sz="2000">
                  <a:solidFill>
                    <a:srgbClr val="002060"/>
                  </a:solidFill>
                  <a:latin typeface="+mj-lt"/>
                </a:rPr>
                <a:t>six</a:t>
              </a:r>
              <a:endParaRPr lang="en-GB" sz="2000" dirty="0">
                <a:solidFill>
                  <a:srgbClr val="002060"/>
                </a:solidFill>
                <a:latin typeface="+mj-lt"/>
              </a:endParaRPr>
            </a:p>
          </p:txBody>
        </p:sp>
        <p:sp>
          <p:nvSpPr>
            <p:cNvPr id="43" name="TextBox 42">
              <a:extLst>
                <a:ext uri="{FF2B5EF4-FFF2-40B4-BE49-F238E27FC236}">
                  <a16:creationId xmlns:a16="http://schemas.microsoft.com/office/drawing/2014/main" id="{A70F6F3D-8B03-41D6-B657-C83B12732F6D}"/>
                </a:ext>
              </a:extLst>
            </p:cNvPr>
            <p:cNvSpPr txBox="1"/>
            <p:nvPr/>
          </p:nvSpPr>
          <p:spPr>
            <a:xfrm>
              <a:off x="9555114" y="3526986"/>
              <a:ext cx="1581913" cy="400110"/>
            </a:xfrm>
            <a:prstGeom prst="rect">
              <a:avLst/>
            </a:prstGeom>
            <a:noFill/>
          </p:spPr>
          <p:txBody>
            <a:bodyPr wrap="square" rtlCol="0">
              <a:spAutoFit/>
            </a:bodyPr>
            <a:lstStyle/>
            <a:p>
              <a:pPr algn="ctr"/>
              <a:r>
                <a:rPr lang="en-GB" sz="2000" dirty="0">
                  <a:solidFill>
                    <a:srgbClr val="002060"/>
                  </a:solidFill>
                  <a:latin typeface="+mj-lt"/>
                </a:rPr>
                <a:t>seven</a:t>
              </a:r>
            </a:p>
          </p:txBody>
        </p:sp>
        <p:sp>
          <p:nvSpPr>
            <p:cNvPr id="44" name="TextBox 43">
              <a:extLst>
                <a:ext uri="{FF2B5EF4-FFF2-40B4-BE49-F238E27FC236}">
                  <a16:creationId xmlns:a16="http://schemas.microsoft.com/office/drawing/2014/main" id="{AF6F9C4A-0FCC-4223-8791-7FD55035F230}"/>
                </a:ext>
              </a:extLst>
            </p:cNvPr>
            <p:cNvSpPr txBox="1"/>
            <p:nvPr/>
          </p:nvSpPr>
          <p:spPr>
            <a:xfrm>
              <a:off x="9595213" y="3907872"/>
              <a:ext cx="1535296" cy="400110"/>
            </a:xfrm>
            <a:prstGeom prst="rect">
              <a:avLst/>
            </a:prstGeom>
            <a:noFill/>
          </p:spPr>
          <p:txBody>
            <a:bodyPr wrap="square" rtlCol="0">
              <a:spAutoFit/>
            </a:bodyPr>
            <a:lstStyle/>
            <a:p>
              <a:pPr algn="ctr"/>
              <a:r>
                <a:rPr lang="en-GB" sz="2000">
                  <a:solidFill>
                    <a:srgbClr val="002060"/>
                  </a:solidFill>
                  <a:latin typeface="+mj-lt"/>
                </a:rPr>
                <a:t>eight</a:t>
              </a:r>
              <a:endParaRPr lang="en-GB" sz="2000" dirty="0">
                <a:solidFill>
                  <a:srgbClr val="002060"/>
                </a:solidFill>
                <a:latin typeface="+mj-lt"/>
              </a:endParaRPr>
            </a:p>
          </p:txBody>
        </p:sp>
        <p:sp>
          <p:nvSpPr>
            <p:cNvPr id="45" name="TextBox 44">
              <a:extLst>
                <a:ext uri="{FF2B5EF4-FFF2-40B4-BE49-F238E27FC236}">
                  <a16:creationId xmlns:a16="http://schemas.microsoft.com/office/drawing/2014/main" id="{458C9FE6-FC4C-4A28-B629-40422FD30B73}"/>
                </a:ext>
              </a:extLst>
            </p:cNvPr>
            <p:cNvSpPr txBox="1"/>
            <p:nvPr/>
          </p:nvSpPr>
          <p:spPr>
            <a:xfrm>
              <a:off x="9677805" y="4289245"/>
              <a:ext cx="1328393" cy="400110"/>
            </a:xfrm>
            <a:prstGeom prst="rect">
              <a:avLst/>
            </a:prstGeom>
            <a:noFill/>
          </p:spPr>
          <p:txBody>
            <a:bodyPr wrap="square" rtlCol="0">
              <a:spAutoFit/>
            </a:bodyPr>
            <a:lstStyle/>
            <a:p>
              <a:pPr algn="ctr"/>
              <a:r>
                <a:rPr lang="en-GB" sz="2000">
                  <a:solidFill>
                    <a:srgbClr val="002060"/>
                  </a:solidFill>
                  <a:latin typeface="+mj-lt"/>
                </a:rPr>
                <a:t>nine</a:t>
              </a:r>
              <a:endParaRPr lang="en-GB" sz="2000" dirty="0">
                <a:solidFill>
                  <a:srgbClr val="002060"/>
                </a:solidFill>
                <a:latin typeface="+mj-lt"/>
              </a:endParaRPr>
            </a:p>
          </p:txBody>
        </p:sp>
        <p:sp>
          <p:nvSpPr>
            <p:cNvPr id="46" name="TextBox 45">
              <a:extLst>
                <a:ext uri="{FF2B5EF4-FFF2-40B4-BE49-F238E27FC236}">
                  <a16:creationId xmlns:a16="http://schemas.microsoft.com/office/drawing/2014/main" id="{36E1C2FD-360B-4213-872B-62C21B994AEF}"/>
                </a:ext>
              </a:extLst>
            </p:cNvPr>
            <p:cNvSpPr txBox="1"/>
            <p:nvPr/>
          </p:nvSpPr>
          <p:spPr>
            <a:xfrm>
              <a:off x="9799718" y="4681239"/>
              <a:ext cx="1101012" cy="400110"/>
            </a:xfrm>
            <a:prstGeom prst="rect">
              <a:avLst/>
            </a:prstGeom>
            <a:noFill/>
          </p:spPr>
          <p:txBody>
            <a:bodyPr wrap="square" rtlCol="0">
              <a:spAutoFit/>
            </a:bodyPr>
            <a:lstStyle/>
            <a:p>
              <a:pPr algn="ctr"/>
              <a:r>
                <a:rPr lang="en-GB" sz="2000">
                  <a:solidFill>
                    <a:srgbClr val="002060"/>
                  </a:solidFill>
                  <a:latin typeface="+mj-lt"/>
                </a:rPr>
                <a:t>ten</a:t>
              </a:r>
              <a:endParaRPr lang="en-GB" sz="2000" dirty="0">
                <a:solidFill>
                  <a:srgbClr val="002060"/>
                </a:solidFill>
                <a:latin typeface="+mj-lt"/>
              </a:endParaRPr>
            </a:p>
          </p:txBody>
        </p:sp>
        <p:sp>
          <p:nvSpPr>
            <p:cNvPr id="47" name="TextBox 46">
              <a:extLst>
                <a:ext uri="{FF2B5EF4-FFF2-40B4-BE49-F238E27FC236}">
                  <a16:creationId xmlns:a16="http://schemas.microsoft.com/office/drawing/2014/main" id="{6FEB0DD8-052F-4B8C-A0C9-BDB5C05C6109}"/>
                </a:ext>
              </a:extLst>
            </p:cNvPr>
            <p:cNvSpPr txBox="1"/>
            <p:nvPr/>
          </p:nvSpPr>
          <p:spPr>
            <a:xfrm>
              <a:off x="9660337" y="5091863"/>
              <a:ext cx="1436914" cy="400110"/>
            </a:xfrm>
            <a:prstGeom prst="rect">
              <a:avLst/>
            </a:prstGeom>
            <a:noFill/>
          </p:spPr>
          <p:txBody>
            <a:bodyPr wrap="square" rtlCol="0">
              <a:spAutoFit/>
            </a:bodyPr>
            <a:lstStyle/>
            <a:p>
              <a:pPr algn="ctr"/>
              <a:r>
                <a:rPr lang="en-GB" sz="2000">
                  <a:solidFill>
                    <a:srgbClr val="002060"/>
                  </a:solidFill>
                  <a:latin typeface="+mj-lt"/>
                </a:rPr>
                <a:t>eleven</a:t>
              </a:r>
              <a:endParaRPr lang="en-GB" sz="2000" dirty="0">
                <a:solidFill>
                  <a:srgbClr val="002060"/>
                </a:solidFill>
                <a:latin typeface="+mj-lt"/>
              </a:endParaRPr>
            </a:p>
          </p:txBody>
        </p:sp>
        <p:sp>
          <p:nvSpPr>
            <p:cNvPr id="48" name="TextBox 47">
              <a:extLst>
                <a:ext uri="{FF2B5EF4-FFF2-40B4-BE49-F238E27FC236}">
                  <a16:creationId xmlns:a16="http://schemas.microsoft.com/office/drawing/2014/main" id="{9C4EC752-9552-45E4-93AD-34664543C9AD}"/>
                </a:ext>
              </a:extLst>
            </p:cNvPr>
            <p:cNvSpPr txBox="1"/>
            <p:nvPr/>
          </p:nvSpPr>
          <p:spPr>
            <a:xfrm>
              <a:off x="9812355" y="5479126"/>
              <a:ext cx="1101012" cy="400110"/>
            </a:xfrm>
            <a:prstGeom prst="rect">
              <a:avLst/>
            </a:prstGeom>
            <a:noFill/>
          </p:spPr>
          <p:txBody>
            <a:bodyPr wrap="square" rtlCol="0">
              <a:spAutoFit/>
            </a:bodyPr>
            <a:lstStyle/>
            <a:p>
              <a:pPr algn="ctr"/>
              <a:r>
                <a:rPr lang="en-GB" sz="2000">
                  <a:solidFill>
                    <a:srgbClr val="002060"/>
                  </a:solidFill>
                  <a:latin typeface="+mj-lt"/>
                </a:rPr>
                <a:t>twelve</a:t>
              </a:r>
              <a:endParaRPr lang="en-GB" sz="2000" dirty="0">
                <a:solidFill>
                  <a:srgbClr val="002060"/>
                </a:solidFill>
                <a:latin typeface="+mj-lt"/>
              </a:endParaRPr>
            </a:p>
          </p:txBody>
        </p:sp>
      </p:grpSp>
      <p:sp>
        <p:nvSpPr>
          <p:cNvPr id="2" name="Rounded Rectangle 46">
            <a:extLst>
              <a:ext uri="{FF2B5EF4-FFF2-40B4-BE49-F238E27FC236}">
                <a16:creationId xmlns:a16="http://schemas.microsoft.com/office/drawing/2014/main" id="{C384D4C9-35C9-43EC-B733-501726337E2E}"/>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schemeClr val="bg1"/>
                </a:solidFill>
                <a:effectLst/>
                <a:uLnTx/>
                <a:uFillTx/>
                <a:latin typeface="Century Gothic" panose="020B0502020202020204" pitchFamily="34" charset="0"/>
                <a:ea typeface="+mn-ea"/>
                <a:cs typeface="+mn-cs"/>
              </a:rPr>
              <a:t>écrire</a:t>
            </a:r>
          </a:p>
        </p:txBody>
      </p:sp>
      <p:pic>
        <p:nvPicPr>
          <p:cNvPr id="1026" name="Picture 2" descr="Paper Pencil Clip Art">
            <a:extLst>
              <a:ext uri="{FF2B5EF4-FFF2-40B4-BE49-F238E27FC236}">
                <a16:creationId xmlns:a16="http://schemas.microsoft.com/office/drawing/2014/main" id="{185E6293-189D-4E3B-AE6E-78CCBCD92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24531">
            <a:off x="2250554" y="2658450"/>
            <a:ext cx="2097795" cy="2330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66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878" y="1138378"/>
            <a:ext cx="11095954"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Say how many items there are, e.g., </a:t>
            </a:r>
            <a:r>
              <a:rPr lang="fr-FR" sz="2800" b="1" i="1" dirty="0">
                <a:solidFill>
                  <a:srgbClr val="002060"/>
                </a:solidFill>
                <a:latin typeface="Century Gothic" panose="020B0502020202020204" pitchFamily="34" charset="0"/>
              </a:rPr>
              <a:t>Il y a deux chiens</a:t>
            </a:r>
            <a:r>
              <a:rPr lang="en-GB" sz="2800" dirty="0">
                <a:solidFill>
                  <a:srgbClr val="002060"/>
                </a:solidFill>
                <a:latin typeface="Century Gothic" panose="020B0502020202020204" pitchFamily="34" charset="0"/>
              </a:rPr>
              <a:t>. </a:t>
            </a:r>
          </a:p>
        </p:txBody>
      </p:sp>
      <p:sp>
        <p:nvSpPr>
          <p:cNvPr id="36" name="Title 3">
            <a:extLst>
              <a:ext uri="{FF2B5EF4-FFF2-40B4-BE49-F238E27FC236}">
                <a16:creationId xmlns:a16="http://schemas.microsoft.com/office/drawing/2014/main" id="{1981A425-238A-42DB-BAFF-3C13CDFBDD83}"/>
              </a:ext>
            </a:extLst>
          </p:cNvPr>
          <p:cNvSpPr>
            <a:spLocks noGrp="1"/>
          </p:cNvSpPr>
          <p:nvPr>
            <p:ph type="title"/>
          </p:nvPr>
        </p:nvSpPr>
        <p:spPr/>
        <p:txBody>
          <a:bodyPr>
            <a:normAutofit/>
          </a:bodyPr>
          <a:lstStyle/>
          <a:p>
            <a:r>
              <a:rPr lang="en-GB" sz="3600" b="1" dirty="0">
                <a:solidFill>
                  <a:schemeClr val="bg1"/>
                </a:solidFill>
              </a:rPr>
              <a:t>Il y a …? </a:t>
            </a:r>
          </a:p>
        </p:txBody>
      </p:sp>
      <p:sp>
        <p:nvSpPr>
          <p:cNvPr id="38" name="Rounded Rectangle 46">
            <a:extLst>
              <a:ext uri="{FF2B5EF4-FFF2-40B4-BE49-F238E27FC236}">
                <a16:creationId xmlns:a16="http://schemas.microsoft.com/office/drawing/2014/main" id="{DDE798E6-1140-487C-87F6-F6EE42DADAC2}"/>
              </a:ext>
            </a:extLst>
          </p:cNvPr>
          <p:cNvSpPr/>
          <p:nvPr/>
        </p:nvSpPr>
        <p:spPr>
          <a:xfrm>
            <a:off x="10384971" y="249870"/>
            <a:ext cx="1524949"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4" name="TextBox 3">
            <a:extLst>
              <a:ext uri="{FF2B5EF4-FFF2-40B4-BE49-F238E27FC236}">
                <a16:creationId xmlns:a16="http://schemas.microsoft.com/office/drawing/2014/main" id="{CDF1D106-5C38-7B48-80D6-C79B05DE4564}"/>
              </a:ext>
            </a:extLst>
          </p:cNvPr>
          <p:cNvSpPr txBox="1"/>
          <p:nvPr/>
        </p:nvSpPr>
        <p:spPr>
          <a:xfrm>
            <a:off x="449561" y="1800000"/>
            <a:ext cx="2138727" cy="1015663"/>
          </a:xfrm>
          <a:prstGeom prst="rect">
            <a:avLst/>
          </a:prstGeom>
          <a:noFill/>
        </p:spPr>
        <p:txBody>
          <a:bodyPr wrap="none" rtlCol="0">
            <a:spAutoFit/>
          </a:bodyPr>
          <a:lstStyle/>
          <a:p>
            <a:pPr algn="ctr"/>
            <a:r>
              <a:rPr lang="en-US" sz="6000" b="1" dirty="0">
                <a:solidFill>
                  <a:srgbClr val="002060"/>
                </a:solidFill>
              </a:rPr>
              <a:t>DEUX</a:t>
            </a:r>
          </a:p>
        </p:txBody>
      </p:sp>
      <p:sp>
        <p:nvSpPr>
          <p:cNvPr id="20" name="TextBox 19">
            <a:extLst>
              <a:ext uri="{FF2B5EF4-FFF2-40B4-BE49-F238E27FC236}">
                <a16:creationId xmlns:a16="http://schemas.microsoft.com/office/drawing/2014/main" id="{F3E9CA97-BA3D-6F41-9642-F09A643258D3}"/>
              </a:ext>
            </a:extLst>
          </p:cNvPr>
          <p:cNvSpPr txBox="1"/>
          <p:nvPr/>
        </p:nvSpPr>
        <p:spPr>
          <a:xfrm>
            <a:off x="818785" y="3421197"/>
            <a:ext cx="1322798" cy="1015663"/>
          </a:xfrm>
          <a:prstGeom prst="rect">
            <a:avLst/>
          </a:prstGeom>
          <a:noFill/>
        </p:spPr>
        <p:txBody>
          <a:bodyPr wrap="none" rtlCol="0">
            <a:spAutoFit/>
          </a:bodyPr>
          <a:lstStyle/>
          <a:p>
            <a:pPr algn="ctr"/>
            <a:r>
              <a:rPr lang="en-US" sz="6000" b="1" dirty="0">
                <a:solidFill>
                  <a:srgbClr val="002060"/>
                </a:solidFill>
              </a:rPr>
              <a:t>SIX</a:t>
            </a:r>
          </a:p>
        </p:txBody>
      </p:sp>
      <p:sp>
        <p:nvSpPr>
          <p:cNvPr id="21" name="TextBox 20">
            <a:extLst>
              <a:ext uri="{FF2B5EF4-FFF2-40B4-BE49-F238E27FC236}">
                <a16:creationId xmlns:a16="http://schemas.microsoft.com/office/drawing/2014/main" id="{2A625701-A99F-1F45-96C9-F9461276474B}"/>
              </a:ext>
            </a:extLst>
          </p:cNvPr>
          <p:cNvSpPr txBox="1"/>
          <p:nvPr/>
        </p:nvSpPr>
        <p:spPr>
          <a:xfrm>
            <a:off x="771627" y="5123440"/>
            <a:ext cx="1460656" cy="1015663"/>
          </a:xfrm>
          <a:prstGeom prst="rect">
            <a:avLst/>
          </a:prstGeom>
          <a:noFill/>
        </p:spPr>
        <p:txBody>
          <a:bodyPr wrap="none" rtlCol="0">
            <a:spAutoFit/>
          </a:bodyPr>
          <a:lstStyle/>
          <a:p>
            <a:pPr algn="ctr"/>
            <a:r>
              <a:rPr lang="en-US" sz="6000" b="1" dirty="0">
                <a:solidFill>
                  <a:srgbClr val="002060"/>
                </a:solidFill>
              </a:rPr>
              <a:t>DIX</a:t>
            </a:r>
          </a:p>
        </p:txBody>
      </p:sp>
      <p:pic>
        <p:nvPicPr>
          <p:cNvPr id="6" name="Picture 5" descr="A picture containing toy, doll, vector graphics&#10;&#10;Description automatically generated">
            <a:extLst>
              <a:ext uri="{FF2B5EF4-FFF2-40B4-BE49-F238E27FC236}">
                <a16:creationId xmlns:a16="http://schemas.microsoft.com/office/drawing/2014/main" id="{AEBFA0E4-5A39-784A-9656-D1C3D7AC8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549" y="1710000"/>
            <a:ext cx="1329231" cy="1080000"/>
          </a:xfrm>
          <a:prstGeom prst="rect">
            <a:avLst/>
          </a:prstGeom>
        </p:spPr>
      </p:pic>
      <p:sp>
        <p:nvSpPr>
          <p:cNvPr id="7" name="TextBox 6">
            <a:extLst>
              <a:ext uri="{FF2B5EF4-FFF2-40B4-BE49-F238E27FC236}">
                <a16:creationId xmlns:a16="http://schemas.microsoft.com/office/drawing/2014/main" id="{C9BFFD31-889D-4440-9DE5-B78DEA36ADB0}"/>
              </a:ext>
            </a:extLst>
          </p:cNvPr>
          <p:cNvSpPr txBox="1"/>
          <p:nvPr/>
        </p:nvSpPr>
        <p:spPr>
          <a:xfrm>
            <a:off x="3321585" y="2790000"/>
            <a:ext cx="1515158" cy="461665"/>
          </a:xfrm>
          <a:prstGeom prst="rect">
            <a:avLst/>
          </a:prstGeom>
          <a:noFill/>
        </p:spPr>
        <p:txBody>
          <a:bodyPr wrap="none" rtlCol="0">
            <a:spAutoFit/>
          </a:bodyPr>
          <a:lstStyle/>
          <a:p>
            <a:pPr algn="l"/>
            <a:r>
              <a:rPr lang="en-US" sz="2400" b="1" dirty="0">
                <a:solidFill>
                  <a:srgbClr val="002060"/>
                </a:solidFill>
              </a:rPr>
              <a:t>[uniform]</a:t>
            </a:r>
          </a:p>
        </p:txBody>
      </p:sp>
      <p:pic>
        <p:nvPicPr>
          <p:cNvPr id="9" name="Picture 8" descr="A picture containing logo&#10;&#10;Description automatically generated">
            <a:extLst>
              <a:ext uri="{FF2B5EF4-FFF2-40B4-BE49-F238E27FC236}">
                <a16:creationId xmlns:a16="http://schemas.microsoft.com/office/drawing/2014/main" id="{285A281A-42A1-6C40-B314-126E38781E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065" y="3281398"/>
            <a:ext cx="1473774" cy="1080000"/>
          </a:xfrm>
          <a:prstGeom prst="rect">
            <a:avLst/>
          </a:prstGeom>
        </p:spPr>
      </p:pic>
      <p:sp>
        <p:nvSpPr>
          <p:cNvPr id="31" name="TextBox 30">
            <a:extLst>
              <a:ext uri="{FF2B5EF4-FFF2-40B4-BE49-F238E27FC236}">
                <a16:creationId xmlns:a16="http://schemas.microsoft.com/office/drawing/2014/main" id="{C3420AA8-7CEC-FA42-96FE-DD49206D82A9}"/>
              </a:ext>
            </a:extLst>
          </p:cNvPr>
          <p:cNvSpPr txBox="1"/>
          <p:nvPr/>
        </p:nvSpPr>
        <p:spPr>
          <a:xfrm>
            <a:off x="5634231" y="4436860"/>
            <a:ext cx="1327608" cy="461665"/>
          </a:xfrm>
          <a:prstGeom prst="rect">
            <a:avLst/>
          </a:prstGeom>
          <a:noFill/>
        </p:spPr>
        <p:txBody>
          <a:bodyPr wrap="none" rtlCol="0">
            <a:spAutoFit/>
          </a:bodyPr>
          <a:lstStyle/>
          <a:p>
            <a:pPr algn="l"/>
            <a:r>
              <a:rPr lang="en-US" sz="2400" b="1" dirty="0">
                <a:solidFill>
                  <a:srgbClr val="002060"/>
                </a:solidFill>
              </a:rPr>
              <a:t>[actors]</a:t>
            </a:r>
          </a:p>
        </p:txBody>
      </p:sp>
      <p:pic>
        <p:nvPicPr>
          <p:cNvPr id="11" name="Picture 10" descr="A picture containing text, clipart&#10;&#10;Description automatically generated">
            <a:extLst>
              <a:ext uri="{FF2B5EF4-FFF2-40B4-BE49-F238E27FC236}">
                <a16:creationId xmlns:a16="http://schemas.microsoft.com/office/drawing/2014/main" id="{AEF2D3B8-8C67-054D-95C1-A025E658E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3055" y="1710000"/>
            <a:ext cx="1236494" cy="1080000"/>
          </a:xfrm>
          <a:prstGeom prst="rect">
            <a:avLst/>
          </a:prstGeom>
        </p:spPr>
      </p:pic>
      <p:sp>
        <p:nvSpPr>
          <p:cNvPr id="39" name="TextBox 38">
            <a:extLst>
              <a:ext uri="{FF2B5EF4-FFF2-40B4-BE49-F238E27FC236}">
                <a16:creationId xmlns:a16="http://schemas.microsoft.com/office/drawing/2014/main" id="{E49A2289-3E1F-BF49-A836-66B40EF51C45}"/>
              </a:ext>
            </a:extLst>
          </p:cNvPr>
          <p:cNvSpPr txBox="1"/>
          <p:nvPr/>
        </p:nvSpPr>
        <p:spPr>
          <a:xfrm>
            <a:off x="7973055" y="2790000"/>
            <a:ext cx="1369286" cy="461665"/>
          </a:xfrm>
          <a:prstGeom prst="rect">
            <a:avLst/>
          </a:prstGeom>
          <a:noFill/>
        </p:spPr>
        <p:txBody>
          <a:bodyPr wrap="none" rtlCol="0">
            <a:spAutoFit/>
          </a:bodyPr>
          <a:lstStyle/>
          <a:p>
            <a:pPr algn="l"/>
            <a:r>
              <a:rPr lang="en-US" sz="2400" b="1" dirty="0">
                <a:solidFill>
                  <a:srgbClr val="FA6500"/>
                </a:solidFill>
              </a:rPr>
              <a:t>[friends]</a:t>
            </a:r>
          </a:p>
        </p:txBody>
      </p:sp>
      <p:pic>
        <p:nvPicPr>
          <p:cNvPr id="14" name="Picture 13" descr="A cartoon of a person&#10;&#10;Description automatically generated with low confidence">
            <a:extLst>
              <a:ext uri="{FF2B5EF4-FFF2-40B4-BE49-F238E27FC236}">
                <a16:creationId xmlns:a16="http://schemas.microsoft.com/office/drawing/2014/main" id="{FA06A259-0531-D146-9C1A-C1B2A53DF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3065" y="4999667"/>
            <a:ext cx="458437" cy="900000"/>
          </a:xfrm>
          <a:prstGeom prst="rect">
            <a:avLst/>
          </a:prstGeom>
        </p:spPr>
      </p:pic>
      <p:sp>
        <p:nvSpPr>
          <p:cNvPr id="40" name="TextBox 39">
            <a:extLst>
              <a:ext uri="{FF2B5EF4-FFF2-40B4-BE49-F238E27FC236}">
                <a16:creationId xmlns:a16="http://schemas.microsoft.com/office/drawing/2014/main" id="{9776009F-8E33-B241-ABF8-DBCB6DF670ED}"/>
              </a:ext>
            </a:extLst>
          </p:cNvPr>
          <p:cNvSpPr txBox="1"/>
          <p:nvPr/>
        </p:nvSpPr>
        <p:spPr>
          <a:xfrm>
            <a:off x="3541196" y="5940000"/>
            <a:ext cx="1075936" cy="461665"/>
          </a:xfrm>
          <a:prstGeom prst="rect">
            <a:avLst/>
          </a:prstGeom>
          <a:noFill/>
        </p:spPr>
        <p:txBody>
          <a:bodyPr wrap="none" rtlCol="0">
            <a:spAutoFit/>
          </a:bodyPr>
          <a:lstStyle/>
          <a:p>
            <a:pPr algn="l"/>
            <a:r>
              <a:rPr lang="en-US" sz="2400" b="1" dirty="0">
                <a:solidFill>
                  <a:srgbClr val="002060"/>
                </a:solidFill>
              </a:rPr>
              <a:t>[men]</a:t>
            </a:r>
          </a:p>
        </p:txBody>
      </p:sp>
      <p:pic>
        <p:nvPicPr>
          <p:cNvPr id="16" name="Picture 15" descr="A computer with a blue screen&#10;&#10;Description automatically generated with low confidence">
            <a:extLst>
              <a:ext uri="{FF2B5EF4-FFF2-40B4-BE49-F238E27FC236}">
                <a16:creationId xmlns:a16="http://schemas.microsoft.com/office/drawing/2014/main" id="{39D5C480-5A3E-EE4B-B917-1471288028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13376" y="4890807"/>
            <a:ext cx="1155852" cy="1080000"/>
          </a:xfrm>
          <a:prstGeom prst="rect">
            <a:avLst/>
          </a:prstGeom>
        </p:spPr>
      </p:pic>
      <p:sp>
        <p:nvSpPr>
          <p:cNvPr id="41" name="TextBox 40">
            <a:extLst>
              <a:ext uri="{FF2B5EF4-FFF2-40B4-BE49-F238E27FC236}">
                <a16:creationId xmlns:a16="http://schemas.microsoft.com/office/drawing/2014/main" id="{88672719-AB12-6542-950D-D0DDCE020889}"/>
              </a:ext>
            </a:extLst>
          </p:cNvPr>
          <p:cNvSpPr txBox="1"/>
          <p:nvPr/>
        </p:nvSpPr>
        <p:spPr>
          <a:xfrm>
            <a:off x="7655660" y="5940000"/>
            <a:ext cx="2004075" cy="461665"/>
          </a:xfrm>
          <a:prstGeom prst="rect">
            <a:avLst/>
          </a:prstGeom>
          <a:noFill/>
        </p:spPr>
        <p:txBody>
          <a:bodyPr wrap="none" rtlCol="0">
            <a:spAutoFit/>
          </a:bodyPr>
          <a:lstStyle/>
          <a:p>
            <a:pPr algn="l"/>
            <a:r>
              <a:rPr lang="en-US" sz="2400" b="1" dirty="0">
                <a:solidFill>
                  <a:srgbClr val="FA6500"/>
                </a:solidFill>
              </a:rPr>
              <a:t>[computers]</a:t>
            </a:r>
          </a:p>
        </p:txBody>
      </p:sp>
      <p:pic>
        <p:nvPicPr>
          <p:cNvPr id="18" name="Picture 17" descr="Icon&#10;&#10;Description automatically generated">
            <a:extLst>
              <a:ext uri="{FF2B5EF4-FFF2-40B4-BE49-F238E27FC236}">
                <a16:creationId xmlns:a16="http://schemas.microsoft.com/office/drawing/2014/main" id="{2190AD92-7564-254D-86FD-F030C6088D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3003" y="3281398"/>
            <a:ext cx="1080000" cy="1080000"/>
          </a:xfrm>
          <a:prstGeom prst="rect">
            <a:avLst/>
          </a:prstGeom>
        </p:spPr>
      </p:pic>
      <p:sp>
        <p:nvSpPr>
          <p:cNvPr id="42" name="TextBox 41">
            <a:extLst>
              <a:ext uri="{FF2B5EF4-FFF2-40B4-BE49-F238E27FC236}">
                <a16:creationId xmlns:a16="http://schemas.microsoft.com/office/drawing/2014/main" id="{5A43AD35-60F8-0E47-B017-7E133BE9E00E}"/>
              </a:ext>
            </a:extLst>
          </p:cNvPr>
          <p:cNvSpPr txBox="1"/>
          <p:nvPr/>
        </p:nvSpPr>
        <p:spPr>
          <a:xfrm>
            <a:off x="9906039" y="4436860"/>
            <a:ext cx="1202573" cy="461665"/>
          </a:xfrm>
          <a:prstGeom prst="rect">
            <a:avLst/>
          </a:prstGeom>
          <a:noFill/>
        </p:spPr>
        <p:txBody>
          <a:bodyPr wrap="none" rtlCol="0">
            <a:spAutoFit/>
          </a:bodyPr>
          <a:lstStyle/>
          <a:p>
            <a:pPr algn="l"/>
            <a:r>
              <a:rPr lang="en-US" sz="2400" b="1" dirty="0">
                <a:solidFill>
                  <a:srgbClr val="FA6500"/>
                </a:solidFill>
              </a:rPr>
              <a:t>[ideas]</a:t>
            </a:r>
          </a:p>
        </p:txBody>
      </p:sp>
      <p:pic>
        <p:nvPicPr>
          <p:cNvPr id="23" name="Picture 22" descr="A picture containing car&#10;&#10;Description automatically generated">
            <a:extLst>
              <a:ext uri="{FF2B5EF4-FFF2-40B4-BE49-F238E27FC236}">
                <a16:creationId xmlns:a16="http://schemas.microsoft.com/office/drawing/2014/main" id="{041DF74C-CE64-5646-8461-1C22614230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7439" y="3281398"/>
            <a:ext cx="2021053" cy="1080000"/>
          </a:xfrm>
          <a:prstGeom prst="rect">
            <a:avLst/>
          </a:prstGeom>
        </p:spPr>
      </p:pic>
      <p:sp>
        <p:nvSpPr>
          <p:cNvPr id="43" name="TextBox 42">
            <a:extLst>
              <a:ext uri="{FF2B5EF4-FFF2-40B4-BE49-F238E27FC236}">
                <a16:creationId xmlns:a16="http://schemas.microsoft.com/office/drawing/2014/main" id="{413F0DB0-D187-9248-9158-CA33A0565758}"/>
              </a:ext>
            </a:extLst>
          </p:cNvPr>
          <p:cNvSpPr txBox="1"/>
          <p:nvPr/>
        </p:nvSpPr>
        <p:spPr>
          <a:xfrm>
            <a:off x="8053619" y="4436860"/>
            <a:ext cx="1021433" cy="461665"/>
          </a:xfrm>
          <a:prstGeom prst="rect">
            <a:avLst/>
          </a:prstGeom>
          <a:noFill/>
        </p:spPr>
        <p:txBody>
          <a:bodyPr wrap="none" rtlCol="0">
            <a:spAutoFit/>
          </a:bodyPr>
          <a:lstStyle/>
          <a:p>
            <a:pPr algn="l"/>
            <a:r>
              <a:rPr lang="en-US" sz="2400" b="1" dirty="0">
                <a:solidFill>
                  <a:srgbClr val="FA6500"/>
                </a:solidFill>
              </a:rPr>
              <a:t>[cars]</a:t>
            </a:r>
          </a:p>
        </p:txBody>
      </p:sp>
      <p:pic>
        <p:nvPicPr>
          <p:cNvPr id="44" name="Picture 43" descr="A black and white bicycle&#10;&#10;Description automatically generated with medium confidence">
            <a:extLst>
              <a:ext uri="{FF2B5EF4-FFF2-40B4-BE49-F238E27FC236}">
                <a16:creationId xmlns:a16="http://schemas.microsoft.com/office/drawing/2014/main" id="{BF36D039-8B0B-F24B-9775-2D0694DF9C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1585" y="3281398"/>
            <a:ext cx="1536000" cy="1080000"/>
          </a:xfrm>
          <a:prstGeom prst="rect">
            <a:avLst/>
          </a:prstGeom>
        </p:spPr>
      </p:pic>
      <p:sp>
        <p:nvSpPr>
          <p:cNvPr id="45" name="TextBox 44">
            <a:extLst>
              <a:ext uri="{FF2B5EF4-FFF2-40B4-BE49-F238E27FC236}">
                <a16:creationId xmlns:a16="http://schemas.microsoft.com/office/drawing/2014/main" id="{880F804A-41F0-B449-AF6B-A270E080CE6F}"/>
              </a:ext>
            </a:extLst>
          </p:cNvPr>
          <p:cNvSpPr txBox="1"/>
          <p:nvPr/>
        </p:nvSpPr>
        <p:spPr>
          <a:xfrm>
            <a:off x="3436319" y="4436860"/>
            <a:ext cx="1167307" cy="461665"/>
          </a:xfrm>
          <a:prstGeom prst="rect">
            <a:avLst/>
          </a:prstGeom>
          <a:noFill/>
        </p:spPr>
        <p:txBody>
          <a:bodyPr wrap="none" rtlCol="0">
            <a:spAutoFit/>
          </a:bodyPr>
          <a:lstStyle/>
          <a:p>
            <a:pPr algn="l"/>
            <a:r>
              <a:rPr lang="en-US" sz="2400" b="1" dirty="0">
                <a:solidFill>
                  <a:srgbClr val="002060"/>
                </a:solidFill>
              </a:rPr>
              <a:t>[bikes]</a:t>
            </a:r>
          </a:p>
        </p:txBody>
      </p:sp>
      <p:pic>
        <p:nvPicPr>
          <p:cNvPr id="47" name="Picture 46" descr="A stack of books&#10;&#10;Description automatically generated with medium confidence">
            <a:extLst>
              <a:ext uri="{FF2B5EF4-FFF2-40B4-BE49-F238E27FC236}">
                <a16:creationId xmlns:a16="http://schemas.microsoft.com/office/drawing/2014/main" id="{FBF17E1F-C236-E74F-8FB6-F25C2BF35D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71970" y="5014999"/>
            <a:ext cx="920128" cy="900000"/>
          </a:xfrm>
          <a:prstGeom prst="rect">
            <a:avLst/>
          </a:prstGeom>
        </p:spPr>
      </p:pic>
      <p:sp>
        <p:nvSpPr>
          <p:cNvPr id="48" name="TextBox 47">
            <a:extLst>
              <a:ext uri="{FF2B5EF4-FFF2-40B4-BE49-F238E27FC236}">
                <a16:creationId xmlns:a16="http://schemas.microsoft.com/office/drawing/2014/main" id="{E3B677F7-1692-4745-AFC3-2158CE5DB4FA}"/>
              </a:ext>
            </a:extLst>
          </p:cNvPr>
          <p:cNvSpPr txBox="1"/>
          <p:nvPr/>
        </p:nvSpPr>
        <p:spPr>
          <a:xfrm>
            <a:off x="5634231" y="5940000"/>
            <a:ext cx="1287532" cy="461665"/>
          </a:xfrm>
          <a:prstGeom prst="rect">
            <a:avLst/>
          </a:prstGeom>
          <a:noFill/>
        </p:spPr>
        <p:txBody>
          <a:bodyPr wrap="none" rtlCol="0">
            <a:spAutoFit/>
          </a:bodyPr>
          <a:lstStyle/>
          <a:p>
            <a:pPr algn="l"/>
            <a:r>
              <a:rPr lang="en-US" sz="2400" b="1" dirty="0">
                <a:solidFill>
                  <a:srgbClr val="002060"/>
                </a:solidFill>
              </a:rPr>
              <a:t>[books]</a:t>
            </a:r>
          </a:p>
        </p:txBody>
      </p:sp>
      <p:pic>
        <p:nvPicPr>
          <p:cNvPr id="50" name="Picture 49" descr="A picture containing text, measuring stick&#10;&#10;Description automatically generated">
            <a:extLst>
              <a:ext uri="{FF2B5EF4-FFF2-40B4-BE49-F238E27FC236}">
                <a16:creationId xmlns:a16="http://schemas.microsoft.com/office/drawing/2014/main" id="{980CEC29-F469-524F-8090-143A304F5E0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09655" y="1710000"/>
            <a:ext cx="1736683" cy="1080000"/>
          </a:xfrm>
          <a:prstGeom prst="rect">
            <a:avLst/>
          </a:prstGeom>
        </p:spPr>
      </p:pic>
      <p:sp>
        <p:nvSpPr>
          <p:cNvPr id="51" name="TextBox 50">
            <a:extLst>
              <a:ext uri="{FF2B5EF4-FFF2-40B4-BE49-F238E27FC236}">
                <a16:creationId xmlns:a16="http://schemas.microsoft.com/office/drawing/2014/main" id="{2A44D238-18F9-3042-8FA1-B7864E506FE4}"/>
              </a:ext>
            </a:extLst>
          </p:cNvPr>
          <p:cNvSpPr txBox="1"/>
          <p:nvPr/>
        </p:nvSpPr>
        <p:spPr>
          <a:xfrm>
            <a:off x="5588082" y="2790000"/>
            <a:ext cx="1154483" cy="461665"/>
          </a:xfrm>
          <a:prstGeom prst="rect">
            <a:avLst/>
          </a:prstGeom>
          <a:noFill/>
        </p:spPr>
        <p:txBody>
          <a:bodyPr wrap="none" rtlCol="0">
            <a:spAutoFit/>
          </a:bodyPr>
          <a:lstStyle/>
          <a:p>
            <a:pPr algn="l"/>
            <a:r>
              <a:rPr lang="en-US" sz="2400" b="1" dirty="0">
                <a:solidFill>
                  <a:srgbClr val="002060"/>
                </a:solidFill>
              </a:rPr>
              <a:t>[rulers]</a:t>
            </a:r>
          </a:p>
        </p:txBody>
      </p:sp>
      <p:pic>
        <p:nvPicPr>
          <p:cNvPr id="53" name="Picture 52" descr="A picture containing text, electronics, indoor, computer&#10;&#10;Description automatically generated">
            <a:extLst>
              <a:ext uri="{FF2B5EF4-FFF2-40B4-BE49-F238E27FC236}">
                <a16:creationId xmlns:a16="http://schemas.microsoft.com/office/drawing/2014/main" id="{AB5679E6-D4C0-C341-B1D1-6A7A9BA588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85675" y="1710000"/>
            <a:ext cx="696937" cy="1080000"/>
          </a:xfrm>
          <a:prstGeom prst="rect">
            <a:avLst/>
          </a:prstGeom>
        </p:spPr>
      </p:pic>
      <p:sp>
        <p:nvSpPr>
          <p:cNvPr id="54" name="TextBox 53">
            <a:extLst>
              <a:ext uri="{FF2B5EF4-FFF2-40B4-BE49-F238E27FC236}">
                <a16:creationId xmlns:a16="http://schemas.microsoft.com/office/drawing/2014/main" id="{D2C6C55B-94A0-EE43-9E6E-ED58E5BDF2B0}"/>
              </a:ext>
            </a:extLst>
          </p:cNvPr>
          <p:cNvSpPr txBox="1"/>
          <p:nvPr/>
        </p:nvSpPr>
        <p:spPr>
          <a:xfrm>
            <a:off x="9937974" y="2790000"/>
            <a:ext cx="1422184" cy="461665"/>
          </a:xfrm>
          <a:prstGeom prst="rect">
            <a:avLst/>
          </a:prstGeom>
          <a:noFill/>
        </p:spPr>
        <p:txBody>
          <a:bodyPr wrap="none" rtlCol="0">
            <a:spAutoFit/>
          </a:bodyPr>
          <a:lstStyle/>
          <a:p>
            <a:pPr algn="l"/>
            <a:r>
              <a:rPr lang="en-US" sz="2400" b="1" dirty="0">
                <a:solidFill>
                  <a:srgbClr val="FA6500"/>
                </a:solidFill>
              </a:rPr>
              <a:t>[mobile]</a:t>
            </a:r>
          </a:p>
        </p:txBody>
      </p:sp>
      <p:pic>
        <p:nvPicPr>
          <p:cNvPr id="56" name="Picture 55">
            <a:extLst>
              <a:ext uri="{FF2B5EF4-FFF2-40B4-BE49-F238E27FC236}">
                <a16:creationId xmlns:a16="http://schemas.microsoft.com/office/drawing/2014/main" id="{DBD1C0CD-E1B3-DE4C-A86B-11178047477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75824" y="4859128"/>
            <a:ext cx="1152000" cy="1080000"/>
          </a:xfrm>
          <a:prstGeom prst="rect">
            <a:avLst/>
          </a:prstGeom>
        </p:spPr>
      </p:pic>
      <p:sp>
        <p:nvSpPr>
          <p:cNvPr id="57" name="TextBox 56">
            <a:extLst>
              <a:ext uri="{FF2B5EF4-FFF2-40B4-BE49-F238E27FC236}">
                <a16:creationId xmlns:a16="http://schemas.microsoft.com/office/drawing/2014/main" id="{559550D1-4395-874C-9179-4E5D3A6987E9}"/>
              </a:ext>
            </a:extLst>
          </p:cNvPr>
          <p:cNvSpPr txBox="1"/>
          <p:nvPr/>
        </p:nvSpPr>
        <p:spPr>
          <a:xfrm>
            <a:off x="10005647" y="5940000"/>
            <a:ext cx="1140056" cy="461665"/>
          </a:xfrm>
          <a:prstGeom prst="rect">
            <a:avLst/>
          </a:prstGeom>
          <a:noFill/>
        </p:spPr>
        <p:txBody>
          <a:bodyPr wrap="none" rtlCol="0">
            <a:spAutoFit/>
          </a:bodyPr>
          <a:lstStyle/>
          <a:p>
            <a:pPr algn="l"/>
            <a:r>
              <a:rPr lang="en-US" sz="2400" b="1" dirty="0">
                <a:solidFill>
                  <a:srgbClr val="FA6500"/>
                </a:solidFill>
              </a:rPr>
              <a:t>[dogs]</a:t>
            </a:r>
          </a:p>
        </p:txBody>
      </p:sp>
    </p:spTree>
    <p:extLst>
      <p:ext uri="{BB962C8B-B14F-4D97-AF65-F5344CB8AC3E}">
        <p14:creationId xmlns:p14="http://schemas.microsoft.com/office/powerpoint/2010/main" val="372064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B192E2F-0201-4B59-9889-14965B0DD1E6}"/>
              </a:ext>
            </a:extLst>
          </p:cNvPr>
          <p:cNvSpPr txBox="1"/>
          <p:nvPr/>
        </p:nvSpPr>
        <p:spPr>
          <a:xfrm>
            <a:off x="997611" y="4870388"/>
            <a:ext cx="10551858" cy="830997"/>
          </a:xfrm>
          <a:prstGeom prst="rect">
            <a:avLst/>
          </a:prstGeom>
          <a:noFill/>
        </p:spPr>
        <p:txBody>
          <a:bodyPr wrap="square" rtlCol="0">
            <a:spAutoFit/>
          </a:bodyPr>
          <a:lstStyle/>
          <a:p>
            <a:r>
              <a:rPr lang="en-GB" sz="2400" b="1" dirty="0">
                <a:solidFill>
                  <a:srgbClr val="FA6500"/>
                </a:solidFill>
              </a:rPr>
              <a:t>des</a:t>
            </a:r>
            <a:r>
              <a:rPr lang="en-GB" sz="2400" dirty="0">
                <a:solidFill>
                  <a:srgbClr val="FA6500"/>
                </a:solidFill>
              </a:rPr>
              <a:t> </a:t>
            </a:r>
            <a:r>
              <a:rPr lang="en-GB" sz="2400" dirty="0">
                <a:solidFill>
                  <a:srgbClr val="002060"/>
                </a:solidFill>
              </a:rPr>
              <a:t>is the plural form of the indefinite article (=some)</a:t>
            </a:r>
          </a:p>
          <a:p>
            <a:r>
              <a:rPr lang="en-GB" sz="2400" b="1" dirty="0">
                <a:solidFill>
                  <a:srgbClr val="FA6500"/>
                </a:solidFill>
              </a:rPr>
              <a:t>un</a:t>
            </a:r>
            <a:r>
              <a:rPr lang="en-GB" sz="2400" dirty="0">
                <a:solidFill>
                  <a:srgbClr val="FA6500"/>
                </a:solidFill>
              </a:rPr>
              <a:t> </a:t>
            </a:r>
            <a:r>
              <a:rPr lang="en-GB" sz="2400" dirty="0">
                <a:solidFill>
                  <a:srgbClr val="002060"/>
                </a:solidFill>
              </a:rPr>
              <a:t>and </a:t>
            </a:r>
            <a:r>
              <a:rPr lang="en-GB" sz="2400" b="1" dirty="0" err="1">
                <a:solidFill>
                  <a:srgbClr val="FA6500"/>
                </a:solidFill>
              </a:rPr>
              <a:t>une</a:t>
            </a:r>
            <a:r>
              <a:rPr lang="en-GB" sz="2400" dirty="0">
                <a:solidFill>
                  <a:srgbClr val="002060"/>
                </a:solidFill>
              </a:rPr>
              <a:t> are the singular forms of the indefinite article (=one, a, an)</a:t>
            </a:r>
            <a:endParaRPr lang="en-GB" sz="3200" dirty="0">
              <a:solidFill>
                <a:srgbClr val="002060"/>
              </a:solidFill>
            </a:endParaRPr>
          </a:p>
        </p:txBody>
      </p:sp>
      <p:sp>
        <p:nvSpPr>
          <p:cNvPr id="9" name="TextBox 8">
            <a:extLst>
              <a:ext uri="{FF2B5EF4-FFF2-40B4-BE49-F238E27FC236}">
                <a16:creationId xmlns:a16="http://schemas.microsoft.com/office/drawing/2014/main" id="{2F70960B-5338-4449-9F3D-1A5D19B0F72C}"/>
              </a:ext>
            </a:extLst>
          </p:cNvPr>
          <p:cNvSpPr txBox="1"/>
          <p:nvPr/>
        </p:nvSpPr>
        <p:spPr>
          <a:xfrm>
            <a:off x="768081" y="4204797"/>
            <a:ext cx="10270065" cy="523220"/>
          </a:xfrm>
          <a:prstGeom prst="rect">
            <a:avLst/>
          </a:prstGeom>
          <a:noFill/>
        </p:spPr>
        <p:txBody>
          <a:bodyPr wrap="square" rtlCol="0">
            <a:spAutoFit/>
          </a:bodyPr>
          <a:lstStyle/>
          <a:p>
            <a:r>
              <a:rPr lang="en-GB" sz="2400" dirty="0">
                <a:solidFill>
                  <a:srgbClr val="002060"/>
                </a:solidFill>
              </a:rPr>
              <a:t>We add </a:t>
            </a:r>
            <a:r>
              <a:rPr lang="en-GB" sz="2800" dirty="0">
                <a:solidFill>
                  <a:srgbClr val="002060"/>
                </a:solidFill>
              </a:rPr>
              <a:t>–s</a:t>
            </a:r>
            <a:r>
              <a:rPr lang="en-GB" sz="2400" dirty="0">
                <a:solidFill>
                  <a:srgbClr val="002060"/>
                </a:solidFill>
              </a:rPr>
              <a:t> to the end of the noun to make it plural, as in English.</a:t>
            </a:r>
            <a:endParaRPr lang="en-GB" sz="3200" dirty="0">
              <a:solidFill>
                <a:srgbClr val="002060"/>
              </a:solidFill>
            </a:endParaRPr>
          </a:p>
        </p:txBody>
      </p:sp>
      <p:sp>
        <p:nvSpPr>
          <p:cNvPr id="4" name="Title 3"/>
          <p:cNvSpPr>
            <a:spLocks noGrp="1"/>
          </p:cNvSpPr>
          <p:nvPr>
            <p:ph type="title"/>
          </p:nvPr>
        </p:nvSpPr>
        <p:spPr>
          <a:xfrm>
            <a:off x="-1" y="213557"/>
            <a:ext cx="5231863" cy="647577"/>
          </a:xfrm>
        </p:spPr>
        <p:txBody>
          <a:bodyPr>
            <a:normAutofit/>
          </a:bodyPr>
          <a:lstStyle/>
          <a:p>
            <a:r>
              <a:rPr lang="en-GB" b="1" dirty="0">
                <a:solidFill>
                  <a:schemeClr val="bg1"/>
                </a:solidFill>
              </a:rPr>
              <a:t>There are … </a:t>
            </a:r>
            <a:r>
              <a:rPr lang="fr-FR" b="1" dirty="0">
                <a:solidFill>
                  <a:schemeClr val="bg1"/>
                </a:solidFill>
              </a:rPr>
              <a:t>au pluriel</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11" name="Oval Callout 24">
            <a:extLst>
              <a:ext uri="{FF2B5EF4-FFF2-40B4-BE49-F238E27FC236}">
                <a16:creationId xmlns:a16="http://schemas.microsoft.com/office/drawing/2014/main" id="{84892340-180F-434D-992A-B3D7E38D531F}"/>
              </a:ext>
            </a:extLst>
          </p:cNvPr>
          <p:cNvSpPr/>
          <p:nvPr/>
        </p:nvSpPr>
        <p:spPr>
          <a:xfrm>
            <a:off x="230673" y="4405182"/>
            <a:ext cx="4110831" cy="1885781"/>
          </a:xfrm>
          <a:prstGeom prst="wedgeEllipseCallout">
            <a:avLst>
              <a:gd name="adj1" fmla="val 10679"/>
              <a:gd name="adj2" fmla="val -76789"/>
            </a:avLst>
          </a:prstGeom>
          <a:solidFill>
            <a:srgbClr val="0055A5"/>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Callout 18">
            <a:extLst>
              <a:ext uri="{FF2B5EF4-FFF2-40B4-BE49-F238E27FC236}">
                <a16:creationId xmlns:a16="http://schemas.microsoft.com/office/drawing/2014/main" id="{A45D02E9-548C-40B1-A3FE-4CC99B896BA8}"/>
              </a:ext>
            </a:extLst>
          </p:cNvPr>
          <p:cNvSpPr/>
          <p:nvPr/>
        </p:nvSpPr>
        <p:spPr>
          <a:xfrm>
            <a:off x="255930" y="4393773"/>
            <a:ext cx="4110831" cy="1885781"/>
          </a:xfrm>
          <a:prstGeom prst="wedgeEllipseCallout">
            <a:avLst>
              <a:gd name="adj1" fmla="val 157774"/>
              <a:gd name="adj2" fmla="val -76789"/>
            </a:avLst>
          </a:prstGeom>
          <a:solidFill>
            <a:srgbClr val="0055A5"/>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A3C901B-C9AB-4A2F-A516-0CD1940C6335}"/>
              </a:ext>
            </a:extLst>
          </p:cNvPr>
          <p:cNvSpPr txBox="1"/>
          <p:nvPr/>
        </p:nvSpPr>
        <p:spPr>
          <a:xfrm>
            <a:off x="900026" y="4739426"/>
            <a:ext cx="2822638" cy="1323439"/>
          </a:xfrm>
          <a:prstGeom prst="rect">
            <a:avLst/>
          </a:prstGeom>
          <a:noFill/>
        </p:spPr>
        <p:txBody>
          <a:bodyPr wrap="square" rtlCol="0">
            <a:spAutoFit/>
          </a:bodyPr>
          <a:lstStyle/>
          <a:p>
            <a:r>
              <a:rPr lang="en-GB" sz="2000" b="1" dirty="0">
                <a:solidFill>
                  <a:schemeClr val="bg1"/>
                </a:solidFill>
              </a:rPr>
              <a:t>The word ‘some is often missed out in English, but we need ‘</a:t>
            </a:r>
            <a:r>
              <a:rPr lang="en-GB" sz="2000" b="1" dirty="0">
                <a:solidFill>
                  <a:srgbClr val="FA6500"/>
                </a:solidFill>
              </a:rPr>
              <a:t>des</a:t>
            </a:r>
            <a:r>
              <a:rPr lang="en-GB" sz="2000" b="1" dirty="0">
                <a:solidFill>
                  <a:schemeClr val="bg1"/>
                </a:solidFill>
              </a:rPr>
              <a:t>’ in French!</a:t>
            </a:r>
          </a:p>
        </p:txBody>
      </p:sp>
      <p:sp>
        <p:nvSpPr>
          <p:cNvPr id="14" name="TextBox 13">
            <a:extLst>
              <a:ext uri="{FF2B5EF4-FFF2-40B4-BE49-F238E27FC236}">
                <a16:creationId xmlns:a16="http://schemas.microsoft.com/office/drawing/2014/main" id="{D4C69F4B-2AA2-423B-93FA-65084D254326}"/>
              </a:ext>
            </a:extLst>
          </p:cNvPr>
          <p:cNvSpPr txBox="1"/>
          <p:nvPr/>
        </p:nvSpPr>
        <p:spPr>
          <a:xfrm>
            <a:off x="255930" y="1416063"/>
            <a:ext cx="11206885" cy="584775"/>
          </a:xfrm>
          <a:prstGeom prst="rect">
            <a:avLst/>
          </a:prstGeom>
          <a:noFill/>
        </p:spPr>
        <p:txBody>
          <a:bodyPr wrap="square" rtlCol="0">
            <a:spAutoFit/>
          </a:bodyPr>
          <a:lstStyle/>
          <a:p>
            <a:r>
              <a:rPr lang="en-GB" sz="3200" dirty="0">
                <a:solidFill>
                  <a:srgbClr val="002060"/>
                </a:solidFill>
              </a:rPr>
              <a:t>To say “some” (plural), we use </a:t>
            </a:r>
            <a:r>
              <a:rPr lang="en-GB" sz="3200" dirty="0">
                <a:solidFill>
                  <a:srgbClr val="FA6500"/>
                </a:solidFill>
              </a:rPr>
              <a:t>des</a:t>
            </a:r>
            <a:r>
              <a:rPr lang="en-GB" sz="3200" dirty="0">
                <a:solidFill>
                  <a:schemeClr val="accent1">
                    <a:lumMod val="50000"/>
                  </a:schemeClr>
                </a:solidFill>
              </a:rPr>
              <a:t>:</a:t>
            </a:r>
          </a:p>
        </p:txBody>
      </p:sp>
      <p:sp>
        <p:nvSpPr>
          <p:cNvPr id="15" name="TextBox 14">
            <a:extLst>
              <a:ext uri="{FF2B5EF4-FFF2-40B4-BE49-F238E27FC236}">
                <a16:creationId xmlns:a16="http://schemas.microsoft.com/office/drawing/2014/main" id="{2F7B691A-8B00-4B51-822E-5C23870A0CEF}"/>
              </a:ext>
            </a:extLst>
          </p:cNvPr>
          <p:cNvSpPr txBox="1"/>
          <p:nvPr/>
        </p:nvSpPr>
        <p:spPr>
          <a:xfrm>
            <a:off x="1270579" y="2741564"/>
            <a:ext cx="3199284" cy="584775"/>
          </a:xfrm>
          <a:prstGeom prst="rect">
            <a:avLst/>
          </a:prstGeom>
          <a:noFill/>
        </p:spPr>
        <p:txBody>
          <a:bodyPr wrap="square" rtlCol="0">
            <a:spAutoFit/>
          </a:bodyPr>
          <a:lstStyle/>
          <a:p>
            <a:r>
              <a:rPr lang="fr-FR" sz="3200" b="1" dirty="0">
                <a:solidFill>
                  <a:srgbClr val="002060"/>
                </a:solidFill>
              </a:rPr>
              <a:t>Il y a </a:t>
            </a:r>
            <a:r>
              <a:rPr lang="fr-FR" sz="3200" b="1" dirty="0">
                <a:solidFill>
                  <a:srgbClr val="FA6500"/>
                </a:solidFill>
              </a:rPr>
              <a:t>des </a:t>
            </a:r>
            <a:r>
              <a:rPr lang="fr-FR" sz="3200" b="1" dirty="0">
                <a:solidFill>
                  <a:srgbClr val="002060"/>
                </a:solidFill>
              </a:rPr>
              <a:t>livre</a:t>
            </a:r>
            <a:endParaRPr lang="fr-FR" sz="3200" b="1" dirty="0">
              <a:solidFill>
                <a:srgbClr val="FF0000"/>
              </a:solidFill>
            </a:endParaRPr>
          </a:p>
        </p:txBody>
      </p:sp>
      <p:sp>
        <p:nvSpPr>
          <p:cNvPr id="16" name="TextBox 15">
            <a:extLst>
              <a:ext uri="{FF2B5EF4-FFF2-40B4-BE49-F238E27FC236}">
                <a16:creationId xmlns:a16="http://schemas.microsoft.com/office/drawing/2014/main" id="{77ACAD8F-A7BE-4211-BB15-CE191D8EE936}"/>
              </a:ext>
            </a:extLst>
          </p:cNvPr>
          <p:cNvSpPr txBox="1"/>
          <p:nvPr/>
        </p:nvSpPr>
        <p:spPr>
          <a:xfrm>
            <a:off x="1270579" y="3446797"/>
            <a:ext cx="3961284" cy="584775"/>
          </a:xfrm>
          <a:prstGeom prst="rect">
            <a:avLst/>
          </a:prstGeom>
          <a:noFill/>
        </p:spPr>
        <p:txBody>
          <a:bodyPr wrap="square" rtlCol="0">
            <a:spAutoFit/>
          </a:bodyPr>
          <a:lstStyle/>
          <a:p>
            <a:r>
              <a:rPr lang="fr-FR" sz="3200" b="1" dirty="0">
                <a:solidFill>
                  <a:srgbClr val="002060"/>
                </a:solidFill>
              </a:rPr>
              <a:t>Il y a </a:t>
            </a:r>
            <a:r>
              <a:rPr lang="fr-FR" sz="3200" b="1" dirty="0">
                <a:solidFill>
                  <a:srgbClr val="FA6500"/>
                </a:solidFill>
              </a:rPr>
              <a:t>des</a:t>
            </a:r>
            <a:r>
              <a:rPr lang="fr-FR" sz="3200" b="1" dirty="0">
                <a:solidFill>
                  <a:schemeClr val="accent4">
                    <a:lumMod val="75000"/>
                  </a:schemeClr>
                </a:solidFill>
              </a:rPr>
              <a:t> </a:t>
            </a:r>
            <a:r>
              <a:rPr lang="fr-FR" sz="3200" b="1" dirty="0">
                <a:solidFill>
                  <a:srgbClr val="002060"/>
                </a:solidFill>
              </a:rPr>
              <a:t>maison</a:t>
            </a:r>
          </a:p>
        </p:txBody>
      </p:sp>
      <p:sp>
        <p:nvSpPr>
          <p:cNvPr id="17" name="TextBox 16">
            <a:extLst>
              <a:ext uri="{FF2B5EF4-FFF2-40B4-BE49-F238E27FC236}">
                <a16:creationId xmlns:a16="http://schemas.microsoft.com/office/drawing/2014/main" id="{5010CC33-B655-4900-915F-7A20AB73B0FC}"/>
              </a:ext>
            </a:extLst>
          </p:cNvPr>
          <p:cNvSpPr txBox="1"/>
          <p:nvPr/>
        </p:nvSpPr>
        <p:spPr>
          <a:xfrm>
            <a:off x="6906210" y="2790915"/>
            <a:ext cx="4401870" cy="584775"/>
          </a:xfrm>
          <a:prstGeom prst="rect">
            <a:avLst/>
          </a:prstGeom>
          <a:noFill/>
        </p:spPr>
        <p:txBody>
          <a:bodyPr wrap="square" rtlCol="0">
            <a:spAutoFit/>
          </a:bodyPr>
          <a:lstStyle/>
          <a:p>
            <a:r>
              <a:rPr lang="en-GB" sz="3200" b="1" dirty="0">
                <a:solidFill>
                  <a:srgbClr val="002060"/>
                </a:solidFill>
              </a:rPr>
              <a:t>There are </a:t>
            </a:r>
            <a:r>
              <a:rPr lang="en-GB" sz="3200" b="1" dirty="0">
                <a:solidFill>
                  <a:srgbClr val="FA6500"/>
                </a:solidFill>
              </a:rPr>
              <a:t>some</a:t>
            </a:r>
            <a:r>
              <a:rPr lang="en-GB" sz="3200" b="1" dirty="0">
                <a:solidFill>
                  <a:schemeClr val="accent5">
                    <a:lumMod val="50000"/>
                  </a:schemeClr>
                </a:solidFill>
              </a:rPr>
              <a:t> </a:t>
            </a:r>
            <a:r>
              <a:rPr lang="en-GB" sz="3200" b="1" dirty="0">
                <a:solidFill>
                  <a:srgbClr val="002060"/>
                </a:solidFill>
              </a:rPr>
              <a:t>book</a:t>
            </a:r>
            <a:endParaRPr lang="en-GB" sz="4000" b="1" dirty="0">
              <a:solidFill>
                <a:srgbClr val="002060"/>
              </a:solidFill>
            </a:endParaRPr>
          </a:p>
        </p:txBody>
      </p:sp>
      <p:sp>
        <p:nvSpPr>
          <p:cNvPr id="18" name="TextBox 17">
            <a:extLst>
              <a:ext uri="{FF2B5EF4-FFF2-40B4-BE49-F238E27FC236}">
                <a16:creationId xmlns:a16="http://schemas.microsoft.com/office/drawing/2014/main" id="{997651AC-975D-4EE6-90CB-DAAC282DDAA9}"/>
              </a:ext>
            </a:extLst>
          </p:cNvPr>
          <p:cNvSpPr txBox="1"/>
          <p:nvPr/>
        </p:nvSpPr>
        <p:spPr>
          <a:xfrm>
            <a:off x="6906210" y="3474443"/>
            <a:ext cx="4790532" cy="584775"/>
          </a:xfrm>
          <a:prstGeom prst="rect">
            <a:avLst/>
          </a:prstGeom>
          <a:noFill/>
        </p:spPr>
        <p:txBody>
          <a:bodyPr wrap="square" rtlCol="0">
            <a:spAutoFit/>
          </a:bodyPr>
          <a:lstStyle/>
          <a:p>
            <a:r>
              <a:rPr lang="en-GB" sz="3200" b="1" dirty="0">
                <a:solidFill>
                  <a:srgbClr val="002060"/>
                </a:solidFill>
              </a:rPr>
              <a:t>There are house</a:t>
            </a:r>
            <a:endParaRPr lang="en-GB" sz="4000" b="1" dirty="0">
              <a:solidFill>
                <a:srgbClr val="002060"/>
              </a:solidFill>
            </a:endParaRPr>
          </a:p>
        </p:txBody>
      </p:sp>
      <p:sp>
        <p:nvSpPr>
          <p:cNvPr id="19" name="TextBox 18">
            <a:extLst>
              <a:ext uri="{FF2B5EF4-FFF2-40B4-BE49-F238E27FC236}">
                <a16:creationId xmlns:a16="http://schemas.microsoft.com/office/drawing/2014/main" id="{511D4FB6-190C-4785-8615-090EEAA8BA62}"/>
              </a:ext>
            </a:extLst>
          </p:cNvPr>
          <p:cNvSpPr txBox="1"/>
          <p:nvPr/>
        </p:nvSpPr>
        <p:spPr>
          <a:xfrm>
            <a:off x="4564190" y="3446796"/>
            <a:ext cx="667671"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20" name="TextBox 19">
            <a:extLst>
              <a:ext uri="{FF2B5EF4-FFF2-40B4-BE49-F238E27FC236}">
                <a16:creationId xmlns:a16="http://schemas.microsoft.com/office/drawing/2014/main" id="{1FE1640C-4DAC-4ED8-B16C-2CC0590E1D12}"/>
              </a:ext>
            </a:extLst>
          </p:cNvPr>
          <p:cNvSpPr txBox="1"/>
          <p:nvPr/>
        </p:nvSpPr>
        <p:spPr>
          <a:xfrm>
            <a:off x="11086028" y="2790915"/>
            <a:ext cx="610713"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21" name="TextBox 20">
            <a:extLst>
              <a:ext uri="{FF2B5EF4-FFF2-40B4-BE49-F238E27FC236}">
                <a16:creationId xmlns:a16="http://schemas.microsoft.com/office/drawing/2014/main" id="{74020E54-C7A2-404F-BA59-EE4D295C9FB1}"/>
              </a:ext>
            </a:extLst>
          </p:cNvPr>
          <p:cNvSpPr txBox="1"/>
          <p:nvPr/>
        </p:nvSpPr>
        <p:spPr>
          <a:xfrm>
            <a:off x="10033686" y="3474443"/>
            <a:ext cx="532714"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22" name="TextBox 21">
            <a:extLst>
              <a:ext uri="{FF2B5EF4-FFF2-40B4-BE49-F238E27FC236}">
                <a16:creationId xmlns:a16="http://schemas.microsoft.com/office/drawing/2014/main" id="{C661F2DC-D3BA-4646-8F22-91C3907801B1}"/>
              </a:ext>
            </a:extLst>
          </p:cNvPr>
          <p:cNvSpPr txBox="1"/>
          <p:nvPr/>
        </p:nvSpPr>
        <p:spPr>
          <a:xfrm>
            <a:off x="3965231" y="2741563"/>
            <a:ext cx="610713"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23" name="Oval Callout 26">
            <a:extLst>
              <a:ext uri="{FF2B5EF4-FFF2-40B4-BE49-F238E27FC236}">
                <a16:creationId xmlns:a16="http://schemas.microsoft.com/office/drawing/2014/main" id="{032B22B4-F560-49CC-9C84-98D18FD792EF}"/>
              </a:ext>
            </a:extLst>
          </p:cNvPr>
          <p:cNvSpPr/>
          <p:nvPr/>
        </p:nvSpPr>
        <p:spPr>
          <a:xfrm>
            <a:off x="7946210" y="879781"/>
            <a:ext cx="4110831" cy="1885781"/>
          </a:xfrm>
          <a:prstGeom prst="wedgeEllipseCallout">
            <a:avLst>
              <a:gd name="adj1" fmla="val -122783"/>
              <a:gd name="adj2" fmla="val 99078"/>
            </a:avLst>
          </a:prstGeom>
          <a:solidFill>
            <a:srgbClr val="0055A5"/>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9EC30EE5-49B5-475D-9358-762F6EF345D1}"/>
              </a:ext>
            </a:extLst>
          </p:cNvPr>
          <p:cNvSpPr txBox="1"/>
          <p:nvPr/>
        </p:nvSpPr>
        <p:spPr>
          <a:xfrm>
            <a:off x="8599685" y="1035213"/>
            <a:ext cx="2949784" cy="1631216"/>
          </a:xfrm>
          <a:prstGeom prst="rect">
            <a:avLst/>
          </a:prstGeom>
          <a:noFill/>
        </p:spPr>
        <p:txBody>
          <a:bodyPr wrap="square" rtlCol="0">
            <a:spAutoFit/>
          </a:bodyPr>
          <a:lstStyle/>
          <a:p>
            <a:pPr algn="ctr"/>
            <a:r>
              <a:rPr lang="en-GB" sz="2000" b="1" dirty="0">
                <a:solidFill>
                  <a:schemeClr val="bg1"/>
                </a:solidFill>
              </a:rPr>
              <a:t>The </a:t>
            </a:r>
            <a:r>
              <a:rPr lang="en-GB" sz="2000" b="1" dirty="0">
                <a:solidFill>
                  <a:srgbClr val="FA6500"/>
                </a:solidFill>
              </a:rPr>
              <a:t>–s </a:t>
            </a:r>
            <a:r>
              <a:rPr lang="en-GB" sz="2000" b="1" dirty="0">
                <a:solidFill>
                  <a:schemeClr val="bg1"/>
                </a:solidFill>
              </a:rPr>
              <a:t>on the end of the noun is usually not pronounced in French - it is a silent final consonant (SFC).</a:t>
            </a:r>
          </a:p>
        </p:txBody>
      </p:sp>
    </p:spTree>
    <p:extLst>
      <p:ext uri="{BB962C8B-B14F-4D97-AF65-F5344CB8AC3E}">
        <p14:creationId xmlns:p14="http://schemas.microsoft.com/office/powerpoint/2010/main" val="341652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wheel(1)">
                                      <p:cBhvr>
                                        <p:cTn id="13" dur="2000"/>
                                        <p:tgtEl>
                                          <p:spTgt spid="22">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par>
                                <p:cTn id="16" presetID="21" presetClass="entr" presetSubtype="1" fill="hold" nodeType="withEffect">
                                  <p:stCondLst>
                                    <p:cond delay="0"/>
                                  </p:stCondLst>
                                  <p:childTnLst>
                                    <p:set>
                                      <p:cBhvr>
                                        <p:cTn id="17" dur="1" fill="hold">
                                          <p:stCondLst>
                                            <p:cond delay="0"/>
                                          </p:stCondLst>
                                        </p:cTn>
                                        <p:tgtEl>
                                          <p:spTgt spid="20">
                                            <p:txEl>
                                              <p:pRg st="0" end="0"/>
                                            </p:txEl>
                                          </p:spTgt>
                                        </p:tgtEl>
                                        <p:attrNameLst>
                                          <p:attrName>style.visibility</p:attrName>
                                        </p:attrNameLst>
                                      </p:cBhvr>
                                      <p:to>
                                        <p:strVal val="visible"/>
                                      </p:to>
                                    </p:set>
                                    <p:animEffect transition="in" filter="wheel(1)">
                                      <p:cBhvr>
                                        <p:cTn id="18" dur="2000"/>
                                        <p:tgtEl>
                                          <p:spTgt spid="2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21" presetClass="entr" presetSubtype="1" fill="hold"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wheel(1)">
                                      <p:cBhvr>
                                        <p:cTn id="25" dur="2000"/>
                                        <p:tgtEl>
                                          <p:spTgt spid="19">
                                            <p:txEl>
                                              <p:pRg st="0" end="0"/>
                                            </p:txEl>
                                          </p:spTgt>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21" presetClass="entr" presetSubtype="1" fill="hold" nodeType="with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wheel(1)">
                                      <p:cBhvr>
                                        <p:cTn id="30" dur="2000"/>
                                        <p:tgtEl>
                                          <p:spTgt spid="21">
                                            <p:txEl>
                                              <p:pRg st="0" end="0"/>
                                            </p:txEl>
                                          </p:spTgt>
                                        </p:tgtEl>
                                      </p:cBhvr>
                                    </p:animEffect>
                                  </p:childTnLst>
                                </p:cTn>
                              </p:par>
                            </p:childTnLst>
                          </p:cTn>
                        </p:par>
                        <p:par>
                          <p:cTn id="31" fill="hold">
                            <p:stCondLst>
                              <p:cond delay="2000"/>
                            </p:stCondLst>
                            <p:childTnLst>
                              <p:par>
                                <p:cTn id="32" presetID="1" presetClass="entr" presetSubtype="0" fill="hold" grpId="0" nodeType="afterEffect">
                                  <p:stCondLst>
                                    <p:cond delay="50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2"/>
                                        </p:tgtEl>
                                      </p:cBhvr>
                                    </p:animEffect>
                                    <p:set>
                                      <p:cBhvr>
                                        <p:cTn id="55" dur="1" fill="hold">
                                          <p:stCondLst>
                                            <p:cond delay="499"/>
                                          </p:stCondLst>
                                        </p:cTn>
                                        <p:tgtEl>
                                          <p:spTgt spid="12"/>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3"/>
                                        </p:tgtEl>
                                      </p:cBhvr>
                                    </p:animEffect>
                                    <p:set>
                                      <p:cBhvr>
                                        <p:cTn id="58" dur="1" fill="hold">
                                          <p:stCondLst>
                                            <p:cond delay="499"/>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animBg="1"/>
      <p:bldP spid="11" grpId="1" animBg="1"/>
      <p:bldP spid="12" grpId="0" animBg="1"/>
      <p:bldP spid="12" grpId="1" animBg="1"/>
      <p:bldP spid="13" grpId="0"/>
      <p:bldP spid="13" grpId="1"/>
      <p:bldP spid="14" grpId="0"/>
      <p:bldP spid="15" grpId="0"/>
      <p:bldP spid="16" grpId="0"/>
      <p:bldP spid="17" grpId="0"/>
      <p:bldP spid="18" grpId="0"/>
      <p:bldP spid="23" grpId="0" animBg="1"/>
      <p:bldP spid="2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236686" cy="647577"/>
          </a:xfrm>
        </p:spPr>
        <p:txBody>
          <a:bodyPr>
            <a:normAutofit/>
          </a:bodyPr>
          <a:lstStyle/>
          <a:p>
            <a:r>
              <a:rPr lang="en-GB" sz="3600" b="1" dirty="0">
                <a:solidFill>
                  <a:schemeClr val="bg1"/>
                </a:solidFill>
              </a:rPr>
              <a:t>How many?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grammaire</a:t>
            </a:r>
          </a:p>
        </p:txBody>
      </p:sp>
      <p:sp>
        <p:nvSpPr>
          <p:cNvPr id="9" name="TextBox 8">
            <a:extLst>
              <a:ext uri="{FF2B5EF4-FFF2-40B4-BE49-F238E27FC236}">
                <a16:creationId xmlns:a16="http://schemas.microsoft.com/office/drawing/2014/main" id="{CE0FE2FF-321F-49B2-B0C8-A2F5EACA8935}"/>
              </a:ext>
            </a:extLst>
          </p:cNvPr>
          <p:cNvSpPr txBox="1"/>
          <p:nvPr/>
        </p:nvSpPr>
        <p:spPr>
          <a:xfrm>
            <a:off x="508456" y="1315651"/>
            <a:ext cx="11548189" cy="1077218"/>
          </a:xfrm>
          <a:prstGeom prst="rect">
            <a:avLst/>
          </a:prstGeom>
          <a:noFill/>
        </p:spPr>
        <p:txBody>
          <a:bodyPr wrap="square" rtlCol="0">
            <a:spAutoFit/>
          </a:bodyPr>
          <a:lstStyle/>
          <a:p>
            <a:r>
              <a:rPr lang="en-GB" sz="3200" dirty="0">
                <a:solidFill>
                  <a:srgbClr val="002060"/>
                </a:solidFill>
              </a:rPr>
              <a:t>To say how many of something there are, </a:t>
            </a:r>
          </a:p>
          <a:p>
            <a:r>
              <a:rPr lang="en-GB" sz="3200" dirty="0">
                <a:solidFill>
                  <a:srgbClr val="002060"/>
                </a:solidFill>
              </a:rPr>
              <a:t>use ‘</a:t>
            </a:r>
            <a:r>
              <a:rPr lang="fr-FR" sz="3200" dirty="0">
                <a:solidFill>
                  <a:srgbClr val="002060"/>
                </a:solidFill>
              </a:rPr>
              <a:t>il y a</a:t>
            </a:r>
            <a:r>
              <a:rPr lang="en-GB" sz="3200" dirty="0">
                <a:solidFill>
                  <a:srgbClr val="002060"/>
                </a:solidFill>
              </a:rPr>
              <a:t>’ + number (or the plural article ‘des’ = some):</a:t>
            </a:r>
          </a:p>
        </p:txBody>
      </p:sp>
      <p:sp>
        <p:nvSpPr>
          <p:cNvPr id="10" name="TextBox 9">
            <a:extLst>
              <a:ext uri="{FF2B5EF4-FFF2-40B4-BE49-F238E27FC236}">
                <a16:creationId xmlns:a16="http://schemas.microsoft.com/office/drawing/2014/main" id="{7A850780-8408-45F2-B129-9ADD0D6ED07A}"/>
              </a:ext>
            </a:extLst>
          </p:cNvPr>
          <p:cNvSpPr txBox="1"/>
          <p:nvPr/>
        </p:nvSpPr>
        <p:spPr>
          <a:xfrm>
            <a:off x="1173009" y="2670583"/>
            <a:ext cx="3199284" cy="584775"/>
          </a:xfrm>
          <a:prstGeom prst="rect">
            <a:avLst/>
          </a:prstGeom>
          <a:noFill/>
        </p:spPr>
        <p:txBody>
          <a:bodyPr wrap="square" rtlCol="0">
            <a:spAutoFit/>
          </a:bodyPr>
          <a:lstStyle/>
          <a:p>
            <a:r>
              <a:rPr lang="fr-FR" sz="3200" b="1" dirty="0">
                <a:solidFill>
                  <a:srgbClr val="002060"/>
                </a:solidFill>
              </a:rPr>
              <a:t>Il y a </a:t>
            </a:r>
            <a:r>
              <a:rPr lang="fr-FR" sz="3200" b="1" dirty="0">
                <a:solidFill>
                  <a:srgbClr val="FA6500"/>
                </a:solidFill>
              </a:rPr>
              <a:t>deux</a:t>
            </a:r>
            <a:r>
              <a:rPr lang="fr-FR" sz="3200" b="1" dirty="0">
                <a:solidFill>
                  <a:schemeClr val="accent4">
                    <a:lumMod val="75000"/>
                  </a:schemeClr>
                </a:solidFill>
              </a:rPr>
              <a:t> </a:t>
            </a:r>
            <a:r>
              <a:rPr lang="fr-FR" sz="3200" b="1" dirty="0">
                <a:solidFill>
                  <a:srgbClr val="002060"/>
                </a:solidFill>
              </a:rPr>
              <a:t>livre</a:t>
            </a:r>
            <a:endParaRPr lang="fr-FR" sz="3200" b="1" dirty="0">
              <a:solidFill>
                <a:srgbClr val="FF0000"/>
              </a:solidFill>
            </a:endParaRPr>
          </a:p>
        </p:txBody>
      </p:sp>
      <p:sp>
        <p:nvSpPr>
          <p:cNvPr id="11" name="TextBox 10">
            <a:extLst>
              <a:ext uri="{FF2B5EF4-FFF2-40B4-BE49-F238E27FC236}">
                <a16:creationId xmlns:a16="http://schemas.microsoft.com/office/drawing/2014/main" id="{0D6FAE75-F693-4E9D-B111-0C35D72E1C65}"/>
              </a:ext>
            </a:extLst>
          </p:cNvPr>
          <p:cNvSpPr txBox="1"/>
          <p:nvPr/>
        </p:nvSpPr>
        <p:spPr>
          <a:xfrm>
            <a:off x="1142241" y="3840132"/>
            <a:ext cx="3961284" cy="584775"/>
          </a:xfrm>
          <a:prstGeom prst="rect">
            <a:avLst/>
          </a:prstGeom>
          <a:noFill/>
        </p:spPr>
        <p:txBody>
          <a:bodyPr wrap="square" rtlCol="0">
            <a:spAutoFit/>
          </a:bodyPr>
          <a:lstStyle/>
          <a:p>
            <a:r>
              <a:rPr lang="fr-FR" sz="3200" b="1" dirty="0">
                <a:solidFill>
                  <a:srgbClr val="002060"/>
                </a:solidFill>
              </a:rPr>
              <a:t>Il y a </a:t>
            </a:r>
            <a:r>
              <a:rPr lang="fr-FR" sz="3200" b="1" dirty="0">
                <a:solidFill>
                  <a:srgbClr val="FA6500"/>
                </a:solidFill>
              </a:rPr>
              <a:t>trois</a:t>
            </a:r>
            <a:r>
              <a:rPr lang="fr-FR" sz="3200" b="1" dirty="0">
                <a:solidFill>
                  <a:schemeClr val="accent5">
                    <a:lumMod val="50000"/>
                  </a:schemeClr>
                </a:solidFill>
              </a:rPr>
              <a:t> </a:t>
            </a:r>
            <a:r>
              <a:rPr lang="fr-FR" sz="3200" b="1" dirty="0">
                <a:solidFill>
                  <a:srgbClr val="002060"/>
                </a:solidFill>
              </a:rPr>
              <a:t>maison</a:t>
            </a:r>
          </a:p>
        </p:txBody>
      </p:sp>
      <p:sp>
        <p:nvSpPr>
          <p:cNvPr id="12" name="TextBox 11">
            <a:extLst>
              <a:ext uri="{FF2B5EF4-FFF2-40B4-BE49-F238E27FC236}">
                <a16:creationId xmlns:a16="http://schemas.microsoft.com/office/drawing/2014/main" id="{6EBD40AE-1223-4419-91DE-9D2708EB9F0D}"/>
              </a:ext>
            </a:extLst>
          </p:cNvPr>
          <p:cNvSpPr txBox="1"/>
          <p:nvPr/>
        </p:nvSpPr>
        <p:spPr>
          <a:xfrm>
            <a:off x="6674853" y="2671159"/>
            <a:ext cx="4132806" cy="584775"/>
          </a:xfrm>
          <a:prstGeom prst="rect">
            <a:avLst/>
          </a:prstGeom>
          <a:noFill/>
        </p:spPr>
        <p:txBody>
          <a:bodyPr wrap="square" rtlCol="0">
            <a:spAutoFit/>
          </a:bodyPr>
          <a:lstStyle/>
          <a:p>
            <a:r>
              <a:rPr lang="en-GB" sz="3200" b="1" dirty="0">
                <a:solidFill>
                  <a:srgbClr val="002060"/>
                </a:solidFill>
              </a:rPr>
              <a:t>There are </a:t>
            </a:r>
            <a:r>
              <a:rPr lang="en-GB" sz="3200" b="1" dirty="0">
                <a:solidFill>
                  <a:srgbClr val="FA6500"/>
                </a:solidFill>
              </a:rPr>
              <a:t>two</a:t>
            </a:r>
            <a:r>
              <a:rPr lang="en-GB" sz="3200" b="1" dirty="0">
                <a:solidFill>
                  <a:schemeClr val="accent5">
                    <a:lumMod val="50000"/>
                  </a:schemeClr>
                </a:solidFill>
              </a:rPr>
              <a:t> </a:t>
            </a:r>
            <a:r>
              <a:rPr lang="en-GB" sz="3200" b="1" dirty="0">
                <a:solidFill>
                  <a:srgbClr val="002060"/>
                </a:solidFill>
              </a:rPr>
              <a:t>book</a:t>
            </a:r>
            <a:endParaRPr lang="en-GB" sz="4000" b="1" dirty="0">
              <a:solidFill>
                <a:srgbClr val="002060"/>
              </a:solidFill>
            </a:endParaRPr>
          </a:p>
        </p:txBody>
      </p:sp>
      <p:sp>
        <p:nvSpPr>
          <p:cNvPr id="13" name="TextBox 12">
            <a:extLst>
              <a:ext uri="{FF2B5EF4-FFF2-40B4-BE49-F238E27FC236}">
                <a16:creationId xmlns:a16="http://schemas.microsoft.com/office/drawing/2014/main" id="{737419B8-ABB0-4F22-9392-12855D0129CB}"/>
              </a:ext>
            </a:extLst>
          </p:cNvPr>
          <p:cNvSpPr txBox="1"/>
          <p:nvPr/>
        </p:nvSpPr>
        <p:spPr>
          <a:xfrm>
            <a:off x="6689540" y="3840132"/>
            <a:ext cx="4724574" cy="584775"/>
          </a:xfrm>
          <a:prstGeom prst="rect">
            <a:avLst/>
          </a:prstGeom>
          <a:noFill/>
        </p:spPr>
        <p:txBody>
          <a:bodyPr wrap="square" rtlCol="0">
            <a:spAutoFit/>
          </a:bodyPr>
          <a:lstStyle/>
          <a:p>
            <a:r>
              <a:rPr lang="en-GB" sz="3200" b="1" dirty="0">
                <a:solidFill>
                  <a:srgbClr val="002060"/>
                </a:solidFill>
              </a:rPr>
              <a:t>There are </a:t>
            </a:r>
            <a:r>
              <a:rPr lang="en-GB" sz="3200" b="1" dirty="0">
                <a:solidFill>
                  <a:srgbClr val="FA6500"/>
                </a:solidFill>
              </a:rPr>
              <a:t>three</a:t>
            </a:r>
            <a:r>
              <a:rPr lang="en-GB" sz="3200" b="1" dirty="0">
                <a:solidFill>
                  <a:schemeClr val="accent5">
                    <a:lumMod val="50000"/>
                  </a:schemeClr>
                </a:solidFill>
              </a:rPr>
              <a:t> </a:t>
            </a:r>
            <a:r>
              <a:rPr lang="en-GB" sz="3200" b="1" dirty="0">
                <a:solidFill>
                  <a:srgbClr val="002060"/>
                </a:solidFill>
              </a:rPr>
              <a:t>house</a:t>
            </a:r>
            <a:endParaRPr lang="en-GB" sz="4000" b="1" dirty="0">
              <a:solidFill>
                <a:srgbClr val="002060"/>
              </a:solidFill>
            </a:endParaRPr>
          </a:p>
        </p:txBody>
      </p:sp>
      <p:sp>
        <p:nvSpPr>
          <p:cNvPr id="14" name="TextBox 13">
            <a:extLst>
              <a:ext uri="{FF2B5EF4-FFF2-40B4-BE49-F238E27FC236}">
                <a16:creationId xmlns:a16="http://schemas.microsoft.com/office/drawing/2014/main" id="{CB6069EB-EB65-47F1-8888-3B691E7FAB43}"/>
              </a:ext>
            </a:extLst>
          </p:cNvPr>
          <p:cNvSpPr txBox="1"/>
          <p:nvPr/>
        </p:nvSpPr>
        <p:spPr>
          <a:xfrm>
            <a:off x="4537540" y="3832794"/>
            <a:ext cx="537410" cy="592111"/>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15" name="TextBox 14">
            <a:extLst>
              <a:ext uri="{FF2B5EF4-FFF2-40B4-BE49-F238E27FC236}">
                <a16:creationId xmlns:a16="http://schemas.microsoft.com/office/drawing/2014/main" id="{5D05FC79-DE47-4418-B7A1-EB78065B3EE4}"/>
              </a:ext>
            </a:extLst>
          </p:cNvPr>
          <p:cNvSpPr txBox="1"/>
          <p:nvPr/>
        </p:nvSpPr>
        <p:spPr>
          <a:xfrm>
            <a:off x="10463298" y="2671159"/>
            <a:ext cx="537409"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16" name="TextBox 15">
            <a:extLst>
              <a:ext uri="{FF2B5EF4-FFF2-40B4-BE49-F238E27FC236}">
                <a16:creationId xmlns:a16="http://schemas.microsoft.com/office/drawing/2014/main" id="{887FFDA9-A070-4912-84BF-19BA23D05517}"/>
              </a:ext>
            </a:extLst>
          </p:cNvPr>
          <p:cNvSpPr txBox="1"/>
          <p:nvPr/>
        </p:nvSpPr>
        <p:spPr>
          <a:xfrm>
            <a:off x="10959084" y="3840130"/>
            <a:ext cx="484057"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17" name="TextBox 16">
            <a:extLst>
              <a:ext uri="{FF2B5EF4-FFF2-40B4-BE49-F238E27FC236}">
                <a16:creationId xmlns:a16="http://schemas.microsoft.com/office/drawing/2014/main" id="{7221F280-71BF-4C62-8507-33E68AB63059}"/>
              </a:ext>
            </a:extLst>
          </p:cNvPr>
          <p:cNvSpPr txBox="1"/>
          <p:nvPr/>
        </p:nvSpPr>
        <p:spPr>
          <a:xfrm>
            <a:off x="4161125" y="2669613"/>
            <a:ext cx="537409"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18" name="TextBox 17">
            <a:extLst>
              <a:ext uri="{FF2B5EF4-FFF2-40B4-BE49-F238E27FC236}">
                <a16:creationId xmlns:a16="http://schemas.microsoft.com/office/drawing/2014/main" id="{4D51FB82-C22C-4391-82B1-9210DE2E61E7}"/>
              </a:ext>
            </a:extLst>
          </p:cNvPr>
          <p:cNvSpPr txBox="1"/>
          <p:nvPr/>
        </p:nvSpPr>
        <p:spPr>
          <a:xfrm>
            <a:off x="1173009" y="5098206"/>
            <a:ext cx="3961284" cy="584775"/>
          </a:xfrm>
          <a:prstGeom prst="rect">
            <a:avLst/>
          </a:prstGeom>
          <a:noFill/>
        </p:spPr>
        <p:txBody>
          <a:bodyPr wrap="square" rtlCol="0">
            <a:spAutoFit/>
          </a:bodyPr>
          <a:lstStyle/>
          <a:p>
            <a:r>
              <a:rPr lang="fr-FR" sz="3200" b="1" dirty="0">
                <a:solidFill>
                  <a:srgbClr val="002060"/>
                </a:solidFill>
              </a:rPr>
              <a:t>Il y a </a:t>
            </a:r>
            <a:r>
              <a:rPr lang="fr-FR" sz="3200" b="1" dirty="0">
                <a:solidFill>
                  <a:srgbClr val="FA6500"/>
                </a:solidFill>
              </a:rPr>
              <a:t>des</a:t>
            </a:r>
            <a:r>
              <a:rPr lang="fr-FR" sz="3200" b="1" dirty="0">
                <a:solidFill>
                  <a:schemeClr val="accent5">
                    <a:lumMod val="50000"/>
                  </a:schemeClr>
                </a:solidFill>
              </a:rPr>
              <a:t> </a:t>
            </a:r>
            <a:r>
              <a:rPr lang="fr-FR" sz="3200" b="1" dirty="0">
                <a:solidFill>
                  <a:srgbClr val="002060"/>
                </a:solidFill>
              </a:rPr>
              <a:t>voiture</a:t>
            </a:r>
          </a:p>
        </p:txBody>
      </p:sp>
      <p:sp>
        <p:nvSpPr>
          <p:cNvPr id="19" name="TextBox 18">
            <a:extLst>
              <a:ext uri="{FF2B5EF4-FFF2-40B4-BE49-F238E27FC236}">
                <a16:creationId xmlns:a16="http://schemas.microsoft.com/office/drawing/2014/main" id="{20F711BA-E232-4CF8-8E3E-F05C7E718AD0}"/>
              </a:ext>
            </a:extLst>
          </p:cNvPr>
          <p:cNvSpPr txBox="1"/>
          <p:nvPr/>
        </p:nvSpPr>
        <p:spPr>
          <a:xfrm>
            <a:off x="6675501" y="5084478"/>
            <a:ext cx="4724574" cy="584775"/>
          </a:xfrm>
          <a:prstGeom prst="rect">
            <a:avLst/>
          </a:prstGeom>
          <a:noFill/>
        </p:spPr>
        <p:txBody>
          <a:bodyPr wrap="square" rtlCol="0">
            <a:spAutoFit/>
          </a:bodyPr>
          <a:lstStyle/>
          <a:p>
            <a:r>
              <a:rPr lang="en-GB" sz="3200" b="1" dirty="0">
                <a:solidFill>
                  <a:srgbClr val="002060"/>
                </a:solidFill>
              </a:rPr>
              <a:t>There are </a:t>
            </a:r>
            <a:r>
              <a:rPr lang="en-GB" sz="3200" b="1" dirty="0">
                <a:solidFill>
                  <a:srgbClr val="FA6500"/>
                </a:solidFill>
              </a:rPr>
              <a:t>(some) </a:t>
            </a:r>
            <a:r>
              <a:rPr lang="en-GB" sz="3200" b="1" dirty="0">
                <a:solidFill>
                  <a:srgbClr val="002060"/>
                </a:solidFill>
              </a:rPr>
              <a:t>car</a:t>
            </a:r>
            <a:endParaRPr lang="en-GB" sz="4000" b="1" dirty="0">
              <a:solidFill>
                <a:srgbClr val="002060"/>
              </a:solidFill>
            </a:endParaRPr>
          </a:p>
        </p:txBody>
      </p:sp>
      <p:sp>
        <p:nvSpPr>
          <p:cNvPr id="20" name="TextBox 19">
            <a:extLst>
              <a:ext uri="{FF2B5EF4-FFF2-40B4-BE49-F238E27FC236}">
                <a16:creationId xmlns:a16="http://schemas.microsoft.com/office/drawing/2014/main" id="{82C5D94E-0A0C-4CA2-87F2-95D5E92C9379}"/>
              </a:ext>
            </a:extLst>
          </p:cNvPr>
          <p:cNvSpPr txBox="1"/>
          <p:nvPr/>
        </p:nvSpPr>
        <p:spPr>
          <a:xfrm>
            <a:off x="4372293" y="5098204"/>
            <a:ext cx="623201"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
        <p:nvSpPr>
          <p:cNvPr id="21" name="TextBox 20">
            <a:extLst>
              <a:ext uri="{FF2B5EF4-FFF2-40B4-BE49-F238E27FC236}">
                <a16:creationId xmlns:a16="http://schemas.microsoft.com/office/drawing/2014/main" id="{B3676A61-C552-4E29-B746-E4A3BADFAC10}"/>
              </a:ext>
            </a:extLst>
          </p:cNvPr>
          <p:cNvSpPr txBox="1"/>
          <p:nvPr/>
        </p:nvSpPr>
        <p:spPr>
          <a:xfrm rot="10800000" flipV="1">
            <a:off x="10776770" y="5084476"/>
            <a:ext cx="571525" cy="584775"/>
          </a:xfrm>
          <a:prstGeom prst="rect">
            <a:avLst/>
          </a:prstGeom>
          <a:noFill/>
        </p:spPr>
        <p:txBody>
          <a:bodyPr wrap="square" rtlCol="0">
            <a:spAutoFit/>
          </a:bodyPr>
          <a:lstStyle/>
          <a:p>
            <a:r>
              <a:rPr lang="en-GB" sz="3200" b="1" dirty="0">
                <a:solidFill>
                  <a:srgbClr val="FA6500"/>
                </a:solidFill>
              </a:rPr>
              <a:t>s</a:t>
            </a:r>
            <a:r>
              <a:rPr lang="en-GB" sz="3200" b="1" dirty="0">
                <a:solidFill>
                  <a:srgbClr val="002060"/>
                </a:solidFill>
              </a:rPr>
              <a:t>.</a:t>
            </a:r>
            <a:endParaRPr lang="en-GB" sz="3200" b="1" dirty="0">
              <a:solidFill>
                <a:srgbClr val="FA6500"/>
              </a:solidFill>
            </a:endParaRPr>
          </a:p>
        </p:txBody>
      </p:sp>
    </p:spTree>
    <p:extLst>
      <p:ext uri="{BB962C8B-B14F-4D97-AF65-F5344CB8AC3E}">
        <p14:creationId xmlns:p14="http://schemas.microsoft.com/office/powerpoint/2010/main" val="3127371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21" presetClass="entr" presetSubtype="1"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wheel(1)">
                                      <p:cBhvr>
                                        <p:cTn id="13" dur="2000"/>
                                        <p:tgtEl>
                                          <p:spTgt spid="17">
                                            <p:txEl>
                                              <p:pRg st="0" end="0"/>
                                            </p:txEl>
                                          </p:spTgt>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21" presetClass="entr" presetSubtype="1" fill="hold"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heel(1)">
                                      <p:cBhvr>
                                        <p:cTn id="18" dur="20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21" presetClass="entr" presetSubtype="1"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heel(1)">
                                      <p:cBhvr>
                                        <p:cTn id="25" dur="2000"/>
                                        <p:tgtEl>
                                          <p:spTgt spid="14">
                                            <p:txEl>
                                              <p:pRg st="0" end="0"/>
                                            </p:txEl>
                                          </p:spTgt>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par>
                                <p:cTn id="28" presetID="21" presetClass="entr" presetSubtype="1" fill="hold" nodeType="withEffect">
                                  <p:stCondLst>
                                    <p:cond delay="0"/>
                                  </p:stCondLst>
                                  <p:childTnLst>
                                    <p:set>
                                      <p:cBhvr>
                                        <p:cTn id="29" dur="1" fill="hold">
                                          <p:stCondLst>
                                            <p:cond delay="0"/>
                                          </p:stCondLst>
                                        </p:cTn>
                                        <p:tgtEl>
                                          <p:spTgt spid="16">
                                            <p:txEl>
                                              <p:pRg st="0" end="0"/>
                                            </p:txEl>
                                          </p:spTgt>
                                        </p:tgtEl>
                                        <p:attrNameLst>
                                          <p:attrName>style.visibility</p:attrName>
                                        </p:attrNameLst>
                                      </p:cBhvr>
                                      <p:to>
                                        <p:strVal val="visible"/>
                                      </p:to>
                                    </p:set>
                                    <p:animEffect transition="in" filter="wheel(1)">
                                      <p:cBhvr>
                                        <p:cTn id="30" dur="2000"/>
                                        <p:tgtEl>
                                          <p:spTgt spid="16">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21" presetClass="entr" presetSubtype="1" fill="hold" nodeType="withEffect">
                                  <p:stCondLst>
                                    <p:cond delay="0"/>
                                  </p:stCondLst>
                                  <p:childTnLst>
                                    <p:set>
                                      <p:cBhvr>
                                        <p:cTn id="38" dur="1" fill="hold">
                                          <p:stCondLst>
                                            <p:cond delay="0"/>
                                          </p:stCondLst>
                                        </p:cTn>
                                        <p:tgtEl>
                                          <p:spTgt spid="20">
                                            <p:txEl>
                                              <p:pRg st="0" end="0"/>
                                            </p:txEl>
                                          </p:spTgt>
                                        </p:tgtEl>
                                        <p:attrNameLst>
                                          <p:attrName>style.visibility</p:attrName>
                                        </p:attrNameLst>
                                      </p:cBhvr>
                                      <p:to>
                                        <p:strVal val="visible"/>
                                      </p:to>
                                    </p:set>
                                    <p:animEffect transition="in" filter="wheel(1)">
                                      <p:cBhvr>
                                        <p:cTn id="39" dur="2000"/>
                                        <p:tgtEl>
                                          <p:spTgt spid="20">
                                            <p:txEl>
                                              <p:pRg st="0" end="0"/>
                                            </p:txEl>
                                          </p:spTgt>
                                        </p:tgtEl>
                                      </p:cBhvr>
                                    </p:animEffect>
                                  </p:childTnLst>
                                </p:cTn>
                              </p:par>
                              <p:par>
                                <p:cTn id="40" presetID="21" presetClass="entr" presetSubtype="1" fill="hold" nodeType="withEffect">
                                  <p:stCondLst>
                                    <p:cond delay="0"/>
                                  </p:stCondLst>
                                  <p:childTnLst>
                                    <p:set>
                                      <p:cBhvr>
                                        <p:cTn id="41" dur="1" fill="hold">
                                          <p:stCondLst>
                                            <p:cond delay="0"/>
                                          </p:stCondLst>
                                        </p:cTn>
                                        <p:tgtEl>
                                          <p:spTgt spid="21">
                                            <p:txEl>
                                              <p:pRg st="0" end="0"/>
                                            </p:txEl>
                                          </p:spTgt>
                                        </p:tgtEl>
                                        <p:attrNameLst>
                                          <p:attrName>style.visibility</p:attrName>
                                        </p:attrNameLst>
                                      </p:cBhvr>
                                      <p:to>
                                        <p:strVal val="visible"/>
                                      </p:to>
                                    </p:set>
                                    <p:animEffect transition="in" filter="wheel(1)">
                                      <p:cBhvr>
                                        <p:cTn id="42" dur="20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8"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3557"/>
            <a:ext cx="3561096" cy="647577"/>
          </a:xfrm>
        </p:spPr>
        <p:txBody>
          <a:bodyPr>
            <a:normAutofit/>
          </a:bodyPr>
          <a:lstStyle/>
          <a:p>
            <a:r>
              <a:rPr lang="en-GB" b="1" dirty="0">
                <a:solidFill>
                  <a:schemeClr val="bg1"/>
                </a:solidFill>
              </a:rPr>
              <a:t>How many?</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écouter</a:t>
            </a:r>
          </a:p>
        </p:txBody>
      </p:sp>
      <p:graphicFrame>
        <p:nvGraphicFramePr>
          <p:cNvPr id="9" name="Table 8">
            <a:extLst>
              <a:ext uri="{FF2B5EF4-FFF2-40B4-BE49-F238E27FC236}">
                <a16:creationId xmlns:a16="http://schemas.microsoft.com/office/drawing/2014/main" id="{8E884B6E-6B6E-469B-9A2E-93667D290EFD}"/>
              </a:ext>
            </a:extLst>
          </p:cNvPr>
          <p:cNvGraphicFramePr>
            <a:graphicFrameLocks noGrp="1"/>
          </p:cNvGraphicFramePr>
          <p:nvPr>
            <p:extLst>
              <p:ext uri="{D42A27DB-BD31-4B8C-83A1-F6EECF244321}">
                <p14:modId xmlns:p14="http://schemas.microsoft.com/office/powerpoint/2010/main" val="2127320175"/>
              </p:ext>
            </p:extLst>
          </p:nvPr>
        </p:nvGraphicFramePr>
        <p:xfrm>
          <a:off x="2149475" y="1696632"/>
          <a:ext cx="8128000" cy="3502856"/>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681812">
                <a:tc>
                  <a:txBody>
                    <a:bodyPr/>
                    <a:lstStyle/>
                    <a:p>
                      <a:pPr algn="ctr"/>
                      <a:r>
                        <a:rPr lang="en-GB" sz="2000" b="1" dirty="0">
                          <a:solidFill>
                            <a:srgbClr val="002060"/>
                          </a:solidFill>
                        </a:rPr>
                        <a:t>one thing (‘a’/’an’) – UN / UNE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more than one (‘some’) - DES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70174">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70174">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70174">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70174">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70174">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70174">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 name="TextBox 9">
            <a:extLst>
              <a:ext uri="{FF2B5EF4-FFF2-40B4-BE49-F238E27FC236}">
                <a16:creationId xmlns:a16="http://schemas.microsoft.com/office/drawing/2014/main" id="{29AF89BC-769D-496D-ABE8-BC563652FDA9}"/>
              </a:ext>
            </a:extLst>
          </p:cNvPr>
          <p:cNvSpPr txBox="1"/>
          <p:nvPr/>
        </p:nvSpPr>
        <p:spPr>
          <a:xfrm>
            <a:off x="3284260" y="2354389"/>
            <a:ext cx="2971800" cy="461665"/>
          </a:xfrm>
          <a:prstGeom prst="rect">
            <a:avLst/>
          </a:prstGeom>
          <a:noFill/>
        </p:spPr>
        <p:txBody>
          <a:bodyPr wrap="square" rtlCol="0">
            <a:spAutoFit/>
          </a:bodyPr>
          <a:lstStyle/>
          <a:p>
            <a:r>
              <a:rPr lang="en-GB" sz="2400" dirty="0">
                <a:solidFill>
                  <a:srgbClr val="002060"/>
                </a:solidFill>
              </a:rPr>
              <a:t>computer</a:t>
            </a:r>
          </a:p>
        </p:txBody>
      </p:sp>
      <p:sp>
        <p:nvSpPr>
          <p:cNvPr id="11" name="TextBox 10">
            <a:extLst>
              <a:ext uri="{FF2B5EF4-FFF2-40B4-BE49-F238E27FC236}">
                <a16:creationId xmlns:a16="http://schemas.microsoft.com/office/drawing/2014/main" id="{13CE6ADC-192B-4F54-AC18-E6E23FC588D0}"/>
              </a:ext>
            </a:extLst>
          </p:cNvPr>
          <p:cNvSpPr txBox="1"/>
          <p:nvPr/>
        </p:nvSpPr>
        <p:spPr>
          <a:xfrm>
            <a:off x="7583927" y="2874445"/>
            <a:ext cx="2971800" cy="461665"/>
          </a:xfrm>
          <a:prstGeom prst="rect">
            <a:avLst/>
          </a:prstGeom>
          <a:noFill/>
        </p:spPr>
        <p:txBody>
          <a:bodyPr wrap="square" rtlCol="0">
            <a:spAutoFit/>
          </a:bodyPr>
          <a:lstStyle/>
          <a:p>
            <a:r>
              <a:rPr lang="en-GB" sz="2400" dirty="0">
                <a:solidFill>
                  <a:srgbClr val="002060"/>
                </a:solidFill>
              </a:rPr>
              <a:t>houses</a:t>
            </a:r>
          </a:p>
        </p:txBody>
      </p:sp>
      <p:sp>
        <p:nvSpPr>
          <p:cNvPr id="12" name="TextBox 11">
            <a:extLst>
              <a:ext uri="{FF2B5EF4-FFF2-40B4-BE49-F238E27FC236}">
                <a16:creationId xmlns:a16="http://schemas.microsoft.com/office/drawing/2014/main" id="{A4DBEC11-D7DB-42A3-9C52-CF3AF503CE29}"/>
              </a:ext>
            </a:extLst>
          </p:cNvPr>
          <p:cNvSpPr txBox="1"/>
          <p:nvPr/>
        </p:nvSpPr>
        <p:spPr>
          <a:xfrm>
            <a:off x="3777371" y="3320088"/>
            <a:ext cx="2971800" cy="461665"/>
          </a:xfrm>
          <a:prstGeom prst="rect">
            <a:avLst/>
          </a:prstGeom>
          <a:noFill/>
        </p:spPr>
        <p:txBody>
          <a:bodyPr wrap="square" rtlCol="0">
            <a:spAutoFit/>
          </a:bodyPr>
          <a:lstStyle/>
          <a:p>
            <a:r>
              <a:rPr lang="en-GB" sz="2400" dirty="0">
                <a:solidFill>
                  <a:srgbClr val="002060"/>
                </a:solidFill>
              </a:rPr>
              <a:t>car</a:t>
            </a:r>
          </a:p>
        </p:txBody>
      </p:sp>
      <p:sp>
        <p:nvSpPr>
          <p:cNvPr id="13" name="TextBox 12">
            <a:extLst>
              <a:ext uri="{FF2B5EF4-FFF2-40B4-BE49-F238E27FC236}">
                <a16:creationId xmlns:a16="http://schemas.microsoft.com/office/drawing/2014/main" id="{EDD0C646-26FC-49A8-A254-E5F25776597E}"/>
              </a:ext>
            </a:extLst>
          </p:cNvPr>
          <p:cNvSpPr txBox="1"/>
          <p:nvPr/>
        </p:nvSpPr>
        <p:spPr>
          <a:xfrm>
            <a:off x="3777371" y="3781753"/>
            <a:ext cx="2971800" cy="461665"/>
          </a:xfrm>
          <a:prstGeom prst="rect">
            <a:avLst/>
          </a:prstGeom>
          <a:noFill/>
        </p:spPr>
        <p:txBody>
          <a:bodyPr wrap="square" rtlCol="0">
            <a:spAutoFit/>
          </a:bodyPr>
          <a:lstStyle/>
          <a:p>
            <a:r>
              <a:rPr lang="en-GB" sz="2400" dirty="0">
                <a:solidFill>
                  <a:srgbClr val="002060"/>
                </a:solidFill>
              </a:rPr>
              <a:t>boy</a:t>
            </a:r>
          </a:p>
        </p:txBody>
      </p:sp>
      <p:sp>
        <p:nvSpPr>
          <p:cNvPr id="14" name="TextBox 13">
            <a:extLst>
              <a:ext uri="{FF2B5EF4-FFF2-40B4-BE49-F238E27FC236}">
                <a16:creationId xmlns:a16="http://schemas.microsoft.com/office/drawing/2014/main" id="{7B278ABA-CBD4-431D-8F23-33282844ED07}"/>
              </a:ext>
            </a:extLst>
          </p:cNvPr>
          <p:cNvSpPr txBox="1"/>
          <p:nvPr/>
        </p:nvSpPr>
        <p:spPr>
          <a:xfrm>
            <a:off x="7625096" y="4301672"/>
            <a:ext cx="2971800" cy="461665"/>
          </a:xfrm>
          <a:prstGeom prst="rect">
            <a:avLst/>
          </a:prstGeom>
          <a:noFill/>
        </p:spPr>
        <p:txBody>
          <a:bodyPr wrap="square" rtlCol="0">
            <a:spAutoFit/>
          </a:bodyPr>
          <a:lstStyle/>
          <a:p>
            <a:r>
              <a:rPr lang="en-GB" sz="2400" dirty="0">
                <a:solidFill>
                  <a:srgbClr val="002060"/>
                </a:solidFill>
              </a:rPr>
              <a:t>shops</a:t>
            </a:r>
          </a:p>
        </p:txBody>
      </p:sp>
      <p:sp>
        <p:nvSpPr>
          <p:cNvPr id="15" name="TextBox 14">
            <a:extLst>
              <a:ext uri="{FF2B5EF4-FFF2-40B4-BE49-F238E27FC236}">
                <a16:creationId xmlns:a16="http://schemas.microsoft.com/office/drawing/2014/main" id="{5C528A31-0734-40F1-BA28-9841D068C489}"/>
              </a:ext>
            </a:extLst>
          </p:cNvPr>
          <p:cNvSpPr txBox="1"/>
          <p:nvPr/>
        </p:nvSpPr>
        <p:spPr>
          <a:xfrm>
            <a:off x="7493985" y="4798735"/>
            <a:ext cx="2747211" cy="457200"/>
          </a:xfrm>
          <a:prstGeom prst="rect">
            <a:avLst/>
          </a:prstGeom>
          <a:noFill/>
        </p:spPr>
        <p:txBody>
          <a:bodyPr wrap="square" rtlCol="0">
            <a:spAutoFit/>
          </a:bodyPr>
          <a:lstStyle/>
          <a:p>
            <a:r>
              <a:rPr lang="en-GB" sz="2400" dirty="0">
                <a:solidFill>
                  <a:srgbClr val="002060"/>
                </a:solidFill>
              </a:rPr>
              <a:t>machines</a:t>
            </a:r>
          </a:p>
        </p:txBody>
      </p:sp>
      <p:sp>
        <p:nvSpPr>
          <p:cNvPr id="41" name="Rectangle 40">
            <a:hlinkClick r:id="" action="ppaction://noaction">
              <a:snd r:embed="rId3" name="il y a un ordinateur.wav"/>
            </a:hlinkClick>
            <a:extLst>
              <a:ext uri="{FF2B5EF4-FFF2-40B4-BE49-F238E27FC236}">
                <a16:creationId xmlns:a16="http://schemas.microsoft.com/office/drawing/2014/main" id="{F17C5CB2-312B-4875-9CA8-08F5C61D42B6}"/>
              </a:ext>
            </a:extLst>
          </p:cNvPr>
          <p:cNvSpPr/>
          <p:nvPr/>
        </p:nvSpPr>
        <p:spPr>
          <a:xfrm>
            <a:off x="1630835" y="2412978"/>
            <a:ext cx="396000" cy="368823"/>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1</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3" name="Rectangle 42">
            <a:hlinkClick r:id="" action="ppaction://noaction">
              <a:snd r:embed="rId4" name="il y a des maisons.wav"/>
            </a:hlinkClick>
            <a:extLst>
              <a:ext uri="{FF2B5EF4-FFF2-40B4-BE49-F238E27FC236}">
                <a16:creationId xmlns:a16="http://schemas.microsoft.com/office/drawing/2014/main" id="{D6446439-368D-4D41-A7CA-DAC31BD2EE2F}"/>
              </a:ext>
            </a:extLst>
          </p:cNvPr>
          <p:cNvSpPr/>
          <p:nvPr/>
        </p:nvSpPr>
        <p:spPr>
          <a:xfrm>
            <a:off x="1622395" y="2873402"/>
            <a:ext cx="396000" cy="368823"/>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j-lt"/>
                <a:ea typeface="+mn-ea"/>
                <a:cs typeface="+mn-cs"/>
              </a:rPr>
              <a:t>2</a:t>
            </a:r>
          </a:p>
        </p:txBody>
      </p:sp>
      <p:sp>
        <p:nvSpPr>
          <p:cNvPr id="45" name="Rectangle 44">
            <a:hlinkClick r:id="" action="ppaction://noaction">
              <a:snd r:embed="rId5" name="il y a une voiture.wav"/>
            </a:hlinkClick>
            <a:extLst>
              <a:ext uri="{FF2B5EF4-FFF2-40B4-BE49-F238E27FC236}">
                <a16:creationId xmlns:a16="http://schemas.microsoft.com/office/drawing/2014/main" id="{CE875716-55A6-49B5-88C9-DADD1ED56B56}"/>
              </a:ext>
            </a:extLst>
          </p:cNvPr>
          <p:cNvSpPr/>
          <p:nvPr/>
        </p:nvSpPr>
        <p:spPr>
          <a:xfrm>
            <a:off x="1624083" y="3333826"/>
            <a:ext cx="396000" cy="368823"/>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3</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7" name="Rectangle 46">
            <a:hlinkClick r:id="" action="ppaction://noaction">
              <a:snd r:embed="rId6" name="il y a un garcon.wav"/>
            </a:hlinkClick>
            <a:extLst>
              <a:ext uri="{FF2B5EF4-FFF2-40B4-BE49-F238E27FC236}">
                <a16:creationId xmlns:a16="http://schemas.microsoft.com/office/drawing/2014/main" id="{4B61FC23-E5BF-4C1F-8969-7200043DCC54}"/>
              </a:ext>
            </a:extLst>
          </p:cNvPr>
          <p:cNvSpPr/>
          <p:nvPr/>
        </p:nvSpPr>
        <p:spPr>
          <a:xfrm>
            <a:off x="1625771" y="3794250"/>
            <a:ext cx="396000" cy="368823"/>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4</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49" name="Rectangle 48">
            <a:hlinkClick r:id="" action="ppaction://noaction">
              <a:snd r:embed="rId7" name="il y a des magasins.wav"/>
            </a:hlinkClick>
            <a:extLst>
              <a:ext uri="{FF2B5EF4-FFF2-40B4-BE49-F238E27FC236}">
                <a16:creationId xmlns:a16="http://schemas.microsoft.com/office/drawing/2014/main" id="{498360F8-877D-4CCC-96A6-6BA3DDD4AE73}"/>
              </a:ext>
            </a:extLst>
          </p:cNvPr>
          <p:cNvSpPr/>
          <p:nvPr/>
        </p:nvSpPr>
        <p:spPr>
          <a:xfrm>
            <a:off x="1632523" y="4254674"/>
            <a:ext cx="396000" cy="387177"/>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5</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51" name="Rectangle 50">
            <a:hlinkClick r:id="" action="ppaction://noaction">
              <a:snd r:embed="rId8" name="il y a des machines.wav"/>
            </a:hlinkClick>
            <a:extLst>
              <a:ext uri="{FF2B5EF4-FFF2-40B4-BE49-F238E27FC236}">
                <a16:creationId xmlns:a16="http://schemas.microsoft.com/office/drawing/2014/main" id="{BECCA727-6AC8-4699-890D-9EE4A9FD7DD5}"/>
              </a:ext>
            </a:extLst>
          </p:cNvPr>
          <p:cNvSpPr/>
          <p:nvPr/>
        </p:nvSpPr>
        <p:spPr>
          <a:xfrm>
            <a:off x="1634212" y="4733452"/>
            <a:ext cx="396000" cy="387177"/>
          </a:xfrm>
          <a:prstGeom prst="rect">
            <a:avLst/>
          </a:prstGeom>
          <a:solidFill>
            <a:srgbClr val="115076"/>
          </a:solidFill>
          <a:ln w="381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prstClr val="white"/>
                </a:solidFill>
                <a:latin typeface="+mj-lt"/>
              </a:rPr>
              <a:t>6</a:t>
            </a:r>
            <a:endParaRPr kumimoji="0" lang="fr-FR" sz="2000" b="1" i="0" u="none" strike="noStrike" kern="1200" cap="none" spc="0" normalizeH="0" baseline="0" noProof="0" dirty="0">
              <a:ln>
                <a:noFill/>
              </a:ln>
              <a:solidFill>
                <a:prstClr val="white"/>
              </a:solidFill>
              <a:effectLst/>
              <a:uLnTx/>
              <a:uFillTx/>
              <a:latin typeface="+mj-lt"/>
              <a:ea typeface="+mn-ea"/>
              <a:cs typeface="+mn-cs"/>
            </a:endParaRPr>
          </a:p>
        </p:txBody>
      </p:sp>
      <p:sp>
        <p:nvSpPr>
          <p:cNvPr id="2" name="TextBox 1">
            <a:extLst>
              <a:ext uri="{FF2B5EF4-FFF2-40B4-BE49-F238E27FC236}">
                <a16:creationId xmlns:a16="http://schemas.microsoft.com/office/drawing/2014/main" id="{C9A9E36A-6DA4-4B75-A716-D9373FB30087}"/>
              </a:ext>
            </a:extLst>
          </p:cNvPr>
          <p:cNvSpPr txBox="1"/>
          <p:nvPr/>
        </p:nvSpPr>
        <p:spPr>
          <a:xfrm>
            <a:off x="69071" y="1004376"/>
            <a:ext cx="9955849" cy="400110"/>
          </a:xfrm>
          <a:prstGeom prst="rect">
            <a:avLst/>
          </a:prstGeom>
          <a:noFill/>
        </p:spPr>
        <p:txBody>
          <a:bodyPr wrap="square" rtlCol="0">
            <a:spAutoFit/>
          </a:bodyPr>
          <a:lstStyle/>
          <a:p>
            <a:r>
              <a:rPr lang="fr-FR" sz="2000">
                <a:solidFill>
                  <a:srgbClr val="002060"/>
                </a:solidFill>
              </a:rPr>
              <a:t>Il y a quoi? Écris en anglais!</a:t>
            </a:r>
          </a:p>
        </p:txBody>
      </p:sp>
    </p:spTree>
    <p:extLst>
      <p:ext uri="{BB962C8B-B14F-4D97-AF65-F5344CB8AC3E}">
        <p14:creationId xmlns:p14="http://schemas.microsoft.com/office/powerpoint/2010/main" val="254375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96849448-411C-4233-8B6D-D3C93CA10DA7}"/>
              </a:ext>
            </a:extLst>
          </p:cNvPr>
          <p:cNvSpPr/>
          <p:nvPr/>
        </p:nvSpPr>
        <p:spPr>
          <a:xfrm>
            <a:off x="658951" y="2435007"/>
            <a:ext cx="10746985" cy="3412108"/>
          </a:xfrm>
          <a:prstGeom prst="wedgeRoundRectCallout">
            <a:avLst>
              <a:gd name="adj1" fmla="val 37577"/>
              <a:gd name="adj2" fmla="val -5987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p:txBody>
          <a:bodyPr>
            <a:normAutofit/>
          </a:bodyPr>
          <a:lstStyle/>
          <a:p>
            <a:r>
              <a:rPr kumimoji="0" lang="fr-FR"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F6DD2B43-774F-4162-A52E-8636D1C4B07D}"/>
              </a:ext>
            </a:extLst>
          </p:cNvPr>
          <p:cNvSpPr txBox="1"/>
          <p:nvPr/>
        </p:nvSpPr>
        <p:spPr>
          <a:xfrm>
            <a:off x="747182" y="2637868"/>
            <a:ext cx="10570521" cy="3046988"/>
          </a:xfrm>
          <a:prstGeom prst="rect">
            <a:avLst/>
          </a:prstGeom>
          <a:noFill/>
        </p:spPr>
        <p:txBody>
          <a:bodyPr wrap="square" rtlCol="0">
            <a:spAutoFit/>
          </a:bodyPr>
          <a:lstStyle/>
          <a:p>
            <a:pPr algn="ctr"/>
            <a:r>
              <a:rPr lang="fr-FR" sz="2400" dirty="0">
                <a:solidFill>
                  <a:srgbClr val="002060"/>
                </a:solidFill>
                <a:latin typeface="+mj-lt"/>
              </a:rPr>
              <a:t>Bonjour, c’est Léa ! Voici Antoine et Élodie. Nous avons une maison en France. Il y a quatre chambres dans la maison. La maison est rouge et nous avons deux voitures. Antoine est grand et intelligent. Il aime faire la cuisine. Il a trois ordinateurs et un portable. Élodie est petite et calme. Elle aime écouter la radio et lire. Elle lis douze livres en ce moment ! J’aime regarder la télé. Nous regardons des films chaque semaine. Antoine fait le ménage en ce moment. Normalement, je suis à l’école. Je porte un uniforme. J’étudie l’anglais et je travaille bien ! </a:t>
            </a:r>
          </a:p>
        </p:txBody>
      </p:sp>
      <p:sp>
        <p:nvSpPr>
          <p:cNvPr id="3" name="TextBox 2">
            <a:extLst>
              <a:ext uri="{FF2B5EF4-FFF2-40B4-BE49-F238E27FC236}">
                <a16:creationId xmlns:a16="http://schemas.microsoft.com/office/drawing/2014/main" id="{E4299C56-EFAF-41FC-ACC8-385DBE80C31B}"/>
              </a:ext>
            </a:extLst>
          </p:cNvPr>
          <p:cNvSpPr txBox="1"/>
          <p:nvPr/>
        </p:nvSpPr>
        <p:spPr>
          <a:xfrm>
            <a:off x="156411" y="1331319"/>
            <a:ext cx="11887200" cy="830997"/>
          </a:xfrm>
          <a:prstGeom prst="rect">
            <a:avLst/>
          </a:prstGeom>
          <a:noFill/>
        </p:spPr>
        <p:txBody>
          <a:bodyPr wrap="square" rtlCol="0">
            <a:spAutoFit/>
          </a:bodyPr>
          <a:lstStyle/>
          <a:p>
            <a:r>
              <a:rPr lang="en-GB" sz="2400" dirty="0">
                <a:solidFill>
                  <a:srgbClr val="002060"/>
                </a:solidFill>
                <a:latin typeface="+mj-lt"/>
              </a:rPr>
              <a:t>Léa is writing about her brother (Antoine) and sister (</a:t>
            </a:r>
            <a:r>
              <a:rPr lang="fr-FR" sz="2400" dirty="0">
                <a:solidFill>
                  <a:srgbClr val="002060"/>
                </a:solidFill>
                <a:latin typeface="+mj-lt"/>
              </a:rPr>
              <a:t>Élodie</a:t>
            </a:r>
            <a:r>
              <a:rPr lang="en-GB" sz="2400" dirty="0">
                <a:solidFill>
                  <a:srgbClr val="002060"/>
                </a:solidFill>
                <a:latin typeface="+mj-lt"/>
              </a:rPr>
              <a:t>). </a:t>
            </a:r>
          </a:p>
          <a:p>
            <a:r>
              <a:rPr lang="fr-FR" sz="2400" dirty="0">
                <a:solidFill>
                  <a:srgbClr val="002060"/>
                </a:solidFill>
                <a:latin typeface="+mj-lt"/>
              </a:rPr>
              <a:t>Lisez le texte - il y a des questions! Complétez la table...</a:t>
            </a:r>
          </a:p>
        </p:txBody>
      </p:sp>
      <p:pic>
        <p:nvPicPr>
          <p:cNvPr id="9" name="Picture 8" descr="A close up of a logo&#10;&#10;Description automatically generated">
            <a:extLst>
              <a:ext uri="{FF2B5EF4-FFF2-40B4-BE49-F238E27FC236}">
                <a16:creationId xmlns:a16="http://schemas.microsoft.com/office/drawing/2014/main" id="{206D55FB-0C64-4BEE-84A1-E01265260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5840" y="826798"/>
            <a:ext cx="1471863" cy="1471863"/>
          </a:xfrm>
          <a:prstGeom prst="rect">
            <a:avLst/>
          </a:prstGeom>
        </p:spPr>
      </p:pic>
      <p:pic>
        <p:nvPicPr>
          <p:cNvPr id="11" name="Picture 10" descr="A picture containing shirt&#10;&#10;Description automatically generated">
            <a:extLst>
              <a:ext uri="{FF2B5EF4-FFF2-40B4-BE49-F238E27FC236}">
                <a16:creationId xmlns:a16="http://schemas.microsoft.com/office/drawing/2014/main" id="{4CB1D155-AD02-4EF6-BC21-FCDFC0836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119" y="-113469"/>
            <a:ext cx="1254997" cy="1254997"/>
          </a:xfrm>
          <a:prstGeom prst="rect">
            <a:avLst/>
          </a:prstGeom>
        </p:spPr>
      </p:pic>
      <p:pic>
        <p:nvPicPr>
          <p:cNvPr id="13" name="Picture 12" descr="A picture containing food, clock, light&#10;&#10;Description automatically generated">
            <a:extLst>
              <a:ext uri="{FF2B5EF4-FFF2-40B4-BE49-F238E27FC236}">
                <a16:creationId xmlns:a16="http://schemas.microsoft.com/office/drawing/2014/main" id="{150D6F3E-9C46-437B-B7CD-865191CED2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00643" y="-113469"/>
            <a:ext cx="1254997" cy="1254997"/>
          </a:xfrm>
          <a:prstGeom prst="rect">
            <a:avLst/>
          </a:prstGeom>
        </p:spPr>
      </p:pic>
    </p:spTree>
    <p:extLst>
      <p:ext uri="{BB962C8B-B14F-4D97-AF65-F5344CB8AC3E}">
        <p14:creationId xmlns:p14="http://schemas.microsoft.com/office/powerpoint/2010/main" val="178724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987" y="0"/>
            <a:ext cx="10515600" cy="1325563"/>
          </a:xfrm>
        </p:spPr>
        <p:txBody>
          <a:bodyPr>
            <a:normAutofit fontScale="90000"/>
          </a:bodyPr>
          <a:lstStyle/>
          <a:p>
            <a:pPr algn="ctr"/>
            <a:r>
              <a:rPr lang="fr-FR" sz="13300" b="1" dirty="0">
                <a:solidFill>
                  <a:srgbClr val="115076"/>
                </a:solidFill>
                <a:cs typeface="Calibri" panose="020F0502020204030204" pitchFamily="34" charset="0"/>
              </a:rPr>
              <a:t>eu</a:t>
            </a:r>
            <a:endParaRPr lang="fr-FR" dirty="0"/>
          </a:p>
        </p:txBody>
      </p:sp>
      <p:sp>
        <p:nvSpPr>
          <p:cNvPr id="29" name="Rounded Rectangle 28" descr="rectangle"/>
          <p:cNvSpPr/>
          <p:nvPr/>
        </p:nvSpPr>
        <p:spPr>
          <a:xfrm>
            <a:off x="4548558" y="1886729"/>
            <a:ext cx="3009014" cy="2554014"/>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p:cNvSpPr txBox="1"/>
          <p:nvPr/>
        </p:nvSpPr>
        <p:spPr>
          <a:xfrm>
            <a:off x="4845901" y="3297541"/>
            <a:ext cx="246177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0" name="TextBox 29"/>
          <p:cNvSpPr txBox="1"/>
          <p:nvPr/>
        </p:nvSpPr>
        <p:spPr>
          <a:xfrm>
            <a:off x="1427845" y="466846"/>
            <a:ext cx="229107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di</a:t>
            </a:r>
          </a:p>
        </p:txBody>
      </p:sp>
      <p:sp>
        <p:nvSpPr>
          <p:cNvPr id="34" name="TextBox 33"/>
          <p:cNvSpPr txBox="1"/>
          <p:nvPr/>
        </p:nvSpPr>
        <p:spPr>
          <a:xfrm>
            <a:off x="1545684" y="3597089"/>
            <a:ext cx="170512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40" name="TextBox 39"/>
          <p:cNvSpPr txBox="1"/>
          <p:nvPr/>
        </p:nvSpPr>
        <p:spPr>
          <a:xfrm>
            <a:off x="4245494" y="4645325"/>
            <a:ext cx="36351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un</a:t>
            </a:r>
            <a:r>
              <a:rPr kumimoji="0" lang="en-GB" sz="6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Calibri" panose="020F0502020204030204" pitchFamily="34" charset="0"/>
              </a:rPr>
              <a:t> </a:t>
            </a: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p</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3" name="TextBox 32"/>
          <p:cNvSpPr txBox="1"/>
          <p:nvPr/>
        </p:nvSpPr>
        <p:spPr>
          <a:xfrm>
            <a:off x="8904690" y="496809"/>
            <a:ext cx="22897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li</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sp>
        <p:nvSpPr>
          <p:cNvPr id="31" name="TextBox 30"/>
          <p:cNvSpPr txBox="1"/>
          <p:nvPr/>
        </p:nvSpPr>
        <p:spPr>
          <a:xfrm>
            <a:off x="9285392" y="3577495"/>
            <a:ext cx="15283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j</a:t>
            </a:r>
            <a:r>
              <a:rPr kumimoji="0" lang="fr-FR" sz="6000" b="0" i="0" u="none" strike="noStrike" kern="1200" cap="none" spc="0" normalizeH="0" baseline="0" dirty="0">
                <a:ln>
                  <a:noFill/>
                </a:ln>
                <a:solidFill>
                  <a:srgbClr val="E65D00"/>
                </a:solidFill>
                <a:effectLst/>
                <a:uLnTx/>
                <a:uFillTx/>
                <a:latin typeface="Century Gothic" panose="020B0502020202020204" pitchFamily="34" charset="0"/>
                <a:ea typeface="+mn-ea"/>
                <a:cs typeface="Calibri" panose="020F0502020204030204" pitchFamily="34" charset="0"/>
              </a:rPr>
              <a:t>eu</a:t>
            </a:r>
          </a:p>
        </p:txBody>
      </p:sp>
      <p:pic>
        <p:nvPicPr>
          <p:cNvPr id="10" name="Picture 4" descr="the number 2">
            <a:extLst>
              <a:ext uri="{FF2B5EF4-FFF2-40B4-BE49-F238E27FC236}">
                <a16:creationId xmlns:a16="http://schemas.microsoft.com/office/drawing/2014/main" id="{0595C33B-1653-C24B-9AF0-69CF306A4A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477119" y="2174558"/>
            <a:ext cx="1190079" cy="1187807"/>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52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animBg="1"/>
      <p:bldP spid="32" grpId="0"/>
      <p:bldP spid="30" grpId="0"/>
      <p:bldP spid="34" grpId="0"/>
      <p:bldP spid="40" grpId="0"/>
      <p:bldP spid="33" grpId="0"/>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kumimoji="0" lang="fr-FR"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graphicFrame>
        <p:nvGraphicFramePr>
          <p:cNvPr id="9" name="Table 8">
            <a:extLst>
              <a:ext uri="{FF2B5EF4-FFF2-40B4-BE49-F238E27FC236}">
                <a16:creationId xmlns:a16="http://schemas.microsoft.com/office/drawing/2014/main" id="{179ED34C-9B6D-47CB-B09F-EAE6CFA782D4}"/>
              </a:ext>
            </a:extLst>
          </p:cNvPr>
          <p:cNvGraphicFramePr>
            <a:graphicFrameLocks noGrp="1"/>
          </p:cNvGraphicFramePr>
          <p:nvPr>
            <p:extLst>
              <p:ext uri="{D42A27DB-BD31-4B8C-83A1-F6EECF244321}">
                <p14:modId xmlns:p14="http://schemas.microsoft.com/office/powerpoint/2010/main" val="2191858249"/>
              </p:ext>
            </p:extLst>
          </p:nvPr>
        </p:nvGraphicFramePr>
        <p:xfrm>
          <a:off x="319451" y="1733621"/>
          <a:ext cx="11377534" cy="4480560"/>
        </p:xfrm>
        <a:graphic>
          <a:graphicData uri="http://schemas.openxmlformats.org/drawingml/2006/table">
            <a:tbl>
              <a:tblPr firstRow="1" bandRow="1">
                <a:tableStyleId>{5940675A-B579-460E-94D1-54222C63F5DA}</a:tableStyleId>
              </a:tblPr>
              <a:tblGrid>
                <a:gridCol w="851513">
                  <a:extLst>
                    <a:ext uri="{9D8B030D-6E8A-4147-A177-3AD203B41FA5}">
                      <a16:colId xmlns:a16="http://schemas.microsoft.com/office/drawing/2014/main" val="20000"/>
                    </a:ext>
                  </a:extLst>
                </a:gridCol>
                <a:gridCol w="4837253">
                  <a:extLst>
                    <a:ext uri="{9D8B030D-6E8A-4147-A177-3AD203B41FA5}">
                      <a16:colId xmlns:a16="http://schemas.microsoft.com/office/drawing/2014/main" val="2925881753"/>
                    </a:ext>
                  </a:extLst>
                </a:gridCol>
                <a:gridCol w="1422192">
                  <a:extLst>
                    <a:ext uri="{9D8B030D-6E8A-4147-A177-3AD203B41FA5}">
                      <a16:colId xmlns:a16="http://schemas.microsoft.com/office/drawing/2014/main" val="20001"/>
                    </a:ext>
                  </a:extLst>
                </a:gridCol>
                <a:gridCol w="1422192">
                  <a:extLst>
                    <a:ext uri="{9D8B030D-6E8A-4147-A177-3AD203B41FA5}">
                      <a16:colId xmlns:a16="http://schemas.microsoft.com/office/drawing/2014/main" val="873556035"/>
                    </a:ext>
                  </a:extLst>
                </a:gridCol>
                <a:gridCol w="1422192">
                  <a:extLst>
                    <a:ext uri="{9D8B030D-6E8A-4147-A177-3AD203B41FA5}">
                      <a16:colId xmlns:a16="http://schemas.microsoft.com/office/drawing/2014/main" val="3742948035"/>
                    </a:ext>
                  </a:extLst>
                </a:gridCol>
                <a:gridCol w="1422192">
                  <a:extLst>
                    <a:ext uri="{9D8B030D-6E8A-4147-A177-3AD203B41FA5}">
                      <a16:colId xmlns:a16="http://schemas.microsoft.com/office/drawing/2014/main" val="680276356"/>
                    </a:ext>
                  </a:extLst>
                </a:gridCol>
              </a:tblGrid>
              <a:tr h="785630">
                <a:tc>
                  <a:txBody>
                    <a:bodyPr/>
                    <a:lstStyle/>
                    <a:p>
                      <a:pPr algn="ct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rPr>
                        <a:t>Qui ?</a:t>
                      </a:r>
                    </a:p>
                    <a:p>
                      <a:pPr algn="ct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000" b="1" noProof="0" dirty="0">
                          <a:solidFill>
                            <a:srgbClr val="002060"/>
                          </a:solidFill>
                        </a:rPr>
                        <a:t>Léa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Antoine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000" b="1" noProof="0" dirty="0">
                          <a:solidFill>
                            <a:srgbClr val="002060"/>
                          </a:solidFill>
                        </a:rPr>
                        <a:t>Élodie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everyone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986980896"/>
                  </a:ext>
                </a:extLst>
              </a:tr>
              <a:tr h="443451">
                <a:tc>
                  <a:txBody>
                    <a:bodyPr/>
                    <a:lstStyle/>
                    <a:p>
                      <a:pPr algn="ctr"/>
                      <a:r>
                        <a:rPr lang="en-GB" sz="2400" b="1" dirty="0">
                          <a:solidFill>
                            <a:srgbClr val="002060"/>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43451">
                <a:tc>
                  <a:txBody>
                    <a:bodyPr/>
                    <a:lstStyle/>
                    <a:p>
                      <a:pPr algn="ctr"/>
                      <a:r>
                        <a:rPr lang="en-GB" sz="2400" b="1" dirty="0">
                          <a:solidFill>
                            <a:srgbClr val="002060"/>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43451">
                <a:tc>
                  <a:txBody>
                    <a:bodyPr/>
                    <a:lstStyle/>
                    <a:p>
                      <a:pPr algn="ctr"/>
                      <a:r>
                        <a:rPr lang="en-GB" sz="2400" b="1" dirty="0">
                          <a:solidFill>
                            <a:srgbClr val="002060"/>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43451">
                <a:tc>
                  <a:txBody>
                    <a:bodyPr/>
                    <a:lstStyle/>
                    <a:p>
                      <a:pPr algn="ctr"/>
                      <a:r>
                        <a:rPr lang="en-GB" sz="2400" b="1" dirty="0">
                          <a:solidFill>
                            <a:srgbClr val="002060"/>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43451">
                <a:tc>
                  <a:txBody>
                    <a:bodyPr/>
                    <a:lstStyle/>
                    <a:p>
                      <a:pPr algn="ctr"/>
                      <a:r>
                        <a:rPr lang="en-GB" sz="2400" b="1" dirty="0">
                          <a:solidFill>
                            <a:srgbClr val="002060"/>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43451">
                <a:tc>
                  <a:txBody>
                    <a:bodyPr/>
                    <a:lstStyle/>
                    <a:p>
                      <a:pPr algn="ctr"/>
                      <a:r>
                        <a:rPr lang="en-GB" sz="2400" b="1" dirty="0">
                          <a:solidFill>
                            <a:srgbClr val="002060"/>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43451">
                <a:tc>
                  <a:txBody>
                    <a:bodyPr/>
                    <a:lstStyle/>
                    <a:p>
                      <a:pPr algn="ctr"/>
                      <a:r>
                        <a:rPr lang="en-GB" sz="2400" b="1" dirty="0">
                          <a:solidFill>
                            <a:srgbClr val="002060"/>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43451">
                <a:tc>
                  <a:txBody>
                    <a:bodyPr/>
                    <a:lstStyle/>
                    <a:p>
                      <a:pPr algn="ctr"/>
                      <a:r>
                        <a:rPr lang="en-GB" sz="2400" b="1" dirty="0">
                          <a:solidFill>
                            <a:srgbClr val="002060"/>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718A9C55-C1FE-4542-A7EC-7E3A44BE79BA}"/>
              </a:ext>
            </a:extLst>
          </p:cNvPr>
          <p:cNvSpPr txBox="1"/>
          <p:nvPr/>
        </p:nvSpPr>
        <p:spPr>
          <a:xfrm>
            <a:off x="1881552" y="2558394"/>
            <a:ext cx="3574868" cy="461665"/>
          </a:xfrm>
          <a:prstGeom prst="rect">
            <a:avLst/>
          </a:prstGeom>
          <a:noFill/>
        </p:spPr>
        <p:txBody>
          <a:bodyPr wrap="square" rtlCol="0">
            <a:spAutoFit/>
          </a:bodyPr>
          <a:lstStyle/>
          <a:p>
            <a:r>
              <a:rPr lang="en-GB" sz="2400" dirty="0">
                <a:solidFill>
                  <a:srgbClr val="002060"/>
                </a:solidFill>
              </a:rPr>
              <a:t>has three computers</a:t>
            </a:r>
          </a:p>
        </p:txBody>
      </p:sp>
      <p:sp>
        <p:nvSpPr>
          <p:cNvPr id="11" name="TextBox 10">
            <a:extLst>
              <a:ext uri="{FF2B5EF4-FFF2-40B4-BE49-F238E27FC236}">
                <a16:creationId xmlns:a16="http://schemas.microsoft.com/office/drawing/2014/main" id="{88AA4C1B-2873-4457-8DF0-A3AE94F5DCB9}"/>
              </a:ext>
            </a:extLst>
          </p:cNvPr>
          <p:cNvSpPr txBox="1"/>
          <p:nvPr/>
        </p:nvSpPr>
        <p:spPr>
          <a:xfrm>
            <a:off x="2345456" y="3949634"/>
            <a:ext cx="3407235" cy="461665"/>
          </a:xfrm>
          <a:prstGeom prst="rect">
            <a:avLst/>
          </a:prstGeom>
          <a:noFill/>
        </p:spPr>
        <p:txBody>
          <a:bodyPr wrap="square" rtlCol="0">
            <a:spAutoFit/>
          </a:bodyPr>
          <a:lstStyle/>
          <a:p>
            <a:r>
              <a:rPr lang="en-GB" sz="2400" dirty="0">
                <a:solidFill>
                  <a:srgbClr val="002060"/>
                </a:solidFill>
              </a:rPr>
              <a:t>likes cooking</a:t>
            </a:r>
          </a:p>
        </p:txBody>
      </p:sp>
      <p:sp>
        <p:nvSpPr>
          <p:cNvPr id="12" name="TextBox 11">
            <a:extLst>
              <a:ext uri="{FF2B5EF4-FFF2-40B4-BE49-F238E27FC236}">
                <a16:creationId xmlns:a16="http://schemas.microsoft.com/office/drawing/2014/main" id="{CCE03C75-3465-499D-9B52-3579C949B8F0}"/>
              </a:ext>
            </a:extLst>
          </p:cNvPr>
          <p:cNvSpPr txBox="1"/>
          <p:nvPr/>
        </p:nvSpPr>
        <p:spPr>
          <a:xfrm>
            <a:off x="1787295" y="4854047"/>
            <a:ext cx="3763381" cy="461665"/>
          </a:xfrm>
          <a:prstGeom prst="rect">
            <a:avLst/>
          </a:prstGeom>
          <a:noFill/>
        </p:spPr>
        <p:txBody>
          <a:bodyPr wrap="square" rtlCol="0">
            <a:spAutoFit/>
          </a:bodyPr>
          <a:lstStyle/>
          <a:p>
            <a:r>
              <a:rPr lang="en-GB" sz="2400" dirty="0">
                <a:solidFill>
                  <a:srgbClr val="002060"/>
                </a:solidFill>
              </a:rPr>
              <a:t>is reading twelve books</a:t>
            </a:r>
          </a:p>
        </p:txBody>
      </p:sp>
      <p:sp>
        <p:nvSpPr>
          <p:cNvPr id="13" name="TextBox 12">
            <a:extLst>
              <a:ext uri="{FF2B5EF4-FFF2-40B4-BE49-F238E27FC236}">
                <a16:creationId xmlns:a16="http://schemas.microsoft.com/office/drawing/2014/main" id="{07B3687D-D1E2-43B6-98E8-D479F06B11C9}"/>
              </a:ext>
            </a:extLst>
          </p:cNvPr>
          <p:cNvSpPr txBox="1"/>
          <p:nvPr/>
        </p:nvSpPr>
        <p:spPr>
          <a:xfrm>
            <a:off x="1717432" y="5775622"/>
            <a:ext cx="4148178" cy="461665"/>
          </a:xfrm>
          <a:prstGeom prst="rect">
            <a:avLst/>
          </a:prstGeom>
          <a:noFill/>
        </p:spPr>
        <p:txBody>
          <a:bodyPr wrap="square" rtlCol="0">
            <a:spAutoFit/>
          </a:bodyPr>
          <a:lstStyle/>
          <a:p>
            <a:r>
              <a:rPr lang="en-GB" sz="2400" dirty="0">
                <a:solidFill>
                  <a:srgbClr val="002060"/>
                </a:solidFill>
              </a:rPr>
              <a:t>is doing the housework</a:t>
            </a:r>
          </a:p>
        </p:txBody>
      </p:sp>
      <p:sp>
        <p:nvSpPr>
          <p:cNvPr id="14" name="TextBox 13">
            <a:extLst>
              <a:ext uri="{FF2B5EF4-FFF2-40B4-BE49-F238E27FC236}">
                <a16:creationId xmlns:a16="http://schemas.microsoft.com/office/drawing/2014/main" id="{BA9F3548-AF55-4D24-BF9E-4531117DFA00}"/>
              </a:ext>
            </a:extLst>
          </p:cNvPr>
          <p:cNvSpPr txBox="1"/>
          <p:nvPr/>
        </p:nvSpPr>
        <p:spPr>
          <a:xfrm>
            <a:off x="2819667" y="3472927"/>
            <a:ext cx="2971800" cy="461665"/>
          </a:xfrm>
          <a:prstGeom prst="rect">
            <a:avLst/>
          </a:prstGeom>
          <a:noFill/>
        </p:spPr>
        <p:txBody>
          <a:bodyPr wrap="square" rtlCol="0">
            <a:spAutoFit/>
          </a:bodyPr>
          <a:lstStyle/>
          <a:p>
            <a:r>
              <a:rPr lang="en-GB" sz="2400" dirty="0">
                <a:solidFill>
                  <a:srgbClr val="002060"/>
                </a:solidFill>
              </a:rPr>
              <a:t>is little</a:t>
            </a:r>
          </a:p>
        </p:txBody>
      </p:sp>
      <p:sp>
        <p:nvSpPr>
          <p:cNvPr id="15" name="TextBox 14">
            <a:extLst>
              <a:ext uri="{FF2B5EF4-FFF2-40B4-BE49-F238E27FC236}">
                <a16:creationId xmlns:a16="http://schemas.microsoft.com/office/drawing/2014/main" id="{6682500B-4813-44CD-A871-351456705EC2}"/>
              </a:ext>
            </a:extLst>
          </p:cNvPr>
          <p:cNvSpPr txBox="1"/>
          <p:nvPr/>
        </p:nvSpPr>
        <p:spPr>
          <a:xfrm>
            <a:off x="2563173" y="5302448"/>
            <a:ext cx="2971800" cy="461665"/>
          </a:xfrm>
          <a:prstGeom prst="rect">
            <a:avLst/>
          </a:prstGeom>
          <a:noFill/>
        </p:spPr>
        <p:txBody>
          <a:bodyPr wrap="square" rtlCol="0">
            <a:spAutoFit/>
          </a:bodyPr>
          <a:lstStyle/>
          <a:p>
            <a:r>
              <a:rPr lang="en-GB" sz="2400" dirty="0">
                <a:solidFill>
                  <a:srgbClr val="002060"/>
                </a:solidFill>
              </a:rPr>
              <a:t>works well</a:t>
            </a:r>
          </a:p>
        </p:txBody>
      </p:sp>
      <p:sp>
        <p:nvSpPr>
          <p:cNvPr id="16" name="TextBox 15">
            <a:extLst>
              <a:ext uri="{FF2B5EF4-FFF2-40B4-BE49-F238E27FC236}">
                <a16:creationId xmlns:a16="http://schemas.microsoft.com/office/drawing/2014/main" id="{ADC2CBA8-8AA0-44FF-9863-77A544FF9DE9}"/>
              </a:ext>
            </a:extLst>
          </p:cNvPr>
          <p:cNvSpPr txBox="1"/>
          <p:nvPr/>
        </p:nvSpPr>
        <p:spPr>
          <a:xfrm>
            <a:off x="2305621" y="3028059"/>
            <a:ext cx="2971800" cy="461665"/>
          </a:xfrm>
          <a:prstGeom prst="rect">
            <a:avLst/>
          </a:prstGeom>
          <a:noFill/>
        </p:spPr>
        <p:txBody>
          <a:bodyPr wrap="square" rtlCol="0">
            <a:spAutoFit/>
          </a:bodyPr>
          <a:lstStyle/>
          <a:p>
            <a:r>
              <a:rPr lang="en-GB" sz="2400" dirty="0">
                <a:solidFill>
                  <a:srgbClr val="002060"/>
                </a:solidFill>
              </a:rPr>
              <a:t>studies English</a:t>
            </a:r>
          </a:p>
        </p:txBody>
      </p:sp>
      <p:sp>
        <p:nvSpPr>
          <p:cNvPr id="17" name="TextBox 16">
            <a:extLst>
              <a:ext uri="{FF2B5EF4-FFF2-40B4-BE49-F238E27FC236}">
                <a16:creationId xmlns:a16="http://schemas.microsoft.com/office/drawing/2014/main" id="{75B850BE-1142-4FAF-B2CA-BB8E14EE703A}"/>
              </a:ext>
            </a:extLst>
          </p:cNvPr>
          <p:cNvSpPr txBox="1"/>
          <p:nvPr/>
        </p:nvSpPr>
        <p:spPr>
          <a:xfrm>
            <a:off x="1597589" y="4384382"/>
            <a:ext cx="4047344" cy="461665"/>
          </a:xfrm>
          <a:prstGeom prst="rect">
            <a:avLst/>
          </a:prstGeom>
          <a:noFill/>
        </p:spPr>
        <p:txBody>
          <a:bodyPr wrap="square" rtlCol="0">
            <a:spAutoFit/>
          </a:bodyPr>
          <a:lstStyle/>
          <a:p>
            <a:r>
              <a:rPr lang="en-GB" sz="2400" dirty="0">
                <a:solidFill>
                  <a:srgbClr val="002060"/>
                </a:solidFill>
              </a:rPr>
              <a:t>watches films each week</a:t>
            </a:r>
          </a:p>
        </p:txBody>
      </p:sp>
      <p:pic>
        <p:nvPicPr>
          <p:cNvPr id="18" name="Picture 17">
            <a:extLst>
              <a:ext uri="{FF2B5EF4-FFF2-40B4-BE49-F238E27FC236}">
                <a16:creationId xmlns:a16="http://schemas.microsoft.com/office/drawing/2014/main" id="{1E53E9AC-81C4-4FE9-A9A6-2BBB87FA0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062285" y="2584116"/>
            <a:ext cx="346161" cy="360584"/>
          </a:xfrm>
          <a:prstGeom prst="rect">
            <a:avLst/>
          </a:prstGeom>
        </p:spPr>
      </p:pic>
      <p:pic>
        <p:nvPicPr>
          <p:cNvPr id="19" name="Picture 18">
            <a:extLst>
              <a:ext uri="{FF2B5EF4-FFF2-40B4-BE49-F238E27FC236}">
                <a16:creationId xmlns:a16="http://schemas.microsoft.com/office/drawing/2014/main" id="{34691A14-A459-4832-9B05-E58593EA1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512568" y="3078599"/>
            <a:ext cx="346161" cy="360584"/>
          </a:xfrm>
          <a:prstGeom prst="rect">
            <a:avLst/>
          </a:prstGeom>
        </p:spPr>
      </p:pic>
      <p:pic>
        <p:nvPicPr>
          <p:cNvPr id="20" name="Picture 19">
            <a:extLst>
              <a:ext uri="{FF2B5EF4-FFF2-40B4-BE49-F238E27FC236}">
                <a16:creationId xmlns:a16="http://schemas.microsoft.com/office/drawing/2014/main" id="{D7B7B096-5026-4024-9BC4-CEB5C5D974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466714" y="3518599"/>
            <a:ext cx="346161" cy="360584"/>
          </a:xfrm>
          <a:prstGeom prst="rect">
            <a:avLst/>
          </a:prstGeom>
        </p:spPr>
      </p:pic>
      <p:pic>
        <p:nvPicPr>
          <p:cNvPr id="21" name="Picture 20">
            <a:extLst>
              <a:ext uri="{FF2B5EF4-FFF2-40B4-BE49-F238E27FC236}">
                <a16:creationId xmlns:a16="http://schemas.microsoft.com/office/drawing/2014/main" id="{AD32DFB0-9897-42A8-A3DF-39F84B910F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062286" y="3975356"/>
            <a:ext cx="346161" cy="360584"/>
          </a:xfrm>
          <a:prstGeom prst="rect">
            <a:avLst/>
          </a:prstGeom>
        </p:spPr>
      </p:pic>
      <p:pic>
        <p:nvPicPr>
          <p:cNvPr id="22" name="Picture 21">
            <a:extLst>
              <a:ext uri="{FF2B5EF4-FFF2-40B4-BE49-F238E27FC236}">
                <a16:creationId xmlns:a16="http://schemas.microsoft.com/office/drawing/2014/main" id="{C9256367-9829-4DF6-B4E5-7A8A1B63AB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11043617" y="4387385"/>
            <a:ext cx="346161" cy="360584"/>
          </a:xfrm>
          <a:prstGeom prst="rect">
            <a:avLst/>
          </a:prstGeom>
        </p:spPr>
      </p:pic>
      <p:pic>
        <p:nvPicPr>
          <p:cNvPr id="23" name="Picture 22">
            <a:extLst>
              <a:ext uri="{FF2B5EF4-FFF2-40B4-BE49-F238E27FC236}">
                <a16:creationId xmlns:a16="http://schemas.microsoft.com/office/drawing/2014/main" id="{2CFA668E-47A0-49BC-8F83-E67BBCA8D3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6512569" y="5327102"/>
            <a:ext cx="346161" cy="360584"/>
          </a:xfrm>
          <a:prstGeom prst="rect">
            <a:avLst/>
          </a:prstGeom>
        </p:spPr>
      </p:pic>
      <p:pic>
        <p:nvPicPr>
          <p:cNvPr id="24" name="Picture 23">
            <a:extLst>
              <a:ext uri="{FF2B5EF4-FFF2-40B4-BE49-F238E27FC236}">
                <a16:creationId xmlns:a16="http://schemas.microsoft.com/office/drawing/2014/main" id="{DF5E0CB4-F19A-45BB-833E-544FE8DCB4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8062285" y="5789834"/>
            <a:ext cx="346161" cy="360584"/>
          </a:xfrm>
          <a:prstGeom prst="rect">
            <a:avLst/>
          </a:prstGeom>
        </p:spPr>
      </p:pic>
      <p:pic>
        <p:nvPicPr>
          <p:cNvPr id="25" name="Picture 24">
            <a:extLst>
              <a:ext uri="{FF2B5EF4-FFF2-40B4-BE49-F238E27FC236}">
                <a16:creationId xmlns:a16="http://schemas.microsoft.com/office/drawing/2014/main" id="{1A72AACA-188B-4DE7-A723-49E26DFECE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60948">
            <a:off x="9466714" y="4915073"/>
            <a:ext cx="346161" cy="360584"/>
          </a:xfrm>
          <a:prstGeom prst="rect">
            <a:avLst/>
          </a:prstGeom>
        </p:spPr>
      </p:pic>
      <p:sp>
        <p:nvSpPr>
          <p:cNvPr id="26" name="TextBox 25">
            <a:extLst>
              <a:ext uri="{FF2B5EF4-FFF2-40B4-BE49-F238E27FC236}">
                <a16:creationId xmlns:a16="http://schemas.microsoft.com/office/drawing/2014/main" id="{A42144A2-3CEF-4B9D-A104-73CC8A654CDC}"/>
              </a:ext>
            </a:extLst>
          </p:cNvPr>
          <p:cNvSpPr txBox="1"/>
          <p:nvPr/>
        </p:nvSpPr>
        <p:spPr>
          <a:xfrm>
            <a:off x="299496" y="1223077"/>
            <a:ext cx="9955849" cy="461665"/>
          </a:xfrm>
          <a:prstGeom prst="rect">
            <a:avLst/>
          </a:prstGeom>
          <a:noFill/>
        </p:spPr>
        <p:txBody>
          <a:bodyPr wrap="square" rtlCol="0">
            <a:spAutoFit/>
          </a:bodyPr>
          <a:lstStyle/>
          <a:p>
            <a:r>
              <a:rPr lang="fr-FR" sz="2400" b="1" dirty="0">
                <a:solidFill>
                  <a:srgbClr val="002060"/>
                </a:solidFill>
              </a:rPr>
              <a:t>C’est qui ?</a:t>
            </a:r>
          </a:p>
        </p:txBody>
      </p:sp>
    </p:spTree>
    <p:extLst>
      <p:ext uri="{BB962C8B-B14F-4D97-AF65-F5344CB8AC3E}">
        <p14:creationId xmlns:p14="http://schemas.microsoft.com/office/powerpoint/2010/main" val="413994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kumimoji="0" lang="fr-FR"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 name="TextBox 2">
            <a:extLst>
              <a:ext uri="{FF2B5EF4-FFF2-40B4-BE49-F238E27FC236}">
                <a16:creationId xmlns:a16="http://schemas.microsoft.com/office/drawing/2014/main" id="{E4299C56-EFAF-41FC-ACC8-385DBE80C31B}"/>
              </a:ext>
            </a:extLst>
          </p:cNvPr>
          <p:cNvSpPr txBox="1"/>
          <p:nvPr/>
        </p:nvSpPr>
        <p:spPr>
          <a:xfrm>
            <a:off x="152400" y="1502943"/>
            <a:ext cx="11887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solution</a:t>
            </a:r>
          </a:p>
        </p:txBody>
      </p:sp>
      <p:pic>
        <p:nvPicPr>
          <p:cNvPr id="11" name="Picture 10" descr="A picture containing shirt&#10;&#10;Description automatically generated">
            <a:extLst>
              <a:ext uri="{FF2B5EF4-FFF2-40B4-BE49-F238E27FC236}">
                <a16:creationId xmlns:a16="http://schemas.microsoft.com/office/drawing/2014/main" id="{4CB1D155-AD02-4EF6-BC21-FCDFC0836B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119" y="-113469"/>
            <a:ext cx="1254997" cy="1254997"/>
          </a:xfrm>
          <a:prstGeom prst="rect">
            <a:avLst/>
          </a:prstGeom>
        </p:spPr>
      </p:pic>
      <p:pic>
        <p:nvPicPr>
          <p:cNvPr id="13" name="Picture 12" descr="A picture containing food, clock, light&#10;&#10;Description automatically generated">
            <a:extLst>
              <a:ext uri="{FF2B5EF4-FFF2-40B4-BE49-F238E27FC236}">
                <a16:creationId xmlns:a16="http://schemas.microsoft.com/office/drawing/2014/main" id="{150D6F3E-9C46-437B-B7CD-865191CED2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643" y="-113469"/>
            <a:ext cx="1254997" cy="1254997"/>
          </a:xfrm>
          <a:prstGeom prst="rect">
            <a:avLst/>
          </a:prstGeom>
        </p:spPr>
      </p:pic>
      <p:sp>
        <p:nvSpPr>
          <p:cNvPr id="6" name="Speech Bubble: Rectangle with Corners Rounded 5">
            <a:extLst>
              <a:ext uri="{FF2B5EF4-FFF2-40B4-BE49-F238E27FC236}">
                <a16:creationId xmlns:a16="http://schemas.microsoft.com/office/drawing/2014/main" id="{B4E84262-F27F-48A4-A531-60F819C2855F}"/>
              </a:ext>
            </a:extLst>
          </p:cNvPr>
          <p:cNvSpPr/>
          <p:nvPr/>
        </p:nvSpPr>
        <p:spPr>
          <a:xfrm>
            <a:off x="722507" y="2482748"/>
            <a:ext cx="10746985" cy="3412108"/>
          </a:xfrm>
          <a:prstGeom prst="wedgeRoundRectCallout">
            <a:avLst>
              <a:gd name="adj1" fmla="val 37577"/>
              <a:gd name="adj2" fmla="val -59877"/>
              <a:gd name="adj3" fmla="val 16667"/>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E7DEE898-694D-4543-8456-FFF00F4CB0E2}"/>
              </a:ext>
            </a:extLst>
          </p:cNvPr>
          <p:cNvSpPr txBox="1"/>
          <p:nvPr/>
        </p:nvSpPr>
        <p:spPr>
          <a:xfrm>
            <a:off x="771860" y="2675077"/>
            <a:ext cx="10570521" cy="3046988"/>
          </a:xfrm>
          <a:prstGeom prst="rect">
            <a:avLst/>
          </a:prstGeom>
          <a:noFill/>
        </p:spPr>
        <p:txBody>
          <a:bodyPr wrap="square" rtlCol="0">
            <a:spAutoFit/>
          </a:bodyPr>
          <a:lstStyle/>
          <a:p>
            <a:pPr algn="ctr"/>
            <a:r>
              <a:rPr lang="en-GB" sz="2400" dirty="0">
                <a:solidFill>
                  <a:srgbClr val="002060"/>
                </a:solidFill>
                <a:latin typeface="+mj-lt"/>
              </a:rPr>
              <a:t>Hello, it’s Léa! Here are Antoine and </a:t>
            </a:r>
            <a:r>
              <a:rPr lang="fr-FR" sz="2400" dirty="0">
                <a:solidFill>
                  <a:srgbClr val="002060"/>
                </a:solidFill>
                <a:latin typeface="+mj-lt"/>
              </a:rPr>
              <a:t>Élodie</a:t>
            </a:r>
            <a:r>
              <a:rPr lang="en-GB" sz="2400" dirty="0">
                <a:solidFill>
                  <a:srgbClr val="002060"/>
                </a:solidFill>
                <a:latin typeface="+mj-lt"/>
              </a:rPr>
              <a:t>. We have a house in France. There are four rooms in the house. The house is red and we have four cars. Antoine is tall and intelligent. He likes cooking. He has three computers and a mobile phone. </a:t>
            </a:r>
            <a:r>
              <a:rPr lang="fr-FR" sz="2400" dirty="0">
                <a:solidFill>
                  <a:srgbClr val="002060"/>
                </a:solidFill>
                <a:latin typeface="+mj-lt"/>
              </a:rPr>
              <a:t>Élodie</a:t>
            </a:r>
            <a:r>
              <a:rPr lang="en-GB" sz="2400" dirty="0">
                <a:solidFill>
                  <a:srgbClr val="002060"/>
                </a:solidFill>
                <a:latin typeface="+mj-lt"/>
              </a:rPr>
              <a:t> is short and quiet/calm. She likes listening to the radio and reading. She is reading twelve books at the moment ! I like watching TV. We watch films every week. Antoine is cleaning at the moment. I’m normally at school. I wear a uniform. I study English and I work hard/well! </a:t>
            </a:r>
          </a:p>
        </p:txBody>
      </p:sp>
      <p:pic>
        <p:nvPicPr>
          <p:cNvPr id="16" name="Picture 15" descr="A close up of a logo&#10;&#10;Description automatically generated">
            <a:extLst>
              <a:ext uri="{FF2B5EF4-FFF2-40B4-BE49-F238E27FC236}">
                <a16:creationId xmlns:a16="http://schemas.microsoft.com/office/drawing/2014/main" id="{FFFB4328-328A-45F2-AF72-2A06231914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89178" y="837881"/>
            <a:ext cx="1471863" cy="1471863"/>
          </a:xfrm>
          <a:prstGeom prst="rect">
            <a:avLst/>
          </a:prstGeom>
        </p:spPr>
      </p:pic>
    </p:spTree>
    <p:extLst>
      <p:ext uri="{BB962C8B-B14F-4D97-AF65-F5344CB8AC3E}">
        <p14:creationId xmlns:p14="http://schemas.microsoft.com/office/powerpoint/2010/main" val="18201046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kumimoji="0" lang="fr-FR"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197548" y="249869"/>
            <a:ext cx="1712372" cy="40611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9" name="Table 8">
            <a:extLst>
              <a:ext uri="{FF2B5EF4-FFF2-40B4-BE49-F238E27FC236}">
                <a16:creationId xmlns:a16="http://schemas.microsoft.com/office/drawing/2014/main" id="{F790B509-DB3B-41F7-A458-CA0A4F7A7AA7}"/>
              </a:ext>
            </a:extLst>
          </p:cNvPr>
          <p:cNvGraphicFramePr>
            <a:graphicFrameLocks noGrp="1"/>
          </p:cNvGraphicFramePr>
          <p:nvPr>
            <p:extLst>
              <p:ext uri="{D42A27DB-BD31-4B8C-83A1-F6EECF244321}">
                <p14:modId xmlns:p14="http://schemas.microsoft.com/office/powerpoint/2010/main" val="1094382012"/>
              </p:ext>
            </p:extLst>
          </p:nvPr>
        </p:nvGraphicFramePr>
        <p:xfrm>
          <a:off x="623809" y="1598159"/>
          <a:ext cx="11373660" cy="4710860"/>
        </p:xfrm>
        <a:graphic>
          <a:graphicData uri="http://schemas.openxmlformats.org/drawingml/2006/table">
            <a:tbl>
              <a:tblPr firstRow="1" bandRow="1">
                <a:tableStyleId>{5C22544A-7EE6-4342-B048-85BDC9FD1C3A}</a:tableStyleId>
              </a:tblPr>
              <a:tblGrid>
                <a:gridCol w="1197779">
                  <a:extLst>
                    <a:ext uri="{9D8B030D-6E8A-4147-A177-3AD203B41FA5}">
                      <a16:colId xmlns:a16="http://schemas.microsoft.com/office/drawing/2014/main" val="10461504"/>
                    </a:ext>
                  </a:extLst>
                </a:gridCol>
                <a:gridCol w="4023361">
                  <a:extLst>
                    <a:ext uri="{9D8B030D-6E8A-4147-A177-3AD203B41FA5}">
                      <a16:colId xmlns:a16="http://schemas.microsoft.com/office/drawing/2014/main" val="3167010617"/>
                    </a:ext>
                  </a:extLst>
                </a:gridCol>
                <a:gridCol w="6152520">
                  <a:extLst>
                    <a:ext uri="{9D8B030D-6E8A-4147-A177-3AD203B41FA5}">
                      <a16:colId xmlns:a16="http://schemas.microsoft.com/office/drawing/2014/main" val="1838342017"/>
                    </a:ext>
                  </a:extLst>
                </a:gridCol>
              </a:tblGrid>
              <a:tr h="612988">
                <a:tc>
                  <a:txBody>
                    <a:bodyPr/>
                    <a:lstStyle/>
                    <a:p>
                      <a:endParaRPr lang="en-GB"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2400" dirty="0">
                          <a:solidFill>
                            <a:srgbClr val="002060"/>
                          </a:solidFill>
                        </a:rPr>
                        <a:t>(adapted)</a:t>
                      </a:r>
                      <a:r>
                        <a:rPr lang="en-GB" sz="2400" baseline="0" dirty="0">
                          <a:solidFill>
                            <a:srgbClr val="002060"/>
                          </a:solidFill>
                        </a:rPr>
                        <a:t> English</a:t>
                      </a:r>
                      <a:endParaRPr lang="en-GB"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fr-FR" sz="2400" noProof="0" dirty="0">
                          <a:solidFill>
                            <a:srgbClr val="002060"/>
                          </a:solidFill>
                        </a:rPr>
                        <a:t>fran</a:t>
                      </a:r>
                      <a:r>
                        <a:rPr lang="fr-FR" sz="2400" noProof="0" dirty="0">
                          <a:solidFill>
                            <a:srgbClr val="002060"/>
                          </a:solidFill>
                          <a:latin typeface="Century Gothic" panose="020B0502020202020204" pitchFamily="34" charset="0"/>
                        </a:rPr>
                        <a:t>çais</a:t>
                      </a:r>
                      <a:endParaRPr lang="fr-FR" sz="2400" noProof="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1354961"/>
                  </a:ext>
                </a:extLst>
              </a:tr>
              <a:tr h="612988">
                <a:tc>
                  <a:txBody>
                    <a:bodyPr/>
                    <a:lstStyle/>
                    <a:p>
                      <a:pPr algn="ctr"/>
                      <a:r>
                        <a:rPr lang="en-GB" sz="2400" dirty="0">
                          <a:solidFill>
                            <a:srgbClr val="002060"/>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rgbClr val="002060"/>
                          </a:solidFill>
                        </a:rPr>
                        <a:t>There are three bedrooms in the house.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18913762"/>
                  </a:ext>
                </a:extLst>
              </a:tr>
              <a:tr h="612988">
                <a:tc>
                  <a:txBody>
                    <a:bodyPr/>
                    <a:lstStyle/>
                    <a:p>
                      <a:pPr algn="ctr"/>
                      <a:r>
                        <a:rPr lang="en-GB" sz="2400" dirty="0">
                          <a:solidFill>
                            <a:srgbClr val="002060"/>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rgbClr val="002060"/>
                          </a:solidFill>
                        </a:rPr>
                        <a:t>We have one car.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16533103"/>
                  </a:ext>
                </a:extLst>
              </a:tr>
              <a:tr h="612988">
                <a:tc>
                  <a:txBody>
                    <a:bodyPr/>
                    <a:lstStyle/>
                    <a:p>
                      <a:pPr algn="ctr"/>
                      <a:r>
                        <a:rPr lang="en-GB" sz="2400" dirty="0">
                          <a:solidFill>
                            <a:srgbClr val="002060"/>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rgbClr val="002060"/>
                          </a:solidFill>
                        </a:rPr>
                        <a:t>He has six</a:t>
                      </a:r>
                      <a:r>
                        <a:rPr lang="en-GB" sz="2400" baseline="0" dirty="0">
                          <a:solidFill>
                            <a:srgbClr val="002060"/>
                          </a:solidFill>
                        </a:rPr>
                        <a:t> shirts.</a:t>
                      </a:r>
                      <a:endParaRPr lang="en-GB" sz="2400" dirty="0">
                        <a:solidFill>
                          <a:srgbClr val="00206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58208510"/>
                  </a:ext>
                </a:extLst>
              </a:tr>
              <a:tr h="612988">
                <a:tc>
                  <a:txBody>
                    <a:bodyPr/>
                    <a:lstStyle/>
                    <a:p>
                      <a:pPr algn="ctr"/>
                      <a:r>
                        <a:rPr lang="en-GB" sz="2400" dirty="0">
                          <a:solidFill>
                            <a:srgbClr val="002060"/>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rgbClr val="002060"/>
                          </a:solidFill>
                        </a:rPr>
                        <a:t>She is reading ten books.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76159373"/>
                  </a:ext>
                </a:extLst>
              </a:tr>
              <a:tr h="724929">
                <a:tc>
                  <a:txBody>
                    <a:bodyPr/>
                    <a:lstStyle/>
                    <a:p>
                      <a:pPr algn="ctr"/>
                      <a:r>
                        <a:rPr lang="en-GB" sz="2400" dirty="0">
                          <a:solidFill>
                            <a:srgbClr val="002060"/>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rgbClr val="002060"/>
                          </a:solidFill>
                        </a:rPr>
                        <a:t>We watch four films each week.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3741428"/>
                  </a:ext>
                </a:extLst>
              </a:tr>
              <a:tr h="612988">
                <a:tc>
                  <a:txBody>
                    <a:bodyPr/>
                    <a:lstStyle/>
                    <a:p>
                      <a:pPr algn="ctr"/>
                      <a:r>
                        <a:rPr lang="en-GB" sz="2400" dirty="0">
                          <a:solidFill>
                            <a:srgbClr val="002060"/>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2400" dirty="0">
                          <a:solidFill>
                            <a:srgbClr val="002060"/>
                          </a:solidFill>
                        </a:rPr>
                        <a:t>I wear two uniforms.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9010554"/>
                  </a:ext>
                </a:extLst>
              </a:tr>
            </a:tbl>
          </a:graphicData>
        </a:graphic>
      </p:graphicFrame>
      <p:sp>
        <p:nvSpPr>
          <p:cNvPr id="10" name="TextBox 9">
            <a:extLst>
              <a:ext uri="{FF2B5EF4-FFF2-40B4-BE49-F238E27FC236}">
                <a16:creationId xmlns:a16="http://schemas.microsoft.com/office/drawing/2014/main" id="{69AE11A7-BF43-4407-8BCE-6F52BE97EAE2}"/>
              </a:ext>
            </a:extLst>
          </p:cNvPr>
          <p:cNvSpPr txBox="1"/>
          <p:nvPr/>
        </p:nvSpPr>
        <p:spPr>
          <a:xfrm>
            <a:off x="6183760" y="2358126"/>
            <a:ext cx="5619016" cy="461665"/>
          </a:xfrm>
          <a:prstGeom prst="rect">
            <a:avLst/>
          </a:prstGeom>
          <a:noFill/>
          <a:ln>
            <a:noFill/>
          </a:ln>
        </p:spPr>
        <p:txBody>
          <a:bodyPr wrap="square" rtlCol="0">
            <a:spAutoFit/>
          </a:bodyPr>
          <a:lstStyle/>
          <a:p>
            <a:r>
              <a:rPr lang="fr-FR" sz="2400" b="1" dirty="0">
                <a:solidFill>
                  <a:srgbClr val="EF4136"/>
                </a:solidFill>
              </a:rPr>
              <a:t>Il y a trois chambres dans la maison.</a:t>
            </a:r>
          </a:p>
        </p:txBody>
      </p:sp>
      <p:sp>
        <p:nvSpPr>
          <p:cNvPr id="11" name="TextBox 10">
            <a:extLst>
              <a:ext uri="{FF2B5EF4-FFF2-40B4-BE49-F238E27FC236}">
                <a16:creationId xmlns:a16="http://schemas.microsoft.com/office/drawing/2014/main" id="{8771841C-B38F-4DDD-A9A1-4F4F4783086C}"/>
              </a:ext>
            </a:extLst>
          </p:cNvPr>
          <p:cNvSpPr txBox="1"/>
          <p:nvPr/>
        </p:nvSpPr>
        <p:spPr>
          <a:xfrm>
            <a:off x="6183760" y="3722756"/>
            <a:ext cx="3510838" cy="461665"/>
          </a:xfrm>
          <a:prstGeom prst="rect">
            <a:avLst/>
          </a:prstGeom>
          <a:noFill/>
          <a:ln>
            <a:noFill/>
          </a:ln>
        </p:spPr>
        <p:txBody>
          <a:bodyPr wrap="square" rtlCol="0">
            <a:spAutoFit/>
          </a:bodyPr>
          <a:lstStyle/>
          <a:p>
            <a:r>
              <a:rPr lang="fr-FR" sz="2400" b="1" dirty="0">
                <a:solidFill>
                  <a:srgbClr val="EF4136"/>
                </a:solidFill>
              </a:rPr>
              <a:t>Il a six chemises.</a:t>
            </a:r>
          </a:p>
        </p:txBody>
      </p:sp>
      <p:sp>
        <p:nvSpPr>
          <p:cNvPr id="12" name="TextBox 11">
            <a:extLst>
              <a:ext uri="{FF2B5EF4-FFF2-40B4-BE49-F238E27FC236}">
                <a16:creationId xmlns:a16="http://schemas.microsoft.com/office/drawing/2014/main" id="{0F2B811B-786A-4545-B3D0-D709C9871327}"/>
              </a:ext>
            </a:extLst>
          </p:cNvPr>
          <p:cNvSpPr txBox="1"/>
          <p:nvPr/>
        </p:nvSpPr>
        <p:spPr>
          <a:xfrm>
            <a:off x="6183760" y="5754277"/>
            <a:ext cx="5057319" cy="461665"/>
          </a:xfrm>
          <a:prstGeom prst="rect">
            <a:avLst/>
          </a:prstGeom>
          <a:noFill/>
          <a:ln>
            <a:noFill/>
          </a:ln>
        </p:spPr>
        <p:txBody>
          <a:bodyPr wrap="square" rtlCol="0">
            <a:spAutoFit/>
          </a:bodyPr>
          <a:lstStyle/>
          <a:p>
            <a:r>
              <a:rPr lang="fr-FR" sz="2400" b="1" dirty="0">
                <a:solidFill>
                  <a:srgbClr val="EF4136"/>
                </a:solidFill>
              </a:rPr>
              <a:t>Je porte deux uniformes.</a:t>
            </a:r>
          </a:p>
        </p:txBody>
      </p:sp>
      <p:sp>
        <p:nvSpPr>
          <p:cNvPr id="13" name="TextBox 12">
            <a:extLst>
              <a:ext uri="{FF2B5EF4-FFF2-40B4-BE49-F238E27FC236}">
                <a16:creationId xmlns:a16="http://schemas.microsoft.com/office/drawing/2014/main" id="{F3E56C91-4B0F-4FC8-8986-183A2D2FE71B}"/>
              </a:ext>
            </a:extLst>
          </p:cNvPr>
          <p:cNvSpPr txBox="1"/>
          <p:nvPr/>
        </p:nvSpPr>
        <p:spPr>
          <a:xfrm>
            <a:off x="6183760" y="4858160"/>
            <a:ext cx="6008240" cy="830997"/>
          </a:xfrm>
          <a:prstGeom prst="rect">
            <a:avLst/>
          </a:prstGeom>
          <a:noFill/>
          <a:ln>
            <a:noFill/>
          </a:ln>
        </p:spPr>
        <p:txBody>
          <a:bodyPr wrap="square" rtlCol="0">
            <a:spAutoFit/>
          </a:bodyPr>
          <a:lstStyle/>
          <a:p>
            <a:r>
              <a:rPr lang="fr-FR" sz="2400" b="1" dirty="0">
                <a:solidFill>
                  <a:srgbClr val="EF4136"/>
                </a:solidFill>
              </a:rPr>
              <a:t>Nous regardons quatre films chaque </a:t>
            </a:r>
          </a:p>
          <a:p>
            <a:r>
              <a:rPr lang="fr-FR" sz="2400" b="1" dirty="0">
                <a:solidFill>
                  <a:srgbClr val="EF4136"/>
                </a:solidFill>
              </a:rPr>
              <a:t>semaine.</a:t>
            </a:r>
          </a:p>
        </p:txBody>
      </p:sp>
      <p:sp>
        <p:nvSpPr>
          <p:cNvPr id="14" name="TextBox 13">
            <a:extLst>
              <a:ext uri="{FF2B5EF4-FFF2-40B4-BE49-F238E27FC236}">
                <a16:creationId xmlns:a16="http://schemas.microsoft.com/office/drawing/2014/main" id="{130E3AB5-420D-49A0-AC0C-3C5899293ABB}"/>
              </a:ext>
            </a:extLst>
          </p:cNvPr>
          <p:cNvSpPr txBox="1"/>
          <p:nvPr/>
        </p:nvSpPr>
        <p:spPr>
          <a:xfrm>
            <a:off x="6183760" y="3109001"/>
            <a:ext cx="4047344" cy="461665"/>
          </a:xfrm>
          <a:prstGeom prst="rect">
            <a:avLst/>
          </a:prstGeom>
          <a:noFill/>
          <a:ln>
            <a:noFill/>
          </a:ln>
        </p:spPr>
        <p:txBody>
          <a:bodyPr wrap="square" rtlCol="0">
            <a:spAutoFit/>
          </a:bodyPr>
          <a:lstStyle/>
          <a:p>
            <a:r>
              <a:rPr lang="fr-FR" sz="2400" b="1" dirty="0">
                <a:solidFill>
                  <a:srgbClr val="EF4136"/>
                </a:solidFill>
              </a:rPr>
              <a:t>Nous avons une voiture</a:t>
            </a:r>
            <a:r>
              <a:rPr lang="en-GB" sz="2400" b="1" dirty="0">
                <a:solidFill>
                  <a:srgbClr val="EF4136"/>
                </a:solidFill>
              </a:rPr>
              <a:t>.</a:t>
            </a:r>
          </a:p>
        </p:txBody>
      </p:sp>
      <p:sp>
        <p:nvSpPr>
          <p:cNvPr id="15" name="TextBox 14">
            <a:extLst>
              <a:ext uri="{FF2B5EF4-FFF2-40B4-BE49-F238E27FC236}">
                <a16:creationId xmlns:a16="http://schemas.microsoft.com/office/drawing/2014/main" id="{15BDBB20-3919-4395-AB95-0FA67EE9E98D}"/>
              </a:ext>
            </a:extLst>
          </p:cNvPr>
          <p:cNvSpPr txBox="1"/>
          <p:nvPr/>
        </p:nvSpPr>
        <p:spPr>
          <a:xfrm>
            <a:off x="6183760" y="4330632"/>
            <a:ext cx="3961719" cy="461665"/>
          </a:xfrm>
          <a:prstGeom prst="rect">
            <a:avLst/>
          </a:prstGeom>
          <a:noFill/>
          <a:ln>
            <a:noFill/>
          </a:ln>
        </p:spPr>
        <p:txBody>
          <a:bodyPr wrap="square" rtlCol="0">
            <a:spAutoFit/>
          </a:bodyPr>
          <a:lstStyle/>
          <a:p>
            <a:r>
              <a:rPr lang="fr-FR" sz="2400" b="1" dirty="0">
                <a:solidFill>
                  <a:srgbClr val="EF4136"/>
                </a:solidFill>
              </a:rPr>
              <a:t>Elle lit dix livres.</a:t>
            </a:r>
          </a:p>
        </p:txBody>
      </p:sp>
      <p:sp>
        <p:nvSpPr>
          <p:cNvPr id="16" name="TextBox 15">
            <a:extLst>
              <a:ext uri="{FF2B5EF4-FFF2-40B4-BE49-F238E27FC236}">
                <a16:creationId xmlns:a16="http://schemas.microsoft.com/office/drawing/2014/main" id="{23BDC78D-76F0-436A-99D0-E3D96A0D54F4}"/>
              </a:ext>
            </a:extLst>
          </p:cNvPr>
          <p:cNvSpPr txBox="1"/>
          <p:nvPr/>
        </p:nvSpPr>
        <p:spPr>
          <a:xfrm>
            <a:off x="568315" y="1103562"/>
            <a:ext cx="11230889" cy="461665"/>
          </a:xfrm>
          <a:prstGeom prst="rect">
            <a:avLst/>
          </a:prstGeom>
          <a:noFill/>
        </p:spPr>
        <p:txBody>
          <a:bodyPr wrap="square" rtlCol="0">
            <a:spAutoFit/>
          </a:bodyPr>
          <a:lstStyle/>
          <a:p>
            <a:r>
              <a:rPr lang="fr-FR" sz="2400" dirty="0">
                <a:solidFill>
                  <a:srgbClr val="002060"/>
                </a:solidFill>
              </a:rPr>
              <a:t>Adaptez les phrases. Écrivez en français. </a:t>
            </a:r>
          </a:p>
        </p:txBody>
      </p:sp>
    </p:spTree>
    <p:extLst>
      <p:ext uri="{BB962C8B-B14F-4D97-AF65-F5344CB8AC3E}">
        <p14:creationId xmlns:p14="http://schemas.microsoft.com/office/powerpoint/2010/main" val="293059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kumimoji="0" lang="fr-FR" sz="3600" b="1" i="0" u="none" strike="noStrike" kern="1200" cap="none" spc="0" normalizeH="0" baseline="0">
                <a:ln>
                  <a:noFill/>
                </a:ln>
                <a:solidFill>
                  <a:prstClr val="white"/>
                </a:solidFill>
                <a:effectLst/>
                <a:uLnTx/>
                <a:uFillTx/>
                <a:latin typeface="Century Gothic" panose="020B0502020202020204" pitchFamily="34" charset="0"/>
                <a:ea typeface="+mj-ea"/>
                <a:cs typeface="+mj-cs"/>
              </a:rPr>
              <a:t>La famille de Léa</a:t>
            </a:r>
            <a:endParaRPr lang="fr-FR"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197548" y="249869"/>
            <a:ext cx="1712372" cy="406113"/>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lire / parler</a:t>
            </a:r>
          </a:p>
        </p:txBody>
      </p:sp>
      <p:graphicFrame>
        <p:nvGraphicFramePr>
          <p:cNvPr id="15" name="Table 14">
            <a:extLst>
              <a:ext uri="{FF2B5EF4-FFF2-40B4-BE49-F238E27FC236}">
                <a16:creationId xmlns:a16="http://schemas.microsoft.com/office/drawing/2014/main" id="{6F33FC4A-AEE8-4A78-A5C9-51C3E6072D24}"/>
              </a:ext>
            </a:extLst>
          </p:cNvPr>
          <p:cNvGraphicFramePr>
            <a:graphicFrameLocks noGrp="1"/>
          </p:cNvGraphicFramePr>
          <p:nvPr>
            <p:extLst>
              <p:ext uri="{D42A27DB-BD31-4B8C-83A1-F6EECF244321}">
                <p14:modId xmlns:p14="http://schemas.microsoft.com/office/powerpoint/2010/main" val="2082104527"/>
              </p:ext>
            </p:extLst>
          </p:nvPr>
        </p:nvGraphicFramePr>
        <p:xfrm>
          <a:off x="498991" y="1693361"/>
          <a:ext cx="11407518" cy="4380120"/>
        </p:xfrm>
        <a:graphic>
          <a:graphicData uri="http://schemas.openxmlformats.org/drawingml/2006/table">
            <a:tbl>
              <a:tblPr firstRow="1" bandRow="1">
                <a:tableStyleId>{5940675A-B579-460E-94D1-54222C63F5DA}</a:tableStyleId>
              </a:tblPr>
              <a:tblGrid>
                <a:gridCol w="729393">
                  <a:extLst>
                    <a:ext uri="{9D8B030D-6E8A-4147-A177-3AD203B41FA5}">
                      <a16:colId xmlns:a16="http://schemas.microsoft.com/office/drawing/2014/main" val="20000"/>
                    </a:ext>
                  </a:extLst>
                </a:gridCol>
                <a:gridCol w="3728627">
                  <a:extLst>
                    <a:ext uri="{9D8B030D-6E8A-4147-A177-3AD203B41FA5}">
                      <a16:colId xmlns:a16="http://schemas.microsoft.com/office/drawing/2014/main" val="2088154298"/>
                    </a:ext>
                  </a:extLst>
                </a:gridCol>
                <a:gridCol w="4790905">
                  <a:extLst>
                    <a:ext uri="{9D8B030D-6E8A-4147-A177-3AD203B41FA5}">
                      <a16:colId xmlns:a16="http://schemas.microsoft.com/office/drawing/2014/main" val="20001"/>
                    </a:ext>
                  </a:extLst>
                </a:gridCol>
                <a:gridCol w="1115122">
                  <a:extLst>
                    <a:ext uri="{9D8B030D-6E8A-4147-A177-3AD203B41FA5}">
                      <a16:colId xmlns:a16="http://schemas.microsoft.com/office/drawing/2014/main" val="3742948035"/>
                    </a:ext>
                  </a:extLst>
                </a:gridCol>
                <a:gridCol w="1043471">
                  <a:extLst>
                    <a:ext uri="{9D8B030D-6E8A-4147-A177-3AD203B41FA5}">
                      <a16:colId xmlns:a16="http://schemas.microsoft.com/office/drawing/2014/main" val="680276356"/>
                    </a:ext>
                  </a:extLst>
                </a:gridCol>
              </a:tblGrid>
              <a:tr h="486680">
                <a:tc>
                  <a:txBody>
                    <a:bodyPr/>
                    <a:lstStyle/>
                    <a:p>
                      <a:pPr algn="ct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endParaRPr lang="en-GB" sz="24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fr-FR" sz="2000" b="1" noProof="0" dirty="0">
                          <a:solidFill>
                            <a:srgbClr val="002060"/>
                          </a:solidFill>
                        </a:rPr>
                        <a:t>fran</a:t>
                      </a:r>
                      <a:r>
                        <a:rPr lang="fr-FR" sz="2000" b="1" noProof="0" dirty="0">
                          <a:solidFill>
                            <a:srgbClr val="002060"/>
                          </a:solidFill>
                          <a:latin typeface="Century Gothic" panose="020B0502020202020204" pitchFamily="34" charset="0"/>
                        </a:rPr>
                        <a:t>çais</a:t>
                      </a:r>
                      <a:endParaRPr lang="fr-FR" sz="2000" b="1" noProof="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Normal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Bizarre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4158124353"/>
                  </a:ext>
                </a:extLst>
              </a:tr>
              <a:tr h="486680">
                <a:tc>
                  <a:txBody>
                    <a:bodyPr/>
                    <a:lstStyle/>
                    <a:p>
                      <a:pPr algn="ctr"/>
                      <a:r>
                        <a:rPr lang="en-GB" sz="2400" b="1" dirty="0">
                          <a:solidFill>
                            <a:srgbClr val="002060"/>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fr-FR" sz="2000" noProof="0" dirty="0">
                          <a:solidFill>
                            <a:srgbClr val="002060"/>
                          </a:solidFill>
                        </a:rPr>
                        <a:t>Élodie</a:t>
                      </a:r>
                      <a:r>
                        <a:rPr lang="en-GB" sz="2000" dirty="0">
                          <a:solidFill>
                            <a:srgbClr val="002060"/>
                          </a:solidFill>
                        </a:rPr>
                        <a:t> has seven books.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6680">
                <a:tc>
                  <a:txBody>
                    <a:bodyPr/>
                    <a:lstStyle/>
                    <a:p>
                      <a:pPr algn="ctr"/>
                      <a:r>
                        <a:rPr lang="en-GB" sz="2400" b="1" dirty="0">
                          <a:solidFill>
                            <a:srgbClr val="002060"/>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She</a:t>
                      </a:r>
                      <a:r>
                        <a:rPr lang="en-GB" sz="2000" baseline="0" dirty="0">
                          <a:solidFill>
                            <a:srgbClr val="002060"/>
                          </a:solidFill>
                        </a:rPr>
                        <a:t> studies history.</a:t>
                      </a:r>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6680">
                <a:tc>
                  <a:txBody>
                    <a:bodyPr/>
                    <a:lstStyle/>
                    <a:p>
                      <a:pPr algn="ctr"/>
                      <a:r>
                        <a:rPr lang="en-GB" sz="2400" b="1" dirty="0">
                          <a:solidFill>
                            <a:srgbClr val="002060"/>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Antoine is tall and 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6680">
                <a:tc>
                  <a:txBody>
                    <a:bodyPr/>
                    <a:lstStyle/>
                    <a:p>
                      <a:pPr algn="ctr"/>
                      <a:r>
                        <a:rPr lang="en-GB" sz="2400" b="1" dirty="0">
                          <a:solidFill>
                            <a:srgbClr val="002060"/>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He likes going shopping.</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6680">
                <a:tc>
                  <a:txBody>
                    <a:bodyPr/>
                    <a:lstStyle/>
                    <a:p>
                      <a:pPr algn="ctr"/>
                      <a:r>
                        <a:rPr lang="en-GB" sz="2400" b="1" dirty="0">
                          <a:solidFill>
                            <a:srgbClr val="002060"/>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Antoine</a:t>
                      </a:r>
                      <a:r>
                        <a:rPr lang="en-GB" sz="2000" baseline="0" dirty="0">
                          <a:solidFill>
                            <a:srgbClr val="002060"/>
                          </a:solidFill>
                        </a:rPr>
                        <a:t> watches TV.</a:t>
                      </a:r>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6680">
                <a:tc>
                  <a:txBody>
                    <a:bodyPr/>
                    <a:lstStyle/>
                    <a:p>
                      <a:pPr algn="ctr"/>
                      <a:r>
                        <a:rPr lang="en-GB" sz="2400" b="1" dirty="0">
                          <a:solidFill>
                            <a:srgbClr val="002060"/>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He is funny.</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6680">
                <a:tc>
                  <a:txBody>
                    <a:bodyPr/>
                    <a:lstStyle/>
                    <a:p>
                      <a:pPr algn="ctr"/>
                      <a:r>
                        <a:rPr lang="en-GB" sz="2400" b="1" dirty="0">
                          <a:solidFill>
                            <a:srgbClr val="002060"/>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Antoine has nine shirts.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6680">
                <a:tc>
                  <a:txBody>
                    <a:bodyPr/>
                    <a:lstStyle/>
                    <a:p>
                      <a:pPr algn="ctr"/>
                      <a:r>
                        <a:rPr lang="en-GB" sz="2400" b="1" dirty="0">
                          <a:solidFill>
                            <a:srgbClr val="002060"/>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We like listening to the radio.</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6" name="TextBox 15">
            <a:extLst>
              <a:ext uri="{FF2B5EF4-FFF2-40B4-BE49-F238E27FC236}">
                <a16:creationId xmlns:a16="http://schemas.microsoft.com/office/drawing/2014/main" id="{D057B6BD-81C3-4AC7-84BC-98F9034360C6}"/>
              </a:ext>
            </a:extLst>
          </p:cNvPr>
          <p:cNvSpPr txBox="1"/>
          <p:nvPr/>
        </p:nvSpPr>
        <p:spPr>
          <a:xfrm>
            <a:off x="4940932" y="2224258"/>
            <a:ext cx="4086262" cy="461665"/>
          </a:xfrm>
          <a:prstGeom prst="rect">
            <a:avLst/>
          </a:prstGeom>
          <a:noFill/>
        </p:spPr>
        <p:txBody>
          <a:bodyPr wrap="square" rtlCol="0">
            <a:spAutoFit/>
          </a:bodyPr>
          <a:lstStyle/>
          <a:p>
            <a:r>
              <a:rPr lang="fr-FR" sz="2400" b="1" dirty="0">
                <a:solidFill>
                  <a:srgbClr val="EF4136"/>
                </a:solidFill>
              </a:rPr>
              <a:t>Élodie a sept livres.</a:t>
            </a:r>
          </a:p>
        </p:txBody>
      </p:sp>
      <p:sp>
        <p:nvSpPr>
          <p:cNvPr id="17" name="TextBox 16">
            <a:extLst>
              <a:ext uri="{FF2B5EF4-FFF2-40B4-BE49-F238E27FC236}">
                <a16:creationId xmlns:a16="http://schemas.microsoft.com/office/drawing/2014/main" id="{7DE94ED1-C00F-4B27-8BED-CB3AB5013F20}"/>
              </a:ext>
            </a:extLst>
          </p:cNvPr>
          <p:cNvSpPr txBox="1"/>
          <p:nvPr/>
        </p:nvSpPr>
        <p:spPr>
          <a:xfrm>
            <a:off x="4973432" y="3645266"/>
            <a:ext cx="4403906" cy="461665"/>
          </a:xfrm>
          <a:prstGeom prst="rect">
            <a:avLst/>
          </a:prstGeom>
          <a:noFill/>
        </p:spPr>
        <p:txBody>
          <a:bodyPr wrap="square" rtlCol="0">
            <a:spAutoFit/>
          </a:bodyPr>
          <a:lstStyle/>
          <a:p>
            <a:r>
              <a:rPr lang="fr-FR" sz="2400" b="1" dirty="0">
                <a:solidFill>
                  <a:srgbClr val="EF4136"/>
                </a:solidFill>
              </a:rPr>
              <a:t>Il aime faire les courses.</a:t>
            </a:r>
          </a:p>
        </p:txBody>
      </p:sp>
      <p:sp>
        <p:nvSpPr>
          <p:cNvPr id="18" name="TextBox 17">
            <a:extLst>
              <a:ext uri="{FF2B5EF4-FFF2-40B4-BE49-F238E27FC236}">
                <a16:creationId xmlns:a16="http://schemas.microsoft.com/office/drawing/2014/main" id="{40AAA5F6-B719-4C3D-8272-0B46F9AC7368}"/>
              </a:ext>
            </a:extLst>
          </p:cNvPr>
          <p:cNvSpPr txBox="1"/>
          <p:nvPr/>
        </p:nvSpPr>
        <p:spPr>
          <a:xfrm>
            <a:off x="4973432" y="5087789"/>
            <a:ext cx="4403906" cy="461665"/>
          </a:xfrm>
          <a:prstGeom prst="rect">
            <a:avLst/>
          </a:prstGeom>
          <a:noFill/>
        </p:spPr>
        <p:txBody>
          <a:bodyPr wrap="square" rtlCol="0">
            <a:spAutoFit/>
          </a:bodyPr>
          <a:lstStyle/>
          <a:p>
            <a:r>
              <a:rPr lang="fr-FR" sz="2400" b="1" dirty="0">
                <a:solidFill>
                  <a:srgbClr val="EF4136"/>
                </a:solidFill>
              </a:rPr>
              <a:t>Antoine a neuf chemises.</a:t>
            </a:r>
          </a:p>
        </p:txBody>
      </p:sp>
      <p:sp>
        <p:nvSpPr>
          <p:cNvPr id="19" name="TextBox 18">
            <a:extLst>
              <a:ext uri="{FF2B5EF4-FFF2-40B4-BE49-F238E27FC236}">
                <a16:creationId xmlns:a16="http://schemas.microsoft.com/office/drawing/2014/main" id="{E1310DDD-8CA2-462F-B665-1335DDE22025}"/>
              </a:ext>
            </a:extLst>
          </p:cNvPr>
          <p:cNvSpPr txBox="1"/>
          <p:nvPr/>
        </p:nvSpPr>
        <p:spPr>
          <a:xfrm>
            <a:off x="4940932" y="5559330"/>
            <a:ext cx="4917143" cy="461665"/>
          </a:xfrm>
          <a:prstGeom prst="rect">
            <a:avLst/>
          </a:prstGeom>
          <a:noFill/>
        </p:spPr>
        <p:txBody>
          <a:bodyPr wrap="square" rtlCol="0">
            <a:spAutoFit/>
          </a:bodyPr>
          <a:lstStyle/>
          <a:p>
            <a:r>
              <a:rPr lang="fr-FR" sz="2400" b="1" dirty="0">
                <a:solidFill>
                  <a:srgbClr val="EF4136"/>
                </a:solidFill>
              </a:rPr>
              <a:t>Nous aimons écouter la radio.</a:t>
            </a:r>
          </a:p>
        </p:txBody>
      </p:sp>
      <p:sp>
        <p:nvSpPr>
          <p:cNvPr id="20" name="TextBox 19">
            <a:extLst>
              <a:ext uri="{FF2B5EF4-FFF2-40B4-BE49-F238E27FC236}">
                <a16:creationId xmlns:a16="http://schemas.microsoft.com/office/drawing/2014/main" id="{04512619-8626-4FB0-B2B6-C1D5C5797DA0}"/>
              </a:ext>
            </a:extLst>
          </p:cNvPr>
          <p:cNvSpPr txBox="1"/>
          <p:nvPr/>
        </p:nvSpPr>
        <p:spPr>
          <a:xfrm>
            <a:off x="4940932" y="3162011"/>
            <a:ext cx="4917142" cy="461665"/>
          </a:xfrm>
          <a:prstGeom prst="rect">
            <a:avLst/>
          </a:prstGeom>
          <a:noFill/>
        </p:spPr>
        <p:txBody>
          <a:bodyPr wrap="square" rtlCol="0">
            <a:spAutoFit/>
          </a:bodyPr>
          <a:lstStyle/>
          <a:p>
            <a:r>
              <a:rPr lang="fr-FR" sz="2400" b="1" dirty="0">
                <a:solidFill>
                  <a:srgbClr val="EF4136"/>
                </a:solidFill>
              </a:rPr>
              <a:t>Antoine est grand et intelligent.</a:t>
            </a:r>
          </a:p>
        </p:txBody>
      </p:sp>
      <p:sp>
        <p:nvSpPr>
          <p:cNvPr id="21" name="TextBox 20">
            <a:extLst>
              <a:ext uri="{FF2B5EF4-FFF2-40B4-BE49-F238E27FC236}">
                <a16:creationId xmlns:a16="http://schemas.microsoft.com/office/drawing/2014/main" id="{497570A1-4C3E-474F-AF99-FDF4BD04BC7C}"/>
              </a:ext>
            </a:extLst>
          </p:cNvPr>
          <p:cNvSpPr txBox="1"/>
          <p:nvPr/>
        </p:nvSpPr>
        <p:spPr>
          <a:xfrm>
            <a:off x="4973432" y="4626124"/>
            <a:ext cx="2971800" cy="461665"/>
          </a:xfrm>
          <a:prstGeom prst="rect">
            <a:avLst/>
          </a:prstGeom>
          <a:noFill/>
        </p:spPr>
        <p:txBody>
          <a:bodyPr wrap="square" rtlCol="0">
            <a:spAutoFit/>
          </a:bodyPr>
          <a:lstStyle/>
          <a:p>
            <a:r>
              <a:rPr lang="fr-FR" sz="2400" b="1" dirty="0">
                <a:solidFill>
                  <a:srgbClr val="EF4136"/>
                </a:solidFill>
              </a:rPr>
              <a:t>Il est drôle.</a:t>
            </a:r>
          </a:p>
        </p:txBody>
      </p:sp>
      <p:sp>
        <p:nvSpPr>
          <p:cNvPr id="22" name="TextBox 21">
            <a:extLst>
              <a:ext uri="{FF2B5EF4-FFF2-40B4-BE49-F238E27FC236}">
                <a16:creationId xmlns:a16="http://schemas.microsoft.com/office/drawing/2014/main" id="{5F240088-E54D-4149-A56F-7CDD925C08F9}"/>
              </a:ext>
            </a:extLst>
          </p:cNvPr>
          <p:cNvSpPr txBox="1"/>
          <p:nvPr/>
        </p:nvSpPr>
        <p:spPr>
          <a:xfrm>
            <a:off x="4940932" y="2703892"/>
            <a:ext cx="3463060" cy="461665"/>
          </a:xfrm>
          <a:prstGeom prst="rect">
            <a:avLst/>
          </a:prstGeom>
          <a:noFill/>
        </p:spPr>
        <p:txBody>
          <a:bodyPr wrap="square" rtlCol="0">
            <a:spAutoFit/>
          </a:bodyPr>
          <a:lstStyle/>
          <a:p>
            <a:r>
              <a:rPr lang="fr-FR" sz="2400" b="1" dirty="0">
                <a:solidFill>
                  <a:srgbClr val="EF4136"/>
                </a:solidFill>
              </a:rPr>
              <a:t>Elle étudie l’histoire.</a:t>
            </a:r>
          </a:p>
        </p:txBody>
      </p:sp>
      <p:sp>
        <p:nvSpPr>
          <p:cNvPr id="23" name="TextBox 22">
            <a:extLst>
              <a:ext uri="{FF2B5EF4-FFF2-40B4-BE49-F238E27FC236}">
                <a16:creationId xmlns:a16="http://schemas.microsoft.com/office/drawing/2014/main" id="{36E88BB4-841F-427E-8C5B-FE88A6307ED3}"/>
              </a:ext>
            </a:extLst>
          </p:cNvPr>
          <p:cNvSpPr txBox="1"/>
          <p:nvPr/>
        </p:nvSpPr>
        <p:spPr>
          <a:xfrm>
            <a:off x="4940932" y="4124900"/>
            <a:ext cx="5384288" cy="461665"/>
          </a:xfrm>
          <a:prstGeom prst="rect">
            <a:avLst/>
          </a:prstGeom>
          <a:noFill/>
        </p:spPr>
        <p:txBody>
          <a:bodyPr wrap="square" rtlCol="0">
            <a:spAutoFit/>
          </a:bodyPr>
          <a:lstStyle/>
          <a:p>
            <a:r>
              <a:rPr lang="fr-FR" sz="2400" b="1" dirty="0">
                <a:solidFill>
                  <a:srgbClr val="EF4136"/>
                </a:solidFill>
              </a:rPr>
              <a:t>Antoine regarde la télé.</a:t>
            </a:r>
          </a:p>
        </p:txBody>
      </p:sp>
      <p:sp>
        <p:nvSpPr>
          <p:cNvPr id="24" name="TextBox 23">
            <a:extLst>
              <a:ext uri="{FF2B5EF4-FFF2-40B4-BE49-F238E27FC236}">
                <a16:creationId xmlns:a16="http://schemas.microsoft.com/office/drawing/2014/main" id="{0DFB3740-EC1E-43CE-871F-A8C450594CD6}"/>
              </a:ext>
            </a:extLst>
          </p:cNvPr>
          <p:cNvSpPr txBox="1"/>
          <p:nvPr/>
        </p:nvSpPr>
        <p:spPr>
          <a:xfrm>
            <a:off x="408031" y="1142741"/>
            <a:ext cx="11589438" cy="461665"/>
          </a:xfrm>
          <a:prstGeom prst="rect">
            <a:avLst/>
          </a:prstGeom>
          <a:noFill/>
        </p:spPr>
        <p:txBody>
          <a:bodyPr wrap="square" rtlCol="0">
            <a:spAutoFit/>
          </a:bodyPr>
          <a:lstStyle/>
          <a:p>
            <a:r>
              <a:rPr lang="fr-FR" sz="2400" dirty="0">
                <a:solidFill>
                  <a:srgbClr val="115076"/>
                </a:solidFill>
              </a:rPr>
              <a:t>Écrivez en français. C’est ‘normal’ ou ‘bizarre’?</a:t>
            </a:r>
          </a:p>
        </p:txBody>
      </p:sp>
    </p:spTree>
    <p:extLst>
      <p:ext uri="{BB962C8B-B14F-4D97-AF65-F5344CB8AC3E}">
        <p14:creationId xmlns:p14="http://schemas.microsoft.com/office/powerpoint/2010/main" val="16534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b="1" i="0" u="none" strike="noStrike" kern="1200" cap="none" spc="0" normalizeH="0" baseline="0">
                <a:ln>
                  <a:noFill/>
                </a:ln>
                <a:solidFill>
                  <a:prstClr val="white"/>
                </a:solidFill>
                <a:effectLst/>
                <a:uLnTx/>
                <a:uFillTx/>
                <a:latin typeface="Century Gothic" panose="020B0502020202020204" pitchFamily="34" charset="0"/>
                <a:ea typeface="+mn-ea"/>
                <a:cs typeface="+mn-cs"/>
              </a:rPr>
              <a:t>Trouve le trésor !</a:t>
            </a:r>
            <a:endParaRPr lang="fr-FR"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écrire</a:t>
            </a:r>
          </a:p>
        </p:txBody>
      </p:sp>
      <p:graphicFrame>
        <p:nvGraphicFramePr>
          <p:cNvPr id="9" name="Group 239">
            <a:extLst>
              <a:ext uri="{FF2B5EF4-FFF2-40B4-BE49-F238E27FC236}">
                <a16:creationId xmlns:a16="http://schemas.microsoft.com/office/drawing/2014/main" id="{2722FC6D-5254-4D16-AEC2-7026F92CB7E2}"/>
              </a:ext>
            </a:extLst>
          </p:cNvPr>
          <p:cNvGraphicFramePr>
            <a:graphicFrameLocks noGrp="1"/>
          </p:cNvGraphicFramePr>
          <p:nvPr>
            <p:extLst>
              <p:ext uri="{D42A27DB-BD31-4B8C-83A1-F6EECF244321}">
                <p14:modId xmlns:p14="http://schemas.microsoft.com/office/powerpoint/2010/main" val="404647015"/>
              </p:ext>
            </p:extLst>
          </p:nvPr>
        </p:nvGraphicFramePr>
        <p:xfrm>
          <a:off x="1003435" y="1871900"/>
          <a:ext cx="10080000" cy="3960727"/>
        </p:xfrm>
        <a:graphic>
          <a:graphicData uri="http://schemas.openxmlformats.org/drawingml/2006/table">
            <a:tbl>
              <a:tblPr/>
              <a:tblGrid>
                <a:gridCol w="1080000">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1800000">
                  <a:extLst>
                    <a:ext uri="{9D8B030D-6E8A-4147-A177-3AD203B41FA5}">
                      <a16:colId xmlns:a16="http://schemas.microsoft.com/office/drawing/2014/main" val="20002"/>
                    </a:ext>
                  </a:extLst>
                </a:gridCol>
                <a:gridCol w="1800000">
                  <a:extLst>
                    <a:ext uri="{9D8B030D-6E8A-4147-A177-3AD203B41FA5}">
                      <a16:colId xmlns:a16="http://schemas.microsoft.com/office/drawing/2014/main" val="20003"/>
                    </a:ext>
                  </a:extLst>
                </a:gridCol>
                <a:gridCol w="1800000">
                  <a:extLst>
                    <a:ext uri="{9D8B030D-6E8A-4147-A177-3AD203B41FA5}">
                      <a16:colId xmlns:a16="http://schemas.microsoft.com/office/drawing/2014/main" val="20004"/>
                    </a:ext>
                  </a:extLst>
                </a:gridCol>
                <a:gridCol w="1800000">
                  <a:extLst>
                    <a:ext uri="{9D8B030D-6E8A-4147-A177-3AD203B41FA5}">
                      <a16:colId xmlns:a16="http://schemas.microsoft.com/office/drawing/2014/main" val="20005"/>
                    </a:ext>
                  </a:extLst>
                </a:gridCol>
              </a:tblGrid>
              <a:tr h="72072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algn="ctr"/>
                      <a:r>
                        <a:rPr lang="en-GB" sz="3200" b="1" dirty="0">
                          <a:solidFill>
                            <a:srgbClr val="002060"/>
                          </a:solidFill>
                          <a:latin typeface="+mj-lt"/>
                        </a:rPr>
                        <a:t>5</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0000">
                <a:tc>
                  <a:txBody>
                    <a:bodyPr/>
                    <a:lstStyle/>
                    <a:p>
                      <a:pPr algn="ctr"/>
                      <a:r>
                        <a:rPr lang="en-GB" sz="3200" b="1" dirty="0">
                          <a:solidFill>
                            <a:srgbClr val="002060"/>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20000">
                <a:tc>
                  <a:txBody>
                    <a:bodyPr/>
                    <a:lstStyle/>
                    <a:p>
                      <a:pPr algn="ctr"/>
                      <a:r>
                        <a:rPr lang="en-GB" sz="3200" b="1" dirty="0">
                          <a:solidFill>
                            <a:srgbClr val="002060"/>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0000">
                <a:tc>
                  <a:txBody>
                    <a:bodyPr/>
                    <a:lstStyle/>
                    <a:p>
                      <a:pPr algn="ctr"/>
                      <a:r>
                        <a:rPr lang="en-GB" sz="3200" b="1" dirty="0">
                          <a:solidFill>
                            <a:srgbClr val="002060"/>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80000">
                <a:tc>
                  <a:txBody>
                    <a:bodyPr/>
                    <a:lstStyle/>
                    <a:p>
                      <a:pPr algn="ctr"/>
                      <a:r>
                        <a:rPr lang="en-GB" sz="3200" b="1" dirty="0">
                          <a:solidFill>
                            <a:srgbClr val="002060"/>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002060"/>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0" name="Picture 6" descr="C:\Users\Winnie\AppData\Local\Microsoft\Windows\Temporary Internet Files\Content.IE5\83P2KKZX\MC900441717[1].png">
            <a:extLst>
              <a:ext uri="{FF2B5EF4-FFF2-40B4-BE49-F238E27FC236}">
                <a16:creationId xmlns:a16="http://schemas.microsoft.com/office/drawing/2014/main" id="{A52BE520-C4C3-4C4E-A9E8-9EB9FC06B1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3153" y="2650597"/>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C:\Users\Winnie\AppData\Local\Microsoft\Windows\Temporary Internet Files\Content.IE5\0VQ72ZAA\MC900439825[1].png">
            <a:extLst>
              <a:ext uri="{FF2B5EF4-FFF2-40B4-BE49-F238E27FC236}">
                <a16:creationId xmlns:a16="http://schemas.microsoft.com/office/drawing/2014/main" id="{EF64815E-A571-4F8B-8D64-C5D3748D59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15557" y="4130098"/>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descr="119498563188281957tasto_8_architetto_franc_01">
            <a:extLst>
              <a:ext uri="{FF2B5EF4-FFF2-40B4-BE49-F238E27FC236}">
                <a16:creationId xmlns:a16="http://schemas.microsoft.com/office/drawing/2014/main" id="{A08C096C-57A5-40C6-A7AF-605819D0CD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6813" y="3434385"/>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Users\Winnie\AppData\Local\Microsoft\Windows\Temporary Internet Files\Content.IE5\RJE6RGHW\MC900441703[1].png">
            <a:extLst>
              <a:ext uri="{FF2B5EF4-FFF2-40B4-BE49-F238E27FC236}">
                <a16:creationId xmlns:a16="http://schemas.microsoft.com/office/drawing/2014/main" id="{633F9D04-2621-484B-B3D7-A42D246B99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2597" y="2680739"/>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e 116">
            <a:extLst>
              <a:ext uri="{FF2B5EF4-FFF2-40B4-BE49-F238E27FC236}">
                <a16:creationId xmlns:a16="http://schemas.microsoft.com/office/drawing/2014/main" id="{7A1B2327-B08A-4CC3-A174-9B7332198592}"/>
              </a:ext>
            </a:extLst>
          </p:cNvPr>
          <p:cNvGrpSpPr>
            <a:grpSpLocks/>
          </p:cNvGrpSpPr>
          <p:nvPr/>
        </p:nvGrpSpPr>
        <p:grpSpPr bwMode="auto">
          <a:xfrm>
            <a:off x="4479389" y="3448146"/>
            <a:ext cx="576262" cy="504825"/>
            <a:chOff x="2123728" y="332656"/>
            <a:chExt cx="1326976" cy="1326976"/>
          </a:xfrm>
        </p:grpSpPr>
        <p:pic>
          <p:nvPicPr>
            <p:cNvPr id="15" name="Picture 11" descr="C:\Users\Winnie\AppData\Local\Microsoft\Windows\Temporary Internet Files\Content.IE5\RJE6RGHW\MC900439825[1].png">
              <a:extLst>
                <a:ext uri="{FF2B5EF4-FFF2-40B4-BE49-F238E27FC236}">
                  <a16:creationId xmlns:a16="http://schemas.microsoft.com/office/drawing/2014/main" id="{E0CB9A4B-0730-4C4D-8153-D07295C1AD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C:\Users\Winnie\AppData\Local\Microsoft\Windows\Temporary Internet Files\Content.IE5\RJE6RGHW\MC900439825[1].png">
              <a:extLst>
                <a:ext uri="{FF2B5EF4-FFF2-40B4-BE49-F238E27FC236}">
                  <a16:creationId xmlns:a16="http://schemas.microsoft.com/office/drawing/2014/main" id="{4A980C5E-1BC7-4BA8-8353-97A663685C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descr="C:\Users\Winnie\AppData\Local\Microsoft\Windows\Temporary Internet Files\Content.IE5\0VQ72ZAA\MC900441703[1].png">
              <a:extLst>
                <a:ext uri="{FF2B5EF4-FFF2-40B4-BE49-F238E27FC236}">
                  <a16:creationId xmlns:a16="http://schemas.microsoft.com/office/drawing/2014/main" id="{210297C5-C6AE-4531-AFD8-CFA4A8AD00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Groupe 116">
            <a:extLst>
              <a:ext uri="{FF2B5EF4-FFF2-40B4-BE49-F238E27FC236}">
                <a16:creationId xmlns:a16="http://schemas.microsoft.com/office/drawing/2014/main" id="{B332A669-7554-4C60-80BA-D4380AC8D716}"/>
              </a:ext>
            </a:extLst>
          </p:cNvPr>
          <p:cNvGrpSpPr>
            <a:grpSpLocks/>
          </p:cNvGrpSpPr>
          <p:nvPr/>
        </p:nvGrpSpPr>
        <p:grpSpPr bwMode="auto">
          <a:xfrm>
            <a:off x="6349975" y="4157289"/>
            <a:ext cx="576262" cy="504825"/>
            <a:chOff x="2123728" y="332656"/>
            <a:chExt cx="1326976" cy="1326976"/>
          </a:xfrm>
        </p:grpSpPr>
        <p:pic>
          <p:nvPicPr>
            <p:cNvPr id="19" name="Picture 11" descr="C:\Users\Winnie\AppData\Local\Microsoft\Windows\Temporary Internet Files\Content.IE5\RJE6RGHW\MC900439825[1].png">
              <a:extLst>
                <a:ext uri="{FF2B5EF4-FFF2-40B4-BE49-F238E27FC236}">
                  <a16:creationId xmlns:a16="http://schemas.microsoft.com/office/drawing/2014/main" id="{DA2A0D3F-9C35-4FF1-855E-05D0C5869D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descr="C:\Users\Winnie\AppData\Local\Microsoft\Windows\Temporary Internet Files\Content.IE5\RJE6RGHW\MC900439825[1].png">
              <a:extLst>
                <a:ext uri="{FF2B5EF4-FFF2-40B4-BE49-F238E27FC236}">
                  <a16:creationId xmlns:a16="http://schemas.microsoft.com/office/drawing/2014/main" id="{8463874F-8F98-46C3-9016-2B8243B7DB4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descr="C:\Users\Winnie\AppData\Local\Microsoft\Windows\Temporary Internet Files\Content.IE5\0VQ72ZAA\MC900441703[1].png">
              <a:extLst>
                <a:ext uri="{FF2B5EF4-FFF2-40B4-BE49-F238E27FC236}">
                  <a16:creationId xmlns:a16="http://schemas.microsoft.com/office/drawing/2014/main" id="{9008DB9F-DF40-4B20-9B60-9135D483C0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2" name="Groupe 116">
            <a:extLst>
              <a:ext uri="{FF2B5EF4-FFF2-40B4-BE49-F238E27FC236}">
                <a16:creationId xmlns:a16="http://schemas.microsoft.com/office/drawing/2014/main" id="{F0E99AA2-94B8-43D1-8512-68D71D5E2C1C}"/>
              </a:ext>
            </a:extLst>
          </p:cNvPr>
          <p:cNvGrpSpPr>
            <a:grpSpLocks/>
          </p:cNvGrpSpPr>
          <p:nvPr/>
        </p:nvGrpSpPr>
        <p:grpSpPr bwMode="auto">
          <a:xfrm>
            <a:off x="8109557" y="3492220"/>
            <a:ext cx="576262" cy="504825"/>
            <a:chOff x="2123728" y="332656"/>
            <a:chExt cx="1326976" cy="1326976"/>
          </a:xfrm>
        </p:grpSpPr>
        <p:pic>
          <p:nvPicPr>
            <p:cNvPr id="23" name="Picture 11" descr="C:\Users\Winnie\AppData\Local\Microsoft\Windows\Temporary Internet Files\Content.IE5\RJE6RGHW\MC900439825[1].png">
              <a:extLst>
                <a:ext uri="{FF2B5EF4-FFF2-40B4-BE49-F238E27FC236}">
                  <a16:creationId xmlns:a16="http://schemas.microsoft.com/office/drawing/2014/main" id="{F1ECCBDD-3418-4449-8F50-918B84D712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Users\Winnie\AppData\Local\Microsoft\Windows\Temporary Internet Files\Content.IE5\RJE6RGHW\MC900439825[1].png">
              <a:extLst>
                <a:ext uri="{FF2B5EF4-FFF2-40B4-BE49-F238E27FC236}">
                  <a16:creationId xmlns:a16="http://schemas.microsoft.com/office/drawing/2014/main" id="{DA17A866-DD31-4C36-A783-A1BD6DF4C5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2" descr="C:\Users\Winnie\AppData\Local\Microsoft\Windows\Temporary Internet Files\Content.IE5\0VQ72ZAA\MC900441703[1].png">
              <a:extLst>
                <a:ext uri="{FF2B5EF4-FFF2-40B4-BE49-F238E27FC236}">
                  <a16:creationId xmlns:a16="http://schemas.microsoft.com/office/drawing/2014/main" id="{CF12E6DF-4DCA-49B6-9642-A6EAD8CB5A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6" descr="C:\Users\Winnie\AppData\Local\Microsoft\Windows\Temporary Internet Files\Content.IE5\83P2KKZX\MC900441717[1].png">
            <a:extLst>
              <a:ext uri="{FF2B5EF4-FFF2-40B4-BE49-F238E27FC236}">
                <a16:creationId xmlns:a16="http://schemas.microsoft.com/office/drawing/2014/main" id="{7FE1E0E4-3F01-442D-BF0E-D3B3187EF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604" y="5050181"/>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6" descr="C:\Users\Winnie\AppData\Local\Microsoft\Windows\Temporary Internet Files\Content.IE5\83P2KKZX\MC900441717[1].png">
            <a:extLst>
              <a:ext uri="{FF2B5EF4-FFF2-40B4-BE49-F238E27FC236}">
                <a16:creationId xmlns:a16="http://schemas.microsoft.com/office/drawing/2014/main" id="{C20A520C-62FB-4078-9613-3BDABBF93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4930" y="3327667"/>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6" descr="C:\Users\Winnie\AppData\Local\Microsoft\Windows\Temporary Internet Files\Content.IE5\83P2KKZX\MC900441717[1].png">
            <a:extLst>
              <a:ext uri="{FF2B5EF4-FFF2-40B4-BE49-F238E27FC236}">
                <a16:creationId xmlns:a16="http://schemas.microsoft.com/office/drawing/2014/main" id="{B0058AA1-24ED-4550-8EF1-11D5A7983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2943" y="5012082"/>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descr="C:\Users\Winnie\AppData\Local\Microsoft\Windows\Temporary Internet Files\Content.IE5\83P2KKZX\MC900441717[1].png">
            <a:extLst>
              <a:ext uri="{FF2B5EF4-FFF2-40B4-BE49-F238E27FC236}">
                <a16:creationId xmlns:a16="http://schemas.microsoft.com/office/drawing/2014/main" id="{7DEC1FD3-ADCC-48C6-8346-3669868B4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1794" y="2644562"/>
            <a:ext cx="579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61" descr="119498563188281957tasto_8_architetto_franc_01">
            <a:extLst>
              <a:ext uri="{FF2B5EF4-FFF2-40B4-BE49-F238E27FC236}">
                <a16:creationId xmlns:a16="http://schemas.microsoft.com/office/drawing/2014/main" id="{825BA10E-17E7-4F61-96A5-18D9DD3024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2182" y="4157289"/>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64" descr="119498563188281957tasto_8_architetto_franc_01">
            <a:extLst>
              <a:ext uri="{FF2B5EF4-FFF2-40B4-BE49-F238E27FC236}">
                <a16:creationId xmlns:a16="http://schemas.microsoft.com/office/drawing/2014/main" id="{6FCBEBAF-CC77-4307-9E5D-D6D147BDA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69543" y="5052382"/>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67" descr="119498563188281957tasto_8_architetto_franc_01">
            <a:extLst>
              <a:ext uri="{FF2B5EF4-FFF2-40B4-BE49-F238E27FC236}">
                <a16:creationId xmlns:a16="http://schemas.microsoft.com/office/drawing/2014/main" id="{0F40C01D-6FF6-4CA0-AB61-16F2915B31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61147" y="2710011"/>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C:\Users\Winnie\AppData\Local\Microsoft\Windows\Temporary Internet Files\Content.IE5\RJE6RGHW\MC900441703[1].png">
            <a:extLst>
              <a:ext uri="{FF2B5EF4-FFF2-40B4-BE49-F238E27FC236}">
                <a16:creationId xmlns:a16="http://schemas.microsoft.com/office/drawing/2014/main" id="{1E07294A-8D77-4784-A249-1988D42499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4473" y="3411856"/>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 descr="C:\Users\Winnie\AppData\Local\Microsoft\Windows\Temporary Internet Files\Content.IE5\0VQ72ZAA\MC900439825[1].png">
            <a:extLst>
              <a:ext uri="{FF2B5EF4-FFF2-40B4-BE49-F238E27FC236}">
                <a16:creationId xmlns:a16="http://schemas.microsoft.com/office/drawing/2014/main" id="{D1D311B9-8C1B-4DAE-B553-270E423B56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84482" y="5012082"/>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9" descr="C:\Users\Winnie\AppData\Local\Microsoft\Windows\Temporary Internet Files\Content.IE5\0VQ72ZAA\MC900439825[1].png">
            <a:extLst>
              <a:ext uri="{FF2B5EF4-FFF2-40B4-BE49-F238E27FC236}">
                <a16:creationId xmlns:a16="http://schemas.microsoft.com/office/drawing/2014/main" id="{58D03728-20F6-4DC6-BA11-343F315382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3968" y="5050181"/>
            <a:ext cx="576263"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9" descr="C:\Users\Winnie\AppData\Local\Microsoft\Windows\Temporary Internet Files\Content.IE5\0VQ72ZAA\MC900439825[1].png">
            <a:extLst>
              <a:ext uri="{FF2B5EF4-FFF2-40B4-BE49-F238E27FC236}">
                <a16:creationId xmlns:a16="http://schemas.microsoft.com/office/drawing/2014/main" id="{AEC9B3BE-CCD5-40DF-9BE7-03581F9A88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8866" y="2644562"/>
            <a:ext cx="57626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9" descr="C:\Users\Winnie\AppData\Local\Microsoft\Windows\Temporary Internet Files\Content.IE5\0VQ72ZAA\MC900439825[1].png">
            <a:extLst>
              <a:ext uri="{FF2B5EF4-FFF2-40B4-BE49-F238E27FC236}">
                <a16:creationId xmlns:a16="http://schemas.microsoft.com/office/drawing/2014/main" id="{3DEF79B4-04A3-40F7-B397-61CE0D6104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76885" y="4123641"/>
            <a:ext cx="57626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descr="C:\Users\Winnie\AppData\Local\Microsoft\Windows\Temporary Internet Files\Content.IE5\0VQ72ZAA\MC900439825[1].png">
            <a:extLst>
              <a:ext uri="{FF2B5EF4-FFF2-40B4-BE49-F238E27FC236}">
                <a16:creationId xmlns:a16="http://schemas.microsoft.com/office/drawing/2014/main" id="{A6F45685-9ABB-4459-BB2B-AFC6C6F4EB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4009" y="4123641"/>
            <a:ext cx="576262"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tangle 38">
            <a:extLst>
              <a:ext uri="{FF2B5EF4-FFF2-40B4-BE49-F238E27FC236}">
                <a16:creationId xmlns:a16="http://schemas.microsoft.com/office/drawing/2014/main" id="{99B814F6-47BE-424E-AE1D-5E8BC759BF94}"/>
              </a:ext>
            </a:extLst>
          </p:cNvPr>
          <p:cNvSpPr/>
          <p:nvPr/>
        </p:nvSpPr>
        <p:spPr>
          <a:xfrm>
            <a:off x="2172704" y="3330872"/>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je mange le déjeuner</a:t>
            </a:r>
          </a:p>
        </p:txBody>
      </p:sp>
      <p:sp>
        <p:nvSpPr>
          <p:cNvPr id="40" name="venir">
            <a:extLst>
              <a:ext uri="{FF2B5EF4-FFF2-40B4-BE49-F238E27FC236}">
                <a16:creationId xmlns:a16="http://schemas.microsoft.com/office/drawing/2014/main" id="{CDA93C9A-280B-4C96-AAF3-70477C0CE05D}"/>
              </a:ext>
            </a:extLst>
          </p:cNvPr>
          <p:cNvSpPr/>
          <p:nvPr/>
        </p:nvSpPr>
        <p:spPr>
          <a:xfrm>
            <a:off x="2178815" y="2629184"/>
            <a:ext cx="1705585"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faire la cuisine</a:t>
            </a:r>
          </a:p>
        </p:txBody>
      </p:sp>
      <p:sp>
        <p:nvSpPr>
          <p:cNvPr id="41" name="il vient">
            <a:extLst>
              <a:ext uri="{FF2B5EF4-FFF2-40B4-BE49-F238E27FC236}">
                <a16:creationId xmlns:a16="http://schemas.microsoft.com/office/drawing/2014/main" id="{D6EA67EF-E65C-4208-A688-3DB3CAC0244B}"/>
              </a:ext>
            </a:extLst>
          </p:cNvPr>
          <p:cNvSpPr/>
          <p:nvPr/>
        </p:nvSpPr>
        <p:spPr>
          <a:xfrm>
            <a:off x="2165087" y="4050296"/>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ça</a:t>
            </a:r>
          </a:p>
        </p:txBody>
      </p:sp>
      <p:sp>
        <p:nvSpPr>
          <p:cNvPr id="42" name="je viens de France">
            <a:extLst>
              <a:ext uri="{FF2B5EF4-FFF2-40B4-BE49-F238E27FC236}">
                <a16:creationId xmlns:a16="http://schemas.microsoft.com/office/drawing/2014/main" id="{97629AED-6137-45F7-8CAC-F05F20B263BB}"/>
              </a:ext>
            </a:extLst>
          </p:cNvPr>
          <p:cNvSpPr/>
          <p:nvPr/>
        </p:nvSpPr>
        <p:spPr>
          <a:xfrm>
            <a:off x="2172704" y="4760579"/>
            <a:ext cx="1710000" cy="99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marcher</a:t>
            </a:r>
          </a:p>
        </p:txBody>
      </p:sp>
      <p:sp>
        <p:nvSpPr>
          <p:cNvPr id="43" name="dire">
            <a:extLst>
              <a:ext uri="{FF2B5EF4-FFF2-40B4-BE49-F238E27FC236}">
                <a16:creationId xmlns:a16="http://schemas.microsoft.com/office/drawing/2014/main" id="{BC2A9C84-0640-4795-9BF1-A10811B9A972}"/>
              </a:ext>
            </a:extLst>
          </p:cNvPr>
          <p:cNvSpPr/>
          <p:nvPr/>
        </p:nvSpPr>
        <p:spPr>
          <a:xfrm>
            <a:off x="3962389" y="2629184"/>
            <a:ext cx="1702443"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travailler</a:t>
            </a:r>
          </a:p>
        </p:txBody>
      </p:sp>
      <p:sp>
        <p:nvSpPr>
          <p:cNvPr id="44" name="je dis">
            <a:extLst>
              <a:ext uri="{FF2B5EF4-FFF2-40B4-BE49-F238E27FC236}">
                <a16:creationId xmlns:a16="http://schemas.microsoft.com/office/drawing/2014/main" id="{AAE14957-4CEB-45C3-AB99-4E4A0CA860DF}"/>
              </a:ext>
            </a:extLst>
          </p:cNvPr>
          <p:cNvSpPr/>
          <p:nvPr/>
        </p:nvSpPr>
        <p:spPr>
          <a:xfrm>
            <a:off x="3956400" y="3332071"/>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F0302020204030204"/>
                <a:cs typeface="Arial" charset="0"/>
              </a:rPr>
              <a:t>l</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’activité (f)</a:t>
            </a:r>
          </a:p>
        </p:txBody>
      </p:sp>
      <p:sp>
        <p:nvSpPr>
          <p:cNvPr id="45" name="tu dis">
            <a:extLst>
              <a:ext uri="{FF2B5EF4-FFF2-40B4-BE49-F238E27FC236}">
                <a16:creationId xmlns:a16="http://schemas.microsoft.com/office/drawing/2014/main" id="{245BB9AA-DF9D-4183-95BC-EF8DC14B8939}"/>
              </a:ext>
            </a:extLst>
          </p:cNvPr>
          <p:cNvSpPr/>
          <p:nvPr/>
        </p:nvSpPr>
        <p:spPr>
          <a:xfrm>
            <a:off x="3954832" y="4049029"/>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F0302020204030204"/>
                <a:cs typeface="Arial" charset="0"/>
              </a:rPr>
              <a:t>l</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e partenaire</a:t>
            </a:r>
          </a:p>
        </p:txBody>
      </p:sp>
      <p:sp>
        <p:nvSpPr>
          <p:cNvPr id="46" name="elle dit">
            <a:extLst>
              <a:ext uri="{FF2B5EF4-FFF2-40B4-BE49-F238E27FC236}">
                <a16:creationId xmlns:a16="http://schemas.microsoft.com/office/drawing/2014/main" id="{83EE558F-ED06-48FF-876D-42DB97771FE5}"/>
              </a:ext>
            </a:extLst>
          </p:cNvPr>
          <p:cNvSpPr/>
          <p:nvPr/>
        </p:nvSpPr>
        <p:spPr>
          <a:xfrm>
            <a:off x="5741253" y="2629184"/>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F0302020204030204"/>
                <a:cs typeface="Arial" charset="0"/>
              </a:rPr>
              <a:t>r</a:t>
            </a:r>
            <a:r>
              <a:rPr kumimoji="0" lang="fr-FR" sz="2000" b="1" i="0" u="none" strike="noStrike" kern="1200" cap="none" spc="0" normalizeH="0" baseline="0" noProof="0" dirty="0" err="1">
                <a:ln>
                  <a:noFill/>
                </a:ln>
                <a:solidFill>
                  <a:srgbClr val="002060"/>
                </a:solidFill>
                <a:effectLst/>
                <a:uLnTx/>
                <a:uFillTx/>
                <a:latin typeface="Century Gothic" panose="020F0302020204030204"/>
                <a:ea typeface="+mn-ea"/>
                <a:cs typeface="Arial" charset="0"/>
              </a:rPr>
              <a:t>egarder</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 la télé</a:t>
            </a:r>
          </a:p>
        </p:txBody>
      </p:sp>
      <p:sp>
        <p:nvSpPr>
          <p:cNvPr id="47" name="je dis la vérité">
            <a:extLst>
              <a:ext uri="{FF2B5EF4-FFF2-40B4-BE49-F238E27FC236}">
                <a16:creationId xmlns:a16="http://schemas.microsoft.com/office/drawing/2014/main" id="{19CE5A66-DCA6-413B-A9C1-72BB313CBC9E}"/>
              </a:ext>
            </a:extLst>
          </p:cNvPr>
          <p:cNvSpPr/>
          <p:nvPr/>
        </p:nvSpPr>
        <p:spPr>
          <a:xfrm>
            <a:off x="3956400" y="4756817"/>
            <a:ext cx="1710000" cy="99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F0302020204030204"/>
                <a:cs typeface="Arial" charset="0"/>
              </a:rPr>
              <a:t>f</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aire le modèle</a:t>
            </a:r>
          </a:p>
        </p:txBody>
      </p:sp>
      <p:sp>
        <p:nvSpPr>
          <p:cNvPr id="48" name="je sors">
            <a:extLst>
              <a:ext uri="{FF2B5EF4-FFF2-40B4-BE49-F238E27FC236}">
                <a16:creationId xmlns:a16="http://schemas.microsoft.com/office/drawing/2014/main" id="{5211C7E4-0EA3-4027-8249-07867C1C6A64}"/>
              </a:ext>
            </a:extLst>
          </p:cNvPr>
          <p:cNvSpPr/>
          <p:nvPr/>
        </p:nvSpPr>
        <p:spPr>
          <a:xfrm>
            <a:off x="5753341" y="3330872"/>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quoi ?</a:t>
            </a:r>
          </a:p>
        </p:txBody>
      </p:sp>
      <p:sp>
        <p:nvSpPr>
          <p:cNvPr id="49" name="il sort">
            <a:extLst>
              <a:ext uri="{FF2B5EF4-FFF2-40B4-BE49-F238E27FC236}">
                <a16:creationId xmlns:a16="http://schemas.microsoft.com/office/drawing/2014/main" id="{D6FD4590-B598-4871-8120-6BD998B5E715}"/>
              </a:ext>
            </a:extLst>
          </p:cNvPr>
          <p:cNvSpPr/>
          <p:nvPr/>
        </p:nvSpPr>
        <p:spPr>
          <a:xfrm>
            <a:off x="9378950" y="3341212"/>
            <a:ext cx="1696094" cy="626286"/>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F0302020204030204"/>
                <a:cs typeface="Arial" charset="0"/>
              </a:rPr>
              <a:t>l</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es devoirs</a:t>
            </a:r>
          </a:p>
        </p:txBody>
      </p:sp>
      <p:sp>
        <p:nvSpPr>
          <p:cNvPr id="50" name="je sors avec des amis">
            <a:extLst>
              <a:ext uri="{FF2B5EF4-FFF2-40B4-BE49-F238E27FC236}">
                <a16:creationId xmlns:a16="http://schemas.microsoft.com/office/drawing/2014/main" id="{B2E90E6C-F072-46FD-8278-CA2E967BB990}"/>
              </a:ext>
            </a:extLst>
          </p:cNvPr>
          <p:cNvSpPr/>
          <p:nvPr/>
        </p:nvSpPr>
        <p:spPr>
          <a:xfrm>
            <a:off x="5752020" y="4757594"/>
            <a:ext cx="1710000" cy="983123"/>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elle prépare le déjeuner</a:t>
            </a:r>
          </a:p>
        </p:txBody>
      </p:sp>
      <p:sp>
        <p:nvSpPr>
          <p:cNvPr id="51" name="je prends">
            <a:extLst>
              <a:ext uri="{FF2B5EF4-FFF2-40B4-BE49-F238E27FC236}">
                <a16:creationId xmlns:a16="http://schemas.microsoft.com/office/drawing/2014/main" id="{028A16EC-BD6C-4D02-AF99-363D81E0164D}"/>
              </a:ext>
            </a:extLst>
          </p:cNvPr>
          <p:cNvSpPr/>
          <p:nvPr/>
        </p:nvSpPr>
        <p:spPr>
          <a:xfrm>
            <a:off x="7555587" y="3330872"/>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film préféré</a:t>
            </a:r>
          </a:p>
        </p:txBody>
      </p:sp>
      <p:sp>
        <p:nvSpPr>
          <p:cNvPr id="52" name="tu prends">
            <a:extLst>
              <a:ext uri="{FF2B5EF4-FFF2-40B4-BE49-F238E27FC236}">
                <a16:creationId xmlns:a16="http://schemas.microsoft.com/office/drawing/2014/main" id="{3FBFC435-0FD0-4AD7-B983-F68BF760E682}"/>
              </a:ext>
            </a:extLst>
          </p:cNvPr>
          <p:cNvSpPr/>
          <p:nvPr/>
        </p:nvSpPr>
        <p:spPr>
          <a:xfrm>
            <a:off x="7550128" y="4043857"/>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faire le lit</a:t>
            </a:r>
          </a:p>
        </p:txBody>
      </p:sp>
      <p:sp>
        <p:nvSpPr>
          <p:cNvPr id="53" name="elle prend">
            <a:extLst>
              <a:ext uri="{FF2B5EF4-FFF2-40B4-BE49-F238E27FC236}">
                <a16:creationId xmlns:a16="http://schemas.microsoft.com/office/drawing/2014/main" id="{568A0A17-DF2B-429E-A0B8-DD299ADD37F7}"/>
              </a:ext>
            </a:extLst>
          </p:cNvPr>
          <p:cNvSpPr/>
          <p:nvPr/>
        </p:nvSpPr>
        <p:spPr>
          <a:xfrm>
            <a:off x="5754508" y="4044370"/>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F0302020204030204"/>
                <a:cs typeface="Arial" charset="0"/>
              </a:rPr>
              <a:t>l</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a maison</a:t>
            </a:r>
          </a:p>
        </p:txBody>
      </p:sp>
      <p:sp>
        <p:nvSpPr>
          <p:cNvPr id="54" name="je prends le train">
            <a:extLst>
              <a:ext uri="{FF2B5EF4-FFF2-40B4-BE49-F238E27FC236}">
                <a16:creationId xmlns:a16="http://schemas.microsoft.com/office/drawing/2014/main" id="{9D5F6A24-9095-4B08-9772-9D440C7688D3}"/>
              </a:ext>
            </a:extLst>
          </p:cNvPr>
          <p:cNvSpPr/>
          <p:nvPr/>
        </p:nvSpPr>
        <p:spPr>
          <a:xfrm>
            <a:off x="7554643" y="4750718"/>
            <a:ext cx="1710000" cy="99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je fais la cuisine</a:t>
            </a:r>
          </a:p>
        </p:txBody>
      </p:sp>
      <p:sp>
        <p:nvSpPr>
          <p:cNvPr id="55" name="apprendre">
            <a:extLst>
              <a:ext uri="{FF2B5EF4-FFF2-40B4-BE49-F238E27FC236}">
                <a16:creationId xmlns:a16="http://schemas.microsoft.com/office/drawing/2014/main" id="{FF86EE6F-DF1E-4BAF-A8FB-BCE1BBF2A43A}"/>
              </a:ext>
            </a:extLst>
          </p:cNvPr>
          <p:cNvSpPr/>
          <p:nvPr/>
        </p:nvSpPr>
        <p:spPr>
          <a:xfrm>
            <a:off x="9366955" y="2630579"/>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rgbClr val="002060"/>
                </a:solidFill>
                <a:latin typeface="Century Gothic" panose="020F0302020204030204"/>
                <a:cs typeface="Arial" charset="0"/>
              </a:rPr>
              <a:t>j</a:t>
            </a: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e fais le ménage</a:t>
            </a:r>
          </a:p>
        </p:txBody>
      </p:sp>
      <p:sp>
        <p:nvSpPr>
          <p:cNvPr id="56" name="tu apprends">
            <a:extLst>
              <a:ext uri="{FF2B5EF4-FFF2-40B4-BE49-F238E27FC236}">
                <a16:creationId xmlns:a16="http://schemas.microsoft.com/office/drawing/2014/main" id="{A733CB68-C213-4D92-A2C6-D2EBD3D5B72E}"/>
              </a:ext>
            </a:extLst>
          </p:cNvPr>
          <p:cNvSpPr/>
          <p:nvPr/>
        </p:nvSpPr>
        <p:spPr>
          <a:xfrm>
            <a:off x="9363248" y="4041157"/>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nous</a:t>
            </a:r>
          </a:p>
        </p:txBody>
      </p:sp>
      <p:sp>
        <p:nvSpPr>
          <p:cNvPr id="57" name="il apprend">
            <a:extLst>
              <a:ext uri="{FF2B5EF4-FFF2-40B4-BE49-F238E27FC236}">
                <a16:creationId xmlns:a16="http://schemas.microsoft.com/office/drawing/2014/main" id="{9471021E-522C-457D-BC97-FF985358432B}"/>
              </a:ext>
            </a:extLst>
          </p:cNvPr>
          <p:cNvSpPr/>
          <p:nvPr/>
        </p:nvSpPr>
        <p:spPr>
          <a:xfrm>
            <a:off x="7550128" y="2625873"/>
            <a:ext cx="1710000" cy="630000"/>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dehors</a:t>
            </a:r>
          </a:p>
        </p:txBody>
      </p:sp>
      <p:sp>
        <p:nvSpPr>
          <p:cNvPr id="58" name="j'apprends l'histoire">
            <a:extLst>
              <a:ext uri="{FF2B5EF4-FFF2-40B4-BE49-F238E27FC236}">
                <a16:creationId xmlns:a16="http://schemas.microsoft.com/office/drawing/2014/main" id="{09541CA9-A1EC-4A89-A4D3-4AD37F1D1548}"/>
              </a:ext>
            </a:extLst>
          </p:cNvPr>
          <p:cNvSpPr/>
          <p:nvPr/>
        </p:nvSpPr>
        <p:spPr>
          <a:xfrm>
            <a:off x="9364557" y="4743286"/>
            <a:ext cx="1710000" cy="997432"/>
          </a:xfrm>
          <a:prstGeom prst="rect">
            <a:avLst/>
          </a:prstGeom>
        </p:spPr>
        <p:style>
          <a:lnRef idx="1">
            <a:schemeClr val="accent4"/>
          </a:lnRef>
          <a:fillRef idx="2">
            <a:schemeClr val="accent4"/>
          </a:fillRef>
          <a:effectRef idx="1">
            <a:schemeClr val="accent4"/>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il fait les courses</a:t>
            </a:r>
          </a:p>
        </p:txBody>
      </p:sp>
      <p:grpSp>
        <p:nvGrpSpPr>
          <p:cNvPr id="59" name="Groupe 112">
            <a:extLst>
              <a:ext uri="{FF2B5EF4-FFF2-40B4-BE49-F238E27FC236}">
                <a16:creationId xmlns:a16="http://schemas.microsoft.com/office/drawing/2014/main" id="{AED76C12-A332-4DAF-AF9B-7700ABD20996}"/>
              </a:ext>
            </a:extLst>
          </p:cNvPr>
          <p:cNvGrpSpPr>
            <a:grpSpLocks/>
          </p:cNvGrpSpPr>
          <p:nvPr/>
        </p:nvGrpSpPr>
        <p:grpSpPr bwMode="auto">
          <a:xfrm>
            <a:off x="9318005" y="799907"/>
            <a:ext cx="647700" cy="720725"/>
            <a:chOff x="2123728" y="332656"/>
            <a:chExt cx="1326976" cy="1326976"/>
          </a:xfrm>
        </p:grpSpPr>
        <p:pic>
          <p:nvPicPr>
            <p:cNvPr id="60" name="Picture 11" descr="C:\Users\Winnie\AppData\Local\Microsoft\Windows\Temporary Internet Files\Content.IE5\RJE6RGHW\MC900439825[1].png">
              <a:extLst>
                <a:ext uri="{FF2B5EF4-FFF2-40B4-BE49-F238E27FC236}">
                  <a16:creationId xmlns:a16="http://schemas.microsoft.com/office/drawing/2014/main" id="{68B1937A-0259-4EBA-8BE2-D031C3DF36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23728" y="620688"/>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11" descr="C:\Users\Winnie\AppData\Local\Microsoft\Windows\Temporary Internet Files\Content.IE5\RJE6RGHW\MC900439825[1].png">
              <a:extLst>
                <a:ext uri="{FF2B5EF4-FFF2-40B4-BE49-F238E27FC236}">
                  <a16:creationId xmlns:a16="http://schemas.microsoft.com/office/drawing/2014/main" id="{45B42A03-A81B-4FE5-91CE-6D04AC830B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3768" y="692696"/>
              <a:ext cx="966936" cy="96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12" descr="C:\Users\Winnie\AppData\Local\Microsoft\Windows\Temporary Internet Files\Content.IE5\0VQ72ZAA\MC900441703[1].png">
              <a:extLst>
                <a:ext uri="{FF2B5EF4-FFF2-40B4-BE49-F238E27FC236}">
                  <a16:creationId xmlns:a16="http://schemas.microsoft.com/office/drawing/2014/main" id="{578E90D1-F5E5-449C-B1FA-AC5C9FDBE67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55776" y="332656"/>
              <a:ext cx="648072"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3" name="Picture 9" descr="C:\Users\Winnie\AppData\Local\Microsoft\Windows\Temporary Internet Files\Content.IE5\0VQ72ZAA\MC900439825[1].png">
            <a:extLst>
              <a:ext uri="{FF2B5EF4-FFF2-40B4-BE49-F238E27FC236}">
                <a16:creationId xmlns:a16="http://schemas.microsoft.com/office/drawing/2014/main" id="{FC711CFD-4036-47CC-A118-66E5365F9E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41141" y="824005"/>
            <a:ext cx="7239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0" descr="C:\Users\Winnie\AppData\Local\Microsoft\Windows\Temporary Internet Files\Content.IE5\9M0I6R03\MC900441717[1].png">
            <a:extLst>
              <a:ext uri="{FF2B5EF4-FFF2-40B4-BE49-F238E27FC236}">
                <a16:creationId xmlns:a16="http://schemas.microsoft.com/office/drawing/2014/main" id="{D5D10E32-088A-4665-8F04-0B5D2C49E5D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81389" y="815973"/>
            <a:ext cx="647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ZoneTexte 45">
            <a:extLst>
              <a:ext uri="{FF2B5EF4-FFF2-40B4-BE49-F238E27FC236}">
                <a16:creationId xmlns:a16="http://schemas.microsoft.com/office/drawing/2014/main" id="{700BEDCD-4A14-4F4D-A46D-386A423BA00C}"/>
              </a:ext>
            </a:extLst>
          </p:cNvPr>
          <p:cNvSpPr txBox="1">
            <a:spLocks noChangeArrowheads="1"/>
          </p:cNvSpPr>
          <p:nvPr/>
        </p:nvSpPr>
        <p:spPr bwMode="auto">
          <a:xfrm>
            <a:off x="11462844" y="912412"/>
            <a:ext cx="7291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+ 25</a:t>
            </a:r>
          </a:p>
        </p:txBody>
      </p:sp>
      <p:pic>
        <p:nvPicPr>
          <p:cNvPr id="66" name="Picture 12" descr="C:\Users\Winnie\AppData\Local\Microsoft\Windows\Temporary Internet Files\Content.IE5\0VQ72ZAA\MC900441703[1].png">
            <a:extLst>
              <a:ext uri="{FF2B5EF4-FFF2-40B4-BE49-F238E27FC236}">
                <a16:creationId xmlns:a16="http://schemas.microsoft.com/office/drawing/2014/main" id="{A70B6932-2F8E-47FE-936A-C3475E7374D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61806" y="894004"/>
            <a:ext cx="574675"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 name="ZoneTexte 49">
            <a:extLst>
              <a:ext uri="{FF2B5EF4-FFF2-40B4-BE49-F238E27FC236}">
                <a16:creationId xmlns:a16="http://schemas.microsoft.com/office/drawing/2014/main" id="{32639046-3A1C-4A01-A054-B9694FB3E65F}"/>
              </a:ext>
            </a:extLst>
          </p:cNvPr>
          <p:cNvSpPr txBox="1">
            <a:spLocks noChangeArrowheads="1"/>
          </p:cNvSpPr>
          <p:nvPr/>
        </p:nvSpPr>
        <p:spPr bwMode="auto">
          <a:xfrm>
            <a:off x="6856072" y="967006"/>
            <a:ext cx="6391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+5</a:t>
            </a:r>
          </a:p>
        </p:txBody>
      </p:sp>
      <p:sp>
        <p:nvSpPr>
          <p:cNvPr id="68" name="ZoneTexte 50">
            <a:extLst>
              <a:ext uri="{FF2B5EF4-FFF2-40B4-BE49-F238E27FC236}">
                <a16:creationId xmlns:a16="http://schemas.microsoft.com/office/drawing/2014/main" id="{F2D77873-AB7B-44AE-9ED0-230664677C53}"/>
              </a:ext>
            </a:extLst>
          </p:cNvPr>
          <p:cNvSpPr txBox="1">
            <a:spLocks noChangeArrowheads="1"/>
          </p:cNvSpPr>
          <p:nvPr/>
        </p:nvSpPr>
        <p:spPr bwMode="auto">
          <a:xfrm>
            <a:off x="8364636" y="902416"/>
            <a:ext cx="653724" cy="39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+10</a:t>
            </a:r>
          </a:p>
        </p:txBody>
      </p:sp>
      <p:sp>
        <p:nvSpPr>
          <p:cNvPr id="69" name="ZoneTexte 103">
            <a:extLst>
              <a:ext uri="{FF2B5EF4-FFF2-40B4-BE49-F238E27FC236}">
                <a16:creationId xmlns:a16="http://schemas.microsoft.com/office/drawing/2014/main" id="{4928DEC9-EC15-4F64-9B9A-B3DED87968BA}"/>
              </a:ext>
            </a:extLst>
          </p:cNvPr>
          <p:cNvSpPr txBox="1">
            <a:spLocks noChangeArrowheads="1"/>
          </p:cNvSpPr>
          <p:nvPr/>
        </p:nvSpPr>
        <p:spPr bwMode="auto">
          <a:xfrm>
            <a:off x="9863904" y="960807"/>
            <a:ext cx="72344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 +15</a:t>
            </a:r>
          </a:p>
        </p:txBody>
      </p:sp>
      <p:pic>
        <p:nvPicPr>
          <p:cNvPr id="70" name="Picture 74" descr="119498563188281957tasto_8_architetto_franc_01">
            <a:extLst>
              <a:ext uri="{FF2B5EF4-FFF2-40B4-BE49-F238E27FC236}">
                <a16:creationId xmlns:a16="http://schemas.microsoft.com/office/drawing/2014/main" id="{4BFD78C9-7872-470C-82FF-068C5A44044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05236" y="104314"/>
            <a:ext cx="64928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 name="ZoneTexte 49">
            <a:extLst>
              <a:ext uri="{FF2B5EF4-FFF2-40B4-BE49-F238E27FC236}">
                <a16:creationId xmlns:a16="http://schemas.microsoft.com/office/drawing/2014/main" id="{3A0486CC-AA42-4535-9D93-0D99FE02CF5A}"/>
              </a:ext>
            </a:extLst>
          </p:cNvPr>
          <p:cNvSpPr txBox="1">
            <a:spLocks noChangeArrowheads="1"/>
          </p:cNvSpPr>
          <p:nvPr/>
        </p:nvSpPr>
        <p:spPr bwMode="auto">
          <a:xfrm>
            <a:off x="9316418" y="232242"/>
            <a:ext cx="6492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panose="020B0604020202020204" pitchFamily="34" charset="0"/>
              </a:rPr>
              <a:t>0</a:t>
            </a:r>
          </a:p>
        </p:txBody>
      </p:sp>
      <p:sp>
        <p:nvSpPr>
          <p:cNvPr id="72" name="to come">
            <a:extLst>
              <a:ext uri="{FF2B5EF4-FFF2-40B4-BE49-F238E27FC236}">
                <a16:creationId xmlns:a16="http://schemas.microsoft.com/office/drawing/2014/main" id="{48B643A9-129D-497F-B250-AA7E312F1D22}"/>
              </a:ext>
            </a:extLst>
          </p:cNvPr>
          <p:cNvSpPr/>
          <p:nvPr/>
        </p:nvSpPr>
        <p:spPr>
          <a:xfrm>
            <a:off x="2171264" y="2625873"/>
            <a:ext cx="1712784" cy="64627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F0302020204030204"/>
                <a:cs typeface="Arial" charset="0"/>
              </a:rPr>
              <a:t>t</a:t>
            </a:r>
            <a:r>
              <a:rPr kumimoji="0" lang="en-GB" sz="2000" b="1" i="0" u="none" strike="noStrike" kern="1200" cap="none" spc="0" normalizeH="0" baseline="0" noProof="0" dirty="0">
                <a:ln>
                  <a:noFill/>
                </a:ln>
                <a:solidFill>
                  <a:srgbClr val="002060"/>
                </a:solidFill>
                <a:effectLst/>
                <a:uLnTx/>
                <a:uFillTx/>
                <a:latin typeface="Century Gothic" panose="020F0302020204030204"/>
                <a:cs typeface="Arial" charset="0"/>
              </a:rPr>
              <a:t>o do the cooking</a:t>
            </a:r>
          </a:p>
        </p:txBody>
      </p:sp>
      <p:sp>
        <p:nvSpPr>
          <p:cNvPr id="73" name="to say / tell">
            <a:extLst>
              <a:ext uri="{FF2B5EF4-FFF2-40B4-BE49-F238E27FC236}">
                <a16:creationId xmlns:a16="http://schemas.microsoft.com/office/drawing/2014/main" id="{CCAAA32B-AB93-4B7F-9DF3-F3BA829DDE56}"/>
              </a:ext>
            </a:extLst>
          </p:cNvPr>
          <p:cNvSpPr/>
          <p:nvPr/>
        </p:nvSpPr>
        <p:spPr>
          <a:xfrm>
            <a:off x="3953264" y="2625872"/>
            <a:ext cx="1710000" cy="6462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working</a:t>
            </a:r>
          </a:p>
        </p:txBody>
      </p:sp>
      <p:sp>
        <p:nvSpPr>
          <p:cNvPr id="74" name="to learn">
            <a:extLst>
              <a:ext uri="{FF2B5EF4-FFF2-40B4-BE49-F238E27FC236}">
                <a16:creationId xmlns:a16="http://schemas.microsoft.com/office/drawing/2014/main" id="{93DEB6C0-AD15-4E4C-BA41-FB104008C8D4}"/>
              </a:ext>
            </a:extLst>
          </p:cNvPr>
          <p:cNvSpPr/>
          <p:nvPr/>
        </p:nvSpPr>
        <p:spPr>
          <a:xfrm>
            <a:off x="9364519" y="2624007"/>
            <a:ext cx="1710000" cy="64306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I do the housework</a:t>
            </a:r>
          </a:p>
        </p:txBody>
      </p:sp>
      <p:sp>
        <p:nvSpPr>
          <p:cNvPr id="75" name="I understand">
            <a:extLst>
              <a:ext uri="{FF2B5EF4-FFF2-40B4-BE49-F238E27FC236}">
                <a16:creationId xmlns:a16="http://schemas.microsoft.com/office/drawing/2014/main" id="{9975FC7C-A6AE-4C94-8110-798C9CBFE169}"/>
              </a:ext>
            </a:extLst>
          </p:cNvPr>
          <p:cNvSpPr/>
          <p:nvPr/>
        </p:nvSpPr>
        <p:spPr>
          <a:xfrm>
            <a:off x="2170908" y="3327667"/>
            <a:ext cx="1713492" cy="63530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I eat lunch</a:t>
            </a:r>
          </a:p>
        </p:txBody>
      </p:sp>
      <p:sp>
        <p:nvSpPr>
          <p:cNvPr id="76" name="she is coming">
            <a:extLst>
              <a:ext uri="{FF2B5EF4-FFF2-40B4-BE49-F238E27FC236}">
                <a16:creationId xmlns:a16="http://schemas.microsoft.com/office/drawing/2014/main" id="{0C1FE89F-7EB8-4554-AF52-20920D8EC1AF}"/>
              </a:ext>
            </a:extLst>
          </p:cNvPr>
          <p:cNvSpPr/>
          <p:nvPr/>
        </p:nvSpPr>
        <p:spPr>
          <a:xfrm>
            <a:off x="3956400" y="3323673"/>
            <a:ext cx="1710000" cy="63930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activity</a:t>
            </a:r>
          </a:p>
        </p:txBody>
      </p:sp>
      <p:sp>
        <p:nvSpPr>
          <p:cNvPr id="77" name="you learn">
            <a:extLst>
              <a:ext uri="{FF2B5EF4-FFF2-40B4-BE49-F238E27FC236}">
                <a16:creationId xmlns:a16="http://schemas.microsoft.com/office/drawing/2014/main" id="{6AEBAD02-B765-41A1-99B7-D6CDB032EDDB}"/>
              </a:ext>
            </a:extLst>
          </p:cNvPr>
          <p:cNvSpPr/>
          <p:nvPr/>
        </p:nvSpPr>
        <p:spPr>
          <a:xfrm>
            <a:off x="5752019" y="3327667"/>
            <a:ext cx="1715579" cy="63530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what?</a:t>
            </a:r>
          </a:p>
        </p:txBody>
      </p:sp>
      <p:sp>
        <p:nvSpPr>
          <p:cNvPr id="78" name="he tells">
            <a:extLst>
              <a:ext uri="{FF2B5EF4-FFF2-40B4-BE49-F238E27FC236}">
                <a16:creationId xmlns:a16="http://schemas.microsoft.com/office/drawing/2014/main" id="{99BB7CBF-FF3B-4B3D-87CF-7CD115CB990D}"/>
              </a:ext>
            </a:extLst>
          </p:cNvPr>
          <p:cNvSpPr/>
          <p:nvPr/>
        </p:nvSpPr>
        <p:spPr>
          <a:xfrm>
            <a:off x="7556400" y="3328531"/>
            <a:ext cx="1710000" cy="634442"/>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favourite film</a:t>
            </a:r>
          </a:p>
        </p:txBody>
      </p:sp>
      <p:sp>
        <p:nvSpPr>
          <p:cNvPr id="79" name="I am taking">
            <a:extLst>
              <a:ext uri="{FF2B5EF4-FFF2-40B4-BE49-F238E27FC236}">
                <a16:creationId xmlns:a16="http://schemas.microsoft.com/office/drawing/2014/main" id="{0F396781-65E4-49D0-B89A-E1A7F2DB2557}"/>
              </a:ext>
            </a:extLst>
          </p:cNvPr>
          <p:cNvSpPr/>
          <p:nvPr/>
        </p:nvSpPr>
        <p:spPr>
          <a:xfrm>
            <a:off x="3953264" y="4046198"/>
            <a:ext cx="1710000" cy="64394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F0302020204030204"/>
                <a:cs typeface="Arial" charset="0"/>
              </a:rPr>
              <a:t>pa</a:t>
            </a:r>
            <a:r>
              <a:rPr kumimoji="0" lang="en-GB" sz="2000" b="1" i="0" u="none" strike="noStrike" kern="1200" cap="none" spc="0" normalizeH="0" baseline="0" noProof="0" dirty="0" err="1">
                <a:ln>
                  <a:noFill/>
                </a:ln>
                <a:solidFill>
                  <a:srgbClr val="002060"/>
                </a:solidFill>
                <a:effectLst/>
                <a:uLnTx/>
                <a:uFillTx/>
                <a:latin typeface="Century Gothic" panose="020F0302020204030204"/>
                <a:cs typeface="Arial" charset="0"/>
              </a:rPr>
              <a:t>rtner</a:t>
            </a:r>
            <a:r>
              <a:rPr kumimoji="0" lang="en-GB" sz="2000" b="1" i="0" u="none" strike="noStrike" kern="1200" cap="none" spc="0" normalizeH="0" baseline="0" noProof="0" dirty="0">
                <a:ln>
                  <a:noFill/>
                </a:ln>
                <a:solidFill>
                  <a:srgbClr val="002060"/>
                </a:solidFill>
                <a:effectLst/>
                <a:uLnTx/>
                <a:uFillTx/>
                <a:latin typeface="Century Gothic" panose="020F0302020204030204"/>
                <a:cs typeface="Arial" charset="0"/>
              </a:rPr>
              <a:t> (m)</a:t>
            </a:r>
          </a:p>
        </p:txBody>
      </p:sp>
      <p:sp>
        <p:nvSpPr>
          <p:cNvPr id="80" name="you say">
            <a:extLst>
              <a:ext uri="{FF2B5EF4-FFF2-40B4-BE49-F238E27FC236}">
                <a16:creationId xmlns:a16="http://schemas.microsoft.com/office/drawing/2014/main" id="{1DBD78AE-4E18-42F5-ABA2-0621AC58053F}"/>
              </a:ext>
            </a:extLst>
          </p:cNvPr>
          <p:cNvSpPr/>
          <p:nvPr/>
        </p:nvSpPr>
        <p:spPr>
          <a:xfrm>
            <a:off x="7550128" y="4032088"/>
            <a:ext cx="1710000" cy="643948"/>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making the bed</a:t>
            </a:r>
          </a:p>
        </p:txBody>
      </p:sp>
      <p:sp>
        <p:nvSpPr>
          <p:cNvPr id="81" name="she understands">
            <a:extLst>
              <a:ext uri="{FF2B5EF4-FFF2-40B4-BE49-F238E27FC236}">
                <a16:creationId xmlns:a16="http://schemas.microsoft.com/office/drawing/2014/main" id="{60A5C45E-B0F4-4A32-89F5-87661CFB658E}"/>
              </a:ext>
            </a:extLst>
          </p:cNvPr>
          <p:cNvSpPr/>
          <p:nvPr/>
        </p:nvSpPr>
        <p:spPr>
          <a:xfrm>
            <a:off x="9360463" y="4039627"/>
            <a:ext cx="1722971" cy="63657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we</a:t>
            </a:r>
          </a:p>
        </p:txBody>
      </p:sp>
      <p:sp>
        <p:nvSpPr>
          <p:cNvPr id="82" name="he goes out">
            <a:extLst>
              <a:ext uri="{FF2B5EF4-FFF2-40B4-BE49-F238E27FC236}">
                <a16:creationId xmlns:a16="http://schemas.microsoft.com/office/drawing/2014/main" id="{0159BB12-F25B-4A12-B880-58B16819494A}"/>
              </a:ext>
            </a:extLst>
          </p:cNvPr>
          <p:cNvSpPr/>
          <p:nvPr/>
        </p:nvSpPr>
        <p:spPr>
          <a:xfrm>
            <a:off x="2165087" y="4046198"/>
            <a:ext cx="1716177" cy="64469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that</a:t>
            </a:r>
          </a:p>
        </p:txBody>
      </p:sp>
      <p:sp>
        <p:nvSpPr>
          <p:cNvPr id="83" name="you understand">
            <a:extLst>
              <a:ext uri="{FF2B5EF4-FFF2-40B4-BE49-F238E27FC236}">
                <a16:creationId xmlns:a16="http://schemas.microsoft.com/office/drawing/2014/main" id="{021A95EC-4063-4E35-8CF7-260E86061621}"/>
              </a:ext>
            </a:extLst>
          </p:cNvPr>
          <p:cNvSpPr/>
          <p:nvPr/>
        </p:nvSpPr>
        <p:spPr>
          <a:xfrm>
            <a:off x="5740468" y="2629183"/>
            <a:ext cx="1727131" cy="64296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F0302020204030204"/>
                <a:cs typeface="Arial" charset="0"/>
              </a:rPr>
              <a:t>t</a:t>
            </a:r>
            <a:r>
              <a:rPr kumimoji="0" lang="en-GB" sz="2000" b="1" i="0" u="none" strike="noStrike" kern="1200" cap="none" spc="0" normalizeH="0" baseline="0" noProof="0" dirty="0">
                <a:ln>
                  <a:noFill/>
                </a:ln>
                <a:solidFill>
                  <a:srgbClr val="002060"/>
                </a:solidFill>
                <a:effectLst/>
                <a:uLnTx/>
                <a:uFillTx/>
                <a:latin typeface="Century Gothic" panose="020F0302020204030204"/>
                <a:cs typeface="Arial" charset="0"/>
              </a:rPr>
              <a:t>o watch television</a:t>
            </a:r>
          </a:p>
        </p:txBody>
      </p:sp>
      <p:sp>
        <p:nvSpPr>
          <p:cNvPr id="84" name="I am saying">
            <a:extLst>
              <a:ext uri="{FF2B5EF4-FFF2-40B4-BE49-F238E27FC236}">
                <a16:creationId xmlns:a16="http://schemas.microsoft.com/office/drawing/2014/main" id="{CEDBDCB7-CF4C-430C-8286-2D29120EF1D9}"/>
              </a:ext>
            </a:extLst>
          </p:cNvPr>
          <p:cNvSpPr/>
          <p:nvPr/>
        </p:nvSpPr>
        <p:spPr>
          <a:xfrm>
            <a:off x="9363248" y="3334162"/>
            <a:ext cx="1710000" cy="63486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homework</a:t>
            </a:r>
          </a:p>
        </p:txBody>
      </p:sp>
      <p:sp>
        <p:nvSpPr>
          <p:cNvPr id="85" name="I learn">
            <a:extLst>
              <a:ext uri="{FF2B5EF4-FFF2-40B4-BE49-F238E27FC236}">
                <a16:creationId xmlns:a16="http://schemas.microsoft.com/office/drawing/2014/main" id="{8EEF944E-A6A2-49BF-B5CE-4B121CECE7D0}"/>
              </a:ext>
            </a:extLst>
          </p:cNvPr>
          <p:cNvSpPr/>
          <p:nvPr/>
        </p:nvSpPr>
        <p:spPr>
          <a:xfrm>
            <a:off x="5748883" y="4029431"/>
            <a:ext cx="1718715" cy="64676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house</a:t>
            </a:r>
          </a:p>
        </p:txBody>
      </p:sp>
      <p:sp>
        <p:nvSpPr>
          <p:cNvPr id="86" name="you are coming">
            <a:extLst>
              <a:ext uri="{FF2B5EF4-FFF2-40B4-BE49-F238E27FC236}">
                <a16:creationId xmlns:a16="http://schemas.microsoft.com/office/drawing/2014/main" id="{4ED76C71-B4DC-40DD-B8FF-6999CDD39F06}"/>
              </a:ext>
            </a:extLst>
          </p:cNvPr>
          <p:cNvSpPr/>
          <p:nvPr/>
        </p:nvSpPr>
        <p:spPr>
          <a:xfrm>
            <a:off x="7550128" y="2625872"/>
            <a:ext cx="1710000" cy="641201"/>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outside</a:t>
            </a:r>
          </a:p>
        </p:txBody>
      </p:sp>
      <p:sp>
        <p:nvSpPr>
          <p:cNvPr id="87" name="I come from Paris">
            <a:extLst>
              <a:ext uri="{FF2B5EF4-FFF2-40B4-BE49-F238E27FC236}">
                <a16:creationId xmlns:a16="http://schemas.microsoft.com/office/drawing/2014/main" id="{53DBB099-1F5C-4B4E-8279-69AD710992F5}"/>
              </a:ext>
            </a:extLst>
          </p:cNvPr>
          <p:cNvSpPr/>
          <p:nvPr/>
        </p:nvSpPr>
        <p:spPr>
          <a:xfrm>
            <a:off x="2165087" y="4749987"/>
            <a:ext cx="1718961" cy="1001706"/>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F0302020204030204"/>
                <a:cs typeface="Arial" charset="0"/>
              </a:rPr>
              <a:t>t</a:t>
            </a:r>
            <a:r>
              <a:rPr kumimoji="0" lang="en-GB" sz="2000" b="1" i="0" u="none" strike="noStrike" kern="1200" cap="none" spc="0" normalizeH="0" baseline="0" noProof="0" dirty="0">
                <a:ln>
                  <a:noFill/>
                </a:ln>
                <a:solidFill>
                  <a:srgbClr val="002060"/>
                </a:solidFill>
                <a:effectLst/>
                <a:uLnTx/>
                <a:uFillTx/>
                <a:latin typeface="Century Gothic" panose="020F0302020204030204"/>
                <a:cs typeface="Arial" charset="0"/>
              </a:rPr>
              <a:t>o walk, walking</a:t>
            </a:r>
          </a:p>
        </p:txBody>
      </p:sp>
      <p:sp>
        <p:nvSpPr>
          <p:cNvPr id="88" name="I'm telling the truth">
            <a:extLst>
              <a:ext uri="{FF2B5EF4-FFF2-40B4-BE49-F238E27FC236}">
                <a16:creationId xmlns:a16="http://schemas.microsoft.com/office/drawing/2014/main" id="{5564D352-ACAA-45BE-BB6B-E2F59EC87B1A}"/>
              </a:ext>
            </a:extLst>
          </p:cNvPr>
          <p:cNvSpPr/>
          <p:nvPr/>
        </p:nvSpPr>
        <p:spPr>
          <a:xfrm>
            <a:off x="3956048" y="4753298"/>
            <a:ext cx="1707216" cy="998395"/>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making a model</a:t>
            </a:r>
          </a:p>
        </p:txBody>
      </p:sp>
      <p:sp>
        <p:nvSpPr>
          <p:cNvPr id="89" name="I go out with friends">
            <a:extLst>
              <a:ext uri="{FF2B5EF4-FFF2-40B4-BE49-F238E27FC236}">
                <a16:creationId xmlns:a16="http://schemas.microsoft.com/office/drawing/2014/main" id="{7D29A2BF-435A-46AE-9106-70E78A43257D}"/>
              </a:ext>
            </a:extLst>
          </p:cNvPr>
          <p:cNvSpPr/>
          <p:nvPr/>
        </p:nvSpPr>
        <p:spPr>
          <a:xfrm>
            <a:off x="5751668" y="4757594"/>
            <a:ext cx="1710000" cy="994099"/>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F0302020204030204"/>
                <a:cs typeface="Arial" charset="0"/>
              </a:rPr>
              <a:t>s</a:t>
            </a:r>
            <a:r>
              <a:rPr kumimoji="0" lang="en-GB" sz="2000" b="1" i="0" u="none" strike="noStrike" kern="1200" cap="none" spc="0" normalizeH="0" baseline="0" noProof="0" dirty="0">
                <a:ln>
                  <a:noFill/>
                </a:ln>
                <a:solidFill>
                  <a:srgbClr val="002060"/>
                </a:solidFill>
                <a:effectLst/>
                <a:uLnTx/>
                <a:uFillTx/>
                <a:latin typeface="Century Gothic" panose="020F0302020204030204"/>
                <a:cs typeface="Arial" charset="0"/>
              </a:rPr>
              <a:t>he is preparing lunch</a:t>
            </a:r>
          </a:p>
        </p:txBody>
      </p:sp>
      <p:sp>
        <p:nvSpPr>
          <p:cNvPr id="90" name="I'm taking the train">
            <a:extLst>
              <a:ext uri="{FF2B5EF4-FFF2-40B4-BE49-F238E27FC236}">
                <a16:creationId xmlns:a16="http://schemas.microsoft.com/office/drawing/2014/main" id="{5B46D2E1-F2D8-48FF-A201-148617BF15DF}"/>
              </a:ext>
            </a:extLst>
          </p:cNvPr>
          <p:cNvSpPr/>
          <p:nvPr/>
        </p:nvSpPr>
        <p:spPr>
          <a:xfrm>
            <a:off x="7556048" y="4748063"/>
            <a:ext cx="1710000" cy="1003630"/>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I do the cooking</a:t>
            </a:r>
          </a:p>
        </p:txBody>
      </p:sp>
      <p:sp>
        <p:nvSpPr>
          <p:cNvPr id="91" name="I'm learning an important language">
            <a:extLst>
              <a:ext uri="{FF2B5EF4-FFF2-40B4-BE49-F238E27FC236}">
                <a16:creationId xmlns:a16="http://schemas.microsoft.com/office/drawing/2014/main" id="{2B767251-643F-49A9-9142-6A22C904A48C}"/>
              </a:ext>
            </a:extLst>
          </p:cNvPr>
          <p:cNvSpPr/>
          <p:nvPr/>
        </p:nvSpPr>
        <p:spPr>
          <a:xfrm>
            <a:off x="9363248" y="4744816"/>
            <a:ext cx="1710000" cy="1006877"/>
          </a:xfrm>
          <a:prstGeom prst="rect">
            <a:avLst/>
          </a:prstGeom>
        </p:spPr>
        <p:style>
          <a:lnRef idx="1">
            <a:schemeClr val="accent1"/>
          </a:lnRef>
          <a:fillRef idx="2">
            <a:schemeClr val="accent1"/>
          </a:fillRef>
          <a:effectRef idx="1">
            <a:schemeClr val="accent1"/>
          </a:effectRef>
          <a:fontRef idx="minor">
            <a:schemeClr val="dk1"/>
          </a:fontRef>
        </p:style>
        <p:txBody>
          <a:bodyPr l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Arial" charset="0"/>
              </a:rPr>
              <a:t>he does the food shopping</a:t>
            </a:r>
          </a:p>
        </p:txBody>
      </p:sp>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0"/>
                                        </p:tgtEl>
                                      </p:cBhvr>
                                    </p:animEffect>
                                    <p:set>
                                      <p:cBhvr>
                                        <p:cTn id="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8"/>
                                        </p:tgtEl>
                                      </p:cBhvr>
                                    </p:animEffect>
                                    <p:set>
                                      <p:cBhvr>
                                        <p:cTn id="13"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5"/>
                                        </p:tgtEl>
                                      </p:cBhvr>
                                    </p:animEffect>
                                    <p:set>
                                      <p:cBhvr>
                                        <p:cTn id="2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6" restart="whenNotActive" fill="hold" evtFilter="cancelBubble" nodeType="interactiveSeq">
                <p:stCondLst>
                  <p:cond evt="onClick" delay="0">
                    <p:tgtEl>
                      <p:spTgt spid="39"/>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4"/>
                                        </p:tgtEl>
                                      </p:cBhvr>
                                    </p:animEffect>
                                    <p:set>
                                      <p:cBhvr>
                                        <p:cTn id="37"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8" restart="whenNotActive" fill="hold" evtFilter="cancelBubble" nodeType="interactiveSeq">
                <p:stCondLst>
                  <p:cond evt="onClick" delay="0">
                    <p:tgtEl>
                      <p:spTgt spid="4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8"/>
                                        </p:tgtEl>
                                      </p:cBhvr>
                                    </p:animEffect>
                                    <p:set>
                                      <p:cBhvr>
                                        <p:cTn id="4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4" restart="whenNotActive" fill="hold" evtFilter="cancelBubble" nodeType="interactiveSeq">
                <p:stCondLst>
                  <p:cond evt="onClick" delay="0">
                    <p:tgtEl>
                      <p:spTgt spid="51"/>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51"/>
                                        </p:tgtEl>
                                      </p:cBhvr>
                                    </p:animEffect>
                                    <p:set>
                                      <p:cBhvr>
                                        <p:cTn id="4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50" restart="whenNotActive" fill="hold" evtFilter="cancelBubble" nodeType="interactiveSeq">
                <p:stCondLst>
                  <p:cond evt="onClick" delay="0">
                    <p:tgtEl>
                      <p:spTgt spid="45"/>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45"/>
                                        </p:tgtEl>
                                      </p:cBhvr>
                                    </p:animEffect>
                                    <p:set>
                                      <p:cBhvr>
                                        <p:cTn id="55"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6" restart="whenNotActive" fill="hold" evtFilter="cancelBubble" nodeType="interactiveSeq">
                <p:stCondLst>
                  <p:cond evt="onClick" delay="0">
                    <p:tgtEl>
                      <p:spTgt spid="5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52"/>
                                        </p:tgtEl>
                                      </p:cBhvr>
                                    </p:animEffect>
                                    <p:set>
                                      <p:cBhvr>
                                        <p:cTn id="6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2" restart="whenNotActive" fill="hold" evtFilter="cancelBubble" nodeType="interactiveSeq">
                <p:stCondLst>
                  <p:cond evt="onClick" delay="0">
                    <p:tgtEl>
                      <p:spTgt spid="5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56"/>
                                        </p:tgtEl>
                                      </p:cBhvr>
                                    </p:animEffect>
                                    <p:set>
                                      <p:cBhvr>
                                        <p:cTn id="6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8" restart="whenNotActive" fill="hold" evtFilter="cancelBubble" nodeType="interactiveSeq">
                <p:stCondLst>
                  <p:cond evt="onClick" delay="0">
                    <p:tgtEl>
                      <p:spTgt spid="4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41"/>
                                        </p:tgtEl>
                                      </p:cBhvr>
                                    </p:animEffect>
                                    <p:set>
                                      <p:cBhvr>
                                        <p:cTn id="7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500"/>
                                        <p:tgtEl>
                                          <p:spTgt spid="46"/>
                                        </p:tgtEl>
                                      </p:cBhvr>
                                    </p:animEffect>
                                    <p:set>
                                      <p:cBhvr>
                                        <p:cTn id="79"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80" restart="whenNotActive" fill="hold" evtFilter="cancelBubble" nodeType="interactiveSeq">
                <p:stCondLst>
                  <p:cond evt="onClick" delay="0">
                    <p:tgtEl>
                      <p:spTgt spid="49"/>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49"/>
                                        </p:tgtEl>
                                      </p:cBhvr>
                                    </p:animEffect>
                                    <p:set>
                                      <p:cBhvr>
                                        <p:cTn id="85"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86" restart="whenNotActive" fill="hold" evtFilter="cancelBubble" nodeType="interactiveSeq">
                <p:stCondLst>
                  <p:cond evt="onClick" delay="0">
                    <p:tgtEl>
                      <p:spTgt spid="53"/>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53"/>
                                        </p:tgtEl>
                                      </p:cBhvr>
                                    </p:animEffect>
                                    <p:set>
                                      <p:cBhvr>
                                        <p:cTn id="91"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92" restart="whenNotActive" fill="hold" evtFilter="cancelBubble" nodeType="interactiveSeq">
                <p:stCondLst>
                  <p:cond evt="onClick" delay="0">
                    <p:tgtEl>
                      <p:spTgt spid="57"/>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500"/>
                                        <p:tgtEl>
                                          <p:spTgt spid="57"/>
                                        </p:tgtEl>
                                      </p:cBhvr>
                                    </p:animEffect>
                                    <p:set>
                                      <p:cBhvr>
                                        <p:cTn id="97"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8" restart="whenNotActive" fill="hold" evtFilter="cancelBubble" nodeType="interactiveSeq">
                <p:stCondLst>
                  <p:cond evt="onClick" delay="0">
                    <p:tgtEl>
                      <p:spTgt spid="42"/>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500"/>
                                        <p:tgtEl>
                                          <p:spTgt spid="42"/>
                                        </p:tgtEl>
                                      </p:cBhvr>
                                    </p:animEffect>
                                    <p:set>
                                      <p:cBhvr>
                                        <p:cTn id="10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04" restart="whenNotActive" fill="hold" evtFilter="cancelBubble" nodeType="interactiveSeq">
                <p:stCondLst>
                  <p:cond evt="onClick" delay="0">
                    <p:tgtEl>
                      <p:spTgt spid="47"/>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47"/>
                                        </p:tgtEl>
                                      </p:cBhvr>
                                    </p:animEffect>
                                    <p:set>
                                      <p:cBhvr>
                                        <p:cTn id="109"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10" restart="whenNotActive" fill="hold" evtFilter="cancelBubble" nodeType="interactiveSeq">
                <p:stCondLst>
                  <p:cond evt="onClick" delay="0">
                    <p:tgtEl>
                      <p:spTgt spid="50"/>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500"/>
                                        <p:tgtEl>
                                          <p:spTgt spid="50"/>
                                        </p:tgtEl>
                                      </p:cBhvr>
                                    </p:animEffect>
                                    <p:set>
                                      <p:cBhvr>
                                        <p:cTn id="11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16" restart="whenNotActive" fill="hold" evtFilter="cancelBubble" nodeType="interactiveSeq">
                <p:stCondLst>
                  <p:cond evt="onClick" delay="0">
                    <p:tgtEl>
                      <p:spTgt spid="54"/>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500"/>
                                        <p:tgtEl>
                                          <p:spTgt spid="54"/>
                                        </p:tgtEl>
                                      </p:cBhvr>
                                    </p:animEffect>
                                    <p:set>
                                      <p:cBhvr>
                                        <p:cTn id="121"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2" restart="whenNotActive" fill="hold" evtFilter="cancelBubble" nodeType="interactiveSeq">
                <p:stCondLst>
                  <p:cond evt="onClick" delay="0">
                    <p:tgtEl>
                      <p:spTgt spid="72"/>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72"/>
                                        </p:tgtEl>
                                      </p:cBhvr>
                                    </p:animEffect>
                                    <p:set>
                                      <p:cBhvr>
                                        <p:cTn id="127"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8" restart="whenNotActive" fill="hold" evtFilter="cancelBubble" nodeType="interactiveSeq">
                <p:stCondLst>
                  <p:cond evt="onClick" delay="0">
                    <p:tgtEl>
                      <p:spTgt spid="73"/>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34" restart="whenNotActive" fill="hold" evtFilter="cancelBubble" nodeType="interactiveSeq">
                <p:stCondLst>
                  <p:cond evt="onClick" delay="0">
                    <p:tgtEl>
                      <p:spTgt spid="74"/>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500"/>
                                        <p:tgtEl>
                                          <p:spTgt spid="74"/>
                                        </p:tgtEl>
                                      </p:cBhvr>
                                    </p:animEffect>
                                    <p:set>
                                      <p:cBhvr>
                                        <p:cTn id="139"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40" restart="whenNotActive" fill="hold" evtFilter="cancelBubble" nodeType="interactiveSeq">
                <p:stCondLst>
                  <p:cond evt="onClick" delay="0">
                    <p:tgtEl>
                      <p:spTgt spid="75"/>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500"/>
                                        <p:tgtEl>
                                          <p:spTgt spid="75"/>
                                        </p:tgtEl>
                                      </p:cBhvr>
                                    </p:animEffect>
                                    <p:set>
                                      <p:cBhvr>
                                        <p:cTn id="145"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46" restart="whenNotActive" fill="hold" evtFilter="cancelBubble" nodeType="interactiveSeq">
                <p:stCondLst>
                  <p:cond evt="onClick" delay="0">
                    <p:tgtEl>
                      <p:spTgt spid="76"/>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500"/>
                                        <p:tgtEl>
                                          <p:spTgt spid="76"/>
                                        </p:tgtEl>
                                      </p:cBhvr>
                                    </p:animEffect>
                                    <p:set>
                                      <p:cBhvr>
                                        <p:cTn id="15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152" restart="whenNotActive" fill="hold" evtFilter="cancelBubble" nodeType="interactiveSeq">
                <p:stCondLst>
                  <p:cond evt="onClick" delay="0">
                    <p:tgtEl>
                      <p:spTgt spid="77"/>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500"/>
                                        <p:tgtEl>
                                          <p:spTgt spid="77"/>
                                        </p:tgtEl>
                                      </p:cBhvr>
                                    </p:animEffect>
                                    <p:set>
                                      <p:cBhvr>
                                        <p:cTn id="157"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58" restart="whenNotActive" fill="hold" evtFilter="cancelBubble" nodeType="interactiveSeq">
                <p:stCondLst>
                  <p:cond evt="onClick" delay="0">
                    <p:tgtEl>
                      <p:spTgt spid="78"/>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500"/>
                                        <p:tgtEl>
                                          <p:spTgt spid="78"/>
                                        </p:tgtEl>
                                      </p:cBhvr>
                                    </p:animEffect>
                                    <p:set>
                                      <p:cBhvr>
                                        <p:cTn id="163"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64" restart="whenNotActive" fill="hold" evtFilter="cancelBubble" nodeType="interactiveSeq">
                <p:stCondLst>
                  <p:cond evt="onClick" delay="0">
                    <p:tgtEl>
                      <p:spTgt spid="79"/>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500"/>
                                        <p:tgtEl>
                                          <p:spTgt spid="79"/>
                                        </p:tgtEl>
                                      </p:cBhvr>
                                    </p:animEffect>
                                    <p:set>
                                      <p:cBhvr>
                                        <p:cTn id="169"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70" restart="whenNotActive" fill="hold" evtFilter="cancelBubble" nodeType="interactiveSeq">
                <p:stCondLst>
                  <p:cond evt="onClick" delay="0">
                    <p:tgtEl>
                      <p:spTgt spid="80"/>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500"/>
                                        <p:tgtEl>
                                          <p:spTgt spid="80"/>
                                        </p:tgtEl>
                                      </p:cBhvr>
                                    </p:animEffect>
                                    <p:set>
                                      <p:cBhvr>
                                        <p:cTn id="175"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76" restart="whenNotActive" fill="hold" evtFilter="cancelBubble" nodeType="interactiveSeq">
                <p:stCondLst>
                  <p:cond evt="onClick" delay="0">
                    <p:tgtEl>
                      <p:spTgt spid="81"/>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500"/>
                                        <p:tgtEl>
                                          <p:spTgt spid="81"/>
                                        </p:tgtEl>
                                      </p:cBhvr>
                                    </p:animEffect>
                                    <p:set>
                                      <p:cBhvr>
                                        <p:cTn id="181"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82" restart="whenNotActive" fill="hold" evtFilter="cancelBubble" nodeType="interactiveSeq">
                <p:stCondLst>
                  <p:cond evt="onClick" delay="0">
                    <p:tgtEl>
                      <p:spTgt spid="82"/>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500"/>
                                        <p:tgtEl>
                                          <p:spTgt spid="82"/>
                                        </p:tgtEl>
                                      </p:cBhvr>
                                    </p:animEffect>
                                    <p:set>
                                      <p:cBhvr>
                                        <p:cTn id="187" dur="1" fill="hold">
                                          <p:stCondLst>
                                            <p:cond delay="4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88" restart="whenNotActive" fill="hold" evtFilter="cancelBubble" nodeType="interactiveSeq">
                <p:stCondLst>
                  <p:cond evt="onClick" delay="0">
                    <p:tgtEl>
                      <p:spTgt spid="83"/>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500"/>
                                        <p:tgtEl>
                                          <p:spTgt spid="83"/>
                                        </p:tgtEl>
                                      </p:cBhvr>
                                    </p:animEffect>
                                    <p:set>
                                      <p:cBhvr>
                                        <p:cTn id="193"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94" restart="whenNotActive" fill="hold" evtFilter="cancelBubble" nodeType="interactiveSeq">
                <p:stCondLst>
                  <p:cond evt="onClick" delay="0">
                    <p:tgtEl>
                      <p:spTgt spid="84"/>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500"/>
                                        <p:tgtEl>
                                          <p:spTgt spid="84"/>
                                        </p:tgtEl>
                                      </p:cBhvr>
                                    </p:animEffect>
                                    <p:set>
                                      <p:cBhvr>
                                        <p:cTn id="199"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200" restart="whenNotActive" fill="hold" evtFilter="cancelBubble" nodeType="interactiveSeq">
                <p:stCondLst>
                  <p:cond evt="onClick" delay="0">
                    <p:tgtEl>
                      <p:spTgt spid="85"/>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500"/>
                                        <p:tgtEl>
                                          <p:spTgt spid="85"/>
                                        </p:tgtEl>
                                      </p:cBhvr>
                                    </p:animEffect>
                                    <p:set>
                                      <p:cBhvr>
                                        <p:cTn id="205"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206" restart="whenNotActive" fill="hold" evtFilter="cancelBubble" nodeType="interactiveSeq">
                <p:stCondLst>
                  <p:cond evt="onClick" delay="0">
                    <p:tgtEl>
                      <p:spTgt spid="86"/>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500"/>
                                        <p:tgtEl>
                                          <p:spTgt spid="86"/>
                                        </p:tgtEl>
                                      </p:cBhvr>
                                    </p:animEffect>
                                    <p:set>
                                      <p:cBhvr>
                                        <p:cTn id="211"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212" restart="whenNotActive" fill="hold" evtFilter="cancelBubble" nodeType="interactiveSeq">
                <p:stCondLst>
                  <p:cond evt="onClick" delay="0">
                    <p:tgtEl>
                      <p:spTgt spid="87"/>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500"/>
                                        <p:tgtEl>
                                          <p:spTgt spid="87"/>
                                        </p:tgtEl>
                                      </p:cBhvr>
                                    </p:animEffect>
                                    <p:set>
                                      <p:cBhvr>
                                        <p:cTn id="21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218" restart="whenNotActive" fill="hold" evtFilter="cancelBubble" nodeType="interactiveSeq">
                <p:stCondLst>
                  <p:cond evt="onClick" delay="0">
                    <p:tgtEl>
                      <p:spTgt spid="88"/>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500"/>
                                        <p:tgtEl>
                                          <p:spTgt spid="88"/>
                                        </p:tgtEl>
                                      </p:cBhvr>
                                    </p:animEffect>
                                    <p:set>
                                      <p:cBhvr>
                                        <p:cTn id="223"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224" restart="whenNotActive" fill="hold" evtFilter="cancelBubble" nodeType="interactiveSeq">
                <p:stCondLst>
                  <p:cond evt="onClick" delay="0">
                    <p:tgtEl>
                      <p:spTgt spid="89"/>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500"/>
                                        <p:tgtEl>
                                          <p:spTgt spid="89"/>
                                        </p:tgtEl>
                                      </p:cBhvr>
                                    </p:animEffect>
                                    <p:set>
                                      <p:cBhvr>
                                        <p:cTn id="229"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230" restart="whenNotActive" fill="hold" evtFilter="cancelBubble" nodeType="interactiveSeq">
                <p:stCondLst>
                  <p:cond evt="onClick" delay="0">
                    <p:tgtEl>
                      <p:spTgt spid="90"/>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500"/>
                                        <p:tgtEl>
                                          <p:spTgt spid="90"/>
                                        </p:tgtEl>
                                      </p:cBhvr>
                                    </p:animEffect>
                                    <p:set>
                                      <p:cBhvr>
                                        <p:cTn id="235"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236" restart="whenNotActive" fill="hold" evtFilter="cancelBubble" nodeType="interactiveSeq">
                <p:stCondLst>
                  <p:cond evt="onClick" delay="0">
                    <p:tgtEl>
                      <p:spTgt spid="91"/>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500"/>
                                        <p:tgtEl>
                                          <p:spTgt spid="91"/>
                                        </p:tgtEl>
                                      </p:cBhvr>
                                    </p:animEffect>
                                    <p:set>
                                      <p:cBhvr>
                                        <p:cTn id="241"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childTnLst>
        </p:cTn>
      </p:par>
    </p:tnLst>
    <p:bldLst>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a:solidFill>
                  <a:schemeClr val="bg1"/>
                </a:solidFill>
              </a:rPr>
              <a:t>Devoirs</a:t>
            </a:r>
          </a:p>
        </p:txBody>
      </p:sp>
      <p:sp>
        <p:nvSpPr>
          <p:cNvPr id="3" name="TextBox 2">
            <a:extLst>
              <a:ext uri="{FF2B5EF4-FFF2-40B4-BE49-F238E27FC236}">
                <a16:creationId xmlns:a16="http://schemas.microsoft.com/office/drawing/2014/main" id="{460DF8D2-68FD-4381-BCA5-55DDF56097FA}"/>
              </a:ext>
            </a:extLst>
          </p:cNvPr>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2.1,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27CEB9C-3F70-432B-87AC-C3F9CB37A73A}"/>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3"/>
              </a:rPr>
              <a:t>Audio file</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8F2E1964-8516-4D04-899B-4988B709E885}"/>
              </a:ext>
            </a:extLst>
          </p:cNvPr>
          <p:cNvSpPr txBox="1"/>
          <p:nvPr/>
        </p:nvSpPr>
        <p:spPr>
          <a:xfrm>
            <a:off x="175149" y="3849829"/>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4"/>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C2F989B0-2639-4C0E-9320-39BA801B533B}"/>
              </a:ext>
            </a:extLst>
          </p:cNvPr>
          <p:cNvSpPr/>
          <p:nvPr/>
        </p:nvSpPr>
        <p:spPr>
          <a:xfrm>
            <a:off x="175149" y="5373936"/>
            <a:ext cx="1106680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addition, revisit:</a:t>
            </a: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1.2 Week 6</a:t>
            </a:r>
            <a:b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Term 1.2 Week 1</a:t>
            </a:r>
            <a:endPar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26602452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graphicFrame>
        <p:nvGraphicFramePr>
          <p:cNvPr id="9" name="Table 8">
            <a:extLst>
              <a:ext uri="{FF2B5EF4-FFF2-40B4-BE49-F238E27FC236}">
                <a16:creationId xmlns:a16="http://schemas.microsoft.com/office/drawing/2014/main" id="{C83DF4AE-C365-4D27-93A6-7FB7E533C13C}"/>
              </a:ext>
            </a:extLst>
          </p:cNvPr>
          <p:cNvGraphicFramePr>
            <a:graphicFrameLocks noGrp="1"/>
          </p:cNvGraphicFramePr>
          <p:nvPr/>
        </p:nvGraphicFramePr>
        <p:xfrm>
          <a:off x="2698495" y="1965018"/>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55A5"/>
                          </a:solidFill>
                        </a:rPr>
                        <a:t>Say there are these</a:t>
                      </a:r>
                      <a:r>
                        <a:rPr lang="en-GB" sz="2000" b="1" baseline="0" dirty="0">
                          <a:solidFill>
                            <a:srgbClr val="0055A5"/>
                          </a:solidFill>
                        </a:rPr>
                        <a:t> </a:t>
                      </a:r>
                      <a:r>
                        <a:rPr lang="en-GB" sz="2000" b="1" dirty="0">
                          <a:solidFill>
                            <a:srgbClr val="0055A5"/>
                          </a:solidFill>
                        </a:rPr>
                        <a:t>things</a:t>
                      </a:r>
                    </a:p>
                    <a:p>
                      <a:pPr algn="ctr"/>
                      <a:r>
                        <a:rPr lang="en-GB" sz="2000" b="1" i="1" dirty="0" err="1">
                          <a:solidFill>
                            <a:srgbClr val="0055A5"/>
                          </a:solidFill>
                        </a:rPr>
                        <a:t>il</a:t>
                      </a:r>
                      <a:r>
                        <a:rPr lang="en-GB" sz="2000" b="1" i="1" dirty="0">
                          <a:solidFill>
                            <a:srgbClr val="0055A5"/>
                          </a:solidFill>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55A5"/>
                          </a:solidFill>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55A5"/>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55A5"/>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A8D687AF-5FB4-42ED-A536-2EB4973BC3BD}"/>
              </a:ext>
            </a:extLst>
          </p:cNvPr>
          <p:cNvSpPr txBox="1"/>
          <p:nvPr/>
        </p:nvSpPr>
        <p:spPr>
          <a:xfrm>
            <a:off x="162364" y="1204013"/>
            <a:ext cx="9955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0055A5"/>
                </a:solidFill>
                <a:effectLst/>
                <a:uLnTx/>
                <a:uFillTx/>
                <a:latin typeface="Century Gothic"/>
                <a:ea typeface="+mn-ea"/>
                <a:cs typeface="+mn-cs"/>
              </a:rPr>
              <a:t>Il y a quoi? Parle en fran</a:t>
            </a:r>
            <a:r>
              <a:rPr kumimoji="0" lang="fr-FR" sz="2000" b="0" i="0" u="none" strike="noStrike" kern="1200" cap="none" spc="0" normalizeH="0" baseline="0" noProof="0">
                <a:ln>
                  <a:noFill/>
                </a:ln>
                <a:solidFill>
                  <a:srgbClr val="0055A5"/>
                </a:solidFill>
                <a:effectLst/>
                <a:uLnTx/>
                <a:uFillTx/>
                <a:latin typeface="Century Gothic" panose="020B0502020202020204" pitchFamily="34" charset="0"/>
                <a:ea typeface="+mn-ea"/>
                <a:cs typeface="Calibri" panose="020F0502020204030204" pitchFamily="34" charset="0"/>
              </a:rPr>
              <a:t>çais. </a:t>
            </a:r>
            <a:r>
              <a:rPr kumimoji="0" lang="fr-FR" sz="2000" b="0" i="0" u="none" strike="noStrike" kern="1200" cap="none" spc="0" normalizeH="0" baseline="0" noProof="0">
                <a:ln>
                  <a:noFill/>
                </a:ln>
                <a:solidFill>
                  <a:srgbClr val="0055A5"/>
                </a:solidFill>
                <a:effectLst/>
                <a:uLnTx/>
                <a:uFillTx/>
                <a:latin typeface="Century Gothic"/>
                <a:ea typeface="+mn-ea"/>
                <a:cs typeface="+mn-cs"/>
              </a:rPr>
              <a:t>Écris en anglais!</a:t>
            </a:r>
          </a:p>
        </p:txBody>
      </p:sp>
      <p:sp>
        <p:nvSpPr>
          <p:cNvPr id="11" name="TextBox 10">
            <a:extLst>
              <a:ext uri="{FF2B5EF4-FFF2-40B4-BE49-F238E27FC236}">
                <a16:creationId xmlns:a16="http://schemas.microsoft.com/office/drawing/2014/main" id="{8A298488-6F64-4C7D-BAB8-6ED1BEB97E1F}"/>
              </a:ext>
            </a:extLst>
          </p:cNvPr>
          <p:cNvSpPr txBox="1"/>
          <p:nvPr/>
        </p:nvSpPr>
        <p:spPr>
          <a:xfrm>
            <a:off x="96948" y="2046927"/>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5A5"/>
                </a:solidFill>
                <a:effectLst/>
                <a:uLnTx/>
                <a:uFillTx/>
                <a:latin typeface="Century Gothic"/>
                <a:ea typeface="+mn-ea"/>
                <a:cs typeface="+mn-cs"/>
              </a:rPr>
              <a:t>Partenaire</a:t>
            </a:r>
            <a:r>
              <a:rPr kumimoji="0" lang="en-GB" sz="2800" b="1" i="0" u="none" strike="noStrike" kern="1200" cap="none" spc="0" normalizeH="0" baseline="0" noProof="0" dirty="0">
                <a:ln>
                  <a:noFill/>
                </a:ln>
                <a:solidFill>
                  <a:srgbClr val="0055A5"/>
                </a:solidFill>
                <a:effectLst/>
                <a:uLnTx/>
                <a:uFillTx/>
                <a:latin typeface="Century Gothic"/>
                <a:ea typeface="+mn-ea"/>
                <a:cs typeface="+mn-cs"/>
              </a:rPr>
              <a:t> A</a:t>
            </a:r>
          </a:p>
        </p:txBody>
      </p:sp>
      <p:sp>
        <p:nvSpPr>
          <p:cNvPr id="12" name="TextBox 11">
            <a:extLst>
              <a:ext uri="{FF2B5EF4-FFF2-40B4-BE49-F238E27FC236}">
                <a16:creationId xmlns:a16="http://schemas.microsoft.com/office/drawing/2014/main" id="{753EAD75-5BC6-4735-A9C9-3D33389FD1CA}"/>
              </a:ext>
            </a:extLst>
          </p:cNvPr>
          <p:cNvSpPr txBox="1"/>
          <p:nvPr/>
        </p:nvSpPr>
        <p:spPr>
          <a:xfrm>
            <a:off x="96948" y="1639605"/>
            <a:ext cx="5364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a:ln>
                  <a:noFill/>
                </a:ln>
                <a:solidFill>
                  <a:srgbClr val="0055A5"/>
                </a:solidFill>
                <a:effectLst/>
                <a:uLnTx/>
                <a:uFillTx/>
                <a:latin typeface="Century Gothic"/>
                <a:ea typeface="+mn-ea"/>
                <a:cs typeface="+mn-cs"/>
              </a:rPr>
              <a:t>Exemple:</a:t>
            </a:r>
          </a:p>
        </p:txBody>
      </p:sp>
      <p:sp>
        <p:nvSpPr>
          <p:cNvPr id="13" name="TextBox 12">
            <a:extLst>
              <a:ext uri="{FF2B5EF4-FFF2-40B4-BE49-F238E27FC236}">
                <a16:creationId xmlns:a16="http://schemas.microsoft.com/office/drawing/2014/main" id="{48E28823-47CF-4E62-8BC1-45B202589A41}"/>
              </a:ext>
            </a:extLst>
          </p:cNvPr>
          <p:cNvSpPr txBox="1"/>
          <p:nvPr/>
        </p:nvSpPr>
        <p:spPr>
          <a:xfrm>
            <a:off x="3371091" y="2653783"/>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a:ea typeface="+mn-ea"/>
                <a:cs typeface="+mn-cs"/>
              </a:rPr>
              <a:t>a computer</a:t>
            </a:r>
          </a:p>
        </p:txBody>
      </p:sp>
      <p:sp>
        <p:nvSpPr>
          <p:cNvPr id="14" name="Rounded Rectangular Callout 2">
            <a:extLst>
              <a:ext uri="{FF2B5EF4-FFF2-40B4-BE49-F238E27FC236}">
                <a16:creationId xmlns:a16="http://schemas.microsoft.com/office/drawing/2014/main" id="{023F610C-1F73-4578-8E5A-5DBD8CBC2115}"/>
              </a:ext>
            </a:extLst>
          </p:cNvPr>
          <p:cNvSpPr/>
          <p:nvPr/>
        </p:nvSpPr>
        <p:spPr>
          <a:xfrm>
            <a:off x="323262" y="2783406"/>
            <a:ext cx="2105181" cy="1091309"/>
          </a:xfrm>
          <a:prstGeom prst="wedgeRoundRectCallout">
            <a:avLst>
              <a:gd name="adj1" fmla="val 25919"/>
              <a:gd name="adj2" fmla="val -66963"/>
              <a:gd name="adj3" fmla="val 16667"/>
            </a:avLst>
          </a:prstGeom>
          <a:solidFill>
            <a:srgbClr val="0055A5"/>
          </a:solidFill>
          <a:ln>
            <a:solidFill>
              <a:srgbClr val="FA65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C987E39D-C84D-47AC-8255-47A3F066F02C}"/>
              </a:ext>
            </a:extLst>
          </p:cNvPr>
          <p:cNvSpPr txBox="1"/>
          <p:nvPr/>
        </p:nvSpPr>
        <p:spPr>
          <a:xfrm>
            <a:off x="375742" y="2896468"/>
            <a:ext cx="1975056"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Il y a un ordinateur.</a:t>
            </a:r>
          </a:p>
        </p:txBody>
      </p:sp>
      <p:sp>
        <p:nvSpPr>
          <p:cNvPr id="16" name="TextBox 15">
            <a:extLst>
              <a:ext uri="{FF2B5EF4-FFF2-40B4-BE49-F238E27FC236}">
                <a16:creationId xmlns:a16="http://schemas.microsoft.com/office/drawing/2014/main" id="{3E3C2EAF-AD40-4889-8ECF-B0FBEB530742}"/>
              </a:ext>
            </a:extLst>
          </p:cNvPr>
          <p:cNvSpPr txBox="1"/>
          <p:nvPr/>
        </p:nvSpPr>
        <p:spPr>
          <a:xfrm>
            <a:off x="217451" y="4451085"/>
            <a:ext cx="30078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55A5"/>
                </a:solidFill>
                <a:effectLst/>
                <a:uLnTx/>
                <a:uFillTx/>
                <a:latin typeface="Century Gothic"/>
                <a:ea typeface="+mn-ea"/>
                <a:cs typeface="+mn-cs"/>
              </a:rPr>
              <a:t>Partenaire B</a:t>
            </a:r>
          </a:p>
        </p:txBody>
      </p:sp>
      <p:graphicFrame>
        <p:nvGraphicFramePr>
          <p:cNvPr id="17" name="Table 16">
            <a:extLst>
              <a:ext uri="{FF2B5EF4-FFF2-40B4-BE49-F238E27FC236}">
                <a16:creationId xmlns:a16="http://schemas.microsoft.com/office/drawing/2014/main" id="{3DE6AD63-C8B9-45CB-8F95-847C362B4545}"/>
              </a:ext>
            </a:extLst>
          </p:cNvPr>
          <p:cNvGraphicFramePr>
            <a:graphicFrameLocks noGrp="1"/>
          </p:cNvGraphicFramePr>
          <p:nvPr/>
        </p:nvGraphicFramePr>
        <p:xfrm>
          <a:off x="2698495" y="4326645"/>
          <a:ext cx="8128000" cy="1197701"/>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55A5"/>
                          </a:solidFill>
                        </a:rPr>
                        <a:t>Say there are these</a:t>
                      </a:r>
                      <a:r>
                        <a:rPr lang="en-GB" sz="2000" b="1" baseline="0" dirty="0">
                          <a:solidFill>
                            <a:srgbClr val="0055A5"/>
                          </a:solidFill>
                        </a:rPr>
                        <a:t> </a:t>
                      </a:r>
                      <a:r>
                        <a:rPr lang="en-GB" sz="2000" b="1" dirty="0">
                          <a:solidFill>
                            <a:srgbClr val="0055A5"/>
                          </a:solidFill>
                        </a:rPr>
                        <a:t>things</a:t>
                      </a:r>
                    </a:p>
                    <a:p>
                      <a:pPr algn="ctr"/>
                      <a:r>
                        <a:rPr lang="en-GB" sz="2000" b="1" i="1" dirty="0" err="1">
                          <a:solidFill>
                            <a:srgbClr val="0055A5"/>
                          </a:solidFill>
                        </a:rPr>
                        <a:t>il</a:t>
                      </a:r>
                      <a:r>
                        <a:rPr lang="en-GB" sz="2000" b="1" i="1" dirty="0">
                          <a:solidFill>
                            <a:srgbClr val="0055A5"/>
                          </a:solidFill>
                        </a:rPr>
                        <a:t>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55A5"/>
                          </a:solidFill>
                        </a:rPr>
                        <a:t>Write here what your partner says there is</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55A5"/>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55A5"/>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8" name="TextBox 17">
            <a:extLst>
              <a:ext uri="{FF2B5EF4-FFF2-40B4-BE49-F238E27FC236}">
                <a16:creationId xmlns:a16="http://schemas.microsoft.com/office/drawing/2014/main" id="{72AF4260-AB16-421E-81B3-F0BFC145239C}"/>
              </a:ext>
            </a:extLst>
          </p:cNvPr>
          <p:cNvSpPr txBox="1"/>
          <p:nvPr/>
        </p:nvSpPr>
        <p:spPr>
          <a:xfrm>
            <a:off x="7366296" y="5053341"/>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a:ea typeface="+mn-ea"/>
                <a:cs typeface="+mn-cs"/>
              </a:rPr>
              <a:t>a computer</a:t>
            </a:r>
          </a:p>
        </p:txBody>
      </p:sp>
      <p:sp>
        <p:nvSpPr>
          <p:cNvPr id="19" name="Rounded Rectangle 3">
            <a:extLst>
              <a:ext uri="{FF2B5EF4-FFF2-40B4-BE49-F238E27FC236}">
                <a16:creationId xmlns:a16="http://schemas.microsoft.com/office/drawing/2014/main" id="{E00906E5-B0F1-44CC-89C6-1F3736343702}"/>
              </a:ext>
            </a:extLst>
          </p:cNvPr>
          <p:cNvSpPr/>
          <p:nvPr/>
        </p:nvSpPr>
        <p:spPr>
          <a:xfrm>
            <a:off x="10009383" y="4842247"/>
            <a:ext cx="1765005" cy="1052623"/>
          </a:xfrm>
          <a:prstGeom prst="roundRect">
            <a:avLst/>
          </a:prstGeom>
          <a:solidFill>
            <a:srgbClr val="0055A5"/>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Partner B écrit…</a:t>
            </a:r>
          </a:p>
        </p:txBody>
      </p:sp>
      <p:sp>
        <p:nvSpPr>
          <p:cNvPr id="20" name="Rounded Rectangular Callout 35">
            <a:extLst>
              <a:ext uri="{FF2B5EF4-FFF2-40B4-BE49-F238E27FC236}">
                <a16:creationId xmlns:a16="http://schemas.microsoft.com/office/drawing/2014/main" id="{712FAB6C-A7A3-4346-B415-75042D21029A}"/>
              </a:ext>
            </a:extLst>
          </p:cNvPr>
          <p:cNvSpPr/>
          <p:nvPr/>
        </p:nvSpPr>
        <p:spPr>
          <a:xfrm>
            <a:off x="323262" y="5127675"/>
            <a:ext cx="2105181" cy="1052624"/>
          </a:xfrm>
          <a:prstGeom prst="wedgeRoundRectCallout">
            <a:avLst>
              <a:gd name="adj1" fmla="val 25919"/>
              <a:gd name="adj2" fmla="val -66963"/>
              <a:gd name="adj3" fmla="val 16667"/>
            </a:avLst>
          </a:prstGeom>
          <a:solidFill>
            <a:srgbClr val="0055A5"/>
          </a:solidFill>
          <a:ln>
            <a:solidFill>
              <a:srgbClr val="FA65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C4147DFC-5F24-4B9D-9926-402F40619C6F}"/>
              </a:ext>
            </a:extLst>
          </p:cNvPr>
          <p:cNvSpPr txBox="1"/>
          <p:nvPr/>
        </p:nvSpPr>
        <p:spPr>
          <a:xfrm>
            <a:off x="676433" y="5239255"/>
            <a:ext cx="1473730" cy="830997"/>
          </a:xfrm>
          <a:prstGeom prst="rect">
            <a:avLst/>
          </a:prstGeom>
          <a:noFill/>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a:ea typeface="+mn-ea"/>
                <a:cs typeface="+mn-cs"/>
              </a:rPr>
              <a:t>Il y a un garçon.</a:t>
            </a:r>
          </a:p>
        </p:txBody>
      </p:sp>
      <p:sp>
        <p:nvSpPr>
          <p:cNvPr id="22" name="TextBox 21">
            <a:extLst>
              <a:ext uri="{FF2B5EF4-FFF2-40B4-BE49-F238E27FC236}">
                <a16:creationId xmlns:a16="http://schemas.microsoft.com/office/drawing/2014/main" id="{192B8D62-3189-44B9-AC80-2A3E5B83792E}"/>
              </a:ext>
            </a:extLst>
          </p:cNvPr>
          <p:cNvSpPr txBox="1"/>
          <p:nvPr/>
        </p:nvSpPr>
        <p:spPr>
          <a:xfrm>
            <a:off x="3219050" y="505334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a:ea typeface="+mn-ea"/>
                <a:cs typeface="+mn-cs"/>
              </a:rPr>
              <a:t>a boy</a:t>
            </a:r>
          </a:p>
        </p:txBody>
      </p:sp>
      <p:sp>
        <p:nvSpPr>
          <p:cNvPr id="23" name="TextBox 22">
            <a:extLst>
              <a:ext uri="{FF2B5EF4-FFF2-40B4-BE49-F238E27FC236}">
                <a16:creationId xmlns:a16="http://schemas.microsoft.com/office/drawing/2014/main" id="{4395DABC-7FCF-46EA-8C69-1B617CF963CB}"/>
              </a:ext>
            </a:extLst>
          </p:cNvPr>
          <p:cNvSpPr txBox="1"/>
          <p:nvPr/>
        </p:nvSpPr>
        <p:spPr>
          <a:xfrm>
            <a:off x="7244813" y="2661810"/>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55A5"/>
                </a:solidFill>
                <a:effectLst/>
                <a:uLnTx/>
                <a:uFillTx/>
                <a:latin typeface="Century Gothic"/>
                <a:ea typeface="+mn-ea"/>
                <a:cs typeface="+mn-cs"/>
              </a:rPr>
              <a:t>a boy</a:t>
            </a:r>
          </a:p>
        </p:txBody>
      </p:sp>
      <p:sp>
        <p:nvSpPr>
          <p:cNvPr id="24" name="Rounded Rectangle 39">
            <a:extLst>
              <a:ext uri="{FF2B5EF4-FFF2-40B4-BE49-F238E27FC236}">
                <a16:creationId xmlns:a16="http://schemas.microsoft.com/office/drawing/2014/main" id="{40154113-0D3B-4112-92FA-3F05BBF6C6AD}"/>
              </a:ext>
            </a:extLst>
          </p:cNvPr>
          <p:cNvSpPr/>
          <p:nvPr/>
        </p:nvSpPr>
        <p:spPr>
          <a:xfrm>
            <a:off x="10009383" y="2463057"/>
            <a:ext cx="1765005" cy="1052623"/>
          </a:xfrm>
          <a:prstGeom prst="roundRect">
            <a:avLst/>
          </a:prstGeom>
          <a:solidFill>
            <a:srgbClr val="0055A5"/>
          </a:solidFill>
          <a:ln>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FFFFFF"/>
                </a:solidFill>
                <a:effectLst/>
                <a:uLnTx/>
                <a:uFillTx/>
                <a:latin typeface="Century Gothic"/>
                <a:ea typeface="+mn-ea"/>
                <a:cs typeface="+mn-cs"/>
              </a:rPr>
              <a:t>Partner A écrit…</a:t>
            </a:r>
          </a:p>
        </p:txBody>
      </p:sp>
      <p:sp>
        <p:nvSpPr>
          <p:cNvPr id="25" name="Oval 24">
            <a:extLst>
              <a:ext uri="{FF2B5EF4-FFF2-40B4-BE49-F238E27FC236}">
                <a16:creationId xmlns:a16="http://schemas.microsoft.com/office/drawing/2014/main" id="{DA109A21-B10F-46BD-835F-105C2822C820}"/>
              </a:ext>
            </a:extLst>
          </p:cNvPr>
          <p:cNvSpPr/>
          <p:nvPr/>
        </p:nvSpPr>
        <p:spPr>
          <a:xfrm>
            <a:off x="3760321" y="2563868"/>
            <a:ext cx="2193340" cy="70509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26" name="Straight Arrow Connector 25">
            <a:extLst>
              <a:ext uri="{FF2B5EF4-FFF2-40B4-BE49-F238E27FC236}">
                <a16:creationId xmlns:a16="http://schemas.microsoft.com/office/drawing/2014/main" id="{5D8DE42F-AE73-483D-877D-E995EFC138DD}"/>
              </a:ext>
            </a:extLst>
          </p:cNvPr>
          <p:cNvCxnSpPr/>
          <p:nvPr/>
        </p:nvCxnSpPr>
        <p:spPr>
          <a:xfrm flipH="1">
            <a:off x="2740028" y="3077610"/>
            <a:ext cx="1132068" cy="400233"/>
          </a:xfrm>
          <a:prstGeom prst="straightConnector1">
            <a:avLst/>
          </a:prstGeom>
          <a:ln w="57150">
            <a:solidFill>
              <a:srgbClr val="EF4136"/>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F3F39442-D84F-49B2-90B9-BCFA4B9A8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296" y="5085640"/>
            <a:ext cx="442339" cy="397068"/>
          </a:xfrm>
          <a:prstGeom prst="rect">
            <a:avLst/>
          </a:prstGeom>
        </p:spPr>
      </p:pic>
      <p:sp>
        <p:nvSpPr>
          <p:cNvPr id="28" name="Oval 27">
            <a:extLst>
              <a:ext uri="{FF2B5EF4-FFF2-40B4-BE49-F238E27FC236}">
                <a16:creationId xmlns:a16="http://schemas.microsoft.com/office/drawing/2014/main" id="{AE30F21E-782A-4D54-8725-5F3F48F71F77}"/>
              </a:ext>
            </a:extLst>
          </p:cNvPr>
          <p:cNvSpPr/>
          <p:nvPr/>
        </p:nvSpPr>
        <p:spPr>
          <a:xfrm>
            <a:off x="3694930" y="4943695"/>
            <a:ext cx="2193340" cy="705090"/>
          </a:xfrm>
          <a:prstGeom prst="ellipse">
            <a:avLst/>
          </a:prstGeom>
          <a:noFill/>
          <a:ln w="38100">
            <a:solidFill>
              <a:srgbClr val="EF41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entury Gothic"/>
              <a:ea typeface="+mn-ea"/>
              <a:cs typeface="+mn-cs"/>
            </a:endParaRPr>
          </a:p>
        </p:txBody>
      </p:sp>
      <p:cxnSp>
        <p:nvCxnSpPr>
          <p:cNvPr id="29" name="Straight Arrow Connector 28">
            <a:extLst>
              <a:ext uri="{FF2B5EF4-FFF2-40B4-BE49-F238E27FC236}">
                <a16:creationId xmlns:a16="http://schemas.microsoft.com/office/drawing/2014/main" id="{E9551ABC-64BF-4BD3-ACE1-F8D5156418CD}"/>
              </a:ext>
            </a:extLst>
          </p:cNvPr>
          <p:cNvCxnSpPr/>
          <p:nvPr/>
        </p:nvCxnSpPr>
        <p:spPr>
          <a:xfrm flipH="1">
            <a:off x="2704010" y="5448669"/>
            <a:ext cx="1132068" cy="400233"/>
          </a:xfrm>
          <a:prstGeom prst="straightConnector1">
            <a:avLst/>
          </a:prstGeom>
          <a:ln w="57150">
            <a:solidFill>
              <a:srgbClr val="EF4136"/>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A700854D-0EAD-4C80-ACB1-E7ACCEBC9D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6297" y="2717879"/>
            <a:ext cx="442339" cy="397068"/>
          </a:xfrm>
          <a:prstGeom prst="rect">
            <a:avLst/>
          </a:prstGeom>
        </p:spPr>
      </p:pic>
    </p:spTree>
    <p:extLst>
      <p:ext uri="{BB962C8B-B14F-4D97-AF65-F5344CB8AC3E}">
        <p14:creationId xmlns:p14="http://schemas.microsoft.com/office/powerpoint/2010/main" val="329421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22" presetClass="entr" presetSubtype="8" fill="hold" grpId="0" nodeType="withEffect">
                                  <p:stCondLst>
                                    <p:cond delay="0"/>
                                  </p:stCondLst>
                                  <p:iterate type="lt">
                                    <p:tmPct val="10000"/>
                                  </p:iterate>
                                  <p:childTnLst>
                                    <p:set>
                                      <p:cBhvr>
                                        <p:cTn id="30" dur="1" fill="hold">
                                          <p:stCondLst>
                                            <p:cond delay="0"/>
                                          </p:stCondLst>
                                        </p:cTn>
                                        <p:tgtEl>
                                          <p:spTgt spid="18"/>
                                        </p:tgtEl>
                                        <p:attrNameLst>
                                          <p:attrName>style.visibility</p:attrName>
                                        </p:attrNameLst>
                                      </p:cBhvr>
                                      <p:to>
                                        <p:strVal val="visible"/>
                                      </p:to>
                                    </p:set>
                                    <p:animEffect transition="in" filter="wipe(left)">
                                      <p:cBhvr>
                                        <p:cTn id="31" dur="2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childTnLst>
                                </p:cTn>
                              </p:par>
                              <p:par>
                                <p:cTn id="58" presetID="22" presetClass="entr" presetSubtype="8" fill="hold" grpId="0" nodeType="withEffect">
                                  <p:stCondLst>
                                    <p:cond delay="0"/>
                                  </p:stCondLst>
                                  <p:iterate type="lt">
                                    <p:tmPct val="10000"/>
                                  </p:iterate>
                                  <p:childTnLst>
                                    <p:set>
                                      <p:cBhvr>
                                        <p:cTn id="59" dur="1" fill="hold">
                                          <p:stCondLst>
                                            <p:cond delay="0"/>
                                          </p:stCondLst>
                                        </p:cTn>
                                        <p:tgtEl>
                                          <p:spTgt spid="23"/>
                                        </p:tgtEl>
                                        <p:attrNameLst>
                                          <p:attrName>style.visibility</p:attrName>
                                        </p:attrNameLst>
                                      </p:cBhvr>
                                      <p:to>
                                        <p:strVal val="visible"/>
                                      </p:to>
                                    </p:set>
                                    <p:animEffect transition="in" filter="wipe(left)">
                                      <p:cBhvr>
                                        <p:cTn id="6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8" grpId="0"/>
      <p:bldP spid="19" grpId="0" animBg="1"/>
      <p:bldP spid="20" grpId="0" animBg="1"/>
      <p:bldP spid="21" grpId="0"/>
      <p:bldP spid="23" grpId="0"/>
      <p:bldP spid="24" grpId="0" animBg="1"/>
      <p:bldP spid="25" grpId="0" animBg="1"/>
      <p:bldP spid="2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GB" sz="3600" b="1" dirty="0">
                <a:solidFill>
                  <a:schemeClr val="bg1"/>
                </a:solidFill>
              </a:rPr>
              <a:t>Role-cards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2" name="TextBox 1">
            <a:extLst>
              <a:ext uri="{FF2B5EF4-FFF2-40B4-BE49-F238E27FC236}">
                <a16:creationId xmlns:a16="http://schemas.microsoft.com/office/drawing/2014/main" id="{A63DDCB4-0E4F-1BD4-D80E-6B5E2F61656A}"/>
              </a:ext>
            </a:extLst>
          </p:cNvPr>
          <p:cNvSpPr txBox="1"/>
          <p:nvPr/>
        </p:nvSpPr>
        <p:spPr>
          <a:xfrm>
            <a:off x="122500" y="1336004"/>
            <a:ext cx="365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Partenaire A</a:t>
            </a:r>
          </a:p>
        </p:txBody>
      </p:sp>
      <p:graphicFrame>
        <p:nvGraphicFramePr>
          <p:cNvPr id="12" name="Table 11">
            <a:extLst>
              <a:ext uri="{FF2B5EF4-FFF2-40B4-BE49-F238E27FC236}">
                <a16:creationId xmlns:a16="http://schemas.microsoft.com/office/drawing/2014/main" id="{65BC8CD1-64E9-F7B9-0F6C-C6FE5A24A777}"/>
              </a:ext>
            </a:extLst>
          </p:cNvPr>
          <p:cNvGraphicFramePr>
            <a:graphicFrameLocks noGrp="1"/>
          </p:cNvGraphicFramePr>
          <p:nvPr/>
        </p:nvGraphicFramePr>
        <p:xfrm>
          <a:off x="122500" y="1898942"/>
          <a:ext cx="5946332" cy="4044661"/>
        </p:xfrm>
        <a:graphic>
          <a:graphicData uri="http://schemas.openxmlformats.org/drawingml/2006/table">
            <a:tbl>
              <a:tblPr firstRow="1" bandRow="1">
                <a:tableStyleId>{5940675A-B579-460E-94D1-54222C63F5DA}</a:tableStyleId>
              </a:tblPr>
              <a:tblGrid>
                <a:gridCol w="2904193">
                  <a:extLst>
                    <a:ext uri="{9D8B030D-6E8A-4147-A177-3AD203B41FA5}">
                      <a16:colId xmlns:a16="http://schemas.microsoft.com/office/drawing/2014/main" val="20000"/>
                    </a:ext>
                  </a:extLst>
                </a:gridCol>
                <a:gridCol w="3042139">
                  <a:extLst>
                    <a:ext uri="{9D8B030D-6E8A-4147-A177-3AD203B41FA5}">
                      <a16:colId xmlns:a16="http://schemas.microsoft.com/office/drawing/2014/main" val="20001"/>
                    </a:ext>
                  </a:extLst>
                </a:gridCol>
              </a:tblGrid>
              <a:tr h="974261">
                <a:tc>
                  <a:txBody>
                    <a:bodyPr/>
                    <a:lstStyle/>
                    <a:p>
                      <a:pPr algn="ctr"/>
                      <a:r>
                        <a:rPr lang="en-GB" sz="1900" b="1" dirty="0">
                          <a:solidFill>
                            <a:srgbClr val="002060"/>
                          </a:solidFill>
                        </a:rPr>
                        <a:t>Say there are these</a:t>
                      </a:r>
                      <a:r>
                        <a:rPr lang="en-GB" sz="1900" b="1" baseline="0" dirty="0">
                          <a:solidFill>
                            <a:srgbClr val="002060"/>
                          </a:solidFill>
                        </a:rPr>
                        <a:t> </a:t>
                      </a:r>
                      <a:r>
                        <a:rPr lang="en-GB" sz="1900" b="1" dirty="0">
                          <a:solidFill>
                            <a:srgbClr val="002060"/>
                          </a:solidFill>
                        </a:rPr>
                        <a:t>things</a:t>
                      </a:r>
                    </a:p>
                    <a:p>
                      <a:pPr algn="ctr"/>
                      <a:r>
                        <a:rPr lang="fr-FR" sz="1900" b="1" i="1" noProof="0" dirty="0">
                          <a:solidFill>
                            <a:srgbClr val="002060"/>
                          </a:solidFill>
                        </a:rPr>
                        <a:t>il y a ...</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1900" b="1" dirty="0">
                          <a:solidFill>
                            <a:srgbClr val="002060"/>
                          </a:solidFill>
                        </a:rPr>
                        <a:t>Write here what your partner</a:t>
                      </a:r>
                      <a:r>
                        <a:rPr lang="en-GB" sz="1900" b="1" baseline="0" dirty="0">
                          <a:solidFill>
                            <a:srgbClr val="002060"/>
                          </a:solidFill>
                        </a:rPr>
                        <a:t> says there is</a:t>
                      </a:r>
                      <a:endParaRPr lang="en-GB" sz="1900" b="1" dirty="0">
                        <a:solidFill>
                          <a:srgbClr val="002060"/>
                        </a:solidFill>
                      </a:endParaRP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83800">
                <a:tc>
                  <a:txBody>
                    <a:bodyPr/>
                    <a:lstStyle/>
                    <a:p>
                      <a:r>
                        <a:rPr lang="en-GB" sz="1900" dirty="0">
                          <a:solidFill>
                            <a:srgbClr val="002060"/>
                          </a:solidFill>
                        </a:rPr>
                        <a:t>1) a computer</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1)</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83800">
                <a:tc>
                  <a:txBody>
                    <a:bodyPr/>
                    <a:lstStyle/>
                    <a:p>
                      <a:r>
                        <a:rPr lang="en-GB" sz="1900" dirty="0">
                          <a:solidFill>
                            <a:srgbClr val="002060"/>
                          </a:solidFill>
                        </a:rPr>
                        <a:t>2) a house</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2)</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83800">
                <a:tc>
                  <a:txBody>
                    <a:bodyPr/>
                    <a:lstStyle/>
                    <a:p>
                      <a:r>
                        <a:rPr lang="en-GB" sz="1900" dirty="0">
                          <a:solidFill>
                            <a:srgbClr val="002060"/>
                          </a:solidFill>
                        </a:rPr>
                        <a:t>3) twelve cars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3)</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83800">
                <a:tc>
                  <a:txBody>
                    <a:bodyPr/>
                    <a:lstStyle/>
                    <a:p>
                      <a:r>
                        <a:rPr lang="en-GB" sz="1900" dirty="0">
                          <a:solidFill>
                            <a:srgbClr val="002060"/>
                          </a:solidFill>
                        </a:rPr>
                        <a:t>4) five boys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4)</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83800">
                <a:tc>
                  <a:txBody>
                    <a:bodyPr/>
                    <a:lstStyle/>
                    <a:p>
                      <a:r>
                        <a:rPr lang="en-GB" sz="1900" dirty="0">
                          <a:solidFill>
                            <a:srgbClr val="002060"/>
                          </a:solidFill>
                        </a:rPr>
                        <a:t>5) three shops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5)</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83800">
                <a:tc>
                  <a:txBody>
                    <a:bodyPr/>
                    <a:lstStyle/>
                    <a:p>
                      <a:r>
                        <a:rPr lang="en-GB" sz="1900" dirty="0">
                          <a:solidFill>
                            <a:srgbClr val="002060"/>
                          </a:solidFill>
                        </a:rPr>
                        <a:t>6) ten men</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6)</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83800">
                <a:tc>
                  <a:txBody>
                    <a:bodyPr/>
                    <a:lstStyle/>
                    <a:p>
                      <a:r>
                        <a:rPr lang="en-GB" sz="1900" dirty="0">
                          <a:solidFill>
                            <a:srgbClr val="002060"/>
                          </a:solidFill>
                        </a:rPr>
                        <a:t>7) two people</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7)</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383800">
                <a:tc>
                  <a:txBody>
                    <a:bodyPr/>
                    <a:lstStyle/>
                    <a:p>
                      <a:r>
                        <a:rPr lang="en-GB" sz="1900" dirty="0">
                          <a:solidFill>
                            <a:srgbClr val="002060"/>
                          </a:solidFill>
                        </a:rPr>
                        <a:t>8) four girls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8)</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3" name="TextBox 12">
            <a:extLst>
              <a:ext uri="{FF2B5EF4-FFF2-40B4-BE49-F238E27FC236}">
                <a16:creationId xmlns:a16="http://schemas.microsoft.com/office/drawing/2014/main" id="{649E0BE6-418D-FEB0-4AB9-1A1932E82DA0}"/>
              </a:ext>
            </a:extLst>
          </p:cNvPr>
          <p:cNvSpPr txBox="1"/>
          <p:nvPr/>
        </p:nvSpPr>
        <p:spPr>
          <a:xfrm>
            <a:off x="6096000" y="1336004"/>
            <a:ext cx="365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0055A5"/>
                </a:solidFill>
                <a:effectLst/>
                <a:uLnTx/>
                <a:uFillTx/>
                <a:latin typeface="Century Gothic"/>
                <a:ea typeface="+mn-ea"/>
                <a:cs typeface="+mn-cs"/>
              </a:rPr>
              <a:t>Partenaire B</a:t>
            </a:r>
          </a:p>
        </p:txBody>
      </p:sp>
      <p:graphicFrame>
        <p:nvGraphicFramePr>
          <p:cNvPr id="14" name="Table 13">
            <a:extLst>
              <a:ext uri="{FF2B5EF4-FFF2-40B4-BE49-F238E27FC236}">
                <a16:creationId xmlns:a16="http://schemas.microsoft.com/office/drawing/2014/main" id="{0AFA0239-81C8-9EE2-C2FC-EC32F87F3A8B}"/>
              </a:ext>
            </a:extLst>
          </p:cNvPr>
          <p:cNvGraphicFramePr>
            <a:graphicFrameLocks noGrp="1"/>
          </p:cNvGraphicFramePr>
          <p:nvPr/>
        </p:nvGraphicFramePr>
        <p:xfrm>
          <a:off x="6191170" y="1898942"/>
          <a:ext cx="5878330" cy="4044661"/>
        </p:xfrm>
        <a:graphic>
          <a:graphicData uri="http://schemas.openxmlformats.org/drawingml/2006/table">
            <a:tbl>
              <a:tblPr firstRow="1" bandRow="1">
                <a:tableStyleId>{5940675A-B579-460E-94D1-54222C63F5DA}</a:tableStyleId>
              </a:tblPr>
              <a:tblGrid>
                <a:gridCol w="2930732">
                  <a:extLst>
                    <a:ext uri="{9D8B030D-6E8A-4147-A177-3AD203B41FA5}">
                      <a16:colId xmlns:a16="http://schemas.microsoft.com/office/drawing/2014/main" val="20000"/>
                    </a:ext>
                  </a:extLst>
                </a:gridCol>
                <a:gridCol w="2947598">
                  <a:extLst>
                    <a:ext uri="{9D8B030D-6E8A-4147-A177-3AD203B41FA5}">
                      <a16:colId xmlns:a16="http://schemas.microsoft.com/office/drawing/2014/main" val="20001"/>
                    </a:ext>
                  </a:extLst>
                </a:gridCol>
              </a:tblGrid>
              <a:tr h="974261">
                <a:tc>
                  <a:txBody>
                    <a:bodyPr/>
                    <a:lstStyle/>
                    <a:p>
                      <a:pPr algn="ctr"/>
                      <a:r>
                        <a:rPr lang="en-GB" sz="1900" b="1" dirty="0">
                          <a:solidFill>
                            <a:srgbClr val="002060"/>
                          </a:solidFill>
                        </a:rPr>
                        <a:t>Say there are these</a:t>
                      </a:r>
                      <a:r>
                        <a:rPr lang="en-GB" sz="1900" b="1" baseline="0" dirty="0">
                          <a:solidFill>
                            <a:srgbClr val="002060"/>
                          </a:solidFill>
                        </a:rPr>
                        <a:t> </a:t>
                      </a:r>
                      <a:r>
                        <a:rPr lang="en-GB" sz="1900" b="1" dirty="0">
                          <a:solidFill>
                            <a:srgbClr val="002060"/>
                          </a:solidFill>
                        </a:rPr>
                        <a:t>things</a:t>
                      </a:r>
                    </a:p>
                    <a:p>
                      <a:pPr algn="ctr"/>
                      <a:r>
                        <a:rPr lang="fr-FR" sz="1900" b="1" i="1" noProof="0" dirty="0">
                          <a:solidFill>
                            <a:srgbClr val="002060"/>
                          </a:solidFill>
                        </a:rPr>
                        <a:t>il y a ...</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1900" b="1" dirty="0">
                          <a:solidFill>
                            <a:srgbClr val="002060"/>
                          </a:solidFill>
                        </a:rPr>
                        <a:t>Write here what your partner</a:t>
                      </a:r>
                      <a:r>
                        <a:rPr lang="en-GB" sz="1900" b="1" baseline="0" dirty="0">
                          <a:solidFill>
                            <a:srgbClr val="002060"/>
                          </a:solidFill>
                        </a:rPr>
                        <a:t> says there is</a:t>
                      </a:r>
                      <a:endParaRPr lang="en-GB" sz="1900" b="1" dirty="0">
                        <a:solidFill>
                          <a:srgbClr val="002060"/>
                        </a:solidFill>
                      </a:endParaRP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383800">
                <a:tc>
                  <a:txBody>
                    <a:bodyPr/>
                    <a:lstStyle/>
                    <a:p>
                      <a:r>
                        <a:rPr lang="en-GB" sz="1900" dirty="0">
                          <a:solidFill>
                            <a:srgbClr val="002060"/>
                          </a:solidFill>
                        </a:rPr>
                        <a:t>1) a boy</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1)</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383800">
                <a:tc>
                  <a:txBody>
                    <a:bodyPr/>
                    <a:lstStyle/>
                    <a:p>
                      <a:r>
                        <a:rPr lang="en-GB" sz="1900" dirty="0">
                          <a:solidFill>
                            <a:srgbClr val="002060"/>
                          </a:solidFill>
                        </a:rPr>
                        <a:t>2) four cars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2)</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383800">
                <a:tc>
                  <a:txBody>
                    <a:bodyPr/>
                    <a:lstStyle/>
                    <a:p>
                      <a:r>
                        <a:rPr lang="en-GB" sz="1900" dirty="0">
                          <a:solidFill>
                            <a:srgbClr val="002060"/>
                          </a:solidFill>
                        </a:rPr>
                        <a:t>3) two girls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3)</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383800">
                <a:tc>
                  <a:txBody>
                    <a:bodyPr/>
                    <a:lstStyle/>
                    <a:p>
                      <a:r>
                        <a:rPr lang="en-GB" sz="1900" dirty="0">
                          <a:solidFill>
                            <a:srgbClr val="002060"/>
                          </a:solidFill>
                        </a:rPr>
                        <a:t>4) seven computers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4)</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383800">
                <a:tc>
                  <a:txBody>
                    <a:bodyPr/>
                    <a:lstStyle/>
                    <a:p>
                      <a:r>
                        <a:rPr lang="en-GB" sz="1900" dirty="0">
                          <a:solidFill>
                            <a:srgbClr val="002060"/>
                          </a:solidFill>
                        </a:rPr>
                        <a:t>5) nine people</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5)</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383800">
                <a:tc>
                  <a:txBody>
                    <a:bodyPr/>
                    <a:lstStyle/>
                    <a:p>
                      <a:r>
                        <a:rPr lang="en-GB" sz="1900" dirty="0">
                          <a:solidFill>
                            <a:srgbClr val="002060"/>
                          </a:solidFill>
                        </a:rPr>
                        <a:t>6) five shops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6)</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383800">
                <a:tc>
                  <a:txBody>
                    <a:bodyPr/>
                    <a:lstStyle/>
                    <a:p>
                      <a:r>
                        <a:rPr lang="en-GB" sz="1900" dirty="0">
                          <a:solidFill>
                            <a:srgbClr val="002060"/>
                          </a:solidFill>
                        </a:rPr>
                        <a:t>7) a window</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7)</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383800">
                <a:tc>
                  <a:txBody>
                    <a:bodyPr/>
                    <a:lstStyle/>
                    <a:p>
                      <a:r>
                        <a:rPr lang="en-GB" sz="1900" dirty="0">
                          <a:solidFill>
                            <a:srgbClr val="002060"/>
                          </a:solidFill>
                        </a:rPr>
                        <a:t>8) two houses</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1900" dirty="0">
                          <a:solidFill>
                            <a:srgbClr val="002060"/>
                          </a:solidFill>
                        </a:rPr>
                        <a:t>8)</a:t>
                      </a:r>
                    </a:p>
                  </a:txBody>
                  <a:tcPr marL="88569" marR="88569" marT="44285" marB="44285"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8564494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2A167E4E-7809-4820-AEDA-8DF35F16A8AC}"/>
              </a:ext>
            </a:extLst>
          </p:cNvPr>
          <p:cNvGraphicFramePr>
            <a:graphicFrameLocks noGrp="1"/>
          </p:cNvGraphicFramePr>
          <p:nvPr/>
        </p:nvGraphicFramePr>
        <p:xfrm>
          <a:off x="562963" y="1677778"/>
          <a:ext cx="8128000" cy="461952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2060"/>
                          </a:solidFill>
                        </a:rPr>
                        <a:t>Say there are these</a:t>
                      </a:r>
                      <a:r>
                        <a:rPr lang="en-GB" sz="2000" b="1" baseline="0" dirty="0">
                          <a:solidFill>
                            <a:srgbClr val="002060"/>
                          </a:solidFill>
                        </a:rPr>
                        <a:t> </a:t>
                      </a:r>
                      <a:r>
                        <a:rPr lang="en-GB" sz="2000" b="1" dirty="0">
                          <a:solidFill>
                            <a:srgbClr val="002060"/>
                          </a:solidFill>
                        </a:rPr>
                        <a:t>things</a:t>
                      </a:r>
                    </a:p>
                    <a:p>
                      <a:pPr algn="ctr"/>
                      <a:r>
                        <a:rPr lang="fr-FR" sz="2000" b="1" i="1" noProof="0" dirty="0">
                          <a:solidFill>
                            <a:srgbClr val="002060"/>
                          </a:solidFill>
                        </a:rPr>
                        <a:t>il y a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Write here what your partner</a:t>
                      </a:r>
                      <a:r>
                        <a:rPr lang="en-GB" sz="2000" b="1" baseline="0" dirty="0">
                          <a:solidFill>
                            <a:srgbClr val="002060"/>
                          </a:solidFill>
                        </a:rPr>
                        <a:t> says there is</a:t>
                      </a:r>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2060"/>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8832">
                <a:tc>
                  <a:txBody>
                    <a:bodyPr/>
                    <a:lstStyle/>
                    <a:p>
                      <a:r>
                        <a:rPr lang="en-GB" sz="2000" dirty="0">
                          <a:solidFill>
                            <a:srgbClr val="002060"/>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8832">
                <a:tc>
                  <a:txBody>
                    <a:bodyPr/>
                    <a:lstStyle/>
                    <a:p>
                      <a:r>
                        <a:rPr lang="en-GB" sz="2000" dirty="0">
                          <a:solidFill>
                            <a:srgbClr val="002060"/>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8832">
                <a:tc>
                  <a:txBody>
                    <a:bodyPr/>
                    <a:lstStyle/>
                    <a:p>
                      <a:r>
                        <a:rPr lang="en-GB" sz="2000" dirty="0">
                          <a:solidFill>
                            <a:srgbClr val="002060"/>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8832">
                <a:tc>
                  <a:txBody>
                    <a:bodyPr/>
                    <a:lstStyle/>
                    <a:p>
                      <a:r>
                        <a:rPr lang="en-GB" sz="2000" dirty="0">
                          <a:solidFill>
                            <a:srgbClr val="002060"/>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8832">
                <a:tc>
                  <a:txBody>
                    <a:bodyPr/>
                    <a:lstStyle/>
                    <a:p>
                      <a:r>
                        <a:rPr lang="en-GB" sz="2000" dirty="0">
                          <a:solidFill>
                            <a:srgbClr val="002060"/>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8832">
                <a:tc>
                  <a:txBody>
                    <a:bodyPr/>
                    <a:lstStyle/>
                    <a:p>
                      <a:r>
                        <a:rPr lang="en-GB" sz="2000" dirty="0">
                          <a:solidFill>
                            <a:srgbClr val="002060"/>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8832">
                <a:tc>
                  <a:txBody>
                    <a:bodyPr/>
                    <a:lstStyle/>
                    <a:p>
                      <a:r>
                        <a:rPr lang="en-GB" sz="2000" dirty="0">
                          <a:solidFill>
                            <a:srgbClr val="002060"/>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4" name="Title 3"/>
          <p:cNvSpPr>
            <a:spLocks noGrp="1"/>
          </p:cNvSpPr>
          <p:nvPr>
            <p:ph type="title"/>
          </p:nvPr>
        </p:nvSpPr>
        <p:spPr>
          <a:xfrm>
            <a:off x="0" y="213557"/>
            <a:ext cx="4908828" cy="647577"/>
          </a:xfrm>
        </p:spPr>
        <p:txBody>
          <a:bodyPr>
            <a:noAutofit/>
          </a:bodyPr>
          <a:lstStyle/>
          <a:p>
            <a:r>
              <a:rPr lang="fr-FR" sz="2800" b="1" dirty="0">
                <a:solidFill>
                  <a:schemeClr val="bg1"/>
                </a:solidFill>
              </a:rPr>
              <a:t>Réponses - Partenaire A</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grpSp>
        <p:nvGrpSpPr>
          <p:cNvPr id="10" name="Group 9">
            <a:extLst>
              <a:ext uri="{FF2B5EF4-FFF2-40B4-BE49-F238E27FC236}">
                <a16:creationId xmlns:a16="http://schemas.microsoft.com/office/drawing/2014/main" id="{6AABFE00-932F-43B0-8C38-95965C230794}"/>
              </a:ext>
            </a:extLst>
          </p:cNvPr>
          <p:cNvGrpSpPr/>
          <p:nvPr/>
        </p:nvGrpSpPr>
        <p:grpSpPr>
          <a:xfrm>
            <a:off x="1163054" y="2381942"/>
            <a:ext cx="3859255" cy="3885003"/>
            <a:chOff x="2669317" y="2170546"/>
            <a:chExt cx="3859255" cy="3885003"/>
          </a:xfrm>
        </p:grpSpPr>
        <p:sp>
          <p:nvSpPr>
            <p:cNvPr id="11" name="TextBox 10">
              <a:extLst>
                <a:ext uri="{FF2B5EF4-FFF2-40B4-BE49-F238E27FC236}">
                  <a16:creationId xmlns:a16="http://schemas.microsoft.com/office/drawing/2014/main" id="{1FFFD92C-93FF-4977-A768-709553C3E22D}"/>
                </a:ext>
              </a:extLst>
            </p:cNvPr>
            <p:cNvSpPr txBox="1"/>
            <p:nvPr/>
          </p:nvSpPr>
          <p:spPr>
            <a:xfrm>
              <a:off x="3108052" y="2170546"/>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a computer</a:t>
              </a:r>
            </a:p>
          </p:txBody>
        </p:sp>
        <p:sp>
          <p:nvSpPr>
            <p:cNvPr id="12" name="TextBox 11">
              <a:extLst>
                <a:ext uri="{FF2B5EF4-FFF2-40B4-BE49-F238E27FC236}">
                  <a16:creationId xmlns:a16="http://schemas.microsoft.com/office/drawing/2014/main" id="{739EFF4F-C854-4674-A27C-CF2C99C59E80}"/>
                </a:ext>
              </a:extLst>
            </p:cNvPr>
            <p:cNvSpPr txBox="1"/>
            <p:nvPr/>
          </p:nvSpPr>
          <p:spPr>
            <a:xfrm>
              <a:off x="3443291" y="2687403"/>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a house</a:t>
              </a:r>
            </a:p>
          </p:txBody>
        </p:sp>
        <p:sp>
          <p:nvSpPr>
            <p:cNvPr id="13" name="TextBox 12">
              <a:extLst>
                <a:ext uri="{FF2B5EF4-FFF2-40B4-BE49-F238E27FC236}">
                  <a16:creationId xmlns:a16="http://schemas.microsoft.com/office/drawing/2014/main" id="{97A46DF2-F17E-4522-9134-E0A9B16EF6C8}"/>
                </a:ext>
              </a:extLst>
            </p:cNvPr>
            <p:cNvSpPr txBox="1"/>
            <p:nvPr/>
          </p:nvSpPr>
          <p:spPr>
            <a:xfrm>
              <a:off x="3194091" y="3172847"/>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twelve cars</a:t>
              </a:r>
            </a:p>
          </p:txBody>
        </p:sp>
        <p:sp>
          <p:nvSpPr>
            <p:cNvPr id="14" name="TextBox 13">
              <a:extLst>
                <a:ext uri="{FF2B5EF4-FFF2-40B4-BE49-F238E27FC236}">
                  <a16:creationId xmlns:a16="http://schemas.microsoft.com/office/drawing/2014/main" id="{391F7226-E18C-4A87-A360-77B8D811C931}"/>
                </a:ext>
              </a:extLst>
            </p:cNvPr>
            <p:cNvSpPr txBox="1"/>
            <p:nvPr/>
          </p:nvSpPr>
          <p:spPr>
            <a:xfrm>
              <a:off x="3307572" y="3657933"/>
              <a:ext cx="322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five boys</a:t>
              </a:r>
            </a:p>
          </p:txBody>
        </p:sp>
        <p:sp>
          <p:nvSpPr>
            <p:cNvPr id="15" name="TextBox 14">
              <a:extLst>
                <a:ext uri="{FF2B5EF4-FFF2-40B4-BE49-F238E27FC236}">
                  <a16:creationId xmlns:a16="http://schemas.microsoft.com/office/drawing/2014/main" id="{A4A288EB-A777-4492-B71A-B5A29EED34E4}"/>
                </a:ext>
              </a:extLst>
            </p:cNvPr>
            <p:cNvSpPr txBox="1"/>
            <p:nvPr/>
          </p:nvSpPr>
          <p:spPr>
            <a:xfrm>
              <a:off x="3161426" y="4143377"/>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three shops</a:t>
              </a:r>
            </a:p>
          </p:txBody>
        </p:sp>
        <p:sp>
          <p:nvSpPr>
            <p:cNvPr id="16" name="TextBox 15">
              <a:extLst>
                <a:ext uri="{FF2B5EF4-FFF2-40B4-BE49-F238E27FC236}">
                  <a16:creationId xmlns:a16="http://schemas.microsoft.com/office/drawing/2014/main" id="{2AD8B44D-7F97-4A62-ACF9-2D3B26B12D36}"/>
                </a:ext>
              </a:extLst>
            </p:cNvPr>
            <p:cNvSpPr txBox="1"/>
            <p:nvPr/>
          </p:nvSpPr>
          <p:spPr>
            <a:xfrm>
              <a:off x="2669317" y="4644661"/>
              <a:ext cx="2747211" cy="457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ten men</a:t>
              </a:r>
            </a:p>
          </p:txBody>
        </p:sp>
        <p:sp>
          <p:nvSpPr>
            <p:cNvPr id="17" name="TextBox 16">
              <a:extLst>
                <a:ext uri="{FF2B5EF4-FFF2-40B4-BE49-F238E27FC236}">
                  <a16:creationId xmlns:a16="http://schemas.microsoft.com/office/drawing/2014/main" id="{BA8EF052-8935-4F46-B9B7-EA28B9B20043}"/>
                </a:ext>
              </a:extLst>
            </p:cNvPr>
            <p:cNvSpPr txBox="1"/>
            <p:nvPr/>
          </p:nvSpPr>
          <p:spPr>
            <a:xfrm>
              <a:off x="3128769" y="5101861"/>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two people</a:t>
              </a:r>
            </a:p>
          </p:txBody>
        </p:sp>
        <p:sp>
          <p:nvSpPr>
            <p:cNvPr id="18" name="TextBox 17">
              <a:extLst>
                <a:ext uri="{FF2B5EF4-FFF2-40B4-BE49-F238E27FC236}">
                  <a16:creationId xmlns:a16="http://schemas.microsoft.com/office/drawing/2014/main" id="{5B5ED9EC-87A0-4B78-82B7-A770379E4819}"/>
                </a:ext>
              </a:extLst>
            </p:cNvPr>
            <p:cNvSpPr txBox="1"/>
            <p:nvPr/>
          </p:nvSpPr>
          <p:spPr>
            <a:xfrm>
              <a:off x="3318691" y="5593884"/>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four girls</a:t>
              </a:r>
            </a:p>
          </p:txBody>
        </p:sp>
      </p:grpSp>
      <p:sp>
        <p:nvSpPr>
          <p:cNvPr id="19" name="TextBox 18">
            <a:extLst>
              <a:ext uri="{FF2B5EF4-FFF2-40B4-BE49-F238E27FC236}">
                <a16:creationId xmlns:a16="http://schemas.microsoft.com/office/drawing/2014/main" id="{9FF3D262-841D-42CC-9593-1A7D14D07380}"/>
              </a:ext>
            </a:extLst>
          </p:cNvPr>
          <p:cNvSpPr txBox="1"/>
          <p:nvPr/>
        </p:nvSpPr>
        <p:spPr>
          <a:xfrm>
            <a:off x="182914" y="1163992"/>
            <a:ext cx="9955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04F75"/>
                </a:solidFill>
                <a:effectLst/>
                <a:uLnTx/>
                <a:uFillTx/>
                <a:latin typeface="Century Gothic"/>
                <a:ea typeface="+mn-ea"/>
                <a:cs typeface="+mn-cs"/>
              </a:rPr>
              <a:t>Il y a quoi? Parle en fran</a:t>
            </a:r>
            <a:r>
              <a:rPr kumimoji="0" lang="fr-FR" sz="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çais. </a:t>
            </a:r>
            <a:r>
              <a:rPr kumimoji="0" lang="fr-FR" sz="2000" b="0" i="0" u="none" strike="noStrike" kern="1200" cap="none" spc="0" normalizeH="0" baseline="0" noProof="0" dirty="0">
                <a:ln>
                  <a:noFill/>
                </a:ln>
                <a:solidFill>
                  <a:srgbClr val="104F75"/>
                </a:solidFill>
                <a:effectLst/>
                <a:uLnTx/>
                <a:uFillTx/>
                <a:latin typeface="Century Gothic"/>
                <a:ea typeface="+mn-ea"/>
                <a:cs typeface="+mn-cs"/>
              </a:rPr>
              <a:t>Écris en anglais!</a:t>
            </a:r>
          </a:p>
        </p:txBody>
      </p:sp>
      <p:sp>
        <p:nvSpPr>
          <p:cNvPr id="20" name="TextBox 19">
            <a:extLst>
              <a:ext uri="{FF2B5EF4-FFF2-40B4-BE49-F238E27FC236}">
                <a16:creationId xmlns:a16="http://schemas.microsoft.com/office/drawing/2014/main" id="{BDCDD23D-2787-4764-A22E-FBF99857253E}"/>
              </a:ext>
            </a:extLst>
          </p:cNvPr>
          <p:cNvSpPr txBox="1"/>
          <p:nvPr/>
        </p:nvSpPr>
        <p:spPr>
          <a:xfrm>
            <a:off x="5150810" y="2406916"/>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a boy</a:t>
            </a:r>
          </a:p>
        </p:txBody>
      </p:sp>
      <p:sp>
        <p:nvSpPr>
          <p:cNvPr id="21" name="TextBox 20">
            <a:extLst>
              <a:ext uri="{FF2B5EF4-FFF2-40B4-BE49-F238E27FC236}">
                <a16:creationId xmlns:a16="http://schemas.microsoft.com/office/drawing/2014/main" id="{F4193A1E-D3DE-4EB2-A1A1-ADC40EFEB69F}"/>
              </a:ext>
            </a:extLst>
          </p:cNvPr>
          <p:cNvSpPr txBox="1"/>
          <p:nvPr/>
        </p:nvSpPr>
        <p:spPr>
          <a:xfrm>
            <a:off x="5086301" y="2910492"/>
            <a:ext cx="2981491" cy="4722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four cars</a:t>
            </a:r>
          </a:p>
        </p:txBody>
      </p:sp>
      <p:sp>
        <p:nvSpPr>
          <p:cNvPr id="22" name="TextBox 21">
            <a:extLst>
              <a:ext uri="{FF2B5EF4-FFF2-40B4-BE49-F238E27FC236}">
                <a16:creationId xmlns:a16="http://schemas.microsoft.com/office/drawing/2014/main" id="{CF7B757C-E1F8-4BD2-A494-BEC6AD2F2D7E}"/>
              </a:ext>
            </a:extLst>
          </p:cNvPr>
          <p:cNvSpPr txBox="1"/>
          <p:nvPr/>
        </p:nvSpPr>
        <p:spPr>
          <a:xfrm>
            <a:off x="5058493" y="3374124"/>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two girls</a:t>
            </a:r>
          </a:p>
        </p:txBody>
      </p:sp>
      <p:sp>
        <p:nvSpPr>
          <p:cNvPr id="23" name="TextBox 22">
            <a:extLst>
              <a:ext uri="{FF2B5EF4-FFF2-40B4-BE49-F238E27FC236}">
                <a16:creationId xmlns:a16="http://schemas.microsoft.com/office/drawing/2014/main" id="{87423774-C280-450A-A42A-6D9DA97A974E}"/>
              </a:ext>
            </a:extLst>
          </p:cNvPr>
          <p:cNvSpPr txBox="1"/>
          <p:nvPr/>
        </p:nvSpPr>
        <p:spPr>
          <a:xfrm>
            <a:off x="5393713" y="3860361"/>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seven computers</a:t>
            </a:r>
          </a:p>
        </p:txBody>
      </p:sp>
      <p:sp>
        <p:nvSpPr>
          <p:cNvPr id="24" name="TextBox 23">
            <a:extLst>
              <a:ext uri="{FF2B5EF4-FFF2-40B4-BE49-F238E27FC236}">
                <a16:creationId xmlns:a16="http://schemas.microsoft.com/office/drawing/2014/main" id="{778D8B5D-8902-43B2-BD91-1E35FCFC1D92}"/>
              </a:ext>
            </a:extLst>
          </p:cNvPr>
          <p:cNvSpPr txBox="1"/>
          <p:nvPr/>
        </p:nvSpPr>
        <p:spPr>
          <a:xfrm>
            <a:off x="5154364" y="4364960"/>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nine people</a:t>
            </a:r>
          </a:p>
        </p:txBody>
      </p:sp>
      <p:sp>
        <p:nvSpPr>
          <p:cNvPr id="25" name="TextBox 24">
            <a:extLst>
              <a:ext uri="{FF2B5EF4-FFF2-40B4-BE49-F238E27FC236}">
                <a16:creationId xmlns:a16="http://schemas.microsoft.com/office/drawing/2014/main" id="{8886F8DC-71DD-4FFB-893A-3594A7DF1325}"/>
              </a:ext>
            </a:extLst>
          </p:cNvPr>
          <p:cNvSpPr txBox="1"/>
          <p:nvPr/>
        </p:nvSpPr>
        <p:spPr>
          <a:xfrm>
            <a:off x="5124173" y="485283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five shops</a:t>
            </a:r>
          </a:p>
        </p:txBody>
      </p:sp>
      <p:sp>
        <p:nvSpPr>
          <p:cNvPr id="26" name="TextBox 25">
            <a:extLst>
              <a:ext uri="{FF2B5EF4-FFF2-40B4-BE49-F238E27FC236}">
                <a16:creationId xmlns:a16="http://schemas.microsoft.com/office/drawing/2014/main" id="{93438C55-669B-4B0D-9CA4-60B4D254FF88}"/>
              </a:ext>
            </a:extLst>
          </p:cNvPr>
          <p:cNvSpPr txBox="1"/>
          <p:nvPr/>
        </p:nvSpPr>
        <p:spPr>
          <a:xfrm>
            <a:off x="5145436" y="5340455"/>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a window</a:t>
            </a:r>
          </a:p>
        </p:txBody>
      </p:sp>
      <p:sp>
        <p:nvSpPr>
          <p:cNvPr id="27" name="TextBox 26">
            <a:extLst>
              <a:ext uri="{FF2B5EF4-FFF2-40B4-BE49-F238E27FC236}">
                <a16:creationId xmlns:a16="http://schemas.microsoft.com/office/drawing/2014/main" id="{F1911193-6466-4DFA-934B-75414091DD4B}"/>
              </a:ext>
            </a:extLst>
          </p:cNvPr>
          <p:cNvSpPr txBox="1"/>
          <p:nvPr/>
        </p:nvSpPr>
        <p:spPr>
          <a:xfrm>
            <a:off x="5028133" y="5828576"/>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a:ea typeface="+mn-ea"/>
                <a:cs typeface="+mn-cs"/>
              </a:rPr>
              <a:t>two houses</a:t>
            </a:r>
          </a:p>
        </p:txBody>
      </p:sp>
      <p:cxnSp>
        <p:nvCxnSpPr>
          <p:cNvPr id="28" name="Straight Arrow Connector 27">
            <a:extLst>
              <a:ext uri="{FF2B5EF4-FFF2-40B4-BE49-F238E27FC236}">
                <a16:creationId xmlns:a16="http://schemas.microsoft.com/office/drawing/2014/main" id="{AD511D26-B47E-4788-9C1D-01DF21C01609}"/>
              </a:ext>
            </a:extLst>
          </p:cNvPr>
          <p:cNvCxnSpPr/>
          <p:nvPr/>
        </p:nvCxnSpPr>
        <p:spPr>
          <a:xfrm flipH="1">
            <a:off x="6648909" y="769367"/>
            <a:ext cx="10633" cy="823158"/>
          </a:xfrm>
          <a:prstGeom prst="straightConnector1">
            <a:avLst/>
          </a:prstGeom>
          <a:ln w="57150">
            <a:solidFill>
              <a:srgbClr val="EE6000"/>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F1A2627-FD8E-4492-ACE2-7B29C7034086}"/>
              </a:ext>
            </a:extLst>
          </p:cNvPr>
          <p:cNvSpPr/>
          <p:nvPr/>
        </p:nvSpPr>
        <p:spPr>
          <a:xfrm>
            <a:off x="9170751" y="1758672"/>
            <a:ext cx="2541081"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what Partner B said</a:t>
            </a:r>
          </a:p>
        </p:txBody>
      </p:sp>
      <p:sp>
        <p:nvSpPr>
          <p:cNvPr id="30" name="TextBox 29">
            <a:extLst>
              <a:ext uri="{FF2B5EF4-FFF2-40B4-BE49-F238E27FC236}">
                <a16:creationId xmlns:a16="http://schemas.microsoft.com/office/drawing/2014/main" id="{B53FAF69-1F46-470E-92C7-1992467AC29A}"/>
              </a:ext>
            </a:extLst>
          </p:cNvPr>
          <p:cNvSpPr txBox="1"/>
          <p:nvPr/>
        </p:nvSpPr>
        <p:spPr>
          <a:xfrm>
            <a:off x="8991739" y="2389439"/>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un garçon</a:t>
            </a:r>
          </a:p>
        </p:txBody>
      </p:sp>
      <p:sp>
        <p:nvSpPr>
          <p:cNvPr id="31" name="TextBox 30">
            <a:extLst>
              <a:ext uri="{FF2B5EF4-FFF2-40B4-BE49-F238E27FC236}">
                <a16:creationId xmlns:a16="http://schemas.microsoft.com/office/drawing/2014/main" id="{94A00D0C-8D0B-4EFA-B1F1-61F9C98CCAF4}"/>
              </a:ext>
            </a:extLst>
          </p:cNvPr>
          <p:cNvSpPr txBox="1"/>
          <p:nvPr/>
        </p:nvSpPr>
        <p:spPr>
          <a:xfrm>
            <a:off x="9018501" y="2898892"/>
            <a:ext cx="2981491" cy="4722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quatre voitures</a:t>
            </a:r>
          </a:p>
        </p:txBody>
      </p:sp>
      <p:sp>
        <p:nvSpPr>
          <p:cNvPr id="32" name="TextBox 31">
            <a:extLst>
              <a:ext uri="{FF2B5EF4-FFF2-40B4-BE49-F238E27FC236}">
                <a16:creationId xmlns:a16="http://schemas.microsoft.com/office/drawing/2014/main" id="{B9E14B4A-611A-4AAA-A4EC-50592E30C081}"/>
              </a:ext>
            </a:extLst>
          </p:cNvPr>
          <p:cNvSpPr txBox="1"/>
          <p:nvPr/>
        </p:nvSpPr>
        <p:spPr>
          <a:xfrm>
            <a:off x="9759777" y="3436180"/>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deux filles</a:t>
            </a:r>
          </a:p>
        </p:txBody>
      </p:sp>
      <p:sp>
        <p:nvSpPr>
          <p:cNvPr id="33" name="TextBox 32">
            <a:extLst>
              <a:ext uri="{FF2B5EF4-FFF2-40B4-BE49-F238E27FC236}">
                <a16:creationId xmlns:a16="http://schemas.microsoft.com/office/drawing/2014/main" id="{909F62A8-43BC-4F38-BFB9-75608AAF44A1}"/>
              </a:ext>
            </a:extLst>
          </p:cNvPr>
          <p:cNvSpPr txBox="1"/>
          <p:nvPr/>
        </p:nvSpPr>
        <p:spPr>
          <a:xfrm>
            <a:off x="9214810" y="3912839"/>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sept ordinateurs</a:t>
            </a:r>
          </a:p>
        </p:txBody>
      </p:sp>
      <p:sp>
        <p:nvSpPr>
          <p:cNvPr id="34" name="TextBox 33">
            <a:extLst>
              <a:ext uri="{FF2B5EF4-FFF2-40B4-BE49-F238E27FC236}">
                <a16:creationId xmlns:a16="http://schemas.microsoft.com/office/drawing/2014/main" id="{398C6F37-7126-4C47-8BF4-3AA2705A2677}"/>
              </a:ext>
            </a:extLst>
          </p:cNvPr>
          <p:cNvSpPr txBox="1"/>
          <p:nvPr/>
        </p:nvSpPr>
        <p:spPr>
          <a:xfrm>
            <a:off x="9291704" y="4389498"/>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neuf personnes</a:t>
            </a:r>
          </a:p>
        </p:txBody>
      </p:sp>
      <p:sp>
        <p:nvSpPr>
          <p:cNvPr id="35" name="TextBox 34">
            <a:extLst>
              <a:ext uri="{FF2B5EF4-FFF2-40B4-BE49-F238E27FC236}">
                <a16:creationId xmlns:a16="http://schemas.microsoft.com/office/drawing/2014/main" id="{58730A30-7762-49C3-8F11-976CF747EA20}"/>
              </a:ext>
            </a:extLst>
          </p:cNvPr>
          <p:cNvSpPr txBox="1"/>
          <p:nvPr/>
        </p:nvSpPr>
        <p:spPr>
          <a:xfrm>
            <a:off x="9473815" y="4861649"/>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cinq magasins</a:t>
            </a:r>
          </a:p>
        </p:txBody>
      </p:sp>
      <p:sp>
        <p:nvSpPr>
          <p:cNvPr id="36" name="TextBox 35">
            <a:extLst>
              <a:ext uri="{FF2B5EF4-FFF2-40B4-BE49-F238E27FC236}">
                <a16:creationId xmlns:a16="http://schemas.microsoft.com/office/drawing/2014/main" id="{C537BE88-B2EB-4475-81F7-973E4DE7D458}"/>
              </a:ext>
            </a:extLst>
          </p:cNvPr>
          <p:cNvSpPr txBox="1"/>
          <p:nvPr/>
        </p:nvSpPr>
        <p:spPr>
          <a:xfrm>
            <a:off x="9158430" y="5349113"/>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une fenêtre</a:t>
            </a:r>
          </a:p>
        </p:txBody>
      </p:sp>
      <p:sp>
        <p:nvSpPr>
          <p:cNvPr id="37" name="TextBox 36">
            <a:extLst>
              <a:ext uri="{FF2B5EF4-FFF2-40B4-BE49-F238E27FC236}">
                <a16:creationId xmlns:a16="http://schemas.microsoft.com/office/drawing/2014/main" id="{E2B4D3C3-23C4-47EA-B915-777C79F43085}"/>
              </a:ext>
            </a:extLst>
          </p:cNvPr>
          <p:cNvSpPr txBox="1"/>
          <p:nvPr/>
        </p:nvSpPr>
        <p:spPr>
          <a:xfrm>
            <a:off x="9484394" y="5850059"/>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deux maisons</a:t>
            </a:r>
          </a:p>
        </p:txBody>
      </p:sp>
      <p:sp>
        <p:nvSpPr>
          <p:cNvPr id="38" name="Rectangle 37">
            <a:extLst>
              <a:ext uri="{FF2B5EF4-FFF2-40B4-BE49-F238E27FC236}">
                <a16:creationId xmlns:a16="http://schemas.microsoft.com/office/drawing/2014/main" id="{7CA349E0-D29A-4938-BCF7-E75CF474E186}"/>
              </a:ext>
            </a:extLst>
          </p:cNvPr>
          <p:cNvSpPr/>
          <p:nvPr/>
        </p:nvSpPr>
        <p:spPr>
          <a:xfrm>
            <a:off x="562963" y="2367956"/>
            <a:ext cx="4064000" cy="3922285"/>
          </a:xfrm>
          <a:prstGeom prst="rect">
            <a:avLst/>
          </a:prstGeom>
          <a:solidFill>
            <a:schemeClr val="bg1">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04F75"/>
              </a:solidFill>
              <a:effectLst/>
              <a:uLnTx/>
              <a:uFillTx/>
              <a:latin typeface="Century Gothic"/>
              <a:ea typeface="+mn-ea"/>
              <a:cs typeface="+mn-cs"/>
            </a:endParaRPr>
          </a:p>
        </p:txBody>
      </p:sp>
    </p:spTree>
    <p:extLst>
      <p:ext uri="{BB962C8B-B14F-4D97-AF65-F5344CB8AC3E}">
        <p14:creationId xmlns:p14="http://schemas.microsoft.com/office/powerpoint/2010/main" val="282847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30" grpId="0"/>
      <p:bldP spid="31" grpId="0"/>
      <p:bldP spid="32" grpId="0"/>
      <p:bldP spid="33" grpId="0"/>
      <p:bldP spid="34" grpId="0"/>
      <p:bldP spid="35" grpId="0"/>
      <p:bldP spid="36" grpId="0"/>
      <p:bldP spid="3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13557"/>
            <a:ext cx="4855897" cy="647577"/>
          </a:xfrm>
        </p:spPr>
        <p:txBody>
          <a:bodyPr>
            <a:noAutofit/>
          </a:bodyPr>
          <a:lstStyle/>
          <a:p>
            <a:r>
              <a:rPr lang="fr-FR" sz="2800" b="1" dirty="0">
                <a:solidFill>
                  <a:schemeClr val="bg1"/>
                </a:solidFill>
              </a:rPr>
              <a:t>Réponses - Partenaire B</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p>
        </p:txBody>
      </p:sp>
      <p:graphicFrame>
        <p:nvGraphicFramePr>
          <p:cNvPr id="9" name="Table 8">
            <a:extLst>
              <a:ext uri="{FF2B5EF4-FFF2-40B4-BE49-F238E27FC236}">
                <a16:creationId xmlns:a16="http://schemas.microsoft.com/office/drawing/2014/main" id="{F4422BAF-A932-4263-8736-092DA22EFD8D}"/>
              </a:ext>
            </a:extLst>
          </p:cNvPr>
          <p:cNvGraphicFramePr>
            <a:graphicFrameLocks noGrp="1"/>
          </p:cNvGraphicFramePr>
          <p:nvPr/>
        </p:nvGraphicFramePr>
        <p:xfrm>
          <a:off x="622291" y="1677778"/>
          <a:ext cx="8128000" cy="4619525"/>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708869">
                <a:tc>
                  <a:txBody>
                    <a:bodyPr/>
                    <a:lstStyle/>
                    <a:p>
                      <a:pPr algn="ctr"/>
                      <a:r>
                        <a:rPr lang="en-GB" sz="2000" b="1" dirty="0">
                          <a:solidFill>
                            <a:srgbClr val="002060"/>
                          </a:solidFill>
                        </a:rPr>
                        <a:t>Say there are these</a:t>
                      </a:r>
                      <a:r>
                        <a:rPr lang="en-GB" sz="2000" b="1" baseline="0" dirty="0">
                          <a:solidFill>
                            <a:srgbClr val="002060"/>
                          </a:solidFill>
                        </a:rPr>
                        <a:t> </a:t>
                      </a:r>
                      <a:r>
                        <a:rPr lang="en-GB" sz="2000" b="1" dirty="0">
                          <a:solidFill>
                            <a:srgbClr val="002060"/>
                          </a:solidFill>
                        </a:rPr>
                        <a:t>things</a:t>
                      </a:r>
                    </a:p>
                    <a:p>
                      <a:pPr algn="ctr"/>
                      <a:r>
                        <a:rPr lang="fr-FR" sz="2000" b="1" i="1" noProof="0" dirty="0">
                          <a:solidFill>
                            <a:srgbClr val="002060"/>
                          </a:solidFill>
                        </a:rPr>
                        <a:t>il y a </a:t>
                      </a:r>
                      <a:r>
                        <a:rPr lang="en-GB" sz="2000" b="1" i="1" dirty="0">
                          <a:solidFill>
                            <a:srgbClr val="002060"/>
                          </a:solidFill>
                        </a:rPr>
                        <a: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algn="ctr"/>
                      <a:r>
                        <a:rPr lang="en-GB" sz="2000" b="1" dirty="0">
                          <a:solidFill>
                            <a:srgbClr val="002060"/>
                          </a:solidFill>
                        </a:rPr>
                        <a:t>Write here what your partner</a:t>
                      </a:r>
                      <a:r>
                        <a:rPr lang="en-GB" sz="2000" b="1" baseline="0" dirty="0">
                          <a:solidFill>
                            <a:srgbClr val="002060"/>
                          </a:solidFill>
                        </a:rPr>
                        <a:t> says there is</a:t>
                      </a:r>
                      <a:endParaRPr lang="en-GB" sz="2000" b="1" dirty="0">
                        <a:solidFill>
                          <a:srgbClr val="002060"/>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0"/>
                  </a:ext>
                </a:extLst>
              </a:tr>
              <a:tr h="488832">
                <a:tc>
                  <a:txBody>
                    <a:bodyPr/>
                    <a:lstStyle/>
                    <a:p>
                      <a:r>
                        <a:rPr lang="en-GB" sz="2000" dirty="0">
                          <a:solidFill>
                            <a:srgbClr val="002060"/>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1)</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1"/>
                  </a:ext>
                </a:extLst>
              </a:tr>
              <a:tr h="488832">
                <a:tc>
                  <a:txBody>
                    <a:bodyPr/>
                    <a:lstStyle/>
                    <a:p>
                      <a:r>
                        <a:rPr lang="en-GB" sz="2000" dirty="0">
                          <a:solidFill>
                            <a:srgbClr val="002060"/>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2)</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2"/>
                  </a:ext>
                </a:extLst>
              </a:tr>
              <a:tr h="488832">
                <a:tc>
                  <a:txBody>
                    <a:bodyPr/>
                    <a:lstStyle/>
                    <a:p>
                      <a:r>
                        <a:rPr lang="en-GB" sz="2000" dirty="0">
                          <a:solidFill>
                            <a:srgbClr val="002060"/>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3)</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3"/>
                  </a:ext>
                </a:extLst>
              </a:tr>
              <a:tr h="488832">
                <a:tc>
                  <a:txBody>
                    <a:bodyPr/>
                    <a:lstStyle/>
                    <a:p>
                      <a:r>
                        <a:rPr lang="en-GB" sz="2000" dirty="0">
                          <a:solidFill>
                            <a:srgbClr val="002060"/>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4)</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4"/>
                  </a:ext>
                </a:extLst>
              </a:tr>
              <a:tr h="488832">
                <a:tc>
                  <a:txBody>
                    <a:bodyPr/>
                    <a:lstStyle/>
                    <a:p>
                      <a:r>
                        <a:rPr lang="en-GB" sz="2000" dirty="0">
                          <a:solidFill>
                            <a:srgbClr val="002060"/>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5)</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5"/>
                  </a:ext>
                </a:extLst>
              </a:tr>
              <a:tr h="488832">
                <a:tc>
                  <a:txBody>
                    <a:bodyPr/>
                    <a:lstStyle/>
                    <a:p>
                      <a:r>
                        <a:rPr lang="en-GB" sz="2000" dirty="0">
                          <a:solidFill>
                            <a:srgbClr val="002060"/>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6)</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6"/>
                  </a:ext>
                </a:extLst>
              </a:tr>
              <a:tr h="488832">
                <a:tc>
                  <a:txBody>
                    <a:bodyPr/>
                    <a:lstStyle/>
                    <a:p>
                      <a:r>
                        <a:rPr lang="en-GB" sz="2000" dirty="0">
                          <a:solidFill>
                            <a:srgbClr val="002060"/>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7"/>
                  </a:ext>
                </a:extLst>
              </a:tr>
              <a:tr h="488832">
                <a:tc>
                  <a:txBody>
                    <a:bodyPr/>
                    <a:lstStyle/>
                    <a:p>
                      <a:r>
                        <a:rPr lang="en-GB" sz="2000" dirty="0">
                          <a:solidFill>
                            <a:srgbClr val="002060"/>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002060"/>
                          </a:solidFill>
                        </a:rPr>
                        <a:t>8)</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10" name="TextBox 9">
            <a:extLst>
              <a:ext uri="{FF2B5EF4-FFF2-40B4-BE49-F238E27FC236}">
                <a16:creationId xmlns:a16="http://schemas.microsoft.com/office/drawing/2014/main" id="{4A5A1319-1EB0-475E-AE46-3FC441FC7CAC}"/>
              </a:ext>
            </a:extLst>
          </p:cNvPr>
          <p:cNvSpPr txBox="1"/>
          <p:nvPr/>
        </p:nvSpPr>
        <p:spPr>
          <a:xfrm>
            <a:off x="242242" y="1163992"/>
            <a:ext cx="99558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104F75"/>
                </a:solidFill>
                <a:effectLst/>
                <a:uLnTx/>
                <a:uFillTx/>
                <a:latin typeface="Century Gothic"/>
                <a:ea typeface="+mn-ea"/>
                <a:cs typeface="+mn-cs"/>
              </a:rPr>
              <a:t>Il y a quoi? Parle en fran</a:t>
            </a:r>
            <a:r>
              <a:rPr kumimoji="0" lang="fr-FR" sz="2000" b="0" i="0" u="none" strike="noStrike" kern="1200" cap="none" spc="0" normalizeH="0" baseline="0" noProof="0">
                <a:ln>
                  <a:noFill/>
                </a:ln>
                <a:solidFill>
                  <a:srgbClr val="104F75"/>
                </a:solidFill>
                <a:effectLst/>
                <a:uLnTx/>
                <a:uFillTx/>
                <a:latin typeface="Century Gothic"/>
                <a:ea typeface="+mn-ea"/>
                <a:cs typeface="Calibri" panose="020F0502020204030204" pitchFamily="34" charset="0"/>
              </a:rPr>
              <a:t>çais. </a:t>
            </a:r>
            <a:r>
              <a:rPr kumimoji="0" lang="fr-FR" sz="2000" b="0" i="0" u="none" strike="noStrike" kern="1200" cap="none" spc="0" normalizeH="0" baseline="0" noProof="0">
                <a:ln>
                  <a:noFill/>
                </a:ln>
                <a:solidFill>
                  <a:srgbClr val="104F75"/>
                </a:solidFill>
                <a:effectLst/>
                <a:uLnTx/>
                <a:uFillTx/>
                <a:latin typeface="Century Gothic"/>
                <a:ea typeface="+mn-ea"/>
                <a:cs typeface="+mn-cs"/>
              </a:rPr>
              <a:t>Écris en anglais!</a:t>
            </a:r>
          </a:p>
        </p:txBody>
      </p:sp>
      <p:sp>
        <p:nvSpPr>
          <p:cNvPr id="11" name="TextBox 10">
            <a:extLst>
              <a:ext uri="{FF2B5EF4-FFF2-40B4-BE49-F238E27FC236}">
                <a16:creationId xmlns:a16="http://schemas.microsoft.com/office/drawing/2014/main" id="{2FDC3636-AB10-42C3-9019-D36C44C5F7FC}"/>
              </a:ext>
            </a:extLst>
          </p:cNvPr>
          <p:cNvSpPr txBox="1"/>
          <p:nvPr/>
        </p:nvSpPr>
        <p:spPr>
          <a:xfrm>
            <a:off x="5160215" y="2406916"/>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 computer</a:t>
            </a:r>
          </a:p>
        </p:txBody>
      </p:sp>
      <p:sp>
        <p:nvSpPr>
          <p:cNvPr id="12" name="TextBox 11">
            <a:extLst>
              <a:ext uri="{FF2B5EF4-FFF2-40B4-BE49-F238E27FC236}">
                <a16:creationId xmlns:a16="http://schemas.microsoft.com/office/drawing/2014/main" id="{F14C748F-CE2E-475A-AA0C-085616397796}"/>
              </a:ext>
            </a:extLst>
          </p:cNvPr>
          <p:cNvSpPr txBox="1"/>
          <p:nvPr/>
        </p:nvSpPr>
        <p:spPr>
          <a:xfrm>
            <a:off x="5155370" y="2910492"/>
            <a:ext cx="2981491" cy="4722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 house</a:t>
            </a:r>
          </a:p>
        </p:txBody>
      </p:sp>
      <p:sp>
        <p:nvSpPr>
          <p:cNvPr id="13" name="TextBox 12">
            <a:extLst>
              <a:ext uri="{FF2B5EF4-FFF2-40B4-BE49-F238E27FC236}">
                <a16:creationId xmlns:a16="http://schemas.microsoft.com/office/drawing/2014/main" id="{C4C27AA2-F4D1-4D91-B762-8923EAB360AF}"/>
              </a:ext>
            </a:extLst>
          </p:cNvPr>
          <p:cNvSpPr txBox="1"/>
          <p:nvPr/>
        </p:nvSpPr>
        <p:spPr>
          <a:xfrm>
            <a:off x="5160215" y="3358157"/>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twelve cars</a:t>
            </a:r>
          </a:p>
        </p:txBody>
      </p:sp>
      <p:sp>
        <p:nvSpPr>
          <p:cNvPr id="14" name="TextBox 13">
            <a:extLst>
              <a:ext uri="{FF2B5EF4-FFF2-40B4-BE49-F238E27FC236}">
                <a16:creationId xmlns:a16="http://schemas.microsoft.com/office/drawing/2014/main" id="{2A37846A-77B5-40DE-B761-E9DFD4D8BD2B}"/>
              </a:ext>
            </a:extLst>
          </p:cNvPr>
          <p:cNvSpPr txBox="1"/>
          <p:nvPr/>
        </p:nvSpPr>
        <p:spPr>
          <a:xfrm>
            <a:off x="5160215" y="3860668"/>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five boys</a:t>
            </a:r>
          </a:p>
        </p:txBody>
      </p:sp>
      <p:sp>
        <p:nvSpPr>
          <p:cNvPr id="15" name="TextBox 14">
            <a:extLst>
              <a:ext uri="{FF2B5EF4-FFF2-40B4-BE49-F238E27FC236}">
                <a16:creationId xmlns:a16="http://schemas.microsoft.com/office/drawing/2014/main" id="{32C090A7-3E67-4732-8EBC-0625D720E10A}"/>
              </a:ext>
            </a:extLst>
          </p:cNvPr>
          <p:cNvSpPr txBox="1"/>
          <p:nvPr/>
        </p:nvSpPr>
        <p:spPr>
          <a:xfrm>
            <a:off x="5160215" y="4364960"/>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three shops</a:t>
            </a:r>
          </a:p>
        </p:txBody>
      </p:sp>
      <p:sp>
        <p:nvSpPr>
          <p:cNvPr id="16" name="TextBox 15">
            <a:extLst>
              <a:ext uri="{FF2B5EF4-FFF2-40B4-BE49-F238E27FC236}">
                <a16:creationId xmlns:a16="http://schemas.microsoft.com/office/drawing/2014/main" id="{9E8EBBDC-B8B9-416C-9A6A-673960F716DA}"/>
              </a:ext>
            </a:extLst>
          </p:cNvPr>
          <p:cNvSpPr txBox="1"/>
          <p:nvPr/>
        </p:nvSpPr>
        <p:spPr>
          <a:xfrm>
            <a:off x="5160215" y="485283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ten men</a:t>
            </a:r>
          </a:p>
        </p:txBody>
      </p:sp>
      <p:sp>
        <p:nvSpPr>
          <p:cNvPr id="17" name="TextBox 16">
            <a:extLst>
              <a:ext uri="{FF2B5EF4-FFF2-40B4-BE49-F238E27FC236}">
                <a16:creationId xmlns:a16="http://schemas.microsoft.com/office/drawing/2014/main" id="{B8DD454C-50FF-44FA-B801-AB340036E62E}"/>
              </a:ext>
            </a:extLst>
          </p:cNvPr>
          <p:cNvSpPr txBox="1"/>
          <p:nvPr/>
        </p:nvSpPr>
        <p:spPr>
          <a:xfrm>
            <a:off x="5160215" y="5340455"/>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two people</a:t>
            </a:r>
          </a:p>
        </p:txBody>
      </p:sp>
      <p:sp>
        <p:nvSpPr>
          <p:cNvPr id="18" name="TextBox 17">
            <a:extLst>
              <a:ext uri="{FF2B5EF4-FFF2-40B4-BE49-F238E27FC236}">
                <a16:creationId xmlns:a16="http://schemas.microsoft.com/office/drawing/2014/main" id="{9B2D00C5-ABF2-4FD3-AF34-7BE35E84BE04}"/>
              </a:ext>
            </a:extLst>
          </p:cNvPr>
          <p:cNvSpPr txBox="1"/>
          <p:nvPr/>
        </p:nvSpPr>
        <p:spPr>
          <a:xfrm>
            <a:off x="5160215" y="5828576"/>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four girls</a:t>
            </a:r>
          </a:p>
        </p:txBody>
      </p:sp>
      <p:cxnSp>
        <p:nvCxnSpPr>
          <p:cNvPr id="19" name="Straight Arrow Connector 18">
            <a:extLst>
              <a:ext uri="{FF2B5EF4-FFF2-40B4-BE49-F238E27FC236}">
                <a16:creationId xmlns:a16="http://schemas.microsoft.com/office/drawing/2014/main" id="{5379923B-F1F0-4FB9-9476-66392F1F61CB}"/>
              </a:ext>
            </a:extLst>
          </p:cNvPr>
          <p:cNvCxnSpPr/>
          <p:nvPr/>
        </p:nvCxnSpPr>
        <p:spPr>
          <a:xfrm flipH="1">
            <a:off x="6708237" y="769367"/>
            <a:ext cx="10633" cy="823158"/>
          </a:xfrm>
          <a:prstGeom prst="straightConnector1">
            <a:avLst/>
          </a:prstGeom>
          <a:ln w="57150">
            <a:solidFill>
              <a:srgbClr val="EF413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493EA17F-BA69-442B-9A58-8A8A492106B7}"/>
              </a:ext>
            </a:extLst>
          </p:cNvPr>
          <p:cNvSpPr/>
          <p:nvPr/>
        </p:nvSpPr>
        <p:spPr>
          <a:xfrm>
            <a:off x="9210042" y="1758672"/>
            <a:ext cx="258115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what Partner A said</a:t>
            </a:r>
          </a:p>
        </p:txBody>
      </p:sp>
      <p:sp>
        <p:nvSpPr>
          <p:cNvPr id="21" name="TextBox 20">
            <a:extLst>
              <a:ext uri="{FF2B5EF4-FFF2-40B4-BE49-F238E27FC236}">
                <a16:creationId xmlns:a16="http://schemas.microsoft.com/office/drawing/2014/main" id="{53118AE5-069C-4E10-AD62-51058E53E4EC}"/>
              </a:ext>
            </a:extLst>
          </p:cNvPr>
          <p:cNvSpPr txBox="1"/>
          <p:nvPr/>
        </p:nvSpPr>
        <p:spPr>
          <a:xfrm>
            <a:off x="9104532" y="235335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un ordinateur</a:t>
            </a:r>
          </a:p>
        </p:txBody>
      </p:sp>
      <p:sp>
        <p:nvSpPr>
          <p:cNvPr id="22" name="TextBox 21">
            <a:extLst>
              <a:ext uri="{FF2B5EF4-FFF2-40B4-BE49-F238E27FC236}">
                <a16:creationId xmlns:a16="http://schemas.microsoft.com/office/drawing/2014/main" id="{A2F75BE4-3205-414A-B31A-E6ED0467480A}"/>
              </a:ext>
            </a:extLst>
          </p:cNvPr>
          <p:cNvSpPr txBox="1"/>
          <p:nvPr/>
        </p:nvSpPr>
        <p:spPr>
          <a:xfrm>
            <a:off x="9099687" y="2862805"/>
            <a:ext cx="2981491" cy="4722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une maison</a:t>
            </a:r>
          </a:p>
        </p:txBody>
      </p:sp>
      <p:sp>
        <p:nvSpPr>
          <p:cNvPr id="23" name="TextBox 22">
            <a:extLst>
              <a:ext uri="{FF2B5EF4-FFF2-40B4-BE49-F238E27FC236}">
                <a16:creationId xmlns:a16="http://schemas.microsoft.com/office/drawing/2014/main" id="{B67C47B2-1B1C-498C-B447-1AED2688FAF4}"/>
              </a:ext>
            </a:extLst>
          </p:cNvPr>
          <p:cNvSpPr txBox="1"/>
          <p:nvPr/>
        </p:nvSpPr>
        <p:spPr>
          <a:xfrm>
            <a:off x="9415167" y="3375050"/>
            <a:ext cx="235053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douze voitures</a:t>
            </a:r>
          </a:p>
        </p:txBody>
      </p:sp>
      <p:sp>
        <p:nvSpPr>
          <p:cNvPr id="24" name="TextBox 23">
            <a:extLst>
              <a:ext uri="{FF2B5EF4-FFF2-40B4-BE49-F238E27FC236}">
                <a16:creationId xmlns:a16="http://schemas.microsoft.com/office/drawing/2014/main" id="{B2247802-C8D1-4689-95CD-401EDE5167F4}"/>
              </a:ext>
            </a:extLst>
          </p:cNvPr>
          <p:cNvSpPr txBox="1"/>
          <p:nvPr/>
        </p:nvSpPr>
        <p:spPr>
          <a:xfrm>
            <a:off x="9104532" y="3862195"/>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cinq garçons</a:t>
            </a:r>
          </a:p>
        </p:txBody>
      </p:sp>
      <p:sp>
        <p:nvSpPr>
          <p:cNvPr id="25" name="TextBox 24">
            <a:extLst>
              <a:ext uri="{FF2B5EF4-FFF2-40B4-BE49-F238E27FC236}">
                <a16:creationId xmlns:a16="http://schemas.microsoft.com/office/drawing/2014/main" id="{7AE5299B-E319-480A-B8AB-B8C8FB285E4E}"/>
              </a:ext>
            </a:extLst>
          </p:cNvPr>
          <p:cNvSpPr txBox="1"/>
          <p:nvPr/>
        </p:nvSpPr>
        <p:spPr>
          <a:xfrm>
            <a:off x="9104532" y="4363897"/>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trois magasins</a:t>
            </a:r>
          </a:p>
        </p:txBody>
      </p:sp>
      <p:sp>
        <p:nvSpPr>
          <p:cNvPr id="26" name="TextBox 25">
            <a:extLst>
              <a:ext uri="{FF2B5EF4-FFF2-40B4-BE49-F238E27FC236}">
                <a16:creationId xmlns:a16="http://schemas.microsoft.com/office/drawing/2014/main" id="{88E2E451-A9A5-489D-989E-7305D50AE521}"/>
              </a:ext>
            </a:extLst>
          </p:cNvPr>
          <p:cNvSpPr txBox="1"/>
          <p:nvPr/>
        </p:nvSpPr>
        <p:spPr>
          <a:xfrm>
            <a:off x="9104532" y="482556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dix hommes</a:t>
            </a:r>
          </a:p>
        </p:txBody>
      </p:sp>
      <p:sp>
        <p:nvSpPr>
          <p:cNvPr id="27" name="TextBox 26">
            <a:extLst>
              <a:ext uri="{FF2B5EF4-FFF2-40B4-BE49-F238E27FC236}">
                <a16:creationId xmlns:a16="http://schemas.microsoft.com/office/drawing/2014/main" id="{C5D96698-543C-44DB-853E-5D34135E0F6C}"/>
              </a:ext>
            </a:extLst>
          </p:cNvPr>
          <p:cNvSpPr txBox="1"/>
          <p:nvPr/>
        </p:nvSpPr>
        <p:spPr>
          <a:xfrm>
            <a:off x="9104532" y="5287227"/>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deux personnes</a:t>
            </a:r>
          </a:p>
        </p:txBody>
      </p:sp>
      <p:sp>
        <p:nvSpPr>
          <p:cNvPr id="28" name="TextBox 27">
            <a:extLst>
              <a:ext uri="{FF2B5EF4-FFF2-40B4-BE49-F238E27FC236}">
                <a16:creationId xmlns:a16="http://schemas.microsoft.com/office/drawing/2014/main" id="{A332280F-7F6E-47FC-885E-6609BE92BD00}"/>
              </a:ext>
            </a:extLst>
          </p:cNvPr>
          <p:cNvSpPr txBox="1"/>
          <p:nvPr/>
        </p:nvSpPr>
        <p:spPr>
          <a:xfrm>
            <a:off x="9104532" y="5813972"/>
            <a:ext cx="29718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a:ea typeface="+mn-ea"/>
                <a:cs typeface="+mn-cs"/>
              </a:rPr>
              <a:t>quatre filles</a:t>
            </a:r>
          </a:p>
        </p:txBody>
      </p:sp>
      <p:sp>
        <p:nvSpPr>
          <p:cNvPr id="29" name="Rectangle 28">
            <a:extLst>
              <a:ext uri="{FF2B5EF4-FFF2-40B4-BE49-F238E27FC236}">
                <a16:creationId xmlns:a16="http://schemas.microsoft.com/office/drawing/2014/main" id="{559111F3-D472-4639-B1D2-8A6366E42BDA}"/>
              </a:ext>
            </a:extLst>
          </p:cNvPr>
          <p:cNvSpPr/>
          <p:nvPr/>
        </p:nvSpPr>
        <p:spPr>
          <a:xfrm>
            <a:off x="631160" y="2389439"/>
            <a:ext cx="4064000" cy="3922285"/>
          </a:xfrm>
          <a:prstGeom prst="rect">
            <a:avLst/>
          </a:prstGeom>
          <a:solidFill>
            <a:schemeClr val="bg1">
              <a:lumMod val="5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04F75"/>
              </a:solidFill>
              <a:effectLst/>
              <a:uLnTx/>
              <a:uFillTx/>
              <a:latin typeface="Century Gothic"/>
              <a:ea typeface="+mn-ea"/>
              <a:cs typeface="+mn-cs"/>
            </a:endParaRPr>
          </a:p>
        </p:txBody>
      </p:sp>
      <p:grpSp>
        <p:nvGrpSpPr>
          <p:cNvPr id="30" name="Group 29">
            <a:extLst>
              <a:ext uri="{FF2B5EF4-FFF2-40B4-BE49-F238E27FC236}">
                <a16:creationId xmlns:a16="http://schemas.microsoft.com/office/drawing/2014/main" id="{8B48D44F-0957-4CA8-9320-3E62BDAD221C}"/>
              </a:ext>
            </a:extLst>
          </p:cNvPr>
          <p:cNvGrpSpPr/>
          <p:nvPr/>
        </p:nvGrpSpPr>
        <p:grpSpPr>
          <a:xfrm>
            <a:off x="1290250" y="2406916"/>
            <a:ext cx="3565647" cy="3848708"/>
            <a:chOff x="2871659" y="2189069"/>
            <a:chExt cx="3565647" cy="3848708"/>
          </a:xfrm>
        </p:grpSpPr>
        <p:sp>
          <p:nvSpPr>
            <p:cNvPr id="31" name="TextBox 30">
              <a:extLst>
                <a:ext uri="{FF2B5EF4-FFF2-40B4-BE49-F238E27FC236}">
                  <a16:creationId xmlns:a16="http://schemas.microsoft.com/office/drawing/2014/main" id="{518D6F24-2C34-4BC8-9F6B-26693A8B6112}"/>
                </a:ext>
              </a:extLst>
            </p:cNvPr>
            <p:cNvSpPr txBox="1"/>
            <p:nvPr/>
          </p:nvSpPr>
          <p:spPr>
            <a:xfrm>
              <a:off x="3465506" y="2189069"/>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 boy</a:t>
              </a:r>
            </a:p>
          </p:txBody>
        </p:sp>
        <p:sp>
          <p:nvSpPr>
            <p:cNvPr id="32" name="TextBox 31">
              <a:extLst>
                <a:ext uri="{FF2B5EF4-FFF2-40B4-BE49-F238E27FC236}">
                  <a16:creationId xmlns:a16="http://schemas.microsoft.com/office/drawing/2014/main" id="{3F523679-AD9D-44AD-AB29-642ECF77C3B4}"/>
                </a:ext>
              </a:extLst>
            </p:cNvPr>
            <p:cNvSpPr txBox="1"/>
            <p:nvPr/>
          </p:nvSpPr>
          <p:spPr>
            <a:xfrm>
              <a:off x="3130611" y="5576112"/>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two houses</a:t>
              </a:r>
            </a:p>
          </p:txBody>
        </p:sp>
        <p:sp>
          <p:nvSpPr>
            <p:cNvPr id="33" name="TextBox 32">
              <a:extLst>
                <a:ext uri="{FF2B5EF4-FFF2-40B4-BE49-F238E27FC236}">
                  <a16:creationId xmlns:a16="http://schemas.microsoft.com/office/drawing/2014/main" id="{9BA6835A-516E-4A31-9114-58903CED4DE1}"/>
                </a:ext>
              </a:extLst>
            </p:cNvPr>
            <p:cNvSpPr txBox="1"/>
            <p:nvPr/>
          </p:nvSpPr>
          <p:spPr>
            <a:xfrm>
              <a:off x="3309941" y="2665444"/>
              <a:ext cx="28848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four cars</a:t>
              </a:r>
            </a:p>
          </p:txBody>
        </p:sp>
        <p:sp>
          <p:nvSpPr>
            <p:cNvPr id="34" name="TextBox 33">
              <a:extLst>
                <a:ext uri="{FF2B5EF4-FFF2-40B4-BE49-F238E27FC236}">
                  <a16:creationId xmlns:a16="http://schemas.microsoft.com/office/drawing/2014/main" id="{2B37B8F2-DEF2-4988-BB30-7C6FE5D271EE}"/>
                </a:ext>
              </a:extLst>
            </p:cNvPr>
            <p:cNvSpPr txBox="1"/>
            <p:nvPr/>
          </p:nvSpPr>
          <p:spPr>
            <a:xfrm>
              <a:off x="2871659" y="3657124"/>
              <a:ext cx="32210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seven computers</a:t>
              </a:r>
            </a:p>
          </p:txBody>
        </p:sp>
        <p:sp>
          <p:nvSpPr>
            <p:cNvPr id="35" name="TextBox 34">
              <a:extLst>
                <a:ext uri="{FF2B5EF4-FFF2-40B4-BE49-F238E27FC236}">
                  <a16:creationId xmlns:a16="http://schemas.microsoft.com/office/drawing/2014/main" id="{BFC85C23-0CB8-49D3-9713-9CC40C9A7DA9}"/>
                </a:ext>
              </a:extLst>
            </p:cNvPr>
            <p:cNvSpPr txBox="1"/>
            <p:nvPr/>
          </p:nvSpPr>
          <p:spPr>
            <a:xfrm>
              <a:off x="3266445" y="4623543"/>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five shops</a:t>
              </a:r>
            </a:p>
          </p:txBody>
        </p:sp>
        <p:sp>
          <p:nvSpPr>
            <p:cNvPr id="36" name="TextBox 35">
              <a:extLst>
                <a:ext uri="{FF2B5EF4-FFF2-40B4-BE49-F238E27FC236}">
                  <a16:creationId xmlns:a16="http://schemas.microsoft.com/office/drawing/2014/main" id="{EF78F48B-31F2-4AEF-921F-7A861F47DBD6}"/>
                </a:ext>
              </a:extLst>
            </p:cNvPr>
            <p:cNvSpPr txBox="1"/>
            <p:nvPr/>
          </p:nvSpPr>
          <p:spPr>
            <a:xfrm>
              <a:off x="3159793" y="5106326"/>
              <a:ext cx="2747211" cy="457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a window</a:t>
              </a:r>
            </a:p>
          </p:txBody>
        </p:sp>
        <p:sp>
          <p:nvSpPr>
            <p:cNvPr id="37" name="TextBox 36">
              <a:extLst>
                <a:ext uri="{FF2B5EF4-FFF2-40B4-BE49-F238E27FC236}">
                  <a16:creationId xmlns:a16="http://schemas.microsoft.com/office/drawing/2014/main" id="{F6A1FB33-C7BB-489E-AC02-E3E72803254F}"/>
                </a:ext>
              </a:extLst>
            </p:cNvPr>
            <p:cNvSpPr txBox="1"/>
            <p:nvPr/>
          </p:nvSpPr>
          <p:spPr>
            <a:xfrm>
              <a:off x="3149354" y="4153069"/>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nine people</a:t>
              </a:r>
            </a:p>
          </p:txBody>
        </p:sp>
        <p:sp>
          <p:nvSpPr>
            <p:cNvPr id="38" name="TextBox 37">
              <a:extLst>
                <a:ext uri="{FF2B5EF4-FFF2-40B4-BE49-F238E27FC236}">
                  <a16:creationId xmlns:a16="http://schemas.microsoft.com/office/drawing/2014/main" id="{7A94DE85-D43F-4718-A20D-7E8B3773846D}"/>
                </a:ext>
              </a:extLst>
            </p:cNvPr>
            <p:cNvSpPr txBox="1"/>
            <p:nvPr/>
          </p:nvSpPr>
          <p:spPr>
            <a:xfrm>
              <a:off x="3318691" y="3169098"/>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two girls</a:t>
              </a:r>
            </a:p>
          </p:txBody>
        </p:sp>
      </p:grpSp>
    </p:spTree>
    <p:extLst>
      <p:ext uri="{BB962C8B-B14F-4D97-AF65-F5344CB8AC3E}">
        <p14:creationId xmlns:p14="http://schemas.microsoft.com/office/powerpoint/2010/main" val="151194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21" grpId="0"/>
      <p:bldP spid="22" grpId="0"/>
      <p:bldP spid="23" grpId="0"/>
      <p:bldP spid="24" grpId="0"/>
      <p:bldP spid="25"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3600" b="1" dirty="0">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pic>
        <p:nvPicPr>
          <p:cNvPr id="2" name="Picture 7">
            <a:extLst>
              <a:ext uri="{FF2B5EF4-FFF2-40B4-BE49-F238E27FC236}">
                <a16:creationId xmlns:a16="http://schemas.microsoft.com/office/drawing/2014/main" id="{1E0A5AC3-7E90-4711-82EA-2EFC9390BAD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686424" y="1366116"/>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40B7D28-8A85-41A9-91EA-21675C1979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6787" y="1291217"/>
            <a:ext cx="551646" cy="535097"/>
          </a:xfrm>
          <a:prstGeom prst="rect">
            <a:avLst/>
          </a:prstGeom>
        </p:spPr>
      </p:pic>
      <p:sp>
        <p:nvSpPr>
          <p:cNvPr id="20" name="TextBox 19">
            <a:hlinkClick r:id="" action="ppaction://noaction">
              <a:snd r:embed="rId6" name="europe (maybe).wav"/>
            </a:hlinkClick>
            <a:extLst>
              <a:ext uri="{FF2B5EF4-FFF2-40B4-BE49-F238E27FC236}">
                <a16:creationId xmlns:a16="http://schemas.microsoft.com/office/drawing/2014/main" id="{AD9EAE9A-8259-4F10-B26C-C0F884271B2A}"/>
              </a:ext>
            </a:extLst>
          </p:cNvPr>
          <p:cNvSpPr txBox="1"/>
          <p:nvPr/>
        </p:nvSpPr>
        <p:spPr>
          <a:xfrm>
            <a:off x="740315" y="4946294"/>
            <a:ext cx="3963527"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rope</a:t>
            </a:r>
          </a:p>
        </p:txBody>
      </p:sp>
      <p:sp>
        <p:nvSpPr>
          <p:cNvPr id="22" name="TextBox 20">
            <a:hlinkClick r:id="" action="ppaction://noaction">
              <a:snd r:embed="rId7" name="serieux.wav"/>
            </a:hlinkClick>
            <a:extLst>
              <a:ext uri="{FF2B5EF4-FFF2-40B4-BE49-F238E27FC236}">
                <a16:creationId xmlns:a16="http://schemas.microsoft.com/office/drawing/2014/main" id="{34F6D7A5-C3EF-4975-B457-188DD55DE962}"/>
              </a:ext>
            </a:extLst>
          </p:cNvPr>
          <p:cNvSpPr txBox="1"/>
          <p:nvPr/>
        </p:nvSpPr>
        <p:spPr>
          <a:xfrm flipH="1">
            <a:off x="-333275" y="3574771"/>
            <a:ext cx="446240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séri</a:t>
            </a:r>
            <a:r>
              <a:rPr kumimoji="0" lang="fr-FR" sz="7000" b="0" i="0" u="none" strike="noStrike" kern="1200" cap="none" spc="0" normalizeH="0" baseline="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4" name="TextBox 21">
            <a:hlinkClick r:id="" action="ppaction://noaction">
              <a:snd r:embed="rId8" name="affreux.wav"/>
            </a:hlinkClick>
            <a:extLst>
              <a:ext uri="{FF2B5EF4-FFF2-40B4-BE49-F238E27FC236}">
                <a16:creationId xmlns:a16="http://schemas.microsoft.com/office/drawing/2014/main" id="{51E107FB-B316-4EED-8A23-88B47DBB4E33}"/>
              </a:ext>
            </a:extLst>
          </p:cNvPr>
          <p:cNvSpPr txBox="1"/>
          <p:nvPr/>
        </p:nvSpPr>
        <p:spPr>
          <a:xfrm>
            <a:off x="-538223" y="2100808"/>
            <a:ext cx="441339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affr</a:t>
            </a:r>
            <a:r>
              <a:rPr kumimoji="0" lang="fr-FR" sz="7000" b="0" i="0" u="none" strike="noStrike" kern="1200" cap="none" spc="0" normalizeH="0" baseline="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6" name="TextBox 22">
            <a:hlinkClick r:id="" action="ppaction://noaction">
              <a:snd r:embed="rId9" name="feutre.wav"/>
            </a:hlinkClick>
            <a:extLst>
              <a:ext uri="{FF2B5EF4-FFF2-40B4-BE49-F238E27FC236}">
                <a16:creationId xmlns:a16="http://schemas.microsoft.com/office/drawing/2014/main" id="{4061C488-F269-4EFE-9727-BEC656D34717}"/>
              </a:ext>
            </a:extLst>
          </p:cNvPr>
          <p:cNvSpPr txBox="1"/>
          <p:nvPr/>
        </p:nvSpPr>
        <p:spPr>
          <a:xfrm>
            <a:off x="5666716" y="4967271"/>
            <a:ext cx="349771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7000" b="0" i="0" u="none" strike="noStrike" kern="1200" cap="none" spc="0" normalizeH="0" baseline="0" dirty="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8" name="TextBox 18">
            <a:hlinkClick r:id="" action="ppaction://noaction">
              <a:snd r:embed="rId10" name="euro.wav"/>
            </a:hlinkClick>
            <a:extLst>
              <a:ext uri="{FF2B5EF4-FFF2-40B4-BE49-F238E27FC236}">
                <a16:creationId xmlns:a16="http://schemas.microsoft.com/office/drawing/2014/main" id="{27FCCFF0-1C1E-464B-B44A-4913D5F55329}"/>
              </a:ext>
            </a:extLst>
          </p:cNvPr>
          <p:cNvSpPr txBox="1"/>
          <p:nvPr/>
        </p:nvSpPr>
        <p:spPr>
          <a:xfrm>
            <a:off x="7402095" y="583876"/>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ro</a:t>
            </a:r>
          </a:p>
        </p:txBody>
      </p:sp>
      <p:sp>
        <p:nvSpPr>
          <p:cNvPr id="30" name="TextBox 29">
            <a:hlinkClick r:id="" action="ppaction://noaction">
              <a:snd r:embed="rId11" name="vieux (1).wav"/>
            </a:hlinkClick>
            <a:extLst>
              <a:ext uri="{FF2B5EF4-FFF2-40B4-BE49-F238E27FC236}">
                <a16:creationId xmlns:a16="http://schemas.microsoft.com/office/drawing/2014/main" id="{9E0AD67D-B99C-4801-B259-4C82ED8FED91}"/>
              </a:ext>
            </a:extLst>
          </p:cNvPr>
          <p:cNvSpPr txBox="1"/>
          <p:nvPr/>
        </p:nvSpPr>
        <p:spPr>
          <a:xfrm>
            <a:off x="2806666" y="1018200"/>
            <a:ext cx="264492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2" name="TextBox 18">
            <a:hlinkClick r:id="" action="ppaction://noaction">
              <a:snd r:embed="rId12" name="pneu.wav"/>
            </a:hlinkClick>
            <a:extLst>
              <a:ext uri="{FF2B5EF4-FFF2-40B4-BE49-F238E27FC236}">
                <a16:creationId xmlns:a16="http://schemas.microsoft.com/office/drawing/2014/main" id="{DEF48331-4F84-4574-8B13-18FB3E70318D}"/>
              </a:ext>
            </a:extLst>
          </p:cNvPr>
          <p:cNvSpPr txBox="1"/>
          <p:nvPr/>
        </p:nvSpPr>
        <p:spPr>
          <a:xfrm>
            <a:off x="7651627" y="3306157"/>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pn</a:t>
            </a: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endPar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4" name="TextBox 18">
            <a:hlinkClick r:id="" action="ppaction://noaction">
              <a:snd r:embed="rId13" name="fameux.wav"/>
            </a:hlinkClick>
            <a:extLst>
              <a:ext uri="{FF2B5EF4-FFF2-40B4-BE49-F238E27FC236}">
                <a16:creationId xmlns:a16="http://schemas.microsoft.com/office/drawing/2014/main" id="{4F421A81-369E-42B4-9316-894F6311DC78}"/>
              </a:ext>
            </a:extLst>
          </p:cNvPr>
          <p:cNvSpPr txBox="1"/>
          <p:nvPr/>
        </p:nvSpPr>
        <p:spPr>
          <a:xfrm>
            <a:off x="5229595" y="1970826"/>
            <a:ext cx="381163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fam</a:t>
            </a: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6" name="TextBox 18">
            <a:hlinkClick r:id="" action="ppaction://noaction">
              <a:snd r:embed="rId14" name="mieux.wav"/>
            </a:hlinkClick>
            <a:extLst>
              <a:ext uri="{FF2B5EF4-FFF2-40B4-BE49-F238E27FC236}">
                <a16:creationId xmlns:a16="http://schemas.microsoft.com/office/drawing/2014/main" id="{1E261A0D-1F40-4F23-A50B-158DC6CC82A4}"/>
              </a:ext>
            </a:extLst>
          </p:cNvPr>
          <p:cNvSpPr txBox="1"/>
          <p:nvPr/>
        </p:nvSpPr>
        <p:spPr>
          <a:xfrm>
            <a:off x="4411059" y="3508227"/>
            <a:ext cx="2805601"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mi</a:t>
            </a:r>
            <a:r>
              <a:rPr kumimoji="0" lang="fr-FR" sz="7000" b="0" i="0" u="none" strike="noStrike" kern="1200" cap="none" spc="0" normalizeH="0" baseline="0" dirty="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dirty="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8" name="TextBox 37">
            <a:extLst>
              <a:ext uri="{FF2B5EF4-FFF2-40B4-BE49-F238E27FC236}">
                <a16:creationId xmlns:a16="http://schemas.microsoft.com/office/drawing/2014/main" id="{33FACB43-952C-4666-8432-498E144F304A}"/>
              </a:ext>
            </a:extLst>
          </p:cNvPr>
          <p:cNvSpPr txBox="1"/>
          <p:nvPr/>
        </p:nvSpPr>
        <p:spPr>
          <a:xfrm>
            <a:off x="3808395" y="2012326"/>
            <a:ext cx="99826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[old]</a:t>
            </a:r>
          </a:p>
        </p:txBody>
      </p:sp>
      <p:sp>
        <p:nvSpPr>
          <p:cNvPr id="40" name="TextBox 39">
            <a:extLst>
              <a:ext uri="{FF2B5EF4-FFF2-40B4-BE49-F238E27FC236}">
                <a16:creationId xmlns:a16="http://schemas.microsoft.com/office/drawing/2014/main" id="{ECBBA280-46C4-4740-93B5-E04ACB92338A}"/>
              </a:ext>
            </a:extLst>
          </p:cNvPr>
          <p:cNvSpPr txBox="1"/>
          <p:nvPr/>
        </p:nvSpPr>
        <p:spPr>
          <a:xfrm>
            <a:off x="7991989" y="1529932"/>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a:t>
            </a:r>
          </a:p>
        </p:txBody>
      </p:sp>
      <p:sp>
        <p:nvSpPr>
          <p:cNvPr id="42" name="TextBox 41">
            <a:extLst>
              <a:ext uri="{FF2B5EF4-FFF2-40B4-BE49-F238E27FC236}">
                <a16:creationId xmlns:a16="http://schemas.microsoft.com/office/drawing/2014/main" id="{8A446900-3D53-49E5-B225-05FB66993D97}"/>
              </a:ext>
            </a:extLst>
          </p:cNvPr>
          <p:cNvSpPr txBox="1"/>
          <p:nvPr/>
        </p:nvSpPr>
        <p:spPr>
          <a:xfrm>
            <a:off x="6127629" y="2961859"/>
            <a:ext cx="167299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sp>
        <p:nvSpPr>
          <p:cNvPr id="44" name="TextBox 43">
            <a:extLst>
              <a:ext uri="{FF2B5EF4-FFF2-40B4-BE49-F238E27FC236}">
                <a16:creationId xmlns:a16="http://schemas.microsoft.com/office/drawing/2014/main" id="{C895573A-D420-4FC1-A645-E6A79799A9FB}"/>
              </a:ext>
            </a:extLst>
          </p:cNvPr>
          <p:cNvSpPr txBox="1"/>
          <p:nvPr/>
        </p:nvSpPr>
        <p:spPr>
          <a:xfrm>
            <a:off x="957378" y="3076031"/>
            <a:ext cx="14221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[awful]</a:t>
            </a:r>
          </a:p>
        </p:txBody>
      </p:sp>
      <p:sp>
        <p:nvSpPr>
          <p:cNvPr id="46" name="TextBox 45">
            <a:extLst>
              <a:ext uri="{FF2B5EF4-FFF2-40B4-BE49-F238E27FC236}">
                <a16:creationId xmlns:a16="http://schemas.microsoft.com/office/drawing/2014/main" id="{98219457-D1AC-4D3A-915C-D03E00F65F86}"/>
              </a:ext>
            </a:extLst>
          </p:cNvPr>
          <p:cNvSpPr txBox="1"/>
          <p:nvPr/>
        </p:nvSpPr>
        <p:spPr>
          <a:xfrm>
            <a:off x="1074248" y="4526509"/>
            <a:ext cx="15497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[serious]</a:t>
            </a:r>
          </a:p>
        </p:txBody>
      </p:sp>
      <p:sp>
        <p:nvSpPr>
          <p:cNvPr id="48" name="TextBox 47">
            <a:extLst>
              <a:ext uri="{FF2B5EF4-FFF2-40B4-BE49-F238E27FC236}">
                <a16:creationId xmlns:a16="http://schemas.microsoft.com/office/drawing/2014/main" id="{A1FA27F5-583F-477B-B83B-70A52302BBD4}"/>
              </a:ext>
            </a:extLst>
          </p:cNvPr>
          <p:cNvSpPr txBox="1"/>
          <p:nvPr/>
        </p:nvSpPr>
        <p:spPr>
          <a:xfrm>
            <a:off x="5102854" y="4501112"/>
            <a:ext cx="1422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[better]</a:t>
            </a:r>
          </a:p>
        </p:txBody>
      </p:sp>
      <p:sp>
        <p:nvSpPr>
          <p:cNvPr id="50" name="TextBox 49">
            <a:extLst>
              <a:ext uri="{FF2B5EF4-FFF2-40B4-BE49-F238E27FC236}">
                <a16:creationId xmlns:a16="http://schemas.microsoft.com/office/drawing/2014/main" id="{C1F79D53-650F-4FE1-8B2D-08C3D0E41F37}"/>
              </a:ext>
            </a:extLst>
          </p:cNvPr>
          <p:cNvSpPr txBox="1"/>
          <p:nvPr/>
        </p:nvSpPr>
        <p:spPr>
          <a:xfrm>
            <a:off x="8301674" y="4251879"/>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[tyre]</a:t>
            </a:r>
          </a:p>
        </p:txBody>
      </p:sp>
      <p:sp>
        <p:nvSpPr>
          <p:cNvPr id="52" name="TextBox 51">
            <a:extLst>
              <a:ext uri="{FF2B5EF4-FFF2-40B4-BE49-F238E27FC236}">
                <a16:creationId xmlns:a16="http://schemas.microsoft.com/office/drawing/2014/main" id="{CDD7C0C2-6543-4B79-80BC-D0A8261198CD}"/>
              </a:ext>
            </a:extLst>
          </p:cNvPr>
          <p:cNvSpPr txBox="1"/>
          <p:nvPr/>
        </p:nvSpPr>
        <p:spPr>
          <a:xfrm>
            <a:off x="2122041" y="5911172"/>
            <a:ext cx="168888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[Europe]</a:t>
            </a:r>
          </a:p>
        </p:txBody>
      </p:sp>
      <p:sp>
        <p:nvSpPr>
          <p:cNvPr id="54" name="TextBox 53">
            <a:extLst>
              <a:ext uri="{FF2B5EF4-FFF2-40B4-BE49-F238E27FC236}">
                <a16:creationId xmlns:a16="http://schemas.microsoft.com/office/drawing/2014/main" id="{A394EDF2-BB5F-4972-849A-0B34AF1F52C1}"/>
              </a:ext>
            </a:extLst>
          </p:cNvPr>
          <p:cNvSpPr txBox="1"/>
          <p:nvPr/>
        </p:nvSpPr>
        <p:spPr>
          <a:xfrm>
            <a:off x="6668323" y="5890600"/>
            <a:ext cx="154671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[felt tip]</a:t>
            </a:r>
          </a:p>
        </p:txBody>
      </p:sp>
    </p:spTree>
    <p:extLst>
      <p:ext uri="{BB962C8B-B14F-4D97-AF65-F5344CB8AC3E}">
        <p14:creationId xmlns:p14="http://schemas.microsoft.com/office/powerpoint/2010/main" val="14852011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fr-FR" sz="3600" b="1" dirty="0">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fr-FR" sz="2000" b="1" i="0" u="none" strike="noStrike" kern="1200" cap="none" spc="0" normalizeH="0" baseline="0" dirty="0">
                <a:ln>
                  <a:noFill/>
                </a:ln>
                <a:solidFill>
                  <a:prstClr val="white"/>
                </a:solidFill>
                <a:effectLst/>
                <a:uLnTx/>
                <a:uFillTx/>
                <a:latin typeface="Century Gothic" panose="020B0502020202020204" pitchFamily="34" charset="0"/>
                <a:ea typeface="+mn-ea"/>
                <a:cs typeface="+mn-cs"/>
              </a:rPr>
              <a:t>parler</a:t>
            </a:r>
          </a:p>
        </p:txBody>
      </p:sp>
      <p:sp>
        <p:nvSpPr>
          <p:cNvPr id="5"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1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Arial" charset="0"/>
              </a:rPr>
              <a:t>secondes</a:t>
            </a:r>
          </a:p>
        </p:txBody>
      </p:sp>
      <p:sp>
        <p:nvSpPr>
          <p:cNvPr id="9"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4"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5"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0055A5"/>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6" name="TextBox 15">
            <a:hlinkClick r:id="" action="ppaction://noaction">
              <a:snd r:embed="rId3" name="europe (maybe).wav"/>
            </a:hlinkClick>
            <a:extLst>
              <a:ext uri="{FF2B5EF4-FFF2-40B4-BE49-F238E27FC236}">
                <a16:creationId xmlns:a16="http://schemas.microsoft.com/office/drawing/2014/main" id="{88795BB3-C685-45D8-A5EA-EC5118CADF4F}"/>
              </a:ext>
            </a:extLst>
          </p:cNvPr>
          <p:cNvSpPr txBox="1"/>
          <p:nvPr/>
        </p:nvSpPr>
        <p:spPr>
          <a:xfrm>
            <a:off x="740315" y="4946294"/>
            <a:ext cx="3963527"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rope</a:t>
            </a:r>
          </a:p>
        </p:txBody>
      </p:sp>
      <p:sp>
        <p:nvSpPr>
          <p:cNvPr id="17" name="TextBox 20">
            <a:hlinkClick r:id="" action="ppaction://noaction">
              <a:snd r:embed="rId4" name="serieux.wav"/>
            </a:hlinkClick>
            <a:extLst>
              <a:ext uri="{FF2B5EF4-FFF2-40B4-BE49-F238E27FC236}">
                <a16:creationId xmlns:a16="http://schemas.microsoft.com/office/drawing/2014/main" id="{60C1AA24-28B6-49DC-B978-62EB5066B448}"/>
              </a:ext>
            </a:extLst>
          </p:cNvPr>
          <p:cNvSpPr txBox="1"/>
          <p:nvPr/>
        </p:nvSpPr>
        <p:spPr>
          <a:xfrm flipH="1">
            <a:off x="-333275" y="3574771"/>
            <a:ext cx="446240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séri</a:t>
            </a:r>
            <a:r>
              <a:rPr kumimoji="0" lang="fr-FR" sz="7000" b="0" i="0" u="none" strike="noStrike" kern="1200" cap="none" spc="0" normalizeH="0" baseline="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8" name="TextBox 21">
            <a:hlinkClick r:id="" action="ppaction://noaction">
              <a:snd r:embed="rId5" name="affreux.wav"/>
            </a:hlinkClick>
            <a:extLst>
              <a:ext uri="{FF2B5EF4-FFF2-40B4-BE49-F238E27FC236}">
                <a16:creationId xmlns:a16="http://schemas.microsoft.com/office/drawing/2014/main" id="{F686EE33-F3DC-4796-96BF-26F98301FB38}"/>
              </a:ext>
            </a:extLst>
          </p:cNvPr>
          <p:cNvSpPr txBox="1"/>
          <p:nvPr/>
        </p:nvSpPr>
        <p:spPr>
          <a:xfrm>
            <a:off x="-538223" y="2100808"/>
            <a:ext cx="4413398"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affr</a:t>
            </a:r>
            <a:r>
              <a:rPr kumimoji="0" lang="fr-FR" sz="7000" b="0" i="0" u="none" strike="noStrike" kern="1200" cap="none" spc="0" normalizeH="0" baseline="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9" name="TextBox 22">
            <a:hlinkClick r:id="" action="ppaction://noaction">
              <a:snd r:embed="rId6" name="feutre.wav"/>
            </a:hlinkClick>
            <a:extLst>
              <a:ext uri="{FF2B5EF4-FFF2-40B4-BE49-F238E27FC236}">
                <a16:creationId xmlns:a16="http://schemas.microsoft.com/office/drawing/2014/main" id="{1691267C-B747-4992-A081-1B7E0F7434C1}"/>
              </a:ext>
            </a:extLst>
          </p:cNvPr>
          <p:cNvSpPr txBox="1"/>
          <p:nvPr/>
        </p:nvSpPr>
        <p:spPr>
          <a:xfrm>
            <a:off x="5666716" y="4967271"/>
            <a:ext cx="3497714"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7000" b="0" i="0" u="none" strike="noStrike" kern="1200" cap="none" spc="0" normalizeH="0" baseline="0">
                <a:ln>
                  <a:noFill/>
                </a:ln>
                <a:solidFill>
                  <a:srgbClr val="EE60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tre</a:t>
            </a:r>
            <a:endPar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1" name="TextBox 18">
            <a:hlinkClick r:id="" action="ppaction://noaction">
              <a:snd r:embed="rId7" name="euro.wav"/>
            </a:hlinkClick>
            <a:extLst>
              <a:ext uri="{FF2B5EF4-FFF2-40B4-BE49-F238E27FC236}">
                <a16:creationId xmlns:a16="http://schemas.microsoft.com/office/drawing/2014/main" id="{95AB914C-16B8-4E9D-8DE8-03159F964C34}"/>
              </a:ext>
            </a:extLst>
          </p:cNvPr>
          <p:cNvSpPr txBox="1"/>
          <p:nvPr/>
        </p:nvSpPr>
        <p:spPr>
          <a:xfrm>
            <a:off x="7402095" y="583876"/>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ro</a:t>
            </a:r>
          </a:p>
        </p:txBody>
      </p:sp>
      <p:sp>
        <p:nvSpPr>
          <p:cNvPr id="23" name="TextBox 22">
            <a:hlinkClick r:id="" action="ppaction://noaction">
              <a:snd r:embed="rId8" name="vieux (1).wav"/>
            </a:hlinkClick>
            <a:extLst>
              <a:ext uri="{FF2B5EF4-FFF2-40B4-BE49-F238E27FC236}">
                <a16:creationId xmlns:a16="http://schemas.microsoft.com/office/drawing/2014/main" id="{223054AA-A75E-4294-B868-E1A40EB8EDEE}"/>
              </a:ext>
            </a:extLst>
          </p:cNvPr>
          <p:cNvSpPr txBox="1"/>
          <p:nvPr/>
        </p:nvSpPr>
        <p:spPr>
          <a:xfrm>
            <a:off x="2806666" y="1018200"/>
            <a:ext cx="2644924"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vi</a:t>
            </a: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endPar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25" name="TextBox 18">
            <a:hlinkClick r:id="" action="ppaction://noaction">
              <a:snd r:embed="rId9" name="pneu.wav"/>
            </a:hlinkClick>
            <a:extLst>
              <a:ext uri="{FF2B5EF4-FFF2-40B4-BE49-F238E27FC236}">
                <a16:creationId xmlns:a16="http://schemas.microsoft.com/office/drawing/2014/main" id="{608BF1FE-B395-407A-BB03-2448872D3BF0}"/>
              </a:ext>
            </a:extLst>
          </p:cNvPr>
          <p:cNvSpPr txBox="1"/>
          <p:nvPr/>
        </p:nvSpPr>
        <p:spPr>
          <a:xfrm>
            <a:off x="7651627" y="3306157"/>
            <a:ext cx="2470146"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pn</a:t>
            </a: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endPar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TextBox 18">
            <a:hlinkClick r:id="" action="ppaction://noaction">
              <a:snd r:embed="rId10" name="fameux.wav"/>
            </a:hlinkClick>
            <a:extLst>
              <a:ext uri="{FF2B5EF4-FFF2-40B4-BE49-F238E27FC236}">
                <a16:creationId xmlns:a16="http://schemas.microsoft.com/office/drawing/2014/main" id="{05130563-1E75-4E0A-A9F4-48960AE36596}"/>
              </a:ext>
            </a:extLst>
          </p:cNvPr>
          <p:cNvSpPr txBox="1"/>
          <p:nvPr/>
        </p:nvSpPr>
        <p:spPr>
          <a:xfrm>
            <a:off x="5229595" y="1970826"/>
            <a:ext cx="3811633"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fam</a:t>
            </a: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29" name="TextBox 18">
            <a:hlinkClick r:id="" action="ppaction://noaction">
              <a:snd r:embed="rId11" name="mieux.wav"/>
            </a:hlinkClick>
            <a:extLst>
              <a:ext uri="{FF2B5EF4-FFF2-40B4-BE49-F238E27FC236}">
                <a16:creationId xmlns:a16="http://schemas.microsoft.com/office/drawing/2014/main" id="{50F6E603-C4B6-4751-8C96-B028E31E4577}"/>
              </a:ext>
            </a:extLst>
          </p:cNvPr>
          <p:cNvSpPr txBox="1"/>
          <p:nvPr/>
        </p:nvSpPr>
        <p:spPr>
          <a:xfrm>
            <a:off x="4411059" y="3508227"/>
            <a:ext cx="2805601"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7000" b="0" i="0" u="none" strike="noStrike" kern="1200" cap="none" spc="0" normalizeH="0" baseline="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mi</a:t>
            </a:r>
            <a:r>
              <a:rPr kumimoji="0" lang="fr-FR" sz="7000" b="0" i="0" u="none" strike="noStrike" kern="1200" cap="none" spc="0" normalizeH="0" baseline="0">
                <a:ln>
                  <a:noFill/>
                </a:ln>
                <a:solidFill>
                  <a:srgbClr val="FA6500"/>
                </a:solidFill>
                <a:effectLst/>
                <a:uLnTx/>
                <a:uFillTx/>
                <a:latin typeface="Century Gothic" panose="020B0502020202020204" pitchFamily="34" charset="0"/>
                <a:ea typeface="+mn-ea"/>
                <a:cs typeface="Calibri" panose="020F0502020204030204" pitchFamily="34" charset="0"/>
              </a:rPr>
              <a:t>eu</a:t>
            </a:r>
            <a:r>
              <a:rPr kumimoji="0" lang="fr-FR" sz="7000" b="0" i="0" u="none" strike="noStrike" kern="1200" cap="none" spc="0" normalizeH="0" baseline="0">
                <a:ln>
                  <a:noFill/>
                </a:ln>
                <a:solidFill>
                  <a:srgbClr val="115076"/>
                </a:solidFill>
                <a:effectLst/>
                <a:uLnTx/>
                <a:uFillTx/>
                <a:latin typeface="Century Gothic" panose="020B0502020202020204" pitchFamily="34" charset="0"/>
                <a:ea typeface="+mn-ea"/>
                <a:cs typeface="Calibri" panose="020F0502020204030204" pitchFamily="34" charset="0"/>
              </a:rPr>
              <a:t>x</a:t>
            </a:r>
          </a:p>
        </p:txBody>
      </p:sp>
      <p:sp>
        <p:nvSpPr>
          <p:cNvPr id="31" name="TextBox 30">
            <a:extLst>
              <a:ext uri="{FF2B5EF4-FFF2-40B4-BE49-F238E27FC236}">
                <a16:creationId xmlns:a16="http://schemas.microsoft.com/office/drawing/2014/main" id="{5F658626-A0BB-464B-9B4D-9D1B67CFDEF6}"/>
              </a:ext>
            </a:extLst>
          </p:cNvPr>
          <p:cNvSpPr txBox="1"/>
          <p:nvPr/>
        </p:nvSpPr>
        <p:spPr>
          <a:xfrm>
            <a:off x="3808395" y="2012326"/>
            <a:ext cx="998264"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[old]</a:t>
            </a:r>
          </a:p>
        </p:txBody>
      </p:sp>
      <p:sp>
        <p:nvSpPr>
          <p:cNvPr id="33" name="TextBox 32">
            <a:extLst>
              <a:ext uri="{FF2B5EF4-FFF2-40B4-BE49-F238E27FC236}">
                <a16:creationId xmlns:a16="http://schemas.microsoft.com/office/drawing/2014/main" id="{521B84DD-5EB7-42F7-A5AA-368EFCDF3B74}"/>
              </a:ext>
            </a:extLst>
          </p:cNvPr>
          <p:cNvSpPr txBox="1"/>
          <p:nvPr/>
        </p:nvSpPr>
        <p:spPr>
          <a:xfrm>
            <a:off x="7991989" y="1529932"/>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[Euro]</a:t>
            </a:r>
          </a:p>
        </p:txBody>
      </p:sp>
      <p:sp>
        <p:nvSpPr>
          <p:cNvPr id="57" name="TextBox 56">
            <a:extLst>
              <a:ext uri="{FF2B5EF4-FFF2-40B4-BE49-F238E27FC236}">
                <a16:creationId xmlns:a16="http://schemas.microsoft.com/office/drawing/2014/main" id="{29C5616F-611B-4CBC-8F12-FE14AAE352E6}"/>
              </a:ext>
            </a:extLst>
          </p:cNvPr>
          <p:cNvSpPr txBox="1"/>
          <p:nvPr/>
        </p:nvSpPr>
        <p:spPr>
          <a:xfrm>
            <a:off x="6127629" y="2961859"/>
            <a:ext cx="167299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[famous]</a:t>
            </a:r>
          </a:p>
        </p:txBody>
      </p:sp>
      <p:sp>
        <p:nvSpPr>
          <p:cNvPr id="59" name="TextBox 58">
            <a:extLst>
              <a:ext uri="{FF2B5EF4-FFF2-40B4-BE49-F238E27FC236}">
                <a16:creationId xmlns:a16="http://schemas.microsoft.com/office/drawing/2014/main" id="{37CF1CD4-88F9-4954-B09E-493D440A8189}"/>
              </a:ext>
            </a:extLst>
          </p:cNvPr>
          <p:cNvSpPr txBox="1"/>
          <p:nvPr/>
        </p:nvSpPr>
        <p:spPr>
          <a:xfrm>
            <a:off x="957378" y="3076031"/>
            <a:ext cx="142219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[awful]</a:t>
            </a:r>
          </a:p>
        </p:txBody>
      </p:sp>
      <p:sp>
        <p:nvSpPr>
          <p:cNvPr id="61" name="TextBox 60">
            <a:extLst>
              <a:ext uri="{FF2B5EF4-FFF2-40B4-BE49-F238E27FC236}">
                <a16:creationId xmlns:a16="http://schemas.microsoft.com/office/drawing/2014/main" id="{338EB1CD-0B4A-4AC5-AADB-BABA472F8702}"/>
              </a:ext>
            </a:extLst>
          </p:cNvPr>
          <p:cNvSpPr txBox="1"/>
          <p:nvPr/>
        </p:nvSpPr>
        <p:spPr>
          <a:xfrm>
            <a:off x="1074248" y="4526509"/>
            <a:ext cx="154979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[serious]</a:t>
            </a:r>
          </a:p>
        </p:txBody>
      </p:sp>
      <p:sp>
        <p:nvSpPr>
          <p:cNvPr id="63" name="TextBox 62">
            <a:extLst>
              <a:ext uri="{FF2B5EF4-FFF2-40B4-BE49-F238E27FC236}">
                <a16:creationId xmlns:a16="http://schemas.microsoft.com/office/drawing/2014/main" id="{39C7A4D5-4015-42DE-8617-0015FDF61F85}"/>
              </a:ext>
            </a:extLst>
          </p:cNvPr>
          <p:cNvSpPr txBox="1"/>
          <p:nvPr/>
        </p:nvSpPr>
        <p:spPr>
          <a:xfrm>
            <a:off x="5102854" y="4501112"/>
            <a:ext cx="1422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[better]</a:t>
            </a:r>
          </a:p>
        </p:txBody>
      </p:sp>
      <p:sp>
        <p:nvSpPr>
          <p:cNvPr id="65" name="TextBox 64">
            <a:extLst>
              <a:ext uri="{FF2B5EF4-FFF2-40B4-BE49-F238E27FC236}">
                <a16:creationId xmlns:a16="http://schemas.microsoft.com/office/drawing/2014/main" id="{1302D32A-E51D-4D27-92C5-E470B3A271CB}"/>
              </a:ext>
            </a:extLst>
          </p:cNvPr>
          <p:cNvSpPr txBox="1"/>
          <p:nvPr/>
        </p:nvSpPr>
        <p:spPr>
          <a:xfrm>
            <a:off x="8301674" y="4251879"/>
            <a:ext cx="117005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[tyre]</a:t>
            </a:r>
          </a:p>
        </p:txBody>
      </p:sp>
      <p:pic>
        <p:nvPicPr>
          <p:cNvPr id="24" name="Picture 23" descr="A blue circle with black letters and a red arrow&#10;&#10;Description automatically generated">
            <a:extLst>
              <a:ext uri="{FF2B5EF4-FFF2-40B4-BE49-F238E27FC236}">
                <a16:creationId xmlns:a16="http://schemas.microsoft.com/office/drawing/2014/main" id="{5288364D-F7B9-4EA0-8372-7E2953552F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946" y="1024181"/>
            <a:ext cx="1069581" cy="925493"/>
          </a:xfrm>
          <a:prstGeom prst="rect">
            <a:avLst/>
          </a:prstGeom>
        </p:spPr>
      </p:pic>
    </p:spTree>
    <p:extLst>
      <p:ext uri="{BB962C8B-B14F-4D97-AF65-F5344CB8AC3E}">
        <p14:creationId xmlns:p14="http://schemas.microsoft.com/office/powerpoint/2010/main" val="3645127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6"/>
                                        </p:tgtEl>
                                      </p:cBhvr>
                                    </p:animEffect>
                                    <p:set>
                                      <p:cBhvr>
                                        <p:cTn id="7" dur="1" fill="hold">
                                          <p:stCondLst>
                                            <p:cond delay="29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sz="3600" b="1" dirty="0">
                <a:solidFill>
                  <a:schemeClr val="bg1"/>
                </a:solidFill>
              </a:rPr>
              <a:t>Vocabulaire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0055A5"/>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9" name="TextBox 8">
            <a:extLst>
              <a:ext uri="{FF2B5EF4-FFF2-40B4-BE49-F238E27FC236}">
                <a16:creationId xmlns:a16="http://schemas.microsoft.com/office/drawing/2014/main" id="{AB2D5A81-2764-438D-B96E-AC285B3A6CC5}"/>
              </a:ext>
            </a:extLst>
          </p:cNvPr>
          <p:cNvSpPr txBox="1"/>
          <p:nvPr/>
        </p:nvSpPr>
        <p:spPr>
          <a:xfrm>
            <a:off x="6649220" y="246041"/>
            <a:ext cx="5157216" cy="461665"/>
          </a:xfrm>
          <a:prstGeom prst="rect">
            <a:avLst/>
          </a:prstGeom>
          <a:noFill/>
        </p:spPr>
        <p:txBody>
          <a:bodyPr wrap="square" rtlCol="0">
            <a:spAutoFit/>
          </a:bodyPr>
          <a:lstStyle/>
          <a:p>
            <a:r>
              <a:rPr lang="fr-FR" sz="2400" dirty="0">
                <a:solidFill>
                  <a:schemeClr val="accent1">
                    <a:lumMod val="50000"/>
                  </a:schemeClr>
                </a:solidFill>
                <a:latin typeface="+mj-lt"/>
              </a:rPr>
              <a:t>C'est quoi en anglais ?</a:t>
            </a:r>
          </a:p>
        </p:txBody>
      </p:sp>
      <p:sp>
        <p:nvSpPr>
          <p:cNvPr id="10" name="TextBox 9">
            <a:extLst>
              <a:ext uri="{FF2B5EF4-FFF2-40B4-BE49-F238E27FC236}">
                <a16:creationId xmlns:a16="http://schemas.microsoft.com/office/drawing/2014/main" id="{8DF478C7-9CE3-4115-A2CE-C7C4B082B2FA}"/>
              </a:ext>
            </a:extLst>
          </p:cNvPr>
          <p:cNvSpPr txBox="1"/>
          <p:nvPr/>
        </p:nvSpPr>
        <p:spPr>
          <a:xfrm rot="20949250">
            <a:off x="3454282" y="1242096"/>
            <a:ext cx="2217042"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five</a:t>
            </a:r>
          </a:p>
        </p:txBody>
      </p:sp>
      <p:sp>
        <p:nvSpPr>
          <p:cNvPr id="11" name="TextBox 10">
            <a:extLst>
              <a:ext uri="{FF2B5EF4-FFF2-40B4-BE49-F238E27FC236}">
                <a16:creationId xmlns:a16="http://schemas.microsoft.com/office/drawing/2014/main" id="{6C34DC52-8829-42F1-A1F7-5F3E3870B6FA}"/>
              </a:ext>
            </a:extLst>
          </p:cNvPr>
          <p:cNvSpPr txBox="1"/>
          <p:nvPr/>
        </p:nvSpPr>
        <p:spPr>
          <a:xfrm rot="399586">
            <a:off x="8688796" y="1056923"/>
            <a:ext cx="3095138"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eight</a:t>
            </a:r>
          </a:p>
        </p:txBody>
      </p:sp>
      <p:sp>
        <p:nvSpPr>
          <p:cNvPr id="12" name="TextBox 11">
            <a:extLst>
              <a:ext uri="{FF2B5EF4-FFF2-40B4-BE49-F238E27FC236}">
                <a16:creationId xmlns:a16="http://schemas.microsoft.com/office/drawing/2014/main" id="{B6218532-12FD-4982-A5EB-BBCD41A8DCEB}"/>
              </a:ext>
            </a:extLst>
          </p:cNvPr>
          <p:cNvSpPr txBox="1"/>
          <p:nvPr/>
        </p:nvSpPr>
        <p:spPr>
          <a:xfrm rot="399586">
            <a:off x="4911516" y="5424761"/>
            <a:ext cx="4872146"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three</a:t>
            </a:r>
          </a:p>
        </p:txBody>
      </p:sp>
      <p:sp>
        <p:nvSpPr>
          <p:cNvPr id="13" name="TextBox 12">
            <a:extLst>
              <a:ext uri="{FF2B5EF4-FFF2-40B4-BE49-F238E27FC236}">
                <a16:creationId xmlns:a16="http://schemas.microsoft.com/office/drawing/2014/main" id="{83F21FE9-0E97-431C-BBBF-6FD56A08049B}"/>
              </a:ext>
            </a:extLst>
          </p:cNvPr>
          <p:cNvSpPr txBox="1"/>
          <p:nvPr/>
        </p:nvSpPr>
        <p:spPr>
          <a:xfrm rot="20709794">
            <a:off x="1260610" y="1111993"/>
            <a:ext cx="194595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seven</a:t>
            </a:r>
          </a:p>
        </p:txBody>
      </p:sp>
      <p:sp>
        <p:nvSpPr>
          <p:cNvPr id="14" name="TextBox 13">
            <a:extLst>
              <a:ext uri="{FF2B5EF4-FFF2-40B4-BE49-F238E27FC236}">
                <a16:creationId xmlns:a16="http://schemas.microsoft.com/office/drawing/2014/main" id="{1C21F23B-A198-452E-B6CB-F38016500A5E}"/>
              </a:ext>
            </a:extLst>
          </p:cNvPr>
          <p:cNvSpPr txBox="1"/>
          <p:nvPr/>
        </p:nvSpPr>
        <p:spPr>
          <a:xfrm rot="21173064">
            <a:off x="7450708" y="4957080"/>
            <a:ext cx="294310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eleven</a:t>
            </a:r>
          </a:p>
        </p:txBody>
      </p:sp>
      <p:sp>
        <p:nvSpPr>
          <p:cNvPr id="15" name="TextBox 14">
            <a:extLst>
              <a:ext uri="{FF2B5EF4-FFF2-40B4-BE49-F238E27FC236}">
                <a16:creationId xmlns:a16="http://schemas.microsoft.com/office/drawing/2014/main" id="{D9B4B596-63C0-413A-ACB5-05FCCF792462}"/>
              </a:ext>
            </a:extLst>
          </p:cNvPr>
          <p:cNvSpPr txBox="1"/>
          <p:nvPr/>
        </p:nvSpPr>
        <p:spPr>
          <a:xfrm rot="21048927">
            <a:off x="8968849" y="3702233"/>
            <a:ext cx="2311455"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nine</a:t>
            </a:r>
          </a:p>
        </p:txBody>
      </p:sp>
      <p:sp>
        <p:nvSpPr>
          <p:cNvPr id="16" name="TextBox 15">
            <a:extLst>
              <a:ext uri="{FF2B5EF4-FFF2-40B4-BE49-F238E27FC236}">
                <a16:creationId xmlns:a16="http://schemas.microsoft.com/office/drawing/2014/main" id="{F46517B9-BB8A-44AF-9E6D-57DDD0068A79}"/>
              </a:ext>
            </a:extLst>
          </p:cNvPr>
          <p:cNvSpPr txBox="1"/>
          <p:nvPr/>
        </p:nvSpPr>
        <p:spPr>
          <a:xfrm rot="190434">
            <a:off x="6341535" y="1056923"/>
            <a:ext cx="201210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four</a:t>
            </a:r>
          </a:p>
        </p:txBody>
      </p:sp>
      <p:sp>
        <p:nvSpPr>
          <p:cNvPr id="17" name="TextBox 16">
            <a:extLst>
              <a:ext uri="{FF2B5EF4-FFF2-40B4-BE49-F238E27FC236}">
                <a16:creationId xmlns:a16="http://schemas.microsoft.com/office/drawing/2014/main" id="{C4A09A84-21F6-4B7F-B232-55D1AF0A3F30}"/>
              </a:ext>
            </a:extLst>
          </p:cNvPr>
          <p:cNvSpPr txBox="1"/>
          <p:nvPr/>
        </p:nvSpPr>
        <p:spPr>
          <a:xfrm rot="399586">
            <a:off x="1542697" y="5293909"/>
            <a:ext cx="2615544"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twelve</a:t>
            </a:r>
          </a:p>
        </p:txBody>
      </p:sp>
      <p:sp>
        <p:nvSpPr>
          <p:cNvPr id="18" name="TextBox 17">
            <a:extLst>
              <a:ext uri="{FF2B5EF4-FFF2-40B4-BE49-F238E27FC236}">
                <a16:creationId xmlns:a16="http://schemas.microsoft.com/office/drawing/2014/main" id="{25AC3361-9701-4342-945C-9F8CC3785917}"/>
              </a:ext>
            </a:extLst>
          </p:cNvPr>
          <p:cNvSpPr txBox="1"/>
          <p:nvPr/>
        </p:nvSpPr>
        <p:spPr>
          <a:xfrm rot="399586">
            <a:off x="1296731" y="3980986"/>
            <a:ext cx="2850409"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ten</a:t>
            </a:r>
          </a:p>
        </p:txBody>
      </p:sp>
      <p:sp>
        <p:nvSpPr>
          <p:cNvPr id="19" name="TextBox 18">
            <a:extLst>
              <a:ext uri="{FF2B5EF4-FFF2-40B4-BE49-F238E27FC236}">
                <a16:creationId xmlns:a16="http://schemas.microsoft.com/office/drawing/2014/main" id="{92E1C358-CC80-4847-8876-8BD0F5C42E8C}"/>
              </a:ext>
            </a:extLst>
          </p:cNvPr>
          <p:cNvSpPr txBox="1"/>
          <p:nvPr/>
        </p:nvSpPr>
        <p:spPr>
          <a:xfrm rot="21027610">
            <a:off x="9280048" y="2333028"/>
            <a:ext cx="1669110"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two</a:t>
            </a:r>
          </a:p>
        </p:txBody>
      </p:sp>
      <p:sp>
        <p:nvSpPr>
          <p:cNvPr id="20" name="TextBox 19">
            <a:extLst>
              <a:ext uri="{FF2B5EF4-FFF2-40B4-BE49-F238E27FC236}">
                <a16:creationId xmlns:a16="http://schemas.microsoft.com/office/drawing/2014/main" id="{6B75FB0D-8234-49BB-B921-9B8B76268E62}"/>
              </a:ext>
            </a:extLst>
          </p:cNvPr>
          <p:cNvSpPr txBox="1"/>
          <p:nvPr/>
        </p:nvSpPr>
        <p:spPr>
          <a:xfrm rot="399586">
            <a:off x="737721" y="2593444"/>
            <a:ext cx="3194497" cy="769441"/>
          </a:xfrm>
          <a:prstGeom prst="rect">
            <a:avLst/>
          </a:prstGeom>
          <a:noFill/>
        </p:spPr>
        <p:txBody>
          <a:bodyPr wrap="square" rtlCol="0">
            <a:spAutoFit/>
          </a:bodyPr>
          <a:lstStyle/>
          <a:p>
            <a:r>
              <a:rPr lang="en-GB" sz="4400">
                <a:solidFill>
                  <a:srgbClr val="002060"/>
                </a:solidFill>
                <a:latin typeface="+mj-lt"/>
                <a:cs typeface="Calibri" panose="020F0502020204030204" pitchFamily="34" charset="0"/>
              </a:rPr>
              <a:t>six</a:t>
            </a:r>
          </a:p>
        </p:txBody>
      </p:sp>
      <p:sp>
        <p:nvSpPr>
          <p:cNvPr id="21" name="Oval 20">
            <a:extLst>
              <a:ext uri="{FF2B5EF4-FFF2-40B4-BE49-F238E27FC236}">
                <a16:creationId xmlns:a16="http://schemas.microsoft.com/office/drawing/2014/main" id="{6615809C-8810-41A0-9B14-FF87D45F524B}"/>
              </a:ext>
            </a:extLst>
          </p:cNvPr>
          <p:cNvSpPr/>
          <p:nvPr/>
        </p:nvSpPr>
        <p:spPr>
          <a:xfrm>
            <a:off x="2705955" y="3064089"/>
            <a:ext cx="2043258" cy="1286625"/>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2"/>
              </a:solidFill>
              <a:latin typeface="+mj-lt"/>
            </a:endParaRPr>
          </a:p>
        </p:txBody>
      </p:sp>
      <p:pic>
        <p:nvPicPr>
          <p:cNvPr id="22" name="Picture 2" descr="http://www.clker.com/cliparts/w/d/u/B/w/V/stamp1-md.png">
            <a:extLst>
              <a:ext uri="{FF2B5EF4-FFF2-40B4-BE49-F238E27FC236}">
                <a16:creationId xmlns:a16="http://schemas.microsoft.com/office/drawing/2014/main" id="{928B3864-6B29-46D4-A867-30023E7B37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580046" y="1936785"/>
            <a:ext cx="3263691" cy="29570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3D32988-3302-4CA8-BF06-3E663578CADD}"/>
              </a:ext>
            </a:extLst>
          </p:cNvPr>
          <p:cNvSpPr txBox="1"/>
          <p:nvPr/>
        </p:nvSpPr>
        <p:spPr>
          <a:xfrm rot="21288482">
            <a:off x="5654427" y="3025134"/>
            <a:ext cx="1990462" cy="707886"/>
          </a:xfrm>
          <a:prstGeom prst="rect">
            <a:avLst/>
          </a:prstGeom>
          <a:noFill/>
        </p:spPr>
        <p:txBody>
          <a:bodyPr wrap="square" rtlCol="0">
            <a:spAutoFit/>
          </a:bodyPr>
          <a:lstStyle/>
          <a:p>
            <a:r>
              <a:rPr lang="fr-FR" sz="4000" dirty="0">
                <a:solidFill>
                  <a:srgbClr val="002060"/>
                </a:solidFill>
                <a:latin typeface="+mj-lt"/>
                <a:cs typeface="Calibri" panose="020F0502020204030204" pitchFamily="34" charset="0"/>
              </a:rPr>
              <a:t>des</a:t>
            </a:r>
          </a:p>
        </p:txBody>
      </p:sp>
      <p:sp>
        <p:nvSpPr>
          <p:cNvPr id="24" name="TextBox 23">
            <a:extLst>
              <a:ext uri="{FF2B5EF4-FFF2-40B4-BE49-F238E27FC236}">
                <a16:creationId xmlns:a16="http://schemas.microsoft.com/office/drawing/2014/main" id="{B0B90BAB-B04A-4DD6-84C1-BD6871E1DEFF}"/>
              </a:ext>
            </a:extLst>
          </p:cNvPr>
          <p:cNvSpPr txBox="1"/>
          <p:nvPr/>
        </p:nvSpPr>
        <p:spPr>
          <a:xfrm rot="20980845">
            <a:off x="2923486" y="3262995"/>
            <a:ext cx="1781630" cy="769441"/>
          </a:xfrm>
          <a:prstGeom prst="rect">
            <a:avLst/>
          </a:prstGeom>
          <a:noFill/>
        </p:spPr>
        <p:txBody>
          <a:bodyPr wrap="square" rtlCol="0">
            <a:spAutoFit/>
          </a:bodyPr>
          <a:lstStyle/>
          <a:p>
            <a:r>
              <a:rPr lang="en-GB" sz="4400">
                <a:solidFill>
                  <a:schemeClr val="accent5">
                    <a:lumMod val="50000"/>
                  </a:schemeClr>
                </a:solidFill>
                <a:latin typeface="+mj-lt"/>
              </a:rPr>
              <a:t>some</a:t>
            </a:r>
            <a:endParaRPr lang="en-GB">
              <a:solidFill>
                <a:schemeClr val="accent5">
                  <a:lumMod val="50000"/>
                </a:schemeClr>
              </a:solidFill>
              <a:latin typeface="+mj-lt"/>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NCELP_German_2022">
  <a:themeElements>
    <a:clrScheme name="NCELP_French">
      <a:dk1>
        <a:srgbClr val="525050"/>
      </a:dk1>
      <a:lt1>
        <a:srgbClr val="FFFFFF"/>
      </a:lt1>
      <a:dk2>
        <a:srgbClr val="0055A4"/>
      </a:dk2>
      <a:lt2>
        <a:srgbClr val="FFFFFF"/>
      </a:lt2>
      <a:accent1>
        <a:srgbClr val="0060B8"/>
      </a:accent1>
      <a:accent2>
        <a:srgbClr val="EF4135"/>
      </a:accent2>
      <a:accent3>
        <a:srgbClr val="979595"/>
      </a:accent3>
      <a:accent4>
        <a:srgbClr val="2F9AFF"/>
      </a:accent4>
      <a:accent5>
        <a:srgbClr val="F7A59F"/>
      </a:accent5>
      <a:accent6>
        <a:srgbClr val="CCE7FE"/>
      </a:accent6>
      <a:hlink>
        <a:srgbClr val="00B0F0"/>
      </a:hlink>
      <a:folHlink>
        <a:srgbClr val="B87999"/>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2A8DF4FE-C177-42F6-AAC1-1275032E0A1E}" vid="{4930E79D-0927-4688-8080-95CF1F63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TotalTime>
  <Words>8516</Words>
  <Application>Microsoft Office PowerPoint</Application>
  <PresentationFormat>Widescreen</PresentationFormat>
  <Paragraphs>1611</Paragraphs>
  <Slides>69</Slides>
  <Notes>69</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77" baseType="lpstr">
      <vt:lpstr>Arial</vt:lpstr>
      <vt:lpstr>Calibri</vt:lpstr>
      <vt:lpstr>Century Gothic</vt:lpstr>
      <vt:lpstr>Modern Love</vt:lpstr>
      <vt:lpstr>Segoe Print</vt:lpstr>
      <vt:lpstr>Tw Cen MT</vt:lpstr>
      <vt:lpstr>NCELP_German_2022</vt:lpstr>
      <vt:lpstr>Bitmap Image</vt:lpstr>
      <vt:lpstr>PowerPoint Presentation</vt:lpstr>
      <vt:lpstr>eu</vt:lpstr>
      <vt:lpstr>eu</vt:lpstr>
      <vt:lpstr>eu</vt:lpstr>
      <vt:lpstr>eu</vt:lpstr>
      <vt:lpstr>eu</vt:lpstr>
      <vt:lpstr>Phonétique  </vt:lpstr>
      <vt:lpstr>Phonétique  </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Vocabulaire</vt:lpstr>
      <vt:lpstr>To say what there is</vt:lpstr>
      <vt:lpstr>How many?</vt:lpstr>
      <vt:lpstr>How many?</vt:lpstr>
      <vt:lpstr>Il y a quoi ?</vt:lpstr>
      <vt:lpstr>Il y a quoi ?</vt:lpstr>
      <vt:lpstr>Liaison</vt:lpstr>
      <vt:lpstr>Liaison</vt:lpstr>
      <vt:lpstr>Liaison</vt:lpstr>
      <vt:lpstr>Liaison</vt:lpstr>
      <vt:lpstr>Liaison</vt:lpstr>
      <vt:lpstr>Liaison</vt:lpstr>
      <vt:lpstr>Liaison</vt:lpstr>
      <vt:lpstr>Liaison</vt:lpstr>
      <vt:lpstr>Liaison</vt:lpstr>
      <vt:lpstr>Liaison</vt:lpstr>
      <vt:lpstr>Liaison</vt:lpstr>
      <vt:lpstr>PowerPoint Presentation</vt:lpstr>
      <vt:lpstr>Phonétique  </vt:lpstr>
      <vt:lpstr>Comment dit-on en français? How do you say … in French? </vt:lpstr>
      <vt:lpstr>Vocabulaire</vt:lpstr>
      <vt:lpstr>Il y a …? </vt:lpstr>
      <vt:lpstr>There are … au pluriel</vt:lpstr>
      <vt:lpstr>How many?</vt:lpstr>
      <vt:lpstr>How many?</vt:lpstr>
      <vt:lpstr>La famille de Léa</vt:lpstr>
      <vt:lpstr>La famille de Léa</vt:lpstr>
      <vt:lpstr>La famille de Léa</vt:lpstr>
      <vt:lpstr>La famille de Léa</vt:lpstr>
      <vt:lpstr>La famille de Léa</vt:lpstr>
      <vt:lpstr>Trouve le trésor !</vt:lpstr>
      <vt:lpstr>Devoirs</vt:lpstr>
      <vt:lpstr>Vocabulaire</vt:lpstr>
      <vt:lpstr>Role-cards</vt:lpstr>
      <vt:lpstr>Réponses - Partenaire A</vt:lpstr>
      <vt:lpstr>Réponses - Partenaire 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29</cp:revision>
  <dcterms:created xsi:type="dcterms:W3CDTF">2024-01-11T05:09:15Z</dcterms:created>
  <dcterms:modified xsi:type="dcterms:W3CDTF">2024-01-11T13:51:29Z</dcterms:modified>
</cp:coreProperties>
</file>