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64" r:id="rId2"/>
    <p:sldId id="316" r:id="rId3"/>
    <p:sldId id="271" r:id="rId4"/>
    <p:sldId id="512" r:id="rId5"/>
    <p:sldId id="542" r:id="rId6"/>
    <p:sldId id="513" r:id="rId7"/>
    <p:sldId id="515" r:id="rId8"/>
    <p:sldId id="544" r:id="rId9"/>
    <p:sldId id="843" r:id="rId10"/>
    <p:sldId id="450" r:id="rId11"/>
    <p:sldId id="523" r:id="rId12"/>
    <p:sldId id="353" r:id="rId13"/>
    <p:sldId id="354" r:id="rId14"/>
    <p:sldId id="355" r:id="rId15"/>
    <p:sldId id="356" r:id="rId16"/>
    <p:sldId id="357" r:id="rId17"/>
    <p:sldId id="358" r:id="rId18"/>
    <p:sldId id="524" r:id="rId19"/>
    <p:sldId id="508" r:id="rId20"/>
    <p:sldId id="506" r:id="rId21"/>
    <p:sldId id="846" r:id="rId22"/>
    <p:sldId id="543" r:id="rId23"/>
    <p:sldId id="844" r:id="rId24"/>
    <p:sldId id="845" r:id="rId25"/>
    <p:sldId id="53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135"/>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196" autoAdjust="0"/>
  </p:normalViewPr>
  <p:slideViewPr>
    <p:cSldViewPr snapToGrid="0">
      <p:cViewPr varScale="1">
        <p:scale>
          <a:sx n="55" d="100"/>
          <a:sy n="55" d="100"/>
        </p:scale>
        <p:origin x="1742" y="3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1C6AA5-893C-4D21-A80D-BCD346C266F7}" type="datetimeFigureOut">
              <a:rPr lang="en-GB" smtClean="0"/>
              <a:t>12/05/2024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B47DB-0386-4831-9BC9-831434D78008}" type="slidenum">
              <a:rPr lang="en-GB" smtClean="0"/>
              <a:t>‹#›</a:t>
            </a:fld>
            <a:endParaRPr lang="en-GB"/>
          </a:p>
        </p:txBody>
      </p:sp>
    </p:spTree>
    <p:extLst>
      <p:ext uri="{BB962C8B-B14F-4D97-AF65-F5344CB8AC3E}">
        <p14:creationId xmlns:p14="http://schemas.microsoft.com/office/powerpoint/2010/main" val="401452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youtu.be/x7Vj8zUmN1I"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eur01.safelinks.protection.outlook.com/?url=https%3A%2F%2Ffr.wikipedia.org%2Fwiki%2FPetits_Chanteurs_d%2527Asni%25C3%25A8res&amp;data=05%7C01%7Crhawkes%40combertonvc.org%7C28e932fcf9aa444c828508daaac6e220%7C7eeaedd6bf3740158fe919fbc2c02d55%7C0%7C0%7C638010068419888114%7CUnknown%7CTWFpbGZsb3d8eyJWIjoiMC4wLjAwMDAiLCJQIjoiV2luMzIiLCJBTiI6Ik1haWwiLCJXVCI6Mn0%3D%7C3000%7C%7C%7C&amp;sdata=HpU7mRk2Lp1HYb2bUW8JW9AaTGksSo9%2FVjaWKr2cXJs%3D&amp;reserved=0"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AQA list does not have </a:t>
            </a:r>
            <a:r>
              <a:rPr lang="en-GB" b="1" u="sng" dirty="0">
                <a:solidFill>
                  <a:srgbClr val="FF0000"/>
                </a:solidFill>
              </a:rPr>
              <a:t>chemise, phrase</a:t>
            </a:r>
            <a:r>
              <a:rPr lang="en-GB" b="1" u="none" dirty="0">
                <a:solidFill>
                  <a:srgbClr val="FF0000"/>
                </a:solidFill>
              </a:rPr>
              <a:t> (the latter being a cognate that could be used in reading).</a:t>
            </a: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u="none" dirty="0">
                <a:solidFill>
                  <a:srgbClr val="FF0000"/>
                </a:solidFill>
              </a:rPr>
              <a:t>ii) Edexcel list does not have </a:t>
            </a:r>
            <a:r>
              <a:rPr lang="en-GB" b="1" u="sng" dirty="0"/>
              <a:t>phrase</a:t>
            </a:r>
            <a:r>
              <a:rPr lang="en-GB" b="1" u="none" dirty="0"/>
              <a:t> (</a:t>
            </a:r>
            <a:r>
              <a:rPr lang="en-GB" b="1" u="none" dirty="0">
                <a:solidFill>
                  <a:srgbClr val="FF0000"/>
                </a:solidFill>
              </a:rPr>
              <a:t>the latter being a cognate that could be used in reading</a:t>
            </a:r>
            <a:r>
              <a:rPr lang="en-GB" b="1" u="none" dirty="0"/>
              <a:t>).</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iii) </a:t>
            </a:r>
            <a:r>
              <a:rPr lang="en-GB" b="1" dirty="0" err="1"/>
              <a:t>Eduqas</a:t>
            </a:r>
            <a:r>
              <a:rPr lang="en-GB" b="1" dirty="0"/>
              <a:t> list does not </a:t>
            </a:r>
            <a:r>
              <a:rPr lang="en-GB" b="1"/>
              <a:t>have </a:t>
            </a:r>
            <a:r>
              <a:rPr lang="en-GB" b="1" u="sng"/>
              <a:t>chemise.</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Revisiting of the SSC </a:t>
            </a:r>
            <a:r>
              <a:rPr lang="en-GB" b="1" dirty="0"/>
              <a:t>[i]</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b="1" dirty="0"/>
              <a:t>the pronoun </a:t>
            </a:r>
            <a:r>
              <a:rPr lang="en-GB" b="1" i="1" dirty="0" err="1"/>
              <a:t>vous</a:t>
            </a:r>
            <a:r>
              <a:rPr lang="en-GB" b="1" i="0" dirty="0"/>
              <a:t> meaning ‘you’ plural (in contrast with English, which has only one word for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b="1" dirty="0"/>
              <a:t>the plural </a:t>
            </a:r>
            <a:r>
              <a:rPr lang="en-GB" b="1" i="1" dirty="0" err="1"/>
              <a:t>vous</a:t>
            </a:r>
            <a:r>
              <a:rPr lang="en-GB" b="1" i="0" dirty="0"/>
              <a:t> form of regular –ER verbs</a:t>
            </a:r>
            <a:endParaRPr lang="en-GB" sz="1200" b="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fr-FR" sz="1200" b="1" i="0" u="none" strike="noStrike" kern="1200" dirty="0">
                <a:solidFill>
                  <a:schemeClr val="tx1"/>
                </a:solidFill>
                <a:effectLst/>
                <a:latin typeface="+mn-lt"/>
                <a:ea typeface="+mn-ea"/>
                <a:cs typeface="+mn-cs"/>
              </a:rPr>
              <a:t>7.1.2.7 (introduce)</a:t>
            </a:r>
            <a:r>
              <a:rPr lang="fr-FR" sz="1200" b="1" i="0" u="none" strike="noStrike" kern="1200" baseline="0" dirty="0">
                <a:solidFill>
                  <a:schemeClr val="tx1"/>
                </a:solidFill>
                <a:effectLst/>
                <a:latin typeface="+mn-lt"/>
                <a:ea typeface="+mn-ea"/>
                <a:cs typeface="+mn-cs"/>
              </a:rPr>
              <a:t> </a:t>
            </a:r>
            <a:r>
              <a:rPr lang="fr-FR" dirty="0"/>
              <a:t>fermer [757], regarder</a:t>
            </a:r>
            <a:r>
              <a:rPr lang="fr-FR" baseline="30000" dirty="0"/>
              <a:t>2</a:t>
            </a:r>
            <a:r>
              <a:rPr lang="fr-FR" dirty="0"/>
              <a:t> [425], vous</a:t>
            </a:r>
            <a:r>
              <a:rPr lang="fr-FR" baseline="30000" dirty="0"/>
              <a:t>1</a:t>
            </a:r>
            <a:r>
              <a:rPr lang="fr-FR" dirty="0"/>
              <a:t> [50], chemise [3892], classe [778], fenêtre [1604], porte [696], salle [812], silence [1281], tableau [1456], bien [47]</a:t>
            </a:r>
          </a:p>
          <a:p>
            <a:r>
              <a:rPr lang="en-GB" sz="1200" b="1" i="0" u="none" strike="noStrike" kern="1200" cap="none" dirty="0">
                <a:solidFill>
                  <a:schemeClr val="tx1"/>
                </a:solidFill>
                <a:effectLst/>
                <a:latin typeface="+mn-lt"/>
                <a:ea typeface="Calibri"/>
                <a:cs typeface="Calibri"/>
                <a:sym typeface="Calibri"/>
              </a:rPr>
              <a:t>7.1.2.4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demander [80], donner [46], montrer [108], cadeau [2298], penser [116], exemple [259], raison [72], aujourd'hui [233], normalement [2018], que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 à</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[4]</a:t>
            </a:r>
          </a:p>
          <a:p>
            <a:r>
              <a:rPr lang="en-GB" sz="1200" b="1" i="0" u="none" strike="noStrike" kern="1200" cap="none" baseline="0" dirty="0">
                <a:solidFill>
                  <a:schemeClr val="tx1"/>
                </a:solidFill>
                <a:effectLst/>
                <a:latin typeface="+mn-lt"/>
                <a:ea typeface="Calibri"/>
                <a:cs typeface="Calibri"/>
                <a:sym typeface="Calibri"/>
              </a:rPr>
              <a:t>7.1.1.6 (revisit) </a:t>
            </a:r>
            <a:r>
              <a:rPr lang="fr-FR" sz="1200" b="0" i="0" u="none" strike="noStrike" kern="1200" cap="none" dirty="0">
                <a:solidFill>
                  <a:schemeClr val="tx1"/>
                </a:solidFill>
                <a:effectLst/>
                <a:latin typeface="+mn-lt"/>
                <a:ea typeface="Calibri"/>
                <a:cs typeface="Calibri"/>
                <a:sym typeface="Calibri"/>
              </a:rPr>
              <a:t>acteur [1152], actrice [1152], anglais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[784], fille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[629], français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[251], garçon [1599], médecin [827], mot [220], personne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[84], phrase [2074], le [1], la [1], les [1], en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[7]</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a:t>
            </a:r>
            <a:r>
              <a:rPr lang="en-GB" b="1" dirty="0"/>
              <a:t>the pronoun </a:t>
            </a:r>
            <a:r>
              <a:rPr lang="en-GB" b="1" i="1" dirty="0" err="1"/>
              <a:t>vous</a:t>
            </a:r>
            <a:r>
              <a:rPr lang="en-GB" b="1" i="0" dirty="0"/>
              <a:t>, meaning ‘you’ plural (in contrast with English, which has only one word for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a:t>
            </a:r>
            <a:r>
              <a:rPr lang="en-GB" b="1" dirty="0"/>
              <a:t>the plural </a:t>
            </a:r>
            <a:r>
              <a:rPr lang="en-GB" b="1" i="1" dirty="0" err="1"/>
              <a:t>vous</a:t>
            </a:r>
            <a:r>
              <a:rPr lang="en-GB" b="1" i="0" dirty="0"/>
              <a:t> form of regular –ER verbs</a:t>
            </a:r>
            <a:endParaRPr lang="en-GB" sz="1200" b="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fr-FR" sz="1200" b="1" i="0" u="none" strike="noStrike" kern="1200" dirty="0">
                <a:solidFill>
                  <a:schemeClr val="tx1"/>
                </a:solidFill>
                <a:effectLst/>
                <a:latin typeface="+mn-lt"/>
                <a:ea typeface="+mn-ea"/>
                <a:cs typeface="+mn-cs"/>
              </a:rPr>
              <a:t>7.1.2.7 (introduce)</a:t>
            </a:r>
            <a:r>
              <a:rPr lang="fr-FR" sz="1200" b="1" i="0" u="none" strike="noStrike" kern="1200" baseline="0" dirty="0">
                <a:solidFill>
                  <a:schemeClr val="tx1"/>
                </a:solidFill>
                <a:effectLst/>
                <a:latin typeface="+mn-lt"/>
                <a:ea typeface="+mn-ea"/>
                <a:cs typeface="+mn-cs"/>
              </a:rPr>
              <a:t> </a:t>
            </a:r>
            <a:r>
              <a:rPr lang="fr-FR" dirty="0"/>
              <a:t>fermer [757], regarder</a:t>
            </a:r>
            <a:r>
              <a:rPr lang="fr-FR" baseline="30000" dirty="0"/>
              <a:t>2</a:t>
            </a:r>
            <a:r>
              <a:rPr lang="fr-FR" dirty="0"/>
              <a:t> [425], vous</a:t>
            </a:r>
            <a:r>
              <a:rPr lang="fr-FR" baseline="30000" dirty="0"/>
              <a:t>1</a:t>
            </a:r>
            <a:r>
              <a:rPr lang="fr-FR" dirty="0"/>
              <a:t> [50], chemise [3892], classe [778], fenêtre [1604], porte [696], salle [812], silence [1281], tableau [1456], bien [47]</a:t>
            </a:r>
          </a:p>
          <a:p>
            <a:r>
              <a:rPr lang="en-GB" sz="1200" b="1" i="0" u="none" strike="noStrike" kern="1200" cap="none" dirty="0">
                <a:solidFill>
                  <a:schemeClr val="tx1"/>
                </a:solidFill>
                <a:effectLst/>
                <a:latin typeface="+mn-lt"/>
                <a:ea typeface="Calibri"/>
                <a:cs typeface="Calibri"/>
                <a:sym typeface="Calibri"/>
              </a:rPr>
              <a:t>7.1.2.4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demander [80], donner [46], montrer [108], cadeau [2298], penser [116], exemple [259], raison [72], aujourd'hui [233], normalement [2018], que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 à</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[4]</a:t>
            </a:r>
          </a:p>
          <a:p>
            <a:r>
              <a:rPr lang="en-GB" sz="1200" b="1" i="0" u="none" strike="noStrike" kern="1200" cap="none" baseline="0" dirty="0">
                <a:solidFill>
                  <a:schemeClr val="tx1"/>
                </a:solidFill>
                <a:effectLst/>
                <a:latin typeface="+mn-lt"/>
                <a:ea typeface="Calibri"/>
                <a:cs typeface="Calibri"/>
                <a:sym typeface="Calibri"/>
              </a:rPr>
              <a:t>7.1.1.6 (revisit) </a:t>
            </a:r>
            <a:r>
              <a:rPr lang="fr-FR" sz="1200" b="0" i="0" u="none" strike="noStrike" kern="1200" cap="none" dirty="0">
                <a:solidFill>
                  <a:schemeClr val="tx1"/>
                </a:solidFill>
                <a:effectLst/>
                <a:latin typeface="+mn-lt"/>
                <a:ea typeface="Calibri"/>
                <a:cs typeface="Calibri"/>
                <a:sym typeface="Calibri"/>
              </a:rPr>
              <a:t>acteur [1152], actrice [1152], anglais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[784], fille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[629], français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[251], garçon [1599], médecin [827], mot [220], personne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[84], phrase [2074], le [1], la [1], les [1], en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[7]</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127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a:t>
            </a:r>
            <a:r>
              <a:rPr lang="en-GB" b="0" dirty="0"/>
              <a:t>revise the meaning and spelling of some of this week’s revisited vocabulary</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t>Students write 1-12 and try to spell out the words that match the clue in French.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t>Click to reveal the missing letters (covered by white boxes, which disappear one by one on successive clicks).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The letters in the orange box spell out </a:t>
            </a:r>
            <a:r>
              <a:rPr lang="en-GB" b="0" i="1" dirty="0"/>
              <a:t>‘les questions’</a:t>
            </a:r>
            <a:r>
              <a:rPr lang="en-GB" b="0" i="0" dirty="0"/>
              <a:t>, which sets up for the question-based speaking activities that follow.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habituel</a:t>
            </a:r>
            <a:r>
              <a:rPr lang="en-GB" b="0" i="0" dirty="0"/>
              <a:t> [1347], opinion [777], justification [3846], </a:t>
            </a:r>
            <a:r>
              <a:rPr lang="en-GB" b="0" i="0" dirty="0" err="1"/>
              <a:t>humain</a:t>
            </a:r>
            <a:r>
              <a:rPr lang="en-GB" b="0" i="0" dirty="0"/>
              <a:t> [286], </a:t>
            </a:r>
            <a:r>
              <a:rPr lang="en-GB" b="0" i="0" dirty="0" err="1"/>
              <a:t>dictionnaire</a:t>
            </a:r>
            <a:r>
              <a:rPr lang="en-GB" b="0" i="0" dirty="0"/>
              <a:t> [4094], date [660], present [216], </a:t>
            </a:r>
            <a:r>
              <a:rPr lang="en-GB" b="0" i="0" dirty="0" err="1"/>
              <a:t>paragraphe</a:t>
            </a:r>
            <a:r>
              <a:rPr lang="en-GB" b="0" i="0" dirty="0"/>
              <a:t> [2126]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a:t>
            </a:r>
            <a:r>
              <a:rPr lang="en-GB" b="0" baseline="0" dirty="0"/>
              <a:t>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revisit a prototypical verb from last week’s list.</a:t>
            </a:r>
            <a:b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[chanter]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using gestures if desired.</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chante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12</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87303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13</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489060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14</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716951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15</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689460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16</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768013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17</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117136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a:t>
            </a:r>
            <a:r>
              <a:rPr lang="en-US" b="0" baseline="0" dirty="0"/>
              <a:t> recap </a:t>
            </a:r>
            <a:r>
              <a:rPr lang="en-US" b="0" dirty="0"/>
              <a:t>second person singular and second person plural forms of regular –ER verbs in the present tense ahead of the production</a:t>
            </a:r>
            <a:r>
              <a:rPr lang="en-US" b="0" baseline="0" dirty="0"/>
              <a:t> activities</a:t>
            </a:r>
            <a:r>
              <a:rPr lang="en-US" b="0" dirty="0"/>
              <a:t>.</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a:t>
            </a:r>
            <a:r>
              <a:rPr lang="en-US" b="0" baseline="0" dirty="0"/>
              <a:t> to bring up the explanation.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Draw attention to the pronunciation of the –</a:t>
            </a:r>
            <a:r>
              <a:rPr lang="en-US" b="0" baseline="0" dirty="0" err="1"/>
              <a:t>ez</a:t>
            </a:r>
            <a:r>
              <a:rPr lang="en-US" b="0" baseline="0" dirty="0"/>
              <a:t> ending once again.</a:t>
            </a:r>
            <a:endParaRPr lang="en-US" b="0" dirty="0"/>
          </a:p>
          <a:p>
            <a:pPr marL="0" lvl="0" indent="0" algn="l" rtl="0">
              <a:spcBef>
                <a:spcPts val="0"/>
              </a:spcBef>
              <a:spcAft>
                <a:spcPts val="0"/>
              </a:spcAft>
              <a:buNone/>
            </a:pPr>
            <a:endParaRPr lang="en-GB"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561538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(3 slides)</a:t>
            </a:r>
            <a:br>
              <a:rPr lang="en-US" b="1" dirty="0"/>
            </a:br>
            <a:r>
              <a:rPr lang="en-US" b="1" dirty="0"/>
              <a:t>Note: the timing equates to 5 minutes per round.  </a:t>
            </a:r>
          </a:p>
          <a:p>
            <a:endParaRPr lang="en-US" b="1" dirty="0"/>
          </a:p>
          <a:p>
            <a:r>
              <a:rPr lang="en-US" b="1" dirty="0"/>
              <a:t>Aim: </a:t>
            </a:r>
            <a:r>
              <a:rPr lang="en-GB" b="0" baseline="0" dirty="0"/>
              <a:t>to practise producing and understanding verbs in 2</a:t>
            </a:r>
            <a:r>
              <a:rPr lang="en-GB" b="0" baseline="30000" dirty="0"/>
              <a:t>nd</a:t>
            </a:r>
            <a:r>
              <a:rPr lang="en-GB" b="0" baseline="0" dirty="0"/>
              <a:t>  persons singular and plural with a range of vocabulary.</a:t>
            </a:r>
            <a:endParaRPr lang="en-US" b="1" dirty="0"/>
          </a:p>
          <a:p>
            <a:br>
              <a:rPr lang="en-US" b="1" dirty="0"/>
            </a:br>
            <a:r>
              <a:rPr lang="en-US" b="1" dirty="0"/>
              <a:t>Procedure:</a:t>
            </a:r>
          </a:p>
          <a:p>
            <a:r>
              <a:rPr lang="en-US" b="0" dirty="0"/>
              <a:t>1. </a:t>
            </a:r>
            <a:r>
              <a:rPr lang="en-GB" b="0" baseline="0" dirty="0"/>
              <a:t>Use this slide to model the activity.  It’s called ‘chut’. ‘chut’ (=</a:t>
            </a:r>
            <a:r>
              <a:rPr lang="en-GB" b="0" baseline="0" dirty="0" err="1"/>
              <a:t>shhhhh</a:t>
            </a:r>
            <a:r>
              <a:rPr lang="en-GB" b="0" baseline="0" dirty="0"/>
              <a:t>!) – don’t give away the pronoun. </a:t>
            </a:r>
          </a:p>
          <a:p>
            <a:r>
              <a:rPr lang="en-GB" b="0" baseline="0" dirty="0"/>
              <a:t>The activity is this: students must listen carefully to the verb and tick under the correct pictu</a:t>
            </a:r>
            <a:r>
              <a:rPr lang="en-GB" baseline="0" dirty="0"/>
              <a:t>re whether ‘</a:t>
            </a:r>
            <a:r>
              <a:rPr lang="en-GB" baseline="0" dirty="0" err="1"/>
              <a:t>tu</a:t>
            </a:r>
            <a:r>
              <a:rPr lang="en-GB" baseline="0" dirty="0"/>
              <a:t>’ or ‘</a:t>
            </a:r>
            <a:r>
              <a:rPr lang="en-GB" baseline="0" dirty="0" err="1"/>
              <a:t>vous</a:t>
            </a:r>
            <a:r>
              <a:rPr lang="en-GB" baseline="0" dirty="0"/>
              <a:t>’ is needed to complete their partner’s sentence.</a:t>
            </a:r>
            <a:endParaRPr lang="en-US" b="0" dirty="0"/>
          </a:p>
          <a:p>
            <a:r>
              <a:rPr lang="en-US" b="0" dirty="0"/>
              <a:t>2.</a:t>
            </a:r>
            <a:r>
              <a:rPr lang="en-GB" dirty="0"/>
              <a:t> First, students A and B try to write 6 sentences using the English/picture prompts but NOT IN ORDER.  They write them in any order.</a:t>
            </a:r>
            <a:br>
              <a:rPr lang="en-GB" dirty="0"/>
            </a:br>
            <a:r>
              <a:rPr lang="en-GB" dirty="0"/>
              <a:t>Each must choose whether to write an ‘you’ or ‘you (all)’ sentence.</a:t>
            </a:r>
          </a:p>
          <a:p>
            <a:r>
              <a:rPr lang="en-GB" dirty="0"/>
              <a:t>3. </a:t>
            </a:r>
            <a:r>
              <a:rPr lang="en-GB" baseline="0" dirty="0"/>
              <a:t>When both students have completed their sentences, </a:t>
            </a:r>
            <a:r>
              <a:rPr lang="en-GB" b="1" baseline="0" dirty="0"/>
              <a:t>partner A</a:t>
            </a:r>
            <a:r>
              <a:rPr lang="en-GB" baseline="0" dirty="0"/>
              <a:t> says one sentence (6 in total) at a time to their partner </a:t>
            </a:r>
            <a:r>
              <a:rPr lang="en-GB" b="1" baseline="0" dirty="0"/>
              <a:t>without using the subject pronoun.</a:t>
            </a:r>
          </a:p>
          <a:p>
            <a:r>
              <a:rPr lang="en-GB" b="1" baseline="0" dirty="0"/>
              <a:t>Partner Bs </a:t>
            </a:r>
            <a:r>
              <a:rPr lang="en-GB" baseline="0" dirty="0"/>
              <a:t>must listen carefully to the verb and write the number of the image and A or B depending on the ‘you’ or ‘you (all)’ form they hear in French. </a:t>
            </a:r>
            <a:br>
              <a:rPr lang="en-GB" baseline="0" dirty="0"/>
            </a:br>
            <a:r>
              <a:rPr lang="en-GB" baseline="0" dirty="0"/>
              <a:t>Note: the fact that they have practised writing 6 sentences this time around, too, means they should understand more readily what Partner A says.</a:t>
            </a:r>
            <a:br>
              <a:rPr lang="en-GB" baseline="0" dirty="0"/>
            </a:br>
            <a:endParaRPr lang="en-GB" baseline="0" dirty="0"/>
          </a:p>
          <a:p>
            <a:endParaRPr lang="en-GB" b="1" baseline="0" dirty="0"/>
          </a:p>
          <a:p>
            <a:r>
              <a:rPr lang="en-US" b="1" dirty="0"/>
              <a:t>Example: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 A writes: </a:t>
            </a:r>
            <a:r>
              <a:rPr lang="en-GB" baseline="0" dirty="0" err="1"/>
              <a:t>Vous</a:t>
            </a:r>
            <a:r>
              <a:rPr lang="en-GB" baseline="0" dirty="0"/>
              <a:t> </a:t>
            </a:r>
            <a:r>
              <a:rPr lang="en-GB" baseline="0" dirty="0" err="1"/>
              <a:t>préparez</a:t>
            </a:r>
            <a:r>
              <a:rPr lang="en-GB" baseline="0" dirty="0"/>
              <a:t> </a:t>
            </a:r>
            <a:r>
              <a:rPr lang="en-GB" baseline="0" dirty="0" err="1"/>
              <a:t>une</a:t>
            </a:r>
            <a:r>
              <a:rPr lang="en-GB" baseline="0" dirty="0"/>
              <a:t> </a:t>
            </a:r>
            <a:r>
              <a:rPr lang="en-GB" baseline="0" dirty="0" err="1"/>
              <a:t>activité</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 A says to B:  </a:t>
            </a:r>
            <a:r>
              <a:rPr lang="en-GB" b="1" i="1" baseline="0" dirty="0"/>
              <a:t>chut</a:t>
            </a:r>
            <a:r>
              <a:rPr lang="en-GB" baseline="0" dirty="0"/>
              <a:t> </a:t>
            </a:r>
            <a:r>
              <a:rPr lang="en-GB" baseline="0" dirty="0" err="1"/>
              <a:t>préparez</a:t>
            </a:r>
            <a:r>
              <a:rPr lang="en-GB" baseline="0" dirty="0"/>
              <a:t> </a:t>
            </a:r>
            <a:r>
              <a:rPr lang="en-GB" baseline="0" dirty="0" err="1"/>
              <a:t>une</a:t>
            </a:r>
            <a:r>
              <a:rPr lang="en-GB" baseline="0" dirty="0"/>
              <a:t> </a:t>
            </a:r>
            <a:r>
              <a:rPr lang="en-GB" baseline="0" dirty="0" err="1"/>
              <a:t>activité</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 B finds the correct pair of images and writes the number of the image and A or B depending on the ‘you’ or ‘you (all)’ form they hear in French.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Once they have said all 6 sentences to their partner, students then recreate, </a:t>
            </a:r>
            <a:r>
              <a:rPr lang="en-GB" b="1" u="sng" baseline="0" dirty="0"/>
              <a:t>in speaking, </a:t>
            </a:r>
            <a:r>
              <a:rPr lang="en-GB" baseline="0" dirty="0"/>
              <a:t>the sentences that their partners must have written. They use the pictures and their note of the number + A/B for each one.  As they speak, the partner who wrote the sentences confirms if they are correct – the sentence read out loud should be exactly the same as the sentence they themselves had written earlier.  </a:t>
            </a:r>
          </a:p>
          <a:p>
            <a:endParaRPr lang="en-US" b="1" dirty="0"/>
          </a:p>
          <a:p>
            <a:r>
              <a:rPr lang="en-US" b="1" dirty="0"/>
              <a:t>Then they swap roles and do the same again for the next slide.</a:t>
            </a:r>
          </a:p>
          <a:p>
            <a:endParaRPr lang="en-GB" dirty="0"/>
          </a:p>
        </p:txBody>
      </p:sp>
      <p:sp>
        <p:nvSpPr>
          <p:cNvPr id="4" name="Slide Number Placeholder 3"/>
          <p:cNvSpPr>
            <a:spLocks noGrp="1"/>
          </p:cNvSpPr>
          <p:nvPr>
            <p:ph type="sldNum" sz="quarter" idx="5"/>
          </p:nvPr>
        </p:nvSpPr>
        <p:spPr/>
        <p:txBody>
          <a:bodyPr/>
          <a:lstStyle/>
          <a:p>
            <a:fld id="{CB390F4C-9356-490D-920C-D5528C09F019}" type="slidenum">
              <a:rPr lang="en-GB" smtClean="0"/>
              <a:t>19</a:t>
            </a:fld>
            <a:endParaRPr lang="en-GB"/>
          </a:p>
        </p:txBody>
      </p:sp>
    </p:spTree>
    <p:extLst>
      <p:ext uri="{BB962C8B-B14F-4D97-AF65-F5344CB8AC3E}">
        <p14:creationId xmlns:p14="http://schemas.microsoft.com/office/powerpoint/2010/main" val="3710889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midi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a:t>midi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midi </a:t>
            </a:r>
            <a:r>
              <a:rPr lang="en-GB" baseline="0" dirty="0"/>
              <a:t>[2483].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06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Display this slide for Round 1</a:t>
            </a:r>
          </a:p>
          <a:p>
            <a:endParaRPr lang="en-GB" dirty="0"/>
          </a:p>
          <a:p>
            <a:r>
              <a:rPr lang="en-GB" b="1" dirty="0"/>
              <a:t>Frequency of unknown words and cognates</a:t>
            </a:r>
            <a:r>
              <a:rPr lang="en-GB" dirty="0"/>
              <a:t>:</a:t>
            </a:r>
            <a:br>
              <a:rPr lang="en-GB" dirty="0"/>
            </a:br>
            <a:r>
              <a:rPr lang="en-GB" dirty="0"/>
              <a:t>organiser [701]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endParaRPr lang="en-GB" dirty="0"/>
          </a:p>
          <a:p>
            <a:r>
              <a:rPr lang="en-GB" b="1" dirty="0"/>
              <a:t>Note: Organiser</a:t>
            </a:r>
            <a:r>
              <a:rPr lang="en-GB" dirty="0"/>
              <a:t> is on all three GCSE lists.</a:t>
            </a:r>
          </a:p>
        </p:txBody>
      </p:sp>
      <p:sp>
        <p:nvSpPr>
          <p:cNvPr id="4" name="Slide Number Placeholder 3"/>
          <p:cNvSpPr>
            <a:spLocks noGrp="1"/>
          </p:cNvSpPr>
          <p:nvPr>
            <p:ph type="sldNum" sz="quarter" idx="5"/>
          </p:nvPr>
        </p:nvSpPr>
        <p:spPr/>
        <p:txBody>
          <a:bodyPr/>
          <a:lstStyle/>
          <a:p>
            <a:fld id="{CB390F4C-9356-490D-920C-D5528C09F019}" type="slidenum">
              <a:rPr lang="en-GB" smtClean="0"/>
              <a:t>20</a:t>
            </a:fld>
            <a:endParaRPr lang="en-GB"/>
          </a:p>
        </p:txBody>
      </p:sp>
    </p:spTree>
    <p:extLst>
      <p:ext uri="{BB962C8B-B14F-4D97-AF65-F5344CB8AC3E}">
        <p14:creationId xmlns:p14="http://schemas.microsoft.com/office/powerpoint/2010/main" val="1739403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Display this slide for Round 2</a:t>
            </a:r>
          </a:p>
          <a:p>
            <a:endParaRPr lang="en-GB" dirty="0"/>
          </a:p>
          <a:p>
            <a:r>
              <a:rPr lang="en-GB" b="1" dirty="0"/>
              <a:t>Frequency of unknown words and cognates</a:t>
            </a:r>
            <a:r>
              <a:rPr lang="en-GB" dirty="0"/>
              <a:t>:</a:t>
            </a:r>
            <a:br>
              <a:rPr lang="en-GB" dirty="0"/>
            </a:br>
            <a:r>
              <a:rPr lang="en-GB" dirty="0"/>
              <a:t>fête [1490] jeu [291]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r>
              <a:rPr lang="en-GB" b="1" dirty="0"/>
              <a:t>Note: fête </a:t>
            </a:r>
            <a:r>
              <a:rPr lang="en-GB" b="0" dirty="0"/>
              <a:t>and </a:t>
            </a:r>
            <a:r>
              <a:rPr lang="en-GB" b="1" dirty="0"/>
              <a:t>jeu </a:t>
            </a:r>
            <a:r>
              <a:rPr lang="en-GB" b="0" dirty="0"/>
              <a:t>have already been introduced as phonics words and they are</a:t>
            </a:r>
            <a:r>
              <a:rPr lang="en-GB" dirty="0"/>
              <a:t> on all three GCSE lists.</a:t>
            </a:r>
          </a:p>
          <a:p>
            <a:endParaRPr lang="en-GB" dirty="0"/>
          </a:p>
        </p:txBody>
      </p:sp>
      <p:sp>
        <p:nvSpPr>
          <p:cNvPr id="4" name="Slide Number Placeholder 3"/>
          <p:cNvSpPr>
            <a:spLocks noGrp="1"/>
          </p:cNvSpPr>
          <p:nvPr>
            <p:ph type="sldNum" sz="quarter" idx="5"/>
          </p:nvPr>
        </p:nvSpPr>
        <p:spPr/>
        <p:txBody>
          <a:bodyPr/>
          <a:lstStyle/>
          <a:p>
            <a:fld id="{CB390F4C-9356-490D-920C-D5528C09F019}" type="slidenum">
              <a:rPr lang="en-GB" smtClean="0"/>
              <a:t>21</a:t>
            </a:fld>
            <a:endParaRPr lang="en-GB"/>
          </a:p>
        </p:txBody>
      </p:sp>
    </p:spTree>
    <p:extLst>
      <p:ext uri="{BB962C8B-B14F-4D97-AF65-F5344CB8AC3E}">
        <p14:creationId xmlns:p14="http://schemas.microsoft.com/office/powerpoint/2010/main" val="2955551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first person</a:t>
            </a:r>
            <a:r>
              <a:rPr lang="en-US" b="0" baseline="0" dirty="0"/>
              <a:t> singular and first person plural forms of regular –ER verbs, ahead of the final written production activity.</a:t>
            </a:r>
            <a:endParaRPr lang="en-US" b="0" dirty="0"/>
          </a:p>
          <a:p>
            <a:endParaRPr lang="en-US" b="1" dirty="0"/>
          </a:p>
          <a:p>
            <a:r>
              <a:rPr lang="en-US" b="1" dirty="0"/>
              <a:t>Procedure:</a:t>
            </a:r>
          </a:p>
          <a:p>
            <a:r>
              <a:rPr lang="en-US" b="0" dirty="0"/>
              <a:t>1. Click to bring up the first question (in</a:t>
            </a:r>
            <a:r>
              <a:rPr lang="en-US" b="0" baseline="0" dirty="0"/>
              <a:t> second person singular).</a:t>
            </a:r>
            <a:endParaRPr lang="en-US" b="0" dirty="0"/>
          </a:p>
          <a:p>
            <a:r>
              <a:rPr lang="en-US" b="0" dirty="0"/>
              <a:t>2. Click to bring up the first model answer.</a:t>
            </a:r>
            <a:r>
              <a:rPr lang="en-US" b="0" baseline="0" dirty="0"/>
              <a:t>  Elicit responses from students (subject of the verb with correct ending).</a:t>
            </a:r>
          </a:p>
          <a:p>
            <a:r>
              <a:rPr lang="en-US" b="0" baseline="0" dirty="0"/>
              <a:t>3. Click to reveal the answers.</a:t>
            </a:r>
            <a:endParaRPr lang="en-US" b="0" dirty="0"/>
          </a:p>
          <a:p>
            <a:r>
              <a:rPr lang="en-US" b="0" dirty="0"/>
              <a:t>4. Click to bring up a second</a:t>
            </a:r>
            <a:r>
              <a:rPr lang="en-US" b="0" baseline="0" dirty="0"/>
              <a:t> model answer, again eliciting responses from students to highlight correct subject and verb form.  This examples models a negative response to the question, without the need to use </a:t>
            </a:r>
            <a:r>
              <a:rPr lang="en-US" b="0" i="1" baseline="0" dirty="0"/>
              <a:t>ne…pas</a:t>
            </a:r>
            <a:r>
              <a:rPr lang="en-US" b="0" baseline="0" dirty="0"/>
              <a:t>, which students are yet to learn.</a:t>
            </a:r>
            <a:endParaRPr lang="en-US" b="0" dirty="0"/>
          </a:p>
          <a:p>
            <a:r>
              <a:rPr lang="en-US" b="0" dirty="0"/>
              <a:t>5. Repeat as</a:t>
            </a:r>
            <a:r>
              <a:rPr lang="en-US" b="0" baseline="0" dirty="0"/>
              <a:t> above to model questions and answers using ‘</a:t>
            </a:r>
            <a:r>
              <a:rPr lang="en-US" b="0" baseline="0" dirty="0" err="1"/>
              <a:t>vous</a:t>
            </a:r>
            <a:r>
              <a:rPr lang="en-US" b="0" baseline="0" dirty="0"/>
              <a:t>’ and ‘nous’.</a:t>
            </a:r>
            <a:endParaRPr lang="en-US" b="0" dirty="0"/>
          </a:p>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364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rPr>
              <a:t>OPTIONAL</a:t>
            </a:r>
            <a:br>
              <a:rPr lang="en-GB" sz="1200" b="1" strike="noStrike" spc="-1" dirty="0">
                <a:solidFill>
                  <a:srgbClr val="000000"/>
                </a:solidFill>
                <a:latin typeface="Calibri"/>
              </a:rPr>
            </a:br>
            <a:r>
              <a:rPr lang="en-GB" b="1" baseline="0" dirty="0"/>
              <a:t>Timing: </a:t>
            </a:r>
            <a:r>
              <a:rPr lang="en-GB" b="0" baseline="0" dirty="0"/>
              <a:t>15 minutes</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choosing</a:t>
            </a:r>
            <a:r>
              <a:rPr lang="en-US" b="0" baseline="0" dirty="0"/>
              <a:t> the correct verb form in response to questions asked in second person singular and second person plural, thereby combining learning from 7.1.2.5 (‘je’/’nous’ forms of –ER verbs in the present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write an answer to each question.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creativity can be encouraged here by advising them to review previously learnt vocabulary from across the series of lessons with –ER verbs and, if appropriate, to consult a dictionary to search for any new vocabulary items needed.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r>
              <a:rPr lang="en-GB" dirty="0"/>
              <a:t>:</a:t>
            </a:r>
            <a:br>
              <a:rPr lang="en-GB" dirty="0"/>
            </a:br>
            <a:r>
              <a:rPr lang="en-GB" dirty="0"/>
              <a:t>fête [1490] jeu [291] organiser [701]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r>
              <a:rPr lang="en-GB" b="1" dirty="0"/>
              <a:t>Note: fête </a:t>
            </a:r>
            <a:r>
              <a:rPr lang="en-GB" b="0" dirty="0"/>
              <a:t>and </a:t>
            </a:r>
            <a:r>
              <a:rPr lang="en-GB" b="1" dirty="0"/>
              <a:t>jeu </a:t>
            </a:r>
            <a:r>
              <a:rPr lang="en-GB" b="0" dirty="0"/>
              <a:t>have already been introduced as phonics words and with </a:t>
            </a:r>
            <a:r>
              <a:rPr lang="en-GB" b="1" dirty="0"/>
              <a:t>organiser, </a:t>
            </a:r>
            <a:r>
              <a:rPr lang="en-GB" b="0" dirty="0"/>
              <a:t>they are</a:t>
            </a:r>
            <a:r>
              <a:rPr lang="en-GB" dirty="0"/>
              <a:t> on all three GCSE lists.</a:t>
            </a:r>
          </a:p>
          <a:p>
            <a:endParaRPr lang="en-GB" dirty="0"/>
          </a:p>
        </p:txBody>
      </p:sp>
      <p:sp>
        <p:nvSpPr>
          <p:cNvPr id="4" name="Slide Number Placeholder 3"/>
          <p:cNvSpPr>
            <a:spLocks noGrp="1"/>
          </p:cNvSpPr>
          <p:nvPr>
            <p:ph type="sldNum" sz="quarter" idx="5"/>
          </p:nvPr>
        </p:nvSpPr>
        <p:spPr/>
        <p:txBody>
          <a:bodyPr/>
          <a:lstStyle/>
          <a:p>
            <a:fld id="{A0AB47DB-0386-4831-9BC9-831434D78008}" type="slidenum">
              <a:rPr lang="en-GB" smtClean="0"/>
              <a:t>23</a:t>
            </a:fld>
            <a:endParaRPr lang="en-GB"/>
          </a:p>
        </p:txBody>
      </p:sp>
    </p:spTree>
    <p:extLst>
      <p:ext uri="{BB962C8B-B14F-4D97-AF65-F5344CB8AC3E}">
        <p14:creationId xmlns:p14="http://schemas.microsoft.com/office/powerpoint/2010/main" val="3124668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GB" sz="1200" b="1" strike="noStrike" spc="-1" dirty="0">
                <a:solidFill>
                  <a:srgbClr val="000000"/>
                </a:solidFill>
                <a:latin typeface="Calibri"/>
              </a:rPr>
              <a:t>OPTIONAL</a:t>
            </a:r>
            <a:br>
              <a:rPr lang="en-GB" sz="1200" b="1" strike="noStrike" spc="-1" dirty="0">
                <a:solidFill>
                  <a:srgbClr val="000000"/>
                </a:solidFill>
                <a:latin typeface="Calibri"/>
              </a:rPr>
            </a:br>
            <a:r>
              <a:rPr lang="en-GB" sz="1200" b="1" strike="noStrike" spc="-1" dirty="0">
                <a:solidFill>
                  <a:srgbClr val="000000"/>
                </a:solidFill>
                <a:latin typeface="Calibri"/>
              </a:rPr>
              <a:t>Teachers usually have their own favourite French songs for the end of the Autumn Term but this is a short song that is simple to pick up, and enjoyable to sing, as it is a round.  It contains many of the SSC we have focused on this term: SFC, [</a:t>
            </a:r>
            <a:r>
              <a:rPr lang="en-GB" sz="1200" b="1" strike="noStrike" spc="-1" dirty="0" err="1">
                <a:solidFill>
                  <a:srgbClr val="000000"/>
                </a:solidFill>
                <a:latin typeface="Calibri"/>
              </a:rPr>
              <a:t>en</a:t>
            </a:r>
            <a:r>
              <a:rPr lang="en-GB" sz="1200" b="1" strike="noStrike" spc="-1" dirty="0">
                <a:solidFill>
                  <a:srgbClr val="000000"/>
                </a:solidFill>
                <a:latin typeface="Calibri"/>
              </a:rPr>
              <a:t>/an], [ai], [in], [</a:t>
            </a:r>
            <a:r>
              <a:rPr lang="en-GB" sz="1200" b="1" strike="noStrike" spc="-1" dirty="0" err="1">
                <a:solidFill>
                  <a:srgbClr val="000000"/>
                </a:solidFill>
                <a:latin typeface="Calibri"/>
              </a:rPr>
              <a:t>qu</a:t>
            </a:r>
            <a:r>
              <a:rPr lang="en-GB" sz="1200" b="1" strike="noStrike" spc="-1" dirty="0">
                <a:solidFill>
                  <a:srgbClr val="000000"/>
                </a:solidFill>
                <a:latin typeface="Calibri"/>
              </a:rPr>
              <a:t>], [</a:t>
            </a:r>
            <a:r>
              <a:rPr lang="en-GB" sz="1200" b="1" strike="noStrike" spc="-1" dirty="0" err="1">
                <a:solidFill>
                  <a:srgbClr val="000000"/>
                </a:solidFill>
                <a:latin typeface="Calibri"/>
              </a:rPr>
              <a:t>ou</a:t>
            </a:r>
            <a:r>
              <a:rPr lang="en-GB" sz="1200" b="1" strike="noStrike" spc="-1" dirty="0">
                <a:solidFill>
                  <a:srgbClr val="000000"/>
                </a:solidFill>
                <a:latin typeface="Calibri"/>
              </a:rPr>
              <a:t>].</a:t>
            </a:r>
            <a:br>
              <a:rPr lang="en-GB" sz="1200" b="1" strike="noStrike" spc="-1" dirty="0">
                <a:solidFill>
                  <a:srgbClr val="000000"/>
                </a:solidFill>
                <a:latin typeface="Calibri"/>
              </a:rPr>
            </a:br>
            <a:br>
              <a:rPr lang="en-GB" sz="1200" b="1" strike="noStrike" spc="-1" dirty="0">
                <a:solidFill>
                  <a:srgbClr val="000000"/>
                </a:solidFill>
                <a:latin typeface="Calibri"/>
              </a:rPr>
            </a:br>
            <a:r>
              <a:rPr lang="en-GB" sz="1200" b="1" strike="noStrike" spc="-1" dirty="0">
                <a:solidFill>
                  <a:srgbClr val="000000"/>
                </a:solidFill>
                <a:latin typeface="Calibri"/>
              </a:rPr>
              <a:t>Timing</a:t>
            </a:r>
            <a:r>
              <a:rPr lang="en-GB" sz="1200" b="0" strike="noStrike" spc="-1" dirty="0">
                <a:solidFill>
                  <a:srgbClr val="000000"/>
                </a:solidFill>
                <a:latin typeface="Calibri"/>
              </a:rPr>
              <a:t>: flexible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enjoy a traditional French song.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rPr>
              <a:t>Procedure:</a:t>
            </a:r>
            <a:br>
              <a:rPr lang="en-GB" sz="1200" b="0" strike="noStrike" spc="-1" dirty="0">
                <a:solidFill>
                  <a:srgbClr val="000000"/>
                </a:solidFill>
                <a:latin typeface="+mn-lt"/>
              </a:rPr>
            </a:br>
            <a:r>
              <a:rPr lang="en-GB" sz="1200" b="0" strike="noStrike" spc="-1" dirty="0">
                <a:solidFill>
                  <a:srgbClr val="000000"/>
                </a:solidFill>
                <a:latin typeface="+mn-lt"/>
              </a:rPr>
              <a:t>1. Click to bring up the information about the song.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rPr>
              <a:t>2. Click to prompt pupils to tell you which word is ‘wind’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rPr>
              <a:t>3. Ask pupils to tell you any words that end in a SFC (Silent Final Consonant), any words with an ‘</a:t>
            </a:r>
            <a:r>
              <a:rPr lang="en-GB" sz="1200" b="0" strike="noStrike" spc="-1" dirty="0" err="1">
                <a:solidFill>
                  <a:srgbClr val="000000"/>
                </a:solidFill>
                <a:latin typeface="+mn-lt"/>
              </a:rPr>
              <a:t>en</a:t>
            </a:r>
            <a:r>
              <a:rPr lang="en-GB" sz="1200" b="0" strike="noStrike" spc="-1" dirty="0">
                <a:solidFill>
                  <a:srgbClr val="000000"/>
                </a:solidFill>
                <a:latin typeface="+mn-lt"/>
              </a:rPr>
              <a:t>/an’ sound and with an ‘in’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rPr>
              <a:t>4. Click to listen to the short music file and/or visit the YouTube page.  Pupils can join in with the words several times.  It is a very short song and they will soon be able to sing along.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rPr>
              <a:t>5. Teachers may then like to divide the class into two or three and try to sing it as a 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Song lyrics</a:t>
            </a:r>
            <a:r>
              <a:rPr lang="en-GB" b="0" baseline="0" dirty="0"/>
              <a:t>:</a:t>
            </a:r>
            <a:br>
              <a:rPr lang="en-GB" b="0" baseline="0" dirty="0"/>
            </a:br>
            <a:r>
              <a:rPr lang="en-GB" sz="1800" dirty="0">
                <a:solidFill>
                  <a:srgbClr val="0F0F0F"/>
                </a:solidFill>
                <a:effectLst/>
                <a:latin typeface="Roboto" panose="02000000000000000000" pitchFamily="2" charset="0"/>
                <a:ea typeface="DengXian" panose="02010600030101010101" pitchFamily="2" charset="-122"/>
              </a:rPr>
              <a:t>Vent frais, vent du matin </a:t>
            </a:r>
            <a:br>
              <a:rPr lang="en-GB" sz="1800" dirty="0">
                <a:solidFill>
                  <a:srgbClr val="0F0F0F"/>
                </a:solidFill>
                <a:effectLst/>
                <a:latin typeface="Roboto" panose="02000000000000000000" pitchFamily="2" charset="0"/>
                <a:ea typeface="DengXian" panose="02010600030101010101" pitchFamily="2" charset="-122"/>
              </a:rPr>
            </a:br>
            <a:r>
              <a:rPr lang="en-GB" sz="1800" dirty="0">
                <a:solidFill>
                  <a:srgbClr val="0F0F0F"/>
                </a:solidFill>
                <a:effectLst/>
                <a:latin typeface="Roboto" panose="02000000000000000000" pitchFamily="2" charset="0"/>
                <a:ea typeface="DengXian" panose="02010600030101010101" pitchFamily="2" charset="-122"/>
              </a:rPr>
              <a:t>Vent qui souffle aux </a:t>
            </a:r>
            <a:r>
              <a:rPr lang="en-GB" sz="1800" dirty="0" err="1">
                <a:solidFill>
                  <a:srgbClr val="0F0F0F"/>
                </a:solidFill>
                <a:effectLst/>
                <a:latin typeface="Roboto" panose="02000000000000000000" pitchFamily="2" charset="0"/>
                <a:ea typeface="DengXian" panose="02010600030101010101" pitchFamily="2" charset="-122"/>
              </a:rPr>
              <a:t>sommets</a:t>
            </a:r>
            <a:r>
              <a:rPr lang="en-GB" sz="1800" dirty="0">
                <a:solidFill>
                  <a:srgbClr val="0F0F0F"/>
                </a:solidFill>
                <a:effectLst/>
                <a:latin typeface="Roboto" panose="02000000000000000000" pitchFamily="2" charset="0"/>
                <a:ea typeface="DengXian" panose="02010600030101010101" pitchFamily="2" charset="-122"/>
              </a:rPr>
              <a:t> des grands pins </a:t>
            </a:r>
            <a:br>
              <a:rPr lang="en-GB" sz="1800" dirty="0">
                <a:solidFill>
                  <a:srgbClr val="0F0F0F"/>
                </a:solidFill>
                <a:effectLst/>
                <a:latin typeface="Roboto" panose="02000000000000000000" pitchFamily="2" charset="0"/>
                <a:ea typeface="DengXian" panose="02010600030101010101" pitchFamily="2" charset="-122"/>
              </a:rPr>
            </a:br>
            <a:r>
              <a:rPr lang="en-GB" sz="1800" dirty="0">
                <a:solidFill>
                  <a:srgbClr val="0F0F0F"/>
                </a:solidFill>
                <a:effectLst/>
                <a:latin typeface="Roboto" panose="02000000000000000000" pitchFamily="2" charset="0"/>
                <a:ea typeface="DengXian" panose="02010600030101010101" pitchFamily="2" charset="-122"/>
              </a:rPr>
              <a:t>Joie du vent qui souffle </a:t>
            </a:r>
            <a:br>
              <a:rPr lang="en-GB" sz="1800" dirty="0">
                <a:solidFill>
                  <a:srgbClr val="0F0F0F"/>
                </a:solidFill>
                <a:effectLst/>
                <a:latin typeface="Roboto" panose="02000000000000000000" pitchFamily="2" charset="0"/>
                <a:ea typeface="DengXian" panose="02010600030101010101" pitchFamily="2" charset="-122"/>
              </a:rPr>
            </a:br>
            <a:r>
              <a:rPr lang="en-GB" sz="1800" dirty="0">
                <a:solidFill>
                  <a:srgbClr val="0F0F0F"/>
                </a:solidFill>
                <a:effectLst/>
                <a:latin typeface="Roboto" panose="02000000000000000000" pitchFamily="2" charset="0"/>
                <a:ea typeface="DengXian" panose="02010600030101010101" pitchFamily="2" charset="-122"/>
              </a:rPr>
              <a:t>Allons dans le grand </a:t>
            </a:r>
            <a:br>
              <a:rPr lang="en-GB" sz="1800" dirty="0">
                <a:solidFill>
                  <a:srgbClr val="0F0F0F"/>
                </a:solidFill>
                <a:effectLst/>
                <a:latin typeface="Roboto" panose="02000000000000000000" pitchFamily="2" charset="0"/>
                <a:ea typeface="DengXian" panose="02010600030101010101" pitchFamily="2" charset="-122"/>
              </a:rPr>
            </a:br>
            <a:r>
              <a:rPr lang="en-GB" sz="1800" dirty="0">
                <a:solidFill>
                  <a:srgbClr val="0F0F0F"/>
                </a:solidFill>
                <a:effectLst/>
                <a:latin typeface="Roboto" panose="02000000000000000000" pitchFamily="2" charset="0"/>
                <a:ea typeface="DengXian" panose="02010600030101010101" pitchFamily="2" charset="-122"/>
              </a:rPr>
              <a:t>Vent frais, vent du matin</a:t>
            </a:r>
            <a:endParaRPr lang="en-GB" sz="1800" dirty="0">
              <a:effectLst/>
              <a:latin typeface="Calibri" panose="020F050202020403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r>
              <a:rPr lang="en-GB" b="1" baseline="0" dirty="0"/>
              <a:t>Information about Vent frais, vent du matin: </a:t>
            </a:r>
            <a:r>
              <a:rPr lang="en-GB" b="0" baseline="0" dirty="0"/>
              <a:t>https://fr.wikipedia.org/wiki/Vent_frais,_vent_du_matin </a:t>
            </a:r>
          </a:p>
          <a:p>
            <a:pPr marL="0" indent="0">
              <a:lnSpc>
                <a:spcPct val="100000"/>
              </a:lnSpc>
              <a:buNone/>
            </a:pPr>
            <a:r>
              <a:rPr lang="en-GB" sz="1200" b="1" strike="noStrike" spc="-1" dirty="0">
                <a:solidFill>
                  <a:srgbClr val="000000"/>
                </a:solidFill>
                <a:latin typeface="Calibri"/>
              </a:rPr>
              <a:t>Sheet music image: </a:t>
            </a:r>
            <a:r>
              <a:rPr lang="en-GB" sz="1200" b="0" strike="noStrike" spc="-1" dirty="0" err="1">
                <a:solidFill>
                  <a:srgbClr val="000000"/>
                </a:solidFill>
                <a:latin typeface="Calibri"/>
              </a:rPr>
              <a:t>Cdang</a:t>
            </a:r>
            <a:r>
              <a:rPr lang="en-GB" sz="1200" b="0" strike="noStrike" spc="-1" dirty="0">
                <a:solidFill>
                  <a:srgbClr val="000000"/>
                </a:solidFill>
                <a:latin typeface="Calibri"/>
              </a:rPr>
              <a:t>, CC0, via Wikimedia Commons</a:t>
            </a:r>
          </a:p>
          <a:p>
            <a:r>
              <a:rPr lang="en-GB" sz="1800" b="1" dirty="0"/>
              <a:t>Video of the song: </a:t>
            </a:r>
            <a:r>
              <a:rPr lang="en-GB" sz="1800" u="sng" dirty="0">
                <a:solidFill>
                  <a:srgbClr val="0000FF"/>
                </a:solidFill>
                <a:effectLst/>
                <a:latin typeface="Calibri" panose="020F0502020204030204" pitchFamily="34" charset="0"/>
                <a:ea typeface="DengXian" panose="02010600030101010101" pitchFamily="2" charset="-122"/>
                <a:hlinkClick r:id="rId3"/>
              </a:rPr>
              <a:t>https://youtu.be/x7Vj8zUmN1I</a:t>
            </a:r>
            <a:endParaRPr lang="en-GB" sz="1800" dirty="0">
              <a:effectLst/>
              <a:latin typeface="Calibri" panose="020F050202020403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More information about the choir Les Petits Chanteurs: </a:t>
            </a:r>
            <a:r>
              <a:rPr lang="en-GB" sz="1200" u="sng" dirty="0">
                <a:solidFill>
                  <a:srgbClr val="0000FF"/>
                </a:solidFill>
                <a:effectLst/>
                <a:latin typeface="Calibri" panose="020F0502020204030204" pitchFamily="34" charset="0"/>
                <a:ea typeface="DengXian" panose="02010600030101010101" pitchFamily="2" charset="-122"/>
                <a:hlinkClick r:id="rId4"/>
              </a:rPr>
              <a:t>https://fr.wikipedia.org/wiki/Petits_Chanteurs_d%27Asni%C3%A8res</a:t>
            </a:r>
            <a:endParaRPr lang="en-GB" sz="1200" dirty="0">
              <a:effectLst/>
              <a:latin typeface="Calibri" panose="020F050202020403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Midi music file: </a:t>
            </a:r>
            <a:r>
              <a:rPr lang="en-GB" b="0" dirty="0"/>
              <a:t>https://commons.wikimedia.org/wiki/File:Vent_frais_vent_du_matin.midi?uselang=fr </a:t>
            </a:r>
            <a:br>
              <a:rPr lang="en-GB" b="1" dirty="0"/>
            </a:br>
            <a:endParaRPr lang="en-GB" b="0" dirty="0"/>
          </a:p>
          <a:p>
            <a:endParaRPr lang="en-GB" dirty="0"/>
          </a:p>
        </p:txBody>
      </p:sp>
      <p:sp>
        <p:nvSpPr>
          <p:cNvPr id="4" name="Slide Number Placeholder 3"/>
          <p:cNvSpPr>
            <a:spLocks noGrp="1"/>
          </p:cNvSpPr>
          <p:nvPr>
            <p:ph type="sldNum" sz="quarter" idx="5"/>
          </p:nvPr>
        </p:nvSpPr>
        <p:spPr/>
        <p:txBody>
          <a:bodyPr/>
          <a:lstStyle/>
          <a:p>
            <a:fld id="{A0AB47DB-0386-4831-9BC9-831434D78008}" type="slidenum">
              <a:rPr lang="en-GB" smtClean="0"/>
              <a:t>24</a:t>
            </a:fld>
            <a:endParaRPr lang="en-GB"/>
          </a:p>
        </p:txBody>
      </p:sp>
    </p:spTree>
    <p:extLst>
      <p:ext uri="{BB962C8B-B14F-4D97-AF65-F5344CB8AC3E}">
        <p14:creationId xmlns:p14="http://schemas.microsoft.com/office/powerpoint/2010/main" val="2589707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(present))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singular/plural (Verb agreement (present))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(present))</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3521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1" i="0" noProof="0" dirty="0">
                <a:solidFill>
                  <a:schemeClr val="dk1"/>
                </a:solidFill>
                <a:latin typeface="+mn-lt"/>
                <a:ea typeface="Calibri"/>
                <a:cs typeface="Calibri"/>
                <a:sym typeface="Calibri"/>
              </a:rPr>
              <a:t>Timing:</a:t>
            </a:r>
            <a:r>
              <a:rPr lang="fr-FR" sz="1200" b="0" i="0" noProof="0" dirty="0">
                <a:solidFill>
                  <a:schemeClr val="dk1"/>
                </a:solidFill>
                <a:latin typeface="+mn-lt"/>
                <a:ea typeface="Calibri"/>
                <a:cs typeface="Calibri"/>
                <a:sym typeface="Calibri"/>
              </a:rPr>
              <a:t> 10 minutes</a:t>
            </a:r>
          </a:p>
          <a:p>
            <a:endParaRPr lang="en-US" b="1" dirty="0"/>
          </a:p>
          <a:p>
            <a:r>
              <a:rPr lang="en-US" b="1" dirty="0"/>
              <a:t>Aim: </a:t>
            </a:r>
            <a:r>
              <a:rPr lang="en-GB" sz="1200" b="0" i="0" noProof="0" dirty="0">
                <a:solidFill>
                  <a:schemeClr val="dk1"/>
                </a:solidFill>
                <a:latin typeface="+mn-lt"/>
                <a:cs typeface="Calibri"/>
                <a:sym typeface="Calibri"/>
              </a:rPr>
              <a:t>to listen to and translate known vocabulary in a new context; to practise recognition of SSC [i] and [e].</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Click to listen.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Students first decide if they hear any examples of [i]or [e] or both.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Then they listen again and translate the sentence into English.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4"/>
              <a:tabLst/>
              <a:defRPr/>
            </a:pPr>
            <a:r>
              <a:rPr lang="fr-FR" sz="1200" b="0" i="0" noProof="0" dirty="0">
                <a:solidFill>
                  <a:schemeClr val="dk1"/>
                </a:solidFill>
                <a:latin typeface="+mn-lt"/>
                <a:ea typeface="Calibri"/>
                <a:cs typeface="Calibri"/>
                <a:sym typeface="Calibri"/>
              </a:rPr>
              <a:t>Click</a:t>
            </a:r>
            <a:r>
              <a:rPr lang="fr-FR" sz="1200" b="0" i="0" baseline="0" noProof="0" dirty="0">
                <a:solidFill>
                  <a:schemeClr val="dk1"/>
                </a:solidFill>
                <a:latin typeface="+mn-lt"/>
                <a:ea typeface="Calibri"/>
                <a:cs typeface="Calibri"/>
                <a:sym typeface="Calibri"/>
              </a:rPr>
              <a:t> to bring up the English.</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200" b="0" i="0" baseline="0" noProof="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1" i="0" noProof="0" dirty="0">
                <a:solidFill>
                  <a:schemeClr val="dk1"/>
                </a:solidFill>
                <a:latin typeface="+mn-lt"/>
                <a:ea typeface="Calibri"/>
                <a:cs typeface="Calibri"/>
                <a:sym typeface="Calibri"/>
              </a:rPr>
              <a:t>Notes</a:t>
            </a:r>
            <a:r>
              <a:rPr lang="fr-FR" sz="1200" b="0" i="0" noProof="0" dirty="0">
                <a:solidFill>
                  <a:schemeClr val="dk1"/>
                </a:solidFill>
                <a:latin typeface="+mn-lt"/>
                <a:ea typeface="Calibri"/>
                <a:cs typeface="Calibri"/>
                <a:sym typeface="Calibri"/>
              </a:rPr>
              <a:t>:  </a:t>
            </a:r>
            <a:br>
              <a:rPr lang="fr-FR" sz="1200" b="0" i="0" noProof="0" dirty="0">
                <a:solidFill>
                  <a:schemeClr val="dk1"/>
                </a:solidFill>
                <a:latin typeface="+mn-lt"/>
                <a:ea typeface="Calibri"/>
                <a:cs typeface="Calibri"/>
                <a:sym typeface="Calibri"/>
              </a:rPr>
            </a:br>
            <a:r>
              <a:rPr lang="fr-FR" sz="1200" b="0" i="0" noProof="0" dirty="0">
                <a:solidFill>
                  <a:schemeClr val="dk1"/>
                </a:solidFill>
                <a:latin typeface="+mn-lt"/>
                <a:ea typeface="Calibri"/>
                <a:cs typeface="Calibri"/>
                <a:sym typeface="Calibri"/>
              </a:rPr>
              <a:t>i) In the absence of time phrases, students may be able to justify using the present simple or continuous in English. Note the freer translation of </a:t>
            </a:r>
            <a:r>
              <a:rPr lang="fr-FR" sz="1200" b="0" i="1" noProof="0" dirty="0">
                <a:solidFill>
                  <a:schemeClr val="dk1"/>
                </a:solidFill>
                <a:latin typeface="+mn-lt"/>
                <a:ea typeface="Calibri"/>
                <a:cs typeface="Calibri"/>
                <a:sym typeface="Calibri"/>
              </a:rPr>
              <a:t>passer</a:t>
            </a:r>
            <a:r>
              <a:rPr lang="fr-FR" sz="1200" b="0" i="0" noProof="0" dirty="0">
                <a:solidFill>
                  <a:schemeClr val="dk1"/>
                </a:solidFill>
                <a:latin typeface="+mn-lt"/>
                <a:ea typeface="Calibri"/>
                <a:cs typeface="Calibri"/>
                <a:sym typeface="Calibri"/>
              </a:rPr>
              <a:t> as ‘have’ in this context.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i="0" noProof="0" dirty="0">
                <a:solidFill>
                  <a:schemeClr val="dk1"/>
                </a:solidFill>
                <a:latin typeface="+mn-lt"/>
                <a:ea typeface="Calibri"/>
                <a:cs typeface="Calibri"/>
                <a:sym typeface="Calibri"/>
              </a:rPr>
              <a:t>ii) To provide more support, a word or two from each phrase could be provided.</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Tu passes une s</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maine tr</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ste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Voic</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 une </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dée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Tu r</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gardes d</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hors…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l fait beau en c</a:t>
            </a:r>
            <a:r>
              <a:rPr lang="fr-FR" sz="1200" b="1" i="0" noProof="0" dirty="0">
                <a:solidFill>
                  <a:schemeClr val="dk1"/>
                </a:solidFill>
                <a:latin typeface="+mn-lt"/>
                <a:ea typeface="Calibri"/>
                <a:cs typeface="Calibri"/>
                <a:sym typeface="Calibri"/>
              </a:rPr>
              <a:t>e </a:t>
            </a:r>
            <a:r>
              <a:rPr lang="fr-FR" sz="1200" b="0" i="0" noProof="0" dirty="0">
                <a:solidFill>
                  <a:schemeClr val="dk1"/>
                </a:solidFill>
                <a:latin typeface="+mn-lt"/>
                <a:ea typeface="Calibri"/>
                <a:cs typeface="Calibri"/>
                <a:sym typeface="Calibri"/>
              </a:rPr>
              <a:t>moment !</a:t>
            </a:r>
            <a:endParaRPr lang="fr-FR" sz="1200" b="1" i="0" noProof="0" dirty="0">
              <a:solidFill>
                <a:schemeClr val="dk1"/>
              </a:solidFill>
              <a:latin typeface="+mn-lt"/>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Tu</a:t>
            </a:r>
            <a:r>
              <a:rPr lang="fr-FR" sz="1200" b="1" i="0" noProof="0" dirty="0">
                <a:solidFill>
                  <a:schemeClr val="dk1"/>
                </a:solidFill>
                <a:latin typeface="+mn-lt"/>
                <a:ea typeface="Calibri"/>
                <a:cs typeface="Calibri"/>
                <a:sym typeface="Calibri"/>
              </a:rPr>
              <a:t> </a:t>
            </a:r>
            <a:r>
              <a:rPr lang="fr-FR" sz="1200" b="0" i="0" noProof="0" dirty="0">
                <a:solidFill>
                  <a:schemeClr val="dk1"/>
                </a:solidFill>
                <a:latin typeface="+mn-lt"/>
                <a:ea typeface="Calibri"/>
                <a:cs typeface="Calibri"/>
                <a:sym typeface="Calibri"/>
              </a:rPr>
              <a:t>fais une act</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v</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té.</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 Au r</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voir, les am</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s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 J</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 fais une prom</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nade. »</a:t>
            </a:r>
          </a:p>
          <a:p>
            <a:pPr marL="228600" indent="-228600">
              <a:buFont typeface="+mj-lt"/>
              <a:buAutoNum type="arabicPeriod"/>
            </a:pPr>
            <a:r>
              <a:rPr lang="fr-FR" sz="1200" b="0" i="0" noProof="0" dirty="0">
                <a:solidFill>
                  <a:schemeClr val="dk1"/>
                </a:solidFill>
                <a:latin typeface="+mn-lt"/>
                <a:ea typeface="Calibri"/>
                <a:cs typeface="Calibri"/>
                <a:sym typeface="Calibri"/>
              </a:rPr>
              <a:t>C’est une h</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stoire sympath</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que.</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370939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present and </a:t>
            </a:r>
            <a:r>
              <a:rPr lang="en-US" b="0" dirty="0" err="1"/>
              <a:t>practise</a:t>
            </a:r>
            <a:r>
              <a:rPr lang="en-US" b="0" dirty="0"/>
              <a:t> the words from</a:t>
            </a:r>
            <a:r>
              <a:rPr lang="en-US" b="0" baseline="0" dirty="0"/>
              <a:t> this week’s new vocab set.</a:t>
            </a:r>
          </a:p>
          <a:p>
            <a:endParaRPr lang="en-US" b="1" dirty="0"/>
          </a:p>
          <a:p>
            <a:r>
              <a:rPr lang="en-US" b="1" dirty="0"/>
              <a:t>Procedure:</a:t>
            </a:r>
          </a:p>
          <a:p>
            <a:pPr marL="228600" indent="-228600">
              <a:buAutoNum type="arabicPeriod"/>
            </a:pPr>
            <a:r>
              <a:rPr lang="en-GB" sz="1200" b="0" i="0" kern="1200" baseline="0" dirty="0">
                <a:solidFill>
                  <a:schemeClr val="tx1"/>
                </a:solidFill>
                <a:effectLst/>
                <a:latin typeface="+mn-lt"/>
                <a:ea typeface="+mn-ea"/>
                <a:cs typeface="+mn-cs"/>
              </a:rPr>
              <a:t>Click to bring up the word in English and elicit the recognition of the equivalent French meaning and read aloud of the word from the class.</a:t>
            </a:r>
          </a:p>
          <a:p>
            <a:pPr marL="228600" indent="-228600">
              <a:buAutoNum type="arabicPeriod"/>
            </a:pPr>
            <a:r>
              <a:rPr lang="en-GB" sz="1200" b="0" i="0" kern="1200" baseline="0" dirty="0">
                <a:solidFill>
                  <a:schemeClr val="tx1"/>
                </a:solidFill>
                <a:effectLst/>
                <a:latin typeface="+mn-lt"/>
                <a:ea typeface="+mn-ea"/>
                <a:cs typeface="+mn-cs"/>
              </a:rPr>
              <a:t>Continue with items 2-11.</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8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a:t>
            </a:r>
            <a:r>
              <a:rPr lang="en-US" b="0" dirty="0" err="1"/>
              <a:t>practise</a:t>
            </a:r>
            <a:r>
              <a:rPr lang="en-US" b="0" dirty="0"/>
              <a:t> meaning recall (French to English) of the words from this week’s vocabulary set.</a:t>
            </a:r>
            <a:endParaRPr lang="en-US" b="0" baseline="0" dirty="0"/>
          </a:p>
          <a:p>
            <a:endParaRPr lang="en-US" b="1" dirty="0"/>
          </a:p>
          <a:p>
            <a:r>
              <a:rPr lang="en-US" b="1" dirty="0"/>
              <a:t>Procedure:</a:t>
            </a:r>
          </a:p>
          <a:p>
            <a:pPr marL="228600" indent="-228600">
              <a:buAutoNum type="arabicPeriod"/>
            </a:pPr>
            <a:r>
              <a:rPr lang="en-GB" sz="1200" b="0" i="0" kern="1200" baseline="0" dirty="0">
                <a:solidFill>
                  <a:schemeClr val="tx1"/>
                </a:solidFill>
                <a:effectLst/>
                <a:latin typeface="+mn-lt"/>
                <a:ea typeface="+mn-ea"/>
                <a:cs typeface="+mn-cs"/>
              </a:rPr>
              <a:t>Click to bring up the word in French.</a:t>
            </a:r>
          </a:p>
          <a:p>
            <a:pPr marL="228600" indent="-228600">
              <a:buAutoNum type="arabicPeriod"/>
            </a:pPr>
            <a:r>
              <a:rPr lang="en-GB" sz="1200" b="0" i="0" kern="1200" baseline="0" dirty="0">
                <a:solidFill>
                  <a:schemeClr val="tx1"/>
                </a:solidFill>
                <a:effectLst/>
                <a:latin typeface="+mn-lt"/>
                <a:ea typeface="+mn-ea"/>
                <a:cs typeface="+mn-cs"/>
              </a:rPr>
              <a:t>With pace, and students have just seen these words, elicit the English meaning from the whole class.</a:t>
            </a:r>
          </a:p>
          <a:p>
            <a:pPr marL="228600" indent="-228600">
              <a:buAutoNum type="arabicPeriod"/>
            </a:pPr>
            <a:r>
              <a:rPr lang="en-GB" sz="1200" b="0" i="0" kern="1200" baseline="0" dirty="0">
                <a:solidFill>
                  <a:schemeClr val="tx1"/>
                </a:solidFill>
                <a:effectLst/>
                <a:latin typeface="+mn-lt"/>
                <a:ea typeface="+mn-ea"/>
                <a:cs typeface="+mn-cs"/>
              </a:rPr>
              <a:t>Click to bring up the English translation.</a:t>
            </a:r>
          </a:p>
          <a:p>
            <a:pPr marL="228600" indent="-228600">
              <a:buAutoNum type="arabicPeriod"/>
            </a:pPr>
            <a:r>
              <a:rPr lang="en-GB" sz="1200" b="0" i="0" kern="1200" baseline="0" dirty="0">
                <a:solidFill>
                  <a:schemeClr val="tx1"/>
                </a:solidFill>
                <a:effectLst/>
                <a:latin typeface="+mn-lt"/>
                <a:ea typeface="+mn-ea"/>
                <a:cs typeface="+mn-cs"/>
              </a:rPr>
              <a:t>Once all the words are displayed on the screen, with French and English, check the students know what type (part of speech) these words are (this will be useful later and is revision). This is illustrated by the animations.</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introduce </a:t>
            </a:r>
            <a:r>
              <a:rPr lang="en-US" b="0" dirty="0"/>
              <a:t>second person singular and second person plural forms of regular –ER verbs in the present tense.</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a:t>
            </a:r>
            <a:r>
              <a:rPr lang="en-US" b="0" baseline="0" dirty="0"/>
              <a:t> to bring up the explanation.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Model the pronunciation of the –</a:t>
            </a:r>
            <a:r>
              <a:rPr lang="en-US" b="0" baseline="0" dirty="0" err="1"/>
              <a:t>ez</a:t>
            </a:r>
            <a:r>
              <a:rPr lang="en-US" b="0" baseline="0" dirty="0"/>
              <a:t> ending carefully before moving on.</a:t>
            </a:r>
            <a:endParaRPr lang="en-US" b="0" dirty="0"/>
          </a:p>
          <a:p>
            <a:endParaRPr lang="en-US" b="1"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256153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n-US" b="0" dirty="0" err="1"/>
              <a:t>practise</a:t>
            </a:r>
            <a:r>
              <a:rPr lang="en-US" b="0" dirty="0"/>
              <a:t> </a:t>
            </a:r>
            <a:r>
              <a:rPr lang="en-US" b="0" dirty="0" err="1"/>
              <a:t>recognising</a:t>
            </a:r>
            <a:r>
              <a:rPr lang="en-US" b="0" dirty="0"/>
              <a:t> second person singular and plural forms of –ER verbs when listening. </a:t>
            </a:r>
            <a:r>
              <a:rPr lang="en-GB" altLang="en-US" sz="1200" dirty="0">
                <a:solidFill>
                  <a:srgbClr val="02456F"/>
                </a:solidFill>
                <a:latin typeface="Century Gothic" panose="020B0502020202020204" pitchFamily="34" charset="0"/>
                <a:ea typeface="Arial" panose="020B0604020202020204" pitchFamily="34" charset="0"/>
                <a:cs typeface="Arial" panose="020B0604020202020204" pitchFamily="34" charset="0"/>
              </a:rPr>
              <a:t>The lesson buzzer (beep) in the audio recording stops students hearing the pronoun, so students’ only clue is the </a:t>
            </a:r>
            <a:r>
              <a:rPr lang="en-GB" altLang="en-US" sz="1200" b="0" i="1" dirty="0">
                <a:solidFill>
                  <a:srgbClr val="02456F"/>
                </a:solidFill>
                <a:latin typeface="Century Gothic" panose="020B0502020202020204" pitchFamily="34" charset="0"/>
                <a:ea typeface="Arial" panose="020B0604020202020204" pitchFamily="34" charset="0"/>
                <a:cs typeface="Arial" panose="020B0604020202020204" pitchFamily="34" charset="0"/>
              </a:rPr>
              <a:t>verb ending  -e/-</a:t>
            </a:r>
            <a:r>
              <a:rPr lang="en-GB" altLang="en-US" sz="1200" b="0" i="1" dirty="0" err="1">
                <a:solidFill>
                  <a:srgbClr val="02456F"/>
                </a:solidFill>
                <a:latin typeface="Century Gothic" panose="020B0502020202020204" pitchFamily="34" charset="0"/>
                <a:ea typeface="Arial" panose="020B0604020202020204" pitchFamily="34" charset="0"/>
                <a:cs typeface="Arial" panose="020B0604020202020204" pitchFamily="34" charset="0"/>
              </a:rPr>
              <a:t>ez</a:t>
            </a:r>
            <a:r>
              <a:rPr lang="en-GB" altLang="en-US" sz="1200" dirty="0" err="1">
                <a:solidFill>
                  <a:srgbClr val="02456F"/>
                </a:solidFill>
                <a:latin typeface="Century Gothic" panose="020B0502020202020204" pitchFamily="34" charset="0"/>
                <a:ea typeface="Arial" panose="020B0604020202020204" pitchFamily="34" charset="0"/>
                <a:cs typeface="Arial" panose="020B0604020202020204" pitchFamily="34" charset="0"/>
              </a:rPr>
              <a:t>.</a:t>
            </a:r>
            <a:r>
              <a:rPr lang="en-GB" altLang="en-US" sz="1200" dirty="0">
                <a:solidFill>
                  <a:srgbClr val="02456F"/>
                </a:solidFill>
                <a:latin typeface="Century Gothic" panose="020B0502020202020204" pitchFamily="34" charset="0"/>
                <a:ea typeface="Arial" panose="020B0604020202020204" pitchFamily="34" charset="0"/>
                <a:cs typeface="Arial" panose="020B0604020202020204" pitchFamily="34" charset="0"/>
              </a:rPr>
              <a:t> </a:t>
            </a:r>
            <a:endParaRPr lang="en-US" b="1" dirty="0"/>
          </a:p>
          <a:p>
            <a:endParaRPr lang="en-US" b="1" dirty="0"/>
          </a:p>
          <a:p>
            <a:r>
              <a:rPr lang="en-US" b="1" dirty="0"/>
              <a:t>Procedure:</a:t>
            </a:r>
          </a:p>
          <a:p>
            <a:pPr marL="228600" indent="-228600">
              <a:buAutoNum type="arabicPeriod"/>
            </a:pPr>
            <a:r>
              <a:rPr lang="en-US" b="0" dirty="0"/>
              <a:t>Click on the number trigger to play the audio</a:t>
            </a:r>
            <a:r>
              <a:rPr lang="en-US" b="0" baseline="0" dirty="0"/>
              <a:t>.</a:t>
            </a:r>
          </a:p>
          <a:p>
            <a:pPr marL="228600" indent="-228600">
              <a:buAutoNum type="arabicPeriod"/>
            </a:pPr>
            <a:r>
              <a:rPr lang="en-US" b="0" baseline="0" dirty="0"/>
              <a:t>Students listen to the verb and decide if the teacher is talking to several pupils (‘</a:t>
            </a:r>
            <a:r>
              <a:rPr lang="en-US" b="0" baseline="0" dirty="0" err="1"/>
              <a:t>vous</a:t>
            </a:r>
            <a:r>
              <a:rPr lang="en-US" b="0" baseline="0" dirty="0"/>
              <a:t>’) or just one (‘</a:t>
            </a:r>
            <a:r>
              <a:rPr lang="en-US" b="0" baseline="0" dirty="0" err="1"/>
              <a:t>tu</a:t>
            </a:r>
            <a:r>
              <a:rPr lang="en-US" b="0" baseline="0" dirty="0"/>
              <a:t>’).</a:t>
            </a:r>
          </a:p>
          <a:p>
            <a:pPr marL="0" indent="0">
              <a:buNone/>
            </a:pPr>
            <a:r>
              <a:rPr lang="en-US" b="0" dirty="0"/>
              <a:t>3.   Click to elicit and confirm the answers.</a:t>
            </a:r>
          </a:p>
          <a:p>
            <a:endParaRPr lang="en-US" b="1" dirty="0"/>
          </a:p>
          <a:p>
            <a:r>
              <a:rPr lang="en-US" b="1" dirty="0"/>
              <a:t>Transcript:</a:t>
            </a:r>
          </a:p>
          <a:p>
            <a:pPr marL="228600" lvl="0" indent="-228600">
              <a:buFont typeface="+mj-lt"/>
              <a:buAutoNum type="arabicPeriod"/>
            </a:pPr>
            <a:r>
              <a:rPr lang="fr-FR" sz="1200" kern="1200" dirty="0">
                <a:solidFill>
                  <a:schemeClr val="tx1"/>
                </a:solidFill>
                <a:effectLst/>
                <a:latin typeface="+mn-lt"/>
                <a:ea typeface="+mn-ea"/>
                <a:cs typeface="+mn-cs"/>
              </a:rPr>
              <a:t>[…] regardez le problème.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 restes en silence.</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 trouves la solution ?</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 cochez la réponse.</a:t>
            </a:r>
            <a:endParaRPr lang="en-GB" sz="1200" kern="1200" dirty="0">
              <a:solidFill>
                <a:schemeClr val="tx1"/>
              </a:solidFill>
              <a:effectLst/>
              <a:latin typeface="+mn-lt"/>
              <a:ea typeface="+mn-ea"/>
              <a:cs typeface="+mn-cs"/>
            </a:endParaRPr>
          </a:p>
          <a:p>
            <a:pPr marL="228600" lvl="0" indent="-228600">
              <a:buFont typeface="+mj-lt"/>
              <a:buAutoNum type="arabicPeriod"/>
            </a:pPr>
            <a:r>
              <a:rPr lang="fr-FR" sz="1200"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manges en classe. </a:t>
            </a:r>
            <a:endParaRPr lang="en-GB" sz="1200" kern="1200" dirty="0">
              <a:solidFill>
                <a:schemeClr val="tx1"/>
              </a:solidFill>
              <a:effectLst/>
              <a:latin typeface="+mn-lt"/>
              <a:ea typeface="+mn-ea"/>
              <a:cs typeface="+mn-cs"/>
            </a:endParaRPr>
          </a:p>
          <a:p>
            <a:pPr marL="228600" lvl="0" indent="-228600">
              <a:buFont typeface="+mj-lt"/>
              <a:buAutoNum type="arabicPeriod"/>
            </a:pPr>
            <a:r>
              <a:rPr lang="es-ES" sz="1200" kern="1200" dirty="0">
                <a:solidFill>
                  <a:schemeClr val="tx1"/>
                </a:solidFill>
                <a:effectLst/>
                <a:latin typeface="+mn-lt"/>
                <a:ea typeface="+mn-ea"/>
                <a:cs typeface="+mn-cs"/>
              </a:rPr>
              <a:t>[</a:t>
            </a:r>
            <a:r>
              <a:rPr lang="fr-FR" sz="1200" kern="1200" dirty="0">
                <a:solidFill>
                  <a:schemeClr val="tx1"/>
                </a:solidFill>
                <a:effectLst/>
                <a:latin typeface="+mn-lt"/>
                <a:ea typeface="+mn-ea"/>
                <a:cs typeface="+mn-cs"/>
              </a:rPr>
              <a:t>…] parlez en anglais.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0AB47DB-0386-4831-9BC9-831434D78008}" type="slidenum">
              <a:rPr lang="en-GB" smtClean="0"/>
              <a:t>8</a:t>
            </a:fld>
            <a:endParaRPr lang="en-GB"/>
          </a:p>
        </p:txBody>
      </p:sp>
    </p:spTree>
    <p:extLst>
      <p:ext uri="{BB962C8B-B14F-4D97-AF65-F5344CB8AC3E}">
        <p14:creationId xmlns:p14="http://schemas.microsoft.com/office/powerpoint/2010/main" val="4010661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if teachers require another activity to finish this lesson, they could use the vocabulary crossword from the start of next lesson.</a:t>
            </a:r>
            <a:br>
              <a:rPr lang="en-US" b="1" dirty="0"/>
            </a:br>
            <a:br>
              <a:rPr lang="en-US" b="1" dirty="0"/>
            </a:br>
            <a:r>
              <a:rPr lang="en-US" b="1" dirty="0"/>
              <a:t>Timing: </a:t>
            </a:r>
            <a:r>
              <a:rPr lang="en-US" b="0" dirty="0"/>
              <a:t>7 minutes</a:t>
            </a:r>
          </a:p>
          <a:p>
            <a:endParaRPr lang="en-US" b="1" dirty="0"/>
          </a:p>
          <a:p>
            <a:r>
              <a:rPr lang="en-US" b="1" dirty="0"/>
              <a:t>Aim: </a:t>
            </a:r>
            <a:r>
              <a:rPr lang="en-US" b="0" dirty="0"/>
              <a:t>to </a:t>
            </a:r>
            <a:r>
              <a:rPr lang="en-US" b="0" dirty="0" err="1"/>
              <a:t>practise</a:t>
            </a:r>
            <a:r>
              <a:rPr lang="en-US" b="0" dirty="0"/>
              <a:t> </a:t>
            </a:r>
            <a:r>
              <a:rPr lang="en-US" b="0" dirty="0" err="1"/>
              <a:t>recognising</a:t>
            </a:r>
            <a:r>
              <a:rPr lang="en-US" b="0" dirty="0"/>
              <a:t> second person singular and plural forms of –ER verbs when reading.</a:t>
            </a:r>
          </a:p>
          <a:p>
            <a:endParaRPr lang="en-US" b="1" dirty="0"/>
          </a:p>
          <a:p>
            <a:r>
              <a:rPr lang="en-US" b="1" dirty="0"/>
              <a:t>Procedure:</a:t>
            </a:r>
          </a:p>
          <a:p>
            <a:pPr marL="228600" indent="-228600">
              <a:buAutoNum type="arabicPeriod"/>
            </a:pPr>
            <a:r>
              <a:rPr lang="en-GB" baseline="0" dirty="0"/>
              <a:t>Students read each sentence and decide who is being asked a question: ‘</a:t>
            </a:r>
            <a:r>
              <a:rPr lang="en-GB" baseline="0" dirty="0" err="1"/>
              <a:t>tu</a:t>
            </a:r>
            <a:r>
              <a:rPr lang="en-GB" baseline="0" dirty="0"/>
              <a:t> – you singular’ or ‘</a:t>
            </a:r>
            <a:r>
              <a:rPr lang="en-GB" baseline="0" dirty="0" err="1"/>
              <a:t>vous</a:t>
            </a:r>
            <a:r>
              <a:rPr lang="en-GB" baseline="0" dirty="0"/>
              <a:t> – you plural’.</a:t>
            </a:r>
          </a:p>
          <a:p>
            <a:pPr marL="228600" indent="-228600">
              <a:buAutoNum type="arabicPeriod"/>
            </a:pPr>
            <a:r>
              <a:rPr lang="en-GB" baseline="0" dirty="0"/>
              <a:t>Click to bring up the answers 1-6.</a:t>
            </a:r>
          </a:p>
          <a:p>
            <a:pPr marL="228600" indent="-228600">
              <a:buAutoNum type="arabicPeriod"/>
            </a:pPr>
            <a:r>
              <a:rPr lang="en-GB" baseline="0" dirty="0"/>
              <a:t>Teachers may want to elicit translations of each question in English before moving on.</a:t>
            </a:r>
          </a:p>
          <a:p>
            <a:endParaRPr lang="en-GB" dirty="0"/>
          </a:p>
          <a:p>
            <a:r>
              <a:rPr lang="en-GB" b="1" dirty="0"/>
              <a:t>Frequency of unknown words and cognates</a:t>
            </a:r>
            <a:r>
              <a:rPr lang="en-GB" dirty="0"/>
              <a:t>:</a:t>
            </a:r>
            <a:br>
              <a:rPr lang="en-GB" dirty="0"/>
            </a:br>
            <a:r>
              <a:rPr lang="en-GB" dirty="0" err="1"/>
              <a:t>célébrer</a:t>
            </a:r>
            <a:r>
              <a:rPr lang="en-GB" dirty="0"/>
              <a:t> [2170]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br>
              <a:rPr lang="en-GB" dirty="0"/>
            </a:br>
            <a:r>
              <a:rPr lang="en-GB" b="1" dirty="0"/>
              <a:t>Note</a:t>
            </a:r>
            <a:r>
              <a:rPr lang="en-GB" dirty="0"/>
              <a:t>: </a:t>
            </a:r>
            <a:r>
              <a:rPr lang="en-GB" dirty="0" err="1"/>
              <a:t>célébrer</a:t>
            </a:r>
            <a:r>
              <a:rPr lang="en-GB" dirty="0"/>
              <a:t> and </a:t>
            </a:r>
            <a:r>
              <a:rPr kumimoji="0" lang="es-ES_tradnl" sz="12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Noël </a:t>
            </a:r>
            <a:r>
              <a:rPr lang="en-GB" dirty="0"/>
              <a:t>are on both the AQA and </a:t>
            </a:r>
            <a:r>
              <a:rPr lang="en-GB" dirty="0" err="1"/>
              <a:t>Eduqas</a:t>
            </a:r>
            <a:r>
              <a:rPr lang="en-GB" dirty="0"/>
              <a:t> GCSE lists.</a:t>
            </a:r>
          </a:p>
        </p:txBody>
      </p:sp>
      <p:sp>
        <p:nvSpPr>
          <p:cNvPr id="4" name="Slide Number Placeholder 3"/>
          <p:cNvSpPr>
            <a:spLocks noGrp="1"/>
          </p:cNvSpPr>
          <p:nvPr>
            <p:ph type="sldNum" sz="quarter" idx="5"/>
          </p:nvPr>
        </p:nvSpPr>
        <p:spPr/>
        <p:txBody>
          <a:bodyPr/>
          <a:lstStyle/>
          <a:p>
            <a:fld id="{2BE6001A-E679-47EF-A915-3B0C86A46F3C}" type="slidenum">
              <a:rPr lang="en-GB" smtClean="0"/>
              <a:t>9</a:t>
            </a:fld>
            <a:endParaRPr lang="en-GB"/>
          </a:p>
        </p:txBody>
      </p:sp>
    </p:spTree>
    <p:extLst>
      <p:ext uri="{BB962C8B-B14F-4D97-AF65-F5344CB8AC3E}">
        <p14:creationId xmlns:p14="http://schemas.microsoft.com/office/powerpoint/2010/main" val="3856364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2374534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19316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06688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922603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5379431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452206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604408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476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623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53647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88850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11087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716241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22430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4672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70283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902196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8.gi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48.jpg"/><Relationship Id="rId12"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7.gif"/><Relationship Id="rId11" Type="http://schemas.openxmlformats.org/officeDocument/2006/relationships/image" Target="../media/image24.pn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44.png"/><Relationship Id="rId7" Type="http://schemas.openxmlformats.org/officeDocument/2006/relationships/image" Target="../media/image55.png"/><Relationship Id="rId12"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60.png"/><Relationship Id="rId5" Type="http://schemas.openxmlformats.org/officeDocument/2006/relationships/image" Target="../media/image48.jp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58.png"/><Relationship Id="rId14"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hyperlink" Target="https://www.rachelhawkes.com/LDPresources/Yr7French/French_Y7_Term2i_Wk1_audio.html"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hyperlink" Target="https://www.rachelhawkes.com/LDPresources/Yr7French/French_Y7_Term2i_Wk1_audio_HW_sheet.docx" TargetMode="Externa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2.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12.wav"/><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9.wav"/><Relationship Id="rId11" Type="http://schemas.openxmlformats.org/officeDocument/2006/relationships/audio" Target="../media/audio22.wav"/><Relationship Id="rId5" Type="http://schemas.openxmlformats.org/officeDocument/2006/relationships/audio" Target="../media/audio18.wav"/><Relationship Id="rId10" Type="http://schemas.openxmlformats.org/officeDocument/2006/relationships/audio" Target="../media/audio21.wav"/><Relationship Id="rId4" Type="http://schemas.openxmlformats.org/officeDocument/2006/relationships/audio" Target="../media/audio17.wav"/><Relationship Id="rId9" Type="http://schemas.openxmlformats.org/officeDocument/2006/relationships/audio" Target="../media/audio20.wav"/></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sv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56"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900" dirty="0">
                <a:solidFill>
                  <a:prstClr val="white"/>
                </a:solidFill>
                <a:ea typeface="+mj-ea"/>
                <a:cs typeface="+mj-cs"/>
              </a:rPr>
              <a:t>7</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27</a:t>
            </a:r>
            <a:br>
              <a:rPr lang="en-GB" sz="2900" dirty="0">
                <a:solidFill>
                  <a:prstClr val="white"/>
                </a:solidFill>
                <a:ea typeface="+mj-ea"/>
                <a:cs typeface="+mj-cs"/>
              </a:rPr>
            </a:br>
            <a:r>
              <a:rPr kumimoji="0" lang="fi-FI" sz="12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Stephen Owen / Emma Marsden / Kirsten Somerville / Catherine Morris </a:t>
            </a:r>
            <a:br>
              <a:rPr kumimoji="0" lang="fi-FI"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08.08.23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fr-FR" dirty="0">
                <a:solidFill>
                  <a:prstClr val="white"/>
                </a:solidFill>
              </a:rPr>
              <a:t> </a:t>
            </a:r>
            <a:r>
              <a:rPr lang="fr-FR" sz="2400" dirty="0">
                <a:solidFill>
                  <a:prstClr val="white"/>
                </a:solidFill>
              </a:rPr>
              <a:t>-ER verbs (tu, vous)</a:t>
            </a:r>
          </a:p>
          <a:p>
            <a:pPr algn="l"/>
            <a:r>
              <a:rPr lang="en-GB" sz="2400" dirty="0">
                <a:solidFill>
                  <a:prstClr val="white"/>
                </a:solidFill>
              </a:rPr>
              <a:t>SSC [i]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537855"/>
            <a:ext cx="8892757" cy="1010207"/>
          </a:xfrm>
        </p:spPr>
        <p:txBody>
          <a:bodyPr>
            <a:normAutofit fontScale="62500" lnSpcReduction="20000"/>
          </a:bodyPr>
          <a:lstStyle/>
          <a:p>
            <a:r>
              <a:rPr lang="en-GB" sz="6400" dirty="0"/>
              <a:t>Activities in the holidays</a:t>
            </a:r>
          </a:p>
          <a:p>
            <a:r>
              <a:rPr lang="en-GB" sz="4400" dirty="0"/>
              <a:t>Saying ‘you’ – singular and plural</a:t>
            </a:r>
          </a:p>
        </p:txBody>
      </p:sp>
      <p:sp>
        <p:nvSpPr>
          <p:cNvPr id="6" name="TextBox 5">
            <a:extLst>
              <a:ext uri="{FF2B5EF4-FFF2-40B4-BE49-F238E27FC236}">
                <a16:creationId xmlns:a16="http://schemas.microsoft.com/office/drawing/2014/main" id="{936D9839-8DFC-4E25-BB3F-8D11A149F375}"/>
              </a:ext>
            </a:extLst>
          </p:cNvPr>
          <p:cNvSpPr txBox="1"/>
          <p:nvPr/>
        </p:nvSpPr>
        <p:spPr>
          <a:xfrm>
            <a:off x="10047185" y="4528160"/>
            <a:ext cx="34566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À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l’école</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9" name="Picture 8" descr="A child with a sad face&#10;&#10;Description automatically generated">
            <a:extLst>
              <a:ext uri="{FF2B5EF4-FFF2-40B4-BE49-F238E27FC236}">
                <a16:creationId xmlns:a16="http://schemas.microsoft.com/office/drawing/2014/main" id="{49D9F053-5980-47A1-8509-CD2A3C907B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902" y="2575696"/>
            <a:ext cx="2183296" cy="2183296"/>
          </a:xfrm>
          <a:prstGeom prst="ellipse">
            <a:avLst/>
          </a:prstGeom>
        </p:spPr>
      </p:pic>
      <p:pic>
        <p:nvPicPr>
          <p:cNvPr id="10" name="Picture 9" descr="A person in a striped shirt&#10;&#10;Description automatically generated">
            <a:extLst>
              <a:ext uri="{FF2B5EF4-FFF2-40B4-BE49-F238E27FC236}">
                <a16:creationId xmlns:a16="http://schemas.microsoft.com/office/drawing/2014/main" id="{53CA31C6-3F18-46F2-9383-45A7FD446C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354" y="1720620"/>
            <a:ext cx="2121757" cy="2121757"/>
          </a:xfrm>
          <a:prstGeom prst="ellipse">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78"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5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4000" dirty="0">
                <a:solidFill>
                  <a:prstClr val="white"/>
                </a:solidFill>
                <a:latin typeface="Century Gothic" panose="020B0502020202020204" pitchFamily="34" charset="0"/>
              </a:rPr>
              <a:t>1.2</a:t>
            </a:r>
            <a:r>
              <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4000" dirty="0">
                <a:solidFill>
                  <a:prstClr val="white"/>
                </a:solidFill>
                <a:ea typeface="+mj-ea"/>
                <a:cs typeface="+mj-cs"/>
              </a:rPr>
              <a:t>7</a:t>
            </a:r>
            <a:r>
              <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28</a:t>
            </a:r>
            <a:br>
              <a:rPr lang="en-GB" sz="4000" dirty="0">
                <a:solidFill>
                  <a:prstClr val="white"/>
                </a:solidFill>
                <a:ea typeface="+mj-ea"/>
                <a:cs typeface="+mj-cs"/>
              </a:rPr>
            </a:br>
            <a:r>
              <a:rPr kumimoji="0" lang="fi-FI"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Stephen Owen / Emma Marsden / Kirsten Somerville / Catherine Morris </a:t>
            </a:r>
            <a:br>
              <a:rPr kumimoji="0" lang="fi-FI" sz="20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08.08.23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-ER verbs (vous)</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537855"/>
            <a:ext cx="8892757" cy="1010207"/>
          </a:xfrm>
        </p:spPr>
        <p:txBody>
          <a:bodyPr>
            <a:normAutofit fontScale="62500" lnSpcReduction="20000"/>
          </a:bodyPr>
          <a:lstStyle/>
          <a:p>
            <a:r>
              <a:rPr lang="en-GB" sz="6400" dirty="0"/>
              <a:t>Activities in the holidays</a:t>
            </a:r>
          </a:p>
          <a:p>
            <a:r>
              <a:rPr lang="en-GB" sz="4400" dirty="0"/>
              <a:t>Saying ‘you’ – singular and plural</a:t>
            </a:r>
          </a:p>
        </p:txBody>
      </p:sp>
      <p:sp>
        <p:nvSpPr>
          <p:cNvPr id="6" name="TextBox 5">
            <a:extLst>
              <a:ext uri="{FF2B5EF4-FFF2-40B4-BE49-F238E27FC236}">
                <a16:creationId xmlns:a16="http://schemas.microsoft.com/office/drawing/2014/main" id="{936D9839-8DFC-4E25-BB3F-8D11A149F375}"/>
              </a:ext>
            </a:extLst>
          </p:cNvPr>
          <p:cNvSpPr txBox="1"/>
          <p:nvPr/>
        </p:nvSpPr>
        <p:spPr>
          <a:xfrm>
            <a:off x="9895404" y="5091340"/>
            <a:ext cx="19866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À la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maison</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8" name="Picture 7">
            <a:extLst>
              <a:ext uri="{FF2B5EF4-FFF2-40B4-BE49-F238E27FC236}">
                <a16:creationId xmlns:a16="http://schemas.microsoft.com/office/drawing/2014/main" id="{6B13D8A3-5DA4-484C-90BA-AC181898BB2F}"/>
              </a:ext>
            </a:extLst>
          </p:cNvPr>
          <p:cNvPicPr>
            <a:picLocks noChangeAspect="1"/>
          </p:cNvPicPr>
          <p:nvPr/>
        </p:nvPicPr>
        <p:blipFill>
          <a:blip r:embed="rId5"/>
          <a:stretch>
            <a:fillRect/>
          </a:stretch>
        </p:blipFill>
        <p:spPr>
          <a:xfrm>
            <a:off x="9858618" y="1399770"/>
            <a:ext cx="1814356" cy="3387690"/>
          </a:xfrm>
          <a:prstGeom prst="rect">
            <a:avLst/>
          </a:prstGeom>
        </p:spPr>
      </p:pic>
      <p:pic>
        <p:nvPicPr>
          <p:cNvPr id="10" name="Picture 9">
            <a:extLst>
              <a:ext uri="{FF2B5EF4-FFF2-40B4-BE49-F238E27FC236}">
                <a16:creationId xmlns:a16="http://schemas.microsoft.com/office/drawing/2014/main" id="{84424003-738B-408E-9BFD-0DD10AB4980B}"/>
              </a:ext>
            </a:extLst>
          </p:cNvPr>
          <p:cNvPicPr>
            <a:picLocks noChangeAspect="1"/>
          </p:cNvPicPr>
          <p:nvPr/>
        </p:nvPicPr>
        <p:blipFill rotWithShape="1">
          <a:blip r:embed="rId6">
            <a:clrChange>
              <a:clrFrom>
                <a:srgbClr val="FFFFFF"/>
              </a:clrFrom>
              <a:clrTo>
                <a:srgbClr val="FFFFFF">
                  <a:alpha val="0"/>
                </a:srgbClr>
              </a:clrTo>
            </a:clrChange>
          </a:blip>
          <a:srcRect l="44218" t="58097" r="-1"/>
          <a:stretch/>
        </p:blipFill>
        <p:spPr>
          <a:xfrm>
            <a:off x="10542621" y="3910907"/>
            <a:ext cx="1349586" cy="986538"/>
          </a:xfrm>
          <a:prstGeom prst="rect">
            <a:avLst/>
          </a:prstGeom>
        </p:spPr>
      </p:pic>
      <p:pic>
        <p:nvPicPr>
          <p:cNvPr id="12" name="Picture 11" descr="A red and yellow wrapped present&#10;&#10;Description automatically generated">
            <a:extLst>
              <a:ext uri="{FF2B5EF4-FFF2-40B4-BE49-F238E27FC236}">
                <a16:creationId xmlns:a16="http://schemas.microsoft.com/office/drawing/2014/main" id="{62ECFE8D-B970-4DF6-B686-97C88B0FA7BD}"/>
              </a:ext>
            </a:extLst>
          </p:cNvPr>
          <p:cNvPicPr>
            <a:picLocks noChangeAspect="1"/>
          </p:cNvPicPr>
          <p:nvPr/>
        </p:nvPicPr>
        <p:blipFill>
          <a:blip r:embed="rId7"/>
          <a:stretch>
            <a:fillRect/>
          </a:stretch>
        </p:blipFill>
        <p:spPr>
          <a:xfrm>
            <a:off x="9666995" y="3994818"/>
            <a:ext cx="1076758" cy="1012611"/>
          </a:xfrm>
          <a:prstGeom prst="rect">
            <a:avLst/>
          </a:prstGeom>
        </p:spPr>
      </p:pic>
    </p:spTree>
    <p:extLst>
      <p:ext uri="{BB962C8B-B14F-4D97-AF65-F5344CB8AC3E}">
        <p14:creationId xmlns:p14="http://schemas.microsoft.com/office/powerpoint/2010/main" val="1929655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8">
            <a:extLst>
              <a:ext uri="{FF2B5EF4-FFF2-40B4-BE49-F238E27FC236}">
                <a16:creationId xmlns:a16="http://schemas.microsoft.com/office/drawing/2014/main" id="{F63AADCA-4C84-422C-8D3C-EE1C07655F30}"/>
              </a:ext>
            </a:extLst>
          </p:cNvPr>
          <p:cNvGraphicFramePr>
            <a:graphicFrameLocks noGrp="1"/>
          </p:cNvGraphicFramePr>
          <p:nvPr/>
        </p:nvGraphicFramePr>
        <p:xfrm>
          <a:off x="4763386" y="1130834"/>
          <a:ext cx="7199998" cy="5151120"/>
        </p:xfrm>
        <a:graphic>
          <a:graphicData uri="http://schemas.openxmlformats.org/drawingml/2006/table">
            <a:tbl>
              <a:tblPr firstRow="1" bandRow="1">
                <a:tableStyleId>{5940675A-B579-460E-94D1-54222C63F5DA}</a:tableStyleId>
              </a:tblPr>
              <a:tblGrid>
                <a:gridCol w="553846">
                  <a:extLst>
                    <a:ext uri="{9D8B030D-6E8A-4147-A177-3AD203B41FA5}">
                      <a16:colId xmlns:a16="http://schemas.microsoft.com/office/drawing/2014/main" val="2460557070"/>
                    </a:ext>
                  </a:extLst>
                </a:gridCol>
                <a:gridCol w="553846">
                  <a:extLst>
                    <a:ext uri="{9D8B030D-6E8A-4147-A177-3AD203B41FA5}">
                      <a16:colId xmlns:a16="http://schemas.microsoft.com/office/drawing/2014/main" val="4167036178"/>
                    </a:ext>
                  </a:extLst>
                </a:gridCol>
                <a:gridCol w="553846">
                  <a:extLst>
                    <a:ext uri="{9D8B030D-6E8A-4147-A177-3AD203B41FA5}">
                      <a16:colId xmlns:a16="http://schemas.microsoft.com/office/drawing/2014/main" val="2842532945"/>
                    </a:ext>
                  </a:extLst>
                </a:gridCol>
                <a:gridCol w="553846">
                  <a:extLst>
                    <a:ext uri="{9D8B030D-6E8A-4147-A177-3AD203B41FA5}">
                      <a16:colId xmlns:a16="http://schemas.microsoft.com/office/drawing/2014/main" val="1676976631"/>
                    </a:ext>
                  </a:extLst>
                </a:gridCol>
                <a:gridCol w="553846">
                  <a:extLst>
                    <a:ext uri="{9D8B030D-6E8A-4147-A177-3AD203B41FA5}">
                      <a16:colId xmlns:a16="http://schemas.microsoft.com/office/drawing/2014/main" val="248216867"/>
                    </a:ext>
                  </a:extLst>
                </a:gridCol>
                <a:gridCol w="553846">
                  <a:extLst>
                    <a:ext uri="{9D8B030D-6E8A-4147-A177-3AD203B41FA5}">
                      <a16:colId xmlns:a16="http://schemas.microsoft.com/office/drawing/2014/main" val="822581036"/>
                    </a:ext>
                  </a:extLst>
                </a:gridCol>
                <a:gridCol w="553846">
                  <a:extLst>
                    <a:ext uri="{9D8B030D-6E8A-4147-A177-3AD203B41FA5}">
                      <a16:colId xmlns:a16="http://schemas.microsoft.com/office/drawing/2014/main" val="895648858"/>
                    </a:ext>
                  </a:extLst>
                </a:gridCol>
                <a:gridCol w="553846">
                  <a:extLst>
                    <a:ext uri="{9D8B030D-6E8A-4147-A177-3AD203B41FA5}">
                      <a16:colId xmlns:a16="http://schemas.microsoft.com/office/drawing/2014/main" val="1227536517"/>
                    </a:ext>
                  </a:extLst>
                </a:gridCol>
                <a:gridCol w="553846">
                  <a:extLst>
                    <a:ext uri="{9D8B030D-6E8A-4147-A177-3AD203B41FA5}">
                      <a16:colId xmlns:a16="http://schemas.microsoft.com/office/drawing/2014/main" val="2203333715"/>
                    </a:ext>
                  </a:extLst>
                </a:gridCol>
                <a:gridCol w="553846">
                  <a:extLst>
                    <a:ext uri="{9D8B030D-6E8A-4147-A177-3AD203B41FA5}">
                      <a16:colId xmlns:a16="http://schemas.microsoft.com/office/drawing/2014/main" val="1999352156"/>
                    </a:ext>
                  </a:extLst>
                </a:gridCol>
                <a:gridCol w="553846">
                  <a:extLst>
                    <a:ext uri="{9D8B030D-6E8A-4147-A177-3AD203B41FA5}">
                      <a16:colId xmlns:a16="http://schemas.microsoft.com/office/drawing/2014/main" val="2207635449"/>
                    </a:ext>
                  </a:extLst>
                </a:gridCol>
                <a:gridCol w="553846">
                  <a:extLst>
                    <a:ext uri="{9D8B030D-6E8A-4147-A177-3AD203B41FA5}">
                      <a16:colId xmlns:a16="http://schemas.microsoft.com/office/drawing/2014/main" val="1940854076"/>
                    </a:ext>
                  </a:extLst>
                </a:gridCol>
                <a:gridCol w="553846">
                  <a:extLst>
                    <a:ext uri="{9D8B030D-6E8A-4147-A177-3AD203B41FA5}">
                      <a16:colId xmlns:a16="http://schemas.microsoft.com/office/drawing/2014/main" val="3867118492"/>
                    </a:ext>
                  </a:extLst>
                </a:gridCol>
              </a:tblGrid>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O</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M</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A</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L</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M</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2142881545"/>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P</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S</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2170355460"/>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A</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I</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S</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O</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4166341840"/>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EA5F00"/>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769356709"/>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EA5F00"/>
                          </a:solidFill>
                          <a:latin typeface="Century Gothic" panose="020B0502020202020204" pitchFamily="34" charset="0"/>
                        </a:rPr>
                        <a:t>Q</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U</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4121421262"/>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A</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C</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U</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402546353"/>
                  </a:ext>
                </a:extLst>
              </a:tr>
              <a:tr h="370840">
                <a:tc>
                  <a:txBody>
                    <a:bodyPr/>
                    <a:lstStyle/>
                    <a:p>
                      <a:pPr algn="ctr"/>
                      <a:r>
                        <a:rPr lang="en-GB" sz="2000" b="1" dirty="0">
                          <a:solidFill>
                            <a:srgbClr val="02456F"/>
                          </a:solidFill>
                          <a:latin typeface="Century Gothic" panose="020B0502020202020204" pitchFamily="34" charset="0"/>
                        </a:rPr>
                        <a:t>A</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C</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I</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C</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136378974"/>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P</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S</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O</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1967366649"/>
                  </a:ext>
                </a:extLst>
              </a:tr>
              <a:tr h="370840">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M</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O</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T</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3664355994"/>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M</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É</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D</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C</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I</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3360886666"/>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A</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U</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J</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O</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U</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D’</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H</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U</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I</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1379525"/>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G</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A</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Ç</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O</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1615237116"/>
                  </a:ext>
                </a:extLst>
              </a:tr>
              <a:tr h="370840">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r>
                        <a:rPr lang="en-GB" sz="2000" b="1" dirty="0">
                          <a:solidFill>
                            <a:srgbClr val="02456F"/>
                          </a:solidFill>
                          <a:latin typeface="Century Gothic" panose="020B0502020202020204" pitchFamily="34" charset="0"/>
                        </a:rPr>
                        <a:t>P</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H</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R</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A</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A5F00"/>
                          </a:solidFill>
                          <a:latin typeface="Century Gothic" panose="020B0502020202020204" pitchFamily="34" charset="0"/>
                        </a:rPr>
                        <a:t>S</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2456F"/>
                          </a:solidFill>
                          <a:latin typeface="Century Gothic" panose="020B0502020202020204" pitchFamily="34" charset="0"/>
                        </a:rPr>
                        <a:t>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solidFill>
                      <a:srgbClr val="02456F"/>
                    </a:solidFill>
                  </a:tcPr>
                </a:tc>
                <a:extLst>
                  <a:ext uri="{0D108BD9-81ED-4DB2-BD59-A6C34878D82A}">
                    <a16:rowId xmlns:a16="http://schemas.microsoft.com/office/drawing/2014/main" val="2933646672"/>
                  </a:ext>
                </a:extLst>
              </a:tr>
            </a:tbl>
          </a:graphicData>
        </a:graphic>
      </p:graphicFrame>
      <p:graphicFrame>
        <p:nvGraphicFramePr>
          <p:cNvPr id="10" name="Table 9">
            <a:extLst>
              <a:ext uri="{FF2B5EF4-FFF2-40B4-BE49-F238E27FC236}">
                <a16:creationId xmlns:a16="http://schemas.microsoft.com/office/drawing/2014/main" id="{40A2B23F-FBFE-4B47-A2A6-FD2B63EF309B}"/>
              </a:ext>
            </a:extLst>
          </p:cNvPr>
          <p:cNvGraphicFramePr>
            <a:graphicFrameLocks noGrp="1"/>
          </p:cNvGraphicFramePr>
          <p:nvPr/>
        </p:nvGraphicFramePr>
        <p:xfrm>
          <a:off x="228616" y="1126288"/>
          <a:ext cx="4320000" cy="5151120"/>
        </p:xfrm>
        <a:graphic>
          <a:graphicData uri="http://schemas.openxmlformats.org/drawingml/2006/table">
            <a:tbl>
              <a:tblPr firstRow="1" bandRow="1">
                <a:tableStyleId>{5940675A-B579-460E-94D1-54222C63F5DA}</a:tableStyleId>
              </a:tblPr>
              <a:tblGrid>
                <a:gridCol w="638191">
                  <a:extLst>
                    <a:ext uri="{9D8B030D-6E8A-4147-A177-3AD203B41FA5}">
                      <a16:colId xmlns:a16="http://schemas.microsoft.com/office/drawing/2014/main" val="1943860695"/>
                    </a:ext>
                  </a:extLst>
                </a:gridCol>
                <a:gridCol w="3681809">
                  <a:extLst>
                    <a:ext uri="{9D8B030D-6E8A-4147-A177-3AD203B41FA5}">
                      <a16:colId xmlns:a16="http://schemas.microsoft.com/office/drawing/2014/main" val="3533935611"/>
                    </a:ext>
                  </a:extLst>
                </a:gridCol>
              </a:tblGrid>
              <a:tr h="370840">
                <a:tc>
                  <a:txBody>
                    <a:bodyPr/>
                    <a:lstStyle/>
                    <a:p>
                      <a:pPr algn="ctr"/>
                      <a:r>
                        <a:rPr lang="en-GB" sz="2000" b="1" dirty="0">
                          <a:solidFill>
                            <a:srgbClr val="02456F"/>
                          </a:solidFill>
                          <a:latin typeface="Century Gothic" panose="020B0502020202020204" pitchFamily="34" charset="0"/>
                        </a:rPr>
                        <a:t>1</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2000" b="0" noProof="0" dirty="0">
                          <a:solidFill>
                            <a:srgbClr val="02456F"/>
                          </a:solidFill>
                          <a:latin typeface="Century Gothic" panose="020B0502020202020204" pitchFamily="34" charset="0"/>
                        </a:rPr>
                        <a:t>C’est habituel.</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6782766"/>
                  </a:ext>
                </a:extLst>
              </a:tr>
              <a:tr h="370840">
                <a:tc>
                  <a:txBody>
                    <a:bodyPr/>
                    <a:lstStyle/>
                    <a:p>
                      <a:pPr algn="ctr"/>
                      <a:r>
                        <a:rPr lang="en-GB" sz="2000" b="1" dirty="0">
                          <a:solidFill>
                            <a:srgbClr val="02456F"/>
                          </a:solidFill>
                          <a:latin typeface="Century Gothic" panose="020B0502020202020204" pitchFamily="34" charset="0"/>
                        </a:rPr>
                        <a:t>2</a:t>
                      </a:r>
                    </a:p>
                  </a:txBody>
                  <a:tcPr anchor="ctr">
                    <a:lnT w="12700" cap="flat" cmpd="sng" algn="ctr">
                      <a:solidFill>
                        <a:srgbClr val="02456F"/>
                      </a:solidFill>
                      <a:prstDash val="solid"/>
                      <a:round/>
                      <a:headEnd type="none" w="med" len="med"/>
                      <a:tailEnd type="none" w="med" len="med"/>
                    </a:lnT>
                  </a:tcPr>
                </a:tc>
                <a:tc>
                  <a:txBody>
                    <a:bodyPr/>
                    <a:lstStyle/>
                    <a:p>
                      <a:r>
                        <a:rPr lang="fr-FR" sz="2000" noProof="0" dirty="0">
                          <a:solidFill>
                            <a:srgbClr val="02456F"/>
                          </a:solidFill>
                          <a:latin typeface="Century Gothic" panose="020B0502020202020204" pitchFamily="34" charset="0"/>
                        </a:rPr>
                        <a:t>avoir une opinion</a:t>
                      </a:r>
                    </a:p>
                  </a:txBody>
                  <a:tcPr anchor="ctr">
                    <a:lnT w="12700" cap="flat" cmpd="sng" algn="ctr">
                      <a:solidFill>
                        <a:srgbClr val="02456F"/>
                      </a:solidFill>
                      <a:prstDash val="solid"/>
                      <a:round/>
                      <a:headEnd type="none" w="med" len="med"/>
                      <a:tailEnd type="none" w="med" len="med"/>
                    </a:lnT>
                  </a:tcPr>
                </a:tc>
                <a:extLst>
                  <a:ext uri="{0D108BD9-81ED-4DB2-BD59-A6C34878D82A}">
                    <a16:rowId xmlns:a16="http://schemas.microsoft.com/office/drawing/2014/main" val="1831548077"/>
                  </a:ext>
                </a:extLst>
              </a:tr>
              <a:tr h="370840">
                <a:tc>
                  <a:txBody>
                    <a:bodyPr/>
                    <a:lstStyle/>
                    <a:p>
                      <a:pPr algn="ctr"/>
                      <a:r>
                        <a:rPr lang="en-GB" sz="2000" b="1" dirty="0">
                          <a:solidFill>
                            <a:srgbClr val="02456F"/>
                          </a:solidFill>
                          <a:latin typeface="Century Gothic" panose="020B0502020202020204" pitchFamily="34" charset="0"/>
                        </a:rPr>
                        <a:t>3</a:t>
                      </a:r>
                    </a:p>
                  </a:txBody>
                  <a:tcPr anchor="ctr"/>
                </a:tc>
                <a:tc>
                  <a:txBody>
                    <a:bodyPr/>
                    <a:lstStyle/>
                    <a:p>
                      <a:r>
                        <a:rPr lang="fr-FR" sz="2000" noProof="0" dirty="0">
                          <a:solidFill>
                            <a:srgbClr val="02456F"/>
                          </a:solidFill>
                          <a:latin typeface="Century Gothic" panose="020B0502020202020204" pitchFamily="34" charset="0"/>
                        </a:rPr>
                        <a:t>la justification</a:t>
                      </a:r>
                    </a:p>
                  </a:txBody>
                  <a:tcPr anchor="ctr"/>
                </a:tc>
                <a:extLst>
                  <a:ext uri="{0D108BD9-81ED-4DB2-BD59-A6C34878D82A}">
                    <a16:rowId xmlns:a16="http://schemas.microsoft.com/office/drawing/2014/main" val="212352373"/>
                  </a:ext>
                </a:extLst>
              </a:tr>
              <a:tr h="370840">
                <a:tc>
                  <a:txBody>
                    <a:bodyPr/>
                    <a:lstStyle/>
                    <a:p>
                      <a:endParaRPr lang="en-GB"/>
                    </a:p>
                  </a:txBody>
                  <a:tcPr anchor="ctr"/>
                </a:tc>
                <a:tc>
                  <a:txBody>
                    <a:bodyPr/>
                    <a:lstStyle/>
                    <a:p>
                      <a:endParaRPr lang="fr-FR" sz="2000" noProof="0">
                        <a:solidFill>
                          <a:srgbClr val="02456F"/>
                        </a:solidFill>
                        <a:latin typeface="Century Gothic" panose="020B0502020202020204" pitchFamily="34" charset="0"/>
                      </a:endParaRPr>
                    </a:p>
                  </a:txBody>
                  <a:tcPr anchor="ctr"/>
                </a:tc>
                <a:extLst>
                  <a:ext uri="{0D108BD9-81ED-4DB2-BD59-A6C34878D82A}">
                    <a16:rowId xmlns:a16="http://schemas.microsoft.com/office/drawing/2014/main" val="1240648078"/>
                  </a:ext>
                </a:extLst>
              </a:tr>
              <a:tr h="370840">
                <a:tc>
                  <a:txBody>
                    <a:bodyPr/>
                    <a:lstStyle/>
                    <a:p>
                      <a:pPr algn="ctr"/>
                      <a:r>
                        <a:rPr lang="en-GB" sz="2000" b="1" dirty="0">
                          <a:solidFill>
                            <a:srgbClr val="02456F"/>
                          </a:solidFill>
                          <a:latin typeface="Century Gothic" panose="020B0502020202020204" pitchFamily="34" charset="0"/>
                        </a:rPr>
                        <a:t>4</a:t>
                      </a:r>
                    </a:p>
                  </a:txBody>
                  <a:tcPr anchor="ctr"/>
                </a:tc>
                <a:tc>
                  <a:txBody>
                    <a:bodyPr/>
                    <a:lstStyle/>
                    <a:p>
                      <a:r>
                        <a:rPr lang="fr-FR" sz="2000" noProof="0" dirty="0">
                          <a:solidFill>
                            <a:srgbClr val="02456F"/>
                          </a:solidFill>
                          <a:latin typeface="Century Gothic" panose="020B0502020202020204" pitchFamily="34" charset="0"/>
                        </a:rPr>
                        <a:t>Je trouve ___ c’est bien !</a:t>
                      </a:r>
                    </a:p>
                  </a:txBody>
                  <a:tcPr anchor="ctr"/>
                </a:tc>
                <a:extLst>
                  <a:ext uri="{0D108BD9-81ED-4DB2-BD59-A6C34878D82A}">
                    <a16:rowId xmlns:a16="http://schemas.microsoft.com/office/drawing/2014/main" val="1250295962"/>
                  </a:ext>
                </a:extLst>
              </a:tr>
              <a:tr h="370840">
                <a:tc>
                  <a:txBody>
                    <a:bodyPr/>
                    <a:lstStyle/>
                    <a:p>
                      <a:pPr algn="ctr"/>
                      <a:r>
                        <a:rPr lang="en-GB" sz="2000" b="1" dirty="0">
                          <a:solidFill>
                            <a:srgbClr val="02456F"/>
                          </a:solidFill>
                          <a:latin typeface="Century Gothic" panose="020B0502020202020204" pitchFamily="34" charset="0"/>
                        </a:rPr>
                        <a:t>5</a:t>
                      </a:r>
                    </a:p>
                  </a:txBody>
                  <a:tcPr anchor="ctr"/>
                </a:tc>
                <a:tc>
                  <a:txBody>
                    <a:bodyPr/>
                    <a:lstStyle/>
                    <a:p>
                      <a:r>
                        <a:rPr lang="fr-FR" sz="2000" noProof="0" dirty="0">
                          <a:solidFill>
                            <a:srgbClr val="02456F"/>
                          </a:solidFill>
                          <a:latin typeface="Century Gothic" panose="020B0502020202020204" pitchFamily="34" charset="0"/>
                        </a:rPr>
                        <a:t>Il fait un film.</a:t>
                      </a:r>
                    </a:p>
                  </a:txBody>
                  <a:tcPr anchor="ctr"/>
                </a:tc>
                <a:extLst>
                  <a:ext uri="{0D108BD9-81ED-4DB2-BD59-A6C34878D82A}">
                    <a16:rowId xmlns:a16="http://schemas.microsoft.com/office/drawing/2014/main" val="1971308878"/>
                  </a:ext>
                </a:extLst>
              </a:tr>
              <a:tr h="370840">
                <a:tc>
                  <a:txBody>
                    <a:bodyPr/>
                    <a:lstStyle/>
                    <a:p>
                      <a:pPr algn="ctr"/>
                      <a:r>
                        <a:rPr lang="en-GB" sz="2000" b="1" dirty="0">
                          <a:solidFill>
                            <a:srgbClr val="02456F"/>
                          </a:solidFill>
                          <a:latin typeface="Century Gothic" panose="020B0502020202020204" pitchFamily="34" charset="0"/>
                        </a:rPr>
                        <a:t>6</a:t>
                      </a:r>
                    </a:p>
                  </a:txBody>
                  <a:tcPr anchor="ctr"/>
                </a:tc>
                <a:tc>
                  <a:txBody>
                    <a:bodyPr/>
                    <a:lstStyle/>
                    <a:p>
                      <a:r>
                        <a:rPr lang="fr-FR" sz="2000" noProof="0" dirty="0">
                          <a:solidFill>
                            <a:srgbClr val="02456F"/>
                          </a:solidFill>
                          <a:latin typeface="Century Gothic" panose="020B0502020202020204" pitchFamily="34" charset="0"/>
                        </a:rPr>
                        <a:t>Elle fait un film.</a:t>
                      </a:r>
                    </a:p>
                  </a:txBody>
                  <a:tcPr anchor="ctr"/>
                </a:tc>
                <a:extLst>
                  <a:ext uri="{0D108BD9-81ED-4DB2-BD59-A6C34878D82A}">
                    <a16:rowId xmlns:a16="http://schemas.microsoft.com/office/drawing/2014/main" val="821638360"/>
                  </a:ext>
                </a:extLst>
              </a:tr>
              <a:tr h="370840">
                <a:tc>
                  <a:txBody>
                    <a:bodyPr/>
                    <a:lstStyle/>
                    <a:p>
                      <a:pPr algn="ctr"/>
                      <a:r>
                        <a:rPr lang="en-GB" sz="2000" b="1" dirty="0">
                          <a:solidFill>
                            <a:srgbClr val="02456F"/>
                          </a:solidFill>
                          <a:latin typeface="Century Gothic" panose="020B0502020202020204" pitchFamily="34" charset="0"/>
                        </a:rPr>
                        <a:t>7</a:t>
                      </a:r>
                    </a:p>
                  </a:txBody>
                  <a:tcPr anchor="ctr"/>
                </a:tc>
                <a:tc>
                  <a:txBody>
                    <a:bodyPr/>
                    <a:lstStyle/>
                    <a:p>
                      <a:r>
                        <a:rPr lang="fr-FR" sz="2000" noProof="0" dirty="0">
                          <a:solidFill>
                            <a:srgbClr val="02456F"/>
                          </a:solidFill>
                          <a:latin typeface="Century Gothic" panose="020B0502020202020204" pitchFamily="34" charset="0"/>
                        </a:rPr>
                        <a:t>un être humain</a:t>
                      </a:r>
                    </a:p>
                  </a:txBody>
                  <a:tcPr anchor="ctr"/>
                </a:tc>
                <a:extLst>
                  <a:ext uri="{0D108BD9-81ED-4DB2-BD59-A6C34878D82A}">
                    <a16:rowId xmlns:a16="http://schemas.microsoft.com/office/drawing/2014/main" val="1537056473"/>
                  </a:ext>
                </a:extLst>
              </a:tr>
              <a:tr h="370840">
                <a:tc>
                  <a:txBody>
                    <a:bodyPr/>
                    <a:lstStyle/>
                    <a:p>
                      <a:pPr algn="ctr"/>
                      <a:r>
                        <a:rPr lang="en-GB" sz="2000" b="1" dirty="0">
                          <a:solidFill>
                            <a:srgbClr val="02456F"/>
                          </a:solidFill>
                          <a:latin typeface="Century Gothic" panose="020B0502020202020204" pitchFamily="34" charset="0"/>
                        </a:rPr>
                        <a:t>8</a:t>
                      </a:r>
                    </a:p>
                  </a:txBody>
                  <a:tcPr anchor="ctr"/>
                </a:tc>
                <a:tc>
                  <a:txBody>
                    <a:bodyPr/>
                    <a:lstStyle/>
                    <a:p>
                      <a:r>
                        <a:rPr lang="fr-FR" sz="2000" noProof="0" dirty="0">
                          <a:solidFill>
                            <a:srgbClr val="02456F"/>
                          </a:solidFill>
                          <a:latin typeface="Century Gothic" panose="020B0502020202020204" pitchFamily="34" charset="0"/>
                        </a:rPr>
                        <a:t>Le dictionnaire a ça.</a:t>
                      </a:r>
                    </a:p>
                  </a:txBody>
                  <a:tcPr anchor="ctr"/>
                </a:tc>
                <a:extLst>
                  <a:ext uri="{0D108BD9-81ED-4DB2-BD59-A6C34878D82A}">
                    <a16:rowId xmlns:a16="http://schemas.microsoft.com/office/drawing/2014/main" val="2830650034"/>
                  </a:ext>
                </a:extLst>
              </a:tr>
              <a:tr h="370840">
                <a:tc>
                  <a:txBody>
                    <a:bodyPr/>
                    <a:lstStyle/>
                    <a:p>
                      <a:pPr algn="ctr"/>
                      <a:r>
                        <a:rPr lang="en-GB" sz="2000" b="1" dirty="0">
                          <a:solidFill>
                            <a:srgbClr val="02456F"/>
                          </a:solidFill>
                          <a:latin typeface="Century Gothic" panose="020B0502020202020204" pitchFamily="34" charset="0"/>
                        </a:rPr>
                        <a:t>9</a:t>
                      </a:r>
                    </a:p>
                  </a:txBody>
                  <a:tcPr anchor="ctr"/>
                </a:tc>
                <a:tc>
                  <a:txBody>
                    <a:bodyPr/>
                    <a:lstStyle/>
                    <a:p>
                      <a:r>
                        <a:rPr lang="fr-FR" sz="2000" noProof="0" dirty="0">
                          <a:solidFill>
                            <a:srgbClr val="02456F"/>
                          </a:solidFill>
                          <a:latin typeface="Century Gothic" panose="020B0502020202020204" pitchFamily="34" charset="0"/>
                        </a:rPr>
                        <a:t>Tu es malade ? Écoute le…</a:t>
                      </a:r>
                    </a:p>
                  </a:txBody>
                  <a:tcPr anchor="ctr"/>
                </a:tc>
                <a:extLst>
                  <a:ext uri="{0D108BD9-81ED-4DB2-BD59-A6C34878D82A}">
                    <a16:rowId xmlns:a16="http://schemas.microsoft.com/office/drawing/2014/main" val="1200908"/>
                  </a:ext>
                </a:extLst>
              </a:tr>
              <a:tr h="370840">
                <a:tc>
                  <a:txBody>
                    <a:bodyPr/>
                    <a:lstStyle/>
                    <a:p>
                      <a:pPr algn="ctr"/>
                      <a:r>
                        <a:rPr lang="en-GB" sz="2000" b="1" dirty="0">
                          <a:solidFill>
                            <a:srgbClr val="02456F"/>
                          </a:solidFill>
                          <a:latin typeface="Century Gothic" panose="020B0502020202020204" pitchFamily="34" charset="0"/>
                        </a:rPr>
                        <a:t>10</a:t>
                      </a:r>
                    </a:p>
                  </a:txBody>
                  <a:tcPr anchor="ctr"/>
                </a:tc>
                <a:tc>
                  <a:txBody>
                    <a:bodyPr/>
                    <a:lstStyle/>
                    <a:p>
                      <a:r>
                        <a:rPr lang="fr-FR" sz="2000" noProof="0" dirty="0">
                          <a:solidFill>
                            <a:srgbClr val="02456F"/>
                          </a:solidFill>
                          <a:latin typeface="Century Gothic" panose="020B0502020202020204" pitchFamily="34" charset="0"/>
                        </a:rPr>
                        <a:t>la date présente</a:t>
                      </a:r>
                    </a:p>
                  </a:txBody>
                  <a:tcPr anchor="ctr"/>
                </a:tc>
                <a:extLst>
                  <a:ext uri="{0D108BD9-81ED-4DB2-BD59-A6C34878D82A}">
                    <a16:rowId xmlns:a16="http://schemas.microsoft.com/office/drawing/2014/main" val="1226697145"/>
                  </a:ext>
                </a:extLst>
              </a:tr>
              <a:tr h="370840">
                <a:tc>
                  <a:txBody>
                    <a:bodyPr/>
                    <a:lstStyle/>
                    <a:p>
                      <a:pPr algn="ctr"/>
                      <a:r>
                        <a:rPr lang="en-GB" sz="2000" b="1" dirty="0">
                          <a:solidFill>
                            <a:srgbClr val="02456F"/>
                          </a:solidFill>
                          <a:latin typeface="Century Gothic" panose="020B0502020202020204" pitchFamily="34" charset="0"/>
                        </a:rPr>
                        <a:t>11</a:t>
                      </a:r>
                    </a:p>
                  </a:txBody>
                  <a:tcPr anchor="ctr"/>
                </a:tc>
                <a:tc>
                  <a:txBody>
                    <a:bodyPr/>
                    <a:lstStyle/>
                    <a:p>
                      <a:r>
                        <a:rPr lang="fr-FR" sz="2000" noProof="0" dirty="0">
                          <a:solidFill>
                            <a:srgbClr val="02456F"/>
                          </a:solidFill>
                          <a:latin typeface="Century Gothic" panose="020B0502020202020204" pitchFamily="34" charset="0"/>
                        </a:rPr>
                        <a:t>femme/fille, homme/______</a:t>
                      </a:r>
                    </a:p>
                  </a:txBody>
                  <a:tcPr anchor="ctr"/>
                </a:tc>
                <a:extLst>
                  <a:ext uri="{0D108BD9-81ED-4DB2-BD59-A6C34878D82A}">
                    <a16:rowId xmlns:a16="http://schemas.microsoft.com/office/drawing/2014/main" val="1206726619"/>
                  </a:ext>
                </a:extLst>
              </a:tr>
              <a:tr h="370840">
                <a:tc>
                  <a:txBody>
                    <a:bodyPr/>
                    <a:lstStyle/>
                    <a:p>
                      <a:pPr algn="ctr"/>
                      <a:r>
                        <a:rPr lang="en-GB" sz="2000" b="1" dirty="0">
                          <a:solidFill>
                            <a:srgbClr val="02456F"/>
                          </a:solidFill>
                          <a:latin typeface="Century Gothic" panose="020B0502020202020204" pitchFamily="34" charset="0"/>
                        </a:rPr>
                        <a:t>12</a:t>
                      </a:r>
                    </a:p>
                  </a:txBody>
                  <a:tcPr anchor="ctr"/>
                </a:tc>
                <a:tc>
                  <a:txBody>
                    <a:bodyPr/>
                    <a:lstStyle/>
                    <a:p>
                      <a:r>
                        <a:rPr lang="fr-FR" sz="2000" noProof="0" dirty="0">
                          <a:solidFill>
                            <a:srgbClr val="02456F"/>
                          </a:solidFill>
                          <a:latin typeface="Century Gothic" panose="020B0502020202020204" pitchFamily="34" charset="0"/>
                        </a:rPr>
                        <a:t>Un paragraphe a ça.</a:t>
                      </a:r>
                    </a:p>
                  </a:txBody>
                  <a:tcPr anchor="ctr"/>
                </a:tc>
                <a:extLst>
                  <a:ext uri="{0D108BD9-81ED-4DB2-BD59-A6C34878D82A}">
                    <a16:rowId xmlns:a16="http://schemas.microsoft.com/office/drawing/2014/main" val="1151587923"/>
                  </a:ext>
                </a:extLst>
              </a:tr>
            </a:tbl>
          </a:graphicData>
        </a:graphic>
      </p:graphicFrame>
      <p:sp>
        <p:nvSpPr>
          <p:cNvPr id="11" name="Rectangle 10">
            <a:extLst>
              <a:ext uri="{FF2B5EF4-FFF2-40B4-BE49-F238E27FC236}">
                <a16:creationId xmlns:a16="http://schemas.microsoft.com/office/drawing/2014/main" id="{7008795A-D192-497B-8566-99DABFA604ED}"/>
              </a:ext>
            </a:extLst>
          </p:cNvPr>
          <p:cNvSpPr/>
          <p:nvPr/>
        </p:nvSpPr>
        <p:spPr>
          <a:xfrm>
            <a:off x="5999100" y="11919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6F10F71-D53D-4BD9-9305-0BAA382EF3F1}"/>
              </a:ext>
            </a:extLst>
          </p:cNvPr>
          <p:cNvSpPr/>
          <p:nvPr/>
        </p:nvSpPr>
        <p:spPr>
          <a:xfrm>
            <a:off x="6513572" y="11919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96BA24D-0239-4ED7-A5ED-23E24FA630AE}"/>
              </a:ext>
            </a:extLst>
          </p:cNvPr>
          <p:cNvSpPr/>
          <p:nvPr/>
        </p:nvSpPr>
        <p:spPr>
          <a:xfrm>
            <a:off x="7143994" y="11919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635D98C-2E9D-4F20-AA0E-D4A1CA03D09E}"/>
              </a:ext>
            </a:extLst>
          </p:cNvPr>
          <p:cNvSpPr/>
          <p:nvPr/>
        </p:nvSpPr>
        <p:spPr>
          <a:xfrm>
            <a:off x="7628764" y="11919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BF762EF-AAD8-4816-B0AC-A90EAFE7C198}"/>
              </a:ext>
            </a:extLst>
          </p:cNvPr>
          <p:cNvSpPr/>
          <p:nvPr/>
        </p:nvSpPr>
        <p:spPr>
          <a:xfrm>
            <a:off x="8818500" y="12093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B6917D0-4B0C-49BF-9C9D-843ED18E8D1D}"/>
              </a:ext>
            </a:extLst>
          </p:cNvPr>
          <p:cNvSpPr/>
          <p:nvPr/>
        </p:nvSpPr>
        <p:spPr>
          <a:xfrm>
            <a:off x="9313922" y="11919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CAA6DA5-61AC-4566-BF68-DAC06F7C8B87}"/>
              </a:ext>
            </a:extLst>
          </p:cNvPr>
          <p:cNvSpPr/>
          <p:nvPr/>
        </p:nvSpPr>
        <p:spPr>
          <a:xfrm>
            <a:off x="9933692" y="12093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FE2E7FA-A828-47CD-91AA-E6E031B05DB7}"/>
              </a:ext>
            </a:extLst>
          </p:cNvPr>
          <p:cNvSpPr/>
          <p:nvPr/>
        </p:nvSpPr>
        <p:spPr>
          <a:xfrm>
            <a:off x="10418462" y="11919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28E9D17-E73A-43F2-BDB5-A8BDE3A680BC}"/>
              </a:ext>
            </a:extLst>
          </p:cNvPr>
          <p:cNvSpPr/>
          <p:nvPr/>
        </p:nvSpPr>
        <p:spPr>
          <a:xfrm>
            <a:off x="8228326" y="12093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CE738E8-D177-43AD-BDC9-A4E212EC76D4}"/>
              </a:ext>
            </a:extLst>
          </p:cNvPr>
          <p:cNvSpPr/>
          <p:nvPr/>
        </p:nvSpPr>
        <p:spPr>
          <a:xfrm>
            <a:off x="8228326" y="16143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5470730-CD00-4906-9D1A-6AC51550A8AB}"/>
              </a:ext>
            </a:extLst>
          </p:cNvPr>
          <p:cNvSpPr/>
          <p:nvPr/>
        </p:nvSpPr>
        <p:spPr>
          <a:xfrm>
            <a:off x="9865853" y="5168754"/>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EF3390D-C121-4BF4-8CAB-7EBF1874FD93}"/>
              </a:ext>
            </a:extLst>
          </p:cNvPr>
          <p:cNvSpPr/>
          <p:nvPr/>
        </p:nvSpPr>
        <p:spPr>
          <a:xfrm>
            <a:off x="8818500" y="16143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DDA1E30-6B30-4078-B990-D80DE475399B}"/>
              </a:ext>
            </a:extLst>
          </p:cNvPr>
          <p:cNvSpPr/>
          <p:nvPr/>
        </p:nvSpPr>
        <p:spPr>
          <a:xfrm>
            <a:off x="9408674" y="16317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B7C7A0C-509E-401F-8DAE-2F5827C3C307}"/>
              </a:ext>
            </a:extLst>
          </p:cNvPr>
          <p:cNvSpPr/>
          <p:nvPr/>
        </p:nvSpPr>
        <p:spPr>
          <a:xfrm>
            <a:off x="9863848" y="161438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9CB17F5-7E64-45A5-B273-5C5E541E25F3}"/>
              </a:ext>
            </a:extLst>
          </p:cNvPr>
          <p:cNvSpPr/>
          <p:nvPr/>
        </p:nvSpPr>
        <p:spPr>
          <a:xfrm>
            <a:off x="7162275" y="1952936"/>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A09C33F-3346-4789-AE6A-662276397AE4}"/>
              </a:ext>
            </a:extLst>
          </p:cNvPr>
          <p:cNvSpPr/>
          <p:nvPr/>
        </p:nvSpPr>
        <p:spPr>
          <a:xfrm>
            <a:off x="7627236" y="1952936"/>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A715852-F025-42B5-A6A0-C27B186DC2C0}"/>
              </a:ext>
            </a:extLst>
          </p:cNvPr>
          <p:cNvSpPr/>
          <p:nvPr/>
        </p:nvSpPr>
        <p:spPr>
          <a:xfrm>
            <a:off x="8228326" y="1952936"/>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73D175A-7607-43E5-BDEE-2C60892691FD}"/>
              </a:ext>
            </a:extLst>
          </p:cNvPr>
          <p:cNvSpPr/>
          <p:nvPr/>
        </p:nvSpPr>
        <p:spPr>
          <a:xfrm>
            <a:off x="8807137" y="1952936"/>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81A2A89A-00C2-4DA2-8EF9-B5CC4BF9B113}"/>
              </a:ext>
            </a:extLst>
          </p:cNvPr>
          <p:cNvSpPr/>
          <p:nvPr/>
        </p:nvSpPr>
        <p:spPr>
          <a:xfrm>
            <a:off x="8228326" y="277313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0DEF51BB-7869-4A49-A10D-F1584B35744B}"/>
              </a:ext>
            </a:extLst>
          </p:cNvPr>
          <p:cNvSpPr/>
          <p:nvPr/>
        </p:nvSpPr>
        <p:spPr>
          <a:xfrm>
            <a:off x="6573900" y="315468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DDFB14F0-5202-46C3-9C19-1C5D6937D1F8}"/>
              </a:ext>
            </a:extLst>
          </p:cNvPr>
          <p:cNvSpPr/>
          <p:nvPr/>
        </p:nvSpPr>
        <p:spPr>
          <a:xfrm>
            <a:off x="7143994" y="315468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AAF27B0-0E69-4A80-BCC8-AA7B3FEC9A02}"/>
              </a:ext>
            </a:extLst>
          </p:cNvPr>
          <p:cNvSpPr/>
          <p:nvPr/>
        </p:nvSpPr>
        <p:spPr>
          <a:xfrm>
            <a:off x="7628764" y="3221497"/>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2FCC628-7AFC-4EF5-8BDD-42825D2C8BEF}"/>
              </a:ext>
            </a:extLst>
          </p:cNvPr>
          <p:cNvSpPr/>
          <p:nvPr/>
        </p:nvSpPr>
        <p:spPr>
          <a:xfrm>
            <a:off x="9379189" y="2791547"/>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6881D3E7-89C0-4860-B2B1-634489AC7690}"/>
              </a:ext>
            </a:extLst>
          </p:cNvPr>
          <p:cNvSpPr/>
          <p:nvPr/>
        </p:nvSpPr>
        <p:spPr>
          <a:xfrm>
            <a:off x="5484750" y="356684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1209FDE-68E3-4369-969B-C613013A9A2C}"/>
              </a:ext>
            </a:extLst>
          </p:cNvPr>
          <p:cNvSpPr/>
          <p:nvPr/>
        </p:nvSpPr>
        <p:spPr>
          <a:xfrm>
            <a:off x="6084637" y="354707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D78352E-B605-40CA-8E5C-DCE91916A12C}"/>
              </a:ext>
            </a:extLst>
          </p:cNvPr>
          <p:cNvSpPr/>
          <p:nvPr/>
        </p:nvSpPr>
        <p:spPr>
          <a:xfrm>
            <a:off x="6618159" y="3601971"/>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8DA17B1-9B96-4956-88BD-19FE115B8011}"/>
              </a:ext>
            </a:extLst>
          </p:cNvPr>
          <p:cNvSpPr/>
          <p:nvPr/>
        </p:nvSpPr>
        <p:spPr>
          <a:xfrm>
            <a:off x="7162275" y="3578217"/>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64EFC347-2408-4C7A-BB3E-3E8A535FFB69}"/>
              </a:ext>
            </a:extLst>
          </p:cNvPr>
          <p:cNvSpPr/>
          <p:nvPr/>
        </p:nvSpPr>
        <p:spPr>
          <a:xfrm>
            <a:off x="8202807" y="3578217"/>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05C0B6ED-2024-418D-AECE-2FCA9CC36E56}"/>
              </a:ext>
            </a:extLst>
          </p:cNvPr>
          <p:cNvSpPr/>
          <p:nvPr/>
        </p:nvSpPr>
        <p:spPr>
          <a:xfrm>
            <a:off x="9339063" y="511663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B8B21C65-5B67-416A-A645-44471803BB25}"/>
              </a:ext>
            </a:extLst>
          </p:cNvPr>
          <p:cNvSpPr/>
          <p:nvPr/>
        </p:nvSpPr>
        <p:spPr>
          <a:xfrm>
            <a:off x="7143994" y="397800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49880718-2557-48C8-B920-87BBAB5A93C2}"/>
              </a:ext>
            </a:extLst>
          </p:cNvPr>
          <p:cNvSpPr/>
          <p:nvPr/>
        </p:nvSpPr>
        <p:spPr>
          <a:xfrm>
            <a:off x="7697447" y="3951306"/>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D3C5EC3E-04A0-44D3-B7D1-9F68DD2FF0FD}"/>
              </a:ext>
            </a:extLst>
          </p:cNvPr>
          <p:cNvSpPr/>
          <p:nvPr/>
        </p:nvSpPr>
        <p:spPr>
          <a:xfrm>
            <a:off x="8228326" y="5139644"/>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40516AFE-D35D-48EA-8AE4-783C81F08D4C}"/>
              </a:ext>
            </a:extLst>
          </p:cNvPr>
          <p:cNvSpPr/>
          <p:nvPr/>
        </p:nvSpPr>
        <p:spPr>
          <a:xfrm>
            <a:off x="8253535" y="3951306"/>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35DAB196-D111-41EE-A60D-252765D64107}"/>
              </a:ext>
            </a:extLst>
          </p:cNvPr>
          <p:cNvSpPr/>
          <p:nvPr/>
        </p:nvSpPr>
        <p:spPr>
          <a:xfrm>
            <a:off x="8807137" y="397800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B92D873A-C71E-4352-9A6F-1E28236D18DC}"/>
              </a:ext>
            </a:extLst>
          </p:cNvPr>
          <p:cNvSpPr/>
          <p:nvPr/>
        </p:nvSpPr>
        <p:spPr>
          <a:xfrm>
            <a:off x="7695797" y="512831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F52E12D9-5F80-4254-98EB-2FFE20697EBE}"/>
              </a:ext>
            </a:extLst>
          </p:cNvPr>
          <p:cNvSpPr/>
          <p:nvPr/>
        </p:nvSpPr>
        <p:spPr>
          <a:xfrm>
            <a:off x="9358113" y="3951306"/>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D7D651EE-89D1-4A15-A523-E8E4CAAC9F4A}"/>
              </a:ext>
            </a:extLst>
          </p:cNvPr>
          <p:cNvSpPr/>
          <p:nvPr/>
        </p:nvSpPr>
        <p:spPr>
          <a:xfrm>
            <a:off x="9865853" y="3931879"/>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F7C292E-1520-4D3F-9859-A3DA8E226000}"/>
              </a:ext>
            </a:extLst>
          </p:cNvPr>
          <p:cNvSpPr/>
          <p:nvPr/>
        </p:nvSpPr>
        <p:spPr>
          <a:xfrm>
            <a:off x="7143652" y="4391089"/>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44E9DAD5-AFCB-44A9-8712-430B87FE574B}"/>
              </a:ext>
            </a:extLst>
          </p:cNvPr>
          <p:cNvSpPr/>
          <p:nvPr/>
        </p:nvSpPr>
        <p:spPr>
          <a:xfrm>
            <a:off x="6018505" y="473418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BD49298D-F532-4721-B590-38D792CFD612}"/>
              </a:ext>
            </a:extLst>
          </p:cNvPr>
          <p:cNvSpPr/>
          <p:nvPr/>
        </p:nvSpPr>
        <p:spPr>
          <a:xfrm>
            <a:off x="6573900" y="4806962"/>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E7EDE13-14A3-49D1-A9E5-09CF4DA2E850}"/>
              </a:ext>
            </a:extLst>
          </p:cNvPr>
          <p:cNvSpPr/>
          <p:nvPr/>
        </p:nvSpPr>
        <p:spPr>
          <a:xfrm>
            <a:off x="7063410" y="4730194"/>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FC66E26D-C65A-4142-B76E-1E369DD0CC7F}"/>
              </a:ext>
            </a:extLst>
          </p:cNvPr>
          <p:cNvSpPr/>
          <p:nvPr/>
        </p:nvSpPr>
        <p:spPr>
          <a:xfrm>
            <a:off x="7695797" y="4735433"/>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D08D44EE-9D9B-40E7-9D18-6AE2C01F962F}"/>
              </a:ext>
            </a:extLst>
          </p:cNvPr>
          <p:cNvSpPr/>
          <p:nvPr/>
        </p:nvSpPr>
        <p:spPr>
          <a:xfrm>
            <a:off x="8256243" y="4798407"/>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7874119B-FDCA-4049-BA2E-1247A6654AFB}"/>
              </a:ext>
            </a:extLst>
          </p:cNvPr>
          <p:cNvSpPr/>
          <p:nvPr/>
        </p:nvSpPr>
        <p:spPr>
          <a:xfrm>
            <a:off x="7143994" y="517345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CD90A9C7-D4D9-4590-A584-C5CE14A8365C}"/>
              </a:ext>
            </a:extLst>
          </p:cNvPr>
          <p:cNvSpPr/>
          <p:nvPr/>
        </p:nvSpPr>
        <p:spPr>
          <a:xfrm>
            <a:off x="8807137" y="517345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FD4407A5-5D6A-4C8F-918C-55E9D1A75D93}"/>
              </a:ext>
            </a:extLst>
          </p:cNvPr>
          <p:cNvSpPr/>
          <p:nvPr/>
        </p:nvSpPr>
        <p:spPr>
          <a:xfrm>
            <a:off x="10392643" y="5139644"/>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700425BB-6B26-4CAF-927E-72E9CFA3A6CC}"/>
              </a:ext>
            </a:extLst>
          </p:cNvPr>
          <p:cNvSpPr/>
          <p:nvPr/>
        </p:nvSpPr>
        <p:spPr>
          <a:xfrm>
            <a:off x="10982329" y="5155379"/>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8793EDF8-4168-43EF-9177-EB4344AA0DCC}"/>
              </a:ext>
            </a:extLst>
          </p:cNvPr>
          <p:cNvSpPr/>
          <p:nvPr/>
        </p:nvSpPr>
        <p:spPr>
          <a:xfrm>
            <a:off x="6018505" y="5570985"/>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2579D34E-DD56-4BFA-82B5-91DE023929D0}"/>
              </a:ext>
            </a:extLst>
          </p:cNvPr>
          <p:cNvSpPr/>
          <p:nvPr/>
        </p:nvSpPr>
        <p:spPr>
          <a:xfrm>
            <a:off x="8178978" y="5570136"/>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59417961-EC0C-487A-90A0-F1660AB3F2D2}"/>
              </a:ext>
            </a:extLst>
          </p:cNvPr>
          <p:cNvSpPr/>
          <p:nvPr/>
        </p:nvSpPr>
        <p:spPr>
          <a:xfrm>
            <a:off x="6517007" y="5570985"/>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3CB63C71-41C8-49C1-BB99-0A1390D60ECD}"/>
              </a:ext>
            </a:extLst>
          </p:cNvPr>
          <p:cNvSpPr/>
          <p:nvPr/>
        </p:nvSpPr>
        <p:spPr>
          <a:xfrm>
            <a:off x="7162275" y="5572564"/>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CFE23584-2E17-4970-B891-A2B6CFEA9858}"/>
              </a:ext>
            </a:extLst>
          </p:cNvPr>
          <p:cNvSpPr/>
          <p:nvPr/>
        </p:nvSpPr>
        <p:spPr>
          <a:xfrm>
            <a:off x="6573900" y="596452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BECB464C-624E-454C-BBF9-E3CE8A0160C0}"/>
              </a:ext>
            </a:extLst>
          </p:cNvPr>
          <p:cNvSpPr/>
          <p:nvPr/>
        </p:nvSpPr>
        <p:spPr>
          <a:xfrm>
            <a:off x="7142405" y="597167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0DDC02EE-66B3-42F5-B893-DA70240CEC29}"/>
              </a:ext>
            </a:extLst>
          </p:cNvPr>
          <p:cNvSpPr/>
          <p:nvPr/>
        </p:nvSpPr>
        <p:spPr>
          <a:xfrm>
            <a:off x="7694208" y="5950511"/>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25D9719C-2BB4-4335-B249-9E9B7FB913CF}"/>
              </a:ext>
            </a:extLst>
          </p:cNvPr>
          <p:cNvSpPr/>
          <p:nvPr/>
        </p:nvSpPr>
        <p:spPr>
          <a:xfrm>
            <a:off x="8178978" y="5935198"/>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389F8947-C743-4104-A64D-93F2A8F02F1C}"/>
              </a:ext>
            </a:extLst>
          </p:cNvPr>
          <p:cNvSpPr/>
          <p:nvPr/>
        </p:nvSpPr>
        <p:spPr>
          <a:xfrm>
            <a:off x="8200054" y="3154680"/>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23B11012-3FCF-430E-B830-5A0785AC8CF0}"/>
              </a:ext>
            </a:extLst>
          </p:cNvPr>
          <p:cNvSpPr/>
          <p:nvPr/>
        </p:nvSpPr>
        <p:spPr>
          <a:xfrm>
            <a:off x="8202829" y="4331771"/>
            <a:ext cx="270000" cy="2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B5455151-234F-4793-A19C-15FC30E84690}"/>
              </a:ext>
            </a:extLst>
          </p:cNvPr>
          <p:cNvSpPr/>
          <p:nvPr/>
        </p:nvSpPr>
        <p:spPr>
          <a:xfrm>
            <a:off x="8099019" y="1126288"/>
            <a:ext cx="521109" cy="5155666"/>
          </a:xfrm>
          <a:prstGeom prst="rect">
            <a:avLst/>
          </a:prstGeom>
          <a:noFill/>
          <a:ln w="76200">
            <a:solidFill>
              <a:srgbClr val="EA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6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4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43"/>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4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47"/>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48"/>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67"/>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9"/>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50"/>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51"/>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52"/>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53"/>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54"/>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45"/>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4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55"/>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39"/>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21"/>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0" nodeType="clickEffect">
                                  <p:stCondLst>
                                    <p:cond delay="0"/>
                                  </p:stCondLst>
                                  <p:childTnLst>
                                    <p:set>
                                      <p:cBhvr>
                                        <p:cTn id="194" dur="1" fill="hold">
                                          <p:stCondLst>
                                            <p:cond delay="0"/>
                                          </p:stCondLst>
                                        </p:cTn>
                                        <p:tgtEl>
                                          <p:spTgt spid="56"/>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0" nodeType="clickEffect">
                                  <p:stCondLst>
                                    <p:cond delay="0"/>
                                  </p:stCondLst>
                                  <p:childTnLst>
                                    <p:set>
                                      <p:cBhvr>
                                        <p:cTn id="198" dur="1" fill="hold">
                                          <p:stCondLst>
                                            <p:cond delay="0"/>
                                          </p:stCondLst>
                                        </p:cTn>
                                        <p:tgtEl>
                                          <p:spTgt spid="57"/>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0" nodeType="clickEffect">
                                  <p:stCondLst>
                                    <p:cond delay="0"/>
                                  </p:stCondLst>
                                  <p:childTnLst>
                                    <p:set>
                                      <p:cBhvr>
                                        <p:cTn id="202" dur="1" fill="hold">
                                          <p:stCondLst>
                                            <p:cond delay="0"/>
                                          </p:stCondLst>
                                        </p:cTn>
                                        <p:tgtEl>
                                          <p:spTgt spid="58"/>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0" nodeType="clickEffect">
                                  <p:stCondLst>
                                    <p:cond delay="0"/>
                                  </p:stCondLst>
                                  <p:childTnLst>
                                    <p:set>
                                      <p:cBhvr>
                                        <p:cTn id="206" dur="1" fill="hold">
                                          <p:stCondLst>
                                            <p:cond delay="0"/>
                                          </p:stCondLst>
                                        </p:cTn>
                                        <p:tgtEl>
                                          <p:spTgt spid="60"/>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61"/>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59"/>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62"/>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grpId="0" nodeType="clickEffect">
                                  <p:stCondLst>
                                    <p:cond delay="0"/>
                                  </p:stCondLst>
                                  <p:childTnLst>
                                    <p:set>
                                      <p:cBhvr>
                                        <p:cTn id="222" dur="1" fill="hold">
                                          <p:stCondLst>
                                            <p:cond delay="0"/>
                                          </p:stCondLst>
                                        </p:cTn>
                                        <p:tgtEl>
                                          <p:spTgt spid="6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0" nodeType="clickEffect">
                                  <p:stCondLst>
                                    <p:cond delay="0"/>
                                  </p:stCondLst>
                                  <p:childTnLst>
                                    <p:set>
                                      <p:cBhvr>
                                        <p:cTn id="226" dur="1" fill="hold">
                                          <p:stCondLst>
                                            <p:cond delay="0"/>
                                          </p:stCondLst>
                                        </p:cTn>
                                        <p:tgtEl>
                                          <p:spTgt spid="64"/>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a:solidFill>
                  <a:srgbClr val="1E4E79"/>
                </a:solidFill>
              </a:rPr>
              <a:t>chanter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sing | singing]</a:t>
            </a:r>
            <a:endParaRPr sz="1400" kern="0" dirty="0">
              <a:solidFill>
                <a:srgbClr val="000000"/>
              </a:solidFill>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chante</a:t>
            </a:r>
            <a:endParaRPr sz="11500" b="1" kern="0" dirty="0">
              <a:solidFill>
                <a:srgbClr val="1E4E79"/>
              </a:solidFill>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[sings | is singing]</a:t>
            </a:r>
            <a:endParaRPr sz="1400" kern="0" dirty="0">
              <a:solidFill>
                <a:srgbClr val="000000"/>
              </a:solidFill>
              <a:cs typeface="Arial"/>
              <a:sym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0" y="438165"/>
            <a:ext cx="2936382" cy="1819945"/>
          </a:xfrm>
          <a:prstGeom prst="rect">
            <a:avLst/>
          </a:prstGeom>
        </p:spPr>
      </p:pic>
    </p:spTree>
    <p:extLst>
      <p:ext uri="{BB962C8B-B14F-4D97-AF65-F5344CB8AC3E}">
        <p14:creationId xmlns:p14="http://schemas.microsoft.com/office/powerpoint/2010/main" val="196773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chanter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sing | singing]</a:t>
            </a:r>
            <a:endParaRPr sz="1400" kern="0" dirty="0">
              <a:solidFill>
                <a:srgbClr val="000000"/>
              </a:solidFill>
              <a:cs typeface="Arial"/>
              <a:sym typeface="Arial"/>
            </a:endParaRPr>
          </a:p>
        </p:txBody>
      </p:sp>
      <p:sp>
        <p:nvSpPr>
          <p:cNvPr id="65" name="Google Shape;65;p12" descr="question mark action button"/>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chante</a:t>
            </a:r>
            <a:endParaRPr sz="11500" b="1" kern="0" dirty="0">
              <a:solidFill>
                <a:srgbClr val="1E4E79"/>
              </a:solidFill>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[sings | is singing]</a:t>
            </a:r>
            <a:endParaRPr sz="1400" kern="0" dirty="0">
              <a:solidFill>
                <a:srgbClr val="000000"/>
              </a:solidFill>
              <a:cs typeface="Arial"/>
              <a:sym typeface="Arial"/>
            </a:endParaRPr>
          </a:p>
        </p:txBody>
      </p:sp>
      <p:sp>
        <p:nvSpPr>
          <p:cNvPr id="62" name="Google Shape;62;p12" descr="question mark action button"/>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50103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chante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[sings | is singing]</a:t>
            </a:r>
            <a:endParaRPr sz="1400" kern="0" dirty="0">
              <a:solidFill>
                <a:srgbClr val="000000"/>
              </a:solidFill>
              <a:cs typeface="Arial"/>
              <a:sym typeface="Arial"/>
            </a:endParaRPr>
          </a:p>
        </p:txBody>
      </p:sp>
      <p:sp>
        <p:nvSpPr>
          <p:cNvPr id="75" name="Google Shape;75;p13"/>
          <p:cNvSpPr txBox="1"/>
          <p:nvPr/>
        </p:nvSpPr>
        <p:spPr>
          <a:xfrm>
            <a:off x="1930400" y="4039200"/>
            <a:ext cx="8331200"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6000" kern="0" dirty="0">
                <a:solidFill>
                  <a:srgbClr val="1E4E79"/>
                </a:solidFill>
                <a:latin typeface="Century Gothic"/>
                <a:ea typeface="Century Gothic"/>
                <a:cs typeface="Century Gothic"/>
                <a:sym typeface="Century Gothic"/>
              </a:rPr>
              <a:t>Elle </a:t>
            </a:r>
            <a:r>
              <a:rPr lang="en-GB" sz="6000" b="1" kern="0" dirty="0" err="1">
                <a:solidFill>
                  <a:srgbClr val="ED7D31"/>
                </a:solidFill>
                <a:latin typeface="Century Gothic"/>
                <a:ea typeface="Century Gothic"/>
                <a:cs typeface="Century Gothic"/>
                <a:sym typeface="Century Gothic"/>
              </a:rPr>
              <a:t>chante</a:t>
            </a:r>
            <a:r>
              <a:rPr lang="en-GB" sz="6000" b="1" kern="0" dirty="0">
                <a:solidFill>
                  <a:srgbClr val="EEC100"/>
                </a:solidFill>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à la radio. </a:t>
            </a:r>
            <a:endParaRPr sz="6000" kern="0" dirty="0">
              <a:solidFill>
                <a:srgbClr val="EA5F00"/>
              </a:solidFill>
              <a:latin typeface="Century Gothic"/>
              <a:ea typeface="Century Gothic"/>
              <a:cs typeface="Century Gothic"/>
              <a:sym typeface="Century Gothic"/>
            </a:endParaRPr>
          </a:p>
        </p:txBody>
      </p:sp>
      <p:sp>
        <p:nvSpPr>
          <p:cNvPr id="76" name="Google Shape;76;p13"/>
          <p:cNvSpPr txBox="1"/>
          <p:nvPr/>
        </p:nvSpPr>
        <p:spPr>
          <a:xfrm>
            <a:off x="2365829" y="5166000"/>
            <a:ext cx="7402285"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a:t>
            </a:r>
            <a:r>
              <a:rPr lang="en-GB" sz="3200" b="1" kern="0" dirty="0">
                <a:solidFill>
                  <a:srgbClr val="ED7D31"/>
                </a:solidFill>
                <a:latin typeface="Century Gothic"/>
                <a:ea typeface="Century Gothic"/>
                <a:cs typeface="Century Gothic"/>
                <a:sym typeface="Century Gothic"/>
              </a:rPr>
              <a:t>sings</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is singing </a:t>
            </a:r>
            <a:r>
              <a:rPr lang="en-GB" sz="3200" kern="0" dirty="0">
                <a:solidFill>
                  <a:srgbClr val="1E4E79"/>
                </a:solidFill>
                <a:latin typeface="Century Gothic"/>
                <a:ea typeface="Century Gothic"/>
                <a:cs typeface="Century Gothic"/>
                <a:sym typeface="Century Gothic"/>
              </a:rPr>
              <a:t>on the radio.]</a:t>
            </a:r>
            <a:endParaRPr sz="1400" kern="0" dirty="0">
              <a:solidFill>
                <a:srgbClr val="000000"/>
              </a:solidFill>
              <a:cs typeface="Arial"/>
              <a:sym typeface="Arial"/>
            </a:endParaRPr>
          </a:p>
        </p:txBody>
      </p:sp>
    </p:spTree>
    <p:extLst>
      <p:ext uri="{BB962C8B-B14F-4D97-AF65-F5344CB8AC3E}">
        <p14:creationId xmlns:p14="http://schemas.microsoft.com/office/powerpoint/2010/main" val="427985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chanter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sing | singing]</a:t>
            </a:r>
            <a:endParaRPr sz="1400" kern="0" dirty="0">
              <a:solidFill>
                <a:srgbClr val="000000"/>
              </a:solidFil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kern="0" dirty="0">
                <a:solidFill>
                  <a:srgbClr val="1E4E79"/>
                </a:solidFill>
                <a:latin typeface="Century Gothic"/>
                <a:ea typeface="Century Gothic"/>
                <a:cs typeface="Century Gothic"/>
                <a:sym typeface="Century Gothic"/>
              </a:rPr>
              <a:t>Elle </a:t>
            </a:r>
            <a:r>
              <a:rPr lang="en-GB" sz="6000" kern="0" dirty="0" err="1">
                <a:solidFill>
                  <a:srgbClr val="1E4E79"/>
                </a:solidFill>
                <a:latin typeface="Century Gothic"/>
                <a:ea typeface="Century Gothic"/>
                <a:cs typeface="Century Gothic"/>
                <a:sym typeface="Century Gothic"/>
              </a:rPr>
              <a:t>aime</a:t>
            </a:r>
            <a:r>
              <a:rPr lang="en-GB" sz="6000" kern="0" dirty="0">
                <a:solidFill>
                  <a:srgbClr val="1E4E79"/>
                </a:solidFill>
                <a:latin typeface="Century Gothic"/>
                <a:ea typeface="Century Gothic"/>
                <a:cs typeface="Century Gothic"/>
                <a:sym typeface="Century Gothic"/>
              </a:rPr>
              <a:t> </a:t>
            </a:r>
            <a:r>
              <a:rPr lang="en-GB" sz="6000" b="1" kern="0" dirty="0">
                <a:solidFill>
                  <a:srgbClr val="ED7D31"/>
                </a:solidFill>
                <a:latin typeface="Century Gothic"/>
                <a:ea typeface="Century Gothic"/>
                <a:cs typeface="Century Gothic"/>
                <a:sym typeface="Century Gothic"/>
              </a:rPr>
              <a:t>chanter</a:t>
            </a:r>
            <a:r>
              <a:rPr lang="en-GB" sz="6000" kern="0" dirty="0">
                <a:solidFill>
                  <a:srgbClr val="1E4E79"/>
                </a:solidFill>
                <a:latin typeface="Century Gothic"/>
                <a:ea typeface="Century Gothic"/>
                <a:cs typeface="Century Gothic"/>
                <a:sym typeface="Century Gothic"/>
              </a:rPr>
              <a:t> à la radio. </a:t>
            </a:r>
            <a:endParaRPr sz="6000" kern="0" dirty="0">
              <a:solidFill>
                <a:srgbClr val="1E4E79"/>
              </a:solidFill>
              <a:latin typeface="Century Gothic"/>
              <a:ea typeface="Century Gothic"/>
              <a:cs typeface="Century Gothic"/>
              <a:sym typeface="Century Gothic"/>
            </a:endParaRPr>
          </a:p>
        </p:txBody>
      </p:sp>
      <p:sp>
        <p:nvSpPr>
          <p:cNvPr id="85" name="Google Shape;85;p14"/>
          <p:cNvSpPr txBox="1"/>
          <p:nvPr/>
        </p:nvSpPr>
        <p:spPr>
          <a:xfrm>
            <a:off x="2815771" y="5165639"/>
            <a:ext cx="6473372"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likes </a:t>
            </a:r>
            <a:r>
              <a:rPr lang="en-GB" sz="3200" b="1" kern="0" dirty="0">
                <a:solidFill>
                  <a:srgbClr val="ED7D31"/>
                </a:solidFill>
                <a:latin typeface="Century Gothic"/>
                <a:ea typeface="Century Gothic"/>
                <a:cs typeface="Century Gothic"/>
                <a:sym typeface="Century Gothic"/>
              </a:rPr>
              <a:t>singing</a:t>
            </a:r>
            <a:r>
              <a:rPr lang="en-GB" sz="3200" kern="0" dirty="0">
                <a:solidFill>
                  <a:srgbClr val="1E4E79"/>
                </a:solidFill>
                <a:latin typeface="Century Gothic"/>
                <a:ea typeface="Century Gothic"/>
                <a:cs typeface="Century Gothic"/>
                <a:sym typeface="Century Gothic"/>
              </a:rPr>
              <a:t> on the radio.]</a:t>
            </a:r>
            <a:endParaRPr sz="1400" kern="0" dirty="0">
              <a:solidFill>
                <a:srgbClr val="000000"/>
              </a:solidFill>
              <a:cs typeface="Arial"/>
              <a:sym typeface="Arial"/>
            </a:endParaRPr>
          </a:p>
        </p:txBody>
      </p:sp>
    </p:spTree>
    <p:extLst>
      <p:ext uri="{BB962C8B-B14F-4D97-AF65-F5344CB8AC3E}">
        <p14:creationId xmlns:p14="http://schemas.microsoft.com/office/powerpoint/2010/main" val="84360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chante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[sings | is singing]</a:t>
            </a:r>
            <a:endParaRPr sz="1400" kern="0" dirty="0">
              <a:solidFill>
                <a:srgbClr val="000000"/>
              </a:solidFill>
              <a:cs typeface="Arial"/>
              <a:sym typeface="Arial"/>
            </a:endParaRPr>
          </a:p>
        </p:txBody>
      </p:sp>
      <p:sp>
        <p:nvSpPr>
          <p:cNvPr id="94" name="Google Shape;94;p15" descr="question mark action button"/>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kern="0" dirty="0">
                <a:solidFill>
                  <a:srgbClr val="1E4E79"/>
                </a:solidFill>
                <a:latin typeface="Century Gothic"/>
                <a:ea typeface="Century Gothic"/>
                <a:cs typeface="Century Gothic"/>
                <a:sym typeface="Century Gothic"/>
              </a:rPr>
              <a:t>Elle </a:t>
            </a:r>
            <a:r>
              <a:rPr lang="en-GB" sz="6000" b="1" kern="0" dirty="0" err="1">
                <a:solidFill>
                  <a:srgbClr val="ED7D31"/>
                </a:solidFill>
                <a:latin typeface="Century Gothic"/>
                <a:ea typeface="Century Gothic"/>
                <a:cs typeface="Century Gothic"/>
                <a:sym typeface="Century Gothic"/>
              </a:rPr>
              <a:t>chante</a:t>
            </a:r>
            <a:r>
              <a:rPr lang="en-GB" sz="6000" kern="0" dirty="0">
                <a:solidFill>
                  <a:srgbClr val="1E4E79"/>
                </a:solidFill>
                <a:latin typeface="Century Gothic"/>
                <a:ea typeface="Century Gothic"/>
                <a:cs typeface="Century Gothic"/>
                <a:sym typeface="Century Gothic"/>
              </a:rPr>
              <a:t> à la radio. </a:t>
            </a:r>
            <a:endParaRPr sz="6000" kern="0" dirty="0">
              <a:solidFill>
                <a:srgbClr val="EA5F00"/>
              </a:solidFill>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a:t>
            </a:r>
            <a:r>
              <a:rPr lang="en-GB" sz="3200" b="1" kern="0" dirty="0">
                <a:solidFill>
                  <a:srgbClr val="ED7D31"/>
                </a:solidFill>
                <a:latin typeface="Century Gothic"/>
                <a:ea typeface="Century Gothic"/>
                <a:cs typeface="Century Gothic"/>
                <a:sym typeface="Century Gothic"/>
              </a:rPr>
              <a:t>sings</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is singing </a:t>
            </a:r>
            <a:r>
              <a:rPr lang="en-GB" sz="3200" kern="0" dirty="0">
                <a:solidFill>
                  <a:srgbClr val="1E4E79"/>
                </a:solidFill>
                <a:latin typeface="Century Gothic"/>
                <a:ea typeface="Century Gothic"/>
                <a:cs typeface="Century Gothic"/>
                <a:sym typeface="Century Gothic"/>
              </a:rPr>
              <a:t>on the radio.]</a:t>
            </a:r>
            <a:endParaRPr sz="1400" kern="0" dirty="0">
              <a:solidFill>
                <a:srgbClr val="000000"/>
              </a:solidFill>
              <a:cs typeface="Arial"/>
              <a:sym typeface="Arial"/>
            </a:endParaRPr>
          </a:p>
        </p:txBody>
      </p:sp>
      <p:sp>
        <p:nvSpPr>
          <p:cNvPr id="2" name="Rectangle 1"/>
          <p:cNvSpPr/>
          <p:nvPr/>
        </p:nvSpPr>
        <p:spPr>
          <a:xfrm>
            <a:off x="3352801" y="4039200"/>
            <a:ext cx="2931886" cy="112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2933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sing | singing]</a:t>
            </a:r>
            <a:endParaRPr sz="1400" kern="0" dirty="0">
              <a:solidFill>
                <a:srgbClr val="000000"/>
              </a:solidFill>
              <a:cs typeface="Arial"/>
              <a:sym typeface="Arial"/>
            </a:endParaRPr>
          </a:p>
        </p:txBody>
      </p:sp>
      <p:sp>
        <p:nvSpPr>
          <p:cNvPr id="103" name="Google Shape;103;p16" descr="question mark action button"/>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chanter</a:t>
            </a:r>
            <a:endParaRPr sz="11500" dirty="0"/>
          </a:p>
        </p:txBody>
      </p:sp>
      <p:sp>
        <p:nvSpPr>
          <p:cNvPr id="106" name="Google Shape;106;p16" descr="question mark action button"/>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5400" kern="0" dirty="0">
                <a:solidFill>
                  <a:srgbClr val="1E4E79"/>
                </a:solidFill>
                <a:latin typeface="Century Gothic"/>
                <a:ea typeface="Century Gothic"/>
                <a:cs typeface="Century Gothic"/>
                <a:sym typeface="Century Gothic"/>
              </a:rPr>
              <a:t>Elle </a:t>
            </a:r>
            <a:r>
              <a:rPr lang="en-GB" sz="5400" kern="0" dirty="0" err="1">
                <a:solidFill>
                  <a:srgbClr val="1E4E79"/>
                </a:solidFill>
                <a:latin typeface="Century Gothic"/>
                <a:ea typeface="Century Gothic"/>
                <a:cs typeface="Century Gothic"/>
                <a:sym typeface="Century Gothic"/>
              </a:rPr>
              <a:t>aime</a:t>
            </a:r>
            <a:r>
              <a:rPr lang="en-GB" sz="5400" kern="0" dirty="0">
                <a:solidFill>
                  <a:srgbClr val="1E4E79"/>
                </a:solidFill>
                <a:latin typeface="Century Gothic"/>
                <a:ea typeface="Century Gothic"/>
                <a:cs typeface="Century Gothic"/>
                <a:sym typeface="Century Gothic"/>
              </a:rPr>
              <a:t> </a:t>
            </a:r>
            <a:r>
              <a:rPr lang="en-GB" sz="5400" b="1" kern="0" dirty="0">
                <a:solidFill>
                  <a:srgbClr val="ED7D31"/>
                </a:solidFill>
                <a:latin typeface="Century Gothic"/>
                <a:ea typeface="Century Gothic"/>
                <a:cs typeface="Century Gothic"/>
                <a:sym typeface="Century Gothic"/>
              </a:rPr>
              <a:t>chanter</a:t>
            </a:r>
            <a:r>
              <a:rPr lang="en-GB" sz="5400" kern="0" dirty="0">
                <a:solidFill>
                  <a:srgbClr val="1E4E79"/>
                </a:solidFill>
                <a:latin typeface="Century Gothic"/>
                <a:ea typeface="Century Gothic"/>
                <a:cs typeface="Century Gothic"/>
                <a:sym typeface="Century Gothic"/>
              </a:rPr>
              <a:t> à la radio.</a:t>
            </a:r>
            <a:endParaRPr sz="1400" kern="0" dirty="0">
              <a:solidFill>
                <a:srgbClr val="000000"/>
              </a:solidFill>
              <a:cs typeface="Arial"/>
              <a:sym typeface="Arial"/>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likes </a:t>
            </a:r>
            <a:r>
              <a:rPr lang="en-GB" sz="3200" b="1" kern="0" dirty="0">
                <a:solidFill>
                  <a:srgbClr val="ED7D31"/>
                </a:solidFill>
                <a:latin typeface="Century Gothic"/>
                <a:ea typeface="Century Gothic"/>
                <a:cs typeface="Century Gothic"/>
                <a:sym typeface="Century Gothic"/>
              </a:rPr>
              <a:t>singing</a:t>
            </a:r>
            <a:r>
              <a:rPr lang="en-GB" sz="3200" kern="0" dirty="0">
                <a:solidFill>
                  <a:srgbClr val="1E4E79"/>
                </a:solidFill>
                <a:latin typeface="Century Gothic"/>
                <a:ea typeface="Century Gothic"/>
                <a:cs typeface="Century Gothic"/>
                <a:sym typeface="Century Gothic"/>
              </a:rPr>
              <a:t> on the radio.]</a:t>
            </a:r>
            <a:endParaRPr sz="1400" kern="0" dirty="0">
              <a:solidFill>
                <a:srgbClr val="000000"/>
              </a:solidFill>
              <a:cs typeface="Arial"/>
              <a:sym typeface="Arial"/>
            </a:endParaRPr>
          </a:p>
        </p:txBody>
      </p:sp>
      <p:sp>
        <p:nvSpPr>
          <p:cNvPr id="9" name="Rectangle 8"/>
          <p:cNvSpPr/>
          <p:nvPr/>
        </p:nvSpPr>
        <p:spPr>
          <a:xfrm>
            <a:off x="4412344" y="3937465"/>
            <a:ext cx="2931886" cy="112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110769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02CB41-3855-4843-929A-C3A4C447114D}"/>
              </a:ext>
            </a:extLst>
          </p:cNvPr>
          <p:cNvSpPr/>
          <p:nvPr/>
        </p:nvSpPr>
        <p:spPr>
          <a:xfrm>
            <a:off x="1332660" y="2852806"/>
            <a:ext cx="10320547" cy="954107"/>
          </a:xfrm>
          <a:prstGeom prst="rect">
            <a:avLst/>
          </a:prstGeom>
        </p:spPr>
        <p:txBody>
          <a:bodyPr wrap="square">
            <a:spAutoFit/>
          </a:bodyPr>
          <a:lstStyle/>
          <a:p>
            <a:r>
              <a:rPr lang="en-GB" sz="2800" dirty="0">
                <a:solidFill>
                  <a:srgbClr val="02456F"/>
                </a:solidFill>
                <a:latin typeface="Century Gothic" panose="020B0502020202020204" pitchFamily="34" charset="0"/>
              </a:rPr>
              <a:t>	</a:t>
            </a:r>
          </a:p>
          <a:p>
            <a:r>
              <a:rPr lang="en-GB" sz="2800" b="1" dirty="0">
                <a:solidFill>
                  <a:srgbClr val="02456F"/>
                </a:solidFill>
                <a:latin typeface="Century Gothic" panose="020B0502020202020204" pitchFamily="34" charset="0"/>
              </a:rPr>
              <a:t>‘You’ to one person	   </a:t>
            </a:r>
            <a:r>
              <a:rPr lang="fr-FR" sz="2800" dirty="0">
                <a:solidFill>
                  <a:srgbClr val="02456F"/>
                </a:solidFill>
                <a:latin typeface="Century Gothic" panose="020B0502020202020204" pitchFamily="34" charset="0"/>
              </a:rPr>
              <a:t>→    </a:t>
            </a:r>
            <a:r>
              <a:rPr lang="en-GB" sz="2800" b="1" dirty="0">
                <a:solidFill>
                  <a:srgbClr val="02456F"/>
                </a:solidFill>
                <a:latin typeface="Century Gothic" panose="020B0502020202020204" pitchFamily="34" charset="0"/>
              </a:rPr>
              <a:t>‘You’ to more than one person</a:t>
            </a:r>
            <a:endParaRPr lang="en-GB" sz="2800" dirty="0">
              <a:solidFill>
                <a:srgbClr val="02456F"/>
              </a:solidFill>
              <a:latin typeface="Century Gothic" panose="020B0502020202020204" pitchFamily="34" charset="0"/>
            </a:endParaRPr>
          </a:p>
        </p:txBody>
      </p:sp>
      <p:sp>
        <p:nvSpPr>
          <p:cNvPr id="5" name="Rectangle 4">
            <a:extLst>
              <a:ext uri="{FF2B5EF4-FFF2-40B4-BE49-F238E27FC236}">
                <a16:creationId xmlns:a16="http://schemas.microsoft.com/office/drawing/2014/main" id="{CF68ED02-A0A9-4BE1-9C62-9960B6A9AD1F}"/>
              </a:ext>
            </a:extLst>
          </p:cNvPr>
          <p:cNvSpPr/>
          <p:nvPr/>
        </p:nvSpPr>
        <p:spPr>
          <a:xfrm>
            <a:off x="1799913" y="3970986"/>
            <a:ext cx="7626698" cy="523220"/>
          </a:xfrm>
          <a:prstGeom prst="rect">
            <a:avLst/>
          </a:prstGeom>
        </p:spPr>
        <p:txBody>
          <a:bodyPr wrap="square">
            <a:spAutoFit/>
          </a:bodyPr>
          <a:lstStyle/>
          <a:p>
            <a:pPr algn="ctr"/>
            <a:r>
              <a:rPr lang="fr-FR" sz="2800" dirty="0">
                <a:solidFill>
                  <a:srgbClr val="02456F"/>
                </a:solidFill>
                <a:latin typeface="Century Gothic" panose="020B0502020202020204" pitchFamily="34" charset="0"/>
              </a:rPr>
              <a:t>tu joues     	     →	     vous jou</a:t>
            </a:r>
            <a:r>
              <a:rPr lang="fr-FR" sz="2800" b="1" dirty="0">
                <a:solidFill>
                  <a:srgbClr val="E56700"/>
                </a:solidFill>
                <a:latin typeface="Century Gothic" panose="020B0502020202020204" pitchFamily="34" charset="0"/>
              </a:rPr>
              <a:t>ez</a:t>
            </a:r>
            <a:endParaRPr lang="en-GB" sz="2800" dirty="0">
              <a:solidFill>
                <a:srgbClr val="E56700"/>
              </a:solidFill>
              <a:latin typeface="Century Gothic" panose="020B0502020202020204" pitchFamily="34" charset="0"/>
            </a:endParaRPr>
          </a:p>
        </p:txBody>
      </p:sp>
      <p:sp>
        <p:nvSpPr>
          <p:cNvPr id="7" name="Title 3">
            <a:extLst>
              <a:ext uri="{FF2B5EF4-FFF2-40B4-BE49-F238E27FC236}">
                <a16:creationId xmlns:a16="http://schemas.microsoft.com/office/drawing/2014/main" id="{5A191DA1-D7D4-4F2C-9957-F8F4178FD3D1}"/>
              </a:ext>
            </a:extLst>
          </p:cNvPr>
          <p:cNvSpPr>
            <a:spLocks noGrp="1"/>
          </p:cNvSpPr>
          <p:nvPr>
            <p:ph type="title"/>
          </p:nvPr>
        </p:nvSpPr>
        <p:spPr>
          <a:xfrm>
            <a:off x="-1" y="213557"/>
            <a:ext cx="5934635" cy="647577"/>
          </a:xfrm>
        </p:spPr>
        <p:txBody>
          <a:bodyPr>
            <a:noAutofit/>
          </a:bodyPr>
          <a:lstStyle/>
          <a:p>
            <a:r>
              <a:rPr lang="en-GB" sz="2800" b="1" dirty="0">
                <a:solidFill>
                  <a:schemeClr val="bg1"/>
                </a:solidFill>
                <a:latin typeface="Century Gothic" panose="020B0502020202020204" pitchFamily="34" charset="0"/>
              </a:rPr>
              <a:t>Talking to others: </a:t>
            </a:r>
            <a:r>
              <a:rPr lang="en-GB" sz="2800" b="1" i="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and </a:t>
            </a:r>
            <a:r>
              <a:rPr lang="en-GB" sz="2800" b="1" i="1" dirty="0" err="1">
                <a:solidFill>
                  <a:schemeClr val="bg1"/>
                </a:solidFill>
                <a:latin typeface="Century Gothic" panose="020B0502020202020204" pitchFamily="34" charset="0"/>
              </a:rPr>
              <a:t>vous</a:t>
            </a:r>
            <a:endParaRPr lang="en-GB" sz="2800" b="1" i="1" dirty="0">
              <a:solidFill>
                <a:schemeClr val="bg1"/>
              </a:solidFill>
              <a:latin typeface="Century Gothic" panose="020B0502020202020204" pitchFamily="34" charset="0"/>
            </a:endParaRPr>
          </a:p>
        </p:txBody>
      </p:sp>
      <p:sp>
        <p:nvSpPr>
          <p:cNvPr id="8" name="Rectangle 7">
            <a:extLst>
              <a:ext uri="{FF2B5EF4-FFF2-40B4-BE49-F238E27FC236}">
                <a16:creationId xmlns:a16="http://schemas.microsoft.com/office/drawing/2014/main" id="{C6987DA1-F86E-4FF6-B835-4CE5BB22DF62}"/>
              </a:ext>
            </a:extLst>
          </p:cNvPr>
          <p:cNvSpPr/>
          <p:nvPr/>
        </p:nvSpPr>
        <p:spPr>
          <a:xfrm>
            <a:off x="228600" y="1323341"/>
            <a:ext cx="11639760" cy="1815882"/>
          </a:xfrm>
          <a:prstGeom prst="rect">
            <a:avLst/>
          </a:prstGeom>
        </p:spPr>
        <p:txBody>
          <a:bodyPr wrap="square">
            <a:spAutoFit/>
          </a:bodyPr>
          <a:lstStyle/>
          <a:p>
            <a:r>
              <a:rPr lang="en-GB" sz="2800" dirty="0">
                <a:solidFill>
                  <a:srgbClr val="02456F"/>
                </a:solidFill>
                <a:latin typeface="Century Gothic" panose="020B0502020202020204" pitchFamily="34" charset="0"/>
              </a:rPr>
              <a:t>To say </a:t>
            </a:r>
            <a:r>
              <a:rPr lang="en-GB" sz="2800" b="1" dirty="0">
                <a:solidFill>
                  <a:srgbClr val="02456F"/>
                </a:solidFill>
                <a:latin typeface="Century Gothic" panose="020B0502020202020204" pitchFamily="34" charset="0"/>
              </a:rPr>
              <a:t>‘you (plural)</a:t>
            </a:r>
            <a:r>
              <a:rPr lang="en-GB" sz="2800" b="1" dirty="0">
                <a:solidFill>
                  <a:srgbClr val="105076"/>
                </a:solidFill>
                <a:latin typeface="Century Gothic" panose="020B0502020202020204" pitchFamily="34" charset="0"/>
              </a:rPr>
              <a:t>’ + regular -ER verb</a:t>
            </a:r>
            <a:r>
              <a:rPr lang="en-GB" sz="2800" dirty="0">
                <a:solidFill>
                  <a:srgbClr val="105076"/>
                </a:solidFill>
                <a:latin typeface="Century Gothic" panose="020B0502020202020204" pitchFamily="34" charset="0"/>
              </a:rPr>
              <a:t> in French, the verb is the short form and ends in </a:t>
            </a:r>
            <a:r>
              <a:rPr lang="en-GB" sz="2800" b="1" dirty="0">
                <a:solidFill>
                  <a:srgbClr val="EA5F00"/>
                </a:solidFill>
                <a:latin typeface="Century Gothic" panose="020B0502020202020204" pitchFamily="34" charset="0"/>
              </a:rPr>
              <a:t>-</a:t>
            </a:r>
            <a:r>
              <a:rPr lang="en-GB" sz="2800" b="1" dirty="0" err="1">
                <a:solidFill>
                  <a:srgbClr val="EA5F00"/>
                </a:solidFill>
                <a:latin typeface="Century Gothic" panose="020B0502020202020204" pitchFamily="34" charset="0"/>
              </a:rPr>
              <a:t>ez</a:t>
            </a:r>
            <a:r>
              <a:rPr lang="en-GB" sz="2800" dirty="0" err="1">
                <a:solidFill>
                  <a:srgbClr val="105076"/>
                </a:solidFill>
                <a:latin typeface="Century Gothic" panose="020B0502020202020204" pitchFamily="34" charset="0"/>
              </a:rPr>
              <a:t>.</a:t>
            </a:r>
            <a:endParaRPr lang="en-GB" sz="2800" dirty="0">
              <a:solidFill>
                <a:srgbClr val="105076"/>
              </a:solidFill>
              <a:latin typeface="Century Gothic" panose="020B0502020202020204" pitchFamily="34" charset="0"/>
            </a:endParaRPr>
          </a:p>
          <a:p>
            <a:endParaRPr lang="en-GB" sz="2800" dirty="0">
              <a:solidFill>
                <a:srgbClr val="105076"/>
              </a:solidFill>
              <a:latin typeface="Century Gothic" panose="020B0502020202020204" pitchFamily="34" charset="0"/>
            </a:endParaRPr>
          </a:p>
          <a:p>
            <a:r>
              <a:rPr lang="en-GB" sz="2800" dirty="0">
                <a:solidFill>
                  <a:srgbClr val="02456F"/>
                </a:solidFill>
                <a:latin typeface="Century Gothic" panose="020B0502020202020204" pitchFamily="34" charset="0"/>
              </a:rPr>
              <a:t>For example:</a:t>
            </a:r>
          </a:p>
        </p:txBody>
      </p:sp>
      <p:sp>
        <p:nvSpPr>
          <p:cNvPr id="9" name="Rectangle 8">
            <a:extLst>
              <a:ext uri="{FF2B5EF4-FFF2-40B4-BE49-F238E27FC236}">
                <a16:creationId xmlns:a16="http://schemas.microsoft.com/office/drawing/2014/main" id="{288E36EB-83EE-4819-A4E8-136C680A27F2}"/>
              </a:ext>
            </a:extLst>
          </p:cNvPr>
          <p:cNvSpPr/>
          <p:nvPr/>
        </p:nvSpPr>
        <p:spPr>
          <a:xfrm>
            <a:off x="1332660" y="4626878"/>
            <a:ext cx="8510952" cy="523220"/>
          </a:xfrm>
          <a:prstGeom prst="rect">
            <a:avLst/>
          </a:prstGeom>
        </p:spPr>
        <p:txBody>
          <a:bodyPr wrap="square">
            <a:spAutoFit/>
          </a:bodyPr>
          <a:lstStyle/>
          <a:p>
            <a:pPr algn="ctr"/>
            <a:r>
              <a:rPr lang="fr-FR" sz="2800" dirty="0">
                <a:solidFill>
                  <a:srgbClr val="02456F"/>
                </a:solidFill>
                <a:latin typeface="Century Gothic" panose="020B0502020202020204" pitchFamily="34" charset="0"/>
              </a:rPr>
              <a:t> tu manges         →     vous mang</a:t>
            </a:r>
            <a:r>
              <a:rPr lang="fr-FR" sz="2800" b="1" dirty="0">
                <a:solidFill>
                  <a:srgbClr val="E56700"/>
                </a:solidFill>
                <a:latin typeface="Century Gothic" panose="020B0502020202020204" pitchFamily="34" charset="0"/>
              </a:rPr>
              <a:t>ez</a:t>
            </a:r>
            <a:endParaRPr lang="en-GB" sz="2800" dirty="0">
              <a:solidFill>
                <a:srgbClr val="02456F"/>
              </a:solidFill>
              <a:latin typeface="Century Gothic" panose="020B0502020202020204" pitchFamily="34" charset="0"/>
            </a:endParaRPr>
          </a:p>
        </p:txBody>
      </p:sp>
      <p:sp>
        <p:nvSpPr>
          <p:cNvPr id="11" name="TextBox 10">
            <a:extLst>
              <a:ext uri="{FF2B5EF4-FFF2-40B4-BE49-F238E27FC236}">
                <a16:creationId xmlns:a16="http://schemas.microsoft.com/office/drawing/2014/main" id="{EC4C19B9-4033-45C6-8007-3BE74A41E246}"/>
              </a:ext>
            </a:extLst>
          </p:cNvPr>
          <p:cNvSpPr txBox="1"/>
          <p:nvPr/>
        </p:nvSpPr>
        <p:spPr>
          <a:xfrm>
            <a:off x="351692" y="3955285"/>
            <a:ext cx="1749672"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jouer</a:t>
            </a:r>
          </a:p>
        </p:txBody>
      </p:sp>
      <p:sp>
        <p:nvSpPr>
          <p:cNvPr id="12" name="TextBox 11">
            <a:extLst>
              <a:ext uri="{FF2B5EF4-FFF2-40B4-BE49-F238E27FC236}">
                <a16:creationId xmlns:a16="http://schemas.microsoft.com/office/drawing/2014/main" id="{506A32B2-3518-48D7-8E99-FDCDCE5761F4}"/>
              </a:ext>
            </a:extLst>
          </p:cNvPr>
          <p:cNvSpPr txBox="1"/>
          <p:nvPr/>
        </p:nvSpPr>
        <p:spPr>
          <a:xfrm>
            <a:off x="351692" y="4637229"/>
            <a:ext cx="1749672"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manger</a:t>
            </a:r>
          </a:p>
        </p:txBody>
      </p:sp>
      <p:sp>
        <p:nvSpPr>
          <p:cNvPr id="15" name="Rounded Rectangle 46">
            <a:extLst>
              <a:ext uri="{FF2B5EF4-FFF2-40B4-BE49-F238E27FC236}">
                <a16:creationId xmlns:a16="http://schemas.microsoft.com/office/drawing/2014/main" id="{1FEA479F-1C00-435C-BA6D-2E97D4989E49}"/>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36EBA116-8FCE-4783-A4BA-D50109D2747F}"/>
              </a:ext>
            </a:extLst>
          </p:cNvPr>
          <p:cNvSpPr/>
          <p:nvPr/>
        </p:nvSpPr>
        <p:spPr>
          <a:xfrm>
            <a:off x="228600" y="5634783"/>
            <a:ext cx="11934512" cy="430887"/>
          </a:xfrm>
          <a:prstGeom prst="rect">
            <a:avLst/>
          </a:prstGeom>
        </p:spPr>
        <p:txBody>
          <a:bodyPr wrap="square">
            <a:spAutoFit/>
          </a:bodyPr>
          <a:lstStyle/>
          <a:p>
            <a:r>
              <a:rPr lang="en-GB" sz="2200" dirty="0">
                <a:solidFill>
                  <a:srgbClr val="02456F"/>
                </a:solidFill>
                <a:latin typeface="Century Gothic" panose="020B0502020202020204" pitchFamily="34" charset="0"/>
              </a:rPr>
              <a:t>The following speaking and writing activities will allow you to practise these verb forms!</a:t>
            </a:r>
          </a:p>
        </p:txBody>
      </p:sp>
    </p:spTree>
    <p:extLst>
      <p:ext uri="{BB962C8B-B14F-4D97-AF65-F5344CB8AC3E}">
        <p14:creationId xmlns:p14="http://schemas.microsoft.com/office/powerpoint/2010/main" val="104005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DAC9C2-DFB4-48C8-8026-10EC5AB18400}"/>
              </a:ext>
            </a:extLst>
          </p:cNvPr>
          <p:cNvSpPr>
            <a:spLocks noGrp="1"/>
          </p:cNvSpPr>
          <p:nvPr>
            <p:ph type="title"/>
          </p:nvPr>
        </p:nvSpPr>
        <p:spPr>
          <a:xfrm>
            <a:off x="-1" y="213557"/>
            <a:ext cx="5745707" cy="647577"/>
          </a:xfrm>
        </p:spPr>
        <p:txBody>
          <a:bodyPr>
            <a:normAutofit/>
          </a:bodyPr>
          <a:lstStyle/>
          <a:p>
            <a:r>
              <a:rPr lang="en-GB" sz="2400" dirty="0" err="1"/>
              <a:t>C’est</a:t>
            </a:r>
            <a:r>
              <a:rPr lang="en-GB" sz="2400" dirty="0"/>
              <a:t> qui ? </a:t>
            </a:r>
            <a:r>
              <a:rPr lang="en-GB" sz="2400" dirty="0" err="1"/>
              <a:t>L’activité</a:t>
            </a:r>
            <a:r>
              <a:rPr lang="en-GB" sz="2400" dirty="0"/>
              <a:t> </a:t>
            </a:r>
            <a:r>
              <a:rPr lang="en-GB" sz="2400" dirty="0" err="1"/>
              <a:t>c’est</a:t>
            </a:r>
            <a:r>
              <a:rPr lang="en-GB" sz="2400" dirty="0"/>
              <a:t> quoi ?</a:t>
            </a:r>
          </a:p>
        </p:txBody>
      </p:sp>
      <p:pic>
        <p:nvPicPr>
          <p:cNvPr id="4" name="Picture 3">
            <a:extLst>
              <a:ext uri="{FF2B5EF4-FFF2-40B4-BE49-F238E27FC236}">
                <a16:creationId xmlns:a16="http://schemas.microsoft.com/office/drawing/2014/main" id="{CD4CFBC7-F639-47C3-A0BE-E14AA5FA1D43}"/>
              </a:ext>
            </a:extLst>
          </p:cNvPr>
          <p:cNvPicPr>
            <a:picLocks noChangeAspect="1"/>
          </p:cNvPicPr>
          <p:nvPr/>
        </p:nvPicPr>
        <p:blipFill>
          <a:blip r:embed="rId3"/>
          <a:stretch>
            <a:fillRect/>
          </a:stretch>
        </p:blipFill>
        <p:spPr>
          <a:xfrm>
            <a:off x="9842126" y="213557"/>
            <a:ext cx="2170364" cy="536494"/>
          </a:xfrm>
          <a:prstGeom prst="rect">
            <a:avLst/>
          </a:prstGeom>
        </p:spPr>
      </p:pic>
      <p:pic>
        <p:nvPicPr>
          <p:cNvPr id="5" name="Picture 2" descr="Quiet Sign Clip Art">
            <a:extLst>
              <a:ext uri="{FF2B5EF4-FFF2-40B4-BE49-F238E27FC236}">
                <a16:creationId xmlns:a16="http://schemas.microsoft.com/office/drawing/2014/main" id="{1B58F66E-0EC2-49C1-A4AD-500529367B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015"/>
          <a:stretch/>
        </p:blipFill>
        <p:spPr bwMode="auto">
          <a:xfrm>
            <a:off x="7627417" y="1327569"/>
            <a:ext cx="722707" cy="87027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a:extLst>
              <a:ext uri="{FF2B5EF4-FFF2-40B4-BE49-F238E27FC236}">
                <a16:creationId xmlns:a16="http://schemas.microsoft.com/office/drawing/2014/main" id="{6D4C03D2-2D3B-4B09-9C54-443422EB0408}"/>
              </a:ext>
            </a:extLst>
          </p:cNvPr>
          <p:cNvSpPr/>
          <p:nvPr/>
        </p:nvSpPr>
        <p:spPr>
          <a:xfrm>
            <a:off x="8341014" y="1156237"/>
            <a:ext cx="3044966" cy="1212940"/>
          </a:xfrm>
          <a:prstGeom prst="wedgeRoundRectCallout">
            <a:avLst>
              <a:gd name="adj1" fmla="val -59231"/>
              <a:gd name="adj2" fmla="val 19206"/>
              <a:gd name="adj3" fmla="val 16667"/>
            </a:avLst>
          </a:prstGeom>
          <a:solidFill>
            <a:srgbClr val="0055A5"/>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err="1">
                <a:latin typeface="Century Gothic" panose="020B0502020202020204" pitchFamily="34" charset="0"/>
              </a:rPr>
              <a:t>Chut</a:t>
            </a:r>
            <a:r>
              <a:rPr lang="en-GB" sz="6600" dirty="0">
                <a:latin typeface="Century Gothic" panose="020B0502020202020204" pitchFamily="34" charset="0"/>
              </a:rPr>
              <a:t> !</a:t>
            </a:r>
          </a:p>
        </p:txBody>
      </p:sp>
      <p:sp>
        <p:nvSpPr>
          <p:cNvPr id="12" name="TextBox 11">
            <a:extLst>
              <a:ext uri="{FF2B5EF4-FFF2-40B4-BE49-F238E27FC236}">
                <a16:creationId xmlns:a16="http://schemas.microsoft.com/office/drawing/2014/main" id="{6BAC273D-EF3C-4D38-B721-444A742622E9}"/>
              </a:ext>
            </a:extLst>
          </p:cNvPr>
          <p:cNvSpPr txBox="1"/>
          <p:nvPr/>
        </p:nvSpPr>
        <p:spPr>
          <a:xfrm>
            <a:off x="3235918" y="3614084"/>
            <a:ext cx="5559061" cy="1384995"/>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(organise an activity)</a:t>
            </a:r>
          </a:p>
          <a:p>
            <a:endParaRPr lang="en-GB" sz="2800" dirty="0">
              <a:solidFill>
                <a:schemeClr val="accent5">
                  <a:lumMod val="50000"/>
                </a:schemeClr>
              </a:solidFill>
              <a:latin typeface="Century Gothic" panose="020B0502020202020204" pitchFamily="34" charset="0"/>
            </a:endParaRPr>
          </a:p>
          <a:p>
            <a:r>
              <a:rPr lang="en-GB" sz="2800" dirty="0">
                <a:solidFill>
                  <a:schemeClr val="accent5">
                    <a:lumMod val="50000"/>
                  </a:schemeClr>
                </a:solidFill>
                <a:latin typeface="Century Gothic" panose="020B0502020202020204" pitchFamily="34" charset="0"/>
              </a:rPr>
              <a:t>_____________________</a:t>
            </a:r>
          </a:p>
        </p:txBody>
      </p:sp>
      <p:sp>
        <p:nvSpPr>
          <p:cNvPr id="13" name="Rectangle 12">
            <a:extLst>
              <a:ext uri="{FF2B5EF4-FFF2-40B4-BE49-F238E27FC236}">
                <a16:creationId xmlns:a16="http://schemas.microsoft.com/office/drawing/2014/main" id="{EB8887E4-7047-4692-9CB8-1222CF20B77C}"/>
              </a:ext>
            </a:extLst>
          </p:cNvPr>
          <p:cNvSpPr/>
          <p:nvPr/>
        </p:nvSpPr>
        <p:spPr>
          <a:xfrm>
            <a:off x="1759785" y="3047499"/>
            <a:ext cx="2223687"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Partner A</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4" name="Rectangle 13">
            <a:extLst>
              <a:ext uri="{FF2B5EF4-FFF2-40B4-BE49-F238E27FC236}">
                <a16:creationId xmlns:a16="http://schemas.microsoft.com/office/drawing/2014/main" id="{325DADA6-447F-4C22-93F5-F2F4B3E8E7E2}"/>
              </a:ext>
            </a:extLst>
          </p:cNvPr>
          <p:cNvSpPr/>
          <p:nvPr/>
        </p:nvSpPr>
        <p:spPr>
          <a:xfrm>
            <a:off x="9037446" y="3060460"/>
            <a:ext cx="2149948"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Partner B</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7" name="TextBox 16">
            <a:extLst>
              <a:ext uri="{FF2B5EF4-FFF2-40B4-BE49-F238E27FC236}">
                <a16:creationId xmlns:a16="http://schemas.microsoft.com/office/drawing/2014/main" id="{B1302518-C8EB-4639-BF5A-86B93F17E158}"/>
              </a:ext>
            </a:extLst>
          </p:cNvPr>
          <p:cNvSpPr txBox="1"/>
          <p:nvPr/>
        </p:nvSpPr>
        <p:spPr>
          <a:xfrm>
            <a:off x="3173986" y="4375238"/>
            <a:ext cx="5421453"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Vous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organisez</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une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activité</a:t>
            </a:r>
            <a:r>
              <a:rPr lang="en-GB" sz="2800" dirty="0">
                <a:solidFill>
                  <a:srgbClr val="002060"/>
                </a:solidFill>
                <a:latin typeface="Century Gothic" panose="020B0502020202020204" pitchFamily="34" charset="0"/>
              </a:rPr>
              <a:t> ?</a:t>
            </a:r>
          </a:p>
        </p:txBody>
      </p:sp>
      <p:sp>
        <p:nvSpPr>
          <p:cNvPr id="18" name="Rounded Rectangular Callout 20">
            <a:extLst>
              <a:ext uri="{FF2B5EF4-FFF2-40B4-BE49-F238E27FC236}">
                <a16:creationId xmlns:a16="http://schemas.microsoft.com/office/drawing/2014/main" id="{E607FC81-DD02-4B16-A0B7-4C4598BC7C1F}"/>
              </a:ext>
            </a:extLst>
          </p:cNvPr>
          <p:cNvSpPr/>
          <p:nvPr/>
        </p:nvSpPr>
        <p:spPr>
          <a:xfrm>
            <a:off x="2931519" y="4185652"/>
            <a:ext cx="1243604" cy="809045"/>
          </a:xfrm>
          <a:prstGeom prst="wedgeRoundRectCallout">
            <a:avLst>
              <a:gd name="adj1" fmla="val -40382"/>
              <a:gd name="adj2" fmla="val 69651"/>
              <a:gd name="adj3" fmla="val 16667"/>
            </a:avLst>
          </a:prstGeom>
          <a:solidFill>
            <a:srgbClr val="0055A5"/>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entury Gothic" panose="020B0502020202020204" pitchFamily="34" charset="0"/>
              </a:rPr>
              <a:t>Chut</a:t>
            </a:r>
            <a:endParaRPr lang="en-GB" sz="2400" b="1" dirty="0">
              <a:latin typeface="Century Gothic" panose="020B0502020202020204" pitchFamily="34" charset="0"/>
            </a:endParaRPr>
          </a:p>
        </p:txBody>
      </p:sp>
      <p:pic>
        <p:nvPicPr>
          <p:cNvPr id="19" name="Picture 2" descr="Quiet Sign Clip Art">
            <a:extLst>
              <a:ext uri="{FF2B5EF4-FFF2-40B4-BE49-F238E27FC236}">
                <a16:creationId xmlns:a16="http://schemas.microsoft.com/office/drawing/2014/main" id="{69ED98EC-7687-4C5D-8753-F1DE930F2F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015"/>
          <a:stretch/>
        </p:blipFill>
        <p:spPr bwMode="auto">
          <a:xfrm>
            <a:off x="2356259" y="5175306"/>
            <a:ext cx="662124" cy="70531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ADB6000-F533-4FBA-84A3-CCCC8C96FEE4}"/>
              </a:ext>
            </a:extLst>
          </p:cNvPr>
          <p:cNvSpPr txBox="1"/>
          <p:nvPr/>
        </p:nvSpPr>
        <p:spPr>
          <a:xfrm>
            <a:off x="8702463" y="5679503"/>
            <a:ext cx="4246219" cy="461665"/>
          </a:xfrm>
          <a:prstGeom prst="rect">
            <a:avLst/>
          </a:prstGeom>
          <a:noFill/>
        </p:spPr>
        <p:txBody>
          <a:bodyPr wrap="square" rtlCol="0">
            <a:spAutoFit/>
          </a:bodyPr>
          <a:lstStyle/>
          <a:p>
            <a:r>
              <a:rPr lang="en-GB" sz="2400" dirty="0"/>
              <a:t>______________</a:t>
            </a:r>
          </a:p>
        </p:txBody>
      </p:sp>
      <p:sp>
        <p:nvSpPr>
          <p:cNvPr id="24" name="TextBox 23">
            <a:extLst>
              <a:ext uri="{FF2B5EF4-FFF2-40B4-BE49-F238E27FC236}">
                <a16:creationId xmlns:a16="http://schemas.microsoft.com/office/drawing/2014/main" id="{D197A04E-6CC9-4362-9E49-1FEF7FCCC798}"/>
              </a:ext>
            </a:extLst>
          </p:cNvPr>
          <p:cNvSpPr txBox="1"/>
          <p:nvPr/>
        </p:nvSpPr>
        <p:spPr>
          <a:xfrm>
            <a:off x="8794979" y="5401661"/>
            <a:ext cx="2149948" cy="707886"/>
          </a:xfrm>
          <a:prstGeom prst="rect">
            <a:avLst/>
          </a:prstGeom>
          <a:noFill/>
        </p:spPr>
        <p:txBody>
          <a:bodyPr wrap="square" rtlCol="0">
            <a:spAutoFit/>
          </a:bodyPr>
          <a:lstStyle/>
          <a:p>
            <a:r>
              <a:rPr lang="en-GB" sz="4000" b="1" dirty="0">
                <a:solidFill>
                  <a:srgbClr val="002060"/>
                </a:solidFill>
                <a:sym typeface="Wingdings" panose="05000000000000000000" pitchFamily="2" charset="2"/>
              </a:rPr>
              <a:t> 4A</a:t>
            </a:r>
            <a:endParaRPr lang="en-GB" sz="4000" b="1" dirty="0">
              <a:solidFill>
                <a:srgbClr val="002060"/>
              </a:solidFill>
            </a:endParaRPr>
          </a:p>
        </p:txBody>
      </p:sp>
      <p:pic>
        <p:nvPicPr>
          <p:cNvPr id="2" name="Picture 1">
            <a:extLst>
              <a:ext uri="{FF2B5EF4-FFF2-40B4-BE49-F238E27FC236}">
                <a16:creationId xmlns:a16="http://schemas.microsoft.com/office/drawing/2014/main" id="{ADDA9CFC-710B-4008-B38E-EA253574FDF1}"/>
              </a:ext>
            </a:extLst>
          </p:cNvPr>
          <p:cNvPicPr>
            <a:picLocks noChangeAspect="1"/>
          </p:cNvPicPr>
          <p:nvPr/>
        </p:nvPicPr>
        <p:blipFill>
          <a:blip r:embed="rId5"/>
          <a:stretch>
            <a:fillRect/>
          </a:stretch>
        </p:blipFill>
        <p:spPr>
          <a:xfrm>
            <a:off x="122496" y="1141492"/>
            <a:ext cx="1411789" cy="2285938"/>
          </a:xfrm>
          <a:prstGeom prst="rect">
            <a:avLst/>
          </a:prstGeom>
        </p:spPr>
      </p:pic>
      <p:pic>
        <p:nvPicPr>
          <p:cNvPr id="7" name="Picture 6">
            <a:extLst>
              <a:ext uri="{FF2B5EF4-FFF2-40B4-BE49-F238E27FC236}">
                <a16:creationId xmlns:a16="http://schemas.microsoft.com/office/drawing/2014/main" id="{8291644A-3E87-4040-8168-4C1BDCA3D914}"/>
              </a:ext>
            </a:extLst>
          </p:cNvPr>
          <p:cNvPicPr>
            <a:picLocks noChangeAspect="1"/>
          </p:cNvPicPr>
          <p:nvPr/>
        </p:nvPicPr>
        <p:blipFill>
          <a:blip r:embed="rId6"/>
          <a:stretch>
            <a:fillRect/>
          </a:stretch>
        </p:blipFill>
        <p:spPr>
          <a:xfrm>
            <a:off x="8794979" y="3808544"/>
            <a:ext cx="2670722" cy="1462818"/>
          </a:xfrm>
          <a:prstGeom prst="rect">
            <a:avLst/>
          </a:prstGeom>
        </p:spPr>
      </p:pic>
      <p:sp>
        <p:nvSpPr>
          <p:cNvPr id="25" name="Rectangle: Rounded Corners 24">
            <a:extLst>
              <a:ext uri="{FF2B5EF4-FFF2-40B4-BE49-F238E27FC236}">
                <a16:creationId xmlns:a16="http://schemas.microsoft.com/office/drawing/2014/main" id="{38BCF379-32C3-4FEF-A680-2AAD7081D9EA}"/>
              </a:ext>
            </a:extLst>
          </p:cNvPr>
          <p:cNvSpPr/>
          <p:nvPr/>
        </p:nvSpPr>
        <p:spPr>
          <a:xfrm>
            <a:off x="9037446" y="4856723"/>
            <a:ext cx="1274360" cy="414639"/>
          </a:xfrm>
          <a:custGeom>
            <a:avLst/>
            <a:gdLst>
              <a:gd name="connsiteX0" fmla="*/ 0 w 1274360"/>
              <a:gd name="connsiteY0" fmla="*/ 69108 h 414639"/>
              <a:gd name="connsiteX1" fmla="*/ 69108 w 1274360"/>
              <a:gd name="connsiteY1" fmla="*/ 0 h 414639"/>
              <a:gd name="connsiteX2" fmla="*/ 614457 w 1274360"/>
              <a:gd name="connsiteY2" fmla="*/ 0 h 414639"/>
              <a:gd name="connsiteX3" fmla="*/ 1205252 w 1274360"/>
              <a:gd name="connsiteY3" fmla="*/ 0 h 414639"/>
              <a:gd name="connsiteX4" fmla="*/ 1274360 w 1274360"/>
              <a:gd name="connsiteY4" fmla="*/ 69108 h 414639"/>
              <a:gd name="connsiteX5" fmla="*/ 1274360 w 1274360"/>
              <a:gd name="connsiteY5" fmla="*/ 345531 h 414639"/>
              <a:gd name="connsiteX6" fmla="*/ 1205252 w 1274360"/>
              <a:gd name="connsiteY6" fmla="*/ 414639 h 414639"/>
              <a:gd name="connsiteX7" fmla="*/ 671264 w 1274360"/>
              <a:gd name="connsiteY7" fmla="*/ 414639 h 414639"/>
              <a:gd name="connsiteX8" fmla="*/ 69108 w 1274360"/>
              <a:gd name="connsiteY8" fmla="*/ 414639 h 414639"/>
              <a:gd name="connsiteX9" fmla="*/ 0 w 1274360"/>
              <a:gd name="connsiteY9" fmla="*/ 345531 h 414639"/>
              <a:gd name="connsiteX10" fmla="*/ 0 w 1274360"/>
              <a:gd name="connsiteY10" fmla="*/ 69108 h 41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4360" h="414639" extrusionOk="0">
                <a:moveTo>
                  <a:pt x="0" y="69108"/>
                </a:moveTo>
                <a:cubicBezTo>
                  <a:pt x="-5184" y="29985"/>
                  <a:pt x="38943" y="-2109"/>
                  <a:pt x="69108" y="0"/>
                </a:cubicBezTo>
                <a:cubicBezTo>
                  <a:pt x="340436" y="-25339"/>
                  <a:pt x="417715" y="38891"/>
                  <a:pt x="614457" y="0"/>
                </a:cubicBezTo>
                <a:cubicBezTo>
                  <a:pt x="811199" y="-38891"/>
                  <a:pt x="956066" y="52804"/>
                  <a:pt x="1205252" y="0"/>
                </a:cubicBezTo>
                <a:cubicBezTo>
                  <a:pt x="1245745" y="-1642"/>
                  <a:pt x="1273794" y="31563"/>
                  <a:pt x="1274360" y="69108"/>
                </a:cubicBezTo>
                <a:cubicBezTo>
                  <a:pt x="1293433" y="202041"/>
                  <a:pt x="1249092" y="287619"/>
                  <a:pt x="1274360" y="345531"/>
                </a:cubicBezTo>
                <a:cubicBezTo>
                  <a:pt x="1279220" y="381908"/>
                  <a:pt x="1245884" y="415023"/>
                  <a:pt x="1205252" y="414639"/>
                </a:cubicBezTo>
                <a:cubicBezTo>
                  <a:pt x="989784" y="430240"/>
                  <a:pt x="842731" y="407826"/>
                  <a:pt x="671264" y="414639"/>
                </a:cubicBezTo>
                <a:cubicBezTo>
                  <a:pt x="499797" y="421452"/>
                  <a:pt x="202176" y="411276"/>
                  <a:pt x="69108" y="414639"/>
                </a:cubicBezTo>
                <a:cubicBezTo>
                  <a:pt x="24970" y="421320"/>
                  <a:pt x="-6151" y="381658"/>
                  <a:pt x="0" y="345531"/>
                </a:cubicBezTo>
                <a:cubicBezTo>
                  <a:pt x="-5838" y="251724"/>
                  <a:pt x="18259" y="125833"/>
                  <a:pt x="0" y="69108"/>
                </a:cubicBezTo>
                <a:close/>
              </a:path>
            </a:pathLst>
          </a:custGeom>
          <a:noFill/>
          <a:ln w="76200">
            <a:solidFill>
              <a:srgbClr val="EF4036"/>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34F7A69-5AD8-4E29-9A06-D64CA37B2277}"/>
              </a:ext>
            </a:extLst>
          </p:cNvPr>
          <p:cNvSpPr txBox="1"/>
          <p:nvPr/>
        </p:nvSpPr>
        <p:spPr>
          <a:xfrm>
            <a:off x="1279189" y="6329082"/>
            <a:ext cx="4102387" cy="461665"/>
          </a:xfrm>
          <a:prstGeom prst="rect">
            <a:avLst/>
          </a:prstGeom>
          <a:noFill/>
        </p:spPr>
        <p:txBody>
          <a:bodyPr wrap="square" rtlCol="0">
            <a:spAutoFit/>
          </a:bodyPr>
          <a:lstStyle/>
          <a:p>
            <a:r>
              <a:rPr lang="en-GB" sz="2400" dirty="0">
                <a:solidFill>
                  <a:schemeClr val="bg1"/>
                </a:solidFill>
              </a:rPr>
              <a:t>organiser – to organise</a:t>
            </a:r>
          </a:p>
        </p:txBody>
      </p:sp>
      <p:sp>
        <p:nvSpPr>
          <p:cNvPr id="9" name="TextBox 8">
            <a:extLst>
              <a:ext uri="{FF2B5EF4-FFF2-40B4-BE49-F238E27FC236}">
                <a16:creationId xmlns:a16="http://schemas.microsoft.com/office/drawing/2014/main" id="{AAE88145-423C-4E5B-9040-4AB6AF214B51}"/>
              </a:ext>
            </a:extLst>
          </p:cNvPr>
          <p:cNvSpPr txBox="1"/>
          <p:nvPr/>
        </p:nvSpPr>
        <p:spPr>
          <a:xfrm>
            <a:off x="1279189" y="1075717"/>
            <a:ext cx="4892310" cy="1015663"/>
          </a:xfrm>
          <a:prstGeom prst="rect">
            <a:avLst/>
          </a:prstGeom>
          <a:noFill/>
        </p:spPr>
        <p:txBody>
          <a:bodyPr wrap="square" rtlCol="0">
            <a:spAutoFit/>
          </a:bodyPr>
          <a:lstStyle/>
          <a:p>
            <a:r>
              <a:rPr lang="en-GB" sz="2000" dirty="0"/>
              <a:t>Ask your partner about what they usually do in the winter holidays.</a:t>
            </a:r>
            <a:br>
              <a:rPr lang="en-GB" sz="2000" dirty="0"/>
            </a:br>
            <a:r>
              <a:rPr lang="en-GB" sz="2000" dirty="0"/>
              <a:t>Ask either ‘do you’? or ‘do you (all)?</a:t>
            </a:r>
          </a:p>
        </p:txBody>
      </p:sp>
      <p:pic>
        <p:nvPicPr>
          <p:cNvPr id="21" name="Picture 20" descr="A group of kids holding hands&#10;&#10;Description automatically generated">
            <a:extLst>
              <a:ext uri="{FF2B5EF4-FFF2-40B4-BE49-F238E27FC236}">
                <a16:creationId xmlns:a16="http://schemas.microsoft.com/office/drawing/2014/main" id="{519F9994-0D8F-47B2-A72D-7E326C1B8CCC}"/>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427991" y="3939982"/>
            <a:ext cx="1745995" cy="1227915"/>
          </a:xfrm>
          <a:prstGeom prst="rect">
            <a:avLst/>
          </a:prstGeom>
        </p:spPr>
      </p:pic>
    </p:spTree>
    <p:extLst>
      <p:ext uri="{BB962C8B-B14F-4D97-AF65-F5344CB8AC3E}">
        <p14:creationId xmlns:p14="http://schemas.microsoft.com/office/powerpoint/2010/main" val="216609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24" grpId="0"/>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13290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DD8EC-D6D0-45B7-8D01-8DF4CFC1A662}"/>
              </a:ext>
            </a:extLst>
          </p:cNvPr>
          <p:cNvSpPr>
            <a:spLocks noGrp="1"/>
          </p:cNvSpPr>
          <p:nvPr>
            <p:ph type="title"/>
          </p:nvPr>
        </p:nvSpPr>
        <p:spPr>
          <a:xfrm>
            <a:off x="0" y="213557"/>
            <a:ext cx="6673755" cy="647577"/>
          </a:xfrm>
        </p:spPr>
        <p:txBody>
          <a:bodyPr>
            <a:normAutofit/>
          </a:bodyPr>
          <a:lstStyle/>
          <a:p>
            <a:r>
              <a:rPr lang="en-GB" sz="2400" dirty="0" err="1"/>
              <a:t>C’est</a:t>
            </a:r>
            <a:r>
              <a:rPr lang="en-GB" sz="2400" dirty="0"/>
              <a:t> qui ? </a:t>
            </a:r>
            <a:r>
              <a:rPr lang="en-GB" sz="2400" dirty="0" err="1"/>
              <a:t>L’activité</a:t>
            </a:r>
            <a:r>
              <a:rPr lang="en-GB" sz="2400" dirty="0"/>
              <a:t> </a:t>
            </a:r>
            <a:r>
              <a:rPr lang="en-GB" sz="2400" dirty="0" err="1"/>
              <a:t>c’est</a:t>
            </a:r>
            <a:r>
              <a:rPr lang="en-GB" sz="2400" dirty="0"/>
              <a:t> quoi ? [1/2]</a:t>
            </a:r>
          </a:p>
        </p:txBody>
      </p:sp>
      <p:graphicFrame>
        <p:nvGraphicFramePr>
          <p:cNvPr id="4" name="Table 4">
            <a:extLst>
              <a:ext uri="{FF2B5EF4-FFF2-40B4-BE49-F238E27FC236}">
                <a16:creationId xmlns:a16="http://schemas.microsoft.com/office/drawing/2014/main" id="{D8C3B87E-7307-45A4-8084-1656E6D7CF29}"/>
              </a:ext>
            </a:extLst>
          </p:cNvPr>
          <p:cNvGraphicFramePr>
            <a:graphicFrameLocks noGrp="1"/>
          </p:cNvGraphicFramePr>
          <p:nvPr/>
        </p:nvGraphicFramePr>
        <p:xfrm>
          <a:off x="312171" y="1383999"/>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5" name="TextBox 4">
            <a:extLst>
              <a:ext uri="{FF2B5EF4-FFF2-40B4-BE49-F238E27FC236}">
                <a16:creationId xmlns:a16="http://schemas.microsoft.com/office/drawing/2014/main" id="{13E28720-42DC-4AD1-BF1A-F35B708DC2A9}"/>
              </a:ext>
            </a:extLst>
          </p:cNvPr>
          <p:cNvSpPr txBox="1"/>
          <p:nvPr/>
        </p:nvSpPr>
        <p:spPr>
          <a:xfrm>
            <a:off x="-59524" y="1688655"/>
            <a:ext cx="394269" cy="461665"/>
          </a:xfrm>
          <a:prstGeom prst="rect">
            <a:avLst/>
          </a:prstGeom>
          <a:noFill/>
        </p:spPr>
        <p:txBody>
          <a:bodyPr wrap="square" rtlCol="0">
            <a:spAutoFit/>
          </a:bodyPr>
          <a:lstStyle/>
          <a:p>
            <a:r>
              <a:rPr lang="en-GB" sz="2400" b="1" dirty="0">
                <a:solidFill>
                  <a:srgbClr val="002060"/>
                </a:solidFill>
              </a:rPr>
              <a:t>1</a:t>
            </a:r>
          </a:p>
        </p:txBody>
      </p:sp>
      <p:sp>
        <p:nvSpPr>
          <p:cNvPr id="6" name="Rounded Rectangle 46">
            <a:extLst>
              <a:ext uri="{FF2B5EF4-FFF2-40B4-BE49-F238E27FC236}">
                <a16:creationId xmlns:a16="http://schemas.microsoft.com/office/drawing/2014/main" id="{739D1248-015F-47CE-A94A-746C6FA45035}"/>
              </a:ext>
            </a:extLst>
          </p:cNvPr>
          <p:cNvSpPr/>
          <p:nvPr/>
        </p:nvSpPr>
        <p:spPr>
          <a:xfrm>
            <a:off x="9750983" y="249869"/>
            <a:ext cx="215893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10502E66-C824-4448-B8C2-0429D7BF55D6}"/>
              </a:ext>
            </a:extLst>
          </p:cNvPr>
          <p:cNvSpPr txBox="1"/>
          <p:nvPr/>
        </p:nvSpPr>
        <p:spPr>
          <a:xfrm>
            <a:off x="4063998" y="1688655"/>
            <a:ext cx="394269" cy="461665"/>
          </a:xfrm>
          <a:prstGeom prst="rect">
            <a:avLst/>
          </a:prstGeom>
          <a:noFill/>
        </p:spPr>
        <p:txBody>
          <a:bodyPr wrap="square" rtlCol="0">
            <a:spAutoFit/>
          </a:bodyPr>
          <a:lstStyle/>
          <a:p>
            <a:r>
              <a:rPr lang="en-GB" sz="2400" b="1" dirty="0">
                <a:solidFill>
                  <a:srgbClr val="002060"/>
                </a:solidFill>
              </a:rPr>
              <a:t>2</a:t>
            </a:r>
          </a:p>
        </p:txBody>
      </p:sp>
      <p:sp>
        <p:nvSpPr>
          <p:cNvPr id="14" name="TextBox 13">
            <a:extLst>
              <a:ext uri="{FF2B5EF4-FFF2-40B4-BE49-F238E27FC236}">
                <a16:creationId xmlns:a16="http://schemas.microsoft.com/office/drawing/2014/main" id="{D7EF1929-5F7A-4244-AD6E-257D580715B3}"/>
              </a:ext>
            </a:extLst>
          </p:cNvPr>
          <p:cNvSpPr txBox="1"/>
          <p:nvPr/>
        </p:nvSpPr>
        <p:spPr>
          <a:xfrm>
            <a:off x="8127999" y="1663990"/>
            <a:ext cx="394269" cy="461665"/>
          </a:xfrm>
          <a:prstGeom prst="rect">
            <a:avLst/>
          </a:prstGeom>
          <a:noFill/>
        </p:spPr>
        <p:txBody>
          <a:bodyPr wrap="square" rtlCol="0">
            <a:spAutoFit/>
          </a:bodyPr>
          <a:lstStyle/>
          <a:p>
            <a:r>
              <a:rPr lang="en-GB" sz="2400" b="1" dirty="0">
                <a:solidFill>
                  <a:srgbClr val="002060"/>
                </a:solidFill>
              </a:rPr>
              <a:t>3</a:t>
            </a:r>
          </a:p>
        </p:txBody>
      </p:sp>
      <p:sp>
        <p:nvSpPr>
          <p:cNvPr id="16" name="TextBox 15">
            <a:extLst>
              <a:ext uri="{FF2B5EF4-FFF2-40B4-BE49-F238E27FC236}">
                <a16:creationId xmlns:a16="http://schemas.microsoft.com/office/drawing/2014/main" id="{1C5BC2A5-ED46-4CDB-958C-680253F2E20D}"/>
              </a:ext>
            </a:extLst>
          </p:cNvPr>
          <p:cNvSpPr txBox="1"/>
          <p:nvPr/>
        </p:nvSpPr>
        <p:spPr>
          <a:xfrm>
            <a:off x="-59526" y="4040927"/>
            <a:ext cx="394269" cy="461665"/>
          </a:xfrm>
          <a:prstGeom prst="rect">
            <a:avLst/>
          </a:prstGeom>
          <a:noFill/>
        </p:spPr>
        <p:txBody>
          <a:bodyPr wrap="square" rtlCol="0">
            <a:spAutoFit/>
          </a:bodyPr>
          <a:lstStyle/>
          <a:p>
            <a:r>
              <a:rPr lang="en-GB" sz="2400" b="1" dirty="0">
                <a:solidFill>
                  <a:srgbClr val="002060"/>
                </a:solidFill>
              </a:rPr>
              <a:t>4</a:t>
            </a:r>
          </a:p>
        </p:txBody>
      </p:sp>
      <p:sp>
        <p:nvSpPr>
          <p:cNvPr id="18" name="TextBox 17">
            <a:extLst>
              <a:ext uri="{FF2B5EF4-FFF2-40B4-BE49-F238E27FC236}">
                <a16:creationId xmlns:a16="http://schemas.microsoft.com/office/drawing/2014/main" id="{CC89D47A-5262-4C94-8D2F-E2ABA2C0C6B7}"/>
              </a:ext>
            </a:extLst>
          </p:cNvPr>
          <p:cNvSpPr txBox="1"/>
          <p:nvPr/>
        </p:nvSpPr>
        <p:spPr>
          <a:xfrm>
            <a:off x="4063996" y="4040927"/>
            <a:ext cx="394269" cy="461665"/>
          </a:xfrm>
          <a:prstGeom prst="rect">
            <a:avLst/>
          </a:prstGeom>
          <a:noFill/>
        </p:spPr>
        <p:txBody>
          <a:bodyPr wrap="square" rtlCol="0">
            <a:spAutoFit/>
          </a:bodyPr>
          <a:lstStyle/>
          <a:p>
            <a:r>
              <a:rPr lang="en-GB" sz="2400" b="1" dirty="0">
                <a:solidFill>
                  <a:srgbClr val="002060"/>
                </a:solidFill>
              </a:rPr>
              <a:t>5</a:t>
            </a:r>
          </a:p>
        </p:txBody>
      </p:sp>
      <p:sp>
        <p:nvSpPr>
          <p:cNvPr id="20" name="TextBox 19">
            <a:extLst>
              <a:ext uri="{FF2B5EF4-FFF2-40B4-BE49-F238E27FC236}">
                <a16:creationId xmlns:a16="http://schemas.microsoft.com/office/drawing/2014/main" id="{3A9F8E78-A43A-4C95-ABFC-4FC970CE18CD}"/>
              </a:ext>
            </a:extLst>
          </p:cNvPr>
          <p:cNvSpPr txBox="1"/>
          <p:nvPr/>
        </p:nvSpPr>
        <p:spPr>
          <a:xfrm>
            <a:off x="8127997" y="4016262"/>
            <a:ext cx="394269" cy="461665"/>
          </a:xfrm>
          <a:prstGeom prst="rect">
            <a:avLst/>
          </a:prstGeom>
          <a:noFill/>
        </p:spPr>
        <p:txBody>
          <a:bodyPr wrap="square" rtlCol="0">
            <a:spAutoFit/>
          </a:bodyPr>
          <a:lstStyle/>
          <a:p>
            <a:r>
              <a:rPr lang="en-GB" sz="2400" b="1" dirty="0">
                <a:solidFill>
                  <a:srgbClr val="002060"/>
                </a:solidFill>
              </a:rPr>
              <a:t>6</a:t>
            </a:r>
          </a:p>
        </p:txBody>
      </p:sp>
      <p:pic>
        <p:nvPicPr>
          <p:cNvPr id="22" name="Picture 21" descr="A blue and red speech bubbles&#10;&#10;Description automatically generated">
            <a:extLst>
              <a:ext uri="{FF2B5EF4-FFF2-40B4-BE49-F238E27FC236}">
                <a16:creationId xmlns:a16="http://schemas.microsoft.com/office/drawing/2014/main" id="{B65D69BC-30A9-485C-92C7-D5F4DB496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195" y="-34024"/>
            <a:ext cx="1975275" cy="1329043"/>
          </a:xfrm>
          <a:prstGeom prst="rect">
            <a:avLst/>
          </a:prstGeom>
        </p:spPr>
      </p:pic>
      <p:sp>
        <p:nvSpPr>
          <p:cNvPr id="28" name="TextBox 27">
            <a:extLst>
              <a:ext uri="{FF2B5EF4-FFF2-40B4-BE49-F238E27FC236}">
                <a16:creationId xmlns:a16="http://schemas.microsoft.com/office/drawing/2014/main" id="{9402422F-5E21-4255-9B82-1A59D68FA44C}"/>
              </a:ext>
            </a:extLst>
          </p:cNvPr>
          <p:cNvSpPr txBox="1"/>
          <p:nvPr/>
        </p:nvSpPr>
        <p:spPr>
          <a:xfrm>
            <a:off x="896749" y="2598455"/>
            <a:ext cx="2994059" cy="400110"/>
          </a:xfrm>
          <a:prstGeom prst="rect">
            <a:avLst/>
          </a:prstGeom>
          <a:noFill/>
        </p:spPr>
        <p:txBody>
          <a:bodyPr wrap="square" rtlCol="0">
            <a:spAutoFit/>
          </a:bodyPr>
          <a:lstStyle/>
          <a:p>
            <a:r>
              <a:rPr lang="en-GB" sz="2000" dirty="0">
                <a:solidFill>
                  <a:srgbClr val="002060"/>
                </a:solidFill>
              </a:rPr>
              <a:t>give a present to […]</a:t>
            </a:r>
          </a:p>
        </p:txBody>
      </p:sp>
      <p:graphicFrame>
        <p:nvGraphicFramePr>
          <p:cNvPr id="31" name="Table 4">
            <a:extLst>
              <a:ext uri="{FF2B5EF4-FFF2-40B4-BE49-F238E27FC236}">
                <a16:creationId xmlns:a16="http://schemas.microsoft.com/office/drawing/2014/main" id="{87476C51-CD76-4471-AF5F-C395ABBCD9C7}"/>
              </a:ext>
            </a:extLst>
          </p:cNvPr>
          <p:cNvGraphicFramePr>
            <a:graphicFrameLocks noGrp="1"/>
          </p:cNvGraphicFramePr>
          <p:nvPr/>
        </p:nvGraphicFramePr>
        <p:xfrm>
          <a:off x="4383621" y="1383999"/>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35" name="TextBox 34">
            <a:extLst>
              <a:ext uri="{FF2B5EF4-FFF2-40B4-BE49-F238E27FC236}">
                <a16:creationId xmlns:a16="http://schemas.microsoft.com/office/drawing/2014/main" id="{59612FCF-681A-413F-BCA5-EBF6CB2A2492}"/>
              </a:ext>
            </a:extLst>
          </p:cNvPr>
          <p:cNvSpPr txBox="1"/>
          <p:nvPr/>
        </p:nvSpPr>
        <p:spPr>
          <a:xfrm>
            <a:off x="4972746" y="2635645"/>
            <a:ext cx="2643330" cy="400110"/>
          </a:xfrm>
          <a:prstGeom prst="rect">
            <a:avLst/>
          </a:prstGeom>
          <a:noFill/>
        </p:spPr>
        <p:txBody>
          <a:bodyPr wrap="square" rtlCol="0">
            <a:spAutoFit/>
          </a:bodyPr>
          <a:lstStyle/>
          <a:p>
            <a:pPr algn="ctr"/>
            <a:r>
              <a:rPr lang="en-GB" sz="2000" dirty="0">
                <a:solidFill>
                  <a:srgbClr val="002060"/>
                </a:solidFill>
              </a:rPr>
              <a:t>watch a film</a:t>
            </a:r>
          </a:p>
        </p:txBody>
      </p:sp>
      <p:graphicFrame>
        <p:nvGraphicFramePr>
          <p:cNvPr id="36" name="Table 4">
            <a:extLst>
              <a:ext uri="{FF2B5EF4-FFF2-40B4-BE49-F238E27FC236}">
                <a16:creationId xmlns:a16="http://schemas.microsoft.com/office/drawing/2014/main" id="{9D518FDC-07C8-4391-B51D-8FE331560DB2}"/>
              </a:ext>
            </a:extLst>
          </p:cNvPr>
          <p:cNvGraphicFramePr>
            <a:graphicFrameLocks noGrp="1"/>
          </p:cNvGraphicFramePr>
          <p:nvPr/>
        </p:nvGraphicFramePr>
        <p:xfrm>
          <a:off x="8450407" y="1411285"/>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40" name="TextBox 39">
            <a:extLst>
              <a:ext uri="{FF2B5EF4-FFF2-40B4-BE49-F238E27FC236}">
                <a16:creationId xmlns:a16="http://schemas.microsoft.com/office/drawing/2014/main" id="{1FD181CC-C44D-4150-961F-85891F133CEC}"/>
              </a:ext>
            </a:extLst>
          </p:cNvPr>
          <p:cNvSpPr txBox="1"/>
          <p:nvPr/>
        </p:nvSpPr>
        <p:spPr>
          <a:xfrm>
            <a:off x="9027284" y="2625741"/>
            <a:ext cx="2643330" cy="400110"/>
          </a:xfrm>
          <a:prstGeom prst="rect">
            <a:avLst/>
          </a:prstGeom>
          <a:noFill/>
        </p:spPr>
        <p:txBody>
          <a:bodyPr wrap="square" rtlCol="0">
            <a:spAutoFit/>
          </a:bodyPr>
          <a:lstStyle/>
          <a:p>
            <a:pPr algn="ctr"/>
            <a:r>
              <a:rPr lang="en-GB" sz="2000" dirty="0">
                <a:solidFill>
                  <a:srgbClr val="002060"/>
                </a:solidFill>
              </a:rPr>
              <a:t>study at home</a:t>
            </a:r>
          </a:p>
        </p:txBody>
      </p:sp>
      <p:pic>
        <p:nvPicPr>
          <p:cNvPr id="41" name="Picture 40">
            <a:extLst>
              <a:ext uri="{FF2B5EF4-FFF2-40B4-BE49-F238E27FC236}">
                <a16:creationId xmlns:a16="http://schemas.microsoft.com/office/drawing/2014/main" id="{E4B59455-ACDE-4E1B-B668-57B1F18F32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6809" y="1742873"/>
            <a:ext cx="902289" cy="787999"/>
          </a:xfrm>
          <a:prstGeom prst="rect">
            <a:avLst/>
          </a:prstGeom>
        </p:spPr>
      </p:pic>
      <p:pic>
        <p:nvPicPr>
          <p:cNvPr id="42" name="Picture 41">
            <a:extLst>
              <a:ext uri="{FF2B5EF4-FFF2-40B4-BE49-F238E27FC236}">
                <a16:creationId xmlns:a16="http://schemas.microsoft.com/office/drawing/2014/main" id="{EF907A48-8D8C-422C-965E-2674E7315B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8296" y="1559660"/>
            <a:ext cx="1046115" cy="980733"/>
          </a:xfrm>
          <a:prstGeom prst="rect">
            <a:avLst/>
          </a:prstGeom>
        </p:spPr>
      </p:pic>
      <p:graphicFrame>
        <p:nvGraphicFramePr>
          <p:cNvPr id="43" name="Table 4">
            <a:extLst>
              <a:ext uri="{FF2B5EF4-FFF2-40B4-BE49-F238E27FC236}">
                <a16:creationId xmlns:a16="http://schemas.microsoft.com/office/drawing/2014/main" id="{56684234-6DC1-4F46-8D60-80495A4BA276}"/>
              </a:ext>
            </a:extLst>
          </p:cNvPr>
          <p:cNvGraphicFramePr>
            <a:graphicFrameLocks noGrp="1"/>
          </p:cNvGraphicFramePr>
          <p:nvPr/>
        </p:nvGraphicFramePr>
        <p:xfrm>
          <a:off x="312171" y="3979077"/>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49" name="TextBox 48">
            <a:extLst>
              <a:ext uri="{FF2B5EF4-FFF2-40B4-BE49-F238E27FC236}">
                <a16:creationId xmlns:a16="http://schemas.microsoft.com/office/drawing/2014/main" id="{C8E475CA-3765-4CAC-BEC0-F6359F60D274}"/>
              </a:ext>
            </a:extLst>
          </p:cNvPr>
          <p:cNvSpPr txBox="1"/>
          <p:nvPr/>
        </p:nvSpPr>
        <p:spPr>
          <a:xfrm>
            <a:off x="883792" y="5166517"/>
            <a:ext cx="2643330" cy="400110"/>
          </a:xfrm>
          <a:prstGeom prst="rect">
            <a:avLst/>
          </a:prstGeom>
          <a:noFill/>
        </p:spPr>
        <p:txBody>
          <a:bodyPr wrap="square" rtlCol="0">
            <a:spAutoFit/>
          </a:bodyPr>
          <a:lstStyle/>
          <a:p>
            <a:pPr algn="ctr"/>
            <a:r>
              <a:rPr lang="en-GB" sz="2000" dirty="0">
                <a:solidFill>
                  <a:srgbClr val="002060"/>
                </a:solidFill>
              </a:rPr>
              <a:t>organise an activity</a:t>
            </a:r>
          </a:p>
        </p:txBody>
      </p:sp>
      <p:graphicFrame>
        <p:nvGraphicFramePr>
          <p:cNvPr id="50" name="Table 4">
            <a:extLst>
              <a:ext uri="{FF2B5EF4-FFF2-40B4-BE49-F238E27FC236}">
                <a16:creationId xmlns:a16="http://schemas.microsoft.com/office/drawing/2014/main" id="{B9D1A1AC-08A5-4083-94D9-7D0DB39771CD}"/>
              </a:ext>
            </a:extLst>
          </p:cNvPr>
          <p:cNvGraphicFramePr>
            <a:graphicFrameLocks noGrp="1"/>
          </p:cNvGraphicFramePr>
          <p:nvPr/>
        </p:nvGraphicFramePr>
        <p:xfrm>
          <a:off x="4383621" y="3979077"/>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53" name="TextBox 52">
            <a:extLst>
              <a:ext uri="{FF2B5EF4-FFF2-40B4-BE49-F238E27FC236}">
                <a16:creationId xmlns:a16="http://schemas.microsoft.com/office/drawing/2014/main" id="{DFFAB073-FBB6-4D70-A67A-7DA99554F56B}"/>
              </a:ext>
            </a:extLst>
          </p:cNvPr>
          <p:cNvSpPr txBox="1"/>
          <p:nvPr/>
        </p:nvSpPr>
        <p:spPr>
          <a:xfrm>
            <a:off x="4972746" y="5230723"/>
            <a:ext cx="2643330" cy="400110"/>
          </a:xfrm>
          <a:prstGeom prst="rect">
            <a:avLst/>
          </a:prstGeom>
          <a:noFill/>
        </p:spPr>
        <p:txBody>
          <a:bodyPr wrap="square" rtlCol="0">
            <a:spAutoFit/>
          </a:bodyPr>
          <a:lstStyle/>
          <a:p>
            <a:pPr algn="ctr"/>
            <a:r>
              <a:rPr lang="en-GB" sz="2000" dirty="0">
                <a:solidFill>
                  <a:srgbClr val="002060"/>
                </a:solidFill>
              </a:rPr>
              <a:t>sing</a:t>
            </a:r>
          </a:p>
        </p:txBody>
      </p:sp>
      <p:graphicFrame>
        <p:nvGraphicFramePr>
          <p:cNvPr id="54" name="Table 4">
            <a:extLst>
              <a:ext uri="{FF2B5EF4-FFF2-40B4-BE49-F238E27FC236}">
                <a16:creationId xmlns:a16="http://schemas.microsoft.com/office/drawing/2014/main" id="{17C5DA7D-27E7-4276-9E70-B423792A2186}"/>
              </a:ext>
            </a:extLst>
          </p:cNvPr>
          <p:cNvGraphicFramePr>
            <a:graphicFrameLocks noGrp="1"/>
          </p:cNvGraphicFramePr>
          <p:nvPr/>
        </p:nvGraphicFramePr>
        <p:xfrm>
          <a:off x="8450407" y="4006363"/>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57" name="TextBox 56">
            <a:extLst>
              <a:ext uri="{FF2B5EF4-FFF2-40B4-BE49-F238E27FC236}">
                <a16:creationId xmlns:a16="http://schemas.microsoft.com/office/drawing/2014/main" id="{A6A6B010-2628-4FB7-ACF1-6CFAB76BCD76}"/>
              </a:ext>
            </a:extLst>
          </p:cNvPr>
          <p:cNvSpPr txBox="1"/>
          <p:nvPr/>
        </p:nvSpPr>
        <p:spPr>
          <a:xfrm>
            <a:off x="9027284" y="5220819"/>
            <a:ext cx="2643330" cy="400110"/>
          </a:xfrm>
          <a:prstGeom prst="rect">
            <a:avLst/>
          </a:prstGeom>
          <a:noFill/>
        </p:spPr>
        <p:txBody>
          <a:bodyPr wrap="square" rtlCol="0">
            <a:spAutoFit/>
          </a:bodyPr>
          <a:lstStyle/>
          <a:p>
            <a:pPr algn="ctr"/>
            <a:r>
              <a:rPr lang="en-GB" sz="2000" dirty="0">
                <a:solidFill>
                  <a:srgbClr val="002060"/>
                </a:solidFill>
              </a:rPr>
              <a:t>prepare the lunch</a:t>
            </a:r>
          </a:p>
        </p:txBody>
      </p:sp>
      <p:pic>
        <p:nvPicPr>
          <p:cNvPr id="72" name="Picture 71" descr="A cartoon of a house&#10;&#10;Description automatically generated">
            <a:extLst>
              <a:ext uri="{FF2B5EF4-FFF2-40B4-BE49-F238E27FC236}">
                <a16:creationId xmlns:a16="http://schemas.microsoft.com/office/drawing/2014/main" id="{5D5D7A24-6068-403C-ABA3-0B8C1947DC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1823" y="1561992"/>
            <a:ext cx="1688006" cy="1242974"/>
          </a:xfrm>
          <a:prstGeom prst="rect">
            <a:avLst/>
          </a:prstGeom>
        </p:spPr>
      </p:pic>
      <p:pic>
        <p:nvPicPr>
          <p:cNvPr id="58" name="Picture 57" descr="A cartoon of a hand holding a gift&#10;&#10;Description automatically generated">
            <a:extLst>
              <a:ext uri="{FF2B5EF4-FFF2-40B4-BE49-F238E27FC236}">
                <a16:creationId xmlns:a16="http://schemas.microsoft.com/office/drawing/2014/main" id="{C63C8354-1156-4532-9032-0DBC449F3ACD}"/>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95636" y="1445218"/>
            <a:ext cx="1218839" cy="1207759"/>
          </a:xfrm>
          <a:prstGeom prst="rect">
            <a:avLst/>
          </a:prstGeom>
        </p:spPr>
      </p:pic>
      <p:grpSp>
        <p:nvGrpSpPr>
          <p:cNvPr id="59" name="Group 58">
            <a:extLst>
              <a:ext uri="{FF2B5EF4-FFF2-40B4-BE49-F238E27FC236}">
                <a16:creationId xmlns:a16="http://schemas.microsoft.com/office/drawing/2014/main" id="{68F7D070-22FA-46D9-A5B1-01BE79737226}"/>
              </a:ext>
            </a:extLst>
          </p:cNvPr>
          <p:cNvGrpSpPr/>
          <p:nvPr/>
        </p:nvGrpSpPr>
        <p:grpSpPr>
          <a:xfrm>
            <a:off x="1609170" y="4271759"/>
            <a:ext cx="1391770" cy="825188"/>
            <a:chOff x="532625" y="3856269"/>
            <a:chExt cx="3703559" cy="1714855"/>
          </a:xfrm>
        </p:grpSpPr>
        <p:pic>
          <p:nvPicPr>
            <p:cNvPr id="60" name="Picture 59">
              <a:extLst>
                <a:ext uri="{FF2B5EF4-FFF2-40B4-BE49-F238E27FC236}">
                  <a16:creationId xmlns:a16="http://schemas.microsoft.com/office/drawing/2014/main" id="{15CAD738-096E-44E5-82CD-AB12A493D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1700" y="4145138"/>
              <a:ext cx="1791735" cy="1152683"/>
            </a:xfrm>
            <a:prstGeom prst="rect">
              <a:avLst/>
            </a:prstGeom>
          </p:spPr>
        </p:pic>
        <p:pic>
          <p:nvPicPr>
            <p:cNvPr id="61" name="Picture 60">
              <a:extLst>
                <a:ext uri="{FF2B5EF4-FFF2-40B4-BE49-F238E27FC236}">
                  <a16:creationId xmlns:a16="http://schemas.microsoft.com/office/drawing/2014/main" id="{18B254AA-A8FC-42BA-B5D2-0E84E0EA7A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2625" y="3856269"/>
              <a:ext cx="1621869" cy="1481307"/>
            </a:xfrm>
            <a:prstGeom prst="rect">
              <a:avLst/>
            </a:prstGeom>
          </p:spPr>
        </p:pic>
        <p:pic>
          <p:nvPicPr>
            <p:cNvPr id="71" name="Picture 70">
              <a:extLst>
                <a:ext uri="{FF2B5EF4-FFF2-40B4-BE49-F238E27FC236}">
                  <a16:creationId xmlns:a16="http://schemas.microsoft.com/office/drawing/2014/main" id="{9249B84D-F374-4CF9-87AE-7D3E2E4CB7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26974" y="4184063"/>
              <a:ext cx="1809210" cy="1387061"/>
            </a:xfrm>
            <a:prstGeom prst="rect">
              <a:avLst/>
            </a:prstGeom>
          </p:spPr>
        </p:pic>
      </p:grpSp>
      <p:pic>
        <p:nvPicPr>
          <p:cNvPr id="73" name="Picture 72" descr="A group of kids holding hands&#10;&#10;Description automatically generated">
            <a:extLst>
              <a:ext uri="{FF2B5EF4-FFF2-40B4-BE49-F238E27FC236}">
                <a16:creationId xmlns:a16="http://schemas.microsoft.com/office/drawing/2014/main" id="{34F86CC5-10FE-4DCB-AC23-642576C2C3A0}"/>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83792" y="2953460"/>
            <a:ext cx="960611" cy="675574"/>
          </a:xfrm>
          <a:prstGeom prst="rect">
            <a:avLst/>
          </a:prstGeom>
        </p:spPr>
      </p:pic>
      <p:pic>
        <p:nvPicPr>
          <p:cNvPr id="74" name="Picture 73" descr="A group of kids holding hands&#10;&#10;Description automatically generated">
            <a:extLst>
              <a:ext uri="{FF2B5EF4-FFF2-40B4-BE49-F238E27FC236}">
                <a16:creationId xmlns:a16="http://schemas.microsoft.com/office/drawing/2014/main" id="{52AA6EAD-D6B1-407B-AAE8-F1EBD965F65A}"/>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899729" y="2968351"/>
            <a:ext cx="960611" cy="675574"/>
          </a:xfrm>
          <a:prstGeom prst="rect">
            <a:avLst/>
          </a:prstGeom>
        </p:spPr>
      </p:pic>
      <p:pic>
        <p:nvPicPr>
          <p:cNvPr id="75" name="Picture 74" descr="A group of kids holding hands&#10;&#10;Description automatically generated">
            <a:extLst>
              <a:ext uri="{FF2B5EF4-FFF2-40B4-BE49-F238E27FC236}">
                <a16:creationId xmlns:a16="http://schemas.microsoft.com/office/drawing/2014/main" id="{F26DB030-56D4-46B3-ADA7-DF33043D8A16}"/>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687597" y="2963877"/>
            <a:ext cx="960611" cy="675574"/>
          </a:xfrm>
          <a:prstGeom prst="rect">
            <a:avLst/>
          </a:prstGeom>
        </p:spPr>
      </p:pic>
      <p:pic>
        <p:nvPicPr>
          <p:cNvPr id="76" name="Picture 75" descr="A group of kids holding hands&#10;&#10;Description automatically generated">
            <a:extLst>
              <a:ext uri="{FF2B5EF4-FFF2-40B4-BE49-F238E27FC236}">
                <a16:creationId xmlns:a16="http://schemas.microsoft.com/office/drawing/2014/main" id="{0A07DB96-7000-43F3-8F98-D8BEE808E57F}"/>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19419" y="5566627"/>
            <a:ext cx="960611" cy="675574"/>
          </a:xfrm>
          <a:prstGeom prst="rect">
            <a:avLst/>
          </a:prstGeom>
        </p:spPr>
      </p:pic>
      <p:pic>
        <p:nvPicPr>
          <p:cNvPr id="77" name="Picture 76" descr="A group of kids holding hands&#10;&#10;Description automatically generated">
            <a:extLst>
              <a:ext uri="{FF2B5EF4-FFF2-40B4-BE49-F238E27FC236}">
                <a16:creationId xmlns:a16="http://schemas.microsoft.com/office/drawing/2014/main" id="{1630B403-CF32-4B56-995A-CACC7062AE1A}"/>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658592" y="5543379"/>
            <a:ext cx="960611" cy="675574"/>
          </a:xfrm>
          <a:prstGeom prst="rect">
            <a:avLst/>
          </a:prstGeom>
        </p:spPr>
      </p:pic>
      <p:pic>
        <p:nvPicPr>
          <p:cNvPr id="78" name="Picture 77" descr="A group of kids holding hands&#10;&#10;Description automatically generated">
            <a:extLst>
              <a:ext uri="{FF2B5EF4-FFF2-40B4-BE49-F238E27FC236}">
                <a16:creationId xmlns:a16="http://schemas.microsoft.com/office/drawing/2014/main" id="{0F45F5BC-96B1-494D-8E48-84ACDE20079A}"/>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687597" y="5566627"/>
            <a:ext cx="960611" cy="675574"/>
          </a:xfrm>
          <a:prstGeom prst="rect">
            <a:avLst/>
          </a:prstGeom>
        </p:spPr>
      </p:pic>
      <p:pic>
        <p:nvPicPr>
          <p:cNvPr id="7" name="Picture 6" descr="A group of children singing&#10;&#10;Description automatically generated">
            <a:extLst>
              <a:ext uri="{FF2B5EF4-FFF2-40B4-BE49-F238E27FC236}">
                <a16:creationId xmlns:a16="http://schemas.microsoft.com/office/drawing/2014/main" id="{7D9C8C75-AC0C-4190-92D3-83BF3FBE5C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94056" y="4192686"/>
            <a:ext cx="1887490" cy="1051391"/>
          </a:xfrm>
          <a:prstGeom prst="rect">
            <a:avLst/>
          </a:prstGeom>
        </p:spPr>
      </p:pic>
      <p:pic>
        <p:nvPicPr>
          <p:cNvPr id="9" name="Picture 8" descr="A cartoon of a child sitting at a desk&#10;&#10;Description automatically generated">
            <a:extLst>
              <a:ext uri="{FF2B5EF4-FFF2-40B4-BE49-F238E27FC236}">
                <a16:creationId xmlns:a16="http://schemas.microsoft.com/office/drawing/2014/main" id="{C6F06B30-2D5F-45DE-8429-33394C483A4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99145" y="1547038"/>
            <a:ext cx="986948" cy="1080662"/>
          </a:xfrm>
          <a:prstGeom prst="rect">
            <a:avLst/>
          </a:prstGeom>
        </p:spPr>
      </p:pic>
      <p:pic>
        <p:nvPicPr>
          <p:cNvPr id="15" name="Picture 14" descr="A christmas tree and a table with food&#10;&#10;Description automatically generated">
            <a:extLst>
              <a:ext uri="{FF2B5EF4-FFF2-40B4-BE49-F238E27FC236}">
                <a16:creationId xmlns:a16="http://schemas.microsoft.com/office/drawing/2014/main" id="{4A3EDD65-7644-4F68-A4AB-FC8F4520833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71763" y="4148901"/>
            <a:ext cx="1578909" cy="1076865"/>
          </a:xfrm>
          <a:prstGeom prst="rect">
            <a:avLst/>
          </a:prstGeom>
        </p:spPr>
      </p:pic>
      <p:pic>
        <p:nvPicPr>
          <p:cNvPr id="19" name="Picture 18" descr="A cartoon of a child pointing at a child&#10;&#10;Description automatically generated">
            <a:extLst>
              <a:ext uri="{FF2B5EF4-FFF2-40B4-BE49-F238E27FC236}">
                <a16:creationId xmlns:a16="http://schemas.microsoft.com/office/drawing/2014/main" id="{B29C233E-1C01-47F1-814A-CE04D307BD76}"/>
              </a:ext>
            </a:extLst>
          </p:cNvPr>
          <p:cNvPicPr>
            <a:picLocks noChangeAspect="1"/>
          </p:cNvPicPr>
          <p:nvPr/>
        </p:nvPicPr>
        <p:blipFill>
          <a:blip r:embed="rId1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627885" y="2930931"/>
            <a:ext cx="961182" cy="675574"/>
          </a:xfrm>
          <a:prstGeom prst="rect">
            <a:avLst/>
          </a:prstGeom>
        </p:spPr>
      </p:pic>
      <p:pic>
        <p:nvPicPr>
          <p:cNvPr id="80" name="Picture 79" descr="A cartoon of a child pointing at a child&#10;&#10;Description automatically generated">
            <a:extLst>
              <a:ext uri="{FF2B5EF4-FFF2-40B4-BE49-F238E27FC236}">
                <a16:creationId xmlns:a16="http://schemas.microsoft.com/office/drawing/2014/main" id="{2938F113-D812-4805-A4AB-EEF5486CCB03}"/>
              </a:ext>
            </a:extLst>
          </p:cNvPr>
          <p:cNvPicPr>
            <a:picLocks noChangeAspect="1"/>
          </p:cNvPicPr>
          <p:nvPr/>
        </p:nvPicPr>
        <p:blipFill>
          <a:blip r:embed="rId1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671660" y="2916747"/>
            <a:ext cx="961182" cy="675574"/>
          </a:xfrm>
          <a:prstGeom prst="rect">
            <a:avLst/>
          </a:prstGeom>
        </p:spPr>
      </p:pic>
      <p:pic>
        <p:nvPicPr>
          <p:cNvPr id="81" name="Picture 80" descr="A cartoon of a child pointing at a child&#10;&#10;Description automatically generated">
            <a:extLst>
              <a:ext uri="{FF2B5EF4-FFF2-40B4-BE49-F238E27FC236}">
                <a16:creationId xmlns:a16="http://schemas.microsoft.com/office/drawing/2014/main" id="{FFE69649-57B9-4667-AF6C-A94BB83C3E67}"/>
              </a:ext>
            </a:extLst>
          </p:cNvPr>
          <p:cNvPicPr>
            <a:picLocks noChangeAspect="1"/>
          </p:cNvPicPr>
          <p:nvPr/>
        </p:nvPicPr>
        <p:blipFill>
          <a:blip r:embed="rId1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083524" y="2909091"/>
            <a:ext cx="961182" cy="675574"/>
          </a:xfrm>
          <a:prstGeom prst="rect">
            <a:avLst/>
          </a:prstGeom>
        </p:spPr>
      </p:pic>
      <p:pic>
        <p:nvPicPr>
          <p:cNvPr id="82" name="Picture 81" descr="A cartoon of a child pointing at a child&#10;&#10;Description automatically generated">
            <a:extLst>
              <a:ext uri="{FF2B5EF4-FFF2-40B4-BE49-F238E27FC236}">
                <a16:creationId xmlns:a16="http://schemas.microsoft.com/office/drawing/2014/main" id="{E580EBF7-B90B-4972-AC75-E4238E284C12}"/>
              </a:ext>
            </a:extLst>
          </p:cNvPr>
          <p:cNvPicPr>
            <a:picLocks noChangeAspect="1"/>
          </p:cNvPicPr>
          <p:nvPr/>
        </p:nvPicPr>
        <p:blipFill>
          <a:blip r:embed="rId1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688050" y="5524458"/>
            <a:ext cx="961182" cy="675574"/>
          </a:xfrm>
          <a:prstGeom prst="rect">
            <a:avLst/>
          </a:prstGeom>
        </p:spPr>
      </p:pic>
      <p:pic>
        <p:nvPicPr>
          <p:cNvPr id="83" name="Picture 82" descr="A cartoon of a child pointing at a child&#10;&#10;Description automatically generated">
            <a:extLst>
              <a:ext uri="{FF2B5EF4-FFF2-40B4-BE49-F238E27FC236}">
                <a16:creationId xmlns:a16="http://schemas.microsoft.com/office/drawing/2014/main" id="{F72FEF6D-9F4C-4A29-AF00-E4A030C23DF5}"/>
              </a:ext>
            </a:extLst>
          </p:cNvPr>
          <p:cNvPicPr>
            <a:picLocks noChangeAspect="1"/>
          </p:cNvPicPr>
          <p:nvPr/>
        </p:nvPicPr>
        <p:blipFill>
          <a:blip r:embed="rId1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913465" y="5524458"/>
            <a:ext cx="961182" cy="675574"/>
          </a:xfrm>
          <a:prstGeom prst="rect">
            <a:avLst/>
          </a:prstGeom>
        </p:spPr>
      </p:pic>
      <p:pic>
        <p:nvPicPr>
          <p:cNvPr id="84" name="Picture 83" descr="A cartoon of a child pointing at a child&#10;&#10;Description automatically generated">
            <a:extLst>
              <a:ext uri="{FF2B5EF4-FFF2-40B4-BE49-F238E27FC236}">
                <a16:creationId xmlns:a16="http://schemas.microsoft.com/office/drawing/2014/main" id="{04FB190A-986C-4FCA-9029-71E25B664EEB}"/>
              </a:ext>
            </a:extLst>
          </p:cNvPr>
          <p:cNvPicPr>
            <a:picLocks noChangeAspect="1"/>
          </p:cNvPicPr>
          <p:nvPr/>
        </p:nvPicPr>
        <p:blipFill>
          <a:blip r:embed="rId1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027284" y="5530206"/>
            <a:ext cx="961182" cy="675574"/>
          </a:xfrm>
          <a:prstGeom prst="rect">
            <a:avLst/>
          </a:prstGeom>
        </p:spPr>
      </p:pic>
    </p:spTree>
    <p:extLst>
      <p:ext uri="{BB962C8B-B14F-4D97-AF65-F5344CB8AC3E}">
        <p14:creationId xmlns:p14="http://schemas.microsoft.com/office/powerpoint/2010/main" val="2593293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DD8EC-D6D0-45B7-8D01-8DF4CFC1A662}"/>
              </a:ext>
            </a:extLst>
          </p:cNvPr>
          <p:cNvSpPr>
            <a:spLocks noGrp="1"/>
          </p:cNvSpPr>
          <p:nvPr>
            <p:ph type="title"/>
          </p:nvPr>
        </p:nvSpPr>
        <p:spPr>
          <a:xfrm>
            <a:off x="0" y="213557"/>
            <a:ext cx="6673755" cy="647577"/>
          </a:xfrm>
        </p:spPr>
        <p:txBody>
          <a:bodyPr>
            <a:normAutofit/>
          </a:bodyPr>
          <a:lstStyle/>
          <a:p>
            <a:r>
              <a:rPr lang="en-GB" sz="2400" dirty="0" err="1"/>
              <a:t>C’est</a:t>
            </a:r>
            <a:r>
              <a:rPr lang="en-GB" sz="2400" dirty="0"/>
              <a:t> qui ? </a:t>
            </a:r>
            <a:r>
              <a:rPr lang="en-GB" sz="2400" dirty="0" err="1"/>
              <a:t>L’activité</a:t>
            </a:r>
            <a:r>
              <a:rPr lang="en-GB" sz="2400" dirty="0"/>
              <a:t> </a:t>
            </a:r>
            <a:r>
              <a:rPr lang="en-GB" sz="2400" dirty="0" err="1"/>
              <a:t>c’est</a:t>
            </a:r>
            <a:r>
              <a:rPr lang="en-GB" sz="2400" dirty="0"/>
              <a:t> quoi ? [1/2]</a:t>
            </a:r>
          </a:p>
        </p:txBody>
      </p:sp>
      <p:graphicFrame>
        <p:nvGraphicFramePr>
          <p:cNvPr id="4" name="Table 4">
            <a:extLst>
              <a:ext uri="{FF2B5EF4-FFF2-40B4-BE49-F238E27FC236}">
                <a16:creationId xmlns:a16="http://schemas.microsoft.com/office/drawing/2014/main" id="{D8C3B87E-7307-45A4-8084-1656E6D7CF29}"/>
              </a:ext>
            </a:extLst>
          </p:cNvPr>
          <p:cNvGraphicFramePr>
            <a:graphicFrameLocks noGrp="1"/>
          </p:cNvGraphicFramePr>
          <p:nvPr/>
        </p:nvGraphicFramePr>
        <p:xfrm>
          <a:off x="312171" y="1383999"/>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5" name="TextBox 4">
            <a:extLst>
              <a:ext uri="{FF2B5EF4-FFF2-40B4-BE49-F238E27FC236}">
                <a16:creationId xmlns:a16="http://schemas.microsoft.com/office/drawing/2014/main" id="{13E28720-42DC-4AD1-BF1A-F35B708DC2A9}"/>
              </a:ext>
            </a:extLst>
          </p:cNvPr>
          <p:cNvSpPr txBox="1"/>
          <p:nvPr/>
        </p:nvSpPr>
        <p:spPr>
          <a:xfrm>
            <a:off x="-59524" y="1688655"/>
            <a:ext cx="394269" cy="461665"/>
          </a:xfrm>
          <a:prstGeom prst="rect">
            <a:avLst/>
          </a:prstGeom>
          <a:noFill/>
        </p:spPr>
        <p:txBody>
          <a:bodyPr wrap="square" rtlCol="0">
            <a:spAutoFit/>
          </a:bodyPr>
          <a:lstStyle/>
          <a:p>
            <a:r>
              <a:rPr lang="en-GB" sz="2400" b="1" dirty="0">
                <a:solidFill>
                  <a:srgbClr val="002060"/>
                </a:solidFill>
              </a:rPr>
              <a:t>1</a:t>
            </a:r>
          </a:p>
        </p:txBody>
      </p:sp>
      <p:sp>
        <p:nvSpPr>
          <p:cNvPr id="6" name="Rounded Rectangle 46">
            <a:extLst>
              <a:ext uri="{FF2B5EF4-FFF2-40B4-BE49-F238E27FC236}">
                <a16:creationId xmlns:a16="http://schemas.microsoft.com/office/drawing/2014/main" id="{739D1248-015F-47CE-A94A-746C6FA45035}"/>
              </a:ext>
            </a:extLst>
          </p:cNvPr>
          <p:cNvSpPr/>
          <p:nvPr/>
        </p:nvSpPr>
        <p:spPr>
          <a:xfrm>
            <a:off x="9750983" y="249869"/>
            <a:ext cx="215893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10502E66-C824-4448-B8C2-0429D7BF55D6}"/>
              </a:ext>
            </a:extLst>
          </p:cNvPr>
          <p:cNvSpPr txBox="1"/>
          <p:nvPr/>
        </p:nvSpPr>
        <p:spPr>
          <a:xfrm>
            <a:off x="4063998" y="1688655"/>
            <a:ext cx="394269" cy="461665"/>
          </a:xfrm>
          <a:prstGeom prst="rect">
            <a:avLst/>
          </a:prstGeom>
          <a:noFill/>
        </p:spPr>
        <p:txBody>
          <a:bodyPr wrap="square" rtlCol="0">
            <a:spAutoFit/>
          </a:bodyPr>
          <a:lstStyle/>
          <a:p>
            <a:r>
              <a:rPr lang="en-GB" sz="2400" b="1" dirty="0">
                <a:solidFill>
                  <a:srgbClr val="002060"/>
                </a:solidFill>
              </a:rPr>
              <a:t>2</a:t>
            </a:r>
          </a:p>
        </p:txBody>
      </p:sp>
      <p:sp>
        <p:nvSpPr>
          <p:cNvPr id="14" name="TextBox 13">
            <a:extLst>
              <a:ext uri="{FF2B5EF4-FFF2-40B4-BE49-F238E27FC236}">
                <a16:creationId xmlns:a16="http://schemas.microsoft.com/office/drawing/2014/main" id="{D7EF1929-5F7A-4244-AD6E-257D580715B3}"/>
              </a:ext>
            </a:extLst>
          </p:cNvPr>
          <p:cNvSpPr txBox="1"/>
          <p:nvPr/>
        </p:nvSpPr>
        <p:spPr>
          <a:xfrm>
            <a:off x="8127999" y="1663990"/>
            <a:ext cx="394269" cy="461665"/>
          </a:xfrm>
          <a:prstGeom prst="rect">
            <a:avLst/>
          </a:prstGeom>
          <a:noFill/>
        </p:spPr>
        <p:txBody>
          <a:bodyPr wrap="square" rtlCol="0">
            <a:spAutoFit/>
          </a:bodyPr>
          <a:lstStyle/>
          <a:p>
            <a:r>
              <a:rPr lang="en-GB" sz="2400" b="1" dirty="0">
                <a:solidFill>
                  <a:srgbClr val="002060"/>
                </a:solidFill>
              </a:rPr>
              <a:t>3</a:t>
            </a:r>
          </a:p>
        </p:txBody>
      </p:sp>
      <p:sp>
        <p:nvSpPr>
          <p:cNvPr id="16" name="TextBox 15">
            <a:extLst>
              <a:ext uri="{FF2B5EF4-FFF2-40B4-BE49-F238E27FC236}">
                <a16:creationId xmlns:a16="http://schemas.microsoft.com/office/drawing/2014/main" id="{1C5BC2A5-ED46-4CDB-958C-680253F2E20D}"/>
              </a:ext>
            </a:extLst>
          </p:cNvPr>
          <p:cNvSpPr txBox="1"/>
          <p:nvPr/>
        </p:nvSpPr>
        <p:spPr>
          <a:xfrm>
            <a:off x="-59526" y="4040927"/>
            <a:ext cx="394269" cy="461665"/>
          </a:xfrm>
          <a:prstGeom prst="rect">
            <a:avLst/>
          </a:prstGeom>
          <a:noFill/>
        </p:spPr>
        <p:txBody>
          <a:bodyPr wrap="square" rtlCol="0">
            <a:spAutoFit/>
          </a:bodyPr>
          <a:lstStyle/>
          <a:p>
            <a:r>
              <a:rPr lang="en-GB" sz="2400" b="1" dirty="0">
                <a:solidFill>
                  <a:srgbClr val="002060"/>
                </a:solidFill>
              </a:rPr>
              <a:t>4</a:t>
            </a:r>
          </a:p>
        </p:txBody>
      </p:sp>
      <p:sp>
        <p:nvSpPr>
          <p:cNvPr id="18" name="TextBox 17">
            <a:extLst>
              <a:ext uri="{FF2B5EF4-FFF2-40B4-BE49-F238E27FC236}">
                <a16:creationId xmlns:a16="http://schemas.microsoft.com/office/drawing/2014/main" id="{CC89D47A-5262-4C94-8D2F-E2ABA2C0C6B7}"/>
              </a:ext>
            </a:extLst>
          </p:cNvPr>
          <p:cNvSpPr txBox="1"/>
          <p:nvPr/>
        </p:nvSpPr>
        <p:spPr>
          <a:xfrm>
            <a:off x="4063996" y="4040927"/>
            <a:ext cx="394269" cy="461665"/>
          </a:xfrm>
          <a:prstGeom prst="rect">
            <a:avLst/>
          </a:prstGeom>
          <a:noFill/>
        </p:spPr>
        <p:txBody>
          <a:bodyPr wrap="square" rtlCol="0">
            <a:spAutoFit/>
          </a:bodyPr>
          <a:lstStyle/>
          <a:p>
            <a:r>
              <a:rPr lang="en-GB" sz="2400" b="1" dirty="0">
                <a:solidFill>
                  <a:srgbClr val="002060"/>
                </a:solidFill>
              </a:rPr>
              <a:t>5</a:t>
            </a:r>
          </a:p>
        </p:txBody>
      </p:sp>
      <p:sp>
        <p:nvSpPr>
          <p:cNvPr id="20" name="TextBox 19">
            <a:extLst>
              <a:ext uri="{FF2B5EF4-FFF2-40B4-BE49-F238E27FC236}">
                <a16:creationId xmlns:a16="http://schemas.microsoft.com/office/drawing/2014/main" id="{3A9F8E78-A43A-4C95-ABFC-4FC970CE18CD}"/>
              </a:ext>
            </a:extLst>
          </p:cNvPr>
          <p:cNvSpPr txBox="1"/>
          <p:nvPr/>
        </p:nvSpPr>
        <p:spPr>
          <a:xfrm>
            <a:off x="8127997" y="4016262"/>
            <a:ext cx="394269" cy="461665"/>
          </a:xfrm>
          <a:prstGeom prst="rect">
            <a:avLst/>
          </a:prstGeom>
          <a:noFill/>
        </p:spPr>
        <p:txBody>
          <a:bodyPr wrap="square" rtlCol="0">
            <a:spAutoFit/>
          </a:bodyPr>
          <a:lstStyle/>
          <a:p>
            <a:r>
              <a:rPr lang="en-GB" sz="2400" b="1" dirty="0">
                <a:solidFill>
                  <a:srgbClr val="002060"/>
                </a:solidFill>
              </a:rPr>
              <a:t>6</a:t>
            </a:r>
          </a:p>
        </p:txBody>
      </p:sp>
      <p:pic>
        <p:nvPicPr>
          <p:cNvPr id="22" name="Picture 21" descr="A blue and red speech bubbles&#10;&#10;Description automatically generated">
            <a:extLst>
              <a:ext uri="{FF2B5EF4-FFF2-40B4-BE49-F238E27FC236}">
                <a16:creationId xmlns:a16="http://schemas.microsoft.com/office/drawing/2014/main" id="{B65D69BC-30A9-485C-92C7-D5F4DB496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195" y="-34024"/>
            <a:ext cx="1975275" cy="1329043"/>
          </a:xfrm>
          <a:prstGeom prst="rect">
            <a:avLst/>
          </a:prstGeom>
        </p:spPr>
      </p:pic>
      <p:graphicFrame>
        <p:nvGraphicFramePr>
          <p:cNvPr id="31" name="Table 4">
            <a:extLst>
              <a:ext uri="{FF2B5EF4-FFF2-40B4-BE49-F238E27FC236}">
                <a16:creationId xmlns:a16="http://schemas.microsoft.com/office/drawing/2014/main" id="{87476C51-CD76-4471-AF5F-C395ABBCD9C7}"/>
              </a:ext>
            </a:extLst>
          </p:cNvPr>
          <p:cNvGraphicFramePr>
            <a:graphicFrameLocks noGrp="1"/>
          </p:cNvGraphicFramePr>
          <p:nvPr/>
        </p:nvGraphicFramePr>
        <p:xfrm>
          <a:off x="4383621" y="1383999"/>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35" name="TextBox 34">
            <a:extLst>
              <a:ext uri="{FF2B5EF4-FFF2-40B4-BE49-F238E27FC236}">
                <a16:creationId xmlns:a16="http://schemas.microsoft.com/office/drawing/2014/main" id="{59612FCF-681A-413F-BCA5-EBF6CB2A2492}"/>
              </a:ext>
            </a:extLst>
          </p:cNvPr>
          <p:cNvSpPr txBox="1"/>
          <p:nvPr/>
        </p:nvSpPr>
        <p:spPr>
          <a:xfrm>
            <a:off x="4972746" y="2635645"/>
            <a:ext cx="2643330" cy="400110"/>
          </a:xfrm>
          <a:prstGeom prst="rect">
            <a:avLst/>
          </a:prstGeom>
          <a:noFill/>
        </p:spPr>
        <p:txBody>
          <a:bodyPr wrap="square" rtlCol="0">
            <a:spAutoFit/>
          </a:bodyPr>
          <a:lstStyle/>
          <a:p>
            <a:pPr algn="ctr"/>
            <a:r>
              <a:rPr lang="en-GB" sz="2000" dirty="0">
                <a:solidFill>
                  <a:srgbClr val="002060"/>
                </a:solidFill>
              </a:rPr>
              <a:t>listen to the radio</a:t>
            </a:r>
          </a:p>
        </p:txBody>
      </p:sp>
      <p:graphicFrame>
        <p:nvGraphicFramePr>
          <p:cNvPr id="36" name="Table 4">
            <a:extLst>
              <a:ext uri="{FF2B5EF4-FFF2-40B4-BE49-F238E27FC236}">
                <a16:creationId xmlns:a16="http://schemas.microsoft.com/office/drawing/2014/main" id="{9D518FDC-07C8-4391-B51D-8FE331560DB2}"/>
              </a:ext>
            </a:extLst>
          </p:cNvPr>
          <p:cNvGraphicFramePr>
            <a:graphicFrameLocks noGrp="1"/>
          </p:cNvGraphicFramePr>
          <p:nvPr/>
        </p:nvGraphicFramePr>
        <p:xfrm>
          <a:off x="8450407" y="1411285"/>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graphicFrame>
        <p:nvGraphicFramePr>
          <p:cNvPr id="43" name="Table 4">
            <a:extLst>
              <a:ext uri="{FF2B5EF4-FFF2-40B4-BE49-F238E27FC236}">
                <a16:creationId xmlns:a16="http://schemas.microsoft.com/office/drawing/2014/main" id="{56684234-6DC1-4F46-8D60-80495A4BA276}"/>
              </a:ext>
            </a:extLst>
          </p:cNvPr>
          <p:cNvGraphicFramePr>
            <a:graphicFrameLocks noGrp="1"/>
          </p:cNvGraphicFramePr>
          <p:nvPr/>
        </p:nvGraphicFramePr>
        <p:xfrm>
          <a:off x="312171" y="3979077"/>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49" name="TextBox 48">
            <a:extLst>
              <a:ext uri="{FF2B5EF4-FFF2-40B4-BE49-F238E27FC236}">
                <a16:creationId xmlns:a16="http://schemas.microsoft.com/office/drawing/2014/main" id="{C8E475CA-3765-4CAC-BEC0-F6359F60D274}"/>
              </a:ext>
            </a:extLst>
          </p:cNvPr>
          <p:cNvSpPr txBox="1"/>
          <p:nvPr/>
        </p:nvSpPr>
        <p:spPr>
          <a:xfrm>
            <a:off x="988209" y="4936276"/>
            <a:ext cx="2643330" cy="707886"/>
          </a:xfrm>
          <a:prstGeom prst="rect">
            <a:avLst/>
          </a:prstGeom>
          <a:noFill/>
        </p:spPr>
        <p:txBody>
          <a:bodyPr wrap="square" rtlCol="0">
            <a:spAutoFit/>
          </a:bodyPr>
          <a:lstStyle/>
          <a:p>
            <a:pPr algn="ctr"/>
            <a:r>
              <a:rPr lang="en-GB" sz="2000" dirty="0">
                <a:solidFill>
                  <a:srgbClr val="002060"/>
                </a:solidFill>
              </a:rPr>
              <a:t>ask for a phone as a present</a:t>
            </a:r>
          </a:p>
        </p:txBody>
      </p:sp>
      <p:graphicFrame>
        <p:nvGraphicFramePr>
          <p:cNvPr id="50" name="Table 4">
            <a:extLst>
              <a:ext uri="{FF2B5EF4-FFF2-40B4-BE49-F238E27FC236}">
                <a16:creationId xmlns:a16="http://schemas.microsoft.com/office/drawing/2014/main" id="{B9D1A1AC-08A5-4083-94D9-7D0DB39771CD}"/>
              </a:ext>
            </a:extLst>
          </p:cNvPr>
          <p:cNvGraphicFramePr>
            <a:graphicFrameLocks noGrp="1"/>
          </p:cNvGraphicFramePr>
          <p:nvPr/>
        </p:nvGraphicFramePr>
        <p:xfrm>
          <a:off x="4383621" y="3979077"/>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53" name="TextBox 52">
            <a:extLst>
              <a:ext uri="{FF2B5EF4-FFF2-40B4-BE49-F238E27FC236}">
                <a16:creationId xmlns:a16="http://schemas.microsoft.com/office/drawing/2014/main" id="{DFFAB073-FBB6-4D70-A67A-7DA99554F56B}"/>
              </a:ext>
            </a:extLst>
          </p:cNvPr>
          <p:cNvSpPr txBox="1"/>
          <p:nvPr/>
        </p:nvSpPr>
        <p:spPr>
          <a:xfrm>
            <a:off x="954886" y="2578384"/>
            <a:ext cx="2643330" cy="400110"/>
          </a:xfrm>
          <a:prstGeom prst="rect">
            <a:avLst/>
          </a:prstGeom>
          <a:noFill/>
        </p:spPr>
        <p:txBody>
          <a:bodyPr wrap="square" rtlCol="0">
            <a:spAutoFit/>
          </a:bodyPr>
          <a:lstStyle/>
          <a:p>
            <a:pPr algn="ctr"/>
            <a:r>
              <a:rPr lang="en-GB" sz="2000" dirty="0">
                <a:solidFill>
                  <a:srgbClr val="002060"/>
                </a:solidFill>
              </a:rPr>
              <a:t>walk outside</a:t>
            </a:r>
          </a:p>
        </p:txBody>
      </p:sp>
      <p:graphicFrame>
        <p:nvGraphicFramePr>
          <p:cNvPr id="54" name="Table 4">
            <a:extLst>
              <a:ext uri="{FF2B5EF4-FFF2-40B4-BE49-F238E27FC236}">
                <a16:creationId xmlns:a16="http://schemas.microsoft.com/office/drawing/2014/main" id="{17C5DA7D-27E7-4276-9E70-B423792A2186}"/>
              </a:ext>
            </a:extLst>
          </p:cNvPr>
          <p:cNvGraphicFramePr>
            <a:graphicFrameLocks noGrp="1"/>
          </p:cNvGraphicFramePr>
          <p:nvPr/>
        </p:nvGraphicFramePr>
        <p:xfrm>
          <a:off x="8450407" y="4006363"/>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57" name="TextBox 56">
            <a:extLst>
              <a:ext uri="{FF2B5EF4-FFF2-40B4-BE49-F238E27FC236}">
                <a16:creationId xmlns:a16="http://schemas.microsoft.com/office/drawing/2014/main" id="{A6A6B010-2628-4FB7-ACF1-6CFAB76BCD76}"/>
              </a:ext>
            </a:extLst>
          </p:cNvPr>
          <p:cNvSpPr txBox="1"/>
          <p:nvPr/>
        </p:nvSpPr>
        <p:spPr>
          <a:xfrm>
            <a:off x="9027284" y="5220819"/>
            <a:ext cx="2643330" cy="400110"/>
          </a:xfrm>
          <a:prstGeom prst="rect">
            <a:avLst/>
          </a:prstGeom>
          <a:noFill/>
        </p:spPr>
        <p:txBody>
          <a:bodyPr wrap="square" rtlCol="0">
            <a:spAutoFit/>
          </a:bodyPr>
          <a:lstStyle/>
          <a:p>
            <a:pPr algn="ctr"/>
            <a:r>
              <a:rPr lang="en-GB" sz="2000" dirty="0">
                <a:solidFill>
                  <a:srgbClr val="002060"/>
                </a:solidFill>
              </a:rPr>
              <a:t>organise a party</a:t>
            </a:r>
          </a:p>
        </p:txBody>
      </p:sp>
      <p:pic>
        <p:nvPicPr>
          <p:cNvPr id="64" name="Picture 63">
            <a:extLst>
              <a:ext uri="{FF2B5EF4-FFF2-40B4-BE49-F238E27FC236}">
                <a16:creationId xmlns:a16="http://schemas.microsoft.com/office/drawing/2014/main" id="{9291B826-D311-4DB3-95DE-01B3D1E48C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397" t="12936" r="34472"/>
          <a:stretch/>
        </p:blipFill>
        <p:spPr>
          <a:xfrm>
            <a:off x="1952402" y="1542129"/>
            <a:ext cx="675483" cy="1029545"/>
          </a:xfrm>
          <a:prstGeom prst="rect">
            <a:avLst/>
          </a:prstGeom>
        </p:spPr>
      </p:pic>
      <p:pic>
        <p:nvPicPr>
          <p:cNvPr id="58" name="Picture 57" descr="A cartoon of a hand holding a gift&#10;&#10;Description automatically generated">
            <a:extLst>
              <a:ext uri="{FF2B5EF4-FFF2-40B4-BE49-F238E27FC236}">
                <a16:creationId xmlns:a16="http://schemas.microsoft.com/office/drawing/2014/main" id="{C63C8354-1156-4532-9032-0DBC449F3AC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78177" y="1363915"/>
            <a:ext cx="1218839" cy="1207759"/>
          </a:xfrm>
          <a:prstGeom prst="rect">
            <a:avLst/>
          </a:prstGeom>
        </p:spPr>
      </p:pic>
      <p:pic>
        <p:nvPicPr>
          <p:cNvPr id="73" name="Picture 72" descr="A group of kids holding hands&#10;&#10;Description automatically generated">
            <a:extLst>
              <a:ext uri="{FF2B5EF4-FFF2-40B4-BE49-F238E27FC236}">
                <a16:creationId xmlns:a16="http://schemas.microsoft.com/office/drawing/2014/main" id="{34F86CC5-10FE-4DCB-AC23-642576C2C3A0}"/>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83792" y="2953460"/>
            <a:ext cx="960611" cy="675574"/>
          </a:xfrm>
          <a:prstGeom prst="rect">
            <a:avLst/>
          </a:prstGeom>
        </p:spPr>
      </p:pic>
      <p:pic>
        <p:nvPicPr>
          <p:cNvPr id="74" name="Picture 73" descr="A group of kids holding hands&#10;&#10;Description automatically generated">
            <a:extLst>
              <a:ext uri="{FF2B5EF4-FFF2-40B4-BE49-F238E27FC236}">
                <a16:creationId xmlns:a16="http://schemas.microsoft.com/office/drawing/2014/main" id="{52AA6EAD-D6B1-407B-AAE8-F1EBD965F65A}"/>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899729" y="2968351"/>
            <a:ext cx="960611" cy="675574"/>
          </a:xfrm>
          <a:prstGeom prst="rect">
            <a:avLst/>
          </a:prstGeom>
        </p:spPr>
      </p:pic>
      <p:pic>
        <p:nvPicPr>
          <p:cNvPr id="75" name="Picture 74" descr="A group of kids holding hands&#10;&#10;Description automatically generated">
            <a:extLst>
              <a:ext uri="{FF2B5EF4-FFF2-40B4-BE49-F238E27FC236}">
                <a16:creationId xmlns:a16="http://schemas.microsoft.com/office/drawing/2014/main" id="{F26DB030-56D4-46B3-ADA7-DF33043D8A16}"/>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687597" y="2963877"/>
            <a:ext cx="960611" cy="675574"/>
          </a:xfrm>
          <a:prstGeom prst="rect">
            <a:avLst/>
          </a:prstGeom>
        </p:spPr>
      </p:pic>
      <p:pic>
        <p:nvPicPr>
          <p:cNvPr id="76" name="Picture 75" descr="A group of kids holding hands&#10;&#10;Description automatically generated">
            <a:extLst>
              <a:ext uri="{FF2B5EF4-FFF2-40B4-BE49-F238E27FC236}">
                <a16:creationId xmlns:a16="http://schemas.microsoft.com/office/drawing/2014/main" id="{0A07DB96-7000-43F3-8F98-D8BEE808E57F}"/>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19419" y="5566627"/>
            <a:ext cx="960611" cy="675574"/>
          </a:xfrm>
          <a:prstGeom prst="rect">
            <a:avLst/>
          </a:prstGeom>
        </p:spPr>
      </p:pic>
      <p:pic>
        <p:nvPicPr>
          <p:cNvPr id="77" name="Picture 76" descr="A group of kids holding hands&#10;&#10;Description automatically generated">
            <a:extLst>
              <a:ext uri="{FF2B5EF4-FFF2-40B4-BE49-F238E27FC236}">
                <a16:creationId xmlns:a16="http://schemas.microsoft.com/office/drawing/2014/main" id="{1630B403-CF32-4B56-995A-CACC7062AE1A}"/>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658592" y="5543379"/>
            <a:ext cx="960611" cy="675574"/>
          </a:xfrm>
          <a:prstGeom prst="rect">
            <a:avLst/>
          </a:prstGeom>
        </p:spPr>
      </p:pic>
      <p:pic>
        <p:nvPicPr>
          <p:cNvPr id="78" name="Picture 77" descr="A group of kids holding hands&#10;&#10;Description automatically generated">
            <a:extLst>
              <a:ext uri="{FF2B5EF4-FFF2-40B4-BE49-F238E27FC236}">
                <a16:creationId xmlns:a16="http://schemas.microsoft.com/office/drawing/2014/main" id="{0F45F5BC-96B1-494D-8E48-84ACDE20079A}"/>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730042" y="5636725"/>
            <a:ext cx="960611" cy="675574"/>
          </a:xfrm>
          <a:prstGeom prst="rect">
            <a:avLst/>
          </a:prstGeom>
        </p:spPr>
      </p:pic>
      <p:pic>
        <p:nvPicPr>
          <p:cNvPr id="19" name="Picture 18" descr="A cartoon of a child pointing at a child&#10;&#10;Description automatically generated">
            <a:extLst>
              <a:ext uri="{FF2B5EF4-FFF2-40B4-BE49-F238E27FC236}">
                <a16:creationId xmlns:a16="http://schemas.microsoft.com/office/drawing/2014/main" id="{B29C233E-1C01-47F1-814A-CE04D307BD76}"/>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627885" y="2930931"/>
            <a:ext cx="961182" cy="675574"/>
          </a:xfrm>
          <a:prstGeom prst="rect">
            <a:avLst/>
          </a:prstGeom>
        </p:spPr>
      </p:pic>
      <p:pic>
        <p:nvPicPr>
          <p:cNvPr id="80" name="Picture 79" descr="A cartoon of a child pointing at a child&#10;&#10;Description automatically generated">
            <a:extLst>
              <a:ext uri="{FF2B5EF4-FFF2-40B4-BE49-F238E27FC236}">
                <a16:creationId xmlns:a16="http://schemas.microsoft.com/office/drawing/2014/main" id="{2938F113-D812-4805-A4AB-EEF5486CCB03}"/>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671660" y="2916747"/>
            <a:ext cx="961182" cy="675574"/>
          </a:xfrm>
          <a:prstGeom prst="rect">
            <a:avLst/>
          </a:prstGeom>
        </p:spPr>
      </p:pic>
      <p:pic>
        <p:nvPicPr>
          <p:cNvPr id="81" name="Picture 80" descr="A cartoon of a child pointing at a child&#10;&#10;Description automatically generated">
            <a:extLst>
              <a:ext uri="{FF2B5EF4-FFF2-40B4-BE49-F238E27FC236}">
                <a16:creationId xmlns:a16="http://schemas.microsoft.com/office/drawing/2014/main" id="{FFE69649-57B9-4667-AF6C-A94BB83C3E67}"/>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083524" y="2909091"/>
            <a:ext cx="961182" cy="675574"/>
          </a:xfrm>
          <a:prstGeom prst="rect">
            <a:avLst/>
          </a:prstGeom>
        </p:spPr>
      </p:pic>
      <p:pic>
        <p:nvPicPr>
          <p:cNvPr id="82" name="Picture 81" descr="A cartoon of a child pointing at a child&#10;&#10;Description automatically generated">
            <a:extLst>
              <a:ext uri="{FF2B5EF4-FFF2-40B4-BE49-F238E27FC236}">
                <a16:creationId xmlns:a16="http://schemas.microsoft.com/office/drawing/2014/main" id="{E580EBF7-B90B-4972-AC75-E4238E284C12}"/>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688050" y="5524458"/>
            <a:ext cx="961182" cy="675574"/>
          </a:xfrm>
          <a:prstGeom prst="rect">
            <a:avLst/>
          </a:prstGeom>
        </p:spPr>
      </p:pic>
      <p:pic>
        <p:nvPicPr>
          <p:cNvPr id="83" name="Picture 82" descr="A cartoon of a child pointing at a child&#10;&#10;Description automatically generated">
            <a:extLst>
              <a:ext uri="{FF2B5EF4-FFF2-40B4-BE49-F238E27FC236}">
                <a16:creationId xmlns:a16="http://schemas.microsoft.com/office/drawing/2014/main" id="{F72FEF6D-9F4C-4A29-AF00-E4A030C23DF5}"/>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913465" y="5524458"/>
            <a:ext cx="961182" cy="67557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774A1FB3-7DFE-4BDC-A577-9B2EBC6B01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0636" y="1460768"/>
            <a:ext cx="1047550" cy="1110906"/>
          </a:xfrm>
          <a:prstGeom prst="rect">
            <a:avLst/>
          </a:prstGeom>
        </p:spPr>
      </p:pic>
      <p:pic>
        <p:nvPicPr>
          <p:cNvPr id="11" name="Picture 10" descr="A scroll of paper with a christmas wish list&#10;&#10;Description automatically generated">
            <a:extLst>
              <a:ext uri="{FF2B5EF4-FFF2-40B4-BE49-F238E27FC236}">
                <a16:creationId xmlns:a16="http://schemas.microsoft.com/office/drawing/2014/main" id="{8F915AB6-D7FB-469E-8963-AA4432EE7A2C}"/>
              </a:ext>
            </a:extLst>
          </p:cNvPr>
          <p:cNvPicPr>
            <a:picLocks noChangeAspect="1"/>
          </p:cNvPicPr>
          <p:nvPr/>
        </p:nvPicPr>
        <p:blipFill>
          <a:blip r:embed="rId9">
            <a:clrChange>
              <a:clrFrom>
                <a:srgbClr val="592B0B"/>
              </a:clrFrom>
              <a:clrTo>
                <a:srgbClr val="592B0B">
                  <a:alpha val="0"/>
                </a:srgbClr>
              </a:clrTo>
            </a:clrChange>
            <a:extLst>
              <a:ext uri="{28A0092B-C50C-407E-A947-70E740481C1C}">
                <a14:useLocalDpi xmlns:a14="http://schemas.microsoft.com/office/drawing/2010/main" val="0"/>
              </a:ext>
            </a:extLst>
          </a:blip>
          <a:stretch>
            <a:fillRect/>
          </a:stretch>
        </p:blipFill>
        <p:spPr>
          <a:xfrm>
            <a:off x="1441368" y="4040927"/>
            <a:ext cx="677324" cy="948550"/>
          </a:xfrm>
          <a:prstGeom prst="rect">
            <a:avLst/>
          </a:prstGeom>
        </p:spPr>
      </p:pic>
      <p:pic>
        <p:nvPicPr>
          <p:cNvPr id="17" name="Picture 16" descr="A group of balloons in a black background&#10;&#10;Description automatically generated">
            <a:extLst>
              <a:ext uri="{FF2B5EF4-FFF2-40B4-BE49-F238E27FC236}">
                <a16:creationId xmlns:a16="http://schemas.microsoft.com/office/drawing/2014/main" id="{AC779963-C910-4351-85E5-503E18F2C1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18160" y="4071746"/>
            <a:ext cx="828338" cy="1227167"/>
          </a:xfrm>
          <a:prstGeom prst="rect">
            <a:avLst/>
          </a:prstGeom>
        </p:spPr>
      </p:pic>
      <p:pic>
        <p:nvPicPr>
          <p:cNvPr id="23" name="Picture 22" descr="A colorful streamers and confetti&#10;&#10;Description automatically generated">
            <a:extLst>
              <a:ext uri="{FF2B5EF4-FFF2-40B4-BE49-F238E27FC236}">
                <a16:creationId xmlns:a16="http://schemas.microsoft.com/office/drawing/2014/main" id="{21A860BE-6A3B-452A-A5B1-CB6EF997C2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48024" y="4042625"/>
            <a:ext cx="1127889" cy="1162398"/>
          </a:xfrm>
          <a:prstGeom prst="rect">
            <a:avLst/>
          </a:prstGeom>
        </p:spPr>
      </p:pic>
      <p:pic>
        <p:nvPicPr>
          <p:cNvPr id="27" name="Picture 26" descr="A screen shot of a cell phone&#10;&#10;Description automatically generated">
            <a:extLst>
              <a:ext uri="{FF2B5EF4-FFF2-40B4-BE49-F238E27FC236}">
                <a16:creationId xmlns:a16="http://schemas.microsoft.com/office/drawing/2014/main" id="{0A861F94-5DFD-4636-BEFC-E9FA86D259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90389" y="4056958"/>
            <a:ext cx="460940" cy="891244"/>
          </a:xfrm>
          <a:prstGeom prst="rect">
            <a:avLst/>
          </a:prstGeom>
        </p:spPr>
      </p:pic>
      <p:sp>
        <p:nvSpPr>
          <p:cNvPr id="40" name="TextBox 39">
            <a:extLst>
              <a:ext uri="{FF2B5EF4-FFF2-40B4-BE49-F238E27FC236}">
                <a16:creationId xmlns:a16="http://schemas.microsoft.com/office/drawing/2014/main" id="{1FD181CC-C44D-4150-961F-85891F133CEC}"/>
              </a:ext>
            </a:extLst>
          </p:cNvPr>
          <p:cNvSpPr txBox="1"/>
          <p:nvPr/>
        </p:nvSpPr>
        <p:spPr>
          <a:xfrm>
            <a:off x="4957297" y="5137702"/>
            <a:ext cx="2643330" cy="400110"/>
          </a:xfrm>
          <a:prstGeom prst="rect">
            <a:avLst/>
          </a:prstGeom>
          <a:noFill/>
        </p:spPr>
        <p:txBody>
          <a:bodyPr wrap="square" rtlCol="0">
            <a:spAutoFit/>
          </a:bodyPr>
          <a:lstStyle/>
          <a:p>
            <a:pPr algn="ctr"/>
            <a:r>
              <a:rPr lang="en-GB" sz="2000" dirty="0">
                <a:solidFill>
                  <a:srgbClr val="002060"/>
                </a:solidFill>
              </a:rPr>
              <a:t>play a game</a:t>
            </a:r>
          </a:p>
        </p:txBody>
      </p:sp>
      <p:sp>
        <p:nvSpPr>
          <p:cNvPr id="28" name="TextBox 27">
            <a:extLst>
              <a:ext uri="{FF2B5EF4-FFF2-40B4-BE49-F238E27FC236}">
                <a16:creationId xmlns:a16="http://schemas.microsoft.com/office/drawing/2014/main" id="{9402422F-5E21-4255-9B82-1A59D68FA44C}"/>
              </a:ext>
            </a:extLst>
          </p:cNvPr>
          <p:cNvSpPr txBox="1"/>
          <p:nvPr/>
        </p:nvSpPr>
        <p:spPr>
          <a:xfrm>
            <a:off x="8864673" y="2571674"/>
            <a:ext cx="2994059" cy="400110"/>
          </a:xfrm>
          <a:prstGeom prst="rect">
            <a:avLst/>
          </a:prstGeom>
          <a:noFill/>
        </p:spPr>
        <p:txBody>
          <a:bodyPr wrap="square" rtlCol="0">
            <a:spAutoFit/>
          </a:bodyPr>
          <a:lstStyle/>
          <a:p>
            <a:r>
              <a:rPr lang="en-GB" sz="2000" dirty="0">
                <a:solidFill>
                  <a:srgbClr val="002060"/>
                </a:solidFill>
              </a:rPr>
              <a:t>find a present for […]?</a:t>
            </a:r>
          </a:p>
        </p:txBody>
      </p:sp>
      <p:pic>
        <p:nvPicPr>
          <p:cNvPr id="30" name="Picture 29" descr="A close up of a magnifying glass&#10;&#10;Description automatically generated">
            <a:extLst>
              <a:ext uri="{FF2B5EF4-FFF2-40B4-BE49-F238E27FC236}">
                <a16:creationId xmlns:a16="http://schemas.microsoft.com/office/drawing/2014/main" id="{1CB9D517-26DC-4E1D-B50D-70622C761A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861914">
            <a:off x="9367408" y="1527556"/>
            <a:ext cx="1051247" cy="977331"/>
          </a:xfrm>
          <a:prstGeom prst="rect">
            <a:avLst/>
          </a:prstGeom>
        </p:spPr>
      </p:pic>
      <p:pic>
        <p:nvPicPr>
          <p:cNvPr id="33" name="Picture 32" descr="A chess board with chess pieces&#10;&#10;Description automatically generated">
            <a:extLst>
              <a:ext uri="{FF2B5EF4-FFF2-40B4-BE49-F238E27FC236}">
                <a16:creationId xmlns:a16="http://schemas.microsoft.com/office/drawing/2014/main" id="{AFED0BDC-59AB-4B41-9CC2-F2280D69912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24520" y="4106997"/>
            <a:ext cx="1026220" cy="1026220"/>
          </a:xfrm>
          <a:prstGeom prst="rect">
            <a:avLst/>
          </a:prstGeom>
        </p:spPr>
      </p:pic>
      <p:pic>
        <p:nvPicPr>
          <p:cNvPr id="37" name="Picture 36" descr="A screenshot of a game&#10;&#10;Description automatically generated">
            <a:extLst>
              <a:ext uri="{FF2B5EF4-FFF2-40B4-BE49-F238E27FC236}">
                <a16:creationId xmlns:a16="http://schemas.microsoft.com/office/drawing/2014/main" id="{FB7CAE35-B077-46C6-954D-75BBA44D33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50229" y="4071746"/>
            <a:ext cx="1675242" cy="1083672"/>
          </a:xfrm>
          <a:prstGeom prst="rect">
            <a:avLst/>
          </a:prstGeom>
        </p:spPr>
      </p:pic>
      <p:sp>
        <p:nvSpPr>
          <p:cNvPr id="65" name="TextBox 64">
            <a:extLst>
              <a:ext uri="{FF2B5EF4-FFF2-40B4-BE49-F238E27FC236}">
                <a16:creationId xmlns:a16="http://schemas.microsoft.com/office/drawing/2014/main" id="{AE620160-46F5-4046-897F-2EC26A559A67}"/>
              </a:ext>
            </a:extLst>
          </p:cNvPr>
          <p:cNvSpPr txBox="1"/>
          <p:nvPr/>
        </p:nvSpPr>
        <p:spPr>
          <a:xfrm>
            <a:off x="1279189" y="6329082"/>
            <a:ext cx="6018082" cy="461665"/>
          </a:xfrm>
          <a:prstGeom prst="rect">
            <a:avLst/>
          </a:prstGeom>
          <a:noFill/>
        </p:spPr>
        <p:txBody>
          <a:bodyPr wrap="square" rtlCol="0">
            <a:spAutoFit/>
          </a:bodyPr>
          <a:lstStyle/>
          <a:p>
            <a:r>
              <a:rPr lang="en-GB" sz="2400" dirty="0">
                <a:solidFill>
                  <a:schemeClr val="bg1"/>
                </a:solidFill>
              </a:rPr>
              <a:t>un jeu – a game | </a:t>
            </a:r>
            <a:r>
              <a:rPr lang="en-GB" sz="2400" dirty="0" err="1">
                <a:solidFill>
                  <a:schemeClr val="bg1"/>
                </a:solidFill>
              </a:rPr>
              <a:t>une</a:t>
            </a:r>
            <a:r>
              <a:rPr lang="en-GB" sz="2400" dirty="0">
                <a:solidFill>
                  <a:schemeClr val="bg1"/>
                </a:solidFill>
              </a:rPr>
              <a:t> fête – a party</a:t>
            </a:r>
          </a:p>
        </p:txBody>
      </p:sp>
      <p:pic>
        <p:nvPicPr>
          <p:cNvPr id="66" name="Picture 65" descr="A cartoon of a child pointing at a child&#10;&#10;Description automatically generated">
            <a:extLst>
              <a:ext uri="{FF2B5EF4-FFF2-40B4-BE49-F238E27FC236}">
                <a16:creationId xmlns:a16="http://schemas.microsoft.com/office/drawing/2014/main" id="{B3C416F9-58F6-4D0C-A534-7A368B430A85}"/>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058815" y="5530769"/>
            <a:ext cx="961182" cy="675574"/>
          </a:xfrm>
          <a:prstGeom prst="rect">
            <a:avLst/>
          </a:prstGeom>
        </p:spPr>
      </p:pic>
    </p:spTree>
    <p:extLst>
      <p:ext uri="{BB962C8B-B14F-4D97-AF65-F5344CB8AC3E}">
        <p14:creationId xmlns:p14="http://schemas.microsoft.com/office/powerpoint/2010/main" val="1344575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1122"/>
            <a:ext cx="5450541" cy="647577"/>
          </a:xfrm>
        </p:spPr>
        <p:txBody>
          <a:bodyPr>
            <a:normAutofit/>
          </a:bodyPr>
          <a:lstStyle/>
          <a:p>
            <a:r>
              <a:rPr lang="en-GB" sz="2400" b="1" dirty="0">
                <a:solidFill>
                  <a:schemeClr val="bg1"/>
                </a:solidFill>
              </a:rPr>
              <a:t>Answering others: </a:t>
            </a:r>
            <a:r>
              <a:rPr lang="en-GB" sz="2400" b="1" i="1" dirty="0">
                <a:solidFill>
                  <a:schemeClr val="bg1"/>
                </a:solidFill>
              </a:rPr>
              <a:t>je</a:t>
            </a:r>
            <a:r>
              <a:rPr lang="en-GB" sz="2400" b="1" dirty="0">
                <a:solidFill>
                  <a:schemeClr val="bg1"/>
                </a:solidFill>
              </a:rPr>
              <a:t> and </a:t>
            </a:r>
            <a:r>
              <a:rPr lang="en-GB" sz="2400" b="1" i="1" dirty="0">
                <a:solidFill>
                  <a:schemeClr val="bg1"/>
                </a:solidFill>
              </a:rPr>
              <a:t>nous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ounded Rectangular Callout 1"/>
          <p:cNvSpPr/>
          <p:nvPr/>
        </p:nvSpPr>
        <p:spPr>
          <a:xfrm>
            <a:off x="956603" y="1394460"/>
            <a:ext cx="4002158" cy="1871800"/>
          </a:xfrm>
          <a:prstGeom prst="wedgeRoundRectCallout">
            <a:avLst>
              <a:gd name="adj1" fmla="val -50604"/>
              <a:gd name="adj2" fmla="val 602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u="sng" dirty="0">
                <a:solidFill>
                  <a:schemeClr val="bg1"/>
                </a:solidFill>
                <a:latin typeface="Century Gothic" panose="020B0502020202020204" pitchFamily="34" charset="0"/>
              </a:rPr>
              <a:t>Tu</a:t>
            </a:r>
            <a:r>
              <a:rPr lang="fr-FR" sz="4400" b="1" dirty="0">
                <a:solidFill>
                  <a:schemeClr val="bg1"/>
                </a:solidFill>
                <a:latin typeface="Century Gothic" panose="020B0502020202020204" pitchFamily="34" charset="0"/>
              </a:rPr>
              <a:t> regard</a:t>
            </a:r>
            <a:r>
              <a:rPr lang="fr-FR" sz="4400" b="1" u="sng" dirty="0">
                <a:solidFill>
                  <a:schemeClr val="bg1"/>
                </a:solidFill>
                <a:latin typeface="Century Gothic" panose="020B0502020202020204" pitchFamily="34" charset="0"/>
              </a:rPr>
              <a:t>es</a:t>
            </a:r>
            <a:r>
              <a:rPr lang="fr-FR" sz="4400" b="1" dirty="0">
                <a:solidFill>
                  <a:schemeClr val="bg1"/>
                </a:solidFill>
                <a:latin typeface="Century Gothic" panose="020B0502020202020204" pitchFamily="34" charset="0"/>
              </a:rPr>
              <a:t> la télé ?</a:t>
            </a:r>
          </a:p>
        </p:txBody>
      </p:sp>
      <p:sp>
        <p:nvSpPr>
          <p:cNvPr id="9" name="Rounded Rectangular Callout 8"/>
          <p:cNvSpPr/>
          <p:nvPr/>
        </p:nvSpPr>
        <p:spPr>
          <a:xfrm>
            <a:off x="5811042" y="879773"/>
            <a:ext cx="6170016" cy="1175847"/>
          </a:xfrm>
          <a:prstGeom prst="wedgeRoundRectCallout">
            <a:avLst>
              <a:gd name="adj1" fmla="val 50997"/>
              <a:gd name="adj2" fmla="val 640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chemeClr val="bg1"/>
                </a:solidFill>
                <a:latin typeface="Century Gothic" panose="020B0502020202020204" pitchFamily="34" charset="0"/>
              </a:rPr>
              <a:t>Oui, je regarde  un  film.</a:t>
            </a:r>
          </a:p>
        </p:txBody>
      </p:sp>
      <p:sp>
        <p:nvSpPr>
          <p:cNvPr id="3" name="Rectangle 2"/>
          <p:cNvSpPr/>
          <p:nvPr/>
        </p:nvSpPr>
        <p:spPr>
          <a:xfrm>
            <a:off x="7583459" y="937818"/>
            <a:ext cx="562708" cy="627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__</a:t>
            </a:r>
          </a:p>
        </p:txBody>
      </p:sp>
      <p:sp>
        <p:nvSpPr>
          <p:cNvPr id="10" name="Rectangle 9"/>
          <p:cNvSpPr/>
          <p:nvPr/>
        </p:nvSpPr>
        <p:spPr>
          <a:xfrm>
            <a:off x="9987164" y="945979"/>
            <a:ext cx="562708" cy="709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__</a:t>
            </a:r>
          </a:p>
        </p:txBody>
      </p:sp>
      <p:sp>
        <p:nvSpPr>
          <p:cNvPr id="11" name="Rounded Rectangular Callout 10"/>
          <p:cNvSpPr/>
          <p:nvPr/>
        </p:nvSpPr>
        <p:spPr>
          <a:xfrm>
            <a:off x="5827365" y="2142477"/>
            <a:ext cx="6170016" cy="1175847"/>
          </a:xfrm>
          <a:prstGeom prst="wedgeRoundRectCallout">
            <a:avLst>
              <a:gd name="adj1" fmla="val 50541"/>
              <a:gd name="adj2" fmla="val 640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chemeClr val="bg1"/>
                </a:solidFill>
                <a:latin typeface="Century Gothic" panose="020B0502020202020204" pitchFamily="34" charset="0"/>
              </a:rPr>
              <a:t>Non, j’ écoute  la radio.</a:t>
            </a:r>
          </a:p>
        </p:txBody>
      </p:sp>
      <p:sp>
        <p:nvSpPr>
          <p:cNvPr id="12" name="Rectangle 11"/>
          <p:cNvSpPr/>
          <p:nvPr/>
        </p:nvSpPr>
        <p:spPr>
          <a:xfrm>
            <a:off x="7189300" y="2495083"/>
            <a:ext cx="562708" cy="627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__</a:t>
            </a:r>
          </a:p>
        </p:txBody>
      </p:sp>
      <p:sp>
        <p:nvSpPr>
          <p:cNvPr id="13" name="Rectangle 12"/>
          <p:cNvSpPr/>
          <p:nvPr/>
        </p:nvSpPr>
        <p:spPr>
          <a:xfrm>
            <a:off x="9204134" y="2454260"/>
            <a:ext cx="562708" cy="709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__</a:t>
            </a:r>
          </a:p>
        </p:txBody>
      </p:sp>
      <p:sp>
        <p:nvSpPr>
          <p:cNvPr id="14" name="Rounded Rectangular Callout 13"/>
          <p:cNvSpPr/>
          <p:nvPr/>
        </p:nvSpPr>
        <p:spPr>
          <a:xfrm>
            <a:off x="956603" y="3853962"/>
            <a:ext cx="4002158" cy="1871800"/>
          </a:xfrm>
          <a:prstGeom prst="wedgeRoundRectCallout">
            <a:avLst>
              <a:gd name="adj1" fmla="val -50604"/>
              <a:gd name="adj2" fmla="val 602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u="sng" dirty="0">
                <a:solidFill>
                  <a:schemeClr val="bg1"/>
                </a:solidFill>
                <a:latin typeface="Century Gothic" panose="020B0502020202020204" pitchFamily="34" charset="0"/>
              </a:rPr>
              <a:t>Vous</a:t>
            </a:r>
            <a:r>
              <a:rPr lang="fr-FR" sz="4400" b="1" dirty="0">
                <a:solidFill>
                  <a:schemeClr val="bg1"/>
                </a:solidFill>
                <a:latin typeface="Century Gothic" panose="020B0502020202020204" pitchFamily="34" charset="0"/>
              </a:rPr>
              <a:t> jou</a:t>
            </a:r>
            <a:r>
              <a:rPr lang="fr-FR" sz="4400" b="1" u="sng" dirty="0">
                <a:solidFill>
                  <a:schemeClr val="bg1"/>
                </a:solidFill>
                <a:latin typeface="Century Gothic" panose="020B0502020202020204" pitchFamily="34" charset="0"/>
              </a:rPr>
              <a:t>ez</a:t>
            </a:r>
            <a:r>
              <a:rPr lang="fr-FR" sz="4400" b="1" dirty="0">
                <a:solidFill>
                  <a:schemeClr val="bg1"/>
                </a:solidFill>
                <a:latin typeface="Century Gothic" panose="020B0502020202020204" pitchFamily="34" charset="0"/>
              </a:rPr>
              <a:t> à la maison ?</a:t>
            </a:r>
          </a:p>
        </p:txBody>
      </p:sp>
      <p:sp>
        <p:nvSpPr>
          <p:cNvPr id="15" name="Rounded Rectangular Callout 14"/>
          <p:cNvSpPr/>
          <p:nvPr/>
        </p:nvSpPr>
        <p:spPr>
          <a:xfrm>
            <a:off x="5811042" y="3638464"/>
            <a:ext cx="6170016" cy="1175847"/>
          </a:xfrm>
          <a:prstGeom prst="wedgeRoundRectCallout">
            <a:avLst>
              <a:gd name="adj1" fmla="val 50541"/>
              <a:gd name="adj2" fmla="val 640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chemeClr val="bg1"/>
                </a:solidFill>
                <a:latin typeface="Century Gothic" panose="020B0502020202020204" pitchFamily="34" charset="0"/>
              </a:rPr>
              <a:t>Oui, nous jouons  à la maison.</a:t>
            </a:r>
          </a:p>
        </p:txBody>
      </p:sp>
      <p:sp>
        <p:nvSpPr>
          <p:cNvPr id="16" name="Rectangle 15"/>
          <p:cNvSpPr/>
          <p:nvPr/>
        </p:nvSpPr>
        <p:spPr>
          <a:xfrm>
            <a:off x="7316387" y="3687244"/>
            <a:ext cx="1276718" cy="627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____</a:t>
            </a:r>
          </a:p>
        </p:txBody>
      </p:sp>
      <p:sp>
        <p:nvSpPr>
          <p:cNvPr id="17" name="Rectangle 16"/>
          <p:cNvSpPr/>
          <p:nvPr/>
        </p:nvSpPr>
        <p:spPr>
          <a:xfrm>
            <a:off x="9461709" y="3687244"/>
            <a:ext cx="946128" cy="709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_____</a:t>
            </a:r>
          </a:p>
        </p:txBody>
      </p:sp>
      <p:sp>
        <p:nvSpPr>
          <p:cNvPr id="18" name="Rounded Rectangular Callout 17"/>
          <p:cNvSpPr/>
          <p:nvPr/>
        </p:nvSpPr>
        <p:spPr>
          <a:xfrm>
            <a:off x="5842620" y="4901168"/>
            <a:ext cx="6170016" cy="1175847"/>
          </a:xfrm>
          <a:prstGeom prst="wedgeRoundRectCallout">
            <a:avLst>
              <a:gd name="adj1" fmla="val 50541"/>
              <a:gd name="adj2" fmla="val 640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chemeClr val="bg1"/>
                </a:solidFill>
                <a:latin typeface="Century Gothic" panose="020B0502020202020204" pitchFamily="34" charset="0"/>
              </a:rPr>
              <a:t>Non, nous jouons dehors.</a:t>
            </a:r>
          </a:p>
        </p:txBody>
      </p:sp>
      <p:sp>
        <p:nvSpPr>
          <p:cNvPr id="19" name="Rectangle 18"/>
          <p:cNvSpPr/>
          <p:nvPr/>
        </p:nvSpPr>
        <p:spPr>
          <a:xfrm>
            <a:off x="8082326" y="4990769"/>
            <a:ext cx="1276718" cy="627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____</a:t>
            </a:r>
          </a:p>
        </p:txBody>
      </p:sp>
      <p:sp>
        <p:nvSpPr>
          <p:cNvPr id="20" name="Rectangle 19"/>
          <p:cNvSpPr/>
          <p:nvPr/>
        </p:nvSpPr>
        <p:spPr>
          <a:xfrm>
            <a:off x="10181533" y="5011763"/>
            <a:ext cx="946128" cy="709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_____</a:t>
            </a:r>
          </a:p>
        </p:txBody>
      </p:sp>
    </p:spTree>
    <p:extLst>
      <p:ext uri="{BB962C8B-B14F-4D97-AF65-F5344CB8AC3E}">
        <p14:creationId xmlns:p14="http://schemas.microsoft.com/office/powerpoint/2010/main" val="166939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3" grpId="0" animBg="1"/>
      <p:bldP spid="3" grpId="1" animBg="1"/>
      <p:bldP spid="10" grpId="0" animBg="1"/>
      <p:bldP spid="10" grpId="1" animBg="1"/>
      <p:bldP spid="11" grpId="0" animBg="1"/>
      <p:bldP spid="12" grpId="0" animBg="1"/>
      <p:bldP spid="12" grpId="1" animBg="1"/>
      <p:bldP spid="13" grpId="0" animBg="1"/>
      <p:bldP spid="13" grpId="1" animBg="1"/>
      <p:bldP spid="14" grpId="0" animBg="1"/>
      <p:bldP spid="15" grpId="0" animBg="1"/>
      <p:bldP spid="16" grpId="0" animBg="1"/>
      <p:bldP spid="16" grpId="1" animBg="1"/>
      <p:bldP spid="17" grpId="0" animBg="1"/>
      <p:bldP spid="17" grpId="1" animBg="1"/>
      <p:bldP spid="18" grpId="0" animBg="1"/>
      <p:bldP spid="19" grpId="0" animBg="1"/>
      <p:bldP spid="19" grpId="1" animBg="1"/>
      <p:bldP spid="20" grpId="0" animBg="1"/>
      <p:bldP spid="2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ACE04E-4A71-451D-9493-52AC3652D339}"/>
              </a:ext>
            </a:extLst>
          </p:cNvPr>
          <p:cNvSpPr>
            <a:spLocks noGrp="1"/>
          </p:cNvSpPr>
          <p:nvPr>
            <p:ph type="title"/>
          </p:nvPr>
        </p:nvSpPr>
        <p:spPr>
          <a:xfrm>
            <a:off x="-1" y="213557"/>
            <a:ext cx="6311153" cy="647577"/>
          </a:xfrm>
        </p:spPr>
        <p:txBody>
          <a:bodyPr>
            <a:normAutofit/>
          </a:bodyPr>
          <a:lstStyle/>
          <a:p>
            <a:r>
              <a:rPr lang="en-GB" dirty="0"/>
              <a:t>Tu </a:t>
            </a:r>
            <a:r>
              <a:rPr lang="en-GB" dirty="0" err="1"/>
              <a:t>fais</a:t>
            </a:r>
            <a:r>
              <a:rPr lang="en-GB" dirty="0"/>
              <a:t> quoi, </a:t>
            </a:r>
            <a:r>
              <a:rPr lang="en-GB" dirty="0" err="1"/>
              <a:t>normalement</a:t>
            </a:r>
            <a:r>
              <a:rPr lang="en-GB" dirty="0"/>
              <a:t> ?</a:t>
            </a:r>
          </a:p>
        </p:txBody>
      </p:sp>
      <p:sp>
        <p:nvSpPr>
          <p:cNvPr id="6" name="Rounded Rectangle 46">
            <a:extLst>
              <a:ext uri="{FF2B5EF4-FFF2-40B4-BE49-F238E27FC236}">
                <a16:creationId xmlns:a16="http://schemas.microsoft.com/office/drawing/2014/main" id="{A2603B7B-8076-4A6D-8CB7-988FF7DEE614}"/>
              </a:ext>
            </a:extLst>
          </p:cNvPr>
          <p:cNvSpPr/>
          <p:nvPr/>
        </p:nvSpPr>
        <p:spPr>
          <a:xfrm>
            <a:off x="10775575" y="249869"/>
            <a:ext cx="1134345" cy="397047"/>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CD512B79-7CBF-47B9-9D1F-2D5EAF875C80}"/>
              </a:ext>
            </a:extLst>
          </p:cNvPr>
          <p:cNvGraphicFramePr>
            <a:graphicFrameLocks noGrp="1"/>
          </p:cNvGraphicFramePr>
          <p:nvPr>
            <p:extLst>
              <p:ext uri="{D42A27DB-BD31-4B8C-83A1-F6EECF244321}">
                <p14:modId xmlns:p14="http://schemas.microsoft.com/office/powerpoint/2010/main" val="744129696"/>
              </p:ext>
            </p:extLst>
          </p:nvPr>
        </p:nvGraphicFramePr>
        <p:xfrm>
          <a:off x="237563" y="1447264"/>
          <a:ext cx="11553756" cy="4638061"/>
        </p:xfrm>
        <a:graphic>
          <a:graphicData uri="http://schemas.openxmlformats.org/drawingml/2006/table">
            <a:tbl>
              <a:tblPr firstRow="1" bandRow="1">
                <a:tableStyleId>{5940675A-B579-460E-94D1-54222C63F5DA}</a:tableStyleId>
              </a:tblPr>
              <a:tblGrid>
                <a:gridCol w="1050343">
                  <a:extLst>
                    <a:ext uri="{9D8B030D-6E8A-4147-A177-3AD203B41FA5}">
                      <a16:colId xmlns:a16="http://schemas.microsoft.com/office/drawing/2014/main" val="267610939"/>
                    </a:ext>
                  </a:extLst>
                </a:gridCol>
                <a:gridCol w="4390989">
                  <a:extLst>
                    <a:ext uri="{9D8B030D-6E8A-4147-A177-3AD203B41FA5}">
                      <a16:colId xmlns:a16="http://schemas.microsoft.com/office/drawing/2014/main" val="3420051441"/>
                    </a:ext>
                  </a:extLst>
                </a:gridCol>
                <a:gridCol w="6112424">
                  <a:extLst>
                    <a:ext uri="{9D8B030D-6E8A-4147-A177-3AD203B41FA5}">
                      <a16:colId xmlns:a16="http://schemas.microsoft.com/office/drawing/2014/main" val="3036206872"/>
                    </a:ext>
                  </a:extLst>
                </a:gridCol>
              </a:tblGrid>
              <a:tr h="649605">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b="1" dirty="0">
                          <a:solidFill>
                            <a:srgbClr val="02456F"/>
                          </a:solidFill>
                          <a:latin typeface="Century Gothic" panose="020B0502020202020204" pitchFamily="34" charset="0"/>
                        </a:rPr>
                        <a:t>Question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b="1" dirty="0" err="1">
                          <a:solidFill>
                            <a:srgbClr val="02456F"/>
                          </a:solidFill>
                          <a:latin typeface="Century Gothic" panose="020B0502020202020204" pitchFamily="34" charset="0"/>
                        </a:rPr>
                        <a:t>Réponse</a:t>
                      </a: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544406">
                <a:tc>
                  <a:txBody>
                    <a:body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 jouez un jeu</a:t>
                      </a:r>
                      <a:r>
                        <a:rPr lang="fr-FR" sz="2400" baseline="0" noProof="0" dirty="0">
                          <a:solidFill>
                            <a:srgbClr val="02456F"/>
                          </a:solidFill>
                          <a:latin typeface="Century Gothic" panose="020B0502020202020204" pitchFamily="34" charset="0"/>
                        </a:rPr>
                        <a:t> à la maison ?</a:t>
                      </a:r>
                      <a:endParaRPr lang="fr-FR"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4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618068">
                <a:tc>
                  <a:txBody>
                    <a:body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prépares le déjeuner ?</a:t>
                      </a:r>
                      <a:endParaRPr lang="fr-FR"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593051">
                <a:tc>
                  <a:txBody>
                    <a:body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 chantez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dirty="0"/>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567267">
                <a:tc>
                  <a:txBody>
                    <a:body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 organisez une fête dehors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590590">
                <a:tc>
                  <a:txBody>
                    <a:body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 restes à la maison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540827">
                <a:tc>
                  <a:txBody>
                    <a:body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baseline="0" noProof="0" dirty="0">
                          <a:solidFill>
                            <a:srgbClr val="02456F"/>
                          </a:solidFill>
                          <a:latin typeface="Century Gothic" panose="020B0502020202020204" pitchFamily="34" charset="0"/>
                        </a:rPr>
                        <a:t>Tu regardes un film ?</a:t>
                      </a:r>
                      <a:endParaRPr lang="fr-FR"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endParaRPr lang="en-GB" sz="200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bl>
          </a:graphicData>
        </a:graphic>
      </p:graphicFrame>
      <p:sp>
        <p:nvSpPr>
          <p:cNvPr id="8" name="Rectangle 7">
            <a:extLst>
              <a:ext uri="{FF2B5EF4-FFF2-40B4-BE49-F238E27FC236}">
                <a16:creationId xmlns:a16="http://schemas.microsoft.com/office/drawing/2014/main" id="{CBBD5E09-4961-4F11-B9D2-E67600427229}"/>
              </a:ext>
            </a:extLst>
          </p:cNvPr>
          <p:cNvSpPr/>
          <p:nvPr/>
        </p:nvSpPr>
        <p:spPr>
          <a:xfrm>
            <a:off x="85163" y="965879"/>
            <a:ext cx="11553756" cy="400110"/>
          </a:xfrm>
          <a:prstGeom prst="rect">
            <a:avLst/>
          </a:prstGeom>
        </p:spPr>
        <p:txBody>
          <a:bodyPr wrap="square">
            <a:spAutoFit/>
          </a:bodyPr>
          <a:lstStyle/>
          <a:p>
            <a:r>
              <a:rPr lang="en-GB" sz="2000" dirty="0">
                <a:solidFill>
                  <a:srgbClr val="002060"/>
                </a:solidFill>
                <a:latin typeface="Century Gothic" panose="020B0502020202020204" pitchFamily="34" charset="0"/>
              </a:rPr>
              <a:t>Write an answer to each question about what you do during the Christmas holidays. </a:t>
            </a:r>
          </a:p>
        </p:txBody>
      </p:sp>
      <p:sp>
        <p:nvSpPr>
          <p:cNvPr id="12" name="Speech Bubble: Rectangle with Corners Rounded 11">
            <a:extLst>
              <a:ext uri="{FF2B5EF4-FFF2-40B4-BE49-F238E27FC236}">
                <a16:creationId xmlns:a16="http://schemas.microsoft.com/office/drawing/2014/main" id="{6B97EAFC-6DDC-40F8-9E9B-BD4F7BCF8608}"/>
              </a:ext>
            </a:extLst>
          </p:cNvPr>
          <p:cNvSpPr/>
          <p:nvPr/>
        </p:nvSpPr>
        <p:spPr>
          <a:xfrm>
            <a:off x="6690189" y="129101"/>
            <a:ext cx="3957150" cy="800347"/>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1CEB1A0-84D1-4A6D-9795-9C1821099ED0}"/>
              </a:ext>
            </a:extLst>
          </p:cNvPr>
          <p:cNvSpPr txBox="1"/>
          <p:nvPr/>
        </p:nvSpPr>
        <p:spPr>
          <a:xfrm>
            <a:off x="6795460" y="176718"/>
            <a:ext cx="3380955" cy="707886"/>
          </a:xfrm>
          <a:prstGeom prst="rect">
            <a:avLst/>
          </a:prstGeom>
          <a:noFill/>
        </p:spPr>
        <p:txBody>
          <a:bodyPr wrap="square">
            <a:spAutoFit/>
          </a:bodyPr>
          <a:lstStyle/>
          <a:p>
            <a:r>
              <a:rPr kumimoji="0" lang="en-GB" sz="2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You can choose what other vocabulary to use! </a:t>
            </a:r>
            <a:endParaRPr lang="en-GB" dirty="0">
              <a:solidFill>
                <a:schemeClr val="bg1"/>
              </a:solidFill>
            </a:endParaRPr>
          </a:p>
        </p:txBody>
      </p:sp>
      <p:pic>
        <p:nvPicPr>
          <p:cNvPr id="9" name="Picture 8" descr="A close up of a magnifying glass&#10;&#10;Description automatically generated">
            <a:extLst>
              <a:ext uri="{FF2B5EF4-FFF2-40B4-BE49-F238E27FC236}">
                <a16:creationId xmlns:a16="http://schemas.microsoft.com/office/drawing/2014/main" id="{3950A797-A362-47E0-AE4C-1BF5E493E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61914" flipV="1">
            <a:off x="10067841" y="160248"/>
            <a:ext cx="688071" cy="884410"/>
          </a:xfrm>
          <a:prstGeom prst="rect">
            <a:avLst/>
          </a:prstGeom>
        </p:spPr>
      </p:pic>
      <p:sp>
        <p:nvSpPr>
          <p:cNvPr id="13" name="TextBox 12">
            <a:extLst>
              <a:ext uri="{FF2B5EF4-FFF2-40B4-BE49-F238E27FC236}">
                <a16:creationId xmlns:a16="http://schemas.microsoft.com/office/drawing/2014/main" id="{6591A372-7536-4E37-B9BD-3DBD024E5AD2}"/>
              </a:ext>
            </a:extLst>
          </p:cNvPr>
          <p:cNvSpPr txBox="1"/>
          <p:nvPr/>
        </p:nvSpPr>
        <p:spPr>
          <a:xfrm>
            <a:off x="1279189" y="6329082"/>
            <a:ext cx="6018082" cy="461665"/>
          </a:xfrm>
          <a:prstGeom prst="rect">
            <a:avLst/>
          </a:prstGeom>
          <a:noFill/>
        </p:spPr>
        <p:txBody>
          <a:bodyPr wrap="square" rtlCol="0">
            <a:spAutoFit/>
          </a:bodyPr>
          <a:lstStyle/>
          <a:p>
            <a:r>
              <a:rPr lang="en-GB" sz="2400" dirty="0">
                <a:solidFill>
                  <a:schemeClr val="bg1"/>
                </a:solidFill>
              </a:rPr>
              <a:t>un jeu – a game | </a:t>
            </a:r>
            <a:r>
              <a:rPr lang="en-GB" sz="2400" dirty="0" err="1">
                <a:solidFill>
                  <a:schemeClr val="bg1"/>
                </a:solidFill>
              </a:rPr>
              <a:t>une</a:t>
            </a:r>
            <a:r>
              <a:rPr lang="en-GB" sz="2400" dirty="0">
                <a:solidFill>
                  <a:schemeClr val="bg1"/>
                </a:solidFill>
              </a:rPr>
              <a:t> fête – a party</a:t>
            </a:r>
          </a:p>
        </p:txBody>
      </p:sp>
      <p:pic>
        <p:nvPicPr>
          <p:cNvPr id="14" name="Picture 4" descr="Navidad, Decoraciones, Decoración, Verde, Antecedentes">
            <a:extLst>
              <a:ext uri="{FF2B5EF4-FFF2-40B4-BE49-F238E27FC236}">
                <a16:creationId xmlns:a16="http://schemas.microsoft.com/office/drawing/2014/main" id="{AA5F9DE8-E792-461E-A4B5-134FDF7D62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8104" b="57634"/>
          <a:stretch/>
        </p:blipFill>
        <p:spPr bwMode="auto">
          <a:xfrm rot="20576986">
            <a:off x="11183705" y="771543"/>
            <a:ext cx="859342" cy="56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9AAB14-9A95-4106-937C-0203A3E52D30}"/>
              </a:ext>
            </a:extLst>
          </p:cNvPr>
          <p:cNvSpPr>
            <a:spLocks noGrp="1"/>
          </p:cNvSpPr>
          <p:nvPr>
            <p:ph type="title"/>
          </p:nvPr>
        </p:nvSpPr>
        <p:spPr>
          <a:xfrm>
            <a:off x="0" y="213557"/>
            <a:ext cx="3334871" cy="647577"/>
          </a:xfrm>
        </p:spPr>
        <p:txBody>
          <a:bodyPr/>
          <a:lstStyle/>
          <a:p>
            <a:r>
              <a:rPr kumimoji="0" lang="en-GB" altLang="en-US" sz="3200" b="0" i="0" u="none" strike="noStrike" kern="1200" cap="none" spc="0" normalizeH="0" baseline="0" noProof="0" dirty="0">
                <a:ln>
                  <a:noFill/>
                </a:ln>
                <a:effectLst/>
                <a:uLnTx/>
                <a:uFillTx/>
                <a:latin typeface="Modern Love" panose="04090805081005020601" pitchFamily="82" charset="0"/>
                <a:ea typeface="MS PGothic" panose="020B0600070205080204" pitchFamily="34" charset="-128"/>
                <a:cs typeface="+mn-cs"/>
              </a:rPr>
              <a:t>Une chanson</a:t>
            </a:r>
            <a:endParaRPr lang="en-GB" dirty="0"/>
          </a:p>
        </p:txBody>
      </p:sp>
      <p:sp>
        <p:nvSpPr>
          <p:cNvPr id="4" name="TextBox 4">
            <a:extLst>
              <a:ext uri="{FF2B5EF4-FFF2-40B4-BE49-F238E27FC236}">
                <a16:creationId xmlns:a16="http://schemas.microsoft.com/office/drawing/2014/main" id="{C876D667-6D22-4BD0-BE4B-46250E51C9B5}"/>
              </a:ext>
            </a:extLst>
          </p:cNvPr>
          <p:cNvSpPr txBox="1">
            <a:spLocks noChangeArrowheads="1"/>
          </p:cNvSpPr>
          <p:nvPr/>
        </p:nvSpPr>
        <p:spPr bwMode="auto">
          <a:xfrm>
            <a:off x="3334871" y="185449"/>
            <a:ext cx="44181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Vent frais, vent du matin</a:t>
            </a:r>
          </a:p>
        </p:txBody>
      </p:sp>
      <p:sp>
        <p:nvSpPr>
          <p:cNvPr id="5" name="TextBox 5">
            <a:extLst>
              <a:ext uri="{FF2B5EF4-FFF2-40B4-BE49-F238E27FC236}">
                <a16:creationId xmlns:a16="http://schemas.microsoft.com/office/drawing/2014/main" id="{EA86D9B8-3C92-445C-B7BA-0BC2EF7BFEFE}"/>
              </a:ext>
            </a:extLst>
          </p:cNvPr>
          <p:cNvSpPr txBox="1">
            <a:spLocks noChangeArrowheads="1"/>
          </p:cNvSpPr>
          <p:nvPr/>
        </p:nvSpPr>
        <p:spPr bwMode="auto">
          <a:xfrm>
            <a:off x="152538" y="2622649"/>
            <a:ext cx="4618572" cy="3346109"/>
          </a:xfrm>
          <a:prstGeom prst="rect">
            <a:avLst/>
          </a:prstGeom>
          <a:solidFill>
            <a:srgbClr val="DEEAF6"/>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150000"/>
              </a:lnSpc>
              <a:spcBef>
                <a:spcPts val="0"/>
              </a:spcBef>
              <a:buNone/>
              <a:defRPr/>
            </a:pPr>
            <a:r>
              <a:rPr lang="en-GB" sz="2400" dirty="0">
                <a:solidFill>
                  <a:srgbClr val="002060"/>
                </a:solidFill>
                <a:latin typeface="Century Gothic" panose="020B0502020202020204" pitchFamily="34" charset="0"/>
                <a:ea typeface="DengXian" panose="02010600030101010101" pitchFamily="2" charset="-122"/>
              </a:rPr>
              <a:t>Vent frais, vent du matin </a:t>
            </a:r>
            <a:br>
              <a:rPr lang="en-GB" sz="2400" dirty="0">
                <a:solidFill>
                  <a:srgbClr val="002060"/>
                </a:solidFill>
                <a:latin typeface="Century Gothic" panose="020B0502020202020204" pitchFamily="34" charset="0"/>
                <a:ea typeface="DengXian" panose="02010600030101010101" pitchFamily="2" charset="-122"/>
              </a:rPr>
            </a:br>
            <a:r>
              <a:rPr lang="en-GB" sz="2400" dirty="0">
                <a:solidFill>
                  <a:srgbClr val="002060"/>
                </a:solidFill>
                <a:latin typeface="Century Gothic" panose="020B0502020202020204" pitchFamily="34" charset="0"/>
                <a:ea typeface="DengXian" panose="02010600030101010101" pitchFamily="2" charset="-122"/>
              </a:rPr>
              <a:t>Vent qui souffle… </a:t>
            </a:r>
            <a:br>
              <a:rPr lang="en-GB" sz="2400" dirty="0">
                <a:solidFill>
                  <a:srgbClr val="002060"/>
                </a:solidFill>
                <a:latin typeface="Century Gothic" panose="020B0502020202020204" pitchFamily="34" charset="0"/>
                <a:ea typeface="DengXian" panose="02010600030101010101" pitchFamily="2" charset="-122"/>
              </a:rPr>
            </a:br>
            <a:r>
              <a:rPr lang="en-GB" sz="2400" dirty="0">
                <a:solidFill>
                  <a:srgbClr val="002060"/>
                </a:solidFill>
                <a:latin typeface="Century Gothic" panose="020B0502020202020204" pitchFamily="34" charset="0"/>
                <a:ea typeface="DengXian" panose="02010600030101010101" pitchFamily="2" charset="-122"/>
              </a:rPr>
              <a:t>aux </a:t>
            </a:r>
            <a:r>
              <a:rPr lang="en-GB" sz="2400" dirty="0" err="1">
                <a:solidFill>
                  <a:srgbClr val="002060"/>
                </a:solidFill>
                <a:latin typeface="Century Gothic" panose="020B0502020202020204" pitchFamily="34" charset="0"/>
                <a:ea typeface="DengXian" panose="02010600030101010101" pitchFamily="2" charset="-122"/>
              </a:rPr>
              <a:t>sommets</a:t>
            </a:r>
            <a:r>
              <a:rPr lang="en-GB" sz="2400" dirty="0">
                <a:solidFill>
                  <a:srgbClr val="002060"/>
                </a:solidFill>
                <a:latin typeface="Century Gothic" panose="020B0502020202020204" pitchFamily="34" charset="0"/>
                <a:ea typeface="DengXian" panose="02010600030101010101" pitchFamily="2" charset="-122"/>
              </a:rPr>
              <a:t> des grands pins </a:t>
            </a:r>
            <a:br>
              <a:rPr lang="en-GB" sz="2400" dirty="0">
                <a:solidFill>
                  <a:srgbClr val="002060"/>
                </a:solidFill>
                <a:latin typeface="Century Gothic" panose="020B0502020202020204" pitchFamily="34" charset="0"/>
                <a:ea typeface="DengXian" panose="02010600030101010101" pitchFamily="2" charset="-122"/>
              </a:rPr>
            </a:br>
            <a:r>
              <a:rPr lang="en-GB" sz="2400" dirty="0">
                <a:solidFill>
                  <a:srgbClr val="002060"/>
                </a:solidFill>
                <a:latin typeface="Century Gothic" panose="020B0502020202020204" pitchFamily="34" charset="0"/>
                <a:ea typeface="DengXian" panose="02010600030101010101" pitchFamily="2" charset="-122"/>
              </a:rPr>
              <a:t>Joie du vent qui souffle </a:t>
            </a:r>
            <a:br>
              <a:rPr lang="en-GB" sz="2400" dirty="0">
                <a:solidFill>
                  <a:srgbClr val="002060"/>
                </a:solidFill>
                <a:latin typeface="Century Gothic" panose="020B0502020202020204" pitchFamily="34" charset="0"/>
                <a:ea typeface="DengXian" panose="02010600030101010101" pitchFamily="2" charset="-122"/>
              </a:rPr>
            </a:br>
            <a:r>
              <a:rPr lang="en-GB" sz="2400" dirty="0">
                <a:solidFill>
                  <a:srgbClr val="002060"/>
                </a:solidFill>
                <a:latin typeface="Century Gothic" panose="020B0502020202020204" pitchFamily="34" charset="0"/>
                <a:ea typeface="DengXian" panose="02010600030101010101" pitchFamily="2" charset="-122"/>
              </a:rPr>
              <a:t>Allons dans le grand </a:t>
            </a:r>
            <a:br>
              <a:rPr lang="en-GB" sz="2400" dirty="0">
                <a:solidFill>
                  <a:srgbClr val="002060"/>
                </a:solidFill>
                <a:latin typeface="Century Gothic" panose="020B0502020202020204" pitchFamily="34" charset="0"/>
                <a:ea typeface="DengXian" panose="02010600030101010101" pitchFamily="2" charset="-122"/>
              </a:rPr>
            </a:br>
            <a:r>
              <a:rPr lang="en-GB" sz="2400" dirty="0">
                <a:solidFill>
                  <a:srgbClr val="002060"/>
                </a:solidFill>
                <a:latin typeface="Century Gothic" panose="020B0502020202020204" pitchFamily="34" charset="0"/>
                <a:ea typeface="DengXian" panose="02010600030101010101" pitchFamily="2" charset="-122"/>
              </a:rPr>
              <a:t>Vent frais, vent du matin</a:t>
            </a:r>
          </a:p>
        </p:txBody>
      </p:sp>
      <p:sp>
        <p:nvSpPr>
          <p:cNvPr id="7" name="Rectangle 6">
            <a:extLst>
              <a:ext uri="{FF2B5EF4-FFF2-40B4-BE49-F238E27FC236}">
                <a16:creationId xmlns:a16="http://schemas.microsoft.com/office/drawing/2014/main" id="{F696B6FE-00E5-4771-B0C7-A7B7DD40E252}"/>
              </a:ext>
            </a:extLst>
          </p:cNvPr>
          <p:cNvSpPr/>
          <p:nvPr/>
        </p:nvSpPr>
        <p:spPr>
          <a:xfrm>
            <a:off x="152538" y="889242"/>
            <a:ext cx="7808121" cy="707886"/>
          </a:xfrm>
          <a:prstGeom prst="rect">
            <a:avLst/>
          </a:prstGeom>
        </p:spPr>
        <p:txBody>
          <a:bodyPr wrap="square">
            <a:spAutoFit/>
          </a:bodyPr>
          <a:lstStyle/>
          <a:p>
            <a:r>
              <a:rPr lang="en-GB" sz="2000" dirty="0">
                <a:solidFill>
                  <a:srgbClr val="002060"/>
                </a:solidFill>
                <a:latin typeface="Century Gothic" panose="020B0502020202020204" pitchFamily="34" charset="0"/>
              </a:rPr>
              <a:t>People think the words for this song were written around 1965.  It is sung as a round.</a:t>
            </a:r>
            <a:endParaRPr lang="en-GB" sz="2000" dirty="0"/>
          </a:p>
        </p:txBody>
      </p:sp>
      <p:sp>
        <p:nvSpPr>
          <p:cNvPr id="8" name="Rectangle 7">
            <a:extLst>
              <a:ext uri="{FF2B5EF4-FFF2-40B4-BE49-F238E27FC236}">
                <a16:creationId xmlns:a16="http://schemas.microsoft.com/office/drawing/2014/main" id="{21285869-EB2F-43E9-8B44-B9A4CED7533D}"/>
              </a:ext>
            </a:extLst>
          </p:cNvPr>
          <p:cNvSpPr/>
          <p:nvPr/>
        </p:nvSpPr>
        <p:spPr>
          <a:xfrm>
            <a:off x="119717" y="1939611"/>
            <a:ext cx="12039462" cy="400110"/>
          </a:xfrm>
          <a:prstGeom prst="rect">
            <a:avLst/>
          </a:prstGeom>
        </p:spPr>
        <p:txBody>
          <a:bodyPr wrap="square">
            <a:spAutoFit/>
          </a:bodyPr>
          <a:lstStyle/>
          <a:p>
            <a:r>
              <a:rPr lang="en-GB" sz="2000" dirty="0">
                <a:solidFill>
                  <a:srgbClr val="002060"/>
                </a:solidFill>
                <a:latin typeface="Century Gothic" panose="020B0502020202020204" pitchFamily="34" charset="0"/>
                <a:ea typeface="Times New Roman" panose="02020603050405020304" pitchFamily="18" charset="0"/>
              </a:rPr>
              <a:t>Look at the words. Which word means ‘wind’ do you think?</a:t>
            </a:r>
            <a:endParaRPr lang="en-GB" sz="2000" dirty="0"/>
          </a:p>
        </p:txBody>
      </p:sp>
      <p:sp>
        <p:nvSpPr>
          <p:cNvPr id="9" name="TextBox 5">
            <a:extLst>
              <a:ext uri="{FF2B5EF4-FFF2-40B4-BE49-F238E27FC236}">
                <a16:creationId xmlns:a16="http://schemas.microsoft.com/office/drawing/2014/main" id="{71123889-1FD8-475D-ABCE-358F376D02EB}"/>
              </a:ext>
            </a:extLst>
          </p:cNvPr>
          <p:cNvSpPr txBox="1">
            <a:spLocks noChangeArrowheads="1"/>
          </p:cNvSpPr>
          <p:nvPr/>
        </p:nvSpPr>
        <p:spPr bwMode="auto">
          <a:xfrm>
            <a:off x="4771110" y="2622648"/>
            <a:ext cx="4302781" cy="3346109"/>
          </a:xfrm>
          <a:prstGeom prst="rect">
            <a:avLst/>
          </a:prstGeom>
          <a:solidFill>
            <a:srgbClr val="FFFFF3"/>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150000"/>
              </a:lnSpc>
              <a:spcBef>
                <a:spcPct val="0"/>
              </a:spcBef>
              <a:buNone/>
              <a:defRPr/>
            </a:pPr>
            <a:r>
              <a:rPr lang="fr-FR" altLang="en-US" sz="2400" dirty="0">
                <a:solidFill>
                  <a:srgbClr val="002060"/>
                </a:solidFill>
                <a:latin typeface="Century Gothic" panose="020B0502020202020204" pitchFamily="34" charset="0"/>
              </a:rPr>
              <a:t>Cool wind, morning wind</a:t>
            </a:r>
            <a:br>
              <a:rPr lang="fr-FR" altLang="en-US" sz="2400" dirty="0">
                <a:solidFill>
                  <a:srgbClr val="002060"/>
                </a:solidFill>
                <a:latin typeface="Century Gothic" panose="020B0502020202020204" pitchFamily="34" charset="0"/>
              </a:rPr>
            </a:br>
            <a:r>
              <a:rPr lang="fr-FR" altLang="en-US" sz="2400" dirty="0">
                <a:solidFill>
                  <a:srgbClr val="002060"/>
                </a:solidFill>
                <a:latin typeface="Century Gothic" panose="020B0502020202020204" pitchFamily="34" charset="0"/>
              </a:rPr>
              <a:t>Wind that blows...</a:t>
            </a:r>
          </a:p>
          <a:p>
            <a:pPr lvl="0">
              <a:lnSpc>
                <a:spcPct val="150000"/>
              </a:lnSpc>
              <a:spcBef>
                <a:spcPct val="0"/>
              </a:spcBef>
              <a:buNone/>
              <a:defRPr/>
            </a:pPr>
            <a:r>
              <a:rPr lang="en-US" altLang="en-US" sz="2400" dirty="0">
                <a:solidFill>
                  <a:srgbClr val="002060"/>
                </a:solidFill>
                <a:latin typeface="Century Gothic" panose="020B0502020202020204" pitchFamily="34" charset="0"/>
              </a:rPr>
              <a:t>on the tops of the tall pines </a:t>
            </a:r>
          </a:p>
          <a:p>
            <a:pPr lvl="0">
              <a:lnSpc>
                <a:spcPct val="150000"/>
              </a:lnSpc>
              <a:spcBef>
                <a:spcPct val="0"/>
              </a:spcBef>
              <a:buNone/>
              <a:defRPr/>
            </a:pPr>
            <a:r>
              <a:rPr lang="en-US" altLang="en-US" sz="2400" dirty="0">
                <a:solidFill>
                  <a:srgbClr val="002060"/>
                </a:solidFill>
                <a:latin typeface="Century Gothic" panose="020B0502020202020204" pitchFamily="34" charset="0"/>
              </a:rPr>
              <a:t>Joy of the blowing wind </a:t>
            </a:r>
          </a:p>
          <a:p>
            <a:pPr lvl="0">
              <a:lnSpc>
                <a:spcPct val="150000"/>
              </a:lnSpc>
              <a:spcBef>
                <a:spcPct val="0"/>
              </a:spcBef>
              <a:buNone/>
              <a:defRPr/>
            </a:pPr>
            <a:r>
              <a:rPr lang="en-US" altLang="en-US" sz="2400" dirty="0">
                <a:solidFill>
                  <a:srgbClr val="002060"/>
                </a:solidFill>
                <a:latin typeface="Century Gothic" panose="020B0502020202020204" pitchFamily="34" charset="0"/>
              </a:rPr>
              <a:t>Let's go into the big </a:t>
            </a:r>
          </a:p>
          <a:p>
            <a:pPr lvl="0">
              <a:lnSpc>
                <a:spcPct val="150000"/>
              </a:lnSpc>
              <a:spcBef>
                <a:spcPct val="0"/>
              </a:spcBef>
              <a:buNone/>
              <a:defRPr/>
            </a:pPr>
            <a:r>
              <a:rPr lang="en-US" altLang="en-US" sz="2400" dirty="0">
                <a:solidFill>
                  <a:srgbClr val="002060"/>
                </a:solidFill>
                <a:latin typeface="Century Gothic" panose="020B0502020202020204" pitchFamily="34" charset="0"/>
              </a:rPr>
              <a:t>Cool wind, morning wind…</a:t>
            </a:r>
            <a:endPar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 name="Picture 9" descr="Shape&#10;&#10;Description automatically generated with medium confidence">
            <a:extLst>
              <a:ext uri="{FF2B5EF4-FFF2-40B4-BE49-F238E27FC236}">
                <a16:creationId xmlns:a16="http://schemas.microsoft.com/office/drawing/2014/main" id="{EAD6CE1B-6957-46C0-B015-521272F39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0603" y="2833801"/>
            <a:ext cx="2941397" cy="1913057"/>
          </a:xfrm>
          <a:prstGeom prst="rect">
            <a:avLst/>
          </a:prstGeom>
        </p:spPr>
      </p:pic>
      <p:sp>
        <p:nvSpPr>
          <p:cNvPr id="11" name="Rounded Rectangle 46">
            <a:extLst>
              <a:ext uri="{FF2B5EF4-FFF2-40B4-BE49-F238E27FC236}">
                <a16:creationId xmlns:a16="http://schemas.microsoft.com/office/drawing/2014/main" id="{382000F7-646E-4934-9990-E30DE4C8767A}"/>
              </a:ext>
            </a:extLst>
          </p:cNvPr>
          <p:cNvSpPr/>
          <p:nvPr/>
        </p:nvSpPr>
        <p:spPr>
          <a:xfrm>
            <a:off x="10667999" y="249870"/>
            <a:ext cx="1241921" cy="40011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chanter</a:t>
            </a:r>
          </a:p>
        </p:txBody>
      </p:sp>
      <p:sp>
        <p:nvSpPr>
          <p:cNvPr id="6" name="Rectangle: Rounded Corners 5">
            <a:extLst>
              <a:ext uri="{FF2B5EF4-FFF2-40B4-BE49-F238E27FC236}">
                <a16:creationId xmlns:a16="http://schemas.microsoft.com/office/drawing/2014/main" id="{1AAF3C1C-5FD0-4380-AA27-C280425B5A94}"/>
              </a:ext>
            </a:extLst>
          </p:cNvPr>
          <p:cNvSpPr/>
          <p:nvPr/>
        </p:nvSpPr>
        <p:spPr>
          <a:xfrm>
            <a:off x="7960659" y="861134"/>
            <a:ext cx="4133895" cy="1761513"/>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You may have heard this tune.  It was written in 1609 by Thomas Ravenscroft and is also sung</a:t>
            </a:r>
            <a:r>
              <a:rPr kumimoji="0" lang="en-GB" sz="2000" b="0" i="0" u="none" strike="noStrike" kern="0" cap="none" spc="0" normalizeH="0" noProof="0" dirty="0">
                <a:ln>
                  <a:noFill/>
                </a:ln>
                <a:solidFill>
                  <a:srgbClr val="002060"/>
                </a:solidFill>
                <a:effectLst/>
                <a:uLnTx/>
                <a:uFillTx/>
                <a:latin typeface="Century Gothic" panose="020B0502020202020204" pitchFamily="34" charset="0"/>
              </a:rPr>
              <a:t> with the words: ‘Hey </a:t>
            </a:r>
            <a:r>
              <a:rPr kumimoji="0" lang="en-GB" sz="2000" b="0" i="0" u="none" strike="noStrike" kern="0" cap="none" spc="0" normalizeH="0" noProof="0" dirty="0" err="1">
                <a:ln>
                  <a:noFill/>
                </a:ln>
                <a:solidFill>
                  <a:srgbClr val="002060"/>
                </a:solidFill>
                <a:effectLst/>
                <a:uLnTx/>
                <a:uFillTx/>
                <a:latin typeface="Century Gothic" panose="020B0502020202020204" pitchFamily="34" charset="0"/>
              </a:rPr>
              <a:t>ho</a:t>
            </a:r>
            <a:r>
              <a:rPr kumimoji="0" lang="en-GB" sz="2000" b="0" i="0" u="none" strike="noStrike" kern="0" cap="none" spc="0" normalizeH="0" noProof="0" dirty="0">
                <a:ln>
                  <a:noFill/>
                </a:ln>
                <a:solidFill>
                  <a:srgbClr val="002060"/>
                </a:solidFill>
                <a:effectLst/>
                <a:uLnTx/>
                <a:uFillTx/>
                <a:latin typeface="Century Gothic" panose="020B0502020202020204" pitchFamily="34" charset="0"/>
              </a:rPr>
              <a:t>, </a:t>
            </a:r>
            <a:r>
              <a:rPr kumimoji="0" lang="en-GB" sz="2000" b="0" i="0" u="none" strike="noStrike" kern="0" cap="none" spc="0" normalizeH="0" noProof="0" dirty="0" err="1">
                <a:ln>
                  <a:noFill/>
                </a:ln>
                <a:solidFill>
                  <a:srgbClr val="002060"/>
                </a:solidFill>
                <a:effectLst/>
                <a:uLnTx/>
                <a:uFillTx/>
                <a:latin typeface="Century Gothic" panose="020B0502020202020204" pitchFamily="34" charset="0"/>
              </a:rPr>
              <a:t>noboby</a:t>
            </a:r>
            <a:r>
              <a:rPr kumimoji="0" lang="en-GB" sz="2000" b="0" i="0" u="none" strike="noStrike" kern="0" cap="none" spc="0" normalizeH="0" noProof="0" dirty="0">
                <a:ln>
                  <a:noFill/>
                </a:ln>
                <a:solidFill>
                  <a:srgbClr val="002060"/>
                </a:solidFill>
                <a:effectLst/>
                <a:uLnTx/>
                <a:uFillTx/>
                <a:latin typeface="Century Gothic" panose="020B0502020202020204" pitchFamily="34" charset="0"/>
              </a:rPr>
              <a:t> at home…’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1417A170-B060-48C5-9F8D-A6097F63AFE7}"/>
              </a:ext>
            </a:extLst>
          </p:cNvPr>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530648" y="4746858"/>
            <a:ext cx="2563906" cy="1589087"/>
          </a:xfrm>
          <a:prstGeom prst="rect">
            <a:avLst/>
          </a:prstGeom>
        </p:spPr>
      </p:pic>
    </p:spTree>
    <p:extLst>
      <p:ext uri="{BB962C8B-B14F-4D97-AF65-F5344CB8AC3E}">
        <p14:creationId xmlns:p14="http://schemas.microsoft.com/office/powerpoint/2010/main" val="359224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a:solidFill>
                  <a:schemeClr val="bg1"/>
                </a:solidFill>
              </a:rPr>
              <a:t>Devoirs</a:t>
            </a:r>
          </a:p>
        </p:txBody>
      </p:sp>
      <p:sp>
        <p:nvSpPr>
          <p:cNvPr id="3" name="TextBox 2">
            <a:extLst>
              <a:ext uri="{FF2B5EF4-FFF2-40B4-BE49-F238E27FC236}">
                <a16:creationId xmlns:a16="http://schemas.microsoft.com/office/drawing/2014/main" id="{460DF8D2-68FD-4381-BCA5-55DDF56097FA}"/>
              </a:ext>
            </a:extLst>
          </p:cNvPr>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Term 2.1, Week 1)</a:t>
            </a:r>
            <a:endParaRPr lang="en-GB" sz="28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27CEB9C-3F70-432B-87AC-C3F9CB37A73A}"/>
              </a:ext>
            </a:extLst>
          </p:cNvPr>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3"/>
              </a:rPr>
              <a:t>Audio file</a:t>
            </a:r>
            <a:endParaRPr lang="en-GB" sz="2000" dirty="0">
              <a:solidFill>
                <a:srgbClr val="115076"/>
              </a:solidFill>
              <a:latin typeface="Century Gothic" panose="020B0502020202020204" pitchFamily="34" charset="0"/>
            </a:endParaRPr>
          </a:p>
        </p:txBody>
      </p:sp>
      <p:sp>
        <p:nvSpPr>
          <p:cNvPr id="9" name="TextBox 8">
            <a:extLst>
              <a:ext uri="{FF2B5EF4-FFF2-40B4-BE49-F238E27FC236}">
                <a16:creationId xmlns:a16="http://schemas.microsoft.com/office/drawing/2014/main" id="{8F2E1964-8516-4D04-899B-4988B709E885}"/>
              </a:ext>
            </a:extLst>
          </p:cNvPr>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4"/>
              </a:rPr>
              <a:t>Student worksheet</a:t>
            </a:r>
            <a:endParaRPr lang="en-GB" sz="2400" dirty="0">
              <a:solidFill>
                <a:srgbClr val="115076"/>
              </a:solidFill>
              <a:latin typeface="Century Gothic" panose="020B0502020202020204" pitchFamily="34" charset="0"/>
            </a:endParaRPr>
          </a:p>
        </p:txBody>
      </p:sp>
      <p:sp>
        <p:nvSpPr>
          <p:cNvPr id="22" name="Rectangle 21">
            <a:extLst>
              <a:ext uri="{FF2B5EF4-FFF2-40B4-BE49-F238E27FC236}">
                <a16:creationId xmlns:a16="http://schemas.microsoft.com/office/drawing/2014/main" id="{C2F989B0-2639-4C0E-9320-39BA801B533B}"/>
              </a:ext>
            </a:extLst>
          </p:cNvPr>
          <p:cNvSpPr/>
          <p:nvPr/>
        </p:nvSpPr>
        <p:spPr>
          <a:xfrm>
            <a:off x="175149" y="5373936"/>
            <a:ext cx="11066804" cy="707886"/>
          </a:xfrm>
          <a:prstGeom prst="rect">
            <a:avLst/>
          </a:prstGeom>
        </p:spPr>
        <p:txBody>
          <a:bodyPr wrap="square">
            <a:spAutoFit/>
          </a:bodyPr>
          <a:lstStyle/>
          <a:p>
            <a:pPr lvl="0">
              <a:defRPr/>
            </a:pPr>
            <a:r>
              <a:rPr lang="en-GB" sz="2000" b="1" dirty="0">
                <a:solidFill>
                  <a:srgbClr val="002060"/>
                </a:solidFill>
                <a:latin typeface="Century Gothic" panose="020B0502020202020204" pitchFamily="34" charset="0"/>
              </a:rPr>
              <a:t>In addition, revisit:</a:t>
            </a:r>
            <a:r>
              <a:rPr lang="en-GB" sz="2000" b="1" dirty="0">
                <a:solidFill>
                  <a:srgbClr val="5B9BD5">
                    <a:lumMod val="50000"/>
                  </a:srgbClr>
                </a:solidFill>
                <a:latin typeface="Century Gothic" panose="020B0502020202020204" pitchFamily="34" charset="0"/>
              </a:rPr>
              <a:t>	Term 1.2 Week 5</a:t>
            </a:r>
            <a:br>
              <a:rPr lang="en-GB" sz="2000" b="1" dirty="0">
                <a:solidFill>
                  <a:srgbClr val="5B9BD5">
                    <a:lumMod val="50000"/>
                  </a:srgbClr>
                </a:solidFill>
                <a:latin typeface="Century Gothic" panose="020B0502020202020204" pitchFamily="34" charset="0"/>
              </a:rPr>
            </a:br>
            <a:r>
              <a:rPr lang="en-GB" sz="2000" b="1" dirty="0">
                <a:solidFill>
                  <a:srgbClr val="5B9BD5">
                    <a:lumMod val="50000"/>
                  </a:srgbClr>
                </a:solidFill>
                <a:latin typeface="Century Gothic" panose="020B0502020202020204" pitchFamily="34" charset="0"/>
              </a:rPr>
              <a:t>			Term 1.1 Week 7</a:t>
            </a:r>
            <a:endParaRPr lang="en-GB" sz="2000" dirty="0">
              <a:solidFill>
                <a:srgbClr val="5B9BD5">
                  <a:lumMod val="50000"/>
                </a:srgbClr>
              </a:solidFill>
              <a:latin typeface="Century Gothic" panose="020B0502020202020204" pitchFamily="34"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197824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defRPr/>
            </a:pPr>
            <a:r>
              <a:rPr lang="en-GB" sz="3600" b="1" dirty="0">
                <a:solidFill>
                  <a:sysClr val="window" lastClr="FFFFFF"/>
                </a:solidFill>
              </a:rPr>
              <a:t>[</a:t>
            </a:r>
            <a:r>
              <a:rPr lang="en-GB" sz="3600" b="1" dirty="0" err="1">
                <a:solidFill>
                  <a:sysClr val="window" lastClr="FFFFFF"/>
                </a:solidFill>
              </a:rPr>
              <a:t>i</a:t>
            </a:r>
            <a:r>
              <a:rPr lang="en-GB" sz="3600" b="1" dirty="0">
                <a:solidFill>
                  <a:sysClr val="window" lastClr="FFFFFF"/>
                </a:solidFill>
              </a:rPr>
              <a:t>] </a:t>
            </a:r>
            <a:r>
              <a:rPr lang="en-GB" sz="3600" b="1" dirty="0" err="1">
                <a:solidFill>
                  <a:sysClr val="window" lastClr="FFFFFF"/>
                </a:solidFill>
              </a:rPr>
              <a:t>ou</a:t>
            </a:r>
            <a:r>
              <a:rPr lang="en-GB" sz="3600" b="1" dirty="0">
                <a:solidFill>
                  <a:sysClr val="window" lastClr="FFFFFF"/>
                </a:solidFill>
              </a:rPr>
              <a:t> [e]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5EC3161C-7B66-4EAE-81AE-140CB990C912}"/>
              </a:ext>
            </a:extLst>
          </p:cNvPr>
          <p:cNvSpPr txBox="1"/>
          <p:nvPr/>
        </p:nvSpPr>
        <p:spPr>
          <a:xfrm>
            <a:off x="0" y="1152102"/>
            <a:ext cx="4647426" cy="461665"/>
          </a:xfrm>
          <a:prstGeom prst="rect">
            <a:avLst/>
          </a:prstGeom>
          <a:noFill/>
        </p:spPr>
        <p:txBody>
          <a:bodyPr wrap="none" rtlCol="0">
            <a:spAutoFit/>
          </a:bodyPr>
          <a:lstStyle/>
          <a:p>
            <a:r>
              <a:rPr lang="en-GB" sz="2400" dirty="0">
                <a:solidFill>
                  <a:srgbClr val="02456F"/>
                </a:solidFill>
                <a:latin typeface="Century Gothic" panose="020B0502020202020204" pitchFamily="34" charset="0"/>
              </a:rPr>
              <a:t>Translate the story into English:</a:t>
            </a:r>
          </a:p>
        </p:txBody>
      </p:sp>
      <p:graphicFrame>
        <p:nvGraphicFramePr>
          <p:cNvPr id="64" name="Table 63">
            <a:extLst>
              <a:ext uri="{FF2B5EF4-FFF2-40B4-BE49-F238E27FC236}">
                <a16:creationId xmlns:a16="http://schemas.microsoft.com/office/drawing/2014/main" id="{2194CD17-EB7C-4EB0-B371-5C99B7FDCB88}"/>
              </a:ext>
            </a:extLst>
          </p:cNvPr>
          <p:cNvGraphicFramePr>
            <a:graphicFrameLocks noGrp="1"/>
          </p:cNvGraphicFramePr>
          <p:nvPr/>
        </p:nvGraphicFramePr>
        <p:xfrm>
          <a:off x="185228" y="1785701"/>
          <a:ext cx="5760000" cy="4480560"/>
        </p:xfrm>
        <a:graphic>
          <a:graphicData uri="http://schemas.openxmlformats.org/drawingml/2006/table">
            <a:tbl>
              <a:tblPr firstRow="1" bandRow="1"/>
              <a:tblGrid>
                <a:gridCol w="720000">
                  <a:extLst>
                    <a:ext uri="{9D8B030D-6E8A-4147-A177-3AD203B41FA5}">
                      <a16:colId xmlns:a16="http://schemas.microsoft.com/office/drawing/2014/main" val="2470365381"/>
                    </a:ext>
                  </a:extLst>
                </a:gridCol>
                <a:gridCol w="3600000">
                  <a:extLst>
                    <a:ext uri="{9D8B030D-6E8A-4147-A177-3AD203B41FA5}">
                      <a16:colId xmlns:a16="http://schemas.microsoft.com/office/drawing/2014/main" val="2871312638"/>
                    </a:ext>
                  </a:extLst>
                </a:gridCol>
                <a:gridCol w="1440000">
                  <a:extLst>
                    <a:ext uri="{9D8B030D-6E8A-4147-A177-3AD203B41FA5}">
                      <a16:colId xmlns:a16="http://schemas.microsoft.com/office/drawing/2014/main" val="2942905059"/>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dirty="0"/>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a:t>
                      </a:r>
                    </a:p>
                    <a:p>
                      <a:pPr algn="ctr"/>
                      <a:r>
                        <a:rPr lang="en-GB" sz="2400" b="1" dirty="0">
                          <a:solidFill>
                            <a:srgbClr val="EA5F00"/>
                          </a:solidFill>
                          <a:latin typeface="Century Gothic" panose="020B0502020202020204" pitchFamily="34" charset="0"/>
                        </a:rPr>
                        <a:t>[e]</a:t>
                      </a:r>
                    </a:p>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 </a:t>
                      </a:r>
                      <a:r>
                        <a:rPr lang="en-GB" sz="2400" b="1" dirty="0">
                          <a:solidFill>
                            <a:srgbClr val="02456F"/>
                          </a:solidFill>
                          <a:latin typeface="Century Gothic" panose="020B0502020202020204" pitchFamily="34" charset="0"/>
                        </a:rPr>
                        <a:t>et</a:t>
                      </a:r>
                      <a:r>
                        <a:rPr lang="en-GB" sz="2400" b="1" dirty="0">
                          <a:solidFill>
                            <a:srgbClr val="EA5F00"/>
                          </a:solidFill>
                          <a:latin typeface="Century Gothic" panose="020B0502020202020204" pitchFamily="34" charset="0"/>
                        </a:rPr>
                        <a:t> [e]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1999"/>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595303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8280706"/>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248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72644"/>
                  </a:ext>
                </a:extLst>
              </a:tr>
            </a:tbl>
          </a:graphicData>
        </a:graphic>
      </p:graphicFrame>
      <p:graphicFrame>
        <p:nvGraphicFramePr>
          <p:cNvPr id="65" name="Table 64">
            <a:extLst>
              <a:ext uri="{FF2B5EF4-FFF2-40B4-BE49-F238E27FC236}">
                <a16:creationId xmlns:a16="http://schemas.microsoft.com/office/drawing/2014/main" id="{A9C8B635-4B21-4769-A363-CB78BF7D3899}"/>
              </a:ext>
            </a:extLst>
          </p:cNvPr>
          <p:cNvGraphicFramePr>
            <a:graphicFrameLocks noGrp="1"/>
          </p:cNvGraphicFramePr>
          <p:nvPr/>
        </p:nvGraphicFramePr>
        <p:xfrm>
          <a:off x="6246772" y="1785701"/>
          <a:ext cx="5760000" cy="4480560"/>
        </p:xfrm>
        <a:graphic>
          <a:graphicData uri="http://schemas.openxmlformats.org/drawingml/2006/table">
            <a:tbl>
              <a:tblPr firstRow="1" bandRow="1"/>
              <a:tblGrid>
                <a:gridCol w="720000">
                  <a:extLst>
                    <a:ext uri="{9D8B030D-6E8A-4147-A177-3AD203B41FA5}">
                      <a16:colId xmlns:a16="http://schemas.microsoft.com/office/drawing/2014/main" val="2470365381"/>
                    </a:ext>
                  </a:extLst>
                </a:gridCol>
                <a:gridCol w="3600000">
                  <a:extLst>
                    <a:ext uri="{9D8B030D-6E8A-4147-A177-3AD203B41FA5}">
                      <a16:colId xmlns:a16="http://schemas.microsoft.com/office/drawing/2014/main" val="2871312638"/>
                    </a:ext>
                  </a:extLst>
                </a:gridCol>
                <a:gridCol w="1440000">
                  <a:extLst>
                    <a:ext uri="{9D8B030D-6E8A-4147-A177-3AD203B41FA5}">
                      <a16:colId xmlns:a16="http://schemas.microsoft.com/office/drawing/2014/main" val="2942905059"/>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dirty="0"/>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a:t>
                      </a:r>
                    </a:p>
                    <a:p>
                      <a:pPr algn="ctr"/>
                      <a:r>
                        <a:rPr lang="en-GB" sz="2400" b="1" dirty="0">
                          <a:solidFill>
                            <a:srgbClr val="EA5F00"/>
                          </a:solidFill>
                          <a:latin typeface="Century Gothic" panose="020B0502020202020204" pitchFamily="34" charset="0"/>
                        </a:rPr>
                        <a:t>[e]</a:t>
                      </a:r>
                    </a:p>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 </a:t>
                      </a:r>
                      <a:r>
                        <a:rPr lang="en-GB" sz="2400" b="1" dirty="0">
                          <a:solidFill>
                            <a:srgbClr val="02456F"/>
                          </a:solidFill>
                          <a:latin typeface="Century Gothic" panose="020B0502020202020204" pitchFamily="34" charset="0"/>
                        </a:rPr>
                        <a:t>et</a:t>
                      </a:r>
                      <a:r>
                        <a:rPr lang="en-GB" sz="2400" b="1" dirty="0">
                          <a:solidFill>
                            <a:srgbClr val="EA5F00"/>
                          </a:solidFill>
                          <a:latin typeface="Century Gothic" panose="020B0502020202020204" pitchFamily="34" charset="0"/>
                        </a:rPr>
                        <a:t> [e]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1999"/>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595303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8280706"/>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248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72644"/>
                  </a:ext>
                </a:extLst>
              </a:tr>
            </a:tbl>
          </a:graphicData>
        </a:graphic>
      </p:graphicFrame>
      <p:sp>
        <p:nvSpPr>
          <p:cNvPr id="66" name="TextBox 65">
            <a:extLst>
              <a:ext uri="{FF2B5EF4-FFF2-40B4-BE49-F238E27FC236}">
                <a16:creationId xmlns:a16="http://schemas.microsoft.com/office/drawing/2014/main" id="{061D8622-4853-44A4-A3B1-205F6D9C3D06}"/>
              </a:ext>
            </a:extLst>
          </p:cNvPr>
          <p:cNvSpPr txBox="1"/>
          <p:nvPr/>
        </p:nvSpPr>
        <p:spPr>
          <a:xfrm>
            <a:off x="920138" y="2948636"/>
            <a:ext cx="3600000" cy="830997"/>
          </a:xfrm>
          <a:prstGeom prst="rect">
            <a:avLst/>
          </a:prstGeom>
          <a:noFill/>
        </p:spPr>
        <p:txBody>
          <a:bodyPr wrap="square" rtlCol="0" anchor="ctr">
            <a:spAutoFit/>
          </a:bodyPr>
          <a:lstStyle/>
          <a:p>
            <a:r>
              <a:rPr lang="en-GB" sz="2400" dirty="0">
                <a:solidFill>
                  <a:srgbClr val="02456F"/>
                </a:solidFill>
                <a:latin typeface="Century Gothic" panose="020B0502020202020204" pitchFamily="34" charset="0"/>
              </a:rPr>
              <a:t>Are you having a sad week?</a:t>
            </a:r>
          </a:p>
        </p:txBody>
      </p:sp>
      <p:sp>
        <p:nvSpPr>
          <p:cNvPr id="67" name="TextBox 66">
            <a:extLst>
              <a:ext uri="{FF2B5EF4-FFF2-40B4-BE49-F238E27FC236}">
                <a16:creationId xmlns:a16="http://schemas.microsoft.com/office/drawing/2014/main" id="{DBA1C400-BF0A-45C5-B929-6998920088DA}"/>
              </a:ext>
            </a:extLst>
          </p:cNvPr>
          <p:cNvSpPr txBox="1"/>
          <p:nvPr/>
        </p:nvSpPr>
        <p:spPr>
          <a:xfrm>
            <a:off x="920138" y="3779633"/>
            <a:ext cx="3600000" cy="830997"/>
          </a:xfrm>
          <a:prstGeom prst="rect">
            <a:avLst/>
          </a:prstGeom>
          <a:noFill/>
        </p:spPr>
        <p:txBody>
          <a:bodyPr wrap="square" rtlCol="0" anchor="ctr">
            <a:spAutoFit/>
          </a:bodyPr>
          <a:lstStyle/>
          <a:p>
            <a:r>
              <a:rPr lang="en-GB" sz="2400" dirty="0">
                <a:solidFill>
                  <a:srgbClr val="02456F"/>
                </a:solidFill>
                <a:latin typeface="Century Gothic" panose="020B0502020202020204" pitchFamily="34" charset="0"/>
              </a:rPr>
              <a:t>Here’s an idea:</a:t>
            </a:r>
          </a:p>
          <a:p>
            <a:endParaRPr lang="en-GB" sz="2400" dirty="0">
              <a:solidFill>
                <a:srgbClr val="02456F"/>
              </a:solidFill>
              <a:latin typeface="Century Gothic" panose="020B0502020202020204" pitchFamily="34" charset="0"/>
            </a:endParaRPr>
          </a:p>
        </p:txBody>
      </p:sp>
      <p:sp>
        <p:nvSpPr>
          <p:cNvPr id="68" name="TextBox 67">
            <a:extLst>
              <a:ext uri="{FF2B5EF4-FFF2-40B4-BE49-F238E27FC236}">
                <a16:creationId xmlns:a16="http://schemas.microsoft.com/office/drawing/2014/main" id="{4BA693F9-1904-4E27-BA19-44CA142A286F}"/>
              </a:ext>
            </a:extLst>
          </p:cNvPr>
          <p:cNvSpPr txBox="1"/>
          <p:nvPr/>
        </p:nvSpPr>
        <p:spPr>
          <a:xfrm>
            <a:off x="920138" y="4607448"/>
            <a:ext cx="3600000" cy="830997"/>
          </a:xfrm>
          <a:prstGeom prst="rect">
            <a:avLst/>
          </a:prstGeom>
          <a:noFill/>
        </p:spPr>
        <p:txBody>
          <a:bodyPr wrap="square" rtlCol="0" anchor="ctr">
            <a:spAutoFit/>
          </a:bodyPr>
          <a:lstStyle/>
          <a:p>
            <a:r>
              <a:rPr lang="en-GB" sz="2400" dirty="0">
                <a:solidFill>
                  <a:srgbClr val="02456F"/>
                </a:solidFill>
                <a:latin typeface="Century Gothic" panose="020B0502020202020204" pitchFamily="34" charset="0"/>
              </a:rPr>
              <a:t>You look outside…</a:t>
            </a:r>
          </a:p>
          <a:p>
            <a:endParaRPr lang="en-GB" sz="2400" dirty="0">
              <a:solidFill>
                <a:srgbClr val="02456F"/>
              </a:solidFill>
              <a:latin typeface="Century Gothic" panose="020B0502020202020204" pitchFamily="34" charset="0"/>
            </a:endParaRPr>
          </a:p>
        </p:txBody>
      </p:sp>
      <p:sp>
        <p:nvSpPr>
          <p:cNvPr id="69" name="TextBox 68">
            <a:extLst>
              <a:ext uri="{FF2B5EF4-FFF2-40B4-BE49-F238E27FC236}">
                <a16:creationId xmlns:a16="http://schemas.microsoft.com/office/drawing/2014/main" id="{E649A8C0-A916-47E7-8E1E-58D57D1201C4}"/>
              </a:ext>
            </a:extLst>
          </p:cNvPr>
          <p:cNvSpPr txBox="1"/>
          <p:nvPr/>
        </p:nvSpPr>
        <p:spPr>
          <a:xfrm>
            <a:off x="920138" y="5438445"/>
            <a:ext cx="3600000" cy="830997"/>
          </a:xfrm>
          <a:prstGeom prst="rect">
            <a:avLst/>
          </a:prstGeom>
          <a:noFill/>
        </p:spPr>
        <p:txBody>
          <a:bodyPr wrap="square" rtlCol="0" anchor="ctr">
            <a:spAutoFit/>
          </a:bodyPr>
          <a:lstStyle/>
          <a:p>
            <a:r>
              <a:rPr lang="en-GB" sz="2400" dirty="0">
                <a:solidFill>
                  <a:srgbClr val="02456F"/>
                </a:solidFill>
                <a:latin typeface="Century Gothic" panose="020B0502020202020204" pitchFamily="34" charset="0"/>
              </a:rPr>
              <a:t>It’s nice weather at the moment! </a:t>
            </a:r>
          </a:p>
        </p:txBody>
      </p:sp>
      <p:sp>
        <p:nvSpPr>
          <p:cNvPr id="70" name="TextBox 69">
            <a:extLst>
              <a:ext uri="{FF2B5EF4-FFF2-40B4-BE49-F238E27FC236}">
                <a16:creationId xmlns:a16="http://schemas.microsoft.com/office/drawing/2014/main" id="{7912225C-84E0-4635-839C-BF2CEA1BF12B}"/>
              </a:ext>
            </a:extLst>
          </p:cNvPr>
          <p:cNvSpPr txBox="1"/>
          <p:nvPr/>
        </p:nvSpPr>
        <p:spPr>
          <a:xfrm>
            <a:off x="6978038" y="2948636"/>
            <a:ext cx="3600000" cy="830997"/>
          </a:xfrm>
          <a:prstGeom prst="rect">
            <a:avLst/>
          </a:prstGeom>
          <a:noFill/>
        </p:spPr>
        <p:txBody>
          <a:bodyPr wrap="square" rtlCol="0" anchor="ctr">
            <a:spAutoFit/>
          </a:bodyPr>
          <a:lstStyle/>
          <a:p>
            <a:r>
              <a:rPr lang="en-GB" sz="2400" dirty="0">
                <a:solidFill>
                  <a:srgbClr val="02456F"/>
                </a:solidFill>
                <a:latin typeface="Century Gothic" panose="020B0502020202020204" pitchFamily="34" charset="0"/>
              </a:rPr>
              <a:t>Tu are doing an activity.</a:t>
            </a:r>
          </a:p>
        </p:txBody>
      </p:sp>
      <p:sp>
        <p:nvSpPr>
          <p:cNvPr id="71" name="TextBox 70">
            <a:extLst>
              <a:ext uri="{FF2B5EF4-FFF2-40B4-BE49-F238E27FC236}">
                <a16:creationId xmlns:a16="http://schemas.microsoft.com/office/drawing/2014/main" id="{4641630C-2879-45DC-82AF-CBB2A0DA56C0}"/>
              </a:ext>
            </a:extLst>
          </p:cNvPr>
          <p:cNvSpPr txBox="1"/>
          <p:nvPr/>
        </p:nvSpPr>
        <p:spPr>
          <a:xfrm>
            <a:off x="6978038" y="3776451"/>
            <a:ext cx="3600000" cy="830997"/>
          </a:xfrm>
          <a:prstGeom prst="rect">
            <a:avLst/>
          </a:prstGeom>
          <a:noFill/>
        </p:spPr>
        <p:txBody>
          <a:bodyPr wrap="square" rtlCol="0" anchor="ctr">
            <a:spAutoFit/>
          </a:bodyPr>
          <a:lstStyle/>
          <a:p>
            <a:r>
              <a:rPr lang="fr-FR" sz="2400" dirty="0">
                <a:solidFill>
                  <a:srgbClr val="02456F"/>
                </a:solidFill>
                <a:latin typeface="Century Gothic" panose="020B0502020202020204" pitchFamily="34" charset="0"/>
              </a:rPr>
              <a:t>« Goodbye, </a:t>
            </a:r>
            <a:r>
              <a:rPr lang="fr-FR" sz="2400" dirty="0" err="1">
                <a:solidFill>
                  <a:srgbClr val="02456F"/>
                </a:solidFill>
                <a:latin typeface="Century Gothic" panose="020B0502020202020204" pitchFamily="34" charset="0"/>
              </a:rPr>
              <a:t>friends</a:t>
            </a:r>
            <a:r>
              <a:rPr lang="fr-FR" sz="2400" dirty="0">
                <a:solidFill>
                  <a:srgbClr val="02456F"/>
                </a:solidFill>
                <a:latin typeface="Century Gothic" panose="020B0502020202020204" pitchFamily="34" charset="0"/>
              </a:rPr>
              <a:t> ! »</a:t>
            </a:r>
          </a:p>
          <a:p>
            <a:endParaRPr lang="fr-FR" sz="2400" dirty="0">
              <a:solidFill>
                <a:srgbClr val="02456F"/>
              </a:solidFill>
              <a:latin typeface="Century Gothic" panose="020B0502020202020204" pitchFamily="34" charset="0"/>
            </a:endParaRPr>
          </a:p>
        </p:txBody>
      </p:sp>
      <p:sp>
        <p:nvSpPr>
          <p:cNvPr id="72" name="TextBox 71">
            <a:extLst>
              <a:ext uri="{FF2B5EF4-FFF2-40B4-BE49-F238E27FC236}">
                <a16:creationId xmlns:a16="http://schemas.microsoft.com/office/drawing/2014/main" id="{A8CFF1FC-C64D-4C75-AF76-EF00DDB87AA1}"/>
              </a:ext>
            </a:extLst>
          </p:cNvPr>
          <p:cNvSpPr txBox="1"/>
          <p:nvPr/>
        </p:nvSpPr>
        <p:spPr>
          <a:xfrm>
            <a:off x="6978038" y="4604266"/>
            <a:ext cx="3600000" cy="830997"/>
          </a:xfrm>
          <a:prstGeom prst="rect">
            <a:avLst/>
          </a:prstGeom>
          <a:noFill/>
        </p:spPr>
        <p:txBody>
          <a:bodyPr wrap="square" rtlCol="0" anchor="ctr">
            <a:spAutoFit/>
          </a:bodyPr>
          <a:lstStyle/>
          <a:p>
            <a:r>
              <a:rPr lang="fr-FR" sz="2400" dirty="0">
                <a:solidFill>
                  <a:srgbClr val="02456F"/>
                </a:solidFill>
                <a:latin typeface="Century Gothic" panose="020B0502020202020204" pitchFamily="34" charset="0"/>
              </a:rPr>
              <a:t>« </a:t>
            </a:r>
            <a:r>
              <a:rPr lang="fr-FR" sz="2400" dirty="0" err="1">
                <a:solidFill>
                  <a:srgbClr val="02456F"/>
                </a:solidFill>
                <a:latin typeface="Century Gothic" panose="020B0502020202020204" pitchFamily="34" charset="0"/>
              </a:rPr>
              <a:t>I’m</a:t>
            </a:r>
            <a:r>
              <a:rPr lang="fr-FR" sz="2400" dirty="0">
                <a:solidFill>
                  <a:srgbClr val="02456F"/>
                </a:solidFill>
                <a:latin typeface="Century Gothic" panose="020B0502020202020204" pitchFamily="34" charset="0"/>
              </a:rPr>
              <a:t> </a:t>
            </a:r>
            <a:r>
              <a:rPr lang="fr-FR" sz="2400" dirty="0" err="1">
                <a:solidFill>
                  <a:srgbClr val="02456F"/>
                </a:solidFill>
                <a:latin typeface="Century Gothic" panose="020B0502020202020204" pitchFamily="34" charset="0"/>
              </a:rPr>
              <a:t>going</a:t>
            </a:r>
            <a:r>
              <a:rPr lang="fr-FR" sz="2400" dirty="0">
                <a:solidFill>
                  <a:srgbClr val="02456F"/>
                </a:solidFill>
                <a:latin typeface="Century Gothic" panose="020B0502020202020204" pitchFamily="34" charset="0"/>
              </a:rPr>
              <a:t> for a </a:t>
            </a:r>
            <a:r>
              <a:rPr lang="fr-FR" sz="2400" dirty="0" err="1">
                <a:solidFill>
                  <a:srgbClr val="02456F"/>
                </a:solidFill>
                <a:latin typeface="Century Gothic" panose="020B0502020202020204" pitchFamily="34" charset="0"/>
              </a:rPr>
              <a:t>walk</a:t>
            </a:r>
            <a:r>
              <a:rPr lang="fr-FR" sz="2400" dirty="0">
                <a:solidFill>
                  <a:srgbClr val="02456F"/>
                </a:solidFill>
                <a:latin typeface="Century Gothic" panose="020B0502020202020204" pitchFamily="34" charset="0"/>
              </a:rPr>
              <a:t>. »</a:t>
            </a:r>
          </a:p>
        </p:txBody>
      </p:sp>
      <p:sp>
        <p:nvSpPr>
          <p:cNvPr id="73" name="TextBox 72">
            <a:extLst>
              <a:ext uri="{FF2B5EF4-FFF2-40B4-BE49-F238E27FC236}">
                <a16:creationId xmlns:a16="http://schemas.microsoft.com/office/drawing/2014/main" id="{A941ABC8-2F94-4115-A12A-1AE27C839AC8}"/>
              </a:ext>
            </a:extLst>
          </p:cNvPr>
          <p:cNvSpPr txBox="1"/>
          <p:nvPr/>
        </p:nvSpPr>
        <p:spPr>
          <a:xfrm>
            <a:off x="6978038" y="5623111"/>
            <a:ext cx="3600000" cy="461665"/>
          </a:xfrm>
          <a:prstGeom prst="rect">
            <a:avLst/>
          </a:prstGeom>
          <a:noFill/>
        </p:spPr>
        <p:txBody>
          <a:bodyPr wrap="square" rtlCol="0" anchor="ctr">
            <a:spAutoFit/>
          </a:bodyPr>
          <a:lstStyle/>
          <a:p>
            <a:r>
              <a:rPr lang="en-GB" sz="2400" dirty="0">
                <a:solidFill>
                  <a:srgbClr val="02456F"/>
                </a:solidFill>
                <a:latin typeface="Century Gothic" panose="020B0502020202020204" pitchFamily="34" charset="0"/>
              </a:rPr>
              <a:t>It’s a nice story.</a:t>
            </a:r>
          </a:p>
        </p:txBody>
      </p:sp>
      <p:sp>
        <p:nvSpPr>
          <p:cNvPr id="74" name="TextBox 73">
            <a:extLst>
              <a:ext uri="{FF2B5EF4-FFF2-40B4-BE49-F238E27FC236}">
                <a16:creationId xmlns:a16="http://schemas.microsoft.com/office/drawing/2014/main" id="{46D84989-97AF-4CDB-8CFC-EC9C4FA9A8A2}"/>
              </a:ext>
            </a:extLst>
          </p:cNvPr>
          <p:cNvSpPr txBox="1"/>
          <p:nvPr/>
        </p:nvSpPr>
        <p:spPr>
          <a:xfrm>
            <a:off x="4986781" y="3961116"/>
            <a:ext cx="458780" cy="461665"/>
          </a:xfrm>
          <a:prstGeom prst="rect">
            <a:avLst/>
          </a:prstGeom>
          <a:noFill/>
        </p:spPr>
        <p:txBody>
          <a:bodyPr wrap="none" rtlCol="0" anchor="ctr">
            <a:spAutoFit/>
          </a:body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a:t>
            </a:r>
          </a:p>
        </p:txBody>
      </p:sp>
      <p:sp>
        <p:nvSpPr>
          <p:cNvPr id="75" name="TextBox 74">
            <a:extLst>
              <a:ext uri="{FF2B5EF4-FFF2-40B4-BE49-F238E27FC236}">
                <a16:creationId xmlns:a16="http://schemas.microsoft.com/office/drawing/2014/main" id="{FF9B2870-ECE0-4AD4-9218-DEC07EFFF4A6}"/>
              </a:ext>
            </a:extLst>
          </p:cNvPr>
          <p:cNvSpPr txBox="1"/>
          <p:nvPr/>
        </p:nvSpPr>
        <p:spPr>
          <a:xfrm>
            <a:off x="11042472" y="3133301"/>
            <a:ext cx="458780" cy="461665"/>
          </a:xfrm>
          <a:prstGeom prst="rect">
            <a:avLst/>
          </a:prstGeom>
          <a:noFill/>
        </p:spPr>
        <p:txBody>
          <a:bodyPr wrap="none" rtlCol="0" anchor="ctr">
            <a:spAutoFit/>
          </a:body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a:t>
            </a:r>
          </a:p>
        </p:txBody>
      </p:sp>
      <p:sp>
        <p:nvSpPr>
          <p:cNvPr id="76" name="TextBox 75">
            <a:extLst>
              <a:ext uri="{FF2B5EF4-FFF2-40B4-BE49-F238E27FC236}">
                <a16:creationId xmlns:a16="http://schemas.microsoft.com/office/drawing/2014/main" id="{813BCF89-620A-417A-8AB7-8988E4B645A6}"/>
              </a:ext>
            </a:extLst>
          </p:cNvPr>
          <p:cNvSpPr txBox="1"/>
          <p:nvPr/>
        </p:nvSpPr>
        <p:spPr>
          <a:xfrm>
            <a:off x="11063015" y="5623110"/>
            <a:ext cx="458780" cy="461665"/>
          </a:xfrm>
          <a:prstGeom prst="rect">
            <a:avLst/>
          </a:prstGeom>
          <a:noFill/>
        </p:spPr>
        <p:txBody>
          <a:bodyPr wrap="none" rtlCol="0" anchor="ctr">
            <a:spAutoFit/>
          </a:body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a:t>
            </a:r>
          </a:p>
        </p:txBody>
      </p:sp>
      <p:sp>
        <p:nvSpPr>
          <p:cNvPr id="77" name="TextBox 76">
            <a:extLst>
              <a:ext uri="{FF2B5EF4-FFF2-40B4-BE49-F238E27FC236}">
                <a16:creationId xmlns:a16="http://schemas.microsoft.com/office/drawing/2014/main" id="{96DF073D-DB81-4B56-9E37-52F71B1456B2}"/>
              </a:ext>
            </a:extLst>
          </p:cNvPr>
          <p:cNvSpPr txBox="1"/>
          <p:nvPr/>
        </p:nvSpPr>
        <p:spPr>
          <a:xfrm>
            <a:off x="4927470" y="4788931"/>
            <a:ext cx="577402" cy="461665"/>
          </a:xfrm>
          <a:prstGeom prst="rect">
            <a:avLst/>
          </a:prstGeom>
          <a:noFill/>
        </p:spPr>
        <p:txBody>
          <a:bodyPr wrap="none" rtlCol="0" anchor="ctr">
            <a:spAutoFit/>
          </a:bodyPr>
          <a:lstStyle/>
          <a:p>
            <a:pPr algn="ctr"/>
            <a:r>
              <a:rPr lang="en-GB" sz="2400" b="1" dirty="0">
                <a:solidFill>
                  <a:srgbClr val="EA5F00"/>
                </a:solidFill>
                <a:latin typeface="Century Gothic" panose="020B0502020202020204" pitchFamily="34" charset="0"/>
              </a:rPr>
              <a:t>[e]</a:t>
            </a:r>
          </a:p>
        </p:txBody>
      </p:sp>
      <p:sp>
        <p:nvSpPr>
          <p:cNvPr id="78" name="TextBox 77">
            <a:extLst>
              <a:ext uri="{FF2B5EF4-FFF2-40B4-BE49-F238E27FC236}">
                <a16:creationId xmlns:a16="http://schemas.microsoft.com/office/drawing/2014/main" id="{43C9A846-7846-4393-86B4-3DA99255DE69}"/>
              </a:ext>
            </a:extLst>
          </p:cNvPr>
          <p:cNvSpPr txBox="1"/>
          <p:nvPr/>
        </p:nvSpPr>
        <p:spPr>
          <a:xfrm>
            <a:off x="11003704" y="4788931"/>
            <a:ext cx="577402" cy="461665"/>
          </a:xfrm>
          <a:prstGeom prst="rect">
            <a:avLst/>
          </a:prstGeom>
          <a:noFill/>
        </p:spPr>
        <p:txBody>
          <a:bodyPr wrap="none" rtlCol="0" anchor="ctr">
            <a:spAutoFit/>
          </a:bodyPr>
          <a:lstStyle/>
          <a:p>
            <a:pPr algn="ctr"/>
            <a:r>
              <a:rPr lang="en-GB" sz="2400" b="1" dirty="0">
                <a:solidFill>
                  <a:srgbClr val="EA5F00"/>
                </a:solidFill>
                <a:latin typeface="Century Gothic" panose="020B0502020202020204" pitchFamily="34" charset="0"/>
              </a:rPr>
              <a:t>[e]</a:t>
            </a:r>
          </a:p>
        </p:txBody>
      </p:sp>
      <p:sp>
        <p:nvSpPr>
          <p:cNvPr id="79" name="TextBox 78">
            <a:extLst>
              <a:ext uri="{FF2B5EF4-FFF2-40B4-BE49-F238E27FC236}">
                <a16:creationId xmlns:a16="http://schemas.microsoft.com/office/drawing/2014/main" id="{C0A9ED52-062F-44B3-8F0E-CA16CE6F2D43}"/>
              </a:ext>
            </a:extLst>
          </p:cNvPr>
          <p:cNvSpPr txBox="1"/>
          <p:nvPr/>
        </p:nvSpPr>
        <p:spPr>
          <a:xfrm>
            <a:off x="4561183" y="3133300"/>
            <a:ext cx="1309975" cy="461665"/>
          </a:xfrm>
          <a:prstGeom prst="rect">
            <a:avLst/>
          </a:prstGeom>
          <a:noFill/>
        </p:spPr>
        <p:txBody>
          <a:bodyPr wrap="none" rtlCol="0" anchor="ctr">
            <a:spAutoFit/>
          </a:body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 </a:t>
            </a:r>
            <a:r>
              <a:rPr lang="en-GB" sz="2400" b="1" dirty="0">
                <a:solidFill>
                  <a:srgbClr val="02456F"/>
                </a:solidFill>
                <a:latin typeface="Century Gothic" panose="020B0502020202020204" pitchFamily="34" charset="0"/>
              </a:rPr>
              <a:t>et</a:t>
            </a:r>
            <a:r>
              <a:rPr lang="en-GB" sz="2400" b="1" dirty="0">
                <a:solidFill>
                  <a:srgbClr val="EA5F00"/>
                </a:solidFill>
                <a:latin typeface="Century Gothic" panose="020B0502020202020204" pitchFamily="34" charset="0"/>
              </a:rPr>
              <a:t> [e]</a:t>
            </a:r>
          </a:p>
        </p:txBody>
      </p:sp>
      <p:sp>
        <p:nvSpPr>
          <p:cNvPr id="80" name="TextBox 79">
            <a:extLst>
              <a:ext uri="{FF2B5EF4-FFF2-40B4-BE49-F238E27FC236}">
                <a16:creationId xmlns:a16="http://schemas.microsoft.com/office/drawing/2014/main" id="{5835BE9B-FC9B-43F3-B7EB-4D18181168D1}"/>
              </a:ext>
            </a:extLst>
          </p:cNvPr>
          <p:cNvSpPr txBox="1"/>
          <p:nvPr/>
        </p:nvSpPr>
        <p:spPr>
          <a:xfrm>
            <a:off x="4577695" y="5625824"/>
            <a:ext cx="1309975" cy="461665"/>
          </a:xfrm>
          <a:prstGeom prst="rect">
            <a:avLst/>
          </a:prstGeom>
          <a:noFill/>
        </p:spPr>
        <p:txBody>
          <a:bodyPr wrap="none" rtlCol="0" anchor="ctr">
            <a:spAutoFit/>
          </a:body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 </a:t>
            </a:r>
            <a:r>
              <a:rPr lang="en-GB" sz="2400" b="1" dirty="0">
                <a:solidFill>
                  <a:srgbClr val="02456F"/>
                </a:solidFill>
                <a:latin typeface="Century Gothic" panose="020B0502020202020204" pitchFamily="34" charset="0"/>
              </a:rPr>
              <a:t>et</a:t>
            </a:r>
            <a:r>
              <a:rPr lang="en-GB" sz="2400" b="1" dirty="0">
                <a:solidFill>
                  <a:srgbClr val="EA5F00"/>
                </a:solidFill>
                <a:latin typeface="Century Gothic" panose="020B0502020202020204" pitchFamily="34" charset="0"/>
              </a:rPr>
              <a:t> [e]</a:t>
            </a:r>
          </a:p>
        </p:txBody>
      </p:sp>
      <p:sp>
        <p:nvSpPr>
          <p:cNvPr id="81" name="TextBox 80">
            <a:extLst>
              <a:ext uri="{FF2B5EF4-FFF2-40B4-BE49-F238E27FC236}">
                <a16:creationId xmlns:a16="http://schemas.microsoft.com/office/drawing/2014/main" id="{A254C354-E6B8-4F95-844C-EB94358A652D}"/>
              </a:ext>
            </a:extLst>
          </p:cNvPr>
          <p:cNvSpPr txBox="1"/>
          <p:nvPr/>
        </p:nvSpPr>
        <p:spPr>
          <a:xfrm>
            <a:off x="10637417" y="3967480"/>
            <a:ext cx="1309975" cy="461665"/>
          </a:xfrm>
          <a:prstGeom prst="rect">
            <a:avLst/>
          </a:prstGeom>
          <a:noFill/>
        </p:spPr>
        <p:txBody>
          <a:bodyPr wrap="none" rtlCol="0" anchor="ctr">
            <a:spAutoFit/>
          </a:body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 </a:t>
            </a:r>
            <a:r>
              <a:rPr lang="en-GB" sz="2400" b="1" dirty="0">
                <a:solidFill>
                  <a:srgbClr val="02456F"/>
                </a:solidFill>
                <a:latin typeface="Century Gothic" panose="020B0502020202020204" pitchFamily="34" charset="0"/>
              </a:rPr>
              <a:t>et</a:t>
            </a:r>
            <a:r>
              <a:rPr lang="en-GB" sz="2400" b="1" dirty="0">
                <a:solidFill>
                  <a:srgbClr val="EA5F00"/>
                </a:solidFill>
                <a:latin typeface="Century Gothic" panose="020B0502020202020204" pitchFamily="34" charset="0"/>
              </a:rPr>
              <a:t> [e]</a:t>
            </a:r>
          </a:p>
        </p:txBody>
      </p:sp>
      <p:sp>
        <p:nvSpPr>
          <p:cNvPr id="2" name="Action Button: Custom 56">
            <a:hlinkClick r:id="" action="ppaction://noaction" highlightClick="1">
              <a:snd r:embed="rId3" name="1 (8-9).wav"/>
            </a:hlinkClick>
            <a:extLst>
              <a:ext uri="{FF2B5EF4-FFF2-40B4-BE49-F238E27FC236}">
                <a16:creationId xmlns:a16="http://schemas.microsoft.com/office/drawing/2014/main" id="{B6DA2288-B01F-461C-8B10-FC7122550ECA}"/>
              </a:ext>
            </a:extLst>
          </p:cNvPr>
          <p:cNvSpPr/>
          <p:nvPr/>
        </p:nvSpPr>
        <p:spPr>
          <a:xfrm>
            <a:off x="275517" y="3109569"/>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3" name="Action Button: Custom 58">
            <a:hlinkClick r:id="" action="ppaction://noaction" highlightClick="1">
              <a:snd r:embed="rId4" name="4 (8-9).wav"/>
            </a:hlinkClick>
            <a:extLst>
              <a:ext uri="{FF2B5EF4-FFF2-40B4-BE49-F238E27FC236}">
                <a16:creationId xmlns:a16="http://schemas.microsoft.com/office/drawing/2014/main" id="{80BB08AC-0125-491E-B781-7924BEBB32B4}"/>
              </a:ext>
            </a:extLst>
          </p:cNvPr>
          <p:cNvSpPr/>
          <p:nvPr/>
        </p:nvSpPr>
        <p:spPr>
          <a:xfrm>
            <a:off x="282683" y="5607145"/>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5" name="Action Button: Custom 63">
            <a:hlinkClick r:id="" action="ppaction://noaction" highlightClick="1">
              <a:snd r:embed="rId5" name="2 (8-9).wav"/>
            </a:hlinkClick>
            <a:extLst>
              <a:ext uri="{FF2B5EF4-FFF2-40B4-BE49-F238E27FC236}">
                <a16:creationId xmlns:a16="http://schemas.microsoft.com/office/drawing/2014/main" id="{7BE093AE-9D48-4D1E-9CE9-2F50A22F1928}"/>
              </a:ext>
            </a:extLst>
          </p:cNvPr>
          <p:cNvSpPr/>
          <p:nvPr/>
        </p:nvSpPr>
        <p:spPr>
          <a:xfrm>
            <a:off x="282683" y="3943749"/>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6" name="Action Button: Custom 62">
            <a:hlinkClick r:id="" action="ppaction://noaction" highlightClick="1">
              <a:snd r:embed="rId6" name="3 (8-9).wav"/>
            </a:hlinkClick>
            <a:extLst>
              <a:ext uri="{FF2B5EF4-FFF2-40B4-BE49-F238E27FC236}">
                <a16:creationId xmlns:a16="http://schemas.microsoft.com/office/drawing/2014/main" id="{19429E5B-8192-4C99-A583-4C084FA4EEF7}"/>
              </a:ext>
            </a:extLst>
          </p:cNvPr>
          <p:cNvSpPr/>
          <p:nvPr/>
        </p:nvSpPr>
        <p:spPr>
          <a:xfrm>
            <a:off x="282683" y="4777929"/>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9" name="Action Button: Custom 59">
            <a:hlinkClick r:id="" action="ppaction://noaction" highlightClick="1">
              <a:snd r:embed="rId7" name="6 (8-9).wav"/>
            </a:hlinkClick>
            <a:extLst>
              <a:ext uri="{FF2B5EF4-FFF2-40B4-BE49-F238E27FC236}">
                <a16:creationId xmlns:a16="http://schemas.microsoft.com/office/drawing/2014/main" id="{215EE2CB-C766-4B1A-AFF3-F010E5094A8E}"/>
              </a:ext>
            </a:extLst>
          </p:cNvPr>
          <p:cNvSpPr/>
          <p:nvPr/>
        </p:nvSpPr>
        <p:spPr>
          <a:xfrm>
            <a:off x="6342405" y="3943749"/>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10" name="Action Button: Custom 60">
            <a:hlinkClick r:id="" action="ppaction://noaction" highlightClick="1">
              <a:snd r:embed="rId8" name="5 (8-9).wav"/>
            </a:hlinkClick>
            <a:extLst>
              <a:ext uri="{FF2B5EF4-FFF2-40B4-BE49-F238E27FC236}">
                <a16:creationId xmlns:a16="http://schemas.microsoft.com/office/drawing/2014/main" id="{5956DC55-5148-4526-A225-CF53D818C8BD}"/>
              </a:ext>
            </a:extLst>
          </p:cNvPr>
          <p:cNvSpPr/>
          <p:nvPr/>
        </p:nvSpPr>
        <p:spPr>
          <a:xfrm>
            <a:off x="6357226" y="3109569"/>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11" name="Action Button: Custom 61">
            <a:hlinkClick r:id="" action="ppaction://noaction" highlightClick="1">
              <a:snd r:embed="rId9" name="8 (8-9).wav"/>
            </a:hlinkClick>
            <a:extLst>
              <a:ext uri="{FF2B5EF4-FFF2-40B4-BE49-F238E27FC236}">
                <a16:creationId xmlns:a16="http://schemas.microsoft.com/office/drawing/2014/main" id="{DE735CBF-B8EB-47BE-A23E-B3102CBB22B5}"/>
              </a:ext>
            </a:extLst>
          </p:cNvPr>
          <p:cNvSpPr/>
          <p:nvPr/>
        </p:nvSpPr>
        <p:spPr>
          <a:xfrm>
            <a:off x="6357226" y="5607145"/>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8</a:t>
            </a:r>
          </a:p>
        </p:txBody>
      </p:sp>
      <p:sp>
        <p:nvSpPr>
          <p:cNvPr id="12" name="Action Button: Custom 62">
            <a:hlinkClick r:id="" action="ppaction://noaction" highlightClick="1">
              <a:snd r:embed="rId10" name="7 (8-9).wav"/>
            </a:hlinkClick>
            <a:extLst>
              <a:ext uri="{FF2B5EF4-FFF2-40B4-BE49-F238E27FC236}">
                <a16:creationId xmlns:a16="http://schemas.microsoft.com/office/drawing/2014/main" id="{CF110D47-6A0F-4956-B96C-0550A9E2DB0C}"/>
              </a:ext>
            </a:extLst>
          </p:cNvPr>
          <p:cNvSpPr/>
          <p:nvPr/>
        </p:nvSpPr>
        <p:spPr>
          <a:xfrm>
            <a:off x="6331151" y="4759989"/>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7</a:t>
            </a:r>
          </a:p>
        </p:txBody>
      </p:sp>
    </p:spTree>
    <p:extLst>
      <p:ext uri="{BB962C8B-B14F-4D97-AF65-F5344CB8AC3E}">
        <p14:creationId xmlns:p14="http://schemas.microsoft.com/office/powerpoint/2010/main" val="33691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1" grpId="0"/>
      <p:bldP spid="72" grpId="0"/>
      <p:bldP spid="7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29841" cy="647577"/>
          </a:xfrm>
        </p:spPr>
        <p:txBody>
          <a:bodyPr>
            <a:normAutofit/>
          </a:bodyPr>
          <a:lstStyle/>
          <a:p>
            <a:r>
              <a:rPr lang="en-GB" sz="2400" b="1" dirty="0" err="1">
                <a:solidFill>
                  <a:schemeClr val="bg1"/>
                </a:solidFill>
              </a:rPr>
              <a:t>Vocabulaire</a:t>
            </a:r>
            <a:endParaRPr lang="en-GB" sz="24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58816" y="249869"/>
            <a:ext cx="1651104" cy="437517"/>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8C4A7749-4FDC-4AFB-B5C4-7767495C60B5}"/>
              </a:ext>
            </a:extLst>
          </p:cNvPr>
          <p:cNvSpPr txBox="1"/>
          <p:nvPr/>
        </p:nvSpPr>
        <p:spPr>
          <a:xfrm>
            <a:off x="3646035" y="2326304"/>
            <a:ext cx="244996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le tableau</a:t>
            </a:r>
          </a:p>
        </p:txBody>
      </p:sp>
      <p:sp>
        <p:nvSpPr>
          <p:cNvPr id="38" name="TextBox 37">
            <a:extLst>
              <a:ext uri="{FF2B5EF4-FFF2-40B4-BE49-F238E27FC236}">
                <a16:creationId xmlns:a16="http://schemas.microsoft.com/office/drawing/2014/main" id="{F74ED615-1BEE-4E40-8301-C30F14809FFE}"/>
              </a:ext>
            </a:extLst>
          </p:cNvPr>
          <p:cNvSpPr txBox="1"/>
          <p:nvPr/>
        </p:nvSpPr>
        <p:spPr>
          <a:xfrm>
            <a:off x="740986" y="2301245"/>
            <a:ext cx="223869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la </a:t>
            </a:r>
            <a:r>
              <a:rPr kumimoji="0" lang="en-GB" sz="3200" b="1" i="0" u="none" strike="noStrike" kern="0" cap="none" spc="0" normalizeH="0" baseline="0" noProof="0" dirty="0" err="1">
                <a:ln>
                  <a:noFill/>
                </a:ln>
                <a:solidFill>
                  <a:srgbClr val="4472C4">
                    <a:lumMod val="50000"/>
                  </a:srgbClr>
                </a:solidFill>
                <a:effectLst/>
                <a:uLnTx/>
                <a:uFillTx/>
              </a:rPr>
              <a:t>classe</a:t>
            </a:r>
            <a:endParaRPr kumimoji="0" lang="en-GB" sz="3200" b="1" i="0" u="none" strike="noStrike" kern="0" cap="none" spc="0" normalizeH="0" baseline="0" noProof="0" dirty="0">
              <a:ln>
                <a:noFill/>
              </a:ln>
              <a:solidFill>
                <a:srgbClr val="4472C4">
                  <a:lumMod val="50000"/>
                </a:srgbClr>
              </a:solidFill>
              <a:effectLst/>
              <a:uLnTx/>
              <a:uFillTx/>
            </a:endParaRPr>
          </a:p>
        </p:txBody>
      </p:sp>
      <p:sp>
        <p:nvSpPr>
          <p:cNvPr id="39" name="TextBox 38">
            <a:extLst>
              <a:ext uri="{FF2B5EF4-FFF2-40B4-BE49-F238E27FC236}">
                <a16:creationId xmlns:a16="http://schemas.microsoft.com/office/drawing/2014/main" id="{6F7C0FB0-655B-4F91-93D6-380A45CD587C}"/>
              </a:ext>
            </a:extLst>
          </p:cNvPr>
          <p:cNvSpPr txBox="1"/>
          <p:nvPr/>
        </p:nvSpPr>
        <p:spPr>
          <a:xfrm>
            <a:off x="390607" y="5602869"/>
            <a:ext cx="246672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la </a:t>
            </a:r>
            <a:r>
              <a:rPr kumimoji="0" lang="en-GB" sz="3200" b="1" i="0" u="none" strike="noStrike" kern="0" cap="none" spc="0" normalizeH="0" baseline="0" noProof="0" dirty="0" err="1">
                <a:ln>
                  <a:noFill/>
                </a:ln>
                <a:solidFill>
                  <a:srgbClr val="4472C4">
                    <a:lumMod val="50000"/>
                  </a:srgbClr>
                </a:solidFill>
                <a:effectLst/>
                <a:uLnTx/>
                <a:uFillTx/>
              </a:rPr>
              <a:t>porte</a:t>
            </a:r>
            <a:endParaRPr kumimoji="0" lang="en-GB" sz="3200" b="1" i="0" u="none" strike="noStrike" kern="0" cap="none" spc="0" normalizeH="0" baseline="0" noProof="0" dirty="0">
              <a:ln>
                <a:noFill/>
              </a:ln>
              <a:solidFill>
                <a:srgbClr val="4472C4">
                  <a:lumMod val="50000"/>
                </a:srgbClr>
              </a:solidFill>
              <a:effectLst/>
              <a:uLnTx/>
              <a:uFillTx/>
            </a:endParaRPr>
          </a:p>
        </p:txBody>
      </p:sp>
      <p:sp>
        <p:nvSpPr>
          <p:cNvPr id="40" name="TextBox 39">
            <a:extLst>
              <a:ext uri="{FF2B5EF4-FFF2-40B4-BE49-F238E27FC236}">
                <a16:creationId xmlns:a16="http://schemas.microsoft.com/office/drawing/2014/main" id="{30E8F9C6-ACCF-47DF-B9E0-12BE9615B7B1}"/>
              </a:ext>
            </a:extLst>
          </p:cNvPr>
          <p:cNvSpPr txBox="1"/>
          <p:nvPr/>
        </p:nvSpPr>
        <p:spPr>
          <a:xfrm>
            <a:off x="9729756" y="2362801"/>
            <a:ext cx="419445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la salle</a:t>
            </a:r>
          </a:p>
        </p:txBody>
      </p:sp>
      <p:sp>
        <p:nvSpPr>
          <p:cNvPr id="41" name="TextBox 40">
            <a:extLst>
              <a:ext uri="{FF2B5EF4-FFF2-40B4-BE49-F238E27FC236}">
                <a16:creationId xmlns:a16="http://schemas.microsoft.com/office/drawing/2014/main" id="{58D37686-ECB8-4E1D-AF71-7D5E552F5718}"/>
              </a:ext>
            </a:extLst>
          </p:cNvPr>
          <p:cNvSpPr txBox="1"/>
          <p:nvPr/>
        </p:nvSpPr>
        <p:spPr>
          <a:xfrm>
            <a:off x="9574625" y="3944442"/>
            <a:ext cx="408321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le silence</a:t>
            </a:r>
          </a:p>
        </p:txBody>
      </p:sp>
      <p:sp>
        <p:nvSpPr>
          <p:cNvPr id="42" name="TextBox 41">
            <a:extLst>
              <a:ext uri="{FF2B5EF4-FFF2-40B4-BE49-F238E27FC236}">
                <a16:creationId xmlns:a16="http://schemas.microsoft.com/office/drawing/2014/main" id="{5E02C18A-4F5C-4852-BBB8-09820276AF7F}"/>
              </a:ext>
            </a:extLst>
          </p:cNvPr>
          <p:cNvSpPr txBox="1"/>
          <p:nvPr/>
        </p:nvSpPr>
        <p:spPr>
          <a:xfrm>
            <a:off x="6466675" y="2290554"/>
            <a:ext cx="2082074" cy="59805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la </a:t>
            </a:r>
            <a:r>
              <a:rPr kumimoji="0" lang="en-GB" sz="3200" b="1" i="0" u="none" strike="noStrike" kern="0" cap="none" spc="0" normalizeH="0" baseline="0" noProof="0" dirty="0" err="1">
                <a:ln>
                  <a:noFill/>
                </a:ln>
                <a:solidFill>
                  <a:srgbClr val="4472C4">
                    <a:lumMod val="50000"/>
                  </a:srgbClr>
                </a:solidFill>
                <a:effectLst/>
                <a:uLnTx/>
                <a:uFillTx/>
              </a:rPr>
              <a:t>fenêtre</a:t>
            </a:r>
            <a:endParaRPr kumimoji="0" lang="en-GB" sz="3200" b="1" i="0" u="none" strike="noStrike" kern="0" cap="none" spc="0" normalizeH="0" baseline="0" noProof="0" dirty="0">
              <a:ln>
                <a:noFill/>
              </a:ln>
              <a:solidFill>
                <a:srgbClr val="4472C4">
                  <a:lumMod val="50000"/>
                </a:srgbClr>
              </a:solidFill>
              <a:effectLst/>
              <a:uLnTx/>
              <a:uFillTx/>
            </a:endParaRPr>
          </a:p>
        </p:txBody>
      </p:sp>
      <p:sp>
        <p:nvSpPr>
          <p:cNvPr id="49" name="TextBox 48">
            <a:extLst>
              <a:ext uri="{FF2B5EF4-FFF2-40B4-BE49-F238E27FC236}">
                <a16:creationId xmlns:a16="http://schemas.microsoft.com/office/drawing/2014/main" id="{651F3655-8FB8-462F-9564-D629E1DECA9F}"/>
              </a:ext>
            </a:extLst>
          </p:cNvPr>
          <p:cNvSpPr txBox="1"/>
          <p:nvPr/>
        </p:nvSpPr>
        <p:spPr>
          <a:xfrm>
            <a:off x="3010710" y="5546008"/>
            <a:ext cx="147859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4472C4">
                    <a:lumMod val="50000"/>
                  </a:srgbClr>
                </a:solidFill>
                <a:effectLst/>
                <a:uLnTx/>
                <a:uFillTx/>
              </a:rPr>
              <a:t>fermer</a:t>
            </a:r>
            <a:endParaRPr kumimoji="0" lang="en-GB" sz="3200" b="1" i="0" u="none" strike="noStrike" kern="0" cap="none" spc="0" normalizeH="0" baseline="0" noProof="0" dirty="0">
              <a:ln>
                <a:noFill/>
              </a:ln>
              <a:solidFill>
                <a:srgbClr val="4472C4">
                  <a:lumMod val="50000"/>
                </a:srgbClr>
              </a:solidFill>
              <a:effectLst/>
              <a:uLnTx/>
              <a:uFillTx/>
            </a:endParaRPr>
          </a:p>
        </p:txBody>
      </p:sp>
      <p:sp>
        <p:nvSpPr>
          <p:cNvPr id="51" name="TextBox 50">
            <a:extLst>
              <a:ext uri="{FF2B5EF4-FFF2-40B4-BE49-F238E27FC236}">
                <a16:creationId xmlns:a16="http://schemas.microsoft.com/office/drawing/2014/main" id="{7DEBAE3C-7100-435B-926F-18B9FE5A1DD9}"/>
              </a:ext>
            </a:extLst>
          </p:cNvPr>
          <p:cNvSpPr txBox="1"/>
          <p:nvPr/>
        </p:nvSpPr>
        <p:spPr>
          <a:xfrm>
            <a:off x="10803082" y="5602869"/>
            <a:ext cx="198085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4472C4">
                    <a:lumMod val="50000"/>
                  </a:srgbClr>
                </a:solidFill>
                <a:effectLst/>
                <a:uLnTx/>
                <a:uFillTx/>
              </a:rPr>
              <a:t>vous</a:t>
            </a:r>
            <a:endParaRPr kumimoji="0" lang="en-GB" sz="3200" b="1" i="0" u="none" strike="noStrike" kern="0" cap="none" spc="0" normalizeH="0" baseline="0" noProof="0" dirty="0">
              <a:ln>
                <a:noFill/>
              </a:ln>
              <a:solidFill>
                <a:srgbClr val="FF0000"/>
              </a:solidFill>
              <a:effectLst/>
              <a:uLnTx/>
              <a:uFillTx/>
            </a:endParaRPr>
          </a:p>
        </p:txBody>
      </p:sp>
      <p:sp>
        <p:nvSpPr>
          <p:cNvPr id="58" name="TextBox 57">
            <a:extLst>
              <a:ext uri="{FF2B5EF4-FFF2-40B4-BE49-F238E27FC236}">
                <a16:creationId xmlns:a16="http://schemas.microsoft.com/office/drawing/2014/main" id="{FE702F86-E08B-4F0A-AE27-9B65698F955F}"/>
              </a:ext>
            </a:extLst>
          </p:cNvPr>
          <p:cNvSpPr txBox="1"/>
          <p:nvPr/>
        </p:nvSpPr>
        <p:spPr>
          <a:xfrm>
            <a:off x="563436" y="3944442"/>
            <a:ext cx="268016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la chemise</a:t>
            </a:r>
          </a:p>
        </p:txBody>
      </p:sp>
      <p:sp>
        <p:nvSpPr>
          <p:cNvPr id="60" name="TextBox 59">
            <a:extLst>
              <a:ext uri="{FF2B5EF4-FFF2-40B4-BE49-F238E27FC236}">
                <a16:creationId xmlns:a16="http://schemas.microsoft.com/office/drawing/2014/main" id="{5537A15A-B0E0-4BC8-8BAB-BD88305707B3}"/>
              </a:ext>
            </a:extLst>
          </p:cNvPr>
          <p:cNvSpPr txBox="1"/>
          <p:nvPr/>
        </p:nvSpPr>
        <p:spPr>
          <a:xfrm>
            <a:off x="8690781" y="5594978"/>
            <a:ext cx="156803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bien</a:t>
            </a:r>
          </a:p>
        </p:txBody>
      </p:sp>
      <p:sp>
        <p:nvSpPr>
          <p:cNvPr id="65" name="TextBox 64">
            <a:extLst>
              <a:ext uri="{FF2B5EF4-FFF2-40B4-BE49-F238E27FC236}">
                <a16:creationId xmlns:a16="http://schemas.microsoft.com/office/drawing/2014/main" id="{D7D1C9C8-E8F1-4220-A7B3-E4F5B171A182}"/>
              </a:ext>
            </a:extLst>
          </p:cNvPr>
          <p:cNvSpPr txBox="1"/>
          <p:nvPr/>
        </p:nvSpPr>
        <p:spPr>
          <a:xfrm>
            <a:off x="5592752" y="5546008"/>
            <a:ext cx="219129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4472C4">
                    <a:lumMod val="50000"/>
                  </a:srgbClr>
                </a:solidFill>
                <a:effectLst/>
                <a:uLnTx/>
                <a:uFillTx/>
              </a:rPr>
              <a:t>regarder</a:t>
            </a:r>
            <a:endParaRPr kumimoji="0" lang="en-GB" sz="3200" b="1" i="0" u="none" strike="noStrike" kern="0" cap="none" spc="0" normalizeH="0" baseline="0" noProof="0" dirty="0">
              <a:ln>
                <a:noFill/>
              </a:ln>
              <a:solidFill>
                <a:srgbClr val="4472C4">
                  <a:lumMod val="50000"/>
                </a:srgbClr>
              </a:solidFill>
              <a:effectLst/>
              <a:uLnTx/>
              <a:uFillTx/>
            </a:endParaRPr>
          </a:p>
        </p:txBody>
      </p:sp>
      <p:pic>
        <p:nvPicPr>
          <p:cNvPr id="62" name="Picture 2" descr="Window Icon Clip Art">
            <a:extLst>
              <a:ext uri="{FF2B5EF4-FFF2-40B4-BE49-F238E27FC236}">
                <a16:creationId xmlns:a16="http://schemas.microsoft.com/office/drawing/2014/main" id="{C30285BD-A1D9-4FC5-BFC6-00B555378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569" y="1230773"/>
            <a:ext cx="1530297" cy="107120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Brown Door Clip Art">
            <a:extLst>
              <a:ext uri="{FF2B5EF4-FFF2-40B4-BE49-F238E27FC236}">
                <a16:creationId xmlns:a16="http://schemas.microsoft.com/office/drawing/2014/main" id="{3AE8F3C1-781A-4029-A052-03E785CCE7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95" t="8855" r="13316" b="6152"/>
          <a:stretch/>
        </p:blipFill>
        <p:spPr bwMode="auto">
          <a:xfrm>
            <a:off x="845233" y="4651152"/>
            <a:ext cx="639373" cy="99500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Shirt Outline Clip Art">
            <a:extLst>
              <a:ext uri="{FF2B5EF4-FFF2-40B4-BE49-F238E27FC236}">
                <a16:creationId xmlns:a16="http://schemas.microsoft.com/office/drawing/2014/main" id="{D3900D89-5559-4E17-9811-6BD06CBDC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263" y="3052257"/>
            <a:ext cx="1542693" cy="95132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3d Room Clip Art">
            <a:extLst>
              <a:ext uri="{FF2B5EF4-FFF2-40B4-BE49-F238E27FC236}">
                <a16:creationId xmlns:a16="http://schemas.microsoft.com/office/drawing/2014/main" id="{4E08181A-EE40-460E-8CFB-C19F95488F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9565" y="1230773"/>
            <a:ext cx="1627949" cy="119382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0" descr="Quiet Clip Art">
            <a:extLst>
              <a:ext uri="{FF2B5EF4-FFF2-40B4-BE49-F238E27FC236}">
                <a16:creationId xmlns:a16="http://schemas.microsoft.com/office/drawing/2014/main" id="{883DAFCB-A278-46B8-A9E3-A10E574CEA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2899" y="2982234"/>
            <a:ext cx="851682" cy="102825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6" descr="Closed Lock Clip Art">
            <a:extLst>
              <a:ext uri="{FF2B5EF4-FFF2-40B4-BE49-F238E27FC236}">
                <a16:creationId xmlns:a16="http://schemas.microsoft.com/office/drawing/2014/main" id="{B0D5F177-702F-4DC2-B65F-2D6BE9E450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9295" y="4755421"/>
            <a:ext cx="639373" cy="83035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6" descr="White Board Background Clip Art">
            <a:extLst>
              <a:ext uri="{FF2B5EF4-FFF2-40B4-BE49-F238E27FC236}">
                <a16:creationId xmlns:a16="http://schemas.microsoft.com/office/drawing/2014/main" id="{B37EDDF4-F543-45EF-B77F-54673806C2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2793" y="1180009"/>
            <a:ext cx="1993859" cy="116951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8" descr="Eyes Clip Art">
            <a:extLst>
              <a:ext uri="{FF2B5EF4-FFF2-40B4-BE49-F238E27FC236}">
                <a16:creationId xmlns:a16="http://schemas.microsoft.com/office/drawing/2014/main" id="{B8C13C4C-F5BC-476E-97A7-EF81F5449FF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2099"/>
          <a:stretch/>
        </p:blipFill>
        <p:spPr bwMode="auto">
          <a:xfrm>
            <a:off x="5584078" y="4952518"/>
            <a:ext cx="1792610" cy="14234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teacher teaching children in a classroom&#10;&#10;Description automatically generated">
            <a:extLst>
              <a:ext uri="{FF2B5EF4-FFF2-40B4-BE49-F238E27FC236}">
                <a16:creationId xmlns:a16="http://schemas.microsoft.com/office/drawing/2014/main" id="{9795C433-71B4-4956-B01D-65DAE65CAA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8430" y="943808"/>
            <a:ext cx="2073842" cy="1581305"/>
          </a:xfrm>
          <a:prstGeom prst="rect">
            <a:avLst/>
          </a:prstGeom>
        </p:spPr>
      </p:pic>
      <p:pic>
        <p:nvPicPr>
          <p:cNvPr id="10" name="Picture 9" descr="A group of kids holding hands&#10;&#10;Description automatically generated">
            <a:extLst>
              <a:ext uri="{FF2B5EF4-FFF2-40B4-BE49-F238E27FC236}">
                <a16:creationId xmlns:a16="http://schemas.microsoft.com/office/drawing/2014/main" id="{F52AFB19-C30B-462A-BFDF-4263D15F68B5}"/>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412629" y="4560969"/>
            <a:ext cx="1731401" cy="1217652"/>
          </a:xfrm>
          <a:prstGeom prst="rect">
            <a:avLst/>
          </a:prstGeom>
        </p:spPr>
      </p:pic>
      <p:pic>
        <p:nvPicPr>
          <p:cNvPr id="12" name="Picture 11" descr="A yellow smiley face with a thumbs up&#10;&#10;Description automatically generated">
            <a:extLst>
              <a:ext uri="{FF2B5EF4-FFF2-40B4-BE49-F238E27FC236}">
                <a16:creationId xmlns:a16="http://schemas.microsoft.com/office/drawing/2014/main" id="{05440BC6-FA68-419B-9149-D5E6464002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49303" y="4712827"/>
            <a:ext cx="904399" cy="914400"/>
          </a:xfrm>
          <a:prstGeom prst="rect">
            <a:avLst/>
          </a:prstGeom>
        </p:spPr>
      </p:pic>
      <p:sp>
        <p:nvSpPr>
          <p:cNvPr id="13" name="Rectangle: Rounded Corners 12">
            <a:extLst>
              <a:ext uri="{FF2B5EF4-FFF2-40B4-BE49-F238E27FC236}">
                <a16:creationId xmlns:a16="http://schemas.microsoft.com/office/drawing/2014/main" id="{97D1CFF3-9E47-4916-B79A-EF26F04FB9A4}"/>
              </a:ext>
            </a:extLst>
          </p:cNvPr>
          <p:cNvSpPr/>
          <p:nvPr/>
        </p:nvSpPr>
        <p:spPr>
          <a:xfrm>
            <a:off x="3825983" y="3122463"/>
            <a:ext cx="5108783" cy="1285348"/>
          </a:xfrm>
          <a:prstGeom prst="roundRect">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B01E8636-1158-4D84-8AC4-BB5075426695}"/>
              </a:ext>
            </a:extLst>
          </p:cNvPr>
          <p:cNvSpPr txBox="1"/>
          <p:nvPr/>
        </p:nvSpPr>
        <p:spPr>
          <a:xfrm>
            <a:off x="5584855" y="3460937"/>
            <a:ext cx="1591037"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chemeClr val="bg1"/>
                </a:solidFill>
                <a:effectLst/>
                <a:uLnTx/>
                <a:uFillTx/>
              </a:rPr>
              <a:t>class</a:t>
            </a:r>
          </a:p>
        </p:txBody>
      </p:sp>
      <p:sp>
        <p:nvSpPr>
          <p:cNvPr id="16" name="Rectangle: Rounded Corners 15">
            <a:extLst>
              <a:ext uri="{FF2B5EF4-FFF2-40B4-BE49-F238E27FC236}">
                <a16:creationId xmlns:a16="http://schemas.microsoft.com/office/drawing/2014/main" id="{448B63B2-BB05-4833-945F-B5244D35E762}"/>
              </a:ext>
            </a:extLst>
          </p:cNvPr>
          <p:cNvSpPr/>
          <p:nvPr/>
        </p:nvSpPr>
        <p:spPr>
          <a:xfrm>
            <a:off x="390607" y="861134"/>
            <a:ext cx="2589070" cy="1985064"/>
          </a:xfrm>
          <a:prstGeom prst="round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48429B30-97B2-4735-A04E-E44C0CEB4E4F}"/>
              </a:ext>
            </a:extLst>
          </p:cNvPr>
          <p:cNvSpPr txBox="1"/>
          <p:nvPr/>
        </p:nvSpPr>
        <p:spPr>
          <a:xfrm>
            <a:off x="4437541" y="3460815"/>
            <a:ext cx="408321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chemeClr val="bg1"/>
                </a:solidFill>
                <a:effectLst/>
                <a:uLnTx/>
                <a:uFillTx/>
              </a:rPr>
              <a:t>to </a:t>
            </a:r>
            <a:r>
              <a:rPr lang="en-GB" sz="3200" b="1" kern="0" dirty="0">
                <a:solidFill>
                  <a:schemeClr val="bg1"/>
                </a:solidFill>
              </a:rPr>
              <a:t>watch</a:t>
            </a:r>
            <a:r>
              <a:rPr kumimoji="0" lang="en-GB" sz="3200" b="1" i="0" u="none" strike="noStrike" kern="0" cap="none" spc="0" normalizeH="0" baseline="0" noProof="0" dirty="0">
                <a:ln>
                  <a:noFill/>
                </a:ln>
                <a:solidFill>
                  <a:schemeClr val="bg1"/>
                </a:solidFill>
                <a:effectLst/>
                <a:uLnTx/>
                <a:uFillTx/>
              </a:rPr>
              <a:t>, to</a:t>
            </a:r>
            <a:r>
              <a:rPr kumimoji="0" lang="en-GB" sz="3200" b="1" i="0" u="none" strike="noStrike" kern="0" cap="none" spc="0" normalizeH="0" noProof="0" dirty="0">
                <a:ln>
                  <a:noFill/>
                </a:ln>
                <a:solidFill>
                  <a:schemeClr val="bg1"/>
                </a:solidFill>
                <a:effectLst/>
                <a:uLnTx/>
                <a:uFillTx/>
              </a:rPr>
              <a:t> look at</a:t>
            </a:r>
            <a:endParaRPr kumimoji="0" lang="en-GB" sz="3200" b="1" i="0" u="none" strike="noStrike" kern="0" cap="none" spc="0" normalizeH="0" baseline="0" noProof="0" dirty="0">
              <a:ln>
                <a:noFill/>
              </a:ln>
              <a:solidFill>
                <a:schemeClr val="bg1"/>
              </a:solidFill>
              <a:effectLst/>
              <a:uLnTx/>
              <a:uFillTx/>
            </a:endParaRPr>
          </a:p>
        </p:txBody>
      </p:sp>
      <p:sp>
        <p:nvSpPr>
          <p:cNvPr id="75" name="Rectangle: Rounded Corners 74">
            <a:extLst>
              <a:ext uri="{FF2B5EF4-FFF2-40B4-BE49-F238E27FC236}">
                <a16:creationId xmlns:a16="http://schemas.microsoft.com/office/drawing/2014/main" id="{F136DB30-B029-4677-B58C-D82C7AEAA88B}"/>
              </a:ext>
            </a:extLst>
          </p:cNvPr>
          <p:cNvSpPr/>
          <p:nvPr/>
        </p:nvSpPr>
        <p:spPr>
          <a:xfrm>
            <a:off x="5265292" y="4431203"/>
            <a:ext cx="2589070" cy="1944720"/>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D3643763-D310-4FDC-ADB7-0245F9BCA514}"/>
              </a:ext>
            </a:extLst>
          </p:cNvPr>
          <p:cNvSpPr txBox="1"/>
          <p:nvPr/>
        </p:nvSpPr>
        <p:spPr>
          <a:xfrm>
            <a:off x="5463112" y="3423837"/>
            <a:ext cx="408321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chemeClr val="bg1"/>
                </a:solidFill>
                <a:effectLst/>
                <a:uLnTx/>
                <a:uFillTx/>
              </a:rPr>
              <a:t>board</a:t>
            </a:r>
          </a:p>
        </p:txBody>
      </p:sp>
      <p:sp>
        <p:nvSpPr>
          <p:cNvPr id="45" name="TextBox 44">
            <a:extLst>
              <a:ext uri="{FF2B5EF4-FFF2-40B4-BE49-F238E27FC236}">
                <a16:creationId xmlns:a16="http://schemas.microsoft.com/office/drawing/2014/main" id="{CF5978D6-9F18-4F2F-B63B-9D7FBC403F22}"/>
              </a:ext>
            </a:extLst>
          </p:cNvPr>
          <p:cNvSpPr txBox="1"/>
          <p:nvPr/>
        </p:nvSpPr>
        <p:spPr>
          <a:xfrm>
            <a:off x="5491413" y="3384642"/>
            <a:ext cx="2778453" cy="5925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chemeClr val="bg1"/>
                </a:solidFill>
                <a:effectLst/>
                <a:uLnTx/>
                <a:uFillTx/>
              </a:rPr>
              <a:t>door</a:t>
            </a:r>
          </a:p>
        </p:txBody>
      </p:sp>
      <p:sp>
        <p:nvSpPr>
          <p:cNvPr id="46" name="TextBox 45">
            <a:extLst>
              <a:ext uri="{FF2B5EF4-FFF2-40B4-BE49-F238E27FC236}">
                <a16:creationId xmlns:a16="http://schemas.microsoft.com/office/drawing/2014/main" id="{05B715EA-9116-419A-B48C-9D6AA7E82A46}"/>
              </a:ext>
            </a:extLst>
          </p:cNvPr>
          <p:cNvSpPr txBox="1"/>
          <p:nvPr/>
        </p:nvSpPr>
        <p:spPr>
          <a:xfrm>
            <a:off x="5568979" y="3456481"/>
            <a:ext cx="408321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chemeClr val="bg1"/>
                </a:solidFill>
                <a:effectLst/>
                <a:uLnTx/>
                <a:uFillTx/>
              </a:rPr>
              <a:t>room</a:t>
            </a:r>
          </a:p>
        </p:txBody>
      </p:sp>
      <p:sp>
        <p:nvSpPr>
          <p:cNvPr id="47" name="TextBox 46">
            <a:extLst>
              <a:ext uri="{FF2B5EF4-FFF2-40B4-BE49-F238E27FC236}">
                <a16:creationId xmlns:a16="http://schemas.microsoft.com/office/drawing/2014/main" id="{3254185F-B5E2-4509-B24D-32B9B092680C}"/>
              </a:ext>
            </a:extLst>
          </p:cNvPr>
          <p:cNvSpPr txBox="1"/>
          <p:nvPr/>
        </p:nvSpPr>
        <p:spPr>
          <a:xfrm>
            <a:off x="5730984" y="3427600"/>
            <a:ext cx="167783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chemeClr val="bg1"/>
                </a:solidFill>
                <a:effectLst/>
                <a:uLnTx/>
                <a:uFillTx/>
              </a:rPr>
              <a:t>silence</a:t>
            </a:r>
          </a:p>
        </p:txBody>
      </p:sp>
      <p:sp>
        <p:nvSpPr>
          <p:cNvPr id="48" name="TextBox 47">
            <a:extLst>
              <a:ext uri="{FF2B5EF4-FFF2-40B4-BE49-F238E27FC236}">
                <a16:creationId xmlns:a16="http://schemas.microsoft.com/office/drawing/2014/main" id="{AFFDAE5B-7722-4B15-91CA-213A0019673A}"/>
              </a:ext>
            </a:extLst>
          </p:cNvPr>
          <p:cNvSpPr txBox="1"/>
          <p:nvPr/>
        </p:nvSpPr>
        <p:spPr>
          <a:xfrm>
            <a:off x="5454624" y="3365324"/>
            <a:ext cx="408321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chemeClr val="bg1"/>
                </a:solidFill>
                <a:effectLst/>
                <a:uLnTx/>
                <a:uFillTx/>
              </a:rPr>
              <a:t>window</a:t>
            </a:r>
          </a:p>
        </p:txBody>
      </p:sp>
      <p:sp>
        <p:nvSpPr>
          <p:cNvPr id="50" name="TextBox 49">
            <a:extLst>
              <a:ext uri="{FF2B5EF4-FFF2-40B4-BE49-F238E27FC236}">
                <a16:creationId xmlns:a16="http://schemas.microsoft.com/office/drawing/2014/main" id="{3D11E1D7-5C68-44A2-A91C-0C287126E488}"/>
              </a:ext>
            </a:extLst>
          </p:cNvPr>
          <p:cNvSpPr txBox="1"/>
          <p:nvPr/>
        </p:nvSpPr>
        <p:spPr>
          <a:xfrm>
            <a:off x="4654889" y="3419503"/>
            <a:ext cx="408321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chemeClr val="bg1"/>
                </a:solidFill>
                <a:effectLst/>
                <a:uLnTx/>
                <a:uFillTx/>
              </a:rPr>
              <a:t>to close, closing</a:t>
            </a:r>
          </a:p>
        </p:txBody>
      </p:sp>
      <p:sp>
        <p:nvSpPr>
          <p:cNvPr id="52" name="TextBox 51">
            <a:extLst>
              <a:ext uri="{FF2B5EF4-FFF2-40B4-BE49-F238E27FC236}">
                <a16:creationId xmlns:a16="http://schemas.microsoft.com/office/drawing/2014/main" id="{4B689ECE-8DA5-41C2-83DD-2029C653F3A8}"/>
              </a:ext>
            </a:extLst>
          </p:cNvPr>
          <p:cNvSpPr txBox="1"/>
          <p:nvPr/>
        </p:nvSpPr>
        <p:spPr>
          <a:xfrm>
            <a:off x="5157155" y="3392413"/>
            <a:ext cx="408321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chemeClr val="bg1"/>
                </a:solidFill>
                <a:effectLst/>
                <a:uLnTx/>
                <a:uFillTx/>
              </a:rPr>
              <a:t>you (plural)</a:t>
            </a:r>
          </a:p>
        </p:txBody>
      </p:sp>
      <p:sp>
        <p:nvSpPr>
          <p:cNvPr id="59" name="TextBox 58">
            <a:extLst>
              <a:ext uri="{FF2B5EF4-FFF2-40B4-BE49-F238E27FC236}">
                <a16:creationId xmlns:a16="http://schemas.microsoft.com/office/drawing/2014/main" id="{AA08B60C-B112-4576-A2E3-CD0695833437}"/>
              </a:ext>
            </a:extLst>
          </p:cNvPr>
          <p:cNvSpPr txBox="1"/>
          <p:nvPr/>
        </p:nvSpPr>
        <p:spPr>
          <a:xfrm>
            <a:off x="5646544" y="3448276"/>
            <a:ext cx="408321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chemeClr val="bg1"/>
                </a:solidFill>
                <a:effectLst/>
                <a:uLnTx/>
                <a:uFillTx/>
              </a:rPr>
              <a:t>shirt</a:t>
            </a:r>
          </a:p>
        </p:txBody>
      </p:sp>
      <p:sp>
        <p:nvSpPr>
          <p:cNvPr id="61" name="TextBox 60">
            <a:extLst>
              <a:ext uri="{FF2B5EF4-FFF2-40B4-BE49-F238E27FC236}">
                <a16:creationId xmlns:a16="http://schemas.microsoft.com/office/drawing/2014/main" id="{7532337F-2C0D-4765-8D90-D7C68A6934D5}"/>
              </a:ext>
            </a:extLst>
          </p:cNvPr>
          <p:cNvSpPr txBox="1"/>
          <p:nvPr/>
        </p:nvSpPr>
        <p:spPr>
          <a:xfrm>
            <a:off x="5237276" y="3423837"/>
            <a:ext cx="408321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chemeClr val="bg1"/>
                </a:solidFill>
                <a:effectLst/>
                <a:uLnTx/>
                <a:uFillTx/>
              </a:rPr>
              <a:t>good, well</a:t>
            </a:r>
          </a:p>
        </p:txBody>
      </p:sp>
      <p:sp>
        <p:nvSpPr>
          <p:cNvPr id="76" name="Rectangle: Rounded Corners 75">
            <a:extLst>
              <a:ext uri="{FF2B5EF4-FFF2-40B4-BE49-F238E27FC236}">
                <a16:creationId xmlns:a16="http://schemas.microsoft.com/office/drawing/2014/main" id="{3D7FD6A7-269A-4E62-8F79-2C2200F93CAA}"/>
              </a:ext>
            </a:extLst>
          </p:cNvPr>
          <p:cNvSpPr/>
          <p:nvPr/>
        </p:nvSpPr>
        <p:spPr>
          <a:xfrm>
            <a:off x="8067526" y="4412145"/>
            <a:ext cx="2015374" cy="1963778"/>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Rounded Corners 76">
            <a:extLst>
              <a:ext uri="{FF2B5EF4-FFF2-40B4-BE49-F238E27FC236}">
                <a16:creationId xmlns:a16="http://schemas.microsoft.com/office/drawing/2014/main" id="{3022BB7D-7C1D-4D44-8C33-5B8A14B98D9C}"/>
              </a:ext>
            </a:extLst>
          </p:cNvPr>
          <p:cNvSpPr/>
          <p:nvPr/>
        </p:nvSpPr>
        <p:spPr>
          <a:xfrm>
            <a:off x="3453134" y="861134"/>
            <a:ext cx="2589070" cy="1985064"/>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Rounded Corners 77">
            <a:extLst>
              <a:ext uri="{FF2B5EF4-FFF2-40B4-BE49-F238E27FC236}">
                <a16:creationId xmlns:a16="http://schemas.microsoft.com/office/drawing/2014/main" id="{B9095F44-90FC-46CE-B142-6C0A84590682}"/>
              </a:ext>
            </a:extLst>
          </p:cNvPr>
          <p:cNvSpPr/>
          <p:nvPr/>
        </p:nvSpPr>
        <p:spPr>
          <a:xfrm>
            <a:off x="447686" y="2875353"/>
            <a:ext cx="2589070" cy="1681741"/>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Rounded Corners 78">
            <a:extLst>
              <a:ext uri="{FF2B5EF4-FFF2-40B4-BE49-F238E27FC236}">
                <a16:creationId xmlns:a16="http://schemas.microsoft.com/office/drawing/2014/main" id="{7E1A2112-24C7-4D2B-82DB-357F435E50BF}"/>
              </a:ext>
            </a:extLst>
          </p:cNvPr>
          <p:cNvSpPr/>
          <p:nvPr/>
        </p:nvSpPr>
        <p:spPr>
          <a:xfrm>
            <a:off x="9158527" y="852610"/>
            <a:ext cx="2589070" cy="1985064"/>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Rounded Corners 79">
            <a:extLst>
              <a:ext uri="{FF2B5EF4-FFF2-40B4-BE49-F238E27FC236}">
                <a16:creationId xmlns:a16="http://schemas.microsoft.com/office/drawing/2014/main" id="{B435906D-05F9-4C17-98F8-D159CCCEF7F1}"/>
              </a:ext>
            </a:extLst>
          </p:cNvPr>
          <p:cNvSpPr/>
          <p:nvPr/>
        </p:nvSpPr>
        <p:spPr>
          <a:xfrm>
            <a:off x="2490650" y="4444789"/>
            <a:ext cx="2589070" cy="1960025"/>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E3477558-1F19-4E53-A57A-030172AC5F25}"/>
              </a:ext>
            </a:extLst>
          </p:cNvPr>
          <p:cNvSpPr/>
          <p:nvPr/>
        </p:nvSpPr>
        <p:spPr>
          <a:xfrm>
            <a:off x="9204442" y="2830255"/>
            <a:ext cx="2589070" cy="1681741"/>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DBC94E3B-4D28-42FB-B91C-050004C4A247}"/>
              </a:ext>
            </a:extLst>
          </p:cNvPr>
          <p:cNvSpPr/>
          <p:nvPr/>
        </p:nvSpPr>
        <p:spPr>
          <a:xfrm>
            <a:off x="6309771" y="852610"/>
            <a:ext cx="2589070" cy="1985064"/>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576EFB12-376F-4441-9F66-0B84C0583422}"/>
              </a:ext>
            </a:extLst>
          </p:cNvPr>
          <p:cNvSpPr/>
          <p:nvPr/>
        </p:nvSpPr>
        <p:spPr>
          <a:xfrm>
            <a:off x="10317338" y="4390859"/>
            <a:ext cx="1821180" cy="1985064"/>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Rounded Corners 83">
            <a:extLst>
              <a:ext uri="{FF2B5EF4-FFF2-40B4-BE49-F238E27FC236}">
                <a16:creationId xmlns:a16="http://schemas.microsoft.com/office/drawing/2014/main" id="{535EE998-F2C8-443F-8789-1CE63169FE96}"/>
              </a:ext>
            </a:extLst>
          </p:cNvPr>
          <p:cNvSpPr/>
          <p:nvPr/>
        </p:nvSpPr>
        <p:spPr>
          <a:xfrm>
            <a:off x="289557" y="4500783"/>
            <a:ext cx="2015374" cy="1875140"/>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718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4"/>
                                        </p:tgtEl>
                                      </p:cBhvr>
                                    </p:animEffect>
                                    <p:set>
                                      <p:cBhvr>
                                        <p:cTn id="17" dur="1" fill="hold">
                                          <p:stCondLst>
                                            <p:cond delay="499"/>
                                          </p:stCondLst>
                                        </p:cTn>
                                        <p:tgtEl>
                                          <p:spTgt spid="4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500"/>
                                        <p:tgtEl>
                                          <p:spTgt spid="7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75"/>
                                        </p:tgtEl>
                                      </p:cBhvr>
                                    </p:animEffect>
                                    <p:set>
                                      <p:cBhvr>
                                        <p:cTn id="35" dur="1" fill="hold">
                                          <p:stCondLst>
                                            <p:cond delay="499"/>
                                          </p:stCondLst>
                                        </p:cTn>
                                        <p:tgtEl>
                                          <p:spTgt spid="7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6"/>
                                        </p:tgtEl>
                                      </p:cBhvr>
                                    </p:animEffect>
                                    <p:set>
                                      <p:cBhvr>
                                        <p:cTn id="38" dur="1" fill="hold">
                                          <p:stCondLst>
                                            <p:cond delay="499"/>
                                          </p:stCondLst>
                                        </p:cTn>
                                        <p:tgtEl>
                                          <p:spTgt spid="6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500"/>
                                        <p:tgtEl>
                                          <p:spTgt spid="7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76"/>
                                        </p:tgtEl>
                                      </p:cBhvr>
                                    </p:animEffect>
                                    <p:set>
                                      <p:cBhvr>
                                        <p:cTn id="53" dur="1" fill="hold">
                                          <p:stCondLst>
                                            <p:cond delay="499"/>
                                          </p:stCondLst>
                                        </p:cTn>
                                        <p:tgtEl>
                                          <p:spTgt spid="7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61"/>
                                        </p:tgtEl>
                                      </p:cBhvr>
                                    </p:animEffect>
                                    <p:set>
                                      <p:cBhvr>
                                        <p:cTn id="56" dur="1" fill="hold">
                                          <p:stCondLst>
                                            <p:cond delay="499"/>
                                          </p:stCondLst>
                                        </p:cTn>
                                        <p:tgtEl>
                                          <p:spTgt spid="6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fade">
                                      <p:cBhvr>
                                        <p:cTn id="66" dur="500"/>
                                        <p:tgtEl>
                                          <p:spTgt spid="7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43"/>
                                        </p:tgtEl>
                                      </p:cBhvr>
                                    </p:animEffect>
                                    <p:set>
                                      <p:cBhvr>
                                        <p:cTn id="71" dur="1" fill="hold">
                                          <p:stCondLst>
                                            <p:cond delay="499"/>
                                          </p:stCondLst>
                                        </p:cTn>
                                        <p:tgtEl>
                                          <p:spTgt spid="4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77"/>
                                        </p:tgtEl>
                                      </p:cBhvr>
                                    </p:animEffect>
                                    <p:set>
                                      <p:cBhvr>
                                        <p:cTn id="74" dur="1" fill="hold">
                                          <p:stCondLst>
                                            <p:cond delay="499"/>
                                          </p:stCondLst>
                                        </p:cTn>
                                        <p:tgtEl>
                                          <p:spTgt spid="7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fade">
                                      <p:cBhvr>
                                        <p:cTn id="79" dur="500"/>
                                        <p:tgtEl>
                                          <p:spTgt spid="5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78"/>
                                        </p:tgtEl>
                                        <p:attrNameLst>
                                          <p:attrName>style.visibility</p:attrName>
                                        </p:attrNameLst>
                                      </p:cBhvr>
                                      <p:to>
                                        <p:strVal val="visible"/>
                                      </p:to>
                                    </p:set>
                                    <p:animEffect transition="in" filter="fade">
                                      <p:cBhvr>
                                        <p:cTn id="84" dur="500"/>
                                        <p:tgtEl>
                                          <p:spTgt spid="7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59"/>
                                        </p:tgtEl>
                                      </p:cBhvr>
                                    </p:animEffect>
                                    <p:set>
                                      <p:cBhvr>
                                        <p:cTn id="89" dur="1" fill="hold">
                                          <p:stCondLst>
                                            <p:cond delay="499"/>
                                          </p:stCondLst>
                                        </p:cTn>
                                        <p:tgtEl>
                                          <p:spTgt spid="59"/>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78"/>
                                        </p:tgtEl>
                                      </p:cBhvr>
                                    </p:animEffect>
                                    <p:set>
                                      <p:cBhvr>
                                        <p:cTn id="92" dur="1" fill="hold">
                                          <p:stCondLst>
                                            <p:cond delay="499"/>
                                          </p:stCondLst>
                                        </p:cTn>
                                        <p:tgtEl>
                                          <p:spTgt spid="7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500"/>
                                        <p:tgtEl>
                                          <p:spTgt spid="4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500"/>
                                        <p:tgtEl>
                                          <p:spTgt spid="7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46"/>
                                        </p:tgtEl>
                                      </p:cBhvr>
                                    </p:animEffect>
                                    <p:set>
                                      <p:cBhvr>
                                        <p:cTn id="107" dur="1" fill="hold">
                                          <p:stCondLst>
                                            <p:cond delay="499"/>
                                          </p:stCondLst>
                                        </p:cTn>
                                        <p:tgtEl>
                                          <p:spTgt spid="46"/>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79"/>
                                        </p:tgtEl>
                                      </p:cBhvr>
                                    </p:animEffect>
                                    <p:set>
                                      <p:cBhvr>
                                        <p:cTn id="110" dur="1" fill="hold">
                                          <p:stCondLst>
                                            <p:cond delay="499"/>
                                          </p:stCondLst>
                                        </p:cTn>
                                        <p:tgtEl>
                                          <p:spTgt spid="7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fade">
                                      <p:cBhvr>
                                        <p:cTn id="115" dur="500"/>
                                        <p:tgtEl>
                                          <p:spTgt spid="50"/>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80"/>
                                        </p:tgtEl>
                                        <p:attrNameLst>
                                          <p:attrName>style.visibility</p:attrName>
                                        </p:attrNameLst>
                                      </p:cBhvr>
                                      <p:to>
                                        <p:strVal val="visible"/>
                                      </p:to>
                                    </p:set>
                                    <p:animEffect transition="in" filter="fade">
                                      <p:cBhvr>
                                        <p:cTn id="120" dur="500"/>
                                        <p:tgtEl>
                                          <p:spTgt spid="80"/>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1" nodeType="clickEffect">
                                  <p:stCondLst>
                                    <p:cond delay="0"/>
                                  </p:stCondLst>
                                  <p:childTnLst>
                                    <p:animEffect transition="out" filter="fade">
                                      <p:cBhvr>
                                        <p:cTn id="124" dur="500"/>
                                        <p:tgtEl>
                                          <p:spTgt spid="50"/>
                                        </p:tgtEl>
                                      </p:cBhvr>
                                    </p:animEffect>
                                    <p:set>
                                      <p:cBhvr>
                                        <p:cTn id="125" dur="1" fill="hold">
                                          <p:stCondLst>
                                            <p:cond delay="499"/>
                                          </p:stCondLst>
                                        </p:cTn>
                                        <p:tgtEl>
                                          <p:spTgt spid="50"/>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80"/>
                                        </p:tgtEl>
                                      </p:cBhvr>
                                    </p:animEffect>
                                    <p:set>
                                      <p:cBhvr>
                                        <p:cTn id="128" dur="1" fill="hold">
                                          <p:stCondLst>
                                            <p:cond delay="499"/>
                                          </p:stCondLst>
                                        </p:cTn>
                                        <p:tgtEl>
                                          <p:spTgt spid="80"/>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47"/>
                                        </p:tgtEl>
                                        <p:attrNameLst>
                                          <p:attrName>style.visibility</p:attrName>
                                        </p:attrNameLst>
                                      </p:cBhvr>
                                      <p:to>
                                        <p:strVal val="visible"/>
                                      </p:to>
                                    </p:set>
                                    <p:animEffect transition="in" filter="fade">
                                      <p:cBhvr>
                                        <p:cTn id="133" dur="500"/>
                                        <p:tgtEl>
                                          <p:spTgt spid="47"/>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81"/>
                                        </p:tgtEl>
                                        <p:attrNameLst>
                                          <p:attrName>style.visibility</p:attrName>
                                        </p:attrNameLst>
                                      </p:cBhvr>
                                      <p:to>
                                        <p:strVal val="visible"/>
                                      </p:to>
                                    </p:set>
                                    <p:animEffect transition="in" filter="fade">
                                      <p:cBhvr>
                                        <p:cTn id="138" dur="500"/>
                                        <p:tgtEl>
                                          <p:spTgt spid="81"/>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grpId="1" nodeType="clickEffect">
                                  <p:stCondLst>
                                    <p:cond delay="0"/>
                                  </p:stCondLst>
                                  <p:childTnLst>
                                    <p:animEffect transition="out" filter="fade">
                                      <p:cBhvr>
                                        <p:cTn id="142" dur="500"/>
                                        <p:tgtEl>
                                          <p:spTgt spid="47"/>
                                        </p:tgtEl>
                                      </p:cBhvr>
                                    </p:animEffect>
                                    <p:set>
                                      <p:cBhvr>
                                        <p:cTn id="143" dur="1" fill="hold">
                                          <p:stCondLst>
                                            <p:cond delay="499"/>
                                          </p:stCondLst>
                                        </p:cTn>
                                        <p:tgtEl>
                                          <p:spTgt spid="47"/>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81"/>
                                        </p:tgtEl>
                                      </p:cBhvr>
                                    </p:animEffect>
                                    <p:set>
                                      <p:cBhvr>
                                        <p:cTn id="146" dur="1" fill="hold">
                                          <p:stCondLst>
                                            <p:cond delay="499"/>
                                          </p:stCondLst>
                                        </p:cTn>
                                        <p:tgtEl>
                                          <p:spTgt spid="8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48"/>
                                        </p:tgtEl>
                                        <p:attrNameLst>
                                          <p:attrName>style.visibility</p:attrName>
                                        </p:attrNameLst>
                                      </p:cBhvr>
                                      <p:to>
                                        <p:strVal val="visible"/>
                                      </p:to>
                                    </p:set>
                                    <p:animEffect transition="in" filter="fade">
                                      <p:cBhvr>
                                        <p:cTn id="151" dur="500"/>
                                        <p:tgtEl>
                                          <p:spTgt spid="48"/>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82"/>
                                        </p:tgtEl>
                                        <p:attrNameLst>
                                          <p:attrName>style.visibility</p:attrName>
                                        </p:attrNameLst>
                                      </p:cBhvr>
                                      <p:to>
                                        <p:strVal val="visible"/>
                                      </p:to>
                                    </p:set>
                                    <p:animEffect transition="in" filter="fade">
                                      <p:cBhvr>
                                        <p:cTn id="156" dur="500"/>
                                        <p:tgtEl>
                                          <p:spTgt spid="82"/>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1" nodeType="clickEffect">
                                  <p:stCondLst>
                                    <p:cond delay="0"/>
                                  </p:stCondLst>
                                  <p:childTnLst>
                                    <p:animEffect transition="out" filter="fade">
                                      <p:cBhvr>
                                        <p:cTn id="160" dur="500"/>
                                        <p:tgtEl>
                                          <p:spTgt spid="48"/>
                                        </p:tgtEl>
                                      </p:cBhvr>
                                    </p:animEffect>
                                    <p:set>
                                      <p:cBhvr>
                                        <p:cTn id="161" dur="1" fill="hold">
                                          <p:stCondLst>
                                            <p:cond delay="499"/>
                                          </p:stCondLst>
                                        </p:cTn>
                                        <p:tgtEl>
                                          <p:spTgt spid="48"/>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82"/>
                                        </p:tgtEl>
                                      </p:cBhvr>
                                    </p:animEffect>
                                    <p:set>
                                      <p:cBhvr>
                                        <p:cTn id="164" dur="1" fill="hold">
                                          <p:stCondLst>
                                            <p:cond delay="499"/>
                                          </p:stCondLst>
                                        </p:cTn>
                                        <p:tgtEl>
                                          <p:spTgt spid="82"/>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52"/>
                                        </p:tgtEl>
                                        <p:attrNameLst>
                                          <p:attrName>style.visibility</p:attrName>
                                        </p:attrNameLst>
                                      </p:cBhvr>
                                      <p:to>
                                        <p:strVal val="visible"/>
                                      </p:to>
                                    </p:set>
                                    <p:animEffect transition="in" filter="fade">
                                      <p:cBhvr>
                                        <p:cTn id="169" dur="500"/>
                                        <p:tgtEl>
                                          <p:spTgt spid="52"/>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83"/>
                                        </p:tgtEl>
                                        <p:attrNameLst>
                                          <p:attrName>style.visibility</p:attrName>
                                        </p:attrNameLst>
                                      </p:cBhvr>
                                      <p:to>
                                        <p:strVal val="visible"/>
                                      </p:to>
                                    </p:set>
                                    <p:animEffect transition="in" filter="fade">
                                      <p:cBhvr>
                                        <p:cTn id="174" dur="500"/>
                                        <p:tgtEl>
                                          <p:spTgt spid="83"/>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grpId="1" nodeType="clickEffect">
                                  <p:stCondLst>
                                    <p:cond delay="0"/>
                                  </p:stCondLst>
                                  <p:childTnLst>
                                    <p:animEffect transition="out" filter="fade">
                                      <p:cBhvr>
                                        <p:cTn id="178" dur="500"/>
                                        <p:tgtEl>
                                          <p:spTgt spid="52"/>
                                        </p:tgtEl>
                                      </p:cBhvr>
                                    </p:animEffect>
                                    <p:set>
                                      <p:cBhvr>
                                        <p:cTn id="179" dur="1" fill="hold">
                                          <p:stCondLst>
                                            <p:cond delay="499"/>
                                          </p:stCondLst>
                                        </p:cTn>
                                        <p:tgtEl>
                                          <p:spTgt spid="52"/>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500"/>
                                        <p:tgtEl>
                                          <p:spTgt spid="83"/>
                                        </p:tgtEl>
                                      </p:cBhvr>
                                    </p:animEffect>
                                    <p:set>
                                      <p:cBhvr>
                                        <p:cTn id="182" dur="1" fill="hold">
                                          <p:stCondLst>
                                            <p:cond delay="499"/>
                                          </p:stCondLst>
                                        </p:cTn>
                                        <p:tgtEl>
                                          <p:spTgt spid="83"/>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45"/>
                                        </p:tgtEl>
                                        <p:attrNameLst>
                                          <p:attrName>style.visibility</p:attrName>
                                        </p:attrNameLst>
                                      </p:cBhvr>
                                      <p:to>
                                        <p:strVal val="visible"/>
                                      </p:to>
                                    </p:set>
                                    <p:animEffect transition="in" filter="fade">
                                      <p:cBhvr>
                                        <p:cTn id="187" dur="500"/>
                                        <p:tgtEl>
                                          <p:spTgt spid="45"/>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84"/>
                                        </p:tgtEl>
                                        <p:attrNameLst>
                                          <p:attrName>style.visibility</p:attrName>
                                        </p:attrNameLst>
                                      </p:cBhvr>
                                      <p:to>
                                        <p:strVal val="visible"/>
                                      </p:to>
                                    </p:set>
                                    <p:animEffect transition="in" filter="fade">
                                      <p:cBhvr>
                                        <p:cTn id="192" dur="500"/>
                                        <p:tgtEl>
                                          <p:spTgt spid="8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1" nodeType="clickEffect">
                                  <p:stCondLst>
                                    <p:cond delay="0"/>
                                  </p:stCondLst>
                                  <p:childTnLst>
                                    <p:animEffect transition="out" filter="fade">
                                      <p:cBhvr>
                                        <p:cTn id="196" dur="500"/>
                                        <p:tgtEl>
                                          <p:spTgt spid="84"/>
                                        </p:tgtEl>
                                      </p:cBhvr>
                                    </p:animEffect>
                                    <p:set>
                                      <p:cBhvr>
                                        <p:cTn id="197" dur="1" fill="hold">
                                          <p:stCondLst>
                                            <p:cond delay="499"/>
                                          </p:stCondLst>
                                        </p:cTn>
                                        <p:tgtEl>
                                          <p:spTgt spid="84"/>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45"/>
                                        </p:tgtEl>
                                      </p:cBhvr>
                                    </p:animEffect>
                                    <p:set>
                                      <p:cBhvr>
                                        <p:cTn id="200"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16" grpId="0" animBg="1"/>
      <p:bldP spid="16" grpId="1" animBg="1"/>
      <p:bldP spid="66" grpId="0"/>
      <p:bldP spid="66" grpId="1"/>
      <p:bldP spid="75" grpId="0" animBg="1"/>
      <p:bldP spid="75" grpId="1" animBg="1"/>
      <p:bldP spid="43" grpId="0"/>
      <p:bldP spid="43" grpId="1"/>
      <p:bldP spid="45" grpId="0"/>
      <p:bldP spid="45" grpId="1"/>
      <p:bldP spid="46" grpId="0"/>
      <p:bldP spid="46" grpId="1"/>
      <p:bldP spid="47" grpId="0"/>
      <p:bldP spid="47" grpId="1"/>
      <p:bldP spid="48" grpId="0"/>
      <p:bldP spid="48" grpId="1"/>
      <p:bldP spid="50" grpId="0"/>
      <p:bldP spid="50" grpId="1"/>
      <p:bldP spid="52" grpId="0"/>
      <p:bldP spid="52" grpId="1"/>
      <p:bldP spid="59" grpId="0"/>
      <p:bldP spid="59" grpId="1"/>
      <p:bldP spid="61" grpId="0"/>
      <p:bldP spid="61" grpId="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8C4A7749-4FDC-4AFB-B5C4-7767495C60B5}"/>
              </a:ext>
            </a:extLst>
          </p:cNvPr>
          <p:cNvSpPr txBox="1"/>
          <p:nvPr/>
        </p:nvSpPr>
        <p:spPr>
          <a:xfrm>
            <a:off x="5067890" y="1023207"/>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le tableau</a:t>
            </a:r>
          </a:p>
        </p:txBody>
      </p:sp>
      <p:sp>
        <p:nvSpPr>
          <p:cNvPr id="38" name="TextBox 37">
            <a:extLst>
              <a:ext uri="{FF2B5EF4-FFF2-40B4-BE49-F238E27FC236}">
                <a16:creationId xmlns:a16="http://schemas.microsoft.com/office/drawing/2014/main" id="{F74ED615-1BEE-4E40-8301-C30F14809FFE}"/>
              </a:ext>
            </a:extLst>
          </p:cNvPr>
          <p:cNvSpPr txBox="1"/>
          <p:nvPr/>
        </p:nvSpPr>
        <p:spPr>
          <a:xfrm>
            <a:off x="5067890" y="1509788"/>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la </a:t>
            </a:r>
            <a:r>
              <a:rPr kumimoji="0" lang="en-GB" sz="2400" b="0" i="0" u="none" strike="noStrike" kern="0" cap="none" spc="0" normalizeH="0" baseline="0" noProof="0" dirty="0" err="1">
                <a:ln>
                  <a:noFill/>
                </a:ln>
                <a:solidFill>
                  <a:srgbClr val="4472C4">
                    <a:lumMod val="50000"/>
                  </a:srgbClr>
                </a:solidFill>
                <a:effectLst/>
                <a:uLnTx/>
                <a:uFillTx/>
              </a:rPr>
              <a:t>classe</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39" name="TextBox 38">
            <a:extLst>
              <a:ext uri="{FF2B5EF4-FFF2-40B4-BE49-F238E27FC236}">
                <a16:creationId xmlns:a16="http://schemas.microsoft.com/office/drawing/2014/main" id="{6F7C0FB0-655B-4F91-93D6-380A45CD587C}"/>
              </a:ext>
            </a:extLst>
          </p:cNvPr>
          <p:cNvSpPr txBox="1"/>
          <p:nvPr/>
        </p:nvSpPr>
        <p:spPr>
          <a:xfrm>
            <a:off x="5067890" y="1996369"/>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la </a:t>
            </a:r>
            <a:r>
              <a:rPr kumimoji="0" lang="en-GB" sz="2400" b="0" i="0" u="none" strike="noStrike" kern="0" cap="none" spc="0" normalizeH="0" baseline="0" noProof="0" dirty="0" err="1">
                <a:ln>
                  <a:noFill/>
                </a:ln>
                <a:solidFill>
                  <a:srgbClr val="4472C4">
                    <a:lumMod val="50000"/>
                  </a:srgbClr>
                </a:solidFill>
                <a:effectLst/>
                <a:uLnTx/>
                <a:uFillTx/>
              </a:rPr>
              <a:t>porte</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40" name="TextBox 39">
            <a:extLst>
              <a:ext uri="{FF2B5EF4-FFF2-40B4-BE49-F238E27FC236}">
                <a16:creationId xmlns:a16="http://schemas.microsoft.com/office/drawing/2014/main" id="{30E8F9C6-ACCF-47DF-B9E0-12BE9615B7B1}"/>
              </a:ext>
            </a:extLst>
          </p:cNvPr>
          <p:cNvSpPr txBox="1"/>
          <p:nvPr/>
        </p:nvSpPr>
        <p:spPr>
          <a:xfrm>
            <a:off x="5067890" y="2482950"/>
            <a:ext cx="419445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la salle</a:t>
            </a:r>
          </a:p>
        </p:txBody>
      </p:sp>
      <p:sp>
        <p:nvSpPr>
          <p:cNvPr id="41" name="TextBox 40">
            <a:extLst>
              <a:ext uri="{FF2B5EF4-FFF2-40B4-BE49-F238E27FC236}">
                <a16:creationId xmlns:a16="http://schemas.microsoft.com/office/drawing/2014/main" id="{58D37686-ECB8-4E1D-AF71-7D5E552F5718}"/>
              </a:ext>
            </a:extLst>
          </p:cNvPr>
          <p:cNvSpPr txBox="1"/>
          <p:nvPr/>
        </p:nvSpPr>
        <p:spPr>
          <a:xfrm>
            <a:off x="5067890" y="3456112"/>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le silence</a:t>
            </a:r>
          </a:p>
        </p:txBody>
      </p:sp>
      <p:sp>
        <p:nvSpPr>
          <p:cNvPr id="42" name="TextBox 41">
            <a:extLst>
              <a:ext uri="{FF2B5EF4-FFF2-40B4-BE49-F238E27FC236}">
                <a16:creationId xmlns:a16="http://schemas.microsoft.com/office/drawing/2014/main" id="{5E02C18A-4F5C-4852-BBB8-09820276AF7F}"/>
              </a:ext>
            </a:extLst>
          </p:cNvPr>
          <p:cNvSpPr txBox="1"/>
          <p:nvPr/>
        </p:nvSpPr>
        <p:spPr>
          <a:xfrm>
            <a:off x="5067890" y="3942693"/>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la </a:t>
            </a:r>
            <a:r>
              <a:rPr kumimoji="0" lang="en-GB" sz="2400" b="0" i="0" u="none" strike="noStrike" kern="0" cap="none" spc="0" normalizeH="0" baseline="0" noProof="0" dirty="0" err="1">
                <a:ln>
                  <a:noFill/>
                </a:ln>
                <a:solidFill>
                  <a:srgbClr val="4472C4">
                    <a:lumMod val="50000"/>
                  </a:srgbClr>
                </a:solidFill>
                <a:effectLst/>
                <a:uLnTx/>
                <a:uFillTx/>
              </a:rPr>
              <a:t>fenêtre</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43" name="TextBox 42">
            <a:extLst>
              <a:ext uri="{FF2B5EF4-FFF2-40B4-BE49-F238E27FC236}">
                <a16:creationId xmlns:a16="http://schemas.microsoft.com/office/drawing/2014/main" id="{D3643763-D310-4FDC-ADB7-0245F9BCA514}"/>
              </a:ext>
            </a:extLst>
          </p:cNvPr>
          <p:cNvSpPr txBox="1"/>
          <p:nvPr/>
        </p:nvSpPr>
        <p:spPr>
          <a:xfrm>
            <a:off x="8385508" y="1011592"/>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board</a:t>
            </a:r>
            <a:endParaRPr kumimoji="0" lang="en-GB" sz="2400" b="0" i="0" u="none" strike="noStrike" kern="0" cap="none" spc="0" normalizeH="0" baseline="0" noProof="0" dirty="0">
              <a:ln>
                <a:noFill/>
              </a:ln>
              <a:solidFill>
                <a:srgbClr val="FF0000"/>
              </a:solidFill>
              <a:effectLst/>
              <a:uLnTx/>
              <a:uFillTx/>
            </a:endParaRPr>
          </a:p>
        </p:txBody>
      </p:sp>
      <p:sp>
        <p:nvSpPr>
          <p:cNvPr id="44" name="TextBox 43">
            <a:extLst>
              <a:ext uri="{FF2B5EF4-FFF2-40B4-BE49-F238E27FC236}">
                <a16:creationId xmlns:a16="http://schemas.microsoft.com/office/drawing/2014/main" id="{B01E8636-1158-4D84-8AC4-BB5075426695}"/>
              </a:ext>
            </a:extLst>
          </p:cNvPr>
          <p:cNvSpPr txBox="1"/>
          <p:nvPr/>
        </p:nvSpPr>
        <p:spPr>
          <a:xfrm>
            <a:off x="8385507" y="1499334"/>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class</a:t>
            </a:r>
            <a:endParaRPr kumimoji="0" lang="en-GB" sz="2400" b="0" i="0" u="none" strike="noStrike" kern="0" cap="none" spc="0" normalizeH="0" baseline="0" noProof="0" dirty="0">
              <a:ln>
                <a:noFill/>
              </a:ln>
              <a:solidFill>
                <a:srgbClr val="FF0000"/>
              </a:solidFill>
              <a:effectLst/>
              <a:uLnTx/>
              <a:uFillTx/>
            </a:endParaRPr>
          </a:p>
        </p:txBody>
      </p:sp>
      <p:sp>
        <p:nvSpPr>
          <p:cNvPr id="45" name="TextBox 44">
            <a:extLst>
              <a:ext uri="{FF2B5EF4-FFF2-40B4-BE49-F238E27FC236}">
                <a16:creationId xmlns:a16="http://schemas.microsoft.com/office/drawing/2014/main" id="{CF5978D6-9F18-4F2F-B63B-9D7FBC403F22}"/>
              </a:ext>
            </a:extLst>
          </p:cNvPr>
          <p:cNvSpPr txBox="1"/>
          <p:nvPr/>
        </p:nvSpPr>
        <p:spPr>
          <a:xfrm>
            <a:off x="8385507" y="1987076"/>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door</a:t>
            </a:r>
            <a:endParaRPr kumimoji="0" lang="en-GB" sz="2400" b="0" i="0" u="none" strike="noStrike" kern="0" cap="none" spc="0" normalizeH="0" baseline="0" noProof="0" dirty="0">
              <a:ln>
                <a:noFill/>
              </a:ln>
              <a:solidFill>
                <a:srgbClr val="FF0000"/>
              </a:solidFill>
              <a:effectLst/>
              <a:uLnTx/>
              <a:uFillTx/>
            </a:endParaRPr>
          </a:p>
        </p:txBody>
      </p:sp>
      <p:sp>
        <p:nvSpPr>
          <p:cNvPr id="46" name="TextBox 45">
            <a:extLst>
              <a:ext uri="{FF2B5EF4-FFF2-40B4-BE49-F238E27FC236}">
                <a16:creationId xmlns:a16="http://schemas.microsoft.com/office/drawing/2014/main" id="{05B715EA-9116-419A-B48C-9D6AA7E82A46}"/>
              </a:ext>
            </a:extLst>
          </p:cNvPr>
          <p:cNvSpPr txBox="1"/>
          <p:nvPr/>
        </p:nvSpPr>
        <p:spPr>
          <a:xfrm>
            <a:off x="8385508" y="2474818"/>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room</a:t>
            </a:r>
            <a:endParaRPr kumimoji="0" lang="en-GB" sz="2400" b="0" i="0" u="none" strike="noStrike" kern="0" cap="none" spc="0" normalizeH="0" baseline="0" noProof="0" dirty="0">
              <a:ln>
                <a:noFill/>
              </a:ln>
              <a:solidFill>
                <a:srgbClr val="FF0000"/>
              </a:solidFill>
              <a:effectLst/>
              <a:uLnTx/>
              <a:uFillTx/>
            </a:endParaRPr>
          </a:p>
        </p:txBody>
      </p:sp>
      <p:sp>
        <p:nvSpPr>
          <p:cNvPr id="47" name="TextBox 46">
            <a:extLst>
              <a:ext uri="{FF2B5EF4-FFF2-40B4-BE49-F238E27FC236}">
                <a16:creationId xmlns:a16="http://schemas.microsoft.com/office/drawing/2014/main" id="{3254185F-B5E2-4509-B24D-32B9B092680C}"/>
              </a:ext>
            </a:extLst>
          </p:cNvPr>
          <p:cNvSpPr txBox="1"/>
          <p:nvPr/>
        </p:nvSpPr>
        <p:spPr>
          <a:xfrm>
            <a:off x="8385507" y="3450302"/>
            <a:ext cx="46366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silence</a:t>
            </a:r>
            <a:endParaRPr kumimoji="0" lang="en-GB" sz="2400" b="0" i="0" u="none" strike="noStrike" kern="0" cap="none" spc="0" normalizeH="0" baseline="0" noProof="0" dirty="0">
              <a:ln>
                <a:noFill/>
              </a:ln>
              <a:solidFill>
                <a:srgbClr val="FF0000"/>
              </a:solidFill>
              <a:effectLst/>
              <a:uLnTx/>
              <a:uFillTx/>
            </a:endParaRPr>
          </a:p>
        </p:txBody>
      </p:sp>
      <p:sp>
        <p:nvSpPr>
          <p:cNvPr id="48" name="TextBox 47">
            <a:extLst>
              <a:ext uri="{FF2B5EF4-FFF2-40B4-BE49-F238E27FC236}">
                <a16:creationId xmlns:a16="http://schemas.microsoft.com/office/drawing/2014/main" id="{AFFDAE5B-7722-4B15-91CA-213A0019673A}"/>
              </a:ext>
            </a:extLst>
          </p:cNvPr>
          <p:cNvSpPr txBox="1"/>
          <p:nvPr/>
        </p:nvSpPr>
        <p:spPr>
          <a:xfrm>
            <a:off x="8385508" y="3938044"/>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window</a:t>
            </a:r>
            <a:endParaRPr kumimoji="0" lang="en-GB" sz="2400" b="0" i="0" u="none" strike="noStrike" kern="0" cap="none" spc="0" normalizeH="0" baseline="0" noProof="0" dirty="0">
              <a:ln>
                <a:noFill/>
              </a:ln>
              <a:solidFill>
                <a:srgbClr val="FF0000"/>
              </a:solidFill>
              <a:effectLst/>
              <a:uLnTx/>
              <a:uFillTx/>
            </a:endParaRPr>
          </a:p>
        </p:txBody>
      </p:sp>
      <p:sp>
        <p:nvSpPr>
          <p:cNvPr id="49" name="TextBox 48">
            <a:extLst>
              <a:ext uri="{FF2B5EF4-FFF2-40B4-BE49-F238E27FC236}">
                <a16:creationId xmlns:a16="http://schemas.microsoft.com/office/drawing/2014/main" id="{651F3655-8FB8-462F-9564-D629E1DECA9F}"/>
              </a:ext>
            </a:extLst>
          </p:cNvPr>
          <p:cNvSpPr txBox="1"/>
          <p:nvPr/>
        </p:nvSpPr>
        <p:spPr>
          <a:xfrm>
            <a:off x="5054929" y="4429274"/>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fermer</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50" name="TextBox 49">
            <a:extLst>
              <a:ext uri="{FF2B5EF4-FFF2-40B4-BE49-F238E27FC236}">
                <a16:creationId xmlns:a16="http://schemas.microsoft.com/office/drawing/2014/main" id="{3D11E1D7-5C68-44A2-A91C-0C287126E488}"/>
              </a:ext>
            </a:extLst>
          </p:cNvPr>
          <p:cNvSpPr txBox="1"/>
          <p:nvPr/>
        </p:nvSpPr>
        <p:spPr>
          <a:xfrm>
            <a:off x="8385508" y="4425786"/>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to close, closing</a:t>
            </a:r>
            <a:endParaRPr kumimoji="0" lang="en-GB" sz="2400" b="0" i="0" u="none" strike="noStrike" kern="0" cap="none" spc="0" normalizeH="0" baseline="0" noProof="0" dirty="0">
              <a:ln>
                <a:noFill/>
              </a:ln>
              <a:solidFill>
                <a:srgbClr val="FF0000"/>
              </a:solidFill>
              <a:effectLst/>
              <a:uLnTx/>
              <a:uFillTx/>
            </a:endParaRPr>
          </a:p>
        </p:txBody>
      </p:sp>
      <p:sp>
        <p:nvSpPr>
          <p:cNvPr id="51" name="TextBox 50">
            <a:extLst>
              <a:ext uri="{FF2B5EF4-FFF2-40B4-BE49-F238E27FC236}">
                <a16:creationId xmlns:a16="http://schemas.microsoft.com/office/drawing/2014/main" id="{7DEBAE3C-7100-435B-926F-18B9FE5A1DD9}"/>
              </a:ext>
            </a:extLst>
          </p:cNvPr>
          <p:cNvSpPr txBox="1"/>
          <p:nvPr/>
        </p:nvSpPr>
        <p:spPr>
          <a:xfrm>
            <a:off x="5054929" y="5889014"/>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vous</a:t>
            </a:r>
            <a:endParaRPr kumimoji="0" lang="en-GB" sz="2400" b="0" i="0" u="none" strike="noStrike" kern="0" cap="none" spc="0" normalizeH="0" baseline="0" noProof="0" dirty="0">
              <a:ln>
                <a:noFill/>
              </a:ln>
              <a:solidFill>
                <a:srgbClr val="FF0000"/>
              </a:solidFill>
              <a:effectLst/>
              <a:uLnTx/>
              <a:uFillTx/>
            </a:endParaRPr>
          </a:p>
        </p:txBody>
      </p:sp>
      <p:sp>
        <p:nvSpPr>
          <p:cNvPr id="52" name="TextBox 51">
            <a:extLst>
              <a:ext uri="{FF2B5EF4-FFF2-40B4-BE49-F238E27FC236}">
                <a16:creationId xmlns:a16="http://schemas.microsoft.com/office/drawing/2014/main" id="{4B689ECE-8DA5-41C2-83DD-2029C653F3A8}"/>
              </a:ext>
            </a:extLst>
          </p:cNvPr>
          <p:cNvSpPr txBox="1"/>
          <p:nvPr/>
        </p:nvSpPr>
        <p:spPr>
          <a:xfrm>
            <a:off x="8385508" y="5889014"/>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you (plural)</a:t>
            </a:r>
            <a:endParaRPr kumimoji="0" lang="en-GB" sz="2400" b="0" i="0" u="none" strike="noStrike" kern="0" cap="none" spc="0" normalizeH="0" baseline="0" noProof="0" dirty="0">
              <a:ln>
                <a:noFill/>
              </a:ln>
              <a:solidFill>
                <a:srgbClr val="FF0000"/>
              </a:solidFill>
              <a:effectLst/>
              <a:uLnTx/>
              <a:uFillTx/>
            </a:endParaRPr>
          </a:p>
        </p:txBody>
      </p:sp>
      <p:sp>
        <p:nvSpPr>
          <p:cNvPr id="53" name="TextBox 52">
            <a:extLst>
              <a:ext uri="{FF2B5EF4-FFF2-40B4-BE49-F238E27FC236}">
                <a16:creationId xmlns:a16="http://schemas.microsoft.com/office/drawing/2014/main" id="{C2FDEE14-BDB7-4297-A4F0-8CDE6893364A}"/>
              </a:ext>
            </a:extLst>
          </p:cNvPr>
          <p:cNvSpPr txBox="1"/>
          <p:nvPr/>
        </p:nvSpPr>
        <p:spPr>
          <a:xfrm>
            <a:off x="1460362" y="2458034"/>
            <a:ext cx="3506571"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72C4">
                    <a:lumMod val="50000"/>
                  </a:srgbClr>
                </a:solidFill>
                <a:effectLst/>
                <a:uLnTx/>
                <a:uFillTx/>
              </a:rPr>
              <a:t>determiner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72C4">
                    <a:lumMod val="50000"/>
                  </a:srgbClr>
                </a:solidFill>
                <a:effectLst/>
                <a:uLnTx/>
                <a:uFillTx/>
              </a:rPr>
              <a:t>+ noun  </a:t>
            </a:r>
          </a:p>
        </p:txBody>
      </p:sp>
      <p:sp>
        <p:nvSpPr>
          <p:cNvPr id="54" name="TextBox 53">
            <a:extLst>
              <a:ext uri="{FF2B5EF4-FFF2-40B4-BE49-F238E27FC236}">
                <a16:creationId xmlns:a16="http://schemas.microsoft.com/office/drawing/2014/main" id="{1B7A7D20-E371-409C-A63C-749D1DFB99E9}"/>
              </a:ext>
            </a:extLst>
          </p:cNvPr>
          <p:cNvSpPr txBox="1"/>
          <p:nvPr/>
        </p:nvSpPr>
        <p:spPr>
          <a:xfrm>
            <a:off x="3132153" y="4671489"/>
            <a:ext cx="17071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72C4">
                    <a:lumMod val="50000"/>
                  </a:srgbClr>
                </a:solidFill>
                <a:effectLst/>
                <a:uLnTx/>
                <a:uFillTx/>
              </a:rPr>
              <a:t>verb</a:t>
            </a:r>
          </a:p>
        </p:txBody>
      </p:sp>
      <p:sp>
        <p:nvSpPr>
          <p:cNvPr id="55" name="Left Brace 54">
            <a:extLst>
              <a:ext uri="{FF2B5EF4-FFF2-40B4-BE49-F238E27FC236}">
                <a16:creationId xmlns:a16="http://schemas.microsoft.com/office/drawing/2014/main" id="{FC9731F8-F710-45F5-9378-B18602FA30F9}"/>
              </a:ext>
            </a:extLst>
          </p:cNvPr>
          <p:cNvSpPr/>
          <p:nvPr/>
        </p:nvSpPr>
        <p:spPr>
          <a:xfrm>
            <a:off x="4261120" y="1131687"/>
            <a:ext cx="806769" cy="3154484"/>
          </a:xfrm>
          <a:prstGeom prst="leftBrace">
            <a:avLst/>
          </a:prstGeom>
          <a:no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C32AC0CF-2CF7-4EED-B48A-715597199598}"/>
              </a:ext>
            </a:extLst>
          </p:cNvPr>
          <p:cNvSpPr txBox="1"/>
          <p:nvPr/>
        </p:nvSpPr>
        <p:spPr>
          <a:xfrm>
            <a:off x="2485636" y="5867148"/>
            <a:ext cx="214272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72C4">
                    <a:lumMod val="50000"/>
                  </a:srgbClr>
                </a:solidFill>
                <a:effectLst/>
                <a:uLnTx/>
                <a:uFillTx/>
              </a:rPr>
              <a:t>pronoun</a:t>
            </a:r>
          </a:p>
        </p:txBody>
      </p:sp>
      <p:cxnSp>
        <p:nvCxnSpPr>
          <p:cNvPr id="57" name="Straight Connector 56">
            <a:extLst>
              <a:ext uri="{FF2B5EF4-FFF2-40B4-BE49-F238E27FC236}">
                <a16:creationId xmlns:a16="http://schemas.microsoft.com/office/drawing/2014/main" id="{C885D059-1C5E-4AA1-9821-7A96E8BCD50E}"/>
              </a:ext>
            </a:extLst>
          </p:cNvPr>
          <p:cNvCxnSpPr/>
          <p:nvPr/>
        </p:nvCxnSpPr>
        <p:spPr>
          <a:xfrm>
            <a:off x="3990887" y="6141129"/>
            <a:ext cx="1057386" cy="0"/>
          </a:xfrm>
          <a:prstGeom prst="line">
            <a:avLst/>
          </a:prstGeom>
          <a:noFill/>
          <a:ln w="6350" cap="flat" cmpd="sng" algn="ctr">
            <a:solidFill>
              <a:srgbClr val="4472C4"/>
            </a:solidFill>
            <a:prstDash val="solid"/>
            <a:miter lim="800000"/>
          </a:ln>
          <a:effectLst/>
        </p:spPr>
      </p:cxnSp>
      <p:sp>
        <p:nvSpPr>
          <p:cNvPr id="58" name="TextBox 57">
            <a:extLst>
              <a:ext uri="{FF2B5EF4-FFF2-40B4-BE49-F238E27FC236}">
                <a16:creationId xmlns:a16="http://schemas.microsoft.com/office/drawing/2014/main" id="{FE702F86-E08B-4F0A-AE27-9B65698F955F}"/>
              </a:ext>
            </a:extLst>
          </p:cNvPr>
          <p:cNvSpPr txBox="1"/>
          <p:nvPr/>
        </p:nvSpPr>
        <p:spPr>
          <a:xfrm>
            <a:off x="5054929" y="2969531"/>
            <a:ext cx="419445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la chemise</a:t>
            </a:r>
          </a:p>
        </p:txBody>
      </p:sp>
      <p:sp>
        <p:nvSpPr>
          <p:cNvPr id="59" name="TextBox 58">
            <a:extLst>
              <a:ext uri="{FF2B5EF4-FFF2-40B4-BE49-F238E27FC236}">
                <a16:creationId xmlns:a16="http://schemas.microsoft.com/office/drawing/2014/main" id="{AA08B60C-B112-4576-A2E3-CD0695833437}"/>
              </a:ext>
            </a:extLst>
          </p:cNvPr>
          <p:cNvSpPr txBox="1"/>
          <p:nvPr/>
        </p:nvSpPr>
        <p:spPr>
          <a:xfrm>
            <a:off x="8385508" y="2962560"/>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shirt</a:t>
            </a:r>
            <a:endParaRPr kumimoji="0" lang="en-GB" sz="2400" b="0" i="0" u="none" strike="noStrike" kern="0" cap="none" spc="0" normalizeH="0" baseline="0" noProof="0" dirty="0">
              <a:ln>
                <a:noFill/>
              </a:ln>
              <a:solidFill>
                <a:srgbClr val="FF0000"/>
              </a:solidFill>
              <a:effectLst/>
              <a:uLnTx/>
              <a:uFillTx/>
            </a:endParaRPr>
          </a:p>
        </p:txBody>
      </p:sp>
      <p:sp>
        <p:nvSpPr>
          <p:cNvPr id="60" name="TextBox 59">
            <a:extLst>
              <a:ext uri="{FF2B5EF4-FFF2-40B4-BE49-F238E27FC236}">
                <a16:creationId xmlns:a16="http://schemas.microsoft.com/office/drawing/2014/main" id="{5537A15A-B0E0-4BC8-8BAB-BD88305707B3}"/>
              </a:ext>
            </a:extLst>
          </p:cNvPr>
          <p:cNvSpPr txBox="1"/>
          <p:nvPr/>
        </p:nvSpPr>
        <p:spPr>
          <a:xfrm>
            <a:off x="5067890" y="5402436"/>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bien</a:t>
            </a:r>
          </a:p>
        </p:txBody>
      </p:sp>
      <p:sp>
        <p:nvSpPr>
          <p:cNvPr id="61" name="TextBox 60">
            <a:extLst>
              <a:ext uri="{FF2B5EF4-FFF2-40B4-BE49-F238E27FC236}">
                <a16:creationId xmlns:a16="http://schemas.microsoft.com/office/drawing/2014/main" id="{7532337F-2C0D-4765-8D90-D7C68A6934D5}"/>
              </a:ext>
            </a:extLst>
          </p:cNvPr>
          <p:cNvSpPr txBox="1"/>
          <p:nvPr/>
        </p:nvSpPr>
        <p:spPr>
          <a:xfrm>
            <a:off x="8385508" y="5401270"/>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good, well</a:t>
            </a:r>
            <a:endParaRPr kumimoji="0" lang="en-GB" sz="2400" b="0" i="0" u="none" strike="noStrike" kern="0" cap="none" spc="0" normalizeH="0" baseline="0" noProof="0" dirty="0">
              <a:ln>
                <a:noFill/>
              </a:ln>
              <a:solidFill>
                <a:srgbClr val="FF0000"/>
              </a:solidFill>
              <a:effectLst/>
              <a:uLnTx/>
              <a:uFillTx/>
            </a:endParaRPr>
          </a:p>
        </p:txBody>
      </p:sp>
      <p:sp>
        <p:nvSpPr>
          <p:cNvPr id="63" name="TextBox 62">
            <a:extLst>
              <a:ext uri="{FF2B5EF4-FFF2-40B4-BE49-F238E27FC236}">
                <a16:creationId xmlns:a16="http://schemas.microsoft.com/office/drawing/2014/main" id="{41826FB2-9242-4BA5-A14A-8CB2EE599323}"/>
              </a:ext>
            </a:extLst>
          </p:cNvPr>
          <p:cNvSpPr txBox="1"/>
          <p:nvPr/>
        </p:nvSpPr>
        <p:spPr>
          <a:xfrm>
            <a:off x="2643394" y="5370451"/>
            <a:ext cx="17071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72C4">
                    <a:lumMod val="50000"/>
                  </a:srgbClr>
                </a:solidFill>
                <a:effectLst/>
                <a:uLnTx/>
                <a:uFillTx/>
              </a:rPr>
              <a:t>adverb</a:t>
            </a:r>
          </a:p>
        </p:txBody>
      </p:sp>
      <p:cxnSp>
        <p:nvCxnSpPr>
          <p:cNvPr id="64" name="Straight Connector 63">
            <a:extLst>
              <a:ext uri="{FF2B5EF4-FFF2-40B4-BE49-F238E27FC236}">
                <a16:creationId xmlns:a16="http://schemas.microsoft.com/office/drawing/2014/main" id="{B8418C0E-EB14-4F9F-BD32-1442AA8E693E}"/>
              </a:ext>
            </a:extLst>
          </p:cNvPr>
          <p:cNvCxnSpPr/>
          <p:nvPr/>
        </p:nvCxnSpPr>
        <p:spPr>
          <a:xfrm>
            <a:off x="3985747" y="5632102"/>
            <a:ext cx="1057386" cy="0"/>
          </a:xfrm>
          <a:prstGeom prst="line">
            <a:avLst/>
          </a:prstGeom>
          <a:noFill/>
          <a:ln w="6350" cap="flat" cmpd="sng" algn="ctr">
            <a:solidFill>
              <a:srgbClr val="4472C4"/>
            </a:solidFill>
            <a:prstDash val="solid"/>
            <a:miter lim="800000"/>
          </a:ln>
          <a:effectLst/>
        </p:spPr>
      </p:cxnSp>
      <p:sp>
        <p:nvSpPr>
          <p:cNvPr id="65" name="TextBox 64">
            <a:extLst>
              <a:ext uri="{FF2B5EF4-FFF2-40B4-BE49-F238E27FC236}">
                <a16:creationId xmlns:a16="http://schemas.microsoft.com/office/drawing/2014/main" id="{D7D1C9C8-E8F1-4220-A7B3-E4F5B171A182}"/>
              </a:ext>
            </a:extLst>
          </p:cNvPr>
          <p:cNvSpPr txBox="1"/>
          <p:nvPr/>
        </p:nvSpPr>
        <p:spPr>
          <a:xfrm>
            <a:off x="5054929" y="4915855"/>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regarder</a:t>
            </a: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66" name="TextBox 65">
            <a:extLst>
              <a:ext uri="{FF2B5EF4-FFF2-40B4-BE49-F238E27FC236}">
                <a16:creationId xmlns:a16="http://schemas.microsoft.com/office/drawing/2014/main" id="{48429B30-97B2-4735-A04E-E44C0CEB4E4F}"/>
              </a:ext>
            </a:extLst>
          </p:cNvPr>
          <p:cNvSpPr txBox="1"/>
          <p:nvPr/>
        </p:nvSpPr>
        <p:spPr>
          <a:xfrm>
            <a:off x="8385507" y="4913528"/>
            <a:ext cx="40832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to </a:t>
            </a:r>
            <a:r>
              <a:rPr lang="en-GB" sz="2400" kern="0" dirty="0">
                <a:solidFill>
                  <a:srgbClr val="4472C4">
                    <a:lumMod val="50000"/>
                  </a:srgbClr>
                </a:solidFill>
              </a:rPr>
              <a:t>watch</a:t>
            </a:r>
            <a:r>
              <a:rPr kumimoji="0" lang="en-GB" sz="2400" b="0" i="0" u="none" strike="noStrike" kern="0" cap="none" spc="0" normalizeH="0" baseline="0" noProof="0" dirty="0">
                <a:ln>
                  <a:noFill/>
                </a:ln>
                <a:solidFill>
                  <a:srgbClr val="4472C4">
                    <a:lumMod val="50000"/>
                  </a:srgbClr>
                </a:solidFill>
                <a:effectLst/>
                <a:uLnTx/>
                <a:uFillTx/>
              </a:rPr>
              <a:t>, to</a:t>
            </a:r>
            <a:r>
              <a:rPr kumimoji="0" lang="en-GB" sz="2400" b="0" i="0" u="none" strike="noStrike" kern="0" cap="none" spc="0" normalizeH="0" noProof="0" dirty="0">
                <a:ln>
                  <a:noFill/>
                </a:ln>
                <a:solidFill>
                  <a:srgbClr val="4472C4">
                    <a:lumMod val="50000"/>
                  </a:srgbClr>
                </a:solidFill>
                <a:effectLst/>
                <a:uLnTx/>
                <a:uFillTx/>
              </a:rPr>
              <a:t> look at</a:t>
            </a:r>
            <a:endParaRPr kumimoji="0" lang="en-GB" sz="2400" b="0" i="0" u="none" strike="noStrike" kern="0" cap="none" spc="0" normalizeH="0" baseline="0" noProof="0" dirty="0">
              <a:ln>
                <a:noFill/>
              </a:ln>
              <a:solidFill>
                <a:srgbClr val="FF0000"/>
              </a:solidFill>
              <a:effectLst/>
              <a:uLnTx/>
              <a:uFillTx/>
            </a:endParaRPr>
          </a:p>
        </p:txBody>
      </p:sp>
      <p:sp>
        <p:nvSpPr>
          <p:cNvPr id="67" name="Left Brace 66">
            <a:extLst>
              <a:ext uri="{FF2B5EF4-FFF2-40B4-BE49-F238E27FC236}">
                <a16:creationId xmlns:a16="http://schemas.microsoft.com/office/drawing/2014/main" id="{8E8ED633-3193-43AB-A285-DFC58FD440ED}"/>
              </a:ext>
            </a:extLst>
          </p:cNvPr>
          <p:cNvSpPr/>
          <p:nvPr/>
        </p:nvSpPr>
        <p:spPr>
          <a:xfrm>
            <a:off x="4224979" y="4497061"/>
            <a:ext cx="806769" cy="830998"/>
          </a:xfrm>
          <a:prstGeom prst="leftBrace">
            <a:avLst/>
          </a:prstGeom>
          <a:no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5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5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2" nodeType="click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45"/>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2" nodeType="clickEffect">
                                  <p:stCondLst>
                                    <p:cond delay="0"/>
                                  </p:stCondLst>
                                  <p:childTnLst>
                                    <p:set>
                                      <p:cBhvr>
                                        <p:cTn id="138" dur="1" fill="hold">
                                          <p:stCondLst>
                                            <p:cond delay="0"/>
                                          </p:stCondLst>
                                        </p:cTn>
                                        <p:tgtEl>
                                          <p:spTgt spid="4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4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2" nodeType="clickEffect">
                                  <p:stCondLst>
                                    <p:cond delay="0"/>
                                  </p:stCondLst>
                                  <p:childTnLst>
                                    <p:set>
                                      <p:cBhvr>
                                        <p:cTn id="146" dur="1" fill="hold">
                                          <p:stCondLst>
                                            <p:cond delay="0"/>
                                          </p:stCondLst>
                                        </p:cTn>
                                        <p:tgtEl>
                                          <p:spTgt spid="46"/>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2"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43"/>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47"/>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2" nodeType="clickEffect">
                                  <p:stCondLst>
                                    <p:cond delay="0"/>
                                  </p:stCondLst>
                                  <p:childTnLst>
                                    <p:set>
                                      <p:cBhvr>
                                        <p:cTn id="162" dur="1" fill="hold">
                                          <p:stCondLst>
                                            <p:cond delay="0"/>
                                          </p:stCondLst>
                                        </p:cTn>
                                        <p:tgtEl>
                                          <p:spTgt spid="47"/>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1" nodeType="clickEffect">
                                  <p:stCondLst>
                                    <p:cond delay="0"/>
                                  </p:stCondLst>
                                  <p:childTnLst>
                                    <p:set>
                                      <p:cBhvr>
                                        <p:cTn id="166" dur="1" fill="hold">
                                          <p:stCondLst>
                                            <p:cond delay="0"/>
                                          </p:stCondLst>
                                        </p:cTn>
                                        <p:tgtEl>
                                          <p:spTgt spid="52"/>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2" nodeType="clickEffect">
                                  <p:stCondLst>
                                    <p:cond delay="0"/>
                                  </p:stCondLst>
                                  <p:childTnLst>
                                    <p:set>
                                      <p:cBhvr>
                                        <p:cTn id="170" dur="1" fill="hold">
                                          <p:stCondLst>
                                            <p:cond delay="0"/>
                                          </p:stCondLst>
                                        </p:cTn>
                                        <p:tgtEl>
                                          <p:spTgt spid="52"/>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2" nodeType="clickEffect">
                                  <p:stCondLst>
                                    <p:cond delay="0"/>
                                  </p:stCondLst>
                                  <p:childTnLst>
                                    <p:set>
                                      <p:cBhvr>
                                        <p:cTn id="174" dur="1" fill="hold">
                                          <p:stCondLst>
                                            <p:cond delay="0"/>
                                          </p:stCondLst>
                                        </p:cTn>
                                        <p:tgtEl>
                                          <p:spTgt spid="48"/>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1" nodeType="clickEffect">
                                  <p:stCondLst>
                                    <p:cond delay="0"/>
                                  </p:stCondLst>
                                  <p:childTnLst>
                                    <p:set>
                                      <p:cBhvr>
                                        <p:cTn id="178" dur="1" fill="hold">
                                          <p:stCondLst>
                                            <p:cond delay="0"/>
                                          </p:stCondLst>
                                        </p:cTn>
                                        <p:tgtEl>
                                          <p:spTgt spid="48"/>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1" nodeType="clickEffect">
                                  <p:stCondLst>
                                    <p:cond delay="0"/>
                                  </p:stCondLst>
                                  <p:childTnLst>
                                    <p:set>
                                      <p:cBhvr>
                                        <p:cTn id="182" dur="1" fill="hold">
                                          <p:stCondLst>
                                            <p:cond delay="0"/>
                                          </p:stCondLst>
                                        </p:cTn>
                                        <p:tgtEl>
                                          <p:spTgt spid="44"/>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2" nodeType="clickEffect">
                                  <p:stCondLst>
                                    <p:cond delay="0"/>
                                  </p:stCondLst>
                                  <p:childTnLst>
                                    <p:set>
                                      <p:cBhvr>
                                        <p:cTn id="186" dur="1" fill="hold">
                                          <p:stCondLst>
                                            <p:cond delay="0"/>
                                          </p:stCondLst>
                                        </p:cTn>
                                        <p:tgtEl>
                                          <p:spTgt spid="44"/>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1" nodeType="clickEffect">
                                  <p:stCondLst>
                                    <p:cond delay="0"/>
                                  </p:stCondLst>
                                  <p:childTnLst>
                                    <p:set>
                                      <p:cBhvr>
                                        <p:cTn id="190" dur="1" fill="hold">
                                          <p:stCondLst>
                                            <p:cond delay="0"/>
                                          </p:stCondLst>
                                        </p:cTn>
                                        <p:tgtEl>
                                          <p:spTgt spid="59"/>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2" nodeType="clickEffect">
                                  <p:stCondLst>
                                    <p:cond delay="0"/>
                                  </p:stCondLst>
                                  <p:childTnLst>
                                    <p:set>
                                      <p:cBhvr>
                                        <p:cTn id="194" dur="1" fill="hold">
                                          <p:stCondLst>
                                            <p:cond delay="0"/>
                                          </p:stCondLst>
                                        </p:cTn>
                                        <p:tgtEl>
                                          <p:spTgt spid="59"/>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1" nodeType="clickEffect">
                                  <p:stCondLst>
                                    <p:cond delay="0"/>
                                  </p:stCondLst>
                                  <p:childTnLst>
                                    <p:set>
                                      <p:cBhvr>
                                        <p:cTn id="198" dur="1" fill="hold">
                                          <p:stCondLst>
                                            <p:cond delay="0"/>
                                          </p:stCondLst>
                                        </p:cTn>
                                        <p:tgtEl>
                                          <p:spTgt spid="61"/>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2" nodeType="clickEffect">
                                  <p:stCondLst>
                                    <p:cond delay="0"/>
                                  </p:stCondLst>
                                  <p:childTnLst>
                                    <p:set>
                                      <p:cBhvr>
                                        <p:cTn id="202" dur="1" fill="hold">
                                          <p:stCondLst>
                                            <p:cond delay="0"/>
                                          </p:stCondLst>
                                        </p:cTn>
                                        <p:tgtEl>
                                          <p:spTgt spid="61"/>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1" nodeType="clickEffect">
                                  <p:stCondLst>
                                    <p:cond delay="0"/>
                                  </p:stCondLst>
                                  <p:childTnLst>
                                    <p:set>
                                      <p:cBhvr>
                                        <p:cTn id="206" dur="1" fill="hold">
                                          <p:stCondLst>
                                            <p:cond delay="0"/>
                                          </p:stCondLst>
                                        </p:cTn>
                                        <p:tgtEl>
                                          <p:spTgt spid="66"/>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2" nodeType="clickEffect">
                                  <p:stCondLst>
                                    <p:cond delay="0"/>
                                  </p:stCondLst>
                                  <p:childTnLst>
                                    <p:set>
                                      <p:cBhvr>
                                        <p:cTn id="21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3" grpId="1"/>
      <p:bldP spid="43" grpId="2"/>
      <p:bldP spid="44" grpId="0"/>
      <p:bldP spid="44" grpId="1"/>
      <p:bldP spid="44" grpId="2"/>
      <p:bldP spid="45" grpId="0"/>
      <p:bldP spid="45" grpId="1"/>
      <p:bldP spid="45" grpId="2"/>
      <p:bldP spid="46" grpId="0"/>
      <p:bldP spid="46" grpId="1"/>
      <p:bldP spid="46" grpId="2"/>
      <p:bldP spid="47" grpId="0"/>
      <p:bldP spid="47" grpId="1"/>
      <p:bldP spid="47" grpId="2"/>
      <p:bldP spid="48" grpId="0"/>
      <p:bldP spid="48" grpId="1"/>
      <p:bldP spid="48" grpId="2"/>
      <p:bldP spid="49" grpId="0"/>
      <p:bldP spid="50" grpId="0"/>
      <p:bldP spid="50" grpId="1"/>
      <p:bldP spid="50" grpId="2"/>
      <p:bldP spid="51" grpId="0"/>
      <p:bldP spid="52" grpId="0"/>
      <p:bldP spid="52" grpId="1"/>
      <p:bldP spid="52" grpId="2"/>
      <p:bldP spid="53" grpId="0"/>
      <p:bldP spid="54" grpId="0"/>
      <p:bldP spid="55" grpId="0" animBg="1"/>
      <p:bldP spid="56" grpId="0"/>
      <p:bldP spid="58" grpId="0"/>
      <p:bldP spid="59" grpId="0"/>
      <p:bldP spid="59" grpId="1"/>
      <p:bldP spid="59" grpId="2"/>
      <p:bldP spid="60" grpId="0"/>
      <p:bldP spid="61" grpId="0"/>
      <p:bldP spid="61" grpId="1"/>
      <p:bldP spid="61" grpId="2"/>
      <p:bldP spid="63" grpId="0"/>
      <p:bldP spid="65" grpId="0"/>
      <p:bldP spid="66" grpId="0"/>
      <p:bldP spid="66" grpId="1"/>
      <p:bldP spid="66" grpId="2"/>
      <p:bldP spid="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02CB41-3855-4843-929A-C3A4C447114D}"/>
              </a:ext>
            </a:extLst>
          </p:cNvPr>
          <p:cNvSpPr/>
          <p:nvPr/>
        </p:nvSpPr>
        <p:spPr>
          <a:xfrm>
            <a:off x="1332660" y="2852806"/>
            <a:ext cx="10320547" cy="954107"/>
          </a:xfrm>
          <a:prstGeom prst="rect">
            <a:avLst/>
          </a:prstGeom>
        </p:spPr>
        <p:txBody>
          <a:bodyPr wrap="square">
            <a:spAutoFit/>
          </a:bodyPr>
          <a:lstStyle/>
          <a:p>
            <a:r>
              <a:rPr lang="en-GB" sz="2800" dirty="0">
                <a:solidFill>
                  <a:srgbClr val="02456F"/>
                </a:solidFill>
                <a:latin typeface="Century Gothic" panose="020B0502020202020204" pitchFamily="34" charset="0"/>
              </a:rPr>
              <a:t>	</a:t>
            </a:r>
          </a:p>
          <a:p>
            <a:r>
              <a:rPr lang="en-GB" sz="2800" b="1" dirty="0">
                <a:solidFill>
                  <a:srgbClr val="02456F"/>
                </a:solidFill>
                <a:latin typeface="Century Gothic" panose="020B0502020202020204" pitchFamily="34" charset="0"/>
              </a:rPr>
              <a:t>‘You’ to one person	   </a:t>
            </a:r>
            <a:r>
              <a:rPr lang="fr-FR" sz="2800" dirty="0">
                <a:solidFill>
                  <a:srgbClr val="02456F"/>
                </a:solidFill>
                <a:latin typeface="Century Gothic" panose="020B0502020202020204" pitchFamily="34" charset="0"/>
              </a:rPr>
              <a:t>→    </a:t>
            </a:r>
            <a:r>
              <a:rPr lang="en-GB" sz="2800" b="1" dirty="0">
                <a:solidFill>
                  <a:srgbClr val="02456F"/>
                </a:solidFill>
                <a:latin typeface="Century Gothic" panose="020B0502020202020204" pitchFamily="34" charset="0"/>
              </a:rPr>
              <a:t>‘You’ to more than one person</a:t>
            </a:r>
            <a:endParaRPr lang="en-GB" sz="2800" dirty="0">
              <a:solidFill>
                <a:srgbClr val="02456F"/>
              </a:solidFill>
              <a:latin typeface="Century Gothic" panose="020B0502020202020204" pitchFamily="34" charset="0"/>
            </a:endParaRPr>
          </a:p>
        </p:txBody>
      </p:sp>
      <p:sp>
        <p:nvSpPr>
          <p:cNvPr id="5" name="Rectangle 4">
            <a:extLst>
              <a:ext uri="{FF2B5EF4-FFF2-40B4-BE49-F238E27FC236}">
                <a16:creationId xmlns:a16="http://schemas.microsoft.com/office/drawing/2014/main" id="{CF68ED02-A0A9-4BE1-9C62-9960B6A9AD1F}"/>
              </a:ext>
            </a:extLst>
          </p:cNvPr>
          <p:cNvSpPr/>
          <p:nvPr/>
        </p:nvSpPr>
        <p:spPr>
          <a:xfrm>
            <a:off x="1799913" y="3970986"/>
            <a:ext cx="7626698" cy="523220"/>
          </a:xfrm>
          <a:prstGeom prst="rect">
            <a:avLst/>
          </a:prstGeom>
        </p:spPr>
        <p:txBody>
          <a:bodyPr wrap="square">
            <a:spAutoFit/>
          </a:bodyPr>
          <a:lstStyle/>
          <a:p>
            <a:pPr algn="ctr"/>
            <a:r>
              <a:rPr lang="fr-FR" sz="2800" dirty="0">
                <a:solidFill>
                  <a:srgbClr val="02456F"/>
                </a:solidFill>
                <a:latin typeface="Century Gothic" panose="020B0502020202020204" pitchFamily="34" charset="0"/>
              </a:rPr>
              <a:t>tu joues     	     →	     vous jou</a:t>
            </a:r>
            <a:r>
              <a:rPr lang="fr-FR" sz="2800" b="1" dirty="0">
                <a:solidFill>
                  <a:srgbClr val="E56700"/>
                </a:solidFill>
                <a:latin typeface="Century Gothic" panose="020B0502020202020204" pitchFamily="34" charset="0"/>
              </a:rPr>
              <a:t>ez</a:t>
            </a:r>
            <a:endParaRPr lang="en-GB" sz="2800" dirty="0">
              <a:solidFill>
                <a:srgbClr val="E56700"/>
              </a:solidFill>
              <a:latin typeface="Century Gothic" panose="020B0502020202020204" pitchFamily="34" charset="0"/>
            </a:endParaRPr>
          </a:p>
        </p:txBody>
      </p:sp>
      <p:sp>
        <p:nvSpPr>
          <p:cNvPr id="7" name="Title 3">
            <a:extLst>
              <a:ext uri="{FF2B5EF4-FFF2-40B4-BE49-F238E27FC236}">
                <a16:creationId xmlns:a16="http://schemas.microsoft.com/office/drawing/2014/main" id="{5A191DA1-D7D4-4F2C-9957-F8F4178FD3D1}"/>
              </a:ext>
            </a:extLst>
          </p:cNvPr>
          <p:cNvSpPr>
            <a:spLocks noGrp="1"/>
          </p:cNvSpPr>
          <p:nvPr>
            <p:ph type="title"/>
          </p:nvPr>
        </p:nvSpPr>
        <p:spPr>
          <a:xfrm>
            <a:off x="0" y="213557"/>
            <a:ext cx="6096000" cy="647577"/>
          </a:xfrm>
        </p:spPr>
        <p:txBody>
          <a:bodyPr>
            <a:noAutofit/>
          </a:bodyPr>
          <a:lstStyle/>
          <a:p>
            <a:r>
              <a:rPr lang="en-GB" sz="2800" b="1" dirty="0">
                <a:solidFill>
                  <a:schemeClr val="bg1"/>
                </a:solidFill>
                <a:latin typeface="Century Gothic" panose="020B0502020202020204" pitchFamily="34" charset="0"/>
              </a:rPr>
              <a:t>Talking to others: </a:t>
            </a:r>
            <a:r>
              <a:rPr lang="en-GB" sz="2800" b="1" i="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and </a:t>
            </a:r>
            <a:r>
              <a:rPr lang="en-GB" sz="2800" b="1" i="1" dirty="0" err="1">
                <a:solidFill>
                  <a:schemeClr val="bg1"/>
                </a:solidFill>
                <a:latin typeface="Century Gothic" panose="020B0502020202020204" pitchFamily="34" charset="0"/>
              </a:rPr>
              <a:t>vous</a:t>
            </a:r>
            <a:endParaRPr lang="en-GB" sz="2800" b="1" i="1" dirty="0">
              <a:solidFill>
                <a:schemeClr val="bg1"/>
              </a:solidFill>
              <a:latin typeface="Century Gothic" panose="020B0502020202020204" pitchFamily="34" charset="0"/>
            </a:endParaRPr>
          </a:p>
        </p:txBody>
      </p:sp>
      <p:sp>
        <p:nvSpPr>
          <p:cNvPr id="8" name="Rectangle 7">
            <a:extLst>
              <a:ext uri="{FF2B5EF4-FFF2-40B4-BE49-F238E27FC236}">
                <a16:creationId xmlns:a16="http://schemas.microsoft.com/office/drawing/2014/main" id="{C6987DA1-F86E-4FF6-B835-4CE5BB22DF62}"/>
              </a:ext>
            </a:extLst>
          </p:cNvPr>
          <p:cNvSpPr/>
          <p:nvPr/>
        </p:nvSpPr>
        <p:spPr>
          <a:xfrm>
            <a:off x="228600" y="1323341"/>
            <a:ext cx="11639760" cy="1815882"/>
          </a:xfrm>
          <a:prstGeom prst="rect">
            <a:avLst/>
          </a:prstGeom>
        </p:spPr>
        <p:txBody>
          <a:bodyPr wrap="square">
            <a:spAutoFit/>
          </a:bodyPr>
          <a:lstStyle/>
          <a:p>
            <a:r>
              <a:rPr lang="en-GB" sz="2800" dirty="0">
                <a:solidFill>
                  <a:srgbClr val="02456F"/>
                </a:solidFill>
                <a:latin typeface="Century Gothic" panose="020B0502020202020204" pitchFamily="34" charset="0"/>
              </a:rPr>
              <a:t>To say </a:t>
            </a:r>
            <a:r>
              <a:rPr lang="en-GB" sz="2800" b="1" dirty="0">
                <a:solidFill>
                  <a:srgbClr val="02456F"/>
                </a:solidFill>
                <a:latin typeface="Century Gothic" panose="020B0502020202020204" pitchFamily="34" charset="0"/>
              </a:rPr>
              <a:t>‘you (plural)</a:t>
            </a:r>
            <a:r>
              <a:rPr lang="en-GB" sz="2800" b="1" dirty="0">
                <a:solidFill>
                  <a:srgbClr val="105076"/>
                </a:solidFill>
                <a:latin typeface="Century Gothic" panose="020B0502020202020204" pitchFamily="34" charset="0"/>
              </a:rPr>
              <a:t>’ + regular -ER verb</a:t>
            </a:r>
            <a:r>
              <a:rPr lang="en-GB" sz="2800" dirty="0">
                <a:solidFill>
                  <a:srgbClr val="105076"/>
                </a:solidFill>
                <a:latin typeface="Century Gothic" panose="020B0502020202020204" pitchFamily="34" charset="0"/>
              </a:rPr>
              <a:t> in French, the verb is the short form and ends in </a:t>
            </a:r>
            <a:r>
              <a:rPr lang="en-GB" sz="2800" b="1" dirty="0">
                <a:solidFill>
                  <a:srgbClr val="EA5F00"/>
                </a:solidFill>
                <a:latin typeface="Century Gothic" panose="020B0502020202020204" pitchFamily="34" charset="0"/>
              </a:rPr>
              <a:t>-</a:t>
            </a:r>
            <a:r>
              <a:rPr lang="en-GB" sz="2800" b="1" dirty="0" err="1">
                <a:solidFill>
                  <a:srgbClr val="EA5F00"/>
                </a:solidFill>
                <a:latin typeface="Century Gothic" panose="020B0502020202020204" pitchFamily="34" charset="0"/>
              </a:rPr>
              <a:t>ez</a:t>
            </a:r>
            <a:r>
              <a:rPr lang="en-GB" sz="2800" dirty="0" err="1">
                <a:solidFill>
                  <a:srgbClr val="105076"/>
                </a:solidFill>
                <a:latin typeface="Century Gothic" panose="020B0502020202020204" pitchFamily="34" charset="0"/>
              </a:rPr>
              <a:t>.</a:t>
            </a:r>
            <a:endParaRPr lang="en-GB" sz="2800" dirty="0">
              <a:solidFill>
                <a:srgbClr val="105076"/>
              </a:solidFill>
              <a:latin typeface="Century Gothic" panose="020B0502020202020204" pitchFamily="34" charset="0"/>
            </a:endParaRPr>
          </a:p>
          <a:p>
            <a:endParaRPr lang="en-GB" sz="2800" dirty="0">
              <a:solidFill>
                <a:srgbClr val="105076"/>
              </a:solidFill>
              <a:latin typeface="Century Gothic" panose="020B0502020202020204" pitchFamily="34" charset="0"/>
            </a:endParaRPr>
          </a:p>
          <a:p>
            <a:r>
              <a:rPr lang="en-GB" sz="2800" dirty="0">
                <a:solidFill>
                  <a:srgbClr val="02456F"/>
                </a:solidFill>
                <a:latin typeface="Century Gothic" panose="020B0502020202020204" pitchFamily="34" charset="0"/>
              </a:rPr>
              <a:t>For example:</a:t>
            </a:r>
          </a:p>
        </p:txBody>
      </p:sp>
      <p:sp>
        <p:nvSpPr>
          <p:cNvPr id="9" name="Rectangle 8">
            <a:extLst>
              <a:ext uri="{FF2B5EF4-FFF2-40B4-BE49-F238E27FC236}">
                <a16:creationId xmlns:a16="http://schemas.microsoft.com/office/drawing/2014/main" id="{288E36EB-83EE-4819-A4E8-136C680A27F2}"/>
              </a:ext>
            </a:extLst>
          </p:cNvPr>
          <p:cNvSpPr/>
          <p:nvPr/>
        </p:nvSpPr>
        <p:spPr>
          <a:xfrm>
            <a:off x="1332660" y="4626878"/>
            <a:ext cx="8510952" cy="523220"/>
          </a:xfrm>
          <a:prstGeom prst="rect">
            <a:avLst/>
          </a:prstGeom>
        </p:spPr>
        <p:txBody>
          <a:bodyPr wrap="square">
            <a:spAutoFit/>
          </a:bodyPr>
          <a:lstStyle/>
          <a:p>
            <a:pPr algn="ctr"/>
            <a:r>
              <a:rPr lang="fr-FR" sz="2800" dirty="0">
                <a:solidFill>
                  <a:srgbClr val="02456F"/>
                </a:solidFill>
                <a:latin typeface="Century Gothic" panose="020B0502020202020204" pitchFamily="34" charset="0"/>
              </a:rPr>
              <a:t> tu manges         →     vous mang</a:t>
            </a:r>
            <a:r>
              <a:rPr lang="fr-FR" sz="2800" b="1" dirty="0">
                <a:solidFill>
                  <a:srgbClr val="E56700"/>
                </a:solidFill>
                <a:latin typeface="Century Gothic" panose="020B0502020202020204" pitchFamily="34" charset="0"/>
              </a:rPr>
              <a:t>ez</a:t>
            </a:r>
            <a:endParaRPr lang="en-GB" sz="2800" dirty="0">
              <a:solidFill>
                <a:srgbClr val="02456F"/>
              </a:solidFill>
              <a:latin typeface="Century Gothic" panose="020B0502020202020204" pitchFamily="34" charset="0"/>
            </a:endParaRPr>
          </a:p>
        </p:txBody>
      </p:sp>
      <p:sp>
        <p:nvSpPr>
          <p:cNvPr id="11" name="TextBox 10">
            <a:extLst>
              <a:ext uri="{FF2B5EF4-FFF2-40B4-BE49-F238E27FC236}">
                <a16:creationId xmlns:a16="http://schemas.microsoft.com/office/drawing/2014/main" id="{EC4C19B9-4033-45C6-8007-3BE74A41E246}"/>
              </a:ext>
            </a:extLst>
          </p:cNvPr>
          <p:cNvSpPr txBox="1"/>
          <p:nvPr/>
        </p:nvSpPr>
        <p:spPr>
          <a:xfrm>
            <a:off x="351692" y="3955285"/>
            <a:ext cx="1749672"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jouer</a:t>
            </a:r>
          </a:p>
        </p:txBody>
      </p:sp>
      <p:sp>
        <p:nvSpPr>
          <p:cNvPr id="12" name="TextBox 11">
            <a:extLst>
              <a:ext uri="{FF2B5EF4-FFF2-40B4-BE49-F238E27FC236}">
                <a16:creationId xmlns:a16="http://schemas.microsoft.com/office/drawing/2014/main" id="{506A32B2-3518-48D7-8E99-FDCDCE5761F4}"/>
              </a:ext>
            </a:extLst>
          </p:cNvPr>
          <p:cNvSpPr txBox="1"/>
          <p:nvPr/>
        </p:nvSpPr>
        <p:spPr>
          <a:xfrm>
            <a:off x="351692" y="4637229"/>
            <a:ext cx="1749672"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manger</a:t>
            </a:r>
          </a:p>
        </p:txBody>
      </p:sp>
      <p:sp>
        <p:nvSpPr>
          <p:cNvPr id="15" name="Rounded Rectangle 46">
            <a:extLst>
              <a:ext uri="{FF2B5EF4-FFF2-40B4-BE49-F238E27FC236}">
                <a16:creationId xmlns:a16="http://schemas.microsoft.com/office/drawing/2014/main" id="{1FEA479F-1C00-435C-BA6D-2E97D4989E49}"/>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58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02C350-FDEE-461C-8EB0-8CD6B907A3EC}"/>
              </a:ext>
            </a:extLst>
          </p:cNvPr>
          <p:cNvSpPr>
            <a:spLocks noGrp="1"/>
          </p:cNvSpPr>
          <p:nvPr>
            <p:ph type="title"/>
          </p:nvPr>
        </p:nvSpPr>
        <p:spPr>
          <a:xfrm>
            <a:off x="0" y="213557"/>
            <a:ext cx="2584174" cy="647577"/>
          </a:xfrm>
        </p:spPr>
        <p:txBody>
          <a:bodyPr/>
          <a:lstStyle/>
          <a:p>
            <a:r>
              <a:rPr lang="en-GB" dirty="0"/>
              <a:t>À </a:t>
            </a:r>
            <a:r>
              <a:rPr lang="en-GB" dirty="0" err="1"/>
              <a:t>l’école</a:t>
            </a:r>
            <a:endParaRPr lang="en-GB" dirty="0"/>
          </a:p>
        </p:txBody>
      </p:sp>
      <p:pic>
        <p:nvPicPr>
          <p:cNvPr id="6" name="Picture 5" descr="A child with a sad face&#10;&#10;Description automatically generated">
            <a:extLst>
              <a:ext uri="{FF2B5EF4-FFF2-40B4-BE49-F238E27FC236}">
                <a16:creationId xmlns:a16="http://schemas.microsoft.com/office/drawing/2014/main" id="{0330D016-BF63-430E-9254-2A0AB44ED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18" y="450328"/>
            <a:ext cx="2183296" cy="2183296"/>
          </a:xfrm>
          <a:prstGeom prst="rect">
            <a:avLst/>
          </a:prstGeom>
        </p:spPr>
      </p:pic>
      <p:sp>
        <p:nvSpPr>
          <p:cNvPr id="7" name="TextBox 6">
            <a:extLst>
              <a:ext uri="{FF2B5EF4-FFF2-40B4-BE49-F238E27FC236}">
                <a16:creationId xmlns:a16="http://schemas.microsoft.com/office/drawing/2014/main" id="{D6FF0EE7-1992-46F7-A5F0-09791ADABEC7}"/>
              </a:ext>
            </a:extLst>
          </p:cNvPr>
          <p:cNvSpPr txBox="1"/>
          <p:nvPr/>
        </p:nvSpPr>
        <p:spPr>
          <a:xfrm>
            <a:off x="2584174" y="213557"/>
            <a:ext cx="7951304" cy="769441"/>
          </a:xfrm>
          <a:prstGeom prst="rect">
            <a:avLst/>
          </a:prstGeom>
          <a:noFill/>
        </p:spPr>
        <p:txBody>
          <a:bodyPr wrap="square" rtlCol="0">
            <a:spAutoFit/>
          </a:bodyPr>
          <a:lstStyle/>
          <a:p>
            <a:r>
              <a:rPr lang="en-GB" sz="2200" dirty="0">
                <a:solidFill>
                  <a:srgbClr val="002060"/>
                </a:solidFill>
              </a:rPr>
              <a:t>It’s nearly the end of term. Amir and his friends are hoping for fun lessons but their teacher has other ideas!</a:t>
            </a:r>
          </a:p>
        </p:txBody>
      </p:sp>
      <p:sp>
        <p:nvSpPr>
          <p:cNvPr id="8" name="Rounded Rectangle 46">
            <a:extLst>
              <a:ext uri="{FF2B5EF4-FFF2-40B4-BE49-F238E27FC236}">
                <a16:creationId xmlns:a16="http://schemas.microsoft.com/office/drawing/2014/main" id="{C23840B5-29FF-4759-8254-07B4F8F9F869}"/>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4">
            <a:extLst>
              <a:ext uri="{FF2B5EF4-FFF2-40B4-BE49-F238E27FC236}">
                <a16:creationId xmlns:a16="http://schemas.microsoft.com/office/drawing/2014/main" id="{45559DD6-901F-4ADE-89D0-9943E63C687D}"/>
              </a:ext>
            </a:extLst>
          </p:cNvPr>
          <p:cNvSpPr>
            <a:spLocks noChangeArrowheads="1"/>
          </p:cNvSpPr>
          <p:nvPr/>
        </p:nvSpPr>
        <p:spPr bwMode="auto">
          <a:xfrm>
            <a:off x="1613768" y="906743"/>
            <a:ext cx="12111613" cy="76944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2200" b="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Is the teacher talking just to Amir (</a:t>
            </a:r>
            <a:r>
              <a:rPr kumimoji="0" lang="en-GB" altLang="en-US" sz="2200" b="1"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tu</a:t>
            </a:r>
            <a:r>
              <a:rPr kumimoji="0" lang="en-GB" altLang="en-US" sz="220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or to Amir and his classmates (</a:t>
            </a:r>
            <a:r>
              <a:rPr kumimoji="0" lang="en-GB" altLang="en-US" sz="2200" b="1"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vous</a:t>
            </a:r>
            <a:r>
              <a:rPr kumimoji="0" lang="en-GB" altLang="en-US" sz="220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a:t>
            </a: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en-US" sz="2200" b="0"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Écris</a:t>
            </a:r>
            <a:r>
              <a:rPr kumimoji="0" lang="en-GB" altLang="en-US" sz="2200" b="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altLang="en-US" sz="2200" b="1"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tu</a:t>
            </a:r>
            <a:r>
              <a:rPr kumimoji="0" lang="en-GB" altLang="en-US" sz="2200" b="1"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altLang="en-US" sz="2200" b="0"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ou</a:t>
            </a:r>
            <a:r>
              <a:rPr kumimoji="0" lang="en-GB" altLang="en-US" sz="2200" b="1"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altLang="en-US" sz="2200" b="1"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vous</a:t>
            </a:r>
            <a:r>
              <a:rPr kumimoji="0" lang="en-GB" altLang="en-US" sz="2200" b="1"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a:t>
            </a:r>
            <a:r>
              <a:rPr kumimoji="0" lang="en-GB" altLang="en-US" sz="2200" b="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 </a:t>
            </a:r>
            <a:endParaRPr kumimoji="0" lang="en-GB" altLang="en-US" sz="2200" b="0" i="0" u="none" strike="noStrike" kern="0" cap="none" spc="0" normalizeH="0" baseline="0" noProof="0" dirty="0">
              <a:ln>
                <a:noFill/>
              </a:ln>
              <a:solidFill>
                <a:srgbClr val="02456F"/>
              </a:solidFill>
              <a:effectLst/>
              <a:uLnTx/>
              <a:uFillTx/>
              <a:latin typeface="Arial" panose="020B0604020202020204" pitchFamily="34" charset="0"/>
            </a:endParaRPr>
          </a:p>
        </p:txBody>
      </p:sp>
      <p:sp>
        <p:nvSpPr>
          <p:cNvPr id="11" name="Rectangle 10">
            <a:extLst>
              <a:ext uri="{FF2B5EF4-FFF2-40B4-BE49-F238E27FC236}">
                <a16:creationId xmlns:a16="http://schemas.microsoft.com/office/drawing/2014/main" id="{75D1F8C3-BDEE-4B7D-8442-13D14377A9B4}"/>
              </a:ext>
            </a:extLst>
          </p:cNvPr>
          <p:cNvSpPr/>
          <p:nvPr/>
        </p:nvSpPr>
        <p:spPr>
          <a:xfrm>
            <a:off x="190249" y="2638215"/>
            <a:ext cx="4589856"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4E85E78-BBBF-4E41-8F84-E63B17E3B0AF}"/>
              </a:ext>
            </a:extLst>
          </p:cNvPr>
          <p:cNvSpPr/>
          <p:nvPr/>
        </p:nvSpPr>
        <p:spPr>
          <a:xfrm>
            <a:off x="190249" y="3789258"/>
            <a:ext cx="4589856"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Action Button: Custom 56">
            <a:hlinkClick r:id="" action="ppaction://noaction" highlightClick="1">
              <a:snd r:embed="rId4" name="beep1.wav"/>
            </a:hlinkClick>
            <a:extLst>
              <a:ext uri="{FF2B5EF4-FFF2-40B4-BE49-F238E27FC236}">
                <a16:creationId xmlns:a16="http://schemas.microsoft.com/office/drawing/2014/main" id="{4F02D114-AFA7-40F5-B9AF-6C582A0B019D}"/>
              </a:ext>
            </a:extLst>
          </p:cNvPr>
          <p:cNvSpPr/>
          <p:nvPr/>
        </p:nvSpPr>
        <p:spPr>
          <a:xfrm>
            <a:off x="307808" y="2966679"/>
            <a:ext cx="461473" cy="452927"/>
          </a:xfrm>
          <a:prstGeom prst="actionButtonBlank">
            <a:avLst/>
          </a:prstGeom>
          <a:solidFill>
            <a:srgbClr val="0055A5"/>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1</a:t>
            </a:r>
          </a:p>
        </p:txBody>
      </p:sp>
      <p:sp>
        <p:nvSpPr>
          <p:cNvPr id="14" name="Action Button: Custom 63">
            <a:hlinkClick r:id="" action="ppaction://noaction" highlightClick="1">
              <a:snd r:embed="rId5" name="beep2.wav"/>
            </a:hlinkClick>
            <a:extLst>
              <a:ext uri="{FF2B5EF4-FFF2-40B4-BE49-F238E27FC236}">
                <a16:creationId xmlns:a16="http://schemas.microsoft.com/office/drawing/2014/main" id="{2B1D537D-C17D-4BB9-A4AD-90AF1EE1C82D}"/>
              </a:ext>
            </a:extLst>
          </p:cNvPr>
          <p:cNvSpPr/>
          <p:nvPr/>
        </p:nvSpPr>
        <p:spPr>
          <a:xfrm>
            <a:off x="307808" y="4089207"/>
            <a:ext cx="461473" cy="452927"/>
          </a:xfrm>
          <a:prstGeom prst="actionButtonBlank">
            <a:avLst/>
          </a:prstGeom>
          <a:solidFill>
            <a:srgbClr val="0055A5"/>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2</a:t>
            </a:r>
          </a:p>
        </p:txBody>
      </p:sp>
      <p:sp>
        <p:nvSpPr>
          <p:cNvPr id="15" name="Rectangle 14">
            <a:extLst>
              <a:ext uri="{FF2B5EF4-FFF2-40B4-BE49-F238E27FC236}">
                <a16:creationId xmlns:a16="http://schemas.microsoft.com/office/drawing/2014/main" id="{B36A56DB-9975-4310-8DBE-B80A9819DC0E}"/>
              </a:ext>
            </a:extLst>
          </p:cNvPr>
          <p:cNvSpPr/>
          <p:nvPr/>
        </p:nvSpPr>
        <p:spPr>
          <a:xfrm>
            <a:off x="183065" y="4976377"/>
            <a:ext cx="4597040"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Action Button: Custom 62">
            <a:hlinkClick r:id="" action="ppaction://noaction" highlightClick="1">
              <a:snd r:embed="rId6" name="beep3.wav"/>
            </a:hlinkClick>
            <a:extLst>
              <a:ext uri="{FF2B5EF4-FFF2-40B4-BE49-F238E27FC236}">
                <a16:creationId xmlns:a16="http://schemas.microsoft.com/office/drawing/2014/main" id="{80170687-957A-4A92-A316-946915936060}"/>
              </a:ext>
            </a:extLst>
          </p:cNvPr>
          <p:cNvSpPr/>
          <p:nvPr/>
        </p:nvSpPr>
        <p:spPr>
          <a:xfrm>
            <a:off x="323014" y="5264391"/>
            <a:ext cx="461473" cy="452927"/>
          </a:xfrm>
          <a:prstGeom prst="actionButtonBlank">
            <a:avLst/>
          </a:prstGeom>
          <a:solidFill>
            <a:srgbClr val="0055A5"/>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3</a:t>
            </a:r>
          </a:p>
        </p:txBody>
      </p:sp>
      <p:sp>
        <p:nvSpPr>
          <p:cNvPr id="17" name="Rectangle 16">
            <a:extLst>
              <a:ext uri="{FF2B5EF4-FFF2-40B4-BE49-F238E27FC236}">
                <a16:creationId xmlns:a16="http://schemas.microsoft.com/office/drawing/2014/main" id="{DF174918-31FA-49FE-B56D-426634342BD8}"/>
              </a:ext>
            </a:extLst>
          </p:cNvPr>
          <p:cNvSpPr/>
          <p:nvPr/>
        </p:nvSpPr>
        <p:spPr>
          <a:xfrm>
            <a:off x="5367896" y="2633624"/>
            <a:ext cx="4589856"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C6BDB13-8D30-4508-A75D-9F5465F39AF5}"/>
              </a:ext>
            </a:extLst>
          </p:cNvPr>
          <p:cNvSpPr/>
          <p:nvPr/>
        </p:nvSpPr>
        <p:spPr>
          <a:xfrm>
            <a:off x="5367896" y="3784667"/>
            <a:ext cx="4589856"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DE70730-57C9-4A10-B718-35FD6ADDB390}"/>
              </a:ext>
            </a:extLst>
          </p:cNvPr>
          <p:cNvSpPr/>
          <p:nvPr/>
        </p:nvSpPr>
        <p:spPr>
          <a:xfrm>
            <a:off x="5360712" y="4971786"/>
            <a:ext cx="4597040" cy="1103192"/>
          </a:xfrm>
          <a:prstGeom prst="rect">
            <a:avLst/>
          </a:prstGeom>
          <a:noFill/>
          <a:ln w="28575" cap="flat" cmpd="sng" algn="ctr">
            <a:solidFill>
              <a:srgbClr val="02456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A1230284-3CA4-4FFB-B40F-ADE91F09ED08}"/>
              </a:ext>
            </a:extLst>
          </p:cNvPr>
          <p:cNvPicPr>
            <a:picLocks noChangeAspect="1"/>
          </p:cNvPicPr>
          <p:nvPr/>
        </p:nvPicPr>
        <p:blipFill>
          <a:blip r:embed="rId7"/>
          <a:stretch>
            <a:fillRect/>
          </a:stretch>
        </p:blipFill>
        <p:spPr>
          <a:xfrm>
            <a:off x="3305669" y="2839512"/>
            <a:ext cx="823031" cy="664522"/>
          </a:xfrm>
          <a:prstGeom prst="rect">
            <a:avLst/>
          </a:prstGeom>
        </p:spPr>
      </p:pic>
      <p:pic>
        <p:nvPicPr>
          <p:cNvPr id="22" name="Picture 21">
            <a:extLst>
              <a:ext uri="{FF2B5EF4-FFF2-40B4-BE49-F238E27FC236}">
                <a16:creationId xmlns:a16="http://schemas.microsoft.com/office/drawing/2014/main" id="{2E432018-8C38-4DF5-8068-B121737DF52E}"/>
              </a:ext>
            </a:extLst>
          </p:cNvPr>
          <p:cNvPicPr>
            <a:picLocks noChangeAspect="1"/>
          </p:cNvPicPr>
          <p:nvPr/>
        </p:nvPicPr>
        <p:blipFill>
          <a:blip r:embed="rId8"/>
          <a:stretch>
            <a:fillRect/>
          </a:stretch>
        </p:blipFill>
        <p:spPr>
          <a:xfrm>
            <a:off x="1837330" y="2888535"/>
            <a:ext cx="816935" cy="664522"/>
          </a:xfrm>
          <a:prstGeom prst="rect">
            <a:avLst/>
          </a:prstGeom>
        </p:spPr>
      </p:pic>
      <p:sp>
        <p:nvSpPr>
          <p:cNvPr id="24" name="TextBox 23">
            <a:extLst>
              <a:ext uri="{FF2B5EF4-FFF2-40B4-BE49-F238E27FC236}">
                <a16:creationId xmlns:a16="http://schemas.microsoft.com/office/drawing/2014/main" id="{16F944B5-2B12-43E0-9504-CB2C43E42A07}"/>
              </a:ext>
            </a:extLst>
          </p:cNvPr>
          <p:cNvSpPr txBox="1"/>
          <p:nvPr/>
        </p:nvSpPr>
        <p:spPr>
          <a:xfrm>
            <a:off x="3004052" y="1925848"/>
            <a:ext cx="1425905" cy="769441"/>
          </a:xfrm>
          <a:prstGeom prst="rect">
            <a:avLst/>
          </a:prstGeom>
          <a:noFill/>
        </p:spPr>
        <p:txBody>
          <a:bodyPr wrap="square">
            <a:spAutoFit/>
          </a:bodyPr>
          <a:lstStyle/>
          <a:p>
            <a:pPr algn="ctr"/>
            <a:r>
              <a:rPr kumimoji="0" lang="en-GB" altLang="en-US" sz="220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you (all)</a:t>
            </a:r>
            <a:br>
              <a:rPr kumimoji="0" lang="en-GB" altLang="en-US" sz="220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n-GB" altLang="en-US" sz="2200" b="1"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vous</a:t>
            </a:r>
            <a:endParaRPr lang="en-GB" dirty="0"/>
          </a:p>
        </p:txBody>
      </p:sp>
      <p:sp>
        <p:nvSpPr>
          <p:cNvPr id="25" name="TextBox 24">
            <a:extLst>
              <a:ext uri="{FF2B5EF4-FFF2-40B4-BE49-F238E27FC236}">
                <a16:creationId xmlns:a16="http://schemas.microsoft.com/office/drawing/2014/main" id="{C57413DD-D022-4CAF-9568-E35EE04EEB28}"/>
              </a:ext>
            </a:extLst>
          </p:cNvPr>
          <p:cNvSpPr txBox="1"/>
          <p:nvPr/>
        </p:nvSpPr>
        <p:spPr>
          <a:xfrm>
            <a:off x="1387000" y="1928876"/>
            <a:ext cx="1425905" cy="769441"/>
          </a:xfrm>
          <a:prstGeom prst="rect">
            <a:avLst/>
          </a:prstGeom>
          <a:noFill/>
        </p:spPr>
        <p:txBody>
          <a:bodyPr wrap="square">
            <a:spAutoFit/>
          </a:bodyPr>
          <a:lstStyle/>
          <a:p>
            <a:pPr algn="ctr"/>
            <a:r>
              <a:rPr kumimoji="0" lang="en-GB" altLang="en-US" sz="220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you (all)</a:t>
            </a:r>
            <a:br>
              <a:rPr kumimoji="0" lang="en-GB" altLang="en-US" sz="220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n-GB" altLang="en-US" sz="2200" b="1"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tu</a:t>
            </a:r>
            <a:endParaRPr lang="en-GB" dirty="0"/>
          </a:p>
        </p:txBody>
      </p:sp>
      <p:pic>
        <p:nvPicPr>
          <p:cNvPr id="26" name="Picture 25">
            <a:extLst>
              <a:ext uri="{FF2B5EF4-FFF2-40B4-BE49-F238E27FC236}">
                <a16:creationId xmlns:a16="http://schemas.microsoft.com/office/drawing/2014/main" id="{D244CBED-7526-45C8-A4FB-9DD865093E5F}"/>
              </a:ext>
            </a:extLst>
          </p:cNvPr>
          <p:cNvPicPr>
            <a:picLocks noChangeAspect="1"/>
          </p:cNvPicPr>
          <p:nvPr/>
        </p:nvPicPr>
        <p:blipFill>
          <a:blip r:embed="rId7"/>
          <a:stretch>
            <a:fillRect/>
          </a:stretch>
        </p:blipFill>
        <p:spPr>
          <a:xfrm>
            <a:off x="3333096" y="3939468"/>
            <a:ext cx="823031" cy="664522"/>
          </a:xfrm>
          <a:prstGeom prst="rect">
            <a:avLst/>
          </a:prstGeom>
        </p:spPr>
      </p:pic>
      <p:pic>
        <p:nvPicPr>
          <p:cNvPr id="27" name="Picture 26">
            <a:extLst>
              <a:ext uri="{FF2B5EF4-FFF2-40B4-BE49-F238E27FC236}">
                <a16:creationId xmlns:a16="http://schemas.microsoft.com/office/drawing/2014/main" id="{3E35802F-D2F4-4913-AFA4-5481D2FD7BF8}"/>
              </a:ext>
            </a:extLst>
          </p:cNvPr>
          <p:cNvPicPr>
            <a:picLocks noChangeAspect="1"/>
          </p:cNvPicPr>
          <p:nvPr/>
        </p:nvPicPr>
        <p:blipFill>
          <a:blip r:embed="rId8"/>
          <a:stretch>
            <a:fillRect/>
          </a:stretch>
        </p:blipFill>
        <p:spPr>
          <a:xfrm>
            <a:off x="1864757" y="3988491"/>
            <a:ext cx="816935" cy="664522"/>
          </a:xfrm>
          <a:prstGeom prst="rect">
            <a:avLst/>
          </a:prstGeom>
        </p:spPr>
      </p:pic>
      <p:pic>
        <p:nvPicPr>
          <p:cNvPr id="28" name="Picture 27">
            <a:extLst>
              <a:ext uri="{FF2B5EF4-FFF2-40B4-BE49-F238E27FC236}">
                <a16:creationId xmlns:a16="http://schemas.microsoft.com/office/drawing/2014/main" id="{42404D99-F0D7-4696-8972-0959BFE57EA6}"/>
              </a:ext>
            </a:extLst>
          </p:cNvPr>
          <p:cNvPicPr>
            <a:picLocks noChangeAspect="1"/>
          </p:cNvPicPr>
          <p:nvPr/>
        </p:nvPicPr>
        <p:blipFill>
          <a:blip r:embed="rId7"/>
          <a:stretch>
            <a:fillRect/>
          </a:stretch>
        </p:blipFill>
        <p:spPr>
          <a:xfrm>
            <a:off x="3333096" y="5182265"/>
            <a:ext cx="823031" cy="664522"/>
          </a:xfrm>
          <a:prstGeom prst="rect">
            <a:avLst/>
          </a:prstGeom>
        </p:spPr>
      </p:pic>
      <p:pic>
        <p:nvPicPr>
          <p:cNvPr id="29" name="Picture 28">
            <a:extLst>
              <a:ext uri="{FF2B5EF4-FFF2-40B4-BE49-F238E27FC236}">
                <a16:creationId xmlns:a16="http://schemas.microsoft.com/office/drawing/2014/main" id="{7F5DDB32-8964-4A4D-B490-EECB8010095B}"/>
              </a:ext>
            </a:extLst>
          </p:cNvPr>
          <p:cNvPicPr>
            <a:picLocks noChangeAspect="1"/>
          </p:cNvPicPr>
          <p:nvPr/>
        </p:nvPicPr>
        <p:blipFill>
          <a:blip r:embed="rId8"/>
          <a:stretch>
            <a:fillRect/>
          </a:stretch>
        </p:blipFill>
        <p:spPr>
          <a:xfrm>
            <a:off x="1864757" y="5231288"/>
            <a:ext cx="816935" cy="664522"/>
          </a:xfrm>
          <a:prstGeom prst="rect">
            <a:avLst/>
          </a:prstGeom>
        </p:spPr>
      </p:pic>
      <p:pic>
        <p:nvPicPr>
          <p:cNvPr id="30" name="Picture 29">
            <a:extLst>
              <a:ext uri="{FF2B5EF4-FFF2-40B4-BE49-F238E27FC236}">
                <a16:creationId xmlns:a16="http://schemas.microsoft.com/office/drawing/2014/main" id="{93E81CA8-0346-45E7-B95C-ECC17E7B4CF5}"/>
              </a:ext>
            </a:extLst>
          </p:cNvPr>
          <p:cNvPicPr>
            <a:picLocks noChangeAspect="1"/>
          </p:cNvPicPr>
          <p:nvPr/>
        </p:nvPicPr>
        <p:blipFill>
          <a:blip r:embed="rId7"/>
          <a:stretch>
            <a:fillRect/>
          </a:stretch>
        </p:blipFill>
        <p:spPr>
          <a:xfrm>
            <a:off x="8712459" y="2839512"/>
            <a:ext cx="823031" cy="664522"/>
          </a:xfrm>
          <a:prstGeom prst="rect">
            <a:avLst/>
          </a:prstGeom>
        </p:spPr>
      </p:pic>
      <p:pic>
        <p:nvPicPr>
          <p:cNvPr id="31" name="Picture 30">
            <a:extLst>
              <a:ext uri="{FF2B5EF4-FFF2-40B4-BE49-F238E27FC236}">
                <a16:creationId xmlns:a16="http://schemas.microsoft.com/office/drawing/2014/main" id="{1479B13C-9C4F-4832-A67D-37E945776D23}"/>
              </a:ext>
            </a:extLst>
          </p:cNvPr>
          <p:cNvPicPr>
            <a:picLocks noChangeAspect="1"/>
          </p:cNvPicPr>
          <p:nvPr/>
        </p:nvPicPr>
        <p:blipFill>
          <a:blip r:embed="rId8"/>
          <a:stretch>
            <a:fillRect/>
          </a:stretch>
        </p:blipFill>
        <p:spPr>
          <a:xfrm>
            <a:off x="7244120" y="2888535"/>
            <a:ext cx="816935" cy="664522"/>
          </a:xfrm>
          <a:prstGeom prst="rect">
            <a:avLst/>
          </a:prstGeom>
        </p:spPr>
      </p:pic>
      <p:pic>
        <p:nvPicPr>
          <p:cNvPr id="32" name="Picture 31">
            <a:extLst>
              <a:ext uri="{FF2B5EF4-FFF2-40B4-BE49-F238E27FC236}">
                <a16:creationId xmlns:a16="http://schemas.microsoft.com/office/drawing/2014/main" id="{1536B692-A9C8-47B2-A6DA-E33702046F53}"/>
              </a:ext>
            </a:extLst>
          </p:cNvPr>
          <p:cNvPicPr>
            <a:picLocks noChangeAspect="1"/>
          </p:cNvPicPr>
          <p:nvPr/>
        </p:nvPicPr>
        <p:blipFill>
          <a:blip r:embed="rId7"/>
          <a:stretch>
            <a:fillRect/>
          </a:stretch>
        </p:blipFill>
        <p:spPr>
          <a:xfrm>
            <a:off x="8712459" y="3997529"/>
            <a:ext cx="823031" cy="664522"/>
          </a:xfrm>
          <a:prstGeom prst="rect">
            <a:avLst/>
          </a:prstGeom>
        </p:spPr>
      </p:pic>
      <p:pic>
        <p:nvPicPr>
          <p:cNvPr id="33" name="Picture 32">
            <a:extLst>
              <a:ext uri="{FF2B5EF4-FFF2-40B4-BE49-F238E27FC236}">
                <a16:creationId xmlns:a16="http://schemas.microsoft.com/office/drawing/2014/main" id="{517C7628-5800-4ACF-9B49-C81BBDA4D82D}"/>
              </a:ext>
            </a:extLst>
          </p:cNvPr>
          <p:cNvPicPr>
            <a:picLocks noChangeAspect="1"/>
          </p:cNvPicPr>
          <p:nvPr/>
        </p:nvPicPr>
        <p:blipFill>
          <a:blip r:embed="rId8"/>
          <a:stretch>
            <a:fillRect/>
          </a:stretch>
        </p:blipFill>
        <p:spPr>
          <a:xfrm>
            <a:off x="7244120" y="4046552"/>
            <a:ext cx="816935" cy="664522"/>
          </a:xfrm>
          <a:prstGeom prst="rect">
            <a:avLst/>
          </a:prstGeom>
        </p:spPr>
      </p:pic>
      <p:pic>
        <p:nvPicPr>
          <p:cNvPr id="34" name="Picture 33">
            <a:extLst>
              <a:ext uri="{FF2B5EF4-FFF2-40B4-BE49-F238E27FC236}">
                <a16:creationId xmlns:a16="http://schemas.microsoft.com/office/drawing/2014/main" id="{55F52A89-6550-4F44-93C5-99751AFCAF8C}"/>
              </a:ext>
            </a:extLst>
          </p:cNvPr>
          <p:cNvPicPr>
            <a:picLocks noChangeAspect="1"/>
          </p:cNvPicPr>
          <p:nvPr/>
        </p:nvPicPr>
        <p:blipFill>
          <a:blip r:embed="rId7"/>
          <a:stretch>
            <a:fillRect/>
          </a:stretch>
        </p:blipFill>
        <p:spPr>
          <a:xfrm>
            <a:off x="8712459" y="5178890"/>
            <a:ext cx="823031" cy="664522"/>
          </a:xfrm>
          <a:prstGeom prst="rect">
            <a:avLst/>
          </a:prstGeom>
        </p:spPr>
      </p:pic>
      <p:pic>
        <p:nvPicPr>
          <p:cNvPr id="35" name="Picture 34">
            <a:extLst>
              <a:ext uri="{FF2B5EF4-FFF2-40B4-BE49-F238E27FC236}">
                <a16:creationId xmlns:a16="http://schemas.microsoft.com/office/drawing/2014/main" id="{A432E236-7105-4E53-9EA5-71B9CA8E6E4E}"/>
              </a:ext>
            </a:extLst>
          </p:cNvPr>
          <p:cNvPicPr>
            <a:picLocks noChangeAspect="1"/>
          </p:cNvPicPr>
          <p:nvPr/>
        </p:nvPicPr>
        <p:blipFill>
          <a:blip r:embed="rId8"/>
          <a:stretch>
            <a:fillRect/>
          </a:stretch>
        </p:blipFill>
        <p:spPr>
          <a:xfrm>
            <a:off x="7244120" y="5227913"/>
            <a:ext cx="816935" cy="664522"/>
          </a:xfrm>
          <a:prstGeom prst="rect">
            <a:avLst/>
          </a:prstGeom>
        </p:spPr>
      </p:pic>
      <p:sp>
        <p:nvSpPr>
          <p:cNvPr id="36" name="Action Button: Custom 58">
            <a:hlinkClick r:id="" action="ppaction://noaction" highlightClick="1">
              <a:snd r:embed="rId9" name="beep4.wav"/>
            </a:hlinkClick>
            <a:extLst>
              <a:ext uri="{FF2B5EF4-FFF2-40B4-BE49-F238E27FC236}">
                <a16:creationId xmlns:a16="http://schemas.microsoft.com/office/drawing/2014/main" id="{CCA7A493-7519-407F-B6B6-53579CA71155}"/>
              </a:ext>
            </a:extLst>
          </p:cNvPr>
          <p:cNvSpPr/>
          <p:nvPr/>
        </p:nvSpPr>
        <p:spPr>
          <a:xfrm>
            <a:off x="5487307" y="2961589"/>
            <a:ext cx="461473" cy="452927"/>
          </a:xfrm>
          <a:prstGeom prst="actionButtonBlank">
            <a:avLst/>
          </a:prstGeom>
          <a:solidFill>
            <a:srgbClr val="0055A5"/>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4</a:t>
            </a:r>
          </a:p>
        </p:txBody>
      </p:sp>
      <p:sp>
        <p:nvSpPr>
          <p:cNvPr id="37" name="Action Button: Custom 59">
            <a:hlinkClick r:id="" action="ppaction://noaction" highlightClick="1">
              <a:snd r:embed="rId10" name="beep6.wav"/>
            </a:hlinkClick>
            <a:extLst>
              <a:ext uri="{FF2B5EF4-FFF2-40B4-BE49-F238E27FC236}">
                <a16:creationId xmlns:a16="http://schemas.microsoft.com/office/drawing/2014/main" id="{A8E5BC2C-4814-487D-A0AD-4607F11DE770}"/>
              </a:ext>
            </a:extLst>
          </p:cNvPr>
          <p:cNvSpPr/>
          <p:nvPr/>
        </p:nvSpPr>
        <p:spPr>
          <a:xfrm>
            <a:off x="5497717" y="5251900"/>
            <a:ext cx="461473" cy="452927"/>
          </a:xfrm>
          <a:prstGeom prst="actionButtonBlank">
            <a:avLst/>
          </a:prstGeom>
          <a:solidFill>
            <a:srgbClr val="0055A5"/>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6</a:t>
            </a:r>
          </a:p>
        </p:txBody>
      </p:sp>
      <p:sp>
        <p:nvSpPr>
          <p:cNvPr id="38" name="Action Button: Custom 60">
            <a:hlinkClick r:id="" action="ppaction://noaction" highlightClick="1">
              <a:snd r:embed="rId11" name="beep5.wav"/>
            </a:hlinkClick>
            <a:extLst>
              <a:ext uri="{FF2B5EF4-FFF2-40B4-BE49-F238E27FC236}">
                <a16:creationId xmlns:a16="http://schemas.microsoft.com/office/drawing/2014/main" id="{FC3C4C36-28D3-45F3-A0EF-0789FF52B1BF}"/>
              </a:ext>
            </a:extLst>
          </p:cNvPr>
          <p:cNvSpPr/>
          <p:nvPr/>
        </p:nvSpPr>
        <p:spPr>
          <a:xfrm>
            <a:off x="5487306" y="4109799"/>
            <a:ext cx="461473" cy="452927"/>
          </a:xfrm>
          <a:prstGeom prst="actionButtonBlank">
            <a:avLst/>
          </a:prstGeom>
          <a:solidFill>
            <a:srgbClr val="0055A5"/>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a:ea typeface="+mn-ea"/>
                <a:cs typeface="+mn-cs"/>
              </a:rPr>
              <a:t>5</a:t>
            </a:r>
          </a:p>
        </p:txBody>
      </p:sp>
      <p:sp>
        <p:nvSpPr>
          <p:cNvPr id="39" name="TextBox 38">
            <a:extLst>
              <a:ext uri="{FF2B5EF4-FFF2-40B4-BE49-F238E27FC236}">
                <a16:creationId xmlns:a16="http://schemas.microsoft.com/office/drawing/2014/main" id="{D27006E1-3F5A-4949-9BFD-5A0A590A9358}"/>
              </a:ext>
            </a:extLst>
          </p:cNvPr>
          <p:cNvSpPr txBox="1"/>
          <p:nvPr/>
        </p:nvSpPr>
        <p:spPr>
          <a:xfrm>
            <a:off x="8323256" y="1922818"/>
            <a:ext cx="1425905" cy="769441"/>
          </a:xfrm>
          <a:prstGeom prst="rect">
            <a:avLst/>
          </a:prstGeom>
          <a:noFill/>
        </p:spPr>
        <p:txBody>
          <a:bodyPr wrap="square">
            <a:spAutoFit/>
          </a:bodyPr>
          <a:lstStyle/>
          <a:p>
            <a:pPr algn="ctr"/>
            <a:r>
              <a:rPr kumimoji="0" lang="en-GB" altLang="en-US" sz="220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you (all)</a:t>
            </a:r>
            <a:br>
              <a:rPr kumimoji="0" lang="en-GB" altLang="en-US" sz="220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n-GB" altLang="en-US" sz="2200" b="1"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vous</a:t>
            </a:r>
            <a:endParaRPr lang="en-GB" dirty="0"/>
          </a:p>
        </p:txBody>
      </p:sp>
      <p:sp>
        <p:nvSpPr>
          <p:cNvPr id="40" name="TextBox 39">
            <a:extLst>
              <a:ext uri="{FF2B5EF4-FFF2-40B4-BE49-F238E27FC236}">
                <a16:creationId xmlns:a16="http://schemas.microsoft.com/office/drawing/2014/main" id="{89AE980A-0E27-4001-B10A-225A4CD13D80}"/>
              </a:ext>
            </a:extLst>
          </p:cNvPr>
          <p:cNvSpPr txBox="1"/>
          <p:nvPr/>
        </p:nvSpPr>
        <p:spPr>
          <a:xfrm>
            <a:off x="6706204" y="1925846"/>
            <a:ext cx="1425905" cy="769441"/>
          </a:xfrm>
          <a:prstGeom prst="rect">
            <a:avLst/>
          </a:prstGeom>
          <a:noFill/>
        </p:spPr>
        <p:txBody>
          <a:bodyPr wrap="square">
            <a:spAutoFit/>
          </a:bodyPr>
          <a:lstStyle/>
          <a:p>
            <a:pPr algn="ctr"/>
            <a:r>
              <a:rPr kumimoji="0" lang="en-GB" altLang="en-US" sz="220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you (all)</a:t>
            </a:r>
            <a:br>
              <a:rPr kumimoji="0" lang="en-GB" altLang="en-US" sz="2200" i="0" u="none" strike="noStrike" kern="0" cap="none" spc="0" normalizeH="0" baseline="0" noProof="0" dirty="0">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n-GB" altLang="en-US" sz="2200" b="1" i="0" u="none" strike="noStrike" kern="0" cap="none" spc="0" normalizeH="0" baseline="0" noProof="0" dirty="0" err="1">
                <a:ln>
                  <a:noFill/>
                </a:ln>
                <a:solidFill>
                  <a:srgbClr val="02456F"/>
                </a:solidFill>
                <a:effectLst/>
                <a:uLnTx/>
                <a:uFillTx/>
                <a:latin typeface="Century Gothic" panose="020B0502020202020204" pitchFamily="34" charset="0"/>
                <a:ea typeface="Calibri" panose="020F0502020204030204" pitchFamily="34" charset="0"/>
                <a:cs typeface="Calibri" panose="020F0502020204030204" pitchFamily="34" charset="0"/>
              </a:rPr>
              <a:t>tu</a:t>
            </a:r>
            <a:endParaRPr lang="en-GB" dirty="0"/>
          </a:p>
        </p:txBody>
      </p:sp>
      <p:pic>
        <p:nvPicPr>
          <p:cNvPr id="41" name="Picture 4" descr="Navidad, Decoraciones, Decoración, Verde, Antecedentes">
            <a:extLst>
              <a:ext uri="{FF2B5EF4-FFF2-40B4-BE49-F238E27FC236}">
                <a16:creationId xmlns:a16="http://schemas.microsoft.com/office/drawing/2014/main" id="{DBCC8A3E-6B7E-44EF-ABDD-DA96B67DF10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58104" b="57634"/>
          <a:stretch/>
        </p:blipFill>
        <p:spPr bwMode="auto">
          <a:xfrm rot="20576986">
            <a:off x="1731133" y="305478"/>
            <a:ext cx="859342" cy="563928"/>
          </a:xfrm>
          <a:prstGeom prst="rect">
            <a:avLst/>
          </a:prstGeom>
          <a:noFill/>
          <a:extLst>
            <a:ext uri="{909E8E84-426E-40DD-AFC4-6F175D3DCCD1}">
              <a14:hiddenFill xmlns:a14="http://schemas.microsoft.com/office/drawing/2010/main">
                <a:solidFill>
                  <a:srgbClr val="FFFFFF"/>
                </a:solidFill>
              </a14:hiddenFill>
            </a:ext>
          </a:extLst>
        </p:spPr>
      </p:pic>
      <p:sp>
        <p:nvSpPr>
          <p:cNvPr id="42" name="Oval Callout 13">
            <a:extLst>
              <a:ext uri="{FF2B5EF4-FFF2-40B4-BE49-F238E27FC236}">
                <a16:creationId xmlns:a16="http://schemas.microsoft.com/office/drawing/2014/main" id="{5F2F6F12-C9E6-4AAC-984F-B9F9E5A8F27D}"/>
              </a:ext>
            </a:extLst>
          </p:cNvPr>
          <p:cNvSpPr>
            <a:spLocks noChangeArrowheads="1"/>
          </p:cNvSpPr>
          <p:nvPr/>
        </p:nvSpPr>
        <p:spPr bwMode="auto">
          <a:xfrm>
            <a:off x="9749161" y="1445161"/>
            <a:ext cx="2338487" cy="1091648"/>
          </a:xfrm>
          <a:prstGeom prst="wedgeRoundRectCallout">
            <a:avLst/>
          </a:prstGeom>
          <a:solidFill>
            <a:srgbClr val="0055A5"/>
          </a:solidFill>
          <a:ln w="9525">
            <a:solidFill>
              <a:srgbClr val="EA5F00"/>
            </a:solidFill>
            <a:miter lim="800000"/>
            <a:headEnd type="none" w="sm" len="sm"/>
            <a:tailEnd type="none" w="sm" len="sm"/>
          </a:ln>
          <a:effectLst/>
        </p:spPr>
        <p:txBody>
          <a:bodyPr vert="horz" wrap="square" lIns="91425" tIns="45698" rIns="91425" bIns="45698" numCol="1" anchor="t" anchorCtr="0" compatLnSpc="1">
            <a:prstTxWarp prst="textNoShape">
              <a:avLst/>
            </a:prstTxWarp>
          </a:bodyPr>
          <a:lstStyle/>
          <a:p>
            <a:pPr algn="ctr" eaLnBrk="0" fontAlgn="base" hangingPunct="0">
              <a:spcBef>
                <a:spcPct val="0"/>
              </a:spcBef>
              <a:spcAft>
                <a:spcPct val="0"/>
              </a:spcAft>
            </a:pPr>
            <a:r>
              <a:rPr lang="en-US" altLang="en-US" sz="2000" dirty="0">
                <a:solidFill>
                  <a:schemeClr val="bg1"/>
                </a:solidFill>
                <a:latin typeface="Century Gothic" panose="020B0502020202020204" pitchFamily="34" charset="0"/>
                <a:ea typeface="Arial" panose="020B0604020202020204" pitchFamily="34" charset="0"/>
                <a:cs typeface="Arial" panose="020B0604020202020204" pitchFamily="34" charset="0"/>
              </a:rPr>
              <a:t>When you hear ‘-</a:t>
            </a:r>
            <a:r>
              <a:rPr lang="en-US" altLang="en-US" sz="2000" b="1" dirty="0" err="1">
                <a:solidFill>
                  <a:schemeClr val="bg1"/>
                </a:solidFill>
                <a:latin typeface="Century Gothic" panose="020B0502020202020204" pitchFamily="34" charset="0"/>
                <a:ea typeface="Arial" panose="020B0604020202020204" pitchFamily="34" charset="0"/>
                <a:cs typeface="Arial" panose="020B0604020202020204" pitchFamily="34" charset="0"/>
              </a:rPr>
              <a:t>ez</a:t>
            </a:r>
            <a:r>
              <a:rPr lang="en-US" altLang="en-US" sz="2000" dirty="0">
                <a:solidFill>
                  <a:schemeClr val="bg1"/>
                </a:solidFill>
                <a:latin typeface="Century Gothic" panose="020B0502020202020204" pitchFamily="34" charset="0"/>
                <a:ea typeface="Arial" panose="020B0604020202020204" pitchFamily="34" charset="0"/>
                <a:cs typeface="Arial" panose="020B0604020202020204" pitchFamily="34" charset="0"/>
              </a:rPr>
              <a:t>' you know it is 'plural you’.</a:t>
            </a:r>
            <a:endParaRPr lang="en-US" altLang="en-US" sz="2000" dirty="0">
              <a:solidFill>
                <a:schemeClr val="bg1"/>
              </a:solidFill>
            </a:endParaRPr>
          </a:p>
          <a:p>
            <a:pPr eaLnBrk="0" fontAlgn="base" hangingPunct="0">
              <a:spcBef>
                <a:spcPct val="0"/>
              </a:spcBef>
              <a:spcAft>
                <a:spcPct val="0"/>
              </a:spcAft>
            </a:pPr>
            <a:endParaRPr lang="en-US" altLang="en-US" sz="2000" dirty="0">
              <a:solidFill>
                <a:schemeClr val="bg1"/>
              </a:solidFill>
              <a:latin typeface="Arial" panose="020B0604020202020204" pitchFamily="34" charset="0"/>
            </a:endParaRPr>
          </a:p>
        </p:txBody>
      </p:sp>
      <p:sp>
        <p:nvSpPr>
          <p:cNvPr id="49" name="Rectangle: Rounded Corners 48">
            <a:extLst>
              <a:ext uri="{FF2B5EF4-FFF2-40B4-BE49-F238E27FC236}">
                <a16:creationId xmlns:a16="http://schemas.microsoft.com/office/drawing/2014/main" id="{0FEF925C-19D1-4948-9E59-593CCE58A957}"/>
              </a:ext>
            </a:extLst>
          </p:cNvPr>
          <p:cNvSpPr/>
          <p:nvPr/>
        </p:nvSpPr>
        <p:spPr>
          <a:xfrm>
            <a:off x="3218539" y="2761643"/>
            <a:ext cx="1211418" cy="907898"/>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4C98986B-16C3-459F-BCB6-7A0CFA9A8A14}"/>
              </a:ext>
            </a:extLst>
          </p:cNvPr>
          <p:cNvSpPr/>
          <p:nvPr/>
        </p:nvSpPr>
        <p:spPr>
          <a:xfrm>
            <a:off x="1594136" y="3875841"/>
            <a:ext cx="1211418" cy="907898"/>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E33FB6F7-6C9E-4551-B9BB-EAD40A26ACB1}"/>
              </a:ext>
            </a:extLst>
          </p:cNvPr>
          <p:cNvSpPr/>
          <p:nvPr/>
        </p:nvSpPr>
        <p:spPr>
          <a:xfrm>
            <a:off x="1594136" y="5057202"/>
            <a:ext cx="1211418" cy="907898"/>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A4798EEC-FEB5-4F7D-9F85-8C87E595EED9}"/>
              </a:ext>
            </a:extLst>
          </p:cNvPr>
          <p:cNvSpPr/>
          <p:nvPr/>
        </p:nvSpPr>
        <p:spPr>
          <a:xfrm>
            <a:off x="8599493" y="2749671"/>
            <a:ext cx="1211418" cy="907898"/>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D02118EB-C64D-4060-B5E4-2278ED352957}"/>
              </a:ext>
            </a:extLst>
          </p:cNvPr>
          <p:cNvSpPr/>
          <p:nvPr/>
        </p:nvSpPr>
        <p:spPr>
          <a:xfrm>
            <a:off x="6925262" y="3900352"/>
            <a:ext cx="1211418" cy="907898"/>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A752E946-2E3F-4DB5-9465-5462A3CB553C}"/>
              </a:ext>
            </a:extLst>
          </p:cNvPr>
          <p:cNvSpPr/>
          <p:nvPr/>
        </p:nvSpPr>
        <p:spPr>
          <a:xfrm>
            <a:off x="8641662" y="5024414"/>
            <a:ext cx="1211418" cy="907898"/>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Picture 54" descr="A person in a striped shirt&#10;&#10;Description automatically generated">
            <a:extLst>
              <a:ext uri="{FF2B5EF4-FFF2-40B4-BE49-F238E27FC236}">
                <a16:creationId xmlns:a16="http://schemas.microsoft.com/office/drawing/2014/main" id="{CF31D036-C407-4200-9EB9-F6DC1744D4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84972" y="4269512"/>
            <a:ext cx="2121757" cy="2121757"/>
          </a:xfrm>
          <a:prstGeom prst="rect">
            <a:avLst/>
          </a:prstGeom>
        </p:spPr>
      </p:pic>
    </p:spTree>
    <p:extLst>
      <p:ext uri="{BB962C8B-B14F-4D97-AF65-F5344CB8AC3E}">
        <p14:creationId xmlns:p14="http://schemas.microsoft.com/office/powerpoint/2010/main" val="238459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9" grpId="0" animBg="1"/>
      <p:bldP spid="50" grpId="0" animBg="1"/>
      <p:bldP spid="51" grpId="0" animBg="1"/>
      <p:bldP spid="52" grpId="0" animBg="1"/>
      <p:bldP spid="53"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63C3666-E570-4C71-8717-ADD40A7EA1DA}"/>
              </a:ext>
            </a:extLst>
          </p:cNvPr>
          <p:cNvGrpSpPr/>
          <p:nvPr/>
        </p:nvGrpSpPr>
        <p:grpSpPr>
          <a:xfrm>
            <a:off x="10770449" y="1453540"/>
            <a:ext cx="1181184" cy="1196656"/>
            <a:chOff x="10728736" y="1452339"/>
            <a:chExt cx="1181184" cy="1196656"/>
          </a:xfrm>
        </p:grpSpPr>
        <p:pic>
          <p:nvPicPr>
            <p:cNvPr id="7" name="Graphic 6" descr="Users with solid fill">
              <a:extLst>
                <a:ext uri="{FF2B5EF4-FFF2-40B4-BE49-F238E27FC236}">
                  <a16:creationId xmlns:a16="http://schemas.microsoft.com/office/drawing/2014/main" id="{7B6BF578-1196-481A-9276-0F9C6F388E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28736" y="1467811"/>
              <a:ext cx="1181184" cy="1181184"/>
            </a:xfrm>
            <a:prstGeom prst="rect">
              <a:avLst/>
            </a:prstGeom>
          </p:spPr>
        </p:pic>
        <p:pic>
          <p:nvPicPr>
            <p:cNvPr id="23" name="Picture 22">
              <a:extLst>
                <a:ext uri="{FF2B5EF4-FFF2-40B4-BE49-F238E27FC236}">
                  <a16:creationId xmlns:a16="http://schemas.microsoft.com/office/drawing/2014/main" id="{842C0EC1-E7D0-4168-9605-6BD871E04E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7620" y="1452339"/>
              <a:ext cx="842947" cy="919273"/>
            </a:xfrm>
            <a:prstGeom prst="rect">
              <a:avLst/>
            </a:prstGeom>
          </p:spPr>
        </p:pic>
      </p:grpSp>
      <p:pic>
        <p:nvPicPr>
          <p:cNvPr id="20" name="Picture 19" descr="A person in glasses in front of a chalkboard&#10;&#10;Description automatically generated">
            <a:extLst>
              <a:ext uri="{FF2B5EF4-FFF2-40B4-BE49-F238E27FC236}">
                <a16:creationId xmlns:a16="http://schemas.microsoft.com/office/drawing/2014/main" id="{C82BE38C-D97B-4DFA-ADA8-7BC3F51375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7" y="932391"/>
            <a:ext cx="2158415" cy="2158415"/>
          </a:xfrm>
          <a:prstGeom prst="rect">
            <a:avLst/>
          </a:prstGeom>
        </p:spPr>
      </p:pic>
      <p:sp>
        <p:nvSpPr>
          <p:cNvPr id="3" name="Title 2">
            <a:extLst>
              <a:ext uri="{FF2B5EF4-FFF2-40B4-BE49-F238E27FC236}">
                <a16:creationId xmlns:a16="http://schemas.microsoft.com/office/drawing/2014/main" id="{9083E5FE-8F20-49CC-ACE7-CB9DE29FE3B4}"/>
              </a:ext>
            </a:extLst>
          </p:cNvPr>
          <p:cNvSpPr>
            <a:spLocks noGrp="1"/>
          </p:cNvSpPr>
          <p:nvPr>
            <p:ph type="title"/>
          </p:nvPr>
        </p:nvSpPr>
        <p:spPr>
          <a:xfrm>
            <a:off x="0" y="249870"/>
            <a:ext cx="5171091" cy="647577"/>
          </a:xfrm>
        </p:spPr>
        <p:txBody>
          <a:bodyPr>
            <a:normAutofit/>
          </a:bodyPr>
          <a:lstStyle/>
          <a:p>
            <a:r>
              <a:rPr lang="fr-FR" sz="2400" dirty="0"/>
              <a:t>Dans la salle de classe de Léa</a:t>
            </a:r>
            <a:endParaRPr lang="en-GB" sz="2400" dirty="0"/>
          </a:p>
        </p:txBody>
      </p:sp>
      <p:sp>
        <p:nvSpPr>
          <p:cNvPr id="4" name="Rounded Rectangle 46">
            <a:extLst>
              <a:ext uri="{FF2B5EF4-FFF2-40B4-BE49-F238E27FC236}">
                <a16:creationId xmlns:a16="http://schemas.microsoft.com/office/drawing/2014/main" id="{FBBD3497-7ABE-4500-8129-D816749C7F16}"/>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6" name="Picture 15">
            <a:extLst>
              <a:ext uri="{FF2B5EF4-FFF2-40B4-BE49-F238E27FC236}">
                <a16:creationId xmlns:a16="http://schemas.microsoft.com/office/drawing/2014/main" id="{D15AB835-0124-4C54-B9E3-6AD4E3651A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1144" y="1155616"/>
            <a:ext cx="1431235" cy="1431235"/>
          </a:xfrm>
          <a:prstGeom prst="rect">
            <a:avLst/>
          </a:prstGeom>
        </p:spPr>
      </p:pic>
      <p:graphicFrame>
        <p:nvGraphicFramePr>
          <p:cNvPr id="8" name="Table 7">
            <a:extLst>
              <a:ext uri="{FF2B5EF4-FFF2-40B4-BE49-F238E27FC236}">
                <a16:creationId xmlns:a16="http://schemas.microsoft.com/office/drawing/2014/main" id="{FABF7EA3-C379-4197-83CF-3AFCA2B8861A}"/>
              </a:ext>
            </a:extLst>
          </p:cNvPr>
          <p:cNvGraphicFramePr>
            <a:graphicFrameLocks noGrp="1"/>
          </p:cNvGraphicFramePr>
          <p:nvPr>
            <p:extLst>
              <p:ext uri="{D42A27DB-BD31-4B8C-83A1-F6EECF244321}">
                <p14:modId xmlns:p14="http://schemas.microsoft.com/office/powerpoint/2010/main" val="2949103296"/>
              </p:ext>
            </p:extLst>
          </p:nvPr>
        </p:nvGraphicFramePr>
        <p:xfrm>
          <a:off x="8047407" y="2384453"/>
          <a:ext cx="4123251" cy="3934854"/>
        </p:xfrm>
        <a:graphic>
          <a:graphicData uri="http://schemas.openxmlformats.org/drawingml/2006/table">
            <a:tbl>
              <a:tblPr firstRow="1" bandRow="1">
                <a:tableStyleId>{C4B1156A-380E-4F78-BDF5-A606A8083BF9}</a:tableStyleId>
              </a:tblPr>
              <a:tblGrid>
                <a:gridCol w="858139">
                  <a:extLst>
                    <a:ext uri="{9D8B030D-6E8A-4147-A177-3AD203B41FA5}">
                      <a16:colId xmlns:a16="http://schemas.microsoft.com/office/drawing/2014/main" val="3713710003"/>
                    </a:ext>
                  </a:extLst>
                </a:gridCol>
                <a:gridCol w="1588952">
                  <a:extLst>
                    <a:ext uri="{9D8B030D-6E8A-4147-A177-3AD203B41FA5}">
                      <a16:colId xmlns:a16="http://schemas.microsoft.com/office/drawing/2014/main" val="1465944036"/>
                    </a:ext>
                  </a:extLst>
                </a:gridCol>
                <a:gridCol w="1676160">
                  <a:extLst>
                    <a:ext uri="{9D8B030D-6E8A-4147-A177-3AD203B41FA5}">
                      <a16:colId xmlns:a16="http://schemas.microsoft.com/office/drawing/2014/main" val="1983472990"/>
                    </a:ext>
                  </a:extLst>
                </a:gridCol>
              </a:tblGrid>
              <a:tr h="518649">
                <a:tc>
                  <a:txBody>
                    <a:bodyPr/>
                    <a:lstStyle/>
                    <a:p>
                      <a:endParaRPr lang="en-GB" sz="2400" dirty="0">
                        <a:latin typeface="Century Gothic" panose="020B0502020202020204" pitchFamily="34" charset="0"/>
                      </a:endParaRPr>
                    </a:p>
                  </a:txBody>
                  <a:tcPr/>
                </a:tc>
                <a:tc>
                  <a:txBody>
                    <a:bodyPr/>
                    <a:lstStyle/>
                    <a:p>
                      <a:pPr algn="ctr"/>
                      <a:r>
                        <a:rPr lang="en-GB" sz="2400" dirty="0">
                          <a:latin typeface="Century Gothic" panose="020B0502020202020204" pitchFamily="34" charset="0"/>
                        </a:rPr>
                        <a:t>you </a:t>
                      </a:r>
                      <a:br>
                        <a:rPr lang="en-GB" sz="2400" dirty="0">
                          <a:latin typeface="Century Gothic" panose="020B0502020202020204" pitchFamily="34" charset="0"/>
                        </a:rPr>
                      </a:br>
                      <a:r>
                        <a:rPr lang="en-GB" sz="2400" dirty="0">
                          <a:latin typeface="Century Gothic" panose="020B0502020202020204" pitchFamily="34" charset="0"/>
                        </a:rPr>
                        <a:t>(</a:t>
                      </a:r>
                      <a:r>
                        <a:rPr lang="en-GB" sz="2400" dirty="0" err="1">
                          <a:latin typeface="Century Gothic" panose="020B0502020202020204" pitchFamily="34" charset="0"/>
                        </a:rPr>
                        <a:t>tu</a:t>
                      </a:r>
                      <a:r>
                        <a:rPr lang="en-GB" sz="2400" dirty="0">
                          <a:latin typeface="Century Gothic" panose="020B0502020202020204" pitchFamily="34" charset="0"/>
                        </a:rPr>
                        <a:t>)</a:t>
                      </a:r>
                    </a:p>
                  </a:txBody>
                  <a:tcPr/>
                </a:tc>
                <a:tc>
                  <a:txBody>
                    <a:bodyPr/>
                    <a:lstStyle/>
                    <a:p>
                      <a:pPr algn="ctr"/>
                      <a:r>
                        <a:rPr lang="en-GB" sz="2400" dirty="0"/>
                        <a:t>you all (</a:t>
                      </a:r>
                      <a:r>
                        <a:rPr lang="en-GB" sz="2400" dirty="0" err="1"/>
                        <a:t>vous</a:t>
                      </a:r>
                      <a:r>
                        <a:rPr lang="en-GB" sz="2400" dirty="0"/>
                        <a:t>)</a:t>
                      </a:r>
                      <a:endParaRPr lang="en-GB" sz="2400" dirty="0">
                        <a:latin typeface="Century Gothic" panose="020B0502020202020204" pitchFamily="34" charset="0"/>
                      </a:endParaRPr>
                    </a:p>
                  </a:txBody>
                  <a:tcPr/>
                </a:tc>
                <a:extLst>
                  <a:ext uri="{0D108BD9-81ED-4DB2-BD59-A6C34878D82A}">
                    <a16:rowId xmlns:a16="http://schemas.microsoft.com/office/drawing/2014/main" val="521254438"/>
                  </a:ext>
                </a:extLst>
              </a:tr>
              <a:tr h="518649">
                <a:tc>
                  <a:txBody>
                    <a:bodyPr/>
                    <a:lstStyle/>
                    <a:p>
                      <a:pPr algn="ctr"/>
                      <a:r>
                        <a:rPr lang="en-GB" sz="2200" b="1" dirty="0">
                          <a:solidFill>
                            <a:srgbClr val="002060"/>
                          </a:solidFill>
                        </a:rPr>
                        <a:t>1</a:t>
                      </a:r>
                      <a:endParaRPr lang="en-GB" sz="2200" b="1"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100952724"/>
                  </a:ext>
                </a:extLst>
              </a:tr>
              <a:tr h="518649">
                <a:tc>
                  <a:txBody>
                    <a:bodyPr/>
                    <a:lstStyle/>
                    <a:p>
                      <a:pPr algn="ctr"/>
                      <a:r>
                        <a:rPr lang="en-GB" sz="2200" b="1" dirty="0">
                          <a:solidFill>
                            <a:srgbClr val="002060"/>
                          </a:solidFill>
                        </a:rPr>
                        <a:t>2</a:t>
                      </a:r>
                      <a:endParaRPr lang="en-GB" sz="2200" b="1"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2081323439"/>
                  </a:ext>
                </a:extLst>
              </a:tr>
              <a:tr h="518649">
                <a:tc>
                  <a:txBody>
                    <a:bodyPr/>
                    <a:lstStyle/>
                    <a:p>
                      <a:pPr algn="ctr"/>
                      <a:r>
                        <a:rPr lang="en-GB" sz="2200" b="1" dirty="0">
                          <a:solidFill>
                            <a:srgbClr val="002060"/>
                          </a:solidFill>
                        </a:rPr>
                        <a:t>3</a:t>
                      </a:r>
                      <a:endParaRPr lang="en-GB" sz="2200" b="1"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717323220"/>
                  </a:ext>
                </a:extLst>
              </a:tr>
              <a:tr h="518649">
                <a:tc>
                  <a:txBody>
                    <a:bodyPr/>
                    <a:lstStyle/>
                    <a:p>
                      <a:pPr algn="ctr"/>
                      <a:r>
                        <a:rPr lang="en-GB" sz="2200" b="1" dirty="0">
                          <a:solidFill>
                            <a:srgbClr val="002060"/>
                          </a:solidFill>
                        </a:rPr>
                        <a:t>4</a:t>
                      </a:r>
                      <a:endParaRPr lang="en-GB" sz="2200" b="1"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203164412"/>
                  </a:ext>
                </a:extLst>
              </a:tr>
              <a:tr h="518649">
                <a:tc>
                  <a:txBody>
                    <a:bodyPr/>
                    <a:lstStyle/>
                    <a:p>
                      <a:pPr algn="ctr"/>
                      <a:r>
                        <a:rPr lang="en-GB" sz="2200" b="1" dirty="0">
                          <a:solidFill>
                            <a:srgbClr val="002060"/>
                          </a:solidFill>
                        </a:rPr>
                        <a:t>5</a:t>
                      </a:r>
                      <a:endParaRPr lang="en-GB" sz="2200" b="1"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790913540"/>
                  </a:ext>
                </a:extLst>
              </a:tr>
              <a:tr h="518649">
                <a:tc>
                  <a:txBody>
                    <a:bodyPr/>
                    <a:lstStyle/>
                    <a:p>
                      <a:pPr algn="ctr"/>
                      <a:r>
                        <a:rPr lang="en-GB" sz="2200" b="1" dirty="0">
                          <a:solidFill>
                            <a:srgbClr val="002060"/>
                          </a:solidFill>
                        </a:rPr>
                        <a:t>6</a:t>
                      </a:r>
                      <a:endParaRPr lang="en-GB" sz="2200" b="1"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555883471"/>
                  </a:ext>
                </a:extLst>
              </a:tr>
            </a:tbl>
          </a:graphicData>
        </a:graphic>
      </p:graphicFrame>
      <p:pic>
        <p:nvPicPr>
          <p:cNvPr id="31" name="Picture 2" descr="380x380 Green Tick Clipart Free To Use Clip Art Resource">
            <a:extLst>
              <a:ext uri="{FF2B5EF4-FFF2-40B4-BE49-F238E27FC236}">
                <a16:creationId xmlns:a16="http://schemas.microsoft.com/office/drawing/2014/main" id="{AC74D775-3D49-48C4-9E8D-7A4953B6F091}"/>
              </a:ext>
            </a:extLst>
          </p:cNvPr>
          <p:cNvPicPr>
            <a:picLocks noChangeAspect="1" noChangeArrowheads="1"/>
          </p:cNvPicPr>
          <p:nvPr/>
        </p:nvPicPr>
        <p:blipFill>
          <a:blip r:embed="rId7"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1077664" y="2935607"/>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380x380 Green Tick Clipart Free To Use Clip Art Resource">
            <a:extLst>
              <a:ext uri="{FF2B5EF4-FFF2-40B4-BE49-F238E27FC236}">
                <a16:creationId xmlns:a16="http://schemas.microsoft.com/office/drawing/2014/main" id="{A3CD921B-B132-4670-9367-A8AB61D4C1D0}"/>
              </a:ext>
            </a:extLst>
          </p:cNvPr>
          <p:cNvPicPr>
            <a:picLocks noChangeAspect="1" noChangeArrowheads="1"/>
          </p:cNvPicPr>
          <p:nvPr/>
        </p:nvPicPr>
        <p:blipFill>
          <a:blip r:embed="rId7"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1077664" y="3437696"/>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380x380 Green Tick Clipart Free To Use Clip Art Resource">
            <a:extLst>
              <a:ext uri="{FF2B5EF4-FFF2-40B4-BE49-F238E27FC236}">
                <a16:creationId xmlns:a16="http://schemas.microsoft.com/office/drawing/2014/main" id="{6D426A69-D20D-4CAA-9767-A0783FA5466C}"/>
              </a:ext>
            </a:extLst>
          </p:cNvPr>
          <p:cNvPicPr>
            <a:picLocks noChangeAspect="1" noChangeArrowheads="1"/>
          </p:cNvPicPr>
          <p:nvPr/>
        </p:nvPicPr>
        <p:blipFill>
          <a:blip r:embed="rId7"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397955" y="3949072"/>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380x380 Green Tick Clipart Free To Use Clip Art Resource">
            <a:extLst>
              <a:ext uri="{FF2B5EF4-FFF2-40B4-BE49-F238E27FC236}">
                <a16:creationId xmlns:a16="http://schemas.microsoft.com/office/drawing/2014/main" id="{08E3ECBF-3A41-48A6-B0A2-872B5F27918D}"/>
              </a:ext>
            </a:extLst>
          </p:cNvPr>
          <p:cNvPicPr>
            <a:picLocks noChangeAspect="1" noChangeArrowheads="1"/>
          </p:cNvPicPr>
          <p:nvPr/>
        </p:nvPicPr>
        <p:blipFill>
          <a:blip r:embed="rId7"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397955" y="4492997"/>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380x380 Green Tick Clipart Free To Use Clip Art Resource">
            <a:extLst>
              <a:ext uri="{FF2B5EF4-FFF2-40B4-BE49-F238E27FC236}">
                <a16:creationId xmlns:a16="http://schemas.microsoft.com/office/drawing/2014/main" id="{A59FE80B-FEA7-4D8A-90E6-DA833CA22B7F}"/>
              </a:ext>
            </a:extLst>
          </p:cNvPr>
          <p:cNvPicPr>
            <a:picLocks noChangeAspect="1" noChangeArrowheads="1"/>
          </p:cNvPicPr>
          <p:nvPr/>
        </p:nvPicPr>
        <p:blipFill>
          <a:blip r:embed="rId7"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1017299" y="5074686"/>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380x380 Green Tick Clipart Free To Use Clip Art Resource">
            <a:extLst>
              <a:ext uri="{FF2B5EF4-FFF2-40B4-BE49-F238E27FC236}">
                <a16:creationId xmlns:a16="http://schemas.microsoft.com/office/drawing/2014/main" id="{D1957A20-FB62-43EC-B448-CB4419C270BF}"/>
              </a:ext>
            </a:extLst>
          </p:cNvPr>
          <p:cNvPicPr>
            <a:picLocks noChangeAspect="1" noChangeArrowheads="1"/>
          </p:cNvPicPr>
          <p:nvPr/>
        </p:nvPicPr>
        <p:blipFill>
          <a:blip r:embed="rId7"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1056860" y="5507865"/>
            <a:ext cx="934334" cy="81144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38B81FA-8BE0-4A6D-98AE-BFF5B24683F7}"/>
              </a:ext>
            </a:extLst>
          </p:cNvPr>
          <p:cNvSpPr txBox="1"/>
          <p:nvPr/>
        </p:nvSpPr>
        <p:spPr>
          <a:xfrm>
            <a:off x="3266437" y="1863741"/>
            <a:ext cx="5577085" cy="830997"/>
          </a:xfrm>
          <a:prstGeom prst="rect">
            <a:avLst/>
          </a:prstGeom>
          <a:noFill/>
        </p:spPr>
        <p:txBody>
          <a:bodyPr wrap="square" rtlCol="0">
            <a:spAutoFit/>
          </a:bodyPr>
          <a:lstStyle/>
          <a:p>
            <a:r>
              <a:rPr lang="en-GB" sz="2400" b="1" dirty="0">
                <a:solidFill>
                  <a:srgbClr val="002060"/>
                </a:solidFill>
              </a:rPr>
              <a:t>La </a:t>
            </a:r>
            <a:r>
              <a:rPr lang="en-GB" sz="2400" b="1" dirty="0" err="1">
                <a:solidFill>
                  <a:srgbClr val="002060"/>
                </a:solidFill>
              </a:rPr>
              <a:t>professeure</a:t>
            </a:r>
            <a:r>
              <a:rPr lang="en-GB" sz="2400" b="1" dirty="0">
                <a:solidFill>
                  <a:srgbClr val="002060"/>
                </a:solidFill>
              </a:rPr>
              <a:t> parle à </a:t>
            </a:r>
            <a:r>
              <a:rPr lang="en-GB" sz="2400" b="1" dirty="0" err="1">
                <a:solidFill>
                  <a:srgbClr val="002060"/>
                </a:solidFill>
              </a:rPr>
              <a:t>Léa</a:t>
            </a:r>
            <a:r>
              <a:rPr lang="en-GB" sz="2400" b="1" dirty="0">
                <a:solidFill>
                  <a:srgbClr val="002060"/>
                </a:solidFill>
              </a:rPr>
              <a:t> (</a:t>
            </a:r>
            <a:r>
              <a:rPr lang="en-GB" sz="2400" b="1" dirty="0" err="1">
                <a:solidFill>
                  <a:srgbClr val="EF4135"/>
                </a:solidFill>
              </a:rPr>
              <a:t>tu</a:t>
            </a:r>
            <a:r>
              <a:rPr lang="en-GB" sz="2400" b="1" dirty="0">
                <a:solidFill>
                  <a:srgbClr val="002060"/>
                </a:solidFill>
              </a:rPr>
              <a:t>) </a:t>
            </a:r>
            <a:r>
              <a:rPr lang="en-GB" sz="2400" b="1" dirty="0" err="1">
                <a:solidFill>
                  <a:srgbClr val="002060"/>
                </a:solidFill>
              </a:rPr>
              <a:t>ou</a:t>
            </a:r>
            <a:r>
              <a:rPr lang="en-GB" sz="2400" b="1" dirty="0">
                <a:solidFill>
                  <a:srgbClr val="002060"/>
                </a:solidFill>
              </a:rPr>
              <a:t> à la </a:t>
            </a:r>
            <a:r>
              <a:rPr lang="en-GB" sz="2400" b="1" dirty="0" err="1">
                <a:solidFill>
                  <a:srgbClr val="002060"/>
                </a:solidFill>
              </a:rPr>
              <a:t>classe</a:t>
            </a:r>
            <a:r>
              <a:rPr lang="en-GB" sz="2400" b="1" dirty="0">
                <a:solidFill>
                  <a:srgbClr val="002060"/>
                </a:solidFill>
              </a:rPr>
              <a:t> (</a:t>
            </a:r>
            <a:r>
              <a:rPr lang="en-GB" sz="2400" b="1" dirty="0" err="1">
                <a:solidFill>
                  <a:srgbClr val="EF4135"/>
                </a:solidFill>
              </a:rPr>
              <a:t>vous</a:t>
            </a:r>
            <a:r>
              <a:rPr lang="en-GB" sz="2400" b="1" dirty="0">
                <a:solidFill>
                  <a:srgbClr val="002060"/>
                </a:solidFill>
              </a:rPr>
              <a:t>) ?</a:t>
            </a:r>
          </a:p>
        </p:txBody>
      </p:sp>
      <p:pic>
        <p:nvPicPr>
          <p:cNvPr id="18" name="Graphic 17" descr="Teacher with solid fill">
            <a:extLst>
              <a:ext uri="{FF2B5EF4-FFF2-40B4-BE49-F238E27FC236}">
                <a16:creationId xmlns:a16="http://schemas.microsoft.com/office/drawing/2014/main" id="{887C04C1-BA20-4485-B474-ED7D03B871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59940" y="1864413"/>
            <a:ext cx="914400" cy="914400"/>
          </a:xfrm>
          <a:prstGeom prst="rect">
            <a:avLst/>
          </a:prstGeom>
        </p:spPr>
      </p:pic>
      <p:sp>
        <p:nvSpPr>
          <p:cNvPr id="2" name="Speech Bubble: Rectangle with Corners Rounded 1">
            <a:extLst>
              <a:ext uri="{FF2B5EF4-FFF2-40B4-BE49-F238E27FC236}">
                <a16:creationId xmlns:a16="http://schemas.microsoft.com/office/drawing/2014/main" id="{185F9CFF-272B-4DEA-B4CC-B7B6A82EB1FB}"/>
              </a:ext>
            </a:extLst>
          </p:cNvPr>
          <p:cNvSpPr/>
          <p:nvPr/>
        </p:nvSpPr>
        <p:spPr>
          <a:xfrm>
            <a:off x="-9624" y="2946707"/>
            <a:ext cx="7964934" cy="3218472"/>
          </a:xfrm>
          <a:prstGeom prst="wedgeRoundRectCallout">
            <a:avLst>
              <a:gd name="adj1" fmla="val -30531"/>
              <a:gd name="adj2" fmla="val -5853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9A85301-2F40-43DB-A02E-162D455301A2}"/>
              </a:ext>
            </a:extLst>
          </p:cNvPr>
          <p:cNvSpPr txBox="1"/>
          <p:nvPr/>
        </p:nvSpPr>
        <p:spPr>
          <a:xfrm>
            <a:off x="288241" y="3247953"/>
            <a:ext cx="7667069"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800" b="1" dirty="0">
                <a:solidFill>
                  <a:schemeClr val="bg1"/>
                </a:solidFill>
                <a:latin typeface="Century Gothic" panose="020B0502020202020204" pitchFamily="34" charset="0"/>
                <a:ea typeface="Calibri" panose="020F0502020204030204" pitchFamily="34" charset="0"/>
                <a:cs typeface="Calibri" panose="020F0502020204030204" pitchFamily="34" charset="0"/>
              </a:rPr>
              <a:t>mangez</a:t>
            </a:r>
            <a: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quoi à Noël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célébrez</a:t>
            </a:r>
            <a: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Noël ?</a:t>
            </a:r>
            <a:b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écoutes</a:t>
            </a:r>
            <a: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la radio ?</a:t>
            </a:r>
          </a:p>
          <a:p>
            <a:pPr>
              <a:defRPr/>
            </a:pPr>
            <a:r>
              <a:rPr lang="es-ES_tradnl" sz="2800" dirty="0">
                <a:solidFill>
                  <a:schemeClr val="bg1"/>
                </a:solidFill>
                <a:latin typeface="Century Gothic" panose="020B0502020202020204" pitchFamily="34" charset="0"/>
                <a:cs typeface="Calibri" panose="020F0502020204030204" pitchFamily="34" charset="0"/>
              </a:rPr>
              <a:t>... </a:t>
            </a:r>
            <a:r>
              <a:rPr lang="es-ES_tradnl" sz="2800" b="1" dirty="0">
                <a:solidFill>
                  <a:schemeClr val="bg1"/>
                </a:solidFill>
                <a:latin typeface="Century Gothic" panose="020B0502020202020204" pitchFamily="34" charset="0"/>
                <a:cs typeface="Calibri" panose="020F0502020204030204" pitchFamily="34" charset="0"/>
              </a:rPr>
              <a:t>regardes </a:t>
            </a:r>
            <a:r>
              <a:rPr lang="es-ES_tradnl" sz="2800" dirty="0">
                <a:solidFill>
                  <a:schemeClr val="bg1"/>
                </a:solidFill>
                <a:latin typeface="Century Gothic" panose="020B0502020202020204" pitchFamily="34" charset="0"/>
                <a:cs typeface="Calibri" panose="020F0502020204030204" pitchFamily="34" charset="0"/>
              </a:rPr>
              <a:t>les films </a:t>
            </a:r>
            <a:r>
              <a:rPr lang="en-GB" sz="2800" dirty="0">
                <a:solidFill>
                  <a:schemeClr val="bg1"/>
                </a:solidFill>
                <a:latin typeface="Century Gothic" panose="020B0502020202020204" pitchFamily="34" charset="0"/>
                <a:cs typeface="Calibri" panose="020F0502020204030204" pitchFamily="34" charset="0"/>
              </a:rPr>
              <a:t>?</a:t>
            </a:r>
            <a:endParaRPr kumimoji="0" lang="en-GB" sz="1800" b="0" i="0" u="none" strike="noStrike" kern="1200" cap="none" spc="0" normalizeH="0" baseline="0" noProof="0" dirty="0">
              <a:ln>
                <a:noFill/>
              </a:ln>
              <a:solidFill>
                <a:schemeClr val="bg1"/>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aimez</a:t>
            </a:r>
            <a: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chanter ?</a:t>
            </a:r>
            <a:b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a:t>
            </a:r>
            <a:r>
              <a:rPr lang="es-ES_tradnl" sz="2800" b="0" dirty="0">
                <a:solidFill>
                  <a:schemeClr val="bg1"/>
                </a:solidFill>
                <a:latin typeface="Century Gothic" panose="020B0502020202020204" pitchFamily="34" charset="0"/>
                <a:ea typeface="Calibri" panose="020F0502020204030204" pitchFamily="34" charset="0"/>
                <a:cs typeface="Calibri" panose="020F0502020204030204" pitchFamily="34" charset="0"/>
              </a:rPr>
              <a:t> </a:t>
            </a:r>
            <a:r>
              <a:rPr lang="es-ES_tradnl" sz="2800" b="1" dirty="0">
                <a:solidFill>
                  <a:schemeClr val="bg1"/>
                </a:solidFill>
                <a:latin typeface="Century Gothic" panose="020B0502020202020204" pitchFamily="34" charset="0"/>
                <a:ea typeface="Calibri" panose="020F0502020204030204" pitchFamily="34" charset="0"/>
                <a:cs typeface="Calibri" panose="020F0502020204030204" pitchFamily="34" charset="0"/>
              </a:rPr>
              <a:t>demandes </a:t>
            </a:r>
            <a:r>
              <a:rPr lang="es-ES_tradnl" sz="2800" dirty="0">
                <a:solidFill>
                  <a:schemeClr val="bg1"/>
                </a:solidFill>
                <a:latin typeface="Century Gothic" panose="020B0502020202020204" pitchFamily="34" charset="0"/>
                <a:ea typeface="Calibri" panose="020F0502020204030204" pitchFamily="34" charset="0"/>
                <a:cs typeface="Calibri" panose="020F0502020204030204" pitchFamily="34" charset="0"/>
              </a:rPr>
              <a:t>quoi comme cadeau ?</a:t>
            </a:r>
            <a:endPar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A6C8A976-E7B8-4D11-AAA9-265B359D14BC}"/>
              </a:ext>
            </a:extLst>
          </p:cNvPr>
          <p:cNvSpPr txBox="1"/>
          <p:nvPr/>
        </p:nvSpPr>
        <p:spPr>
          <a:xfrm>
            <a:off x="2311256" y="942171"/>
            <a:ext cx="7189737" cy="1015663"/>
          </a:xfrm>
          <a:prstGeom prst="rect">
            <a:avLst/>
          </a:prstGeom>
          <a:noFill/>
        </p:spPr>
        <p:txBody>
          <a:bodyPr wrap="square">
            <a:spAutoFit/>
          </a:bodyPr>
          <a:lstStyle/>
          <a:p>
            <a:r>
              <a:rPr kumimoji="0" lang="es-ES_tradnl"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Léa’s teacher is looking forward to the holidays!</a:t>
            </a:r>
            <a:endParaRPr lang="en-GB" sz="1400" dirty="0"/>
          </a:p>
          <a:p>
            <a:r>
              <a:rPr kumimoji="0" lang="es-ES_tradnl"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She is happy to ask questions about their holidays activities. </a:t>
            </a:r>
            <a:endParaRPr lang="en-GB" sz="1400" dirty="0"/>
          </a:p>
        </p:txBody>
      </p:sp>
      <p:sp>
        <p:nvSpPr>
          <p:cNvPr id="11" name="TextBox 10">
            <a:extLst>
              <a:ext uri="{FF2B5EF4-FFF2-40B4-BE49-F238E27FC236}">
                <a16:creationId xmlns:a16="http://schemas.microsoft.com/office/drawing/2014/main" id="{06D75449-A3AF-4C51-A2B0-B3286A75F13F}"/>
              </a:ext>
            </a:extLst>
          </p:cNvPr>
          <p:cNvSpPr txBox="1"/>
          <p:nvPr/>
        </p:nvSpPr>
        <p:spPr>
          <a:xfrm>
            <a:off x="1359950" y="6351806"/>
            <a:ext cx="2714379" cy="461665"/>
          </a:xfrm>
          <a:prstGeom prst="rect">
            <a:avLst/>
          </a:prstGeom>
          <a:noFill/>
        </p:spPr>
        <p:txBody>
          <a:bodyPr wrap="square" rtlCol="0">
            <a:spAutoFit/>
          </a:bodyPr>
          <a:lstStyle/>
          <a:p>
            <a:r>
              <a:rPr lang="en-GB" sz="2400" dirty="0">
                <a:solidFill>
                  <a:schemeClr val="bg1"/>
                </a:solidFill>
              </a:rPr>
              <a:t>Noël - Christmas</a:t>
            </a:r>
          </a:p>
        </p:txBody>
      </p:sp>
    </p:spTree>
    <p:extLst>
      <p:ext uri="{BB962C8B-B14F-4D97-AF65-F5344CB8AC3E}">
        <p14:creationId xmlns:p14="http://schemas.microsoft.com/office/powerpoint/2010/main" val="70013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1123</TotalTime>
  <Words>5288</Words>
  <Application>Microsoft Office PowerPoint</Application>
  <PresentationFormat>Widescreen</PresentationFormat>
  <Paragraphs>674</Paragraphs>
  <Slides>25</Slides>
  <Notes>25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Arial</vt:lpstr>
      <vt:lpstr>Arial</vt:lpstr>
      <vt:lpstr>Calibri</vt:lpstr>
      <vt:lpstr>Century Gothic</vt:lpstr>
      <vt:lpstr>Modern Love</vt:lpstr>
      <vt:lpstr>Roboto</vt:lpstr>
      <vt:lpstr>NCELP_German_2022</vt:lpstr>
      <vt:lpstr>Bitmap Image</vt:lpstr>
      <vt:lpstr>PowerPoint Presentation</vt:lpstr>
      <vt:lpstr>i</vt:lpstr>
      <vt:lpstr>i</vt:lpstr>
      <vt:lpstr>[i] ou [e] ?</vt:lpstr>
      <vt:lpstr>Vocabulaire</vt:lpstr>
      <vt:lpstr>Vocabulaire</vt:lpstr>
      <vt:lpstr>Talking to others: tu and vous</vt:lpstr>
      <vt:lpstr>À l’école</vt:lpstr>
      <vt:lpstr>Dans la salle de classe de Léa</vt:lpstr>
      <vt:lpstr>PowerPoint Presentation</vt:lpstr>
      <vt:lpstr>Vocabulaire</vt:lpstr>
      <vt:lpstr>chanter</vt:lpstr>
      <vt:lpstr>chanter</vt:lpstr>
      <vt:lpstr>chante</vt:lpstr>
      <vt:lpstr>chanter</vt:lpstr>
      <vt:lpstr>chante</vt:lpstr>
      <vt:lpstr>chanter</vt:lpstr>
      <vt:lpstr>Talking to others: tu and vous</vt:lpstr>
      <vt:lpstr>C’est qui ? L’activité c’est quoi ?</vt:lpstr>
      <vt:lpstr>C’est qui ? L’activité c’est quoi ? [1/2]</vt:lpstr>
      <vt:lpstr>C’est qui ? L’activité c’est quoi ? [1/2]</vt:lpstr>
      <vt:lpstr>Answering others: je and nous</vt:lpstr>
      <vt:lpstr>Tu fais quoi, normalement ?</vt:lpstr>
      <vt:lpstr>Une chanson</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41</cp:revision>
  <dcterms:created xsi:type="dcterms:W3CDTF">2023-08-08T13:48:43Z</dcterms:created>
  <dcterms:modified xsi:type="dcterms:W3CDTF">2024-05-12T15:21:02Z</dcterms:modified>
</cp:coreProperties>
</file>