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4" r:id="rId2"/>
    <p:sldId id="256" r:id="rId3"/>
    <p:sldId id="270" r:id="rId4"/>
    <p:sldId id="403" r:id="rId5"/>
    <p:sldId id="386" r:id="rId6"/>
    <p:sldId id="359" r:id="rId7"/>
    <p:sldId id="360" r:id="rId8"/>
    <p:sldId id="361" r:id="rId9"/>
    <p:sldId id="362" r:id="rId10"/>
    <p:sldId id="363" r:id="rId11"/>
    <p:sldId id="364" r:id="rId12"/>
    <p:sldId id="284" r:id="rId13"/>
    <p:sldId id="451" r:id="rId14"/>
    <p:sldId id="314" r:id="rId15"/>
    <p:sldId id="262" r:id="rId16"/>
    <p:sldId id="387" r:id="rId17"/>
    <p:sldId id="393" r:id="rId18"/>
    <p:sldId id="392" r:id="rId19"/>
    <p:sldId id="391" r:id="rId20"/>
    <p:sldId id="390" r:id="rId21"/>
    <p:sldId id="389" r:id="rId22"/>
    <p:sldId id="453" r:id="rId23"/>
    <p:sldId id="395" r:id="rId24"/>
    <p:sldId id="454" r:id="rId25"/>
    <p:sldId id="450" r:id="rId26"/>
    <p:sldId id="842" r:id="rId27"/>
    <p:sldId id="365" r:id="rId28"/>
    <p:sldId id="366" r:id="rId29"/>
    <p:sldId id="367" r:id="rId30"/>
    <p:sldId id="368" r:id="rId31"/>
    <p:sldId id="369" r:id="rId32"/>
    <p:sldId id="370" r:id="rId33"/>
    <p:sldId id="388" r:id="rId34"/>
    <p:sldId id="405" r:id="rId35"/>
    <p:sldId id="318" r:id="rId36"/>
    <p:sldId id="508" r:id="rId37"/>
    <p:sldId id="506" r:id="rId38"/>
    <p:sldId id="846" r:id="rId39"/>
    <p:sldId id="329" r:id="rId40"/>
    <p:sldId id="33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3F34"/>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65829" autoAdjust="0"/>
  </p:normalViewPr>
  <p:slideViewPr>
    <p:cSldViewPr snapToGrid="0">
      <p:cViewPr varScale="1">
        <p:scale>
          <a:sx n="71" d="100"/>
          <a:sy n="71" d="100"/>
        </p:scale>
        <p:origin x="1992"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85AE3-3DD6-41C4-ADB1-D4883AC9C1F8}"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08CDEE-21A3-4F64-B024-C85086EB45AB}" type="slidenum">
              <a:rPr lang="en-GB" smtClean="0"/>
              <a:t>‹#›</a:t>
            </a:fld>
            <a:endParaRPr lang="en-GB"/>
          </a:p>
        </p:txBody>
      </p:sp>
    </p:spTree>
    <p:extLst>
      <p:ext uri="{BB962C8B-B14F-4D97-AF65-F5344CB8AC3E}">
        <p14:creationId xmlns:p14="http://schemas.microsoft.com/office/powerpoint/2010/main" val="2907718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No list has </a:t>
            </a:r>
            <a:r>
              <a:rPr lang="en-GB" b="1" u="sng" dirty="0" err="1">
                <a:solidFill>
                  <a:srgbClr val="FF0000"/>
                </a:solidFill>
              </a:rPr>
              <a:t>cocher</a:t>
            </a:r>
            <a:r>
              <a:rPr lang="en-GB" b="1" u="sng"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solidFill>
                  <a:srgbClr val="FF0000"/>
                </a:solidFill>
              </a:rPr>
              <a:t>ii) Edexcel list does not have </a:t>
            </a:r>
            <a:r>
              <a:rPr lang="en-GB" b="1" u="sng" dirty="0"/>
              <a:t>radio</a:t>
            </a:r>
            <a:r>
              <a:rPr lang="en-GB" b="1" u="none" dirty="0"/>
              <a:t> (though radio may be used as a cognate in the reading).</a:t>
            </a:r>
            <a:br>
              <a:rPr lang="en-GB" b="1" u="none" dirty="0"/>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a:t>
            </a:r>
            <a:r>
              <a:rPr lang="en-GB" b="0" baseline="0" dirty="0"/>
              <a:t> (</a:t>
            </a:r>
            <a:r>
              <a:rPr lang="en-GB" b="1" baseline="0" dirty="0"/>
              <a:t>third person plural forms of –ER verbs</a:t>
            </a:r>
            <a:r>
              <a:rPr lang="en-GB" sz="1200" b="1" i="0" dirty="0">
                <a:solidFill>
                  <a:prstClr val="white"/>
                </a:solidFill>
                <a:latin typeface="Calibri" panose="020F0502020204030204" pitchFamily="34" charset="0"/>
                <a:cs typeface="Calibri" panose="020F0502020204030204" pitchFamily="34" charset="0"/>
              </a:rPr>
              <a:t>]</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a:t>
            </a:r>
            <a:r>
              <a:rPr lang="en-GB" b="1" baseline="0" dirty="0"/>
              <a:t>third person singular and first person plural forms of –ER verbs</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(introduce) </a:t>
            </a:r>
            <a:r>
              <a:rPr lang="fr-FR" dirty="0">
                <a:solidFill>
                  <a:srgbClr val="000000"/>
                </a:solidFill>
                <a:latin typeface="Century Gothic" panose="020B0502020202020204" pitchFamily="34" charset="0"/>
              </a:rPr>
              <a:t>chanter [1820], étudier [960], jouer [219], ils [13], elles [38], élève [1068], fruit [896], histoire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[263], radio [1526], ensemble [124]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aimer [242], cocher [&gt;5000], passer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[90], porter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[105], rester [100], trouver [83], école [477], moment [148], semaine [245], solution [608], uniforme [1801], chaque [151], à1 [4], avec [23]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il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[13], elle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[38], ami [467], amie [467], chanteur [3251], chanteuse [3251], femme [154], homme [136], professeur [1150], professeure [1150], drôle [2166], intéressant [1244], faux [555], sympa(thique) [4164], vrai [292]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290768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11</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238566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a:t>
            </a:r>
            <a:r>
              <a:rPr lang="en-US" b="0" dirty="0"/>
              <a:t>: to introduce third person plural</a:t>
            </a:r>
            <a:r>
              <a:rPr lang="en-US" b="0" baseline="0" dirty="0"/>
              <a:t> of –</a:t>
            </a:r>
            <a:r>
              <a:rPr lang="en-US" b="0" baseline="0" dirty="0" err="1"/>
              <a:t>er</a:t>
            </a:r>
            <a:r>
              <a:rPr lang="en-US" b="0" baseline="0" dirty="0"/>
              <a:t> verbs</a:t>
            </a:r>
            <a:endParaRPr lang="en-US" b="0" dirty="0"/>
          </a:p>
          <a:p>
            <a:endParaRPr lang="en-US" b="1" dirty="0"/>
          </a:p>
          <a:p>
            <a:r>
              <a:rPr lang="en-US" b="1" dirty="0"/>
              <a:t>Procedure:</a:t>
            </a:r>
          </a:p>
          <a:p>
            <a:r>
              <a:rPr lang="en-US" b="0" dirty="0"/>
              <a:t>1. Click to bring up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dirty="0"/>
              <a:t>Model the sound of ‘</a:t>
            </a:r>
            <a:r>
              <a:rPr lang="en-GB" dirty="0" err="1"/>
              <a:t>joue</a:t>
            </a:r>
            <a:r>
              <a:rPr lang="en-GB" dirty="0"/>
              <a:t>’ and ‘</a:t>
            </a:r>
            <a:r>
              <a:rPr lang="en-GB" dirty="0" err="1"/>
              <a:t>jouent</a:t>
            </a:r>
            <a:r>
              <a:rPr lang="en-GB" dirty="0"/>
              <a:t>’. </a:t>
            </a:r>
            <a:endParaRPr lang="en-US" b="0" dirty="0"/>
          </a:p>
          <a:p>
            <a:r>
              <a:rPr lang="en-US" b="0" dirty="0"/>
              <a:t>3. </a:t>
            </a:r>
            <a:r>
              <a:rPr lang="en-GB" dirty="0"/>
              <a:t>Say ‘</a:t>
            </a:r>
            <a:r>
              <a:rPr lang="en-GB" dirty="0" err="1"/>
              <a:t>il</a:t>
            </a:r>
            <a:r>
              <a:rPr lang="en-GB" dirty="0"/>
              <a:t> </a:t>
            </a:r>
            <a:r>
              <a:rPr lang="en-GB" dirty="0" err="1"/>
              <a:t>joue</a:t>
            </a:r>
            <a:r>
              <a:rPr lang="en-GB" dirty="0"/>
              <a:t>’ and ‘</a:t>
            </a:r>
            <a:r>
              <a:rPr lang="en-GB" dirty="0" err="1"/>
              <a:t>ils</a:t>
            </a:r>
            <a:r>
              <a:rPr lang="en-GB" dirty="0"/>
              <a:t> </a:t>
            </a:r>
            <a:r>
              <a:rPr lang="en-GB" dirty="0" err="1"/>
              <a:t>jouent</a:t>
            </a:r>
            <a:r>
              <a:rPr lang="en-GB" dirty="0"/>
              <a:t>’, then ask the students if they can tell whether you are talking about one person or more than one. The answer is ‘no’!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understanding</a:t>
            </a:r>
            <a:r>
              <a:rPr lang="en-US" b="0" baseline="0" dirty="0"/>
              <a:t> third person singular and third person plural endings of –er verbs when reading.</a:t>
            </a:r>
            <a:endParaRPr lang="en-US" b="0" dirty="0"/>
          </a:p>
          <a:p>
            <a:endParaRPr lang="en-US" b="1" dirty="0"/>
          </a:p>
          <a:p>
            <a:r>
              <a:rPr lang="en-US" b="1" dirty="0"/>
              <a:t>Procedure:</a:t>
            </a:r>
          </a:p>
          <a:p>
            <a:r>
              <a:rPr lang="en-US" b="0" dirty="0"/>
              <a:t>1. Students</a:t>
            </a:r>
            <a:r>
              <a:rPr lang="en-US" b="0" baseline="0" dirty="0"/>
              <a:t> read the sentence in French and, using the verb ending,  tick whether ‘he’ is the subject of the verb or if it is ‘they’.</a:t>
            </a:r>
            <a:endParaRPr lang="en-US" b="0" dirty="0"/>
          </a:p>
          <a:p>
            <a:r>
              <a:rPr lang="en-US" b="0" dirty="0"/>
              <a:t>2. Click to bring up the answers.</a:t>
            </a:r>
          </a:p>
          <a:p>
            <a:r>
              <a:rPr lang="en-US" b="0" dirty="0"/>
              <a:t>3. Click to bring up the pronunciation callout.</a:t>
            </a:r>
          </a:p>
          <a:p>
            <a:r>
              <a:rPr lang="en-US" b="0" dirty="0"/>
              <a:t>4. Elicit pronunciation of the sentences, chorally, with pronouns, il </a:t>
            </a:r>
            <a:r>
              <a:rPr lang="en-US" b="0" dirty="0" err="1"/>
              <a:t>joue</a:t>
            </a:r>
            <a:r>
              <a:rPr lang="en-US" b="0" dirty="0"/>
              <a:t> de la </a:t>
            </a:r>
            <a:r>
              <a:rPr lang="en-US" b="0" dirty="0" err="1"/>
              <a:t>guitare</a:t>
            </a:r>
            <a:r>
              <a:rPr lang="en-US" b="0" dirty="0"/>
              <a:t>, </a:t>
            </a:r>
            <a:r>
              <a:rPr lang="en-US" b="0" dirty="0" err="1"/>
              <a:t>ils</a:t>
            </a:r>
            <a:r>
              <a:rPr lang="en-US" b="0" dirty="0"/>
              <a:t> </a:t>
            </a:r>
            <a:r>
              <a:rPr lang="en-US" b="0" dirty="0" err="1"/>
              <a:t>chantent</a:t>
            </a:r>
            <a:r>
              <a:rPr lang="en-US" b="0" dirty="0"/>
              <a:t> etc.. to demonstrate this.</a:t>
            </a:r>
          </a:p>
          <a:p>
            <a:r>
              <a:rPr lang="en-US" b="0" dirty="0"/>
              <a:t>5. Teachers could</a:t>
            </a:r>
            <a:r>
              <a:rPr lang="en-US" b="0" baseline="0" dirty="0"/>
              <a:t> elicit translations into English of the sentences in desired before moving on.</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used (1 is the most frequent word in French): </a:t>
            </a:r>
            <a:br>
              <a:rPr lang="en-GB" baseline="0" dirty="0"/>
            </a:br>
            <a:r>
              <a:rPr lang="en-GB" baseline="0" dirty="0" err="1"/>
              <a:t>guitare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A808CDEE-21A3-4F64-B024-C85086EB45AB}" type="slidenum">
              <a:rPr lang="en-GB" smtClean="0"/>
              <a:t>13</a:t>
            </a:fld>
            <a:endParaRPr lang="en-GB"/>
          </a:p>
        </p:txBody>
      </p:sp>
    </p:spTree>
    <p:extLst>
      <p:ext uri="{BB962C8B-B14F-4D97-AF65-F5344CB8AC3E}">
        <p14:creationId xmlns:p14="http://schemas.microsoft.com/office/powerpoint/2010/main" val="12297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the verb form,</a:t>
            </a:r>
            <a:r>
              <a:rPr lang="en-US" b="0" baseline="0" dirty="0"/>
              <a:t> model its pronunciation and elicit the pronunciation from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at random.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Repeat but this time have students practise with </a:t>
            </a:r>
            <a:r>
              <a:rPr lang="en-GB" i="0" baseline="0" dirty="0"/>
              <a:t>‘</a:t>
            </a:r>
            <a:r>
              <a:rPr lang="en-GB" i="0" baseline="0" dirty="0" err="1"/>
              <a:t>ils</a:t>
            </a:r>
            <a:r>
              <a:rPr lang="en-GB" i="0" baseline="0" dirty="0"/>
              <a:t>’ </a:t>
            </a:r>
            <a:r>
              <a:rPr lang="en-GB" i="1" baseline="0" dirty="0"/>
              <a:t>+</a:t>
            </a:r>
            <a:r>
              <a:rPr lang="en-GB" baseline="0" dirty="0"/>
              <a:t>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Repeat to practise with </a:t>
            </a:r>
            <a:r>
              <a:rPr lang="en-GB" i="0" baseline="0" dirty="0"/>
              <a:t>‘</a:t>
            </a:r>
            <a:r>
              <a:rPr lang="en-GB" i="0" baseline="0" dirty="0" err="1"/>
              <a:t>elles</a:t>
            </a:r>
            <a:r>
              <a:rPr lang="en-GB" i="0" baseline="0" dirty="0"/>
              <a:t>’ </a:t>
            </a:r>
            <a:r>
              <a:rPr lang="en-GB" i="1" baseline="0" dirty="0"/>
              <a:t>+</a:t>
            </a:r>
            <a:r>
              <a:rPr lang="en-GB" baseline="0" dirty="0"/>
              <a:t> verb.</a:t>
            </a:r>
          </a:p>
          <a:p>
            <a:r>
              <a:rPr lang="en-GB" b="1" baseline="0" dirty="0"/>
              <a:t>Note: </a:t>
            </a:r>
            <a:r>
              <a:rPr lang="en-GB" b="0" baseline="0" dirty="0"/>
              <a:t>the</a:t>
            </a:r>
            <a:r>
              <a:rPr lang="en-GB" baseline="0" dirty="0"/>
              <a:t> liaison between the ‘s’ on the end of ’</a:t>
            </a:r>
            <a:r>
              <a:rPr lang="en-GB" baseline="0" dirty="0" err="1"/>
              <a:t>ils</a:t>
            </a:r>
            <a:r>
              <a:rPr lang="en-GB" baseline="0" dirty="0"/>
              <a:t>/</a:t>
            </a:r>
            <a:r>
              <a:rPr lang="en-GB" baseline="0" dirty="0" err="1"/>
              <a:t>elles</a:t>
            </a:r>
            <a:r>
              <a:rPr lang="en-GB" baseline="0" dirty="0"/>
              <a:t>’ and the initial vowel of the next word is not addressed here. Therefore, in this activity and in this week we avoid plural verbs that begin with vowels (e.g., </a:t>
            </a:r>
            <a:r>
              <a:rPr lang="en-GB" baseline="0" dirty="0" err="1"/>
              <a:t>ils</a:t>
            </a:r>
            <a:r>
              <a:rPr lang="en-GB" baseline="0" dirty="0"/>
              <a:t> </a:t>
            </a:r>
            <a:r>
              <a:rPr lang="en-GB" baseline="0" dirty="0" err="1"/>
              <a:t>écoutent</a:t>
            </a:r>
            <a:r>
              <a:rPr lang="en-GB" baseline="0" dirty="0"/>
              <a:t>, </a:t>
            </a:r>
            <a:r>
              <a:rPr lang="en-GB" baseline="0" dirty="0" err="1"/>
              <a:t>elles</a:t>
            </a:r>
            <a:r>
              <a:rPr lang="en-GB" baseline="0" dirty="0"/>
              <a:t> </a:t>
            </a:r>
            <a:r>
              <a:rPr lang="en-GB" baseline="0" dirty="0" err="1"/>
              <a:t>étudient</a:t>
            </a:r>
            <a:r>
              <a:rPr lang="en-GB" baseline="0" dirty="0"/>
              <a:t>) as liaison is obligatory, here.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9080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 for the next six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does not indicate singular or plural. It is useful to practise bimodal tasks in this case because students practise the idea that you can only tell which verb ending to use in writing when you know whether the person is singular or plural – so, here the students get a visual cue (the picture) and this tells them what the written verb ending would be (the oral verb ending doesn’t help!).  </a:t>
            </a:r>
            <a:r>
              <a:rPr lang="en-GB" dirty="0"/>
              <a:t>This teaches</a:t>
            </a:r>
            <a:r>
              <a:rPr lang="en-GB" baseline="0" dirty="0"/>
              <a:t> students about ‘</a:t>
            </a:r>
            <a:r>
              <a:rPr lang="en-GB" dirty="0"/>
              <a:t>ambiguity’ in language, and how sentences fit together. In this case, to know ‘who did the verb’</a:t>
            </a:r>
            <a:r>
              <a:rPr lang="en-GB" baseline="0" dirty="0"/>
              <a:t> for 3</a:t>
            </a:r>
            <a:r>
              <a:rPr lang="en-GB" baseline="30000" dirty="0"/>
              <a:t>rd</a:t>
            </a:r>
            <a:r>
              <a:rPr lang="en-GB" baseline="0" dirty="0"/>
              <a:t> person verbs (</a:t>
            </a:r>
            <a:r>
              <a:rPr lang="en-GB" baseline="0" dirty="0" err="1"/>
              <a:t>il</a:t>
            </a:r>
            <a:r>
              <a:rPr lang="en-GB" baseline="0" dirty="0"/>
              <a:t> and </a:t>
            </a:r>
            <a:r>
              <a:rPr lang="en-GB" baseline="0" dirty="0" err="1"/>
              <a:t>ils</a:t>
            </a:r>
            <a:r>
              <a:rPr lang="en-GB" baseline="0" dirty="0"/>
              <a:t>), you usually </a:t>
            </a:r>
            <a:r>
              <a:rPr lang="en-GB" dirty="0"/>
              <a:t>need other prompts to know whether singular or plural is being referred to.</a:t>
            </a:r>
            <a:endParaRPr lang="en-US" b="1" dirty="0"/>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Students will hear a verb (e.g., </a:t>
            </a:r>
            <a:r>
              <a:rPr lang="en-GB" i="1" baseline="0" dirty="0" err="1"/>
              <a:t>ils</a:t>
            </a:r>
            <a:r>
              <a:rPr lang="en-GB" i="1" baseline="0" dirty="0"/>
              <a:t> </a:t>
            </a:r>
            <a:r>
              <a:rPr lang="en-GB" i="1" baseline="0" dirty="0" err="1"/>
              <a:t>regardent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err="1"/>
              <a:t>ils</a:t>
            </a:r>
            <a:r>
              <a:rPr lang="en-GB" dirty="0"/>
              <a:t> </a:t>
            </a:r>
            <a:r>
              <a:rPr lang="en-GB" dirty="0" err="1"/>
              <a:t>regardent</a:t>
            </a:r>
            <a:endParaRPr lang="en-GB" dirty="0"/>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59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ils</a:t>
            </a:r>
            <a:r>
              <a:rPr lang="en-GB" dirty="0"/>
              <a:t> </a:t>
            </a:r>
            <a:r>
              <a:rPr lang="en-GB" dirty="0" err="1"/>
              <a:t>chantent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15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a:t>
            </a:r>
            <a:r>
              <a:rPr lang="en-GB" dirty="0"/>
              <a:t> </a:t>
            </a:r>
            <a:r>
              <a:rPr lang="en-GB" dirty="0" err="1"/>
              <a:t>joue</a:t>
            </a:r>
            <a:endParaRPr lang="en-GB"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a:t>
            </a:r>
            <a:r>
              <a:rPr lang="en-GB" baseline="0" dirty="0"/>
              <a:t> </a:t>
            </a:r>
            <a:r>
              <a:rPr lang="en-GB" baseline="0" dirty="0" err="1"/>
              <a:t>trouve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30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ils</a:t>
            </a:r>
            <a:r>
              <a:rPr lang="en-GB" dirty="0"/>
              <a:t> </a:t>
            </a:r>
            <a:r>
              <a:rPr lang="en-GB" dirty="0" err="1"/>
              <a:t>préparent</a:t>
            </a:r>
            <a:endParaRPr lang="en-GB" dirty="0"/>
          </a:p>
          <a:p>
            <a:endParaRPr lang="en-US"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731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GB" dirty="0" err="1"/>
              <a:t>elle</a:t>
            </a:r>
            <a:r>
              <a:rPr lang="en-GB" baseline="0" dirty="0"/>
              <a:t> mange</a:t>
            </a:r>
            <a:endParaRPr lang="en-GB" dirty="0"/>
          </a:p>
          <a:p>
            <a:endParaRPr lang="en-US"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7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746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a:t>
            </a:r>
            <a:br>
              <a:rPr lang="en-GB" dirty="0"/>
            </a:br>
            <a:br>
              <a:rPr lang="en-GB" dirty="0"/>
            </a:br>
            <a:r>
              <a:rPr lang="en-GB" b="1" dirty="0"/>
              <a:t>Aim: </a:t>
            </a:r>
            <a:r>
              <a:rPr lang="en-GB" b="0" dirty="0"/>
              <a:t>to practise oral and written production of 3</a:t>
            </a:r>
            <a:r>
              <a:rPr lang="en-GB" b="0" baseline="30000" dirty="0"/>
              <a:t>rd</a:t>
            </a:r>
            <a:r>
              <a:rPr lang="en-GB" b="0" dirty="0"/>
              <a:t> person singular and plural verbs with a variety of vocabulary.</a:t>
            </a:r>
            <a:br>
              <a:rPr lang="en-GB" b="0" dirty="0"/>
            </a:br>
            <a:br>
              <a:rPr lang="en-GB" b="0" dirty="0"/>
            </a:br>
            <a:r>
              <a:rPr lang="en-GB" b="1" dirty="0"/>
              <a:t>Procedure: </a:t>
            </a:r>
            <a:br>
              <a:rPr lang="en-GB" b="1" dirty="0"/>
            </a:br>
            <a:r>
              <a:rPr lang="en-GB" b="0" dirty="0"/>
              <a:t>1. Students A and B write their own choice of sentence (A, B, or C options) without their partner seeing.</a:t>
            </a:r>
          </a:p>
          <a:p>
            <a:r>
              <a:rPr lang="en-GB" b="0" dirty="0"/>
              <a:t>2. In Round 1, A says their 6 sentences.  B listens, identifies and write the sentence.</a:t>
            </a:r>
          </a:p>
          <a:p>
            <a:r>
              <a:rPr lang="en-GB" b="0" dirty="0"/>
              <a:t>3. They compare A’s written sentence and sentence letter with B’s transcription.  </a:t>
            </a:r>
            <a:br>
              <a:rPr lang="en-GB" b="1" dirty="0"/>
            </a:br>
            <a:br>
              <a:rPr lang="en-GB" b="1" dirty="0"/>
            </a:br>
            <a:r>
              <a:rPr lang="en-GB" b="1" dirty="0"/>
              <a:t>Note: </a:t>
            </a:r>
            <a:r>
              <a:rPr lang="en-GB" b="0" dirty="0"/>
              <a:t>it is coincidence if A and B happen to have written the same original sentence, and it’s not really important.  The reason that B writes sentences as well as A in Round 1 is to increase the practice opportunities for both, and to ensure that B has engaged with the three sentence options before listening to A.</a:t>
            </a:r>
          </a:p>
          <a:p>
            <a:endParaRPr lang="en-GB" b="0" dirty="0"/>
          </a:p>
          <a:p>
            <a:r>
              <a:rPr lang="en-GB" b="0" dirty="0"/>
              <a:t>After Round 1 they swap roles and B is the one to speak.</a:t>
            </a:r>
          </a:p>
        </p:txBody>
      </p:sp>
      <p:sp>
        <p:nvSpPr>
          <p:cNvPr id="4" name="Slide Number Placeholder 3"/>
          <p:cNvSpPr>
            <a:spLocks noGrp="1"/>
          </p:cNvSpPr>
          <p:nvPr>
            <p:ph type="sldNum" sz="quarter" idx="5"/>
          </p:nvPr>
        </p:nvSpPr>
        <p:spPr/>
        <p:txBody>
          <a:bodyPr/>
          <a:lstStyle/>
          <a:p>
            <a:fld id="{A808CDEE-21A3-4F64-B024-C85086EB45AB}" type="slidenum">
              <a:rPr lang="en-GB" smtClean="0"/>
              <a:t>22</a:t>
            </a:fld>
            <a:endParaRPr lang="en-GB"/>
          </a:p>
        </p:txBody>
      </p:sp>
    </p:spTree>
    <p:extLst>
      <p:ext uri="{BB962C8B-B14F-4D97-AF65-F5344CB8AC3E}">
        <p14:creationId xmlns:p14="http://schemas.microsoft.com/office/powerpoint/2010/main" val="3521808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Round 1</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65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Round 2</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81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a:t>
            </a:r>
            <a:r>
              <a:rPr lang="en-GB" b="1" baseline="0" dirty="0"/>
              <a:t>third person singular and third person plural forms of –ER verbs</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7.1.2.6 (introduce) </a:t>
            </a:r>
            <a:r>
              <a:rPr lang="fr-FR" dirty="0">
                <a:solidFill>
                  <a:srgbClr val="000000"/>
                </a:solidFill>
                <a:latin typeface="Century Gothic" panose="020B0502020202020204" pitchFamily="34" charset="0"/>
              </a:rPr>
              <a:t>chanter [1820], étudier [960], jouer [219], ils [13], elles [38], élève [1068], fruit [896], histoire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[263], radio [1526], ensemble [124]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aimer [242], cocher [&gt;5000], passer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[90], porter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[105], rester [100], trouver [83], école [477], moment [148], semaine [245], solution [608], uniforme [1801], chaque [151], à1 [4], avec [23]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il</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[13], elle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[38], ami [467], amie [467], chanteur [3251], chanteuse [3251], femme [154], homme [136], professeur [1150], professeure [1150], drôle [2166], intéressant [1244], faux [555], sympa(thique) [4164], vrai [292]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127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verbs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using gestures if desired.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joue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534929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630005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64391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30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836454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31</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521542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32</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4130926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GB" baseline="0" dirty="0"/>
              <a:t>to focus on verb form by having to choose between 3</a:t>
            </a:r>
            <a:r>
              <a:rPr lang="en-GB" baseline="30000" dirty="0"/>
              <a:t>rd</a:t>
            </a:r>
            <a:r>
              <a:rPr lang="en-GB" baseline="0" dirty="0"/>
              <a:t> person singular or plural, depending on the subject of the verb but by using full nouns, rather than the subject pronoun (</a:t>
            </a:r>
            <a:r>
              <a:rPr lang="en-GB" baseline="0" dirty="0" err="1"/>
              <a:t>il</a:t>
            </a:r>
            <a:r>
              <a:rPr lang="en-GB" baseline="0" dirty="0"/>
              <a:t>/</a:t>
            </a:r>
            <a:r>
              <a:rPr lang="en-GB" baseline="0" dirty="0" err="1"/>
              <a:t>ils</a:t>
            </a:r>
            <a:r>
              <a:rPr lang="en-GB" baseline="0" dirty="0"/>
              <a:t> </a:t>
            </a:r>
            <a:r>
              <a:rPr lang="en-GB" baseline="0" dirty="0" err="1"/>
              <a:t>elle</a:t>
            </a:r>
            <a:r>
              <a:rPr lang="en-GB" baseline="0" dirty="0"/>
              <a:t>/</a:t>
            </a:r>
            <a:r>
              <a:rPr lang="en-GB" baseline="0" dirty="0" err="1"/>
              <a:t>elles</a:t>
            </a:r>
            <a:r>
              <a:rPr lang="en-GB" baseline="0" dirty="0"/>
              <a:t>) as in the previous lesson when reading. </a:t>
            </a:r>
            <a:endParaRPr lang="en-US" b="1" dirty="0"/>
          </a:p>
          <a:p>
            <a:endParaRPr lang="en-US" b="1" dirty="0"/>
          </a:p>
          <a:p>
            <a:r>
              <a:rPr lang="en-US" b="1" dirty="0"/>
              <a:t>Procedure:</a:t>
            </a:r>
          </a:p>
          <a:p>
            <a:r>
              <a:rPr lang="en-US" b="0" dirty="0"/>
              <a:t>1. Students read the first part of the sentence</a:t>
            </a:r>
            <a:r>
              <a:rPr lang="en-US" b="0" baseline="0" dirty="0"/>
              <a:t>.</a:t>
            </a:r>
            <a:endParaRPr lang="en-US" b="0" dirty="0"/>
          </a:p>
          <a:p>
            <a:r>
              <a:rPr lang="en-US" b="0" dirty="0"/>
              <a:t>2. They </a:t>
            </a:r>
            <a:r>
              <a:rPr lang="en-GB" baseline="0" dirty="0"/>
              <a:t>then have to choose the correct accompanying verb to form the second part of the sentence successfully. Tell them that more than one answer could be possible.</a:t>
            </a:r>
            <a:endParaRPr lang="en-US" b="0" dirty="0"/>
          </a:p>
          <a:p>
            <a:r>
              <a:rPr lang="en-US" b="0" dirty="0"/>
              <a:t>3. Click to bring up the answers, item by item, followed by the translation into English.</a:t>
            </a:r>
          </a:p>
          <a:p>
            <a:endParaRPr lang="en-GB" dirty="0"/>
          </a:p>
          <a:p>
            <a:r>
              <a:rPr lang="en-GB" b="1" baseline="0" dirty="0"/>
              <a:t>Note: </a:t>
            </a:r>
            <a:r>
              <a:rPr lang="en-GB" baseline="0" dirty="0"/>
              <a:t>The context for all four sentences is similar which reduces the reliance on vocabulary to work out the answers; students will have to look carefully at verb form.  </a:t>
            </a:r>
          </a:p>
          <a:p>
            <a:r>
              <a:rPr lang="en-GB" baseline="0" dirty="0"/>
              <a:t>There are two possible versions for the plural forms, but not for the singular.  This adds a level of complexity to the task, in that students will not only have to focus on verb form but meaning as well.  Teachers could let the students realise this for themselves, or you could tell them up front.</a:t>
            </a:r>
          </a:p>
          <a:p>
            <a:r>
              <a:rPr lang="en-GB" baseline="0" dirty="0"/>
              <a:t>Some regular –</a:t>
            </a:r>
            <a:r>
              <a:rPr lang="en-GB" baseline="0" dirty="0" err="1"/>
              <a:t>er</a:t>
            </a:r>
            <a:r>
              <a:rPr lang="en-GB" baseline="0" dirty="0"/>
              <a:t> verbs from previous weeks are </a:t>
            </a:r>
            <a:r>
              <a:rPr lang="en-GB" baseline="0" dirty="0" err="1"/>
              <a:t>revisted</a:t>
            </a:r>
            <a:r>
              <a:rPr lang="en-GB" baseline="0" dirty="0"/>
              <a:t> here (</a:t>
            </a:r>
            <a:r>
              <a:rPr lang="en-GB" baseline="0" dirty="0" err="1"/>
              <a:t>parler</a:t>
            </a:r>
            <a:r>
              <a:rPr lang="en-GB" baseline="0" dirty="0"/>
              <a:t>/aimer/</a:t>
            </a:r>
            <a:r>
              <a:rPr lang="en-GB" baseline="0" dirty="0" err="1"/>
              <a:t>trouver</a:t>
            </a:r>
            <a:r>
              <a:rPr lang="en-GB" baseline="0" dirty="0"/>
              <a:t>/</a:t>
            </a:r>
            <a:r>
              <a:rPr lang="en-GB" baseline="0" dirty="0" err="1"/>
              <a:t>travailler</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54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 (</a:t>
            </a:r>
            <a:r>
              <a:rPr lang="en-US" b="0" baseline="0" dirty="0"/>
              <a:t>two slides)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focus on verb form by having to choose between 3</a:t>
            </a:r>
            <a:r>
              <a:rPr lang="en-GB" baseline="30000" dirty="0"/>
              <a:t>rd</a:t>
            </a:r>
            <a:r>
              <a:rPr lang="en-GB" baseline="0" dirty="0"/>
              <a:t> person singular or plural, depending on the subject of the verb by using full nouns when listening. </a:t>
            </a:r>
            <a:br>
              <a:rPr lang="en-GB" baseline="0" dirty="0"/>
            </a:br>
            <a:r>
              <a:rPr lang="en-GB" b="1" baseline="0" dirty="0"/>
              <a:t>Note that this is excellent transcription practice; it really focuses on the decision-making processes that are in play in French when not every letter string is pronounced, and how the grammatical decisions carry across a two-clause sentence.</a:t>
            </a:r>
            <a:endParaRPr lang="en-US" b="1" dirty="0"/>
          </a:p>
          <a:p>
            <a:endParaRPr lang="en-US" b="1" dirty="0"/>
          </a:p>
          <a:p>
            <a:r>
              <a:rPr lang="en-US" b="1" dirty="0"/>
              <a:t>Procedure:</a:t>
            </a:r>
          </a:p>
          <a:p>
            <a:r>
              <a:rPr lang="en-US" b="0" dirty="0"/>
              <a:t>1. </a:t>
            </a:r>
            <a:r>
              <a:rPr lang="en-GB" dirty="0"/>
              <a:t>Use this slide to model the requirements</a:t>
            </a:r>
            <a:r>
              <a:rPr lang="en-GB" baseline="0" dirty="0"/>
              <a:t> of the task.  Really emphasise the importance of listening carefully to the subject of the verb – is it singular or plural?  Elicit from students what will be heard when the subject is singular and what is heard when it is plural – </a:t>
            </a:r>
            <a:r>
              <a:rPr lang="en-GB" b="1" baseline="0" dirty="0"/>
              <a:t>the subtle difference between ’le’ and ‘les’ (or ‘la’ and ‘les’) really makes a difference to meaning. </a:t>
            </a:r>
            <a:r>
              <a:rPr lang="en-GB" baseline="0" dirty="0"/>
              <a:t> This is key to students succeeding in the task.</a:t>
            </a:r>
            <a:endParaRPr lang="en-US" b="0" dirty="0"/>
          </a:p>
          <a:p>
            <a:r>
              <a:rPr lang="en-US" b="0" dirty="0"/>
              <a:t>2. Click the </a:t>
            </a:r>
            <a:r>
              <a:rPr lang="en-US" b="1" dirty="0" err="1"/>
              <a:t>exemple</a:t>
            </a:r>
            <a:r>
              <a:rPr lang="en-US" b="1" dirty="0"/>
              <a:t> </a:t>
            </a:r>
            <a:r>
              <a:rPr lang="en-US" b="0" baseline="0" dirty="0"/>
              <a:t>to play the audio.</a:t>
            </a:r>
            <a:endParaRPr lang="en-US" b="0" dirty="0"/>
          </a:p>
          <a:p>
            <a:r>
              <a:rPr lang="en-US" b="0" dirty="0"/>
              <a:t>3. Students tick the subject of the verb</a:t>
            </a:r>
            <a:r>
              <a:rPr lang="en-US" b="0" baseline="0" dirty="0"/>
              <a:t> then</a:t>
            </a:r>
            <a:r>
              <a:rPr lang="en-US" b="0" dirty="0"/>
              <a:t> use this to help write the correct verb ending (3</a:t>
            </a:r>
            <a:r>
              <a:rPr lang="en-US" b="0" baseline="30000" dirty="0"/>
              <a:t>rd</a:t>
            </a:r>
            <a:r>
              <a:rPr lang="en-US" b="0" dirty="0"/>
              <a:t> person singular</a:t>
            </a:r>
            <a:r>
              <a:rPr lang="en-US" b="0" baseline="0" dirty="0"/>
              <a:t> or third person plural)</a:t>
            </a:r>
            <a:r>
              <a:rPr lang="en-US" b="0" dirty="0"/>
              <a:t>.</a:t>
            </a:r>
          </a:p>
          <a:p>
            <a:r>
              <a:rPr lang="en-US" b="0" dirty="0"/>
              <a:t>4.</a:t>
            </a:r>
            <a:r>
              <a:rPr lang="en-US" b="0" baseline="0" dirty="0"/>
              <a:t> Students continue to transcribe the verb from the second part of the sentence, focusing on the achieving the correct subject pronoun and verb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5.</a:t>
            </a:r>
            <a:r>
              <a:rPr lang="en-GB" b="0" dirty="0"/>
              <a:t> On completion of the task, t</a:t>
            </a:r>
            <a:r>
              <a:rPr lang="en-GB" dirty="0"/>
              <a:t>eachers could take the opportunity to do some</a:t>
            </a:r>
            <a:r>
              <a:rPr lang="en-GB" baseline="0" dirty="0"/>
              <a:t> further sentence level comprehension by asking students to give the meanings in English of the complete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GB" dirty="0" err="1"/>
              <a:t>Exemple</a:t>
            </a:r>
            <a:r>
              <a:rPr lang="en-GB" dirty="0"/>
              <a:t>:  Le garçon </a:t>
            </a:r>
            <a:r>
              <a:rPr lang="en-GB" dirty="0" err="1"/>
              <a:t>aime</a:t>
            </a:r>
            <a:r>
              <a:rPr lang="en-GB" baseline="0" dirty="0"/>
              <a:t> le sport; il </a:t>
            </a:r>
            <a:r>
              <a:rPr lang="en-GB" baseline="0" dirty="0" err="1"/>
              <a:t>joue</a:t>
            </a:r>
            <a:r>
              <a:rPr lang="en-GB" baseline="0" dirty="0"/>
              <a:t> au foot.</a:t>
            </a:r>
          </a:p>
          <a:p>
            <a:endParaRPr lang="en-GB" baseline="0" dirty="0"/>
          </a:p>
          <a:p>
            <a:r>
              <a:rPr lang="en-GB" baseline="0" dirty="0" err="1"/>
              <a:t>Exemple</a:t>
            </a:r>
            <a:r>
              <a:rPr lang="en-GB" baseline="0" dirty="0"/>
              <a:t>:  Les filles </a:t>
            </a:r>
            <a:r>
              <a:rPr lang="en-GB" baseline="0" dirty="0" err="1"/>
              <a:t>restent</a:t>
            </a:r>
            <a:r>
              <a:rPr lang="en-GB" baseline="0" dirty="0"/>
              <a:t> à la </a:t>
            </a:r>
            <a:r>
              <a:rPr lang="en-GB" baseline="0" dirty="0" err="1"/>
              <a:t>maison</a:t>
            </a:r>
            <a:r>
              <a:rPr lang="en-GB" baseline="0" dirty="0"/>
              <a:t>; </a:t>
            </a:r>
            <a:r>
              <a:rPr lang="en-GB" baseline="0" dirty="0" err="1"/>
              <a:t>elles</a:t>
            </a:r>
            <a:r>
              <a:rPr lang="en-GB" baseline="0" dirty="0"/>
              <a:t> </a:t>
            </a:r>
            <a:r>
              <a:rPr lang="en-GB" baseline="0" dirty="0" err="1"/>
              <a:t>regardent</a:t>
            </a:r>
            <a:r>
              <a:rPr lang="en-GB" baseline="0" dirty="0"/>
              <a:t> la </a:t>
            </a:r>
            <a:r>
              <a:rPr lang="en-GB" baseline="0" dirty="0" err="1"/>
              <a:t>télé</a:t>
            </a:r>
            <a:r>
              <a:rPr lang="en-GB" baseline="0" dirty="0"/>
              <a:t>.</a:t>
            </a:r>
            <a:endParaRPr lang="en-GB" dirty="0"/>
          </a:p>
          <a:p>
            <a:endParaRPr lang="en-GB" dirty="0"/>
          </a:p>
          <a:p>
            <a:r>
              <a:rPr lang="en-GB" b="1" baseline="0" dirty="0"/>
              <a:t>Note: </a:t>
            </a:r>
            <a:r>
              <a:rPr lang="en-GB" baseline="0" dirty="0"/>
              <a:t>The two part nature of the task sets up differentiation.  All students should be able to complete the first part of the sentence at least – hearing the difference between ‘le’ and ‘les’; and the difference between ‘la’ and ‘les’ and then writing the verb ending accordingly: ‘e’ or ‘</a:t>
            </a:r>
            <a:r>
              <a:rPr lang="en-GB" baseline="0" dirty="0" err="1"/>
              <a:t>ent</a:t>
            </a:r>
            <a:r>
              <a:rPr lang="en-GB" baseline="0" dirty="0"/>
              <a:t>’.  </a:t>
            </a:r>
          </a:p>
          <a:p>
            <a:r>
              <a:rPr lang="en-GB" baseline="0" dirty="0"/>
              <a:t>The second part offers a greater level of challenge.  Teachers could consider asking students to mark their work in two sets, to allow students to feel successful and give the teacher an indication of how students did with the two aspects of the task.</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20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1) Le </a:t>
            </a:r>
            <a:r>
              <a:rPr lang="en-GB" dirty="0" err="1"/>
              <a:t>garçon</a:t>
            </a:r>
            <a:r>
              <a:rPr lang="en-GB" dirty="0"/>
              <a:t> </a:t>
            </a:r>
            <a:r>
              <a:rPr lang="en-GB" dirty="0" err="1"/>
              <a:t>aime</a:t>
            </a:r>
            <a:r>
              <a:rPr lang="en-GB" dirty="0"/>
              <a:t> la </a:t>
            </a:r>
            <a:r>
              <a:rPr lang="en-GB" dirty="0" err="1"/>
              <a:t>t</a:t>
            </a:r>
            <a:r>
              <a:rPr lang="en-GB" sz="1200" baseline="0" dirty="0" err="1">
                <a:solidFill>
                  <a:schemeClr val="accent5">
                    <a:lumMod val="50000"/>
                  </a:schemeClr>
                </a:solidFill>
                <a:latin typeface="Century Gothic" panose="020B0502020202020204" pitchFamily="34" charset="0"/>
              </a:rPr>
              <a:t>élé</a:t>
            </a:r>
            <a:r>
              <a:rPr lang="en-GB" sz="1200" baseline="0" dirty="0">
                <a:solidFill>
                  <a:schemeClr val="accent5">
                    <a:lumMod val="50000"/>
                  </a:schemeClr>
                </a:solidFill>
                <a:latin typeface="Century Gothic" panose="020B0502020202020204" pitchFamily="34" charset="0"/>
              </a:rPr>
              <a:t>;</a:t>
            </a:r>
            <a:r>
              <a:rPr lang="en-GB" dirty="0"/>
              <a:t> il </a:t>
            </a:r>
            <a:r>
              <a:rPr lang="en-GB" dirty="0" err="1"/>
              <a:t>regarde</a:t>
            </a:r>
            <a:r>
              <a:rPr lang="en-GB" dirty="0"/>
              <a:t> des films.</a:t>
            </a:r>
          </a:p>
          <a:p>
            <a:r>
              <a:rPr lang="en-GB" dirty="0"/>
              <a:t>2) Les </a:t>
            </a:r>
            <a:r>
              <a:rPr lang="en-GB" dirty="0" err="1"/>
              <a:t>filles</a:t>
            </a:r>
            <a:r>
              <a:rPr lang="en-GB" dirty="0"/>
              <a:t> </a:t>
            </a:r>
            <a:r>
              <a:rPr lang="en-GB" dirty="0" err="1"/>
              <a:t>aiment</a:t>
            </a:r>
            <a:r>
              <a:rPr lang="en-GB" dirty="0"/>
              <a:t> la </a:t>
            </a:r>
            <a:r>
              <a:rPr lang="en-GB" dirty="0" err="1"/>
              <a:t>musique</a:t>
            </a:r>
            <a:r>
              <a:rPr lang="en-GB" dirty="0"/>
              <a:t>; </a:t>
            </a:r>
            <a:r>
              <a:rPr lang="en-GB" dirty="0" err="1"/>
              <a:t>elles</a:t>
            </a:r>
            <a:r>
              <a:rPr lang="en-GB" baseline="0" dirty="0"/>
              <a:t> </a:t>
            </a:r>
            <a:r>
              <a:rPr lang="en-GB" baseline="0" dirty="0" err="1"/>
              <a:t>chantent</a:t>
            </a:r>
            <a:r>
              <a:rPr lang="en-GB" baseline="0" dirty="0"/>
              <a:t> avec la radio.</a:t>
            </a:r>
          </a:p>
          <a:p>
            <a:r>
              <a:rPr lang="en-GB" dirty="0"/>
              <a:t>3) Les</a:t>
            </a:r>
            <a:r>
              <a:rPr lang="en-GB" baseline="0" dirty="0"/>
              <a:t> </a:t>
            </a:r>
            <a:r>
              <a:rPr lang="en-GB" baseline="0" dirty="0" err="1"/>
              <a:t>médecin</a:t>
            </a:r>
            <a:r>
              <a:rPr lang="en-GB" dirty="0" err="1"/>
              <a:t>s</a:t>
            </a:r>
            <a:r>
              <a:rPr lang="en-GB" baseline="0" dirty="0"/>
              <a:t> </a:t>
            </a:r>
            <a:r>
              <a:rPr lang="en-GB" baseline="0" dirty="0" err="1"/>
              <a:t>travaillent</a:t>
            </a:r>
            <a:r>
              <a:rPr lang="en-GB" baseline="0" dirty="0"/>
              <a:t> </a:t>
            </a:r>
            <a:r>
              <a:rPr lang="en-GB" baseline="0" dirty="0" err="1"/>
              <a:t>en</a:t>
            </a:r>
            <a:r>
              <a:rPr lang="en-GB" baseline="0" dirty="0"/>
              <a:t> </a:t>
            </a:r>
            <a:r>
              <a:rPr lang="en-GB" baseline="0" dirty="0" err="1"/>
              <a:t>Angleterre</a:t>
            </a:r>
            <a:r>
              <a:rPr lang="en-GB" baseline="0" dirty="0"/>
              <a:t>; </a:t>
            </a:r>
            <a:r>
              <a:rPr lang="en-GB" baseline="0" dirty="0" err="1"/>
              <a:t>ils</a:t>
            </a:r>
            <a:r>
              <a:rPr lang="en-GB" baseline="0" dirty="0"/>
              <a:t> </a:t>
            </a:r>
            <a:r>
              <a:rPr lang="en-GB" baseline="0" dirty="0" err="1"/>
              <a:t>parlent</a:t>
            </a:r>
            <a:r>
              <a:rPr lang="en-GB" baseline="0" dirty="0"/>
              <a:t> </a:t>
            </a:r>
            <a:r>
              <a:rPr lang="en-GB" baseline="0" dirty="0" err="1"/>
              <a:t>anglais</a:t>
            </a:r>
            <a:r>
              <a:rPr lang="en-GB" baseline="0" dirty="0"/>
              <a:t>.</a:t>
            </a:r>
            <a:endParaRPr lang="en-GB" dirty="0"/>
          </a:p>
          <a:p>
            <a:r>
              <a:rPr lang="en-GB" dirty="0"/>
              <a:t>4) Le chanteur </a:t>
            </a:r>
            <a:r>
              <a:rPr lang="en-GB" dirty="0" err="1"/>
              <a:t>aime</a:t>
            </a:r>
            <a:r>
              <a:rPr lang="en-GB" dirty="0"/>
              <a:t> la </a:t>
            </a:r>
            <a:r>
              <a:rPr lang="en-GB" dirty="0" err="1"/>
              <a:t>musique</a:t>
            </a:r>
            <a:r>
              <a:rPr lang="en-GB" dirty="0"/>
              <a:t>;</a:t>
            </a:r>
            <a:r>
              <a:rPr lang="en-GB" baseline="0" dirty="0"/>
              <a:t> il </a:t>
            </a:r>
            <a:r>
              <a:rPr lang="en-GB" baseline="0" dirty="0" err="1"/>
              <a:t>écoute</a:t>
            </a:r>
            <a:r>
              <a:rPr lang="en-GB" baseline="0" dirty="0"/>
              <a:t> la radio.</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040337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10 - 15 minutes (3 slides)</a:t>
            </a:r>
            <a:br>
              <a:rPr lang="en-US" b="1" dirty="0"/>
            </a:br>
            <a:r>
              <a:rPr lang="en-US" b="1" dirty="0"/>
              <a:t>Note: the timing equates to 5 minutes per round.  Here there should be time for both rounds and it’s important to do them because almost all of this week’s new and revisited vocabulary is used across the two rounds.</a:t>
            </a:r>
          </a:p>
          <a:p>
            <a:endParaRPr lang="en-US" b="1" dirty="0"/>
          </a:p>
          <a:p>
            <a:r>
              <a:rPr lang="en-US" b="1" dirty="0"/>
              <a:t>Aim: </a:t>
            </a:r>
            <a:r>
              <a:rPr lang="en-GB" b="0" baseline="0" dirty="0"/>
              <a:t>to practise producing and understanding plural nouns and verbs with a range of vocabulary.</a:t>
            </a:r>
            <a:br>
              <a:rPr lang="en-GB" b="0" baseline="0" dirty="0"/>
            </a:br>
            <a:br>
              <a:rPr lang="en-US" b="1" dirty="0"/>
            </a:br>
            <a:r>
              <a:rPr lang="en-US" b="1" dirty="0"/>
              <a:t>Procedure:</a:t>
            </a:r>
          </a:p>
          <a:p>
            <a:r>
              <a:rPr lang="en-US" b="0" dirty="0"/>
              <a:t>1. </a:t>
            </a:r>
            <a:r>
              <a:rPr lang="en-GB" b="0" baseline="0" dirty="0"/>
              <a:t>Use this slide to model the activity. </a:t>
            </a:r>
            <a:endParaRPr lang="en-US" b="0" dirty="0"/>
          </a:p>
          <a:p>
            <a:r>
              <a:rPr lang="en-US" b="0" dirty="0"/>
              <a:t>2.</a:t>
            </a:r>
            <a:r>
              <a:rPr lang="en-GB" dirty="0"/>
              <a:t> If students need to write first, then ensure that both students A &amp; B write all the sentences, even though in Round 1, it is A who speaks. They write them in any order.</a:t>
            </a:r>
            <a:br>
              <a:rPr lang="en-GB" dirty="0"/>
            </a:br>
            <a:r>
              <a:rPr lang="en-GB" dirty="0"/>
              <a:t>If they don’t need to write first then student A can start speaking straight away using the English/picture prompts but NOT IN ORDER.  </a:t>
            </a:r>
            <a:br>
              <a:rPr lang="en-GB" dirty="0"/>
            </a:br>
            <a:r>
              <a:rPr lang="en-GB" dirty="0"/>
              <a:t>Each must choose whether to write/say a singular or plural sentence. They write with the full noun + article (not pronouns) e.g., the dog OR the dogs | the teacher OR the teachers.  It is the article difference (le/les, la/les) that will tell the listening student the meaning of the sentence, and therefore what to write down.</a:t>
            </a:r>
            <a:br>
              <a:rPr lang="en-GB" dirty="0"/>
            </a:br>
            <a:r>
              <a:rPr lang="en-GB" dirty="0"/>
              <a:t>3. </a:t>
            </a:r>
            <a:r>
              <a:rPr lang="en-GB" b="1" dirty="0"/>
              <a:t>P</a:t>
            </a:r>
            <a:r>
              <a:rPr lang="en-GB" b="1" baseline="0" dirty="0"/>
              <a:t>artner A</a:t>
            </a:r>
            <a:r>
              <a:rPr lang="en-GB" baseline="0" dirty="0"/>
              <a:t> says one sentence (6 in total) at a time to their partner </a:t>
            </a:r>
            <a:r>
              <a:rPr lang="en-GB" b="1" baseline="0" dirty="0"/>
              <a:t>using the singular or plural noun.</a:t>
            </a:r>
          </a:p>
          <a:p>
            <a:r>
              <a:rPr lang="en-GB" b="1" baseline="0" dirty="0"/>
              <a:t>Partner Bs </a:t>
            </a:r>
            <a:r>
              <a:rPr lang="en-GB" baseline="0" dirty="0"/>
              <a:t>must listen carefully to the </a:t>
            </a:r>
            <a:r>
              <a:rPr lang="en-GB" b="1" baseline="0" dirty="0"/>
              <a:t>article </a:t>
            </a:r>
            <a:r>
              <a:rPr lang="en-GB" baseline="0" dirty="0"/>
              <a:t>and write the number of the image and A or B depending on the le/les or la/les they hear in French. </a:t>
            </a:r>
            <a:br>
              <a:rPr lang="en-GB" baseline="0" dirty="0"/>
            </a:br>
            <a:r>
              <a:rPr lang="en-GB" baseline="0" dirty="0"/>
              <a:t>Note: the fact that they have practised writing 6 sentences this time around, too, means they should understand more readily what Partner A says.</a:t>
            </a:r>
            <a:br>
              <a:rPr lang="en-GB" baseline="0" dirty="0"/>
            </a:br>
            <a:endParaRPr lang="en-GB" baseline="0" dirty="0"/>
          </a:p>
          <a:p>
            <a:endParaRPr lang="en-GB" b="1" baseline="0" dirty="0"/>
          </a:p>
          <a:p>
            <a:r>
              <a:rPr lang="en-US" b="1" dirty="0"/>
              <a:t>Example: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A writes/says: Les </a:t>
            </a:r>
            <a:r>
              <a:rPr lang="en-GB" baseline="0" dirty="0" err="1"/>
              <a:t>chiens</a:t>
            </a:r>
            <a:r>
              <a:rPr lang="en-GB" baseline="0" dirty="0"/>
              <a:t> </a:t>
            </a:r>
            <a:r>
              <a:rPr lang="en-GB" baseline="0" dirty="0" err="1"/>
              <a:t>jouent</a:t>
            </a:r>
            <a:r>
              <a:rPr lang="en-GB" baseline="0" dirty="0"/>
              <a:t> dans le sable.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Partner B finds the correct pair of images and writes the number of the image and A or B depending on the ‘you’ or ‘you (all)’ form they hear in French.</a:t>
            </a:r>
            <a:br>
              <a:rPr lang="en-GB" baseline="0" dirty="0"/>
            </a:br>
            <a:r>
              <a:rPr lang="en-GB" baseline="0" dirty="0"/>
              <a:t>B then also writes the full sentence and checks it with student A.</a:t>
            </a:r>
            <a:endParaRPr lang="en-US" b="1" dirty="0"/>
          </a:p>
          <a:p>
            <a:r>
              <a:rPr lang="en-US" b="1" dirty="0"/>
              <a:t>Then they swap roles and do the same again for the next slide.</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36</a:t>
            </a:fld>
            <a:endParaRPr lang="en-GB"/>
          </a:p>
        </p:txBody>
      </p:sp>
    </p:spTree>
    <p:extLst>
      <p:ext uri="{BB962C8B-B14F-4D97-AF65-F5344CB8AC3E}">
        <p14:creationId xmlns:p14="http://schemas.microsoft.com/office/powerpoint/2010/main" val="3710889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1</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sable </a:t>
            </a:r>
            <a:r>
              <a:rPr lang="en-GB" b="0" dirty="0"/>
              <a:t>[3263] </a:t>
            </a:r>
            <a:r>
              <a:rPr lang="en-GB" dirty="0"/>
              <a:t>was learnt in 7.1.2.1 and is on the Edexcel GCSE wordlist.</a:t>
            </a:r>
            <a:br>
              <a:rPr lang="en-GB" dirty="0"/>
            </a:b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37</a:t>
            </a:fld>
            <a:endParaRPr lang="en-GB"/>
          </a:p>
        </p:txBody>
      </p:sp>
    </p:spTree>
    <p:extLst>
      <p:ext uri="{BB962C8B-B14F-4D97-AF65-F5344CB8AC3E}">
        <p14:creationId xmlns:p14="http://schemas.microsoft.com/office/powerpoint/2010/main" val="1739403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2</a:t>
            </a:r>
          </a:p>
          <a:p>
            <a:endParaRPr lang="en-GB" dirty="0"/>
          </a:p>
          <a:p>
            <a:endParaRPr lang="en-GB" dirty="0"/>
          </a:p>
        </p:txBody>
      </p:sp>
      <p:sp>
        <p:nvSpPr>
          <p:cNvPr id="4" name="Slide Number Placeholder 3"/>
          <p:cNvSpPr>
            <a:spLocks noGrp="1"/>
          </p:cNvSpPr>
          <p:nvPr>
            <p:ph type="sldNum" sz="quarter" idx="5"/>
          </p:nvPr>
        </p:nvSpPr>
        <p:spPr/>
        <p:txBody>
          <a:bodyPr/>
          <a:lstStyle/>
          <a:p>
            <a:fld id="{CB390F4C-9356-490D-920C-D5528C09F019}" type="slidenum">
              <a:rPr lang="en-GB" smtClean="0"/>
              <a:t>38</a:t>
            </a:fld>
            <a:endParaRPr lang="en-GB"/>
          </a:p>
        </p:txBody>
      </p:sp>
    </p:spTree>
    <p:extLst>
      <p:ext uri="{BB962C8B-B14F-4D97-AF65-F5344CB8AC3E}">
        <p14:creationId xmlns:p14="http://schemas.microsoft.com/office/powerpoint/2010/main" val="2955551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creative written production</a:t>
            </a:r>
            <a:r>
              <a:rPr lang="en-US" b="0" baseline="0" dirty="0"/>
              <a:t> </a:t>
            </a:r>
            <a:r>
              <a:rPr lang="en-US" b="0" dirty="0"/>
              <a:t>at sentence</a:t>
            </a:r>
            <a:r>
              <a:rPr lang="en-US" b="0" baseline="0" dirty="0"/>
              <a:t> level of regular –</a:t>
            </a:r>
            <a:r>
              <a:rPr lang="en-US" b="0" baseline="0" dirty="0" err="1"/>
              <a:t>er</a:t>
            </a:r>
            <a:r>
              <a:rPr lang="en-US" b="0" baseline="0" dirty="0"/>
              <a:t> verbs in third person singular and plural.</a:t>
            </a:r>
            <a:endParaRPr lang="en-US" b="0" dirty="0"/>
          </a:p>
          <a:p>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a:t>
            </a:r>
            <a:r>
              <a:rPr lang="en-GB" dirty="0"/>
              <a:t>write (then say) two sentences describing what one friend does (it doesn't have to be true!) 'use she or 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then</a:t>
            </a:r>
            <a:r>
              <a:rPr lang="en-GB" baseline="0" dirty="0"/>
              <a:t> </a:t>
            </a:r>
            <a:r>
              <a:rPr lang="en-GB" dirty="0"/>
              <a:t>write (then say) two sentences that you think all your teachers do - use 'they'. </a:t>
            </a:r>
          </a:p>
          <a:p>
            <a:endParaRPr lang="en-GB" dirty="0"/>
          </a:p>
          <a:p>
            <a:r>
              <a:rPr lang="en-GB" b="1" dirty="0"/>
              <a:t>Note:</a:t>
            </a:r>
            <a:r>
              <a:rPr lang="en-GB" dirty="0"/>
              <a:t> this exercise offers an opportunity to try to get students to write and say something creative,</a:t>
            </a:r>
            <a:r>
              <a:rPr lang="en-GB" baseline="0" dirty="0"/>
              <a:t> </a:t>
            </a:r>
            <a:r>
              <a:rPr lang="en-GB" dirty="0"/>
              <a:t>producing their own language to express their own meanings (rather than translations</a:t>
            </a:r>
            <a:r>
              <a:rPr lang="en-GB" baseline="0" dirty="0"/>
              <a:t> as previously practised in this sequence)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77668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further </a:t>
            </a:r>
            <a:r>
              <a:rPr lang="en-US" b="0" dirty="0" err="1"/>
              <a:t>practise</a:t>
            </a:r>
            <a:r>
              <a:rPr lang="en-US" b="0" dirty="0"/>
              <a:t> applying knowledge of the</a:t>
            </a:r>
            <a:r>
              <a:rPr lang="en-US" b="0" baseline="0" dirty="0"/>
              <a:t> target SSC [a] at sentence level; to </a:t>
            </a:r>
            <a:r>
              <a:rPr lang="en-US" b="0" baseline="0" dirty="0" err="1"/>
              <a:t>practise</a:t>
            </a:r>
            <a:r>
              <a:rPr lang="en-US" b="0" baseline="0" dirty="0"/>
              <a:t> sentence level transcription with previously taught words, and with the support of the English sentence.</a:t>
            </a:r>
            <a:endParaRPr lang="en-US" b="0" dirty="0"/>
          </a:p>
          <a:p>
            <a:endParaRPr lang="en-US" b="1" dirty="0"/>
          </a:p>
          <a:p>
            <a:r>
              <a:rPr lang="en-US" b="0" dirty="0"/>
              <a:t>Note: there are several ways to use this slide, set out below.  The procedure sets out how we are using it in it current format.</a:t>
            </a:r>
            <a:br>
              <a:rPr lang="en-US" b="0" dirty="0"/>
            </a:br>
            <a:endParaRPr lang="en-US" b="0"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Tell students they need to listen and write in French, but that the English meaning of the sentence will be provided after the 1</a:t>
            </a:r>
            <a:r>
              <a:rPr lang="en-GB" b="0" baseline="30000" dirty="0"/>
              <a:t>st</a:t>
            </a:r>
            <a:r>
              <a:rPr lang="en-GB" b="0" dirty="0"/>
              <a:t> time of listening, so they can consider any additional details, for example, silent final consonant ‘s’ on ‘</a:t>
            </a:r>
            <a:r>
              <a:rPr lang="en-GB" b="0" dirty="0" err="1"/>
              <a:t>tu</a:t>
            </a:r>
            <a:r>
              <a:rPr lang="en-GB" b="0" dirty="0"/>
              <a:t> as’. </a:t>
            </a:r>
            <a:br>
              <a:rPr lang="en-GB" b="0" dirty="0"/>
            </a:br>
            <a:r>
              <a:rPr lang="en-GB" b="0" dirty="0"/>
              <a:t>2. Click to model this with number 1. Play audio first time. Giving time for writing. Click to reveal the English meaning and to listen again.  Finally, click to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3. Repeat this process with items 2-5.</a:t>
            </a:r>
            <a:br>
              <a:rPr lang="en-GB" sz="1200" kern="1200" baseline="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dirty="0">
                <a:solidFill>
                  <a:srgbClr val="5B9BD5">
                    <a:lumMod val="50000"/>
                  </a:srgbClr>
                </a:solidFill>
                <a:latin typeface="Century Gothic" panose="020B0502020202020204" pitchFamily="34" charset="0"/>
              </a:rPr>
              <a:t>Tu as un animal.</a:t>
            </a: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a:t>
            </a:r>
            <a:r>
              <a:rPr lang="en-GB" sz="1200" dirty="0">
                <a:solidFill>
                  <a:srgbClr val="5B9BD5">
                    <a:lumMod val="50000"/>
                  </a:srgbClr>
                </a:solidFill>
                <a:latin typeface="Century Gothic" panose="020B0502020202020204" pitchFamily="34" charset="0"/>
              </a:rPr>
              <a:t>Elle a  un </a:t>
            </a:r>
            <a:r>
              <a:rPr lang="en-GB" sz="1200" dirty="0" err="1">
                <a:solidFill>
                  <a:srgbClr val="5B9BD5">
                    <a:lumMod val="50000"/>
                  </a:srgbClr>
                </a:solidFill>
                <a:latin typeface="Century Gothic" panose="020B0502020202020204" pitchFamily="34" charset="0"/>
              </a:rPr>
              <a:t>cadeau</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 Il a un animal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malade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 Tu as un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L’acteur</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classe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a:p>
            <a:endParaRPr lang="en-US" b="0" dirty="0"/>
          </a:p>
          <a:p>
            <a:endParaRPr lang="en-US" b="0" dirty="0"/>
          </a:p>
          <a:p>
            <a:r>
              <a:rPr lang="en-US" b="1" dirty="0"/>
              <a:t>Other transcription</a:t>
            </a:r>
            <a:endParaRPr lang="en-US" b="1" baseline="0" dirty="0"/>
          </a:p>
          <a:p>
            <a:pPr marL="228600" indent="-228600">
              <a:buAutoNum type="arabicPeriod"/>
            </a:pPr>
            <a:r>
              <a:rPr lang="en-US" b="0" baseline="0" dirty="0"/>
              <a:t>Click the number trigger to play the audio.  </a:t>
            </a:r>
          </a:p>
          <a:p>
            <a:pPr marL="228600" indent="-228600">
              <a:buAutoNum type="arabicPeriod"/>
            </a:pPr>
            <a:r>
              <a:rPr lang="en-US" b="0" baseline="0" dirty="0"/>
              <a:t>Students transcribe what is heard.</a:t>
            </a:r>
          </a:p>
          <a:p>
            <a:pPr marL="228600" indent="-228600">
              <a:buAutoNum type="arabicPeriod"/>
            </a:pPr>
            <a:r>
              <a:rPr lang="en-US" b="0" baseline="0" dirty="0"/>
              <a:t>Click to reveal the French sentence in full.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Read aloud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to bring up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read out the sentence either as choral class work or pairs reading to each other.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the number trigger to play the audio to reinforce correct pronunciation.</a:t>
            </a:r>
          </a:p>
          <a:p>
            <a:r>
              <a:rPr lang="en-US" b="1" dirty="0"/>
              <a:t>Bi-modal input</a:t>
            </a:r>
          </a:p>
          <a:p>
            <a:pPr marL="228600" indent="-228600">
              <a:buAutoNum type="arabicPeriod"/>
            </a:pPr>
            <a:r>
              <a:rPr lang="en-US" b="0" dirty="0"/>
              <a:t>The teacher</a:t>
            </a:r>
            <a:r>
              <a:rPr lang="en-US" b="0" baseline="0" dirty="0"/>
              <a:t> reads out the sentence, pausing </a:t>
            </a:r>
            <a:r>
              <a:rPr lang="en-GB" sz="1200" kern="1200" baseline="0" dirty="0">
                <a:solidFill>
                  <a:schemeClr val="tx1"/>
                </a:solidFill>
                <a:effectLst/>
                <a:latin typeface="+mn-lt"/>
                <a:ea typeface="+mn-ea"/>
                <a:cs typeface="+mn-cs"/>
              </a:rPr>
              <a:t>at the end of one of the words, just before one begins.</a:t>
            </a:r>
          </a:p>
          <a:p>
            <a:pPr marL="228600" indent="-228600">
              <a:buAutoNum type="arabicPeriod"/>
            </a:pPr>
            <a:r>
              <a:rPr lang="en-GB" sz="1200" kern="1200" dirty="0">
                <a:solidFill>
                  <a:schemeClr val="tx1"/>
                </a:solidFill>
                <a:effectLst/>
                <a:latin typeface="+mn-lt"/>
                <a:ea typeface="+mn-ea"/>
                <a:cs typeface="+mn-cs"/>
              </a:rPr>
              <a:t>Students</a:t>
            </a:r>
            <a:r>
              <a:rPr lang="en-GB" sz="1200" kern="1200" baseline="0" dirty="0">
                <a:solidFill>
                  <a:schemeClr val="tx1"/>
                </a:solidFill>
                <a:effectLst/>
                <a:latin typeface="+mn-lt"/>
                <a:ea typeface="+mn-ea"/>
                <a:cs typeface="+mn-cs"/>
              </a:rPr>
              <a:t> read the sentence as they are listening and say aloud the next word after the teacher’s pause.</a:t>
            </a:r>
          </a:p>
          <a:p>
            <a:pPr marL="228600" indent="-228600">
              <a:buAutoNum type="arabicPeriod"/>
            </a:pPr>
            <a:r>
              <a:rPr lang="en-GB" sz="1200" kern="1200" baseline="0" dirty="0">
                <a:solidFill>
                  <a:schemeClr val="tx1"/>
                </a:solidFill>
                <a:effectLst/>
                <a:latin typeface="+mn-lt"/>
                <a:ea typeface="+mn-ea"/>
                <a:cs typeface="+mn-cs"/>
              </a:rPr>
              <a:t>The teacher can then choose to play the recording in full.</a:t>
            </a:r>
          </a:p>
          <a:p>
            <a:r>
              <a:rPr lang="en-GB" sz="1200" kern="1200" baseline="0" dirty="0">
                <a:solidFill>
                  <a:schemeClr val="tx1"/>
                </a:solidFill>
                <a:effectLst/>
                <a:latin typeface="+mn-lt"/>
                <a:ea typeface="+mn-ea"/>
                <a:cs typeface="+mn-cs"/>
              </a:rPr>
              <a:t>This helps students to link the sound to the written form and helps them “segment” the input into words. When listening gets faster, students need to be really good at this – chopping up the input into words from one continuous stream.</a:t>
            </a:r>
          </a:p>
          <a:p>
            <a:r>
              <a:rPr lang="en-GB" sz="1200" b="0" kern="1200" baseline="0" dirty="0">
                <a:solidFill>
                  <a:schemeClr val="tx1"/>
                </a:solidFill>
                <a:effectLst/>
                <a:latin typeface="+mn-lt"/>
                <a:ea typeface="+mn-ea"/>
                <a:cs typeface="+mn-cs"/>
              </a:rPr>
              <a:t>Teachers may wish to elicit translations in English before moving on.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71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a:t>
            </a:r>
          </a:p>
          <a:p>
            <a:br>
              <a:rPr lang="en-US" b="1" dirty="0"/>
            </a:br>
            <a:r>
              <a:rPr lang="en-US" b="1" dirty="0"/>
              <a:t>Aim: </a:t>
            </a:r>
            <a:r>
              <a:rPr lang="en-US" b="0" dirty="0"/>
              <a:t>to </a:t>
            </a:r>
            <a:r>
              <a:rPr lang="en-US" b="0" dirty="0" err="1"/>
              <a:t>practise</a:t>
            </a:r>
            <a:r>
              <a:rPr lang="en-US" b="0" dirty="0"/>
              <a:t> the words from this week’s new vocabulary set.</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Student</a:t>
            </a:r>
            <a:r>
              <a:rPr lang="en-GB" dirty="0"/>
              <a:t>s</a:t>
            </a:r>
            <a:r>
              <a:rPr lang="en-GB" baseline="0" dirty="0"/>
              <a:t> either work by themselves or in pairs, reading out the words and recapping their English meaning (1 minute).</a:t>
            </a:r>
            <a:br>
              <a:rPr lang="en-GB" baseline="0" dirty="0"/>
            </a:br>
            <a:r>
              <a:rPr lang="en-GB" b="1" baseline="0" dirty="0"/>
              <a:t>2. </a:t>
            </a:r>
            <a:r>
              <a:rPr lang="en-GB" b="0" baseline="0" dirty="0"/>
              <a:t>T</a:t>
            </a:r>
            <a:r>
              <a:rPr lang="en-GB" baseline="0" dirty="0"/>
              <a:t>he teacher then removes the English words/pictures (one by one) and students try to recall the English orally (chorally), looking at the French (1 minute).</a:t>
            </a:r>
            <a:br>
              <a:rPr lang="en-GB" baseline="0" dirty="0"/>
            </a:br>
            <a:r>
              <a:rPr lang="en-GB" b="1" baseline="0" dirty="0"/>
              <a:t>3. </a:t>
            </a:r>
            <a:r>
              <a:rPr lang="en-GB" baseline="0" dirty="0"/>
              <a:t>Then the French meanings are removed (one by one) and they to recall them orally (again, chorally), looking at the English/image (1 minute). </a:t>
            </a:r>
            <a:r>
              <a:rPr lang="en-GB" dirty="0"/>
              <a:t>Draw</a:t>
            </a:r>
            <a:r>
              <a:rPr lang="en-GB" baseline="0" dirty="0"/>
              <a:t> students’ attention to the SFC of </a:t>
            </a:r>
            <a:r>
              <a:rPr lang="en-GB" baseline="0" dirty="0" err="1"/>
              <a:t>ils</a:t>
            </a:r>
            <a:r>
              <a:rPr lang="en-GB" baseline="0" dirty="0"/>
              <a:t> and </a:t>
            </a:r>
            <a:r>
              <a:rPr lang="en-GB" baseline="0" dirty="0" err="1"/>
              <a:t>elles</a:t>
            </a:r>
            <a:r>
              <a:rPr lang="en-GB" baseline="0" dirty="0"/>
              <a:t> and reinforce pronunciation of the words if necessary.</a:t>
            </a:r>
            <a:br>
              <a:rPr lang="en-GB" baseline="0" dirty="0"/>
            </a:br>
            <a:r>
              <a:rPr lang="en-GB" b="1" baseline="0" dirty="0"/>
              <a:t>4. </a:t>
            </a:r>
            <a:r>
              <a:rPr lang="en-GB" baseline="0" dirty="0"/>
              <a:t>Further rounds of learning can be facilitated by one student turning away from the board, and his/her partner asking him/her the meanings (‘X, </a:t>
            </a:r>
            <a:r>
              <a:rPr lang="en-GB" baseline="0" dirty="0" err="1"/>
              <a:t>c’est</a:t>
            </a:r>
            <a:r>
              <a:rPr lang="en-GB" baseline="0" dirty="0"/>
              <a:t> quoi </a:t>
            </a:r>
            <a:r>
              <a:rPr lang="en-GB" baseline="0" dirty="0" err="1"/>
              <a:t>en</a:t>
            </a:r>
            <a:r>
              <a:rPr lang="en-GB" baseline="0" dirty="0"/>
              <a:t> </a:t>
            </a:r>
            <a:r>
              <a:rPr lang="en-GB" baseline="0" dirty="0" err="1"/>
              <a:t>français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using gestures if desired.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étudie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6</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5688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7</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87413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41811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3653446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26928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067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7233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84870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17788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519013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41913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2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0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5320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1846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80091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827523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377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494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7713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75556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audio" Target="../media/audio19.wav"/><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3.png"/><Relationship Id="rId21" Type="http://schemas.openxmlformats.org/officeDocument/2006/relationships/image" Target="../media/image49.png"/><Relationship Id="rId7" Type="http://schemas.openxmlformats.org/officeDocument/2006/relationships/image" Target="../media/image57.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23.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45.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59.png"/><Relationship Id="rId19" Type="http://schemas.openxmlformats.org/officeDocument/2006/relationships/image" Target="../media/image67.png"/><Relationship Id="rId4" Type="http://schemas.openxmlformats.org/officeDocument/2006/relationships/image" Target="../media/image54.png"/><Relationship Id="rId9" Type="http://schemas.openxmlformats.org/officeDocument/2006/relationships/image" Target="../media/image32.png"/><Relationship Id="rId14" Type="http://schemas.openxmlformats.org/officeDocument/2006/relationships/image" Target="../media/image62.png"/><Relationship Id="rId22"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4.png"/><Relationship Id="rId18" Type="http://schemas.openxmlformats.org/officeDocument/2006/relationships/image" Target="../media/image47.png"/><Relationship Id="rId3" Type="http://schemas.openxmlformats.org/officeDocument/2006/relationships/image" Target="../media/image68.png"/><Relationship Id="rId21"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32.png"/><Relationship Id="rId17" Type="http://schemas.openxmlformats.org/officeDocument/2006/relationships/image" Target="../media/image62.png"/><Relationship Id="rId2" Type="http://schemas.openxmlformats.org/officeDocument/2006/relationships/notesSlide" Target="../notesSlides/notesSlide24.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50.png"/><Relationship Id="rId15" Type="http://schemas.openxmlformats.org/officeDocument/2006/relationships/image" Target="../media/image64.png"/><Relationship Id="rId10" Type="http://schemas.openxmlformats.org/officeDocument/2006/relationships/image" Target="../media/image72.png"/><Relationship Id="rId19"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71.pn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sv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1.sv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audio" Target="../media/audio23.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image" Target="../media/image81.sv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audio" Target="../media/audio27.wav"/><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49.png"/><Relationship Id="rId3" Type="http://schemas.openxmlformats.org/officeDocument/2006/relationships/image" Target="../media/image68.png"/><Relationship Id="rId7" Type="http://schemas.openxmlformats.org/officeDocument/2006/relationships/image" Target="../media/image14.png"/><Relationship Id="rId12" Type="http://schemas.openxmlformats.org/officeDocument/2006/relationships/image" Target="../media/image91.png"/><Relationship Id="rId17" Type="http://schemas.openxmlformats.org/officeDocument/2006/relationships/image" Target="../media/image95.png"/><Relationship Id="rId2" Type="http://schemas.openxmlformats.org/officeDocument/2006/relationships/notesSlide" Target="../notesSlides/notesSlide37.xml"/><Relationship Id="rId16" Type="http://schemas.openxmlformats.org/officeDocument/2006/relationships/image" Target="../media/image94.png"/><Relationship Id="rId20" Type="http://schemas.openxmlformats.org/officeDocument/2006/relationships/image" Target="../media/image97.sv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0.png"/><Relationship Id="rId5" Type="http://schemas.openxmlformats.org/officeDocument/2006/relationships/image" Target="../media/image85.png"/><Relationship Id="rId15" Type="http://schemas.openxmlformats.org/officeDocument/2006/relationships/image" Target="../media/image52.png"/><Relationship Id="rId10" Type="http://schemas.openxmlformats.org/officeDocument/2006/relationships/image" Target="../media/image89.gif"/><Relationship Id="rId19" Type="http://schemas.openxmlformats.org/officeDocument/2006/relationships/image" Target="../media/image96.png"/><Relationship Id="rId4" Type="http://schemas.openxmlformats.org/officeDocument/2006/relationships/image" Target="../media/image84.png"/><Relationship Id="rId9" Type="http://schemas.openxmlformats.org/officeDocument/2006/relationships/image" Target="../media/image88.png"/><Relationship Id="rId14" Type="http://schemas.openxmlformats.org/officeDocument/2006/relationships/image" Target="../media/image93.sv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2.png"/><Relationship Id="rId18" Type="http://schemas.openxmlformats.org/officeDocument/2006/relationships/image" Target="../media/image96.png"/><Relationship Id="rId3" Type="http://schemas.openxmlformats.org/officeDocument/2006/relationships/image" Target="../media/image68.png"/><Relationship Id="rId7" Type="http://schemas.openxmlformats.org/officeDocument/2006/relationships/image" Target="../media/image99.png"/><Relationship Id="rId12" Type="http://schemas.openxmlformats.org/officeDocument/2006/relationships/image" Target="../media/image101.png"/><Relationship Id="rId17" Type="http://schemas.openxmlformats.org/officeDocument/2006/relationships/image" Target="../media/image105.png"/><Relationship Id="rId2" Type="http://schemas.openxmlformats.org/officeDocument/2006/relationships/notesSlide" Target="../notesSlides/notesSlide38.xml"/><Relationship Id="rId16" Type="http://schemas.openxmlformats.org/officeDocument/2006/relationships/image" Target="../media/image104.png"/><Relationship Id="rId20" Type="http://schemas.openxmlformats.org/officeDocument/2006/relationships/image" Target="../media/image106.gif"/><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100.png"/><Relationship Id="rId5" Type="http://schemas.openxmlformats.org/officeDocument/2006/relationships/image" Target="../media/image79.png"/><Relationship Id="rId15" Type="http://schemas.openxmlformats.org/officeDocument/2006/relationships/image" Target="../media/image14.png"/><Relationship Id="rId10" Type="http://schemas.openxmlformats.org/officeDocument/2006/relationships/image" Target="../media/image21.png"/><Relationship Id="rId19" Type="http://schemas.openxmlformats.org/officeDocument/2006/relationships/image" Target="../media/image97.svg"/><Relationship Id="rId4" Type="http://schemas.openxmlformats.org/officeDocument/2006/relationships/image" Target="../media/image98.png"/><Relationship Id="rId9" Type="http://schemas.openxmlformats.org/officeDocument/2006/relationships/image" Target="../media/image20.png"/><Relationship Id="rId14" Type="http://schemas.openxmlformats.org/officeDocument/2006/relationships/image" Target="../media/image10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40.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7_audio.html"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hyperlink" Target="https://www.rachelhawkes.com/LDPresources/Yr7French/French_Y7_Term1ii_Wk7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jpe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25</a:t>
            </a:r>
            <a:br>
              <a:rPr lang="en-GB" sz="2900" dirty="0">
                <a:solidFill>
                  <a:prstClr val="white"/>
                </a:solidFill>
                <a:ea typeface="+mj-ea"/>
                <a:cs typeface="+mj-cs"/>
              </a:rPr>
            </a:br>
            <a:r>
              <a:rPr lang="en-GB" sz="1600" dirty="0">
                <a:solidFill>
                  <a:prstClr val="white"/>
                </a:solidFill>
                <a:latin typeface="Century Gothic" panose="020B0502020202020204" pitchFamily="34" charset="0"/>
              </a:rPr>
              <a:t>Victoria Hobson / Emma Marsden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08.08.23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dirty="0">
                <a:solidFill>
                  <a:prstClr val="white"/>
                </a:solidFill>
              </a:rPr>
              <a:t> </a:t>
            </a:r>
            <a:r>
              <a:rPr lang="fr-FR" sz="2400" dirty="0">
                <a:solidFill>
                  <a:prstClr val="white"/>
                </a:solidFill>
              </a:rPr>
              <a:t>-ER verbs (il/elle, ils/elles)</a:t>
            </a:r>
          </a:p>
          <a:p>
            <a:pPr algn="l"/>
            <a:r>
              <a:rPr lang="en-GB" sz="2400" dirty="0">
                <a:solidFill>
                  <a:prstClr val="white"/>
                </a:solidFill>
              </a:rPr>
              <a:t>SSC [a]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393950"/>
            <a:ext cx="8892757" cy="1154112"/>
          </a:xfrm>
        </p:spPr>
        <p:txBody>
          <a:bodyPr>
            <a:normAutofit/>
          </a:bodyPr>
          <a:lstStyle/>
          <a:p>
            <a:r>
              <a:rPr lang="en-GB" sz="4000" dirty="0"/>
              <a:t>Activities in and out of school</a:t>
            </a:r>
            <a:br>
              <a:rPr lang="en-GB" sz="4400" dirty="0"/>
            </a:br>
            <a:r>
              <a:rPr lang="en-GB" sz="2800" dirty="0"/>
              <a:t>Saying what others do</a:t>
            </a:r>
            <a:endParaRPr lang="en-GB" sz="3600" dirty="0"/>
          </a:p>
        </p:txBody>
      </p:sp>
      <p:sp>
        <p:nvSpPr>
          <p:cNvPr id="6" name="TextBox 5">
            <a:extLst>
              <a:ext uri="{FF2B5EF4-FFF2-40B4-BE49-F238E27FC236}">
                <a16:creationId xmlns:a16="http://schemas.microsoft.com/office/drawing/2014/main" id="{936D9839-8DFC-4E25-BB3F-8D11A149F375}"/>
              </a:ext>
            </a:extLst>
          </p:cNvPr>
          <p:cNvSpPr txBox="1"/>
          <p:nvPr/>
        </p:nvSpPr>
        <p:spPr>
          <a:xfrm>
            <a:off x="9010245" y="4504375"/>
            <a:ext cx="23731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Activités</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7" name="Picture 6" descr="chalkboard with letters">
            <a:extLst>
              <a:ext uri="{FF2B5EF4-FFF2-40B4-BE49-F238E27FC236}">
                <a16:creationId xmlns:a16="http://schemas.microsoft.com/office/drawing/2014/main" id="{B7729D5A-3C1A-48D3-B1C1-1083D39E99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8859" y="2724789"/>
            <a:ext cx="1708482" cy="1708482"/>
          </a:xfrm>
          <a:prstGeom prst="rect">
            <a:avLst/>
          </a:prstGeom>
        </p:spPr>
      </p:pic>
      <p:pic>
        <p:nvPicPr>
          <p:cNvPr id="8" name="Picture 7">
            <a:extLst>
              <a:ext uri="{FF2B5EF4-FFF2-40B4-BE49-F238E27FC236}">
                <a16:creationId xmlns:a16="http://schemas.microsoft.com/office/drawing/2014/main" id="{750A5FCC-BF90-4DB0-9FA8-10C16126A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3002" y="4181159"/>
            <a:ext cx="1686887" cy="1668437"/>
          </a:xfrm>
          <a:prstGeom prst="rect">
            <a:avLst/>
          </a:prstGeom>
        </p:spPr>
      </p:pic>
      <p:pic>
        <p:nvPicPr>
          <p:cNvPr id="9" name="Picture 8" descr="woman singing">
            <a:extLst>
              <a:ext uri="{FF2B5EF4-FFF2-40B4-BE49-F238E27FC236}">
                <a16:creationId xmlns:a16="http://schemas.microsoft.com/office/drawing/2014/main" id="{7E9B88BD-4D08-4808-A47F-13A07326AA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7230" y="5190116"/>
            <a:ext cx="1630111" cy="1508107"/>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étudie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Il </a:t>
            </a:r>
            <a:r>
              <a:rPr lang="en-GB" sz="6000" b="1" kern="0" dirty="0" err="1">
                <a:solidFill>
                  <a:srgbClr val="ED7D31"/>
                </a:solidFill>
                <a:latin typeface="Century Gothic"/>
                <a:ea typeface="Century Gothic"/>
                <a:cs typeface="Century Gothic"/>
                <a:sym typeface="Century Gothic"/>
              </a:rPr>
              <a:t>étudie</a:t>
            </a:r>
            <a:r>
              <a:rPr lang="en-GB" sz="6000" kern="0" dirty="0">
                <a:solidFill>
                  <a:srgbClr val="1E4E79"/>
                </a:solidFill>
                <a:latin typeface="Century Gothic"/>
                <a:ea typeface="Century Gothic"/>
                <a:cs typeface="Century Gothic"/>
                <a:sym typeface="Century Gothic"/>
              </a:rPr>
              <a:t> le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a:t>
            </a:r>
            <a:r>
              <a:rPr lang="en-GB" sz="3200" b="1" kern="0" dirty="0">
                <a:solidFill>
                  <a:srgbClr val="ED7D31"/>
                </a:solidFill>
                <a:latin typeface="Century Gothic"/>
                <a:ea typeface="Century Gothic"/>
                <a:cs typeface="Century Gothic"/>
                <a:sym typeface="Century Gothic"/>
              </a:rPr>
              <a:t>studies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studying </a:t>
            </a:r>
            <a:r>
              <a:rPr lang="en-GB" sz="3200" kern="0" dirty="0">
                <a:solidFill>
                  <a:srgbClr val="1E4E79"/>
                </a:solidFill>
                <a:latin typeface="Century Gothic"/>
                <a:ea typeface="Century Gothic"/>
                <a:cs typeface="Century Gothic"/>
                <a:sym typeface="Century Gothic"/>
              </a:rPr>
              <a:t>French.]</a:t>
            </a:r>
            <a:endParaRPr sz="1400" kern="0" dirty="0">
              <a:solidFill>
                <a:srgbClr val="000000"/>
              </a:solidFill>
              <a:cs typeface="Arial"/>
              <a:sym typeface="Arial"/>
            </a:endParaRPr>
          </a:p>
        </p:txBody>
      </p:sp>
      <p:sp>
        <p:nvSpPr>
          <p:cNvPr id="9" name="Rectangle 8"/>
          <p:cNvSpPr/>
          <p:nvPr/>
        </p:nvSpPr>
        <p:spPr>
          <a:xfrm>
            <a:off x="2956415" y="3983631"/>
            <a:ext cx="2554513"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6685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étudier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Elle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err="1">
                <a:solidFill>
                  <a:srgbClr val="ED7D31"/>
                </a:solidFill>
                <a:latin typeface="Century Gothic"/>
                <a:ea typeface="Century Gothic"/>
                <a:cs typeface="Century Gothic"/>
                <a:sym typeface="Century Gothic"/>
              </a:rPr>
              <a:t>étudier</a:t>
            </a:r>
            <a:r>
              <a:rPr lang="en-GB" sz="5400" kern="0" dirty="0">
                <a:solidFill>
                  <a:srgbClr val="1E4E79"/>
                </a:solidFill>
                <a:latin typeface="Century Gothic"/>
                <a:ea typeface="Century Gothic"/>
                <a:cs typeface="Century Gothic"/>
                <a:sym typeface="Century Gothic"/>
              </a:rPr>
              <a:t> le </a:t>
            </a:r>
            <a:r>
              <a:rPr lang="en-GB" sz="5400" kern="0" dirty="0" err="1">
                <a:solidFill>
                  <a:srgbClr val="1E4E79"/>
                </a:solidFill>
                <a:latin typeface="Century Gothic"/>
                <a:ea typeface="Century Gothic"/>
                <a:cs typeface="Century Gothic"/>
                <a:sym typeface="Century Gothic"/>
              </a:rPr>
              <a:t>français</a:t>
            </a:r>
            <a:r>
              <a:rPr lang="en-GB" sz="5400" kern="0" dirty="0">
                <a:solidFill>
                  <a:srgbClr val="1E4E79"/>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likes </a:t>
            </a:r>
            <a:r>
              <a:rPr lang="en-GB" sz="3200" b="1" kern="0" dirty="0">
                <a:solidFill>
                  <a:srgbClr val="ED7D31"/>
                </a:solidFill>
                <a:latin typeface="Century Gothic"/>
                <a:ea typeface="Century Gothic"/>
                <a:cs typeface="Century Gothic"/>
                <a:sym typeface="Century Gothic"/>
              </a:rPr>
              <a:t>studying</a:t>
            </a:r>
            <a:r>
              <a:rPr lang="en-GB" sz="3200" kern="0" dirty="0">
                <a:solidFill>
                  <a:srgbClr val="1E4E79"/>
                </a:solidFill>
                <a:latin typeface="Century Gothic"/>
                <a:ea typeface="Century Gothic"/>
                <a:cs typeface="Century Gothic"/>
                <a:sym typeface="Century Gothic"/>
              </a:rPr>
              <a:t> French.]</a:t>
            </a:r>
            <a:endParaRPr sz="1400" kern="0" dirty="0">
              <a:solidFill>
                <a:srgbClr val="000000"/>
              </a:solidFill>
              <a:cs typeface="Arial"/>
              <a:sym typeface="Arial"/>
            </a:endParaRPr>
          </a:p>
        </p:txBody>
      </p:sp>
      <p:sp>
        <p:nvSpPr>
          <p:cNvPr id="9" name="Rectangle 8"/>
          <p:cNvSpPr/>
          <p:nvPr/>
        </p:nvSpPr>
        <p:spPr>
          <a:xfrm>
            <a:off x="4542972" y="3937465"/>
            <a:ext cx="2438399" cy="11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96938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French, the verb </a:t>
            </a:r>
            <a:r>
              <a:rPr lang="en-GB" sz="2600" dirty="0">
                <a:solidFill>
                  <a:srgbClr val="002060"/>
                </a:solidFill>
                <a:latin typeface="Century Gothic" panose="020B0502020202020204" pitchFamily="34" charset="0"/>
              </a:rPr>
              <a:t>is in the short form,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often ending in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jou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a:t>
            </a:r>
            <a:r>
              <a:rPr lang="en-GB" sz="2800" noProof="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play</a:t>
            </a:r>
            <a:r>
              <a:rPr lang="en-GB" sz="2800" noProof="0" dirty="0">
                <a:solidFill>
                  <a:srgbClr val="002060"/>
                </a:solidFill>
                <a:latin typeface="Century Gothic" panose="020B0502020202020204" pitchFamily="34" charset="0"/>
              </a:rPr>
              <a:t>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a:t>
            </a:r>
            <a:r>
              <a:rPr lang="en-GB" sz="2800" dirty="0" err="1">
                <a:solidFill>
                  <a:srgbClr val="002060"/>
                </a:solidFill>
                <a:latin typeface="Century Gothic" panose="020B0502020202020204" pitchFamily="34" charset="0"/>
              </a:rPr>
              <a:t>jou</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e</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plays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ounded Rectangular Callout 22"/>
          <p:cNvSpPr/>
          <p:nvPr/>
        </p:nvSpPr>
        <p:spPr>
          <a:xfrm>
            <a:off x="9470781" y="2788035"/>
            <a:ext cx="2409473" cy="1659204"/>
          </a:xfrm>
          <a:prstGeom prst="wedgeRoundRectCallout">
            <a:avLst>
              <a:gd name="adj1" fmla="val -242522"/>
              <a:gd name="adj2" fmla="val 51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NB! These endings are all silent – they all sound the same!</a:t>
            </a:r>
          </a:p>
        </p:txBody>
      </p:sp>
      <p:sp>
        <p:nvSpPr>
          <p:cNvPr id="25" name="Rounded Rectangular Callout 24">
            <a:extLst>
              <a:ext uri="{FF2B5EF4-FFF2-40B4-BE49-F238E27FC236}">
                <a16:creationId xmlns:a16="http://schemas.microsoft.com/office/drawing/2014/main" id="{6F6C4298-185C-BB45-B72A-3D02BB8CC9BF}"/>
              </a:ext>
            </a:extLst>
          </p:cNvPr>
          <p:cNvSpPr/>
          <p:nvPr/>
        </p:nvSpPr>
        <p:spPr>
          <a:xfrm>
            <a:off x="9470781" y="2788035"/>
            <a:ext cx="2409473" cy="1659204"/>
          </a:xfrm>
          <a:prstGeom prst="wedgeRoundRectCallout">
            <a:avLst>
              <a:gd name="adj1" fmla="val -246738"/>
              <a:gd name="adj2" fmla="val -647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NB! These endings are all silent – so  all these words sound the same!</a:t>
            </a: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002060"/>
                </a:solidFill>
                <a:latin typeface="Century Gothic" panose="020B0502020202020204" pitchFamily="34" charset="0"/>
              </a:rPr>
              <a:t>they</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verb</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lang="en-GB" sz="2600" b="1" dirty="0" err="1">
                <a:solidFill>
                  <a:srgbClr val="002060"/>
                </a:solidFill>
                <a:latin typeface="Century Gothic" panose="020B0502020202020204" pitchFamily="34" charset="0"/>
              </a:rPr>
              <a:t>ent</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For either a group of boys or a mixed group.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err="1">
                <a:solidFill>
                  <a:srgbClr val="002060"/>
                </a:solidFill>
                <a:latin typeface="Century Gothic" panose="020B0502020202020204" pitchFamily="34" charset="0"/>
              </a:rPr>
              <a:t>Ils</a:t>
            </a:r>
            <a:r>
              <a:rPr lang="en-GB" sz="2800" noProof="0" dirty="0">
                <a:solidFill>
                  <a:srgbClr val="002060"/>
                </a:solidFill>
                <a:latin typeface="Century Gothic" panose="020B0502020202020204" pitchFamily="34" charset="0"/>
              </a:rPr>
              <a:t> </a:t>
            </a:r>
            <a:r>
              <a:rPr lang="en-GB" sz="2800" noProof="0" dirty="0" err="1">
                <a:solidFill>
                  <a:srgbClr val="002060"/>
                </a:solidFill>
                <a:latin typeface="Century Gothic" panose="020B0502020202020204" pitchFamily="34" charset="0"/>
              </a:rPr>
              <a:t>jou</a:t>
            </a:r>
            <a:r>
              <a:rPr lang="en-GB" sz="2800" b="1" noProof="0" dirty="0" err="1">
                <a:solidFill>
                  <a:srgbClr val="002060"/>
                </a:solidFill>
                <a:latin typeface="Century Gothic" panose="020B0502020202020204" pitchFamily="34" charset="0"/>
              </a:rPr>
              <a:t>ent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 name="Oval 4" descr="oval"/>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They play</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Elles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jou</a:t>
            </a:r>
            <a:r>
              <a:rPr lang="en-GB" sz="2800" b="1" dirty="0" err="1">
                <a:solidFill>
                  <a:srgbClr val="002060"/>
                </a:solidFill>
                <a:latin typeface="Century Gothic" panose="020B0502020202020204" pitchFamily="34" charset="0"/>
              </a:rPr>
              <a:t>ent</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Oval 21" descr="oval"/>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They play</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For a group of girls only.</a:t>
            </a:r>
          </a:p>
        </p:txBody>
      </p:sp>
      <p:sp>
        <p:nvSpPr>
          <p:cNvPr id="2" name="Title 1"/>
          <p:cNvSpPr>
            <a:spLocks noGrp="1"/>
          </p:cNvSpPr>
          <p:nvPr>
            <p:ph type="title"/>
          </p:nvPr>
        </p:nvSpPr>
        <p:spPr/>
        <p:txBody>
          <a:bodyPr>
            <a:normAutofit/>
          </a:bodyPr>
          <a:lstStyle/>
          <a:p>
            <a:r>
              <a:rPr lang="en-GB" sz="3600" b="1" dirty="0">
                <a:solidFill>
                  <a:schemeClr val="bg1"/>
                </a:solidFill>
              </a:rPr>
              <a:t>Regular –ER verbs</a:t>
            </a:r>
          </a:p>
        </p:txBody>
      </p:sp>
      <p:sp>
        <p:nvSpPr>
          <p:cNvPr id="27" name="Rounded Rectangle 46">
            <a:extLst>
              <a:ext uri="{FF2B5EF4-FFF2-40B4-BE49-F238E27FC236}">
                <a16:creationId xmlns:a16="http://schemas.microsoft.com/office/drawing/2014/main" id="{D2CC079E-F31E-4AB1-8BE6-E061EAAB945C}"/>
              </a:ext>
            </a:extLst>
          </p:cNvPr>
          <p:cNvSpPr/>
          <p:nvPr/>
        </p:nvSpPr>
        <p:spPr>
          <a:xfrm>
            <a:off x="10046043" y="249869"/>
            <a:ext cx="1863877" cy="399600"/>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 grpId="0" animBg="1"/>
      <p:bldP spid="5" grpId="0" animBg="1"/>
      <p:bldP spid="22"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EACA1-A548-4411-B7D1-759828032AC8}"/>
              </a:ext>
            </a:extLst>
          </p:cNvPr>
          <p:cNvSpPr>
            <a:spLocks noGrp="1"/>
          </p:cNvSpPr>
          <p:nvPr>
            <p:ph type="title"/>
          </p:nvPr>
        </p:nvSpPr>
        <p:spPr>
          <a:xfrm>
            <a:off x="0" y="213557"/>
            <a:ext cx="2822713" cy="647577"/>
          </a:xfrm>
        </p:spPr>
        <p:txBody>
          <a:bodyPr/>
          <a:lstStyle/>
          <a:p>
            <a:r>
              <a:rPr lang="en-GB" dirty="0" err="1"/>
              <a:t>C’est</a:t>
            </a:r>
            <a:r>
              <a:rPr lang="en-GB" dirty="0"/>
              <a:t> qui ?</a:t>
            </a:r>
          </a:p>
        </p:txBody>
      </p:sp>
      <p:sp>
        <p:nvSpPr>
          <p:cNvPr id="4" name="Rounded Rectangle 46">
            <a:extLst>
              <a:ext uri="{FF2B5EF4-FFF2-40B4-BE49-F238E27FC236}">
                <a16:creationId xmlns:a16="http://schemas.microsoft.com/office/drawing/2014/main" id="{2B1FD4C2-BA99-4894-A2BE-7F1D9B8F2837}"/>
              </a:ext>
            </a:extLst>
          </p:cNvPr>
          <p:cNvSpPr/>
          <p:nvPr/>
        </p:nvSpPr>
        <p:spPr>
          <a:xfrm>
            <a:off x="11012557" y="132900"/>
            <a:ext cx="1064229" cy="403813"/>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5" name="Content Placeholder 4">
            <a:extLst>
              <a:ext uri="{FF2B5EF4-FFF2-40B4-BE49-F238E27FC236}">
                <a16:creationId xmlns:a16="http://schemas.microsoft.com/office/drawing/2014/main" id="{744AF0D7-B7E9-4442-8B8D-F571A3A78C2F}"/>
              </a:ext>
            </a:extLst>
          </p:cNvPr>
          <p:cNvGraphicFramePr>
            <a:graphicFrameLocks/>
          </p:cNvGraphicFramePr>
          <p:nvPr>
            <p:extLst>
              <p:ext uri="{D42A27DB-BD31-4B8C-83A1-F6EECF244321}">
                <p14:modId xmlns:p14="http://schemas.microsoft.com/office/powerpoint/2010/main" val="1052258504"/>
              </p:ext>
            </p:extLst>
          </p:nvPr>
        </p:nvGraphicFramePr>
        <p:xfrm>
          <a:off x="227045" y="1072183"/>
          <a:ext cx="11737909" cy="4609371"/>
        </p:xfrm>
        <a:graphic>
          <a:graphicData uri="http://schemas.openxmlformats.org/drawingml/2006/table">
            <a:tbl>
              <a:tblPr firstRow="1" bandRow="1">
                <a:tableStyleId>{5C22544A-7EE6-4342-B048-85BDC9FD1C3A}</a:tableStyleId>
              </a:tblPr>
              <a:tblGrid>
                <a:gridCol w="1043353">
                  <a:extLst>
                    <a:ext uri="{9D8B030D-6E8A-4147-A177-3AD203B41FA5}">
                      <a16:colId xmlns:a16="http://schemas.microsoft.com/office/drawing/2014/main" val="2548973513"/>
                    </a:ext>
                  </a:extLst>
                </a:gridCol>
                <a:gridCol w="5632838">
                  <a:extLst>
                    <a:ext uri="{9D8B030D-6E8A-4147-A177-3AD203B41FA5}">
                      <a16:colId xmlns:a16="http://schemas.microsoft.com/office/drawing/2014/main" val="2775102314"/>
                    </a:ext>
                  </a:extLst>
                </a:gridCol>
                <a:gridCol w="3012662">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299290">
                <a:tc gridSpan="2">
                  <a:txBody>
                    <a:bodyPr/>
                    <a:lstStyle/>
                    <a:p>
                      <a:r>
                        <a:rPr lang="en-GB" sz="2400" b="0" baseline="0" dirty="0">
                          <a:solidFill>
                            <a:srgbClr val="002060"/>
                          </a:solidFill>
                          <a:latin typeface="Century Gothic" panose="020B0502020202020204" pitchFamily="34" charset="0"/>
                        </a:rPr>
                        <a:t>You are reading about a band. Some members (</a:t>
                      </a:r>
                      <a:r>
                        <a:rPr lang="en-GB" sz="2400" b="1" baseline="0" dirty="0">
                          <a:solidFill>
                            <a:srgbClr val="002060"/>
                          </a:solidFill>
                          <a:latin typeface="Century Gothic" panose="020B0502020202020204" pitchFamily="34" charset="0"/>
                        </a:rPr>
                        <a:t>they</a:t>
                      </a:r>
                      <a:r>
                        <a:rPr lang="en-GB" sz="2400" b="0" baseline="0" dirty="0">
                          <a:solidFill>
                            <a:srgbClr val="002060"/>
                          </a:solidFill>
                          <a:latin typeface="Century Gothic" panose="020B0502020202020204" pitchFamily="34" charset="0"/>
                        </a:rPr>
                        <a:t>) talk about themselves and the singer (</a:t>
                      </a:r>
                      <a:r>
                        <a:rPr lang="en-GB" sz="2400" b="1" baseline="0" dirty="0">
                          <a:solidFill>
                            <a:srgbClr val="002060"/>
                          </a:solidFill>
                          <a:latin typeface="Century Gothic" panose="020B0502020202020204" pitchFamily="34" charset="0"/>
                        </a:rPr>
                        <a:t>he</a:t>
                      </a:r>
                      <a:r>
                        <a:rPr lang="en-GB" sz="2400" b="0" baseline="0" dirty="0">
                          <a:solidFill>
                            <a:srgbClr val="002060"/>
                          </a:solidFill>
                          <a:latin typeface="Century Gothic" panose="020B0502020202020204" pitchFamily="34" charset="0"/>
                        </a:rPr>
                        <a:t>). Some words are missing.</a:t>
                      </a:r>
                      <a:endParaRPr lang="en-GB" sz="24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000" b="1" dirty="0" err="1">
                          <a:solidFill>
                            <a:srgbClr val="002060"/>
                          </a:solidFill>
                          <a:latin typeface="Century Gothic" panose="020B0502020202020204" pitchFamily="34" charset="0"/>
                        </a:rPr>
                        <a:t>ils</a:t>
                      </a:r>
                      <a:r>
                        <a:rPr lang="en-GB" sz="3000" b="1" baseline="0" dirty="0">
                          <a:solidFill>
                            <a:srgbClr val="002060"/>
                          </a:solidFill>
                          <a:latin typeface="Century Gothic" panose="020B0502020202020204" pitchFamily="34" charset="0"/>
                        </a:rPr>
                        <a:t> (they)</a:t>
                      </a:r>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000" b="1" dirty="0" err="1">
                          <a:solidFill>
                            <a:srgbClr val="002060"/>
                          </a:solidFill>
                          <a:latin typeface="Century Gothic" panose="020B0502020202020204" pitchFamily="34" charset="0"/>
                        </a:rPr>
                        <a:t>il</a:t>
                      </a:r>
                      <a:r>
                        <a:rPr lang="en-GB" sz="3000" b="1" dirty="0">
                          <a:solidFill>
                            <a:srgbClr val="002060"/>
                          </a:solidFill>
                          <a:latin typeface="Century Gothic" panose="020B0502020202020204" pitchFamily="34" charset="0"/>
                        </a:rPr>
                        <a:t>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463008">
                <a:tc>
                  <a:txBody>
                    <a:bodyPr/>
                    <a:lstStyle/>
                    <a:p>
                      <a:r>
                        <a:rPr lang="en-GB" sz="2400" b="1" dirty="0">
                          <a:solidFill>
                            <a:srgbClr val="002060"/>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joue</a:t>
                      </a:r>
                      <a:r>
                        <a:rPr lang="en-GB" sz="2400" b="0" dirty="0">
                          <a:solidFill>
                            <a:srgbClr val="002060"/>
                          </a:solidFill>
                          <a:latin typeface="Century Gothic" panose="020B0502020202020204" pitchFamily="34" charset="0"/>
                        </a:rPr>
                        <a:t> de la </a:t>
                      </a:r>
                      <a:r>
                        <a:rPr lang="en-GB" sz="2400" b="0" dirty="0" err="1">
                          <a:solidFill>
                            <a:srgbClr val="002060"/>
                          </a:solidFill>
                          <a:latin typeface="Century Gothic" panose="020B0502020202020204" pitchFamily="34" charset="0"/>
                        </a:rPr>
                        <a:t>guitare</a:t>
                      </a:r>
                      <a:r>
                        <a:rPr lang="en-GB" sz="2400" b="0" dirty="0">
                          <a:solidFill>
                            <a:srgbClr val="002060"/>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63008">
                <a:tc>
                  <a:txBody>
                    <a:bodyPr/>
                    <a:lstStyle/>
                    <a:p>
                      <a:r>
                        <a:rPr lang="en-GB" sz="2400" b="1" dirty="0">
                          <a:solidFill>
                            <a:srgbClr val="002060"/>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chantent</a:t>
                      </a:r>
                      <a:r>
                        <a:rPr lang="en-GB" sz="2400" b="0" dirty="0">
                          <a:solidFill>
                            <a:srgbClr val="002060"/>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63008">
                <a:tc>
                  <a:txBody>
                    <a:bodyPr/>
                    <a:lstStyle/>
                    <a:p>
                      <a:r>
                        <a:rPr lang="en-GB" sz="2400" b="1" dirty="0">
                          <a:solidFill>
                            <a:srgbClr val="002060"/>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écoutent</a:t>
                      </a:r>
                      <a:r>
                        <a:rPr lang="en-GB" sz="2400" b="0" dirty="0">
                          <a:solidFill>
                            <a:srgbClr val="002060"/>
                          </a:solidFill>
                          <a:latin typeface="Century Gothic" panose="020B0502020202020204" pitchFamily="34" charset="0"/>
                        </a:rPr>
                        <a:t> la radio.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63008">
                <a:tc>
                  <a:txBody>
                    <a:bodyPr/>
                    <a:lstStyle/>
                    <a:p>
                      <a:r>
                        <a:rPr lang="en-GB" sz="2400" b="1" dirty="0">
                          <a:solidFill>
                            <a:srgbClr val="002060"/>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parle</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anglais</a:t>
                      </a:r>
                      <a:r>
                        <a:rPr lang="en-GB" sz="2400" b="0" dirty="0">
                          <a:solidFill>
                            <a:srgbClr val="002060"/>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63008">
                <a:tc>
                  <a:txBody>
                    <a:bodyPr/>
                    <a:lstStyle/>
                    <a:p>
                      <a:r>
                        <a:rPr lang="en-GB" sz="2400" b="1" dirty="0">
                          <a:solidFill>
                            <a:srgbClr val="002060"/>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étudient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l’histoire</a:t>
                      </a:r>
                      <a:r>
                        <a:rPr lang="en-GB" sz="2400" b="0" baseline="0" dirty="0">
                          <a:solidFill>
                            <a:srgbClr val="002060"/>
                          </a:solidFill>
                          <a:latin typeface="Century Gothic" panose="020B0502020202020204" pitchFamily="34" charset="0"/>
                        </a:rPr>
                        <a:t> et </a:t>
                      </a:r>
                      <a:r>
                        <a:rPr lang="en-GB" sz="2400" b="0" baseline="0" dirty="0" err="1">
                          <a:solidFill>
                            <a:srgbClr val="002060"/>
                          </a:solidFill>
                          <a:latin typeface="Century Gothic" panose="020B0502020202020204" pitchFamily="34" charset="0"/>
                        </a:rPr>
                        <a:t>l’anglais</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463008">
                <a:tc>
                  <a:txBody>
                    <a:bodyPr/>
                    <a:lstStyle/>
                    <a:p>
                      <a:r>
                        <a:rPr lang="en-GB" sz="2400" b="1" dirty="0">
                          <a:solidFill>
                            <a:srgbClr val="002060"/>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regardent</a:t>
                      </a:r>
                      <a:r>
                        <a:rPr lang="en-GB" sz="2400" b="0" dirty="0">
                          <a:solidFill>
                            <a:srgbClr val="002060"/>
                          </a:solidFill>
                          <a:latin typeface="Century Gothic" panose="020B0502020202020204" pitchFamily="34" charset="0"/>
                        </a:rPr>
                        <a:t> les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532033">
                <a:tc>
                  <a:txBody>
                    <a:bodyPr/>
                    <a:lstStyle/>
                    <a:p>
                      <a:r>
                        <a:rPr lang="en-GB" sz="2400" b="1" dirty="0">
                          <a:solidFill>
                            <a:srgbClr val="002060"/>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aime</a:t>
                      </a:r>
                      <a:r>
                        <a:rPr lang="en-GB" sz="2400" b="0" dirty="0">
                          <a:solidFill>
                            <a:srgbClr val="002060"/>
                          </a:solidFill>
                          <a:latin typeface="Century Gothic" panose="020B0502020202020204" pitchFamily="34" charset="0"/>
                        </a:rPr>
                        <a:t> les voyages.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a:extLst>
              <a:ext uri="{FF2B5EF4-FFF2-40B4-BE49-F238E27FC236}">
                <a16:creationId xmlns:a16="http://schemas.microsoft.com/office/drawing/2014/main" id="{84D1A182-F017-4CEF-BA5F-32215C999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8212" y="2424491"/>
            <a:ext cx="410964" cy="428087"/>
          </a:xfrm>
          <a:prstGeom prst="rect">
            <a:avLst/>
          </a:prstGeom>
        </p:spPr>
      </p:pic>
      <p:pic>
        <p:nvPicPr>
          <p:cNvPr id="7" name="Picture 6">
            <a:extLst>
              <a:ext uri="{FF2B5EF4-FFF2-40B4-BE49-F238E27FC236}">
                <a16:creationId xmlns:a16="http://schemas.microsoft.com/office/drawing/2014/main" id="{FF1BFFBA-4298-47E4-8B8D-CF3670B86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881" y="2848718"/>
            <a:ext cx="410964" cy="428087"/>
          </a:xfrm>
          <a:prstGeom prst="rect">
            <a:avLst/>
          </a:prstGeom>
        </p:spPr>
      </p:pic>
      <p:pic>
        <p:nvPicPr>
          <p:cNvPr id="8" name="Picture 7">
            <a:extLst>
              <a:ext uri="{FF2B5EF4-FFF2-40B4-BE49-F238E27FC236}">
                <a16:creationId xmlns:a16="http://schemas.microsoft.com/office/drawing/2014/main" id="{2B6CCE56-BA47-4BFC-B9C7-3790396C3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3277" y="3308221"/>
            <a:ext cx="410964" cy="428087"/>
          </a:xfrm>
          <a:prstGeom prst="rect">
            <a:avLst/>
          </a:prstGeom>
        </p:spPr>
      </p:pic>
      <p:pic>
        <p:nvPicPr>
          <p:cNvPr id="9" name="Picture 8">
            <a:extLst>
              <a:ext uri="{FF2B5EF4-FFF2-40B4-BE49-F238E27FC236}">
                <a16:creationId xmlns:a16="http://schemas.microsoft.com/office/drawing/2014/main" id="{CF93A78E-0695-4BD1-89FD-CD42B63E0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940" y="3760763"/>
            <a:ext cx="410964" cy="428087"/>
          </a:xfrm>
          <a:prstGeom prst="rect">
            <a:avLst/>
          </a:prstGeom>
        </p:spPr>
      </p:pic>
      <p:pic>
        <p:nvPicPr>
          <p:cNvPr id="10" name="Picture 9">
            <a:extLst>
              <a:ext uri="{FF2B5EF4-FFF2-40B4-BE49-F238E27FC236}">
                <a16:creationId xmlns:a16="http://schemas.microsoft.com/office/drawing/2014/main" id="{EB00569C-4F53-4BE1-B6AB-232EF45CC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881" y="4154711"/>
            <a:ext cx="410964" cy="428087"/>
          </a:xfrm>
          <a:prstGeom prst="rect">
            <a:avLst/>
          </a:prstGeom>
        </p:spPr>
      </p:pic>
      <p:pic>
        <p:nvPicPr>
          <p:cNvPr id="11" name="Picture 10">
            <a:extLst>
              <a:ext uri="{FF2B5EF4-FFF2-40B4-BE49-F238E27FC236}">
                <a16:creationId xmlns:a16="http://schemas.microsoft.com/office/drawing/2014/main" id="{AAFD6416-8D94-43D5-B437-414F24BE5F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881" y="4688323"/>
            <a:ext cx="410964" cy="428087"/>
          </a:xfrm>
          <a:prstGeom prst="rect">
            <a:avLst/>
          </a:prstGeom>
        </p:spPr>
      </p:pic>
      <p:pic>
        <p:nvPicPr>
          <p:cNvPr id="12" name="Picture 11">
            <a:extLst>
              <a:ext uri="{FF2B5EF4-FFF2-40B4-BE49-F238E27FC236}">
                <a16:creationId xmlns:a16="http://schemas.microsoft.com/office/drawing/2014/main" id="{A6221B22-61FD-4C13-9211-29DF3930C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817" y="5134227"/>
            <a:ext cx="410964" cy="428087"/>
          </a:xfrm>
          <a:prstGeom prst="rect">
            <a:avLst/>
          </a:prstGeom>
        </p:spPr>
      </p:pic>
      <p:grpSp>
        <p:nvGrpSpPr>
          <p:cNvPr id="14" name="Group 13">
            <a:extLst>
              <a:ext uri="{FF2B5EF4-FFF2-40B4-BE49-F238E27FC236}">
                <a16:creationId xmlns:a16="http://schemas.microsoft.com/office/drawing/2014/main" id="{E0DD6134-BCE2-43C1-B70F-1E3F418E8122}"/>
              </a:ext>
            </a:extLst>
          </p:cNvPr>
          <p:cNvGrpSpPr/>
          <p:nvPr/>
        </p:nvGrpSpPr>
        <p:grpSpPr>
          <a:xfrm>
            <a:off x="8622758" y="1148863"/>
            <a:ext cx="1375416" cy="1209639"/>
            <a:chOff x="8395713" y="1248255"/>
            <a:chExt cx="1375416" cy="1209639"/>
          </a:xfrm>
        </p:grpSpPr>
        <p:pic>
          <p:nvPicPr>
            <p:cNvPr id="15" name="Picture 14">
              <a:extLst>
                <a:ext uri="{FF2B5EF4-FFF2-40B4-BE49-F238E27FC236}">
                  <a16:creationId xmlns:a16="http://schemas.microsoft.com/office/drawing/2014/main" id="{5C91A7C9-61E7-4AC0-A0AF-6AD23667D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200" y="1248255"/>
              <a:ext cx="1049929" cy="1209639"/>
            </a:xfrm>
            <a:prstGeom prst="rect">
              <a:avLst/>
            </a:prstGeom>
          </p:spPr>
        </p:pic>
        <p:pic>
          <p:nvPicPr>
            <p:cNvPr id="16" name="Picture 15">
              <a:extLst>
                <a:ext uri="{FF2B5EF4-FFF2-40B4-BE49-F238E27FC236}">
                  <a16:creationId xmlns:a16="http://schemas.microsoft.com/office/drawing/2014/main" id="{EDCEF79F-DE5D-41DD-B666-7A674818A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95713" y="1269019"/>
              <a:ext cx="538545" cy="1077089"/>
            </a:xfrm>
            <a:prstGeom prst="rect">
              <a:avLst/>
            </a:prstGeom>
          </p:spPr>
        </p:pic>
      </p:grpSp>
      <p:grpSp>
        <p:nvGrpSpPr>
          <p:cNvPr id="17" name="Group 16">
            <a:extLst>
              <a:ext uri="{FF2B5EF4-FFF2-40B4-BE49-F238E27FC236}">
                <a16:creationId xmlns:a16="http://schemas.microsoft.com/office/drawing/2014/main" id="{CA363724-EE0B-4CD0-97AF-AC3AE5FF0E24}"/>
              </a:ext>
            </a:extLst>
          </p:cNvPr>
          <p:cNvGrpSpPr/>
          <p:nvPr/>
        </p:nvGrpSpPr>
        <p:grpSpPr>
          <a:xfrm>
            <a:off x="11107776" y="1110252"/>
            <a:ext cx="583106" cy="1209639"/>
            <a:chOff x="10880731" y="1209644"/>
            <a:chExt cx="583106" cy="1209639"/>
          </a:xfrm>
        </p:grpSpPr>
        <p:pic>
          <p:nvPicPr>
            <p:cNvPr id="18" name="Picture 17">
              <a:extLst>
                <a:ext uri="{FF2B5EF4-FFF2-40B4-BE49-F238E27FC236}">
                  <a16:creationId xmlns:a16="http://schemas.microsoft.com/office/drawing/2014/main" id="{8D8A2E36-D2A3-4B11-8F47-07A96338C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293"/>
            <a:stretch/>
          </p:blipFill>
          <p:spPr>
            <a:xfrm>
              <a:off x="10972819" y="1209644"/>
              <a:ext cx="479881" cy="1209639"/>
            </a:xfrm>
            <a:prstGeom prst="rect">
              <a:avLst/>
            </a:prstGeom>
          </p:spPr>
        </p:pic>
        <p:pic>
          <p:nvPicPr>
            <p:cNvPr id="19" name="Picture 18">
              <a:extLst>
                <a:ext uri="{FF2B5EF4-FFF2-40B4-BE49-F238E27FC236}">
                  <a16:creationId xmlns:a16="http://schemas.microsoft.com/office/drawing/2014/main" id="{E5475F51-AF84-41EA-ABA2-ADEEED95F4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462" t="33656" b="39131"/>
            <a:stretch/>
          </p:blipFill>
          <p:spPr>
            <a:xfrm>
              <a:off x="10880731" y="1642970"/>
              <a:ext cx="583106" cy="329185"/>
            </a:xfrm>
            <a:prstGeom prst="rect">
              <a:avLst/>
            </a:prstGeom>
          </p:spPr>
        </p:pic>
      </p:grpSp>
      <p:sp>
        <p:nvSpPr>
          <p:cNvPr id="20" name="Rounded Rectangular Callout 22">
            <a:extLst>
              <a:ext uri="{FF2B5EF4-FFF2-40B4-BE49-F238E27FC236}">
                <a16:creationId xmlns:a16="http://schemas.microsoft.com/office/drawing/2014/main" id="{5A92581A-9558-47D1-88E1-4226D43499B1}"/>
              </a:ext>
            </a:extLst>
          </p:cNvPr>
          <p:cNvSpPr/>
          <p:nvPr/>
        </p:nvSpPr>
        <p:spPr>
          <a:xfrm>
            <a:off x="1538463" y="5785817"/>
            <a:ext cx="6094789" cy="393737"/>
          </a:xfrm>
          <a:prstGeom prst="wedgeRoundRectCallout">
            <a:avLst>
              <a:gd name="adj1" fmla="val -34226"/>
              <a:gd name="adj2" fmla="val -118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NB! These verb endings all sound the same!</a:t>
            </a:r>
          </a:p>
        </p:txBody>
      </p:sp>
    </p:spTree>
    <p:extLst>
      <p:ext uri="{BB962C8B-B14F-4D97-AF65-F5344CB8AC3E}">
        <p14:creationId xmlns:p14="http://schemas.microsoft.com/office/powerpoint/2010/main" val="18165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511" y="4965582"/>
            <a:ext cx="1223463" cy="1210081"/>
          </a:xfrm>
          <a:prstGeom prst="rect">
            <a:avLst/>
          </a:prstGeom>
        </p:spPr>
      </p:pic>
      <p:sp>
        <p:nvSpPr>
          <p:cNvPr id="5" name="TextBox 4"/>
          <p:cNvSpPr txBox="1"/>
          <p:nvPr/>
        </p:nvSpPr>
        <p:spPr>
          <a:xfrm>
            <a:off x="5041244" y="2107784"/>
            <a:ext cx="1818678" cy="144655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8800" b="1" dirty="0" err="1">
                <a:solidFill>
                  <a:schemeClr val="bg1"/>
                </a:solidFill>
                <a:latin typeface="Century Gothic" panose="020B0502020202020204" pitchFamily="34" charset="0"/>
              </a:rPr>
              <a:t>ils</a:t>
            </a:r>
            <a:endParaRPr lang="en-GB" sz="8800" b="1" dirty="0">
              <a:solidFill>
                <a:schemeClr val="bg1"/>
              </a:solidFill>
              <a:latin typeface="Century Gothic" panose="020B0502020202020204" pitchFamily="34" charset="0"/>
            </a:endParaRPr>
          </a:p>
        </p:txBody>
      </p:sp>
      <p:sp>
        <p:nvSpPr>
          <p:cNvPr id="10" name="TextBox 9"/>
          <p:cNvSpPr txBox="1"/>
          <p:nvPr/>
        </p:nvSpPr>
        <p:spPr>
          <a:xfrm>
            <a:off x="4523298" y="2142965"/>
            <a:ext cx="2878867" cy="144655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8800" b="1" dirty="0" err="1">
                <a:solidFill>
                  <a:schemeClr val="bg1"/>
                </a:solidFill>
                <a:latin typeface="Century Gothic" panose="020B0502020202020204" pitchFamily="34" charset="0"/>
              </a:rPr>
              <a:t>elles</a:t>
            </a:r>
            <a:endParaRPr lang="en-GB" sz="8800" b="1" dirty="0">
              <a:solidFill>
                <a:schemeClr val="bg1"/>
              </a:solidFill>
              <a:latin typeface="Century Gothic" panose="020B0502020202020204" pitchFamily="34" charset="0"/>
            </a:endParaRPr>
          </a:p>
        </p:txBody>
      </p:sp>
      <p:sp>
        <p:nvSpPr>
          <p:cNvPr id="8" name="TextBox 7"/>
          <p:cNvSpPr txBox="1"/>
          <p:nvPr/>
        </p:nvSpPr>
        <p:spPr>
          <a:xfrm>
            <a:off x="775437" y="1351092"/>
            <a:ext cx="3652591" cy="10156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6000" b="1" dirty="0" err="1">
                <a:solidFill>
                  <a:schemeClr val="bg1"/>
                </a:solidFill>
                <a:latin typeface="Century Gothic" panose="020B0502020202020204" pitchFamily="34" charset="0"/>
              </a:rPr>
              <a:t>mangent</a:t>
            </a:r>
            <a:endParaRPr lang="en-GB" sz="6000" b="1" dirty="0">
              <a:solidFill>
                <a:schemeClr val="bg1"/>
              </a:solidFill>
              <a:latin typeface="Century Gothic" panose="020B0502020202020204" pitchFamily="34" charset="0"/>
            </a:endParaRPr>
          </a:p>
        </p:txBody>
      </p:sp>
      <p:pic>
        <p:nvPicPr>
          <p:cNvPr id="14" name="Picture 13" descr="pac man like figure eating purple bal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996" y="2452713"/>
            <a:ext cx="1287475" cy="823984"/>
          </a:xfrm>
          <a:prstGeom prst="rect">
            <a:avLst/>
          </a:prstGeom>
        </p:spPr>
      </p:pic>
      <p:sp>
        <p:nvSpPr>
          <p:cNvPr id="9" name="TextBox 8"/>
          <p:cNvSpPr txBox="1"/>
          <p:nvPr/>
        </p:nvSpPr>
        <p:spPr>
          <a:xfrm>
            <a:off x="4103631" y="3785321"/>
            <a:ext cx="3652591" cy="10156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6000" b="1" dirty="0" err="1">
                <a:solidFill>
                  <a:schemeClr val="bg1"/>
                </a:solidFill>
                <a:latin typeface="Century Gothic" panose="020B0502020202020204" pitchFamily="34" charset="0"/>
              </a:rPr>
              <a:t>jouent</a:t>
            </a:r>
            <a:endParaRPr lang="en-GB" sz="6000" b="1" dirty="0">
              <a:solidFill>
                <a:schemeClr val="bg1"/>
              </a:solidFill>
              <a:latin typeface="Century Gothic" panose="020B0502020202020204" pitchFamily="34" charset="0"/>
            </a:endParaRPr>
          </a:p>
        </p:txBody>
      </p:sp>
      <p:sp>
        <p:nvSpPr>
          <p:cNvPr id="7" name="TextBox 6"/>
          <p:cNvSpPr txBox="1"/>
          <p:nvPr/>
        </p:nvSpPr>
        <p:spPr>
          <a:xfrm>
            <a:off x="7920111" y="1616473"/>
            <a:ext cx="3652591" cy="1015663"/>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r>
              <a:rPr lang="en-GB" sz="6000" b="1" dirty="0" err="1">
                <a:solidFill>
                  <a:schemeClr val="bg1"/>
                </a:solidFill>
                <a:latin typeface="Century Gothic" panose="020B0502020202020204" pitchFamily="34" charset="0"/>
              </a:rPr>
              <a:t>chantent</a:t>
            </a:r>
            <a:endParaRPr lang="en-GB" sz="6000" b="1" dirty="0">
              <a:solidFill>
                <a:schemeClr val="bg1"/>
              </a:solidFill>
              <a:latin typeface="Century Gothic" panose="020B0502020202020204" pitchFamily="34" charset="0"/>
            </a:endParaRPr>
          </a:p>
        </p:txBody>
      </p:sp>
      <p:pic>
        <p:nvPicPr>
          <p:cNvPr id="13" name="Picture 12" descr="woman sing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7183" y="2741568"/>
            <a:ext cx="1127561" cy="1043170"/>
          </a:xfrm>
          <a:prstGeom prst="rect">
            <a:avLst/>
          </a:prstGeom>
        </p:spPr>
      </p:pic>
      <p:sp>
        <p:nvSpPr>
          <p:cNvPr id="1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itle 3"/>
          <p:cNvSpPr>
            <a:spLocks noGrp="1"/>
          </p:cNvSpPr>
          <p:nvPr>
            <p:ph type="title"/>
          </p:nvPr>
        </p:nvSpPr>
        <p:spPr>
          <a:xfrm>
            <a:off x="0" y="213557"/>
            <a:ext cx="5041244" cy="647577"/>
          </a:xfrm>
        </p:spPr>
        <p:txBody>
          <a:bodyPr>
            <a:normAutofit/>
          </a:bodyPr>
          <a:lstStyle/>
          <a:p>
            <a:r>
              <a:rPr lang="en-GB" sz="2800" b="1" dirty="0" err="1">
                <a:solidFill>
                  <a:schemeClr val="bg1"/>
                </a:solidFill>
              </a:rPr>
              <a:t>L’activité</a:t>
            </a:r>
            <a:r>
              <a:rPr lang="en-GB" sz="2800" b="1" dirty="0">
                <a:solidFill>
                  <a:schemeClr val="bg1"/>
                </a:solidFill>
              </a:rPr>
              <a:t>, </a:t>
            </a:r>
            <a:r>
              <a:rPr lang="en-GB" sz="2800" b="1" dirty="0" err="1">
                <a:solidFill>
                  <a:schemeClr val="bg1"/>
                </a:solidFill>
              </a:rPr>
              <a:t>c’est</a:t>
            </a:r>
            <a:r>
              <a:rPr lang="en-GB" sz="2800" b="1" dirty="0">
                <a:solidFill>
                  <a:schemeClr val="bg1"/>
                </a:solidFill>
              </a:rPr>
              <a:t> quoi ?</a:t>
            </a:r>
          </a:p>
        </p:txBody>
      </p:sp>
    </p:spTree>
    <p:extLst>
      <p:ext uri="{BB962C8B-B14F-4D97-AF65-F5344CB8AC3E}">
        <p14:creationId xmlns:p14="http://schemas.microsoft.com/office/powerpoint/2010/main" val="22932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3"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4"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4"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3"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7"/>
                                        </p:tgtEl>
                                        <p:attrNameLst>
                                          <p:attrName>style.visibility</p:attrName>
                                        </p:attrNameLst>
                                      </p:cBhvr>
                                      <p:to>
                                        <p:strVal val="hidden"/>
                                      </p:to>
                                    </p:set>
                                  </p:childTnLst>
                                </p:cTn>
                              </p:par>
                              <p:par>
                                <p:cTn id="67" presetID="1" presetClass="exit" presetSubtype="0" fill="hold" grpId="4" nodeType="withEffect">
                                  <p:stCondLst>
                                    <p:cond delay="0"/>
                                  </p:stCondLst>
                                  <p:childTnLst>
                                    <p:set>
                                      <p:cBhvr>
                                        <p:cTn id="68" dur="1" fill="hold">
                                          <p:stCondLst>
                                            <p:cond delay="0"/>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4"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grpId="5"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6" nodeType="clickEffect">
                                  <p:stCondLst>
                                    <p:cond delay="0"/>
                                  </p:stCondLst>
                                  <p:childTnLst>
                                    <p:set>
                                      <p:cBhvr>
                                        <p:cTn id="78" dur="1" fill="hold">
                                          <p:stCondLst>
                                            <p:cond delay="0"/>
                                          </p:stCondLst>
                                        </p:cTn>
                                        <p:tgtEl>
                                          <p:spTgt spid="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5" nodeType="clickEffect">
                                  <p:stCondLst>
                                    <p:cond delay="0"/>
                                  </p:stCondLst>
                                  <p:childTnLst>
                                    <p:set>
                                      <p:cBhvr>
                                        <p:cTn id="86" dur="1" fill="hold">
                                          <p:stCondLst>
                                            <p:cond delay="0"/>
                                          </p:stCondLst>
                                        </p:cTn>
                                        <p:tgtEl>
                                          <p:spTgt spid="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6"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5" nodeType="clickEffect">
                                  <p:stCondLst>
                                    <p:cond delay="0"/>
                                  </p:stCondLst>
                                  <p:childTnLst>
                                    <p:set>
                                      <p:cBhvr>
                                        <p:cTn id="98" dur="1" fill="hold">
                                          <p:stCondLst>
                                            <p:cond delay="0"/>
                                          </p:stCondLst>
                                        </p:cTn>
                                        <p:tgtEl>
                                          <p:spTgt spid="8"/>
                                        </p:tgtEl>
                                        <p:attrNameLst>
                                          <p:attrName>style.visibility</p:attrName>
                                        </p:attrNameLst>
                                      </p:cBhvr>
                                      <p:to>
                                        <p:strVal val="hidden"/>
                                      </p:to>
                                    </p:set>
                                  </p:childTnLst>
                                </p:cTn>
                              </p:par>
                              <p:par>
                                <p:cTn id="99" presetID="1" presetClass="exit" presetSubtype="0" fill="hold" grpId="3" nodeType="withEffect">
                                  <p:stCondLst>
                                    <p:cond delay="0"/>
                                  </p:stCondLst>
                                  <p:childTnLst>
                                    <p:set>
                                      <p:cBhvr>
                                        <p:cTn id="100" dur="1" fill="hold">
                                          <p:stCondLst>
                                            <p:cond delay="0"/>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6" nodeType="click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par>
                                <p:cTn id="105" presetID="1" presetClass="entr" presetSubtype="0" fill="hold" grpId="4" nodeType="with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5" nodeType="clickEffect">
                                  <p:stCondLst>
                                    <p:cond delay="0"/>
                                  </p:stCondLst>
                                  <p:childTnLst>
                                    <p:set>
                                      <p:cBhvr>
                                        <p:cTn id="110" dur="1" fill="hold">
                                          <p:stCondLst>
                                            <p:cond delay="0"/>
                                          </p:stCondLst>
                                        </p:cTn>
                                        <p:tgtEl>
                                          <p:spTgt spid="7"/>
                                        </p:tgtEl>
                                        <p:attrNameLst>
                                          <p:attrName>style.visibility</p:attrName>
                                        </p:attrNameLst>
                                      </p:cBhvr>
                                      <p:to>
                                        <p:strVal val="hidden"/>
                                      </p:to>
                                    </p:set>
                                  </p:childTnLst>
                                </p:cTn>
                              </p:par>
                              <p:par>
                                <p:cTn id="111" presetID="1" presetClass="exit" presetSubtype="0" fill="hold" grpId="5" nodeType="withEffect">
                                  <p:stCondLst>
                                    <p:cond delay="0"/>
                                  </p:stCondLst>
                                  <p:childTnLst>
                                    <p:set>
                                      <p:cBhvr>
                                        <p:cTn id="112" dur="1" fill="hold">
                                          <p:stCondLst>
                                            <p:cond delay="0"/>
                                          </p:stCondLst>
                                        </p:cTn>
                                        <p:tgtEl>
                                          <p:spTgt spid="1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6" nodeType="clickEffect">
                                  <p:stCondLst>
                                    <p:cond delay="0"/>
                                  </p:stCondLst>
                                  <p:childTnLst>
                                    <p:set>
                                      <p:cBhvr>
                                        <p:cTn id="116" dur="1" fill="hold">
                                          <p:stCondLst>
                                            <p:cond delay="0"/>
                                          </p:stCondLst>
                                        </p:cTn>
                                        <p:tgtEl>
                                          <p:spTgt spid="7"/>
                                        </p:tgtEl>
                                        <p:attrNameLst>
                                          <p:attrName>style.visibility</p:attrName>
                                        </p:attrNameLst>
                                      </p:cBhvr>
                                      <p:to>
                                        <p:strVal val="visible"/>
                                      </p:to>
                                    </p:set>
                                  </p:childTnLst>
                                </p:cTn>
                              </p:par>
                              <p:par>
                                <p:cTn id="117" presetID="1" presetClass="entr" presetSubtype="0" fill="hold" grpId="6" nodeType="withEffect">
                                  <p:stCondLst>
                                    <p:cond delay="0"/>
                                  </p:stCondLst>
                                  <p:childTnLst>
                                    <p:set>
                                      <p:cBhvr>
                                        <p:cTn id="1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P spid="10" grpId="0" animBg="1"/>
      <p:bldP spid="10" grpId="1" animBg="1"/>
      <p:bldP spid="10" grpId="2" animBg="1"/>
      <p:bldP spid="10" grpId="3" animBg="1"/>
      <p:bldP spid="10" grpId="4" animBg="1"/>
      <p:bldP spid="10" grpId="5" animBg="1"/>
      <p:bldP spid="10" grpId="6" animBg="1"/>
      <p:bldP spid="8" grpId="0" animBg="1"/>
      <p:bldP spid="8" grpId="1" animBg="1"/>
      <p:bldP spid="8" grpId="2" animBg="1"/>
      <p:bldP spid="8" grpId="3" animBg="1"/>
      <p:bldP spid="8" grpId="4" animBg="1"/>
      <p:bldP spid="8" grpId="5" animBg="1"/>
      <p:bldP spid="8" grpId="6" animBg="1"/>
      <p:bldP spid="9" grpId="0" animBg="1"/>
      <p:bldP spid="9" grpId="1" animBg="1"/>
      <p:bldP spid="9" grpId="2" animBg="1"/>
      <p:bldP spid="9" grpId="3" animBg="1"/>
      <p:bldP spid="9" grpId="4" animBg="1"/>
      <p:bldP spid="9" grpId="5" animBg="1"/>
      <p:bldP spid="9" grpId="6" animBg="1"/>
      <p:bldP spid="7" grpId="0" animBg="1"/>
      <p:bldP spid="7" grpId="1" animBg="1"/>
      <p:bldP spid="7" grpId="2" animBg="1"/>
      <p:bldP spid="7" grpId="3" animBg="1"/>
      <p:bldP spid="7" grpId="4" animBg="1"/>
      <p:bldP spid="7" grpId="5" animBg="1"/>
      <p:bldP spid="7" grpId="6"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hlinkClick r:id="" action="ppaction://noaction">
              <a:snd r:embed="rId4" name="exemple.wav"/>
            </a:hlinkClick>
          </p:cNvPr>
          <p:cNvSpPr txBox="1"/>
          <p:nvPr/>
        </p:nvSpPr>
        <p:spPr>
          <a:xfrm>
            <a:off x="806115" y="2935028"/>
            <a:ext cx="10515600" cy="584775"/>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806115" y="1273744"/>
            <a:ext cx="10515600" cy="1512209"/>
          </a:xfrm>
          <a:prstGeom prst="rect">
            <a:avLst/>
          </a:prstGeom>
          <a:noFill/>
          <a:ln w="76200">
            <a:solidFill>
              <a:srgbClr val="0055A5"/>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TextBox 29"/>
          <p:cNvSpPr txBox="1"/>
          <p:nvPr/>
        </p:nvSpPr>
        <p:spPr>
          <a:xfrm>
            <a:off x="806115" y="5721863"/>
            <a:ext cx="10515600" cy="584775"/>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0" y="213557"/>
            <a:ext cx="2395218" cy="647577"/>
          </a:xfrm>
        </p:spPr>
        <p:txBody>
          <a:bodyPr>
            <a:normAutofit/>
          </a:bodyPr>
          <a:lstStyle/>
          <a:p>
            <a:r>
              <a:rPr lang="en-GB" sz="2800" b="1" dirty="0" err="1">
                <a:solidFill>
                  <a:prstClr val="white"/>
                </a:solidFill>
              </a:rPr>
              <a:t>C’est</a:t>
            </a:r>
            <a:r>
              <a:rPr lang="en-GB" sz="2800" b="1" dirty="0">
                <a:solidFill>
                  <a:prstClr val="white"/>
                </a:solidFill>
              </a:rPr>
              <a:t> qui ?</a:t>
            </a:r>
            <a:endParaRPr lang="en-US" sz="2800" dirty="0"/>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23" name="Oval 22">
            <a:hlinkClick r:id="" action="ppaction://noaction">
              <a:snd r:embed="rId3" name="ils regardent.wav"/>
            </a:hlinkClick>
          </p:cNvPr>
          <p:cNvSpPr/>
          <p:nvPr/>
        </p:nvSpPr>
        <p:spPr>
          <a:xfrm>
            <a:off x="7397045" y="3410228"/>
            <a:ext cx="2930190" cy="2413471"/>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048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ls regarde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ils regard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184" y="1311416"/>
            <a:ext cx="6943630" cy="2438399"/>
          </a:xfrm>
          <a:prstGeom prst="rect">
            <a:avLst/>
          </a:prstGeom>
        </p:spPr>
      </p:pic>
      <p:sp>
        <p:nvSpPr>
          <p:cNvPr id="14" name="Oval 13">
            <a:hlinkClick r:id="" action="ppaction://noaction">
              <a:snd r:embed="rId3" name="ils chantent.wav"/>
            </a:hlinkClick>
          </p:cNvPr>
          <p:cNvSpPr/>
          <p:nvPr/>
        </p:nvSpPr>
        <p:spPr>
          <a:xfrm>
            <a:off x="3489989" y="818148"/>
            <a:ext cx="8390021" cy="3268201"/>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1300473" y="4617895"/>
            <a:ext cx="9223148" cy="1569660"/>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r="75310"/>
          <a:stretch/>
        </p:blipFill>
        <p:spPr>
          <a:xfrm>
            <a:off x="556831" y="1311416"/>
            <a:ext cx="1714374" cy="2438399"/>
          </a:xfrm>
          <a:prstGeom prst="rect">
            <a:avLst/>
          </a:prstGeom>
        </p:spPr>
      </p:pic>
    </p:spTree>
    <p:extLst>
      <p:ext uri="{BB962C8B-B14F-4D97-AF65-F5344CB8AC3E}">
        <p14:creationId xmlns:p14="http://schemas.microsoft.com/office/powerpoint/2010/main" val="24843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chant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chant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p:cNvSpPr/>
          <p:nvPr/>
        </p:nvSpPr>
        <p:spPr>
          <a:xfrm>
            <a:off x="6858883" y="469944"/>
            <a:ext cx="4091751" cy="4002124"/>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2856557" y="4585811"/>
            <a:ext cx="6544117" cy="1569660"/>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439" y="1221842"/>
            <a:ext cx="1776641" cy="25725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127" y="1184750"/>
            <a:ext cx="1776641" cy="257251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001" y="926592"/>
            <a:ext cx="2349122" cy="2450592"/>
          </a:xfrm>
          <a:prstGeom prst="rect">
            <a:avLst/>
          </a:prstGeom>
        </p:spPr>
      </p:pic>
    </p:spTree>
    <p:extLst>
      <p:ext uri="{BB962C8B-B14F-4D97-AF65-F5344CB8AC3E}">
        <p14:creationId xmlns:p14="http://schemas.microsoft.com/office/powerpoint/2010/main" val="19065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jo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il trouve.wav"/>
            </a:hlinkClick>
          </p:cNvPr>
          <p:cNvSpPr/>
          <p:nvPr/>
        </p:nvSpPr>
        <p:spPr>
          <a:xfrm>
            <a:off x="5849054" y="327531"/>
            <a:ext cx="4339975" cy="4057857"/>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 name="Group 5"/>
          <p:cNvGrpSpPr/>
          <p:nvPr/>
        </p:nvGrpSpPr>
        <p:grpSpPr>
          <a:xfrm>
            <a:off x="466144" y="718689"/>
            <a:ext cx="5497649" cy="3398695"/>
            <a:chOff x="237816" y="772252"/>
            <a:chExt cx="7265096" cy="450008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777" y="783558"/>
              <a:ext cx="3546135" cy="448877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10" y="783558"/>
              <a:ext cx="4496241" cy="446616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816" y="772252"/>
              <a:ext cx="3546135" cy="4488778"/>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054" y="494721"/>
            <a:ext cx="3547531" cy="3523802"/>
          </a:xfrm>
          <a:prstGeom prst="rect">
            <a:avLst/>
          </a:prstGeom>
        </p:spPr>
      </p:pic>
      <p:sp>
        <p:nvSpPr>
          <p:cNvPr id="13" name="TextBox 12"/>
          <p:cNvSpPr txBox="1"/>
          <p:nvPr/>
        </p:nvSpPr>
        <p:spPr>
          <a:xfrm>
            <a:off x="1300473" y="4617895"/>
            <a:ext cx="9223148" cy="1569660"/>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trouve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261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trouv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trou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ils préparent.wav"/>
            </a:hlinkClick>
          </p:cNvPr>
          <p:cNvSpPr/>
          <p:nvPr/>
        </p:nvSpPr>
        <p:spPr>
          <a:xfrm>
            <a:off x="340516" y="501514"/>
            <a:ext cx="7267982" cy="3483890"/>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1542012" y="4421136"/>
            <a:ext cx="9223148" cy="1569660"/>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620" y="1138033"/>
            <a:ext cx="1451734" cy="21092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172" y="997825"/>
            <a:ext cx="1402042" cy="23896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9604" y="997825"/>
            <a:ext cx="1367228" cy="224942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490" y="970393"/>
            <a:ext cx="2210676" cy="230428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9338" y="1305673"/>
            <a:ext cx="2210676" cy="2304288"/>
          </a:xfrm>
          <a:prstGeom prst="rect">
            <a:avLst/>
          </a:prstGeom>
        </p:spPr>
      </p:pic>
    </p:spTree>
    <p:extLst>
      <p:ext uri="{BB962C8B-B14F-4D97-AF65-F5344CB8AC3E}">
        <p14:creationId xmlns:p14="http://schemas.microsoft.com/office/powerpoint/2010/main" val="40826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prépar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prépar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elle mange.wav"/>
            </a:hlinkClick>
          </p:cNvPr>
          <p:cNvSpPr/>
          <p:nvPr/>
        </p:nvSpPr>
        <p:spPr>
          <a:xfrm>
            <a:off x="6707978" y="1454453"/>
            <a:ext cx="4682202" cy="2708490"/>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1300473" y="4617895"/>
            <a:ext cx="9223148" cy="1569660"/>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mange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97" y="1296194"/>
            <a:ext cx="2301768" cy="25894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289" y="1326043"/>
            <a:ext cx="2860424" cy="22959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195" y="1513954"/>
            <a:ext cx="2301768" cy="258948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527" y="2869083"/>
            <a:ext cx="1304873" cy="144502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293" y="2881904"/>
            <a:ext cx="1304873" cy="144502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344" y="2830020"/>
            <a:ext cx="1304873" cy="1445026"/>
          </a:xfrm>
          <a:prstGeom prst="rect">
            <a:avLst/>
          </a:prstGeom>
        </p:spPr>
      </p:pic>
    </p:spTree>
    <p:extLst>
      <p:ext uri="{BB962C8B-B14F-4D97-AF65-F5344CB8AC3E}">
        <p14:creationId xmlns:p14="http://schemas.microsoft.com/office/powerpoint/2010/main" val="10644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man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ma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Oval 4">
            <a:hlinkClick r:id="" action="ppaction://noaction">
              <a:snd r:embed="rId3" name="elle écoute.wav"/>
            </a:hlinkClick>
          </p:cNvPr>
          <p:cNvSpPr/>
          <p:nvPr/>
        </p:nvSpPr>
        <p:spPr>
          <a:xfrm>
            <a:off x="5646280" y="128552"/>
            <a:ext cx="4450426" cy="4299284"/>
          </a:xfrm>
          <a:prstGeom prst="ellipse">
            <a:avLst/>
          </a:prstGeom>
          <a:noFill/>
          <a:ln w="76200">
            <a:solidFill>
              <a:srgbClr val="EF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 name="Group 5"/>
          <p:cNvGrpSpPr/>
          <p:nvPr/>
        </p:nvGrpSpPr>
        <p:grpSpPr>
          <a:xfrm>
            <a:off x="1178679" y="1022683"/>
            <a:ext cx="3638586" cy="2511022"/>
            <a:chOff x="1600030" y="2037227"/>
            <a:chExt cx="3638586" cy="251102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9123" y="1049531"/>
            <a:ext cx="1744739" cy="2484174"/>
          </a:xfrm>
          <a:prstGeom prst="rect">
            <a:avLst/>
          </a:prstGeom>
        </p:spPr>
      </p:pic>
      <p:sp>
        <p:nvSpPr>
          <p:cNvPr id="10" name="TextBox 9"/>
          <p:cNvSpPr txBox="1"/>
          <p:nvPr/>
        </p:nvSpPr>
        <p:spPr>
          <a:xfrm>
            <a:off x="1551903" y="4602033"/>
            <a:ext cx="9223148" cy="1569660"/>
          </a:xfrm>
          <a:prstGeom prst="rect">
            <a:avLst/>
          </a:prstGeom>
          <a:solidFill>
            <a:srgbClr val="0055A5"/>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887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écout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éco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7F8D9A-E3C3-4C70-AAA1-026B00E1FD08}"/>
              </a:ext>
            </a:extLst>
          </p:cNvPr>
          <p:cNvSpPr>
            <a:spLocks noGrp="1"/>
          </p:cNvSpPr>
          <p:nvPr>
            <p:ph type="title"/>
          </p:nvPr>
        </p:nvSpPr>
        <p:spPr>
          <a:xfrm>
            <a:off x="0" y="213557"/>
            <a:ext cx="3308465" cy="647577"/>
          </a:xfrm>
        </p:spPr>
        <p:txBody>
          <a:bodyPr/>
          <a:lstStyle/>
          <a:p>
            <a:r>
              <a:rPr lang="en-GB" dirty="0"/>
              <a:t>la </a:t>
            </a:r>
            <a:r>
              <a:rPr lang="en-GB" dirty="0" err="1"/>
              <a:t>télépathie</a:t>
            </a:r>
            <a:endParaRPr lang="en-GB" dirty="0"/>
          </a:p>
        </p:txBody>
      </p:sp>
      <p:pic>
        <p:nvPicPr>
          <p:cNvPr id="5" name="Picture 4" descr="A group of colorful speech bubbles&#10;&#10;Description automatically generated">
            <a:extLst>
              <a:ext uri="{FF2B5EF4-FFF2-40B4-BE49-F238E27FC236}">
                <a16:creationId xmlns:a16="http://schemas.microsoft.com/office/drawing/2014/main" id="{CE5CB8B2-61FE-4614-8960-505997290BF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971" t="61818" r="29310" b="9584"/>
          <a:stretch/>
        </p:blipFill>
        <p:spPr>
          <a:xfrm rot="20670397">
            <a:off x="3283105" y="76675"/>
            <a:ext cx="1279895" cy="961652"/>
          </a:xfrm>
          <a:prstGeom prst="rect">
            <a:avLst/>
          </a:prstGeom>
        </p:spPr>
      </p:pic>
      <p:pic>
        <p:nvPicPr>
          <p:cNvPr id="6" name="Picture 5" descr="A group of colorful speech bubbles&#10;&#10;Description automatically generated">
            <a:extLst>
              <a:ext uri="{FF2B5EF4-FFF2-40B4-BE49-F238E27FC236}">
                <a16:creationId xmlns:a16="http://schemas.microsoft.com/office/drawing/2014/main" id="{68B30C86-D637-4FFC-A97D-F1E9DBA3E5C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971" t="61818" r="29310" b="9584"/>
          <a:stretch/>
        </p:blipFill>
        <p:spPr>
          <a:xfrm rot="905256" flipH="1">
            <a:off x="6075129" y="26550"/>
            <a:ext cx="1503107" cy="961652"/>
          </a:xfrm>
          <a:prstGeom prst="rect">
            <a:avLst/>
          </a:prstGeom>
        </p:spPr>
      </p:pic>
      <p:pic>
        <p:nvPicPr>
          <p:cNvPr id="7" name="Picture 6" descr="A blue and white person with a letter&#10;&#10;Description automatically generated">
            <a:extLst>
              <a:ext uri="{FF2B5EF4-FFF2-40B4-BE49-F238E27FC236}">
                <a16:creationId xmlns:a16="http://schemas.microsoft.com/office/drawing/2014/main" id="{69170488-53B7-44F1-A0A9-F67DD3697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327" y="260594"/>
            <a:ext cx="864993" cy="906659"/>
          </a:xfrm>
          <a:prstGeom prst="rect">
            <a:avLst/>
          </a:prstGeom>
        </p:spPr>
      </p:pic>
      <p:pic>
        <p:nvPicPr>
          <p:cNvPr id="8" name="Picture 7" descr="A blue and white logo&#10;&#10;Description automatically generated">
            <a:extLst>
              <a:ext uri="{FF2B5EF4-FFF2-40B4-BE49-F238E27FC236}">
                <a16:creationId xmlns:a16="http://schemas.microsoft.com/office/drawing/2014/main" id="{F9B62680-83A6-4765-93CE-BBF9A2CC9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415" y="241261"/>
            <a:ext cx="864992" cy="910078"/>
          </a:xfrm>
          <a:prstGeom prst="rect">
            <a:avLst/>
          </a:prstGeom>
        </p:spPr>
      </p:pic>
      <p:sp>
        <p:nvSpPr>
          <p:cNvPr id="9" name="Rounded Rectangle 46">
            <a:extLst>
              <a:ext uri="{FF2B5EF4-FFF2-40B4-BE49-F238E27FC236}">
                <a16:creationId xmlns:a16="http://schemas.microsoft.com/office/drawing/2014/main" id="{F251516E-CBBB-4870-A030-533B02CA90A5}"/>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C964FB5-C5D2-4DF9-958C-3BF71E3E341F}"/>
              </a:ext>
            </a:extLst>
          </p:cNvPr>
          <p:cNvSpPr txBox="1"/>
          <p:nvPr/>
        </p:nvSpPr>
        <p:spPr>
          <a:xfrm>
            <a:off x="232229" y="987093"/>
            <a:ext cx="11677692" cy="1938992"/>
          </a:xfrm>
          <a:prstGeom prst="rect">
            <a:avLst/>
          </a:prstGeom>
          <a:noFill/>
        </p:spPr>
        <p:txBody>
          <a:bodyPr wrap="square" rtlCol="0">
            <a:spAutoFit/>
          </a:bodyPr>
          <a:lstStyle/>
          <a:p>
            <a:r>
              <a:rPr lang="en-GB" sz="2400" dirty="0"/>
              <a:t>A + B: Try to predict what your partner will say. Write </a:t>
            </a:r>
            <a:r>
              <a:rPr lang="en-GB" sz="2400" dirty="0" err="1"/>
              <a:t>A,B,or</a:t>
            </a:r>
            <a:r>
              <a:rPr lang="en-GB" sz="2400" dirty="0"/>
              <a:t> C and the sentence in French.</a:t>
            </a:r>
            <a:br>
              <a:rPr lang="en-GB" sz="2400" dirty="0"/>
            </a:br>
            <a:r>
              <a:rPr lang="en-GB" sz="2400" dirty="0"/>
              <a:t>A: Say your sentences.</a:t>
            </a:r>
          </a:p>
          <a:p>
            <a:r>
              <a:rPr lang="en-GB" sz="2400" dirty="0"/>
              <a:t>B: Listen and write. Then compare in writing with your partner. </a:t>
            </a:r>
            <a:br>
              <a:rPr lang="en-GB" sz="2400" dirty="0"/>
            </a:br>
            <a:r>
              <a:rPr lang="en-GB" sz="2400" dirty="0"/>
              <a:t>Swap roles for Round 2.</a:t>
            </a:r>
          </a:p>
        </p:txBody>
      </p:sp>
      <p:pic>
        <p:nvPicPr>
          <p:cNvPr id="27" name="Picture 26">
            <a:extLst>
              <a:ext uri="{FF2B5EF4-FFF2-40B4-BE49-F238E27FC236}">
                <a16:creationId xmlns:a16="http://schemas.microsoft.com/office/drawing/2014/main" id="{5FDA4A9E-CF70-47CA-9FC7-D57A7069DFBD}"/>
              </a:ext>
            </a:extLst>
          </p:cNvPr>
          <p:cNvPicPr>
            <a:picLocks noChangeAspect="1"/>
          </p:cNvPicPr>
          <p:nvPr/>
        </p:nvPicPr>
        <p:blipFill>
          <a:blip r:embed="rId6"/>
          <a:stretch>
            <a:fillRect/>
          </a:stretch>
        </p:blipFill>
        <p:spPr>
          <a:xfrm>
            <a:off x="2687260" y="2952719"/>
            <a:ext cx="6451531" cy="2592048"/>
          </a:xfrm>
          <a:prstGeom prst="rect">
            <a:avLst/>
          </a:prstGeom>
        </p:spPr>
      </p:pic>
      <p:pic>
        <p:nvPicPr>
          <p:cNvPr id="28" name="Picture 27" descr="A blue and white person with a letter&#10;&#10;Description automatically generated">
            <a:extLst>
              <a:ext uri="{FF2B5EF4-FFF2-40B4-BE49-F238E27FC236}">
                <a16:creationId xmlns:a16="http://schemas.microsoft.com/office/drawing/2014/main" id="{EC84CEBF-C83C-434F-8A9B-93E3E3989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0" y="3084456"/>
            <a:ext cx="864993" cy="906659"/>
          </a:xfrm>
          <a:prstGeom prst="rect">
            <a:avLst/>
          </a:prstGeom>
        </p:spPr>
      </p:pic>
      <p:sp>
        <p:nvSpPr>
          <p:cNvPr id="29" name="Speech Bubble: Rectangle with Corners Rounded 28">
            <a:extLst>
              <a:ext uri="{FF2B5EF4-FFF2-40B4-BE49-F238E27FC236}">
                <a16:creationId xmlns:a16="http://schemas.microsoft.com/office/drawing/2014/main" id="{6FCD509C-FE66-4652-8CA6-74176273AA44}"/>
              </a:ext>
            </a:extLst>
          </p:cNvPr>
          <p:cNvSpPr/>
          <p:nvPr/>
        </p:nvSpPr>
        <p:spPr>
          <a:xfrm>
            <a:off x="231499" y="4693974"/>
            <a:ext cx="1989188" cy="455433"/>
          </a:xfrm>
          <a:prstGeom prst="wedgeRoundRectCallout">
            <a:avLst>
              <a:gd name="adj1" fmla="val -18917"/>
              <a:gd name="adj2" fmla="val -9244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Ils</a:t>
            </a:r>
            <a:r>
              <a:rPr lang="en-GB" sz="2400" dirty="0"/>
              <a:t> </a:t>
            </a:r>
            <a:r>
              <a:rPr lang="en-GB" sz="2400" dirty="0" err="1"/>
              <a:t>chantent</a:t>
            </a:r>
            <a:endParaRPr lang="en-GB" sz="2400" dirty="0"/>
          </a:p>
        </p:txBody>
      </p:sp>
      <p:sp>
        <p:nvSpPr>
          <p:cNvPr id="30" name="TextBox 29">
            <a:extLst>
              <a:ext uri="{FF2B5EF4-FFF2-40B4-BE49-F238E27FC236}">
                <a16:creationId xmlns:a16="http://schemas.microsoft.com/office/drawing/2014/main" id="{58C0DC34-95BA-418D-AF72-2883AF3806B2}"/>
              </a:ext>
            </a:extLst>
          </p:cNvPr>
          <p:cNvSpPr txBox="1"/>
          <p:nvPr/>
        </p:nvSpPr>
        <p:spPr>
          <a:xfrm>
            <a:off x="231499" y="3841642"/>
            <a:ext cx="2482671" cy="646331"/>
          </a:xfrm>
          <a:prstGeom prst="rect">
            <a:avLst/>
          </a:prstGeom>
          <a:noFill/>
        </p:spPr>
        <p:txBody>
          <a:bodyPr wrap="square" rtlCol="0">
            <a:spAutoFit/>
          </a:bodyPr>
          <a:lstStyle/>
          <a:p>
            <a:r>
              <a:rPr lang="en-GB" sz="3600" dirty="0">
                <a:solidFill>
                  <a:srgbClr val="002060"/>
                </a:solidFill>
                <a:sym typeface="Wingdings" panose="05000000000000000000" pitchFamily="2" charset="2"/>
              </a:rPr>
              <a:t> B…..</a:t>
            </a:r>
            <a:endParaRPr lang="en-GB" sz="3600" dirty="0">
              <a:solidFill>
                <a:srgbClr val="002060"/>
              </a:solidFill>
            </a:endParaRPr>
          </a:p>
        </p:txBody>
      </p:sp>
      <p:pic>
        <p:nvPicPr>
          <p:cNvPr id="32" name="Picture 31" descr="A blue and white logo&#10;&#10;Description automatically generated">
            <a:extLst>
              <a:ext uri="{FF2B5EF4-FFF2-40B4-BE49-F238E27FC236}">
                <a16:creationId xmlns:a16="http://schemas.microsoft.com/office/drawing/2014/main" id="{2F40B24F-8DFA-4056-BFB7-20BCBE1D7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2918" y="2742506"/>
            <a:ext cx="864992" cy="910078"/>
          </a:xfrm>
          <a:prstGeom prst="rect">
            <a:avLst/>
          </a:prstGeom>
        </p:spPr>
      </p:pic>
      <p:sp>
        <p:nvSpPr>
          <p:cNvPr id="33" name="TextBox 32">
            <a:extLst>
              <a:ext uri="{FF2B5EF4-FFF2-40B4-BE49-F238E27FC236}">
                <a16:creationId xmlns:a16="http://schemas.microsoft.com/office/drawing/2014/main" id="{DEE1D8ED-15FC-4845-80CA-94935B84B1CB}"/>
              </a:ext>
            </a:extLst>
          </p:cNvPr>
          <p:cNvSpPr txBox="1"/>
          <p:nvPr/>
        </p:nvSpPr>
        <p:spPr>
          <a:xfrm>
            <a:off x="9286345" y="3534362"/>
            <a:ext cx="2482671" cy="646331"/>
          </a:xfrm>
          <a:prstGeom prst="rect">
            <a:avLst/>
          </a:prstGeom>
          <a:noFill/>
        </p:spPr>
        <p:txBody>
          <a:bodyPr wrap="square" rtlCol="0">
            <a:spAutoFit/>
          </a:bodyPr>
          <a:lstStyle/>
          <a:p>
            <a:r>
              <a:rPr lang="en-GB" sz="3600" dirty="0">
                <a:solidFill>
                  <a:srgbClr val="002060"/>
                </a:solidFill>
                <a:sym typeface="Wingdings" panose="05000000000000000000" pitchFamily="2" charset="2"/>
              </a:rPr>
              <a:t> A…..</a:t>
            </a:r>
            <a:endParaRPr lang="en-GB" sz="3600" dirty="0">
              <a:solidFill>
                <a:srgbClr val="002060"/>
              </a:solidFill>
            </a:endParaRPr>
          </a:p>
        </p:txBody>
      </p:sp>
      <p:sp>
        <p:nvSpPr>
          <p:cNvPr id="34" name="TextBox 33">
            <a:extLst>
              <a:ext uri="{FF2B5EF4-FFF2-40B4-BE49-F238E27FC236}">
                <a16:creationId xmlns:a16="http://schemas.microsoft.com/office/drawing/2014/main" id="{63B04F1E-3CBC-4A7F-9C34-649DDAC03372}"/>
              </a:ext>
            </a:extLst>
          </p:cNvPr>
          <p:cNvSpPr txBox="1"/>
          <p:nvPr/>
        </p:nvSpPr>
        <p:spPr>
          <a:xfrm>
            <a:off x="7275663" y="5593214"/>
            <a:ext cx="2715201" cy="461665"/>
          </a:xfrm>
          <a:prstGeom prst="rect">
            <a:avLst/>
          </a:prstGeom>
          <a:noFill/>
        </p:spPr>
        <p:txBody>
          <a:bodyPr wrap="square" rtlCol="0">
            <a:spAutoFit/>
          </a:bodyPr>
          <a:lstStyle/>
          <a:p>
            <a:r>
              <a:rPr lang="en-GB" sz="2400" dirty="0">
                <a:solidFill>
                  <a:srgbClr val="002060"/>
                </a:solidFill>
                <a:sym typeface="Wingdings" panose="05000000000000000000" pitchFamily="2" charset="2"/>
              </a:rPr>
              <a:t> B </a:t>
            </a:r>
            <a:r>
              <a:rPr lang="en-GB" sz="2400" dirty="0" err="1">
                <a:solidFill>
                  <a:srgbClr val="002060"/>
                </a:solidFill>
                <a:sym typeface="Wingdings" panose="05000000000000000000" pitchFamily="2" charset="2"/>
              </a:rPr>
              <a:t>ils</a:t>
            </a:r>
            <a:r>
              <a:rPr lang="en-GB" sz="2400" dirty="0">
                <a:solidFill>
                  <a:srgbClr val="002060"/>
                </a:solidFill>
                <a:sym typeface="Wingdings" panose="05000000000000000000" pitchFamily="2" charset="2"/>
              </a:rPr>
              <a:t> </a:t>
            </a:r>
            <a:r>
              <a:rPr lang="en-GB" sz="2400" dirty="0" err="1">
                <a:solidFill>
                  <a:srgbClr val="002060"/>
                </a:solidFill>
                <a:sym typeface="Wingdings" panose="05000000000000000000" pitchFamily="2" charset="2"/>
              </a:rPr>
              <a:t>chantent</a:t>
            </a:r>
            <a:endParaRPr lang="en-GB" sz="2400" dirty="0">
              <a:solidFill>
                <a:srgbClr val="002060"/>
              </a:solidFill>
            </a:endParaRPr>
          </a:p>
        </p:txBody>
      </p:sp>
      <p:sp>
        <p:nvSpPr>
          <p:cNvPr id="35" name="TextBox 34">
            <a:extLst>
              <a:ext uri="{FF2B5EF4-FFF2-40B4-BE49-F238E27FC236}">
                <a16:creationId xmlns:a16="http://schemas.microsoft.com/office/drawing/2014/main" id="{9E5D69DD-4648-4101-BDA2-216BA6E23ECC}"/>
              </a:ext>
            </a:extLst>
          </p:cNvPr>
          <p:cNvSpPr txBox="1"/>
          <p:nvPr/>
        </p:nvSpPr>
        <p:spPr>
          <a:xfrm>
            <a:off x="9220071" y="4086805"/>
            <a:ext cx="2715201" cy="461665"/>
          </a:xfrm>
          <a:prstGeom prst="rect">
            <a:avLst/>
          </a:prstGeom>
          <a:noFill/>
        </p:spPr>
        <p:txBody>
          <a:bodyPr wrap="square" rtlCol="0">
            <a:spAutoFit/>
          </a:bodyPr>
          <a:lstStyle/>
          <a:p>
            <a:r>
              <a:rPr lang="en-GB" sz="2400" dirty="0">
                <a:solidFill>
                  <a:srgbClr val="002060"/>
                </a:solidFill>
                <a:sym typeface="Wingdings" panose="05000000000000000000" pitchFamily="2" charset="2"/>
              </a:rPr>
              <a:t> </a:t>
            </a:r>
            <a:r>
              <a:rPr lang="en-GB" sz="2400" dirty="0" err="1">
                <a:solidFill>
                  <a:srgbClr val="002060"/>
                </a:solidFill>
                <a:sym typeface="Wingdings" panose="05000000000000000000" pitchFamily="2" charset="2"/>
              </a:rPr>
              <a:t>elles</a:t>
            </a:r>
            <a:r>
              <a:rPr lang="en-GB" sz="2400" dirty="0">
                <a:solidFill>
                  <a:srgbClr val="002060"/>
                </a:solidFill>
                <a:sym typeface="Wingdings" panose="05000000000000000000" pitchFamily="2" charset="2"/>
              </a:rPr>
              <a:t> </a:t>
            </a:r>
            <a:r>
              <a:rPr lang="en-GB" sz="2400" dirty="0" err="1">
                <a:solidFill>
                  <a:srgbClr val="002060"/>
                </a:solidFill>
                <a:sym typeface="Wingdings" panose="05000000000000000000" pitchFamily="2" charset="2"/>
              </a:rPr>
              <a:t>chantent</a:t>
            </a:r>
            <a:endParaRPr lang="en-GB" sz="2400" dirty="0">
              <a:solidFill>
                <a:srgbClr val="002060"/>
              </a:solidFill>
            </a:endParaRPr>
          </a:p>
        </p:txBody>
      </p:sp>
      <p:pic>
        <p:nvPicPr>
          <p:cNvPr id="37" name="Picture 36" descr="A green check mark on a black background&#10;&#10;Description automatically generated">
            <a:extLst>
              <a:ext uri="{FF2B5EF4-FFF2-40B4-BE49-F238E27FC236}">
                <a16:creationId xmlns:a16="http://schemas.microsoft.com/office/drawing/2014/main" id="{7A73EDEB-B4CA-4799-A83A-4632F47219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2678" y="5080926"/>
            <a:ext cx="976793" cy="980949"/>
          </a:xfrm>
          <a:prstGeom prst="rect">
            <a:avLst/>
          </a:prstGeom>
        </p:spPr>
      </p:pic>
      <p:sp>
        <p:nvSpPr>
          <p:cNvPr id="38" name="TextBox 37">
            <a:extLst>
              <a:ext uri="{FF2B5EF4-FFF2-40B4-BE49-F238E27FC236}">
                <a16:creationId xmlns:a16="http://schemas.microsoft.com/office/drawing/2014/main" id="{E8CD56FA-8F2B-4010-ACBF-A6053418AF39}"/>
              </a:ext>
            </a:extLst>
          </p:cNvPr>
          <p:cNvSpPr txBox="1"/>
          <p:nvPr/>
        </p:nvSpPr>
        <p:spPr>
          <a:xfrm>
            <a:off x="2630101" y="5640074"/>
            <a:ext cx="4257919" cy="461665"/>
          </a:xfrm>
          <a:prstGeom prst="rect">
            <a:avLst/>
          </a:prstGeom>
          <a:noFill/>
        </p:spPr>
        <p:txBody>
          <a:bodyPr wrap="square" rtlCol="0">
            <a:spAutoFit/>
          </a:bodyPr>
          <a:lstStyle/>
          <a:p>
            <a:r>
              <a:rPr lang="en-GB" sz="2400" dirty="0">
                <a:solidFill>
                  <a:srgbClr val="002060"/>
                </a:solidFill>
                <a:sym typeface="Wingdings" panose="05000000000000000000" pitchFamily="2" charset="2"/>
              </a:rPr>
              <a:t> B </a:t>
            </a:r>
            <a:r>
              <a:rPr lang="en-GB" sz="2400" dirty="0" err="1">
                <a:solidFill>
                  <a:srgbClr val="002060"/>
                </a:solidFill>
                <a:sym typeface="Wingdings" panose="05000000000000000000" pitchFamily="2" charset="2"/>
              </a:rPr>
              <a:t>ils</a:t>
            </a:r>
            <a:r>
              <a:rPr lang="en-GB" sz="2400" dirty="0">
                <a:solidFill>
                  <a:srgbClr val="002060"/>
                </a:solidFill>
                <a:sym typeface="Wingdings" panose="05000000000000000000" pitchFamily="2" charset="2"/>
              </a:rPr>
              <a:t> </a:t>
            </a:r>
            <a:r>
              <a:rPr lang="en-GB" sz="2400" dirty="0" err="1">
                <a:solidFill>
                  <a:srgbClr val="002060"/>
                </a:solidFill>
                <a:sym typeface="Wingdings" panose="05000000000000000000" pitchFamily="2" charset="2"/>
              </a:rPr>
              <a:t>chantent</a:t>
            </a:r>
            <a:endParaRPr lang="en-GB" sz="2400" dirty="0">
              <a:solidFill>
                <a:srgbClr val="002060"/>
              </a:solidFill>
            </a:endParaRPr>
          </a:p>
        </p:txBody>
      </p:sp>
    </p:spTree>
    <p:extLst>
      <p:ext uri="{BB962C8B-B14F-4D97-AF65-F5344CB8AC3E}">
        <p14:creationId xmlns:p14="http://schemas.microsoft.com/office/powerpoint/2010/main" val="30157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p:bldP spid="35"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 name="Table 13">
            <a:extLst>
              <a:ext uri="{FF2B5EF4-FFF2-40B4-BE49-F238E27FC236}">
                <a16:creationId xmlns:a16="http://schemas.microsoft.com/office/drawing/2014/main" id="{BC26E9B6-D627-4103-AF4F-B148FBF5ABDE}"/>
              </a:ext>
            </a:extLst>
          </p:cNvPr>
          <p:cNvGraphicFramePr>
            <a:graphicFrameLocks noGrp="1"/>
          </p:cNvGraphicFramePr>
          <p:nvPr>
            <p:extLst>
              <p:ext uri="{D42A27DB-BD31-4B8C-83A1-F6EECF244321}">
                <p14:modId xmlns:p14="http://schemas.microsoft.com/office/powerpoint/2010/main" val="70388832"/>
              </p:ext>
            </p:extLst>
          </p:nvPr>
        </p:nvGraphicFramePr>
        <p:xfrm>
          <a:off x="7002751" y="1398066"/>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4</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3" name="Table 13">
            <a:extLst>
              <a:ext uri="{FF2B5EF4-FFF2-40B4-BE49-F238E27FC236}">
                <a16:creationId xmlns:a16="http://schemas.microsoft.com/office/drawing/2014/main" id="{A4375BD1-C6D7-4DE3-BCB9-8DBE733A86D8}"/>
              </a:ext>
            </a:extLst>
          </p:cNvPr>
          <p:cNvGraphicFramePr>
            <a:graphicFrameLocks noGrp="1"/>
          </p:cNvGraphicFramePr>
          <p:nvPr>
            <p:extLst>
              <p:ext uri="{D42A27DB-BD31-4B8C-83A1-F6EECF244321}">
                <p14:modId xmlns:p14="http://schemas.microsoft.com/office/powerpoint/2010/main" val="653296116"/>
              </p:ext>
            </p:extLst>
          </p:nvPr>
        </p:nvGraphicFramePr>
        <p:xfrm>
          <a:off x="1361565" y="3098019"/>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2</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4" name="Table 13">
            <a:extLst>
              <a:ext uri="{FF2B5EF4-FFF2-40B4-BE49-F238E27FC236}">
                <a16:creationId xmlns:a16="http://schemas.microsoft.com/office/drawing/2014/main" id="{519BF209-AAF1-4CD3-B566-487747A8CA91}"/>
              </a:ext>
            </a:extLst>
          </p:cNvPr>
          <p:cNvGraphicFramePr>
            <a:graphicFrameLocks noGrp="1"/>
          </p:cNvGraphicFramePr>
          <p:nvPr>
            <p:extLst>
              <p:ext uri="{D42A27DB-BD31-4B8C-83A1-F6EECF244321}">
                <p14:modId xmlns:p14="http://schemas.microsoft.com/office/powerpoint/2010/main" val="2952213323"/>
              </p:ext>
            </p:extLst>
          </p:nvPr>
        </p:nvGraphicFramePr>
        <p:xfrm>
          <a:off x="1361565" y="4765284"/>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3</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7" name="Table 13">
            <a:extLst>
              <a:ext uri="{FF2B5EF4-FFF2-40B4-BE49-F238E27FC236}">
                <a16:creationId xmlns:a16="http://schemas.microsoft.com/office/drawing/2014/main" id="{15CF8F75-B758-4498-88A8-60DF244EF10E}"/>
              </a:ext>
            </a:extLst>
          </p:cNvPr>
          <p:cNvGraphicFramePr>
            <a:graphicFrameLocks noGrp="1"/>
          </p:cNvGraphicFramePr>
          <p:nvPr>
            <p:extLst>
              <p:ext uri="{D42A27DB-BD31-4B8C-83A1-F6EECF244321}">
                <p14:modId xmlns:p14="http://schemas.microsoft.com/office/powerpoint/2010/main" val="2588701633"/>
              </p:ext>
            </p:extLst>
          </p:nvPr>
        </p:nvGraphicFramePr>
        <p:xfrm>
          <a:off x="6977254" y="3091536"/>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5</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8" name="Table 13">
            <a:extLst>
              <a:ext uri="{FF2B5EF4-FFF2-40B4-BE49-F238E27FC236}">
                <a16:creationId xmlns:a16="http://schemas.microsoft.com/office/drawing/2014/main" id="{41EB9A7B-4CD1-4631-BC38-9B22A2C13ED1}"/>
              </a:ext>
            </a:extLst>
          </p:cNvPr>
          <p:cNvGraphicFramePr>
            <a:graphicFrameLocks noGrp="1"/>
          </p:cNvGraphicFramePr>
          <p:nvPr>
            <p:extLst>
              <p:ext uri="{D42A27DB-BD31-4B8C-83A1-F6EECF244321}">
                <p14:modId xmlns:p14="http://schemas.microsoft.com/office/powerpoint/2010/main" val="1494795066"/>
              </p:ext>
            </p:extLst>
          </p:nvPr>
        </p:nvGraphicFramePr>
        <p:xfrm>
          <a:off x="6977254" y="4758801"/>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6</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3" name="Table 13">
            <a:extLst>
              <a:ext uri="{FF2B5EF4-FFF2-40B4-BE49-F238E27FC236}">
                <a16:creationId xmlns:a16="http://schemas.microsoft.com/office/drawing/2014/main" id="{989BE103-BA57-4E6A-972F-0F6440C169E2}"/>
              </a:ext>
            </a:extLst>
          </p:cNvPr>
          <p:cNvGraphicFramePr>
            <a:graphicFrameLocks noGrp="1"/>
          </p:cNvGraphicFramePr>
          <p:nvPr>
            <p:extLst>
              <p:ext uri="{D42A27DB-BD31-4B8C-83A1-F6EECF244321}">
                <p14:modId xmlns:p14="http://schemas.microsoft.com/office/powerpoint/2010/main" val="3786449791"/>
              </p:ext>
            </p:extLst>
          </p:nvPr>
        </p:nvGraphicFramePr>
        <p:xfrm>
          <a:off x="1387062" y="1404549"/>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1</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sp>
        <p:nvSpPr>
          <p:cNvPr id="4" name="Title 3"/>
          <p:cNvSpPr>
            <a:spLocks noGrp="1"/>
          </p:cNvSpPr>
          <p:nvPr>
            <p:ph type="title"/>
          </p:nvPr>
        </p:nvSpPr>
        <p:spPr>
          <a:xfrm>
            <a:off x="0" y="213557"/>
            <a:ext cx="4039181" cy="647577"/>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76" name="Group 75" descr="girl with speech bubble"/>
          <p:cNvGrpSpPr/>
          <p:nvPr/>
        </p:nvGrpSpPr>
        <p:grpSpPr>
          <a:xfrm>
            <a:off x="1774510" y="1518737"/>
            <a:ext cx="960370" cy="949644"/>
            <a:chOff x="6717369" y="2358723"/>
            <a:chExt cx="1469236" cy="1255701"/>
          </a:xfrm>
        </p:grpSpPr>
        <p:pic>
          <p:nvPicPr>
            <p:cNvPr id="77" name="Picture 76" descr="woman with a speech bub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78" name="Rounded Rectangular Callout 77"/>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9" name="Picture 78" descr="boy read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910" y="1574081"/>
            <a:ext cx="802357" cy="838956"/>
          </a:xfrm>
          <a:prstGeom prst="rect">
            <a:avLst/>
          </a:prstGeom>
        </p:spPr>
      </p:pic>
      <p:pic>
        <p:nvPicPr>
          <p:cNvPr id="80" name="Picture 79" descr="woman behind  a desk with a blank piece of pap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3376" y="1579429"/>
            <a:ext cx="591298" cy="828259"/>
          </a:xfrm>
          <a:prstGeom prst="rect">
            <a:avLst/>
          </a:prstGeom>
        </p:spPr>
      </p:pic>
      <p:pic>
        <p:nvPicPr>
          <p:cNvPr id="81" name="Picture 80" descr="gir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5485" y="3475874"/>
            <a:ext cx="511068" cy="616194"/>
          </a:xfrm>
          <a:prstGeom prst="rect">
            <a:avLst/>
          </a:prstGeom>
        </p:spPr>
      </p:pic>
      <p:grpSp>
        <p:nvGrpSpPr>
          <p:cNvPr id="82" name="Group 81" descr="two girls playing football"/>
          <p:cNvGrpSpPr/>
          <p:nvPr/>
        </p:nvGrpSpPr>
        <p:grpSpPr>
          <a:xfrm>
            <a:off x="2977434" y="3416696"/>
            <a:ext cx="881601" cy="643848"/>
            <a:chOff x="2746826" y="2434549"/>
            <a:chExt cx="1348729" cy="851351"/>
          </a:xfrm>
        </p:grpSpPr>
        <p:pic>
          <p:nvPicPr>
            <p:cNvPr id="83" name="Picture 82" descr="girl playing footb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84" name="Picture 83" descr="girl playing footb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85" name="Picture 84" descr="a girl playing footb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8522" y="3441939"/>
            <a:ext cx="595925" cy="621016"/>
          </a:xfrm>
          <a:prstGeom prst="rect">
            <a:avLst/>
          </a:prstGeom>
        </p:spPr>
      </p:pic>
      <p:grpSp>
        <p:nvGrpSpPr>
          <p:cNvPr id="15" name="Group 14">
            <a:extLst>
              <a:ext uri="{FF2B5EF4-FFF2-40B4-BE49-F238E27FC236}">
                <a16:creationId xmlns:a16="http://schemas.microsoft.com/office/drawing/2014/main" id="{A603C807-44DB-41CA-91A9-4C3D17BDA95D}"/>
              </a:ext>
            </a:extLst>
          </p:cNvPr>
          <p:cNvGrpSpPr/>
          <p:nvPr/>
        </p:nvGrpSpPr>
        <p:grpSpPr>
          <a:xfrm>
            <a:off x="7263436" y="5070616"/>
            <a:ext cx="942813" cy="549938"/>
            <a:chOff x="13768314" y="4452692"/>
            <a:chExt cx="942813" cy="549938"/>
          </a:xfrm>
        </p:grpSpPr>
        <p:pic>
          <p:nvPicPr>
            <p:cNvPr id="86" name="Picture 85" descr="bo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68314" y="4452692"/>
              <a:ext cx="480046" cy="549938"/>
            </a:xfrm>
            <a:prstGeom prst="rect">
              <a:avLst/>
            </a:prstGeom>
          </p:spPr>
        </p:pic>
        <p:sp>
          <p:nvSpPr>
            <p:cNvPr id="87" name="Rounded Rectangular Callout 86" descr="speech bubble"/>
            <p:cNvSpPr/>
            <p:nvPr/>
          </p:nvSpPr>
          <p:spPr>
            <a:xfrm>
              <a:off x="14292941" y="4637133"/>
              <a:ext cx="418186" cy="308097"/>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1" name="Picture 90" descr="two people singing"/>
          <p:cNvPicPr>
            <a:picLocks noChangeAspect="1"/>
          </p:cNvPicPr>
          <p:nvPr/>
        </p:nvPicPr>
        <p:blipFill rotWithShape="1">
          <a:blip r:embed="rId9">
            <a:extLst>
              <a:ext uri="{28A0092B-C50C-407E-A947-70E740481C1C}">
                <a14:useLocalDpi xmlns:a14="http://schemas.microsoft.com/office/drawing/2010/main" val="0"/>
              </a:ext>
            </a:extLst>
          </a:blip>
          <a:srcRect r="56680"/>
          <a:stretch/>
        </p:blipFill>
        <p:spPr>
          <a:xfrm>
            <a:off x="2802964" y="4900378"/>
            <a:ext cx="1056071" cy="856102"/>
          </a:xfrm>
          <a:prstGeom prst="rect">
            <a:avLst/>
          </a:prstGeom>
        </p:spPr>
      </p:pic>
      <p:grpSp>
        <p:nvGrpSpPr>
          <p:cNvPr id="92" name="Group 91" descr="two people singing"/>
          <p:cNvGrpSpPr/>
          <p:nvPr/>
        </p:nvGrpSpPr>
        <p:grpSpPr>
          <a:xfrm>
            <a:off x="4322314" y="4835462"/>
            <a:ext cx="930953" cy="936227"/>
            <a:chOff x="2170742" y="3665566"/>
            <a:chExt cx="963065" cy="841300"/>
          </a:xfrm>
        </p:grpSpPr>
        <p:pic>
          <p:nvPicPr>
            <p:cNvPr id="93" name="Picture 92" descr="women singing"/>
            <p:cNvPicPr>
              <a:picLocks noChangeAspect="1"/>
            </p:cNvPicPr>
            <p:nvPr/>
          </p:nvPicPr>
          <p:blipFill rotWithShape="1">
            <a:blip r:embed="rId9">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94" name="Picture 93" descr="women singing"/>
            <p:cNvPicPr>
              <a:picLocks noChangeAspect="1"/>
            </p:cNvPicPr>
            <p:nvPr/>
          </p:nvPicPr>
          <p:blipFill rotWithShape="1">
            <a:blip r:embed="rId9">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03" name="Picture 102" descr="a woman singing"/>
          <p:cNvPicPr>
            <a:picLocks noChangeAspect="1"/>
          </p:cNvPicPr>
          <p:nvPr/>
        </p:nvPicPr>
        <p:blipFill rotWithShape="1">
          <a:blip r:embed="rId9">
            <a:extLst>
              <a:ext uri="{28A0092B-C50C-407E-A947-70E740481C1C}">
                <a14:useLocalDpi xmlns:a14="http://schemas.microsoft.com/office/drawing/2010/main" val="0"/>
              </a:ext>
            </a:extLst>
          </a:blip>
          <a:srcRect l="24500" r="56598" b="25473"/>
          <a:stretch/>
        </p:blipFill>
        <p:spPr>
          <a:xfrm>
            <a:off x="7510344" y="3344706"/>
            <a:ext cx="543836" cy="713792"/>
          </a:xfrm>
          <a:prstGeom prst="rect">
            <a:avLst/>
          </a:prstGeom>
        </p:spPr>
      </p:pic>
      <p:pic>
        <p:nvPicPr>
          <p:cNvPr id="104" name="Picture 103" descr="one person listening with headphon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9265" y="3294985"/>
            <a:ext cx="496794" cy="734070"/>
          </a:xfrm>
          <a:prstGeom prst="rect">
            <a:avLst/>
          </a:prstGeom>
        </p:spPr>
      </p:pic>
      <p:pic>
        <p:nvPicPr>
          <p:cNvPr id="105" name="Picture 104" descr="one person listening with headphone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7333" y="5002630"/>
            <a:ext cx="429328" cy="596288"/>
          </a:xfrm>
          <a:prstGeom prst="rect">
            <a:avLst/>
          </a:prstGeom>
        </p:spPr>
      </p:pic>
      <p:sp>
        <p:nvSpPr>
          <p:cNvPr id="109"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0" name="Picture 1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098075" y="3233611"/>
            <a:ext cx="457339" cy="746001"/>
          </a:xfrm>
          <a:prstGeom prst="rect">
            <a:avLst/>
          </a:prstGeom>
        </p:spPr>
      </p:pic>
      <p:pic>
        <p:nvPicPr>
          <p:cNvPr id="111" name="Picture 1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819906" y="1518737"/>
            <a:ext cx="445371" cy="890742"/>
          </a:xfrm>
          <a:prstGeom prst="rect">
            <a:avLst/>
          </a:prstGeom>
        </p:spPr>
      </p:pic>
      <p:grpSp>
        <p:nvGrpSpPr>
          <p:cNvPr id="115" name="Group 114"/>
          <p:cNvGrpSpPr/>
          <p:nvPr/>
        </p:nvGrpSpPr>
        <p:grpSpPr>
          <a:xfrm>
            <a:off x="10055938" y="4859155"/>
            <a:ext cx="443844" cy="951139"/>
            <a:chOff x="9769990" y="2952976"/>
            <a:chExt cx="531437" cy="1138847"/>
          </a:xfrm>
        </p:grpSpPr>
        <p:pic>
          <p:nvPicPr>
            <p:cNvPr id="116" name="Picture 115"/>
            <p:cNvPicPr>
              <a:picLocks noChangeAspect="1"/>
            </p:cNvPicPr>
            <p:nvPr/>
          </p:nvPicPr>
          <p:blipFill>
            <a:blip r:embed="rId1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117" name="Picture 12" descr="tie clipart - Clip Art Librar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a:off x="8724161" y="4900378"/>
            <a:ext cx="480046" cy="903310"/>
            <a:chOff x="8217453" y="3037287"/>
            <a:chExt cx="627002" cy="1081164"/>
          </a:xfrm>
        </p:grpSpPr>
        <p:pic>
          <p:nvPicPr>
            <p:cNvPr id="119" name="Picture 1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120" name="Picture 12" descr="tie clipart - Clip Art Librar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p:cNvGrpSpPr/>
          <p:nvPr/>
        </p:nvGrpSpPr>
        <p:grpSpPr>
          <a:xfrm>
            <a:off x="7030119" y="1774306"/>
            <a:ext cx="1246377" cy="608828"/>
            <a:chOff x="5914772" y="1888308"/>
            <a:chExt cx="1851397" cy="904367"/>
          </a:xfrm>
        </p:grpSpPr>
        <p:pic>
          <p:nvPicPr>
            <p:cNvPr id="122" name="Picture 1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14772" y="1888308"/>
              <a:ext cx="1084945" cy="772887"/>
            </a:xfrm>
            <a:prstGeom prst="rect">
              <a:avLst/>
            </a:prstGeom>
          </p:spPr>
        </p:pic>
        <p:pic>
          <p:nvPicPr>
            <p:cNvPr id="123" name="Picture 1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06722" y="2310989"/>
              <a:ext cx="434967" cy="481686"/>
            </a:xfrm>
            <a:prstGeom prst="rect">
              <a:avLst/>
            </a:prstGeom>
          </p:spPr>
        </p:pic>
        <p:grpSp>
          <p:nvGrpSpPr>
            <p:cNvPr id="124" name="Group 123"/>
            <p:cNvGrpSpPr/>
            <p:nvPr/>
          </p:nvGrpSpPr>
          <p:grpSpPr>
            <a:xfrm>
              <a:off x="7038498" y="1905589"/>
              <a:ext cx="727671" cy="878187"/>
              <a:chOff x="7038498" y="1905589"/>
              <a:chExt cx="727671" cy="878187"/>
            </a:xfrm>
          </p:grpSpPr>
          <p:pic>
            <p:nvPicPr>
              <p:cNvPr id="125" name="Picture 1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26" name="Picture 1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grpSp>
        <p:nvGrpSpPr>
          <p:cNvPr id="127" name="Group 126"/>
          <p:cNvGrpSpPr/>
          <p:nvPr/>
        </p:nvGrpSpPr>
        <p:grpSpPr>
          <a:xfrm>
            <a:off x="9993839" y="1728780"/>
            <a:ext cx="940830" cy="603906"/>
            <a:chOff x="9590681" y="1882020"/>
            <a:chExt cx="1418717" cy="910655"/>
          </a:xfrm>
        </p:grpSpPr>
        <p:grpSp>
          <p:nvGrpSpPr>
            <p:cNvPr id="128" name="Group 127"/>
            <p:cNvGrpSpPr/>
            <p:nvPr/>
          </p:nvGrpSpPr>
          <p:grpSpPr>
            <a:xfrm>
              <a:off x="9590681" y="1882020"/>
              <a:ext cx="727671" cy="878187"/>
              <a:chOff x="7038498" y="1905589"/>
              <a:chExt cx="727671" cy="878187"/>
            </a:xfrm>
          </p:grpSpPr>
          <p:pic>
            <p:nvPicPr>
              <p:cNvPr id="132" name="Picture 13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3" name="Picture 1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nvGrpSpPr>
            <p:cNvPr id="129" name="Group 128"/>
            <p:cNvGrpSpPr/>
            <p:nvPr/>
          </p:nvGrpSpPr>
          <p:grpSpPr>
            <a:xfrm>
              <a:off x="10281727" y="1914488"/>
              <a:ext cx="727671" cy="878187"/>
              <a:chOff x="7038498" y="1905589"/>
              <a:chExt cx="727671" cy="878187"/>
            </a:xfrm>
          </p:grpSpPr>
          <p:pic>
            <p:nvPicPr>
              <p:cNvPr id="130" name="Picture 1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4259" y="1905589"/>
                <a:ext cx="721910" cy="812149"/>
              </a:xfrm>
              <a:prstGeom prst="rect">
                <a:avLst/>
              </a:prstGeom>
            </p:spPr>
          </p:pic>
          <p:pic>
            <p:nvPicPr>
              <p:cNvPr id="131" name="Picture 1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38498" y="2302090"/>
                <a:ext cx="434967" cy="481686"/>
              </a:xfrm>
              <a:prstGeom prst="rect">
                <a:avLst/>
              </a:prstGeom>
            </p:spPr>
          </p:pic>
        </p:grpSp>
      </p:grpSp>
      <p:sp>
        <p:nvSpPr>
          <p:cNvPr id="73" name="TextBox 72">
            <a:extLst>
              <a:ext uri="{FF2B5EF4-FFF2-40B4-BE49-F238E27FC236}">
                <a16:creationId xmlns:a16="http://schemas.microsoft.com/office/drawing/2014/main" id="{E3A68C39-4204-4FB7-9498-B8617A4D2FB2}"/>
              </a:ext>
            </a:extLst>
          </p:cNvPr>
          <p:cNvSpPr txBox="1"/>
          <p:nvPr/>
        </p:nvSpPr>
        <p:spPr>
          <a:xfrm>
            <a:off x="628050" y="872917"/>
            <a:ext cx="114503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ton/ta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compare. </a:t>
            </a:r>
          </a:p>
        </p:txBody>
      </p:sp>
      <p:pic>
        <p:nvPicPr>
          <p:cNvPr id="6" name="Picture 5" descr="A blue and red speech bubbles&#10;&#10;Description automatically generated">
            <a:extLst>
              <a:ext uri="{FF2B5EF4-FFF2-40B4-BE49-F238E27FC236}">
                <a16:creationId xmlns:a16="http://schemas.microsoft.com/office/drawing/2014/main" id="{6E0C5DB0-7AF8-4154-881A-99EA987384B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43893" y="91643"/>
            <a:ext cx="1209013" cy="813472"/>
          </a:xfrm>
          <a:prstGeom prst="rect">
            <a:avLst/>
          </a:prstGeom>
        </p:spPr>
      </p:pic>
      <p:pic>
        <p:nvPicPr>
          <p:cNvPr id="10" name="Picture 9" descr="A blue and white person with a letter&#10;&#10;Description automatically generated">
            <a:extLst>
              <a:ext uri="{FF2B5EF4-FFF2-40B4-BE49-F238E27FC236}">
                <a16:creationId xmlns:a16="http://schemas.microsoft.com/office/drawing/2014/main" id="{6ED1E9CA-22A1-46CD-8890-5024BD091BC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81608" y="74481"/>
            <a:ext cx="864993" cy="906659"/>
          </a:xfrm>
          <a:prstGeom prst="rect">
            <a:avLst/>
          </a:prstGeom>
        </p:spPr>
      </p:pic>
      <p:pic>
        <p:nvPicPr>
          <p:cNvPr id="12" name="Picture 11" descr="A blue and white logo&#10;&#10;Description automatically generated">
            <a:extLst>
              <a:ext uri="{FF2B5EF4-FFF2-40B4-BE49-F238E27FC236}">
                <a16:creationId xmlns:a16="http://schemas.microsoft.com/office/drawing/2014/main" id="{B5DE0454-492E-47D1-AFCD-210D8EF1A34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735315"/>
            <a:ext cx="733454" cy="771684"/>
          </a:xfrm>
          <a:prstGeom prst="rect">
            <a:avLst/>
          </a:prstGeom>
        </p:spPr>
      </p:pic>
      <p:sp>
        <p:nvSpPr>
          <p:cNvPr id="149" name="TextBox 148">
            <a:extLst>
              <a:ext uri="{FF2B5EF4-FFF2-40B4-BE49-F238E27FC236}">
                <a16:creationId xmlns:a16="http://schemas.microsoft.com/office/drawing/2014/main" id="{EC119F6C-DA2F-4012-8DEA-8CBB35B74BE5}"/>
              </a:ext>
            </a:extLst>
          </p:cNvPr>
          <p:cNvSpPr txBox="1"/>
          <p:nvPr/>
        </p:nvSpPr>
        <p:spPr>
          <a:xfrm>
            <a:off x="4500714" y="273650"/>
            <a:ext cx="30446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Rectangle 13">
            <a:extLst>
              <a:ext uri="{FF2B5EF4-FFF2-40B4-BE49-F238E27FC236}">
                <a16:creationId xmlns:a16="http://schemas.microsoft.com/office/drawing/2014/main" id="{DF03E8BE-B918-498E-B444-B2CD6A74C02F}"/>
              </a:ext>
            </a:extLst>
          </p:cNvPr>
          <p:cNvSpPr/>
          <p:nvPr/>
        </p:nvSpPr>
        <p:spPr>
          <a:xfrm>
            <a:off x="2760169" y="5478687"/>
            <a:ext cx="1304301" cy="348005"/>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33DE7B74-1029-4BC0-B9D1-0E59ED501054}"/>
              </a:ext>
            </a:extLst>
          </p:cNvPr>
          <p:cNvSpPr/>
          <p:nvPr/>
        </p:nvSpPr>
        <p:spPr>
          <a:xfrm>
            <a:off x="4126874" y="5455683"/>
            <a:ext cx="1304301" cy="348005"/>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1" name="Picture 150" descr="one person listening with headphones">
            <a:extLst>
              <a:ext uri="{FF2B5EF4-FFF2-40B4-BE49-F238E27FC236}">
                <a16:creationId xmlns:a16="http://schemas.microsoft.com/office/drawing/2014/main" id="{12DF4377-605F-4A62-BED6-4124B6845B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1851" y="3344705"/>
            <a:ext cx="543836" cy="755327"/>
          </a:xfrm>
          <a:prstGeom prst="rect">
            <a:avLst/>
          </a:prstGeom>
        </p:spPr>
      </p:pic>
    </p:spTree>
    <p:extLst>
      <p:ext uri="{BB962C8B-B14F-4D97-AF65-F5344CB8AC3E}">
        <p14:creationId xmlns:p14="http://schemas.microsoft.com/office/powerpoint/2010/main" val="890341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 name="Table 13">
            <a:extLst>
              <a:ext uri="{FF2B5EF4-FFF2-40B4-BE49-F238E27FC236}">
                <a16:creationId xmlns:a16="http://schemas.microsoft.com/office/drawing/2014/main" id="{BC26E9B6-D627-4103-AF4F-B148FBF5ABDE}"/>
              </a:ext>
            </a:extLst>
          </p:cNvPr>
          <p:cNvGraphicFramePr>
            <a:graphicFrameLocks noGrp="1"/>
          </p:cNvGraphicFramePr>
          <p:nvPr/>
        </p:nvGraphicFramePr>
        <p:xfrm>
          <a:off x="7002751" y="1398066"/>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4</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3" name="Table 13">
            <a:extLst>
              <a:ext uri="{FF2B5EF4-FFF2-40B4-BE49-F238E27FC236}">
                <a16:creationId xmlns:a16="http://schemas.microsoft.com/office/drawing/2014/main" id="{A4375BD1-C6D7-4DE3-BCB9-8DBE733A86D8}"/>
              </a:ext>
            </a:extLst>
          </p:cNvPr>
          <p:cNvGraphicFramePr>
            <a:graphicFrameLocks noGrp="1"/>
          </p:cNvGraphicFramePr>
          <p:nvPr/>
        </p:nvGraphicFramePr>
        <p:xfrm>
          <a:off x="1361565" y="3098019"/>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2</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4" name="Table 13">
            <a:extLst>
              <a:ext uri="{FF2B5EF4-FFF2-40B4-BE49-F238E27FC236}">
                <a16:creationId xmlns:a16="http://schemas.microsoft.com/office/drawing/2014/main" id="{519BF209-AAF1-4CD3-B566-487747A8CA91}"/>
              </a:ext>
            </a:extLst>
          </p:cNvPr>
          <p:cNvGraphicFramePr>
            <a:graphicFrameLocks noGrp="1"/>
          </p:cNvGraphicFramePr>
          <p:nvPr/>
        </p:nvGraphicFramePr>
        <p:xfrm>
          <a:off x="1361565" y="4765284"/>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3</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7" name="Table 13">
            <a:extLst>
              <a:ext uri="{FF2B5EF4-FFF2-40B4-BE49-F238E27FC236}">
                <a16:creationId xmlns:a16="http://schemas.microsoft.com/office/drawing/2014/main" id="{15CF8F75-B758-4498-88A8-60DF244EF10E}"/>
              </a:ext>
            </a:extLst>
          </p:cNvPr>
          <p:cNvGraphicFramePr>
            <a:graphicFrameLocks noGrp="1"/>
          </p:cNvGraphicFramePr>
          <p:nvPr/>
        </p:nvGraphicFramePr>
        <p:xfrm>
          <a:off x="6977254" y="3091536"/>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5</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48" name="Table 13">
            <a:extLst>
              <a:ext uri="{FF2B5EF4-FFF2-40B4-BE49-F238E27FC236}">
                <a16:creationId xmlns:a16="http://schemas.microsoft.com/office/drawing/2014/main" id="{41EB9A7B-4CD1-4631-BC38-9B22A2C13ED1}"/>
              </a:ext>
            </a:extLst>
          </p:cNvPr>
          <p:cNvGraphicFramePr>
            <a:graphicFrameLocks noGrp="1"/>
          </p:cNvGraphicFramePr>
          <p:nvPr/>
        </p:nvGraphicFramePr>
        <p:xfrm>
          <a:off x="6977254" y="4758801"/>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6</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graphicFrame>
        <p:nvGraphicFramePr>
          <p:cNvPr id="13" name="Table 13">
            <a:extLst>
              <a:ext uri="{FF2B5EF4-FFF2-40B4-BE49-F238E27FC236}">
                <a16:creationId xmlns:a16="http://schemas.microsoft.com/office/drawing/2014/main" id="{989BE103-BA57-4E6A-972F-0F6440C169E2}"/>
              </a:ext>
            </a:extLst>
          </p:cNvPr>
          <p:cNvGraphicFramePr>
            <a:graphicFrameLocks noGrp="1"/>
          </p:cNvGraphicFramePr>
          <p:nvPr/>
        </p:nvGraphicFramePr>
        <p:xfrm>
          <a:off x="1387062" y="1404549"/>
          <a:ext cx="4101510" cy="1494835"/>
        </p:xfrm>
        <a:graphic>
          <a:graphicData uri="http://schemas.openxmlformats.org/drawingml/2006/table">
            <a:tbl>
              <a:tblPr firstRow="1" bandRow="1">
                <a:tableStyleId>{22838BEF-8BB2-4498-84A7-C5851F593DF1}</a:tableStyleId>
              </a:tblPr>
              <a:tblGrid>
                <a:gridCol w="1367170">
                  <a:extLst>
                    <a:ext uri="{9D8B030D-6E8A-4147-A177-3AD203B41FA5}">
                      <a16:colId xmlns:a16="http://schemas.microsoft.com/office/drawing/2014/main" val="1790893691"/>
                    </a:ext>
                  </a:extLst>
                </a:gridCol>
                <a:gridCol w="1367170">
                  <a:extLst>
                    <a:ext uri="{9D8B030D-6E8A-4147-A177-3AD203B41FA5}">
                      <a16:colId xmlns:a16="http://schemas.microsoft.com/office/drawing/2014/main" val="3980156566"/>
                    </a:ext>
                  </a:extLst>
                </a:gridCol>
                <a:gridCol w="1367170">
                  <a:extLst>
                    <a:ext uri="{9D8B030D-6E8A-4147-A177-3AD203B41FA5}">
                      <a16:colId xmlns:a16="http://schemas.microsoft.com/office/drawing/2014/main" val="1038367320"/>
                    </a:ext>
                  </a:extLst>
                </a:gridCol>
              </a:tblGrid>
              <a:tr h="1098595">
                <a:tc gridSpan="3">
                  <a:txBody>
                    <a:bodyPr/>
                    <a:lstStyle/>
                    <a:p>
                      <a:r>
                        <a:rPr lang="en-GB" sz="2400" dirty="0">
                          <a:solidFill>
                            <a:srgbClr val="002060"/>
                          </a:solidFill>
                        </a:rPr>
                        <a:t>1</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173786690"/>
                  </a:ext>
                </a:extLst>
              </a:tr>
              <a:tr h="341276">
                <a:tc>
                  <a:txBody>
                    <a:bodyPr/>
                    <a:lstStyle/>
                    <a:p>
                      <a:pPr algn="ctr"/>
                      <a:r>
                        <a:rPr lang="en-GB" sz="2000" b="1" dirty="0">
                          <a:solidFill>
                            <a:srgbClr val="002060"/>
                          </a:solidFill>
                        </a:rPr>
                        <a:t>A</a:t>
                      </a:r>
                    </a:p>
                  </a:txBody>
                  <a:tcPr/>
                </a:tc>
                <a:tc>
                  <a:txBody>
                    <a:bodyPr/>
                    <a:lstStyle/>
                    <a:p>
                      <a:pPr algn="ctr"/>
                      <a:r>
                        <a:rPr lang="en-GB" sz="2000" b="1" dirty="0">
                          <a:solidFill>
                            <a:srgbClr val="002060"/>
                          </a:solidFill>
                        </a:rPr>
                        <a:t>B</a:t>
                      </a:r>
                    </a:p>
                  </a:txBody>
                  <a:tcPr/>
                </a:tc>
                <a:tc>
                  <a:txBody>
                    <a:bodyPr/>
                    <a:lstStyle/>
                    <a:p>
                      <a:pPr algn="ctr"/>
                      <a:r>
                        <a:rPr lang="en-GB" sz="2000" b="1" dirty="0">
                          <a:solidFill>
                            <a:srgbClr val="002060"/>
                          </a:solidFill>
                        </a:rPr>
                        <a:t>C</a:t>
                      </a:r>
                    </a:p>
                  </a:txBody>
                  <a:tcPr/>
                </a:tc>
                <a:extLst>
                  <a:ext uri="{0D108BD9-81ED-4DB2-BD59-A6C34878D82A}">
                    <a16:rowId xmlns:a16="http://schemas.microsoft.com/office/drawing/2014/main" val="1810868008"/>
                  </a:ext>
                </a:extLst>
              </a:tr>
            </a:tbl>
          </a:graphicData>
        </a:graphic>
      </p:graphicFrame>
      <p:sp>
        <p:nvSpPr>
          <p:cNvPr id="4" name="Title 3"/>
          <p:cNvSpPr>
            <a:spLocks noGrp="1"/>
          </p:cNvSpPr>
          <p:nvPr>
            <p:ph type="title"/>
          </p:nvPr>
        </p:nvSpPr>
        <p:spPr>
          <a:xfrm>
            <a:off x="0" y="213557"/>
            <a:ext cx="4039181" cy="647577"/>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9"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E3A68C39-4204-4FB7-9498-B8617A4D2FB2}"/>
              </a:ext>
            </a:extLst>
          </p:cNvPr>
          <p:cNvSpPr txBox="1"/>
          <p:nvPr/>
        </p:nvSpPr>
        <p:spPr>
          <a:xfrm>
            <a:off x="628050" y="872917"/>
            <a:ext cx="114503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ton/ta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B,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compare. </a:t>
            </a:r>
          </a:p>
        </p:txBody>
      </p:sp>
      <p:pic>
        <p:nvPicPr>
          <p:cNvPr id="6" name="Picture 5" descr="A blue and red speech bubbles&#10;&#10;Description automatically generated">
            <a:extLst>
              <a:ext uri="{FF2B5EF4-FFF2-40B4-BE49-F238E27FC236}">
                <a16:creationId xmlns:a16="http://schemas.microsoft.com/office/drawing/2014/main" id="{6E0C5DB0-7AF8-4154-881A-99EA9873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3893" y="91643"/>
            <a:ext cx="1209013" cy="813472"/>
          </a:xfrm>
          <a:prstGeom prst="rect">
            <a:avLst/>
          </a:prstGeom>
        </p:spPr>
      </p:pic>
      <p:pic>
        <p:nvPicPr>
          <p:cNvPr id="10" name="Picture 9" descr="A blue and white person with a letter&#10;&#10;Description automatically generated">
            <a:extLst>
              <a:ext uri="{FF2B5EF4-FFF2-40B4-BE49-F238E27FC236}">
                <a16:creationId xmlns:a16="http://schemas.microsoft.com/office/drawing/2014/main" id="{6ED1E9CA-22A1-46CD-8890-5024BD091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6" y="822303"/>
            <a:ext cx="680183" cy="712947"/>
          </a:xfrm>
          <a:prstGeom prst="rect">
            <a:avLst/>
          </a:prstGeom>
        </p:spPr>
      </p:pic>
      <p:pic>
        <p:nvPicPr>
          <p:cNvPr id="12" name="Picture 11" descr="A blue and white logo&#10;&#10;Description automatically generated">
            <a:extLst>
              <a:ext uri="{FF2B5EF4-FFF2-40B4-BE49-F238E27FC236}">
                <a16:creationId xmlns:a16="http://schemas.microsoft.com/office/drawing/2014/main" id="{B5DE0454-492E-47D1-AFCD-210D8EF1A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4550" y="-57930"/>
            <a:ext cx="964904" cy="1015198"/>
          </a:xfrm>
          <a:prstGeom prst="rect">
            <a:avLst/>
          </a:prstGeom>
        </p:spPr>
      </p:pic>
      <p:sp>
        <p:nvSpPr>
          <p:cNvPr id="149" name="TextBox 148">
            <a:extLst>
              <a:ext uri="{FF2B5EF4-FFF2-40B4-BE49-F238E27FC236}">
                <a16:creationId xmlns:a16="http://schemas.microsoft.com/office/drawing/2014/main" id="{EC119F6C-DA2F-4012-8DEA-8CBB35B74BE5}"/>
              </a:ext>
            </a:extLst>
          </p:cNvPr>
          <p:cNvSpPr txBox="1"/>
          <p:nvPr/>
        </p:nvSpPr>
        <p:spPr>
          <a:xfrm>
            <a:off x="4500714" y="273650"/>
            <a:ext cx="30446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0" name="Picture 59" descr="woman writing behind a desk">
            <a:extLst>
              <a:ext uri="{FF2B5EF4-FFF2-40B4-BE49-F238E27FC236}">
                <a16:creationId xmlns:a16="http://schemas.microsoft.com/office/drawing/2014/main" id="{66A9DD9E-9156-40AF-850D-2047470EE5E4}"/>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7071" y="1656939"/>
            <a:ext cx="492167" cy="689402"/>
          </a:xfrm>
          <a:prstGeom prst="rect">
            <a:avLst/>
          </a:prstGeom>
        </p:spPr>
      </p:pic>
      <p:pic>
        <p:nvPicPr>
          <p:cNvPr id="61" name="Picture 60" descr="girls playing football">
            <a:extLst>
              <a:ext uri="{FF2B5EF4-FFF2-40B4-BE49-F238E27FC236}">
                <a16:creationId xmlns:a16="http://schemas.microsoft.com/office/drawing/2014/main" id="{9F948FEF-1D59-44AD-9E69-3FEFD8A5BD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5790" y="1666162"/>
            <a:ext cx="551660" cy="574887"/>
          </a:xfrm>
          <a:prstGeom prst="rect">
            <a:avLst/>
          </a:prstGeom>
        </p:spPr>
      </p:pic>
      <p:pic>
        <p:nvPicPr>
          <p:cNvPr id="62" name="Picture 61" descr="girl playing football">
            <a:extLst>
              <a:ext uri="{FF2B5EF4-FFF2-40B4-BE49-F238E27FC236}">
                <a16:creationId xmlns:a16="http://schemas.microsoft.com/office/drawing/2014/main" id="{20E90E91-DF64-431E-9CDD-EB3E52AFD7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8075" y="1660169"/>
            <a:ext cx="551660" cy="574887"/>
          </a:xfrm>
          <a:prstGeom prst="rect">
            <a:avLst/>
          </a:prstGeom>
        </p:spPr>
      </p:pic>
      <p:pic>
        <p:nvPicPr>
          <p:cNvPr id="63" name="Picture 62">
            <a:extLst>
              <a:ext uri="{FF2B5EF4-FFF2-40B4-BE49-F238E27FC236}">
                <a16:creationId xmlns:a16="http://schemas.microsoft.com/office/drawing/2014/main" id="{FABB1A69-51AE-4FEE-AC3B-352A3E6C9A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793804" y="1582883"/>
            <a:ext cx="457339" cy="746001"/>
          </a:xfrm>
          <a:prstGeom prst="rect">
            <a:avLst/>
          </a:prstGeom>
        </p:spPr>
      </p:pic>
      <p:grpSp>
        <p:nvGrpSpPr>
          <p:cNvPr id="64" name="Group 63" descr="girl with speech bubble">
            <a:extLst>
              <a:ext uri="{FF2B5EF4-FFF2-40B4-BE49-F238E27FC236}">
                <a16:creationId xmlns:a16="http://schemas.microsoft.com/office/drawing/2014/main" id="{8E9EEC18-FCFB-4567-86CF-38C57F554C5C}"/>
              </a:ext>
            </a:extLst>
          </p:cNvPr>
          <p:cNvGrpSpPr/>
          <p:nvPr/>
        </p:nvGrpSpPr>
        <p:grpSpPr>
          <a:xfrm>
            <a:off x="1786155" y="5044231"/>
            <a:ext cx="803645" cy="818440"/>
            <a:chOff x="6717369" y="2358723"/>
            <a:chExt cx="1469236" cy="1255701"/>
          </a:xfrm>
        </p:grpSpPr>
        <p:pic>
          <p:nvPicPr>
            <p:cNvPr id="65" name="Picture 64" descr="girl">
              <a:extLst>
                <a:ext uri="{FF2B5EF4-FFF2-40B4-BE49-F238E27FC236}">
                  <a16:creationId xmlns:a16="http://schemas.microsoft.com/office/drawing/2014/main" id="{6CF39EEF-6814-4665-B754-0804D7E5C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66" name="Rounded Rectangular Callout 22" descr="speech bubble">
              <a:extLst>
                <a:ext uri="{FF2B5EF4-FFF2-40B4-BE49-F238E27FC236}">
                  <a16:creationId xmlns:a16="http://schemas.microsoft.com/office/drawing/2014/main" id="{E7EF054C-37BB-4651-9CE8-09433A3DD536}"/>
                </a:ext>
              </a:extLst>
            </p:cNvPr>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7" name="Picture 66" descr="boy reading">
            <a:extLst>
              <a:ext uri="{FF2B5EF4-FFF2-40B4-BE49-F238E27FC236}">
                <a16:creationId xmlns:a16="http://schemas.microsoft.com/office/drawing/2014/main" id="{86B7A48E-A1D2-4C94-B16A-B89F0403B5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0466" y="4970825"/>
            <a:ext cx="748571" cy="782717"/>
          </a:xfrm>
          <a:prstGeom prst="rect">
            <a:avLst/>
          </a:prstGeom>
        </p:spPr>
      </p:pic>
      <p:pic>
        <p:nvPicPr>
          <p:cNvPr id="68" name="Picture 67" descr="woman behind a desk">
            <a:extLst>
              <a:ext uri="{FF2B5EF4-FFF2-40B4-BE49-F238E27FC236}">
                <a16:creationId xmlns:a16="http://schemas.microsoft.com/office/drawing/2014/main" id="{8C58A402-5A00-4120-9AFB-CD89B8C005C5}"/>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7569" y="4970825"/>
            <a:ext cx="551660" cy="772737"/>
          </a:xfrm>
          <a:prstGeom prst="rect">
            <a:avLst/>
          </a:prstGeom>
        </p:spPr>
      </p:pic>
      <p:pic>
        <p:nvPicPr>
          <p:cNvPr id="69" name="Picture 68" descr="boy singing">
            <a:extLst>
              <a:ext uri="{FF2B5EF4-FFF2-40B4-BE49-F238E27FC236}">
                <a16:creationId xmlns:a16="http://schemas.microsoft.com/office/drawing/2014/main" id="{E906AF34-A43A-48E1-ADC1-62F913D9F3EC}"/>
              </a:ext>
            </a:extLst>
          </p:cNvPr>
          <p:cNvPicPr>
            <a:picLocks noChangeAspect="1"/>
          </p:cNvPicPr>
          <p:nvPr/>
        </p:nvPicPr>
        <p:blipFill rotWithShape="1">
          <a:blip r:embed="rId12">
            <a:extLst>
              <a:ext uri="{28A0092B-C50C-407E-A947-70E740481C1C}">
                <a14:useLocalDpi xmlns:a14="http://schemas.microsoft.com/office/drawing/2010/main" val="0"/>
              </a:ext>
            </a:extLst>
          </a:blip>
          <a:srcRect r="71145"/>
          <a:stretch/>
        </p:blipFill>
        <p:spPr>
          <a:xfrm>
            <a:off x="7404089" y="1515449"/>
            <a:ext cx="668380" cy="813435"/>
          </a:xfrm>
          <a:prstGeom prst="rect">
            <a:avLst/>
          </a:prstGeom>
        </p:spPr>
      </p:pic>
      <p:grpSp>
        <p:nvGrpSpPr>
          <p:cNvPr id="70" name="Group 69" descr="women singing">
            <a:extLst>
              <a:ext uri="{FF2B5EF4-FFF2-40B4-BE49-F238E27FC236}">
                <a16:creationId xmlns:a16="http://schemas.microsoft.com/office/drawing/2014/main" id="{746E24A4-AEF8-4572-89A6-7BDE494EAA2C}"/>
              </a:ext>
            </a:extLst>
          </p:cNvPr>
          <p:cNvGrpSpPr/>
          <p:nvPr/>
        </p:nvGrpSpPr>
        <p:grpSpPr>
          <a:xfrm>
            <a:off x="8653516" y="1455417"/>
            <a:ext cx="861187" cy="873467"/>
            <a:chOff x="2170742" y="3665566"/>
            <a:chExt cx="963065" cy="841300"/>
          </a:xfrm>
        </p:grpSpPr>
        <p:pic>
          <p:nvPicPr>
            <p:cNvPr id="71" name="Picture 70" descr="woman ">
              <a:extLst>
                <a:ext uri="{FF2B5EF4-FFF2-40B4-BE49-F238E27FC236}">
                  <a16:creationId xmlns:a16="http://schemas.microsoft.com/office/drawing/2014/main" id="{169E62C3-48EC-47E9-BC6B-88001F70D668}"/>
                </a:ext>
              </a:extLst>
            </p:cNvPr>
            <p:cNvPicPr>
              <a:picLocks noChangeAspect="1"/>
            </p:cNvPicPr>
            <p:nvPr/>
          </p:nvPicPr>
          <p:blipFill rotWithShape="1">
            <a:blip r:embed="rId12">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72" name="Picture 71" descr="woman singing">
              <a:extLst>
                <a:ext uri="{FF2B5EF4-FFF2-40B4-BE49-F238E27FC236}">
                  <a16:creationId xmlns:a16="http://schemas.microsoft.com/office/drawing/2014/main" id="{06F3066B-6971-4E7D-9F76-1FEA6FEB56DD}"/>
                </a:ext>
              </a:extLst>
            </p:cNvPr>
            <p:cNvPicPr>
              <a:picLocks noChangeAspect="1"/>
            </p:cNvPicPr>
            <p:nvPr/>
          </p:nvPicPr>
          <p:blipFill rotWithShape="1">
            <a:blip r:embed="rId12">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74" name="Picture 73" descr="boy and girl singing">
            <a:extLst>
              <a:ext uri="{FF2B5EF4-FFF2-40B4-BE49-F238E27FC236}">
                <a16:creationId xmlns:a16="http://schemas.microsoft.com/office/drawing/2014/main" id="{B68450BC-7EBE-40E1-B9FE-9574CB6FB0EB}"/>
              </a:ext>
            </a:extLst>
          </p:cNvPr>
          <p:cNvPicPr>
            <a:picLocks noChangeAspect="1"/>
          </p:cNvPicPr>
          <p:nvPr/>
        </p:nvPicPr>
        <p:blipFill rotWithShape="1">
          <a:blip r:embed="rId12">
            <a:extLst>
              <a:ext uri="{28A0092B-C50C-407E-A947-70E740481C1C}">
                <a14:useLocalDpi xmlns:a14="http://schemas.microsoft.com/office/drawing/2010/main" val="0"/>
              </a:ext>
            </a:extLst>
          </a:blip>
          <a:srcRect r="56680"/>
          <a:stretch/>
        </p:blipFill>
        <p:spPr>
          <a:xfrm>
            <a:off x="10036703" y="1556526"/>
            <a:ext cx="985277" cy="798713"/>
          </a:xfrm>
          <a:prstGeom prst="rect">
            <a:avLst/>
          </a:prstGeom>
        </p:spPr>
      </p:pic>
      <p:sp>
        <p:nvSpPr>
          <p:cNvPr id="75" name="Rectangle 74">
            <a:extLst>
              <a:ext uri="{FF2B5EF4-FFF2-40B4-BE49-F238E27FC236}">
                <a16:creationId xmlns:a16="http://schemas.microsoft.com/office/drawing/2014/main" id="{C52383A5-FD1B-41CD-90A0-0653A7300717}"/>
              </a:ext>
            </a:extLst>
          </p:cNvPr>
          <p:cNvSpPr/>
          <p:nvPr/>
        </p:nvSpPr>
        <p:spPr>
          <a:xfrm>
            <a:off x="7074625" y="2115856"/>
            <a:ext cx="4004139" cy="330411"/>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8" name="Group 87" descr="boy and girl holding a present">
            <a:extLst>
              <a:ext uri="{FF2B5EF4-FFF2-40B4-BE49-F238E27FC236}">
                <a16:creationId xmlns:a16="http://schemas.microsoft.com/office/drawing/2014/main" id="{A5D74283-03E2-4544-B1E5-632CD021545A}"/>
              </a:ext>
            </a:extLst>
          </p:cNvPr>
          <p:cNvGrpSpPr/>
          <p:nvPr/>
        </p:nvGrpSpPr>
        <p:grpSpPr>
          <a:xfrm>
            <a:off x="7234696" y="3323771"/>
            <a:ext cx="981375" cy="756901"/>
            <a:chOff x="6259677" y="3694668"/>
            <a:chExt cx="1746913" cy="1228299"/>
          </a:xfrm>
        </p:grpSpPr>
        <p:pic>
          <p:nvPicPr>
            <p:cNvPr id="89" name="Picture 88" descr="boy and girl holding a present">
              <a:extLst>
                <a:ext uri="{FF2B5EF4-FFF2-40B4-BE49-F238E27FC236}">
                  <a16:creationId xmlns:a16="http://schemas.microsoft.com/office/drawing/2014/main" id="{B94E1083-644E-4E76-8AA5-087E5BCE9CFC}"/>
                </a:ext>
              </a:extLst>
            </p:cNvPr>
            <p:cNvPicPr>
              <a:picLocks noChangeAspect="1"/>
            </p:cNvPicPr>
            <p:nvPr/>
          </p:nvPicPr>
          <p:blipFill rotWithShape="1">
            <a:blip r:embed="rId13">
              <a:extLst>
                <a:ext uri="{28A0092B-C50C-407E-A947-70E740481C1C}">
                  <a14:useLocalDpi xmlns:a14="http://schemas.microsoft.com/office/drawing/2010/main" val="0"/>
                </a:ext>
              </a:extLst>
            </a:blip>
            <a:srcRect l="12632" t="12042" r="16622" b="13343"/>
            <a:stretch/>
          </p:blipFill>
          <p:spPr>
            <a:xfrm>
              <a:off x="6259677" y="3694668"/>
              <a:ext cx="1746913" cy="1228299"/>
            </a:xfrm>
            <a:prstGeom prst="rect">
              <a:avLst/>
            </a:prstGeom>
          </p:spPr>
        </p:pic>
        <p:pic>
          <p:nvPicPr>
            <p:cNvPr id="90" name="Picture 89" descr="present">
              <a:extLst>
                <a:ext uri="{FF2B5EF4-FFF2-40B4-BE49-F238E27FC236}">
                  <a16:creationId xmlns:a16="http://schemas.microsoft.com/office/drawing/2014/main" id="{EFF91A20-A07E-410D-8803-2700746AC2A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pic>
        <p:nvPicPr>
          <p:cNvPr id="95" name="Picture 94" descr="girl with present">
            <a:extLst>
              <a:ext uri="{FF2B5EF4-FFF2-40B4-BE49-F238E27FC236}">
                <a16:creationId xmlns:a16="http://schemas.microsoft.com/office/drawing/2014/main" id="{A08D06C5-647E-4428-94F1-2FC80D8FE1F2}"/>
              </a:ext>
            </a:extLst>
          </p:cNvPr>
          <p:cNvPicPr>
            <a:picLocks noChangeAspect="1"/>
          </p:cNvPicPr>
          <p:nvPr/>
        </p:nvPicPr>
        <p:blipFill rotWithShape="1">
          <a:blip r:embed="rId13">
            <a:extLst>
              <a:ext uri="{28A0092B-C50C-407E-A947-70E740481C1C}">
                <a14:useLocalDpi xmlns:a14="http://schemas.microsoft.com/office/drawing/2010/main" val="0"/>
              </a:ext>
            </a:extLst>
          </a:blip>
          <a:srcRect l="12088" t="13300" r="43608" b="12307"/>
          <a:stretch/>
        </p:blipFill>
        <p:spPr>
          <a:xfrm>
            <a:off x="8904659" y="3216600"/>
            <a:ext cx="771904" cy="864072"/>
          </a:xfrm>
          <a:prstGeom prst="rect">
            <a:avLst/>
          </a:prstGeom>
        </p:spPr>
      </p:pic>
      <p:grpSp>
        <p:nvGrpSpPr>
          <p:cNvPr id="96" name="Group 95" descr="girls with present">
            <a:extLst>
              <a:ext uri="{FF2B5EF4-FFF2-40B4-BE49-F238E27FC236}">
                <a16:creationId xmlns:a16="http://schemas.microsoft.com/office/drawing/2014/main" id="{2BA01C0C-786F-42AE-9A3B-783C95E6C205}"/>
              </a:ext>
            </a:extLst>
          </p:cNvPr>
          <p:cNvGrpSpPr/>
          <p:nvPr/>
        </p:nvGrpSpPr>
        <p:grpSpPr>
          <a:xfrm>
            <a:off x="8548439" y="3303655"/>
            <a:ext cx="771904" cy="756901"/>
            <a:chOff x="9883295" y="3685698"/>
            <a:chExt cx="1316021" cy="1228299"/>
          </a:xfrm>
        </p:grpSpPr>
        <p:pic>
          <p:nvPicPr>
            <p:cNvPr id="97" name="Picture 96" descr="girls holding present">
              <a:extLst>
                <a:ext uri="{FF2B5EF4-FFF2-40B4-BE49-F238E27FC236}">
                  <a16:creationId xmlns:a16="http://schemas.microsoft.com/office/drawing/2014/main" id="{61B59FAF-2939-4598-8680-D9276DA37CB8}"/>
                </a:ext>
              </a:extLst>
            </p:cNvPr>
            <p:cNvPicPr>
              <a:picLocks noChangeAspect="1"/>
            </p:cNvPicPr>
            <p:nvPr/>
          </p:nvPicPr>
          <p:blipFill rotWithShape="1">
            <a:blip r:embed="rId1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98" name="Picture 97" descr="present">
              <a:extLst>
                <a:ext uri="{FF2B5EF4-FFF2-40B4-BE49-F238E27FC236}">
                  <a16:creationId xmlns:a16="http://schemas.microsoft.com/office/drawing/2014/main" id="{B69F0961-58F9-47F8-9F13-15314BFE5F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99" name="Group 98" descr="girl holding a present">
            <a:extLst>
              <a:ext uri="{FF2B5EF4-FFF2-40B4-BE49-F238E27FC236}">
                <a16:creationId xmlns:a16="http://schemas.microsoft.com/office/drawing/2014/main" id="{0DF92ACB-0C99-4CED-B94A-1FA6FE7EE15F}"/>
              </a:ext>
            </a:extLst>
          </p:cNvPr>
          <p:cNvGrpSpPr/>
          <p:nvPr/>
        </p:nvGrpSpPr>
        <p:grpSpPr>
          <a:xfrm>
            <a:off x="10024763" y="3224220"/>
            <a:ext cx="771904" cy="780446"/>
            <a:chOff x="9883295" y="3685698"/>
            <a:chExt cx="1316021" cy="1228299"/>
          </a:xfrm>
        </p:grpSpPr>
        <p:pic>
          <p:nvPicPr>
            <p:cNvPr id="100" name="Picture 99" descr="girl">
              <a:extLst>
                <a:ext uri="{FF2B5EF4-FFF2-40B4-BE49-F238E27FC236}">
                  <a16:creationId xmlns:a16="http://schemas.microsoft.com/office/drawing/2014/main" id="{D0079FD4-B620-4B30-9F78-7C1E49A9F15E}"/>
                </a:ext>
              </a:extLst>
            </p:cNvPr>
            <p:cNvPicPr>
              <a:picLocks noChangeAspect="1"/>
            </p:cNvPicPr>
            <p:nvPr/>
          </p:nvPicPr>
          <p:blipFill rotWithShape="1">
            <a:blip r:embed="rId1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101" name="Picture 100" descr="present">
              <a:extLst>
                <a:ext uri="{FF2B5EF4-FFF2-40B4-BE49-F238E27FC236}">
                  <a16:creationId xmlns:a16="http://schemas.microsoft.com/office/drawing/2014/main" id="{C0A05AF0-1BD7-46C1-A6AB-91FCD6AC6D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102" name="Group 101">
            <a:extLst>
              <a:ext uri="{FF2B5EF4-FFF2-40B4-BE49-F238E27FC236}">
                <a16:creationId xmlns:a16="http://schemas.microsoft.com/office/drawing/2014/main" id="{54B237EF-DD17-4D29-8B4B-2EA6FD8F9A61}"/>
              </a:ext>
            </a:extLst>
          </p:cNvPr>
          <p:cNvGrpSpPr/>
          <p:nvPr/>
        </p:nvGrpSpPr>
        <p:grpSpPr>
          <a:xfrm>
            <a:off x="1766368" y="3272791"/>
            <a:ext cx="477596" cy="823537"/>
            <a:chOff x="8217453" y="3037287"/>
            <a:chExt cx="627002" cy="1081164"/>
          </a:xfrm>
        </p:grpSpPr>
        <p:pic>
          <p:nvPicPr>
            <p:cNvPr id="106" name="Picture 105">
              <a:extLst>
                <a:ext uri="{FF2B5EF4-FFF2-40B4-BE49-F238E27FC236}">
                  <a16:creationId xmlns:a16="http://schemas.microsoft.com/office/drawing/2014/main" id="{592528C6-85F0-465E-B520-230F1AE24E3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107" name="Picture 12" descr="tie clipart - Clip Art Library">
              <a:extLst>
                <a:ext uri="{FF2B5EF4-FFF2-40B4-BE49-F238E27FC236}">
                  <a16:creationId xmlns:a16="http://schemas.microsoft.com/office/drawing/2014/main" id="{A1F3A087-ADC1-4226-844A-D7C4382D2C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0A6E3318-DAD4-4F1D-A329-B9756A07F20A}"/>
              </a:ext>
            </a:extLst>
          </p:cNvPr>
          <p:cNvGrpSpPr/>
          <p:nvPr/>
        </p:nvGrpSpPr>
        <p:grpSpPr>
          <a:xfrm>
            <a:off x="2922060" y="3236867"/>
            <a:ext cx="477596" cy="823537"/>
            <a:chOff x="8217453" y="3037287"/>
            <a:chExt cx="627002" cy="1081164"/>
          </a:xfrm>
        </p:grpSpPr>
        <p:pic>
          <p:nvPicPr>
            <p:cNvPr id="112" name="Picture 111">
              <a:extLst>
                <a:ext uri="{FF2B5EF4-FFF2-40B4-BE49-F238E27FC236}">
                  <a16:creationId xmlns:a16="http://schemas.microsoft.com/office/drawing/2014/main" id="{B772079D-F2DA-4D81-8FAB-0BF2556572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17453" y="3037287"/>
              <a:ext cx="627002" cy="503279"/>
            </a:xfrm>
            <a:prstGeom prst="rect">
              <a:avLst/>
            </a:prstGeom>
          </p:spPr>
        </p:pic>
        <p:pic>
          <p:nvPicPr>
            <p:cNvPr id="113" name="Picture 12" descr="tie clipart - Clip Art Library">
              <a:extLst>
                <a:ext uri="{FF2B5EF4-FFF2-40B4-BE49-F238E27FC236}">
                  <a16:creationId xmlns:a16="http://schemas.microsoft.com/office/drawing/2014/main" id="{31A4D01B-DF7C-46FD-ACBF-ED84A1157FC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3227" y="3520036"/>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oup 113">
            <a:extLst>
              <a:ext uri="{FF2B5EF4-FFF2-40B4-BE49-F238E27FC236}">
                <a16:creationId xmlns:a16="http://schemas.microsoft.com/office/drawing/2014/main" id="{98B27C35-1F8D-49D9-9968-C5D0298EF93B}"/>
              </a:ext>
            </a:extLst>
          </p:cNvPr>
          <p:cNvGrpSpPr/>
          <p:nvPr/>
        </p:nvGrpSpPr>
        <p:grpSpPr>
          <a:xfrm>
            <a:off x="3407323" y="3213197"/>
            <a:ext cx="404803" cy="867475"/>
            <a:chOff x="9769990" y="2952976"/>
            <a:chExt cx="531437" cy="1138847"/>
          </a:xfrm>
        </p:grpSpPr>
        <p:pic>
          <p:nvPicPr>
            <p:cNvPr id="134" name="Picture 133">
              <a:extLst>
                <a:ext uri="{FF2B5EF4-FFF2-40B4-BE49-F238E27FC236}">
                  <a16:creationId xmlns:a16="http://schemas.microsoft.com/office/drawing/2014/main" id="{4AC296AB-3829-44A1-ACC7-4CE9125C1BF6}"/>
                </a:ext>
              </a:extLst>
            </p:cNvPr>
            <p:cNvPicPr>
              <a:picLocks noChangeAspect="1"/>
            </p:cNvPicPr>
            <p:nvPr/>
          </p:nvPicPr>
          <p:blipFill>
            <a:blip r:embed="rId1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135" name="Picture 12" descr="tie clipart - Clip Art Library">
              <a:extLst>
                <a:ext uri="{FF2B5EF4-FFF2-40B4-BE49-F238E27FC236}">
                  <a16:creationId xmlns:a16="http://schemas.microsoft.com/office/drawing/2014/main" id="{1646D407-0DF3-4435-AEC4-F8ADD81B52E7}"/>
                </a:ext>
              </a:extLst>
            </p:cNvPr>
            <p:cNvPicPr>
              <a:picLocks noChangeAspect="1" noChangeArrowheads="1"/>
            </p:cNvPicPr>
            <p:nvPr/>
          </p:nvPicPr>
          <p:blipFill>
            <a:blip r:embed="rId1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oup 135">
            <a:extLst>
              <a:ext uri="{FF2B5EF4-FFF2-40B4-BE49-F238E27FC236}">
                <a16:creationId xmlns:a16="http://schemas.microsoft.com/office/drawing/2014/main" id="{4247E6A2-864D-428A-8F7B-3972B9699CD4}"/>
              </a:ext>
            </a:extLst>
          </p:cNvPr>
          <p:cNvGrpSpPr/>
          <p:nvPr/>
        </p:nvGrpSpPr>
        <p:grpSpPr>
          <a:xfrm>
            <a:off x="4500714" y="3180678"/>
            <a:ext cx="404803" cy="867475"/>
            <a:chOff x="9769990" y="2952976"/>
            <a:chExt cx="531437" cy="1138847"/>
          </a:xfrm>
        </p:grpSpPr>
        <p:pic>
          <p:nvPicPr>
            <p:cNvPr id="137" name="Picture 136">
              <a:extLst>
                <a:ext uri="{FF2B5EF4-FFF2-40B4-BE49-F238E27FC236}">
                  <a16:creationId xmlns:a16="http://schemas.microsoft.com/office/drawing/2014/main" id="{A36F11E8-A1E7-44C0-B1A6-B9112F2672B1}"/>
                </a:ext>
              </a:extLst>
            </p:cNvPr>
            <p:cNvPicPr>
              <a:picLocks noChangeAspect="1"/>
            </p:cNvPicPr>
            <p:nvPr/>
          </p:nvPicPr>
          <p:blipFill>
            <a:blip r:embed="rId1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138" name="Picture 12" descr="tie clipart - Clip Art Library">
              <a:extLst>
                <a:ext uri="{FF2B5EF4-FFF2-40B4-BE49-F238E27FC236}">
                  <a16:creationId xmlns:a16="http://schemas.microsoft.com/office/drawing/2014/main" id="{A67F523B-1834-4A42-9B4F-727678F4A9E6}"/>
                </a:ext>
              </a:extLst>
            </p:cNvPr>
            <p:cNvPicPr>
              <a:picLocks noChangeAspect="1" noChangeArrowheads="1"/>
            </p:cNvPicPr>
            <p:nvPr/>
          </p:nvPicPr>
          <p:blipFill>
            <a:blip r:embed="rId1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Group 138">
            <a:extLst>
              <a:ext uri="{FF2B5EF4-FFF2-40B4-BE49-F238E27FC236}">
                <a16:creationId xmlns:a16="http://schemas.microsoft.com/office/drawing/2014/main" id="{9E365324-17DF-4C6F-A888-4265879049AA}"/>
              </a:ext>
            </a:extLst>
          </p:cNvPr>
          <p:cNvGrpSpPr/>
          <p:nvPr/>
        </p:nvGrpSpPr>
        <p:grpSpPr>
          <a:xfrm>
            <a:off x="4895928" y="3202762"/>
            <a:ext cx="404803" cy="867475"/>
            <a:chOff x="9769990" y="2952976"/>
            <a:chExt cx="531437" cy="1138847"/>
          </a:xfrm>
        </p:grpSpPr>
        <p:pic>
          <p:nvPicPr>
            <p:cNvPr id="140" name="Picture 139">
              <a:extLst>
                <a:ext uri="{FF2B5EF4-FFF2-40B4-BE49-F238E27FC236}">
                  <a16:creationId xmlns:a16="http://schemas.microsoft.com/office/drawing/2014/main" id="{F4C75E60-7855-4A37-A8AA-4C81F24A41AA}"/>
                </a:ext>
              </a:extLst>
            </p:cNvPr>
            <p:cNvPicPr>
              <a:picLocks noChangeAspect="1"/>
            </p:cNvPicPr>
            <p:nvPr/>
          </p:nvPicPr>
          <p:blipFill>
            <a:blip r:embed="rId17"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769990" y="2952976"/>
              <a:ext cx="531437" cy="603906"/>
            </a:xfrm>
            <a:prstGeom prst="rect">
              <a:avLst/>
            </a:prstGeom>
          </p:spPr>
        </p:pic>
        <p:pic>
          <p:nvPicPr>
            <p:cNvPr id="141" name="Picture 12" descr="tie clipart - Clip Art Library">
              <a:extLst>
                <a:ext uri="{FF2B5EF4-FFF2-40B4-BE49-F238E27FC236}">
                  <a16:creationId xmlns:a16="http://schemas.microsoft.com/office/drawing/2014/main" id="{0ADAFCD6-E6E1-45B5-A4FE-29F0993161B5}"/>
                </a:ext>
              </a:extLst>
            </p:cNvPr>
            <p:cNvPicPr>
              <a:picLocks noChangeAspect="1" noChangeArrowheads="1"/>
            </p:cNvPicPr>
            <p:nvPr/>
          </p:nvPicPr>
          <p:blipFill>
            <a:blip r:embed="rId1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15463" y="3493408"/>
              <a:ext cx="225892" cy="598415"/>
            </a:xfrm>
            <a:prstGeom prst="rect">
              <a:avLst/>
            </a:prstGeom>
            <a:noFill/>
            <a:extLst>
              <a:ext uri="{909E8E84-426E-40DD-AFC4-6F175D3DCCD1}">
                <a14:hiddenFill xmlns:a14="http://schemas.microsoft.com/office/drawing/2010/main">
                  <a:solidFill>
                    <a:srgbClr val="FFFFFF"/>
                  </a:solidFill>
                </a14:hiddenFill>
              </a:ext>
            </a:extLst>
          </p:spPr>
        </p:pic>
      </p:grpSp>
      <p:pic>
        <p:nvPicPr>
          <p:cNvPr id="142" name="Picture 141" descr="girl with headphones">
            <a:extLst>
              <a:ext uri="{FF2B5EF4-FFF2-40B4-BE49-F238E27FC236}">
                <a16:creationId xmlns:a16="http://schemas.microsoft.com/office/drawing/2014/main" id="{DA2C6690-39A3-4015-9029-5B1CAA6F97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94301" y="4973337"/>
            <a:ext cx="496310" cy="706650"/>
          </a:xfrm>
          <a:prstGeom prst="rect">
            <a:avLst/>
          </a:prstGeom>
        </p:spPr>
      </p:pic>
      <p:pic>
        <p:nvPicPr>
          <p:cNvPr id="145" name="Picture 144" descr="girl with headphones">
            <a:extLst>
              <a:ext uri="{FF2B5EF4-FFF2-40B4-BE49-F238E27FC236}">
                <a16:creationId xmlns:a16="http://schemas.microsoft.com/office/drawing/2014/main" id="{A65354B5-D0DE-4730-8AF5-3E8B2F8FA91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212526" y="4957416"/>
            <a:ext cx="499786" cy="738491"/>
          </a:xfrm>
          <a:prstGeom prst="rect">
            <a:avLst/>
          </a:prstGeom>
        </p:spPr>
      </p:pic>
      <p:pic>
        <p:nvPicPr>
          <p:cNvPr id="152" name="Picture 151">
            <a:extLst>
              <a:ext uri="{FF2B5EF4-FFF2-40B4-BE49-F238E27FC236}">
                <a16:creationId xmlns:a16="http://schemas.microsoft.com/office/drawing/2014/main" id="{D451CB6D-C036-4FC7-B38E-5840A9EA21A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12333" y="4980655"/>
            <a:ext cx="1084945" cy="772887"/>
          </a:xfrm>
          <a:prstGeom prst="rect">
            <a:avLst/>
          </a:prstGeom>
        </p:spPr>
      </p:pic>
      <p:pic>
        <p:nvPicPr>
          <p:cNvPr id="153" name="Picture 152">
            <a:extLst>
              <a:ext uri="{FF2B5EF4-FFF2-40B4-BE49-F238E27FC236}">
                <a16:creationId xmlns:a16="http://schemas.microsoft.com/office/drawing/2014/main" id="{F6F71018-4611-4E9F-B832-D455CA655EB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91976" y="5261876"/>
            <a:ext cx="434967" cy="481686"/>
          </a:xfrm>
          <a:prstGeom prst="rect">
            <a:avLst/>
          </a:prstGeom>
        </p:spPr>
      </p:pic>
    </p:spTree>
    <p:extLst>
      <p:ext uri="{BB962C8B-B14F-4D97-AF65-F5344CB8AC3E}">
        <p14:creationId xmlns:p14="http://schemas.microsoft.com/office/powerpoint/2010/main" val="490332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26</a:t>
            </a:r>
            <a:br>
              <a:rPr lang="en-GB" sz="2900" dirty="0">
                <a:solidFill>
                  <a:prstClr val="white"/>
                </a:solidFill>
                <a:ea typeface="+mj-ea"/>
                <a:cs typeface="+mj-cs"/>
              </a:rPr>
            </a:br>
            <a:r>
              <a:rPr lang="en-GB" sz="1600" dirty="0">
                <a:solidFill>
                  <a:prstClr val="white"/>
                </a:solidFill>
                <a:latin typeface="Century Gothic" panose="020B0502020202020204" pitchFamily="34" charset="0"/>
              </a:rPr>
              <a:t>Victoria Hobson / Emma Marsden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08.08.23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dirty="0">
                <a:solidFill>
                  <a:prstClr val="white"/>
                </a:solidFill>
              </a:rPr>
              <a:t> </a:t>
            </a:r>
            <a:r>
              <a:rPr lang="fr-FR" sz="2400" dirty="0">
                <a:solidFill>
                  <a:prstClr val="white"/>
                </a:solidFill>
              </a:rPr>
              <a:t>-ER verbs (il/elle, ils/elles)</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703512"/>
            <a:ext cx="8892757" cy="844550"/>
          </a:xfrm>
        </p:spPr>
        <p:txBody>
          <a:bodyPr>
            <a:normAutofit fontScale="85000" lnSpcReduction="20000"/>
          </a:bodyPr>
          <a:lstStyle/>
          <a:p>
            <a:r>
              <a:rPr lang="en-GB" sz="4700" dirty="0"/>
              <a:t>Activities in and out of school</a:t>
            </a:r>
            <a:br>
              <a:rPr lang="en-GB" sz="5200" dirty="0"/>
            </a:br>
            <a:r>
              <a:rPr lang="en-GB" sz="3300" dirty="0"/>
              <a:t>Saying what others do</a:t>
            </a:r>
            <a:endParaRPr lang="en-GB" sz="4000" dirty="0"/>
          </a:p>
        </p:txBody>
      </p:sp>
      <p:sp>
        <p:nvSpPr>
          <p:cNvPr id="6" name="TextBox 5">
            <a:extLst>
              <a:ext uri="{FF2B5EF4-FFF2-40B4-BE49-F238E27FC236}">
                <a16:creationId xmlns:a16="http://schemas.microsoft.com/office/drawing/2014/main" id="{936D9839-8DFC-4E25-BB3F-8D11A149F375}"/>
              </a:ext>
            </a:extLst>
          </p:cNvPr>
          <p:cNvSpPr txBox="1"/>
          <p:nvPr/>
        </p:nvSpPr>
        <p:spPr>
          <a:xfrm>
            <a:off x="8606971" y="5007429"/>
            <a:ext cx="34566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À la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maison</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929655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1475" y="29449"/>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1" y="213557"/>
            <a:ext cx="3497943" cy="700843"/>
          </a:xfrm>
        </p:spPr>
        <p:txBody>
          <a:bodyPr>
            <a:normAutofit/>
          </a:bodyPr>
          <a:lstStyle/>
          <a:p>
            <a:r>
              <a:rPr lang="en-GB" dirty="0"/>
              <a:t>Qui fait quoi ?</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3698420309"/>
              </p:ext>
            </p:extLst>
          </p:nvPr>
        </p:nvGraphicFramePr>
        <p:xfrm>
          <a:off x="2138923" y="914400"/>
          <a:ext cx="9370414" cy="5455920"/>
        </p:xfrm>
        <a:graphic>
          <a:graphicData uri="http://schemas.openxmlformats.org/drawingml/2006/table">
            <a:tbl>
              <a:tblPr firstRow="1" bandRow="1"/>
              <a:tblGrid>
                <a:gridCol w="1899646">
                  <a:extLst>
                    <a:ext uri="{9D8B030D-6E8A-4147-A177-3AD203B41FA5}">
                      <a16:colId xmlns:a16="http://schemas.microsoft.com/office/drawing/2014/main" val="1747498835"/>
                    </a:ext>
                  </a:extLst>
                </a:gridCol>
                <a:gridCol w="1899646">
                  <a:extLst>
                    <a:ext uri="{9D8B030D-6E8A-4147-A177-3AD203B41FA5}">
                      <a16:colId xmlns:a16="http://schemas.microsoft.com/office/drawing/2014/main" val="2605482868"/>
                    </a:ext>
                  </a:extLst>
                </a:gridCol>
                <a:gridCol w="2619203">
                  <a:extLst>
                    <a:ext uri="{9D8B030D-6E8A-4147-A177-3AD203B41FA5}">
                      <a16:colId xmlns:a16="http://schemas.microsoft.com/office/drawing/2014/main" val="3998369992"/>
                    </a:ext>
                  </a:extLst>
                </a:gridCol>
                <a:gridCol w="2951919">
                  <a:extLst>
                    <a:ext uri="{9D8B030D-6E8A-4147-A177-3AD203B41FA5}">
                      <a16:colId xmlns:a16="http://schemas.microsoft.com/office/drawing/2014/main" val="1877817290"/>
                    </a:ext>
                  </a:extLst>
                </a:gridCol>
              </a:tblGrid>
              <a:tr h="3093909">
                <a:tc>
                  <a:txBody>
                    <a:bodyPr/>
                    <a:lstStyle/>
                    <a:p>
                      <a:pPr algn="ctr"/>
                      <a:r>
                        <a:rPr lang="en-GB" sz="2200" b="0" dirty="0">
                          <a:solidFill>
                            <a:srgbClr val="002060"/>
                          </a:solidFill>
                          <a:latin typeface="Century Gothic" panose="020B0502020202020204" pitchFamily="34" charset="0"/>
                        </a:rPr>
                        <a:t>il</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elle</a:t>
                      </a:r>
                      <a:endParaRPr lang="en-GB" sz="2200" b="0" dirty="0">
                        <a:solidFill>
                          <a:srgbClr val="002060"/>
                        </a:solidFill>
                        <a:latin typeface="Century Gothic" panose="020B0502020202020204" pitchFamily="34" charset="0"/>
                      </a:endParaRPr>
                    </a:p>
                    <a:p>
                      <a:pPr algn="ctr"/>
                      <a:r>
                        <a:rPr lang="en-GB" sz="2200" b="0" dirty="0">
                          <a:solidFill>
                            <a:srgbClr val="002060"/>
                          </a:solidFill>
                          <a:latin typeface="Century Gothic" panose="020B0502020202020204" pitchFamily="34" charset="0"/>
                        </a:rPr>
                        <a:t>nous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200" b="0" dirty="0" err="1">
                          <a:solidFill>
                            <a:srgbClr val="002060"/>
                          </a:solidFill>
                          <a:latin typeface="Century Gothic" panose="020B0502020202020204" pitchFamily="34" charset="0"/>
                        </a:rPr>
                        <a:t>écoute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écoutons</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chante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chantons</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étudie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étudions</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joue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jouons</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porte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portons</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trouve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trouvons</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aime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aimons</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passe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passons</a:t>
                      </a:r>
                      <a:endParaRPr lang="en-GB" sz="22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200" b="0" dirty="0">
                          <a:solidFill>
                            <a:srgbClr val="002060"/>
                          </a:solidFill>
                          <a:latin typeface="Century Gothic" panose="020B0502020202020204" pitchFamily="34" charset="0"/>
                        </a:rPr>
                        <a:t>le fruit</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le chanteur</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la chanteuse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l’histoire</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la solution</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uniforme</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ensemble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en</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français</a:t>
                      </a:r>
                      <a:endParaRPr lang="en-GB" sz="22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200" b="0" dirty="0">
                          <a:solidFill>
                            <a:srgbClr val="002060"/>
                          </a:solidFill>
                          <a:latin typeface="Century Gothic" panose="020B0502020202020204" pitchFamily="34" charset="0"/>
                        </a:rPr>
                        <a:t>à </a:t>
                      </a:r>
                      <a:r>
                        <a:rPr lang="en-GB" sz="2200" b="0" dirty="0" err="1">
                          <a:solidFill>
                            <a:srgbClr val="002060"/>
                          </a:solidFill>
                          <a:latin typeface="Century Gothic" panose="020B0502020202020204" pitchFamily="34" charset="0"/>
                        </a:rPr>
                        <a:t>l’école</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à la </a:t>
                      </a:r>
                      <a:r>
                        <a:rPr lang="en-GB" sz="2200" b="0" dirty="0" err="1">
                          <a:solidFill>
                            <a:srgbClr val="002060"/>
                          </a:solidFill>
                          <a:latin typeface="Century Gothic" panose="020B0502020202020204" pitchFamily="34" charset="0"/>
                        </a:rPr>
                        <a:t>maison</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avec un </a:t>
                      </a:r>
                      <a:r>
                        <a:rPr lang="en-GB" sz="2200" b="0" dirty="0" err="1">
                          <a:solidFill>
                            <a:srgbClr val="002060"/>
                          </a:solidFill>
                          <a:latin typeface="Century Gothic" panose="020B0502020202020204" pitchFamily="34" charset="0"/>
                        </a:rPr>
                        <a:t>ami</a:t>
                      </a:r>
                      <a:br>
                        <a:rPr lang="en-GB" sz="2200" b="0" dirty="0">
                          <a:solidFill>
                            <a:srgbClr val="002060"/>
                          </a:solidFill>
                          <a:latin typeface="Century Gothic" panose="020B0502020202020204" pitchFamily="34" charset="0"/>
                        </a:rPr>
                      </a:br>
                      <a:r>
                        <a:rPr lang="en-GB" sz="2200" b="0" dirty="0">
                          <a:solidFill>
                            <a:srgbClr val="002060"/>
                          </a:solidFill>
                          <a:latin typeface="Century Gothic" panose="020B0502020202020204" pitchFamily="34" charset="0"/>
                        </a:rPr>
                        <a:t>avec </a:t>
                      </a:r>
                      <a:r>
                        <a:rPr lang="en-GB" sz="2200" b="0" dirty="0" err="1">
                          <a:solidFill>
                            <a:srgbClr val="002060"/>
                          </a:solidFill>
                          <a:latin typeface="Century Gothic" panose="020B0502020202020204" pitchFamily="34" charset="0"/>
                        </a:rPr>
                        <a:t>une</a:t>
                      </a:r>
                      <a:r>
                        <a:rPr lang="en-GB" sz="2200" b="0" dirty="0">
                          <a:solidFill>
                            <a:srgbClr val="002060"/>
                          </a:solidFill>
                          <a:latin typeface="Century Gothic" panose="020B0502020202020204" pitchFamily="34" charset="0"/>
                        </a:rPr>
                        <a:t> amie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chaque</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semaine</a:t>
                      </a:r>
                      <a:br>
                        <a:rPr lang="en-GB" sz="2200" b="0" dirty="0">
                          <a:solidFill>
                            <a:srgbClr val="002060"/>
                          </a:solidFill>
                          <a:latin typeface="Century Gothic" panose="020B0502020202020204" pitchFamily="34" charset="0"/>
                        </a:rPr>
                      </a:br>
                      <a:r>
                        <a:rPr lang="en-GB" sz="2200" b="0" dirty="0" err="1">
                          <a:solidFill>
                            <a:srgbClr val="002060"/>
                          </a:solidFill>
                          <a:latin typeface="Century Gothic" panose="020B0502020202020204" pitchFamily="34" charset="0"/>
                        </a:rPr>
                        <a:t>en</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ce</a:t>
                      </a:r>
                      <a:r>
                        <a:rPr lang="en-GB" sz="2200" b="0" dirty="0">
                          <a:solidFill>
                            <a:srgbClr val="002060"/>
                          </a:solidFill>
                          <a:latin typeface="Century Gothic" panose="020B0502020202020204" pitchFamily="34" charset="0"/>
                        </a:rPr>
                        <a:t> moment</a:t>
                      </a:r>
                      <a:br>
                        <a:rPr lang="en-GB" sz="2200" b="0" dirty="0">
                          <a:solidFill>
                            <a:srgbClr val="002060"/>
                          </a:solidFill>
                          <a:latin typeface="Century Gothic" panose="020B0502020202020204" pitchFamily="34" charset="0"/>
                        </a:rPr>
                      </a:br>
                      <a:endParaRPr lang="en-GB" sz="22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10" name="Group 9">
            <a:extLst>
              <a:ext uri="{FF2B5EF4-FFF2-40B4-BE49-F238E27FC236}">
                <a16:creationId xmlns:a16="http://schemas.microsoft.com/office/drawing/2014/main" id="{EB0E828A-0C5C-4E4C-9B84-4EA36E447399}"/>
              </a:ext>
            </a:extLst>
          </p:cNvPr>
          <p:cNvGrpSpPr/>
          <p:nvPr/>
        </p:nvGrpSpPr>
        <p:grpSpPr>
          <a:xfrm>
            <a:off x="150435" y="966855"/>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6474799" y="782540"/>
            <a:ext cx="4265801" cy="830997"/>
          </a:xfrm>
          <a:prstGeom prst="wedgeRoundRectCallout">
            <a:avLst>
              <a:gd name="adj1" fmla="val -60095"/>
              <a:gd name="adj2" fmla="val -1282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Écris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5 phrases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anglais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Parle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français</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8" name="Speech Bubble: Rectangle with Corners Rounded 17">
            <a:extLst>
              <a:ext uri="{FF2B5EF4-FFF2-40B4-BE49-F238E27FC236}">
                <a16:creationId xmlns:a16="http://schemas.microsoft.com/office/drawing/2014/main" id="{83302116-75F9-48A2-9519-B01F468DFF4B}"/>
              </a:ext>
            </a:extLst>
          </p:cNvPr>
          <p:cNvSpPr/>
          <p:nvPr/>
        </p:nvSpPr>
        <p:spPr>
          <a:xfrm>
            <a:off x="4335875" y="176596"/>
            <a:ext cx="5303574" cy="420260"/>
          </a:xfrm>
          <a:prstGeom prst="wedgeRoundRectCallout">
            <a:avLst>
              <a:gd name="adj1" fmla="val -54991"/>
              <a:gd name="adj2" fmla="val -758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Travaille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avec ton/ta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partenaire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2176380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jouer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joue</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[plays | is playing]</a:t>
            </a:r>
            <a:endParaRPr sz="1400" kern="0" dirty="0">
              <a:solidFill>
                <a:srgbClr val="000000"/>
              </a:solidFill>
              <a:cs typeface="Arial"/>
              <a:sym typeface="Arial"/>
            </a:endParaRPr>
          </a:p>
        </p:txBody>
      </p:sp>
      <p:pic>
        <p:nvPicPr>
          <p:cNvPr id="7" name="Picture 6" descr="A screenshot of a game&#10;&#10;Description automatically generated">
            <a:extLst>
              <a:ext uri="{FF2B5EF4-FFF2-40B4-BE49-F238E27FC236}">
                <a16:creationId xmlns:a16="http://schemas.microsoft.com/office/drawing/2014/main" id="{7712E540-CD89-47E6-84E6-9608F2ABE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967" y="160588"/>
            <a:ext cx="2882029" cy="1864312"/>
          </a:xfrm>
          <a:prstGeom prst="rect">
            <a:avLst/>
          </a:prstGeom>
        </p:spPr>
      </p:pic>
    </p:spTree>
    <p:extLst>
      <p:ext uri="{BB962C8B-B14F-4D97-AF65-F5344CB8AC3E}">
        <p14:creationId xmlns:p14="http://schemas.microsoft.com/office/powerpoint/2010/main" val="15911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jouer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joue</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[plays | is playing]</a:t>
            </a:r>
            <a:endParaRPr sz="1400" kern="0" dirty="0">
              <a:solidFill>
                <a:srgbClr val="000000"/>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7040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joue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[speaks | is speaking]</a:t>
            </a:r>
            <a:endParaRPr sz="1400" kern="0" dirty="0">
              <a:solidFill>
                <a:srgbClr val="000000"/>
              </a:solidFill>
              <a:cs typeface="Arial"/>
              <a:sym typeface="Arial"/>
            </a:endParaRPr>
          </a:p>
        </p:txBody>
      </p:sp>
      <p:sp>
        <p:nvSpPr>
          <p:cNvPr id="75" name="Google Shape;75;p13"/>
          <p:cNvSpPr txBox="1"/>
          <p:nvPr/>
        </p:nvSpPr>
        <p:spPr>
          <a:xfrm>
            <a:off x="1959430" y="4039200"/>
            <a:ext cx="8287656"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Louise </a:t>
            </a:r>
            <a:r>
              <a:rPr lang="en-GB" sz="6000" b="1" kern="0" dirty="0" err="1">
                <a:solidFill>
                  <a:srgbClr val="ED7D31"/>
                </a:solidFill>
                <a:latin typeface="Century Gothic"/>
                <a:ea typeface="Century Gothic"/>
                <a:cs typeface="Century Gothic"/>
                <a:sym typeface="Century Gothic"/>
              </a:rPr>
              <a:t>joue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au tennis.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a:t>
            </a:r>
            <a:r>
              <a:rPr lang="en-GB" sz="3200" b="1" kern="0" dirty="0">
                <a:solidFill>
                  <a:srgbClr val="ED7D31"/>
                </a:solidFill>
                <a:latin typeface="Century Gothic"/>
                <a:ea typeface="Century Gothic"/>
                <a:cs typeface="Century Gothic"/>
                <a:sym typeface="Century Gothic"/>
              </a:rPr>
              <a:t>plays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playing </a:t>
            </a:r>
            <a:r>
              <a:rPr lang="en-GB" sz="3200" kern="0" dirty="0">
                <a:solidFill>
                  <a:srgbClr val="1E4E79"/>
                </a:solidFill>
                <a:latin typeface="Century Gothic"/>
                <a:ea typeface="Century Gothic"/>
                <a:cs typeface="Century Gothic"/>
                <a:sym typeface="Century Gothic"/>
              </a:rPr>
              <a:t>tennis.]</a:t>
            </a:r>
            <a:endParaRPr sz="1400" kern="0" dirty="0">
              <a:solidFill>
                <a:srgbClr val="000000"/>
              </a:solidFill>
              <a:cs typeface="Arial"/>
              <a:sym typeface="Arial"/>
            </a:endParaRPr>
          </a:p>
        </p:txBody>
      </p:sp>
    </p:spTree>
    <p:extLst>
      <p:ext uri="{BB962C8B-B14F-4D97-AF65-F5344CB8AC3E}">
        <p14:creationId xmlns:p14="http://schemas.microsoft.com/office/powerpoint/2010/main" val="312128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jouer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Louise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err="1">
                <a:solidFill>
                  <a:srgbClr val="ED7D31"/>
                </a:solidFill>
                <a:latin typeface="Century Gothic"/>
                <a:ea typeface="Century Gothic"/>
                <a:cs typeface="Century Gothic"/>
                <a:sym typeface="Century Gothic"/>
              </a:rPr>
              <a:t>jouer</a:t>
            </a:r>
            <a:r>
              <a:rPr lang="en-GB" sz="6000" kern="0" dirty="0">
                <a:solidFill>
                  <a:srgbClr val="1E4E79"/>
                </a:solidFill>
                <a:latin typeface="Century Gothic"/>
                <a:ea typeface="Century Gothic"/>
                <a:cs typeface="Century Gothic"/>
                <a:sym typeface="Century Gothic"/>
              </a:rPr>
              <a:t> au tennis.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likes </a:t>
            </a:r>
            <a:r>
              <a:rPr lang="en-GB" sz="3200" b="1" kern="0" dirty="0">
                <a:solidFill>
                  <a:srgbClr val="ED7D31"/>
                </a:solidFill>
                <a:latin typeface="Century Gothic"/>
                <a:ea typeface="Century Gothic"/>
                <a:cs typeface="Century Gothic"/>
                <a:sym typeface="Century Gothic"/>
              </a:rPr>
              <a:t>playing</a:t>
            </a:r>
            <a:r>
              <a:rPr lang="en-GB" sz="3200" kern="0" dirty="0">
                <a:solidFill>
                  <a:srgbClr val="1E4E79"/>
                </a:solidFill>
                <a:latin typeface="Century Gothic"/>
                <a:ea typeface="Century Gothic"/>
                <a:cs typeface="Century Gothic"/>
                <a:sym typeface="Century Gothic"/>
              </a:rPr>
              <a:t> tennis.]</a:t>
            </a:r>
            <a:endParaRPr sz="1400" kern="0" dirty="0">
              <a:solidFill>
                <a:srgbClr val="000000"/>
              </a:solidFill>
              <a:cs typeface="Arial"/>
              <a:sym typeface="Arial"/>
            </a:endParaRPr>
          </a:p>
        </p:txBody>
      </p:sp>
    </p:spTree>
    <p:extLst>
      <p:ext uri="{BB962C8B-B14F-4D97-AF65-F5344CB8AC3E}">
        <p14:creationId xmlns:p14="http://schemas.microsoft.com/office/powerpoint/2010/main" val="40935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joue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[plays | is playing]</a:t>
            </a:r>
            <a:endParaRPr sz="1400" kern="0" dirty="0">
              <a:solidFill>
                <a:srgbClr val="000000"/>
              </a:solidFill>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Louise </a:t>
            </a:r>
            <a:r>
              <a:rPr lang="en-GB" sz="6000" b="1" kern="0" dirty="0" err="1">
                <a:solidFill>
                  <a:srgbClr val="ED7D31"/>
                </a:solidFill>
                <a:latin typeface="Century Gothic"/>
                <a:ea typeface="Century Gothic"/>
                <a:cs typeface="Century Gothic"/>
                <a:sym typeface="Century Gothic"/>
              </a:rPr>
              <a:t>joue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au tennis. </a:t>
            </a:r>
            <a:endParaRPr lang="en-GB" sz="6000" kern="0" dirty="0">
              <a:solidFill>
                <a:srgbClr val="EA5F00"/>
              </a:solidFill>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a:t>
            </a:r>
            <a:r>
              <a:rPr lang="en-GB" sz="3200" b="1" kern="0" dirty="0">
                <a:solidFill>
                  <a:srgbClr val="ED7D31"/>
                </a:solidFill>
                <a:latin typeface="Century Gothic"/>
                <a:ea typeface="Century Gothic"/>
                <a:cs typeface="Century Gothic"/>
                <a:sym typeface="Century Gothic"/>
              </a:rPr>
              <a:t>plays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playing </a:t>
            </a:r>
            <a:r>
              <a:rPr lang="en-GB" sz="3200" kern="0" dirty="0">
                <a:solidFill>
                  <a:srgbClr val="1E4E79"/>
                </a:solidFill>
                <a:latin typeface="Century Gothic"/>
                <a:ea typeface="Century Gothic"/>
                <a:cs typeface="Century Gothic"/>
                <a:sym typeface="Century Gothic"/>
              </a:rPr>
              <a:t>tennis.]</a:t>
            </a:r>
            <a:endParaRPr sz="1400" kern="0" dirty="0">
              <a:solidFill>
                <a:srgbClr val="000000"/>
              </a:solidFill>
              <a:cs typeface="Arial"/>
              <a:sym typeface="Arial"/>
            </a:endParaRPr>
          </a:p>
        </p:txBody>
      </p:sp>
      <p:sp>
        <p:nvSpPr>
          <p:cNvPr id="2" name="Rectangle 1"/>
          <p:cNvSpPr/>
          <p:nvPr/>
        </p:nvSpPr>
        <p:spPr>
          <a:xfrm>
            <a:off x="4513943" y="4039200"/>
            <a:ext cx="1872343"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50235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play | playing]</a:t>
            </a:r>
            <a:endParaRPr sz="1400" kern="0" dirty="0">
              <a:solidFill>
                <a:srgbClr val="000000"/>
              </a:solidFill>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jouer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5400" kern="0" dirty="0">
                <a:solidFill>
                  <a:srgbClr val="1E4E79"/>
                </a:solidFill>
                <a:latin typeface="Century Gothic"/>
                <a:ea typeface="Century Gothic"/>
                <a:cs typeface="Century Gothic"/>
                <a:sym typeface="Century Gothic"/>
              </a:rPr>
              <a:t>Louise </a:t>
            </a:r>
            <a:r>
              <a:rPr lang="en-GB" sz="5400" kern="0" dirty="0" err="1">
                <a:solidFill>
                  <a:srgbClr val="1E4E79"/>
                </a:solidFill>
                <a:latin typeface="Century Gothic"/>
                <a:ea typeface="Century Gothic"/>
                <a:cs typeface="Century Gothic"/>
                <a:sym typeface="Century Gothic"/>
              </a:rPr>
              <a:t>aime</a:t>
            </a:r>
            <a:r>
              <a:rPr lang="en-GB" sz="5400" kern="0" dirty="0">
                <a:solidFill>
                  <a:srgbClr val="1E4E79"/>
                </a:solidFill>
                <a:latin typeface="Century Gothic"/>
                <a:ea typeface="Century Gothic"/>
                <a:cs typeface="Century Gothic"/>
                <a:sym typeface="Century Gothic"/>
              </a:rPr>
              <a:t> </a:t>
            </a:r>
            <a:r>
              <a:rPr lang="en-GB" sz="5400" b="1" kern="0" dirty="0" err="1">
                <a:solidFill>
                  <a:srgbClr val="ED7D31"/>
                </a:solidFill>
                <a:latin typeface="Century Gothic"/>
                <a:ea typeface="Century Gothic"/>
                <a:cs typeface="Century Gothic"/>
                <a:sym typeface="Century Gothic"/>
              </a:rPr>
              <a:t>jouer</a:t>
            </a:r>
            <a:r>
              <a:rPr lang="en-GB" sz="5400" kern="0" dirty="0">
                <a:solidFill>
                  <a:srgbClr val="1E4E79"/>
                </a:solidFill>
                <a:latin typeface="Century Gothic"/>
                <a:ea typeface="Century Gothic"/>
                <a:cs typeface="Century Gothic"/>
                <a:sym typeface="Century Gothic"/>
              </a:rPr>
              <a:t> au tennis.</a:t>
            </a:r>
            <a:endParaRPr sz="1400" kern="0" dirty="0">
              <a:solidFill>
                <a:srgbClr val="000000"/>
              </a:solidFill>
              <a:cs typeface="Arial"/>
              <a:sym typeface="Aria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[Louise likes </a:t>
            </a:r>
            <a:r>
              <a:rPr lang="en-GB" sz="3200" b="1" kern="0" dirty="0">
                <a:solidFill>
                  <a:srgbClr val="ED7D31"/>
                </a:solidFill>
                <a:latin typeface="Century Gothic"/>
                <a:ea typeface="Century Gothic"/>
                <a:cs typeface="Century Gothic"/>
                <a:sym typeface="Century Gothic"/>
              </a:rPr>
              <a:t>playing</a:t>
            </a:r>
            <a:r>
              <a:rPr lang="en-GB" sz="3200" kern="0" dirty="0">
                <a:solidFill>
                  <a:srgbClr val="1E4E79"/>
                </a:solidFill>
                <a:latin typeface="Century Gothic"/>
                <a:ea typeface="Century Gothic"/>
                <a:cs typeface="Century Gothic"/>
                <a:sym typeface="Century Gothic"/>
              </a:rPr>
              <a:t> tennis.]</a:t>
            </a:r>
            <a:endParaRPr sz="1400" kern="0" dirty="0">
              <a:solidFill>
                <a:srgbClr val="000000"/>
              </a:solidFill>
              <a:cs typeface="Arial"/>
              <a:sym typeface="Arial"/>
            </a:endParaRPr>
          </a:p>
        </p:txBody>
      </p:sp>
      <p:sp>
        <p:nvSpPr>
          <p:cNvPr id="9" name="Rectangle 8"/>
          <p:cNvSpPr/>
          <p:nvPr/>
        </p:nvSpPr>
        <p:spPr>
          <a:xfrm>
            <a:off x="5457371" y="4039200"/>
            <a:ext cx="1973943"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7629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for exercise showing the correct verb"/>
          <p:cNvGraphicFramePr>
            <a:graphicFrameLocks noGrp="1"/>
          </p:cNvGraphicFramePr>
          <p:nvPr>
            <p:extLst>
              <p:ext uri="{D42A27DB-BD31-4B8C-83A1-F6EECF244321}">
                <p14:modId xmlns:p14="http://schemas.microsoft.com/office/powerpoint/2010/main" val="3587444936"/>
              </p:ext>
            </p:extLst>
          </p:nvPr>
        </p:nvGraphicFramePr>
        <p:xfrm>
          <a:off x="202164" y="945956"/>
          <a:ext cx="11769012" cy="3657600"/>
        </p:xfrm>
        <a:graphic>
          <a:graphicData uri="http://schemas.openxmlformats.org/drawingml/2006/table">
            <a:tbl>
              <a:tblPr firstRow="1" bandRow="1">
                <a:tableStyleId>{5C22544A-7EE6-4342-B048-85BDC9FD1C3A}</a:tableStyleId>
              </a:tblPr>
              <a:tblGrid>
                <a:gridCol w="446023">
                  <a:extLst>
                    <a:ext uri="{9D8B030D-6E8A-4147-A177-3AD203B41FA5}">
                      <a16:colId xmlns:a16="http://schemas.microsoft.com/office/drawing/2014/main" val="637467301"/>
                    </a:ext>
                  </a:extLst>
                </a:gridCol>
                <a:gridCol w="2054051">
                  <a:extLst>
                    <a:ext uri="{9D8B030D-6E8A-4147-A177-3AD203B41FA5}">
                      <a16:colId xmlns:a16="http://schemas.microsoft.com/office/drawing/2014/main" val="3990371265"/>
                    </a:ext>
                  </a:extLst>
                </a:gridCol>
                <a:gridCol w="1649238">
                  <a:extLst>
                    <a:ext uri="{9D8B030D-6E8A-4147-A177-3AD203B41FA5}">
                      <a16:colId xmlns:a16="http://schemas.microsoft.com/office/drawing/2014/main" val="719036670"/>
                    </a:ext>
                  </a:extLst>
                </a:gridCol>
                <a:gridCol w="7619700">
                  <a:extLst>
                    <a:ext uri="{9D8B030D-6E8A-4147-A177-3AD203B41FA5}">
                      <a16:colId xmlns:a16="http://schemas.microsoft.com/office/drawing/2014/main" val="893030635"/>
                    </a:ext>
                  </a:extLst>
                </a:gridCol>
              </a:tblGrid>
              <a:tr h="291290">
                <a:tc rowSpan="2">
                  <a:txBody>
                    <a:bodyPr/>
                    <a:lstStyle/>
                    <a:p>
                      <a:r>
                        <a:rPr lang="en-GB" sz="2400" b="1" dirty="0">
                          <a:solidFill>
                            <a:srgbClr val="002060"/>
                          </a:solidFill>
                          <a:latin typeface="Century Gothic" panose="020B0502020202020204" pitchFamily="34" charset="0"/>
                        </a:rPr>
                        <a:t>1</a:t>
                      </a:r>
                    </a:p>
                  </a:txBody>
                  <a:tcPr anchor="ctr">
                    <a:solidFill>
                      <a:srgbClr val="EAEFF7"/>
                    </a:solidFill>
                  </a:tcPr>
                </a:tc>
                <a:tc rowSpan="2">
                  <a:txBody>
                    <a:bodyPr/>
                    <a:lstStyle/>
                    <a:p>
                      <a:r>
                        <a:rPr lang="en-GB" sz="2400" b="0" dirty="0">
                          <a:solidFill>
                            <a:srgbClr val="002060"/>
                          </a:solidFill>
                          <a:latin typeface="Century Gothic" panose="020B0502020202020204" pitchFamily="34" charset="0"/>
                        </a:rPr>
                        <a:t>Les </a:t>
                      </a:r>
                      <a:r>
                        <a:rPr lang="en-GB" sz="2400" b="0" dirty="0" err="1">
                          <a:solidFill>
                            <a:srgbClr val="002060"/>
                          </a:solidFill>
                          <a:latin typeface="Century Gothic" panose="020B0502020202020204" pitchFamily="34" charset="0"/>
                        </a:rPr>
                        <a:t>filles</a:t>
                      </a:r>
                      <a:r>
                        <a:rPr lang="en-GB" sz="2400" b="0" dirty="0">
                          <a:solidFill>
                            <a:srgbClr val="002060"/>
                          </a:solidFill>
                          <a:latin typeface="Century Gothic" panose="020B0502020202020204" pitchFamily="34" charset="0"/>
                        </a:rPr>
                        <a:t> </a:t>
                      </a:r>
                    </a:p>
                  </a:txBody>
                  <a:tcPr anchor="ctr">
                    <a:solidFill>
                      <a:srgbClr val="EAEFF7"/>
                    </a:solidFill>
                  </a:tcPr>
                </a:tc>
                <a:tc>
                  <a:txBody>
                    <a:bodyPr/>
                    <a:lstStyle/>
                    <a:p>
                      <a:r>
                        <a:rPr lang="en-GB" sz="2400" b="0" dirty="0" err="1">
                          <a:solidFill>
                            <a:srgbClr val="002060"/>
                          </a:solidFill>
                          <a:latin typeface="Century Gothic" panose="020B0502020202020204" pitchFamily="34" charset="0"/>
                        </a:rPr>
                        <a:t>aime</a:t>
                      </a:r>
                      <a:endParaRPr lang="en-GB" sz="2400" b="0" dirty="0">
                        <a:solidFill>
                          <a:srgbClr val="002060"/>
                        </a:solidFill>
                        <a:latin typeface="Century Gothic" panose="020B0502020202020204" pitchFamily="34" charset="0"/>
                      </a:endParaRPr>
                    </a:p>
                  </a:txBody>
                  <a:tcPr>
                    <a:solidFill>
                      <a:srgbClr val="EAEFF7"/>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le</a:t>
                      </a:r>
                      <a:r>
                        <a:rPr lang="en-GB" sz="2400" b="0" baseline="0" dirty="0">
                          <a:solidFill>
                            <a:srgbClr val="002060"/>
                          </a:solidFill>
                          <a:latin typeface="Century Gothic" panose="020B0502020202020204" pitchFamily="34" charset="0"/>
                        </a:rPr>
                        <a:t> </a:t>
                      </a:r>
                      <a:r>
                        <a:rPr lang="en-GB" sz="2400" b="0" baseline="0" dirty="0" err="1">
                          <a:solidFill>
                            <a:srgbClr val="002060"/>
                          </a:solidFill>
                          <a:latin typeface="Century Gothic" panose="020B0502020202020204" pitchFamily="34" charset="0"/>
                        </a:rPr>
                        <a:t>français</a:t>
                      </a:r>
                      <a:r>
                        <a:rPr lang="en-GB" sz="2400" b="0" dirty="0">
                          <a:solidFill>
                            <a:srgbClr val="002060"/>
                          </a:solidFill>
                          <a:latin typeface="Century Gothic" panose="020B0502020202020204" pitchFamily="34" charset="0"/>
                        </a:rPr>
                        <a:t> et…</a:t>
                      </a:r>
                    </a:p>
                  </a:txBody>
                  <a:tcPr anchor="ctr">
                    <a:solidFill>
                      <a:srgbClr val="EAEFF7"/>
                    </a:solidFill>
                  </a:tcPr>
                </a:tc>
                <a:extLst>
                  <a:ext uri="{0D108BD9-81ED-4DB2-BD59-A6C34878D82A}">
                    <a16:rowId xmlns:a16="http://schemas.microsoft.com/office/drawing/2014/main" val="288951049"/>
                  </a:ext>
                </a:extLst>
              </a:tr>
              <a:tr h="291290">
                <a:tc vMerge="1">
                  <a:txBody>
                    <a:bodyPr/>
                    <a:lstStyle/>
                    <a:p>
                      <a:endParaRPr lang="en-GB"/>
                    </a:p>
                  </a:txBody>
                  <a:tcPr/>
                </a:tc>
                <a:tc vMerge="1">
                  <a:txBody>
                    <a:bodyPr/>
                    <a:lstStyle/>
                    <a:p>
                      <a:endParaRPr lang="en-GB"/>
                    </a:p>
                  </a:txBody>
                  <a:tcPr/>
                </a:tc>
                <a:tc>
                  <a:txBody>
                    <a:bodyPr/>
                    <a:lstStyle/>
                    <a:p>
                      <a:r>
                        <a:rPr lang="en-GB" sz="2400" dirty="0" err="1">
                          <a:solidFill>
                            <a:srgbClr val="002060"/>
                          </a:solidFill>
                          <a:latin typeface="Century Gothic" panose="020B0502020202020204" pitchFamily="34" charset="0"/>
                        </a:rPr>
                        <a:t>aiment</a:t>
                      </a:r>
                      <a:endParaRPr lang="en-GB" sz="2400" dirty="0">
                        <a:solidFill>
                          <a:srgbClr val="002060"/>
                        </a:solidFill>
                        <a:latin typeface="Century Gothic" panose="020B0502020202020204" pitchFamily="34" charset="0"/>
                      </a:endParaRPr>
                    </a:p>
                  </a:txBody>
                  <a:tcPr/>
                </a:tc>
                <a:tc vMerge="1">
                  <a:txBody>
                    <a:bodyPr/>
                    <a:lstStyle/>
                    <a:p>
                      <a:endParaRPr lang="en-GB"/>
                    </a:p>
                  </a:txBody>
                  <a:tcPr/>
                </a:tc>
                <a:extLst>
                  <a:ext uri="{0D108BD9-81ED-4DB2-BD59-A6C34878D82A}">
                    <a16:rowId xmlns:a16="http://schemas.microsoft.com/office/drawing/2014/main" val="1306069601"/>
                  </a:ext>
                </a:extLst>
              </a:tr>
              <a:tr h="29129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2</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Les</a:t>
                      </a:r>
                      <a:r>
                        <a:rPr lang="en-GB" sz="2400" baseline="0" dirty="0">
                          <a:solidFill>
                            <a:srgbClr val="002060"/>
                          </a:solidFill>
                          <a:latin typeface="Century Gothic" panose="020B0502020202020204" pitchFamily="34" charset="0"/>
                        </a:rPr>
                        <a:t> hommes</a:t>
                      </a:r>
                      <a:endParaRPr lang="en-GB" sz="2400" dirty="0">
                        <a:solidFill>
                          <a:srgbClr val="002060"/>
                        </a:solidFill>
                        <a:latin typeface="Century Gothic" panose="020B0502020202020204" pitchFamily="34" charset="0"/>
                      </a:endParaRPr>
                    </a:p>
                  </a:txBody>
                  <a:tcPr anchor="ctr"/>
                </a:tc>
                <a:tc>
                  <a:txBody>
                    <a:bodyPr/>
                    <a:lstStyle/>
                    <a:p>
                      <a:r>
                        <a:rPr lang="en-GB" sz="2400" dirty="0" err="1">
                          <a:solidFill>
                            <a:srgbClr val="002060"/>
                          </a:solidFill>
                          <a:latin typeface="Century Gothic" panose="020B0502020202020204" pitchFamily="34" charset="0"/>
                        </a:rPr>
                        <a:t>étudient</a:t>
                      </a:r>
                      <a:endParaRPr lang="en-GB" sz="2400" dirty="0">
                        <a:solidFill>
                          <a:srgbClr val="002060"/>
                        </a:solidFill>
                        <a:latin typeface="Century Gothic" panose="020B0502020202020204" pitchFamily="34" charset="0"/>
                      </a:endParaRPr>
                    </a:p>
                  </a:txBody>
                  <a:tcPr/>
                </a:tc>
                <a:tc rowSpan="2">
                  <a:txBody>
                    <a:bodyPr/>
                    <a:lstStyle/>
                    <a:p>
                      <a:r>
                        <a:rPr lang="en-GB" sz="2400" dirty="0" err="1">
                          <a:solidFill>
                            <a:srgbClr val="002060"/>
                          </a:solidFill>
                          <a:latin typeface="Century Gothic" panose="020B0502020202020204" pitchFamily="34" charset="0"/>
                        </a:rPr>
                        <a:t>l’anglais</a:t>
                      </a:r>
                      <a:r>
                        <a:rPr lang="en-GB" sz="2400" dirty="0">
                          <a:solidFill>
                            <a:srgbClr val="002060"/>
                          </a:solidFill>
                          <a:latin typeface="Century Gothic" panose="020B0502020202020204" pitchFamily="34" charset="0"/>
                        </a:rPr>
                        <a:t> et…</a:t>
                      </a:r>
                    </a:p>
                  </a:txBody>
                  <a:tcPr anchor="ctr"/>
                </a:tc>
                <a:extLst>
                  <a:ext uri="{0D108BD9-81ED-4DB2-BD59-A6C34878D82A}">
                    <a16:rowId xmlns:a16="http://schemas.microsoft.com/office/drawing/2014/main" val="580411597"/>
                  </a:ext>
                </a:extLst>
              </a:tr>
              <a:tr h="291290">
                <a:tc vMerge="1">
                  <a:txBody>
                    <a:bodyPr/>
                    <a:lstStyle/>
                    <a:p>
                      <a:endParaRPr lang="en-GB"/>
                    </a:p>
                  </a:txBody>
                  <a:tcPr/>
                </a:tc>
                <a:tc vMerge="1">
                  <a:txBody>
                    <a:bodyPr/>
                    <a:lstStyle/>
                    <a:p>
                      <a:endParaRPr lang="en-GB"/>
                    </a:p>
                  </a:txBody>
                  <a:tcPr/>
                </a:tc>
                <a:tc>
                  <a:txBody>
                    <a:bodyPr/>
                    <a:lstStyle/>
                    <a:p>
                      <a:r>
                        <a:rPr lang="en-GB" sz="2400" dirty="0" err="1">
                          <a:solidFill>
                            <a:srgbClr val="002060"/>
                          </a:solidFill>
                          <a:latin typeface="Century Gothic" panose="020B0502020202020204" pitchFamily="34" charset="0"/>
                        </a:rPr>
                        <a:t>étudie</a:t>
                      </a:r>
                      <a:endParaRPr lang="en-GB" sz="2400" dirty="0">
                        <a:solidFill>
                          <a:srgbClr val="002060"/>
                        </a:solidFill>
                        <a:latin typeface="Century Gothic" panose="020B0502020202020204" pitchFamily="34" charset="0"/>
                      </a:endParaRPr>
                    </a:p>
                  </a:txBody>
                  <a:tcPr/>
                </a:tc>
                <a:tc vMerge="1">
                  <a:txBody>
                    <a:bodyPr/>
                    <a:lstStyle/>
                    <a:p>
                      <a:endParaRPr lang="en-GB"/>
                    </a:p>
                  </a:txBody>
                  <a:tcPr/>
                </a:tc>
                <a:extLst>
                  <a:ext uri="{0D108BD9-81ED-4DB2-BD59-A6C34878D82A}">
                    <a16:rowId xmlns:a16="http://schemas.microsoft.com/office/drawing/2014/main" val="929131619"/>
                  </a:ext>
                </a:extLst>
              </a:tr>
              <a:tr h="29129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3</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a:t>
                      </a:r>
                      <a:r>
                        <a:rPr lang="en-GB" sz="2400" baseline="0" dirty="0">
                          <a:solidFill>
                            <a:srgbClr val="002060"/>
                          </a:solidFill>
                          <a:latin typeface="Century Gothic" panose="020B0502020202020204" pitchFamily="34" charset="0"/>
                        </a:rPr>
                        <a:t> femme</a:t>
                      </a:r>
                      <a:endParaRPr lang="en-GB" sz="2400" dirty="0">
                        <a:solidFill>
                          <a:srgbClr val="002060"/>
                        </a:solidFill>
                        <a:latin typeface="Century Gothic" panose="020B0502020202020204" pitchFamily="34" charset="0"/>
                      </a:endParaRPr>
                    </a:p>
                  </a:txBody>
                  <a:tcPr anchor="ctr"/>
                </a:tc>
                <a:tc>
                  <a:txBody>
                    <a:bodyPr/>
                    <a:lstStyle/>
                    <a:p>
                      <a:r>
                        <a:rPr lang="en-GB" sz="2400" dirty="0" err="1">
                          <a:solidFill>
                            <a:srgbClr val="002060"/>
                          </a:solidFill>
                          <a:latin typeface="Century Gothic" panose="020B0502020202020204" pitchFamily="34" charset="0"/>
                        </a:rPr>
                        <a:t>parlent</a:t>
                      </a:r>
                      <a:endParaRPr lang="en-GB" sz="2400" dirty="0">
                        <a:solidFill>
                          <a:srgbClr val="002060"/>
                        </a:solidFill>
                        <a:latin typeface="Century Gothic" panose="020B0502020202020204" pitchFamily="34" charset="0"/>
                      </a:endParaRPr>
                    </a:p>
                  </a:txBody>
                  <a:tcPr/>
                </a:tc>
                <a:tc rowSpan="2">
                  <a:txBody>
                    <a:bodyPr/>
                    <a:lstStyle/>
                    <a:p>
                      <a:r>
                        <a:rPr lang="en-GB" sz="2400" dirty="0" err="1">
                          <a:solidFill>
                            <a:srgbClr val="002060"/>
                          </a:solidFill>
                          <a:latin typeface="Century Gothic" panose="020B0502020202020204" pitchFamily="34" charset="0"/>
                        </a:rPr>
                        <a:t>français</a:t>
                      </a:r>
                      <a:r>
                        <a:rPr lang="en-GB" sz="2400" dirty="0">
                          <a:solidFill>
                            <a:srgbClr val="002060"/>
                          </a:solidFill>
                          <a:latin typeface="Century Gothic" panose="020B0502020202020204" pitchFamily="34" charset="0"/>
                        </a:rPr>
                        <a:t> et…</a:t>
                      </a:r>
                    </a:p>
                  </a:txBody>
                  <a:tcPr anchor="ctr"/>
                </a:tc>
                <a:extLst>
                  <a:ext uri="{0D108BD9-81ED-4DB2-BD59-A6C34878D82A}">
                    <a16:rowId xmlns:a16="http://schemas.microsoft.com/office/drawing/2014/main" val="132862477"/>
                  </a:ext>
                </a:extLst>
              </a:tr>
              <a:tr h="291290">
                <a:tc vMerge="1">
                  <a:txBody>
                    <a:bodyPr/>
                    <a:lstStyle/>
                    <a:p>
                      <a:endParaRPr lang="en-GB"/>
                    </a:p>
                  </a:txBody>
                  <a:tcPr/>
                </a:tc>
                <a:tc vMerge="1">
                  <a:txBody>
                    <a:bodyPr/>
                    <a:lstStyle/>
                    <a:p>
                      <a:endParaRPr lang="en-GB"/>
                    </a:p>
                  </a:txBody>
                  <a:tcPr/>
                </a:tc>
                <a:tc>
                  <a:txBody>
                    <a:bodyPr/>
                    <a:lstStyle/>
                    <a:p>
                      <a:r>
                        <a:rPr lang="en-GB" sz="2400" dirty="0" err="1">
                          <a:solidFill>
                            <a:srgbClr val="002060"/>
                          </a:solidFill>
                          <a:latin typeface="Century Gothic" panose="020B0502020202020204" pitchFamily="34" charset="0"/>
                        </a:rPr>
                        <a:t>parle</a:t>
                      </a:r>
                      <a:endParaRPr lang="en-GB" sz="2400" dirty="0">
                        <a:solidFill>
                          <a:srgbClr val="002060"/>
                        </a:solidFill>
                        <a:latin typeface="Century Gothic" panose="020B0502020202020204" pitchFamily="34" charset="0"/>
                      </a:endParaRPr>
                    </a:p>
                  </a:txBody>
                  <a:tcPr/>
                </a:tc>
                <a:tc vMerge="1">
                  <a:txBody>
                    <a:bodyPr/>
                    <a:lstStyle/>
                    <a:p>
                      <a:endParaRPr lang="en-GB"/>
                    </a:p>
                  </a:txBody>
                  <a:tcPr/>
                </a:tc>
                <a:extLst>
                  <a:ext uri="{0D108BD9-81ED-4DB2-BD59-A6C34878D82A}">
                    <a16:rowId xmlns:a16="http://schemas.microsoft.com/office/drawing/2014/main" val="1157398067"/>
                  </a:ext>
                </a:extLst>
              </a:tr>
              <a:tr h="291290">
                <a:tc rowSpan="2">
                  <a:txBody>
                    <a:bodyPr/>
                    <a:lstStyle/>
                    <a:p>
                      <a:r>
                        <a:rPr lang="en-GB" sz="2400" b="1" dirty="0">
                          <a:solidFill>
                            <a:srgbClr val="002060"/>
                          </a:solidFill>
                          <a:latin typeface="Century Gothic" panose="020B0502020202020204" pitchFamily="34" charset="0"/>
                        </a:rPr>
                        <a:t>4</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Le</a:t>
                      </a:r>
                      <a:r>
                        <a:rPr lang="en-GB" sz="2400" baseline="0" dirty="0">
                          <a:solidFill>
                            <a:srgbClr val="002060"/>
                          </a:solidFill>
                          <a:latin typeface="Century Gothic" panose="020B0502020202020204" pitchFamily="34" charset="0"/>
                        </a:rPr>
                        <a:t> </a:t>
                      </a:r>
                      <a:r>
                        <a:rPr lang="en-GB" sz="2400" baseline="0" dirty="0" err="1">
                          <a:solidFill>
                            <a:srgbClr val="002060"/>
                          </a:solidFill>
                          <a:latin typeface="Century Gothic" panose="020B0502020202020204" pitchFamily="34" charset="0"/>
                        </a:rPr>
                        <a:t>médecin</a:t>
                      </a:r>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nchor="ctr"/>
                </a:tc>
                <a:tc>
                  <a:txBody>
                    <a:bodyPr/>
                    <a:lstStyle/>
                    <a:p>
                      <a:r>
                        <a:rPr lang="en-GB" sz="2400" dirty="0" err="1">
                          <a:solidFill>
                            <a:srgbClr val="002060"/>
                          </a:solidFill>
                          <a:latin typeface="Century Gothic" panose="020B0502020202020204" pitchFamily="34" charset="0"/>
                        </a:rPr>
                        <a:t>travaillent</a:t>
                      </a:r>
                      <a:endParaRPr lang="en-GB" sz="2400" dirty="0">
                        <a:solidFill>
                          <a:srgbClr val="002060"/>
                        </a:solidFill>
                        <a:latin typeface="Century Gothic" panose="020B0502020202020204" pitchFamily="34" charset="0"/>
                      </a:endParaRPr>
                    </a:p>
                  </a:txBody>
                  <a:tcPr/>
                </a:tc>
                <a:tc rowSpan="2">
                  <a:txBody>
                    <a:bodyPr/>
                    <a:lstStyle/>
                    <a:p>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France et…</a:t>
                      </a:r>
                    </a:p>
                  </a:txBody>
                  <a:tcPr anchor="ctr"/>
                </a:tc>
                <a:extLst>
                  <a:ext uri="{0D108BD9-81ED-4DB2-BD59-A6C34878D82A}">
                    <a16:rowId xmlns:a16="http://schemas.microsoft.com/office/drawing/2014/main" val="2582667828"/>
                  </a:ext>
                </a:extLst>
              </a:tr>
              <a:tr h="291290">
                <a:tc vMerge="1">
                  <a:txBody>
                    <a:bodyPr/>
                    <a:lstStyle/>
                    <a:p>
                      <a:endParaRPr lang="en-GB"/>
                    </a:p>
                  </a:txBody>
                  <a:tcPr/>
                </a:tc>
                <a:tc vMerge="1">
                  <a:txBody>
                    <a:bodyPr/>
                    <a:lstStyle/>
                    <a:p>
                      <a:endParaRPr lang="en-GB"/>
                    </a:p>
                  </a:txBody>
                  <a:tcPr/>
                </a:tc>
                <a:tc>
                  <a:txBody>
                    <a:bodyPr/>
                    <a:lstStyle/>
                    <a:p>
                      <a:r>
                        <a:rPr lang="en-GB" sz="2400" dirty="0" err="1">
                          <a:solidFill>
                            <a:srgbClr val="002060"/>
                          </a:solidFill>
                          <a:latin typeface="Century Gothic" panose="020B0502020202020204" pitchFamily="34" charset="0"/>
                        </a:rPr>
                        <a:t>travaille</a:t>
                      </a:r>
                      <a:endParaRPr lang="en-GB" sz="2400" dirty="0">
                        <a:solidFill>
                          <a:srgbClr val="002060"/>
                        </a:solidFill>
                        <a:latin typeface="Century Gothic" panose="020B0502020202020204" pitchFamily="34" charset="0"/>
                      </a:endParaRPr>
                    </a:p>
                  </a:txBody>
                  <a:tcPr/>
                </a:tc>
                <a:tc vMerge="1">
                  <a:txBody>
                    <a:bodyPr/>
                    <a:lstStyle/>
                    <a:p>
                      <a:endParaRPr lang="en-GB"/>
                    </a:p>
                  </a:txBody>
                  <a:tcPr/>
                </a:tc>
                <a:extLst>
                  <a:ext uri="{0D108BD9-81ED-4DB2-BD59-A6C34878D82A}">
                    <a16:rowId xmlns:a16="http://schemas.microsoft.com/office/drawing/2014/main" val="3566783188"/>
                  </a:ext>
                </a:extLst>
              </a:tr>
            </a:tbl>
          </a:graphicData>
        </a:graphic>
      </p:graphicFrame>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0" y="213557"/>
            <a:ext cx="2523744" cy="647577"/>
          </a:xfrm>
        </p:spPr>
        <p:txBody>
          <a:bodyPr>
            <a:normAutofit/>
          </a:bodyPr>
          <a:lstStyle/>
          <a:p>
            <a:r>
              <a:rPr lang="en-US" sz="2400" dirty="0"/>
              <a:t>Qui fait quoi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10058399" y="249869"/>
            <a:ext cx="18515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noProof="0" dirty="0">
                <a:solidFill>
                  <a:prstClr val="white"/>
                </a:solidFill>
                <a:latin typeface="Century Gothic" panose="020B0502020202020204" pitchFamily="34" charset="0"/>
              </a:rPr>
              <a:t>li</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3367293" y="88303"/>
            <a:ext cx="882470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Lis la phrase. Le </a:t>
            </a:r>
            <a:r>
              <a:rPr lang="en-GB" sz="2400" dirty="0" err="1">
                <a:solidFill>
                  <a:srgbClr val="002060"/>
                </a:solidFill>
                <a:latin typeface="Century Gothic" panose="020B0502020202020204" pitchFamily="34" charset="0"/>
              </a:rPr>
              <a:t>verbe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Complète</a:t>
            </a:r>
            <a:r>
              <a:rPr lang="en-GB" sz="2400" dirty="0">
                <a:solidFill>
                  <a:srgbClr val="002060"/>
                </a:solidFill>
                <a:latin typeface="Century Gothic" panose="020B0502020202020204" pitchFamily="34" charset="0"/>
              </a:rPr>
              <a:t> la phrase.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quoi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r>
              <a:rPr lang="en-GB" sz="2400" dirty="0">
                <a:solidFill>
                  <a:srgbClr val="002060"/>
                </a:solidFill>
                <a:latin typeface="Century Gothic" panose="020B0502020202020204" pitchFamily="34" charset="0"/>
              </a:rPr>
              <a:t> ?</a:t>
            </a:r>
          </a:p>
        </p:txBody>
      </p:sp>
      <p:pic>
        <p:nvPicPr>
          <p:cNvPr id="13" name="Picture 1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115" y="1404443"/>
            <a:ext cx="370098" cy="385518"/>
          </a:xfrm>
          <a:prstGeom prst="rect">
            <a:avLst/>
          </a:prstGeom>
        </p:spPr>
      </p:pic>
      <p:pic>
        <p:nvPicPr>
          <p:cNvPr id="14" name="Picture 13"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3164" y="1789961"/>
            <a:ext cx="370098" cy="385518"/>
          </a:xfrm>
          <a:prstGeom prst="rect">
            <a:avLst/>
          </a:prstGeom>
        </p:spPr>
      </p:pic>
      <p:pic>
        <p:nvPicPr>
          <p:cNvPr id="15" name="Picture 14"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115" y="3202121"/>
            <a:ext cx="370098" cy="385518"/>
          </a:xfrm>
          <a:prstGeom prst="rect">
            <a:avLst/>
          </a:prstGeom>
        </p:spPr>
      </p:pic>
      <p:pic>
        <p:nvPicPr>
          <p:cNvPr id="16" name="Picture 1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679" y="4082063"/>
            <a:ext cx="370098" cy="385518"/>
          </a:xfrm>
          <a:prstGeom prst="rect">
            <a:avLst/>
          </a:prstGeom>
        </p:spPr>
      </p:pic>
      <p:sp>
        <p:nvSpPr>
          <p:cNvPr id="21" name="TextBox 20">
            <a:extLst>
              <a:ext uri="{FF2B5EF4-FFF2-40B4-BE49-F238E27FC236}">
                <a16:creationId xmlns:a16="http://schemas.microsoft.com/office/drawing/2014/main" id="{E5751787-D678-4F32-9F4F-933A8BE57E2B}"/>
              </a:ext>
            </a:extLst>
          </p:cNvPr>
          <p:cNvSpPr txBox="1"/>
          <p:nvPr/>
        </p:nvSpPr>
        <p:spPr>
          <a:xfrm rot="21436282">
            <a:off x="747358" y="4964206"/>
            <a:ext cx="5579707" cy="461665"/>
          </a:xfrm>
          <a:prstGeom prst="rect">
            <a:avLst/>
          </a:prstGeom>
          <a:solidFill>
            <a:srgbClr val="FDF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trouvent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l’histoire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intéressante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4B569E38-B98A-4429-84BA-C28220E2930F}"/>
              </a:ext>
            </a:extLst>
          </p:cNvPr>
          <p:cNvSpPr txBox="1"/>
          <p:nvPr/>
        </p:nvSpPr>
        <p:spPr>
          <a:xfrm rot="196666">
            <a:off x="6760590" y="5597303"/>
            <a:ext cx="2931214" cy="461665"/>
          </a:xfrm>
          <a:prstGeom prst="rect">
            <a:avLst/>
          </a:prstGeom>
          <a:solidFill>
            <a:srgbClr val="FDF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espagnol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5" name="TextBox 24">
            <a:extLst>
              <a:ext uri="{FF2B5EF4-FFF2-40B4-BE49-F238E27FC236}">
                <a16:creationId xmlns:a16="http://schemas.microsoft.com/office/drawing/2014/main" id="{FA17F95E-F523-4369-8C0E-988BE99700BF}"/>
              </a:ext>
            </a:extLst>
          </p:cNvPr>
          <p:cNvSpPr txBox="1"/>
          <p:nvPr/>
        </p:nvSpPr>
        <p:spPr>
          <a:xfrm rot="213301">
            <a:off x="8237065" y="4845613"/>
            <a:ext cx="3582104" cy="461665"/>
          </a:xfrm>
          <a:prstGeom prst="rect">
            <a:avLst/>
          </a:prstGeom>
          <a:solidFill>
            <a:srgbClr val="FDF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l’anglais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3B007987-7F1B-40B8-A365-51801944064B}"/>
              </a:ext>
            </a:extLst>
          </p:cNvPr>
          <p:cNvSpPr txBox="1"/>
          <p:nvPr/>
        </p:nvSpPr>
        <p:spPr>
          <a:xfrm>
            <a:off x="3367293" y="5630198"/>
            <a:ext cx="2552700" cy="461665"/>
          </a:xfrm>
          <a:prstGeom prst="rect">
            <a:avLst/>
          </a:prstGeom>
          <a:solidFill>
            <a:srgbClr val="FDF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9" name="Graphic 28" descr="Teacher with solid fill">
            <a:extLst>
              <a:ext uri="{FF2B5EF4-FFF2-40B4-BE49-F238E27FC236}">
                <a16:creationId xmlns:a16="http://schemas.microsoft.com/office/drawing/2014/main" id="{3DFBA9FC-4926-45EE-934F-BF9F725282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52893" y="-16511"/>
            <a:ext cx="914400" cy="914400"/>
          </a:xfrm>
          <a:prstGeom prst="rect">
            <a:avLst/>
          </a:prstGeom>
        </p:spPr>
      </p:pic>
      <p:sp>
        <p:nvSpPr>
          <p:cNvPr id="30" name="TextBox 29">
            <a:extLst>
              <a:ext uri="{FF2B5EF4-FFF2-40B4-BE49-F238E27FC236}">
                <a16:creationId xmlns:a16="http://schemas.microsoft.com/office/drawing/2014/main" id="{F20FD415-7D35-4344-BBFA-650B471BF741}"/>
              </a:ext>
            </a:extLst>
          </p:cNvPr>
          <p:cNvSpPr txBox="1"/>
          <p:nvPr/>
        </p:nvSpPr>
        <p:spPr>
          <a:xfrm>
            <a:off x="6612293" y="924200"/>
            <a:ext cx="55797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trouvent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l’histoire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intéressante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1A03D3B2-C027-46EB-B35B-796F828EEDA3}"/>
              </a:ext>
            </a:extLst>
          </p:cNvPr>
          <p:cNvSpPr txBox="1"/>
          <p:nvPr/>
        </p:nvSpPr>
        <p:spPr>
          <a:xfrm>
            <a:off x="6638557" y="1328296"/>
            <a:ext cx="29312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espagnol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descr="green checkmark"/>
          <p:cNvSpPr txBox="1"/>
          <p:nvPr/>
        </p:nvSpPr>
        <p:spPr>
          <a:xfrm>
            <a:off x="739532" y="985549"/>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girls like French and find history interesting as well.</a:t>
            </a:r>
          </a:p>
          <a:p>
            <a:pPr lvl="0"/>
            <a:r>
              <a:rPr lang="en-GB" sz="2400" b="1" dirty="0">
                <a:solidFill>
                  <a:schemeClr val="bg1"/>
                </a:solidFill>
                <a:latin typeface="Century Gothic" panose="020B0502020202020204" pitchFamily="34" charset="0"/>
              </a:rPr>
              <a:t>The girls like French and speak Spanish.</a:t>
            </a:r>
            <a:endParaRPr lang="en-GB" sz="2400" dirty="0">
              <a:solidFill>
                <a:srgbClr val="4472C4">
                  <a:lumMod val="50000"/>
                </a:srgbClr>
              </a:solidFill>
              <a:latin typeface="Century Gothic" panose="020B0502020202020204" pitchFamily="34" charset="0"/>
            </a:endParaRPr>
          </a:p>
        </p:txBody>
      </p:sp>
      <p:sp>
        <p:nvSpPr>
          <p:cNvPr id="32" name="TextBox 31">
            <a:extLst>
              <a:ext uri="{FF2B5EF4-FFF2-40B4-BE49-F238E27FC236}">
                <a16:creationId xmlns:a16="http://schemas.microsoft.com/office/drawing/2014/main" id="{44C61307-DCBC-4A3B-83BF-AA49E5B8D22E}"/>
              </a:ext>
            </a:extLst>
          </p:cNvPr>
          <p:cNvSpPr txBox="1"/>
          <p:nvPr/>
        </p:nvSpPr>
        <p:spPr>
          <a:xfrm>
            <a:off x="6330213" y="1874783"/>
            <a:ext cx="55797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trouvent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l’histoire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intéressante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3" name="TextBox 32">
            <a:extLst>
              <a:ext uri="{FF2B5EF4-FFF2-40B4-BE49-F238E27FC236}">
                <a16:creationId xmlns:a16="http://schemas.microsoft.com/office/drawing/2014/main" id="{E625C2D1-BD41-490A-A061-2AA8C3D0D6EE}"/>
              </a:ext>
            </a:extLst>
          </p:cNvPr>
          <p:cNvSpPr txBox="1"/>
          <p:nvPr/>
        </p:nvSpPr>
        <p:spPr>
          <a:xfrm>
            <a:off x="6356477" y="2278879"/>
            <a:ext cx="29312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espagnol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4" name="TextBox 33" descr="green checkmark">
            <a:extLst>
              <a:ext uri="{FF2B5EF4-FFF2-40B4-BE49-F238E27FC236}">
                <a16:creationId xmlns:a16="http://schemas.microsoft.com/office/drawing/2014/main" id="{2325F683-AE48-490A-A47F-24A4217E3D7B}"/>
              </a:ext>
            </a:extLst>
          </p:cNvPr>
          <p:cNvSpPr txBox="1"/>
          <p:nvPr/>
        </p:nvSpPr>
        <p:spPr>
          <a:xfrm>
            <a:off x="715499" y="1899166"/>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men study English and find history interesting as well.</a:t>
            </a:r>
          </a:p>
          <a:p>
            <a:pPr lvl="0"/>
            <a:r>
              <a:rPr lang="en-GB" sz="2400" b="1" dirty="0">
                <a:solidFill>
                  <a:schemeClr val="bg1"/>
                </a:solidFill>
                <a:latin typeface="Century Gothic" panose="020B0502020202020204" pitchFamily="34" charset="0"/>
              </a:rPr>
              <a:t>The men study English and speak Spanish.</a:t>
            </a:r>
            <a:endParaRPr lang="en-GB" sz="2400" dirty="0">
              <a:solidFill>
                <a:srgbClr val="4472C4">
                  <a:lumMod val="50000"/>
                </a:srgbClr>
              </a:solidFill>
              <a:latin typeface="Century Gothic" panose="020B0502020202020204" pitchFamily="34" charset="0"/>
            </a:endParaRPr>
          </a:p>
        </p:txBody>
      </p:sp>
      <p:sp>
        <p:nvSpPr>
          <p:cNvPr id="35" name="TextBox 34">
            <a:extLst>
              <a:ext uri="{FF2B5EF4-FFF2-40B4-BE49-F238E27FC236}">
                <a16:creationId xmlns:a16="http://schemas.microsoft.com/office/drawing/2014/main" id="{270953E5-C23E-4516-800C-A77150F347B3}"/>
              </a:ext>
            </a:extLst>
          </p:cNvPr>
          <p:cNvSpPr txBox="1"/>
          <p:nvPr/>
        </p:nvSpPr>
        <p:spPr>
          <a:xfrm>
            <a:off x="6330213" y="2713615"/>
            <a:ext cx="35821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l’anglais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p:cNvSpPr txBox="1"/>
          <p:nvPr/>
        </p:nvSpPr>
        <p:spPr>
          <a:xfrm>
            <a:off x="739532" y="2891224"/>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woman speaks French and also studies English.</a:t>
            </a:r>
          </a:p>
          <a:p>
            <a:endParaRPr lang="en-GB" sz="2400" dirty="0">
              <a:solidFill>
                <a:srgbClr val="4472C4">
                  <a:lumMod val="50000"/>
                </a:srgbClr>
              </a:solidFill>
              <a:latin typeface="Century Gothic" panose="020B0502020202020204" pitchFamily="34" charset="0"/>
            </a:endParaRPr>
          </a:p>
        </p:txBody>
      </p:sp>
      <p:sp>
        <p:nvSpPr>
          <p:cNvPr id="36" name="TextBox 35">
            <a:extLst>
              <a:ext uri="{FF2B5EF4-FFF2-40B4-BE49-F238E27FC236}">
                <a16:creationId xmlns:a16="http://schemas.microsoft.com/office/drawing/2014/main" id="{92AC2869-DC5E-4CD9-919B-B282DD4888C1}"/>
              </a:ext>
            </a:extLst>
          </p:cNvPr>
          <p:cNvSpPr txBox="1"/>
          <p:nvPr/>
        </p:nvSpPr>
        <p:spPr>
          <a:xfrm>
            <a:off x="6612293" y="3784659"/>
            <a:ext cx="2552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TextBox 36">
            <a:extLst>
              <a:ext uri="{FF2B5EF4-FFF2-40B4-BE49-F238E27FC236}">
                <a16:creationId xmlns:a16="http://schemas.microsoft.com/office/drawing/2014/main" id="{07B81848-33E7-4117-B799-8E33BD193564}"/>
              </a:ext>
            </a:extLst>
          </p:cNvPr>
          <p:cNvSpPr txBox="1"/>
          <p:nvPr/>
        </p:nvSpPr>
        <p:spPr>
          <a:xfrm>
            <a:off x="6577862" y="4129541"/>
            <a:ext cx="35821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l’anglais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p:cNvSpPr txBox="1"/>
          <p:nvPr/>
        </p:nvSpPr>
        <p:spPr>
          <a:xfrm>
            <a:off x="739532" y="3743977"/>
            <a:ext cx="10742341" cy="830997"/>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The doctor works in France and speaks French.</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The doctor works in France and studies English, too.</a:t>
            </a:r>
          </a:p>
        </p:txBody>
      </p:sp>
    </p:spTree>
    <p:extLst>
      <p:ext uri="{BB962C8B-B14F-4D97-AF65-F5344CB8AC3E}">
        <p14:creationId xmlns:p14="http://schemas.microsoft.com/office/powerpoint/2010/main" val="401150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7" grpId="0" animBg="1"/>
      <p:bldP spid="17" grpId="1" animBg="1"/>
      <p:bldP spid="32" grpId="0"/>
      <p:bldP spid="33" grpId="0"/>
      <p:bldP spid="34" grpId="0" animBg="1"/>
      <p:bldP spid="34" grpId="1" animBg="1"/>
      <p:bldP spid="35" grpId="0"/>
      <p:bldP spid="19" grpId="0" animBg="1"/>
      <p:bldP spid="19" grpId="1" animBg="1"/>
      <p:bldP spid="36" grpId="0"/>
      <p:bldP spid="37" grpId="0"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descr="table for exercises showing the correct noun for the verb">
            <a:extLst>
              <a:ext uri="{FF2B5EF4-FFF2-40B4-BE49-F238E27FC236}">
                <a16:creationId xmlns:a16="http://schemas.microsoft.com/office/drawing/2014/main" id="{1F723AFA-51C9-4386-A191-D2171513B65D}"/>
              </a:ext>
            </a:extLst>
          </p:cNvPr>
          <p:cNvGraphicFramePr>
            <a:graphicFrameLocks noGrp="1"/>
          </p:cNvGraphicFramePr>
          <p:nvPr>
            <p:extLst>
              <p:ext uri="{D42A27DB-BD31-4B8C-83A1-F6EECF244321}">
                <p14:modId xmlns:p14="http://schemas.microsoft.com/office/powerpoint/2010/main" val="2180583528"/>
              </p:ext>
            </p:extLst>
          </p:nvPr>
        </p:nvGraphicFramePr>
        <p:xfrm>
          <a:off x="348033" y="3497161"/>
          <a:ext cx="11650548" cy="914400"/>
        </p:xfrm>
        <a:graphic>
          <a:graphicData uri="http://schemas.openxmlformats.org/drawingml/2006/table">
            <a:tbl>
              <a:tblPr firstRow="1" bandRow="1">
                <a:tableStyleId>{5940675A-B579-460E-94D1-54222C63F5DA}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99845">
                  <a:extLst>
                    <a:ext uri="{9D8B030D-6E8A-4147-A177-3AD203B41FA5}">
                      <a16:colId xmlns:a16="http://schemas.microsoft.com/office/drawing/2014/main" val="3279107896"/>
                    </a:ext>
                  </a:extLst>
                </a:gridCol>
                <a:gridCol w="1840901">
                  <a:extLst>
                    <a:ext uri="{9D8B030D-6E8A-4147-A177-3AD203B41FA5}">
                      <a16:colId xmlns:a16="http://schemas.microsoft.com/office/drawing/2014/main" val="3713328060"/>
                    </a:ext>
                  </a:extLst>
                </a:gridCol>
                <a:gridCol w="957822">
                  <a:extLst>
                    <a:ext uri="{9D8B030D-6E8A-4147-A177-3AD203B41FA5}">
                      <a16:colId xmlns:a16="http://schemas.microsoft.com/office/drawing/2014/main" val="2738569837"/>
                    </a:ext>
                  </a:extLst>
                </a:gridCol>
                <a:gridCol w="2797405">
                  <a:extLst>
                    <a:ext uri="{9D8B030D-6E8A-4147-A177-3AD203B41FA5}">
                      <a16:colId xmlns:a16="http://schemas.microsoft.com/office/drawing/2014/main" val="842636569"/>
                    </a:ext>
                  </a:extLst>
                </a:gridCol>
                <a:gridCol w="1436154">
                  <a:extLst>
                    <a:ext uri="{9D8B030D-6E8A-4147-A177-3AD203B41FA5}">
                      <a16:colId xmlns:a16="http://schemas.microsoft.com/office/drawing/2014/main" val="2407261797"/>
                    </a:ext>
                  </a:extLst>
                </a:gridCol>
              </a:tblGrid>
              <a:tr h="198120">
                <a:tc rowSpan="2">
                  <a:txBody>
                    <a:bodyPr/>
                    <a:lstStyle/>
                    <a:p>
                      <a:pPr algn="ctr"/>
                      <a:r>
                        <a:rPr lang="en-GB" sz="2000" b="1" dirty="0">
                          <a:solidFill>
                            <a:srgbClr val="002060"/>
                          </a:solidFill>
                          <a:latin typeface="Century Gothic" panose="020B0502020202020204" pitchFamily="34" charset="0"/>
                        </a:rPr>
                        <a:t>1</a:t>
                      </a:r>
                    </a:p>
                  </a:txBody>
                  <a:tcPr anchor="ctr">
                    <a:solidFill>
                      <a:srgbClr val="FDF0F0"/>
                    </a:solidFill>
                  </a:tcPr>
                </a:tc>
                <a:tc>
                  <a:txBody>
                    <a:bodyPr/>
                    <a:lstStyle/>
                    <a:p>
                      <a:r>
                        <a:rPr lang="en-GB" sz="2400" b="1" dirty="0">
                          <a:solidFill>
                            <a:srgbClr val="002060"/>
                          </a:solidFill>
                        </a:rPr>
                        <a:t>Le</a:t>
                      </a:r>
                      <a:r>
                        <a:rPr lang="en-GB" sz="2400" baseline="0" dirty="0">
                          <a:solidFill>
                            <a:srgbClr val="002060"/>
                          </a:solidFill>
                        </a:rPr>
                        <a:t> garçon</a:t>
                      </a:r>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aim_____</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r>
                        <a:rPr lang="en-GB" sz="2400" dirty="0">
                          <a:solidFill>
                            <a:srgbClr val="002060"/>
                          </a:solidFill>
                        </a:rPr>
                        <a:t>le sport;</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au foot.</a:t>
                      </a:r>
                      <a:endParaRPr lang="en-GB" sz="2400" dirty="0">
                        <a:solidFill>
                          <a:srgbClr val="002060"/>
                        </a:solidFill>
                        <a:latin typeface="Century Gothic" panose="020B0502020202020204" pitchFamily="34" charset="0"/>
                      </a:endParaRPr>
                    </a:p>
                  </a:txBody>
                  <a:tcPr anchor="ctr">
                    <a:solidFill>
                      <a:srgbClr val="FDF0F0"/>
                    </a:solidFill>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Les</a:t>
                      </a:r>
                      <a:r>
                        <a:rPr lang="en-GB" sz="2400" dirty="0">
                          <a:solidFill>
                            <a:srgbClr val="002060"/>
                          </a:solidFill>
                        </a:rPr>
                        <a:t> </a:t>
                      </a:r>
                      <a:r>
                        <a:rPr lang="en-GB" sz="2400" baseline="0" dirty="0">
                          <a:solidFill>
                            <a:srgbClr val="002060"/>
                          </a:solidFill>
                        </a:rPr>
                        <a:t>garçons</a:t>
                      </a:r>
                      <a:endParaRPr lang="en-GB" sz="2400" dirty="0">
                        <a:solidFill>
                          <a:srgbClr val="002060"/>
                        </a:solidFill>
                        <a:latin typeface="Century Gothic" panose="020B0502020202020204" pitchFamily="34" charset="0"/>
                      </a:endParaRPr>
                    </a:p>
                  </a:txBody>
                  <a:tcPr>
                    <a:solidFill>
                      <a:srgbClr val="FDF0F0"/>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4" name="Title 3"/>
          <p:cNvSpPr>
            <a:spLocks noGrp="1"/>
          </p:cNvSpPr>
          <p:nvPr>
            <p:ph type="title"/>
          </p:nvPr>
        </p:nvSpPr>
        <p:spPr>
          <a:xfrm>
            <a:off x="0" y="249690"/>
            <a:ext cx="2961684" cy="647577"/>
          </a:xfrm>
        </p:spPr>
        <p:txBody>
          <a:bodyPr>
            <a:normAutofit/>
          </a:bodyPr>
          <a:lstStyle/>
          <a:p>
            <a:r>
              <a:rPr lang="en-GB" sz="2800" b="1" dirty="0">
                <a:solidFill>
                  <a:schemeClr val="bg1"/>
                </a:solidFill>
              </a:rPr>
              <a:t>Qui fait quoi ? </a:t>
            </a:r>
          </a:p>
        </p:txBody>
      </p:sp>
      <p:sp>
        <p:nvSpPr>
          <p:cNvPr id="9" name="TextBox 8"/>
          <p:cNvSpPr txBox="1"/>
          <p:nvPr/>
        </p:nvSpPr>
        <p:spPr>
          <a:xfrm>
            <a:off x="3730336" y="215752"/>
            <a:ext cx="6840735"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Écoute</a:t>
            </a:r>
            <a:r>
              <a:rPr lang="en-GB" sz="2400" b="1" dirty="0">
                <a:solidFill>
                  <a:srgbClr val="002060"/>
                </a:solidFill>
                <a:latin typeface="Century Gothic" panose="020B0502020202020204" pitchFamily="34" charset="0"/>
              </a:rPr>
              <a:t> la phrase.</a:t>
            </a:r>
            <a:r>
              <a:rPr lang="en-GB" sz="2400" dirty="0">
                <a:solidFill>
                  <a:srgbClr val="002060"/>
                </a:solidFill>
                <a:latin typeface="Century Gothic" panose="020B0502020202020204" pitchFamily="34" charset="0"/>
              </a:rPr>
              <a:t> </a:t>
            </a:r>
          </a:p>
        </p:txBody>
      </p:sp>
      <p:sp>
        <p:nvSpPr>
          <p:cNvPr id="12" name="Down Arrow Callout 11"/>
          <p:cNvSpPr/>
          <p:nvPr/>
        </p:nvSpPr>
        <p:spPr>
          <a:xfrm>
            <a:off x="495908" y="1891051"/>
            <a:ext cx="2374251" cy="1655004"/>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Identify the correct one. </a:t>
            </a:r>
          </a:p>
        </p:txBody>
      </p:sp>
      <p:sp>
        <p:nvSpPr>
          <p:cNvPr id="13" name="Down Arrow Callout 12"/>
          <p:cNvSpPr/>
          <p:nvPr/>
        </p:nvSpPr>
        <p:spPr>
          <a:xfrm>
            <a:off x="3061275" y="1859880"/>
            <a:ext cx="1960070" cy="1667655"/>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ending. </a:t>
            </a:r>
          </a:p>
        </p:txBody>
      </p:sp>
      <p:sp>
        <p:nvSpPr>
          <p:cNvPr id="14" name="Down Arrow Callout 13"/>
          <p:cNvSpPr/>
          <p:nvPr/>
        </p:nvSpPr>
        <p:spPr>
          <a:xfrm>
            <a:off x="5791200" y="1820025"/>
            <a:ext cx="2755731"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subject pronoun.</a:t>
            </a:r>
          </a:p>
        </p:txBody>
      </p:sp>
      <p:sp>
        <p:nvSpPr>
          <p:cNvPr id="15" name="Down Arrow Callout 14"/>
          <p:cNvSpPr/>
          <p:nvPr/>
        </p:nvSpPr>
        <p:spPr>
          <a:xfrm>
            <a:off x="8557925" y="1820793"/>
            <a:ext cx="2112737"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verb.</a:t>
            </a:r>
          </a:p>
        </p:txBody>
      </p:sp>
      <p:pic>
        <p:nvPicPr>
          <p:cNvPr id="17" name="Picture 1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881" y="3487681"/>
            <a:ext cx="370098" cy="385518"/>
          </a:xfrm>
          <a:prstGeom prst="rect">
            <a:avLst/>
          </a:prstGeom>
        </p:spPr>
      </p:pic>
      <p:sp>
        <p:nvSpPr>
          <p:cNvPr id="18" name="TextBox 17"/>
          <p:cNvSpPr txBox="1"/>
          <p:nvPr/>
        </p:nvSpPr>
        <p:spPr>
          <a:xfrm>
            <a:off x="3631355" y="3711492"/>
            <a:ext cx="680224"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a:t>
            </a:r>
          </a:p>
        </p:txBody>
      </p:sp>
      <p:sp>
        <p:nvSpPr>
          <p:cNvPr id="19" name="TextBox 18"/>
          <p:cNvSpPr txBox="1"/>
          <p:nvPr/>
        </p:nvSpPr>
        <p:spPr>
          <a:xfrm>
            <a:off x="6972487" y="3735846"/>
            <a:ext cx="68022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il</a:t>
            </a:r>
            <a:endParaRPr lang="en-GB" sz="2400" b="1" dirty="0">
              <a:solidFill>
                <a:schemeClr val="accent5">
                  <a:lumMod val="50000"/>
                </a:schemeClr>
              </a:solidFill>
              <a:latin typeface="Century Gothic" panose="020B0502020202020204" pitchFamily="34" charset="0"/>
            </a:endParaRPr>
          </a:p>
        </p:txBody>
      </p:sp>
      <p:sp>
        <p:nvSpPr>
          <p:cNvPr id="20" name="TextBox 19"/>
          <p:cNvSpPr txBox="1"/>
          <p:nvPr/>
        </p:nvSpPr>
        <p:spPr>
          <a:xfrm>
            <a:off x="8571459" y="3723529"/>
            <a:ext cx="956611"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joue</a:t>
            </a:r>
            <a:endParaRPr lang="en-GB" sz="2400" b="1" dirty="0">
              <a:solidFill>
                <a:schemeClr val="accent5">
                  <a:lumMod val="50000"/>
                </a:schemeClr>
              </a:solidFill>
              <a:latin typeface="Century Gothic" panose="020B0502020202020204" pitchFamily="34" charset="0"/>
            </a:endParaRPr>
          </a:p>
        </p:txBody>
      </p:sp>
      <p:graphicFrame>
        <p:nvGraphicFramePr>
          <p:cNvPr id="21" name="Table 20" descr="table for exercises showing the correct noun for the verb"/>
          <p:cNvGraphicFramePr>
            <a:graphicFrameLocks noGrp="1"/>
          </p:cNvGraphicFramePr>
          <p:nvPr>
            <p:extLst>
              <p:ext uri="{D42A27DB-BD31-4B8C-83A1-F6EECF244321}">
                <p14:modId xmlns:p14="http://schemas.microsoft.com/office/powerpoint/2010/main" val="1213630432"/>
              </p:ext>
            </p:extLst>
          </p:nvPr>
        </p:nvGraphicFramePr>
        <p:xfrm>
          <a:off x="348033" y="5164816"/>
          <a:ext cx="11650548" cy="914400"/>
        </p:xfrm>
        <a:graphic>
          <a:graphicData uri="http://schemas.openxmlformats.org/drawingml/2006/table">
            <a:tbl>
              <a:tblPr firstRow="1" bandRow="1">
                <a:tableStyleId>{5940675A-B579-460E-94D1-54222C63F5DA}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619349">
                  <a:extLst>
                    <a:ext uri="{9D8B030D-6E8A-4147-A177-3AD203B41FA5}">
                      <a16:colId xmlns:a16="http://schemas.microsoft.com/office/drawing/2014/main" val="3279107896"/>
                    </a:ext>
                  </a:extLst>
                </a:gridCol>
                <a:gridCol w="2121397">
                  <a:extLst>
                    <a:ext uri="{9D8B030D-6E8A-4147-A177-3AD203B41FA5}">
                      <a16:colId xmlns:a16="http://schemas.microsoft.com/office/drawing/2014/main" val="3713328060"/>
                    </a:ext>
                  </a:extLst>
                </a:gridCol>
                <a:gridCol w="957822">
                  <a:extLst>
                    <a:ext uri="{9D8B030D-6E8A-4147-A177-3AD203B41FA5}">
                      <a16:colId xmlns:a16="http://schemas.microsoft.com/office/drawing/2014/main" val="2738569837"/>
                    </a:ext>
                  </a:extLst>
                </a:gridCol>
                <a:gridCol w="3002267">
                  <a:extLst>
                    <a:ext uri="{9D8B030D-6E8A-4147-A177-3AD203B41FA5}">
                      <a16:colId xmlns:a16="http://schemas.microsoft.com/office/drawing/2014/main" val="842636569"/>
                    </a:ext>
                  </a:extLst>
                </a:gridCol>
                <a:gridCol w="1231292">
                  <a:extLst>
                    <a:ext uri="{9D8B030D-6E8A-4147-A177-3AD203B41FA5}">
                      <a16:colId xmlns:a16="http://schemas.microsoft.com/office/drawing/2014/main" val="2407261797"/>
                    </a:ext>
                  </a:extLst>
                </a:gridCol>
              </a:tblGrid>
              <a:tr h="198120">
                <a:tc rowSpan="2">
                  <a:txBody>
                    <a:bodyPr/>
                    <a:lstStyle/>
                    <a:p>
                      <a:pPr algn="ctr"/>
                      <a:r>
                        <a:rPr lang="en-GB" sz="2000" b="1" dirty="0">
                          <a:solidFill>
                            <a:srgbClr val="002060"/>
                          </a:solidFill>
                          <a:latin typeface="Century Gothic" panose="020B0502020202020204" pitchFamily="34" charset="0"/>
                        </a:rPr>
                        <a:t>2</a:t>
                      </a:r>
                    </a:p>
                  </a:txBody>
                  <a:tcPr anchor="ctr">
                    <a:solidFill>
                      <a:srgbClr val="FDF0F0"/>
                    </a:solidFill>
                  </a:tcPr>
                </a:tc>
                <a:tc>
                  <a:txBody>
                    <a:bodyPr/>
                    <a:lstStyle/>
                    <a:p>
                      <a:r>
                        <a:rPr lang="en-GB" sz="2400" b="1" dirty="0">
                          <a:solidFill>
                            <a:srgbClr val="002060"/>
                          </a:solidFill>
                        </a:rPr>
                        <a:t>La</a:t>
                      </a:r>
                      <a:r>
                        <a:rPr lang="en-GB" sz="2400" baseline="0" dirty="0">
                          <a:solidFill>
                            <a:srgbClr val="002060"/>
                          </a:solidFill>
                        </a:rPr>
                        <a:t> </a:t>
                      </a:r>
                      <a:r>
                        <a:rPr lang="en-GB" sz="2400" baseline="0" dirty="0" err="1">
                          <a:solidFill>
                            <a:srgbClr val="002060"/>
                          </a:solidFill>
                        </a:rPr>
                        <a:t>fille</a:t>
                      </a:r>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rest_____</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r>
                        <a:rPr lang="en-GB" sz="2400" dirty="0">
                          <a:solidFill>
                            <a:srgbClr val="002060"/>
                          </a:solidFill>
                        </a:rPr>
                        <a:t>à la </a:t>
                      </a:r>
                      <a:r>
                        <a:rPr lang="en-GB" sz="2400" dirty="0" err="1">
                          <a:solidFill>
                            <a:srgbClr val="002060"/>
                          </a:solidFill>
                        </a:rPr>
                        <a:t>maison</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la</a:t>
                      </a:r>
                      <a:r>
                        <a:rPr lang="en-GB" sz="2400" baseline="0" dirty="0">
                          <a:solidFill>
                            <a:srgbClr val="002060"/>
                          </a:solidFill>
                        </a:rPr>
                        <a:t> </a:t>
                      </a:r>
                      <a:r>
                        <a:rPr lang="en-GB" sz="2400" baseline="0" dirty="0" err="1">
                          <a:solidFill>
                            <a:srgbClr val="002060"/>
                          </a:solidFill>
                        </a:rPr>
                        <a:t>télé</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solidFill>
                      <a:srgbClr val="FDF0F0"/>
                    </a:solidFill>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Les</a:t>
                      </a:r>
                      <a:r>
                        <a:rPr lang="en-GB" sz="2400" dirty="0">
                          <a:solidFill>
                            <a:srgbClr val="002060"/>
                          </a:solidFill>
                        </a:rPr>
                        <a:t> </a:t>
                      </a:r>
                      <a:r>
                        <a:rPr lang="en-GB" sz="2400" baseline="0" dirty="0" err="1">
                          <a:solidFill>
                            <a:srgbClr val="002060"/>
                          </a:solidFill>
                        </a:rPr>
                        <a:t>filles</a:t>
                      </a:r>
                      <a:endParaRPr lang="en-GB" sz="2400" dirty="0">
                        <a:solidFill>
                          <a:srgbClr val="002060"/>
                        </a:solidFill>
                        <a:latin typeface="Century Gothic" panose="020B0502020202020204" pitchFamily="34" charset="0"/>
                      </a:endParaRPr>
                    </a:p>
                  </a:txBody>
                  <a:tcPr>
                    <a:solidFill>
                      <a:srgbClr val="FDF0F0"/>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pic>
        <p:nvPicPr>
          <p:cNvPr id="23" name="Picture 2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992" y="5622015"/>
            <a:ext cx="370098" cy="385518"/>
          </a:xfrm>
          <a:prstGeom prst="rect">
            <a:avLst/>
          </a:prstGeom>
        </p:spPr>
      </p:pic>
      <p:sp>
        <p:nvSpPr>
          <p:cNvPr id="24" name="TextBox 23"/>
          <p:cNvSpPr txBox="1"/>
          <p:nvPr/>
        </p:nvSpPr>
        <p:spPr>
          <a:xfrm>
            <a:off x="3631355" y="5348773"/>
            <a:ext cx="68022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ent</a:t>
            </a:r>
            <a:endParaRPr lang="en-GB" sz="2400" b="1" dirty="0">
              <a:solidFill>
                <a:schemeClr val="accent5">
                  <a:lumMod val="50000"/>
                </a:schemeClr>
              </a:solidFill>
              <a:latin typeface="Century Gothic" panose="020B0502020202020204" pitchFamily="34" charset="0"/>
            </a:endParaRPr>
          </a:p>
        </p:txBody>
      </p:sp>
      <p:sp>
        <p:nvSpPr>
          <p:cNvPr id="25" name="TextBox 24"/>
          <p:cNvSpPr txBox="1"/>
          <p:nvPr/>
        </p:nvSpPr>
        <p:spPr>
          <a:xfrm>
            <a:off x="6857274" y="5391183"/>
            <a:ext cx="888906"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elles</a:t>
            </a:r>
            <a:endParaRPr lang="en-GB" sz="2400" b="1" dirty="0">
              <a:solidFill>
                <a:schemeClr val="accent5">
                  <a:lumMod val="50000"/>
                </a:schemeClr>
              </a:solidFill>
              <a:latin typeface="Century Gothic" panose="020B0502020202020204" pitchFamily="34" charset="0"/>
            </a:endParaRPr>
          </a:p>
        </p:txBody>
      </p:sp>
      <p:sp>
        <p:nvSpPr>
          <p:cNvPr id="26" name="TextBox 25"/>
          <p:cNvSpPr txBox="1"/>
          <p:nvPr/>
        </p:nvSpPr>
        <p:spPr>
          <a:xfrm>
            <a:off x="8436508" y="5348773"/>
            <a:ext cx="1683500"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regardent</a:t>
            </a:r>
            <a:endParaRPr lang="en-GB" sz="2400" b="1" dirty="0">
              <a:solidFill>
                <a:schemeClr val="accent5">
                  <a:lumMod val="50000"/>
                </a:schemeClr>
              </a:solidFill>
              <a:latin typeface="Century Gothic" panose="020B0502020202020204" pitchFamily="34" charset="0"/>
            </a:endParaRPr>
          </a:p>
        </p:txBody>
      </p:sp>
      <p:sp>
        <p:nvSpPr>
          <p:cNvPr id="27" name="Rounded Rectangle 46">
            <a:extLst>
              <a:ext uri="{FF2B5EF4-FFF2-40B4-BE49-F238E27FC236}">
                <a16:creationId xmlns:a16="http://schemas.microsoft.com/office/drawing/2014/main" id="{8F859989-DB06-4C35-8F6D-A746E286940A}"/>
              </a:ext>
            </a:extLst>
          </p:cNvPr>
          <p:cNvSpPr/>
          <p:nvPr/>
        </p:nvSpPr>
        <p:spPr>
          <a:xfrm>
            <a:off x="9611303" y="209884"/>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28" name="TextBox 27">
            <a:extLst>
              <a:ext uri="{FF2B5EF4-FFF2-40B4-BE49-F238E27FC236}">
                <a16:creationId xmlns:a16="http://schemas.microsoft.com/office/drawing/2014/main" id="{9E54179A-CCF7-46EA-A760-6DCDAE9DA26A}"/>
              </a:ext>
            </a:extLst>
          </p:cNvPr>
          <p:cNvSpPr txBox="1"/>
          <p:nvPr/>
        </p:nvSpPr>
        <p:spPr>
          <a:xfrm>
            <a:off x="0" y="904631"/>
            <a:ext cx="13567729"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Use the start of the sentence to work out how to complete the end of the sentence. </a:t>
            </a:r>
          </a:p>
        </p:txBody>
      </p:sp>
      <p:pic>
        <p:nvPicPr>
          <p:cNvPr id="29" name="Graphic 28" descr="Teacher with solid fill">
            <a:extLst>
              <a:ext uri="{FF2B5EF4-FFF2-40B4-BE49-F238E27FC236}">
                <a16:creationId xmlns:a16="http://schemas.microsoft.com/office/drawing/2014/main" id="{1CAFD677-BC26-4AD5-B0BF-99AEFD00D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43551" y="12682"/>
            <a:ext cx="914400" cy="914400"/>
          </a:xfrm>
          <a:prstGeom prst="rect">
            <a:avLst/>
          </a:prstGeom>
        </p:spPr>
      </p:pic>
      <p:sp>
        <p:nvSpPr>
          <p:cNvPr id="31" name="Action Button: Custom 15">
            <a:hlinkClick r:id="" action="ppaction://noaction" highlightClick="1">
              <a:snd r:embed="rId6" name="Exemple. Le garcon aime le sport. Il joue au foot.wav"/>
            </a:hlinkClick>
            <a:extLst>
              <a:ext uri="{FF2B5EF4-FFF2-40B4-BE49-F238E27FC236}">
                <a16:creationId xmlns:a16="http://schemas.microsoft.com/office/drawing/2014/main" id="{5E85864D-4E3F-4D62-BDFC-5507ECFF05CD}"/>
              </a:ext>
            </a:extLst>
          </p:cNvPr>
          <p:cNvSpPr/>
          <p:nvPr/>
        </p:nvSpPr>
        <p:spPr>
          <a:xfrm>
            <a:off x="133576" y="3066316"/>
            <a:ext cx="1625920" cy="315604"/>
          </a:xfrm>
          <a:prstGeom prst="actionButtonBlank">
            <a:avLst/>
          </a:prstGeom>
          <a:solidFill>
            <a:srgbClr val="EF3F3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latin typeface="Century Gothic" panose="020B0502020202020204" pitchFamily="34" charset="0"/>
              </a:rPr>
              <a:t>Exemple</a:t>
            </a:r>
            <a:r>
              <a:rPr lang="en-GB" sz="2400" b="1" dirty="0">
                <a:latin typeface="Century Gothic" panose="020B0502020202020204" pitchFamily="34" charset="0"/>
              </a:rPr>
              <a:t>:</a:t>
            </a:r>
          </a:p>
        </p:txBody>
      </p:sp>
      <p:sp>
        <p:nvSpPr>
          <p:cNvPr id="32" name="Action Button: Custom 21">
            <a:hlinkClick r:id="" action="ppaction://noaction" highlightClick="1">
              <a:snd r:embed="rId7" name="Exemple. Les filles restent a la maison. Elles regardent la tele (1).wav"/>
            </a:hlinkClick>
            <a:extLst>
              <a:ext uri="{FF2B5EF4-FFF2-40B4-BE49-F238E27FC236}">
                <a16:creationId xmlns:a16="http://schemas.microsoft.com/office/drawing/2014/main" id="{2369C8C8-ED0A-41F3-A19C-C495C15371C2}"/>
              </a:ext>
            </a:extLst>
          </p:cNvPr>
          <p:cNvSpPr/>
          <p:nvPr/>
        </p:nvSpPr>
        <p:spPr>
          <a:xfrm>
            <a:off x="133577" y="4703597"/>
            <a:ext cx="1625919" cy="332349"/>
          </a:xfrm>
          <a:prstGeom prst="actionButtonBlank">
            <a:avLst/>
          </a:prstGeom>
          <a:solidFill>
            <a:srgbClr val="EF3F3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latin typeface="Century Gothic" panose="020B0502020202020204" pitchFamily="34" charset="0"/>
              </a:rPr>
              <a:t>Exemple</a:t>
            </a:r>
            <a:r>
              <a:rPr lang="en-GB" sz="2400" b="1" dirty="0">
                <a:latin typeface="Century Gothic" panose="020B0502020202020204" pitchFamily="34" charset="0"/>
              </a:rPr>
              <a:t>:</a:t>
            </a:r>
          </a:p>
        </p:txBody>
      </p:sp>
    </p:spTree>
    <p:extLst>
      <p:ext uri="{BB962C8B-B14F-4D97-AF65-F5344CB8AC3E}">
        <p14:creationId xmlns:p14="http://schemas.microsoft.com/office/powerpoint/2010/main" val="32938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showing the correct noun for the verb">
            <a:extLst>
              <a:ext uri="{FF2B5EF4-FFF2-40B4-BE49-F238E27FC236}">
                <a16:creationId xmlns:a16="http://schemas.microsoft.com/office/drawing/2014/main" id="{64A8C0AE-760A-40D8-8440-AE6140291D2D}"/>
              </a:ext>
            </a:extLst>
          </p:cNvPr>
          <p:cNvGraphicFramePr>
            <a:graphicFrameLocks noGrp="1"/>
          </p:cNvGraphicFramePr>
          <p:nvPr>
            <p:extLst>
              <p:ext uri="{D42A27DB-BD31-4B8C-83A1-F6EECF244321}">
                <p14:modId xmlns:p14="http://schemas.microsoft.com/office/powerpoint/2010/main" val="3264010988"/>
              </p:ext>
            </p:extLst>
          </p:nvPr>
        </p:nvGraphicFramePr>
        <p:xfrm>
          <a:off x="246171" y="2255386"/>
          <a:ext cx="11650548" cy="914400"/>
        </p:xfrm>
        <a:graphic>
          <a:graphicData uri="http://schemas.openxmlformats.org/drawingml/2006/table">
            <a:tbl>
              <a:tblPr firstRow="1" bandRow="1">
                <a:tableStyleId>{5940675A-B579-460E-94D1-54222C63F5DA}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99845">
                  <a:extLst>
                    <a:ext uri="{9D8B030D-6E8A-4147-A177-3AD203B41FA5}">
                      <a16:colId xmlns:a16="http://schemas.microsoft.com/office/drawing/2014/main" val="3279107896"/>
                    </a:ext>
                  </a:extLst>
                </a:gridCol>
                <a:gridCol w="2352792">
                  <a:extLst>
                    <a:ext uri="{9D8B030D-6E8A-4147-A177-3AD203B41FA5}">
                      <a16:colId xmlns:a16="http://schemas.microsoft.com/office/drawing/2014/main" val="3713328060"/>
                    </a:ext>
                  </a:extLst>
                </a:gridCol>
                <a:gridCol w="555171">
                  <a:extLst>
                    <a:ext uri="{9D8B030D-6E8A-4147-A177-3AD203B41FA5}">
                      <a16:colId xmlns:a16="http://schemas.microsoft.com/office/drawing/2014/main" val="2738569837"/>
                    </a:ext>
                  </a:extLst>
                </a:gridCol>
                <a:gridCol w="1794681">
                  <a:extLst>
                    <a:ext uri="{9D8B030D-6E8A-4147-A177-3AD203B41FA5}">
                      <a16:colId xmlns:a16="http://schemas.microsoft.com/office/drawing/2014/main" val="842636569"/>
                    </a:ext>
                  </a:extLst>
                </a:gridCol>
                <a:gridCol w="2329638">
                  <a:extLst>
                    <a:ext uri="{9D8B030D-6E8A-4147-A177-3AD203B41FA5}">
                      <a16:colId xmlns:a16="http://schemas.microsoft.com/office/drawing/2014/main" val="2407261797"/>
                    </a:ext>
                  </a:extLst>
                </a:gridCol>
              </a:tblGrid>
              <a:tr h="198120">
                <a:tc rowSpan="2">
                  <a:txBody>
                    <a:bodyPr/>
                    <a:lstStyle/>
                    <a:p>
                      <a:pPr algn="ctr"/>
                      <a:r>
                        <a:rPr lang="en-GB" sz="2000" b="1" dirty="0">
                          <a:solidFill>
                            <a:srgbClr val="002060"/>
                          </a:solidFill>
                          <a:latin typeface="Century Gothic" panose="020B0502020202020204" pitchFamily="34" charset="0"/>
                        </a:rPr>
                        <a:t>1</a:t>
                      </a:r>
                    </a:p>
                  </a:txBody>
                  <a:tcPr anchor="ctr">
                    <a:solidFill>
                      <a:srgbClr val="FDF0F0"/>
                    </a:solidFill>
                  </a:tcPr>
                </a:tc>
                <a:tc>
                  <a:txBody>
                    <a:bodyPr/>
                    <a:lstStyle/>
                    <a:p>
                      <a:r>
                        <a:rPr lang="en-GB" sz="2400" b="1" dirty="0">
                          <a:solidFill>
                            <a:srgbClr val="002060"/>
                          </a:solidFill>
                        </a:rPr>
                        <a:t>Le</a:t>
                      </a:r>
                      <a:r>
                        <a:rPr lang="en-GB" sz="2400" baseline="0" dirty="0">
                          <a:solidFill>
                            <a:srgbClr val="002060"/>
                          </a:solidFill>
                        </a:rPr>
                        <a:t> garçon</a:t>
                      </a:r>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aim_____</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r>
                        <a:rPr lang="en-GB" sz="2400" dirty="0">
                          <a:solidFill>
                            <a:srgbClr val="002060"/>
                          </a:solidFill>
                        </a:rPr>
                        <a:t>la </a:t>
                      </a:r>
                      <a:r>
                        <a:rPr lang="en-GB" sz="2400" dirty="0" err="1">
                          <a:solidFill>
                            <a:srgbClr val="002060"/>
                          </a:solidFill>
                        </a:rPr>
                        <a:t>télé</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les films.</a:t>
                      </a:r>
                      <a:endParaRPr lang="en-GB" sz="2400" dirty="0">
                        <a:solidFill>
                          <a:srgbClr val="002060"/>
                        </a:solidFill>
                        <a:latin typeface="Century Gothic" panose="020B0502020202020204" pitchFamily="34" charset="0"/>
                      </a:endParaRPr>
                    </a:p>
                  </a:txBody>
                  <a:tcPr anchor="ctr">
                    <a:solidFill>
                      <a:srgbClr val="FDF0F0"/>
                    </a:solidFill>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Les</a:t>
                      </a:r>
                      <a:r>
                        <a:rPr lang="en-GB" sz="2400" dirty="0">
                          <a:solidFill>
                            <a:srgbClr val="002060"/>
                          </a:solidFill>
                        </a:rPr>
                        <a:t> </a:t>
                      </a:r>
                      <a:r>
                        <a:rPr lang="en-GB" sz="2400" baseline="0" dirty="0">
                          <a:solidFill>
                            <a:srgbClr val="002060"/>
                          </a:solidFill>
                        </a:rPr>
                        <a:t>garçons</a:t>
                      </a:r>
                      <a:endParaRPr lang="en-GB" sz="2400" dirty="0">
                        <a:solidFill>
                          <a:srgbClr val="002060"/>
                        </a:solidFill>
                        <a:latin typeface="Century Gothic" panose="020B0502020202020204" pitchFamily="34" charset="0"/>
                      </a:endParaRPr>
                    </a:p>
                  </a:txBody>
                  <a:tcPr>
                    <a:solidFill>
                      <a:srgbClr val="FDF0F0"/>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pic>
        <p:nvPicPr>
          <p:cNvPr id="16" name="Picture 15"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957" y="2242510"/>
            <a:ext cx="370098" cy="385518"/>
          </a:xfrm>
          <a:prstGeom prst="rect">
            <a:avLst/>
          </a:prstGeom>
        </p:spPr>
      </p:pic>
      <p:sp>
        <p:nvSpPr>
          <p:cNvPr id="15" name="TextBox 14"/>
          <p:cNvSpPr txBox="1"/>
          <p:nvPr/>
        </p:nvSpPr>
        <p:spPr>
          <a:xfrm>
            <a:off x="3534620" y="2444385"/>
            <a:ext cx="680224"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a:t>
            </a:r>
          </a:p>
        </p:txBody>
      </p:sp>
      <p:sp>
        <p:nvSpPr>
          <p:cNvPr id="17" name="TextBox 16"/>
          <p:cNvSpPr txBox="1"/>
          <p:nvPr/>
        </p:nvSpPr>
        <p:spPr>
          <a:xfrm>
            <a:off x="7336136" y="2481300"/>
            <a:ext cx="68022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il</a:t>
            </a:r>
            <a:endParaRPr lang="en-GB" sz="2400" b="1" dirty="0">
              <a:solidFill>
                <a:schemeClr val="accent5">
                  <a:lumMod val="50000"/>
                </a:schemeClr>
              </a:solidFill>
              <a:latin typeface="Century Gothic" panose="020B0502020202020204" pitchFamily="34" charset="0"/>
            </a:endParaRPr>
          </a:p>
        </p:txBody>
      </p:sp>
      <p:sp>
        <p:nvSpPr>
          <p:cNvPr id="18" name="TextBox 17"/>
          <p:cNvSpPr txBox="1"/>
          <p:nvPr/>
        </p:nvSpPr>
        <p:spPr>
          <a:xfrm>
            <a:off x="8018374" y="2444207"/>
            <a:ext cx="180183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regarde</a:t>
            </a:r>
            <a:endParaRPr lang="en-GB" sz="2400" b="1" dirty="0">
              <a:solidFill>
                <a:schemeClr val="accent5">
                  <a:lumMod val="50000"/>
                </a:schemeClr>
              </a:solidFill>
              <a:latin typeface="Century Gothic" panose="020B0502020202020204" pitchFamily="34" charset="0"/>
            </a:endParaRPr>
          </a:p>
        </p:txBody>
      </p:sp>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38" name="Action Button: Custom 16">
            <a:hlinkClick r:id="" action="ppaction://noaction" highlightClick="1">
              <a:snd r:embed="rId4" name="34. 1..wav"/>
            </a:hlinkClick>
            <a:extLst>
              <a:ext uri="{FF2B5EF4-FFF2-40B4-BE49-F238E27FC236}">
                <a16:creationId xmlns:a16="http://schemas.microsoft.com/office/drawing/2014/main" id="{00B3E4C1-DFF4-46C3-8013-784275E7AA6B}"/>
              </a:ext>
            </a:extLst>
          </p:cNvPr>
          <p:cNvSpPr/>
          <p:nvPr/>
        </p:nvSpPr>
        <p:spPr>
          <a:xfrm>
            <a:off x="18574" y="2403151"/>
            <a:ext cx="508880" cy="540268"/>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Down Arrow Callout 38"/>
          <p:cNvSpPr/>
          <p:nvPr/>
        </p:nvSpPr>
        <p:spPr>
          <a:xfrm>
            <a:off x="1136690" y="919527"/>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Tick the correct one </a:t>
            </a:r>
          </a:p>
        </p:txBody>
      </p:sp>
      <p:sp>
        <p:nvSpPr>
          <p:cNvPr id="40" name="Down Arrow Callout 39"/>
          <p:cNvSpPr/>
          <p:nvPr/>
        </p:nvSpPr>
        <p:spPr>
          <a:xfrm>
            <a:off x="3346714" y="919529"/>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ending </a:t>
            </a:r>
          </a:p>
        </p:txBody>
      </p:sp>
      <p:sp>
        <p:nvSpPr>
          <p:cNvPr id="41" name="Down Arrow Callout 40"/>
          <p:cNvSpPr/>
          <p:nvPr/>
        </p:nvSpPr>
        <p:spPr>
          <a:xfrm>
            <a:off x="5556740" y="919527"/>
            <a:ext cx="270766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pronoun</a:t>
            </a:r>
          </a:p>
        </p:txBody>
      </p:sp>
      <p:sp>
        <p:nvSpPr>
          <p:cNvPr id="42" name="Down Arrow Callout 41"/>
          <p:cNvSpPr/>
          <p:nvPr/>
        </p:nvSpPr>
        <p:spPr>
          <a:xfrm>
            <a:off x="7986480" y="919527"/>
            <a:ext cx="223364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latin typeface="Century Gothic" panose="020B0502020202020204" pitchFamily="34" charset="0"/>
              </a:rPr>
              <a:t>Write the correct verb</a:t>
            </a:r>
          </a:p>
        </p:txBody>
      </p:sp>
      <p:sp>
        <p:nvSpPr>
          <p:cNvPr id="44" name="Title 3"/>
          <p:cNvSpPr>
            <a:spLocks noGrp="1"/>
          </p:cNvSpPr>
          <p:nvPr>
            <p:ph type="title"/>
          </p:nvPr>
        </p:nvSpPr>
        <p:spPr>
          <a:xfrm>
            <a:off x="0" y="213557"/>
            <a:ext cx="2914058" cy="647577"/>
          </a:xfrm>
        </p:spPr>
        <p:txBody>
          <a:bodyPr>
            <a:normAutofit/>
          </a:bodyPr>
          <a:lstStyle/>
          <a:p>
            <a:r>
              <a:rPr lang="en-GB" sz="2800" b="1" dirty="0">
                <a:solidFill>
                  <a:schemeClr val="bg1"/>
                </a:solidFill>
              </a:rPr>
              <a:t>Qui fait quoi ?</a:t>
            </a:r>
          </a:p>
        </p:txBody>
      </p:sp>
      <p:graphicFrame>
        <p:nvGraphicFramePr>
          <p:cNvPr id="48" name="Table 47" descr="table for exercises showing the correct noun for the verb">
            <a:extLst>
              <a:ext uri="{FF2B5EF4-FFF2-40B4-BE49-F238E27FC236}">
                <a16:creationId xmlns:a16="http://schemas.microsoft.com/office/drawing/2014/main" id="{C2085C74-50D1-4BF7-BBC7-AEF810F3DD97}"/>
              </a:ext>
            </a:extLst>
          </p:cNvPr>
          <p:cNvGraphicFramePr>
            <a:graphicFrameLocks noGrp="1"/>
          </p:cNvGraphicFramePr>
          <p:nvPr>
            <p:extLst>
              <p:ext uri="{D42A27DB-BD31-4B8C-83A1-F6EECF244321}">
                <p14:modId xmlns:p14="http://schemas.microsoft.com/office/powerpoint/2010/main" val="3495060851"/>
              </p:ext>
            </p:extLst>
          </p:nvPr>
        </p:nvGraphicFramePr>
        <p:xfrm>
          <a:off x="259373" y="3232785"/>
          <a:ext cx="11650548" cy="914400"/>
        </p:xfrm>
        <a:graphic>
          <a:graphicData uri="http://schemas.openxmlformats.org/drawingml/2006/table">
            <a:tbl>
              <a:tblPr firstRow="1" bandRow="1">
                <a:tableStyleId>{5940675A-B579-460E-94D1-54222C63F5DA}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39866">
                  <a:extLst>
                    <a:ext uri="{9D8B030D-6E8A-4147-A177-3AD203B41FA5}">
                      <a16:colId xmlns:a16="http://schemas.microsoft.com/office/drawing/2014/main" val="3279107896"/>
                    </a:ext>
                  </a:extLst>
                </a:gridCol>
                <a:gridCol w="2113819">
                  <a:extLst>
                    <a:ext uri="{9D8B030D-6E8A-4147-A177-3AD203B41FA5}">
                      <a16:colId xmlns:a16="http://schemas.microsoft.com/office/drawing/2014/main" val="3713328060"/>
                    </a:ext>
                  </a:extLst>
                </a:gridCol>
                <a:gridCol w="857250">
                  <a:extLst>
                    <a:ext uri="{9D8B030D-6E8A-4147-A177-3AD203B41FA5}">
                      <a16:colId xmlns:a16="http://schemas.microsoft.com/office/drawing/2014/main" val="2738569837"/>
                    </a:ext>
                  </a:extLst>
                </a:gridCol>
                <a:gridCol w="1778352">
                  <a:extLst>
                    <a:ext uri="{9D8B030D-6E8A-4147-A177-3AD203B41FA5}">
                      <a16:colId xmlns:a16="http://schemas.microsoft.com/office/drawing/2014/main" val="842636569"/>
                    </a:ext>
                  </a:extLst>
                </a:gridCol>
                <a:gridCol w="2342840">
                  <a:extLst>
                    <a:ext uri="{9D8B030D-6E8A-4147-A177-3AD203B41FA5}">
                      <a16:colId xmlns:a16="http://schemas.microsoft.com/office/drawing/2014/main" val="2407261797"/>
                    </a:ext>
                  </a:extLst>
                </a:gridCol>
              </a:tblGrid>
              <a:tr h="198120">
                <a:tc rowSpan="2">
                  <a:txBody>
                    <a:bodyPr/>
                    <a:lstStyle/>
                    <a:p>
                      <a:pPr algn="ctr"/>
                      <a:r>
                        <a:rPr lang="en-GB" sz="2000" b="1" dirty="0">
                          <a:solidFill>
                            <a:srgbClr val="002060"/>
                          </a:solidFill>
                          <a:latin typeface="Century Gothic" panose="020B0502020202020204" pitchFamily="34" charset="0"/>
                        </a:rPr>
                        <a:t>2</a:t>
                      </a:r>
                    </a:p>
                  </a:txBody>
                  <a:tcPr anchor="ctr">
                    <a:solidFill>
                      <a:srgbClr val="FDF0F0"/>
                    </a:solidFill>
                  </a:tcPr>
                </a:tc>
                <a:tc>
                  <a:txBody>
                    <a:bodyPr/>
                    <a:lstStyle/>
                    <a:p>
                      <a:r>
                        <a:rPr lang="en-GB" sz="2400" b="1" dirty="0">
                          <a:solidFill>
                            <a:srgbClr val="002060"/>
                          </a:solidFill>
                        </a:rPr>
                        <a:t>La</a:t>
                      </a:r>
                      <a:r>
                        <a:rPr lang="en-GB" sz="2400" baseline="0" dirty="0">
                          <a:solidFill>
                            <a:srgbClr val="002060"/>
                          </a:solidFill>
                        </a:rPr>
                        <a:t> fille</a:t>
                      </a:r>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aim_____</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r>
                        <a:rPr lang="en-GB" sz="2400" dirty="0">
                          <a:solidFill>
                            <a:srgbClr val="002060"/>
                          </a:solidFill>
                        </a:rPr>
                        <a:t>la musique;</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avec la radio.</a:t>
                      </a:r>
                      <a:endParaRPr lang="en-GB" sz="2400" dirty="0">
                        <a:solidFill>
                          <a:srgbClr val="002060"/>
                        </a:solidFill>
                        <a:latin typeface="Century Gothic" panose="020B0502020202020204" pitchFamily="34" charset="0"/>
                      </a:endParaRPr>
                    </a:p>
                  </a:txBody>
                  <a:tcPr anchor="ctr">
                    <a:solidFill>
                      <a:srgbClr val="FDF0F0"/>
                    </a:solidFill>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Les</a:t>
                      </a:r>
                      <a:r>
                        <a:rPr lang="en-GB" sz="2400" dirty="0">
                          <a:solidFill>
                            <a:srgbClr val="002060"/>
                          </a:solidFill>
                        </a:rPr>
                        <a:t> </a:t>
                      </a:r>
                      <a:r>
                        <a:rPr lang="en-GB" sz="2400" baseline="0" dirty="0">
                          <a:solidFill>
                            <a:srgbClr val="002060"/>
                          </a:solidFill>
                        </a:rPr>
                        <a:t>filles</a:t>
                      </a:r>
                      <a:endParaRPr lang="en-GB" sz="2400" dirty="0">
                        <a:solidFill>
                          <a:srgbClr val="002060"/>
                        </a:solidFill>
                        <a:latin typeface="Century Gothic" panose="020B0502020202020204" pitchFamily="34" charset="0"/>
                      </a:endParaRPr>
                    </a:p>
                  </a:txBody>
                  <a:tcPr>
                    <a:solidFill>
                      <a:srgbClr val="FDF0F0"/>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graphicFrame>
        <p:nvGraphicFramePr>
          <p:cNvPr id="49" name="Table 48" descr="table for exercises showing the correct noun for the verb">
            <a:extLst>
              <a:ext uri="{FF2B5EF4-FFF2-40B4-BE49-F238E27FC236}">
                <a16:creationId xmlns:a16="http://schemas.microsoft.com/office/drawing/2014/main" id="{38038F4A-8EDE-4D8A-82E2-EDDAEE346A21}"/>
              </a:ext>
            </a:extLst>
          </p:cNvPr>
          <p:cNvGraphicFramePr>
            <a:graphicFrameLocks noGrp="1"/>
          </p:cNvGraphicFramePr>
          <p:nvPr>
            <p:extLst>
              <p:ext uri="{D42A27DB-BD31-4B8C-83A1-F6EECF244321}">
                <p14:modId xmlns:p14="http://schemas.microsoft.com/office/powerpoint/2010/main" val="591717484"/>
              </p:ext>
            </p:extLst>
          </p:nvPr>
        </p:nvGraphicFramePr>
        <p:xfrm>
          <a:off x="246171" y="4251730"/>
          <a:ext cx="11650548" cy="914400"/>
        </p:xfrm>
        <a:graphic>
          <a:graphicData uri="http://schemas.openxmlformats.org/drawingml/2006/table">
            <a:tbl>
              <a:tblPr firstRow="1" bandRow="1">
                <a:tableStyleId>{5940675A-B579-460E-94D1-54222C63F5DA}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99845">
                  <a:extLst>
                    <a:ext uri="{9D8B030D-6E8A-4147-A177-3AD203B41FA5}">
                      <a16:colId xmlns:a16="http://schemas.microsoft.com/office/drawing/2014/main" val="3279107896"/>
                    </a:ext>
                  </a:extLst>
                </a:gridCol>
                <a:gridCol w="2385449">
                  <a:extLst>
                    <a:ext uri="{9D8B030D-6E8A-4147-A177-3AD203B41FA5}">
                      <a16:colId xmlns:a16="http://schemas.microsoft.com/office/drawing/2014/main" val="3713328060"/>
                    </a:ext>
                  </a:extLst>
                </a:gridCol>
                <a:gridCol w="547007">
                  <a:extLst>
                    <a:ext uri="{9D8B030D-6E8A-4147-A177-3AD203B41FA5}">
                      <a16:colId xmlns:a16="http://schemas.microsoft.com/office/drawing/2014/main" val="2738569837"/>
                    </a:ext>
                  </a:extLst>
                </a:gridCol>
                <a:gridCol w="1784281">
                  <a:extLst>
                    <a:ext uri="{9D8B030D-6E8A-4147-A177-3AD203B41FA5}">
                      <a16:colId xmlns:a16="http://schemas.microsoft.com/office/drawing/2014/main" val="842636569"/>
                    </a:ext>
                  </a:extLst>
                </a:gridCol>
                <a:gridCol w="2315545">
                  <a:extLst>
                    <a:ext uri="{9D8B030D-6E8A-4147-A177-3AD203B41FA5}">
                      <a16:colId xmlns:a16="http://schemas.microsoft.com/office/drawing/2014/main" val="2407261797"/>
                    </a:ext>
                  </a:extLst>
                </a:gridCol>
              </a:tblGrid>
              <a:tr h="198120">
                <a:tc rowSpan="2">
                  <a:txBody>
                    <a:bodyPr/>
                    <a:lstStyle/>
                    <a:p>
                      <a:pPr algn="ctr"/>
                      <a:r>
                        <a:rPr lang="en-GB" sz="2000" b="1" dirty="0">
                          <a:solidFill>
                            <a:srgbClr val="002060"/>
                          </a:solidFill>
                          <a:latin typeface="Century Gothic" panose="020B0502020202020204" pitchFamily="34" charset="0"/>
                        </a:rPr>
                        <a:t>3</a:t>
                      </a:r>
                    </a:p>
                  </a:txBody>
                  <a:tcPr anchor="ctr">
                    <a:solidFill>
                      <a:srgbClr val="FDF0F0"/>
                    </a:solidFill>
                  </a:tcPr>
                </a:tc>
                <a:tc>
                  <a:txBody>
                    <a:bodyPr/>
                    <a:lstStyle/>
                    <a:p>
                      <a:r>
                        <a:rPr lang="en-GB" sz="2400" b="1" dirty="0">
                          <a:solidFill>
                            <a:srgbClr val="002060"/>
                          </a:solidFill>
                        </a:rPr>
                        <a:t>Les</a:t>
                      </a:r>
                      <a:r>
                        <a:rPr lang="en-GB" sz="2400" baseline="0" dirty="0">
                          <a:solidFill>
                            <a:srgbClr val="002060"/>
                          </a:solidFill>
                        </a:rPr>
                        <a:t> </a:t>
                      </a:r>
                      <a:r>
                        <a:rPr lang="en-GB" sz="2400" baseline="0" dirty="0" err="1">
                          <a:solidFill>
                            <a:srgbClr val="002060"/>
                          </a:solidFill>
                        </a:rPr>
                        <a:t>médecins</a:t>
                      </a:r>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err="1">
                          <a:solidFill>
                            <a:srgbClr val="002060"/>
                          </a:solidFill>
                        </a:rPr>
                        <a:t>travaill</a:t>
                      </a:r>
                      <a:r>
                        <a:rPr lang="en-GB" sz="2400" dirty="0">
                          <a:solidFill>
                            <a:srgbClr val="002060"/>
                          </a:solidFill>
                        </a:rPr>
                        <a:t>____</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r>
                        <a:rPr lang="en-GB" sz="2400" dirty="0" err="1">
                          <a:solidFill>
                            <a:srgbClr val="002060"/>
                          </a:solidFill>
                        </a:rPr>
                        <a:t>en</a:t>
                      </a:r>
                      <a:r>
                        <a:rPr lang="en-GB" sz="2400" dirty="0">
                          <a:solidFill>
                            <a:srgbClr val="002060"/>
                          </a:solidFill>
                        </a:rPr>
                        <a:t> </a:t>
                      </a:r>
                      <a:r>
                        <a:rPr lang="en-GB" sz="2400" dirty="0" err="1">
                          <a:solidFill>
                            <a:srgbClr val="002060"/>
                          </a:solidFill>
                        </a:rPr>
                        <a:t>Angleterre</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err="1">
                          <a:solidFill>
                            <a:srgbClr val="002060"/>
                          </a:solidFill>
                        </a:rPr>
                        <a:t>anglais</a:t>
                      </a:r>
                      <a:r>
                        <a:rPr lang="en-GB" sz="2400" dirty="0">
                          <a:solidFill>
                            <a:srgbClr val="002060"/>
                          </a:solidFill>
                        </a:rPr>
                        <a:t>.</a:t>
                      </a:r>
                      <a:endParaRPr lang="en-GB" sz="2400" dirty="0">
                        <a:solidFill>
                          <a:srgbClr val="002060"/>
                        </a:solidFill>
                        <a:latin typeface="Century Gothic" panose="020B0502020202020204" pitchFamily="34" charset="0"/>
                      </a:endParaRPr>
                    </a:p>
                  </a:txBody>
                  <a:tcPr anchor="ctr">
                    <a:solidFill>
                      <a:srgbClr val="FDF0F0"/>
                    </a:solidFill>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 </a:t>
                      </a:r>
                      <a:r>
                        <a:rPr lang="en-GB" sz="2400" baseline="0" dirty="0" err="1">
                          <a:solidFill>
                            <a:srgbClr val="002060"/>
                          </a:solidFill>
                        </a:rPr>
                        <a:t>médecin</a:t>
                      </a:r>
                      <a:endParaRPr lang="en-GB" sz="2400" dirty="0">
                        <a:solidFill>
                          <a:srgbClr val="002060"/>
                        </a:solidFill>
                        <a:latin typeface="Century Gothic" panose="020B0502020202020204" pitchFamily="34" charset="0"/>
                      </a:endParaRPr>
                    </a:p>
                  </a:txBody>
                  <a:tcPr>
                    <a:solidFill>
                      <a:srgbClr val="FDF0F0"/>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graphicFrame>
        <p:nvGraphicFramePr>
          <p:cNvPr id="50" name="Table 49" descr="table for exercises showing the correct noun for the verb">
            <a:extLst>
              <a:ext uri="{FF2B5EF4-FFF2-40B4-BE49-F238E27FC236}">
                <a16:creationId xmlns:a16="http://schemas.microsoft.com/office/drawing/2014/main" id="{CAE4E837-663D-45A3-B6E4-81B948AC1F36}"/>
              </a:ext>
            </a:extLst>
          </p:cNvPr>
          <p:cNvGraphicFramePr>
            <a:graphicFrameLocks noGrp="1"/>
          </p:cNvGraphicFramePr>
          <p:nvPr>
            <p:extLst>
              <p:ext uri="{D42A27DB-BD31-4B8C-83A1-F6EECF244321}">
                <p14:modId xmlns:p14="http://schemas.microsoft.com/office/powerpoint/2010/main" val="1113698426"/>
              </p:ext>
            </p:extLst>
          </p:nvPr>
        </p:nvGraphicFramePr>
        <p:xfrm>
          <a:off x="246171" y="5270675"/>
          <a:ext cx="11650548" cy="914400"/>
        </p:xfrm>
        <a:graphic>
          <a:graphicData uri="http://schemas.openxmlformats.org/drawingml/2006/table">
            <a:tbl>
              <a:tblPr firstRow="1" bandRow="1">
                <a:tableStyleId>{5940675A-B579-460E-94D1-54222C63F5DA}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99845">
                  <a:extLst>
                    <a:ext uri="{9D8B030D-6E8A-4147-A177-3AD203B41FA5}">
                      <a16:colId xmlns:a16="http://schemas.microsoft.com/office/drawing/2014/main" val="3279107896"/>
                    </a:ext>
                  </a:extLst>
                </a:gridCol>
                <a:gridCol w="2377284">
                  <a:extLst>
                    <a:ext uri="{9D8B030D-6E8A-4147-A177-3AD203B41FA5}">
                      <a16:colId xmlns:a16="http://schemas.microsoft.com/office/drawing/2014/main" val="3713328060"/>
                    </a:ext>
                  </a:extLst>
                </a:gridCol>
                <a:gridCol w="547008">
                  <a:extLst>
                    <a:ext uri="{9D8B030D-6E8A-4147-A177-3AD203B41FA5}">
                      <a16:colId xmlns:a16="http://schemas.microsoft.com/office/drawing/2014/main" val="2738569837"/>
                    </a:ext>
                  </a:extLst>
                </a:gridCol>
                <a:gridCol w="1791999">
                  <a:extLst>
                    <a:ext uri="{9D8B030D-6E8A-4147-A177-3AD203B41FA5}">
                      <a16:colId xmlns:a16="http://schemas.microsoft.com/office/drawing/2014/main" val="842636569"/>
                    </a:ext>
                  </a:extLst>
                </a:gridCol>
                <a:gridCol w="2315991">
                  <a:extLst>
                    <a:ext uri="{9D8B030D-6E8A-4147-A177-3AD203B41FA5}">
                      <a16:colId xmlns:a16="http://schemas.microsoft.com/office/drawing/2014/main" val="2407261797"/>
                    </a:ext>
                  </a:extLst>
                </a:gridCol>
              </a:tblGrid>
              <a:tr h="198120">
                <a:tc rowSpan="2">
                  <a:txBody>
                    <a:bodyPr/>
                    <a:lstStyle/>
                    <a:p>
                      <a:pPr algn="ctr"/>
                      <a:r>
                        <a:rPr lang="en-GB" sz="2000" b="1" dirty="0">
                          <a:solidFill>
                            <a:srgbClr val="002060"/>
                          </a:solidFill>
                          <a:latin typeface="Century Gothic" panose="020B0502020202020204" pitchFamily="34" charset="0"/>
                        </a:rPr>
                        <a:t>4</a:t>
                      </a:r>
                    </a:p>
                  </a:txBody>
                  <a:tcPr anchor="ctr">
                    <a:solidFill>
                      <a:srgbClr val="FDF0F0"/>
                    </a:solidFill>
                  </a:tcPr>
                </a:tc>
                <a:tc>
                  <a:txBody>
                    <a:bodyPr/>
                    <a:lstStyle/>
                    <a:p>
                      <a:r>
                        <a:rPr lang="en-GB" sz="2400" b="1" dirty="0">
                          <a:solidFill>
                            <a:srgbClr val="002060"/>
                          </a:solidFill>
                        </a:rPr>
                        <a:t>Le</a:t>
                      </a:r>
                      <a:r>
                        <a:rPr lang="en-GB" sz="2400" baseline="0" dirty="0">
                          <a:solidFill>
                            <a:srgbClr val="002060"/>
                          </a:solidFill>
                        </a:rPr>
                        <a:t> chanteur</a:t>
                      </a:r>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aim_____</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r>
                        <a:rPr lang="en-GB" sz="2400" dirty="0">
                          <a:solidFill>
                            <a:srgbClr val="002060"/>
                          </a:solidFill>
                        </a:rPr>
                        <a:t>la musique;</a:t>
                      </a:r>
                      <a:endParaRPr lang="en-GB" sz="2400" dirty="0">
                        <a:solidFill>
                          <a:srgbClr val="002060"/>
                        </a:solidFill>
                        <a:latin typeface="Century Gothic" panose="020B0502020202020204" pitchFamily="34" charset="0"/>
                      </a:endParaRPr>
                    </a:p>
                  </a:txBody>
                  <a:tcPr anchor="ct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endParaRPr lang="en-GB" sz="2400" dirty="0">
                        <a:solidFill>
                          <a:srgbClr val="002060"/>
                        </a:solidFill>
                        <a:latin typeface="Century Gothic" panose="020B0502020202020204" pitchFamily="34" charset="0"/>
                      </a:endParaRPr>
                    </a:p>
                  </a:txBody>
                  <a:tcPr>
                    <a:solidFill>
                      <a:srgbClr val="FDF0F0"/>
                    </a:solidFill>
                  </a:tcPr>
                </a:tc>
                <a:tc rowSpan="2">
                  <a:txBody>
                    <a:bodyPr/>
                    <a:lstStyle/>
                    <a:p>
                      <a:r>
                        <a:rPr lang="en-GB" sz="2400" dirty="0">
                          <a:solidFill>
                            <a:srgbClr val="002060"/>
                          </a:solidFill>
                        </a:rPr>
                        <a:t>la radio.</a:t>
                      </a:r>
                      <a:endParaRPr lang="en-GB" sz="2400" dirty="0">
                        <a:solidFill>
                          <a:srgbClr val="002060"/>
                        </a:solidFill>
                        <a:latin typeface="Century Gothic" panose="020B0502020202020204" pitchFamily="34" charset="0"/>
                      </a:endParaRPr>
                    </a:p>
                  </a:txBody>
                  <a:tcPr anchor="ctr">
                    <a:solidFill>
                      <a:srgbClr val="FDF0F0"/>
                    </a:solidFill>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Les</a:t>
                      </a:r>
                      <a:r>
                        <a:rPr lang="en-GB" sz="2400" dirty="0">
                          <a:solidFill>
                            <a:srgbClr val="002060"/>
                          </a:solidFill>
                        </a:rPr>
                        <a:t> </a:t>
                      </a:r>
                      <a:r>
                        <a:rPr lang="en-GB" sz="2400" baseline="0" dirty="0">
                          <a:solidFill>
                            <a:srgbClr val="002060"/>
                          </a:solidFill>
                        </a:rPr>
                        <a:t>chanteurs</a:t>
                      </a:r>
                      <a:endParaRPr lang="en-GB" sz="2400" dirty="0">
                        <a:solidFill>
                          <a:srgbClr val="002060"/>
                        </a:solidFill>
                        <a:latin typeface="Century Gothic" panose="020B0502020202020204" pitchFamily="34" charset="0"/>
                      </a:endParaRPr>
                    </a:p>
                  </a:txBody>
                  <a:tcPr>
                    <a:solidFill>
                      <a:srgbClr val="FDF0F0"/>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35" name="Action Button: Custom 16">
            <a:hlinkClick r:id="" action="ppaction://noaction" highlightClick="1">
              <a:snd r:embed="rId5" name="34. 2..wav"/>
            </a:hlinkClick>
            <a:extLst>
              <a:ext uri="{FF2B5EF4-FFF2-40B4-BE49-F238E27FC236}">
                <a16:creationId xmlns:a16="http://schemas.microsoft.com/office/drawing/2014/main" id="{5B92A95F-523A-4E36-B65E-94DAE9FBB368}"/>
              </a:ext>
            </a:extLst>
          </p:cNvPr>
          <p:cNvSpPr/>
          <p:nvPr/>
        </p:nvSpPr>
        <p:spPr>
          <a:xfrm>
            <a:off x="18574" y="3355748"/>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6" name="34. 3,.wav"/>
            </a:hlinkClick>
            <a:extLst>
              <a:ext uri="{FF2B5EF4-FFF2-40B4-BE49-F238E27FC236}">
                <a16:creationId xmlns:a16="http://schemas.microsoft.com/office/drawing/2014/main" id="{D4B491BE-DEE1-4BAB-B62E-08BEC8F84C2F}"/>
              </a:ext>
            </a:extLst>
          </p:cNvPr>
          <p:cNvSpPr/>
          <p:nvPr/>
        </p:nvSpPr>
        <p:spPr>
          <a:xfrm>
            <a:off x="4933" y="4382958"/>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7" name="34. 5.wav"/>
            </a:hlinkClick>
            <a:extLst>
              <a:ext uri="{FF2B5EF4-FFF2-40B4-BE49-F238E27FC236}">
                <a16:creationId xmlns:a16="http://schemas.microsoft.com/office/drawing/2014/main" id="{7C5D1C98-B338-48C7-A0D6-9CC93C596CA9}"/>
              </a:ext>
            </a:extLst>
          </p:cNvPr>
          <p:cNvSpPr/>
          <p:nvPr/>
        </p:nvSpPr>
        <p:spPr>
          <a:xfrm>
            <a:off x="18574" y="5410168"/>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122" y="3705294"/>
            <a:ext cx="370098" cy="385518"/>
          </a:xfrm>
          <a:prstGeom prst="rect">
            <a:avLst/>
          </a:prstGeom>
        </p:spPr>
      </p:pic>
      <p:sp>
        <p:nvSpPr>
          <p:cNvPr id="20" name="TextBox 19"/>
          <p:cNvSpPr txBox="1"/>
          <p:nvPr/>
        </p:nvSpPr>
        <p:spPr>
          <a:xfrm>
            <a:off x="3534620" y="3454261"/>
            <a:ext cx="68022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ent</a:t>
            </a:r>
            <a:endParaRPr lang="en-GB" sz="2400" b="1" dirty="0">
              <a:solidFill>
                <a:schemeClr val="accent5">
                  <a:lumMod val="50000"/>
                </a:schemeClr>
              </a:solidFill>
              <a:latin typeface="Century Gothic" panose="020B0502020202020204" pitchFamily="34" charset="0"/>
            </a:endParaRPr>
          </a:p>
        </p:txBody>
      </p:sp>
      <p:sp>
        <p:nvSpPr>
          <p:cNvPr id="21" name="TextBox 20"/>
          <p:cNvSpPr txBox="1"/>
          <p:nvPr/>
        </p:nvSpPr>
        <p:spPr>
          <a:xfrm>
            <a:off x="6957904" y="3469562"/>
            <a:ext cx="1104478"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elles</a:t>
            </a:r>
            <a:endParaRPr lang="en-GB" sz="2400" b="1" dirty="0">
              <a:solidFill>
                <a:schemeClr val="accent5">
                  <a:lumMod val="50000"/>
                </a:schemeClr>
              </a:solidFill>
              <a:latin typeface="Century Gothic" panose="020B0502020202020204" pitchFamily="34" charset="0"/>
            </a:endParaRPr>
          </a:p>
        </p:txBody>
      </p:sp>
      <p:sp>
        <p:nvSpPr>
          <p:cNvPr id="22" name="TextBox 21"/>
          <p:cNvSpPr txBox="1"/>
          <p:nvPr/>
        </p:nvSpPr>
        <p:spPr>
          <a:xfrm>
            <a:off x="7933792" y="3487727"/>
            <a:ext cx="1886416"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chantent</a:t>
            </a:r>
            <a:endParaRPr lang="en-GB" sz="2400" b="1" dirty="0">
              <a:solidFill>
                <a:schemeClr val="accent5">
                  <a:lumMod val="50000"/>
                </a:schemeClr>
              </a:solidFill>
              <a:latin typeface="Century Gothic" panose="020B0502020202020204" pitchFamily="34" charset="0"/>
            </a:endParaRPr>
          </a:p>
        </p:txBody>
      </p:sp>
      <p:pic>
        <p:nvPicPr>
          <p:cNvPr id="23" name="Picture 22"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6006" y="4233945"/>
            <a:ext cx="370098" cy="385518"/>
          </a:xfrm>
          <a:prstGeom prst="rect">
            <a:avLst/>
          </a:prstGeom>
        </p:spPr>
      </p:pic>
      <p:sp>
        <p:nvSpPr>
          <p:cNvPr id="24" name="TextBox 23"/>
          <p:cNvSpPr txBox="1"/>
          <p:nvPr/>
        </p:nvSpPr>
        <p:spPr>
          <a:xfrm>
            <a:off x="3945344" y="4468026"/>
            <a:ext cx="726538"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ent</a:t>
            </a:r>
            <a:endParaRPr lang="en-GB" sz="2400" b="1" dirty="0">
              <a:solidFill>
                <a:schemeClr val="accent5">
                  <a:lumMod val="50000"/>
                </a:schemeClr>
              </a:solidFill>
              <a:latin typeface="Century Gothic" panose="020B0502020202020204" pitchFamily="34" charset="0"/>
            </a:endParaRPr>
          </a:p>
        </p:txBody>
      </p:sp>
      <p:pic>
        <p:nvPicPr>
          <p:cNvPr id="27" name="Picture 26" descr="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960" y="5232135"/>
            <a:ext cx="370098" cy="385518"/>
          </a:xfrm>
          <a:prstGeom prst="rect">
            <a:avLst/>
          </a:prstGeom>
        </p:spPr>
      </p:pic>
      <p:sp>
        <p:nvSpPr>
          <p:cNvPr id="25" name="TextBox 24"/>
          <p:cNvSpPr txBox="1"/>
          <p:nvPr/>
        </p:nvSpPr>
        <p:spPr>
          <a:xfrm>
            <a:off x="7252031" y="4505643"/>
            <a:ext cx="574674"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ils</a:t>
            </a:r>
            <a:endParaRPr lang="en-GB" sz="2400" b="1" dirty="0">
              <a:solidFill>
                <a:schemeClr val="accent5">
                  <a:lumMod val="50000"/>
                </a:schemeClr>
              </a:solidFill>
              <a:latin typeface="Century Gothic" panose="020B0502020202020204" pitchFamily="34" charset="0"/>
            </a:endParaRPr>
          </a:p>
        </p:txBody>
      </p:sp>
      <p:sp>
        <p:nvSpPr>
          <p:cNvPr id="26" name="TextBox 25"/>
          <p:cNvSpPr txBox="1"/>
          <p:nvPr/>
        </p:nvSpPr>
        <p:spPr>
          <a:xfrm>
            <a:off x="7986480" y="4478097"/>
            <a:ext cx="1274692"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parlent</a:t>
            </a:r>
            <a:endParaRPr lang="en-GB" sz="2400" b="1" dirty="0">
              <a:solidFill>
                <a:schemeClr val="accent5">
                  <a:lumMod val="50000"/>
                </a:schemeClr>
              </a:solidFill>
              <a:latin typeface="Century Gothic" panose="020B0502020202020204" pitchFamily="34" charset="0"/>
            </a:endParaRPr>
          </a:p>
        </p:txBody>
      </p:sp>
      <p:sp>
        <p:nvSpPr>
          <p:cNvPr id="29" name="TextBox 28"/>
          <p:cNvSpPr txBox="1"/>
          <p:nvPr/>
        </p:nvSpPr>
        <p:spPr>
          <a:xfrm>
            <a:off x="3513323" y="5489366"/>
            <a:ext cx="348841" cy="468863"/>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a:t>
            </a:r>
          </a:p>
        </p:txBody>
      </p:sp>
      <p:sp>
        <p:nvSpPr>
          <p:cNvPr id="30" name="TextBox 29"/>
          <p:cNvSpPr txBox="1"/>
          <p:nvPr/>
        </p:nvSpPr>
        <p:spPr>
          <a:xfrm>
            <a:off x="7336136" y="5529027"/>
            <a:ext cx="348841" cy="468863"/>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il</a:t>
            </a:r>
            <a:endParaRPr lang="en-GB" sz="2400" b="1" dirty="0">
              <a:solidFill>
                <a:schemeClr val="accent5">
                  <a:lumMod val="50000"/>
                </a:schemeClr>
              </a:solidFill>
              <a:latin typeface="Century Gothic" panose="020B0502020202020204" pitchFamily="34" charset="0"/>
            </a:endParaRPr>
          </a:p>
        </p:txBody>
      </p:sp>
      <p:sp>
        <p:nvSpPr>
          <p:cNvPr id="31" name="TextBox 30"/>
          <p:cNvSpPr txBox="1"/>
          <p:nvPr/>
        </p:nvSpPr>
        <p:spPr>
          <a:xfrm>
            <a:off x="8078493" y="5503460"/>
            <a:ext cx="1436210" cy="461665"/>
          </a:xfrm>
          <a:prstGeom prst="rect">
            <a:avLst/>
          </a:prstGeom>
          <a:noFill/>
        </p:spPr>
        <p:txBody>
          <a:bodyPr wrap="square" rtlCol="0">
            <a:spAutoFit/>
          </a:bodyPr>
          <a:lstStyle/>
          <a:p>
            <a:r>
              <a:rPr lang="en-GB" sz="2400" b="1" dirty="0" err="1">
                <a:solidFill>
                  <a:schemeClr val="accent5">
                    <a:lumMod val="50000"/>
                  </a:schemeClr>
                </a:solidFill>
                <a:latin typeface="Century Gothic" panose="020B0502020202020204" pitchFamily="34" charset="0"/>
              </a:rPr>
              <a:t>écoute</a:t>
            </a:r>
            <a:endParaRPr lang="en-GB" sz="24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07332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2" grpId="0"/>
      <p:bldP spid="24" grpId="0"/>
      <p:bldP spid="25" grpId="0"/>
      <p:bldP spid="26" grpId="0"/>
      <p:bldP spid="29" grpId="0"/>
      <p:bldP spid="3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DAC9C2-DFB4-48C8-8026-10EC5AB18400}"/>
              </a:ext>
            </a:extLst>
          </p:cNvPr>
          <p:cNvSpPr>
            <a:spLocks noGrp="1"/>
          </p:cNvSpPr>
          <p:nvPr>
            <p:ph type="title"/>
          </p:nvPr>
        </p:nvSpPr>
        <p:spPr>
          <a:xfrm>
            <a:off x="-1" y="213557"/>
            <a:ext cx="5745707"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a:t>
            </a:r>
          </a:p>
        </p:txBody>
      </p:sp>
      <p:pic>
        <p:nvPicPr>
          <p:cNvPr id="4" name="Picture 3">
            <a:extLst>
              <a:ext uri="{FF2B5EF4-FFF2-40B4-BE49-F238E27FC236}">
                <a16:creationId xmlns:a16="http://schemas.microsoft.com/office/drawing/2014/main" id="{CD4CFBC7-F639-47C3-A0BE-E14AA5FA1D43}"/>
              </a:ext>
            </a:extLst>
          </p:cNvPr>
          <p:cNvPicPr>
            <a:picLocks noChangeAspect="1"/>
          </p:cNvPicPr>
          <p:nvPr/>
        </p:nvPicPr>
        <p:blipFill>
          <a:blip r:embed="rId3"/>
          <a:stretch>
            <a:fillRect/>
          </a:stretch>
        </p:blipFill>
        <p:spPr>
          <a:xfrm>
            <a:off x="9842126" y="213557"/>
            <a:ext cx="2170364" cy="536494"/>
          </a:xfrm>
          <a:prstGeom prst="rect">
            <a:avLst/>
          </a:prstGeom>
        </p:spPr>
      </p:pic>
      <p:sp>
        <p:nvSpPr>
          <p:cNvPr id="12" name="TextBox 11">
            <a:extLst>
              <a:ext uri="{FF2B5EF4-FFF2-40B4-BE49-F238E27FC236}">
                <a16:creationId xmlns:a16="http://schemas.microsoft.com/office/drawing/2014/main" id="{6BAC273D-EF3C-4D38-B721-444A742622E9}"/>
              </a:ext>
            </a:extLst>
          </p:cNvPr>
          <p:cNvSpPr txBox="1"/>
          <p:nvPr/>
        </p:nvSpPr>
        <p:spPr>
          <a:xfrm>
            <a:off x="3846477" y="5195084"/>
            <a:ext cx="521209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r>
              <a:rPr lang="en-GB" sz="2000" b="1" u="sng" dirty="0">
                <a:solidFill>
                  <a:srgbClr val="002060"/>
                </a:solidFill>
                <a:latin typeface="Century Gothic" panose="020B0502020202020204" pitchFamily="34" charset="0"/>
              </a:rPr>
              <a:t>the </a:t>
            </a:r>
            <a:r>
              <a:rPr lang="en-GB" sz="2000" b="1" u="sng" dirty="0" err="1">
                <a:solidFill>
                  <a:srgbClr val="002060"/>
                </a:solidFill>
                <a:latin typeface="Century Gothic" panose="020B0502020202020204" pitchFamily="34" charset="0"/>
              </a:rPr>
              <a:t>dog</a:t>
            </a:r>
            <a:r>
              <a:rPr lang="en-GB" sz="2000" dirty="0" err="1">
                <a:solidFill>
                  <a:srgbClr val="002060"/>
                </a:solidFill>
                <a:latin typeface="Century Gothic" panose="020B0502020202020204" pitchFamily="34" charset="0"/>
              </a:rPr>
              <a:t>|</a:t>
            </a:r>
            <a:r>
              <a:rPr lang="en-GB" sz="2000" b="1" u="sng" dirty="0" err="1">
                <a:solidFill>
                  <a:srgbClr val="002060"/>
                </a:solidFill>
                <a:latin typeface="Century Gothic" panose="020B0502020202020204" pitchFamily="34" charset="0"/>
              </a:rPr>
              <a:t>the</a:t>
            </a:r>
            <a:r>
              <a:rPr lang="en-GB" sz="2000" b="1" u="sng" dirty="0">
                <a:solidFill>
                  <a:srgbClr val="002060"/>
                </a:solidFill>
                <a:latin typeface="Century Gothic" panose="020B0502020202020204" pitchFamily="34" charset="0"/>
              </a:rPr>
              <a:t> dogs </a:t>
            </a:r>
            <a:r>
              <a:rPr lang="en-GB" sz="2000" dirty="0">
                <a:solidFill>
                  <a:srgbClr val="002060"/>
                </a:solidFill>
                <a:latin typeface="Century Gothic" panose="020B0502020202020204" pitchFamily="34" charset="0"/>
              </a:rPr>
              <a:t>play in the sand)</a:t>
            </a:r>
          </a:p>
        </p:txBody>
      </p:sp>
      <p:sp>
        <p:nvSpPr>
          <p:cNvPr id="13" name="Rectangle 12">
            <a:extLst>
              <a:ext uri="{FF2B5EF4-FFF2-40B4-BE49-F238E27FC236}">
                <a16:creationId xmlns:a16="http://schemas.microsoft.com/office/drawing/2014/main" id="{EB8887E4-7047-4692-9CB8-1222CF20B77C}"/>
              </a:ext>
            </a:extLst>
          </p:cNvPr>
          <p:cNvSpPr/>
          <p:nvPr/>
        </p:nvSpPr>
        <p:spPr>
          <a:xfrm>
            <a:off x="84568" y="1093251"/>
            <a:ext cx="293381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3" name="TextBox 22">
            <a:extLst>
              <a:ext uri="{FF2B5EF4-FFF2-40B4-BE49-F238E27FC236}">
                <a16:creationId xmlns:a16="http://schemas.microsoft.com/office/drawing/2014/main" id="{0ADB6000-F533-4FBA-84A3-CCCC8C96FEE4}"/>
              </a:ext>
            </a:extLst>
          </p:cNvPr>
          <p:cNvSpPr txBox="1"/>
          <p:nvPr/>
        </p:nvSpPr>
        <p:spPr>
          <a:xfrm>
            <a:off x="8097080" y="3628764"/>
            <a:ext cx="4246219" cy="461665"/>
          </a:xfrm>
          <a:prstGeom prst="rect">
            <a:avLst/>
          </a:prstGeom>
          <a:noFill/>
        </p:spPr>
        <p:txBody>
          <a:bodyPr wrap="square" rtlCol="0">
            <a:spAutoFit/>
          </a:bodyPr>
          <a:lstStyle/>
          <a:p>
            <a:r>
              <a:rPr lang="en-GB" sz="2400" dirty="0"/>
              <a:t>__________________________</a:t>
            </a:r>
          </a:p>
        </p:txBody>
      </p:sp>
      <p:sp>
        <p:nvSpPr>
          <p:cNvPr id="24" name="TextBox 23">
            <a:extLst>
              <a:ext uri="{FF2B5EF4-FFF2-40B4-BE49-F238E27FC236}">
                <a16:creationId xmlns:a16="http://schemas.microsoft.com/office/drawing/2014/main" id="{D197A04E-6CC9-4362-9E49-1FEF7FCCC798}"/>
              </a:ext>
            </a:extLst>
          </p:cNvPr>
          <p:cNvSpPr txBox="1"/>
          <p:nvPr/>
        </p:nvSpPr>
        <p:spPr>
          <a:xfrm>
            <a:off x="9204090" y="2733010"/>
            <a:ext cx="2149948" cy="707886"/>
          </a:xfrm>
          <a:prstGeom prst="rect">
            <a:avLst/>
          </a:prstGeom>
          <a:noFill/>
        </p:spPr>
        <p:txBody>
          <a:bodyPr wrap="square" rtlCol="0">
            <a:spAutoFit/>
          </a:bodyPr>
          <a:lstStyle/>
          <a:p>
            <a:r>
              <a:rPr lang="en-GB" sz="4000" b="1" dirty="0">
                <a:solidFill>
                  <a:srgbClr val="002060"/>
                </a:solidFill>
                <a:sym typeface="Wingdings" panose="05000000000000000000" pitchFamily="2" charset="2"/>
              </a:rPr>
              <a:t> 1B</a:t>
            </a:r>
            <a:endParaRPr lang="en-GB" sz="4000" b="1" dirty="0">
              <a:solidFill>
                <a:srgbClr val="002060"/>
              </a:solidFill>
            </a:endParaRPr>
          </a:p>
        </p:txBody>
      </p:sp>
      <p:sp>
        <p:nvSpPr>
          <p:cNvPr id="9" name="TextBox 8">
            <a:extLst>
              <a:ext uri="{FF2B5EF4-FFF2-40B4-BE49-F238E27FC236}">
                <a16:creationId xmlns:a16="http://schemas.microsoft.com/office/drawing/2014/main" id="{AAE88145-423C-4E5B-9040-4AB6AF214B51}"/>
              </a:ext>
            </a:extLst>
          </p:cNvPr>
          <p:cNvSpPr txBox="1"/>
          <p:nvPr/>
        </p:nvSpPr>
        <p:spPr>
          <a:xfrm>
            <a:off x="3026495" y="1207344"/>
            <a:ext cx="10912811" cy="461665"/>
          </a:xfrm>
          <a:prstGeom prst="rect">
            <a:avLst/>
          </a:prstGeom>
          <a:noFill/>
        </p:spPr>
        <p:txBody>
          <a:bodyPr wrap="square" rtlCol="0">
            <a:spAutoFit/>
          </a:bodyPr>
          <a:lstStyle/>
          <a:p>
            <a:r>
              <a:rPr lang="en-GB" sz="2400" dirty="0">
                <a:solidFill>
                  <a:srgbClr val="002060"/>
                </a:solidFill>
              </a:rPr>
              <a:t>Say your choice of sentence (A or B) in French.</a:t>
            </a:r>
          </a:p>
        </p:txBody>
      </p:sp>
      <p:sp>
        <p:nvSpPr>
          <p:cNvPr id="20" name="Rectangle 19">
            <a:extLst>
              <a:ext uri="{FF2B5EF4-FFF2-40B4-BE49-F238E27FC236}">
                <a16:creationId xmlns:a16="http://schemas.microsoft.com/office/drawing/2014/main" id="{94AEEEC8-9E44-4048-B611-F6CD0B8A90EA}"/>
              </a:ext>
            </a:extLst>
          </p:cNvPr>
          <p:cNvSpPr/>
          <p:nvPr/>
        </p:nvSpPr>
        <p:spPr>
          <a:xfrm>
            <a:off x="92680" y="1746698"/>
            <a:ext cx="293381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2" name="TextBox 21">
            <a:extLst>
              <a:ext uri="{FF2B5EF4-FFF2-40B4-BE49-F238E27FC236}">
                <a16:creationId xmlns:a16="http://schemas.microsoft.com/office/drawing/2014/main" id="{9D5CEEDA-598F-49D6-8F75-3B4A82B6E296}"/>
              </a:ext>
            </a:extLst>
          </p:cNvPr>
          <p:cNvSpPr txBox="1"/>
          <p:nvPr/>
        </p:nvSpPr>
        <p:spPr>
          <a:xfrm>
            <a:off x="3026495" y="1809212"/>
            <a:ext cx="9267105" cy="461665"/>
          </a:xfrm>
          <a:prstGeom prst="rect">
            <a:avLst/>
          </a:prstGeom>
          <a:noFill/>
        </p:spPr>
        <p:txBody>
          <a:bodyPr wrap="square" rtlCol="0">
            <a:spAutoFit/>
          </a:bodyPr>
          <a:lstStyle/>
          <a:p>
            <a:r>
              <a:rPr lang="en-GB" sz="2400" dirty="0">
                <a:solidFill>
                  <a:srgbClr val="002060"/>
                </a:solidFill>
              </a:rPr>
              <a:t>Listen and write A or B and the full sentence in French.</a:t>
            </a:r>
          </a:p>
        </p:txBody>
      </p:sp>
      <p:pic>
        <p:nvPicPr>
          <p:cNvPr id="11" name="Picture 10" descr="A blue and white person with a letter&#10;&#10;Description automatically generated">
            <a:extLst>
              <a:ext uri="{FF2B5EF4-FFF2-40B4-BE49-F238E27FC236}">
                <a16:creationId xmlns:a16="http://schemas.microsoft.com/office/drawing/2014/main" id="{3ABD3790-B20E-4874-9DC6-2349D5A95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28907"/>
            <a:ext cx="1438116" cy="1507389"/>
          </a:xfrm>
          <a:prstGeom prst="rect">
            <a:avLst/>
          </a:prstGeom>
        </p:spPr>
      </p:pic>
      <p:pic>
        <p:nvPicPr>
          <p:cNvPr id="16" name="Picture 15" descr="A blue and white logo&#10;&#10;Description automatically generated">
            <a:extLst>
              <a:ext uri="{FF2B5EF4-FFF2-40B4-BE49-F238E27FC236}">
                <a16:creationId xmlns:a16="http://schemas.microsoft.com/office/drawing/2014/main" id="{9BBE2E6D-F7A7-4D8D-8B29-4ACF6691C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7941" y="2293975"/>
            <a:ext cx="1435345" cy="1510160"/>
          </a:xfrm>
          <a:prstGeom prst="rect">
            <a:avLst/>
          </a:prstGeom>
        </p:spPr>
      </p:pic>
      <p:sp>
        <p:nvSpPr>
          <p:cNvPr id="26" name="Speech Bubble: Rectangle with Corners Rounded 25">
            <a:extLst>
              <a:ext uri="{FF2B5EF4-FFF2-40B4-BE49-F238E27FC236}">
                <a16:creationId xmlns:a16="http://schemas.microsoft.com/office/drawing/2014/main" id="{EF7F4E5B-1707-49AB-85D8-04F63E9BC6CE}"/>
              </a:ext>
            </a:extLst>
          </p:cNvPr>
          <p:cNvSpPr/>
          <p:nvPr/>
        </p:nvSpPr>
        <p:spPr>
          <a:xfrm>
            <a:off x="1489182" y="3121711"/>
            <a:ext cx="2197884" cy="1246235"/>
          </a:xfrm>
          <a:prstGeom prst="wedgeRoundRectCallout">
            <a:avLst>
              <a:gd name="adj1" fmla="val -62099"/>
              <a:gd name="adj2" fmla="val -155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E521161D-23C7-4C1B-9510-3ADB4DF755CF}"/>
              </a:ext>
            </a:extLst>
          </p:cNvPr>
          <p:cNvPicPr>
            <a:picLocks noChangeAspect="1"/>
          </p:cNvPicPr>
          <p:nvPr/>
        </p:nvPicPr>
        <p:blipFill>
          <a:blip r:embed="rId6"/>
          <a:stretch>
            <a:fillRect/>
          </a:stretch>
        </p:blipFill>
        <p:spPr>
          <a:xfrm>
            <a:off x="3816205" y="2896100"/>
            <a:ext cx="4151736" cy="2243522"/>
          </a:xfrm>
          <a:prstGeom prst="rect">
            <a:avLst/>
          </a:prstGeom>
        </p:spPr>
      </p:pic>
      <p:sp>
        <p:nvSpPr>
          <p:cNvPr id="17" name="TextBox 16">
            <a:extLst>
              <a:ext uri="{FF2B5EF4-FFF2-40B4-BE49-F238E27FC236}">
                <a16:creationId xmlns:a16="http://schemas.microsoft.com/office/drawing/2014/main" id="{B1302518-C8EB-4639-BF5A-86B93F17E158}"/>
              </a:ext>
            </a:extLst>
          </p:cNvPr>
          <p:cNvSpPr txBox="1"/>
          <p:nvPr/>
        </p:nvSpPr>
        <p:spPr>
          <a:xfrm>
            <a:off x="1638705" y="3144663"/>
            <a:ext cx="2197885" cy="1200329"/>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Les </a:t>
            </a:r>
            <a:r>
              <a:rPr lang="en-GB" sz="2400" dirty="0" err="1">
                <a:solidFill>
                  <a:schemeClr val="bg1"/>
                </a:solidFill>
                <a:latin typeface="Century Gothic" panose="020B0502020202020204" pitchFamily="34" charset="0"/>
              </a:rPr>
              <a:t>chiens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jouent</a:t>
            </a:r>
            <a:r>
              <a:rPr lang="en-GB" sz="2400" dirty="0">
                <a:solidFill>
                  <a:schemeClr val="bg1"/>
                </a:solidFill>
                <a:latin typeface="Century Gothic" panose="020B0502020202020204" pitchFamily="34" charset="0"/>
              </a:rPr>
              <a:t> dans le sable.</a:t>
            </a:r>
          </a:p>
        </p:txBody>
      </p:sp>
      <p:sp>
        <p:nvSpPr>
          <p:cNvPr id="25" name="Rectangle: Rounded Corners 24">
            <a:extLst>
              <a:ext uri="{FF2B5EF4-FFF2-40B4-BE49-F238E27FC236}">
                <a16:creationId xmlns:a16="http://schemas.microsoft.com/office/drawing/2014/main" id="{38BCF379-32C3-4FEF-A680-2AAD7081D9EA}"/>
              </a:ext>
            </a:extLst>
          </p:cNvPr>
          <p:cNvSpPr/>
          <p:nvPr/>
        </p:nvSpPr>
        <p:spPr>
          <a:xfrm>
            <a:off x="6096000" y="4546399"/>
            <a:ext cx="1727200" cy="564376"/>
          </a:xfrm>
          <a:custGeom>
            <a:avLst/>
            <a:gdLst>
              <a:gd name="connsiteX0" fmla="*/ 0 w 1727200"/>
              <a:gd name="connsiteY0" fmla="*/ 94065 h 564376"/>
              <a:gd name="connsiteX1" fmla="*/ 94065 w 1727200"/>
              <a:gd name="connsiteY1" fmla="*/ 0 h 564376"/>
              <a:gd name="connsiteX2" fmla="*/ 576307 w 1727200"/>
              <a:gd name="connsiteY2" fmla="*/ 0 h 564376"/>
              <a:gd name="connsiteX3" fmla="*/ 1104721 w 1727200"/>
              <a:gd name="connsiteY3" fmla="*/ 0 h 564376"/>
              <a:gd name="connsiteX4" fmla="*/ 1633135 w 1727200"/>
              <a:gd name="connsiteY4" fmla="*/ 0 h 564376"/>
              <a:gd name="connsiteX5" fmla="*/ 1727200 w 1727200"/>
              <a:gd name="connsiteY5" fmla="*/ 94065 h 564376"/>
              <a:gd name="connsiteX6" fmla="*/ 1727200 w 1727200"/>
              <a:gd name="connsiteY6" fmla="*/ 470311 h 564376"/>
              <a:gd name="connsiteX7" fmla="*/ 1633135 w 1727200"/>
              <a:gd name="connsiteY7" fmla="*/ 564376 h 564376"/>
              <a:gd name="connsiteX8" fmla="*/ 1089330 w 1727200"/>
              <a:gd name="connsiteY8" fmla="*/ 564376 h 564376"/>
              <a:gd name="connsiteX9" fmla="*/ 607088 w 1727200"/>
              <a:gd name="connsiteY9" fmla="*/ 564376 h 564376"/>
              <a:gd name="connsiteX10" fmla="*/ 94065 w 1727200"/>
              <a:gd name="connsiteY10" fmla="*/ 564376 h 564376"/>
              <a:gd name="connsiteX11" fmla="*/ 0 w 1727200"/>
              <a:gd name="connsiteY11" fmla="*/ 470311 h 564376"/>
              <a:gd name="connsiteX12" fmla="*/ 0 w 1727200"/>
              <a:gd name="connsiteY12" fmla="*/ 94065 h 56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7200" h="564376" extrusionOk="0">
                <a:moveTo>
                  <a:pt x="0" y="94065"/>
                </a:moveTo>
                <a:cubicBezTo>
                  <a:pt x="-12918" y="39733"/>
                  <a:pt x="50280" y="-2152"/>
                  <a:pt x="94065" y="0"/>
                </a:cubicBezTo>
                <a:cubicBezTo>
                  <a:pt x="293217" y="-47821"/>
                  <a:pt x="366894" y="29385"/>
                  <a:pt x="576307" y="0"/>
                </a:cubicBezTo>
                <a:cubicBezTo>
                  <a:pt x="785720" y="-29385"/>
                  <a:pt x="869636" y="22400"/>
                  <a:pt x="1104721" y="0"/>
                </a:cubicBezTo>
                <a:cubicBezTo>
                  <a:pt x="1339806" y="-22400"/>
                  <a:pt x="1380590" y="43217"/>
                  <a:pt x="1633135" y="0"/>
                </a:cubicBezTo>
                <a:cubicBezTo>
                  <a:pt x="1677881" y="-13499"/>
                  <a:pt x="1736490" y="41994"/>
                  <a:pt x="1727200" y="94065"/>
                </a:cubicBezTo>
                <a:cubicBezTo>
                  <a:pt x="1769346" y="244579"/>
                  <a:pt x="1709077" y="333789"/>
                  <a:pt x="1727200" y="470311"/>
                </a:cubicBezTo>
                <a:cubicBezTo>
                  <a:pt x="1721814" y="517410"/>
                  <a:pt x="1680314" y="566119"/>
                  <a:pt x="1633135" y="564376"/>
                </a:cubicBezTo>
                <a:cubicBezTo>
                  <a:pt x="1520829" y="600433"/>
                  <a:pt x="1224800" y="544274"/>
                  <a:pt x="1089330" y="564376"/>
                </a:cubicBezTo>
                <a:cubicBezTo>
                  <a:pt x="953860" y="584478"/>
                  <a:pt x="728564" y="551399"/>
                  <a:pt x="607088" y="564376"/>
                </a:cubicBezTo>
                <a:cubicBezTo>
                  <a:pt x="485612" y="577353"/>
                  <a:pt x="256790" y="509435"/>
                  <a:pt x="94065" y="564376"/>
                </a:cubicBezTo>
                <a:cubicBezTo>
                  <a:pt x="48248" y="557571"/>
                  <a:pt x="5830" y="523857"/>
                  <a:pt x="0" y="470311"/>
                </a:cubicBezTo>
                <a:cubicBezTo>
                  <a:pt x="-11389" y="288656"/>
                  <a:pt x="22705" y="237280"/>
                  <a:pt x="0" y="94065"/>
                </a:cubicBezTo>
                <a:close/>
              </a:path>
            </a:pathLst>
          </a:custGeom>
          <a:noFill/>
          <a:ln w="76200">
            <a:solidFill>
              <a:srgbClr val="EF4036"/>
            </a:solidFill>
            <a:extLst>
              <a:ext uri="{C807C97D-BFC1-408E-A445-0C87EB9F89A2}">
                <ask:lineSketchStyleProps xmlns:ask="http://schemas.microsoft.com/office/drawing/2018/sketchyshapes" sd="396729772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654AED4F-C1D0-4A4F-B38A-1704C9D90FE5}"/>
              </a:ext>
            </a:extLst>
          </p:cNvPr>
          <p:cNvSpPr txBox="1"/>
          <p:nvPr/>
        </p:nvSpPr>
        <p:spPr>
          <a:xfrm>
            <a:off x="8208854" y="3604080"/>
            <a:ext cx="4570124" cy="400110"/>
          </a:xfrm>
          <a:prstGeom prst="rect">
            <a:avLst/>
          </a:prstGeom>
          <a:noFill/>
        </p:spPr>
        <p:txBody>
          <a:bodyPr wrap="square" rtlCol="0">
            <a:spAutoFit/>
          </a:bodyPr>
          <a:lstStyle/>
          <a:p>
            <a:r>
              <a:rPr lang="en-GB" sz="2000" b="1" dirty="0">
                <a:solidFill>
                  <a:srgbClr val="002060"/>
                </a:solidFill>
                <a:sym typeface="Wingdings" panose="05000000000000000000" pitchFamily="2" charset="2"/>
              </a:rPr>
              <a:t>les </a:t>
            </a:r>
            <a:r>
              <a:rPr lang="en-GB" sz="2000" b="1" dirty="0" err="1">
                <a:solidFill>
                  <a:srgbClr val="002060"/>
                </a:solidFill>
                <a:sym typeface="Wingdings" panose="05000000000000000000" pitchFamily="2" charset="2"/>
              </a:rPr>
              <a:t>chiens</a:t>
            </a:r>
            <a:r>
              <a:rPr lang="en-GB" sz="2000" b="1" dirty="0">
                <a:solidFill>
                  <a:srgbClr val="002060"/>
                </a:solidFill>
                <a:sym typeface="Wingdings" panose="05000000000000000000" pitchFamily="2" charset="2"/>
              </a:rPr>
              <a:t> </a:t>
            </a:r>
            <a:r>
              <a:rPr lang="en-GB" sz="2000" b="1" dirty="0" err="1">
                <a:solidFill>
                  <a:srgbClr val="002060"/>
                </a:solidFill>
                <a:sym typeface="Wingdings" panose="05000000000000000000" pitchFamily="2" charset="2"/>
              </a:rPr>
              <a:t>jouent</a:t>
            </a:r>
            <a:r>
              <a:rPr lang="en-GB" sz="2000" b="1" dirty="0">
                <a:solidFill>
                  <a:srgbClr val="002060"/>
                </a:solidFill>
                <a:sym typeface="Wingdings" panose="05000000000000000000" pitchFamily="2" charset="2"/>
              </a:rPr>
              <a:t> dans le sable.</a:t>
            </a:r>
            <a:endParaRPr lang="en-GB" sz="2000" b="1" dirty="0">
              <a:solidFill>
                <a:srgbClr val="002060"/>
              </a:solidFill>
            </a:endParaRPr>
          </a:p>
        </p:txBody>
      </p:sp>
      <p:sp>
        <p:nvSpPr>
          <p:cNvPr id="29" name="TextBox 28">
            <a:extLst>
              <a:ext uri="{FF2B5EF4-FFF2-40B4-BE49-F238E27FC236}">
                <a16:creationId xmlns:a16="http://schemas.microsoft.com/office/drawing/2014/main" id="{BFF0977C-C826-4DF4-97CD-83A846166605}"/>
              </a:ext>
            </a:extLst>
          </p:cNvPr>
          <p:cNvSpPr txBox="1"/>
          <p:nvPr/>
        </p:nvSpPr>
        <p:spPr>
          <a:xfrm>
            <a:off x="9288418" y="3041370"/>
            <a:ext cx="4246219" cy="461665"/>
          </a:xfrm>
          <a:prstGeom prst="rect">
            <a:avLst/>
          </a:prstGeom>
          <a:noFill/>
        </p:spPr>
        <p:txBody>
          <a:bodyPr wrap="square" rtlCol="0">
            <a:spAutoFit/>
          </a:bodyPr>
          <a:lstStyle/>
          <a:p>
            <a:r>
              <a:rPr lang="en-GB" sz="2400" dirty="0"/>
              <a:t>____________</a:t>
            </a:r>
          </a:p>
        </p:txBody>
      </p:sp>
    </p:spTree>
    <p:extLst>
      <p:ext uri="{BB962C8B-B14F-4D97-AF65-F5344CB8AC3E}">
        <p14:creationId xmlns:p14="http://schemas.microsoft.com/office/powerpoint/2010/main" val="21660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17" grpId="0"/>
      <p:bldP spid="25"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0" y="213557"/>
            <a:ext cx="6673755"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 [1/2]</a:t>
            </a:r>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4" y="1688655"/>
            <a:ext cx="394269" cy="461665"/>
          </a:xfrm>
          <a:prstGeom prst="rect">
            <a:avLst/>
          </a:prstGeom>
          <a:noFill/>
        </p:spPr>
        <p:txBody>
          <a:bodyPr wrap="square" rtlCol="0">
            <a:spAutoFit/>
          </a:bodyPr>
          <a:lstStyle/>
          <a:p>
            <a:r>
              <a:rPr lang="en-GB" sz="2400" b="1" dirty="0">
                <a:solidFill>
                  <a:srgbClr val="002060"/>
                </a:solidFill>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r>
              <a:rPr lang="en-GB" sz="2400" b="1" dirty="0">
                <a:solidFill>
                  <a:srgbClr val="002060"/>
                </a:solidFill>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r>
              <a:rPr lang="en-GB" sz="2400" b="1" dirty="0">
                <a:solidFill>
                  <a:srgbClr val="002060"/>
                </a:solidFill>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r>
              <a:rPr lang="en-GB" sz="2400" b="1" dirty="0">
                <a:solidFill>
                  <a:srgbClr val="002060"/>
                </a:solidFill>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r>
              <a:rPr lang="en-GB" sz="2400" b="1" dirty="0">
                <a:solidFill>
                  <a:srgbClr val="002060"/>
                </a:solidFill>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r>
              <a:rPr lang="en-GB" sz="2400" b="1" dirty="0">
                <a:solidFill>
                  <a:srgbClr val="002060"/>
                </a:solidFill>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092" y="-91972"/>
            <a:ext cx="1975275" cy="1329043"/>
          </a:xfrm>
          <a:prstGeom prst="rect">
            <a:avLst/>
          </a:prstGeom>
        </p:spPr>
      </p:pic>
      <p:sp>
        <p:nvSpPr>
          <p:cNvPr id="28" name="TextBox 27">
            <a:extLst>
              <a:ext uri="{FF2B5EF4-FFF2-40B4-BE49-F238E27FC236}">
                <a16:creationId xmlns:a16="http://schemas.microsoft.com/office/drawing/2014/main" id="{9402422F-5E21-4255-9B82-1A59D68FA44C}"/>
              </a:ext>
            </a:extLst>
          </p:cNvPr>
          <p:cNvSpPr txBox="1"/>
          <p:nvPr/>
        </p:nvSpPr>
        <p:spPr>
          <a:xfrm>
            <a:off x="740824" y="2592531"/>
            <a:ext cx="2994059" cy="400110"/>
          </a:xfrm>
          <a:prstGeom prst="rect">
            <a:avLst/>
          </a:prstGeom>
          <a:noFill/>
        </p:spPr>
        <p:txBody>
          <a:bodyPr wrap="square" rtlCol="0">
            <a:spAutoFit/>
          </a:bodyPr>
          <a:lstStyle/>
          <a:p>
            <a:pPr algn="ctr"/>
            <a:r>
              <a:rPr lang="en-GB" sz="2000" dirty="0">
                <a:solidFill>
                  <a:srgbClr val="002060"/>
                </a:solidFill>
              </a:rPr>
              <a:t>play in the sand</a:t>
            </a:r>
          </a:p>
        </p:txBody>
      </p:sp>
      <p:graphicFrame>
        <p:nvGraphicFramePr>
          <p:cNvPr id="31" name="Table 4">
            <a:extLst>
              <a:ext uri="{FF2B5EF4-FFF2-40B4-BE49-F238E27FC236}">
                <a16:creationId xmlns:a16="http://schemas.microsoft.com/office/drawing/2014/main" id="{87476C51-CD76-4471-AF5F-C395ABBCD9C7}"/>
              </a:ext>
            </a:extLst>
          </p:cNvPr>
          <p:cNvGraphicFramePr>
            <a:graphicFrameLocks noGrp="1"/>
          </p:cNvGraphicFramePr>
          <p:nvPr/>
        </p:nvGraphicFramePr>
        <p:xfrm>
          <a:off x="438362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35" name="TextBox 34">
            <a:extLst>
              <a:ext uri="{FF2B5EF4-FFF2-40B4-BE49-F238E27FC236}">
                <a16:creationId xmlns:a16="http://schemas.microsoft.com/office/drawing/2014/main" id="{59612FCF-681A-413F-BCA5-EBF6CB2A2492}"/>
              </a:ext>
            </a:extLst>
          </p:cNvPr>
          <p:cNvSpPr txBox="1"/>
          <p:nvPr/>
        </p:nvSpPr>
        <p:spPr>
          <a:xfrm>
            <a:off x="4972746" y="2635645"/>
            <a:ext cx="2643330" cy="400110"/>
          </a:xfrm>
          <a:prstGeom prst="rect">
            <a:avLst/>
          </a:prstGeom>
          <a:noFill/>
        </p:spPr>
        <p:txBody>
          <a:bodyPr wrap="square" rtlCol="0">
            <a:spAutoFit/>
          </a:bodyPr>
          <a:lstStyle/>
          <a:p>
            <a:pPr algn="ctr"/>
            <a:r>
              <a:rPr lang="en-GB" sz="2000" dirty="0">
                <a:solidFill>
                  <a:srgbClr val="002060"/>
                </a:solidFill>
              </a:rPr>
              <a:t>stay at school</a:t>
            </a:r>
          </a:p>
        </p:txBody>
      </p:sp>
      <p:graphicFrame>
        <p:nvGraphicFramePr>
          <p:cNvPr id="36" name="Table 4">
            <a:extLst>
              <a:ext uri="{FF2B5EF4-FFF2-40B4-BE49-F238E27FC236}">
                <a16:creationId xmlns:a16="http://schemas.microsoft.com/office/drawing/2014/main" id="{9D518FDC-07C8-4391-B51D-8FE331560DB2}"/>
              </a:ext>
            </a:extLst>
          </p:cNvPr>
          <p:cNvGraphicFramePr>
            <a:graphicFrameLocks noGrp="1"/>
          </p:cNvGraphicFramePr>
          <p:nvPr/>
        </p:nvGraphicFramePr>
        <p:xfrm>
          <a:off x="8450407" y="1411285"/>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40" name="TextBox 39">
            <a:extLst>
              <a:ext uri="{FF2B5EF4-FFF2-40B4-BE49-F238E27FC236}">
                <a16:creationId xmlns:a16="http://schemas.microsoft.com/office/drawing/2014/main" id="{1FD181CC-C44D-4150-961F-85891F133CEC}"/>
              </a:ext>
            </a:extLst>
          </p:cNvPr>
          <p:cNvSpPr txBox="1"/>
          <p:nvPr/>
        </p:nvSpPr>
        <p:spPr>
          <a:xfrm>
            <a:off x="9027284" y="2625741"/>
            <a:ext cx="2643330" cy="400110"/>
          </a:xfrm>
          <a:prstGeom prst="rect">
            <a:avLst/>
          </a:prstGeom>
          <a:noFill/>
        </p:spPr>
        <p:txBody>
          <a:bodyPr wrap="square" rtlCol="0">
            <a:spAutoFit/>
          </a:bodyPr>
          <a:lstStyle/>
          <a:p>
            <a:pPr algn="ctr"/>
            <a:r>
              <a:rPr lang="en-GB" sz="2000" dirty="0">
                <a:solidFill>
                  <a:srgbClr val="002060"/>
                </a:solidFill>
              </a:rPr>
              <a:t>sing in French</a:t>
            </a:r>
          </a:p>
        </p:txBody>
      </p:sp>
      <p:graphicFrame>
        <p:nvGraphicFramePr>
          <p:cNvPr id="43" name="Table 4">
            <a:extLst>
              <a:ext uri="{FF2B5EF4-FFF2-40B4-BE49-F238E27FC236}">
                <a16:creationId xmlns:a16="http://schemas.microsoft.com/office/drawing/2014/main" id="{56684234-6DC1-4F46-8D60-80495A4BA276}"/>
              </a:ext>
            </a:extLst>
          </p:cNvPr>
          <p:cNvGraphicFramePr>
            <a:graphicFrameLocks noGrp="1"/>
          </p:cNvGraphicFramePr>
          <p:nvPr/>
        </p:nvGraphicFramePr>
        <p:xfrm>
          <a:off x="31217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49" name="TextBox 48">
            <a:extLst>
              <a:ext uri="{FF2B5EF4-FFF2-40B4-BE49-F238E27FC236}">
                <a16:creationId xmlns:a16="http://schemas.microsoft.com/office/drawing/2014/main" id="{C8E475CA-3765-4CAC-BEC0-F6359F60D274}"/>
              </a:ext>
            </a:extLst>
          </p:cNvPr>
          <p:cNvSpPr txBox="1"/>
          <p:nvPr/>
        </p:nvSpPr>
        <p:spPr>
          <a:xfrm>
            <a:off x="886195" y="5210843"/>
            <a:ext cx="2643330" cy="400110"/>
          </a:xfrm>
          <a:prstGeom prst="rect">
            <a:avLst/>
          </a:prstGeom>
          <a:noFill/>
        </p:spPr>
        <p:txBody>
          <a:bodyPr wrap="square" rtlCol="0">
            <a:spAutoFit/>
          </a:bodyPr>
          <a:lstStyle/>
          <a:p>
            <a:pPr algn="ctr"/>
            <a:r>
              <a:rPr lang="en-GB" sz="2000" dirty="0">
                <a:solidFill>
                  <a:srgbClr val="002060"/>
                </a:solidFill>
              </a:rPr>
              <a:t>tick the answers</a:t>
            </a:r>
          </a:p>
        </p:txBody>
      </p:sp>
      <p:graphicFrame>
        <p:nvGraphicFramePr>
          <p:cNvPr id="50" name="Table 4">
            <a:extLst>
              <a:ext uri="{FF2B5EF4-FFF2-40B4-BE49-F238E27FC236}">
                <a16:creationId xmlns:a16="http://schemas.microsoft.com/office/drawing/2014/main" id="{B9D1A1AC-08A5-4083-94D9-7D0DB39771CD}"/>
              </a:ext>
            </a:extLst>
          </p:cNvPr>
          <p:cNvGraphicFramePr>
            <a:graphicFrameLocks noGrp="1"/>
          </p:cNvGraphicFramePr>
          <p:nvPr/>
        </p:nvGraphicFramePr>
        <p:xfrm>
          <a:off x="438362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3" name="TextBox 52">
            <a:extLst>
              <a:ext uri="{FF2B5EF4-FFF2-40B4-BE49-F238E27FC236}">
                <a16:creationId xmlns:a16="http://schemas.microsoft.com/office/drawing/2014/main" id="{DFFAB073-FBB6-4D70-A67A-7DA99554F56B}"/>
              </a:ext>
            </a:extLst>
          </p:cNvPr>
          <p:cNvSpPr txBox="1"/>
          <p:nvPr/>
        </p:nvSpPr>
        <p:spPr>
          <a:xfrm>
            <a:off x="4972746" y="5230723"/>
            <a:ext cx="2643330" cy="400110"/>
          </a:xfrm>
          <a:prstGeom prst="rect">
            <a:avLst/>
          </a:prstGeom>
          <a:noFill/>
        </p:spPr>
        <p:txBody>
          <a:bodyPr wrap="square" rtlCol="0">
            <a:spAutoFit/>
          </a:bodyPr>
          <a:lstStyle/>
          <a:p>
            <a:pPr algn="ctr"/>
            <a:r>
              <a:rPr lang="en-GB" sz="2000" dirty="0">
                <a:solidFill>
                  <a:srgbClr val="002060"/>
                </a:solidFill>
              </a:rPr>
              <a:t>wear a uniform</a:t>
            </a:r>
          </a:p>
        </p:txBody>
      </p:sp>
      <p:graphicFrame>
        <p:nvGraphicFramePr>
          <p:cNvPr id="54" name="Table 4">
            <a:extLst>
              <a:ext uri="{FF2B5EF4-FFF2-40B4-BE49-F238E27FC236}">
                <a16:creationId xmlns:a16="http://schemas.microsoft.com/office/drawing/2014/main" id="{17C5DA7D-27E7-4276-9E70-B423792A2186}"/>
              </a:ext>
            </a:extLst>
          </p:cNvPr>
          <p:cNvGraphicFramePr>
            <a:graphicFrameLocks noGrp="1"/>
          </p:cNvGraphicFramePr>
          <p:nvPr/>
        </p:nvGraphicFramePr>
        <p:xfrm>
          <a:off x="8450407" y="4006363"/>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7" name="TextBox 56">
            <a:extLst>
              <a:ext uri="{FF2B5EF4-FFF2-40B4-BE49-F238E27FC236}">
                <a16:creationId xmlns:a16="http://schemas.microsoft.com/office/drawing/2014/main" id="{A6A6B010-2628-4FB7-ACF1-6CFAB76BCD76}"/>
              </a:ext>
            </a:extLst>
          </p:cNvPr>
          <p:cNvSpPr txBox="1"/>
          <p:nvPr/>
        </p:nvSpPr>
        <p:spPr>
          <a:xfrm>
            <a:off x="9027284" y="5220819"/>
            <a:ext cx="2643330" cy="400110"/>
          </a:xfrm>
          <a:prstGeom prst="rect">
            <a:avLst/>
          </a:prstGeom>
          <a:noFill/>
        </p:spPr>
        <p:txBody>
          <a:bodyPr wrap="square" rtlCol="0">
            <a:spAutoFit/>
          </a:bodyPr>
          <a:lstStyle/>
          <a:p>
            <a:pPr algn="ctr"/>
            <a:r>
              <a:rPr lang="en-GB" sz="2000" dirty="0">
                <a:solidFill>
                  <a:srgbClr val="002060"/>
                </a:solidFill>
              </a:rPr>
              <a:t>prepare the fruit</a:t>
            </a:r>
          </a:p>
        </p:txBody>
      </p:sp>
      <p:pic>
        <p:nvPicPr>
          <p:cNvPr id="7" name="Picture 6" descr="A group of children singing&#10;&#10;Description automatically generated">
            <a:extLst>
              <a:ext uri="{FF2B5EF4-FFF2-40B4-BE49-F238E27FC236}">
                <a16:creationId xmlns:a16="http://schemas.microsoft.com/office/drawing/2014/main" id="{7D9C8C75-AC0C-4190-92D3-83BF3FBE5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7284" y="3081414"/>
            <a:ext cx="930780" cy="518474"/>
          </a:xfrm>
          <a:prstGeom prst="rect">
            <a:avLst/>
          </a:prstGeom>
        </p:spPr>
      </p:pic>
      <p:pic>
        <p:nvPicPr>
          <p:cNvPr id="46" name="Picture 45" descr="dog">
            <a:extLst>
              <a:ext uri="{FF2B5EF4-FFF2-40B4-BE49-F238E27FC236}">
                <a16:creationId xmlns:a16="http://schemas.microsoft.com/office/drawing/2014/main" id="{F42D93C7-28E1-49E8-966B-7E551D79C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183" y="3054019"/>
            <a:ext cx="226966" cy="486826"/>
          </a:xfrm>
          <a:prstGeom prst="rect">
            <a:avLst/>
          </a:prstGeom>
        </p:spPr>
      </p:pic>
      <p:grpSp>
        <p:nvGrpSpPr>
          <p:cNvPr id="47" name="Group 46" descr="group of dogs">
            <a:extLst>
              <a:ext uri="{FF2B5EF4-FFF2-40B4-BE49-F238E27FC236}">
                <a16:creationId xmlns:a16="http://schemas.microsoft.com/office/drawing/2014/main" id="{7753638E-C38E-4908-9C07-8CB7B021E1E2}"/>
              </a:ext>
            </a:extLst>
          </p:cNvPr>
          <p:cNvGrpSpPr/>
          <p:nvPr/>
        </p:nvGrpSpPr>
        <p:grpSpPr>
          <a:xfrm>
            <a:off x="3085308" y="3054018"/>
            <a:ext cx="418944" cy="486827"/>
            <a:chOff x="3236553" y="868534"/>
            <a:chExt cx="1095063" cy="1272500"/>
          </a:xfrm>
        </p:grpSpPr>
        <p:pic>
          <p:nvPicPr>
            <p:cNvPr id="48" name="Picture 47" descr="dog">
              <a:extLst>
                <a:ext uri="{FF2B5EF4-FFF2-40B4-BE49-F238E27FC236}">
                  <a16:creationId xmlns:a16="http://schemas.microsoft.com/office/drawing/2014/main" id="{82EC4ABF-621B-4C6E-91AA-D83D17EBE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553" y="868535"/>
              <a:ext cx="593259" cy="1272499"/>
            </a:xfrm>
            <a:prstGeom prst="rect">
              <a:avLst/>
            </a:prstGeom>
          </p:spPr>
        </p:pic>
        <p:pic>
          <p:nvPicPr>
            <p:cNvPr id="51" name="Picture 50" descr="dog">
              <a:extLst>
                <a:ext uri="{FF2B5EF4-FFF2-40B4-BE49-F238E27FC236}">
                  <a16:creationId xmlns:a16="http://schemas.microsoft.com/office/drawing/2014/main" id="{D64D8E13-08C9-4DDF-AE18-C88154107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357" y="868534"/>
              <a:ext cx="593259" cy="1272499"/>
            </a:xfrm>
            <a:prstGeom prst="rect">
              <a:avLst/>
            </a:prstGeom>
          </p:spPr>
        </p:pic>
      </p:grpSp>
      <p:sp>
        <p:nvSpPr>
          <p:cNvPr id="2" name="TextBox 1">
            <a:extLst>
              <a:ext uri="{FF2B5EF4-FFF2-40B4-BE49-F238E27FC236}">
                <a16:creationId xmlns:a16="http://schemas.microsoft.com/office/drawing/2014/main" id="{88A76599-4A42-4B9C-942F-E6FAB5F6A0B3}"/>
              </a:ext>
            </a:extLst>
          </p:cNvPr>
          <p:cNvSpPr txBox="1"/>
          <p:nvPr/>
        </p:nvSpPr>
        <p:spPr>
          <a:xfrm>
            <a:off x="1438347" y="6389489"/>
            <a:ext cx="2594754" cy="400110"/>
          </a:xfrm>
          <a:prstGeom prst="rect">
            <a:avLst/>
          </a:prstGeom>
          <a:noFill/>
        </p:spPr>
        <p:txBody>
          <a:bodyPr wrap="square" rtlCol="0">
            <a:spAutoFit/>
          </a:bodyPr>
          <a:lstStyle/>
          <a:p>
            <a:r>
              <a:rPr lang="en-GB" sz="2000" dirty="0">
                <a:solidFill>
                  <a:schemeClr val="bg1"/>
                </a:solidFill>
              </a:rPr>
              <a:t>le sable – sand </a:t>
            </a:r>
          </a:p>
        </p:txBody>
      </p:sp>
      <p:pic>
        <p:nvPicPr>
          <p:cNvPr id="10" name="Picture 9" descr="A cartoon of a sandbox&#10;&#10;Description automatically generated">
            <a:extLst>
              <a:ext uri="{FF2B5EF4-FFF2-40B4-BE49-F238E27FC236}">
                <a16:creationId xmlns:a16="http://schemas.microsoft.com/office/drawing/2014/main" id="{F056F3F1-0A63-4BF3-B288-DF7FF12883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834" y="1624912"/>
            <a:ext cx="2002971" cy="1001486"/>
          </a:xfrm>
          <a:prstGeom prst="rect">
            <a:avLst/>
          </a:prstGeom>
        </p:spPr>
      </p:pic>
      <p:pic>
        <p:nvPicPr>
          <p:cNvPr id="55" name="Picture 54">
            <a:extLst>
              <a:ext uri="{FF2B5EF4-FFF2-40B4-BE49-F238E27FC236}">
                <a16:creationId xmlns:a16="http://schemas.microsoft.com/office/drawing/2014/main" id="{64874B07-F12C-47EF-818E-B08CAA4E74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4945" y="3000149"/>
            <a:ext cx="284330" cy="559338"/>
          </a:xfrm>
          <a:prstGeom prst="rect">
            <a:avLst/>
          </a:prstGeom>
        </p:spPr>
      </p:pic>
      <p:pic>
        <p:nvPicPr>
          <p:cNvPr id="56" name="Picture 55">
            <a:extLst>
              <a:ext uri="{FF2B5EF4-FFF2-40B4-BE49-F238E27FC236}">
                <a16:creationId xmlns:a16="http://schemas.microsoft.com/office/drawing/2014/main" id="{84C53610-AB48-4F4B-AF81-3E76CE017A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4687" y="3011071"/>
            <a:ext cx="284330" cy="559338"/>
          </a:xfrm>
          <a:prstGeom prst="rect">
            <a:avLst/>
          </a:prstGeom>
        </p:spPr>
      </p:pic>
      <p:pic>
        <p:nvPicPr>
          <p:cNvPr id="62" name="Picture 61">
            <a:extLst>
              <a:ext uri="{FF2B5EF4-FFF2-40B4-BE49-F238E27FC236}">
                <a16:creationId xmlns:a16="http://schemas.microsoft.com/office/drawing/2014/main" id="{34FE7F63-9AED-4CD0-9634-04CB3838EC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0728" y="2992641"/>
            <a:ext cx="284330" cy="559338"/>
          </a:xfrm>
          <a:prstGeom prst="rect">
            <a:avLst/>
          </a:prstGeom>
        </p:spPr>
      </p:pic>
      <p:pic>
        <p:nvPicPr>
          <p:cNvPr id="21" name="Picture 20" descr="A building with a clock tower&#10;&#10;Description automatically generated">
            <a:extLst>
              <a:ext uri="{FF2B5EF4-FFF2-40B4-BE49-F238E27FC236}">
                <a16:creationId xmlns:a16="http://schemas.microsoft.com/office/drawing/2014/main" id="{2FCB611C-8EB1-45F1-BD13-1C911FCA6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0945" y="1472808"/>
            <a:ext cx="1491952" cy="1084820"/>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A02D9259-E342-4AC6-97EA-D6A0B96E8E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0876" y="1808708"/>
            <a:ext cx="1160804" cy="712806"/>
          </a:xfrm>
          <a:prstGeom prst="rect">
            <a:avLst/>
          </a:prstGeom>
        </p:spPr>
      </p:pic>
      <p:pic>
        <p:nvPicPr>
          <p:cNvPr id="29" name="Picture 28" descr="A red white and blue flag in a speech bubble&#10;&#10;Description automatically generated">
            <a:extLst>
              <a:ext uri="{FF2B5EF4-FFF2-40B4-BE49-F238E27FC236}">
                <a16:creationId xmlns:a16="http://schemas.microsoft.com/office/drawing/2014/main" id="{657AA566-D761-43D5-98E5-60AA154E1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0699" y="1738171"/>
            <a:ext cx="1302400" cy="864190"/>
          </a:xfrm>
          <a:prstGeom prst="rect">
            <a:avLst/>
          </a:prstGeom>
        </p:spPr>
      </p:pic>
      <p:pic>
        <p:nvPicPr>
          <p:cNvPr id="34" name="Picture 33" descr="Cartoon of a person holding a microphone&#10;&#10;Description automatically generated">
            <a:extLst>
              <a:ext uri="{FF2B5EF4-FFF2-40B4-BE49-F238E27FC236}">
                <a16:creationId xmlns:a16="http://schemas.microsoft.com/office/drawing/2014/main" id="{129944EC-C23B-4889-B155-925A903A59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42769" y="3043935"/>
            <a:ext cx="470330" cy="520330"/>
          </a:xfrm>
          <a:prstGeom prst="rect">
            <a:avLst/>
          </a:prstGeom>
        </p:spPr>
      </p:pic>
      <p:pic>
        <p:nvPicPr>
          <p:cNvPr id="38" name="Picture 37" descr="A sliced pineapple on a plate&#10;&#10;Description automatically generated">
            <a:extLst>
              <a:ext uri="{FF2B5EF4-FFF2-40B4-BE49-F238E27FC236}">
                <a16:creationId xmlns:a16="http://schemas.microsoft.com/office/drawing/2014/main" id="{67F92028-5371-4E53-93FA-EE262226D0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5260" y="4328211"/>
            <a:ext cx="947378" cy="892608"/>
          </a:xfrm>
          <a:prstGeom prst="rect">
            <a:avLst/>
          </a:prstGeom>
        </p:spPr>
      </p:pic>
      <p:pic>
        <p:nvPicPr>
          <p:cNvPr id="65" name="Graphic 64" descr="School boy with solid fill">
            <a:extLst>
              <a:ext uri="{FF2B5EF4-FFF2-40B4-BE49-F238E27FC236}">
                <a16:creationId xmlns:a16="http://schemas.microsoft.com/office/drawing/2014/main" id="{969B452B-89A9-43A9-8405-229D437D9C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03751" y="5533599"/>
            <a:ext cx="747232" cy="747232"/>
          </a:xfrm>
          <a:prstGeom prst="rect">
            <a:avLst/>
          </a:prstGeom>
        </p:spPr>
      </p:pic>
      <p:pic>
        <p:nvPicPr>
          <p:cNvPr id="79" name="Graphic 78" descr="School boy with solid fill">
            <a:extLst>
              <a:ext uri="{FF2B5EF4-FFF2-40B4-BE49-F238E27FC236}">
                <a16:creationId xmlns:a16="http://schemas.microsoft.com/office/drawing/2014/main" id="{6FE8D31E-F0FD-4F64-A5B0-3637F51A9E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60976" y="5556405"/>
            <a:ext cx="747232" cy="747232"/>
          </a:xfrm>
          <a:prstGeom prst="rect">
            <a:avLst/>
          </a:prstGeom>
        </p:spPr>
      </p:pic>
      <p:pic>
        <p:nvPicPr>
          <p:cNvPr id="85" name="Graphic 84" descr="School boy with solid fill">
            <a:extLst>
              <a:ext uri="{FF2B5EF4-FFF2-40B4-BE49-F238E27FC236}">
                <a16:creationId xmlns:a16="http://schemas.microsoft.com/office/drawing/2014/main" id="{6BD5F28C-6899-4BAB-B7B9-9120A26F47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04318" y="5556405"/>
            <a:ext cx="747232" cy="747232"/>
          </a:xfrm>
          <a:prstGeom prst="rect">
            <a:avLst/>
          </a:prstGeom>
        </p:spPr>
      </p:pic>
      <p:pic>
        <p:nvPicPr>
          <p:cNvPr id="69" name="Picture 68" descr="A green check mark on a black background&#10;&#10;Description automatically generated">
            <a:extLst>
              <a:ext uri="{FF2B5EF4-FFF2-40B4-BE49-F238E27FC236}">
                <a16:creationId xmlns:a16="http://schemas.microsoft.com/office/drawing/2014/main" id="{31B2A457-5541-4DDB-B554-04C09F0FB1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83776" y="4229894"/>
            <a:ext cx="976793" cy="980949"/>
          </a:xfrm>
          <a:prstGeom prst="rect">
            <a:avLst/>
          </a:prstGeom>
        </p:spPr>
      </p:pic>
      <p:pic>
        <p:nvPicPr>
          <p:cNvPr id="89" name="Picture 88" descr="A green check mark on a black background&#10;&#10;Description automatically generated">
            <a:extLst>
              <a:ext uri="{FF2B5EF4-FFF2-40B4-BE49-F238E27FC236}">
                <a16:creationId xmlns:a16="http://schemas.microsoft.com/office/drawing/2014/main" id="{7F86DC55-BC28-4F52-A6D7-53BB1884DD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08515" y="4238586"/>
            <a:ext cx="976793" cy="980949"/>
          </a:xfrm>
          <a:prstGeom prst="rect">
            <a:avLst/>
          </a:prstGeom>
        </p:spPr>
      </p:pic>
      <p:pic>
        <p:nvPicPr>
          <p:cNvPr id="95" name="Picture 94" descr="A cartoon of a police officer&#10;&#10;Description automatically generated">
            <a:extLst>
              <a:ext uri="{FF2B5EF4-FFF2-40B4-BE49-F238E27FC236}">
                <a16:creationId xmlns:a16="http://schemas.microsoft.com/office/drawing/2014/main" id="{358998BD-ADE5-47BA-8F73-5CE3605023E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57392" y="5604304"/>
            <a:ext cx="287246" cy="574492"/>
          </a:xfrm>
          <a:prstGeom prst="rect">
            <a:avLst/>
          </a:prstGeom>
        </p:spPr>
      </p:pic>
      <p:pic>
        <p:nvPicPr>
          <p:cNvPr id="96" name="Picture 95" descr="A cartoon of a police officer&#10;&#10;Description automatically generated">
            <a:extLst>
              <a:ext uri="{FF2B5EF4-FFF2-40B4-BE49-F238E27FC236}">
                <a16:creationId xmlns:a16="http://schemas.microsoft.com/office/drawing/2014/main" id="{8237D34A-C7CA-454D-A555-3140DB58D8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50515" y="5625156"/>
            <a:ext cx="287246" cy="574492"/>
          </a:xfrm>
          <a:prstGeom prst="rect">
            <a:avLst/>
          </a:prstGeom>
        </p:spPr>
      </p:pic>
      <p:pic>
        <p:nvPicPr>
          <p:cNvPr id="97" name="Picture 96" descr="A cartoon of a police officer&#10;&#10;Description automatically generated">
            <a:extLst>
              <a:ext uri="{FF2B5EF4-FFF2-40B4-BE49-F238E27FC236}">
                <a16:creationId xmlns:a16="http://schemas.microsoft.com/office/drawing/2014/main" id="{E070B8FD-03A8-40BD-87F0-8B81F0E9C6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5666" y="5625156"/>
            <a:ext cx="287246" cy="574492"/>
          </a:xfrm>
          <a:prstGeom prst="rect">
            <a:avLst/>
          </a:prstGeom>
        </p:spPr>
      </p:pic>
      <p:pic>
        <p:nvPicPr>
          <p:cNvPr id="98" name="Picture 97" descr="A cartoon of a police officer&#10;&#10;Description automatically generated">
            <a:extLst>
              <a:ext uri="{FF2B5EF4-FFF2-40B4-BE49-F238E27FC236}">
                <a16:creationId xmlns:a16="http://schemas.microsoft.com/office/drawing/2014/main" id="{1CB8C3D6-A1B6-48AA-AABE-BFAE91CCB2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80817" y="5626899"/>
            <a:ext cx="287246" cy="574492"/>
          </a:xfrm>
          <a:prstGeom prst="rect">
            <a:avLst/>
          </a:prstGeom>
        </p:spPr>
      </p:pic>
      <p:pic>
        <p:nvPicPr>
          <p:cNvPr id="100" name="Picture 99" descr="A grey jacket with gold buttons&#10;&#10;Description automatically generated">
            <a:extLst>
              <a:ext uri="{FF2B5EF4-FFF2-40B4-BE49-F238E27FC236}">
                <a16:creationId xmlns:a16="http://schemas.microsoft.com/office/drawing/2014/main" id="{514B519D-4BEC-4F4D-9E85-5442514CE6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63407" y="4340334"/>
            <a:ext cx="682279" cy="760067"/>
          </a:xfrm>
          <a:prstGeom prst="rect">
            <a:avLst/>
          </a:prstGeom>
        </p:spPr>
      </p:pic>
      <p:pic>
        <p:nvPicPr>
          <p:cNvPr id="101" name="Picture 100" descr="A blue and white person with a letter&#10;&#10;Description automatically generated">
            <a:extLst>
              <a:ext uri="{FF2B5EF4-FFF2-40B4-BE49-F238E27FC236}">
                <a16:creationId xmlns:a16="http://schemas.microsoft.com/office/drawing/2014/main" id="{AB797231-FC59-4B31-9E49-56AB72FF33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82987" y="3663"/>
            <a:ext cx="1438116" cy="1507389"/>
          </a:xfrm>
          <a:prstGeom prst="rect">
            <a:avLst/>
          </a:prstGeom>
        </p:spPr>
      </p:pic>
      <p:pic>
        <p:nvPicPr>
          <p:cNvPr id="102" name="Graphic 101" descr="Teacher with solid fill">
            <a:extLst>
              <a:ext uri="{FF2B5EF4-FFF2-40B4-BE49-F238E27FC236}">
                <a16:creationId xmlns:a16="http://schemas.microsoft.com/office/drawing/2014/main" id="{0EDB8B0D-D2DD-4018-B4DF-EEF95684E5C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46386" y="5593213"/>
            <a:ext cx="641864" cy="641864"/>
          </a:xfrm>
          <a:prstGeom prst="rect">
            <a:avLst/>
          </a:prstGeom>
        </p:spPr>
      </p:pic>
      <p:pic>
        <p:nvPicPr>
          <p:cNvPr id="103" name="Graphic 102" descr="Teacher with solid fill">
            <a:extLst>
              <a:ext uri="{FF2B5EF4-FFF2-40B4-BE49-F238E27FC236}">
                <a16:creationId xmlns:a16="http://schemas.microsoft.com/office/drawing/2014/main" id="{67C83A93-2244-44E3-88F1-FAE2C9BCC1E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09083" y="5595483"/>
            <a:ext cx="641864" cy="641864"/>
          </a:xfrm>
          <a:prstGeom prst="rect">
            <a:avLst/>
          </a:prstGeom>
        </p:spPr>
      </p:pic>
      <p:pic>
        <p:nvPicPr>
          <p:cNvPr id="104" name="Graphic 103" descr="Teacher with solid fill">
            <a:extLst>
              <a:ext uri="{FF2B5EF4-FFF2-40B4-BE49-F238E27FC236}">
                <a16:creationId xmlns:a16="http://schemas.microsoft.com/office/drawing/2014/main" id="{E6CE6EFC-3799-4E5A-AAD7-B2AE157320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0896" y="5593213"/>
            <a:ext cx="641864" cy="641864"/>
          </a:xfrm>
          <a:prstGeom prst="rect">
            <a:avLst/>
          </a:prstGeom>
        </p:spPr>
      </p:pic>
    </p:spTree>
    <p:extLst>
      <p:ext uri="{BB962C8B-B14F-4D97-AF65-F5344CB8AC3E}">
        <p14:creationId xmlns:p14="http://schemas.microsoft.com/office/powerpoint/2010/main" val="2593293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0" y="213557"/>
            <a:ext cx="6673755" cy="647577"/>
          </a:xfrm>
        </p:spPr>
        <p:txBody>
          <a:bodyPr>
            <a:normAutofit/>
          </a:bodyPr>
          <a:lstStyle/>
          <a:p>
            <a:r>
              <a:rPr lang="en-GB" sz="2400" dirty="0" err="1"/>
              <a:t>C’est</a:t>
            </a:r>
            <a:r>
              <a:rPr lang="en-GB" sz="2400" dirty="0"/>
              <a:t> qui ? </a:t>
            </a:r>
            <a:r>
              <a:rPr lang="en-GB" sz="2400" dirty="0" err="1"/>
              <a:t>L’activité</a:t>
            </a:r>
            <a:r>
              <a:rPr lang="en-GB" sz="2400" dirty="0"/>
              <a:t> </a:t>
            </a:r>
            <a:r>
              <a:rPr lang="en-GB" sz="2400" dirty="0" err="1"/>
              <a:t>c’est</a:t>
            </a:r>
            <a:r>
              <a:rPr lang="en-GB" sz="2400" dirty="0"/>
              <a:t> quoi ? [1/2]</a:t>
            </a:r>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4" y="1688655"/>
            <a:ext cx="394269" cy="461665"/>
          </a:xfrm>
          <a:prstGeom prst="rect">
            <a:avLst/>
          </a:prstGeom>
          <a:noFill/>
        </p:spPr>
        <p:txBody>
          <a:bodyPr wrap="square" rtlCol="0">
            <a:spAutoFit/>
          </a:bodyPr>
          <a:lstStyle/>
          <a:p>
            <a:r>
              <a:rPr lang="en-GB" sz="2400" b="1" dirty="0">
                <a:solidFill>
                  <a:srgbClr val="002060"/>
                </a:solidFill>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9750983" y="249869"/>
            <a:ext cx="215893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r>
              <a:rPr lang="en-GB" sz="2400" b="1" dirty="0">
                <a:solidFill>
                  <a:srgbClr val="002060"/>
                </a:solidFill>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r>
              <a:rPr lang="en-GB" sz="2400" b="1" dirty="0">
                <a:solidFill>
                  <a:srgbClr val="002060"/>
                </a:solidFill>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r>
              <a:rPr lang="en-GB" sz="2400" b="1" dirty="0">
                <a:solidFill>
                  <a:srgbClr val="002060"/>
                </a:solidFill>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r>
              <a:rPr lang="en-GB" sz="2400" b="1" dirty="0">
                <a:solidFill>
                  <a:srgbClr val="002060"/>
                </a:solidFill>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r>
              <a:rPr lang="en-GB" sz="2400" b="1" dirty="0">
                <a:solidFill>
                  <a:srgbClr val="002060"/>
                </a:solidFill>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769" y="8621"/>
            <a:ext cx="1975275" cy="1329043"/>
          </a:xfrm>
          <a:prstGeom prst="rect">
            <a:avLst/>
          </a:prstGeom>
        </p:spPr>
      </p:pic>
      <p:graphicFrame>
        <p:nvGraphicFramePr>
          <p:cNvPr id="31" name="Table 4">
            <a:extLst>
              <a:ext uri="{FF2B5EF4-FFF2-40B4-BE49-F238E27FC236}">
                <a16:creationId xmlns:a16="http://schemas.microsoft.com/office/drawing/2014/main" id="{87476C51-CD76-4471-AF5F-C395ABBCD9C7}"/>
              </a:ext>
            </a:extLst>
          </p:cNvPr>
          <p:cNvGraphicFramePr>
            <a:graphicFrameLocks noGrp="1"/>
          </p:cNvGraphicFramePr>
          <p:nvPr/>
        </p:nvGraphicFramePr>
        <p:xfrm>
          <a:off x="4383621" y="1383999"/>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35" name="TextBox 34">
            <a:extLst>
              <a:ext uri="{FF2B5EF4-FFF2-40B4-BE49-F238E27FC236}">
                <a16:creationId xmlns:a16="http://schemas.microsoft.com/office/drawing/2014/main" id="{59612FCF-681A-413F-BCA5-EBF6CB2A2492}"/>
              </a:ext>
            </a:extLst>
          </p:cNvPr>
          <p:cNvSpPr txBox="1"/>
          <p:nvPr/>
        </p:nvSpPr>
        <p:spPr>
          <a:xfrm>
            <a:off x="4972746" y="2635645"/>
            <a:ext cx="2643330" cy="400110"/>
          </a:xfrm>
          <a:prstGeom prst="rect">
            <a:avLst/>
          </a:prstGeom>
          <a:noFill/>
        </p:spPr>
        <p:txBody>
          <a:bodyPr wrap="square" rtlCol="0">
            <a:spAutoFit/>
          </a:bodyPr>
          <a:lstStyle/>
          <a:p>
            <a:pPr algn="ctr"/>
            <a:r>
              <a:rPr lang="en-GB" sz="2000" dirty="0">
                <a:solidFill>
                  <a:srgbClr val="002060"/>
                </a:solidFill>
              </a:rPr>
              <a:t>listen to the radio</a:t>
            </a:r>
          </a:p>
        </p:txBody>
      </p:sp>
      <p:graphicFrame>
        <p:nvGraphicFramePr>
          <p:cNvPr id="36" name="Table 4">
            <a:extLst>
              <a:ext uri="{FF2B5EF4-FFF2-40B4-BE49-F238E27FC236}">
                <a16:creationId xmlns:a16="http://schemas.microsoft.com/office/drawing/2014/main" id="{9D518FDC-07C8-4391-B51D-8FE331560DB2}"/>
              </a:ext>
            </a:extLst>
          </p:cNvPr>
          <p:cNvGraphicFramePr>
            <a:graphicFrameLocks noGrp="1"/>
          </p:cNvGraphicFramePr>
          <p:nvPr/>
        </p:nvGraphicFramePr>
        <p:xfrm>
          <a:off x="8450407" y="1411285"/>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43" name="Table 4">
            <a:extLst>
              <a:ext uri="{FF2B5EF4-FFF2-40B4-BE49-F238E27FC236}">
                <a16:creationId xmlns:a16="http://schemas.microsoft.com/office/drawing/2014/main" id="{56684234-6DC1-4F46-8D60-80495A4BA276}"/>
              </a:ext>
            </a:extLst>
          </p:cNvPr>
          <p:cNvGraphicFramePr>
            <a:graphicFrameLocks noGrp="1"/>
          </p:cNvGraphicFramePr>
          <p:nvPr/>
        </p:nvGraphicFramePr>
        <p:xfrm>
          <a:off x="31217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49" name="TextBox 48">
            <a:extLst>
              <a:ext uri="{FF2B5EF4-FFF2-40B4-BE49-F238E27FC236}">
                <a16:creationId xmlns:a16="http://schemas.microsoft.com/office/drawing/2014/main" id="{C8E475CA-3765-4CAC-BEC0-F6359F60D274}"/>
              </a:ext>
            </a:extLst>
          </p:cNvPr>
          <p:cNvSpPr txBox="1"/>
          <p:nvPr/>
        </p:nvSpPr>
        <p:spPr>
          <a:xfrm>
            <a:off x="886195" y="5196952"/>
            <a:ext cx="2643330" cy="400110"/>
          </a:xfrm>
          <a:prstGeom prst="rect">
            <a:avLst/>
          </a:prstGeom>
          <a:noFill/>
        </p:spPr>
        <p:txBody>
          <a:bodyPr wrap="square" rtlCol="0">
            <a:spAutoFit/>
          </a:bodyPr>
          <a:lstStyle/>
          <a:p>
            <a:pPr algn="ctr"/>
            <a:r>
              <a:rPr lang="en-GB" sz="2000" dirty="0">
                <a:solidFill>
                  <a:srgbClr val="002060"/>
                </a:solidFill>
              </a:rPr>
              <a:t>find the solution</a:t>
            </a:r>
          </a:p>
        </p:txBody>
      </p:sp>
      <p:graphicFrame>
        <p:nvGraphicFramePr>
          <p:cNvPr id="50" name="Table 4">
            <a:extLst>
              <a:ext uri="{FF2B5EF4-FFF2-40B4-BE49-F238E27FC236}">
                <a16:creationId xmlns:a16="http://schemas.microsoft.com/office/drawing/2014/main" id="{B9D1A1AC-08A5-4083-94D9-7D0DB39771CD}"/>
              </a:ext>
            </a:extLst>
          </p:cNvPr>
          <p:cNvGraphicFramePr>
            <a:graphicFrameLocks noGrp="1"/>
          </p:cNvGraphicFramePr>
          <p:nvPr/>
        </p:nvGraphicFramePr>
        <p:xfrm>
          <a:off x="4383621" y="3979077"/>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3" name="TextBox 52">
            <a:extLst>
              <a:ext uri="{FF2B5EF4-FFF2-40B4-BE49-F238E27FC236}">
                <a16:creationId xmlns:a16="http://schemas.microsoft.com/office/drawing/2014/main" id="{DFFAB073-FBB6-4D70-A67A-7DA99554F56B}"/>
              </a:ext>
            </a:extLst>
          </p:cNvPr>
          <p:cNvSpPr txBox="1"/>
          <p:nvPr/>
        </p:nvSpPr>
        <p:spPr>
          <a:xfrm>
            <a:off x="954886" y="2578384"/>
            <a:ext cx="2643330" cy="400110"/>
          </a:xfrm>
          <a:prstGeom prst="rect">
            <a:avLst/>
          </a:prstGeom>
          <a:noFill/>
        </p:spPr>
        <p:txBody>
          <a:bodyPr wrap="square" rtlCol="0">
            <a:spAutoFit/>
          </a:bodyPr>
          <a:lstStyle/>
          <a:p>
            <a:pPr algn="ctr"/>
            <a:r>
              <a:rPr lang="en-GB" sz="2000" dirty="0">
                <a:solidFill>
                  <a:srgbClr val="002060"/>
                </a:solidFill>
              </a:rPr>
              <a:t>study history</a:t>
            </a:r>
          </a:p>
        </p:txBody>
      </p:sp>
      <p:graphicFrame>
        <p:nvGraphicFramePr>
          <p:cNvPr id="54" name="Table 4">
            <a:extLst>
              <a:ext uri="{FF2B5EF4-FFF2-40B4-BE49-F238E27FC236}">
                <a16:creationId xmlns:a16="http://schemas.microsoft.com/office/drawing/2014/main" id="{17C5DA7D-27E7-4276-9E70-B423792A2186}"/>
              </a:ext>
            </a:extLst>
          </p:cNvPr>
          <p:cNvGraphicFramePr>
            <a:graphicFrameLocks noGrp="1"/>
          </p:cNvGraphicFramePr>
          <p:nvPr/>
        </p:nvGraphicFramePr>
        <p:xfrm>
          <a:off x="8450407" y="4006363"/>
          <a:ext cx="3669732" cy="2212300"/>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chemeClr val="accent6"/>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7" name="TextBox 56">
            <a:extLst>
              <a:ext uri="{FF2B5EF4-FFF2-40B4-BE49-F238E27FC236}">
                <a16:creationId xmlns:a16="http://schemas.microsoft.com/office/drawing/2014/main" id="{A6A6B010-2628-4FB7-ACF1-6CFAB76BCD76}"/>
              </a:ext>
            </a:extLst>
          </p:cNvPr>
          <p:cNvSpPr txBox="1"/>
          <p:nvPr/>
        </p:nvSpPr>
        <p:spPr>
          <a:xfrm>
            <a:off x="8891010" y="5264788"/>
            <a:ext cx="2882637" cy="400110"/>
          </a:xfrm>
          <a:prstGeom prst="rect">
            <a:avLst/>
          </a:prstGeom>
          <a:noFill/>
        </p:spPr>
        <p:txBody>
          <a:bodyPr wrap="square" rtlCol="0">
            <a:spAutoFit/>
          </a:bodyPr>
          <a:lstStyle/>
          <a:p>
            <a:pPr algn="ctr"/>
            <a:r>
              <a:rPr lang="en-GB" sz="2000" dirty="0">
                <a:solidFill>
                  <a:srgbClr val="002060"/>
                </a:solidFill>
              </a:rPr>
              <a:t>like the funny teacher</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74A1FB3-7DFE-4BDC-A577-9B2EBC6B0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636" y="1460768"/>
            <a:ext cx="1047550" cy="1110906"/>
          </a:xfrm>
          <a:prstGeom prst="rect">
            <a:avLst/>
          </a:prstGeom>
        </p:spPr>
      </p:pic>
      <p:sp>
        <p:nvSpPr>
          <p:cNvPr id="40" name="TextBox 39">
            <a:extLst>
              <a:ext uri="{FF2B5EF4-FFF2-40B4-BE49-F238E27FC236}">
                <a16:creationId xmlns:a16="http://schemas.microsoft.com/office/drawing/2014/main" id="{1FD181CC-C44D-4150-961F-85891F133CEC}"/>
              </a:ext>
            </a:extLst>
          </p:cNvPr>
          <p:cNvSpPr txBox="1"/>
          <p:nvPr/>
        </p:nvSpPr>
        <p:spPr>
          <a:xfrm>
            <a:off x="4971404" y="5207966"/>
            <a:ext cx="2643330" cy="400110"/>
          </a:xfrm>
          <a:prstGeom prst="rect">
            <a:avLst/>
          </a:prstGeom>
          <a:noFill/>
        </p:spPr>
        <p:txBody>
          <a:bodyPr wrap="square" rtlCol="0">
            <a:spAutoFit/>
          </a:bodyPr>
          <a:lstStyle/>
          <a:p>
            <a:pPr algn="ctr"/>
            <a:r>
              <a:rPr lang="en-GB" sz="2000" dirty="0">
                <a:solidFill>
                  <a:srgbClr val="002060"/>
                </a:solidFill>
              </a:rPr>
              <a:t>play every week</a:t>
            </a:r>
          </a:p>
        </p:txBody>
      </p:sp>
      <p:sp>
        <p:nvSpPr>
          <p:cNvPr id="28" name="TextBox 27">
            <a:extLst>
              <a:ext uri="{FF2B5EF4-FFF2-40B4-BE49-F238E27FC236}">
                <a16:creationId xmlns:a16="http://schemas.microsoft.com/office/drawing/2014/main" id="{9402422F-5E21-4255-9B82-1A59D68FA44C}"/>
              </a:ext>
            </a:extLst>
          </p:cNvPr>
          <p:cNvSpPr txBox="1"/>
          <p:nvPr/>
        </p:nvSpPr>
        <p:spPr>
          <a:xfrm>
            <a:off x="8511127" y="2600795"/>
            <a:ext cx="3762506" cy="400110"/>
          </a:xfrm>
          <a:prstGeom prst="rect">
            <a:avLst/>
          </a:prstGeom>
          <a:noFill/>
        </p:spPr>
        <p:txBody>
          <a:bodyPr wrap="square" rtlCol="0">
            <a:spAutoFit/>
          </a:bodyPr>
          <a:lstStyle/>
          <a:p>
            <a:r>
              <a:rPr lang="en-GB" sz="2000" dirty="0">
                <a:solidFill>
                  <a:srgbClr val="002060"/>
                </a:solidFill>
              </a:rPr>
              <a:t>spend a week with a friend</a:t>
            </a:r>
          </a:p>
        </p:txBody>
      </p:sp>
      <p:pic>
        <p:nvPicPr>
          <p:cNvPr id="37" name="Picture 36" descr="A screenshot of a game&#10;&#10;Description automatically generated">
            <a:extLst>
              <a:ext uri="{FF2B5EF4-FFF2-40B4-BE49-F238E27FC236}">
                <a16:creationId xmlns:a16="http://schemas.microsoft.com/office/drawing/2014/main" id="{FB7CAE35-B077-46C6-954D-75BBA44D3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989" y="4113280"/>
            <a:ext cx="1675242" cy="1083672"/>
          </a:xfrm>
          <a:prstGeom prst="rect">
            <a:avLst/>
          </a:prstGeom>
        </p:spPr>
      </p:pic>
      <p:sp>
        <p:nvSpPr>
          <p:cNvPr id="65" name="TextBox 64">
            <a:extLst>
              <a:ext uri="{FF2B5EF4-FFF2-40B4-BE49-F238E27FC236}">
                <a16:creationId xmlns:a16="http://schemas.microsoft.com/office/drawing/2014/main" id="{AE620160-46F5-4046-897F-2EC26A559A67}"/>
              </a:ext>
            </a:extLst>
          </p:cNvPr>
          <p:cNvSpPr txBox="1"/>
          <p:nvPr/>
        </p:nvSpPr>
        <p:spPr>
          <a:xfrm>
            <a:off x="1279189" y="6329082"/>
            <a:ext cx="6018082" cy="461665"/>
          </a:xfrm>
          <a:prstGeom prst="rect">
            <a:avLst/>
          </a:prstGeom>
          <a:noFill/>
        </p:spPr>
        <p:txBody>
          <a:bodyPr wrap="square" rtlCol="0">
            <a:spAutoFit/>
          </a:bodyPr>
          <a:lstStyle/>
          <a:p>
            <a:r>
              <a:rPr lang="en-GB" sz="2400" dirty="0">
                <a:solidFill>
                  <a:schemeClr val="bg1"/>
                </a:solidFill>
              </a:rPr>
              <a:t>un jeu – a game | </a:t>
            </a:r>
            <a:r>
              <a:rPr lang="en-GB" sz="2400" dirty="0" err="1">
                <a:solidFill>
                  <a:schemeClr val="bg1"/>
                </a:solidFill>
              </a:rPr>
              <a:t>une</a:t>
            </a:r>
            <a:r>
              <a:rPr lang="en-GB" sz="2400" dirty="0">
                <a:solidFill>
                  <a:schemeClr val="bg1"/>
                </a:solidFill>
              </a:rPr>
              <a:t> fête – a party</a:t>
            </a:r>
          </a:p>
        </p:txBody>
      </p:sp>
      <p:pic>
        <p:nvPicPr>
          <p:cNvPr id="67" name="Picture 66" descr="A blue and white logo&#10;&#10;Description automatically generated">
            <a:extLst>
              <a:ext uri="{FF2B5EF4-FFF2-40B4-BE49-F238E27FC236}">
                <a16:creationId xmlns:a16="http://schemas.microsoft.com/office/drawing/2014/main" id="{E4D2A792-2115-4BE7-B17A-80275BE8B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3353" y="8621"/>
            <a:ext cx="1435345" cy="1510160"/>
          </a:xfrm>
          <a:prstGeom prst="rect">
            <a:avLst/>
          </a:prstGeom>
        </p:spPr>
      </p:pic>
      <p:pic>
        <p:nvPicPr>
          <p:cNvPr id="68" name="Picture 67" descr="woman">
            <a:extLst>
              <a:ext uri="{FF2B5EF4-FFF2-40B4-BE49-F238E27FC236}">
                <a16:creationId xmlns:a16="http://schemas.microsoft.com/office/drawing/2014/main" id="{2A99C580-ECB5-498C-864A-37299941ED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627" y="2957778"/>
            <a:ext cx="297013" cy="646828"/>
          </a:xfrm>
          <a:prstGeom prst="rect">
            <a:avLst/>
          </a:prstGeom>
        </p:spPr>
      </p:pic>
      <p:grpSp>
        <p:nvGrpSpPr>
          <p:cNvPr id="69" name="Group 68" descr="women">
            <a:extLst>
              <a:ext uri="{FF2B5EF4-FFF2-40B4-BE49-F238E27FC236}">
                <a16:creationId xmlns:a16="http://schemas.microsoft.com/office/drawing/2014/main" id="{992D5274-C314-465F-BA78-775B3DE0B8A4}"/>
              </a:ext>
            </a:extLst>
          </p:cNvPr>
          <p:cNvGrpSpPr/>
          <p:nvPr/>
        </p:nvGrpSpPr>
        <p:grpSpPr>
          <a:xfrm>
            <a:off x="1002639" y="3000314"/>
            <a:ext cx="754102" cy="604252"/>
            <a:chOff x="646931" y="2389705"/>
            <a:chExt cx="1728900" cy="1357105"/>
          </a:xfrm>
        </p:grpSpPr>
        <p:pic>
          <p:nvPicPr>
            <p:cNvPr id="70" name="Picture 69" descr="women">
              <a:extLst>
                <a:ext uri="{FF2B5EF4-FFF2-40B4-BE49-F238E27FC236}">
                  <a16:creationId xmlns:a16="http://schemas.microsoft.com/office/drawing/2014/main" id="{C0A509C6-2062-4B7A-A73C-5633D48FD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71" name="Picture 70" descr="women">
              <a:extLst>
                <a:ext uri="{FF2B5EF4-FFF2-40B4-BE49-F238E27FC236}">
                  <a16:creationId xmlns:a16="http://schemas.microsoft.com/office/drawing/2014/main" id="{B31F78F6-4E75-4F2B-8A48-89CD17C637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72" name="Picture 71" descr="woman">
              <a:extLst>
                <a:ext uri="{FF2B5EF4-FFF2-40B4-BE49-F238E27FC236}">
                  <a16:creationId xmlns:a16="http://schemas.microsoft.com/office/drawing/2014/main" id="{661EA12E-0490-4DC5-AC45-C8178F294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grpSp>
        <p:nvGrpSpPr>
          <p:cNvPr id="79" name="Group 78" descr="group of figures from history including a Roman">
            <a:extLst>
              <a:ext uri="{FF2B5EF4-FFF2-40B4-BE49-F238E27FC236}">
                <a16:creationId xmlns:a16="http://schemas.microsoft.com/office/drawing/2014/main" id="{C77B9EC0-338E-4529-97CA-D4643FA39E1F}"/>
              </a:ext>
            </a:extLst>
          </p:cNvPr>
          <p:cNvGrpSpPr/>
          <p:nvPr/>
        </p:nvGrpSpPr>
        <p:grpSpPr>
          <a:xfrm>
            <a:off x="1667772" y="1615446"/>
            <a:ext cx="1134708" cy="923998"/>
            <a:chOff x="9673502" y="2270118"/>
            <a:chExt cx="2149758" cy="1704850"/>
          </a:xfrm>
        </p:grpSpPr>
        <p:pic>
          <p:nvPicPr>
            <p:cNvPr id="84" name="Picture 83" descr="a warrior">
              <a:extLst>
                <a:ext uri="{FF2B5EF4-FFF2-40B4-BE49-F238E27FC236}">
                  <a16:creationId xmlns:a16="http://schemas.microsoft.com/office/drawing/2014/main" id="{89C19D4D-1E2D-4F09-AD9F-A5B75B99CB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3502" y="2304386"/>
              <a:ext cx="860602" cy="1670582"/>
            </a:xfrm>
            <a:prstGeom prst="rect">
              <a:avLst/>
            </a:prstGeom>
          </p:spPr>
        </p:pic>
        <p:pic>
          <p:nvPicPr>
            <p:cNvPr id="85" name="Picture 84" descr="man wearing toga">
              <a:extLst>
                <a:ext uri="{FF2B5EF4-FFF2-40B4-BE49-F238E27FC236}">
                  <a16:creationId xmlns:a16="http://schemas.microsoft.com/office/drawing/2014/main" id="{2960E8C7-B7F6-4F11-8297-B1EBEB1C3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9028" y="2402506"/>
              <a:ext cx="950322" cy="1542326"/>
            </a:xfrm>
            <a:prstGeom prst="rect">
              <a:avLst/>
            </a:prstGeom>
          </p:spPr>
        </p:pic>
        <p:pic>
          <p:nvPicPr>
            <p:cNvPr id="86" name="Picture 85" descr="a Roman">
              <a:extLst>
                <a:ext uri="{FF2B5EF4-FFF2-40B4-BE49-F238E27FC236}">
                  <a16:creationId xmlns:a16="http://schemas.microsoft.com/office/drawing/2014/main" id="{EABC84B8-D80D-4CC0-9BBC-84FC25E8B0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0360" y="2270118"/>
              <a:ext cx="852900" cy="1655630"/>
            </a:xfrm>
            <a:prstGeom prst="rect">
              <a:avLst/>
            </a:prstGeom>
          </p:spPr>
        </p:pic>
      </p:grpSp>
      <p:pic>
        <p:nvPicPr>
          <p:cNvPr id="7" name="Picture 6" descr="A cartoon of a person doctor&#10;&#10;Description automatically generated">
            <a:extLst>
              <a:ext uri="{FF2B5EF4-FFF2-40B4-BE49-F238E27FC236}">
                <a16:creationId xmlns:a16="http://schemas.microsoft.com/office/drawing/2014/main" id="{64D08CDC-EDAE-4D70-8297-6469429A1A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9379" y="5650868"/>
            <a:ext cx="282387" cy="481299"/>
          </a:xfrm>
          <a:prstGeom prst="rect">
            <a:avLst/>
          </a:prstGeom>
        </p:spPr>
      </p:pic>
      <p:pic>
        <p:nvPicPr>
          <p:cNvPr id="10" name="Picture 9" descr="A group of people wearing masks&#10;&#10;Description automatically generated">
            <a:extLst>
              <a:ext uri="{FF2B5EF4-FFF2-40B4-BE49-F238E27FC236}">
                <a16:creationId xmlns:a16="http://schemas.microsoft.com/office/drawing/2014/main" id="{07FB1132-035B-4701-A2E6-C7DD9A3585AD}"/>
              </a:ext>
            </a:extLst>
          </p:cNvPr>
          <p:cNvPicPr>
            <a:picLocks noChangeAspect="1"/>
          </p:cNvPicPr>
          <p:nvPr/>
        </p:nvPicPr>
        <p:blipFill>
          <a:blip r:embed="rId12">
            <a:clrChange>
              <a:clrFrom>
                <a:srgbClr val="E9EAD0"/>
              </a:clrFrom>
              <a:clrTo>
                <a:srgbClr val="E9EAD0">
                  <a:alpha val="0"/>
                </a:srgbClr>
              </a:clrTo>
            </a:clrChange>
            <a:extLst>
              <a:ext uri="{28A0092B-C50C-407E-A947-70E740481C1C}">
                <a14:useLocalDpi xmlns:a14="http://schemas.microsoft.com/office/drawing/2010/main" val="0"/>
              </a:ext>
            </a:extLst>
          </a:blip>
          <a:stretch>
            <a:fillRect/>
          </a:stretch>
        </p:blipFill>
        <p:spPr>
          <a:xfrm>
            <a:off x="2288974" y="5372631"/>
            <a:ext cx="1467787" cy="1037771"/>
          </a:xfrm>
          <a:prstGeom prst="rect">
            <a:avLst/>
          </a:prstGeom>
        </p:spPr>
      </p:pic>
      <p:pic>
        <p:nvPicPr>
          <p:cNvPr id="15" name="Picture 14" descr="A yellow light bulb with a exclamation mark on it&#10;&#10;Description automatically generated">
            <a:extLst>
              <a:ext uri="{FF2B5EF4-FFF2-40B4-BE49-F238E27FC236}">
                <a16:creationId xmlns:a16="http://schemas.microsoft.com/office/drawing/2014/main" id="{1438D2D3-87CD-4227-8AD7-5CF37348D8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6669" y="4293333"/>
            <a:ext cx="698755" cy="851816"/>
          </a:xfrm>
          <a:prstGeom prst="rect">
            <a:avLst/>
          </a:prstGeom>
        </p:spPr>
      </p:pic>
      <p:pic>
        <p:nvPicPr>
          <p:cNvPr id="24" name="Picture 23" descr="A cartoon of a person in a lab coat&#10;&#10;Description automatically generated">
            <a:extLst>
              <a:ext uri="{FF2B5EF4-FFF2-40B4-BE49-F238E27FC236}">
                <a16:creationId xmlns:a16="http://schemas.microsoft.com/office/drawing/2014/main" id="{1A8A955C-E182-48B4-80BD-4F404CA20E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6939" y="4121141"/>
            <a:ext cx="771068" cy="1143647"/>
          </a:xfrm>
          <a:prstGeom prst="rect">
            <a:avLst/>
          </a:prstGeom>
        </p:spPr>
      </p:pic>
      <p:pic>
        <p:nvPicPr>
          <p:cNvPr id="87" name="Picture 86">
            <a:extLst>
              <a:ext uri="{FF2B5EF4-FFF2-40B4-BE49-F238E27FC236}">
                <a16:creationId xmlns:a16="http://schemas.microsoft.com/office/drawing/2014/main" id="{35B9FC2F-97AC-4062-B7CB-6732B8A450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27286" y="5639547"/>
            <a:ext cx="284330" cy="559338"/>
          </a:xfrm>
          <a:prstGeom prst="rect">
            <a:avLst/>
          </a:prstGeom>
        </p:spPr>
      </p:pic>
      <p:pic>
        <p:nvPicPr>
          <p:cNvPr id="88" name="Picture 87">
            <a:extLst>
              <a:ext uri="{FF2B5EF4-FFF2-40B4-BE49-F238E27FC236}">
                <a16:creationId xmlns:a16="http://schemas.microsoft.com/office/drawing/2014/main" id="{4B2D80DF-1995-4CFF-B85B-C29B3759B0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57028" y="5650469"/>
            <a:ext cx="284330" cy="559338"/>
          </a:xfrm>
          <a:prstGeom prst="rect">
            <a:avLst/>
          </a:prstGeom>
        </p:spPr>
      </p:pic>
      <p:pic>
        <p:nvPicPr>
          <p:cNvPr id="89" name="Picture 88">
            <a:extLst>
              <a:ext uri="{FF2B5EF4-FFF2-40B4-BE49-F238E27FC236}">
                <a16:creationId xmlns:a16="http://schemas.microsoft.com/office/drawing/2014/main" id="{B60CFD6F-0704-4AF6-A20D-BB330897AAD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63069" y="5632039"/>
            <a:ext cx="284330" cy="559338"/>
          </a:xfrm>
          <a:prstGeom prst="rect">
            <a:avLst/>
          </a:prstGeom>
        </p:spPr>
      </p:pic>
      <p:grpSp>
        <p:nvGrpSpPr>
          <p:cNvPr id="90" name="Group 89" descr="girls">
            <a:extLst>
              <a:ext uri="{FF2B5EF4-FFF2-40B4-BE49-F238E27FC236}">
                <a16:creationId xmlns:a16="http://schemas.microsoft.com/office/drawing/2014/main" id="{B34EAF9D-F74F-442B-8963-19DC9B263A11}"/>
              </a:ext>
            </a:extLst>
          </p:cNvPr>
          <p:cNvGrpSpPr/>
          <p:nvPr/>
        </p:nvGrpSpPr>
        <p:grpSpPr>
          <a:xfrm>
            <a:off x="10929233" y="3032276"/>
            <a:ext cx="572987" cy="564023"/>
            <a:chOff x="472276" y="2783346"/>
            <a:chExt cx="1578786" cy="1265200"/>
          </a:xfrm>
        </p:grpSpPr>
        <p:pic>
          <p:nvPicPr>
            <p:cNvPr id="91" name="Picture 90" descr="girl">
              <a:extLst>
                <a:ext uri="{FF2B5EF4-FFF2-40B4-BE49-F238E27FC236}">
                  <a16:creationId xmlns:a16="http://schemas.microsoft.com/office/drawing/2014/main" id="{7D201433-FC3C-443B-9E01-80DE247C01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276" y="2783347"/>
              <a:ext cx="898291" cy="1265199"/>
            </a:xfrm>
            <a:prstGeom prst="rect">
              <a:avLst/>
            </a:prstGeom>
          </p:spPr>
        </p:pic>
        <p:pic>
          <p:nvPicPr>
            <p:cNvPr id="92" name="Picture 91" descr="girl">
              <a:extLst>
                <a:ext uri="{FF2B5EF4-FFF2-40B4-BE49-F238E27FC236}">
                  <a16:creationId xmlns:a16="http://schemas.microsoft.com/office/drawing/2014/main" id="{F944E61E-CAF4-45CA-A29E-0D1F5A7162B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2771" y="2783346"/>
              <a:ext cx="898291" cy="1265199"/>
            </a:xfrm>
            <a:prstGeom prst="rect">
              <a:avLst/>
            </a:prstGeom>
          </p:spPr>
        </p:pic>
      </p:grpSp>
      <p:pic>
        <p:nvPicPr>
          <p:cNvPr id="93" name="Picture 92" descr="girl">
            <a:extLst>
              <a:ext uri="{FF2B5EF4-FFF2-40B4-BE49-F238E27FC236}">
                <a16:creationId xmlns:a16="http://schemas.microsoft.com/office/drawing/2014/main" id="{9D8FA576-D7F0-4399-816D-604EED2424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27286" y="3053213"/>
            <a:ext cx="400456" cy="564023"/>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CE878DEE-29E4-4832-A5F6-5F4DE1D641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64265" y="3011423"/>
            <a:ext cx="502955" cy="517510"/>
          </a:xfrm>
          <a:prstGeom prst="rect">
            <a:avLst/>
          </a:prstGeom>
        </p:spPr>
      </p:pic>
      <p:pic>
        <p:nvPicPr>
          <p:cNvPr id="94" name="Picture 93" descr="A black background with a black square&#10;&#10;Description automatically generated with medium confidence">
            <a:extLst>
              <a:ext uri="{FF2B5EF4-FFF2-40B4-BE49-F238E27FC236}">
                <a16:creationId xmlns:a16="http://schemas.microsoft.com/office/drawing/2014/main" id="{D0F56EC1-3F6B-4F27-B76F-41EF3471DA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92759" y="3021369"/>
            <a:ext cx="502955" cy="517510"/>
          </a:xfrm>
          <a:prstGeom prst="rect">
            <a:avLst/>
          </a:prstGeom>
        </p:spPr>
      </p:pic>
      <p:pic>
        <p:nvPicPr>
          <p:cNvPr id="95" name="Picture 94" descr="A black background with a black square&#10;&#10;Description automatically generated with medium confidence">
            <a:extLst>
              <a:ext uri="{FF2B5EF4-FFF2-40B4-BE49-F238E27FC236}">
                <a16:creationId xmlns:a16="http://schemas.microsoft.com/office/drawing/2014/main" id="{4BFB4618-A1B9-4D31-BB90-6C5B29A577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3055" y="3032383"/>
            <a:ext cx="502955" cy="517510"/>
          </a:xfrm>
          <a:prstGeom prst="rect">
            <a:avLst/>
          </a:prstGeom>
        </p:spPr>
      </p:pic>
      <p:pic>
        <p:nvPicPr>
          <p:cNvPr id="38" name="Graphic 37" descr="Teacher with solid fill">
            <a:extLst>
              <a:ext uri="{FF2B5EF4-FFF2-40B4-BE49-F238E27FC236}">
                <a16:creationId xmlns:a16="http://schemas.microsoft.com/office/drawing/2014/main" id="{CE093754-BB33-4546-8609-EB9FF2E7A2F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52668" y="5594939"/>
            <a:ext cx="641864" cy="641864"/>
          </a:xfrm>
          <a:prstGeom prst="rect">
            <a:avLst/>
          </a:prstGeom>
        </p:spPr>
      </p:pic>
      <p:pic>
        <p:nvPicPr>
          <p:cNvPr id="96" name="Graphic 95" descr="Teacher with solid fill">
            <a:extLst>
              <a:ext uri="{FF2B5EF4-FFF2-40B4-BE49-F238E27FC236}">
                <a16:creationId xmlns:a16="http://schemas.microsoft.com/office/drawing/2014/main" id="{7AA075A1-3ED4-4F99-9ED9-F71D49BDD6D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25422" y="5618366"/>
            <a:ext cx="641864" cy="641864"/>
          </a:xfrm>
          <a:prstGeom prst="rect">
            <a:avLst/>
          </a:prstGeom>
        </p:spPr>
      </p:pic>
      <p:pic>
        <p:nvPicPr>
          <p:cNvPr id="97" name="Graphic 96" descr="Teacher with solid fill">
            <a:extLst>
              <a:ext uri="{FF2B5EF4-FFF2-40B4-BE49-F238E27FC236}">
                <a16:creationId xmlns:a16="http://schemas.microsoft.com/office/drawing/2014/main" id="{59B57481-F563-493F-A7D0-A5F09735FB4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08767" y="5632039"/>
            <a:ext cx="641864" cy="641864"/>
          </a:xfrm>
          <a:prstGeom prst="rect">
            <a:avLst/>
          </a:prstGeom>
        </p:spPr>
      </p:pic>
      <p:pic>
        <p:nvPicPr>
          <p:cNvPr id="41" name="Picture 40" descr="A calendar with numbers and a red circle&#10;&#10;Description automatically generated">
            <a:extLst>
              <a:ext uri="{FF2B5EF4-FFF2-40B4-BE49-F238E27FC236}">
                <a16:creationId xmlns:a16="http://schemas.microsoft.com/office/drawing/2014/main" id="{A2F58670-17C5-4ADD-B98E-E2E7B2C08C9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62629" y="1458457"/>
            <a:ext cx="1245288" cy="1133482"/>
          </a:xfrm>
          <a:prstGeom prst="rect">
            <a:avLst/>
          </a:prstGeom>
        </p:spPr>
      </p:pic>
    </p:spTree>
    <p:extLst>
      <p:ext uri="{BB962C8B-B14F-4D97-AF65-F5344CB8AC3E}">
        <p14:creationId xmlns:p14="http://schemas.microsoft.com/office/powerpoint/2010/main" val="1344575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5803" y="1120945"/>
            <a:ext cx="11340791"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Now write two sentences about what your friend does - use ‘he’ or ‘she’ -  and write two sentences about what you think your teachers do – use ‘they’ (it doesn’t have to be true!).</a:t>
            </a:r>
          </a:p>
        </p:txBody>
      </p:sp>
      <p:sp>
        <p:nvSpPr>
          <p:cNvPr id="24" name="TextBox 23"/>
          <p:cNvSpPr txBox="1"/>
          <p:nvPr/>
        </p:nvSpPr>
        <p:spPr>
          <a:xfrm>
            <a:off x="591463" y="2643892"/>
            <a:ext cx="3764123" cy="584775"/>
          </a:xfrm>
          <a:prstGeom prst="rect">
            <a:avLst/>
          </a:prstGeom>
          <a:noFill/>
        </p:spPr>
        <p:txBody>
          <a:bodyPr wrap="square" rtlCol="0">
            <a:spAutoFit/>
          </a:bodyPr>
          <a:lstStyle/>
          <a:p>
            <a:r>
              <a:rPr lang="en-GB" sz="3200" b="1" u="sng" dirty="0" err="1">
                <a:solidFill>
                  <a:srgbClr val="002060"/>
                </a:solidFill>
                <a:latin typeface="Century Gothic" panose="020B0502020202020204" pitchFamily="34" charset="0"/>
              </a:rPr>
              <a:t>L’amie</a:t>
            </a:r>
            <a:endParaRPr lang="en-GB" sz="3200" b="1" u="sng" dirty="0">
              <a:solidFill>
                <a:srgbClr val="002060"/>
              </a:solidFill>
              <a:latin typeface="Century Gothic" panose="020B0502020202020204" pitchFamily="34" charset="0"/>
            </a:endParaRPr>
          </a:p>
        </p:txBody>
      </p:sp>
      <p:sp>
        <p:nvSpPr>
          <p:cNvPr id="20" name="TextBox 19"/>
          <p:cNvSpPr txBox="1"/>
          <p:nvPr/>
        </p:nvSpPr>
        <p:spPr>
          <a:xfrm>
            <a:off x="591463" y="3340152"/>
            <a:ext cx="497540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Elle </a:t>
            </a:r>
            <a:r>
              <a:rPr lang="en-GB" sz="3200" dirty="0" err="1">
                <a:solidFill>
                  <a:srgbClr val="002060"/>
                </a:solidFill>
                <a:latin typeface="Century Gothic" panose="020B0502020202020204" pitchFamily="34" charset="0"/>
              </a:rPr>
              <a:t>écoute</a:t>
            </a:r>
            <a:r>
              <a:rPr lang="en-GB" sz="3200" dirty="0">
                <a:solidFill>
                  <a:srgbClr val="002060"/>
                </a:solidFill>
                <a:latin typeface="Century Gothic" panose="020B0502020202020204" pitchFamily="34" charset="0"/>
              </a:rPr>
              <a:t> le </a:t>
            </a:r>
            <a:r>
              <a:rPr lang="en-GB" sz="3200" dirty="0" err="1">
                <a:solidFill>
                  <a:srgbClr val="002060"/>
                </a:solidFill>
                <a:latin typeface="Century Gothic" panose="020B0502020202020204" pitchFamily="34" charset="0"/>
              </a:rPr>
              <a:t>chanteur</a:t>
            </a:r>
            <a:r>
              <a:rPr lang="en-GB" sz="3200" dirty="0">
                <a:solidFill>
                  <a:srgbClr val="002060"/>
                </a:solidFill>
                <a:latin typeface="Century Gothic" panose="020B0502020202020204" pitchFamily="34" charset="0"/>
              </a:rPr>
              <a:t>.</a:t>
            </a:r>
          </a:p>
        </p:txBody>
      </p:sp>
      <p:sp>
        <p:nvSpPr>
          <p:cNvPr id="21" name="TextBox 20"/>
          <p:cNvSpPr txBox="1"/>
          <p:nvPr/>
        </p:nvSpPr>
        <p:spPr>
          <a:xfrm>
            <a:off x="591463" y="4235253"/>
            <a:ext cx="4724284"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Elle </a:t>
            </a:r>
            <a:r>
              <a:rPr lang="en-GB" sz="3200" dirty="0" err="1">
                <a:solidFill>
                  <a:srgbClr val="002060"/>
                </a:solidFill>
                <a:latin typeface="Century Gothic" panose="020B0502020202020204" pitchFamily="34" charset="0"/>
              </a:rPr>
              <a:t>étudie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l’histoire</a:t>
            </a:r>
            <a:r>
              <a:rPr lang="en-GB" sz="3200" dirty="0">
                <a:solidFill>
                  <a:srgbClr val="002060"/>
                </a:solidFill>
                <a:latin typeface="Century Gothic" panose="020B0502020202020204" pitchFamily="34" charset="0"/>
              </a:rPr>
              <a:t>.</a:t>
            </a:r>
          </a:p>
        </p:txBody>
      </p:sp>
      <p:sp>
        <p:nvSpPr>
          <p:cNvPr id="25" name="TextBox 24"/>
          <p:cNvSpPr txBox="1"/>
          <p:nvPr/>
        </p:nvSpPr>
        <p:spPr>
          <a:xfrm>
            <a:off x="5826198" y="2643892"/>
            <a:ext cx="3764123" cy="584775"/>
          </a:xfrm>
          <a:prstGeom prst="rect">
            <a:avLst/>
          </a:prstGeom>
          <a:noFill/>
        </p:spPr>
        <p:txBody>
          <a:bodyPr wrap="square" rtlCol="0">
            <a:spAutoFit/>
          </a:bodyPr>
          <a:lstStyle/>
          <a:p>
            <a:r>
              <a:rPr lang="en-GB" sz="3200" b="1" u="sng" dirty="0">
                <a:solidFill>
                  <a:srgbClr val="002060"/>
                </a:solidFill>
                <a:latin typeface="Century Gothic" panose="020B0502020202020204" pitchFamily="34" charset="0"/>
              </a:rPr>
              <a:t>Les </a:t>
            </a:r>
            <a:r>
              <a:rPr lang="en-GB" sz="3200" b="1" u="sng" dirty="0" err="1">
                <a:solidFill>
                  <a:srgbClr val="002060"/>
                </a:solidFill>
                <a:latin typeface="Century Gothic" panose="020B0502020202020204" pitchFamily="34" charset="0"/>
              </a:rPr>
              <a:t>professeurs</a:t>
            </a:r>
            <a:endParaRPr lang="en-GB" sz="3200" b="1" u="sng" dirty="0">
              <a:solidFill>
                <a:srgbClr val="002060"/>
              </a:solidFill>
              <a:latin typeface="Century Gothic" panose="020B0502020202020204" pitchFamily="34" charset="0"/>
            </a:endParaRPr>
          </a:p>
        </p:txBody>
      </p:sp>
      <p:sp>
        <p:nvSpPr>
          <p:cNvPr id="22" name="TextBox 21"/>
          <p:cNvSpPr txBox="1"/>
          <p:nvPr/>
        </p:nvSpPr>
        <p:spPr>
          <a:xfrm>
            <a:off x="5826198" y="3390667"/>
            <a:ext cx="545018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préparent</a:t>
            </a:r>
            <a:r>
              <a:rPr lang="en-GB" sz="3200" dirty="0">
                <a:solidFill>
                  <a:srgbClr val="002060"/>
                </a:solidFill>
                <a:latin typeface="Century Gothic" panose="020B0502020202020204" pitchFamily="34" charset="0"/>
              </a:rPr>
              <a:t> le </a:t>
            </a:r>
            <a:r>
              <a:rPr lang="en-GB" sz="3200" dirty="0" err="1">
                <a:solidFill>
                  <a:srgbClr val="002060"/>
                </a:solidFill>
                <a:latin typeface="Century Gothic" panose="020B0502020202020204" pitchFamily="34" charset="0"/>
              </a:rPr>
              <a:t>déjeuner</a:t>
            </a:r>
            <a:r>
              <a:rPr lang="en-GB" sz="3200" dirty="0">
                <a:solidFill>
                  <a:srgbClr val="002060"/>
                </a:solidFill>
                <a:latin typeface="Century Gothic" panose="020B0502020202020204" pitchFamily="34" charset="0"/>
              </a:rPr>
              <a:t>.</a:t>
            </a:r>
          </a:p>
        </p:txBody>
      </p:sp>
      <p:sp>
        <p:nvSpPr>
          <p:cNvPr id="23" name="TextBox 22"/>
          <p:cNvSpPr txBox="1"/>
          <p:nvPr/>
        </p:nvSpPr>
        <p:spPr>
          <a:xfrm>
            <a:off x="5826198" y="4235253"/>
            <a:ext cx="5450189" cy="584775"/>
          </a:xfrm>
          <a:prstGeom prst="rect">
            <a:avLst/>
          </a:prstGeom>
          <a:noFill/>
        </p:spPr>
        <p:txBody>
          <a:bodyPr wrap="square" rtlCol="0">
            <a:spAutoFit/>
          </a:bodyPr>
          <a:lstStyle/>
          <a:p>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chantent</a:t>
            </a:r>
            <a:r>
              <a:rPr lang="en-GB" sz="3200" dirty="0">
                <a:solidFill>
                  <a:srgbClr val="002060"/>
                </a:solidFill>
                <a:latin typeface="Century Gothic" panose="020B0502020202020204" pitchFamily="34" charset="0"/>
              </a:rPr>
              <a:t> avec la radio.</a:t>
            </a:r>
          </a:p>
        </p:txBody>
      </p:sp>
      <p:sp>
        <p:nvSpPr>
          <p:cNvPr id="26" name="TextBox 25"/>
          <p:cNvSpPr txBox="1"/>
          <p:nvPr/>
        </p:nvSpPr>
        <p:spPr>
          <a:xfrm>
            <a:off x="446048" y="5727423"/>
            <a:ext cx="11340791" cy="461665"/>
          </a:xfrm>
          <a:prstGeom prst="rect">
            <a:avLst/>
          </a:prstGeom>
          <a:solidFill>
            <a:srgbClr val="0055A5"/>
          </a:solidFill>
        </p:spPr>
        <p:txBody>
          <a:bodyPr wrap="square" rtlCol="0">
            <a:spAutoFit/>
          </a:bodyPr>
          <a:lstStyle/>
          <a:p>
            <a:r>
              <a:rPr lang="en-GB" sz="2400" dirty="0">
                <a:solidFill>
                  <a:schemeClr val="bg1"/>
                </a:solidFill>
                <a:latin typeface="Century Gothic" panose="020B0502020202020204" pitchFamily="34" charset="0"/>
              </a:rPr>
              <a:t>Say your sentences to your partner who will translate them into English.</a:t>
            </a:r>
          </a:p>
        </p:txBody>
      </p:sp>
      <p:sp>
        <p:nvSpPr>
          <p:cNvPr id="1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29" name="Title 3"/>
          <p:cNvSpPr>
            <a:spLocks noGrp="1"/>
          </p:cNvSpPr>
          <p:nvPr>
            <p:ph type="title"/>
          </p:nvPr>
        </p:nvSpPr>
        <p:spPr/>
        <p:txBody>
          <a:bodyPr>
            <a:normAutofit/>
          </a:bodyPr>
          <a:lstStyle/>
          <a:p>
            <a:r>
              <a:rPr lang="en-GB" sz="3600" b="1" dirty="0">
                <a:solidFill>
                  <a:schemeClr val="bg1"/>
                </a:solidFill>
              </a:rPr>
              <a:t>Qui fait quoi ?</a:t>
            </a:r>
          </a:p>
        </p:txBody>
      </p:sp>
    </p:spTree>
    <p:extLst>
      <p:ext uri="{BB962C8B-B14F-4D97-AF65-F5344CB8AC3E}">
        <p14:creationId xmlns:p14="http://schemas.microsoft.com/office/powerpoint/2010/main" val="48757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TextBox 5"/>
          <p:cNvSpPr txBox="1"/>
          <p:nvPr/>
        </p:nvSpPr>
        <p:spPr>
          <a:xfrm>
            <a:off x="6648075" y="1487992"/>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5B9BD5">
                    <a:lumMod val="50000"/>
                  </a:srgbClr>
                </a:solidFill>
                <a:latin typeface="Century Gothic" panose="020B0502020202020204" pitchFamily="34" charset="0"/>
              </a:rPr>
              <a:t>Tu</a:t>
            </a:r>
            <a:r>
              <a:rPr lang="en-GB" sz="2800" dirty="0">
                <a:solidFill>
                  <a:srgbClr val="5B9BD5">
                    <a:lumMod val="50000"/>
                  </a:srgbClr>
                </a:solidFill>
                <a:latin typeface="Century Gothic" panose="020B0502020202020204" pitchFamily="34" charset="0"/>
              </a:rPr>
              <a:t> as un animal.</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6642498" y="2199817"/>
            <a:ext cx="55817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Elle a  un </a:t>
            </a:r>
            <a:r>
              <a:rPr lang="en-GB" sz="2800" dirty="0" err="1">
                <a:solidFill>
                  <a:srgbClr val="5B9BD5">
                    <a:lumMod val="50000"/>
                  </a:srgbClr>
                </a:solidFill>
                <a:latin typeface="Century Gothic" panose="020B0502020202020204" pitchFamily="34" charset="0"/>
              </a:rPr>
              <a:t>cadeau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TextBox 9"/>
          <p:cNvSpPr txBox="1"/>
          <p:nvPr/>
        </p:nvSpPr>
        <p:spPr>
          <a:xfrm>
            <a:off x="6648075" y="2943632"/>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 un animal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malade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1" name="TextBox 10"/>
          <p:cNvSpPr txBox="1"/>
          <p:nvPr/>
        </p:nvSpPr>
        <p:spPr>
          <a:xfrm>
            <a:off x="6642498" y="3687447"/>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as un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ami</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2" name="TextBox 11"/>
          <p:cNvSpPr txBox="1"/>
          <p:nvPr/>
        </p:nvSpPr>
        <p:spPr>
          <a:xfrm>
            <a:off x="6642498" y="4382634"/>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L’acteur</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classe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calme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4" name="Action Button: Custom 16">
            <a:hlinkClick r:id="" action="ppaction://noaction" highlightClick="1">
              <a:snd r:embed="rId3" name="9. 2. Elle a un cadeau.wav"/>
            </a:hlinkClick>
            <a:extLst>
              <a:ext uri="{FF2B5EF4-FFF2-40B4-BE49-F238E27FC236}">
                <a16:creationId xmlns:a16="http://schemas.microsoft.com/office/drawing/2014/main" id="{5B92A95F-523A-4E36-B65E-94DAE9FBB368}"/>
              </a:ext>
            </a:extLst>
          </p:cNvPr>
          <p:cNvSpPr/>
          <p:nvPr/>
        </p:nvSpPr>
        <p:spPr>
          <a:xfrm>
            <a:off x="489508" y="2187539"/>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6">
            <a:hlinkClick r:id="" action="ppaction://noaction" highlightClick="1">
              <a:snd r:embed="rId4" name="9. 3. Il a un animal malade.wav"/>
            </a:hlinkClick>
            <a:extLst>
              <a:ext uri="{FF2B5EF4-FFF2-40B4-BE49-F238E27FC236}">
                <a16:creationId xmlns:a16="http://schemas.microsoft.com/office/drawing/2014/main" id="{D4B491BE-DEE1-4BAB-B62E-08BEC8F84C2F}"/>
              </a:ext>
            </a:extLst>
          </p:cNvPr>
          <p:cNvSpPr/>
          <p:nvPr/>
        </p:nvSpPr>
        <p:spPr>
          <a:xfrm>
            <a:off x="489508" y="2933767"/>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6">
            <a:hlinkClick r:id="" action="ppaction://noaction" highlightClick="1">
              <a:snd r:embed="rId5" name="9. 4. Tu as.wav"/>
            </a:hlinkClick>
            <a:extLst>
              <a:ext uri="{FF2B5EF4-FFF2-40B4-BE49-F238E27FC236}">
                <a16:creationId xmlns:a16="http://schemas.microsoft.com/office/drawing/2014/main" id="{7C5D1C98-B338-48C7-A0D6-9CC93C596CA9}"/>
              </a:ext>
            </a:extLst>
          </p:cNvPr>
          <p:cNvSpPr/>
          <p:nvPr/>
        </p:nvSpPr>
        <p:spPr>
          <a:xfrm>
            <a:off x="489508" y="3658255"/>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6" name="9. 5. L'acteur.wav"/>
            </a:hlinkClick>
            <a:extLst>
              <a:ext uri="{FF2B5EF4-FFF2-40B4-BE49-F238E27FC236}">
                <a16:creationId xmlns:a16="http://schemas.microsoft.com/office/drawing/2014/main" id="{735F5EA0-D015-4C01-9444-94092DE5E112}"/>
              </a:ext>
            </a:extLst>
          </p:cNvPr>
          <p:cNvSpPr/>
          <p:nvPr/>
        </p:nvSpPr>
        <p:spPr>
          <a:xfrm>
            <a:off x="489508" y="4386176"/>
            <a:ext cx="508880" cy="53308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Action Button: Custom 16">
            <a:hlinkClick r:id="" action="ppaction://noaction" highlightClick="1">
              <a:snd r:embed="rId7" name="9. 1. Tu as un animal.wav"/>
            </a:hlinkClick>
            <a:extLst>
              <a:ext uri="{FF2B5EF4-FFF2-40B4-BE49-F238E27FC236}">
                <a16:creationId xmlns:a16="http://schemas.microsoft.com/office/drawing/2014/main" id="{00B3E4C1-DFF4-46C3-8013-784275E7AA6B}"/>
              </a:ext>
            </a:extLst>
          </p:cNvPr>
          <p:cNvSpPr/>
          <p:nvPr/>
        </p:nvSpPr>
        <p:spPr>
          <a:xfrm>
            <a:off x="489509" y="1487992"/>
            <a:ext cx="508880" cy="540268"/>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46">
            <a:extLst>
              <a:ext uri="{FF2B5EF4-FFF2-40B4-BE49-F238E27FC236}">
                <a16:creationId xmlns:a16="http://schemas.microsoft.com/office/drawing/2014/main" id="{8F859989-DB06-4C35-8F6D-A746E286940A}"/>
              </a:ext>
            </a:extLst>
          </p:cNvPr>
          <p:cNvSpPr/>
          <p:nvPr/>
        </p:nvSpPr>
        <p:spPr>
          <a:xfrm>
            <a:off x="8415130" y="249869"/>
            <a:ext cx="3494791" cy="399600"/>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0D7697A-513D-439B-8AF0-82831CED076C}"/>
              </a:ext>
            </a:extLst>
          </p:cNvPr>
          <p:cNvSpPr txBox="1"/>
          <p:nvPr/>
        </p:nvSpPr>
        <p:spPr>
          <a:xfrm>
            <a:off x="1239383" y="1563375"/>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You have a pet.</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F4C3E43-FE3C-4BEA-B2AB-260043BA57BD}"/>
              </a:ext>
            </a:extLst>
          </p:cNvPr>
          <p:cNvSpPr txBox="1"/>
          <p:nvPr/>
        </p:nvSpPr>
        <p:spPr>
          <a:xfrm>
            <a:off x="1239383" y="2229320"/>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She has a present.</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A9C5578-F7EC-44C6-BBF4-2C3ABFE0E54E}"/>
              </a:ext>
            </a:extLst>
          </p:cNvPr>
          <p:cNvSpPr txBox="1"/>
          <p:nvPr/>
        </p:nvSpPr>
        <p:spPr>
          <a:xfrm>
            <a:off x="1239382" y="2928880"/>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He has a sick animal.</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3E13F69-EC2B-4C6C-9C0E-3C2467AA4B35}"/>
              </a:ext>
            </a:extLst>
          </p:cNvPr>
          <p:cNvSpPr txBox="1"/>
          <p:nvPr/>
        </p:nvSpPr>
        <p:spPr>
          <a:xfrm>
            <a:off x="1239382" y="3702199"/>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You have a nice friend (m).</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5FEA7932-4037-4978-A7C6-42532317820B}"/>
              </a:ext>
            </a:extLst>
          </p:cNvPr>
          <p:cNvSpPr txBox="1"/>
          <p:nvPr/>
        </p:nvSpPr>
        <p:spPr>
          <a:xfrm>
            <a:off x="1239382" y="4491688"/>
            <a:ext cx="5543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5B9BD5">
                    <a:lumMod val="50000"/>
                  </a:srgbClr>
                </a:solidFill>
                <a:latin typeface="Century Gothic" panose="020B0502020202020204" pitchFamily="34" charset="0"/>
              </a:rPr>
              <a:t>The actor has a calm class.</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60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21" grpId="0"/>
      <p:bldP spid="22" grpId="0"/>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7)</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265658" y="1958827"/>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 </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4</a:t>
            </a:r>
            <a:b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1.1 Week 6</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EBC6A336-1777-4766-9AAA-933EF56F8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744525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lkboard with let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94" y="1118682"/>
            <a:ext cx="1708482" cy="1708482"/>
          </a:xfrm>
          <a:prstGeom prst="rect">
            <a:avLst/>
          </a:prstGeom>
        </p:spPr>
      </p:pic>
      <p:sp>
        <p:nvSpPr>
          <p:cNvPr id="4" name="Title 3"/>
          <p:cNvSpPr>
            <a:spLocks noGrp="1"/>
          </p:cNvSpPr>
          <p:nvPr>
            <p:ph type="title"/>
          </p:nvPr>
        </p:nvSpPr>
        <p:spPr>
          <a:xfrm>
            <a:off x="-48933" y="251082"/>
            <a:ext cx="4427580" cy="647577"/>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1760" y="1182712"/>
            <a:ext cx="1686887" cy="166843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7805" y="2232063"/>
            <a:ext cx="844912" cy="1662121"/>
          </a:xfrm>
          <a:prstGeom prst="rect">
            <a:avLst/>
          </a:prstGeom>
        </p:spPr>
      </p:pic>
      <p:sp>
        <p:nvSpPr>
          <p:cNvPr id="11" name="TextBox 10"/>
          <p:cNvSpPr txBox="1"/>
          <p:nvPr/>
        </p:nvSpPr>
        <p:spPr>
          <a:xfrm>
            <a:off x="2798272" y="2888181"/>
            <a:ext cx="1223498"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jouer</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p:cNvSpPr txBox="1"/>
          <p:nvPr/>
        </p:nvSpPr>
        <p:spPr>
          <a:xfrm>
            <a:off x="7032697" y="3331384"/>
            <a:ext cx="1950253"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un </a:t>
            </a: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élève</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13" name="Picture 12" descr="woman sing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5439" y="159292"/>
            <a:ext cx="1242770" cy="1149756"/>
          </a:xfrm>
          <a:prstGeom prst="rect">
            <a:avLst/>
          </a:prstGeom>
        </p:spPr>
      </p:pic>
      <p:sp>
        <p:nvSpPr>
          <p:cNvPr id="14" name="TextBox 13"/>
          <p:cNvSpPr txBox="1"/>
          <p:nvPr/>
        </p:nvSpPr>
        <p:spPr>
          <a:xfrm>
            <a:off x="7185767" y="1269308"/>
            <a:ext cx="1782114"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chanter</a:t>
            </a:r>
          </a:p>
        </p:txBody>
      </p:sp>
      <p:sp>
        <p:nvSpPr>
          <p:cNvPr id="18" name="TextBox 17"/>
          <p:cNvSpPr txBox="1"/>
          <p:nvPr/>
        </p:nvSpPr>
        <p:spPr>
          <a:xfrm>
            <a:off x="200935" y="2921000"/>
            <a:ext cx="1620231"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étudier</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radi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854" y="1028626"/>
            <a:ext cx="1647009" cy="1715635"/>
          </a:xfrm>
          <a:prstGeom prst="rect">
            <a:avLst/>
          </a:prstGeom>
        </p:spPr>
      </p:pic>
      <p:sp>
        <p:nvSpPr>
          <p:cNvPr id="20" name="TextBox 19"/>
          <p:cNvSpPr txBox="1"/>
          <p:nvPr/>
        </p:nvSpPr>
        <p:spPr>
          <a:xfrm>
            <a:off x="4934790" y="2896514"/>
            <a:ext cx="1702921"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la radio</a:t>
            </a:r>
          </a:p>
        </p:txBody>
      </p:sp>
      <p:grpSp>
        <p:nvGrpSpPr>
          <p:cNvPr id="21" name="Group 20"/>
          <p:cNvGrpSpPr/>
          <p:nvPr/>
        </p:nvGrpSpPr>
        <p:grpSpPr>
          <a:xfrm>
            <a:off x="6149017" y="4203539"/>
            <a:ext cx="2313700" cy="1485669"/>
            <a:chOff x="5947075" y="2310861"/>
            <a:chExt cx="2794168" cy="1762286"/>
          </a:xfrm>
        </p:grpSpPr>
        <p:pic>
          <p:nvPicPr>
            <p:cNvPr id="22" name="Picture 21" descr="pineappl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2662" y="2310861"/>
              <a:ext cx="1453505" cy="1724596"/>
            </a:xfrm>
            <a:prstGeom prst="rect">
              <a:avLst/>
            </a:prstGeom>
          </p:spPr>
        </p:pic>
        <p:pic>
          <p:nvPicPr>
            <p:cNvPr id="23" name="Picture 22" descr="tomat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88016">
              <a:off x="6474731" y="2964276"/>
              <a:ext cx="673217" cy="729318"/>
            </a:xfrm>
            <a:prstGeom prst="rect">
              <a:avLst/>
            </a:prstGeom>
          </p:spPr>
        </p:pic>
        <p:pic>
          <p:nvPicPr>
            <p:cNvPr id="24" name="Picture 23" descr="tomat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7075" y="2984729"/>
              <a:ext cx="673217" cy="729318"/>
            </a:xfrm>
            <a:prstGeom prst="rect">
              <a:avLst/>
            </a:prstGeom>
          </p:spPr>
        </p:pic>
        <p:pic>
          <p:nvPicPr>
            <p:cNvPr id="25" name="Picture 24" descr="app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4566" y="2980494"/>
              <a:ext cx="986677" cy="1092653"/>
            </a:xfrm>
            <a:prstGeom prst="rect">
              <a:avLst/>
            </a:prstGeom>
          </p:spPr>
        </p:pic>
      </p:grpSp>
      <p:sp>
        <p:nvSpPr>
          <p:cNvPr id="26" name="TextBox 25"/>
          <p:cNvSpPr txBox="1"/>
          <p:nvPr/>
        </p:nvSpPr>
        <p:spPr>
          <a:xfrm>
            <a:off x="6602054" y="5551142"/>
            <a:ext cx="1400827"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le fruit</a:t>
            </a:r>
          </a:p>
        </p:txBody>
      </p:sp>
      <p:grpSp>
        <p:nvGrpSpPr>
          <p:cNvPr id="27" name="Group 26" descr="group of figures from history including a Roman"/>
          <p:cNvGrpSpPr/>
          <p:nvPr/>
        </p:nvGrpSpPr>
        <p:grpSpPr>
          <a:xfrm>
            <a:off x="9791798" y="1552807"/>
            <a:ext cx="1946391" cy="1492990"/>
            <a:chOff x="9673502" y="2270118"/>
            <a:chExt cx="2149758" cy="1704850"/>
          </a:xfrm>
        </p:grpSpPr>
        <p:pic>
          <p:nvPicPr>
            <p:cNvPr id="28" name="Picture 27" descr="a warrio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3502" y="2304386"/>
              <a:ext cx="860602" cy="1670582"/>
            </a:xfrm>
            <a:prstGeom prst="rect">
              <a:avLst/>
            </a:prstGeom>
          </p:spPr>
        </p:pic>
        <p:pic>
          <p:nvPicPr>
            <p:cNvPr id="29" name="Picture 28" descr="man wearing tog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99028" y="2402506"/>
              <a:ext cx="950322" cy="1542326"/>
            </a:xfrm>
            <a:prstGeom prst="rect">
              <a:avLst/>
            </a:prstGeom>
          </p:spPr>
        </p:pic>
        <p:pic>
          <p:nvPicPr>
            <p:cNvPr id="30" name="Picture 29" descr="a Roma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70360" y="2270118"/>
              <a:ext cx="852900" cy="1655630"/>
            </a:xfrm>
            <a:prstGeom prst="rect">
              <a:avLst/>
            </a:prstGeom>
          </p:spPr>
        </p:pic>
      </p:grpSp>
      <p:sp>
        <p:nvSpPr>
          <p:cNvPr id="31" name="TextBox 30"/>
          <p:cNvSpPr txBox="1"/>
          <p:nvPr/>
        </p:nvSpPr>
        <p:spPr>
          <a:xfrm>
            <a:off x="9852079" y="2675938"/>
            <a:ext cx="1818678"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l’histoire</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2" descr="group of childre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0385" y="3921335"/>
            <a:ext cx="2449418" cy="176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2638156" y="5552812"/>
            <a:ext cx="2138421"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ensemble</a:t>
            </a:r>
          </a:p>
        </p:txBody>
      </p:sp>
      <p:pic>
        <p:nvPicPr>
          <p:cNvPr id="34" name="Picture 2" descr="group of figures"/>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98065" y="3969644"/>
            <a:ext cx="2516506" cy="175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607648" y="5533456"/>
            <a:ext cx="1117456"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elles</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8" name="Picture 2" descr="group of figures"/>
          <p:cNvPicPr>
            <a:picLocks noChangeAspect="1"/>
          </p:cNvPicPr>
          <p:nvPr/>
        </p:nvPicPr>
        <p:blipFill rotWithShape="1">
          <a:blip r:embed="rId15">
            <a:extLst>
              <a:ext uri="{28A0092B-C50C-407E-A947-70E740481C1C}">
                <a14:useLocalDpi xmlns:a14="http://schemas.microsoft.com/office/drawing/2010/main" val="0"/>
              </a:ext>
            </a:extLst>
          </a:blip>
          <a:srcRect l="4406" r="63588"/>
          <a:stretch/>
        </p:blipFill>
        <p:spPr bwMode="auto">
          <a:xfrm>
            <a:off x="297214" y="3937607"/>
            <a:ext cx="764420" cy="167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297214" y="5499609"/>
            <a:ext cx="630766"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F0302020204030204"/>
                <a:ea typeface="+mn-ea"/>
                <a:cs typeface="+mn-cs"/>
              </a:rPr>
              <a:t>ils</a:t>
            </a:r>
            <a:endPar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CuadroTexto 46">
            <a:extLst>
              <a:ext uri="{FF2B5EF4-FFF2-40B4-BE49-F238E27FC236}">
                <a16:creationId xmlns:a16="http://schemas.microsoft.com/office/drawing/2014/main" id="{8DF366ED-5D56-8F41-B411-926ECEEA7CB8}"/>
              </a:ext>
            </a:extLst>
          </p:cNvPr>
          <p:cNvSpPr txBox="1"/>
          <p:nvPr/>
        </p:nvSpPr>
        <p:spPr>
          <a:xfrm>
            <a:off x="-21860" y="3514311"/>
            <a:ext cx="25234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study, studying</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CuadroTexto 46">
            <a:extLst>
              <a:ext uri="{FF2B5EF4-FFF2-40B4-BE49-F238E27FC236}">
                <a16:creationId xmlns:a16="http://schemas.microsoft.com/office/drawing/2014/main" id="{8DF366ED-5D56-8F41-B411-926ECEEA7CB8}"/>
              </a:ext>
            </a:extLst>
          </p:cNvPr>
          <p:cNvSpPr txBox="1"/>
          <p:nvPr/>
        </p:nvSpPr>
        <p:spPr>
          <a:xfrm>
            <a:off x="2501588" y="3521225"/>
            <a:ext cx="22894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play, </a:t>
            </a:r>
            <a:r>
              <a:rPr kumimoji="0" lang="en-GB" sz="2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playing</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CuadroTexto 46">
            <a:extLst>
              <a:ext uri="{FF2B5EF4-FFF2-40B4-BE49-F238E27FC236}">
                <a16:creationId xmlns:a16="http://schemas.microsoft.com/office/drawing/2014/main" id="{8DF366ED-5D56-8F41-B411-926ECEEA7CB8}"/>
              </a:ext>
            </a:extLst>
          </p:cNvPr>
          <p:cNvSpPr txBox="1"/>
          <p:nvPr/>
        </p:nvSpPr>
        <p:spPr>
          <a:xfrm>
            <a:off x="7032697" y="1854083"/>
            <a:ext cx="21739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sing, singing</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CuadroTexto 46">
            <a:extLst>
              <a:ext uri="{FF2B5EF4-FFF2-40B4-BE49-F238E27FC236}">
                <a16:creationId xmlns:a16="http://schemas.microsoft.com/office/drawing/2014/main" id="{8DF366ED-5D56-8F41-B411-926ECEEA7CB8}"/>
              </a:ext>
            </a:extLst>
          </p:cNvPr>
          <p:cNvSpPr txBox="1"/>
          <p:nvPr/>
        </p:nvSpPr>
        <p:spPr>
          <a:xfrm>
            <a:off x="4673727" y="5737477"/>
            <a:ext cx="14462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ogether</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CuadroTexto 46">
            <a:extLst>
              <a:ext uri="{FF2B5EF4-FFF2-40B4-BE49-F238E27FC236}">
                <a16:creationId xmlns:a16="http://schemas.microsoft.com/office/drawing/2014/main" id="{8DF366ED-5D56-8F41-B411-926ECEEA7CB8}"/>
              </a:ext>
            </a:extLst>
          </p:cNvPr>
          <p:cNvSpPr txBox="1"/>
          <p:nvPr/>
        </p:nvSpPr>
        <p:spPr>
          <a:xfrm>
            <a:off x="10837142" y="5574166"/>
            <a:ext cx="8931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fpl</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CuadroTexto 46">
            <a:extLst>
              <a:ext uri="{FF2B5EF4-FFF2-40B4-BE49-F238E27FC236}">
                <a16:creationId xmlns:a16="http://schemas.microsoft.com/office/drawing/2014/main" id="{8DF366ED-5D56-8F41-B411-926ECEEA7CB8}"/>
              </a:ext>
            </a:extLst>
          </p:cNvPr>
          <p:cNvSpPr txBox="1"/>
          <p:nvPr/>
        </p:nvSpPr>
        <p:spPr>
          <a:xfrm>
            <a:off x="894711" y="5607724"/>
            <a:ext cx="9300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hey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mn-cs"/>
              </a:rPr>
              <a:t>mpl</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CuadroTexto 46">
            <a:extLst>
              <a:ext uri="{FF2B5EF4-FFF2-40B4-BE49-F238E27FC236}">
                <a16:creationId xmlns:a16="http://schemas.microsoft.com/office/drawing/2014/main" id="{8DF366ED-5D56-8F41-B411-926ECEEA7CB8}"/>
              </a:ext>
            </a:extLst>
          </p:cNvPr>
          <p:cNvSpPr txBox="1"/>
          <p:nvPr/>
        </p:nvSpPr>
        <p:spPr>
          <a:xfrm>
            <a:off x="7568109" y="3868583"/>
            <a:ext cx="2180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student</a:t>
            </a:r>
            <a:r>
              <a:rPr kumimoji="0" lang="es-GB" sz="2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8" name="TextBox 47"/>
          <p:cNvSpPr txBox="1"/>
          <p:nvPr/>
        </p:nvSpPr>
        <p:spPr>
          <a:xfrm>
            <a:off x="4949553" y="2896514"/>
            <a:ext cx="1688158"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0" name="TextBox 49"/>
          <p:cNvSpPr txBox="1"/>
          <p:nvPr/>
        </p:nvSpPr>
        <p:spPr>
          <a:xfrm>
            <a:off x="6612646" y="5559037"/>
            <a:ext cx="1390235"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1" name="TextBox 50"/>
          <p:cNvSpPr txBox="1"/>
          <p:nvPr/>
        </p:nvSpPr>
        <p:spPr>
          <a:xfrm>
            <a:off x="2813346" y="2888180"/>
            <a:ext cx="1208424"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2" name="TextBox 51"/>
          <p:cNvSpPr txBox="1"/>
          <p:nvPr/>
        </p:nvSpPr>
        <p:spPr>
          <a:xfrm>
            <a:off x="2639073" y="5544479"/>
            <a:ext cx="2137503"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3" name="TextBox 52"/>
          <p:cNvSpPr txBox="1"/>
          <p:nvPr/>
        </p:nvSpPr>
        <p:spPr>
          <a:xfrm>
            <a:off x="9834341" y="2667552"/>
            <a:ext cx="1836415"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4" name="TextBox 53"/>
          <p:cNvSpPr txBox="1"/>
          <p:nvPr/>
        </p:nvSpPr>
        <p:spPr>
          <a:xfrm>
            <a:off x="7203084" y="1269308"/>
            <a:ext cx="1778959"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5" name="TextBox 54"/>
          <p:cNvSpPr txBox="1"/>
          <p:nvPr/>
        </p:nvSpPr>
        <p:spPr>
          <a:xfrm>
            <a:off x="310274" y="5499609"/>
            <a:ext cx="617706"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6" name="TextBox 55"/>
          <p:cNvSpPr txBox="1"/>
          <p:nvPr/>
        </p:nvSpPr>
        <p:spPr>
          <a:xfrm>
            <a:off x="7026127" y="3329646"/>
            <a:ext cx="1941753"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7" name="TextBox 56"/>
          <p:cNvSpPr txBox="1"/>
          <p:nvPr/>
        </p:nvSpPr>
        <p:spPr>
          <a:xfrm>
            <a:off x="197094" y="2924457"/>
            <a:ext cx="1688158"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8" name="TextBox 57"/>
          <p:cNvSpPr txBox="1"/>
          <p:nvPr/>
        </p:nvSpPr>
        <p:spPr>
          <a:xfrm>
            <a:off x="9627609" y="5537197"/>
            <a:ext cx="1097495" cy="584775"/>
          </a:xfrm>
          <a:prstGeom prst="rect">
            <a:avLst/>
          </a:prstGeom>
          <a:solidFill>
            <a:srgbClr val="0055A5"/>
          </a:solidFill>
          <a:ln>
            <a:solidFill>
              <a:sysClr val="window" lastClr="FFFFFF"/>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59" name="Rounded Rectangle 46">
            <a:extLst>
              <a:ext uri="{FF2B5EF4-FFF2-40B4-BE49-F238E27FC236}">
                <a16:creationId xmlns:a16="http://schemas.microsoft.com/office/drawing/2014/main" id="{DD0ABEA6-D461-4FA6-8A91-24CF73AFF6D5}"/>
              </a:ext>
            </a:extLst>
          </p:cNvPr>
          <p:cNvSpPr/>
          <p:nvPr/>
        </p:nvSpPr>
        <p:spPr>
          <a:xfrm>
            <a:off x="10118035" y="132900"/>
            <a:ext cx="1958751" cy="443047"/>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395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4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5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1" nodeType="clickEffect">
                                  <p:stCondLst>
                                    <p:cond delay="0"/>
                                  </p:stCondLst>
                                  <p:childTnLst>
                                    <p:set>
                                      <p:cBhvr>
                                        <p:cTn id="150" dur="1" fill="hold">
                                          <p:stCondLst>
                                            <p:cond delay="0"/>
                                          </p:stCondLst>
                                        </p:cTn>
                                        <p:tgtEl>
                                          <p:spTgt spid="5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5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1" nodeType="clickEffect">
                                  <p:stCondLst>
                                    <p:cond delay="0"/>
                                  </p:stCondLst>
                                  <p:childTnLst>
                                    <p:set>
                                      <p:cBhvr>
                                        <p:cTn id="166" dur="1" fill="hold">
                                          <p:stCondLst>
                                            <p:cond delay="0"/>
                                          </p:stCondLst>
                                        </p:cTn>
                                        <p:tgtEl>
                                          <p:spTgt spid="55"/>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5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5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5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57"/>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8"/>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1" nodeType="clickEffect">
                                  <p:stCondLst>
                                    <p:cond delay="0"/>
                                  </p:stCondLst>
                                  <p:childTnLst>
                                    <p:set>
                                      <p:cBhvr>
                                        <p:cTn id="19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P spid="44" grpId="0"/>
      <p:bldP spid="44" grpId="1"/>
      <p:bldP spid="45" grpId="0"/>
      <p:bldP spid="45" grpId="1"/>
      <p:bldP spid="46" grpId="0"/>
      <p:bldP spid="46" grpId="1"/>
      <p:bldP spid="47" grpId="0"/>
      <p:bldP spid="47" grpId="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étudier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étudie</a:t>
            </a:r>
            <a:endParaRPr sz="11500" b="1" kern="0" dirty="0">
              <a:solidFill>
                <a:srgbClr val="1E4E79"/>
              </a:solidFill>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6305" y="457463"/>
            <a:ext cx="2228979" cy="1855336"/>
          </a:xfrm>
          <a:prstGeom prst="rect">
            <a:avLst/>
          </a:prstGeom>
        </p:spPr>
      </p:pic>
    </p:spTree>
    <p:extLst>
      <p:ext uri="{BB962C8B-B14F-4D97-AF65-F5344CB8AC3E}">
        <p14:creationId xmlns:p14="http://schemas.microsoft.com/office/powerpoint/2010/main" val="130825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étudier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étudie</a:t>
            </a:r>
            <a:endParaRPr sz="11500" b="1" kern="0" dirty="0">
              <a:solidFill>
                <a:srgbClr val="1E4E79"/>
              </a:solidFill>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8152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étudie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[studies | is studying]</a:t>
            </a:r>
            <a:endParaRPr sz="1400" kern="0" dirty="0">
              <a:solidFill>
                <a:srgbClr val="000000"/>
              </a:solidFil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Font typeface="Arial"/>
              <a:buNone/>
              <a:defRPr/>
            </a:pPr>
            <a:r>
              <a:rPr lang="en-GB" sz="6000" kern="0" dirty="0">
                <a:solidFill>
                  <a:srgbClr val="1E4E79"/>
                </a:solidFill>
                <a:latin typeface="Century Gothic"/>
                <a:ea typeface="Century Gothic"/>
                <a:cs typeface="Century Gothic"/>
                <a:sym typeface="Century Gothic"/>
              </a:rPr>
              <a:t>Il </a:t>
            </a:r>
            <a:r>
              <a:rPr lang="en-GB" sz="6000" b="1" kern="0" dirty="0" err="1">
                <a:solidFill>
                  <a:srgbClr val="ED7D31"/>
                </a:solidFill>
                <a:latin typeface="Century Gothic"/>
                <a:ea typeface="Century Gothic"/>
                <a:cs typeface="Century Gothic"/>
                <a:sym typeface="Century Gothic"/>
              </a:rPr>
              <a:t>étudie</a:t>
            </a:r>
            <a:r>
              <a:rPr lang="en-GB" sz="6000" b="1" kern="0" dirty="0">
                <a:solidFill>
                  <a:srgbClr val="EEC100"/>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le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sz="6000" kern="0" dirty="0">
              <a:solidFill>
                <a:srgbClr val="EA5F00"/>
              </a:solidFill>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a:t>
            </a:r>
            <a:r>
              <a:rPr lang="en-GB" sz="3200" b="1" kern="0" dirty="0">
                <a:solidFill>
                  <a:srgbClr val="ED7D31"/>
                </a:solidFill>
                <a:latin typeface="Century Gothic"/>
                <a:ea typeface="Century Gothic"/>
                <a:cs typeface="Century Gothic"/>
                <a:sym typeface="Century Gothic"/>
              </a:rPr>
              <a:t>studies</a:t>
            </a:r>
            <a:r>
              <a:rPr lang="en-GB" sz="3200" b="1" kern="0" dirty="0">
                <a:solidFill>
                  <a:srgbClr val="EEC100"/>
                </a:solidFill>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a:t>
            </a:r>
            <a:r>
              <a:rPr lang="en-GB" sz="3200" b="1" kern="0" dirty="0">
                <a:solidFill>
                  <a:srgbClr val="EEC100"/>
                </a:solidFill>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is studying </a:t>
            </a:r>
            <a:r>
              <a:rPr lang="en-GB" sz="3200" kern="0" dirty="0">
                <a:solidFill>
                  <a:srgbClr val="1E4E79"/>
                </a:solidFill>
                <a:latin typeface="Century Gothic"/>
                <a:ea typeface="Century Gothic"/>
                <a:cs typeface="Century Gothic"/>
                <a:sym typeface="Century Gothic"/>
              </a:rPr>
              <a:t>French.]</a:t>
            </a:r>
            <a:endParaRPr sz="1400" kern="0" dirty="0">
              <a:solidFill>
                <a:srgbClr val="000000"/>
              </a:solidFill>
              <a:cs typeface="Arial"/>
              <a:sym typeface="Arial"/>
            </a:endParaRPr>
          </a:p>
        </p:txBody>
      </p:sp>
    </p:spTree>
    <p:extLst>
      <p:ext uri="{BB962C8B-B14F-4D97-AF65-F5344CB8AC3E}">
        <p14:creationId xmlns:p14="http://schemas.microsoft.com/office/powerpoint/2010/main" val="42750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étudier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study | studying]</a:t>
            </a:r>
            <a:endParaRPr sz="1400" kern="0" dirty="0">
              <a:solidFill>
                <a:srgbClr val="000000"/>
              </a:solidFil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Il </a:t>
            </a:r>
            <a:r>
              <a:rPr lang="en-GB" sz="6000" kern="0" dirty="0" err="1">
                <a:solidFill>
                  <a:srgbClr val="1E4E79"/>
                </a:solidFill>
                <a:latin typeface="Century Gothic"/>
                <a:ea typeface="Century Gothic"/>
                <a:cs typeface="Century Gothic"/>
                <a:sym typeface="Century Gothic"/>
              </a:rPr>
              <a:t>aime</a:t>
            </a:r>
            <a:r>
              <a:rPr lang="en-GB" sz="6000" kern="0" dirty="0">
                <a:solidFill>
                  <a:srgbClr val="1E4E79"/>
                </a:solidFill>
                <a:latin typeface="Century Gothic"/>
                <a:ea typeface="Century Gothic"/>
                <a:cs typeface="Century Gothic"/>
                <a:sym typeface="Century Gothic"/>
              </a:rPr>
              <a:t> </a:t>
            </a:r>
            <a:r>
              <a:rPr lang="en-GB" sz="6000" b="1" kern="0" dirty="0" err="1">
                <a:solidFill>
                  <a:srgbClr val="ED7D31"/>
                </a:solidFill>
                <a:latin typeface="Century Gothic"/>
                <a:ea typeface="Century Gothic"/>
                <a:cs typeface="Century Gothic"/>
                <a:sym typeface="Century Gothic"/>
              </a:rPr>
              <a:t>étudier</a:t>
            </a:r>
            <a:r>
              <a:rPr lang="en-GB" sz="6000" kern="0" dirty="0">
                <a:solidFill>
                  <a:srgbClr val="1E4E79"/>
                </a:solidFill>
                <a:latin typeface="Century Gothic"/>
                <a:ea typeface="Century Gothic"/>
                <a:cs typeface="Century Gothic"/>
                <a:sym typeface="Century Gothic"/>
              </a:rPr>
              <a:t> le </a:t>
            </a:r>
            <a:r>
              <a:rPr lang="en-GB" sz="6000" kern="0" dirty="0" err="1">
                <a:solidFill>
                  <a:srgbClr val="1E4E79"/>
                </a:solidFill>
                <a:latin typeface="Century Gothic"/>
                <a:ea typeface="Century Gothic"/>
                <a:cs typeface="Century Gothic"/>
                <a:sym typeface="Century Gothic"/>
              </a:rPr>
              <a:t>français</a:t>
            </a:r>
            <a:r>
              <a:rPr lang="en-GB" sz="6000" kern="0" dirty="0">
                <a:solidFill>
                  <a:srgbClr val="1E4E79"/>
                </a:solidFill>
                <a:latin typeface="Century Gothic"/>
                <a:ea typeface="Century Gothic"/>
                <a:cs typeface="Century Gothic"/>
                <a:sym typeface="Century Gothic"/>
              </a:rPr>
              <a:t>. </a:t>
            </a:r>
            <a:endParaRPr sz="6000" kern="0" dirty="0">
              <a:solidFill>
                <a:srgbClr val="1E4E79"/>
              </a:solidFill>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[He likes </a:t>
            </a:r>
            <a:r>
              <a:rPr lang="en-GB" sz="3200" b="1" kern="0" dirty="0">
                <a:solidFill>
                  <a:srgbClr val="ED7D31"/>
                </a:solidFill>
                <a:latin typeface="Century Gothic"/>
                <a:ea typeface="Century Gothic"/>
                <a:cs typeface="Century Gothic"/>
                <a:sym typeface="Century Gothic"/>
              </a:rPr>
              <a:t>studying</a:t>
            </a:r>
            <a:r>
              <a:rPr lang="en-GB" sz="3200" kern="0" dirty="0">
                <a:solidFill>
                  <a:srgbClr val="1E4E79"/>
                </a:solidFill>
                <a:latin typeface="Century Gothic"/>
                <a:ea typeface="Century Gothic"/>
                <a:cs typeface="Century Gothic"/>
                <a:sym typeface="Century Gothic"/>
              </a:rPr>
              <a:t> French.]</a:t>
            </a:r>
            <a:endParaRPr sz="1400" kern="0" dirty="0">
              <a:solidFill>
                <a:srgbClr val="000000"/>
              </a:solidFill>
              <a:cs typeface="Arial"/>
              <a:sym typeface="Arial"/>
            </a:endParaRPr>
          </a:p>
        </p:txBody>
      </p:sp>
    </p:spTree>
    <p:extLst>
      <p:ext uri="{BB962C8B-B14F-4D97-AF65-F5344CB8AC3E}">
        <p14:creationId xmlns:p14="http://schemas.microsoft.com/office/powerpoint/2010/main" val="32106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6600</Words>
  <Application>Microsoft Office PowerPoint</Application>
  <PresentationFormat>Widescreen</PresentationFormat>
  <Paragraphs>771</Paragraphs>
  <Slides>40</Slides>
  <Notes>40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Arial</vt:lpstr>
      <vt:lpstr>Calibri</vt:lpstr>
      <vt:lpstr>Century Gothic</vt:lpstr>
      <vt:lpstr>Tw Cen MT</vt:lpstr>
      <vt:lpstr>NCELP_German_2022</vt:lpstr>
      <vt:lpstr>Bitmap Image</vt:lpstr>
      <vt:lpstr>PowerPoint Presentation</vt:lpstr>
      <vt:lpstr>a</vt:lpstr>
      <vt:lpstr>a</vt:lpstr>
      <vt:lpstr>Phonétique  </vt:lpstr>
      <vt:lpstr>Vocabulaire</vt:lpstr>
      <vt:lpstr>étudier</vt:lpstr>
      <vt:lpstr>étudier</vt:lpstr>
      <vt:lpstr>étudie</vt:lpstr>
      <vt:lpstr>étudier</vt:lpstr>
      <vt:lpstr>étudie</vt:lpstr>
      <vt:lpstr>étudier</vt:lpstr>
      <vt:lpstr>Regular –ER verbs</vt:lpstr>
      <vt:lpstr>C’est qui ?</vt:lpstr>
      <vt:lpstr>L’activité, c’est quoi ?</vt:lpstr>
      <vt:lpstr>C’est qui ?</vt:lpstr>
      <vt:lpstr>écouter / écrire</vt:lpstr>
      <vt:lpstr>écouter / écrire</vt:lpstr>
      <vt:lpstr>écouter / écrire</vt:lpstr>
      <vt:lpstr>écouter / écrire</vt:lpstr>
      <vt:lpstr>écouter / écrire</vt:lpstr>
      <vt:lpstr>écouter / écrire</vt:lpstr>
      <vt:lpstr>la télépathie</vt:lpstr>
      <vt:lpstr>Qui fait quoi ?</vt:lpstr>
      <vt:lpstr>Qui fait quoi ?</vt:lpstr>
      <vt:lpstr>PowerPoint Presentation</vt:lpstr>
      <vt:lpstr>Qui fait quoi ?</vt:lpstr>
      <vt:lpstr>jouer</vt:lpstr>
      <vt:lpstr>jouer</vt:lpstr>
      <vt:lpstr>joue</vt:lpstr>
      <vt:lpstr>jouer</vt:lpstr>
      <vt:lpstr>joue</vt:lpstr>
      <vt:lpstr>jouer</vt:lpstr>
      <vt:lpstr>Qui fait quoi ?</vt:lpstr>
      <vt:lpstr>Qui fait quoi ? </vt:lpstr>
      <vt:lpstr>Qui fait quoi ?</vt:lpstr>
      <vt:lpstr>C’est qui ? L’activité c’est quoi ?</vt:lpstr>
      <vt:lpstr>C’est qui ? L’activité c’est quoi ? [1/2]</vt:lpstr>
      <vt:lpstr>C’est qui ? L’activité c’est quoi ? [1/2]</vt:lpstr>
      <vt:lpstr>Qui fait quoi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44</cp:revision>
  <dcterms:created xsi:type="dcterms:W3CDTF">2023-08-08T13:04:21Z</dcterms:created>
  <dcterms:modified xsi:type="dcterms:W3CDTF">2023-09-06T16:47:54Z</dcterms:modified>
</cp:coreProperties>
</file>