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4" r:id="rId2"/>
    <p:sldId id="320" r:id="rId3"/>
    <p:sldId id="313" r:id="rId4"/>
    <p:sldId id="265" r:id="rId5"/>
    <p:sldId id="269" r:id="rId6"/>
    <p:sldId id="329" r:id="rId7"/>
    <p:sldId id="333" r:id="rId8"/>
    <p:sldId id="334" r:id="rId9"/>
    <p:sldId id="336" r:id="rId10"/>
    <p:sldId id="337" r:id="rId11"/>
    <p:sldId id="339" r:id="rId12"/>
    <p:sldId id="262" r:id="rId13"/>
    <p:sldId id="284" r:id="rId14"/>
    <p:sldId id="498" r:id="rId15"/>
    <p:sldId id="499" r:id="rId16"/>
    <p:sldId id="434" r:id="rId17"/>
    <p:sldId id="501" r:id="rId18"/>
    <p:sldId id="435" r:id="rId19"/>
    <p:sldId id="436" r:id="rId20"/>
    <p:sldId id="502" r:id="rId21"/>
    <p:sldId id="437" r:id="rId22"/>
    <p:sldId id="504" r:id="rId23"/>
    <p:sldId id="505" r:id="rId24"/>
    <p:sldId id="508" r:id="rId25"/>
    <p:sldId id="506" r:id="rId26"/>
    <p:sldId id="507" r:id="rId27"/>
    <p:sldId id="509" r:id="rId28"/>
    <p:sldId id="511" r:id="rId29"/>
    <p:sldId id="510" r:id="rId30"/>
    <p:sldId id="512" r:id="rId31"/>
    <p:sldId id="316" r:id="rId32"/>
    <p:sldId id="513" r:id="rId33"/>
    <p:sldId id="310" r:id="rId34"/>
    <p:sldId id="515" r:id="rId35"/>
    <p:sldId id="306" r:id="rId36"/>
    <p:sldId id="308" r:id="rId37"/>
    <p:sldId id="307" r:id="rId38"/>
    <p:sldId id="517" r:id="rId39"/>
    <p:sldId id="503" r:id="rId40"/>
    <p:sldId id="514" r:id="rId41"/>
    <p:sldId id="51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036"/>
    <a:srgbClr val="FDEEED"/>
    <a:srgbClr val="F58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8693" autoAdjust="0"/>
  </p:normalViewPr>
  <p:slideViewPr>
    <p:cSldViewPr snapToGrid="0">
      <p:cViewPr varScale="1">
        <p:scale>
          <a:sx n="76" d="100"/>
          <a:sy n="76" d="100"/>
        </p:scale>
        <p:origin x="946" y="4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15020-D9F6-40D1-BB7A-FDACA634F8A1}" type="datetimeFigureOut">
              <a:rPr lang="en-GB" smtClean="0"/>
              <a:t>12/05/2024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0F4C-9356-490D-920C-D5528C09F019}" type="slidenum">
              <a:rPr lang="en-GB" smtClean="0"/>
              <a:t>‹#›</a:t>
            </a:fld>
            <a:endParaRPr lang="en-GB"/>
          </a:p>
        </p:txBody>
      </p:sp>
    </p:spTree>
    <p:extLst>
      <p:ext uri="{BB962C8B-B14F-4D97-AF65-F5344CB8AC3E}">
        <p14:creationId xmlns:p14="http://schemas.microsoft.com/office/powerpoint/2010/main" val="97885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Edexcel list does not have </a:t>
            </a:r>
            <a:r>
              <a:rPr lang="en-GB" b="1" u="sng" dirty="0"/>
              <a:t>promenade, </a:t>
            </a:r>
            <a:r>
              <a:rPr lang="en-GB" b="1" u="sng" dirty="0" err="1"/>
              <a:t>Londres</a:t>
            </a:r>
            <a:r>
              <a:rPr lang="en-GB" b="1" u="sng" dirty="0"/>
              <a:t>.</a:t>
            </a:r>
            <a:endParaRPr lang="en-GB" b="1" i="0" u="sng" dirty="0">
              <a:solidFill>
                <a:srgbClr val="E6851E"/>
              </a:solidFill>
              <a:effectLst/>
              <a:latin typeface="Segoe UI" panose="020B0502040204020203" pitchFamily="34" charset="0"/>
            </a:endParaRPr>
          </a:p>
          <a:p>
            <a:endParaRPr lang="en-GB" b="1" dirty="0"/>
          </a:p>
          <a:p>
            <a:r>
              <a:rPr lang="en-GB" b="1" dirty="0"/>
              <a:t>Learning outcomes (lesson 1):</a:t>
            </a:r>
            <a:endParaRPr lang="en-GB" b="1" baseline="0" dirty="0"/>
          </a:p>
          <a:p>
            <a:pPr marL="0" indent="0">
              <a:buFontTx/>
              <a:buNone/>
            </a:pPr>
            <a:r>
              <a:rPr lang="en-GB" b="0" dirty="0"/>
              <a:t>Consolidation of </a:t>
            </a:r>
            <a:r>
              <a:rPr lang="en-GB" b="1" dirty="0"/>
              <a:t>SFC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aseline="0" dirty="0"/>
              <a:t> of -ER verbs in first three persons singular</a:t>
            </a:r>
            <a:endParaRPr lang="en-GB" b="0" dirty="0"/>
          </a:p>
          <a:p>
            <a:pPr marL="0" indent="0">
              <a:buFontTx/>
              <a:buNone/>
            </a:pPr>
            <a:r>
              <a:rPr lang="en-GB" baseline="0" dirty="0"/>
              <a:t>Introduction of -ER verbs in first person plural </a:t>
            </a:r>
          </a:p>
          <a:p>
            <a:endParaRPr lang="en-GB" dirty="0"/>
          </a:p>
          <a:p>
            <a:r>
              <a:rPr lang="en-GB" b="1" dirty="0"/>
              <a:t>Word frequency </a:t>
            </a:r>
            <a:r>
              <a:rPr lang="en-GB" b="1" baseline="0" dirty="0"/>
              <a:t>(1 is the most frequent word in French): </a:t>
            </a:r>
          </a:p>
          <a:p>
            <a:r>
              <a:rPr lang="en-GB" b="1" baseline="0" dirty="0"/>
              <a:t>7.1.2.5 (introduce) </a:t>
            </a:r>
            <a:r>
              <a:rPr lang="fr-FR" b="0" baseline="0" dirty="0"/>
              <a:t>marcher [1532], manger [1338], préparer [368], regarder</a:t>
            </a:r>
            <a:r>
              <a:rPr lang="fr-FR" b="0" baseline="30000" dirty="0"/>
              <a:t>1</a:t>
            </a:r>
            <a:r>
              <a:rPr lang="fr-FR" b="0" baseline="0" dirty="0"/>
              <a:t> [425], travailler [290], nous</a:t>
            </a:r>
            <a:r>
              <a:rPr lang="fr-FR" b="0" baseline="30000" dirty="0"/>
              <a:t>1</a:t>
            </a:r>
            <a:r>
              <a:rPr lang="fr-FR" b="0" baseline="0" dirty="0"/>
              <a:t> [31], déjeuner [2724], film [848], maison [325], partenaire [1077], télé [2746], dehors [1217], préféré [préférer 597]</a:t>
            </a:r>
          </a:p>
          <a:p>
            <a:r>
              <a:rPr lang="fr-FR" b="1" baseline="0" dirty="0"/>
              <a:t>7.1.2.2 (revisit) </a:t>
            </a:r>
            <a:r>
              <a:rPr lang="fr-FR" b="0" baseline="0" dirty="0"/>
              <a:t>bateau [1287], magasin [1736], numéro [766], promenade [&gt;5000], question [144], réponse [456], visite [1072], voyage [904], beau [393], mauvais</a:t>
            </a:r>
            <a:r>
              <a:rPr lang="fr-FR" b="0" baseline="30000" dirty="0"/>
              <a:t>1</a:t>
            </a:r>
            <a:r>
              <a:rPr lang="fr-FR" b="0" baseline="0" dirty="0"/>
              <a:t> [274], de</a:t>
            </a:r>
            <a:r>
              <a:rPr lang="fr-FR" b="0" baseline="30000" dirty="0"/>
              <a:t>1</a:t>
            </a:r>
            <a:r>
              <a:rPr lang="fr-FR" b="0" baseline="0" dirty="0"/>
              <a:t> [2], en</a:t>
            </a:r>
            <a:r>
              <a:rPr lang="fr-FR" b="0" baseline="30000" dirty="0"/>
              <a:t>2</a:t>
            </a:r>
            <a:r>
              <a:rPr lang="fr-FR" b="0" baseline="0" dirty="0"/>
              <a:t> [7], Paris [n/a], Londres [n/a]</a:t>
            </a:r>
          </a:p>
          <a:p>
            <a:r>
              <a:rPr lang="fr-FR" b="1" baseline="0" dirty="0"/>
              <a:t>7.1.1.4 (revisit) </a:t>
            </a:r>
            <a:r>
              <a:rPr lang="fr-FR" b="0" baseline="0" dirty="0"/>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soupe</a:t>
            </a:r>
            <a:r>
              <a:rPr lang="en-GB" baseline="0" dirty="0"/>
              <a:t> [4563]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French): </a:t>
            </a:r>
            <a:br>
              <a:rPr lang="en-GB" baseline="0" dirty="0"/>
            </a:br>
            <a:r>
              <a:rPr lang="en-GB" baseline="0" dirty="0"/>
              <a:t>prix [310]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3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words in this week’s vocabulary set in isolation.</a:t>
            </a:r>
            <a:endParaRPr lang="en-US" b="1" dirty="0"/>
          </a:p>
          <a:p>
            <a:endParaRPr lang="en-US" b="1" dirty="0"/>
          </a:p>
          <a:p>
            <a:r>
              <a:rPr lang="en-US" b="1" dirty="0"/>
              <a:t>Procedure:</a:t>
            </a:r>
          </a:p>
          <a:p>
            <a:r>
              <a:rPr lang="en-GB" dirty="0"/>
              <a:t>1. Students write 1-13 in their books.</a:t>
            </a:r>
          </a:p>
          <a:p>
            <a:r>
              <a:rPr lang="en-GB" dirty="0"/>
              <a:t>2. Click on a number to hear a word said aloud.</a:t>
            </a:r>
          </a:p>
          <a:p>
            <a:r>
              <a:rPr lang="en-GB" dirty="0"/>
              <a:t>3. Students decide which of the pictures a-l the words best represent and write the letter in their books.</a:t>
            </a:r>
          </a:p>
          <a:p>
            <a:r>
              <a:rPr lang="en-GB" dirty="0"/>
              <a:t>4. On clicks, the words appear next to the letters in the order they were said. Teachers can therefore ask: </a:t>
            </a:r>
            <a:r>
              <a:rPr lang="en-GB" dirty="0" err="1"/>
              <a:t>numéro</a:t>
            </a:r>
            <a:r>
              <a:rPr lang="en-GB" dirty="0"/>
              <a:t> 1, </a:t>
            </a:r>
            <a:r>
              <a:rPr lang="en-GB" dirty="0" err="1"/>
              <a:t>c’est</a:t>
            </a:r>
            <a:r>
              <a:rPr lang="en-GB" dirty="0"/>
              <a:t> quoi ? to elicit i) the French letter of the alphabet and ii) a read aloud of the French word and iii) an English translation.  Whilst the pictures prompt students to connect the French they hear with an idea, it will still be helpful for students to provide the English equivalent during the feedback, to make sure for example that they are correctly identifying the </a:t>
            </a:r>
            <a:r>
              <a:rPr lang="en-GB" i="1" dirty="0"/>
              <a:t>infinitive </a:t>
            </a:r>
            <a:r>
              <a:rPr lang="en-GB" i="0" dirty="0"/>
              <a:t>meanings of the verbs.</a:t>
            </a:r>
            <a:br>
              <a:rPr lang="en-GB" i="0" dirty="0"/>
            </a:br>
            <a:br>
              <a:rPr lang="en-GB" dirty="0"/>
            </a:br>
            <a:r>
              <a:rPr lang="en-GB" dirty="0"/>
              <a:t>For additional challenge, teacher may wish to elicit words in French before click to reveal, e.g., by asking ‘</a:t>
            </a:r>
            <a:r>
              <a:rPr lang="en-GB" dirty="0" err="1"/>
              <a:t>c’est</a:t>
            </a:r>
            <a:r>
              <a:rPr lang="en-GB" dirty="0"/>
              <a:t> quoi, A?’ and then eliciting the English meaning after that.</a:t>
            </a:r>
          </a:p>
          <a:p>
            <a:endParaRPr lang="en-GB" dirty="0"/>
          </a:p>
          <a:p>
            <a:r>
              <a:rPr lang="en-GB" b="1" dirty="0"/>
              <a:t>Transcript:</a:t>
            </a:r>
            <a:endParaRPr lang="en-GB" b="0" dirty="0"/>
          </a:p>
          <a:p>
            <a:r>
              <a:rPr lang="en-GB" b="0" dirty="0"/>
              <a:t>1. </a:t>
            </a:r>
            <a:r>
              <a:rPr lang="en-GB" b="0" dirty="0" err="1"/>
              <a:t>regarder</a:t>
            </a:r>
            <a:r>
              <a:rPr lang="en-GB" b="0" dirty="0"/>
              <a:t> </a:t>
            </a:r>
          </a:p>
          <a:p>
            <a:r>
              <a:rPr lang="en-GB" b="0" dirty="0"/>
              <a:t>2. nous</a:t>
            </a:r>
          </a:p>
          <a:p>
            <a:r>
              <a:rPr lang="en-GB" b="0" dirty="0"/>
              <a:t>3. marcher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US" sz="1200" b="0" dirty="0">
                <a:ln w="22225">
                  <a:solidFill>
                    <a:schemeClr val="accent2"/>
                  </a:solidFill>
                  <a:prstDash val="solid"/>
                </a:ln>
                <a:solidFill>
                  <a:schemeClr val="accent2">
                    <a:lumMod val="40000"/>
                    <a:lumOff val="60000"/>
                  </a:schemeClr>
                </a:solidFill>
                <a:latin typeface="Century Gothic" panose="020B0502020202020204" pitchFamily="34" charset="0"/>
              </a:rPr>
              <a:t>la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télé</a:t>
            </a:r>
            <a:endParaRPr lang="en-US" sz="1200" b="0" dirty="0">
              <a:ln w="22225">
                <a:solidFill>
                  <a:schemeClr val="accent2"/>
                </a:solidFill>
                <a:prstDash val="solid"/>
              </a:ln>
              <a:solidFill>
                <a:schemeClr val="accent2">
                  <a:lumMod val="40000"/>
                  <a:lumOff val="6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5. la </a:t>
            </a:r>
            <a:r>
              <a:rPr lang="en-US" sz="1200" b="0" cap="none" spc="0" dirty="0" err="1">
                <a:ln w="22225">
                  <a:solidFill>
                    <a:schemeClr val="accent2"/>
                  </a:solidFill>
                  <a:prstDash val="solid"/>
                </a:ln>
                <a:solidFill>
                  <a:schemeClr val="accent2">
                    <a:lumMod val="40000"/>
                    <a:lumOff val="60000"/>
                  </a:schemeClr>
                </a:solidFill>
                <a:effectLst/>
                <a:latin typeface="Century Gothic" panose="020B0502020202020204" pitchFamily="34" charset="0"/>
              </a:rPr>
              <a:t>maison</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6.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préparer</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7. le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8. </a:t>
            </a:r>
            <a:r>
              <a:rPr lang="en-US" sz="1200" b="0" cap="none" spc="0" dirty="0" err="1">
                <a:ln w="22225">
                  <a:solidFill>
                    <a:schemeClr val="accent2"/>
                  </a:solidFill>
                  <a:prstDash val="solid"/>
                </a:ln>
                <a:solidFill>
                  <a:schemeClr val="accent2">
                    <a:lumMod val="40000"/>
                    <a:lumOff val="60000"/>
                  </a:schemeClr>
                </a:solidFill>
                <a:effectLst/>
                <a:latin typeface="Century Gothic" panose="020B0502020202020204" pitchFamily="34" charset="0"/>
              </a:rPr>
              <a:t>travailler</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9.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10.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préféré</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11. manger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12.</a:t>
            </a:r>
            <a:r>
              <a:rPr lang="en-US" sz="1200" b="1" dirty="0">
                <a:ln w="22225">
                  <a:solidFill>
                    <a:schemeClr val="accent2"/>
                  </a:solidFill>
                  <a:prstDash val="solid"/>
                </a:ln>
                <a:solidFill>
                  <a:schemeClr val="accent2">
                    <a:lumMod val="40000"/>
                    <a:lumOff val="60000"/>
                  </a:schemeClr>
                </a:solidFill>
                <a:latin typeface="Century Gothic" panose="020B0502020202020204" pitchFamily="34" charset="0"/>
              </a:rPr>
              <a:t> </a:t>
            </a:r>
            <a:r>
              <a:rPr lang="en-US" sz="1200" b="0" dirty="0">
                <a:ln w="22225">
                  <a:solidFill>
                    <a:schemeClr val="accent2"/>
                  </a:solidFill>
                  <a:prstDash val="solid"/>
                </a:ln>
                <a:solidFill>
                  <a:schemeClr val="accent2">
                    <a:lumMod val="40000"/>
                    <a:lumOff val="60000"/>
                  </a:schemeClr>
                </a:solidFill>
                <a:latin typeface="Century Gothic" panose="020B0502020202020204" pitchFamily="34" charset="0"/>
              </a:rPr>
              <a:t>le déjeuner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13. le </a:t>
            </a:r>
            <a:r>
              <a:rPr lang="en-US" sz="1200" b="0" cap="none" spc="0" dirty="0" err="1">
                <a:ln w="22225">
                  <a:solidFill>
                    <a:schemeClr val="accent2"/>
                  </a:solidFill>
                  <a:prstDash val="solid"/>
                </a:ln>
                <a:solidFill>
                  <a:schemeClr val="accent2">
                    <a:lumMod val="40000"/>
                    <a:lumOff val="60000"/>
                  </a:schemeClr>
                </a:solidFill>
                <a:effectLst/>
                <a:latin typeface="Century Gothic" panose="020B0502020202020204" pitchFamily="34" charset="0"/>
              </a:rPr>
              <a:t>partenaire</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415423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a:t>
            </a:r>
            <a:r>
              <a:rPr lang="en-US" b="1" dirty="0"/>
              <a:t> </a:t>
            </a:r>
            <a:r>
              <a:rPr lang="en-US" b="0" dirty="0"/>
              <a:t>introduce the first person plural form of regular –ER verbs.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78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manger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manger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eating a sandwich.</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mange,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mangeons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spelling with [e] added onto the stem. As students how the word would be pronounced if conjugated as normal, i.e. no ‘e’ added (</a:t>
            </a:r>
            <a:r>
              <a:rPr kumimoji="0" lang="en-GB" sz="1200" b="1"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1"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mangons</a:t>
            </a:r>
            <a:r>
              <a:rPr kumimoji="0" lang="en-GB" sz="1200" b="1"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hard [g])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 (this task will differentiate by outcome – teachers will set a time limit and students will write as many sentences as they can in the time).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written production of first person singular of </a:t>
            </a:r>
            <a:r>
              <a:rPr lang="en-GB" i="0" baseline="0" dirty="0"/>
              <a:t>‘faire’ </a:t>
            </a:r>
            <a:r>
              <a:rPr lang="en-US" b="0" baseline="0" dirty="0"/>
              <a:t>along with this week’s revisited vocabulary (plus a few additional items from two weeks before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Students write sentences using the first person singular form of ‘faire’ in response to the pictures, in order to describe things they might typically do in the summer or at the weekend in winter.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are always used impersonally – i.e. with ‘il’.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Draw students’ attention to the fact that the English meaning here is present simple (what usually happens, what we usually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Elicit a few suggestions orally to cue learners back into this language (met in 7.1.2.2 and 7.1.1.7). Differentiate the support in the class, as needed, e.g., by allowing students access (after 3-4 minutes) to their KO (KOs do not have set phrases, they continue the phonics, vocabulary and grammar features for each half-term on one A4 page) and/or Language Guide.</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188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differentiating in the written modality between 1</a:t>
            </a:r>
            <a:r>
              <a:rPr lang="en-GB" baseline="30000" dirty="0"/>
              <a:t>st</a:t>
            </a:r>
            <a:r>
              <a:rPr lang="en-GB" dirty="0"/>
              <a:t> persons singular and plural (I/we); to practise aural comprehension of key vocabulary from this and previous weeks.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read the diary extracts and note answers 1-6 nous or je in their exercise books.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answers and provide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a:t>
            </a:r>
            <a:endParaRPr lang="en-US" b="1" dirty="0"/>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22</a:t>
            </a:fld>
            <a:endParaRPr lang="en-GB"/>
          </a:p>
        </p:txBody>
      </p:sp>
    </p:spTree>
    <p:extLst>
      <p:ext uri="{BB962C8B-B14F-4D97-AF65-F5344CB8AC3E}">
        <p14:creationId xmlns:p14="http://schemas.microsoft.com/office/powerpoint/2010/main" val="1044904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differentiating aurally between 1</a:t>
            </a:r>
            <a:r>
              <a:rPr lang="en-GB" baseline="30000" dirty="0"/>
              <a:t>st</a:t>
            </a:r>
            <a:r>
              <a:rPr lang="en-GB" dirty="0"/>
              <a:t> persons singular and plural (I/we); to practise aural comprehension of key vocabulary from this and previous weeks.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listen to the audio and write answers in their exercise books.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sequencing of the answers is such that the verb is addressed first (as this is the element all students should be able to access) allowing teachers to take feedback on scores out of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comprehension of the vocabulary is checked.  (Teachers could re-order the custom animation if they wish the activity to follow immediately after the tick.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note: the vocabulary chosen for this activity has all been previously seen by students (either as identified vocab for a particular week or as source/cluster words).  </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[beep] </a:t>
            </a:r>
            <a:r>
              <a:rPr lang="en-GB" baseline="0" dirty="0" err="1"/>
              <a:t>travaillons</a:t>
            </a:r>
            <a:r>
              <a:rPr lang="en-GB" baseline="0" dirty="0"/>
              <a:t> dans la </a:t>
            </a:r>
            <a:r>
              <a:rPr lang="en-GB" baseline="0" dirty="0" err="1"/>
              <a:t>maison</a:t>
            </a:r>
            <a:endParaRPr lang="en-GB" baseline="0" dirty="0"/>
          </a:p>
          <a:p>
            <a:pPr marL="228600" indent="-228600">
              <a:buAutoNum type="arabicParenR"/>
            </a:pPr>
            <a:r>
              <a:rPr lang="en-GB" dirty="0"/>
              <a:t>[beep]</a:t>
            </a:r>
            <a:r>
              <a:rPr lang="en-GB" baseline="0" dirty="0"/>
              <a:t> </a:t>
            </a:r>
            <a:r>
              <a:rPr lang="en-GB" dirty="0" err="1"/>
              <a:t>trouvons</a:t>
            </a:r>
            <a:r>
              <a:rPr lang="en-GB" baseline="0" dirty="0"/>
              <a:t> un </a:t>
            </a:r>
            <a:r>
              <a:rPr lang="en-GB" baseline="0" dirty="0" err="1"/>
              <a:t>cadeau</a:t>
            </a:r>
            <a:endParaRPr lang="en-GB" baseline="0" dirty="0"/>
          </a:p>
          <a:p>
            <a:pPr marL="228600" indent="-228600">
              <a:buAutoNum type="arabicParenR"/>
            </a:pPr>
            <a:r>
              <a:rPr lang="en-GB" baseline="0" dirty="0"/>
              <a:t>[beep] </a:t>
            </a:r>
            <a:r>
              <a:rPr lang="en-GB" baseline="0" dirty="0" err="1"/>
              <a:t>regarde</a:t>
            </a:r>
            <a:r>
              <a:rPr lang="en-GB" baseline="0" dirty="0"/>
              <a:t> un film</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[beep] </a:t>
            </a:r>
            <a:r>
              <a:rPr lang="en-GB" baseline="0" dirty="0" err="1"/>
              <a:t>aimons</a:t>
            </a:r>
            <a:r>
              <a:rPr lang="en-GB" baseline="0" dirty="0"/>
              <a:t> le </a:t>
            </a:r>
            <a:r>
              <a:rPr lang="en-GB" baseline="0" dirty="0" err="1"/>
              <a:t>chien</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[beep] </a:t>
            </a:r>
            <a:r>
              <a:rPr lang="en-GB" baseline="0" dirty="0" err="1"/>
              <a:t>donne</a:t>
            </a:r>
            <a:r>
              <a:rPr lang="en-GB" baseline="0" dirty="0"/>
              <a:t> la solution</a:t>
            </a:r>
          </a:p>
          <a:p>
            <a:pPr marL="228600" indent="-228600">
              <a:buAutoNum type="arabicParenR"/>
            </a:pPr>
            <a:r>
              <a:rPr lang="en-GB" baseline="0" dirty="0"/>
              <a:t>[beep] </a:t>
            </a:r>
            <a:r>
              <a:rPr lang="en-GB" baseline="0" dirty="0" err="1"/>
              <a:t>reste</a:t>
            </a:r>
            <a:r>
              <a:rPr lang="en-GB" baseline="0" dirty="0"/>
              <a:t> dehors</a:t>
            </a:r>
          </a:p>
          <a:p>
            <a:endParaRPr lang="en-US" b="1" dirty="0"/>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23</a:t>
            </a:fld>
            <a:endParaRPr lang="en-GB"/>
          </a:p>
        </p:txBody>
      </p:sp>
    </p:spTree>
    <p:extLst>
      <p:ext uri="{BB962C8B-B14F-4D97-AF65-F5344CB8AC3E}">
        <p14:creationId xmlns:p14="http://schemas.microsoft.com/office/powerpoint/2010/main" val="158937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(3 slides)</a:t>
            </a:r>
            <a:br>
              <a:rPr lang="en-US" b="1" dirty="0"/>
            </a:br>
            <a:r>
              <a:rPr lang="en-US" b="1" dirty="0"/>
              <a:t>Note: the timing equates to 5 minutes per round.  It would be fine to do just one round.</a:t>
            </a:r>
          </a:p>
          <a:p>
            <a:endParaRPr lang="en-US" b="1" dirty="0"/>
          </a:p>
          <a:p>
            <a:r>
              <a:rPr lang="en-US" b="1" dirty="0"/>
              <a:t>Aim: </a:t>
            </a:r>
            <a:r>
              <a:rPr lang="en-GB" b="0" baseline="0" dirty="0"/>
              <a:t>to practise producing and understanding verbs in 1</a:t>
            </a:r>
            <a:r>
              <a:rPr lang="en-GB" b="0" baseline="30000" dirty="0"/>
              <a:t>st</a:t>
            </a:r>
            <a:r>
              <a:rPr lang="en-GB" b="0" baseline="0" dirty="0"/>
              <a:t> person singular and plural with a range of vocabulary.</a:t>
            </a:r>
            <a:endParaRPr lang="en-US" b="1" dirty="0"/>
          </a:p>
          <a:p>
            <a:br>
              <a:rPr lang="en-US" b="1" dirty="0"/>
            </a:br>
            <a:r>
              <a:rPr lang="en-US" b="1" dirty="0"/>
              <a:t>Procedure:</a:t>
            </a:r>
          </a:p>
          <a:p>
            <a:r>
              <a:rPr lang="en-US" b="0" dirty="0"/>
              <a:t>1. </a:t>
            </a:r>
            <a:r>
              <a:rPr lang="en-GB" b="0" baseline="0" dirty="0"/>
              <a:t>Use this slide to model the activity.  It’s called ‘chut’. ‘chut’ (=</a:t>
            </a:r>
            <a:r>
              <a:rPr lang="en-GB" b="0" baseline="0" dirty="0" err="1"/>
              <a:t>shhhhh</a:t>
            </a:r>
            <a:r>
              <a:rPr lang="en-GB" b="0" baseline="0" dirty="0"/>
              <a:t>!) – don’t give away the pronoun. </a:t>
            </a:r>
          </a:p>
          <a:p>
            <a:r>
              <a:rPr lang="en-GB" b="0" baseline="0" dirty="0"/>
              <a:t>The activity is this: students must listen carefully to the verb and tick under the correct pictu</a:t>
            </a:r>
            <a:r>
              <a:rPr lang="en-GB" baseline="0" dirty="0"/>
              <a:t>re whether ‘Je’ or ‘Nous’ is needed to complete their partner’s sentence.</a:t>
            </a:r>
            <a:endParaRPr lang="en-US" b="0" dirty="0"/>
          </a:p>
          <a:p>
            <a:r>
              <a:rPr lang="en-US" b="0" dirty="0"/>
              <a:t>2.</a:t>
            </a:r>
            <a:r>
              <a:rPr lang="en-GB" dirty="0"/>
              <a:t> First, students A and B try to write 6 sentences using the English/picture prompts but NOT IN ORDER.  They write them in any order.</a:t>
            </a:r>
            <a:br>
              <a:rPr lang="en-GB" dirty="0"/>
            </a:br>
            <a:r>
              <a:rPr lang="en-GB" dirty="0"/>
              <a:t>Each must choose whether to write an ‘I’ or ‘we’ sentence.</a:t>
            </a:r>
          </a:p>
          <a:p>
            <a:r>
              <a:rPr lang="en-GB" dirty="0"/>
              <a:t>3. </a:t>
            </a:r>
            <a:r>
              <a:rPr lang="en-GB" baseline="0" dirty="0"/>
              <a:t>When both students have completed their sentences, </a:t>
            </a:r>
            <a:r>
              <a:rPr lang="en-GB" b="1" baseline="0" dirty="0"/>
              <a:t>partner A</a:t>
            </a:r>
            <a:r>
              <a:rPr lang="en-GB" baseline="0" dirty="0"/>
              <a:t> says one sentence (6 in total) at a time to their partner </a:t>
            </a:r>
            <a:r>
              <a:rPr lang="en-GB" b="1" baseline="0" dirty="0"/>
              <a:t>without using the subject pronoun.</a:t>
            </a:r>
          </a:p>
          <a:p>
            <a:r>
              <a:rPr lang="en-GB" b="1" baseline="0" dirty="0"/>
              <a:t>Partner Bs </a:t>
            </a:r>
            <a:r>
              <a:rPr lang="en-GB" baseline="0" dirty="0"/>
              <a:t>must listen carefully to the verb and write the number of the image and A or B depending on the ‘i’ or ‘we’ form they hear in French. </a:t>
            </a:r>
            <a:br>
              <a:rPr lang="en-GB" baseline="0" dirty="0"/>
            </a:br>
            <a:r>
              <a:rPr lang="en-GB" baseline="0" dirty="0"/>
              <a:t>Note: the fact that they have practised writing 6 sentences this time around, too, means they should understand more readily what Partner A says.</a:t>
            </a:r>
            <a:br>
              <a:rPr lang="en-GB" baseline="0" dirty="0"/>
            </a:br>
            <a:endParaRPr lang="en-GB" baseline="0" dirty="0"/>
          </a:p>
          <a:p>
            <a:endParaRPr lang="en-GB" b="1" baseline="0" dirty="0"/>
          </a:p>
          <a:p>
            <a:r>
              <a:rPr lang="en-US" b="1" dirty="0"/>
              <a:t>Example: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writes: Nous </a:t>
            </a:r>
            <a:r>
              <a:rPr lang="en-GB" baseline="0" dirty="0" err="1"/>
              <a:t>marchons</a:t>
            </a:r>
            <a:r>
              <a:rPr lang="en-GB" baseline="0" dirty="0"/>
              <a:t>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says to B:  </a:t>
            </a:r>
            <a:r>
              <a:rPr lang="en-GB" b="1" i="1" baseline="0" dirty="0"/>
              <a:t>chut</a:t>
            </a:r>
            <a:r>
              <a:rPr lang="en-GB" baseline="0" dirty="0"/>
              <a:t> </a:t>
            </a:r>
            <a:r>
              <a:rPr lang="en-GB" baseline="0" dirty="0" err="1"/>
              <a:t>marchons</a:t>
            </a:r>
            <a:r>
              <a:rPr lang="en-GB" baseline="0" dirty="0"/>
              <a:t>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B finds the correct pair of images and writes the number of the image and A or B depending on the ‘i’ or ‘we’ form they hear in French.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Once they have said all 6 sentences to their partner, students then recreate, </a:t>
            </a:r>
            <a:r>
              <a:rPr lang="en-GB" b="1" u="sng" baseline="0" dirty="0"/>
              <a:t>in speaking, </a:t>
            </a:r>
            <a:r>
              <a:rPr lang="en-GB" baseline="0" dirty="0"/>
              <a:t>the sentences that their partners must have written. They use the pictures and their note of the number + A/B for each one.  As they speak, the partner who wrote the sentences confirms if they are correct – the sentence read out loud should be exactly the same as the sentence they themselves had written earlier.  </a:t>
            </a:r>
          </a:p>
          <a:p>
            <a:endParaRPr lang="en-US" b="1" dirty="0"/>
          </a:p>
          <a:p>
            <a:r>
              <a:rPr lang="en-US" b="1" dirty="0"/>
              <a:t>Then they swap roles and do the same again for the next slide.</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24</a:t>
            </a:fld>
            <a:endParaRPr lang="en-GB"/>
          </a:p>
        </p:txBody>
      </p:sp>
    </p:spTree>
    <p:extLst>
      <p:ext uri="{BB962C8B-B14F-4D97-AF65-F5344CB8AC3E}">
        <p14:creationId xmlns:p14="http://schemas.microsoft.com/office/powerpoint/2010/main" val="3710889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1</a:t>
            </a:r>
          </a:p>
        </p:txBody>
      </p:sp>
      <p:sp>
        <p:nvSpPr>
          <p:cNvPr id="4" name="Slide Number Placeholder 3"/>
          <p:cNvSpPr>
            <a:spLocks noGrp="1"/>
          </p:cNvSpPr>
          <p:nvPr>
            <p:ph type="sldNum" sz="quarter" idx="5"/>
          </p:nvPr>
        </p:nvSpPr>
        <p:spPr/>
        <p:txBody>
          <a:bodyPr/>
          <a:lstStyle/>
          <a:p>
            <a:fld id="{CB390F4C-9356-490D-920C-D5528C09F019}" type="slidenum">
              <a:rPr lang="en-GB" smtClean="0"/>
              <a:t>25</a:t>
            </a:fld>
            <a:endParaRPr lang="en-GB"/>
          </a:p>
        </p:txBody>
      </p:sp>
    </p:spTree>
    <p:extLst>
      <p:ext uri="{BB962C8B-B14F-4D97-AF65-F5344CB8AC3E}">
        <p14:creationId xmlns:p14="http://schemas.microsoft.com/office/powerpoint/2010/main" val="173940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2</a:t>
            </a:r>
          </a:p>
        </p:txBody>
      </p:sp>
      <p:sp>
        <p:nvSpPr>
          <p:cNvPr id="4" name="Slide Number Placeholder 3"/>
          <p:cNvSpPr>
            <a:spLocks noGrp="1"/>
          </p:cNvSpPr>
          <p:nvPr>
            <p:ph type="sldNum" sz="quarter" idx="5"/>
          </p:nvPr>
        </p:nvSpPr>
        <p:spPr/>
        <p:txBody>
          <a:bodyPr/>
          <a:lstStyle/>
          <a:p>
            <a:fld id="{CB390F4C-9356-490D-920C-D5528C09F019}" type="slidenum">
              <a:rPr lang="en-GB" smtClean="0"/>
              <a:t>26</a:t>
            </a:fld>
            <a:endParaRPr lang="en-GB"/>
          </a:p>
        </p:txBody>
      </p:sp>
    </p:spTree>
    <p:extLst>
      <p:ext uri="{BB962C8B-B14F-4D97-AF65-F5344CB8AC3E}">
        <p14:creationId xmlns:p14="http://schemas.microsoft.com/office/powerpoint/2010/main" val="224371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endParaRPr lang="en-GB" b="1" dirty="0"/>
          </a:p>
          <a:p>
            <a:r>
              <a:rPr lang="en-GB" b="1" dirty="0"/>
              <a:t>Learning outcomes (lesson 2):</a:t>
            </a:r>
            <a:endParaRPr lang="en-GB" b="1" baseline="0" dirty="0"/>
          </a:p>
          <a:p>
            <a:pPr marL="0" indent="0">
              <a:buFontTx/>
              <a:buNone/>
            </a:pPr>
            <a:r>
              <a:rPr lang="en-GB" b="0" dirty="0"/>
              <a:t>Consolidation of </a:t>
            </a:r>
            <a:r>
              <a:rPr lang="en-GB" b="1" dirty="0"/>
              <a:t>SFC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aseline="0" dirty="0"/>
              <a:t> of -ER verbs in first three persons singular</a:t>
            </a:r>
            <a:endParaRPr lang="en-GB" b="0" dirty="0"/>
          </a:p>
          <a:p>
            <a:pPr marL="0" indent="0">
              <a:buFontTx/>
              <a:buNone/>
            </a:pPr>
            <a:r>
              <a:rPr lang="en-GB" b="0" dirty="0"/>
              <a:t>Consolidation</a:t>
            </a:r>
            <a:r>
              <a:rPr lang="en-GB" baseline="0" dirty="0"/>
              <a:t> of -ER verbs in first person plural </a:t>
            </a:r>
          </a:p>
          <a:p>
            <a:endParaRPr lang="en-GB" dirty="0"/>
          </a:p>
          <a:p>
            <a:r>
              <a:rPr lang="en-GB" b="1" dirty="0"/>
              <a:t>Word frequency </a:t>
            </a:r>
            <a:r>
              <a:rPr lang="en-GB" b="1" baseline="0" dirty="0"/>
              <a:t>(1 is the most frequent word in French): </a:t>
            </a:r>
          </a:p>
          <a:p>
            <a:r>
              <a:rPr lang="en-GB" b="1" baseline="0" dirty="0"/>
              <a:t>7.1.2.5 (introduce) </a:t>
            </a:r>
            <a:r>
              <a:rPr lang="fr-FR" b="0" baseline="0" dirty="0"/>
              <a:t>marcher [1532], manger [1338], préparer [368], regarder</a:t>
            </a:r>
            <a:r>
              <a:rPr lang="fr-FR" b="0" baseline="30000" dirty="0"/>
              <a:t>1</a:t>
            </a:r>
            <a:r>
              <a:rPr lang="fr-FR" b="0" baseline="0" dirty="0"/>
              <a:t> [425], travailler [290], nous</a:t>
            </a:r>
            <a:r>
              <a:rPr lang="fr-FR" b="0" baseline="30000" dirty="0"/>
              <a:t>1</a:t>
            </a:r>
            <a:r>
              <a:rPr lang="fr-FR" b="0" baseline="0" dirty="0"/>
              <a:t> [31], déjeuner [2724], film [848], maison [325], partenaire [1077], télé [2746], dehors [1217], préféré [préférer 597]</a:t>
            </a:r>
          </a:p>
          <a:p>
            <a:r>
              <a:rPr lang="fr-FR" b="1" baseline="0" dirty="0"/>
              <a:t>7.1.2.2 (revisit) </a:t>
            </a:r>
            <a:r>
              <a:rPr lang="fr-FR" b="0" baseline="0" dirty="0"/>
              <a:t>bateau [1287], magasin [1736], numéro [766], promenade [&gt;5000], question [144], réponse [456], visite [1072], voyage [904], beau [393], mauvais</a:t>
            </a:r>
            <a:r>
              <a:rPr lang="fr-FR" b="0" baseline="30000" dirty="0"/>
              <a:t>1</a:t>
            </a:r>
            <a:r>
              <a:rPr lang="fr-FR" b="0" baseline="0" dirty="0"/>
              <a:t> [274], de</a:t>
            </a:r>
            <a:r>
              <a:rPr lang="fr-FR" b="0" baseline="30000" dirty="0"/>
              <a:t>1</a:t>
            </a:r>
            <a:r>
              <a:rPr lang="fr-FR" b="0" baseline="0" dirty="0"/>
              <a:t> [2], en</a:t>
            </a:r>
            <a:r>
              <a:rPr lang="fr-FR" b="0" baseline="30000" dirty="0"/>
              <a:t>2</a:t>
            </a:r>
            <a:r>
              <a:rPr lang="fr-FR" b="0" baseline="0" dirty="0"/>
              <a:t> [7], Paris [n/a], Londres [n/a]</a:t>
            </a:r>
          </a:p>
          <a:p>
            <a:r>
              <a:rPr lang="fr-FR" b="1" baseline="0" dirty="0"/>
              <a:t>7.1.1.4 (revisit) </a:t>
            </a:r>
            <a:r>
              <a:rPr lang="fr-FR" b="0" baseline="0" dirty="0"/>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456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r>
              <a:rPr lang="en-US" b="1" dirty="0"/>
              <a:t>Aim: </a:t>
            </a:r>
            <a:r>
              <a:rPr lang="en-GB" sz="1200" kern="1200" dirty="0">
                <a:solidFill>
                  <a:schemeClr val="tx1"/>
                </a:solidFill>
                <a:effectLst/>
                <a:latin typeface="+mn-lt"/>
                <a:ea typeface="+mn-ea"/>
                <a:cs typeface="+mn-cs"/>
              </a:rPr>
              <a:t>Oral production of SFC.</a:t>
            </a:r>
            <a:endParaRPr lang="en-US" b="1" dirty="0"/>
          </a:p>
          <a:p>
            <a:endParaRPr lang="en-US" b="1" dirty="0"/>
          </a:p>
          <a:p>
            <a:r>
              <a:rPr lang="en-US" b="1" dirty="0"/>
              <a:t>Procedure:</a:t>
            </a:r>
          </a:p>
          <a:p>
            <a:r>
              <a:rPr lang="en-US" b="0" dirty="0"/>
              <a:t>1. Students read sentences aloud to </a:t>
            </a:r>
            <a:r>
              <a:rPr lang="en-US" b="0" dirty="0" err="1"/>
              <a:t>practise</a:t>
            </a:r>
            <a:r>
              <a:rPr lang="en-US" b="0" dirty="0"/>
              <a:t> SFC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baseline="0" dirty="0">
                <a:solidFill>
                  <a:schemeClr val="tx1"/>
                </a:solidFill>
                <a:effectLst/>
                <a:latin typeface="+mn-lt"/>
                <a:ea typeface="+mn-ea"/>
                <a:cs typeface="+mn-cs"/>
              </a:rPr>
              <a:t>Including a few words that are unfamiliar, is the way to assess if pupils are applying their SSC knowledge, as opposed to recalling the pronunciations of whole words that they already know.  A way to include unknown words without affecting pupils’ ability to understand the language is to use proper nouns, place or people names, as done here.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baseline="0" dirty="0">
                <a:solidFill>
                  <a:schemeClr val="tx1"/>
                </a:solidFill>
                <a:effectLst/>
                <a:latin typeface="+mn-lt"/>
                <a:ea typeface="+mn-ea"/>
                <a:cs typeface="+mn-cs"/>
              </a:rPr>
              <a:t>Sentence six offers an opportunity to stretch students with a sentence that includes a verb they have not previously met [</a:t>
            </a:r>
            <a:r>
              <a:rPr lang="en-GB" sz="1200" kern="1200" baseline="0" dirty="0" err="1">
                <a:solidFill>
                  <a:schemeClr val="tx1"/>
                </a:solidFill>
                <a:effectLst/>
                <a:latin typeface="+mn-lt"/>
                <a:ea typeface="+mn-ea"/>
                <a:cs typeface="+mn-cs"/>
              </a:rPr>
              <a:t>retourner</a:t>
            </a:r>
            <a:r>
              <a:rPr lang="en-GB" sz="1200" kern="1200" baseline="0" dirty="0">
                <a:solidFill>
                  <a:schemeClr val="tx1"/>
                </a:solidFill>
                <a:effectLst/>
                <a:latin typeface="+mn-lt"/>
                <a:ea typeface="+mn-ea"/>
                <a:cs typeface="+mn-cs"/>
              </a:rPr>
              <a:t> 999].  Teachers should use their judgement as to whether they wish to include this in the SFC practice here.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br>
              <a:rPr lang="en-GB" baseline="0" dirty="0"/>
            </a:br>
            <a:r>
              <a:rPr lang="en-GB" baseline="0" dirty="0"/>
              <a:t>chat [3138], </a:t>
            </a:r>
            <a:r>
              <a:rPr lang="en-GB" baseline="0" dirty="0" err="1"/>
              <a:t>retourner</a:t>
            </a:r>
            <a:r>
              <a:rPr lang="en-GB" baseline="0" dirty="0"/>
              <a:t> [999], sport [2011], dans [11],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28</a:t>
            </a:fld>
            <a:endParaRPr lang="en-GB"/>
          </a:p>
        </p:txBody>
      </p:sp>
    </p:spTree>
    <p:extLst>
      <p:ext uri="{BB962C8B-B14F-4D97-AF65-F5344CB8AC3E}">
        <p14:creationId xmlns:p14="http://schemas.microsoft.com/office/powerpoint/2010/main" val="1817251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produce this week’s vocabulary in writing (note: this activity is essentially a written vocabulary test).</a:t>
            </a:r>
            <a:br>
              <a:rPr lang="en-US" b="0" dirty="0"/>
            </a:br>
            <a:r>
              <a:rPr lang="en-US" b="1" dirty="0"/>
              <a:t>Note</a:t>
            </a:r>
            <a:r>
              <a:rPr lang="en-US" b="0" dirty="0"/>
              <a:t>: if time is short, and it is appropriate for the class, the sentences on the following slide could be set as a written test, instead.</a:t>
            </a:r>
            <a:endParaRPr lang="en-US" b="1" dirty="0"/>
          </a:p>
          <a:p>
            <a:endParaRPr lang="en-US" b="1" dirty="0"/>
          </a:p>
          <a:p>
            <a:r>
              <a:rPr lang="en-US" b="1" dirty="0"/>
              <a:t>Procedure:</a:t>
            </a:r>
          </a:p>
          <a:p>
            <a:r>
              <a:rPr lang="en-GB" dirty="0"/>
              <a:t>1. Students write a-m in their books and write the French word for each picture prompts. Be strict with the time limit here, to compel speedy retrieval.  Make it low stakes by either using whiteboards or by encouraging students to have a go (quickly) at any words they can. This lets students know that it’s not a high stakes assessment and that they can attempt the words in any order.</a:t>
            </a:r>
          </a:p>
          <a:p>
            <a:r>
              <a:rPr lang="en-GB" dirty="0"/>
              <a:t>2. Students swap books for feedback. On clicks, the words appear in letter order.</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74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consolidate </a:t>
            </a:r>
            <a:r>
              <a:rPr lang="en-GB" b="0" baseline="0" dirty="0"/>
              <a:t>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US" b="0" dirty="0"/>
              <a:t>Spoken production of words in this week’s vocabulary set in sentences.</a:t>
            </a:r>
            <a:endParaRPr lang="en-US" b="1" dirty="0"/>
          </a:p>
          <a:p>
            <a:endParaRPr lang="en-US" b="1" dirty="0"/>
          </a:p>
          <a:p>
            <a:r>
              <a:rPr lang="en-US" b="1" dirty="0"/>
              <a:t>Procedure:</a:t>
            </a:r>
          </a:p>
          <a:p>
            <a:pPr marL="228600" indent="-228600">
              <a:buAutoNum type="arabicPeriod"/>
            </a:pPr>
            <a:r>
              <a:rPr lang="en-GB" baseline="0" dirty="0"/>
              <a:t>Pairs work in pairs.  </a:t>
            </a:r>
          </a:p>
          <a:p>
            <a:pPr marL="228600" indent="-228600">
              <a:buAutoNum type="arabicPeriod"/>
            </a:pPr>
            <a:r>
              <a:rPr lang="en-GB" baseline="0" dirty="0"/>
              <a:t>Partner B sits with their back to the board. Partner A says the English.  If partner B translates the sentence successfully they get the point, if not partner A gives the translation and keeps the point. Pairs can ask in any order. </a:t>
            </a:r>
          </a:p>
          <a:p>
            <a:pPr marL="228600" indent="-228600">
              <a:buAutoNum type="arabicPeriod"/>
            </a:pPr>
            <a:r>
              <a:rPr lang="en-GB" baseline="0" dirty="0"/>
              <a:t>After a minute pairs swap round.</a:t>
            </a:r>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30</a:t>
            </a:fld>
            <a:endParaRPr lang="en-GB"/>
          </a:p>
        </p:txBody>
      </p:sp>
    </p:spTree>
    <p:extLst>
      <p:ext uri="{BB962C8B-B14F-4D97-AF65-F5344CB8AC3E}">
        <p14:creationId xmlns:p14="http://schemas.microsoft.com/office/powerpoint/2010/main" val="1375375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dirty="0" err="1"/>
              <a:t>préféré</a:t>
            </a:r>
            <a:r>
              <a:rPr lang="en-US" b="0" dirty="0"/>
              <a:t> and </a:t>
            </a:r>
            <a:r>
              <a:rPr lang="en-US" b="0" dirty="0" err="1"/>
              <a:t>préférée</a:t>
            </a:r>
            <a:r>
              <a:rPr lang="en-US" b="0" dirty="0"/>
              <a:t> and connecting these with meaning.</a:t>
            </a:r>
          </a:p>
          <a:p>
            <a:endParaRPr lang="en-US" b="1" dirty="0"/>
          </a:p>
          <a:p>
            <a:r>
              <a:rPr lang="en-US" b="1" dirty="0"/>
              <a:t>Procedure:</a:t>
            </a:r>
          </a:p>
          <a:p>
            <a:pPr marL="0" indent="0">
              <a:buNone/>
            </a:pPr>
            <a:r>
              <a:rPr lang="en-US" b="0" dirty="0"/>
              <a:t>1. Students write a-f and the correct form of </a:t>
            </a:r>
            <a:r>
              <a:rPr lang="en-US" b="0" i="1" dirty="0" err="1"/>
              <a:t>préféré</a:t>
            </a:r>
            <a:r>
              <a:rPr lang="en-US" b="0" i="0" dirty="0"/>
              <a:t>, using their knowledge of noun gender to help them.</a:t>
            </a:r>
            <a:endParaRPr lang="en-US" b="0" i="1" dirty="0"/>
          </a:p>
          <a:p>
            <a:pPr marL="0" indent="0">
              <a:buNone/>
            </a:pPr>
            <a:r>
              <a:rPr lang="en-US" b="0" dirty="0"/>
              <a:t>2. Answers revealed on clicks.</a:t>
            </a:r>
          </a:p>
          <a:p>
            <a:pPr marL="0" indent="0">
              <a:buNone/>
            </a:pPr>
            <a:r>
              <a:rPr lang="en-US" b="0" dirty="0"/>
              <a:t>3. If time permits, students should read the sentences aloud, thereby </a:t>
            </a:r>
            <a:r>
              <a:rPr lang="en-US" b="0" dirty="0" err="1"/>
              <a:t>practising</a:t>
            </a:r>
            <a:r>
              <a:rPr lang="en-US" b="0" dirty="0"/>
              <a:t> pronunciation of SSC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 and drawing attention to the fact that the two forms of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identical.</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125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Students use cues on slide to ask and answer questions about their </a:t>
            </a:r>
            <a:r>
              <a:rPr lang="en-US" b="0" dirty="0" err="1"/>
              <a:t>favourite</a:t>
            </a:r>
            <a:r>
              <a:rPr lang="en-US" b="0" dirty="0"/>
              <a:t> things.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Allow up to 3 minutes’ preparation time. The questions suggested use known vocabulary and are designed to elicit answers that take the form of names or titles. However, at advanced levels, students could be encouraged to use dictionaries to ask about other things (animals, food, sports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use cues on slide to ask and answer questions about their </a:t>
            </a:r>
            <a:r>
              <a:rPr lang="en-US" b="0" dirty="0" err="1"/>
              <a:t>favourite</a:t>
            </a:r>
            <a:r>
              <a:rPr lang="en-US" b="0" dirty="0"/>
              <a:t> things. Draw attention to the fact that the masculine and feminine forms of </a:t>
            </a:r>
            <a:r>
              <a:rPr lang="fr-FR" sz="1200" dirty="0">
                <a:solidFill>
                  <a:srgbClr val="115076"/>
                </a:solidFill>
              </a:rPr>
              <a:t>préféré are </a:t>
            </a:r>
            <a:r>
              <a:rPr lang="en-GB" sz="1200" dirty="0">
                <a:solidFill>
                  <a:srgbClr val="115076"/>
                </a:solidFill>
              </a:rPr>
              <a:t>identical in the oral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3. Encourage students to use </a:t>
            </a:r>
            <a:r>
              <a:rPr lang="fr-FR" sz="1200" b="0" i="1" dirty="0">
                <a:solidFill>
                  <a:schemeClr val="accent5">
                    <a:lumMod val="50000"/>
                  </a:schemeClr>
                </a:solidFill>
              </a:rPr>
              <a:t>Comment ça s'écrit </a:t>
            </a:r>
            <a:r>
              <a:rPr lang="fr-FR" sz="1200" b="0" dirty="0">
                <a:solidFill>
                  <a:schemeClr val="accent5">
                    <a:lumMod val="50000"/>
                  </a:schemeClr>
                </a:solidFill>
              </a:rPr>
              <a:t>? to request clarification and spell answers. Students should be encouraged not to respond with </a:t>
            </a:r>
            <a:r>
              <a:rPr lang="fr-FR" sz="1200" b="0" i="1" dirty="0">
                <a:solidFill>
                  <a:schemeClr val="accent5">
                    <a:lumMod val="50000"/>
                  </a:schemeClr>
                </a:solidFill>
              </a:rPr>
              <a:t>non </a:t>
            </a:r>
            <a:r>
              <a:rPr lang="fr-FR" sz="1200" b="0" i="0" dirty="0">
                <a:solidFill>
                  <a:schemeClr val="accent5">
                    <a:lumMod val="50000"/>
                  </a:schemeClr>
                </a:solidFill>
              </a:rPr>
              <a:t>more than once!</a:t>
            </a:r>
            <a:endParaRPr lang="fr-FR"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32</a:t>
            </a:fld>
            <a:endParaRPr lang="en-GB"/>
          </a:p>
        </p:txBody>
      </p:sp>
    </p:spTree>
    <p:extLst>
      <p:ext uri="{BB962C8B-B14F-4D97-AF65-F5344CB8AC3E}">
        <p14:creationId xmlns:p14="http://schemas.microsoft.com/office/powerpoint/2010/main" val="3906084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regular –ER verb forms in the third person singular, and contrast these with the first person plural forms introduced this week.</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Here,</a:t>
            </a:r>
            <a:r>
              <a:rPr lang="en-GB" baseline="0" dirty="0"/>
              <a:t> first person singular and plural plus third person singular are recapped ahead of the production activities to follow.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Now that students are familiar with the pair ‘je’ and ‘nous’, we add third person singular which was learnt in the previous week to offer a greater level of challenge and extend students’ competency with these regular –ER verbs.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90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verbs in the </a:t>
            </a:r>
            <a:r>
              <a:rPr lang="en-GB" b="0" baseline="0" dirty="0"/>
              <a:t>1</a:t>
            </a:r>
            <a:r>
              <a:rPr lang="en-GB" b="0" baseline="30000" dirty="0"/>
              <a:t>st</a:t>
            </a:r>
            <a:r>
              <a:rPr lang="en-GB" b="0" baseline="0" dirty="0"/>
              <a:t>/3</a:t>
            </a:r>
            <a:r>
              <a:rPr lang="en-GB" b="0" baseline="30000" dirty="0"/>
              <a:t>rd</a:t>
            </a:r>
            <a:r>
              <a:rPr lang="en-GB" b="0" baseline="0" dirty="0"/>
              <a:t> person singular and 1</a:t>
            </a:r>
            <a:r>
              <a:rPr lang="en-GB" b="0" baseline="30000" dirty="0"/>
              <a:t>st</a:t>
            </a:r>
            <a:r>
              <a:rPr lang="en-GB" b="0" baseline="0" dirty="0"/>
              <a:t> person plural at sentence level. </a:t>
            </a:r>
            <a:r>
              <a:rPr lang="en-GB" baseline="0" dirty="0"/>
              <a:t>Revision of regular –ER verbs introduced in previous weeks.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Check students understand the context. Encourage them to use their knowledge of English to interpret the meaning of </a:t>
            </a:r>
            <a:r>
              <a:rPr lang="en-GB" sz="1200" i="1" dirty="0" err="1">
                <a:solidFill>
                  <a:schemeClr val="accent5">
                    <a:lumMod val="50000"/>
                  </a:schemeClr>
                </a:solidFill>
                <a:latin typeface="Century Gothic" panose="020B0502020202020204" pitchFamily="34" charset="0"/>
              </a:rPr>
              <a:t>échange</a:t>
            </a:r>
            <a:r>
              <a:rPr lang="en-GB" sz="1200" i="1" dirty="0">
                <a:solidFill>
                  <a:schemeClr val="accent5">
                    <a:lumMod val="50000"/>
                  </a:schemeClr>
                </a:solidFill>
                <a:latin typeface="Century Gothic" panose="020B0502020202020204" pitchFamily="34" charset="0"/>
              </a:rPr>
              <a:t> </a:t>
            </a:r>
            <a:r>
              <a:rPr lang="en-GB" sz="1200" i="1" dirty="0" err="1">
                <a:solidFill>
                  <a:schemeClr val="accent5">
                    <a:lumMod val="50000"/>
                  </a:schemeClr>
                </a:solidFill>
                <a:latin typeface="Century Gothic" panose="020B0502020202020204" pitchFamily="34" charset="0"/>
              </a:rPr>
              <a:t>scolaire</a:t>
            </a:r>
            <a:r>
              <a:rPr lang="en-GB" sz="1200" dirty="0">
                <a:solidFill>
                  <a:schemeClr val="accent5">
                    <a:lumMod val="50000"/>
                  </a:schemeClr>
                </a:solidFill>
                <a:latin typeface="Century Gothic" panose="020B0502020202020204" pitchFamily="34" charset="0"/>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baseline="0" dirty="0"/>
              <a:t>Explain to students that </a:t>
            </a:r>
            <a:r>
              <a:rPr lang="en-GB" sz="1200" dirty="0" err="1">
                <a:solidFill>
                  <a:schemeClr val="accent5">
                    <a:lumMod val="50000"/>
                  </a:schemeClr>
                </a:solidFill>
                <a:latin typeface="Century Gothic" panose="020B0502020202020204" pitchFamily="34" charset="0"/>
              </a:rPr>
              <a:t>Élodie</a:t>
            </a:r>
            <a:r>
              <a:rPr lang="en-GB" baseline="0" dirty="0"/>
              <a:t> will require a ‘je’ sentence to talk about what she does, Peter an ‘il’ sentence to talk about what he does, and both a ‘nous’ sentence to talk about what they do.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Students may make some error relating to structures others than the verb form; e.g. students may miss the definite article in </a:t>
            </a:r>
            <a:r>
              <a:rPr lang="en-GB" i="1" baseline="0" dirty="0"/>
              <a:t>nous </a:t>
            </a:r>
            <a:r>
              <a:rPr lang="en-GB" i="1" baseline="0" dirty="0" err="1"/>
              <a:t>aimons</a:t>
            </a:r>
            <a:r>
              <a:rPr lang="en-GB" i="1" baseline="0" dirty="0"/>
              <a:t> </a:t>
            </a:r>
            <a:r>
              <a:rPr lang="en-GB" i="1" baseline="0" dirty="0" err="1"/>
              <a:t>français</a:t>
            </a:r>
            <a:r>
              <a:rPr lang="en-GB" i="1" baseline="0" dirty="0"/>
              <a:t>.</a:t>
            </a:r>
            <a:r>
              <a:rPr lang="en-GB" baseline="0" dirty="0"/>
              <a:t> Correct this but do not penalise.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NB. Use the opportunity to remind students of the contraction in </a:t>
            </a:r>
            <a:r>
              <a:rPr lang="en-GB" i="1" baseline="0" dirty="0" err="1"/>
              <a:t>j’aime</a:t>
            </a:r>
            <a:r>
              <a:rPr lang="en-GB" i="1" baseline="0" dirty="0"/>
              <a:t>. </a:t>
            </a:r>
            <a:r>
              <a:rPr lang="en-GB" i="0" baseline="0" dirty="0"/>
              <a:t>Ask</a:t>
            </a:r>
            <a:r>
              <a:rPr lang="en-GB" i="1" baseline="0" dirty="0"/>
              <a:t> </a:t>
            </a:r>
            <a:r>
              <a:rPr lang="en-GB" baseline="0" dirty="0"/>
              <a:t>where else they have seen this before (students should say </a:t>
            </a:r>
            <a:r>
              <a:rPr lang="en-GB" i="1" baseline="0" dirty="0" err="1"/>
              <a:t>j’ai</a:t>
            </a:r>
            <a:r>
              <a:rPr lang="en-GB" baseline="0" dirty="0"/>
              <a:t>!)</a:t>
            </a:r>
            <a:r>
              <a:rPr lang="en-GB" i="1" baseline="0" dirty="0"/>
              <a:t> </a:t>
            </a:r>
            <a:r>
              <a:rPr lang="en-GB" i="0" baseline="0" dirty="0"/>
              <a:t>You may wish </a:t>
            </a:r>
            <a:r>
              <a:rPr lang="en-GB" i="1" baseline="0" dirty="0"/>
              <a:t>to </a:t>
            </a:r>
            <a:r>
              <a:rPr lang="en-GB" baseline="0" dirty="0"/>
              <a:t>exemplify further with other verbs such as </a:t>
            </a:r>
            <a:r>
              <a:rPr lang="en-GB" i="1" baseline="0" dirty="0"/>
              <a:t>adorer, </a:t>
            </a:r>
            <a:r>
              <a:rPr lang="en-GB" i="1" baseline="0" dirty="0" err="1"/>
              <a:t>étudier</a:t>
            </a:r>
            <a:r>
              <a:rPr lang="en-GB" i="1" baseline="0" dirty="0"/>
              <a:t>, admirer </a:t>
            </a:r>
            <a:r>
              <a:rPr lang="en-GB" baseline="0" dirty="0"/>
              <a:t>etc. These verbs will not be known to students but teachers can write them up on the board and ask students how they would say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Use the opportunity to highlight the cultural difference –wearing a uniform will be new to </a:t>
            </a:r>
            <a:r>
              <a:rPr lang="en-GB" sz="1200" dirty="0" err="1">
                <a:solidFill>
                  <a:schemeClr val="accent5">
                    <a:lumMod val="50000"/>
                  </a:schemeClr>
                </a:solidFill>
                <a:latin typeface="Century Gothic" panose="020B0502020202020204" pitchFamily="34" charset="0"/>
              </a:rPr>
              <a:t>Élodie</a:t>
            </a:r>
            <a:r>
              <a:rPr lang="en-GB" sz="1200" dirty="0">
                <a:solidFill>
                  <a:schemeClr val="accent5">
                    <a:lumMod val="50000"/>
                  </a:schemeClr>
                </a:solidFill>
                <a:latin typeface="Century Gothic" panose="020B0502020202020204" pitchFamily="34" charset="0"/>
              </a:rPr>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latin typeface="Century Gothic" panose="020B0502020202020204" pitchFamily="34" charset="0"/>
              </a:rPr>
              <a:t>échange</a:t>
            </a:r>
            <a:r>
              <a:rPr lang="en-GB" sz="1200" dirty="0">
                <a:solidFill>
                  <a:schemeClr val="accent5">
                    <a:lumMod val="50000"/>
                  </a:schemeClr>
                </a:solidFill>
                <a:latin typeface="Century Gothic" panose="020B0502020202020204" pitchFamily="34" charset="0"/>
              </a:rPr>
              <a:t> [785], </a:t>
            </a:r>
            <a:r>
              <a:rPr lang="en-GB" sz="1200" dirty="0" err="1">
                <a:solidFill>
                  <a:schemeClr val="accent5">
                    <a:lumMod val="50000"/>
                  </a:schemeClr>
                </a:solidFill>
                <a:latin typeface="Century Gothic" panose="020B0502020202020204" pitchFamily="34" charset="0"/>
              </a:rPr>
              <a:t>scolaire</a:t>
            </a:r>
            <a:r>
              <a:rPr lang="en-GB" sz="1200" dirty="0">
                <a:solidFill>
                  <a:schemeClr val="accent5">
                    <a:lumMod val="50000"/>
                  </a:schemeClr>
                </a:solidFill>
                <a:latin typeface="Century Gothic" panose="020B0502020202020204" pitchFamily="34" charset="0"/>
              </a:rPr>
              <a:t> [1993]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34</a:t>
            </a:fld>
            <a:endParaRPr lang="en-GB"/>
          </a:p>
        </p:txBody>
      </p:sp>
    </p:spTree>
    <p:extLst>
      <p:ext uri="{BB962C8B-B14F-4D97-AF65-F5344CB8AC3E}">
        <p14:creationId xmlns:p14="http://schemas.microsoft.com/office/powerpoint/2010/main" val="597038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15-20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Reformulate auditory information into a text. </a:t>
            </a:r>
            <a:r>
              <a:rPr lang="en-GB" dirty="0"/>
              <a:t>The focus is regular</a:t>
            </a:r>
            <a:r>
              <a:rPr lang="en-GB" baseline="0" dirty="0"/>
              <a:t> verbs in 1</a:t>
            </a:r>
            <a:r>
              <a:rPr lang="en-GB" baseline="30000" dirty="0"/>
              <a:t>st</a:t>
            </a:r>
            <a:r>
              <a:rPr lang="en-GB" baseline="0" dirty="0"/>
              <a:t> person singular and plural.  All verbs and associated items of vocab are taken from the SoW and as such, should be known by the students.  This activity does, however, represent a greater level of challenge and teachers may wish to scaffold this with the help tool (provided on the next slide). This then doubles as a scaffold for the write-up.</a:t>
            </a:r>
            <a:endParaRPr lang="en-US" b="0" dirty="0"/>
          </a:p>
          <a:p>
            <a:endParaRPr lang="en-US" b="1" dirty="0"/>
          </a:p>
          <a:p>
            <a:r>
              <a:rPr lang="en-US" b="1" dirty="0"/>
              <a:t>Procedure:</a:t>
            </a:r>
          </a:p>
          <a:p>
            <a:pPr marL="0" indent="0">
              <a:buNone/>
            </a:pPr>
            <a:r>
              <a:rPr lang="en-US" b="0" dirty="0"/>
              <a:t>1. Click audio button to play passage. </a:t>
            </a:r>
          </a:p>
          <a:p>
            <a:pPr marL="0" indent="0">
              <a:buNone/>
            </a:pPr>
            <a:r>
              <a:rPr lang="en-US" b="0" dirty="0"/>
              <a:t>2. Students listen to the passage and write notes in French/English. </a:t>
            </a:r>
          </a:p>
          <a:p>
            <a:pPr marL="0" indent="0">
              <a:buNone/>
            </a:pPr>
            <a:r>
              <a:rPr lang="en-US" b="0" dirty="0"/>
              <a:t>3. They should then pair up to write a text that matches the information they heard.</a:t>
            </a:r>
          </a:p>
          <a:p>
            <a:pPr marL="0" indent="0">
              <a:buNone/>
            </a:pPr>
            <a:endParaRPr lang="en-US" b="0" dirty="0"/>
          </a:p>
          <a:p>
            <a:r>
              <a:rPr lang="en-US" b="1" dirty="0"/>
              <a:t>Transcript:</a:t>
            </a:r>
          </a:p>
          <a:p>
            <a:r>
              <a:rPr lang="en-GB" sz="1200" dirty="0">
                <a:solidFill>
                  <a:schemeClr val="accent5">
                    <a:lumMod val="50000"/>
                  </a:schemeClr>
                </a:solidFill>
                <a:latin typeface="Century Gothic" panose="020B0502020202020204" pitchFamily="34" charset="0"/>
              </a:rPr>
              <a:t>Je passe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semaine</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Londres</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reste</a:t>
            </a:r>
            <a:r>
              <a:rPr lang="en-GB" sz="1200" dirty="0">
                <a:solidFill>
                  <a:schemeClr val="accent5">
                    <a:lumMod val="50000"/>
                  </a:schemeClr>
                </a:solidFill>
                <a:latin typeface="Century Gothic" panose="020B0502020202020204" pitchFamily="34" charset="0"/>
              </a:rPr>
              <a:t> avec un </a:t>
            </a:r>
            <a:r>
              <a:rPr lang="en-GB" sz="1200" dirty="0" err="1">
                <a:solidFill>
                  <a:schemeClr val="accent5">
                    <a:lumMod val="50000"/>
                  </a:schemeClr>
                </a:solidFill>
                <a:latin typeface="Century Gothic" panose="020B0502020202020204" pitchFamily="34" charset="0"/>
              </a:rPr>
              <a:t>ami</a:t>
            </a:r>
            <a:r>
              <a:rPr lang="en-GB" sz="1200" dirty="0">
                <a:solidFill>
                  <a:schemeClr val="accent5">
                    <a:lumMod val="50000"/>
                  </a:schemeClr>
                </a:solidFill>
                <a:latin typeface="Century Gothic" panose="020B0502020202020204" pitchFamily="34" charset="0"/>
              </a:rPr>
              <a:t>, Peter. À la </a:t>
            </a:r>
            <a:r>
              <a:rPr lang="en-GB" sz="1200" dirty="0" err="1">
                <a:solidFill>
                  <a:schemeClr val="accent5">
                    <a:lumMod val="50000"/>
                  </a:schemeClr>
                </a:solidFill>
                <a:latin typeface="Century Gothic" panose="020B0502020202020204" pitchFamily="34" charset="0"/>
              </a:rPr>
              <a:t>maison</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parlons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français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intéressant</a:t>
            </a:r>
            <a:r>
              <a:rPr lang="en-GB" sz="1200" dirty="0">
                <a:solidFill>
                  <a:schemeClr val="accent5">
                    <a:lumMod val="50000"/>
                  </a:schemeClr>
                </a:solidFill>
                <a:latin typeface="Century Gothic" panose="020B0502020202020204" pitchFamily="34" charset="0"/>
              </a:rPr>
              <a:t> ! Nous </a:t>
            </a:r>
            <a:r>
              <a:rPr lang="en-GB" sz="1200" dirty="0" err="1">
                <a:solidFill>
                  <a:schemeClr val="accent5">
                    <a:lumMod val="50000"/>
                  </a:schemeClr>
                </a:solidFill>
                <a:latin typeface="Century Gothic" panose="020B0502020202020204" pitchFamily="34" charset="0"/>
              </a:rPr>
              <a:t>regardons</a:t>
            </a:r>
            <a:r>
              <a:rPr lang="en-GB" sz="1200" dirty="0">
                <a:solidFill>
                  <a:schemeClr val="accent5">
                    <a:lumMod val="50000"/>
                  </a:schemeClr>
                </a:solidFill>
                <a:latin typeface="Century Gothic" panose="020B0502020202020204" pitchFamily="34" charset="0"/>
              </a:rPr>
              <a:t> la </a:t>
            </a:r>
            <a:r>
              <a:rPr lang="en-GB" sz="1200" dirty="0" err="1">
                <a:solidFill>
                  <a:schemeClr val="accent5">
                    <a:lumMod val="50000"/>
                  </a:schemeClr>
                </a:solidFill>
                <a:latin typeface="Century Gothic" panose="020B0502020202020204" pitchFamily="34" charset="0"/>
              </a:rPr>
              <a:t>télé</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aimons</a:t>
            </a:r>
            <a:r>
              <a:rPr lang="en-GB" sz="1200" dirty="0">
                <a:solidFill>
                  <a:schemeClr val="accent5">
                    <a:lumMod val="50000"/>
                  </a:schemeClr>
                </a:solidFill>
                <a:latin typeface="Century Gothic" panose="020B0502020202020204" pitchFamily="34" charset="0"/>
              </a:rPr>
              <a:t> les films. À </a:t>
            </a:r>
            <a:r>
              <a:rPr lang="en-GB" sz="1200" dirty="0" err="1">
                <a:solidFill>
                  <a:schemeClr val="accent5">
                    <a:lumMod val="50000"/>
                  </a:schemeClr>
                </a:solidFill>
                <a:latin typeface="Century Gothic" panose="020B0502020202020204" pitchFamily="34" charset="0"/>
              </a:rPr>
              <a:t>l’école</a:t>
            </a:r>
            <a:r>
              <a:rPr lang="en-GB" sz="1200" dirty="0">
                <a:solidFill>
                  <a:schemeClr val="accent5">
                    <a:lumMod val="50000"/>
                  </a:schemeClr>
                </a:solidFill>
                <a:latin typeface="Century Gothic" panose="020B0502020202020204" pitchFamily="34" charset="0"/>
              </a:rPr>
              <a:t>, je parle </a:t>
            </a:r>
            <a:r>
              <a:rPr lang="en-GB" sz="1200" dirty="0" err="1">
                <a:solidFill>
                  <a:schemeClr val="accent5">
                    <a:lumMod val="50000"/>
                  </a:schemeClr>
                </a:solidFill>
                <a:latin typeface="Century Gothic" panose="020B0502020202020204" pitchFamily="34" charset="0"/>
              </a:rPr>
              <a:t>anglais</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portons</a:t>
            </a:r>
            <a:r>
              <a:rPr lang="en-GB" sz="1200" dirty="0">
                <a:solidFill>
                  <a:schemeClr val="accent5">
                    <a:lumMod val="50000"/>
                  </a:schemeClr>
                </a:solidFill>
                <a:latin typeface="Century Gothic" panose="020B0502020202020204" pitchFamily="34" charset="0"/>
              </a:rPr>
              <a:t> un </a:t>
            </a:r>
            <a:r>
              <a:rPr lang="en-GB" sz="1200" dirty="0" err="1">
                <a:solidFill>
                  <a:schemeClr val="accent5">
                    <a:lumMod val="50000"/>
                  </a:schemeClr>
                </a:solidFill>
                <a:latin typeface="Century Gothic" panose="020B0502020202020204" pitchFamily="34" charset="0"/>
              </a:rPr>
              <a:t>uniforme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drôle</a:t>
            </a:r>
            <a:r>
              <a:rPr lang="en-GB" sz="1200" dirty="0">
                <a:solidFill>
                  <a:schemeClr val="accent5">
                    <a:lumMod val="50000"/>
                  </a:schemeClr>
                </a:solidFill>
                <a:latin typeface="Century Gothic" panose="020B0502020202020204" pitchFamily="34" charset="0"/>
              </a:rPr>
              <a:t> ! </a:t>
            </a:r>
            <a:r>
              <a:rPr lang="en-GB" sz="1200" dirty="0" err="1">
                <a:solidFill>
                  <a:schemeClr val="accent5">
                    <a:lumMod val="50000"/>
                  </a:schemeClr>
                </a:solidFill>
                <a:latin typeface="Century Gothic" panose="020B0502020202020204" pitchFamily="34" charset="0"/>
              </a:rPr>
              <a:t>Aujourd’hui</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prépare</a:t>
            </a:r>
            <a:r>
              <a:rPr lang="en-GB" sz="1200" dirty="0">
                <a:solidFill>
                  <a:schemeClr val="accent5">
                    <a:lumMod val="50000"/>
                  </a:schemeClr>
                </a:solidFill>
                <a:latin typeface="Century Gothic" panose="020B0502020202020204" pitchFamily="34" charset="0"/>
              </a:rPr>
              <a:t> le déjeuner. </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promenade dehors.</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donne</a:t>
            </a:r>
            <a:r>
              <a:rPr lang="en-GB" sz="1200" dirty="0">
                <a:solidFill>
                  <a:schemeClr val="accent5">
                    <a:lumMod val="50000"/>
                  </a:schemeClr>
                </a:solidFill>
                <a:latin typeface="Century Gothic" panose="020B0502020202020204" pitchFamily="34" charset="0"/>
              </a:rPr>
              <a:t> un </a:t>
            </a:r>
            <a:r>
              <a:rPr lang="en-GB" sz="1200" dirty="0" err="1">
                <a:solidFill>
                  <a:schemeClr val="accent5">
                    <a:lumMod val="50000"/>
                  </a:schemeClr>
                </a:solidFill>
                <a:latin typeface="Century Gothic" panose="020B0502020202020204" pitchFamily="34" charset="0"/>
              </a:rPr>
              <a:t>cadeau</a:t>
            </a:r>
            <a:r>
              <a:rPr lang="en-GB" sz="1200" dirty="0">
                <a:solidFill>
                  <a:schemeClr val="accent5">
                    <a:lumMod val="50000"/>
                  </a:schemeClr>
                </a:solidFill>
                <a:latin typeface="Century Gothic" panose="020B0502020202020204" pitchFamily="34" charset="0"/>
              </a:rPr>
              <a:t> à Peter.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801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as a scaffold.</a:t>
            </a:r>
          </a:p>
          <a:p>
            <a:r>
              <a:rPr lang="en-GB" baseline="0" dirty="0"/>
              <a:t>During the listening, students tick whether it is </a:t>
            </a:r>
            <a:r>
              <a:rPr lang="en-GB" i="1" baseline="0" dirty="0"/>
              <a:t>je</a:t>
            </a:r>
            <a:r>
              <a:rPr lang="en-GB" baseline="0" dirty="0"/>
              <a:t> or </a:t>
            </a:r>
            <a:r>
              <a:rPr lang="en-GB" i="1" baseline="0" dirty="0"/>
              <a:t>nous </a:t>
            </a:r>
            <a:r>
              <a:rPr lang="en-GB" i="0" baseline="0" dirty="0"/>
              <a:t>they hear associated with the activity, plus write any additional information that they hear such as ‘in the house’ or ‘at school’.  This then helps students with the write up, as a record of which person to put the infinitive into.</a:t>
            </a:r>
          </a:p>
          <a:p>
            <a:r>
              <a:rPr lang="en-GB" i="0" baseline="0" dirty="0"/>
              <a:t>Or it could be used as a stand alone vocab list if the teachers remove the final three columns. </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058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the transcript.  This can either be read by the teacher, or teachers can use the audio recording.</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32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GB" b="1" dirty="0"/>
              <a:t>Verbs (present): 1st person singular/plural (Verb agreement (present))</a:t>
            </a:r>
          </a:p>
          <a:p>
            <a:r>
              <a:rPr lang="en-GB" b="1" dirty="0"/>
              <a:t>Verbs (present): 2nd person singular/plural (Verb agreement (present))</a:t>
            </a:r>
          </a:p>
          <a:p>
            <a:r>
              <a:rPr lang="en-GB" b="1" dirty="0"/>
              <a:t>Verbs (present): 3rd person singular/plural (Verb agreement (present))</a:t>
            </a:r>
          </a:p>
          <a:p>
            <a:endParaRPr lang="en-GB" dirty="0"/>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38</a:t>
            </a:fld>
            <a:endParaRPr lang="en-GB"/>
          </a:p>
        </p:txBody>
      </p:sp>
    </p:spTree>
    <p:extLst>
      <p:ext uri="{BB962C8B-B14F-4D97-AF65-F5344CB8AC3E}">
        <p14:creationId xmlns:p14="http://schemas.microsoft.com/office/powerpoint/2010/main" val="3438609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ALTERNATIVE PRACTICE ACTIVITIES IF TEACHERS PREFER NOT TO DO THE DICTOGLOSS.</a:t>
            </a:r>
          </a:p>
          <a:p>
            <a:r>
              <a:rPr lang="en-US" b="1" dirty="0"/>
              <a:t>Timing: 5 minutes </a:t>
            </a:r>
            <a:r>
              <a:rPr lang="en-US" b="0" dirty="0"/>
              <a:t>(for 6 sentences)</a:t>
            </a:r>
            <a:endParaRPr lang="en-US" b="1" dirty="0"/>
          </a:p>
          <a:p>
            <a:endParaRPr lang="en-US" b="1" dirty="0"/>
          </a:p>
          <a:p>
            <a:r>
              <a:rPr lang="en-US" b="1" dirty="0"/>
              <a:t>Aim:</a:t>
            </a:r>
            <a:r>
              <a:rPr lang="en-US" b="0" dirty="0"/>
              <a:t> Written recognition of words in this week’s vocabulary set in context.</a:t>
            </a:r>
            <a:endParaRPr lang="en-US" b="1" dirty="0"/>
          </a:p>
          <a:p>
            <a:endParaRPr lang="en-US" b="1" dirty="0"/>
          </a:p>
          <a:p>
            <a:r>
              <a:rPr lang="en-US" b="1" dirty="0"/>
              <a:t>Procedure:</a:t>
            </a:r>
          </a:p>
          <a:p>
            <a:r>
              <a:rPr lang="en-US" b="0" dirty="0"/>
              <a:t>1. </a:t>
            </a:r>
            <a:r>
              <a:rPr lang="en-GB" baseline="0" dirty="0"/>
              <a:t>Click to reveal sentences constructed from words in this week’s vocabulary set and known vocabulary. Sentences containing new verbs begin with </a:t>
            </a:r>
            <a:r>
              <a:rPr lang="en-GB" i="1" baseline="0" dirty="0"/>
              <a:t>il/</a:t>
            </a:r>
            <a:r>
              <a:rPr lang="en-GB" i="1" baseline="0" dirty="0" err="1"/>
              <a:t>elle</a:t>
            </a:r>
            <a:r>
              <a:rPr lang="en-GB" i="1" baseline="0" dirty="0"/>
              <a:t> </a:t>
            </a:r>
            <a:r>
              <a:rPr lang="en-GB" i="1" baseline="0" dirty="0" err="1"/>
              <a:t>aime</a:t>
            </a:r>
            <a:r>
              <a:rPr lang="en-GB" i="1" baseline="0" dirty="0"/>
              <a:t> </a:t>
            </a:r>
            <a:r>
              <a:rPr lang="en-GB" baseline="0" dirty="0"/>
              <a:t>so that the verbs are seen in the familiar infinitive form.</a:t>
            </a:r>
          </a:p>
          <a:p>
            <a:r>
              <a:rPr lang="en-US" b="0" dirty="0"/>
              <a:t>2. Students translate the sentences orally (could use think-pair-share) or in writing (e.g., using mini whiteboards).</a:t>
            </a:r>
          </a:p>
          <a:p>
            <a:r>
              <a:rPr lang="en-US" b="0" dirty="0"/>
              <a:t>3. Click to reveal an answer.</a:t>
            </a:r>
          </a:p>
          <a:p>
            <a:r>
              <a:rPr lang="en-US" b="0" dirty="0"/>
              <a:t>4. Click again to reveal a new sentence.</a:t>
            </a:r>
          </a:p>
          <a:p>
            <a:endParaRPr lang="en-US" b="0" dirty="0"/>
          </a:p>
          <a:p>
            <a:r>
              <a:rPr lang="en-US" b="1" dirty="0"/>
              <a:t>The sentences are as follows</a:t>
            </a:r>
            <a:r>
              <a:rPr lang="en-US" b="0" dirty="0"/>
              <a:t>:</a:t>
            </a:r>
            <a:br>
              <a:rPr lang="en-US" b="0" dirty="0"/>
            </a:br>
            <a:r>
              <a:rPr lang="en-US" b="0" dirty="0"/>
              <a:t>1. </a:t>
            </a:r>
            <a:r>
              <a:rPr lang="en-US" b="0" dirty="0" err="1"/>
              <a:t>C’est</a:t>
            </a:r>
            <a:r>
              <a:rPr lang="en-US" b="0" dirty="0"/>
              <a:t> le film </a:t>
            </a:r>
            <a:r>
              <a:rPr lang="en-US" b="0" dirty="0" err="1"/>
              <a:t>préféré</a:t>
            </a:r>
            <a:r>
              <a:rPr lang="en-US" b="0" dirty="0"/>
              <a:t> de </a:t>
            </a:r>
            <a:r>
              <a:rPr lang="en-US" b="0" dirty="0" err="1"/>
              <a:t>Léa</a:t>
            </a:r>
            <a:r>
              <a:rPr lang="en-US" b="0" dirty="0"/>
              <a:t>.</a:t>
            </a:r>
            <a:br>
              <a:rPr lang="en-US" b="0" dirty="0"/>
            </a:br>
            <a:r>
              <a:rPr lang="en-US" b="0" dirty="0"/>
              <a:t>2. Elle </a:t>
            </a:r>
            <a:r>
              <a:rPr lang="en-US" b="0" dirty="0" err="1"/>
              <a:t>aime</a:t>
            </a:r>
            <a:r>
              <a:rPr lang="en-US" b="0" dirty="0"/>
              <a:t> </a:t>
            </a:r>
            <a:r>
              <a:rPr lang="en-US" b="0" dirty="0" err="1"/>
              <a:t>regarder</a:t>
            </a:r>
            <a:r>
              <a:rPr lang="en-US" b="0" dirty="0"/>
              <a:t> la </a:t>
            </a:r>
            <a:r>
              <a:rPr lang="en-US" b="0" dirty="0" err="1"/>
              <a:t>télé</a:t>
            </a:r>
            <a:r>
              <a:rPr lang="en-US" b="0" dirty="0"/>
              <a:t>.</a:t>
            </a:r>
          </a:p>
          <a:p>
            <a:r>
              <a:rPr lang="en-US" b="0" dirty="0"/>
              <a:t>3. Elle </a:t>
            </a:r>
            <a:r>
              <a:rPr lang="en-US" b="0" dirty="0" err="1"/>
              <a:t>aime</a:t>
            </a:r>
            <a:r>
              <a:rPr lang="en-US" b="0" dirty="0"/>
              <a:t> marcher dehors.</a:t>
            </a:r>
            <a:br>
              <a:rPr lang="en-US" b="0" dirty="0"/>
            </a:br>
            <a:r>
              <a:rPr lang="en-US" b="0" dirty="0"/>
              <a:t>4. Il </a:t>
            </a:r>
            <a:r>
              <a:rPr lang="en-US" b="0" dirty="0" err="1"/>
              <a:t>aime</a:t>
            </a:r>
            <a:r>
              <a:rPr lang="en-US" b="0" dirty="0"/>
              <a:t> preparer le déjeuner.</a:t>
            </a:r>
            <a:br>
              <a:rPr lang="en-US" b="0" dirty="0"/>
            </a:br>
            <a:r>
              <a:rPr lang="en-US" b="0" dirty="0"/>
              <a:t>5. Elle </a:t>
            </a:r>
            <a:r>
              <a:rPr lang="en-US" b="0" dirty="0" err="1"/>
              <a:t>aime</a:t>
            </a:r>
            <a:r>
              <a:rPr lang="en-US" b="0" dirty="0"/>
              <a:t> </a:t>
            </a:r>
            <a:r>
              <a:rPr lang="en-US" b="0" dirty="0" err="1"/>
              <a:t>travailler</a:t>
            </a:r>
            <a:r>
              <a:rPr lang="en-US" b="0" dirty="0"/>
              <a:t> avec un/</a:t>
            </a:r>
            <a:r>
              <a:rPr lang="en-US" b="0" dirty="0" err="1"/>
              <a:t>une</a:t>
            </a:r>
            <a:r>
              <a:rPr lang="en-US" b="0" dirty="0"/>
              <a:t> </a:t>
            </a:r>
            <a:r>
              <a:rPr lang="en-US" b="0" dirty="0" err="1"/>
              <a:t>partenaire</a:t>
            </a:r>
            <a:r>
              <a:rPr lang="en-US" b="0" dirty="0"/>
              <a:t>.</a:t>
            </a:r>
            <a:br>
              <a:rPr lang="en-US" b="0" dirty="0"/>
            </a:br>
            <a:r>
              <a:rPr lang="en-US" b="0" dirty="0"/>
              <a:t>6. Il </a:t>
            </a:r>
            <a:r>
              <a:rPr lang="en-US" b="0" dirty="0" err="1"/>
              <a:t>aime</a:t>
            </a:r>
            <a:r>
              <a:rPr lang="en-US" b="0" dirty="0"/>
              <a:t> manger à la </a:t>
            </a:r>
            <a:r>
              <a:rPr lang="en-US" b="0" dirty="0" err="1"/>
              <a:t>maison</a:t>
            </a:r>
            <a:r>
              <a:rPr lang="en-US" b="0"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90F4C-9356-490D-920C-D5528C09F0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35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PRACTICE ACTIVITIES IF TEACHERS PREFER NOT TO DO THE DICTOGLOSS.</a:t>
            </a:r>
          </a:p>
          <a:p>
            <a:r>
              <a:rPr lang="en-US" b="1" dirty="0"/>
              <a:t>Timing: 6 minutes</a:t>
            </a:r>
          </a:p>
          <a:p>
            <a:endParaRPr lang="en-US" b="1" dirty="0"/>
          </a:p>
          <a:p>
            <a:r>
              <a:rPr lang="en-US" b="1" dirty="0"/>
              <a:t>Aim: </a:t>
            </a:r>
            <a:r>
              <a:rPr lang="en-US" b="0" dirty="0"/>
              <a:t>written or oral production of first person singular, third person singular and first person plural forms of regular -ER verbs. </a:t>
            </a:r>
            <a:r>
              <a:rPr lang="en-GB" b="0" dirty="0"/>
              <a:t>The </a:t>
            </a:r>
            <a:r>
              <a:rPr lang="en-GB" baseline="0" dirty="0"/>
              <a:t>activity could be done as a mini-whiteboard / exercise book activity, as a paired oral activity or as a choral response.</a:t>
            </a:r>
            <a:endParaRPr lang="en-US" b="1" dirty="0"/>
          </a:p>
          <a:p>
            <a:endParaRPr lang="en-US" b="1" dirty="0"/>
          </a:p>
          <a:p>
            <a:r>
              <a:rPr lang="en-US" b="1" dirty="0"/>
              <a:t>Procedure:</a:t>
            </a:r>
          </a:p>
          <a:p>
            <a:r>
              <a:rPr lang="en-US" b="0" dirty="0"/>
              <a:t>1. Click to reveal a pair of circles. The circle in the top line represents who is doing the action, the second line represents the verb that should be used.</a:t>
            </a:r>
          </a:p>
          <a:p>
            <a:r>
              <a:rPr lang="en-US" b="0" dirty="0"/>
              <a:t>2. Students say or write pronoun/verb pairs.</a:t>
            </a:r>
          </a:p>
          <a:p>
            <a:r>
              <a:rPr lang="en-US" b="0" dirty="0"/>
              <a:t>3. Repeat for 12 total combinations.</a:t>
            </a:r>
          </a:p>
          <a:p>
            <a:endParaRPr lang="en-US" b="0" dirty="0"/>
          </a:p>
          <a:p>
            <a:r>
              <a:rPr lang="en-GB" b="1" baseline="0" dirty="0"/>
              <a:t>Sequence:</a:t>
            </a:r>
          </a:p>
          <a:p>
            <a:pPr marL="0" indent="0">
              <a:buFont typeface="+mj-lt"/>
              <a:buNone/>
            </a:pPr>
            <a:r>
              <a:rPr lang="en-GB" baseline="0" dirty="0"/>
              <a:t>1. il </a:t>
            </a:r>
            <a:r>
              <a:rPr lang="en-GB" baseline="0" dirty="0" err="1"/>
              <a:t>travaille</a:t>
            </a:r>
            <a:endParaRPr lang="en-GB" baseline="0" dirty="0"/>
          </a:p>
          <a:p>
            <a:pPr marL="0" indent="0">
              <a:buFont typeface="+mj-lt"/>
              <a:buNone/>
            </a:pPr>
            <a:r>
              <a:rPr lang="en-GB" baseline="0" dirty="0"/>
              <a:t>2. nous </a:t>
            </a:r>
            <a:r>
              <a:rPr lang="en-GB" baseline="0" dirty="0" err="1"/>
              <a:t>marchons</a:t>
            </a:r>
            <a:endParaRPr lang="en-GB" baseline="0" dirty="0"/>
          </a:p>
          <a:p>
            <a:pPr marL="0" indent="0">
              <a:buFont typeface="+mj-lt"/>
              <a:buNone/>
            </a:pPr>
            <a:r>
              <a:rPr lang="en-GB" baseline="0" dirty="0"/>
              <a:t>3. je </a:t>
            </a:r>
            <a:r>
              <a:rPr lang="en-GB" baseline="0" dirty="0" err="1"/>
              <a:t>prépare</a:t>
            </a:r>
            <a:endParaRPr lang="en-GB" baseline="0" dirty="0"/>
          </a:p>
          <a:p>
            <a:pPr marL="0" indent="0">
              <a:buFont typeface="+mj-lt"/>
              <a:buNone/>
            </a:pPr>
            <a:r>
              <a:rPr lang="en-GB" baseline="0" dirty="0"/>
              <a:t>4. nous </a:t>
            </a:r>
            <a:r>
              <a:rPr lang="en-GB" baseline="0" dirty="0" err="1"/>
              <a:t>regardons</a:t>
            </a:r>
            <a:endParaRPr lang="en-GB" baseline="0" dirty="0"/>
          </a:p>
          <a:p>
            <a:pPr marL="0" indent="0">
              <a:buFont typeface="+mj-lt"/>
              <a:buNone/>
            </a:pPr>
            <a:r>
              <a:rPr lang="en-GB" dirty="0"/>
              <a:t>5. </a:t>
            </a:r>
            <a:r>
              <a:rPr lang="en-GB" dirty="0" err="1"/>
              <a:t>elle</a:t>
            </a:r>
            <a:r>
              <a:rPr lang="en-GB" baseline="0" dirty="0"/>
              <a:t> </a:t>
            </a:r>
            <a:r>
              <a:rPr lang="en-GB" baseline="0" dirty="0" err="1"/>
              <a:t>marche</a:t>
            </a:r>
            <a:endParaRPr lang="en-GB" dirty="0"/>
          </a:p>
          <a:p>
            <a:pPr marL="0" indent="0">
              <a:buFont typeface="+mj-lt"/>
              <a:buNone/>
            </a:pPr>
            <a:r>
              <a:rPr lang="en-GB" dirty="0"/>
              <a:t>6. nous </a:t>
            </a:r>
            <a:r>
              <a:rPr lang="en-GB" dirty="0" err="1"/>
              <a:t>travaillons</a:t>
            </a:r>
            <a:r>
              <a:rPr lang="en-GB" dirty="0"/>
              <a:t> </a:t>
            </a:r>
          </a:p>
        </p:txBody>
      </p:sp>
      <p:sp>
        <p:nvSpPr>
          <p:cNvPr id="4" name="Slide Number Placeholder 3"/>
          <p:cNvSpPr>
            <a:spLocks noGrp="1"/>
          </p:cNvSpPr>
          <p:nvPr>
            <p:ph type="sldNum" sz="quarter" idx="5"/>
          </p:nvPr>
        </p:nvSpPr>
        <p:spPr/>
        <p:txBody>
          <a:bodyPr/>
          <a:lstStyle/>
          <a:p>
            <a:fld id="{CB390F4C-9356-490D-920C-D5528C09F019}" type="slidenum">
              <a:rPr lang="en-GB" smtClean="0"/>
              <a:t>40</a:t>
            </a:fld>
            <a:endParaRPr lang="en-GB"/>
          </a:p>
        </p:txBody>
      </p:sp>
    </p:spTree>
    <p:extLst>
      <p:ext uri="{BB962C8B-B14F-4D97-AF65-F5344CB8AC3E}">
        <p14:creationId xmlns:p14="http://schemas.microsoft.com/office/powerpoint/2010/main" val="1381329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PRACTICE ACTIVITIES IF TEACHERS PREFER NOT TO DO THE DICTOGLOSS.</a:t>
            </a:r>
          </a:p>
          <a:p>
            <a:r>
              <a:rPr lang="en-US" b="1" dirty="0"/>
              <a:t>Timing:</a:t>
            </a:r>
            <a:r>
              <a:rPr lang="en-US" b="0" dirty="0"/>
              <a:t> </a:t>
            </a:r>
            <a:r>
              <a:rPr lang="en-US" b="1" dirty="0"/>
              <a:t>8 minutes</a:t>
            </a:r>
          </a:p>
          <a:p>
            <a:endParaRPr lang="en-US" b="1" dirty="0"/>
          </a:p>
          <a:p>
            <a:r>
              <a:rPr lang="en-US" b="1" dirty="0"/>
              <a:t>Aim: </a:t>
            </a:r>
            <a:r>
              <a:rPr lang="en-GB" dirty="0"/>
              <a:t>L2 – L1 translation activity</a:t>
            </a:r>
            <a:r>
              <a:rPr lang="en-GB" baseline="0" dirty="0"/>
              <a:t> that allows teachers to check students’ understanding of the whole text.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Students could attempt this is pairs or groups of four. Remind students of the two English present tenses and encourage them to think about which they are using in their translations and why.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Suggested translations are provided, but appropriate alternatives should be encouraged and praised (e.g. </a:t>
            </a:r>
            <a:r>
              <a:rPr lang="en-GB" i="1" baseline="0" dirty="0"/>
              <a:t>at home </a:t>
            </a:r>
            <a:r>
              <a:rPr lang="en-GB" i="0" baseline="0" dirty="0"/>
              <a:t>rather than </a:t>
            </a:r>
            <a:r>
              <a:rPr lang="en-GB" i="1" baseline="0" dirty="0"/>
              <a:t>in the house, </a:t>
            </a:r>
            <a:r>
              <a:rPr lang="en-GB" i="0" baseline="0" dirty="0"/>
              <a:t>translations in the present simple rather than continuous, etc)</a:t>
            </a:r>
            <a:endParaRPr lang="en-US" b="1" dirty="0"/>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41</a:t>
            </a:fld>
            <a:endParaRPr lang="en-GB"/>
          </a:p>
        </p:txBody>
      </p:sp>
    </p:spTree>
    <p:extLst>
      <p:ext uri="{BB962C8B-B14F-4D97-AF65-F5344CB8AC3E}">
        <p14:creationId xmlns:p14="http://schemas.microsoft.com/office/powerpoint/2010/main" val="213523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25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6 slides</a:t>
            </a:r>
            <a:endParaRPr lang="en-US" b="1" dirty="0"/>
          </a:p>
          <a:p>
            <a:endParaRPr lang="en-US" b="1" dirty="0"/>
          </a:p>
          <a:p>
            <a:r>
              <a:rPr lang="en-US" b="1" dirty="0"/>
              <a:t>Aim: </a:t>
            </a:r>
            <a:r>
              <a:rPr lang="en-US" b="0" dirty="0"/>
              <a:t>aural recognition of SSC [</a:t>
            </a:r>
            <a:r>
              <a:rPr lang="en-US" b="0" dirty="0" err="1"/>
              <a:t>SFe</a:t>
            </a:r>
            <a:r>
              <a:rPr lang="en-US" b="0" dirty="0"/>
              <a:t>] and [SFC]</a:t>
            </a:r>
            <a:endParaRPr lang="en-US" b="1" dirty="0"/>
          </a:p>
          <a:p>
            <a:endParaRPr lang="en-US" b="1" dirty="0"/>
          </a:p>
          <a:p>
            <a:r>
              <a:rPr lang="en-US" b="1" dirty="0"/>
              <a:t>Procedure:</a:t>
            </a:r>
          </a:p>
          <a:p>
            <a:r>
              <a:rPr lang="en-US" b="0" dirty="0"/>
              <a:t>1. Click the word to play the audio.</a:t>
            </a:r>
          </a:p>
          <a:p>
            <a:r>
              <a:rPr lang="en-US" b="0" dirty="0"/>
              <a:t>2. Students choose if the word ends in </a:t>
            </a:r>
            <a:r>
              <a:rPr lang="en-US" b="0" dirty="0" err="1"/>
              <a:t>SFe</a:t>
            </a:r>
            <a:r>
              <a:rPr lang="en-US" b="0" dirty="0"/>
              <a:t> or SFC.</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pelouse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froid</a:t>
            </a:r>
            <a:r>
              <a:rPr lang="en-GB" baseline="0" dirty="0"/>
              <a:t> [1307]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trente</a:t>
            </a:r>
            <a:r>
              <a:rPr lang="en-GB" baseline="0" dirty="0"/>
              <a:t> [1646]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timide</a:t>
            </a:r>
            <a:r>
              <a:rPr lang="en-GB" baseline="0"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8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63943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9677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6611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7847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4384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578029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754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805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027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39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4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797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32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16757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4446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812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753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78780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gi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image" Target="../media/image48.png"/><Relationship Id="rId3" Type="http://schemas.openxmlformats.org/officeDocument/2006/relationships/image" Target="../media/image38.png"/><Relationship Id="rId21" Type="http://schemas.openxmlformats.org/officeDocument/2006/relationships/audio" Target="../media/audio25.wav"/><Relationship Id="rId7" Type="http://schemas.openxmlformats.org/officeDocument/2006/relationships/image" Target="../media/image42.png"/><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audio" Target="../media/audio20.wav"/><Relationship Id="rId20" Type="http://schemas.openxmlformats.org/officeDocument/2006/relationships/audio" Target="../media/audio24.wav"/><Relationship Id="rId29"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audio" Target="../media/audio15.wav"/><Relationship Id="rId24"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audio" Target="../media/audio19.wav"/><Relationship Id="rId23" Type="http://schemas.openxmlformats.org/officeDocument/2006/relationships/audio" Target="../media/audio27.wav"/><Relationship Id="rId28"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audio" Target="../media/audio23.wav"/><Relationship Id="rId31"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audio" Target="../media/audio18.wav"/><Relationship Id="rId22" Type="http://schemas.openxmlformats.org/officeDocument/2006/relationships/audio" Target="../media/audio26.wav"/><Relationship Id="rId27" Type="http://schemas.openxmlformats.org/officeDocument/2006/relationships/image" Target="../media/image49.png"/><Relationship Id="rId30"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audio" Target="../media/audio30.wav"/><Relationship Id="rId4" Type="http://schemas.openxmlformats.org/officeDocument/2006/relationships/audio" Target="../media/audio29.wav"/></Relationships>
</file>

<file path=ppt/slides/_rels/slide1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audio" Target="../media/audio30.wav"/><Relationship Id="rId4" Type="http://schemas.openxmlformats.org/officeDocument/2006/relationships/audio" Target="../media/audio29.wav"/></Relationships>
</file>

<file path=ppt/slides/_rels/slide16.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audio" Target="../media/audio31.wav"/></Relationships>
</file>

<file path=ppt/slides/_rels/slide17.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audio" Target="../media/audio32.wav"/></Relationships>
</file>

<file path=ppt/slides/_rels/slide1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33.wav"/></Relationships>
</file>

<file path=ppt/slides/_rels/slide19.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audio" Target="../media/audio31.wav"/></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audio" Target="../media/audio32.wav"/></Relationships>
</file>

<file path=ppt/slides/_rels/slide21.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audio" Target="../media/audio33.wav"/></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3.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audio" Target="../media/audio37.wav"/><Relationship Id="rId12" Type="http://schemas.openxmlformats.org/officeDocument/2006/relationships/image" Target="../media/image61.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image" Target="../media/image60.png"/><Relationship Id="rId5" Type="http://schemas.openxmlformats.org/officeDocument/2006/relationships/audio" Target="../media/audio35.wav"/><Relationship Id="rId10" Type="http://schemas.openxmlformats.org/officeDocument/2006/relationships/image" Target="../media/image64.png"/><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5.xml"/><Relationship Id="rId16" Type="http://schemas.openxmlformats.org/officeDocument/2006/relationships/image" Target="../media/image5.gif"/><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7.png"/><Relationship Id="rId5" Type="http://schemas.openxmlformats.org/officeDocument/2006/relationships/image" Target="../media/image72.png"/><Relationship Id="rId15" Type="http://schemas.openxmlformats.org/officeDocument/2006/relationships/image" Target="../media/image81.gif"/><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4.gif"/><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5.gif"/><Relationship Id="rId17" Type="http://schemas.openxmlformats.org/officeDocument/2006/relationships/image" Target="../media/image88.svg"/><Relationship Id="rId2" Type="http://schemas.openxmlformats.org/officeDocument/2006/relationships/notesSlide" Target="../notesSlides/notesSlide26.xml"/><Relationship Id="rId16"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3.png"/><Relationship Id="rId5" Type="http://schemas.openxmlformats.org/officeDocument/2006/relationships/image" Target="../media/image68.png"/><Relationship Id="rId15" Type="http://schemas.openxmlformats.org/officeDocument/2006/relationships/image" Target="../media/image86.svg"/><Relationship Id="rId10" Type="http://schemas.openxmlformats.org/officeDocument/2006/relationships/image" Target="../media/image82.png"/><Relationship Id="rId4" Type="http://schemas.openxmlformats.org/officeDocument/2006/relationships/image" Target="../media/image72.png"/><Relationship Id="rId9" Type="http://schemas.openxmlformats.org/officeDocument/2006/relationships/image" Target="../media/image40.png"/><Relationship Id="rId1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 Id="rId9"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29.xml"/><Relationship Id="rId16"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6.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0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6_audio.htm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hyperlink" Target="https://www.rachelhawkes.com/LDPresources/Yr7French/French_Y7_Term1ii_Wk6_audio_HW_sheet.docx"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9.jp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23.png"/><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audio" Target="../media/audio8.wav"/><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5.png"/><Relationship Id="rId11" Type="http://schemas.openxmlformats.org/officeDocument/2006/relationships/image" Target="../media/image51.png"/><Relationship Id="rId5" Type="http://schemas.openxmlformats.org/officeDocument/2006/relationships/image" Target="../media/image104.png"/><Relationship Id="rId10" Type="http://schemas.openxmlformats.org/officeDocument/2006/relationships/image" Target="../media/image50.png"/><Relationship Id="rId4" Type="http://schemas.openxmlformats.org/officeDocument/2006/relationships/image" Target="../media/image103.png"/><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23</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Emma Marsden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08.08.23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verbs (je &amp; nous)</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Present continuous meaning</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SFC revisited</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383857" y="1378975"/>
            <a:ext cx="8892757" cy="1477545"/>
          </a:xfrm>
        </p:spPr>
        <p:txBody>
          <a:bodyPr>
            <a:normAutofit/>
          </a:bodyPr>
          <a:lstStyle/>
          <a:p>
            <a:r>
              <a:rPr lang="en-GB" sz="4000" dirty="0"/>
              <a:t>Activities at home</a:t>
            </a:r>
          </a:p>
          <a:p>
            <a:r>
              <a:rPr lang="en-GB" sz="2800" dirty="0"/>
              <a:t>Saying what you do with others</a:t>
            </a:r>
          </a:p>
        </p:txBody>
      </p:sp>
      <p:pic>
        <p:nvPicPr>
          <p:cNvPr id="12" name="Picture 11" descr="A cartoon of a house&#10;&#10;Description automatically generated">
            <a:extLst>
              <a:ext uri="{FF2B5EF4-FFF2-40B4-BE49-F238E27FC236}">
                <a16:creationId xmlns:a16="http://schemas.microsoft.com/office/drawing/2014/main" id="{FDB8A836-1249-4FA4-B1D0-027C405EC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003" y="2647637"/>
            <a:ext cx="3845133" cy="2831388"/>
          </a:xfrm>
          <a:prstGeom prst="rect">
            <a:avLst/>
          </a:prstGeom>
        </p:spPr>
      </p:pic>
      <p:sp>
        <p:nvSpPr>
          <p:cNvPr id="6" name="TextBox 5">
            <a:extLst>
              <a:ext uri="{FF2B5EF4-FFF2-40B4-BE49-F238E27FC236}">
                <a16:creationId xmlns:a16="http://schemas.microsoft.com/office/drawing/2014/main" id="{936D9839-8DFC-4E25-BB3F-8D11A149F375}"/>
              </a:ext>
            </a:extLst>
          </p:cNvPr>
          <p:cNvSpPr txBox="1"/>
          <p:nvPr/>
        </p:nvSpPr>
        <p:spPr>
          <a:xfrm>
            <a:off x="8606971" y="5007429"/>
            <a:ext cx="3456622" cy="461665"/>
          </a:xfrm>
          <a:prstGeom prst="rect">
            <a:avLst/>
          </a:prstGeom>
          <a:noFill/>
        </p:spPr>
        <p:txBody>
          <a:bodyPr wrap="square" rtlCol="0">
            <a:spAutoFit/>
          </a:bodyPr>
          <a:lstStyle/>
          <a:p>
            <a:r>
              <a:rPr lang="en-GB" sz="2400" dirty="0">
                <a:solidFill>
                  <a:srgbClr val="002060"/>
                </a:solidFill>
              </a:rPr>
              <a:t>À la </a:t>
            </a:r>
            <a:r>
              <a:rPr lang="en-GB" sz="2400" dirty="0" err="1">
                <a:solidFill>
                  <a:srgbClr val="002060"/>
                </a:solidFill>
              </a:rPr>
              <a:t>maison</a:t>
            </a:r>
            <a:endParaRPr lang="en-GB" sz="2400" dirty="0">
              <a:solidFill>
                <a:srgbClr val="002060"/>
              </a:solidFill>
            </a:endParaRP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3" name="12. soupe.wav"/>
            </a:hlinkClick>
            <a:extLst>
              <a:ext uri="{FF2B5EF4-FFF2-40B4-BE49-F238E27FC236}">
                <a16:creationId xmlns:a16="http://schemas.microsoft.com/office/drawing/2014/main" id="{3A22006C-5D03-4E6C-AB11-2355F59C64CC}"/>
              </a:ext>
            </a:extLst>
          </p:cNvPr>
          <p:cNvSpPr txBox="1"/>
          <p:nvPr/>
        </p:nvSpPr>
        <p:spPr>
          <a:xfrm>
            <a:off x="5214959" y="4540384"/>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soup</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D7724F30-16B0-4193-8DAC-AE309325AA06}"/>
              </a:ext>
            </a:extLst>
          </p:cNvPr>
          <p:cNvSpPr/>
          <p:nvPr/>
        </p:nvSpPr>
        <p:spPr>
          <a:xfrm>
            <a:off x="7558261" y="479067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4" descr="Soup Clip Art">
            <a:extLst>
              <a:ext uri="{FF2B5EF4-FFF2-40B4-BE49-F238E27FC236}">
                <a16:creationId xmlns:a16="http://schemas.microsoft.com/office/drawing/2014/main" id="{8C346A92-DC8A-4749-813F-51D51C417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480" y="2375302"/>
            <a:ext cx="2549268" cy="210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479016-FC3B-4AC7-A761-6B520800C802}"/>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22516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3" name="13. prix.wav"/>
            </a:hlinkClick>
            <a:extLst>
              <a:ext uri="{FF2B5EF4-FFF2-40B4-BE49-F238E27FC236}">
                <a16:creationId xmlns:a16="http://schemas.microsoft.com/office/drawing/2014/main" id="{DBF41EB9-FD91-403D-BFA2-6DB96C610E71}"/>
              </a:ext>
            </a:extLst>
          </p:cNvPr>
          <p:cNvSpPr txBox="1"/>
          <p:nvPr/>
        </p:nvSpPr>
        <p:spPr>
          <a:xfrm>
            <a:off x="4601657"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prix</a:t>
            </a:r>
          </a:p>
        </p:txBody>
      </p:sp>
      <p:sp>
        <p:nvSpPr>
          <p:cNvPr id="20" name="Rectangle 19">
            <a:extLst>
              <a:ext uri="{FF2B5EF4-FFF2-40B4-BE49-F238E27FC236}">
                <a16:creationId xmlns:a16="http://schemas.microsoft.com/office/drawing/2014/main" id="{3CC9CC6E-8B49-45C8-BF01-890997ED3BE7}"/>
              </a:ext>
            </a:extLst>
          </p:cNvPr>
          <p:cNvSpPr/>
          <p:nvPr/>
        </p:nvSpPr>
        <p:spPr>
          <a:xfrm>
            <a:off x="6970225"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CD5F06DC-7B94-45D0-9424-1A5ECE0DD4A6}"/>
              </a:ext>
            </a:extLst>
          </p:cNvPr>
          <p:cNvSpPr txBox="1"/>
          <p:nvPr/>
        </p:nvSpPr>
        <p:spPr>
          <a:xfrm>
            <a:off x="6886245" y="4266203"/>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[prize]</a:t>
            </a:r>
          </a:p>
        </p:txBody>
      </p:sp>
      <p:pic>
        <p:nvPicPr>
          <p:cNvPr id="25" name="Picture 4" descr="Red Ribbon Clip Art">
            <a:extLst>
              <a:ext uri="{FF2B5EF4-FFF2-40B4-BE49-F238E27FC236}">
                <a16:creationId xmlns:a16="http://schemas.microsoft.com/office/drawing/2014/main" id="{17F025C3-DD8E-47BB-AA90-5FE53D756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294" y="2268232"/>
            <a:ext cx="1317951" cy="2416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64A2F8-2A99-4DD0-9A8F-36CD4BC127A6}"/>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5982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558" y="2664810"/>
            <a:ext cx="1222964" cy="13588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8398"/>
          <a:stretch/>
        </p:blipFill>
        <p:spPr>
          <a:xfrm>
            <a:off x="4421402" y="5344781"/>
            <a:ext cx="1431199" cy="938209"/>
          </a:xfrm>
          <a:prstGeom prst="rect">
            <a:avLst/>
          </a:prstGeom>
        </p:spPr>
      </p:pic>
      <p:sp>
        <p:nvSpPr>
          <p:cNvPr id="22" name="Rectangle 21"/>
          <p:cNvSpPr/>
          <p:nvPr/>
        </p:nvSpPr>
        <p:spPr>
          <a:xfrm>
            <a:off x="7559427" y="1698564"/>
            <a:ext cx="211147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travailler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3" name="Rectangle 22"/>
          <p:cNvSpPr/>
          <p:nvPr/>
        </p:nvSpPr>
        <p:spPr>
          <a:xfrm>
            <a:off x="247854" y="2392330"/>
            <a:ext cx="2130711"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regarder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4" name="Rectangle 23"/>
          <p:cNvSpPr/>
          <p:nvPr/>
        </p:nvSpPr>
        <p:spPr>
          <a:xfrm>
            <a:off x="10050783" y="1892888"/>
            <a:ext cx="208582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marcher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5" name="Rectangle 24"/>
          <p:cNvSpPr/>
          <p:nvPr/>
        </p:nvSpPr>
        <p:spPr>
          <a:xfrm>
            <a:off x="3163708" y="2503768"/>
            <a:ext cx="2130711"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préparer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6" name="Rectangle 25"/>
          <p:cNvSpPr/>
          <p:nvPr/>
        </p:nvSpPr>
        <p:spPr>
          <a:xfrm>
            <a:off x="5827524" y="5640993"/>
            <a:ext cx="2355132"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la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maison</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7" name="Rectangle 26"/>
          <p:cNvSpPr/>
          <p:nvPr/>
        </p:nvSpPr>
        <p:spPr>
          <a:xfrm>
            <a:off x="2224011" y="5567328"/>
            <a:ext cx="156805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la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télé</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8" name="Rectangle 27"/>
          <p:cNvSpPr/>
          <p:nvPr/>
        </p:nvSpPr>
        <p:spPr>
          <a:xfrm>
            <a:off x="4233635" y="4327186"/>
            <a:ext cx="150554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le film</a:t>
            </a:r>
          </a:p>
        </p:txBody>
      </p:sp>
      <p:sp>
        <p:nvSpPr>
          <p:cNvPr id="29" name="Rectangle 28"/>
          <p:cNvSpPr/>
          <p:nvPr/>
        </p:nvSpPr>
        <p:spPr>
          <a:xfrm>
            <a:off x="9981582" y="2818232"/>
            <a:ext cx="1707520"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dehors</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0" name="Rectangle 29"/>
          <p:cNvSpPr/>
          <p:nvPr/>
        </p:nvSpPr>
        <p:spPr>
          <a:xfrm>
            <a:off x="1953726" y="3350714"/>
            <a:ext cx="273183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le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déjeuner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16" y="4713086"/>
            <a:ext cx="1677893" cy="162755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6220" y="4188324"/>
            <a:ext cx="1112197" cy="971319"/>
          </a:xfrm>
          <a:prstGeom prst="rect">
            <a:avLst/>
          </a:prstGeom>
        </p:spPr>
      </p:pic>
      <p:pic>
        <p:nvPicPr>
          <p:cNvPr id="31" name="Picture 2" descr="C:\Users\wdj\Google Drive\Primary\Y5 SoW\From Tracy\Pronouns\w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2784" y="3754962"/>
            <a:ext cx="1239367" cy="100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36" name="Picture 2">
            <a:extLst>
              <a:ext uri="{FF2B5EF4-FFF2-40B4-BE49-F238E27FC236}">
                <a16:creationId xmlns:a16="http://schemas.microsoft.com/office/drawing/2014/main" id="{F13FAD5E-4A35-4792-A3D2-E1BC31C21B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461596" y="3063697"/>
            <a:ext cx="1287493" cy="128749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75F599E-4C16-4AF4-9BA6-770F7D3320C1}"/>
              </a:ext>
            </a:extLst>
          </p:cNvPr>
          <p:cNvSpPr/>
          <p:nvPr/>
        </p:nvSpPr>
        <p:spPr>
          <a:xfrm>
            <a:off x="6560548" y="3148291"/>
            <a:ext cx="1947969"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manger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0" name="Rectangle 39">
            <a:extLst>
              <a:ext uri="{FF2B5EF4-FFF2-40B4-BE49-F238E27FC236}">
                <a16:creationId xmlns:a16="http://schemas.microsoft.com/office/drawing/2014/main" id="{959A1EF0-1D3A-4783-9DA8-E36BA7AA6FE3}"/>
              </a:ext>
            </a:extLst>
          </p:cNvPr>
          <p:cNvSpPr/>
          <p:nvPr/>
        </p:nvSpPr>
        <p:spPr>
          <a:xfrm>
            <a:off x="7492406" y="4133431"/>
            <a:ext cx="2669979" cy="646331"/>
          </a:xfrm>
          <a:prstGeom prst="rect">
            <a:avLst/>
          </a:prstGeom>
          <a:solidFill>
            <a:schemeClr val="bg1"/>
          </a:solidFill>
        </p:spPr>
        <p:txBody>
          <a:bodyPr wrap="squar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préféré</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grpSp>
        <p:nvGrpSpPr>
          <p:cNvPr id="2" name="Group 1">
            <a:extLst>
              <a:ext uri="{FF2B5EF4-FFF2-40B4-BE49-F238E27FC236}">
                <a16:creationId xmlns:a16="http://schemas.microsoft.com/office/drawing/2014/main" id="{74990882-2187-4BA9-858D-1F52722D8A8B}"/>
              </a:ext>
            </a:extLst>
          </p:cNvPr>
          <p:cNvGrpSpPr/>
          <p:nvPr/>
        </p:nvGrpSpPr>
        <p:grpSpPr>
          <a:xfrm>
            <a:off x="6659319" y="4372316"/>
            <a:ext cx="1394172" cy="1381620"/>
            <a:chOff x="6780845" y="3988652"/>
            <a:chExt cx="1687559" cy="1552346"/>
          </a:xfrm>
        </p:grpSpPr>
        <p:pic>
          <p:nvPicPr>
            <p:cNvPr id="1026" name="Picture 2" descr="Favourites, Favorites, Folder, Office, Bookmarks">
              <a:extLst>
                <a:ext uri="{FF2B5EF4-FFF2-40B4-BE49-F238E27FC236}">
                  <a16:creationId xmlns:a16="http://schemas.microsoft.com/office/drawing/2014/main" id="{3461904F-C553-4B81-BF64-2BC946802A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0845" y="3988652"/>
              <a:ext cx="1615133" cy="1290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vorite, Heart, Love, Red, Icon, Bookmark">
              <a:extLst>
                <a:ext uri="{FF2B5EF4-FFF2-40B4-BE49-F238E27FC236}">
                  <a16:creationId xmlns:a16="http://schemas.microsoft.com/office/drawing/2014/main" id="{83DB4DA1-B398-41C4-8065-65DF92246D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1519" y="4855995"/>
              <a:ext cx="706885" cy="68500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ounded Rectangle 46">
            <a:extLst>
              <a:ext uri="{FF2B5EF4-FFF2-40B4-BE49-F238E27FC236}">
                <a16:creationId xmlns:a16="http://schemas.microsoft.com/office/drawing/2014/main" id="{83314885-AC19-4346-B305-64321D7AA85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11" name="1.wav"/>
            </a:hlinkClick>
            <a:extLst>
              <a:ext uri="{FF2B5EF4-FFF2-40B4-BE49-F238E27FC236}">
                <a16:creationId xmlns:a16="http://schemas.microsoft.com/office/drawing/2014/main" id="{622DF924-BD29-43EC-84E4-82A78F7EA5B3}"/>
              </a:ext>
            </a:extLst>
          </p:cNvPr>
          <p:cNvSpPr/>
          <p:nvPr/>
        </p:nvSpPr>
        <p:spPr>
          <a:xfrm>
            <a:off x="6650805" y="2369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2" name="2.wav"/>
            </a:hlinkClick>
            <a:extLst>
              <a:ext uri="{FF2B5EF4-FFF2-40B4-BE49-F238E27FC236}">
                <a16:creationId xmlns:a16="http://schemas.microsoft.com/office/drawing/2014/main" id="{70AAB6F6-0878-4CDA-BBBF-3067B8611ACC}"/>
              </a:ext>
            </a:extLst>
          </p:cNvPr>
          <p:cNvSpPr/>
          <p:nvPr/>
        </p:nvSpPr>
        <p:spPr>
          <a:xfrm>
            <a:off x="7200080" y="2369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9" name="Action Button: Custom 16">
            <a:hlinkClick r:id="" action="ppaction://noaction" highlightClick="1">
              <a:snd r:embed="rId13" name="3.wav"/>
            </a:hlinkClick>
            <a:extLst>
              <a:ext uri="{FF2B5EF4-FFF2-40B4-BE49-F238E27FC236}">
                <a16:creationId xmlns:a16="http://schemas.microsoft.com/office/drawing/2014/main" id="{9A2E0E07-F2BC-4651-9E15-3AFA42D4E621}"/>
              </a:ext>
            </a:extLst>
          </p:cNvPr>
          <p:cNvSpPr/>
          <p:nvPr/>
        </p:nvSpPr>
        <p:spPr>
          <a:xfrm>
            <a:off x="7749355" y="2369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1" name="Action Button: Custom 16">
            <a:hlinkClick r:id="" action="ppaction://noaction" highlightClick="1">
              <a:snd r:embed="rId14" name="4.wav"/>
            </a:hlinkClick>
            <a:extLst>
              <a:ext uri="{FF2B5EF4-FFF2-40B4-BE49-F238E27FC236}">
                <a16:creationId xmlns:a16="http://schemas.microsoft.com/office/drawing/2014/main" id="{7988A1F5-57F2-4070-A6DF-74E354DA850D}"/>
              </a:ext>
            </a:extLst>
          </p:cNvPr>
          <p:cNvSpPr/>
          <p:nvPr/>
        </p:nvSpPr>
        <p:spPr>
          <a:xfrm>
            <a:off x="8298630" y="2369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15" name="5.wav"/>
            </a:hlinkClick>
            <a:extLst>
              <a:ext uri="{FF2B5EF4-FFF2-40B4-BE49-F238E27FC236}">
                <a16:creationId xmlns:a16="http://schemas.microsoft.com/office/drawing/2014/main" id="{06158BEC-6B2D-4E49-A573-F2CA3F3D0C50}"/>
              </a:ext>
            </a:extLst>
          </p:cNvPr>
          <p:cNvSpPr/>
          <p:nvPr/>
        </p:nvSpPr>
        <p:spPr>
          <a:xfrm>
            <a:off x="8845724" y="2369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Action Button: Custom 16">
            <a:hlinkClick r:id="" action="ppaction://noaction" highlightClick="1">
              <a:snd r:embed="rId16" name="6.wav"/>
            </a:hlinkClick>
            <a:extLst>
              <a:ext uri="{FF2B5EF4-FFF2-40B4-BE49-F238E27FC236}">
                <a16:creationId xmlns:a16="http://schemas.microsoft.com/office/drawing/2014/main" id="{0C989B50-DCBF-4A1E-B16D-915EC20A9EF8}"/>
              </a:ext>
            </a:extLst>
          </p:cNvPr>
          <p:cNvSpPr/>
          <p:nvPr/>
        </p:nvSpPr>
        <p:spPr>
          <a:xfrm>
            <a:off x="9394999" y="23696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7" name="7.wav"/>
            </a:hlinkClick>
            <a:extLst>
              <a:ext uri="{FF2B5EF4-FFF2-40B4-BE49-F238E27FC236}">
                <a16:creationId xmlns:a16="http://schemas.microsoft.com/office/drawing/2014/main" id="{C888E4D8-592D-4960-A136-A194506D5A24}"/>
              </a:ext>
            </a:extLst>
          </p:cNvPr>
          <p:cNvSpPr/>
          <p:nvPr/>
        </p:nvSpPr>
        <p:spPr>
          <a:xfrm>
            <a:off x="6365055"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9" name="Action Button: Custom 16">
            <a:hlinkClick r:id="" action="ppaction://noaction" highlightClick="1">
              <a:snd r:embed="rId18" name="8.wav"/>
            </a:hlinkClick>
            <a:extLst>
              <a:ext uri="{FF2B5EF4-FFF2-40B4-BE49-F238E27FC236}">
                <a16:creationId xmlns:a16="http://schemas.microsoft.com/office/drawing/2014/main" id="{34D3A5F1-1803-46AA-90AB-F969CC3E9C32}"/>
              </a:ext>
            </a:extLst>
          </p:cNvPr>
          <p:cNvSpPr/>
          <p:nvPr/>
        </p:nvSpPr>
        <p:spPr>
          <a:xfrm>
            <a:off x="6914330"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1" name="Action Button: Custom 16">
            <a:hlinkClick r:id="" action="ppaction://noaction" highlightClick="1">
              <a:snd r:embed="rId19" name="9.wav"/>
            </a:hlinkClick>
            <a:extLst>
              <a:ext uri="{FF2B5EF4-FFF2-40B4-BE49-F238E27FC236}">
                <a16:creationId xmlns:a16="http://schemas.microsoft.com/office/drawing/2014/main" id="{03F5A983-0096-42A9-94D8-10C45C724325}"/>
              </a:ext>
            </a:extLst>
          </p:cNvPr>
          <p:cNvSpPr/>
          <p:nvPr/>
        </p:nvSpPr>
        <p:spPr>
          <a:xfrm>
            <a:off x="7463605"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3" name="Action Button: Custom 16">
            <a:hlinkClick r:id="" action="ppaction://noaction" highlightClick="1">
              <a:snd r:embed="rId20" name="10.wav"/>
            </a:hlinkClick>
            <a:extLst>
              <a:ext uri="{FF2B5EF4-FFF2-40B4-BE49-F238E27FC236}">
                <a16:creationId xmlns:a16="http://schemas.microsoft.com/office/drawing/2014/main" id="{97C9C2BE-B2E2-479A-A152-EC4C5F19FEA3}"/>
              </a:ext>
            </a:extLst>
          </p:cNvPr>
          <p:cNvSpPr/>
          <p:nvPr/>
        </p:nvSpPr>
        <p:spPr>
          <a:xfrm>
            <a:off x="8012880"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5" name="Action Button: Custom 16">
            <a:hlinkClick r:id="" action="ppaction://noaction" highlightClick="1">
              <a:snd r:embed="rId21" name="11.wav"/>
            </a:hlinkClick>
            <a:extLst>
              <a:ext uri="{FF2B5EF4-FFF2-40B4-BE49-F238E27FC236}">
                <a16:creationId xmlns:a16="http://schemas.microsoft.com/office/drawing/2014/main" id="{3ED7A833-CEAF-43F8-AA71-E7459146DB76}"/>
              </a:ext>
            </a:extLst>
          </p:cNvPr>
          <p:cNvSpPr/>
          <p:nvPr/>
        </p:nvSpPr>
        <p:spPr>
          <a:xfrm>
            <a:off x="8559974"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7" name="Action Button: Custom 16">
            <a:hlinkClick r:id="" action="ppaction://noaction" highlightClick="1">
              <a:snd r:embed="rId22" name="12.wav"/>
            </a:hlinkClick>
            <a:extLst>
              <a:ext uri="{FF2B5EF4-FFF2-40B4-BE49-F238E27FC236}">
                <a16:creationId xmlns:a16="http://schemas.microsoft.com/office/drawing/2014/main" id="{74C44EAC-48E8-4847-83F6-7492C78BAB43}"/>
              </a:ext>
            </a:extLst>
          </p:cNvPr>
          <p:cNvSpPr/>
          <p:nvPr/>
        </p:nvSpPr>
        <p:spPr>
          <a:xfrm>
            <a:off x="9109249"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9" name="TextBox 78">
            <a:extLst>
              <a:ext uri="{FF2B5EF4-FFF2-40B4-BE49-F238E27FC236}">
                <a16:creationId xmlns:a16="http://schemas.microsoft.com/office/drawing/2014/main" id="{5A62BFBC-FE7C-43A2-A1F4-989CC33279A2}"/>
              </a:ext>
            </a:extLst>
          </p:cNvPr>
          <p:cNvSpPr txBox="1"/>
          <p:nvPr/>
        </p:nvSpPr>
        <p:spPr>
          <a:xfrm>
            <a:off x="196845" y="1908463"/>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a</a:t>
            </a:r>
          </a:p>
        </p:txBody>
      </p:sp>
      <p:sp>
        <p:nvSpPr>
          <p:cNvPr id="81" name="TextBox 80">
            <a:extLst>
              <a:ext uri="{FF2B5EF4-FFF2-40B4-BE49-F238E27FC236}">
                <a16:creationId xmlns:a16="http://schemas.microsoft.com/office/drawing/2014/main" id="{E5166197-E6FF-470C-BA4B-D35ECD7521D9}"/>
              </a:ext>
            </a:extLst>
          </p:cNvPr>
          <p:cNvSpPr txBox="1"/>
          <p:nvPr/>
        </p:nvSpPr>
        <p:spPr>
          <a:xfrm>
            <a:off x="2971769" y="1334386"/>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b</a:t>
            </a:r>
          </a:p>
        </p:txBody>
      </p:sp>
      <p:sp>
        <p:nvSpPr>
          <p:cNvPr id="82" name="TextBox 81">
            <a:extLst>
              <a:ext uri="{FF2B5EF4-FFF2-40B4-BE49-F238E27FC236}">
                <a16:creationId xmlns:a16="http://schemas.microsoft.com/office/drawing/2014/main" id="{FEC17770-AB9E-4290-AF2F-94096EE70098}"/>
              </a:ext>
            </a:extLst>
          </p:cNvPr>
          <p:cNvSpPr txBox="1"/>
          <p:nvPr/>
        </p:nvSpPr>
        <p:spPr>
          <a:xfrm>
            <a:off x="5794981" y="1815730"/>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c</a:t>
            </a:r>
          </a:p>
        </p:txBody>
      </p:sp>
      <p:sp>
        <p:nvSpPr>
          <p:cNvPr id="84" name="TextBox 83">
            <a:extLst>
              <a:ext uri="{FF2B5EF4-FFF2-40B4-BE49-F238E27FC236}">
                <a16:creationId xmlns:a16="http://schemas.microsoft.com/office/drawing/2014/main" id="{FB02B9C1-7B17-4AE0-9F44-A6837395DB74}"/>
              </a:ext>
            </a:extLst>
          </p:cNvPr>
          <p:cNvSpPr txBox="1"/>
          <p:nvPr/>
        </p:nvSpPr>
        <p:spPr>
          <a:xfrm>
            <a:off x="10279414" y="1413898"/>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d</a:t>
            </a:r>
          </a:p>
        </p:txBody>
      </p:sp>
      <p:sp>
        <p:nvSpPr>
          <p:cNvPr id="86" name="TextBox 85">
            <a:extLst>
              <a:ext uri="{FF2B5EF4-FFF2-40B4-BE49-F238E27FC236}">
                <a16:creationId xmlns:a16="http://schemas.microsoft.com/office/drawing/2014/main" id="{6302D255-7FE2-4FD2-AAD8-E194C1DB1EEB}"/>
              </a:ext>
            </a:extLst>
          </p:cNvPr>
          <p:cNvSpPr txBox="1"/>
          <p:nvPr/>
        </p:nvSpPr>
        <p:spPr>
          <a:xfrm>
            <a:off x="257882" y="3754962"/>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e</a:t>
            </a:r>
          </a:p>
        </p:txBody>
      </p:sp>
      <p:sp>
        <p:nvSpPr>
          <p:cNvPr id="88" name="TextBox 87">
            <a:extLst>
              <a:ext uri="{FF2B5EF4-FFF2-40B4-BE49-F238E27FC236}">
                <a16:creationId xmlns:a16="http://schemas.microsoft.com/office/drawing/2014/main" id="{46A67177-6DA6-4AE4-ADC1-9AC9D636F7EB}"/>
              </a:ext>
            </a:extLst>
          </p:cNvPr>
          <p:cNvSpPr txBox="1"/>
          <p:nvPr/>
        </p:nvSpPr>
        <p:spPr>
          <a:xfrm>
            <a:off x="5321091" y="3350714"/>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f</a:t>
            </a:r>
          </a:p>
        </p:txBody>
      </p:sp>
      <p:sp>
        <p:nvSpPr>
          <p:cNvPr id="90" name="TextBox 89">
            <a:extLst>
              <a:ext uri="{FF2B5EF4-FFF2-40B4-BE49-F238E27FC236}">
                <a16:creationId xmlns:a16="http://schemas.microsoft.com/office/drawing/2014/main" id="{F99811B5-8E99-44A0-841C-B65CABD4C483}"/>
              </a:ext>
            </a:extLst>
          </p:cNvPr>
          <p:cNvSpPr txBox="1"/>
          <p:nvPr/>
        </p:nvSpPr>
        <p:spPr>
          <a:xfrm>
            <a:off x="8599917" y="2608371"/>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g</a:t>
            </a:r>
          </a:p>
        </p:txBody>
      </p:sp>
      <p:sp>
        <p:nvSpPr>
          <p:cNvPr id="92" name="TextBox 91">
            <a:extLst>
              <a:ext uri="{FF2B5EF4-FFF2-40B4-BE49-F238E27FC236}">
                <a16:creationId xmlns:a16="http://schemas.microsoft.com/office/drawing/2014/main" id="{7335CB27-18E2-4ED0-B4BF-AEB07F84673D}"/>
              </a:ext>
            </a:extLst>
          </p:cNvPr>
          <p:cNvSpPr txBox="1"/>
          <p:nvPr/>
        </p:nvSpPr>
        <p:spPr>
          <a:xfrm>
            <a:off x="143462" y="5399552"/>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k</a:t>
            </a:r>
          </a:p>
        </p:txBody>
      </p:sp>
      <p:sp>
        <p:nvSpPr>
          <p:cNvPr id="94" name="TextBox 93">
            <a:extLst>
              <a:ext uri="{FF2B5EF4-FFF2-40B4-BE49-F238E27FC236}">
                <a16:creationId xmlns:a16="http://schemas.microsoft.com/office/drawing/2014/main" id="{54CBBC73-DF8D-42FF-80BB-980B288D7709}"/>
              </a:ext>
            </a:extLst>
          </p:cNvPr>
          <p:cNvSpPr txBox="1"/>
          <p:nvPr/>
        </p:nvSpPr>
        <p:spPr>
          <a:xfrm>
            <a:off x="2539829" y="4541024"/>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h</a:t>
            </a:r>
          </a:p>
        </p:txBody>
      </p:sp>
      <p:sp>
        <p:nvSpPr>
          <p:cNvPr id="96" name="TextBox 95">
            <a:extLst>
              <a:ext uri="{FF2B5EF4-FFF2-40B4-BE49-F238E27FC236}">
                <a16:creationId xmlns:a16="http://schemas.microsoft.com/office/drawing/2014/main" id="{254FB895-5BEF-4F7B-8963-2F1AF369F671}"/>
              </a:ext>
            </a:extLst>
          </p:cNvPr>
          <p:cNvSpPr txBox="1"/>
          <p:nvPr/>
        </p:nvSpPr>
        <p:spPr>
          <a:xfrm>
            <a:off x="6236166" y="4671733"/>
            <a:ext cx="310362" cy="492443"/>
          </a:xfrm>
          <a:prstGeom prst="rect">
            <a:avLst/>
          </a:prstGeom>
          <a:noFill/>
        </p:spPr>
        <p:txBody>
          <a:bodyPr wrap="square" rtlCol="0">
            <a:spAutoFit/>
          </a:bodyPr>
          <a:lstStyle/>
          <a:p>
            <a:r>
              <a:rPr lang="en-GB" sz="2600" b="1" dirty="0" err="1">
                <a:solidFill>
                  <a:schemeClr val="accent1">
                    <a:lumMod val="50000"/>
                  </a:schemeClr>
                </a:solidFill>
                <a:latin typeface="Century Gothic" panose="020B0502020202020204" pitchFamily="34" charset="0"/>
              </a:rPr>
              <a:t>i</a:t>
            </a:r>
            <a:endParaRPr lang="en-GB" sz="2600" b="1" dirty="0">
              <a:solidFill>
                <a:schemeClr val="accent1">
                  <a:lumMod val="50000"/>
                </a:schemeClr>
              </a:solidFill>
              <a:latin typeface="Century Gothic" panose="020B0502020202020204" pitchFamily="34" charset="0"/>
            </a:endParaRPr>
          </a:p>
        </p:txBody>
      </p:sp>
      <p:sp>
        <p:nvSpPr>
          <p:cNvPr id="98" name="TextBox 97">
            <a:extLst>
              <a:ext uri="{FF2B5EF4-FFF2-40B4-BE49-F238E27FC236}">
                <a16:creationId xmlns:a16="http://schemas.microsoft.com/office/drawing/2014/main" id="{2EFBD978-9FAB-4995-BC55-25807B5C7879}"/>
              </a:ext>
            </a:extLst>
          </p:cNvPr>
          <p:cNvSpPr txBox="1"/>
          <p:nvPr/>
        </p:nvSpPr>
        <p:spPr>
          <a:xfrm>
            <a:off x="3984215" y="5703437"/>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l</a:t>
            </a:r>
          </a:p>
        </p:txBody>
      </p:sp>
      <p:sp>
        <p:nvSpPr>
          <p:cNvPr id="100" name="TextBox 99">
            <a:extLst>
              <a:ext uri="{FF2B5EF4-FFF2-40B4-BE49-F238E27FC236}">
                <a16:creationId xmlns:a16="http://schemas.microsoft.com/office/drawing/2014/main" id="{2E016834-7704-47F7-AB0A-93B63BAB4587}"/>
              </a:ext>
            </a:extLst>
          </p:cNvPr>
          <p:cNvSpPr txBox="1"/>
          <p:nvPr/>
        </p:nvSpPr>
        <p:spPr>
          <a:xfrm>
            <a:off x="8906724" y="5124828"/>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m</a:t>
            </a:r>
          </a:p>
        </p:txBody>
      </p:sp>
      <p:sp>
        <p:nvSpPr>
          <p:cNvPr id="102" name="TextBox 101">
            <a:extLst>
              <a:ext uri="{FF2B5EF4-FFF2-40B4-BE49-F238E27FC236}">
                <a16:creationId xmlns:a16="http://schemas.microsoft.com/office/drawing/2014/main" id="{808283F1-8250-442F-B30B-212ECAF33163}"/>
              </a:ext>
            </a:extLst>
          </p:cNvPr>
          <p:cNvSpPr txBox="1"/>
          <p:nvPr/>
        </p:nvSpPr>
        <p:spPr>
          <a:xfrm>
            <a:off x="10476272" y="4304719"/>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j</a:t>
            </a:r>
          </a:p>
        </p:txBody>
      </p:sp>
      <p:sp>
        <p:nvSpPr>
          <p:cNvPr id="107" name="Rectangle 106">
            <a:extLst>
              <a:ext uri="{FF2B5EF4-FFF2-40B4-BE49-F238E27FC236}">
                <a16:creationId xmlns:a16="http://schemas.microsoft.com/office/drawing/2014/main" id="{115C47B2-3B54-4712-87F2-1DD52A351670}"/>
              </a:ext>
            </a:extLst>
          </p:cNvPr>
          <p:cNvSpPr/>
          <p:nvPr/>
        </p:nvSpPr>
        <p:spPr>
          <a:xfrm>
            <a:off x="8284857" y="5646969"/>
            <a:ext cx="4098716" cy="646331"/>
          </a:xfrm>
          <a:prstGeom prst="rect">
            <a:avLst/>
          </a:prstGeom>
          <a:noFill/>
        </p:spPr>
        <p:txBody>
          <a:bodyPr wrap="squar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le/la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04" name="Action Button: Custom 16">
            <a:hlinkClick r:id="" action="ppaction://noaction" highlightClick="1">
              <a:snd r:embed="rId23" name="13.wav"/>
            </a:hlinkClick>
            <a:extLst>
              <a:ext uri="{FF2B5EF4-FFF2-40B4-BE49-F238E27FC236}">
                <a16:creationId xmlns:a16="http://schemas.microsoft.com/office/drawing/2014/main" id="{1C097AFF-87E0-4433-88BB-EE3B76CADE8F}"/>
              </a:ext>
            </a:extLst>
          </p:cNvPr>
          <p:cNvSpPr/>
          <p:nvPr/>
        </p:nvSpPr>
        <p:spPr>
          <a:xfrm>
            <a:off x="9658213" y="7133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grpSp>
        <p:nvGrpSpPr>
          <p:cNvPr id="110" name="Group 109">
            <a:extLst>
              <a:ext uri="{FF2B5EF4-FFF2-40B4-BE49-F238E27FC236}">
                <a16:creationId xmlns:a16="http://schemas.microsoft.com/office/drawing/2014/main" id="{9BB96D08-920B-4D4C-9DB3-C3D3E87F036B}"/>
              </a:ext>
            </a:extLst>
          </p:cNvPr>
          <p:cNvGrpSpPr/>
          <p:nvPr/>
        </p:nvGrpSpPr>
        <p:grpSpPr>
          <a:xfrm>
            <a:off x="9157532" y="4922753"/>
            <a:ext cx="1703478" cy="844056"/>
            <a:chOff x="9157532" y="4922753"/>
            <a:chExt cx="1703478" cy="844056"/>
          </a:xfrm>
        </p:grpSpPr>
        <p:pic>
          <p:nvPicPr>
            <p:cNvPr id="1030" name="Picture 6" descr="Classroom, Comic Characters">
              <a:extLst>
                <a:ext uri="{FF2B5EF4-FFF2-40B4-BE49-F238E27FC236}">
                  <a16:creationId xmlns:a16="http://schemas.microsoft.com/office/drawing/2014/main" id="{25D268F4-BE8A-4ABA-A6AA-45A350135F2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444016" y="4922753"/>
              <a:ext cx="1030245" cy="844056"/>
            </a:xfrm>
            <a:prstGeom prst="rect">
              <a:avLst/>
            </a:prstGeom>
            <a:noFill/>
            <a:extLst>
              <a:ext uri="{909E8E84-426E-40DD-AFC4-6F175D3DCCD1}">
                <a14:hiddenFill xmlns:a14="http://schemas.microsoft.com/office/drawing/2010/main">
                  <a:solidFill>
                    <a:srgbClr val="FFFFFF"/>
                  </a:solidFill>
                </a14:hiddenFill>
              </a:ext>
            </a:extLst>
          </p:spPr>
        </p:pic>
        <p:sp>
          <p:nvSpPr>
            <p:cNvPr id="106" name="Arrow: Down 105">
              <a:extLst>
                <a:ext uri="{FF2B5EF4-FFF2-40B4-BE49-F238E27FC236}">
                  <a16:creationId xmlns:a16="http://schemas.microsoft.com/office/drawing/2014/main" id="{190DB742-7048-4FA2-B1F0-E6516A156A0A}"/>
                </a:ext>
              </a:extLst>
            </p:cNvPr>
            <p:cNvSpPr/>
            <p:nvPr/>
          </p:nvSpPr>
          <p:spPr>
            <a:xfrm rot="17251395">
              <a:off x="9235062" y="4966779"/>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Arrow: Down 108">
              <a:extLst>
                <a:ext uri="{FF2B5EF4-FFF2-40B4-BE49-F238E27FC236}">
                  <a16:creationId xmlns:a16="http://schemas.microsoft.com/office/drawing/2014/main" id="{0771AE90-6598-4BB2-BA43-BA822D54468B}"/>
                </a:ext>
              </a:extLst>
            </p:cNvPr>
            <p:cNvSpPr/>
            <p:nvPr/>
          </p:nvSpPr>
          <p:spPr>
            <a:xfrm rot="6494832">
              <a:off x="10540198" y="5298538"/>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5" name="Rectangle 114">
            <a:extLst>
              <a:ext uri="{FF2B5EF4-FFF2-40B4-BE49-F238E27FC236}">
                <a16:creationId xmlns:a16="http://schemas.microsoft.com/office/drawing/2014/main" id="{F5018099-7FFE-4122-AC06-8028240916DE}"/>
              </a:ext>
            </a:extLst>
          </p:cNvPr>
          <p:cNvSpPr/>
          <p:nvPr/>
        </p:nvSpPr>
        <p:spPr>
          <a:xfrm>
            <a:off x="10829911" y="4632689"/>
            <a:ext cx="12378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nous</a:t>
            </a:r>
          </a:p>
        </p:txBody>
      </p:sp>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4475" y="1222513"/>
            <a:ext cx="1337467" cy="1253875"/>
          </a:xfrm>
          <a:prstGeom prst="rect">
            <a:avLst/>
          </a:prstGeom>
        </p:spPr>
      </p:pic>
      <p:grpSp>
        <p:nvGrpSpPr>
          <p:cNvPr id="6" name="Group 5"/>
          <p:cNvGrpSpPr/>
          <p:nvPr/>
        </p:nvGrpSpPr>
        <p:grpSpPr>
          <a:xfrm>
            <a:off x="3387871" y="1151298"/>
            <a:ext cx="2069160" cy="1415313"/>
            <a:chOff x="3387871" y="1151298"/>
            <a:chExt cx="2069160" cy="1415313"/>
          </a:xfrm>
        </p:grpSpPr>
        <p:pic>
          <p:nvPicPr>
            <p:cNvPr id="66" name="Picture 6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68" name="Picture 6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70" name="Picture 6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13" name="Picture 12"/>
          <p:cNvPicPr>
            <a:picLocks noChangeAspect="1"/>
          </p:cNvPicPr>
          <p:nvPr/>
        </p:nvPicPr>
        <p:blipFill rotWithShape="1">
          <a:blip r:embed="rId29" cstate="print">
            <a:extLst>
              <a:ext uri="{28A0092B-C50C-407E-A947-70E740481C1C}">
                <a14:useLocalDpi xmlns:a14="http://schemas.microsoft.com/office/drawing/2010/main" val="0"/>
              </a:ext>
            </a:extLst>
          </a:blip>
          <a:srcRect l="33397" t="12936" r="34472"/>
          <a:stretch/>
        </p:blipFill>
        <p:spPr>
          <a:xfrm>
            <a:off x="10803348" y="789716"/>
            <a:ext cx="774416" cy="1180334"/>
          </a:xfrm>
          <a:prstGeom prst="rect">
            <a:avLst/>
          </a:prstGeom>
        </p:spPr>
      </p:pic>
      <p:pic>
        <p:nvPicPr>
          <p:cNvPr id="14" name="Picture 1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295911" y="1265574"/>
            <a:ext cx="1263516" cy="1100312"/>
          </a:xfrm>
          <a:prstGeom prst="rect">
            <a:avLst/>
          </a:prstGeom>
        </p:spPr>
      </p:pic>
      <p:pic>
        <p:nvPicPr>
          <p:cNvPr id="15" name="Picture 1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16871" y="3227830"/>
            <a:ext cx="1417941" cy="1296087"/>
          </a:xfrm>
          <a:prstGeom prst="rect">
            <a:avLst/>
          </a:prstGeom>
        </p:spPr>
      </p:pic>
    </p:spTree>
    <p:extLst>
      <p:ext uri="{BB962C8B-B14F-4D97-AF65-F5344CB8AC3E}">
        <p14:creationId xmlns:p14="http://schemas.microsoft.com/office/powerpoint/2010/main" val="40424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29" grpId="0"/>
      <p:bldP spid="30" grpId="0"/>
      <p:bldP spid="39" grpId="0"/>
      <p:bldP spid="40" grpId="0" animBg="1"/>
      <p:bldP spid="107" grpId="0"/>
      <p:bldP spid="1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Regular –</a:t>
            </a:r>
            <a:r>
              <a:rPr lang="en-GB" sz="2800" b="1" dirty="0" err="1">
                <a:solidFill>
                  <a:schemeClr val="bg1"/>
                </a:solidFill>
              </a:rPr>
              <a:t>er</a:t>
            </a:r>
            <a:r>
              <a:rPr lang="en-GB" sz="2800" b="1" dirty="0">
                <a:solidFill>
                  <a:schemeClr val="bg1"/>
                </a:solidFill>
              </a:rPr>
              <a:t> verbs</a:t>
            </a:r>
          </a:p>
        </p:txBody>
      </p:sp>
      <p:sp>
        <p:nvSpPr>
          <p:cNvPr id="2" name="TextBox 1"/>
          <p:cNvSpPr txBox="1"/>
          <p:nvPr/>
        </p:nvSpPr>
        <p:spPr>
          <a:xfrm>
            <a:off x="225444" y="1449231"/>
            <a:ext cx="118585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the verb is in the short form, often ending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9" y="214523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regard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6835218" y="2145234"/>
            <a:ext cx="5248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watch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I am watching).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4" name="TextBox 13"/>
          <p:cNvSpPr txBox="1"/>
          <p:nvPr/>
        </p:nvSpPr>
        <p:spPr>
          <a:xfrm>
            <a:off x="3549308" y="2865833"/>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travaill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6835217" y="2887664"/>
            <a:ext cx="43047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work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I am working)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8" name="TextBox 17"/>
          <p:cNvSpPr txBox="1"/>
          <p:nvPr/>
        </p:nvSpPr>
        <p:spPr>
          <a:xfrm>
            <a:off x="6835217" y="4447239"/>
            <a:ext cx="49634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watch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we are watching). </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travaill</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0" name="TextBox 19"/>
          <p:cNvSpPr txBox="1"/>
          <p:nvPr/>
        </p:nvSpPr>
        <p:spPr>
          <a:xfrm>
            <a:off x="6840530" y="5173716"/>
            <a:ext cx="53514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work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we are working).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 name="Rounded Rectangle 46">
            <a:extLst>
              <a:ext uri="{FF2B5EF4-FFF2-40B4-BE49-F238E27FC236}">
                <a16:creationId xmlns:a16="http://schemas.microsoft.com/office/drawing/2014/main" id="{7569FDED-F2D1-454A-8140-E71A6C98BFCB}"/>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98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mang</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2">
            <a:extLst>
              <a:ext uri="{FF2B5EF4-FFF2-40B4-BE49-F238E27FC236}">
                <a16:creationId xmlns:a16="http://schemas.microsoft.com/office/drawing/2014/main" id="{7DB0E2D1-8986-4A51-AF52-7D3CCAA7A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807087" y="411865"/>
            <a:ext cx="1843239" cy="1843239"/>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a:solidFill>
                  <a:srgbClr val="1E4E79"/>
                </a:solidFill>
              </a:rPr>
              <a:t>manger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mange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299963" y="3672868"/>
            <a:ext cx="2748037" cy="2123326"/>
          </a:xfrm>
          <a:prstGeom prst="wedgeRoundRectCallout">
            <a:avLst>
              <a:gd name="adj1" fmla="val 59502"/>
              <a:gd name="adj2" fmla="val 2180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We keep 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form</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 that the [g] is still soft.</a:t>
            </a:r>
          </a:p>
        </p:txBody>
      </p:sp>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ang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mangeon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mang</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mang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a:solidFill>
                  <a:srgbClr val="1E4E79"/>
                </a:solidFill>
              </a:rPr>
              <a:t>manger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mange</a:t>
            </a:r>
          </a:p>
        </p:txBody>
      </p:sp>
      <p:sp>
        <p:nvSpPr>
          <p:cNvPr id="12" name="Google Shape;62;p12" descr="question mark action button">
            <a:hlinkClick r:id="" action="ppaction://noaction">
              <a:snd r:embed="rId3" name="mang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mange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ang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mange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mange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mange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mang</a:t>
            </a:r>
            <a:r>
              <a:rPr lang="en-GB" sz="11500" b="1" dirty="0" err="1">
                <a:solidFill>
                  <a:srgbClr val="ED7D31"/>
                </a:solidFill>
              </a:rPr>
              <a:t>e</a:t>
            </a:r>
            <a:r>
              <a:rPr lang="en-GB" sz="11500" b="1" dirty="0" err="1">
                <a:solidFill>
                  <a:srgbClr val="1E4E79"/>
                </a:solidFill>
              </a:rPr>
              <a:t>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mangeons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mangeons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manger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manger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mang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mange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mange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601937" y="4006248"/>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mange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C8E1C581-78AF-4583-A54A-1B0091903843}"/>
              </a:ext>
            </a:extLst>
          </p:cNvPr>
          <p:cNvSpPr/>
          <p:nvPr/>
        </p:nvSpPr>
        <p:spPr>
          <a:xfrm>
            <a:off x="6144508" y="1819563"/>
            <a:ext cx="5903999" cy="4477683"/>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5DFDC3B5-71B7-46E4-8F15-B2E3E6019E20}"/>
              </a:ext>
            </a:extLst>
          </p:cNvPr>
          <p:cNvSpPr/>
          <p:nvPr/>
        </p:nvSpPr>
        <p:spPr>
          <a:xfrm>
            <a:off x="141039" y="1819563"/>
            <a:ext cx="5903999" cy="4477683"/>
          </a:xfrm>
          <a:prstGeom prst="round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817" y="2015885"/>
            <a:ext cx="2433346" cy="13058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024" y="3414656"/>
            <a:ext cx="883032" cy="12035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6538" y="3658473"/>
            <a:ext cx="1688223" cy="2289508"/>
          </a:xfrm>
          <a:prstGeom prst="rect">
            <a:avLst/>
          </a:prstGeom>
        </p:spPr>
      </p:pic>
      <p:pic>
        <p:nvPicPr>
          <p:cNvPr id="5" name="Picture 4"/>
          <p:cNvPicPr>
            <a:picLocks noChangeAspect="1"/>
          </p:cNvPicPr>
          <p:nvPr/>
        </p:nvPicPr>
        <p:blipFill>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19087" y="3507532"/>
            <a:ext cx="1274712" cy="12747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453" y="2174983"/>
            <a:ext cx="900375" cy="85685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1846" y="2111767"/>
            <a:ext cx="1278333" cy="969403"/>
          </a:xfrm>
          <a:prstGeom prst="rect">
            <a:avLst/>
          </a:prstGeom>
        </p:spPr>
      </p:pic>
      <p:sp>
        <p:nvSpPr>
          <p:cNvPr id="20" name="TextBox 19"/>
          <p:cNvSpPr txBox="1"/>
          <p:nvPr/>
        </p:nvSpPr>
        <p:spPr>
          <a:xfrm>
            <a:off x="141039" y="893219"/>
            <a:ext cx="11909921" cy="8394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Use the pictures below to write short sentences in FRENCH to describe what you normally do i) on a summer holiday and  ii) at a weekend in winter. </a:t>
            </a:r>
          </a:p>
        </p:txBody>
      </p:sp>
      <p:pic>
        <p:nvPicPr>
          <p:cNvPr id="13" name="Picture 2" descr="Shopping cart Stock photography Shopping bag - shopping png download - 1000*1000 - Free Transparent Shopping Cart png Download.">
            <a:extLst>
              <a:ext uri="{FF2B5EF4-FFF2-40B4-BE49-F238E27FC236}">
                <a16:creationId xmlns:a16="http://schemas.microsoft.com/office/drawing/2014/main" id="{B2878683-37FC-4108-BBBC-0E488215B7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2293" y="4713732"/>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31478" y="1938232"/>
            <a:ext cx="1273807" cy="12115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42DFAB-1098-445B-A933-3CE79631AB10}"/>
              </a:ext>
            </a:extLst>
          </p:cNvPr>
          <p:cNvSpPr txBox="1"/>
          <p:nvPr/>
        </p:nvSpPr>
        <p:spPr>
          <a:xfrm>
            <a:off x="5462850" y="227045"/>
            <a:ext cx="750277" cy="531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3" name="Rounded Rectangle 46">
            <a:extLst>
              <a:ext uri="{FF2B5EF4-FFF2-40B4-BE49-F238E27FC236}">
                <a16:creationId xmlns:a16="http://schemas.microsoft.com/office/drawing/2014/main" id="{6B2A51A9-6477-40A3-B67F-22A777B4B7CF}"/>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B031917C-CF28-422A-94D5-A78A2EA8E470}"/>
              </a:ext>
            </a:extLst>
          </p:cNvPr>
          <p:cNvSpPr>
            <a:spLocks noGrp="1"/>
          </p:cNvSpPr>
          <p:nvPr>
            <p:ph type="title"/>
          </p:nvPr>
        </p:nvSpPr>
        <p:spPr/>
        <p:txBody>
          <a:bodyPr>
            <a:normAutofit fontScale="90000"/>
          </a:bodyPr>
          <a:lstStyle/>
          <a:p>
            <a:r>
              <a:rPr lang="en-GB" sz="3200" b="1" dirty="0" err="1">
                <a:solidFill>
                  <a:schemeClr val="bg1"/>
                </a:solidFill>
              </a:rPr>
              <a:t>Écris</a:t>
            </a:r>
            <a:r>
              <a:rPr lang="en-GB" sz="3200" b="1" dirty="0">
                <a:solidFill>
                  <a:schemeClr val="bg1"/>
                </a:solidFill>
              </a:rPr>
              <a:t> </a:t>
            </a:r>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a:t>
            </a:r>
            <a:br>
              <a:rPr lang="en-GB" sz="3200" b="1" dirty="0">
                <a:solidFill>
                  <a:schemeClr val="bg1"/>
                </a:solidFill>
              </a:rPr>
            </a:br>
            <a:endParaRPr lang="en-GB" dirty="0"/>
          </a:p>
        </p:txBody>
      </p:sp>
      <p:pic>
        <p:nvPicPr>
          <p:cNvPr id="17" name="Picture 16" descr="A picture containing text&#10;&#10;Description automatically generated">
            <a:extLst>
              <a:ext uri="{FF2B5EF4-FFF2-40B4-BE49-F238E27FC236}">
                <a16:creationId xmlns:a16="http://schemas.microsoft.com/office/drawing/2014/main" id="{5E37DA63-0992-416D-922F-01B7B8DA52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035397" y="4978497"/>
            <a:ext cx="729543" cy="1110993"/>
          </a:xfrm>
          <a:prstGeom prst="rect">
            <a:avLst/>
          </a:prstGeom>
        </p:spPr>
      </p:pic>
      <p:pic>
        <p:nvPicPr>
          <p:cNvPr id="18" name="Picture 17" descr="Icon&#10;&#10;Description automatically generated">
            <a:extLst>
              <a:ext uri="{FF2B5EF4-FFF2-40B4-BE49-F238E27FC236}">
                <a16:creationId xmlns:a16="http://schemas.microsoft.com/office/drawing/2014/main" id="{A54C1A82-1877-424A-A1A5-1E5D40B6E1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7142" y="3429000"/>
            <a:ext cx="1266242" cy="1211832"/>
          </a:xfrm>
          <a:prstGeom prst="rect">
            <a:avLst/>
          </a:prstGeom>
        </p:spPr>
      </p:pic>
      <p:pic>
        <p:nvPicPr>
          <p:cNvPr id="21" name="Picture 4" descr="Notepad Issue Write - Free image on Pixabay">
            <a:extLst>
              <a:ext uri="{FF2B5EF4-FFF2-40B4-BE49-F238E27FC236}">
                <a16:creationId xmlns:a16="http://schemas.microsoft.com/office/drawing/2014/main" id="{318901A3-AAFD-4210-9BF8-99951D50D2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65729" y="3370917"/>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oking Pans Glove Clip Art">
            <a:extLst>
              <a:ext uri="{FF2B5EF4-FFF2-40B4-BE49-F238E27FC236}">
                <a16:creationId xmlns:a16="http://schemas.microsoft.com/office/drawing/2014/main" id="{C18A32E3-498A-44B5-850D-BA28BA0750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9346" y="2095496"/>
            <a:ext cx="1692850" cy="122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ingle Bed Clip Art">
            <a:extLst>
              <a:ext uri="{FF2B5EF4-FFF2-40B4-BE49-F238E27FC236}">
                <a16:creationId xmlns:a16="http://schemas.microsoft.com/office/drawing/2014/main" id="{AEC28363-8280-4E7D-A7FB-C2F943B7E8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14467" y="3731104"/>
            <a:ext cx="1557729" cy="8775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0C6B330-FBFA-4B06-A8B5-563695191B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9475" y="4803227"/>
            <a:ext cx="1079683" cy="1236879"/>
          </a:xfrm>
          <a:prstGeom prst="rect">
            <a:avLst/>
          </a:prstGeom>
        </p:spPr>
      </p:pic>
      <p:grpSp>
        <p:nvGrpSpPr>
          <p:cNvPr id="26" name="Group 25">
            <a:extLst>
              <a:ext uri="{FF2B5EF4-FFF2-40B4-BE49-F238E27FC236}">
                <a16:creationId xmlns:a16="http://schemas.microsoft.com/office/drawing/2014/main" id="{A99225E2-A9BF-43E3-AB2B-7935496AB77C}"/>
              </a:ext>
            </a:extLst>
          </p:cNvPr>
          <p:cNvGrpSpPr/>
          <p:nvPr/>
        </p:nvGrpSpPr>
        <p:grpSpPr>
          <a:xfrm>
            <a:off x="7151012" y="4856791"/>
            <a:ext cx="2079114" cy="1224495"/>
            <a:chOff x="532625" y="3856269"/>
            <a:chExt cx="3703559" cy="1714855"/>
          </a:xfrm>
        </p:grpSpPr>
        <p:pic>
          <p:nvPicPr>
            <p:cNvPr id="27" name="Picture 26">
              <a:extLst>
                <a:ext uri="{FF2B5EF4-FFF2-40B4-BE49-F238E27FC236}">
                  <a16:creationId xmlns:a16="http://schemas.microsoft.com/office/drawing/2014/main" id="{F948A996-A7CA-4575-A2DD-D87B2BA1C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28" name="Picture 27">
              <a:extLst>
                <a:ext uri="{FF2B5EF4-FFF2-40B4-BE49-F238E27FC236}">
                  <a16:creationId xmlns:a16="http://schemas.microsoft.com/office/drawing/2014/main" id="{450E662B-1C0C-47E0-90D5-44DBE5DA6A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29" name="Picture 28">
              <a:extLst>
                <a:ext uri="{FF2B5EF4-FFF2-40B4-BE49-F238E27FC236}">
                  <a16:creationId xmlns:a16="http://schemas.microsoft.com/office/drawing/2014/main" id="{65591996-32A5-4266-A4F2-75579869DD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Tree>
    <p:extLst>
      <p:ext uri="{BB962C8B-B14F-4D97-AF65-F5344CB8AC3E}">
        <p14:creationId xmlns:p14="http://schemas.microsoft.com/office/powerpoint/2010/main" val="156448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mange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mang</a:t>
            </a:r>
            <a:r>
              <a:rPr lang="en-GB" sz="11500" b="1" dirty="0" err="1">
                <a:solidFill>
                  <a:srgbClr val="ED7D31"/>
                </a:solidFill>
              </a:rPr>
              <a:t>e</a:t>
            </a:r>
            <a:r>
              <a:rPr lang="en-GB" sz="11500" b="1" dirty="0" err="1">
                <a:solidFill>
                  <a:srgbClr val="1E4E79"/>
                </a:solidFill>
              </a:rPr>
              <a:t>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mangeons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265714" y="4069008"/>
            <a:ext cx="417804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mangeons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mangeons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mang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manger</a:t>
            </a:r>
            <a:endParaRPr sz="11500" dirty="0"/>
          </a:p>
        </p:txBody>
      </p:sp>
      <p:sp>
        <p:nvSpPr>
          <p:cNvPr id="106" name="Google Shape;106;p16" descr="question mark action button">
            <a:hlinkClick r:id="" action="ppaction://noaction">
              <a:snd r:embed="rId4" name="elle aime manger des fruits.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469594"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ime manger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39B65D83-CC16-432A-91D8-111A904C7EFA}"/>
              </a:ext>
            </a:extLst>
          </p:cNvPr>
          <p:cNvGraphicFramePr>
            <a:graphicFrameLocks noGrp="1"/>
          </p:cNvGraphicFramePr>
          <p:nvPr>
            <p:extLst>
              <p:ext uri="{D42A27DB-BD31-4B8C-83A1-F6EECF244321}">
                <p14:modId xmlns:p14="http://schemas.microsoft.com/office/powerpoint/2010/main" val="1692310172"/>
              </p:ext>
            </p:extLst>
          </p:nvPr>
        </p:nvGraphicFramePr>
        <p:xfrm>
          <a:off x="8570794" y="1923009"/>
          <a:ext cx="3234519" cy="2743200"/>
        </p:xfrm>
        <a:graphic>
          <a:graphicData uri="http://schemas.openxmlformats.org/drawingml/2006/table">
            <a:tbl>
              <a:tblPr firstRow="1" bandRow="1">
                <a:tableStyleId>{5C22544A-7EE6-4342-B048-85BDC9FD1C3A}</a:tableStyleId>
              </a:tblPr>
              <a:tblGrid>
                <a:gridCol w="1665027">
                  <a:extLst>
                    <a:ext uri="{9D8B030D-6E8A-4147-A177-3AD203B41FA5}">
                      <a16:colId xmlns:a16="http://schemas.microsoft.com/office/drawing/2014/main" val="2738639674"/>
                    </a:ext>
                  </a:extLst>
                </a:gridCol>
                <a:gridCol w="1569492">
                  <a:extLst>
                    <a:ext uri="{9D8B030D-6E8A-4147-A177-3AD203B41FA5}">
                      <a16:colId xmlns:a16="http://schemas.microsoft.com/office/drawing/2014/main" val="3352135435"/>
                    </a:ext>
                  </a:extLst>
                </a:gridCol>
              </a:tblGrid>
              <a:tr h="436471">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872112"/>
                  </a:ext>
                </a:extLst>
              </a:tr>
              <a:tr h="436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947763"/>
                  </a:ext>
                </a:extLst>
              </a:tr>
              <a:tr h="436471">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3039533"/>
                  </a:ext>
                </a:extLst>
              </a:tr>
              <a:tr h="436471">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883556"/>
                  </a:ext>
                </a:extLst>
              </a:tr>
              <a:tr h="436471">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476344"/>
                  </a:ext>
                </a:extLst>
              </a:tr>
              <a:tr h="436471">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9897846"/>
                  </a:ext>
                </a:extLst>
              </a:tr>
            </a:tbl>
          </a:graphicData>
        </a:graphic>
      </p:graphicFrame>
      <p:pic>
        <p:nvPicPr>
          <p:cNvPr id="25" name="Picture 24" descr="A notebook with lined pages&#10;&#10;Description automatically generated">
            <a:extLst>
              <a:ext uri="{FF2B5EF4-FFF2-40B4-BE49-F238E27FC236}">
                <a16:creationId xmlns:a16="http://schemas.microsoft.com/office/drawing/2014/main" id="{AD78408F-3D96-4766-9D26-EC7580370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85" y="1396899"/>
            <a:ext cx="7992474" cy="5282526"/>
          </a:xfrm>
          <a:prstGeom prst="rect">
            <a:avLst/>
          </a:prstGeom>
        </p:spPr>
      </p:pic>
      <p:sp>
        <p:nvSpPr>
          <p:cNvPr id="3" name="Title 2">
            <a:extLst>
              <a:ext uri="{FF2B5EF4-FFF2-40B4-BE49-F238E27FC236}">
                <a16:creationId xmlns:a16="http://schemas.microsoft.com/office/drawing/2014/main" id="{551A88AC-8368-4880-BE9A-79C80C748C99}"/>
              </a:ext>
            </a:extLst>
          </p:cNvPr>
          <p:cNvSpPr>
            <a:spLocks noGrp="1"/>
          </p:cNvSpPr>
          <p:nvPr>
            <p:ph type="title"/>
          </p:nvPr>
        </p:nvSpPr>
        <p:spPr>
          <a:xfrm>
            <a:off x="-1" y="213557"/>
            <a:ext cx="4353637" cy="647577"/>
          </a:xfrm>
        </p:spPr>
        <p:txBody>
          <a:bodyPr>
            <a:normAutofit/>
          </a:bodyPr>
          <a:lstStyle/>
          <a:p>
            <a:r>
              <a:rPr lang="en-GB" sz="2400" dirty="0"/>
              <a:t>Le journal intime* de </a:t>
            </a:r>
            <a:r>
              <a:rPr lang="en-GB" sz="2400" dirty="0" err="1"/>
              <a:t>Léa</a:t>
            </a:r>
            <a:endParaRPr lang="en-GB" sz="2400" dirty="0"/>
          </a:p>
        </p:txBody>
      </p:sp>
      <p:sp>
        <p:nvSpPr>
          <p:cNvPr id="5" name="Rounded Rectangle 46">
            <a:extLst>
              <a:ext uri="{FF2B5EF4-FFF2-40B4-BE49-F238E27FC236}">
                <a16:creationId xmlns:a16="http://schemas.microsoft.com/office/drawing/2014/main" id="{09F92012-7264-42F7-8D7B-0DA9791906DA}"/>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descr="A picture containing toy, shirt&#10;&#10;Description automatically generated">
            <a:extLst>
              <a:ext uri="{FF2B5EF4-FFF2-40B4-BE49-F238E27FC236}">
                <a16:creationId xmlns:a16="http://schemas.microsoft.com/office/drawing/2014/main" id="{2337EAA3-C065-4FFC-B6C4-EEC59D3408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8176" y="1053302"/>
            <a:ext cx="872971" cy="868030"/>
          </a:xfrm>
          <a:prstGeom prst="rect">
            <a:avLst/>
          </a:prstGeom>
        </p:spPr>
      </p:pic>
      <p:pic>
        <p:nvPicPr>
          <p:cNvPr id="7" name="Picture 6" descr="A close up of a logo&#10;&#10;Description automatically generated">
            <a:extLst>
              <a:ext uri="{FF2B5EF4-FFF2-40B4-BE49-F238E27FC236}">
                <a16:creationId xmlns:a16="http://schemas.microsoft.com/office/drawing/2014/main" id="{AA130C80-337F-4401-9401-6054947E4E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9678" y="1129185"/>
            <a:ext cx="797477" cy="797477"/>
          </a:xfrm>
          <a:prstGeom prst="rect">
            <a:avLst/>
          </a:prstGeom>
        </p:spPr>
      </p:pic>
      <p:sp>
        <p:nvSpPr>
          <p:cNvPr id="9" name="TextBox 8">
            <a:extLst>
              <a:ext uri="{FF2B5EF4-FFF2-40B4-BE49-F238E27FC236}">
                <a16:creationId xmlns:a16="http://schemas.microsoft.com/office/drawing/2014/main" id="{652E0083-CB9A-4AD3-AA1D-0F6FFE54092B}"/>
              </a:ext>
            </a:extLst>
          </p:cNvPr>
          <p:cNvSpPr txBox="1"/>
          <p:nvPr/>
        </p:nvSpPr>
        <p:spPr>
          <a:xfrm>
            <a:off x="8156921" y="5939748"/>
            <a:ext cx="4035079"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journal intime – diary/journal</a:t>
            </a:r>
          </a:p>
        </p:txBody>
      </p:sp>
      <p:sp>
        <p:nvSpPr>
          <p:cNvPr id="10" name="TextBox 9">
            <a:extLst>
              <a:ext uri="{FF2B5EF4-FFF2-40B4-BE49-F238E27FC236}">
                <a16:creationId xmlns:a16="http://schemas.microsoft.com/office/drawing/2014/main" id="{4C7F1498-357A-4C7D-86B9-F15CC2A9ECF7}"/>
              </a:ext>
            </a:extLst>
          </p:cNvPr>
          <p:cNvSpPr txBox="1"/>
          <p:nvPr/>
        </p:nvSpPr>
        <p:spPr>
          <a:xfrm>
            <a:off x="548539" y="1871377"/>
            <a:ext cx="28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lundi</a:t>
            </a:r>
          </a:p>
        </p:txBody>
      </p:sp>
      <p:sp>
        <p:nvSpPr>
          <p:cNvPr id="11" name="TextBox 10">
            <a:extLst>
              <a:ext uri="{FF2B5EF4-FFF2-40B4-BE49-F238E27FC236}">
                <a16:creationId xmlns:a16="http://schemas.microsoft.com/office/drawing/2014/main" id="{EAB505B3-1E58-484F-B43D-428082B42E14}"/>
              </a:ext>
            </a:extLst>
          </p:cNvPr>
          <p:cNvSpPr txBox="1"/>
          <p:nvPr/>
        </p:nvSpPr>
        <p:spPr>
          <a:xfrm>
            <a:off x="548539" y="3278823"/>
            <a:ext cx="2923773" cy="6001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mardi</a:t>
            </a:r>
          </a:p>
        </p:txBody>
      </p:sp>
      <p:sp>
        <p:nvSpPr>
          <p:cNvPr id="17" name="TextBox 16">
            <a:extLst>
              <a:ext uri="{FF2B5EF4-FFF2-40B4-BE49-F238E27FC236}">
                <a16:creationId xmlns:a16="http://schemas.microsoft.com/office/drawing/2014/main" id="{D0F3DD78-65F0-4D1A-B2DC-771320FD4A04}"/>
              </a:ext>
            </a:extLst>
          </p:cNvPr>
          <p:cNvSpPr txBox="1"/>
          <p:nvPr/>
        </p:nvSpPr>
        <p:spPr>
          <a:xfrm>
            <a:off x="902779" y="2178707"/>
            <a:ext cx="28423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Ink Free" panose="03080402000500000000" pitchFamily="66" charset="0"/>
              </a:rPr>
              <a:t>... prépare le déjeuner.</a:t>
            </a:r>
            <a:endParaRPr kumimoji="0" lang="es-AR"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22" name="TextBox 21">
            <a:extLst>
              <a:ext uri="{FF2B5EF4-FFF2-40B4-BE49-F238E27FC236}">
                <a16:creationId xmlns:a16="http://schemas.microsoft.com/office/drawing/2014/main" id="{5A115D71-817B-40C4-B602-0A2B85A0326E}"/>
              </a:ext>
            </a:extLst>
          </p:cNvPr>
          <p:cNvSpPr txBox="1"/>
          <p:nvPr/>
        </p:nvSpPr>
        <p:spPr>
          <a:xfrm>
            <a:off x="519366" y="4656270"/>
            <a:ext cx="182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mercredi</a:t>
            </a:r>
          </a:p>
        </p:txBody>
      </p:sp>
      <p:pic>
        <p:nvPicPr>
          <p:cNvPr id="28" name="Picture 27" descr="A black and white image of a black background&#10;&#10;Description automatically generated with medium confidence">
            <a:extLst>
              <a:ext uri="{FF2B5EF4-FFF2-40B4-BE49-F238E27FC236}">
                <a16:creationId xmlns:a16="http://schemas.microsoft.com/office/drawing/2014/main" id="{51028C73-525A-494E-BF7B-C300349F0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9745" y="2203789"/>
            <a:ext cx="344499" cy="412497"/>
          </a:xfrm>
          <a:prstGeom prst="rect">
            <a:avLst/>
          </a:prstGeom>
        </p:spPr>
      </p:pic>
      <p:pic>
        <p:nvPicPr>
          <p:cNvPr id="30" name="Picture 29" descr="Blue lines on a black background&#10;&#10;Description automatically generated">
            <a:extLst>
              <a:ext uri="{FF2B5EF4-FFF2-40B4-BE49-F238E27FC236}">
                <a16:creationId xmlns:a16="http://schemas.microsoft.com/office/drawing/2014/main" id="{7ED32F4C-0B49-45E3-8063-737295A40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152" y="2199386"/>
            <a:ext cx="550595" cy="389145"/>
          </a:xfrm>
          <a:prstGeom prst="rect">
            <a:avLst/>
          </a:prstGeom>
        </p:spPr>
      </p:pic>
      <p:sp>
        <p:nvSpPr>
          <p:cNvPr id="33" name="TextBox 32">
            <a:extLst>
              <a:ext uri="{FF2B5EF4-FFF2-40B4-BE49-F238E27FC236}">
                <a16:creationId xmlns:a16="http://schemas.microsoft.com/office/drawing/2014/main" id="{F6F5A00C-B6CC-4924-82F3-ED9E5DB89191}"/>
              </a:ext>
            </a:extLst>
          </p:cNvPr>
          <p:cNvSpPr txBox="1"/>
          <p:nvPr/>
        </p:nvSpPr>
        <p:spPr>
          <a:xfrm>
            <a:off x="4304561" y="92817"/>
            <a:ext cx="603511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week, is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doing these activities by herself (‘I’) or with Sophie (‘we’)?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A close up of a logo&#10;&#10;Description automatically generated">
            <a:extLst>
              <a:ext uri="{FF2B5EF4-FFF2-40B4-BE49-F238E27FC236}">
                <a16:creationId xmlns:a16="http://schemas.microsoft.com/office/drawing/2014/main" id="{6A9B6CD8-EEC2-4F67-86EF-E1DD21A9B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1078" y="1125532"/>
            <a:ext cx="797477" cy="797477"/>
          </a:xfrm>
          <a:prstGeom prst="rect">
            <a:avLst/>
          </a:prstGeom>
        </p:spPr>
      </p:pic>
      <p:sp>
        <p:nvSpPr>
          <p:cNvPr id="35" name="Rounded Rectangular Callout 1">
            <a:extLst>
              <a:ext uri="{FF2B5EF4-FFF2-40B4-BE49-F238E27FC236}">
                <a16:creationId xmlns:a16="http://schemas.microsoft.com/office/drawing/2014/main" id="{7274FD92-C2BA-4A3C-9C63-38EC524C14E5}"/>
              </a:ext>
            </a:extLst>
          </p:cNvPr>
          <p:cNvSpPr/>
          <p:nvPr/>
        </p:nvSpPr>
        <p:spPr>
          <a:xfrm>
            <a:off x="9102455" y="576127"/>
            <a:ext cx="1215190" cy="553452"/>
          </a:xfrm>
          <a:prstGeom prst="wedgeRoundRectCallout">
            <a:avLst>
              <a:gd name="adj1" fmla="val -65372"/>
              <a:gd name="adj2" fmla="val 63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nous</a:t>
            </a:r>
          </a:p>
        </p:txBody>
      </p:sp>
      <p:sp>
        <p:nvSpPr>
          <p:cNvPr id="36" name="Rounded Rectangular Callout 17">
            <a:extLst>
              <a:ext uri="{FF2B5EF4-FFF2-40B4-BE49-F238E27FC236}">
                <a16:creationId xmlns:a16="http://schemas.microsoft.com/office/drawing/2014/main" id="{5243E05E-8F6A-402B-BE80-15B3646A948C}"/>
              </a:ext>
            </a:extLst>
          </p:cNvPr>
          <p:cNvSpPr/>
          <p:nvPr/>
        </p:nvSpPr>
        <p:spPr>
          <a:xfrm>
            <a:off x="11224185" y="945575"/>
            <a:ext cx="719530" cy="553452"/>
          </a:xfrm>
          <a:prstGeom prst="wedgeRoundRectCallout">
            <a:avLst>
              <a:gd name="adj1" fmla="val -69854"/>
              <a:gd name="adj2" fmla="val 439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Century Gothic" panose="020B0502020202020204" pitchFamily="34" charset="0"/>
              </a:rPr>
              <a:t>je</a:t>
            </a:r>
          </a:p>
        </p:txBody>
      </p:sp>
      <p:pic>
        <p:nvPicPr>
          <p:cNvPr id="37" name="Graphic 36" descr="Teacher with solid fill">
            <a:extLst>
              <a:ext uri="{FF2B5EF4-FFF2-40B4-BE49-F238E27FC236}">
                <a16:creationId xmlns:a16="http://schemas.microsoft.com/office/drawing/2014/main" id="{3793AA12-7646-4F35-A323-A022600A94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66" y="715751"/>
            <a:ext cx="914400" cy="914400"/>
          </a:xfrm>
          <a:prstGeom prst="rect">
            <a:avLst/>
          </a:prstGeom>
        </p:spPr>
      </p:pic>
      <p:sp>
        <p:nvSpPr>
          <p:cNvPr id="38" name="Speech Bubble: Rectangle with Corners Rounded 37">
            <a:extLst>
              <a:ext uri="{FF2B5EF4-FFF2-40B4-BE49-F238E27FC236}">
                <a16:creationId xmlns:a16="http://schemas.microsoft.com/office/drawing/2014/main" id="{3529AAF5-93E6-4662-A8F6-E9D9B64B89E3}"/>
              </a:ext>
            </a:extLst>
          </p:cNvPr>
          <p:cNvSpPr/>
          <p:nvPr/>
        </p:nvSpPr>
        <p:spPr>
          <a:xfrm>
            <a:off x="1112516" y="888038"/>
            <a:ext cx="4783317" cy="569826"/>
          </a:xfrm>
          <a:prstGeom prst="wedgeRoundRectCallout">
            <a:avLst>
              <a:gd name="adj1" fmla="val -56511"/>
              <a:gd name="adj2" fmla="val -220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Écris</a:t>
            </a:r>
            <a:r>
              <a:rPr lang="en-GB" sz="2400" dirty="0"/>
              <a:t> 1-6 et </a:t>
            </a:r>
            <a:r>
              <a:rPr lang="en-GB" sz="2400" b="1" dirty="0"/>
              <a:t>nous </a:t>
            </a:r>
            <a:r>
              <a:rPr lang="en-GB" sz="2400" dirty="0"/>
              <a:t>(we) </a:t>
            </a:r>
            <a:r>
              <a:rPr lang="en-GB" sz="2400" dirty="0" err="1"/>
              <a:t>ou</a:t>
            </a:r>
            <a:r>
              <a:rPr lang="en-GB" sz="2400" dirty="0"/>
              <a:t> </a:t>
            </a:r>
            <a:r>
              <a:rPr lang="en-GB" sz="2400" b="1" dirty="0"/>
              <a:t>je </a:t>
            </a:r>
            <a:r>
              <a:rPr lang="en-GB" sz="2400" dirty="0"/>
              <a:t>(I).</a:t>
            </a:r>
          </a:p>
        </p:txBody>
      </p:sp>
      <p:sp>
        <p:nvSpPr>
          <p:cNvPr id="39" name="Rectangle 38">
            <a:extLst>
              <a:ext uri="{FF2B5EF4-FFF2-40B4-BE49-F238E27FC236}">
                <a16:creationId xmlns:a16="http://schemas.microsoft.com/office/drawing/2014/main" id="{5AC3638E-0373-49F3-A6A6-27933B9528E0}"/>
              </a:ext>
            </a:extLst>
          </p:cNvPr>
          <p:cNvSpPr/>
          <p:nvPr/>
        </p:nvSpPr>
        <p:spPr>
          <a:xfrm>
            <a:off x="8011236" y="1948628"/>
            <a:ext cx="472528" cy="41171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0" name="Rectangle 39">
            <a:extLst>
              <a:ext uri="{FF2B5EF4-FFF2-40B4-BE49-F238E27FC236}">
                <a16:creationId xmlns:a16="http://schemas.microsoft.com/office/drawing/2014/main" id="{E9D47F26-B3D9-410F-87F7-94428B848E7D}"/>
              </a:ext>
            </a:extLst>
          </p:cNvPr>
          <p:cNvSpPr/>
          <p:nvPr/>
        </p:nvSpPr>
        <p:spPr>
          <a:xfrm>
            <a:off x="8022066" y="2426370"/>
            <a:ext cx="472528" cy="41171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1" name="Rectangle 40">
            <a:extLst>
              <a:ext uri="{FF2B5EF4-FFF2-40B4-BE49-F238E27FC236}">
                <a16:creationId xmlns:a16="http://schemas.microsoft.com/office/drawing/2014/main" id="{1E0837D8-BC04-4DF5-94C9-AA9EBC75CDAB}"/>
              </a:ext>
            </a:extLst>
          </p:cNvPr>
          <p:cNvSpPr/>
          <p:nvPr/>
        </p:nvSpPr>
        <p:spPr>
          <a:xfrm>
            <a:off x="8014054" y="2901711"/>
            <a:ext cx="472528" cy="41171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2" name="Rectangle 41">
            <a:extLst>
              <a:ext uri="{FF2B5EF4-FFF2-40B4-BE49-F238E27FC236}">
                <a16:creationId xmlns:a16="http://schemas.microsoft.com/office/drawing/2014/main" id="{DA10C956-99D5-4C0F-94BD-F458DB06B595}"/>
              </a:ext>
            </a:extLst>
          </p:cNvPr>
          <p:cNvSpPr/>
          <p:nvPr/>
        </p:nvSpPr>
        <p:spPr>
          <a:xfrm>
            <a:off x="8011236" y="4254499"/>
            <a:ext cx="472528" cy="41171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43" name="Rectangle 42">
            <a:extLst>
              <a:ext uri="{FF2B5EF4-FFF2-40B4-BE49-F238E27FC236}">
                <a16:creationId xmlns:a16="http://schemas.microsoft.com/office/drawing/2014/main" id="{65DA07B2-CAE3-4960-9F04-36BF79D6565E}"/>
              </a:ext>
            </a:extLst>
          </p:cNvPr>
          <p:cNvSpPr/>
          <p:nvPr/>
        </p:nvSpPr>
        <p:spPr>
          <a:xfrm>
            <a:off x="8022066" y="3804814"/>
            <a:ext cx="472528" cy="41171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4" name="Rectangle 43">
            <a:extLst>
              <a:ext uri="{FF2B5EF4-FFF2-40B4-BE49-F238E27FC236}">
                <a16:creationId xmlns:a16="http://schemas.microsoft.com/office/drawing/2014/main" id="{4DE7D735-752F-4297-A122-AADE6814BF26}"/>
              </a:ext>
            </a:extLst>
          </p:cNvPr>
          <p:cNvSpPr/>
          <p:nvPr/>
        </p:nvSpPr>
        <p:spPr>
          <a:xfrm>
            <a:off x="8022066" y="3365488"/>
            <a:ext cx="472528" cy="411710"/>
          </a:xfrm>
          <a:prstGeom prst="rect">
            <a:avLst/>
          </a:prstGeom>
          <a:solidFill>
            <a:srgbClr val="EF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6" name="TextBox 45">
            <a:extLst>
              <a:ext uri="{FF2B5EF4-FFF2-40B4-BE49-F238E27FC236}">
                <a16:creationId xmlns:a16="http://schemas.microsoft.com/office/drawing/2014/main" id="{5BAFF144-D17B-4A4C-81F6-E0736F07B62E}"/>
              </a:ext>
            </a:extLst>
          </p:cNvPr>
          <p:cNvSpPr txBox="1"/>
          <p:nvPr/>
        </p:nvSpPr>
        <p:spPr>
          <a:xfrm>
            <a:off x="3952676" y="1923650"/>
            <a:ext cx="182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jeudi</a:t>
            </a:r>
          </a:p>
        </p:txBody>
      </p:sp>
      <p:sp>
        <p:nvSpPr>
          <p:cNvPr id="47" name="TextBox 46">
            <a:extLst>
              <a:ext uri="{FF2B5EF4-FFF2-40B4-BE49-F238E27FC236}">
                <a16:creationId xmlns:a16="http://schemas.microsoft.com/office/drawing/2014/main" id="{812BBE3B-DD73-4DC5-BD3D-72FA25241318}"/>
              </a:ext>
            </a:extLst>
          </p:cNvPr>
          <p:cNvSpPr txBox="1"/>
          <p:nvPr/>
        </p:nvSpPr>
        <p:spPr>
          <a:xfrm>
            <a:off x="3949258" y="3278823"/>
            <a:ext cx="182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vendredi</a:t>
            </a:r>
          </a:p>
        </p:txBody>
      </p:sp>
      <p:sp>
        <p:nvSpPr>
          <p:cNvPr id="48" name="TextBox 47">
            <a:extLst>
              <a:ext uri="{FF2B5EF4-FFF2-40B4-BE49-F238E27FC236}">
                <a16:creationId xmlns:a16="http://schemas.microsoft.com/office/drawing/2014/main" id="{69BF1880-F2B0-4121-9279-F6310A2445F6}"/>
              </a:ext>
            </a:extLst>
          </p:cNvPr>
          <p:cNvSpPr txBox="1"/>
          <p:nvPr/>
        </p:nvSpPr>
        <p:spPr>
          <a:xfrm>
            <a:off x="3949258" y="4619023"/>
            <a:ext cx="2720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samedi / dimanche</a:t>
            </a:r>
          </a:p>
        </p:txBody>
      </p:sp>
      <p:sp>
        <p:nvSpPr>
          <p:cNvPr id="49" name="TextBox 48">
            <a:extLst>
              <a:ext uri="{FF2B5EF4-FFF2-40B4-BE49-F238E27FC236}">
                <a16:creationId xmlns:a16="http://schemas.microsoft.com/office/drawing/2014/main" id="{E98E4D0B-4B7C-4479-8645-253523FDB8D0}"/>
              </a:ext>
            </a:extLst>
          </p:cNvPr>
          <p:cNvSpPr txBox="1"/>
          <p:nvPr/>
        </p:nvSpPr>
        <p:spPr>
          <a:xfrm>
            <a:off x="4142022" y="4917880"/>
            <a:ext cx="28423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Ink Free" panose="03080402000500000000" pitchFamily="66" charset="0"/>
              </a:rPr>
              <a:t>... restons à la maison.</a:t>
            </a:r>
            <a:endParaRPr kumimoji="0" lang="es-AR"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50" name="TextBox 49">
            <a:extLst>
              <a:ext uri="{FF2B5EF4-FFF2-40B4-BE49-F238E27FC236}">
                <a16:creationId xmlns:a16="http://schemas.microsoft.com/office/drawing/2014/main" id="{82CC562E-C53D-4842-8DCF-0143F67D2F0E}"/>
              </a:ext>
            </a:extLst>
          </p:cNvPr>
          <p:cNvSpPr txBox="1"/>
          <p:nvPr/>
        </p:nvSpPr>
        <p:spPr>
          <a:xfrm>
            <a:off x="4185664" y="3832058"/>
            <a:ext cx="284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Ink Free" panose="03080402000500000000" pitchFamily="66" charset="0"/>
              </a:rPr>
              <a:t>... demandons un vélo rapide.</a:t>
            </a:r>
            <a:endParaRPr kumimoji="0" lang="es-AR"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51" name="TextBox 50">
            <a:extLst>
              <a:ext uri="{FF2B5EF4-FFF2-40B4-BE49-F238E27FC236}">
                <a16:creationId xmlns:a16="http://schemas.microsoft.com/office/drawing/2014/main" id="{B99380E4-FE16-46A3-A108-AAC569CB3446}"/>
              </a:ext>
            </a:extLst>
          </p:cNvPr>
          <p:cNvSpPr txBox="1"/>
          <p:nvPr/>
        </p:nvSpPr>
        <p:spPr>
          <a:xfrm>
            <a:off x="4025829" y="2476885"/>
            <a:ext cx="284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Ink Free" panose="03080402000500000000" pitchFamily="66" charset="0"/>
              </a:rPr>
              <a:t>... marche dehors mais il fait mauvais.</a:t>
            </a:r>
            <a:endParaRPr kumimoji="0" lang="es-AR"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52" name="TextBox 51">
            <a:extLst>
              <a:ext uri="{FF2B5EF4-FFF2-40B4-BE49-F238E27FC236}">
                <a16:creationId xmlns:a16="http://schemas.microsoft.com/office/drawing/2014/main" id="{6E9D2F4A-B5AD-473B-89CF-81FF4866A2B5}"/>
              </a:ext>
            </a:extLst>
          </p:cNvPr>
          <p:cNvSpPr txBox="1"/>
          <p:nvPr/>
        </p:nvSpPr>
        <p:spPr>
          <a:xfrm>
            <a:off x="629939" y="5187332"/>
            <a:ext cx="284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Ink Free" panose="03080402000500000000" pitchFamily="66" charset="0"/>
              </a:rPr>
              <a:t>... montre un exemple à la professeure.</a:t>
            </a:r>
            <a:endParaRPr kumimoji="0" lang="es-AR"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53" name="TextBox 52">
            <a:extLst>
              <a:ext uri="{FF2B5EF4-FFF2-40B4-BE49-F238E27FC236}">
                <a16:creationId xmlns:a16="http://schemas.microsoft.com/office/drawing/2014/main" id="{6913DDBB-20AF-400C-A77A-BB94CD5545C7}"/>
              </a:ext>
            </a:extLst>
          </p:cNvPr>
          <p:cNvSpPr txBox="1"/>
          <p:nvPr/>
        </p:nvSpPr>
        <p:spPr>
          <a:xfrm>
            <a:off x="809016" y="3921235"/>
            <a:ext cx="284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dirty="0">
                <a:solidFill>
                  <a:srgbClr val="002060"/>
                </a:solidFill>
                <a:latin typeface="Ink Free" panose="03080402000500000000" pitchFamily="66" charset="0"/>
              </a:rPr>
              <a:t>... travaillons avec un ordinateur.</a:t>
            </a:r>
            <a:endParaRPr kumimoji="0" lang="es-AR"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pic>
        <p:nvPicPr>
          <p:cNvPr id="55" name="Picture 54" descr="A green check mark on a black background&#10;&#10;Description automatically generated">
            <a:extLst>
              <a:ext uri="{FF2B5EF4-FFF2-40B4-BE49-F238E27FC236}">
                <a16:creationId xmlns:a16="http://schemas.microsoft.com/office/drawing/2014/main" id="{95F6950A-0940-45E4-AEF4-1E687AA001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04023" y="1539900"/>
            <a:ext cx="976793" cy="980949"/>
          </a:xfrm>
          <a:prstGeom prst="rect">
            <a:avLst/>
          </a:prstGeom>
        </p:spPr>
      </p:pic>
      <p:pic>
        <p:nvPicPr>
          <p:cNvPr id="56" name="Picture 55" descr="A green check mark on a black background&#10;&#10;Description automatically generated">
            <a:extLst>
              <a:ext uri="{FF2B5EF4-FFF2-40B4-BE49-F238E27FC236}">
                <a16:creationId xmlns:a16="http://schemas.microsoft.com/office/drawing/2014/main" id="{B82EA2F8-388B-49DB-9FF5-B33033B3AC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7455" y="1972046"/>
            <a:ext cx="976793" cy="980949"/>
          </a:xfrm>
          <a:prstGeom prst="rect">
            <a:avLst/>
          </a:prstGeom>
        </p:spPr>
      </p:pic>
      <p:pic>
        <p:nvPicPr>
          <p:cNvPr id="57" name="Picture 56" descr="A green check mark on a black background&#10;&#10;Description automatically generated">
            <a:extLst>
              <a:ext uri="{FF2B5EF4-FFF2-40B4-BE49-F238E27FC236}">
                <a16:creationId xmlns:a16="http://schemas.microsoft.com/office/drawing/2014/main" id="{FE0F6B68-2C5A-47EA-B4D0-6BA1E724A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35788" y="2469912"/>
            <a:ext cx="976793" cy="980949"/>
          </a:xfrm>
          <a:prstGeom prst="rect">
            <a:avLst/>
          </a:prstGeom>
        </p:spPr>
      </p:pic>
      <p:pic>
        <p:nvPicPr>
          <p:cNvPr id="58" name="Picture 57" descr="A green check mark on a black background&#10;&#10;Description automatically generated">
            <a:extLst>
              <a:ext uri="{FF2B5EF4-FFF2-40B4-BE49-F238E27FC236}">
                <a16:creationId xmlns:a16="http://schemas.microsoft.com/office/drawing/2014/main" id="{900621C4-A56F-424E-A2CB-F57C4D8D05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7553" y="2948060"/>
            <a:ext cx="976793" cy="980949"/>
          </a:xfrm>
          <a:prstGeom prst="rect">
            <a:avLst/>
          </a:prstGeom>
        </p:spPr>
      </p:pic>
      <p:pic>
        <p:nvPicPr>
          <p:cNvPr id="59" name="Picture 58" descr="A green check mark on a black background&#10;&#10;Description automatically generated">
            <a:extLst>
              <a:ext uri="{FF2B5EF4-FFF2-40B4-BE49-F238E27FC236}">
                <a16:creationId xmlns:a16="http://schemas.microsoft.com/office/drawing/2014/main" id="{543BFCEA-FDD3-4EB9-993A-681EB1D9C7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7455" y="3392797"/>
            <a:ext cx="976793" cy="980949"/>
          </a:xfrm>
          <a:prstGeom prst="rect">
            <a:avLst/>
          </a:prstGeom>
        </p:spPr>
      </p:pic>
      <p:pic>
        <p:nvPicPr>
          <p:cNvPr id="60" name="Picture 59" descr="A green check mark on a black background&#10;&#10;Description automatically generated">
            <a:extLst>
              <a:ext uri="{FF2B5EF4-FFF2-40B4-BE49-F238E27FC236}">
                <a16:creationId xmlns:a16="http://schemas.microsoft.com/office/drawing/2014/main" id="{37FBEEB1-0888-4C07-A3E8-866F3805B3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302" y="3831491"/>
            <a:ext cx="976793" cy="980949"/>
          </a:xfrm>
          <a:prstGeom prst="rect">
            <a:avLst/>
          </a:prstGeom>
        </p:spPr>
      </p:pic>
      <p:pic>
        <p:nvPicPr>
          <p:cNvPr id="61" name="Picture 60" descr="A black and white image of a black background&#10;&#10;Description automatically generated with medium confidence">
            <a:extLst>
              <a:ext uri="{FF2B5EF4-FFF2-40B4-BE49-F238E27FC236}">
                <a16:creationId xmlns:a16="http://schemas.microsoft.com/office/drawing/2014/main" id="{03986354-836A-4150-982B-A7A0FBA8B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5722" y="3928775"/>
            <a:ext cx="344499" cy="412497"/>
          </a:xfrm>
          <a:prstGeom prst="rect">
            <a:avLst/>
          </a:prstGeom>
        </p:spPr>
      </p:pic>
      <p:pic>
        <p:nvPicPr>
          <p:cNvPr id="62" name="Picture 61" descr="Blue lines on a black background&#10;&#10;Description automatically generated">
            <a:extLst>
              <a:ext uri="{FF2B5EF4-FFF2-40B4-BE49-F238E27FC236}">
                <a16:creationId xmlns:a16="http://schemas.microsoft.com/office/drawing/2014/main" id="{F87F3F8E-9F18-4078-AF1D-C76B3F0D0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559" y="3937129"/>
            <a:ext cx="550595" cy="389145"/>
          </a:xfrm>
          <a:prstGeom prst="rect">
            <a:avLst/>
          </a:prstGeom>
        </p:spPr>
      </p:pic>
      <p:pic>
        <p:nvPicPr>
          <p:cNvPr id="63" name="Picture 62" descr="A black and white image of a black background&#10;&#10;Description automatically generated with medium confidence">
            <a:extLst>
              <a:ext uri="{FF2B5EF4-FFF2-40B4-BE49-F238E27FC236}">
                <a16:creationId xmlns:a16="http://schemas.microsoft.com/office/drawing/2014/main" id="{7DA43FDF-30CD-45AD-87A9-A269237C8E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29018" y="5207437"/>
            <a:ext cx="344499" cy="412497"/>
          </a:xfrm>
          <a:prstGeom prst="rect">
            <a:avLst/>
          </a:prstGeom>
        </p:spPr>
      </p:pic>
      <p:pic>
        <p:nvPicPr>
          <p:cNvPr id="64" name="Picture 63" descr="Blue lines on a black background&#10;&#10;Description automatically generated">
            <a:extLst>
              <a:ext uri="{FF2B5EF4-FFF2-40B4-BE49-F238E27FC236}">
                <a16:creationId xmlns:a16="http://schemas.microsoft.com/office/drawing/2014/main" id="{DDF763D1-20A6-4159-9A5E-287890C776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855" y="5215791"/>
            <a:ext cx="550595" cy="389145"/>
          </a:xfrm>
          <a:prstGeom prst="rect">
            <a:avLst/>
          </a:prstGeom>
        </p:spPr>
      </p:pic>
      <p:pic>
        <p:nvPicPr>
          <p:cNvPr id="65" name="Picture 64" descr="A black and white image of a black background&#10;&#10;Description automatically generated with medium confidence">
            <a:extLst>
              <a:ext uri="{FF2B5EF4-FFF2-40B4-BE49-F238E27FC236}">
                <a16:creationId xmlns:a16="http://schemas.microsoft.com/office/drawing/2014/main" id="{0B129AA5-EA34-44BB-AE77-C92B5F031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943887" y="2479166"/>
            <a:ext cx="344499" cy="412497"/>
          </a:xfrm>
          <a:prstGeom prst="rect">
            <a:avLst/>
          </a:prstGeom>
        </p:spPr>
      </p:pic>
      <p:pic>
        <p:nvPicPr>
          <p:cNvPr id="66" name="Picture 65" descr="Blue lines on a black background&#10;&#10;Description automatically generated">
            <a:extLst>
              <a:ext uri="{FF2B5EF4-FFF2-40B4-BE49-F238E27FC236}">
                <a16:creationId xmlns:a16="http://schemas.microsoft.com/office/drawing/2014/main" id="{4F0FB821-699D-43FD-9831-F35408E44D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6724" y="2487520"/>
            <a:ext cx="550595" cy="389145"/>
          </a:xfrm>
          <a:prstGeom prst="rect">
            <a:avLst/>
          </a:prstGeom>
        </p:spPr>
      </p:pic>
      <p:pic>
        <p:nvPicPr>
          <p:cNvPr id="67" name="Picture 66" descr="A black and white image of a black background&#10;&#10;Description automatically generated with medium confidence">
            <a:extLst>
              <a:ext uri="{FF2B5EF4-FFF2-40B4-BE49-F238E27FC236}">
                <a16:creationId xmlns:a16="http://schemas.microsoft.com/office/drawing/2014/main" id="{D74360B7-3D6F-41B5-8150-A70795E9C9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054440" y="3816928"/>
            <a:ext cx="344499" cy="412497"/>
          </a:xfrm>
          <a:prstGeom prst="rect">
            <a:avLst/>
          </a:prstGeom>
        </p:spPr>
      </p:pic>
      <p:pic>
        <p:nvPicPr>
          <p:cNvPr id="68" name="Picture 67" descr="Blue lines on a black background&#10;&#10;Description automatically generated">
            <a:extLst>
              <a:ext uri="{FF2B5EF4-FFF2-40B4-BE49-F238E27FC236}">
                <a16:creationId xmlns:a16="http://schemas.microsoft.com/office/drawing/2014/main" id="{1F454DB9-FB60-4BA7-BD0E-280230276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277" y="3825282"/>
            <a:ext cx="550595" cy="389145"/>
          </a:xfrm>
          <a:prstGeom prst="rect">
            <a:avLst/>
          </a:prstGeom>
        </p:spPr>
      </p:pic>
      <p:pic>
        <p:nvPicPr>
          <p:cNvPr id="69" name="Picture 68" descr="A black and white image of a black background&#10;&#10;Description automatically generated with medium confidence">
            <a:extLst>
              <a:ext uri="{FF2B5EF4-FFF2-40B4-BE49-F238E27FC236}">
                <a16:creationId xmlns:a16="http://schemas.microsoft.com/office/drawing/2014/main" id="{E3B50928-6D41-4CE4-A0DB-800573B33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063654" y="4995683"/>
            <a:ext cx="344499" cy="412497"/>
          </a:xfrm>
          <a:prstGeom prst="rect">
            <a:avLst/>
          </a:prstGeom>
        </p:spPr>
      </p:pic>
      <p:pic>
        <p:nvPicPr>
          <p:cNvPr id="70" name="Picture 69" descr="Blue lines on a black background&#10;&#10;Description automatically generated">
            <a:extLst>
              <a:ext uri="{FF2B5EF4-FFF2-40B4-BE49-F238E27FC236}">
                <a16:creationId xmlns:a16="http://schemas.microsoft.com/office/drawing/2014/main" id="{FEDE2919-E946-4E06-AAA6-71592663A3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6491" y="5004037"/>
            <a:ext cx="550595" cy="389145"/>
          </a:xfrm>
          <a:prstGeom prst="rect">
            <a:avLst/>
          </a:prstGeom>
        </p:spPr>
      </p:pic>
    </p:spTree>
    <p:extLst>
      <p:ext uri="{BB962C8B-B14F-4D97-AF65-F5344CB8AC3E}">
        <p14:creationId xmlns:p14="http://schemas.microsoft.com/office/powerpoint/2010/main" val="297191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9DB07-FEAC-4E9C-AC9D-4476FAAA0F94}"/>
              </a:ext>
            </a:extLst>
          </p:cNvPr>
          <p:cNvSpPr>
            <a:spLocks noGrp="1"/>
          </p:cNvSpPr>
          <p:nvPr>
            <p:ph type="title"/>
          </p:nvPr>
        </p:nvSpPr>
        <p:spPr>
          <a:xfrm>
            <a:off x="0" y="213557"/>
            <a:ext cx="3141406" cy="647577"/>
          </a:xfrm>
        </p:spPr>
        <p:txBody>
          <a:bodyPr/>
          <a:lstStyle/>
          <a:p>
            <a:r>
              <a:rPr lang="en-GB" dirty="0"/>
              <a:t>À la </a:t>
            </a:r>
            <a:r>
              <a:rPr lang="en-GB" dirty="0" err="1"/>
              <a:t>maison</a:t>
            </a:r>
            <a:endParaRPr lang="en-GB" dirty="0"/>
          </a:p>
        </p:txBody>
      </p:sp>
      <p:graphicFrame>
        <p:nvGraphicFramePr>
          <p:cNvPr id="4" name="Table 3">
            <a:extLst>
              <a:ext uri="{FF2B5EF4-FFF2-40B4-BE49-F238E27FC236}">
                <a16:creationId xmlns:a16="http://schemas.microsoft.com/office/drawing/2014/main" id="{DB83BC8E-76AF-48AD-B2CE-74DD747EE8B5}"/>
              </a:ext>
            </a:extLst>
          </p:cNvPr>
          <p:cNvGraphicFramePr>
            <a:graphicFrameLocks noGrp="1"/>
          </p:cNvGraphicFramePr>
          <p:nvPr>
            <p:extLst>
              <p:ext uri="{D42A27DB-BD31-4B8C-83A1-F6EECF244321}">
                <p14:modId xmlns:p14="http://schemas.microsoft.com/office/powerpoint/2010/main" val="2366476124"/>
              </p:ext>
            </p:extLst>
          </p:nvPr>
        </p:nvGraphicFramePr>
        <p:xfrm>
          <a:off x="5437968" y="2005568"/>
          <a:ext cx="6471952" cy="3931920"/>
        </p:xfrm>
        <a:graphic>
          <a:graphicData uri="http://schemas.openxmlformats.org/drawingml/2006/table">
            <a:tbl>
              <a:tblPr firstRow="1" bandRow="1">
                <a:tableStyleId>{5C22544A-7EE6-4342-B048-85BDC9FD1C3A}</a:tableStyleId>
              </a:tblPr>
              <a:tblGrid>
                <a:gridCol w="946728">
                  <a:extLst>
                    <a:ext uri="{9D8B030D-6E8A-4147-A177-3AD203B41FA5}">
                      <a16:colId xmlns:a16="http://schemas.microsoft.com/office/drawing/2014/main" val="955157006"/>
                    </a:ext>
                  </a:extLst>
                </a:gridCol>
                <a:gridCol w="965200">
                  <a:extLst>
                    <a:ext uri="{9D8B030D-6E8A-4147-A177-3AD203B41FA5}">
                      <a16:colId xmlns:a16="http://schemas.microsoft.com/office/drawing/2014/main" val="977820307"/>
                    </a:ext>
                  </a:extLst>
                </a:gridCol>
                <a:gridCol w="4560024">
                  <a:extLst>
                    <a:ext uri="{9D8B030D-6E8A-4147-A177-3AD203B41FA5}">
                      <a16:colId xmlns:a16="http://schemas.microsoft.com/office/drawing/2014/main" val="3858487875"/>
                    </a:ext>
                  </a:extLst>
                </a:gridCol>
              </a:tblGrid>
              <a:tr h="595983">
                <a:tc>
                  <a:txBody>
                    <a:bodyPr/>
                    <a:lstStyle/>
                    <a:p>
                      <a:pPr algn="ctr"/>
                      <a:r>
                        <a:rPr lang="en-GB" sz="2800" b="1" dirty="0">
                          <a:solidFill>
                            <a:schemeClr val="accent5">
                              <a:lumMod val="50000"/>
                            </a:schemeClr>
                          </a:solidFill>
                          <a:latin typeface="Century Gothic" panose="020B0502020202020204" pitchFamily="34" charset="0"/>
                        </a:rPr>
                        <a:t>I</a:t>
                      </a:r>
                      <a:r>
                        <a:rPr lang="en-GB" sz="2800" b="1" baseline="0" dirty="0">
                          <a:solidFill>
                            <a:schemeClr val="accent5">
                              <a:lumMod val="50000"/>
                            </a:schemeClr>
                          </a:solidFill>
                          <a:latin typeface="Century Gothic" panose="020B0502020202020204" pitchFamily="34" charset="0"/>
                        </a:rPr>
                        <a:t> </a:t>
                      </a:r>
                    </a:p>
                    <a:p>
                      <a:pPr algn="ctr"/>
                      <a:r>
                        <a:rPr lang="en-GB" sz="2000" b="1" baseline="0" dirty="0">
                          <a:solidFill>
                            <a:schemeClr val="accent5">
                              <a:lumMod val="50000"/>
                            </a:schemeClr>
                          </a:solidFill>
                          <a:latin typeface="Century Gothic" panose="020B0502020202020204" pitchFamily="34" charset="0"/>
                        </a:rPr>
                        <a:t>(je)</a:t>
                      </a:r>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chemeClr val="accent5">
                              <a:lumMod val="50000"/>
                            </a:schemeClr>
                          </a:solidFill>
                          <a:latin typeface="Century Gothic" panose="020B0502020202020204" pitchFamily="34" charset="0"/>
                        </a:rPr>
                        <a:t>We </a:t>
                      </a:r>
                      <a:r>
                        <a:rPr lang="en-GB" sz="2000" b="1" dirty="0">
                          <a:solidFill>
                            <a:schemeClr val="accent5">
                              <a:lumMod val="50000"/>
                            </a:schemeClr>
                          </a:solidFill>
                          <a:latin typeface="Century Gothic" panose="020B0502020202020204" pitchFamily="34" charset="0"/>
                        </a:rPr>
                        <a:t>(nous)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5">
                              <a:lumMod val="50000"/>
                            </a:schemeClr>
                          </a:solidFill>
                          <a:latin typeface="Century Gothic" panose="020B0502020202020204" pitchFamily="34" charset="0"/>
                        </a:rPr>
                        <a:t>activit</a:t>
                      </a:r>
                      <a:r>
                        <a:rPr lang="en-GB" sz="2800" b="1" baseline="0" dirty="0" err="1">
                          <a:solidFill>
                            <a:schemeClr val="accent5">
                              <a:lumMod val="50000"/>
                            </a:schemeClr>
                          </a:solidFill>
                          <a:latin typeface="Century Gothic" panose="020B0502020202020204" pitchFamily="34" charset="0"/>
                        </a:rPr>
                        <a:t>é</a:t>
                      </a:r>
                      <a:r>
                        <a:rPr lang="en-GB" sz="2800" b="1" baseline="0" dirty="0">
                          <a:solidFill>
                            <a:schemeClr val="accent5">
                              <a:lumMod val="50000"/>
                            </a:schemeClr>
                          </a:solidFill>
                          <a:latin typeface="Century Gothic" panose="020B0502020202020204" pitchFamily="34" charset="0"/>
                        </a:rPr>
                        <a:t> – </a:t>
                      </a:r>
                      <a:r>
                        <a:rPr lang="en-GB" sz="2800" b="1" baseline="0" dirty="0" err="1">
                          <a:solidFill>
                            <a:schemeClr val="accent5">
                              <a:lumMod val="50000"/>
                            </a:schemeClr>
                          </a:solidFill>
                          <a:latin typeface="Century Gothic" panose="020B0502020202020204" pitchFamily="34" charset="0"/>
                        </a:rPr>
                        <a:t>écris</a:t>
                      </a:r>
                      <a:r>
                        <a:rPr lang="en-GB" sz="2800" b="1" baseline="0" dirty="0">
                          <a:solidFill>
                            <a:schemeClr val="accent5">
                              <a:lumMod val="50000"/>
                            </a:schemeClr>
                          </a:solidFill>
                          <a:latin typeface="Century Gothic" panose="020B0502020202020204" pitchFamily="34" charset="0"/>
                        </a:rPr>
                        <a:t> </a:t>
                      </a:r>
                      <a:r>
                        <a:rPr lang="en-GB" sz="2800" b="1" baseline="0" dirty="0" err="1">
                          <a:solidFill>
                            <a:schemeClr val="accent5">
                              <a:lumMod val="50000"/>
                            </a:schemeClr>
                          </a:solidFill>
                          <a:latin typeface="Century Gothic" panose="020B0502020202020204" pitchFamily="34" charset="0"/>
                        </a:rPr>
                        <a:t>en</a:t>
                      </a:r>
                      <a:r>
                        <a:rPr lang="en-GB" sz="2800" b="1" baseline="0" dirty="0">
                          <a:solidFill>
                            <a:schemeClr val="accent5">
                              <a:lumMod val="50000"/>
                            </a:schemeClr>
                          </a:solidFill>
                          <a:latin typeface="Century Gothic" panose="020B0502020202020204" pitchFamily="34" charset="0"/>
                        </a:rPr>
                        <a:t> </a:t>
                      </a:r>
                      <a:r>
                        <a:rPr lang="en-GB" sz="2800" b="1" baseline="0" dirty="0" err="1">
                          <a:solidFill>
                            <a:schemeClr val="accent5">
                              <a:lumMod val="50000"/>
                            </a:schemeClr>
                          </a:solidFill>
                          <a:latin typeface="Century Gothic" panose="020B0502020202020204" pitchFamily="34" charset="0"/>
                        </a:rPr>
                        <a:t>anglais</a:t>
                      </a:r>
                      <a:endParaRPr lang="en-GB" sz="28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092625"/>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70405"/>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8470190"/>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1813739"/>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5255755"/>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384163"/>
                  </a:ext>
                </a:extLst>
              </a:tr>
              <a:tr h="375248">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5842402"/>
                  </a:ext>
                </a:extLst>
              </a:tr>
            </a:tbl>
          </a:graphicData>
        </a:graphic>
      </p:graphicFrame>
      <p:pic>
        <p:nvPicPr>
          <p:cNvPr id="5" name="Picture 4">
            <a:extLst>
              <a:ext uri="{FF2B5EF4-FFF2-40B4-BE49-F238E27FC236}">
                <a16:creationId xmlns:a16="http://schemas.microsoft.com/office/drawing/2014/main" id="{C71353D0-5D93-4EFE-8741-07EC866BC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421" y="2872732"/>
            <a:ext cx="410964" cy="428087"/>
          </a:xfrm>
          <a:prstGeom prst="rect">
            <a:avLst/>
          </a:prstGeom>
        </p:spPr>
      </p:pic>
      <p:pic>
        <p:nvPicPr>
          <p:cNvPr id="6" name="Picture 5">
            <a:extLst>
              <a:ext uri="{FF2B5EF4-FFF2-40B4-BE49-F238E27FC236}">
                <a16:creationId xmlns:a16="http://schemas.microsoft.com/office/drawing/2014/main" id="{552E8C06-8AE7-4682-A411-D1A65443E2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659" y="3376621"/>
            <a:ext cx="410964" cy="483207"/>
          </a:xfrm>
          <a:prstGeom prst="rect">
            <a:avLst/>
          </a:prstGeom>
        </p:spPr>
      </p:pic>
      <p:pic>
        <p:nvPicPr>
          <p:cNvPr id="7" name="Picture 6">
            <a:extLst>
              <a:ext uri="{FF2B5EF4-FFF2-40B4-BE49-F238E27FC236}">
                <a16:creationId xmlns:a16="http://schemas.microsoft.com/office/drawing/2014/main" id="{A1FD6E9A-DB64-4C31-9A07-E400D15C1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145" y="3907193"/>
            <a:ext cx="410964" cy="428087"/>
          </a:xfrm>
          <a:prstGeom prst="rect">
            <a:avLst/>
          </a:prstGeom>
        </p:spPr>
      </p:pic>
      <p:pic>
        <p:nvPicPr>
          <p:cNvPr id="8" name="Picture 7">
            <a:extLst>
              <a:ext uri="{FF2B5EF4-FFF2-40B4-BE49-F238E27FC236}">
                <a16:creationId xmlns:a16="http://schemas.microsoft.com/office/drawing/2014/main" id="{0C015751-38CB-4E89-B7F7-3C1627936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659" y="4374996"/>
            <a:ext cx="410964" cy="428087"/>
          </a:xfrm>
          <a:prstGeom prst="rect">
            <a:avLst/>
          </a:prstGeom>
        </p:spPr>
      </p:pic>
      <p:pic>
        <p:nvPicPr>
          <p:cNvPr id="9" name="Picture 8">
            <a:extLst>
              <a:ext uri="{FF2B5EF4-FFF2-40B4-BE49-F238E27FC236}">
                <a16:creationId xmlns:a16="http://schemas.microsoft.com/office/drawing/2014/main" id="{CCCA9982-3683-4E7F-8B4A-616823C6D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503" y="5447121"/>
            <a:ext cx="410964" cy="428087"/>
          </a:xfrm>
          <a:prstGeom prst="rect">
            <a:avLst/>
          </a:prstGeom>
        </p:spPr>
      </p:pic>
      <p:sp>
        <p:nvSpPr>
          <p:cNvPr id="10" name="TextBox 9">
            <a:extLst>
              <a:ext uri="{FF2B5EF4-FFF2-40B4-BE49-F238E27FC236}">
                <a16:creationId xmlns:a16="http://schemas.microsoft.com/office/drawing/2014/main" id="{339AE219-B4F1-4429-9289-CF1944A61DBA}"/>
              </a:ext>
            </a:extLst>
          </p:cNvPr>
          <p:cNvSpPr txBox="1"/>
          <p:nvPr/>
        </p:nvSpPr>
        <p:spPr>
          <a:xfrm>
            <a:off x="7540966" y="3346588"/>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find a present</a:t>
            </a:r>
          </a:p>
        </p:txBody>
      </p:sp>
      <p:sp>
        <p:nvSpPr>
          <p:cNvPr id="11" name="TextBox 10">
            <a:extLst>
              <a:ext uri="{FF2B5EF4-FFF2-40B4-BE49-F238E27FC236}">
                <a16:creationId xmlns:a16="http://schemas.microsoft.com/office/drawing/2014/main" id="{891D0B27-C8A5-41A2-B710-98960C3C5274}"/>
              </a:ext>
            </a:extLst>
          </p:cNvPr>
          <p:cNvSpPr txBox="1"/>
          <p:nvPr/>
        </p:nvSpPr>
        <p:spPr>
          <a:xfrm>
            <a:off x="7489890" y="4397670"/>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like the dog</a:t>
            </a:r>
          </a:p>
        </p:txBody>
      </p:sp>
      <p:sp>
        <p:nvSpPr>
          <p:cNvPr id="12" name="TextBox 11">
            <a:extLst>
              <a:ext uri="{FF2B5EF4-FFF2-40B4-BE49-F238E27FC236}">
                <a16:creationId xmlns:a16="http://schemas.microsoft.com/office/drawing/2014/main" id="{B4AD9975-BCEF-4F00-B64D-33A6A04405BF}"/>
              </a:ext>
            </a:extLst>
          </p:cNvPr>
          <p:cNvSpPr txBox="1"/>
          <p:nvPr/>
        </p:nvSpPr>
        <p:spPr>
          <a:xfrm>
            <a:off x="7489889" y="4865218"/>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give the solution</a:t>
            </a:r>
          </a:p>
        </p:txBody>
      </p:sp>
      <p:pic>
        <p:nvPicPr>
          <p:cNvPr id="13" name="Picture 12">
            <a:extLst>
              <a:ext uri="{FF2B5EF4-FFF2-40B4-BE49-F238E27FC236}">
                <a16:creationId xmlns:a16="http://schemas.microsoft.com/office/drawing/2014/main" id="{7F88DCC8-13B2-4A29-8BA5-98906248D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9171" y="4903476"/>
            <a:ext cx="410964" cy="428087"/>
          </a:xfrm>
          <a:prstGeom prst="rect">
            <a:avLst/>
          </a:prstGeom>
        </p:spPr>
      </p:pic>
      <p:sp>
        <p:nvSpPr>
          <p:cNvPr id="14" name="TextBox 13">
            <a:extLst>
              <a:ext uri="{FF2B5EF4-FFF2-40B4-BE49-F238E27FC236}">
                <a16:creationId xmlns:a16="http://schemas.microsoft.com/office/drawing/2014/main" id="{C5342586-B6BE-42B9-B7EF-6FD0FE39D019}"/>
              </a:ext>
            </a:extLst>
          </p:cNvPr>
          <p:cNvSpPr txBox="1"/>
          <p:nvPr/>
        </p:nvSpPr>
        <p:spPr>
          <a:xfrm>
            <a:off x="7450594" y="5432894"/>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stay outside</a:t>
            </a:r>
          </a:p>
        </p:txBody>
      </p:sp>
      <p:sp>
        <p:nvSpPr>
          <p:cNvPr id="15" name="TextBox 14">
            <a:extLst>
              <a:ext uri="{FF2B5EF4-FFF2-40B4-BE49-F238E27FC236}">
                <a16:creationId xmlns:a16="http://schemas.microsoft.com/office/drawing/2014/main" id="{94285F72-EE17-4EB8-B660-79F113F7626C}"/>
              </a:ext>
            </a:extLst>
          </p:cNvPr>
          <p:cNvSpPr txBox="1"/>
          <p:nvPr/>
        </p:nvSpPr>
        <p:spPr>
          <a:xfrm>
            <a:off x="7489891" y="2782654"/>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work in the house</a:t>
            </a:r>
          </a:p>
        </p:txBody>
      </p:sp>
      <p:sp>
        <p:nvSpPr>
          <p:cNvPr id="16" name="TextBox 15">
            <a:extLst>
              <a:ext uri="{FF2B5EF4-FFF2-40B4-BE49-F238E27FC236}">
                <a16:creationId xmlns:a16="http://schemas.microsoft.com/office/drawing/2014/main" id="{8943564D-1CB8-40AF-9584-0336AD2A0B67}"/>
              </a:ext>
            </a:extLst>
          </p:cNvPr>
          <p:cNvSpPr txBox="1"/>
          <p:nvPr/>
        </p:nvSpPr>
        <p:spPr>
          <a:xfrm>
            <a:off x="7540965" y="3834939"/>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watch a film</a:t>
            </a:r>
          </a:p>
        </p:txBody>
      </p:sp>
      <p:sp>
        <p:nvSpPr>
          <p:cNvPr id="17" name="Action Button: Custom 29">
            <a:hlinkClick r:id="" action="ppaction://noaction" highlightClick="1">
              <a:snd r:embed="rId4" name="1. trouvons un cadeau (1).wav"/>
            </a:hlinkClick>
            <a:extLst>
              <a:ext uri="{FF2B5EF4-FFF2-40B4-BE49-F238E27FC236}">
                <a16:creationId xmlns:a16="http://schemas.microsoft.com/office/drawing/2014/main" id="{1BBE9572-24FF-4947-9F27-A7F3F917F53D}"/>
              </a:ext>
            </a:extLst>
          </p:cNvPr>
          <p:cNvSpPr/>
          <p:nvPr/>
        </p:nvSpPr>
        <p:spPr>
          <a:xfrm>
            <a:off x="4856007" y="3368278"/>
            <a:ext cx="432000" cy="432000"/>
          </a:xfrm>
          <a:prstGeom prst="actionButtonBlank">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18" name="Action Button: Custom 44">
            <a:hlinkClick r:id="" action="ppaction://noaction" highlightClick="1">
              <a:snd r:embed="rId5" name="2. aimons le chien (1).wav"/>
            </a:hlinkClick>
            <a:extLst>
              <a:ext uri="{FF2B5EF4-FFF2-40B4-BE49-F238E27FC236}">
                <a16:creationId xmlns:a16="http://schemas.microsoft.com/office/drawing/2014/main" id="{51D97612-B67C-4E96-8C3F-7D727AD2D4B0}"/>
              </a:ext>
            </a:extLst>
          </p:cNvPr>
          <p:cNvSpPr/>
          <p:nvPr/>
        </p:nvSpPr>
        <p:spPr>
          <a:xfrm>
            <a:off x="4868080" y="4390493"/>
            <a:ext cx="432000" cy="432000"/>
          </a:xfrm>
          <a:prstGeom prst="actionButtonBlank">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19" name="Action Button: Custom 45">
            <a:hlinkClick r:id="" action="ppaction://noaction" highlightClick="1">
              <a:snd r:embed="rId6" name="3. donne la solution.wav"/>
            </a:hlinkClick>
            <a:extLst>
              <a:ext uri="{FF2B5EF4-FFF2-40B4-BE49-F238E27FC236}">
                <a16:creationId xmlns:a16="http://schemas.microsoft.com/office/drawing/2014/main" id="{0CE35D61-6F89-4A94-A605-C06B3FFBCA40}"/>
              </a:ext>
            </a:extLst>
          </p:cNvPr>
          <p:cNvSpPr/>
          <p:nvPr/>
        </p:nvSpPr>
        <p:spPr>
          <a:xfrm>
            <a:off x="4868763" y="4913249"/>
            <a:ext cx="432000" cy="432000"/>
          </a:xfrm>
          <a:prstGeom prst="actionButtonBlank">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20" name="Action Button: Custom 48">
            <a:hlinkClick r:id="" action="ppaction://noaction" highlightClick="1">
              <a:snd r:embed="rId7" name="6. reste dehors.wav"/>
            </a:hlinkClick>
            <a:extLst>
              <a:ext uri="{FF2B5EF4-FFF2-40B4-BE49-F238E27FC236}">
                <a16:creationId xmlns:a16="http://schemas.microsoft.com/office/drawing/2014/main" id="{EEA7EBAC-AC30-4620-9235-1E534843D923}"/>
              </a:ext>
            </a:extLst>
          </p:cNvPr>
          <p:cNvSpPr/>
          <p:nvPr/>
        </p:nvSpPr>
        <p:spPr>
          <a:xfrm>
            <a:off x="4866461" y="5412904"/>
            <a:ext cx="432000" cy="432000"/>
          </a:xfrm>
          <a:prstGeom prst="actionButtonBlank">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21" name="Action Button: Custom 49">
            <a:hlinkClick r:id="" action="ppaction://noaction" highlightClick="1">
              <a:snd r:embed="rId8" name="7. travaillons dans la maison.wav"/>
            </a:hlinkClick>
            <a:extLst>
              <a:ext uri="{FF2B5EF4-FFF2-40B4-BE49-F238E27FC236}">
                <a16:creationId xmlns:a16="http://schemas.microsoft.com/office/drawing/2014/main" id="{C75C5F85-49C8-4814-A0A8-86DCF24AAAFA}"/>
              </a:ext>
            </a:extLst>
          </p:cNvPr>
          <p:cNvSpPr/>
          <p:nvPr/>
        </p:nvSpPr>
        <p:spPr>
          <a:xfrm>
            <a:off x="4863264" y="2868623"/>
            <a:ext cx="432000" cy="432000"/>
          </a:xfrm>
          <a:prstGeom prst="actionButtonBlank">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22" name="Action Button: Custom 50">
            <a:hlinkClick r:id="" action="ppaction://noaction" highlightClick="1">
              <a:snd r:embed="rId9" name="8. regarde un film.wav"/>
            </a:hlinkClick>
            <a:extLst>
              <a:ext uri="{FF2B5EF4-FFF2-40B4-BE49-F238E27FC236}">
                <a16:creationId xmlns:a16="http://schemas.microsoft.com/office/drawing/2014/main" id="{CE1AC2CE-E975-494E-8385-438E6C14153E}"/>
              </a:ext>
            </a:extLst>
          </p:cNvPr>
          <p:cNvSpPr/>
          <p:nvPr/>
        </p:nvSpPr>
        <p:spPr>
          <a:xfrm>
            <a:off x="4861234" y="3880545"/>
            <a:ext cx="432000" cy="432000"/>
          </a:xfrm>
          <a:prstGeom prst="actionButtonBlank">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23" name="Rounded Rectangle 46">
            <a:extLst>
              <a:ext uri="{FF2B5EF4-FFF2-40B4-BE49-F238E27FC236}">
                <a16:creationId xmlns:a16="http://schemas.microsoft.com/office/drawing/2014/main" id="{20D55E8B-C753-467A-8A93-31A1134483A7}"/>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doll, shirt&#10;&#10;Description automatically generated">
            <a:extLst>
              <a:ext uri="{FF2B5EF4-FFF2-40B4-BE49-F238E27FC236}">
                <a16:creationId xmlns:a16="http://schemas.microsoft.com/office/drawing/2014/main" id="{0A73194B-FB48-4EBB-A43D-679C72852A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62" y="742993"/>
            <a:ext cx="1667769" cy="1667769"/>
          </a:xfrm>
          <a:prstGeom prst="rect">
            <a:avLst/>
          </a:prstGeom>
        </p:spPr>
      </p:pic>
      <p:sp>
        <p:nvSpPr>
          <p:cNvPr id="28" name="TextBox 27">
            <a:extLst>
              <a:ext uri="{FF2B5EF4-FFF2-40B4-BE49-F238E27FC236}">
                <a16:creationId xmlns:a16="http://schemas.microsoft.com/office/drawing/2014/main" id="{37FA9FD4-07F1-4329-85E4-BDA1A5E53006}"/>
              </a:ext>
            </a:extLst>
          </p:cNvPr>
          <p:cNvSpPr txBox="1"/>
          <p:nvPr/>
        </p:nvSpPr>
        <p:spPr>
          <a:xfrm>
            <a:off x="196159" y="2455618"/>
            <a:ext cx="4378720" cy="830997"/>
          </a:xfrm>
          <a:prstGeom prst="rect">
            <a:avLst/>
          </a:prstGeom>
          <a:noFill/>
        </p:spPr>
        <p:txBody>
          <a:bodyPr wrap="square" rtlCol="0">
            <a:spAutoFit/>
          </a:bodyPr>
          <a:lstStyle/>
          <a:p>
            <a:r>
              <a:rPr lang="en-GB" sz="2400" dirty="0" err="1">
                <a:solidFill>
                  <a:srgbClr val="002060"/>
                </a:solidFill>
              </a:rPr>
              <a:t>Noura</a:t>
            </a:r>
            <a:r>
              <a:rPr lang="en-GB" sz="2400" dirty="0">
                <a:solidFill>
                  <a:srgbClr val="002060"/>
                </a:solidFill>
              </a:rPr>
              <a:t> parle. </a:t>
            </a:r>
            <a:br>
              <a:rPr lang="en-GB" sz="2400" dirty="0">
                <a:solidFill>
                  <a:srgbClr val="002060"/>
                </a:solidFill>
              </a:rPr>
            </a:br>
            <a:r>
              <a:rPr lang="en-GB" sz="2400" dirty="0" err="1">
                <a:solidFill>
                  <a:srgbClr val="002060"/>
                </a:solidFill>
              </a:rPr>
              <a:t>C’est</a:t>
            </a:r>
            <a:r>
              <a:rPr lang="en-GB" sz="2400" dirty="0">
                <a:solidFill>
                  <a:srgbClr val="002060"/>
                </a:solidFill>
              </a:rPr>
              <a:t> ‘je’ (I) </a:t>
            </a:r>
            <a:r>
              <a:rPr lang="en-GB" sz="2400" dirty="0" err="1">
                <a:solidFill>
                  <a:srgbClr val="002060"/>
                </a:solidFill>
              </a:rPr>
              <a:t>ou</a:t>
            </a:r>
            <a:r>
              <a:rPr lang="en-GB" sz="2400" dirty="0">
                <a:solidFill>
                  <a:srgbClr val="002060"/>
                </a:solidFill>
              </a:rPr>
              <a:t> ‘nous’ (we) ?</a:t>
            </a:r>
          </a:p>
        </p:txBody>
      </p:sp>
      <p:pic>
        <p:nvPicPr>
          <p:cNvPr id="30" name="Graphic 29" descr="Teacher with solid fill">
            <a:extLst>
              <a:ext uri="{FF2B5EF4-FFF2-40B4-BE49-F238E27FC236}">
                <a16:creationId xmlns:a16="http://schemas.microsoft.com/office/drawing/2014/main" id="{A489D981-6AFC-4E79-BE96-3DB79CCDA4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32861" y="620173"/>
            <a:ext cx="914400" cy="914400"/>
          </a:xfrm>
          <a:prstGeom prst="rect">
            <a:avLst/>
          </a:prstGeom>
        </p:spPr>
      </p:pic>
      <p:sp>
        <p:nvSpPr>
          <p:cNvPr id="31" name="Speech Bubble: Rectangle with Corners Rounded 30">
            <a:extLst>
              <a:ext uri="{FF2B5EF4-FFF2-40B4-BE49-F238E27FC236}">
                <a16:creationId xmlns:a16="http://schemas.microsoft.com/office/drawing/2014/main" id="{5406CAE1-2B8B-4460-BFC7-C8A705771211}"/>
              </a:ext>
            </a:extLst>
          </p:cNvPr>
          <p:cNvSpPr/>
          <p:nvPr/>
        </p:nvSpPr>
        <p:spPr>
          <a:xfrm>
            <a:off x="3983211" y="792460"/>
            <a:ext cx="6797859" cy="569826"/>
          </a:xfrm>
          <a:prstGeom prst="wedgeRoundRectCallout">
            <a:avLst>
              <a:gd name="adj1" fmla="val -56511"/>
              <a:gd name="adj2" fmla="val -220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Écris</a:t>
            </a:r>
            <a:r>
              <a:rPr lang="en-GB" sz="2400" dirty="0"/>
              <a:t> 1-6 ‘I’ </a:t>
            </a:r>
            <a:r>
              <a:rPr lang="en-GB" sz="2400" dirty="0" err="1"/>
              <a:t>ou</a:t>
            </a:r>
            <a:r>
              <a:rPr lang="en-GB" sz="2400" dirty="0"/>
              <a:t> ‘we’ et </a:t>
            </a:r>
            <a:r>
              <a:rPr lang="en-GB" sz="2400" dirty="0" err="1"/>
              <a:t>l’activité</a:t>
            </a:r>
            <a:r>
              <a:rPr lang="en-GB" sz="2400" dirty="0"/>
              <a:t> </a:t>
            </a:r>
            <a:r>
              <a:rPr lang="en-GB" sz="2400" dirty="0" err="1"/>
              <a:t>en</a:t>
            </a:r>
            <a:r>
              <a:rPr lang="en-GB" sz="2400" dirty="0"/>
              <a:t> </a:t>
            </a:r>
            <a:r>
              <a:rPr lang="en-GB" sz="2400" dirty="0" err="1"/>
              <a:t>anglais</a:t>
            </a:r>
            <a:r>
              <a:rPr lang="en-GB" sz="2400" dirty="0"/>
              <a:t>.</a:t>
            </a:r>
          </a:p>
        </p:txBody>
      </p:sp>
      <p:pic>
        <p:nvPicPr>
          <p:cNvPr id="33" name="Picture 32" descr="A cartoon of a child&#10;&#10;Description automatically generated">
            <a:extLst>
              <a:ext uri="{FF2B5EF4-FFF2-40B4-BE49-F238E27FC236}">
                <a16:creationId xmlns:a16="http://schemas.microsoft.com/office/drawing/2014/main" id="{18693FAF-2CBA-43EC-A626-F594AE4A5C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9991" y="977885"/>
            <a:ext cx="1454028" cy="1454028"/>
          </a:xfrm>
          <a:prstGeom prst="rect">
            <a:avLst/>
          </a:prstGeom>
        </p:spPr>
      </p:pic>
      <p:pic>
        <p:nvPicPr>
          <p:cNvPr id="35" name="Picture 34" descr="A cartoon of a child&#10;&#10;Description automatically generated">
            <a:extLst>
              <a:ext uri="{FF2B5EF4-FFF2-40B4-BE49-F238E27FC236}">
                <a16:creationId xmlns:a16="http://schemas.microsoft.com/office/drawing/2014/main" id="{02CD2105-FD33-4E71-98C9-0ABE6BBE12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64519" y="1245094"/>
            <a:ext cx="769213" cy="769213"/>
          </a:xfrm>
          <a:prstGeom prst="rect">
            <a:avLst/>
          </a:prstGeom>
        </p:spPr>
      </p:pic>
      <p:pic>
        <p:nvPicPr>
          <p:cNvPr id="37" name="Picture 36">
            <a:extLst>
              <a:ext uri="{FF2B5EF4-FFF2-40B4-BE49-F238E27FC236}">
                <a16:creationId xmlns:a16="http://schemas.microsoft.com/office/drawing/2014/main" id="{651F666A-15FD-40E2-AE20-B052DD6466A1}"/>
              </a:ext>
            </a:extLst>
          </p:cNvPr>
          <p:cNvPicPr>
            <a:picLocks noChangeAspect="1"/>
          </p:cNvPicPr>
          <p:nvPr/>
        </p:nvPicPr>
        <p:blipFill>
          <a:blip r:embed="rId14"/>
          <a:stretch>
            <a:fillRect/>
          </a:stretch>
        </p:blipFill>
        <p:spPr>
          <a:xfrm>
            <a:off x="6271315" y="1191040"/>
            <a:ext cx="1030275" cy="806559"/>
          </a:xfrm>
          <a:prstGeom prst="rect">
            <a:avLst/>
          </a:prstGeom>
        </p:spPr>
      </p:pic>
    </p:spTree>
    <p:extLst>
      <p:ext uri="{BB962C8B-B14F-4D97-AF65-F5344CB8AC3E}">
        <p14:creationId xmlns:p14="http://schemas.microsoft.com/office/powerpoint/2010/main" val="29474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DAC9C2-DFB4-48C8-8026-10EC5AB18400}"/>
              </a:ext>
            </a:extLst>
          </p:cNvPr>
          <p:cNvSpPr>
            <a:spLocks noGrp="1"/>
          </p:cNvSpPr>
          <p:nvPr>
            <p:ph type="title"/>
          </p:nvPr>
        </p:nvSpPr>
        <p:spPr>
          <a:xfrm>
            <a:off x="-1" y="213557"/>
            <a:ext cx="5745707"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a:t>
            </a:r>
          </a:p>
        </p:txBody>
      </p:sp>
      <p:pic>
        <p:nvPicPr>
          <p:cNvPr id="4" name="Picture 3">
            <a:extLst>
              <a:ext uri="{FF2B5EF4-FFF2-40B4-BE49-F238E27FC236}">
                <a16:creationId xmlns:a16="http://schemas.microsoft.com/office/drawing/2014/main" id="{CD4CFBC7-F639-47C3-A0BE-E14AA5FA1D43}"/>
              </a:ext>
            </a:extLst>
          </p:cNvPr>
          <p:cNvPicPr>
            <a:picLocks noChangeAspect="1"/>
          </p:cNvPicPr>
          <p:nvPr/>
        </p:nvPicPr>
        <p:blipFill>
          <a:blip r:embed="rId3"/>
          <a:stretch>
            <a:fillRect/>
          </a:stretch>
        </p:blipFill>
        <p:spPr>
          <a:xfrm>
            <a:off x="9842126" y="213557"/>
            <a:ext cx="2170364" cy="536494"/>
          </a:xfrm>
          <a:prstGeom prst="rect">
            <a:avLst/>
          </a:prstGeom>
        </p:spPr>
      </p:pic>
      <p:pic>
        <p:nvPicPr>
          <p:cNvPr id="5" name="Picture 2" descr="Quiet Sign Clip Art">
            <a:extLst>
              <a:ext uri="{FF2B5EF4-FFF2-40B4-BE49-F238E27FC236}">
                <a16:creationId xmlns:a16="http://schemas.microsoft.com/office/drawing/2014/main" id="{1B58F66E-0EC2-49C1-A4AD-500529367B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15"/>
          <a:stretch/>
        </p:blipFill>
        <p:spPr bwMode="auto">
          <a:xfrm>
            <a:off x="4625381" y="994384"/>
            <a:ext cx="1866519" cy="224763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a:extLst>
              <a:ext uri="{FF2B5EF4-FFF2-40B4-BE49-F238E27FC236}">
                <a16:creationId xmlns:a16="http://schemas.microsoft.com/office/drawing/2014/main" id="{6D4C03D2-2D3B-4B09-9C54-443422EB0408}"/>
              </a:ext>
            </a:extLst>
          </p:cNvPr>
          <p:cNvSpPr/>
          <p:nvPr/>
        </p:nvSpPr>
        <p:spPr>
          <a:xfrm>
            <a:off x="6942899" y="750051"/>
            <a:ext cx="3597081" cy="1654070"/>
          </a:xfrm>
          <a:prstGeom prst="wedgeRoundRectCallout">
            <a:avLst>
              <a:gd name="adj1" fmla="val -59231"/>
              <a:gd name="adj2" fmla="val 19206"/>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err="1">
                <a:latin typeface="Century Gothic" panose="020B0502020202020204" pitchFamily="34" charset="0"/>
              </a:rPr>
              <a:t>Chut</a:t>
            </a:r>
            <a:r>
              <a:rPr lang="en-GB" sz="7200" dirty="0">
                <a:latin typeface="Century Gothic" panose="020B0502020202020204" pitchFamily="34" charset="0"/>
              </a:rPr>
              <a:t> !</a:t>
            </a:r>
          </a:p>
        </p:txBody>
      </p:sp>
      <p:pic>
        <p:nvPicPr>
          <p:cNvPr id="11" name="Picture 2" descr="C:\Users\wdj\Google Drive\Primary\Y5 SoW\From Tracy\Pronouns\we.png">
            <a:extLst>
              <a:ext uri="{FF2B5EF4-FFF2-40B4-BE49-F238E27FC236}">
                <a16:creationId xmlns:a16="http://schemas.microsoft.com/office/drawing/2014/main" id="{0E235485-AD3C-477F-8B10-6988A373E0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9189" y="3614084"/>
            <a:ext cx="1714262" cy="138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BAC273D-EF3C-4D38-B721-444A742622E9}"/>
              </a:ext>
            </a:extLst>
          </p:cNvPr>
          <p:cNvSpPr txBox="1"/>
          <p:nvPr/>
        </p:nvSpPr>
        <p:spPr>
          <a:xfrm>
            <a:off x="3127945" y="3783419"/>
            <a:ext cx="4102387" cy="1384995"/>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(walk outside)</a:t>
            </a:r>
          </a:p>
          <a:p>
            <a:endParaRPr lang="en-GB" sz="2800" dirty="0">
              <a:solidFill>
                <a:schemeClr val="accent5">
                  <a:lumMod val="50000"/>
                </a:schemeClr>
              </a:solidFill>
              <a:latin typeface="Century Gothic" panose="020B0502020202020204" pitchFamily="34" charset="0"/>
            </a:endParaRPr>
          </a:p>
          <a:p>
            <a:r>
              <a:rPr lang="en-GB" sz="2800" dirty="0">
                <a:solidFill>
                  <a:schemeClr val="accent5">
                    <a:lumMod val="50000"/>
                  </a:schemeClr>
                </a:solidFill>
                <a:latin typeface="Century Gothic" panose="020B0502020202020204" pitchFamily="34" charset="0"/>
              </a:rPr>
              <a:t>_____________________</a:t>
            </a:r>
          </a:p>
        </p:txBody>
      </p:sp>
      <p:sp>
        <p:nvSpPr>
          <p:cNvPr id="13" name="Rectangle 12">
            <a:extLst>
              <a:ext uri="{FF2B5EF4-FFF2-40B4-BE49-F238E27FC236}">
                <a16:creationId xmlns:a16="http://schemas.microsoft.com/office/drawing/2014/main" id="{EB8887E4-7047-4692-9CB8-1222CF20B77C}"/>
              </a:ext>
            </a:extLst>
          </p:cNvPr>
          <p:cNvSpPr/>
          <p:nvPr/>
        </p:nvSpPr>
        <p:spPr>
          <a:xfrm>
            <a:off x="1759785" y="3047499"/>
            <a:ext cx="222368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4" name="Rectangle 13">
            <a:extLst>
              <a:ext uri="{FF2B5EF4-FFF2-40B4-BE49-F238E27FC236}">
                <a16:creationId xmlns:a16="http://schemas.microsoft.com/office/drawing/2014/main" id="{325DADA6-447F-4C22-93F5-F2F4B3E8E7E2}"/>
              </a:ext>
            </a:extLst>
          </p:cNvPr>
          <p:cNvSpPr/>
          <p:nvPr/>
        </p:nvSpPr>
        <p:spPr>
          <a:xfrm>
            <a:off x="7945781" y="3045733"/>
            <a:ext cx="214994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7" name="TextBox 16">
            <a:extLst>
              <a:ext uri="{FF2B5EF4-FFF2-40B4-BE49-F238E27FC236}">
                <a16:creationId xmlns:a16="http://schemas.microsoft.com/office/drawing/2014/main" id="{B1302518-C8EB-4639-BF5A-86B93F17E158}"/>
              </a:ext>
            </a:extLst>
          </p:cNvPr>
          <p:cNvSpPr txBox="1"/>
          <p:nvPr/>
        </p:nvSpPr>
        <p:spPr>
          <a:xfrm>
            <a:off x="3211700" y="4519339"/>
            <a:ext cx="4240934"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Nous </a:t>
            </a:r>
            <a:r>
              <a:rPr lang="en-GB" sz="2800" dirty="0" err="1">
                <a:solidFill>
                  <a:schemeClr val="accent5">
                    <a:lumMod val="50000"/>
                  </a:schemeClr>
                </a:solidFill>
                <a:latin typeface="Century Gothic" panose="020B0502020202020204" pitchFamily="34" charset="0"/>
              </a:rPr>
              <a:t>marchons</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dehors</a:t>
            </a:r>
            <a:r>
              <a:rPr lang="en-GB" sz="2800" dirty="0">
                <a:solidFill>
                  <a:schemeClr val="accent5">
                    <a:lumMod val="50000"/>
                  </a:schemeClr>
                </a:solidFill>
                <a:latin typeface="Century Gothic" panose="020B0502020202020204" pitchFamily="34" charset="0"/>
              </a:rPr>
              <a:t>.</a:t>
            </a:r>
          </a:p>
        </p:txBody>
      </p:sp>
      <p:sp>
        <p:nvSpPr>
          <p:cNvPr id="18" name="Rounded Rectangular Callout 20">
            <a:extLst>
              <a:ext uri="{FF2B5EF4-FFF2-40B4-BE49-F238E27FC236}">
                <a16:creationId xmlns:a16="http://schemas.microsoft.com/office/drawing/2014/main" id="{E607FC81-DD02-4B16-A0B7-4C4598BC7C1F}"/>
              </a:ext>
            </a:extLst>
          </p:cNvPr>
          <p:cNvSpPr/>
          <p:nvPr/>
        </p:nvSpPr>
        <p:spPr>
          <a:xfrm>
            <a:off x="2993451" y="4376426"/>
            <a:ext cx="1243604" cy="809045"/>
          </a:xfrm>
          <a:prstGeom prst="wedgeRoundRectCallout">
            <a:avLst>
              <a:gd name="adj1" fmla="val -40382"/>
              <a:gd name="adj2" fmla="val 69651"/>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Chut</a:t>
            </a:r>
            <a:endParaRPr lang="en-GB" sz="2400" b="1" dirty="0">
              <a:latin typeface="Century Gothic" panose="020B0502020202020204" pitchFamily="34" charset="0"/>
            </a:endParaRPr>
          </a:p>
        </p:txBody>
      </p:sp>
      <p:pic>
        <p:nvPicPr>
          <p:cNvPr id="19" name="Picture 2" descr="Quiet Sign Clip Art">
            <a:extLst>
              <a:ext uri="{FF2B5EF4-FFF2-40B4-BE49-F238E27FC236}">
                <a16:creationId xmlns:a16="http://schemas.microsoft.com/office/drawing/2014/main" id="{69ED98EC-7687-4C5D-8753-F1DE930F2F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015"/>
          <a:stretch/>
        </p:blipFill>
        <p:spPr bwMode="auto">
          <a:xfrm>
            <a:off x="2356259" y="5175306"/>
            <a:ext cx="662124" cy="7053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562D00F-7FDB-47AF-8489-F93426A1280D}"/>
              </a:ext>
            </a:extLst>
          </p:cNvPr>
          <p:cNvPicPr>
            <a:picLocks noChangeAspect="1"/>
          </p:cNvPicPr>
          <p:nvPr/>
        </p:nvPicPr>
        <p:blipFill>
          <a:blip r:embed="rId6"/>
          <a:stretch>
            <a:fillRect/>
          </a:stretch>
        </p:blipFill>
        <p:spPr>
          <a:xfrm>
            <a:off x="8161321" y="3679013"/>
            <a:ext cx="2773514" cy="1679670"/>
          </a:xfrm>
          <a:prstGeom prst="rect">
            <a:avLst/>
          </a:prstGeom>
        </p:spPr>
      </p:pic>
      <p:sp>
        <p:nvSpPr>
          <p:cNvPr id="23" name="TextBox 22">
            <a:extLst>
              <a:ext uri="{FF2B5EF4-FFF2-40B4-BE49-F238E27FC236}">
                <a16:creationId xmlns:a16="http://schemas.microsoft.com/office/drawing/2014/main" id="{0ADB6000-F533-4FBA-84A3-CCCC8C96FEE4}"/>
              </a:ext>
            </a:extLst>
          </p:cNvPr>
          <p:cNvSpPr txBox="1"/>
          <p:nvPr/>
        </p:nvSpPr>
        <p:spPr>
          <a:xfrm>
            <a:off x="7982892" y="5646284"/>
            <a:ext cx="4246219" cy="461665"/>
          </a:xfrm>
          <a:prstGeom prst="rect">
            <a:avLst/>
          </a:prstGeom>
          <a:noFill/>
        </p:spPr>
        <p:txBody>
          <a:bodyPr wrap="square" rtlCol="0">
            <a:spAutoFit/>
          </a:bodyPr>
          <a:lstStyle/>
          <a:p>
            <a:r>
              <a:rPr lang="en-GB" sz="2400" dirty="0"/>
              <a:t>______________</a:t>
            </a:r>
          </a:p>
        </p:txBody>
      </p:sp>
      <p:sp>
        <p:nvSpPr>
          <p:cNvPr id="24" name="TextBox 23">
            <a:extLst>
              <a:ext uri="{FF2B5EF4-FFF2-40B4-BE49-F238E27FC236}">
                <a16:creationId xmlns:a16="http://schemas.microsoft.com/office/drawing/2014/main" id="{D197A04E-6CC9-4362-9E49-1FEF7FCCC798}"/>
              </a:ext>
            </a:extLst>
          </p:cNvPr>
          <p:cNvSpPr txBox="1"/>
          <p:nvPr/>
        </p:nvSpPr>
        <p:spPr>
          <a:xfrm>
            <a:off x="8075408" y="5368442"/>
            <a:ext cx="2149948" cy="707886"/>
          </a:xfrm>
          <a:prstGeom prst="rect">
            <a:avLst/>
          </a:prstGeom>
          <a:noFill/>
        </p:spPr>
        <p:txBody>
          <a:bodyPr wrap="square" rtlCol="0">
            <a:spAutoFit/>
          </a:bodyPr>
          <a:lstStyle/>
          <a:p>
            <a:r>
              <a:rPr lang="en-GB" sz="4000" b="1" dirty="0">
                <a:solidFill>
                  <a:srgbClr val="002060"/>
                </a:solidFill>
                <a:sym typeface="Wingdings" panose="05000000000000000000" pitchFamily="2" charset="2"/>
              </a:rPr>
              <a:t> 1A</a:t>
            </a:r>
            <a:endParaRPr lang="en-GB" sz="4000" b="1" dirty="0">
              <a:solidFill>
                <a:srgbClr val="002060"/>
              </a:solidFill>
            </a:endParaRPr>
          </a:p>
        </p:txBody>
      </p:sp>
      <p:sp>
        <p:nvSpPr>
          <p:cNvPr id="25" name="Rectangle: Rounded Corners 24">
            <a:extLst>
              <a:ext uri="{FF2B5EF4-FFF2-40B4-BE49-F238E27FC236}">
                <a16:creationId xmlns:a16="http://schemas.microsoft.com/office/drawing/2014/main" id="{38BCF379-32C3-4FEF-A680-2AAD7081D9EA}"/>
              </a:ext>
            </a:extLst>
          </p:cNvPr>
          <p:cNvSpPr/>
          <p:nvPr/>
        </p:nvSpPr>
        <p:spPr>
          <a:xfrm>
            <a:off x="8161321" y="4871984"/>
            <a:ext cx="1405760" cy="523487"/>
          </a:xfrm>
          <a:custGeom>
            <a:avLst/>
            <a:gdLst>
              <a:gd name="connsiteX0" fmla="*/ 0 w 1405760"/>
              <a:gd name="connsiteY0" fmla="*/ 87250 h 523487"/>
              <a:gd name="connsiteX1" fmla="*/ 87250 w 1405760"/>
              <a:gd name="connsiteY1" fmla="*/ 0 h 523487"/>
              <a:gd name="connsiteX2" fmla="*/ 473045 w 1405760"/>
              <a:gd name="connsiteY2" fmla="*/ 0 h 523487"/>
              <a:gd name="connsiteX3" fmla="*/ 895777 w 1405760"/>
              <a:gd name="connsiteY3" fmla="*/ 0 h 523487"/>
              <a:gd name="connsiteX4" fmla="*/ 1318510 w 1405760"/>
              <a:gd name="connsiteY4" fmla="*/ 0 h 523487"/>
              <a:gd name="connsiteX5" fmla="*/ 1405760 w 1405760"/>
              <a:gd name="connsiteY5" fmla="*/ 87250 h 523487"/>
              <a:gd name="connsiteX6" fmla="*/ 1405760 w 1405760"/>
              <a:gd name="connsiteY6" fmla="*/ 436237 h 523487"/>
              <a:gd name="connsiteX7" fmla="*/ 1318510 w 1405760"/>
              <a:gd name="connsiteY7" fmla="*/ 523487 h 523487"/>
              <a:gd name="connsiteX8" fmla="*/ 883465 w 1405760"/>
              <a:gd name="connsiteY8" fmla="*/ 523487 h 523487"/>
              <a:gd name="connsiteX9" fmla="*/ 497670 w 1405760"/>
              <a:gd name="connsiteY9" fmla="*/ 523487 h 523487"/>
              <a:gd name="connsiteX10" fmla="*/ 87250 w 1405760"/>
              <a:gd name="connsiteY10" fmla="*/ 523487 h 523487"/>
              <a:gd name="connsiteX11" fmla="*/ 0 w 1405760"/>
              <a:gd name="connsiteY11" fmla="*/ 436237 h 523487"/>
              <a:gd name="connsiteX12" fmla="*/ 0 w 1405760"/>
              <a:gd name="connsiteY12" fmla="*/ 87250 h 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5760" h="523487" extrusionOk="0">
                <a:moveTo>
                  <a:pt x="0" y="87250"/>
                </a:moveTo>
                <a:cubicBezTo>
                  <a:pt x="-9130" y="37380"/>
                  <a:pt x="42120" y="-806"/>
                  <a:pt x="87250" y="0"/>
                </a:cubicBezTo>
                <a:cubicBezTo>
                  <a:pt x="167827" y="-25775"/>
                  <a:pt x="337752" y="4249"/>
                  <a:pt x="473045" y="0"/>
                </a:cubicBezTo>
                <a:cubicBezTo>
                  <a:pt x="608338" y="-4249"/>
                  <a:pt x="730414" y="46524"/>
                  <a:pt x="895777" y="0"/>
                </a:cubicBezTo>
                <a:cubicBezTo>
                  <a:pt x="1061140" y="-46524"/>
                  <a:pt x="1137223" y="381"/>
                  <a:pt x="1318510" y="0"/>
                </a:cubicBezTo>
                <a:cubicBezTo>
                  <a:pt x="1360685" y="-11264"/>
                  <a:pt x="1409987" y="39009"/>
                  <a:pt x="1405760" y="87250"/>
                </a:cubicBezTo>
                <a:cubicBezTo>
                  <a:pt x="1445588" y="236334"/>
                  <a:pt x="1383500" y="327917"/>
                  <a:pt x="1405760" y="436237"/>
                </a:cubicBezTo>
                <a:cubicBezTo>
                  <a:pt x="1399310" y="478613"/>
                  <a:pt x="1353793" y="528201"/>
                  <a:pt x="1318510" y="523487"/>
                </a:cubicBezTo>
                <a:cubicBezTo>
                  <a:pt x="1130784" y="542610"/>
                  <a:pt x="1076784" y="498949"/>
                  <a:pt x="883465" y="523487"/>
                </a:cubicBezTo>
                <a:cubicBezTo>
                  <a:pt x="690146" y="548025"/>
                  <a:pt x="578818" y="516461"/>
                  <a:pt x="497670" y="523487"/>
                </a:cubicBezTo>
                <a:cubicBezTo>
                  <a:pt x="416522" y="530513"/>
                  <a:pt x="203413" y="497156"/>
                  <a:pt x="87250" y="523487"/>
                </a:cubicBezTo>
                <a:cubicBezTo>
                  <a:pt x="41334" y="520967"/>
                  <a:pt x="11409" y="487545"/>
                  <a:pt x="0" y="436237"/>
                </a:cubicBezTo>
                <a:cubicBezTo>
                  <a:pt x="-12740" y="295640"/>
                  <a:pt x="8145" y="260788"/>
                  <a:pt x="0" y="87250"/>
                </a:cubicBezTo>
                <a:close/>
              </a:path>
            </a:pathLst>
          </a:custGeom>
          <a:noFill/>
          <a:ln w="76200">
            <a:solidFill>
              <a:srgbClr val="EF4036"/>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60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4" grpId="0"/>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0" y="213557"/>
            <a:ext cx="6673755"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 [1/2]</a:t>
            </a:r>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extLst>
              <p:ext uri="{D42A27DB-BD31-4B8C-83A1-F6EECF244321}">
                <p14:modId xmlns:p14="http://schemas.microsoft.com/office/powerpoint/2010/main" val="2771957121"/>
              </p:ext>
            </p:extLst>
          </p:nvPr>
        </p:nvGraphicFramePr>
        <p:xfrm>
          <a:off x="31217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4" y="1688655"/>
            <a:ext cx="394269" cy="461665"/>
          </a:xfrm>
          <a:prstGeom prst="rect">
            <a:avLst/>
          </a:prstGeom>
          <a:noFill/>
        </p:spPr>
        <p:txBody>
          <a:bodyPr wrap="square" rtlCol="0">
            <a:spAutoFit/>
          </a:bodyPr>
          <a:lstStyle/>
          <a:p>
            <a:r>
              <a:rPr lang="en-GB" sz="2400" b="1" dirty="0">
                <a:solidFill>
                  <a:srgbClr val="002060"/>
                </a:solidFill>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r>
              <a:rPr lang="en-GB" sz="2400" b="1" dirty="0">
                <a:solidFill>
                  <a:srgbClr val="002060"/>
                </a:solidFill>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r>
              <a:rPr lang="en-GB" sz="2400" b="1" dirty="0">
                <a:solidFill>
                  <a:srgbClr val="002060"/>
                </a:solidFill>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r>
              <a:rPr lang="en-GB" sz="2400" b="1" dirty="0">
                <a:solidFill>
                  <a:srgbClr val="002060"/>
                </a:solidFill>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r>
              <a:rPr lang="en-GB" sz="2400" b="1" dirty="0">
                <a:solidFill>
                  <a:srgbClr val="002060"/>
                </a:solidFill>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r>
              <a:rPr lang="en-GB" sz="2400" b="1" dirty="0">
                <a:solidFill>
                  <a:srgbClr val="002060"/>
                </a:solidFill>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5" y="-34024"/>
            <a:ext cx="1975275" cy="1329043"/>
          </a:xfrm>
          <a:prstGeom prst="rect">
            <a:avLst/>
          </a:prstGeom>
        </p:spPr>
      </p:pic>
      <p:pic>
        <p:nvPicPr>
          <p:cNvPr id="23" name="Picture 22">
            <a:extLst>
              <a:ext uri="{FF2B5EF4-FFF2-40B4-BE49-F238E27FC236}">
                <a16:creationId xmlns:a16="http://schemas.microsoft.com/office/drawing/2014/main" id="{B25CA538-D5AB-47BA-BFE6-43E77F3E1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020" y="1678711"/>
            <a:ext cx="1056165" cy="919744"/>
          </a:xfrm>
          <a:prstGeom prst="rect">
            <a:avLst/>
          </a:prstGeom>
        </p:spPr>
      </p:pic>
      <p:pic>
        <p:nvPicPr>
          <p:cNvPr id="25" name="Picture 2" descr="C:\Users\wdj\Google Drive\Primary\Y5 SoW\From Tracy\Pronouns\i.png">
            <a:extLst>
              <a:ext uri="{FF2B5EF4-FFF2-40B4-BE49-F238E27FC236}">
                <a16:creationId xmlns:a16="http://schemas.microsoft.com/office/drawing/2014/main" id="{6949EA02-5327-46A0-837C-E90E984990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657" y="2998565"/>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we.png">
            <a:extLst>
              <a:ext uri="{FF2B5EF4-FFF2-40B4-BE49-F238E27FC236}">
                <a16:creationId xmlns:a16="http://schemas.microsoft.com/office/drawing/2014/main" id="{DE18A89D-FEB6-4D2D-85CE-58F9674E41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6661" y="3035755"/>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9402422F-5E21-4255-9B82-1A59D68FA44C}"/>
              </a:ext>
            </a:extLst>
          </p:cNvPr>
          <p:cNvSpPr txBox="1"/>
          <p:nvPr/>
        </p:nvSpPr>
        <p:spPr>
          <a:xfrm>
            <a:off x="1049976" y="2598455"/>
            <a:ext cx="2643330" cy="400110"/>
          </a:xfrm>
          <a:prstGeom prst="rect">
            <a:avLst/>
          </a:prstGeom>
          <a:noFill/>
        </p:spPr>
        <p:txBody>
          <a:bodyPr wrap="square" rtlCol="0">
            <a:spAutoFit/>
          </a:bodyPr>
          <a:lstStyle/>
          <a:p>
            <a:r>
              <a:rPr lang="en-GB" sz="2000" dirty="0">
                <a:solidFill>
                  <a:srgbClr val="002060"/>
                </a:solidFill>
              </a:rPr>
              <a:t>work in house</a:t>
            </a:r>
          </a:p>
        </p:txBody>
      </p:sp>
      <p:graphicFrame>
        <p:nvGraphicFramePr>
          <p:cNvPr id="31" name="Table 4">
            <a:extLst>
              <a:ext uri="{FF2B5EF4-FFF2-40B4-BE49-F238E27FC236}">
                <a16:creationId xmlns:a16="http://schemas.microsoft.com/office/drawing/2014/main" id="{87476C51-CD76-4471-AF5F-C395ABBCD9C7}"/>
              </a:ext>
            </a:extLst>
          </p:cNvPr>
          <p:cNvGraphicFramePr>
            <a:graphicFrameLocks noGrp="1"/>
          </p:cNvGraphicFramePr>
          <p:nvPr>
            <p:extLst>
              <p:ext uri="{D42A27DB-BD31-4B8C-83A1-F6EECF244321}">
                <p14:modId xmlns:p14="http://schemas.microsoft.com/office/powerpoint/2010/main" val="1000758630"/>
              </p:ext>
            </p:extLst>
          </p:nvPr>
        </p:nvGraphicFramePr>
        <p:xfrm>
          <a:off x="438362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33" name="Picture 2" descr="C:\Users\wdj\Google Drive\Primary\Y5 SoW\From Tracy\Pronouns\i.png">
            <a:extLst>
              <a:ext uri="{FF2B5EF4-FFF2-40B4-BE49-F238E27FC236}">
                <a16:creationId xmlns:a16="http://schemas.microsoft.com/office/drawing/2014/main" id="{053803C1-9441-4C96-835C-3A67A7B1A0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107" y="2998565"/>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we.png">
            <a:extLst>
              <a:ext uri="{FF2B5EF4-FFF2-40B4-BE49-F238E27FC236}">
                <a16:creationId xmlns:a16="http://schemas.microsoft.com/office/drawing/2014/main" id="{6237FDBB-7DBB-476D-A51F-0D267E1515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8111" y="3035755"/>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59612FCF-681A-413F-BCA5-EBF6CB2A2492}"/>
              </a:ext>
            </a:extLst>
          </p:cNvPr>
          <p:cNvSpPr txBox="1"/>
          <p:nvPr/>
        </p:nvSpPr>
        <p:spPr>
          <a:xfrm>
            <a:off x="4972746" y="2635645"/>
            <a:ext cx="2643330" cy="400110"/>
          </a:xfrm>
          <a:prstGeom prst="rect">
            <a:avLst/>
          </a:prstGeom>
          <a:noFill/>
        </p:spPr>
        <p:txBody>
          <a:bodyPr wrap="square" rtlCol="0">
            <a:spAutoFit/>
          </a:bodyPr>
          <a:lstStyle/>
          <a:p>
            <a:pPr algn="ctr"/>
            <a:r>
              <a:rPr lang="en-GB" sz="2000" dirty="0">
                <a:solidFill>
                  <a:srgbClr val="002060"/>
                </a:solidFill>
              </a:rPr>
              <a:t>watch a film</a:t>
            </a:r>
          </a:p>
        </p:txBody>
      </p:sp>
      <p:graphicFrame>
        <p:nvGraphicFramePr>
          <p:cNvPr id="36" name="Table 4">
            <a:extLst>
              <a:ext uri="{FF2B5EF4-FFF2-40B4-BE49-F238E27FC236}">
                <a16:creationId xmlns:a16="http://schemas.microsoft.com/office/drawing/2014/main" id="{9D518FDC-07C8-4391-B51D-8FE331560DB2}"/>
              </a:ext>
            </a:extLst>
          </p:cNvPr>
          <p:cNvGraphicFramePr>
            <a:graphicFrameLocks noGrp="1"/>
          </p:cNvGraphicFramePr>
          <p:nvPr>
            <p:extLst>
              <p:ext uri="{D42A27DB-BD31-4B8C-83A1-F6EECF244321}">
                <p14:modId xmlns:p14="http://schemas.microsoft.com/office/powerpoint/2010/main" val="238605055"/>
              </p:ext>
            </p:extLst>
          </p:nvPr>
        </p:nvGraphicFramePr>
        <p:xfrm>
          <a:off x="8450407" y="1411285"/>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38" name="Picture 2" descr="C:\Users\wdj\Google Drive\Primary\Y5 SoW\From Tracy\Pronouns\i.png">
            <a:extLst>
              <a:ext uri="{FF2B5EF4-FFF2-40B4-BE49-F238E27FC236}">
                <a16:creationId xmlns:a16="http://schemas.microsoft.com/office/drawing/2014/main" id="{06D671C3-79B6-4974-9C8E-5E2173FDBD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6893" y="3018352"/>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wdj\Google Drive\Primary\Y5 SoW\From Tracy\Pronouns\we.png">
            <a:extLst>
              <a:ext uri="{FF2B5EF4-FFF2-40B4-BE49-F238E27FC236}">
                <a16:creationId xmlns:a16="http://schemas.microsoft.com/office/drawing/2014/main" id="{7ACE0BD2-E4E8-4C38-94C7-1C2716D941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9093" y="3063041"/>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1FD181CC-C44D-4150-961F-85891F133CEC}"/>
              </a:ext>
            </a:extLst>
          </p:cNvPr>
          <p:cNvSpPr txBox="1"/>
          <p:nvPr/>
        </p:nvSpPr>
        <p:spPr>
          <a:xfrm>
            <a:off x="9027284" y="2625741"/>
            <a:ext cx="2643330" cy="400110"/>
          </a:xfrm>
          <a:prstGeom prst="rect">
            <a:avLst/>
          </a:prstGeom>
          <a:noFill/>
        </p:spPr>
        <p:txBody>
          <a:bodyPr wrap="square" rtlCol="0">
            <a:spAutoFit/>
          </a:bodyPr>
          <a:lstStyle/>
          <a:p>
            <a:pPr algn="ctr"/>
            <a:r>
              <a:rPr lang="en-GB" sz="2000" dirty="0">
                <a:solidFill>
                  <a:srgbClr val="002060"/>
                </a:solidFill>
              </a:rPr>
              <a:t>speak French</a:t>
            </a:r>
          </a:p>
        </p:txBody>
      </p:sp>
      <p:pic>
        <p:nvPicPr>
          <p:cNvPr id="41" name="Picture 40">
            <a:extLst>
              <a:ext uri="{FF2B5EF4-FFF2-40B4-BE49-F238E27FC236}">
                <a16:creationId xmlns:a16="http://schemas.microsoft.com/office/drawing/2014/main" id="{E4B59455-ACDE-4E1B-B668-57B1F18F32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6809" y="1742873"/>
            <a:ext cx="902289" cy="787999"/>
          </a:xfrm>
          <a:prstGeom prst="rect">
            <a:avLst/>
          </a:prstGeom>
        </p:spPr>
      </p:pic>
      <p:pic>
        <p:nvPicPr>
          <p:cNvPr id="42" name="Picture 41">
            <a:extLst>
              <a:ext uri="{FF2B5EF4-FFF2-40B4-BE49-F238E27FC236}">
                <a16:creationId xmlns:a16="http://schemas.microsoft.com/office/drawing/2014/main" id="{EF907A48-8D8C-422C-965E-2674E7315B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8296" y="1559660"/>
            <a:ext cx="1046115" cy="980733"/>
          </a:xfrm>
          <a:prstGeom prst="rect">
            <a:avLst/>
          </a:prstGeom>
        </p:spPr>
      </p:pic>
      <p:graphicFrame>
        <p:nvGraphicFramePr>
          <p:cNvPr id="43" name="Table 4">
            <a:extLst>
              <a:ext uri="{FF2B5EF4-FFF2-40B4-BE49-F238E27FC236}">
                <a16:creationId xmlns:a16="http://schemas.microsoft.com/office/drawing/2014/main" id="{56684234-6DC1-4F46-8D60-80495A4BA276}"/>
              </a:ext>
            </a:extLst>
          </p:cNvPr>
          <p:cNvGraphicFramePr>
            <a:graphicFrameLocks noGrp="1"/>
          </p:cNvGraphicFramePr>
          <p:nvPr>
            <p:extLst>
              <p:ext uri="{D42A27DB-BD31-4B8C-83A1-F6EECF244321}">
                <p14:modId xmlns:p14="http://schemas.microsoft.com/office/powerpoint/2010/main" val="1400580715"/>
              </p:ext>
            </p:extLst>
          </p:nvPr>
        </p:nvGraphicFramePr>
        <p:xfrm>
          <a:off x="31217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47" name="Picture 2" descr="C:\Users\wdj\Google Drive\Primary\Y5 SoW\From Tracy\Pronouns\i.png">
            <a:extLst>
              <a:ext uri="{FF2B5EF4-FFF2-40B4-BE49-F238E27FC236}">
                <a16:creationId xmlns:a16="http://schemas.microsoft.com/office/drawing/2014/main" id="{1639C553-D638-467B-A173-5FE9B999A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2848" y="5593643"/>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C:\Users\wdj\Google Drive\Primary\Y5 SoW\From Tracy\Pronouns\we.png">
            <a:extLst>
              <a:ext uri="{FF2B5EF4-FFF2-40B4-BE49-F238E27FC236}">
                <a16:creationId xmlns:a16="http://schemas.microsoft.com/office/drawing/2014/main" id="{3EC33D55-E1EE-4892-9778-7541FC880F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020" y="5613811"/>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C8E475CA-3765-4CAC-BEC0-F6359F60D274}"/>
              </a:ext>
            </a:extLst>
          </p:cNvPr>
          <p:cNvSpPr txBox="1"/>
          <p:nvPr/>
        </p:nvSpPr>
        <p:spPr>
          <a:xfrm>
            <a:off x="883792" y="5166517"/>
            <a:ext cx="2643330" cy="400110"/>
          </a:xfrm>
          <a:prstGeom prst="rect">
            <a:avLst/>
          </a:prstGeom>
          <a:noFill/>
        </p:spPr>
        <p:txBody>
          <a:bodyPr wrap="square" rtlCol="0">
            <a:spAutoFit/>
          </a:bodyPr>
          <a:lstStyle/>
          <a:p>
            <a:pPr algn="ctr"/>
            <a:r>
              <a:rPr lang="en-GB" sz="2000" dirty="0">
                <a:solidFill>
                  <a:srgbClr val="002060"/>
                </a:solidFill>
              </a:rPr>
              <a:t>walk outside</a:t>
            </a:r>
          </a:p>
        </p:txBody>
      </p:sp>
      <p:graphicFrame>
        <p:nvGraphicFramePr>
          <p:cNvPr id="50" name="Table 4">
            <a:extLst>
              <a:ext uri="{FF2B5EF4-FFF2-40B4-BE49-F238E27FC236}">
                <a16:creationId xmlns:a16="http://schemas.microsoft.com/office/drawing/2014/main" id="{B9D1A1AC-08A5-4083-94D9-7D0DB39771CD}"/>
              </a:ext>
            </a:extLst>
          </p:cNvPr>
          <p:cNvGraphicFramePr>
            <a:graphicFrameLocks noGrp="1"/>
          </p:cNvGraphicFramePr>
          <p:nvPr>
            <p:extLst>
              <p:ext uri="{D42A27DB-BD31-4B8C-83A1-F6EECF244321}">
                <p14:modId xmlns:p14="http://schemas.microsoft.com/office/powerpoint/2010/main" val="1381973043"/>
              </p:ext>
            </p:extLst>
          </p:nvPr>
        </p:nvGraphicFramePr>
        <p:xfrm>
          <a:off x="438362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51" name="Picture 2" descr="C:\Users\wdj\Google Drive\Primary\Y5 SoW\From Tracy\Pronouns\i.png">
            <a:extLst>
              <a:ext uri="{FF2B5EF4-FFF2-40B4-BE49-F238E27FC236}">
                <a16:creationId xmlns:a16="http://schemas.microsoft.com/office/drawing/2014/main" id="{DB827BC3-6C60-46AA-8C46-DCD610728B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1567" y="5586615"/>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C:\Users\wdj\Google Drive\Primary\Y5 SoW\From Tracy\Pronouns\we.png">
            <a:extLst>
              <a:ext uri="{FF2B5EF4-FFF2-40B4-BE49-F238E27FC236}">
                <a16:creationId xmlns:a16="http://schemas.microsoft.com/office/drawing/2014/main" id="{CEAB72D9-38F3-4850-9DE1-D110063D92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8362" y="5607241"/>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DFFAB073-FBB6-4D70-A67A-7DA99554F56B}"/>
              </a:ext>
            </a:extLst>
          </p:cNvPr>
          <p:cNvSpPr txBox="1"/>
          <p:nvPr/>
        </p:nvSpPr>
        <p:spPr>
          <a:xfrm>
            <a:off x="4972746" y="5230723"/>
            <a:ext cx="2643330" cy="400110"/>
          </a:xfrm>
          <a:prstGeom prst="rect">
            <a:avLst/>
          </a:prstGeom>
          <a:noFill/>
        </p:spPr>
        <p:txBody>
          <a:bodyPr wrap="square" rtlCol="0">
            <a:spAutoFit/>
          </a:bodyPr>
          <a:lstStyle/>
          <a:p>
            <a:pPr algn="ctr"/>
            <a:r>
              <a:rPr lang="en-GB" sz="2000" dirty="0">
                <a:solidFill>
                  <a:srgbClr val="002060"/>
                </a:solidFill>
              </a:rPr>
              <a:t>like the dog</a:t>
            </a:r>
          </a:p>
        </p:txBody>
      </p:sp>
      <p:graphicFrame>
        <p:nvGraphicFramePr>
          <p:cNvPr id="54" name="Table 4">
            <a:extLst>
              <a:ext uri="{FF2B5EF4-FFF2-40B4-BE49-F238E27FC236}">
                <a16:creationId xmlns:a16="http://schemas.microsoft.com/office/drawing/2014/main" id="{17C5DA7D-27E7-4276-9E70-B423792A2186}"/>
              </a:ext>
            </a:extLst>
          </p:cNvPr>
          <p:cNvGraphicFramePr>
            <a:graphicFrameLocks noGrp="1"/>
          </p:cNvGraphicFramePr>
          <p:nvPr>
            <p:extLst>
              <p:ext uri="{D42A27DB-BD31-4B8C-83A1-F6EECF244321}">
                <p14:modId xmlns:p14="http://schemas.microsoft.com/office/powerpoint/2010/main" val="3442970944"/>
              </p:ext>
            </p:extLst>
          </p:nvPr>
        </p:nvGraphicFramePr>
        <p:xfrm>
          <a:off x="8450407" y="4006363"/>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55" name="Picture 2" descr="C:\Users\wdj\Google Drive\Primary\Y5 SoW\From Tracy\Pronouns\i.png">
            <a:extLst>
              <a:ext uri="{FF2B5EF4-FFF2-40B4-BE49-F238E27FC236}">
                <a16:creationId xmlns:a16="http://schemas.microsoft.com/office/drawing/2014/main" id="{3CF89186-6BB4-4728-804A-A356C524B4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0991" y="5640827"/>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descr="C:\Users\wdj\Google Drive\Primary\Y5 SoW\From Tracy\Pronouns\we.png">
            <a:extLst>
              <a:ext uri="{FF2B5EF4-FFF2-40B4-BE49-F238E27FC236}">
                <a16:creationId xmlns:a16="http://schemas.microsoft.com/office/drawing/2014/main" id="{718B00A9-95A5-4580-BE91-6282F4F070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4119" y="5668023"/>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A6A6B010-2628-4FB7-ACF1-6CFAB76BCD76}"/>
              </a:ext>
            </a:extLst>
          </p:cNvPr>
          <p:cNvSpPr txBox="1"/>
          <p:nvPr/>
        </p:nvSpPr>
        <p:spPr>
          <a:xfrm>
            <a:off x="9027284" y="5220819"/>
            <a:ext cx="2643330" cy="400110"/>
          </a:xfrm>
          <a:prstGeom prst="rect">
            <a:avLst/>
          </a:prstGeom>
          <a:noFill/>
        </p:spPr>
        <p:txBody>
          <a:bodyPr wrap="square" rtlCol="0">
            <a:spAutoFit/>
          </a:bodyPr>
          <a:lstStyle/>
          <a:p>
            <a:pPr algn="ctr"/>
            <a:r>
              <a:rPr lang="en-GB" sz="2000" dirty="0">
                <a:solidFill>
                  <a:srgbClr val="002060"/>
                </a:solidFill>
              </a:rPr>
              <a:t>prepare lunch</a:t>
            </a:r>
          </a:p>
        </p:txBody>
      </p:sp>
      <p:sp>
        <p:nvSpPr>
          <p:cNvPr id="62" name="Heart 61">
            <a:extLst>
              <a:ext uri="{FF2B5EF4-FFF2-40B4-BE49-F238E27FC236}">
                <a16:creationId xmlns:a16="http://schemas.microsoft.com/office/drawing/2014/main" id="{E4925C8F-0210-4A60-A528-AA3797115D63}"/>
              </a:ext>
            </a:extLst>
          </p:cNvPr>
          <p:cNvSpPr/>
          <p:nvPr/>
        </p:nvSpPr>
        <p:spPr>
          <a:xfrm>
            <a:off x="5338825" y="4339935"/>
            <a:ext cx="834517" cy="782052"/>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a:extLst>
              <a:ext uri="{FF2B5EF4-FFF2-40B4-BE49-F238E27FC236}">
                <a16:creationId xmlns:a16="http://schemas.microsoft.com/office/drawing/2014/main" id="{8CE6BAF6-15AE-46D0-9A35-D844AEAA75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6604" y="4094199"/>
            <a:ext cx="531354" cy="1139716"/>
          </a:xfrm>
          <a:prstGeom prst="rect">
            <a:avLst/>
          </a:prstGeom>
        </p:spPr>
      </p:pic>
      <p:pic>
        <p:nvPicPr>
          <p:cNvPr id="64" name="Picture 63">
            <a:extLst>
              <a:ext uri="{FF2B5EF4-FFF2-40B4-BE49-F238E27FC236}">
                <a16:creationId xmlns:a16="http://schemas.microsoft.com/office/drawing/2014/main" id="{9291B826-D311-4DB3-95DE-01B3D1E48C8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397" t="12936" r="34472"/>
          <a:stretch/>
        </p:blipFill>
        <p:spPr>
          <a:xfrm>
            <a:off x="1917915" y="4082968"/>
            <a:ext cx="675483" cy="1029545"/>
          </a:xfrm>
          <a:prstGeom prst="rect">
            <a:avLst/>
          </a:prstGeom>
        </p:spPr>
      </p:pic>
      <p:grpSp>
        <p:nvGrpSpPr>
          <p:cNvPr id="65" name="Group 64">
            <a:extLst>
              <a:ext uri="{FF2B5EF4-FFF2-40B4-BE49-F238E27FC236}">
                <a16:creationId xmlns:a16="http://schemas.microsoft.com/office/drawing/2014/main" id="{9E5E8BCB-CC88-4CE1-8E42-217A122B1160}"/>
              </a:ext>
            </a:extLst>
          </p:cNvPr>
          <p:cNvGrpSpPr/>
          <p:nvPr/>
        </p:nvGrpSpPr>
        <p:grpSpPr>
          <a:xfrm>
            <a:off x="8946751" y="4363287"/>
            <a:ext cx="1139759" cy="875127"/>
            <a:chOff x="3387871" y="1151298"/>
            <a:chExt cx="2069160" cy="1415313"/>
          </a:xfrm>
        </p:grpSpPr>
        <p:pic>
          <p:nvPicPr>
            <p:cNvPr id="66" name="Picture 65">
              <a:extLst>
                <a:ext uri="{FF2B5EF4-FFF2-40B4-BE49-F238E27FC236}">
                  <a16:creationId xmlns:a16="http://schemas.microsoft.com/office/drawing/2014/main" id="{4A91765C-EA5E-4C72-8732-C1146DA007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67" name="Picture 66">
              <a:extLst>
                <a:ext uri="{FF2B5EF4-FFF2-40B4-BE49-F238E27FC236}">
                  <a16:creationId xmlns:a16="http://schemas.microsoft.com/office/drawing/2014/main" id="{4D7C8D69-B319-4F01-A58A-97F30D6F90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68" name="Picture 67">
              <a:extLst>
                <a:ext uri="{FF2B5EF4-FFF2-40B4-BE49-F238E27FC236}">
                  <a16:creationId xmlns:a16="http://schemas.microsoft.com/office/drawing/2014/main" id="{DAB0E437-8188-441A-8CF8-16196CD93E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69" name="Picture 68">
            <a:extLst>
              <a:ext uri="{FF2B5EF4-FFF2-40B4-BE49-F238E27FC236}">
                <a16:creationId xmlns:a16="http://schemas.microsoft.com/office/drawing/2014/main" id="{6B04E570-5894-4E26-9236-D78E752160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56664" y="4247094"/>
            <a:ext cx="1009798" cy="923019"/>
          </a:xfrm>
          <a:prstGeom prst="rect">
            <a:avLst/>
          </a:prstGeom>
        </p:spPr>
      </p:pic>
      <p:pic>
        <p:nvPicPr>
          <p:cNvPr id="70" name="Picture 69" descr="A red white and blue flag in a speech bubble&#10;&#10;Description automatically generated">
            <a:extLst>
              <a:ext uri="{FF2B5EF4-FFF2-40B4-BE49-F238E27FC236}">
                <a16:creationId xmlns:a16="http://schemas.microsoft.com/office/drawing/2014/main" id="{86F1EF53-E061-4C34-A723-C204705CBB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4302" y="1590324"/>
            <a:ext cx="1478040" cy="980734"/>
          </a:xfrm>
          <a:prstGeom prst="rect">
            <a:avLst/>
          </a:prstGeom>
        </p:spPr>
      </p:pic>
      <p:pic>
        <p:nvPicPr>
          <p:cNvPr id="72" name="Picture 71" descr="A cartoon of a house&#10;&#10;Description automatically generated">
            <a:extLst>
              <a:ext uri="{FF2B5EF4-FFF2-40B4-BE49-F238E27FC236}">
                <a16:creationId xmlns:a16="http://schemas.microsoft.com/office/drawing/2014/main" id="{5D5D7A24-6068-403C-ABA3-0B8C1947DC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93088" y="1520896"/>
            <a:ext cx="1688006" cy="1242974"/>
          </a:xfrm>
          <a:prstGeom prst="rect">
            <a:avLst/>
          </a:prstGeom>
        </p:spPr>
      </p:pic>
    </p:spTree>
    <p:extLst>
      <p:ext uri="{BB962C8B-B14F-4D97-AF65-F5344CB8AC3E}">
        <p14:creationId xmlns:p14="http://schemas.microsoft.com/office/powerpoint/2010/main" val="2593293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0" y="213557"/>
            <a:ext cx="6694743"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 [2/2]</a:t>
            </a:r>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4" y="1688655"/>
            <a:ext cx="394269" cy="461665"/>
          </a:xfrm>
          <a:prstGeom prst="rect">
            <a:avLst/>
          </a:prstGeom>
          <a:noFill/>
        </p:spPr>
        <p:txBody>
          <a:bodyPr wrap="square" rtlCol="0">
            <a:spAutoFit/>
          </a:bodyPr>
          <a:lstStyle/>
          <a:p>
            <a:r>
              <a:rPr lang="en-GB" sz="2400" b="1" dirty="0">
                <a:solidFill>
                  <a:srgbClr val="002060"/>
                </a:solidFill>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r>
              <a:rPr lang="en-GB" sz="2400" b="1" dirty="0">
                <a:solidFill>
                  <a:srgbClr val="002060"/>
                </a:solidFill>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r>
              <a:rPr lang="en-GB" sz="2400" b="1" dirty="0">
                <a:solidFill>
                  <a:srgbClr val="002060"/>
                </a:solidFill>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r>
              <a:rPr lang="en-GB" sz="2400" b="1" dirty="0">
                <a:solidFill>
                  <a:srgbClr val="002060"/>
                </a:solidFill>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r>
              <a:rPr lang="en-GB" sz="2400" b="1" dirty="0">
                <a:solidFill>
                  <a:srgbClr val="002060"/>
                </a:solidFill>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r>
              <a:rPr lang="en-GB" sz="2400" b="1" dirty="0">
                <a:solidFill>
                  <a:srgbClr val="002060"/>
                </a:solidFill>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281" y="27940"/>
            <a:ext cx="1975275" cy="1329043"/>
          </a:xfrm>
          <a:prstGeom prst="rect">
            <a:avLst/>
          </a:prstGeom>
        </p:spPr>
      </p:pic>
      <p:pic>
        <p:nvPicPr>
          <p:cNvPr id="25" name="Picture 2" descr="C:\Users\wdj\Google Drive\Primary\Y5 SoW\From Tracy\Pronouns\i.png">
            <a:extLst>
              <a:ext uri="{FF2B5EF4-FFF2-40B4-BE49-F238E27FC236}">
                <a16:creationId xmlns:a16="http://schemas.microsoft.com/office/drawing/2014/main" id="{6949EA02-5327-46A0-837C-E90E984990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657" y="2998565"/>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we.png">
            <a:extLst>
              <a:ext uri="{FF2B5EF4-FFF2-40B4-BE49-F238E27FC236}">
                <a16:creationId xmlns:a16="http://schemas.microsoft.com/office/drawing/2014/main" id="{DE18A89D-FEB6-4D2D-85CE-58F9674E41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6661" y="3035755"/>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9402422F-5E21-4255-9B82-1A59D68FA44C}"/>
              </a:ext>
            </a:extLst>
          </p:cNvPr>
          <p:cNvSpPr txBox="1"/>
          <p:nvPr/>
        </p:nvSpPr>
        <p:spPr>
          <a:xfrm>
            <a:off x="585511" y="2598455"/>
            <a:ext cx="3220288" cy="400110"/>
          </a:xfrm>
          <a:prstGeom prst="rect">
            <a:avLst/>
          </a:prstGeom>
          <a:noFill/>
        </p:spPr>
        <p:txBody>
          <a:bodyPr wrap="square" rtlCol="0">
            <a:spAutoFit/>
          </a:bodyPr>
          <a:lstStyle/>
          <a:p>
            <a:r>
              <a:rPr lang="en-GB" sz="2000" dirty="0">
                <a:solidFill>
                  <a:srgbClr val="002060"/>
                </a:solidFill>
              </a:rPr>
              <a:t>prepare a presentation</a:t>
            </a:r>
          </a:p>
        </p:txBody>
      </p:sp>
      <p:graphicFrame>
        <p:nvGraphicFramePr>
          <p:cNvPr id="31" name="Table 4">
            <a:extLst>
              <a:ext uri="{FF2B5EF4-FFF2-40B4-BE49-F238E27FC236}">
                <a16:creationId xmlns:a16="http://schemas.microsoft.com/office/drawing/2014/main" id="{87476C51-CD76-4471-AF5F-C395ABBCD9C7}"/>
              </a:ext>
            </a:extLst>
          </p:cNvPr>
          <p:cNvGraphicFramePr>
            <a:graphicFrameLocks noGrp="1"/>
          </p:cNvGraphicFramePr>
          <p:nvPr/>
        </p:nvGraphicFramePr>
        <p:xfrm>
          <a:off x="438362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33" name="Picture 2" descr="C:\Users\wdj\Google Drive\Primary\Y5 SoW\From Tracy\Pronouns\i.png">
            <a:extLst>
              <a:ext uri="{FF2B5EF4-FFF2-40B4-BE49-F238E27FC236}">
                <a16:creationId xmlns:a16="http://schemas.microsoft.com/office/drawing/2014/main" id="{053803C1-9441-4C96-835C-3A67A7B1A0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1107" y="2998565"/>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wdj\Google Drive\Primary\Y5 SoW\From Tracy\Pronouns\we.png">
            <a:extLst>
              <a:ext uri="{FF2B5EF4-FFF2-40B4-BE49-F238E27FC236}">
                <a16:creationId xmlns:a16="http://schemas.microsoft.com/office/drawing/2014/main" id="{6237FDBB-7DBB-476D-A51F-0D267E1515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8111" y="3035755"/>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59612FCF-681A-413F-BCA5-EBF6CB2A2492}"/>
              </a:ext>
            </a:extLst>
          </p:cNvPr>
          <p:cNvSpPr txBox="1"/>
          <p:nvPr/>
        </p:nvSpPr>
        <p:spPr>
          <a:xfrm>
            <a:off x="4972746" y="2635645"/>
            <a:ext cx="2643330" cy="400110"/>
          </a:xfrm>
          <a:prstGeom prst="rect">
            <a:avLst/>
          </a:prstGeom>
          <a:noFill/>
        </p:spPr>
        <p:txBody>
          <a:bodyPr wrap="square" rtlCol="0">
            <a:spAutoFit/>
          </a:bodyPr>
          <a:lstStyle/>
          <a:p>
            <a:pPr algn="ctr"/>
            <a:r>
              <a:rPr lang="en-GB" sz="2000" dirty="0">
                <a:solidFill>
                  <a:srgbClr val="002060"/>
                </a:solidFill>
              </a:rPr>
              <a:t>like the film</a:t>
            </a:r>
          </a:p>
        </p:txBody>
      </p:sp>
      <p:graphicFrame>
        <p:nvGraphicFramePr>
          <p:cNvPr id="36" name="Table 4">
            <a:extLst>
              <a:ext uri="{FF2B5EF4-FFF2-40B4-BE49-F238E27FC236}">
                <a16:creationId xmlns:a16="http://schemas.microsoft.com/office/drawing/2014/main" id="{9D518FDC-07C8-4391-B51D-8FE331560DB2}"/>
              </a:ext>
            </a:extLst>
          </p:cNvPr>
          <p:cNvGraphicFramePr>
            <a:graphicFrameLocks noGrp="1"/>
          </p:cNvGraphicFramePr>
          <p:nvPr/>
        </p:nvGraphicFramePr>
        <p:xfrm>
          <a:off x="8450407" y="1411285"/>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38" name="Picture 2" descr="C:\Users\wdj\Google Drive\Primary\Y5 SoW\From Tracy\Pronouns\i.png">
            <a:extLst>
              <a:ext uri="{FF2B5EF4-FFF2-40B4-BE49-F238E27FC236}">
                <a16:creationId xmlns:a16="http://schemas.microsoft.com/office/drawing/2014/main" id="{06D671C3-79B6-4974-9C8E-5E2173FDBD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6893" y="3018352"/>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wdj\Google Drive\Primary\Y5 SoW\From Tracy\Pronouns\we.png">
            <a:extLst>
              <a:ext uri="{FF2B5EF4-FFF2-40B4-BE49-F238E27FC236}">
                <a16:creationId xmlns:a16="http://schemas.microsoft.com/office/drawing/2014/main" id="{7ACE0BD2-E4E8-4C38-94C7-1C2716D941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9093" y="3063041"/>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1FD181CC-C44D-4150-961F-85891F133CEC}"/>
              </a:ext>
            </a:extLst>
          </p:cNvPr>
          <p:cNvSpPr txBox="1"/>
          <p:nvPr/>
        </p:nvSpPr>
        <p:spPr>
          <a:xfrm>
            <a:off x="9027284" y="2625741"/>
            <a:ext cx="2643330" cy="400110"/>
          </a:xfrm>
          <a:prstGeom prst="rect">
            <a:avLst/>
          </a:prstGeom>
          <a:noFill/>
        </p:spPr>
        <p:txBody>
          <a:bodyPr wrap="square" rtlCol="0">
            <a:spAutoFit/>
          </a:bodyPr>
          <a:lstStyle/>
          <a:p>
            <a:pPr algn="ctr"/>
            <a:r>
              <a:rPr lang="en-GB" sz="2000" dirty="0">
                <a:solidFill>
                  <a:srgbClr val="002060"/>
                </a:solidFill>
              </a:rPr>
              <a:t>walk in the house</a:t>
            </a:r>
          </a:p>
        </p:txBody>
      </p:sp>
      <p:graphicFrame>
        <p:nvGraphicFramePr>
          <p:cNvPr id="43" name="Table 4">
            <a:extLst>
              <a:ext uri="{FF2B5EF4-FFF2-40B4-BE49-F238E27FC236}">
                <a16:creationId xmlns:a16="http://schemas.microsoft.com/office/drawing/2014/main" id="{56684234-6DC1-4F46-8D60-80495A4BA276}"/>
              </a:ext>
            </a:extLst>
          </p:cNvPr>
          <p:cNvGraphicFramePr>
            <a:graphicFrameLocks noGrp="1"/>
          </p:cNvGraphicFramePr>
          <p:nvPr/>
        </p:nvGraphicFramePr>
        <p:xfrm>
          <a:off x="31217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47" name="Picture 2" descr="C:\Users\wdj\Google Drive\Primary\Y5 SoW\From Tracy\Pronouns\i.png">
            <a:extLst>
              <a:ext uri="{FF2B5EF4-FFF2-40B4-BE49-F238E27FC236}">
                <a16:creationId xmlns:a16="http://schemas.microsoft.com/office/drawing/2014/main" id="{1639C553-D638-467B-A173-5FE9B999A5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848" y="5593643"/>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C:\Users\wdj\Google Drive\Primary\Y5 SoW\From Tracy\Pronouns\we.png">
            <a:extLst>
              <a:ext uri="{FF2B5EF4-FFF2-40B4-BE49-F238E27FC236}">
                <a16:creationId xmlns:a16="http://schemas.microsoft.com/office/drawing/2014/main" id="{3EC33D55-E1EE-4892-9778-7541FC880F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020" y="5613811"/>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C8E475CA-3765-4CAC-BEC0-F6359F60D274}"/>
              </a:ext>
            </a:extLst>
          </p:cNvPr>
          <p:cNvSpPr txBox="1"/>
          <p:nvPr/>
        </p:nvSpPr>
        <p:spPr>
          <a:xfrm>
            <a:off x="883792" y="5166517"/>
            <a:ext cx="2643330" cy="400110"/>
          </a:xfrm>
          <a:prstGeom prst="rect">
            <a:avLst/>
          </a:prstGeom>
          <a:noFill/>
        </p:spPr>
        <p:txBody>
          <a:bodyPr wrap="square" rtlCol="0">
            <a:spAutoFit/>
          </a:bodyPr>
          <a:lstStyle/>
          <a:p>
            <a:pPr algn="ctr"/>
            <a:r>
              <a:rPr lang="en-GB" sz="2000" dirty="0">
                <a:solidFill>
                  <a:srgbClr val="002060"/>
                </a:solidFill>
              </a:rPr>
              <a:t>speak English</a:t>
            </a:r>
          </a:p>
        </p:txBody>
      </p:sp>
      <p:graphicFrame>
        <p:nvGraphicFramePr>
          <p:cNvPr id="50" name="Table 4">
            <a:extLst>
              <a:ext uri="{FF2B5EF4-FFF2-40B4-BE49-F238E27FC236}">
                <a16:creationId xmlns:a16="http://schemas.microsoft.com/office/drawing/2014/main" id="{B9D1A1AC-08A5-4083-94D9-7D0DB39771CD}"/>
              </a:ext>
            </a:extLst>
          </p:cNvPr>
          <p:cNvGraphicFramePr>
            <a:graphicFrameLocks noGrp="1"/>
          </p:cNvGraphicFramePr>
          <p:nvPr/>
        </p:nvGraphicFramePr>
        <p:xfrm>
          <a:off x="438362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51" name="Picture 2" descr="C:\Users\wdj\Google Drive\Primary\Y5 SoW\From Tracy\Pronouns\i.png">
            <a:extLst>
              <a:ext uri="{FF2B5EF4-FFF2-40B4-BE49-F238E27FC236}">
                <a16:creationId xmlns:a16="http://schemas.microsoft.com/office/drawing/2014/main" id="{DB827BC3-6C60-46AA-8C46-DCD610728B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1567" y="5586615"/>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C:\Users\wdj\Google Drive\Primary\Y5 SoW\From Tracy\Pronouns\we.png">
            <a:extLst>
              <a:ext uri="{FF2B5EF4-FFF2-40B4-BE49-F238E27FC236}">
                <a16:creationId xmlns:a16="http://schemas.microsoft.com/office/drawing/2014/main" id="{CEAB72D9-38F3-4850-9DE1-D110063D92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8362" y="5607241"/>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DFFAB073-FBB6-4D70-A67A-7DA99554F56B}"/>
              </a:ext>
            </a:extLst>
          </p:cNvPr>
          <p:cNvSpPr txBox="1"/>
          <p:nvPr/>
        </p:nvSpPr>
        <p:spPr>
          <a:xfrm>
            <a:off x="4972746" y="5230723"/>
            <a:ext cx="2643330" cy="400110"/>
          </a:xfrm>
          <a:prstGeom prst="rect">
            <a:avLst/>
          </a:prstGeom>
          <a:noFill/>
        </p:spPr>
        <p:txBody>
          <a:bodyPr wrap="square" rtlCol="0">
            <a:spAutoFit/>
          </a:bodyPr>
          <a:lstStyle/>
          <a:p>
            <a:pPr algn="ctr"/>
            <a:r>
              <a:rPr lang="en-GB" sz="2000" dirty="0">
                <a:solidFill>
                  <a:srgbClr val="002060"/>
                </a:solidFill>
              </a:rPr>
              <a:t>watch the tv</a:t>
            </a:r>
          </a:p>
        </p:txBody>
      </p:sp>
      <p:graphicFrame>
        <p:nvGraphicFramePr>
          <p:cNvPr id="54" name="Table 4">
            <a:extLst>
              <a:ext uri="{FF2B5EF4-FFF2-40B4-BE49-F238E27FC236}">
                <a16:creationId xmlns:a16="http://schemas.microsoft.com/office/drawing/2014/main" id="{17C5DA7D-27E7-4276-9E70-B423792A2186}"/>
              </a:ext>
            </a:extLst>
          </p:cNvPr>
          <p:cNvGraphicFramePr>
            <a:graphicFrameLocks noGrp="1"/>
          </p:cNvGraphicFramePr>
          <p:nvPr/>
        </p:nvGraphicFramePr>
        <p:xfrm>
          <a:off x="8450407" y="4006363"/>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55" name="Picture 2" descr="C:\Users\wdj\Google Drive\Primary\Y5 SoW\From Tracy\Pronouns\i.png">
            <a:extLst>
              <a:ext uri="{FF2B5EF4-FFF2-40B4-BE49-F238E27FC236}">
                <a16:creationId xmlns:a16="http://schemas.microsoft.com/office/drawing/2014/main" id="{3CF89186-6BB4-4728-804A-A356C524B4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0991" y="5640827"/>
            <a:ext cx="235061" cy="55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descr="C:\Users\wdj\Google Drive\Primary\Y5 SoW\From Tracy\Pronouns\we.png">
            <a:extLst>
              <a:ext uri="{FF2B5EF4-FFF2-40B4-BE49-F238E27FC236}">
                <a16:creationId xmlns:a16="http://schemas.microsoft.com/office/drawing/2014/main" id="{718B00A9-95A5-4580-BE91-6282F4F070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4119" y="5668023"/>
            <a:ext cx="647722" cy="5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A6A6B010-2628-4FB7-ACF1-6CFAB76BCD76}"/>
              </a:ext>
            </a:extLst>
          </p:cNvPr>
          <p:cNvSpPr txBox="1"/>
          <p:nvPr/>
        </p:nvSpPr>
        <p:spPr>
          <a:xfrm>
            <a:off x="9027284" y="5220819"/>
            <a:ext cx="2643330" cy="400110"/>
          </a:xfrm>
          <a:prstGeom prst="rect">
            <a:avLst/>
          </a:prstGeom>
          <a:noFill/>
        </p:spPr>
        <p:txBody>
          <a:bodyPr wrap="square" rtlCol="0">
            <a:spAutoFit/>
          </a:bodyPr>
          <a:lstStyle/>
          <a:p>
            <a:pPr algn="ctr"/>
            <a:r>
              <a:rPr lang="en-GB" sz="2000" dirty="0">
                <a:solidFill>
                  <a:srgbClr val="002060"/>
                </a:solidFill>
              </a:rPr>
              <a:t>work outside</a:t>
            </a:r>
          </a:p>
        </p:txBody>
      </p:sp>
      <p:sp>
        <p:nvSpPr>
          <p:cNvPr id="62" name="Heart 61">
            <a:extLst>
              <a:ext uri="{FF2B5EF4-FFF2-40B4-BE49-F238E27FC236}">
                <a16:creationId xmlns:a16="http://schemas.microsoft.com/office/drawing/2014/main" id="{E4925C8F-0210-4A60-A528-AA3797115D63}"/>
              </a:ext>
            </a:extLst>
          </p:cNvPr>
          <p:cNvSpPr/>
          <p:nvPr/>
        </p:nvSpPr>
        <p:spPr>
          <a:xfrm>
            <a:off x="5261107" y="1638053"/>
            <a:ext cx="834517" cy="782052"/>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a:extLst>
              <a:ext uri="{FF2B5EF4-FFF2-40B4-BE49-F238E27FC236}">
                <a16:creationId xmlns:a16="http://schemas.microsoft.com/office/drawing/2014/main" id="{9291B826-D311-4DB3-95DE-01B3D1E48C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397" t="12936" r="34472"/>
          <a:stretch/>
        </p:blipFill>
        <p:spPr>
          <a:xfrm>
            <a:off x="9239053" y="1918659"/>
            <a:ext cx="433017" cy="659988"/>
          </a:xfrm>
          <a:prstGeom prst="rect">
            <a:avLst/>
          </a:prstGeom>
        </p:spPr>
      </p:pic>
      <p:pic>
        <p:nvPicPr>
          <p:cNvPr id="42" name="Picture 41">
            <a:extLst>
              <a:ext uri="{FF2B5EF4-FFF2-40B4-BE49-F238E27FC236}">
                <a16:creationId xmlns:a16="http://schemas.microsoft.com/office/drawing/2014/main" id="{EF907A48-8D8C-422C-965E-2674E7315B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16" y="4131780"/>
            <a:ext cx="1046115" cy="980733"/>
          </a:xfrm>
          <a:prstGeom prst="rect">
            <a:avLst/>
          </a:prstGeom>
        </p:spPr>
      </p:pic>
      <p:pic>
        <p:nvPicPr>
          <p:cNvPr id="59" name="Picture 58">
            <a:extLst>
              <a:ext uri="{FF2B5EF4-FFF2-40B4-BE49-F238E27FC236}">
                <a16:creationId xmlns:a16="http://schemas.microsoft.com/office/drawing/2014/main" id="{D566342C-D89E-49B0-BA7F-8F2857DE6F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0337" y="1638053"/>
            <a:ext cx="902289" cy="787999"/>
          </a:xfrm>
          <a:prstGeom prst="rect">
            <a:avLst/>
          </a:prstGeom>
        </p:spPr>
      </p:pic>
      <p:pic>
        <p:nvPicPr>
          <p:cNvPr id="60" name="Picture 59">
            <a:extLst>
              <a:ext uri="{FF2B5EF4-FFF2-40B4-BE49-F238E27FC236}">
                <a16:creationId xmlns:a16="http://schemas.microsoft.com/office/drawing/2014/main" id="{D5EB68FC-C09B-4EE9-A001-8026129FB3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0340" y="4247094"/>
            <a:ext cx="936779" cy="908676"/>
          </a:xfrm>
          <a:prstGeom prst="rect">
            <a:avLst/>
          </a:prstGeom>
        </p:spPr>
      </p:pic>
      <p:pic>
        <p:nvPicPr>
          <p:cNvPr id="11" name="Picture 10" descr="A screenshot of a video game&#10;&#10;Description automatically generated">
            <a:extLst>
              <a:ext uri="{FF2B5EF4-FFF2-40B4-BE49-F238E27FC236}">
                <a16:creationId xmlns:a16="http://schemas.microsoft.com/office/drawing/2014/main" id="{C85B300B-BDC9-44FE-851D-8B66BC7840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6430" y="4353050"/>
            <a:ext cx="1484620" cy="860616"/>
          </a:xfrm>
          <a:prstGeom prst="rect">
            <a:avLst/>
          </a:prstGeom>
        </p:spPr>
      </p:pic>
      <p:pic>
        <p:nvPicPr>
          <p:cNvPr id="15" name="Picture 14" descr="A person sitting at a desk with a computer&#10;&#10;Description automatically generated">
            <a:extLst>
              <a:ext uri="{FF2B5EF4-FFF2-40B4-BE49-F238E27FC236}">
                <a16:creationId xmlns:a16="http://schemas.microsoft.com/office/drawing/2014/main" id="{C3472C89-7154-4872-9C40-3B12EFDBB7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6998" y="4489188"/>
            <a:ext cx="765098" cy="719670"/>
          </a:xfrm>
          <a:prstGeom prst="rect">
            <a:avLst/>
          </a:prstGeom>
        </p:spPr>
      </p:pic>
      <p:pic>
        <p:nvPicPr>
          <p:cNvPr id="24" name="Picture 23" descr="A cartoon of a house&#10;&#10;Description automatically generated">
            <a:extLst>
              <a:ext uri="{FF2B5EF4-FFF2-40B4-BE49-F238E27FC236}">
                <a16:creationId xmlns:a16="http://schemas.microsoft.com/office/drawing/2014/main" id="{C6BBF613-9D85-4303-84A9-EB6F371BC7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6403" y="1482682"/>
            <a:ext cx="1786944" cy="1315828"/>
          </a:xfrm>
          <a:prstGeom prst="rect">
            <a:avLst/>
          </a:prstGeom>
        </p:spPr>
      </p:pic>
      <p:pic>
        <p:nvPicPr>
          <p:cNvPr id="32" name="Picture 31" descr="A red white and blue flag&#10;&#10;Description automatically generated">
            <a:extLst>
              <a:ext uri="{FF2B5EF4-FFF2-40B4-BE49-F238E27FC236}">
                <a16:creationId xmlns:a16="http://schemas.microsoft.com/office/drawing/2014/main" id="{9C4C2B8C-2933-483F-9B1A-8538DCFB73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3266" y="4175035"/>
            <a:ext cx="1478041" cy="980735"/>
          </a:xfrm>
          <a:prstGeom prst="rect">
            <a:avLst/>
          </a:prstGeom>
        </p:spPr>
      </p:pic>
      <p:pic>
        <p:nvPicPr>
          <p:cNvPr id="46" name="Graphic 45" descr="Presentation with org chart with solid fill">
            <a:extLst>
              <a:ext uri="{FF2B5EF4-FFF2-40B4-BE49-F238E27FC236}">
                <a16:creationId xmlns:a16="http://schemas.microsoft.com/office/drawing/2014/main" id="{48728009-2038-4E12-A8AA-ABD634804A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35672" y="1516505"/>
            <a:ext cx="914400" cy="914400"/>
          </a:xfrm>
          <a:prstGeom prst="rect">
            <a:avLst/>
          </a:prstGeom>
        </p:spPr>
      </p:pic>
      <p:pic>
        <p:nvPicPr>
          <p:cNvPr id="72" name="Graphic 71" descr="Work from home desk with solid fill">
            <a:extLst>
              <a:ext uri="{FF2B5EF4-FFF2-40B4-BE49-F238E27FC236}">
                <a16:creationId xmlns:a16="http://schemas.microsoft.com/office/drawing/2014/main" id="{38114CFF-3337-4EB4-BFDA-24A6863025C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4245" y="1530846"/>
            <a:ext cx="1096688" cy="1096688"/>
          </a:xfrm>
          <a:prstGeom prst="rect">
            <a:avLst/>
          </a:prstGeom>
        </p:spPr>
      </p:pic>
    </p:spTree>
    <p:extLst>
      <p:ext uri="{BB962C8B-B14F-4D97-AF65-F5344CB8AC3E}">
        <p14:creationId xmlns:p14="http://schemas.microsoft.com/office/powerpoint/2010/main" val="1573444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24</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Emma Marsden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08.08.23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verbs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il/</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nous)</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SFC revisited</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405149"/>
            <a:ext cx="8892757" cy="1154112"/>
          </a:xfrm>
        </p:spPr>
        <p:txBody>
          <a:bodyPr>
            <a:normAutofit/>
          </a:bodyPr>
          <a:lstStyle/>
          <a:p>
            <a:r>
              <a:rPr lang="en-GB" sz="4000" dirty="0"/>
              <a:t>Activities on an exchange</a:t>
            </a:r>
            <a:br>
              <a:rPr lang="en-GB" sz="4400" dirty="0"/>
            </a:br>
            <a:r>
              <a:rPr lang="en-GB" sz="2800" dirty="0"/>
              <a:t>Saying what you do with others</a:t>
            </a:r>
            <a:endParaRPr lang="en-GB" sz="3200" dirty="0"/>
          </a:p>
        </p:txBody>
      </p:sp>
      <p:pic>
        <p:nvPicPr>
          <p:cNvPr id="8" name="Picture 2" descr="London, Sightseeing, London Eye, Telephone">
            <a:extLst>
              <a:ext uri="{FF2B5EF4-FFF2-40B4-BE49-F238E27FC236}">
                <a16:creationId xmlns:a16="http://schemas.microsoft.com/office/drawing/2014/main" id="{0C402899-137A-40B4-8F89-5949E3EC6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085" y="5084960"/>
            <a:ext cx="5252357" cy="26261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food, hydrant, clock&#10;&#10;Description automatically generated">
            <a:extLst>
              <a:ext uri="{FF2B5EF4-FFF2-40B4-BE49-F238E27FC236}">
                <a16:creationId xmlns:a16="http://schemas.microsoft.com/office/drawing/2014/main" id="{D1FC7E20-3D34-4A2C-901D-D62B6AE0B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4458" y="4507257"/>
            <a:ext cx="1427749" cy="1427749"/>
          </a:xfrm>
          <a:prstGeom prst="ellipse">
            <a:avLst/>
          </a:prstGeom>
        </p:spPr>
      </p:pic>
      <p:sp>
        <p:nvSpPr>
          <p:cNvPr id="11" name="TextBox 10">
            <a:extLst>
              <a:ext uri="{FF2B5EF4-FFF2-40B4-BE49-F238E27FC236}">
                <a16:creationId xmlns:a16="http://schemas.microsoft.com/office/drawing/2014/main" id="{D888C376-D208-491F-91F2-E2166E39C7A3}"/>
              </a:ext>
            </a:extLst>
          </p:cNvPr>
          <p:cNvSpPr txBox="1"/>
          <p:nvPr/>
        </p:nvSpPr>
        <p:spPr>
          <a:xfrm>
            <a:off x="6394315" y="5416857"/>
            <a:ext cx="3456622" cy="461665"/>
          </a:xfrm>
          <a:prstGeom prst="rect">
            <a:avLst/>
          </a:prstGeom>
          <a:noFill/>
        </p:spPr>
        <p:txBody>
          <a:bodyPr wrap="square" rtlCol="0">
            <a:spAutoFit/>
          </a:bodyPr>
          <a:lstStyle/>
          <a:p>
            <a:r>
              <a:rPr lang="en-GB" sz="2400" dirty="0">
                <a:solidFill>
                  <a:srgbClr val="002060"/>
                </a:solidFill>
              </a:rPr>
              <a:t>Un </a:t>
            </a:r>
            <a:r>
              <a:rPr lang="en-GB" sz="2400" dirty="0" err="1">
                <a:solidFill>
                  <a:srgbClr val="002060"/>
                </a:solidFill>
              </a:rPr>
              <a:t>échange</a:t>
            </a:r>
            <a:r>
              <a:rPr lang="en-GB" sz="2400" dirty="0">
                <a:solidFill>
                  <a:srgbClr val="002060"/>
                </a:solidFill>
              </a:rPr>
              <a:t> </a:t>
            </a:r>
            <a:r>
              <a:rPr lang="en-GB" sz="2400" dirty="0" err="1">
                <a:solidFill>
                  <a:srgbClr val="002060"/>
                </a:solidFill>
              </a:rPr>
              <a:t>scolaire</a:t>
            </a:r>
            <a:endParaRPr lang="en-GB" sz="2400" dirty="0">
              <a:solidFill>
                <a:srgbClr val="002060"/>
              </a:solidFill>
            </a:endParaRPr>
          </a:p>
        </p:txBody>
      </p:sp>
    </p:spTree>
    <p:extLst>
      <p:ext uri="{BB962C8B-B14F-4D97-AF65-F5344CB8AC3E}">
        <p14:creationId xmlns:p14="http://schemas.microsoft.com/office/powerpoint/2010/main" val="3896187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E35436-89F7-442B-BA40-80579809D8B5}"/>
              </a:ext>
            </a:extLst>
          </p:cNvPr>
          <p:cNvSpPr>
            <a:spLocks noGrp="1"/>
          </p:cNvSpPr>
          <p:nvPr>
            <p:ph type="title"/>
          </p:nvPr>
        </p:nvSpPr>
        <p:spPr/>
        <p:txBody>
          <a:bodyPr/>
          <a:lstStyle/>
          <a:p>
            <a:r>
              <a:rPr lang="en-GB" dirty="0" err="1"/>
              <a:t>Phonétique</a:t>
            </a:r>
            <a:endParaRPr lang="en-GB" dirty="0"/>
          </a:p>
        </p:txBody>
      </p:sp>
      <p:sp>
        <p:nvSpPr>
          <p:cNvPr id="4" name="Action Button: Custom 2">
            <a:hlinkClick r:id="" action="ppaction://noaction" highlightClick="1">
              <a:snd r:embed="rId3" name="le chat est mechant.wav"/>
            </a:hlinkClick>
            <a:extLst>
              <a:ext uri="{FF2B5EF4-FFF2-40B4-BE49-F238E27FC236}">
                <a16:creationId xmlns:a16="http://schemas.microsoft.com/office/drawing/2014/main" id="{C74AD7C0-BA3A-4EA1-AE74-1A4F0C1018E5}"/>
              </a:ext>
            </a:extLst>
          </p:cNvPr>
          <p:cNvSpPr/>
          <p:nvPr/>
        </p:nvSpPr>
        <p:spPr>
          <a:xfrm>
            <a:off x="407890" y="1564968"/>
            <a:ext cx="465994" cy="45924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 name="TextBox 4">
            <a:extLst>
              <a:ext uri="{FF2B5EF4-FFF2-40B4-BE49-F238E27FC236}">
                <a16:creationId xmlns:a16="http://schemas.microsoft.com/office/drawing/2014/main" id="{8511659E-5BD6-4D0F-A858-0D3A70C952EA}"/>
              </a:ext>
            </a:extLst>
          </p:cNvPr>
          <p:cNvSpPr txBox="1"/>
          <p:nvPr/>
        </p:nvSpPr>
        <p:spPr>
          <a:xfrm>
            <a:off x="924622" y="364893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fait les courses et je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les </a:t>
            </a:r>
            <a:r>
              <a:rPr lang="en-GB" sz="2800" dirty="0" err="1">
                <a:solidFill>
                  <a:srgbClr val="002060"/>
                </a:solidFill>
                <a:latin typeface="Century Gothic" panose="020B0502020202020204" pitchFamily="34" charset="0"/>
              </a:rPr>
              <a:t>magasins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Action Button: Custom 4">
            <a:hlinkClick r:id="" action="ppaction://noaction" highlightClick="1">
              <a:snd r:embed="rId4" name="nous trouvons le professeur amusant.wav"/>
            </a:hlinkClick>
            <a:extLst>
              <a:ext uri="{FF2B5EF4-FFF2-40B4-BE49-F238E27FC236}">
                <a16:creationId xmlns:a16="http://schemas.microsoft.com/office/drawing/2014/main" id="{B0EC79CE-2A62-421A-9E12-16ECD62AC404}"/>
              </a:ext>
            </a:extLst>
          </p:cNvPr>
          <p:cNvSpPr/>
          <p:nvPr/>
        </p:nvSpPr>
        <p:spPr>
          <a:xfrm>
            <a:off x="407890" y="2272911"/>
            <a:ext cx="465994" cy="45924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TextBox 6">
            <a:extLst>
              <a:ext uri="{FF2B5EF4-FFF2-40B4-BE49-F238E27FC236}">
                <a16:creationId xmlns:a16="http://schemas.microsoft.com/office/drawing/2014/main" id="{63C81A16-DDFD-4CBF-B5CE-F3DB1C4F56C5}"/>
              </a:ext>
            </a:extLst>
          </p:cNvPr>
          <p:cNvSpPr txBox="1"/>
          <p:nvPr/>
        </p:nvSpPr>
        <p:spPr>
          <a:xfrm>
            <a:off x="873884" y="2925580"/>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petit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Nicolas, mon </a:t>
            </a:r>
            <a:r>
              <a:rPr lang="en-GB" sz="2800" noProof="0" dirty="0">
                <a:solidFill>
                  <a:srgbClr val="002060"/>
                </a:solidFill>
                <a:latin typeface="Century Gothic" panose="020B0502020202020204" pitchFamily="34" charset="0"/>
              </a:rPr>
              <a:t>frère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grand.</a:t>
            </a:r>
          </a:p>
        </p:txBody>
      </p:sp>
      <p:sp>
        <p:nvSpPr>
          <p:cNvPr id="8" name="Action Button: Custom 6">
            <a:hlinkClick r:id="" action="ppaction://noaction" highlightClick="1">
              <a:snd r:embed="rId5" name="je suis petit mais nicolas mon frere est grand.wav"/>
            </a:hlinkClick>
            <a:extLst>
              <a:ext uri="{FF2B5EF4-FFF2-40B4-BE49-F238E27FC236}">
                <a16:creationId xmlns:a16="http://schemas.microsoft.com/office/drawing/2014/main" id="{5D78C08F-687D-406B-A49C-67DCD45B43B0}"/>
              </a:ext>
            </a:extLst>
          </p:cNvPr>
          <p:cNvSpPr/>
          <p:nvPr/>
        </p:nvSpPr>
        <p:spPr>
          <a:xfrm>
            <a:off x="407890" y="2980854"/>
            <a:ext cx="465994" cy="45924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TextBox 8">
            <a:extLst>
              <a:ext uri="{FF2B5EF4-FFF2-40B4-BE49-F238E27FC236}">
                <a16:creationId xmlns:a16="http://schemas.microsoft.com/office/drawing/2014/main" id="{530F8D77-F765-4A44-A323-E72B29CE5BF0}"/>
              </a:ext>
            </a:extLst>
          </p:cNvPr>
          <p:cNvSpPr txBox="1"/>
          <p:nvPr/>
        </p:nvSpPr>
        <p:spPr>
          <a:xfrm>
            <a:off x="924622" y="2181900"/>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trouvons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Action Button: Custom 8">
            <a:hlinkClick r:id="" action="ppaction://noaction" highlightClick="1">
              <a:snd r:embed="rId6" name="il fait les courses et je fais les magasins.wav"/>
            </a:hlinkClick>
            <a:extLst>
              <a:ext uri="{FF2B5EF4-FFF2-40B4-BE49-F238E27FC236}">
                <a16:creationId xmlns:a16="http://schemas.microsoft.com/office/drawing/2014/main" id="{948138AB-3FAC-4619-B339-2A1503EC4E59}"/>
              </a:ext>
            </a:extLst>
          </p:cNvPr>
          <p:cNvSpPr/>
          <p:nvPr/>
        </p:nvSpPr>
        <p:spPr>
          <a:xfrm>
            <a:off x="407890" y="3688797"/>
            <a:ext cx="465994" cy="45924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TextBox 10">
            <a:extLst>
              <a:ext uri="{FF2B5EF4-FFF2-40B4-BE49-F238E27FC236}">
                <a16:creationId xmlns:a16="http://schemas.microsoft.com/office/drawing/2014/main" id="{272FE672-57C4-4237-90BF-E80D1D5E9FF2}"/>
              </a:ext>
            </a:extLst>
          </p:cNvPr>
          <p:cNvSpPr txBox="1"/>
          <p:nvPr/>
        </p:nvSpPr>
        <p:spPr>
          <a:xfrm>
            <a:off x="924622" y="1494165"/>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Le chat*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méchant</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Action Button: Custom 10">
            <a:hlinkClick r:id="" action="ppaction://noaction" highlightClick="1">
              <a:snd r:embed="rId7" name="gaspare fait du sport et clement regarde les films.wav"/>
            </a:hlinkClick>
            <a:extLst>
              <a:ext uri="{FF2B5EF4-FFF2-40B4-BE49-F238E27FC236}">
                <a16:creationId xmlns:a16="http://schemas.microsoft.com/office/drawing/2014/main" id="{BD44DA9E-E405-4BD5-89E9-D2AC4139F645}"/>
              </a:ext>
            </a:extLst>
          </p:cNvPr>
          <p:cNvSpPr/>
          <p:nvPr/>
        </p:nvSpPr>
        <p:spPr>
          <a:xfrm>
            <a:off x="407890" y="4396740"/>
            <a:ext cx="465994" cy="45924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a:solidFill>
                  <a:prstClr val="white"/>
                </a:solidFill>
                <a:latin typeface="Century Gothic" panose="020B0502020202020204" pitchFamily="34" charset="0"/>
              </a:rPr>
              <a:t>5</a:t>
            </a:r>
          </a:p>
        </p:txBody>
      </p:sp>
      <p:sp>
        <p:nvSpPr>
          <p:cNvPr id="13" name="TextBox 12">
            <a:extLst>
              <a:ext uri="{FF2B5EF4-FFF2-40B4-BE49-F238E27FC236}">
                <a16:creationId xmlns:a16="http://schemas.microsoft.com/office/drawing/2014/main" id="{1196CBA0-C2B0-4A8C-88C1-4A91500A0DAE}"/>
              </a:ext>
            </a:extLst>
          </p:cNvPr>
          <p:cNvSpPr txBox="1"/>
          <p:nvPr/>
        </p:nvSpPr>
        <p:spPr>
          <a:xfrm>
            <a:off x="924622" y="4422964"/>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Gaspard fait du sport</a:t>
            </a:r>
            <a:r>
              <a:rPr lang="en-GB" sz="2800" dirty="0">
                <a:solidFill>
                  <a:srgbClr val="002060"/>
                </a:solidFill>
                <a:latin typeface="Century Gothic" panose="020B0502020202020204" pitchFamily="34" charset="0"/>
              </a:rPr>
              <a:t> et Clément </a:t>
            </a:r>
            <a:r>
              <a:rPr lang="en-GB" sz="2800" dirty="0" err="1">
                <a:solidFill>
                  <a:srgbClr val="002060"/>
                </a:solidFill>
                <a:latin typeface="Century Gothic" panose="020B0502020202020204" pitchFamily="34" charset="0"/>
              </a:rPr>
              <a:t>regarde</a:t>
            </a:r>
            <a:r>
              <a:rPr lang="en-GB" sz="2800" dirty="0">
                <a:solidFill>
                  <a:srgbClr val="002060"/>
                </a:solidFill>
                <a:latin typeface="Century Gothic" panose="020B0502020202020204" pitchFamily="34" charset="0"/>
              </a:rPr>
              <a:t> les films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Action Button: Custom 12">
            <a:hlinkClick r:id="" action="ppaction://noaction" highlightClick="1">
              <a:snd r:embed="rId8" name="nous restons a Paris mais dans deux semaines nous retornons a Londres (1).wav"/>
            </a:hlinkClick>
            <a:extLst>
              <a:ext uri="{FF2B5EF4-FFF2-40B4-BE49-F238E27FC236}">
                <a16:creationId xmlns:a16="http://schemas.microsoft.com/office/drawing/2014/main" id="{96CB237E-22BB-49EF-919F-1F305C882BD7}"/>
              </a:ext>
            </a:extLst>
          </p:cNvPr>
          <p:cNvSpPr/>
          <p:nvPr/>
        </p:nvSpPr>
        <p:spPr>
          <a:xfrm>
            <a:off x="407890" y="5104684"/>
            <a:ext cx="465994" cy="45924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B0502020202020204" pitchFamily="34" charset="0"/>
              </a:rPr>
              <a:t>6</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BABFBD0-7CBB-4DC9-BDB0-6F9BF02E870F}"/>
              </a:ext>
            </a:extLst>
          </p:cNvPr>
          <p:cNvSpPr txBox="1"/>
          <p:nvPr/>
        </p:nvSpPr>
        <p:spPr>
          <a:xfrm>
            <a:off x="924622" y="5056763"/>
            <a:ext cx="111407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restons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Paris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dans* deux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semaines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nous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retournons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Londres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ounded Rectangle 46">
            <a:extLst>
              <a:ext uri="{FF2B5EF4-FFF2-40B4-BE49-F238E27FC236}">
                <a16:creationId xmlns:a16="http://schemas.microsoft.com/office/drawing/2014/main" id="{B28A5C0E-9659-4B6B-92E5-F123E3BB1E45}"/>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A close up of a logo&#10;&#10;Description automatically generated">
            <a:extLst>
              <a:ext uri="{FF2B5EF4-FFF2-40B4-BE49-F238E27FC236}">
                <a16:creationId xmlns:a16="http://schemas.microsoft.com/office/drawing/2014/main" id="{D51D3894-BCEF-4292-83E2-758197069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4347" y="769686"/>
            <a:ext cx="1056059" cy="1056059"/>
          </a:xfrm>
          <a:prstGeom prst="rect">
            <a:avLst/>
          </a:prstGeom>
        </p:spPr>
      </p:pic>
      <p:sp>
        <p:nvSpPr>
          <p:cNvPr id="19" name="Speech Bubble: Rectangle with Corners Rounded 18">
            <a:extLst>
              <a:ext uri="{FF2B5EF4-FFF2-40B4-BE49-F238E27FC236}">
                <a16:creationId xmlns:a16="http://schemas.microsoft.com/office/drawing/2014/main" id="{D8C615EB-2D39-42CA-A238-E77A7B909490}"/>
              </a:ext>
            </a:extLst>
          </p:cNvPr>
          <p:cNvSpPr/>
          <p:nvPr/>
        </p:nvSpPr>
        <p:spPr>
          <a:xfrm>
            <a:off x="6495002" y="265655"/>
            <a:ext cx="3035786" cy="1073238"/>
          </a:xfrm>
          <a:prstGeom prst="wedgeRoundRectCallout">
            <a:avLst>
              <a:gd name="adj1" fmla="val 57400"/>
              <a:gd name="adj2" fmla="val 29850"/>
              <a:gd name="adj3" fmla="val 16667"/>
            </a:avLst>
          </a:prstGeom>
          <a:solidFill>
            <a:srgbClr val="0055A5"/>
          </a:solidFill>
          <a:ln w="12700" cap="flat" cmpd="sng" algn="ctr">
            <a:solidFill>
              <a:srgbClr val="E65D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*le chat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cat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*dans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in</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a:t>
            </a:r>
            <a:r>
              <a:rPr lang="en-GB" sz="2000" b="1" kern="0" dirty="0" err="1">
                <a:solidFill>
                  <a:prstClr val="white"/>
                </a:solidFill>
                <a:latin typeface="Century Gothic" panose="020F0302020204030204"/>
              </a:rPr>
              <a:t>retourner</a:t>
            </a:r>
            <a:r>
              <a:rPr lang="en-GB" sz="2000" b="1" kern="0" dirty="0">
                <a:solidFill>
                  <a:prstClr val="white"/>
                </a:solidFill>
                <a:latin typeface="Century Gothic" panose="020F0302020204030204"/>
              </a:rPr>
              <a:t> </a:t>
            </a:r>
            <a:r>
              <a:rPr lang="en-GB" sz="2000" kern="0" dirty="0">
                <a:solidFill>
                  <a:prstClr val="white"/>
                </a:solidFill>
                <a:latin typeface="Century Gothic" panose="020F0302020204030204"/>
              </a:rPr>
              <a:t>= to return</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669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558" y="2664810"/>
            <a:ext cx="1222964" cy="13588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8398"/>
          <a:stretch/>
        </p:blipFill>
        <p:spPr>
          <a:xfrm>
            <a:off x="4421402" y="5344781"/>
            <a:ext cx="1431199" cy="938209"/>
          </a:xfrm>
          <a:prstGeom prst="rect">
            <a:avLst/>
          </a:prstGeom>
        </p:spPr>
      </p:pic>
      <p:sp>
        <p:nvSpPr>
          <p:cNvPr id="22" name="Rectangle 21"/>
          <p:cNvSpPr/>
          <p:nvPr/>
        </p:nvSpPr>
        <p:spPr>
          <a:xfrm>
            <a:off x="7559427" y="1698564"/>
            <a:ext cx="211147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travailler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3" name="Rectangle 22"/>
          <p:cNvSpPr/>
          <p:nvPr/>
        </p:nvSpPr>
        <p:spPr>
          <a:xfrm>
            <a:off x="247854" y="2392330"/>
            <a:ext cx="213071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regarder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4" name="Rectangle 23"/>
          <p:cNvSpPr/>
          <p:nvPr/>
        </p:nvSpPr>
        <p:spPr>
          <a:xfrm>
            <a:off x="10050783" y="1892888"/>
            <a:ext cx="208582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marcher</a:t>
            </a:r>
          </a:p>
        </p:txBody>
      </p:sp>
      <p:sp>
        <p:nvSpPr>
          <p:cNvPr id="25" name="Rectangle 24"/>
          <p:cNvSpPr/>
          <p:nvPr/>
        </p:nvSpPr>
        <p:spPr>
          <a:xfrm>
            <a:off x="3163708" y="2503768"/>
            <a:ext cx="213071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préparer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6" name="Rectangle 25"/>
          <p:cNvSpPr/>
          <p:nvPr/>
        </p:nvSpPr>
        <p:spPr>
          <a:xfrm>
            <a:off x="5827524" y="5640993"/>
            <a:ext cx="235513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la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maison</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7" name="Rectangle 26"/>
          <p:cNvSpPr/>
          <p:nvPr/>
        </p:nvSpPr>
        <p:spPr>
          <a:xfrm>
            <a:off x="2224011" y="5567328"/>
            <a:ext cx="156805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la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télé</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8" name="Rectangle 27"/>
          <p:cNvSpPr/>
          <p:nvPr/>
        </p:nvSpPr>
        <p:spPr>
          <a:xfrm>
            <a:off x="4233635" y="4327186"/>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le film</a:t>
            </a:r>
          </a:p>
        </p:txBody>
      </p:sp>
      <p:sp>
        <p:nvSpPr>
          <p:cNvPr id="29" name="Rectangle 28"/>
          <p:cNvSpPr/>
          <p:nvPr/>
        </p:nvSpPr>
        <p:spPr>
          <a:xfrm>
            <a:off x="9981582" y="2818232"/>
            <a:ext cx="170752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dehors</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30" name="Rectangle 29"/>
          <p:cNvSpPr/>
          <p:nvPr/>
        </p:nvSpPr>
        <p:spPr>
          <a:xfrm>
            <a:off x="1953726" y="3350714"/>
            <a:ext cx="273183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le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déjeuner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16" y="4713086"/>
            <a:ext cx="1677893" cy="162755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6220" y="4188324"/>
            <a:ext cx="1112197" cy="971319"/>
          </a:xfrm>
          <a:prstGeom prst="rect">
            <a:avLst/>
          </a:prstGeom>
        </p:spPr>
      </p:pic>
      <p:pic>
        <p:nvPicPr>
          <p:cNvPr id="31" name="Picture 2" descr="C:\Users\wdj\Google Drive\Primary\Y5 SoW\From Tracy\Pronouns\w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2784" y="3754962"/>
            <a:ext cx="1239367" cy="100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0829911" y="4632689"/>
            <a:ext cx="12378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nous</a:t>
            </a:r>
          </a:p>
        </p:txBody>
      </p:sp>
      <p:sp>
        <p:nvSpPr>
          <p:cNvPr id="37" name="Title 3"/>
          <p:cNvSpPr>
            <a:spLocks noGrp="1"/>
          </p:cNvSpPr>
          <p:nvPr>
            <p:ph type="title"/>
          </p:nvPr>
        </p:nvSpPr>
        <p:spPr>
          <a:xfrm>
            <a:off x="0" y="213557"/>
            <a:ext cx="3615743" cy="647577"/>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36" name="Picture 2">
            <a:extLst>
              <a:ext uri="{FF2B5EF4-FFF2-40B4-BE49-F238E27FC236}">
                <a16:creationId xmlns:a16="http://schemas.microsoft.com/office/drawing/2014/main" id="{F13FAD5E-4A35-4792-A3D2-E1BC31C21B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461596" y="3063697"/>
            <a:ext cx="1287493" cy="128749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75F599E-4C16-4AF4-9BA6-770F7D3320C1}"/>
              </a:ext>
            </a:extLst>
          </p:cNvPr>
          <p:cNvSpPr/>
          <p:nvPr/>
        </p:nvSpPr>
        <p:spPr>
          <a:xfrm>
            <a:off x="6560548" y="3148291"/>
            <a:ext cx="194796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manger</a:t>
            </a:r>
          </a:p>
        </p:txBody>
      </p:sp>
      <p:sp>
        <p:nvSpPr>
          <p:cNvPr id="79" name="TextBox 78">
            <a:extLst>
              <a:ext uri="{FF2B5EF4-FFF2-40B4-BE49-F238E27FC236}">
                <a16:creationId xmlns:a16="http://schemas.microsoft.com/office/drawing/2014/main" id="{5A62BFBC-FE7C-43A2-A1F4-989CC33279A2}"/>
              </a:ext>
            </a:extLst>
          </p:cNvPr>
          <p:cNvSpPr txBox="1"/>
          <p:nvPr/>
        </p:nvSpPr>
        <p:spPr>
          <a:xfrm>
            <a:off x="196845" y="1908463"/>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81" name="TextBox 80">
            <a:extLst>
              <a:ext uri="{FF2B5EF4-FFF2-40B4-BE49-F238E27FC236}">
                <a16:creationId xmlns:a16="http://schemas.microsoft.com/office/drawing/2014/main" id="{E5166197-E6FF-470C-BA4B-D35ECD7521D9}"/>
              </a:ext>
            </a:extLst>
          </p:cNvPr>
          <p:cNvSpPr txBox="1"/>
          <p:nvPr/>
        </p:nvSpPr>
        <p:spPr>
          <a:xfrm>
            <a:off x="2971769" y="1334386"/>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sp>
        <p:nvSpPr>
          <p:cNvPr id="82" name="TextBox 81">
            <a:extLst>
              <a:ext uri="{FF2B5EF4-FFF2-40B4-BE49-F238E27FC236}">
                <a16:creationId xmlns:a16="http://schemas.microsoft.com/office/drawing/2014/main" id="{FEC17770-AB9E-4290-AF2F-94096EE70098}"/>
              </a:ext>
            </a:extLst>
          </p:cNvPr>
          <p:cNvSpPr txBox="1"/>
          <p:nvPr/>
        </p:nvSpPr>
        <p:spPr>
          <a:xfrm>
            <a:off x="5794981" y="1815730"/>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p>
        </p:txBody>
      </p:sp>
      <p:sp>
        <p:nvSpPr>
          <p:cNvPr id="84" name="TextBox 83">
            <a:extLst>
              <a:ext uri="{FF2B5EF4-FFF2-40B4-BE49-F238E27FC236}">
                <a16:creationId xmlns:a16="http://schemas.microsoft.com/office/drawing/2014/main" id="{FB02B9C1-7B17-4AE0-9F44-A6837395DB74}"/>
              </a:ext>
            </a:extLst>
          </p:cNvPr>
          <p:cNvSpPr txBox="1"/>
          <p:nvPr/>
        </p:nvSpPr>
        <p:spPr>
          <a:xfrm>
            <a:off x="10279414" y="1413898"/>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86" name="TextBox 85">
            <a:extLst>
              <a:ext uri="{FF2B5EF4-FFF2-40B4-BE49-F238E27FC236}">
                <a16:creationId xmlns:a16="http://schemas.microsoft.com/office/drawing/2014/main" id="{6302D255-7FE2-4FD2-AAD8-E194C1DB1EEB}"/>
              </a:ext>
            </a:extLst>
          </p:cNvPr>
          <p:cNvSpPr txBox="1"/>
          <p:nvPr/>
        </p:nvSpPr>
        <p:spPr>
          <a:xfrm>
            <a:off x="257882" y="3754962"/>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p>
        </p:txBody>
      </p:sp>
      <p:sp>
        <p:nvSpPr>
          <p:cNvPr id="88" name="TextBox 87">
            <a:extLst>
              <a:ext uri="{FF2B5EF4-FFF2-40B4-BE49-F238E27FC236}">
                <a16:creationId xmlns:a16="http://schemas.microsoft.com/office/drawing/2014/main" id="{46A67177-6DA6-4AE4-ADC1-9AC9D636F7EB}"/>
              </a:ext>
            </a:extLst>
          </p:cNvPr>
          <p:cNvSpPr txBox="1"/>
          <p:nvPr/>
        </p:nvSpPr>
        <p:spPr>
          <a:xfrm>
            <a:off x="5321091" y="3350714"/>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t>
            </a:r>
          </a:p>
        </p:txBody>
      </p:sp>
      <p:sp>
        <p:nvSpPr>
          <p:cNvPr id="90" name="TextBox 89">
            <a:extLst>
              <a:ext uri="{FF2B5EF4-FFF2-40B4-BE49-F238E27FC236}">
                <a16:creationId xmlns:a16="http://schemas.microsoft.com/office/drawing/2014/main" id="{F99811B5-8E99-44A0-841C-B65CABD4C483}"/>
              </a:ext>
            </a:extLst>
          </p:cNvPr>
          <p:cNvSpPr txBox="1"/>
          <p:nvPr/>
        </p:nvSpPr>
        <p:spPr>
          <a:xfrm>
            <a:off x="8599917" y="2608371"/>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p>
        </p:txBody>
      </p:sp>
      <p:sp>
        <p:nvSpPr>
          <p:cNvPr id="92" name="TextBox 91">
            <a:extLst>
              <a:ext uri="{FF2B5EF4-FFF2-40B4-BE49-F238E27FC236}">
                <a16:creationId xmlns:a16="http://schemas.microsoft.com/office/drawing/2014/main" id="{7335CB27-18E2-4ED0-B4BF-AEB07F84673D}"/>
              </a:ext>
            </a:extLst>
          </p:cNvPr>
          <p:cNvSpPr txBox="1"/>
          <p:nvPr/>
        </p:nvSpPr>
        <p:spPr>
          <a:xfrm>
            <a:off x="143462" y="5399552"/>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
            </a:r>
          </a:p>
        </p:txBody>
      </p:sp>
      <p:sp>
        <p:nvSpPr>
          <p:cNvPr id="94" name="TextBox 93">
            <a:extLst>
              <a:ext uri="{FF2B5EF4-FFF2-40B4-BE49-F238E27FC236}">
                <a16:creationId xmlns:a16="http://schemas.microsoft.com/office/drawing/2014/main" id="{54CBBC73-DF8D-42FF-80BB-980B288D7709}"/>
              </a:ext>
            </a:extLst>
          </p:cNvPr>
          <p:cNvSpPr txBox="1"/>
          <p:nvPr/>
        </p:nvSpPr>
        <p:spPr>
          <a:xfrm>
            <a:off x="2539829" y="4541024"/>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96" name="TextBox 95">
            <a:extLst>
              <a:ext uri="{FF2B5EF4-FFF2-40B4-BE49-F238E27FC236}">
                <a16:creationId xmlns:a16="http://schemas.microsoft.com/office/drawing/2014/main" id="{254FB895-5BEF-4F7B-8963-2F1AF369F671}"/>
              </a:ext>
            </a:extLst>
          </p:cNvPr>
          <p:cNvSpPr txBox="1"/>
          <p:nvPr/>
        </p:nvSpPr>
        <p:spPr>
          <a:xfrm>
            <a:off x="6236166" y="4671733"/>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2EFBD978-9FAB-4995-BC55-25807B5C7879}"/>
              </a:ext>
            </a:extLst>
          </p:cNvPr>
          <p:cNvSpPr txBox="1"/>
          <p:nvPr/>
        </p:nvSpPr>
        <p:spPr>
          <a:xfrm>
            <a:off x="3984215" y="5703437"/>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t>
            </a:r>
          </a:p>
        </p:txBody>
      </p:sp>
      <p:sp>
        <p:nvSpPr>
          <p:cNvPr id="100" name="TextBox 99">
            <a:extLst>
              <a:ext uri="{FF2B5EF4-FFF2-40B4-BE49-F238E27FC236}">
                <a16:creationId xmlns:a16="http://schemas.microsoft.com/office/drawing/2014/main" id="{2E016834-7704-47F7-AB0A-93B63BAB4587}"/>
              </a:ext>
            </a:extLst>
          </p:cNvPr>
          <p:cNvSpPr txBox="1"/>
          <p:nvPr/>
        </p:nvSpPr>
        <p:spPr>
          <a:xfrm>
            <a:off x="8906724" y="5124828"/>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t>
            </a:r>
          </a:p>
        </p:txBody>
      </p:sp>
      <p:sp>
        <p:nvSpPr>
          <p:cNvPr id="102" name="TextBox 101">
            <a:extLst>
              <a:ext uri="{FF2B5EF4-FFF2-40B4-BE49-F238E27FC236}">
                <a16:creationId xmlns:a16="http://schemas.microsoft.com/office/drawing/2014/main" id="{808283F1-8250-442F-B30B-212ECAF33163}"/>
              </a:ext>
            </a:extLst>
          </p:cNvPr>
          <p:cNvSpPr txBox="1"/>
          <p:nvPr/>
        </p:nvSpPr>
        <p:spPr>
          <a:xfrm>
            <a:off x="10476272" y="4304719"/>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sp>
        <p:nvSpPr>
          <p:cNvPr id="107" name="Rectangle 106">
            <a:extLst>
              <a:ext uri="{FF2B5EF4-FFF2-40B4-BE49-F238E27FC236}">
                <a16:creationId xmlns:a16="http://schemas.microsoft.com/office/drawing/2014/main" id="{115C47B2-3B54-4712-87F2-1DD52A351670}"/>
              </a:ext>
            </a:extLst>
          </p:cNvPr>
          <p:cNvSpPr/>
          <p:nvPr/>
        </p:nvSpPr>
        <p:spPr>
          <a:xfrm>
            <a:off x="8284857" y="5646969"/>
            <a:ext cx="409871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le/la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6" name="Rounded Rectangle 46">
            <a:extLst>
              <a:ext uri="{FF2B5EF4-FFF2-40B4-BE49-F238E27FC236}">
                <a16:creationId xmlns:a16="http://schemas.microsoft.com/office/drawing/2014/main" id="{F19199E7-AF15-4043-AA64-725C7CD69ABB}"/>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1CAEC3A-E508-4F5D-9C81-598BCF5BD01B}"/>
              </a:ext>
            </a:extLst>
          </p:cNvPr>
          <p:cNvSpPr txBox="1"/>
          <p:nvPr/>
        </p:nvSpPr>
        <p:spPr>
          <a:xfrm>
            <a:off x="3511712" y="222960"/>
            <a:ext cx="3615743"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Écris</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français</a:t>
            </a:r>
            <a:r>
              <a:rPr lang="en-GB" sz="2800" dirty="0">
                <a:solidFill>
                  <a:schemeClr val="accent1">
                    <a:lumMod val="50000"/>
                  </a:schemeClr>
                </a:solidFill>
                <a:latin typeface="Century Gothic" panose="020B0502020202020204" pitchFamily="34" charset="0"/>
              </a:rPr>
              <a:t> !</a:t>
            </a:r>
          </a:p>
        </p:txBody>
      </p:sp>
      <p:grpSp>
        <p:nvGrpSpPr>
          <p:cNvPr id="64" name="Group 63">
            <a:extLst>
              <a:ext uri="{FF2B5EF4-FFF2-40B4-BE49-F238E27FC236}">
                <a16:creationId xmlns:a16="http://schemas.microsoft.com/office/drawing/2014/main" id="{30FADED9-2E9E-4827-B163-E09E43B4A785}"/>
              </a:ext>
            </a:extLst>
          </p:cNvPr>
          <p:cNvGrpSpPr/>
          <p:nvPr/>
        </p:nvGrpSpPr>
        <p:grpSpPr>
          <a:xfrm>
            <a:off x="9157532" y="4922753"/>
            <a:ext cx="1703478" cy="844056"/>
            <a:chOff x="9157532" y="4922753"/>
            <a:chExt cx="1703478" cy="844056"/>
          </a:xfrm>
        </p:grpSpPr>
        <p:pic>
          <p:nvPicPr>
            <p:cNvPr id="66" name="Picture 6" descr="Classroom, Comic Characters">
              <a:extLst>
                <a:ext uri="{FF2B5EF4-FFF2-40B4-BE49-F238E27FC236}">
                  <a16:creationId xmlns:a16="http://schemas.microsoft.com/office/drawing/2014/main" id="{C0A1412D-2F7B-4BF9-9BDA-BD9E53FF04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4016" y="4922753"/>
              <a:ext cx="1030245" cy="844056"/>
            </a:xfrm>
            <a:prstGeom prst="rect">
              <a:avLst/>
            </a:prstGeom>
            <a:noFill/>
            <a:extLst>
              <a:ext uri="{909E8E84-426E-40DD-AFC4-6F175D3DCCD1}">
                <a14:hiddenFill xmlns:a14="http://schemas.microsoft.com/office/drawing/2010/main">
                  <a:solidFill>
                    <a:srgbClr val="FFFFFF"/>
                  </a:solidFill>
                </a14:hiddenFill>
              </a:ext>
            </a:extLst>
          </p:spPr>
        </p:pic>
        <p:sp>
          <p:nvSpPr>
            <p:cNvPr id="68" name="Arrow: Down 67">
              <a:extLst>
                <a:ext uri="{FF2B5EF4-FFF2-40B4-BE49-F238E27FC236}">
                  <a16:creationId xmlns:a16="http://schemas.microsoft.com/office/drawing/2014/main" id="{84EE1E52-5A15-4401-A891-1A505BCF65FA}"/>
                </a:ext>
              </a:extLst>
            </p:cNvPr>
            <p:cNvSpPr/>
            <p:nvPr/>
          </p:nvSpPr>
          <p:spPr>
            <a:xfrm rot="17251395">
              <a:off x="9235062" y="4966779"/>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row: Down 69">
              <a:extLst>
                <a:ext uri="{FF2B5EF4-FFF2-40B4-BE49-F238E27FC236}">
                  <a16:creationId xmlns:a16="http://schemas.microsoft.com/office/drawing/2014/main" id="{D37E47AB-74E9-4BD6-98AA-426F9BE908A1}"/>
                </a:ext>
              </a:extLst>
            </p:cNvPr>
            <p:cNvSpPr/>
            <p:nvPr/>
          </p:nvSpPr>
          <p:spPr>
            <a:xfrm rot="6494832">
              <a:off x="10540198" y="5298538"/>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2" name="Rectangle 71">
            <a:extLst>
              <a:ext uri="{FF2B5EF4-FFF2-40B4-BE49-F238E27FC236}">
                <a16:creationId xmlns:a16="http://schemas.microsoft.com/office/drawing/2014/main" id="{019F8CFA-9F11-4D19-8D2E-2AE525243535}"/>
              </a:ext>
            </a:extLst>
          </p:cNvPr>
          <p:cNvSpPr/>
          <p:nvPr/>
        </p:nvSpPr>
        <p:spPr>
          <a:xfrm>
            <a:off x="7492406" y="4133431"/>
            <a:ext cx="2669979" cy="646331"/>
          </a:xfrm>
          <a:prstGeom prst="rect">
            <a:avLst/>
          </a:prstGeom>
          <a:noFill/>
        </p:spPr>
        <p:txBody>
          <a:bodyPr wrap="none" lIns="91440" tIns="45720" rIns="91440" bIns="45720">
            <a:spAutoFit/>
          </a:bodyPr>
          <a:lstStyle/>
          <a:p>
            <a:pPr algn="ctr"/>
            <a:r>
              <a:rPr lang="en-US" sz="3600" b="1" dirty="0" err="1">
                <a:ln w="22225">
                  <a:solidFill>
                    <a:srgbClr val="ED7D31"/>
                  </a:solidFill>
                  <a:prstDash val="solid"/>
                </a:ln>
                <a:solidFill>
                  <a:srgbClr val="ED7D31">
                    <a:lumMod val="40000"/>
                    <a:lumOff val="60000"/>
                  </a:srgbClr>
                </a:solidFill>
                <a:latin typeface="Century Gothic" panose="020B0502020202020204" pitchFamily="34" charset="0"/>
              </a:rPr>
              <a:t>préféré</a:t>
            </a:r>
            <a:endParaRPr lang="en-US" sz="36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grpSp>
        <p:nvGrpSpPr>
          <p:cNvPr id="74" name="Group 73">
            <a:extLst>
              <a:ext uri="{FF2B5EF4-FFF2-40B4-BE49-F238E27FC236}">
                <a16:creationId xmlns:a16="http://schemas.microsoft.com/office/drawing/2014/main" id="{52B989A9-1B41-4080-9E6C-774264F2606F}"/>
              </a:ext>
            </a:extLst>
          </p:cNvPr>
          <p:cNvGrpSpPr/>
          <p:nvPr/>
        </p:nvGrpSpPr>
        <p:grpSpPr>
          <a:xfrm>
            <a:off x="6659319" y="4372316"/>
            <a:ext cx="1394172" cy="1381620"/>
            <a:chOff x="6780845" y="3988652"/>
            <a:chExt cx="1687559" cy="1552346"/>
          </a:xfrm>
        </p:grpSpPr>
        <p:pic>
          <p:nvPicPr>
            <p:cNvPr id="76" name="Picture 2" descr="Favourites, Favorites, Folder, Office, Bookmarks">
              <a:extLst>
                <a:ext uri="{FF2B5EF4-FFF2-40B4-BE49-F238E27FC236}">
                  <a16:creationId xmlns:a16="http://schemas.microsoft.com/office/drawing/2014/main" id="{F9B39F53-9A49-4036-8BC5-03A7E898F46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0845" y="3988652"/>
              <a:ext cx="1615133" cy="129067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Favorite, Heart, Love, Red, Icon, Bookmark">
              <a:extLst>
                <a:ext uri="{FF2B5EF4-FFF2-40B4-BE49-F238E27FC236}">
                  <a16:creationId xmlns:a16="http://schemas.microsoft.com/office/drawing/2014/main" id="{6B4CD591-66D5-4225-8188-420286F9E6F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1519" y="4855995"/>
              <a:ext cx="706885" cy="68500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4475" y="1222513"/>
            <a:ext cx="1337467" cy="1253875"/>
          </a:xfrm>
          <a:prstGeom prst="rect">
            <a:avLst/>
          </a:prstGeom>
        </p:spPr>
      </p:pic>
      <p:grpSp>
        <p:nvGrpSpPr>
          <p:cNvPr id="52" name="Group 51"/>
          <p:cNvGrpSpPr/>
          <p:nvPr/>
        </p:nvGrpSpPr>
        <p:grpSpPr>
          <a:xfrm>
            <a:off x="3387871" y="1151298"/>
            <a:ext cx="2069160" cy="1415313"/>
            <a:chOff x="3387871" y="1151298"/>
            <a:chExt cx="2069160" cy="1415313"/>
          </a:xfrm>
        </p:grpSpPr>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56" name="Picture 55"/>
          <p:cNvPicPr>
            <a:picLocks noChangeAspect="1"/>
          </p:cNvPicPr>
          <p:nvPr/>
        </p:nvPicPr>
        <p:blipFill rotWithShape="1">
          <a:blip r:embed="rId16" cstate="print">
            <a:extLst>
              <a:ext uri="{28A0092B-C50C-407E-A947-70E740481C1C}">
                <a14:useLocalDpi xmlns:a14="http://schemas.microsoft.com/office/drawing/2010/main" val="0"/>
              </a:ext>
            </a:extLst>
          </a:blip>
          <a:srcRect l="33397" t="12936" r="34472"/>
          <a:stretch/>
        </p:blipFill>
        <p:spPr>
          <a:xfrm>
            <a:off x="10803348" y="789716"/>
            <a:ext cx="774416" cy="1180334"/>
          </a:xfrm>
          <a:prstGeom prst="rect">
            <a:avLst/>
          </a:prstGeom>
        </p:spPr>
      </p:pic>
      <p:pic>
        <p:nvPicPr>
          <p:cNvPr id="57" name="Picture 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95911" y="1265574"/>
            <a:ext cx="1263516" cy="1100312"/>
          </a:xfrm>
          <a:prstGeom prst="rect">
            <a:avLst/>
          </a:prstGeom>
        </p:spPr>
      </p:pic>
      <p:pic>
        <p:nvPicPr>
          <p:cNvPr id="58" name="Picture 5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6871" y="3227830"/>
            <a:ext cx="1417941" cy="1296087"/>
          </a:xfrm>
          <a:prstGeom prst="rect">
            <a:avLst/>
          </a:prstGeom>
        </p:spPr>
      </p:pic>
    </p:spTree>
    <p:extLst>
      <p:ext uri="{BB962C8B-B14F-4D97-AF65-F5344CB8AC3E}">
        <p14:creationId xmlns:p14="http://schemas.microsoft.com/office/powerpoint/2010/main" val="8822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29" grpId="0"/>
      <p:bldP spid="30" grpId="0"/>
      <p:bldP spid="32" grpId="0"/>
      <p:bldP spid="39" grpId="0"/>
      <p:bldP spid="107" grpId="0"/>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1D6B2F-2100-41B9-BCE6-B87B610670DE}"/>
              </a:ext>
            </a:extLst>
          </p:cNvPr>
          <p:cNvSpPr>
            <a:spLocks noGrp="1"/>
          </p:cNvSpPr>
          <p:nvPr>
            <p:ph type="title"/>
          </p:nvPr>
        </p:nvSpPr>
        <p:spPr>
          <a:xfrm>
            <a:off x="0" y="213558"/>
            <a:ext cx="4162567" cy="618956"/>
          </a:xfrm>
        </p:spPr>
        <p:txBody>
          <a:bodyPr>
            <a:normAutofit/>
          </a:bodyPr>
          <a:lstStyle/>
          <a:p>
            <a:r>
              <a:rPr lang="en-GB" sz="2400" dirty="0" err="1"/>
              <a:t>C’est</a:t>
            </a:r>
            <a:r>
              <a:rPr lang="en-GB" sz="2400" dirty="0"/>
              <a:t> quoi </a:t>
            </a:r>
            <a:r>
              <a:rPr lang="en-GB" sz="2400" dirty="0" err="1"/>
              <a:t>en</a:t>
            </a:r>
            <a:r>
              <a:rPr lang="en-GB" sz="2400" dirty="0"/>
              <a:t> </a:t>
            </a:r>
            <a:r>
              <a:rPr lang="en-GB" sz="2400" dirty="0" err="1"/>
              <a:t>français</a:t>
            </a:r>
            <a:r>
              <a:rPr lang="en-GB" sz="2400" dirty="0"/>
              <a:t>?</a:t>
            </a:r>
          </a:p>
        </p:txBody>
      </p:sp>
      <p:sp>
        <p:nvSpPr>
          <p:cNvPr id="4" name="Rounded Rectangle 46">
            <a:extLst>
              <a:ext uri="{FF2B5EF4-FFF2-40B4-BE49-F238E27FC236}">
                <a16:creationId xmlns:a16="http://schemas.microsoft.com/office/drawing/2014/main" id="{E49B9B22-091E-4654-8F60-17B772D663FA}"/>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3">
            <a:extLst>
              <a:ext uri="{FF2B5EF4-FFF2-40B4-BE49-F238E27FC236}">
                <a16:creationId xmlns:a16="http://schemas.microsoft.com/office/drawing/2014/main" id="{E7197CF9-2EFD-430B-AA19-37FA833C9C3A}"/>
              </a:ext>
            </a:extLst>
          </p:cNvPr>
          <p:cNvSpPr>
            <a:spLocks noChangeArrowheads="1"/>
          </p:cNvSpPr>
          <p:nvPr/>
        </p:nvSpPr>
        <p:spPr bwMode="auto">
          <a:xfrm>
            <a:off x="10237045" y="151652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Line 4">
            <a:extLst>
              <a:ext uri="{FF2B5EF4-FFF2-40B4-BE49-F238E27FC236}">
                <a16:creationId xmlns:a16="http://schemas.microsoft.com/office/drawing/2014/main" id="{73A9524D-9D3C-4396-895B-6FD97E20A3C6}"/>
              </a:ext>
            </a:extLst>
          </p:cNvPr>
          <p:cNvSpPr>
            <a:spLocks noChangeShapeType="1"/>
          </p:cNvSpPr>
          <p:nvPr/>
        </p:nvSpPr>
        <p:spPr bwMode="auto">
          <a:xfrm>
            <a:off x="10922784" y="150510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 Box 10">
            <a:extLst>
              <a:ext uri="{FF2B5EF4-FFF2-40B4-BE49-F238E27FC236}">
                <a16:creationId xmlns:a16="http://schemas.microsoft.com/office/drawing/2014/main" id="{C90303E1-8619-402D-A6A8-CC5D54AB4D66}"/>
              </a:ext>
            </a:extLst>
          </p:cNvPr>
          <p:cNvSpPr txBox="1">
            <a:spLocks noChangeArrowheads="1"/>
          </p:cNvSpPr>
          <p:nvPr/>
        </p:nvSpPr>
        <p:spPr bwMode="auto">
          <a:xfrm>
            <a:off x="10858992" y="346664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8" name="Text Box 12">
            <a:extLst>
              <a:ext uri="{FF2B5EF4-FFF2-40B4-BE49-F238E27FC236}">
                <a16:creationId xmlns:a16="http://schemas.microsoft.com/office/drawing/2014/main" id="{83064351-A633-45E8-AF73-BD8E8482524F}"/>
              </a:ext>
            </a:extLst>
          </p:cNvPr>
          <p:cNvSpPr txBox="1">
            <a:spLocks noChangeArrowheads="1"/>
          </p:cNvSpPr>
          <p:nvPr/>
        </p:nvSpPr>
        <p:spPr bwMode="auto">
          <a:xfrm>
            <a:off x="11164263" y="134725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9" name="Text Box 14">
            <a:extLst>
              <a:ext uri="{FF2B5EF4-FFF2-40B4-BE49-F238E27FC236}">
                <a16:creationId xmlns:a16="http://schemas.microsoft.com/office/drawing/2014/main" id="{B5AE6295-C1B3-4005-8DC7-D03582F9DF31}"/>
              </a:ext>
            </a:extLst>
          </p:cNvPr>
          <p:cNvSpPr txBox="1">
            <a:spLocks noChangeArrowheads="1"/>
          </p:cNvSpPr>
          <p:nvPr/>
        </p:nvSpPr>
        <p:spPr bwMode="auto">
          <a:xfrm>
            <a:off x="11139575" y="548083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0" name="AutoShape 11">
            <a:hlinkClick r:id="" action="ppaction://noaction" highlightClick="1"/>
            <a:extLst>
              <a:ext uri="{FF2B5EF4-FFF2-40B4-BE49-F238E27FC236}">
                <a16:creationId xmlns:a16="http://schemas.microsoft.com/office/drawing/2014/main" id="{0AAEFF14-E010-40D1-80F5-207995999EA8}"/>
              </a:ext>
            </a:extLst>
          </p:cNvPr>
          <p:cNvSpPr>
            <a:spLocks noChangeArrowheads="1"/>
          </p:cNvSpPr>
          <p:nvPr/>
        </p:nvSpPr>
        <p:spPr bwMode="auto">
          <a:xfrm>
            <a:off x="10398372" y="591006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aphicFrame>
        <p:nvGraphicFramePr>
          <p:cNvPr id="11" name="Table 10">
            <a:extLst>
              <a:ext uri="{FF2B5EF4-FFF2-40B4-BE49-F238E27FC236}">
                <a16:creationId xmlns:a16="http://schemas.microsoft.com/office/drawing/2014/main" id="{51B62D3F-99FF-4ACC-9941-11045390A5AB}"/>
              </a:ext>
            </a:extLst>
          </p:cNvPr>
          <p:cNvGraphicFramePr>
            <a:graphicFrameLocks noGrp="1"/>
          </p:cNvGraphicFramePr>
          <p:nvPr>
            <p:extLst>
              <p:ext uri="{D42A27DB-BD31-4B8C-83A1-F6EECF244321}">
                <p14:modId xmlns:p14="http://schemas.microsoft.com/office/powerpoint/2010/main" val="1173147289"/>
              </p:ext>
            </p:extLst>
          </p:nvPr>
        </p:nvGraphicFramePr>
        <p:xfrm>
          <a:off x="160730" y="1525265"/>
          <a:ext cx="9677313" cy="3955567"/>
        </p:xfrm>
        <a:graphic>
          <a:graphicData uri="http://schemas.openxmlformats.org/drawingml/2006/table">
            <a:tbl>
              <a:tblPr firstRow="1" bandRow="1">
                <a:tableStyleId>{16D9F66E-5EB9-4882-86FB-DCBF35E3C3E4}</a:tableStyleId>
              </a:tblPr>
              <a:tblGrid>
                <a:gridCol w="5044429">
                  <a:extLst>
                    <a:ext uri="{9D8B030D-6E8A-4147-A177-3AD203B41FA5}">
                      <a16:colId xmlns:a16="http://schemas.microsoft.com/office/drawing/2014/main" val="2689950060"/>
                    </a:ext>
                  </a:extLst>
                </a:gridCol>
                <a:gridCol w="4632884">
                  <a:extLst>
                    <a:ext uri="{9D8B030D-6E8A-4147-A177-3AD203B41FA5}">
                      <a16:colId xmlns:a16="http://schemas.microsoft.com/office/drawing/2014/main" val="2491636326"/>
                    </a:ext>
                  </a:extLst>
                </a:gridCol>
              </a:tblGrid>
              <a:tr h="630162">
                <a:tc>
                  <a:txBody>
                    <a:bodyPr/>
                    <a:lstStyle/>
                    <a:p>
                      <a:r>
                        <a:rPr lang="en-GB" sz="2500" dirty="0" err="1">
                          <a:solidFill>
                            <a:srgbClr val="002060"/>
                          </a:solidFill>
                        </a:rPr>
                        <a:t>Français</a:t>
                      </a:r>
                      <a:endParaRPr lang="en-GB" sz="2500" dirty="0">
                        <a:solidFill>
                          <a:srgbClr val="002060"/>
                        </a:solidFill>
                        <a:latin typeface="Century Gothic" panose="020B0502020202020204" pitchFamily="34" charset="0"/>
                      </a:endParaRPr>
                    </a:p>
                  </a:txBody>
                  <a:tcPr/>
                </a:tc>
                <a:tc>
                  <a:txBody>
                    <a:bodyPr/>
                    <a:lstStyle/>
                    <a:p>
                      <a:r>
                        <a:rPr lang="en-GB" sz="2500" dirty="0" err="1">
                          <a:solidFill>
                            <a:srgbClr val="002060"/>
                          </a:solidFill>
                        </a:rPr>
                        <a:t>Anglais</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1908637023"/>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rgbClr val="002060"/>
                          </a:solidFill>
                        </a:rPr>
                        <a:t>Tu </a:t>
                      </a:r>
                      <a:r>
                        <a:rPr lang="en-GB" sz="2500" b="1" baseline="0" dirty="0" err="1">
                          <a:solidFill>
                            <a:srgbClr val="002060"/>
                          </a:solidFill>
                        </a:rPr>
                        <a:t>aimes</a:t>
                      </a:r>
                      <a:r>
                        <a:rPr lang="en-GB" sz="2500" b="1" baseline="0" dirty="0">
                          <a:solidFill>
                            <a:srgbClr val="002060"/>
                          </a:solidFill>
                        </a:rPr>
                        <a:t> la </a:t>
                      </a:r>
                      <a:r>
                        <a:rPr lang="en-GB" sz="2500" b="1" baseline="0" dirty="0" err="1">
                          <a:solidFill>
                            <a:srgbClr val="002060"/>
                          </a:solidFill>
                        </a:rPr>
                        <a:t>maison</a:t>
                      </a:r>
                      <a:r>
                        <a:rPr lang="en-GB" sz="2500" b="1" baseline="0" dirty="0">
                          <a:solidFill>
                            <a:srgbClr val="002060"/>
                          </a:solidFill>
                        </a:rPr>
                        <a:t> </a:t>
                      </a:r>
                      <a:r>
                        <a:rPr lang="en-GB" sz="2500" b="1" baseline="0" dirty="0" err="1">
                          <a:solidFill>
                            <a:srgbClr val="002060"/>
                          </a:solidFill>
                        </a:rPr>
                        <a:t>moderne</a:t>
                      </a:r>
                      <a:r>
                        <a:rPr lang="en-GB" sz="2500" b="1" baseline="0" dirty="0">
                          <a:solidFill>
                            <a:srgbClr val="002060"/>
                          </a:solidFill>
                        </a:rPr>
                        <a:t>.</a:t>
                      </a:r>
                      <a:endParaRPr lang="en-GB" sz="2500" b="1" baseline="0" dirty="0">
                        <a:solidFill>
                          <a:srgbClr val="002060"/>
                        </a:solidFill>
                        <a:latin typeface="Century Gothic" panose="020B0502020202020204" pitchFamily="34" charset="0"/>
                      </a:endParaRPr>
                    </a:p>
                  </a:txBody>
                  <a:tcPr/>
                </a:tc>
                <a:tc>
                  <a:txBody>
                    <a:bodyPr/>
                    <a:lstStyle/>
                    <a:p>
                      <a:r>
                        <a:rPr lang="en-GB" sz="2500" dirty="0">
                          <a:solidFill>
                            <a:srgbClr val="002060"/>
                          </a:solidFill>
                        </a:rPr>
                        <a:t>You like </a:t>
                      </a:r>
                      <a:r>
                        <a:rPr lang="en-GB" sz="2500" baseline="0" dirty="0">
                          <a:solidFill>
                            <a:srgbClr val="002060"/>
                          </a:solidFill>
                        </a:rPr>
                        <a:t>the modern house.</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88934770"/>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err="1">
                          <a:solidFill>
                            <a:srgbClr val="002060"/>
                          </a:solidFill>
                        </a:rPr>
                        <a:t>J’aime</a:t>
                      </a:r>
                      <a:r>
                        <a:rPr lang="en-GB" sz="2500" b="1" baseline="0" dirty="0">
                          <a:solidFill>
                            <a:srgbClr val="002060"/>
                          </a:solidFill>
                        </a:rPr>
                        <a:t> </a:t>
                      </a:r>
                      <a:r>
                        <a:rPr lang="en-GB" sz="2500" b="1" baseline="0" dirty="0" err="1">
                          <a:solidFill>
                            <a:srgbClr val="002060"/>
                          </a:solidFill>
                        </a:rPr>
                        <a:t>travailler</a:t>
                      </a:r>
                      <a:r>
                        <a:rPr lang="en-GB" sz="2500" b="1" baseline="0" dirty="0">
                          <a:solidFill>
                            <a:srgbClr val="002060"/>
                          </a:solidFill>
                        </a:rPr>
                        <a:t> avec un </a:t>
                      </a:r>
                      <a:r>
                        <a:rPr lang="en-GB" sz="2500" b="1" baseline="0" dirty="0" err="1">
                          <a:solidFill>
                            <a:srgbClr val="002060"/>
                          </a:solidFill>
                        </a:rPr>
                        <a:t>partenaire</a:t>
                      </a:r>
                      <a:r>
                        <a:rPr lang="en-GB" sz="2500" b="1" baseline="0" dirty="0">
                          <a:solidFill>
                            <a:srgbClr val="002060"/>
                          </a:solidFill>
                        </a:rPr>
                        <a:t>.</a:t>
                      </a:r>
                      <a:endParaRPr lang="en-GB" sz="2500" b="1" baseline="0" dirty="0">
                        <a:solidFill>
                          <a:srgbClr val="002060"/>
                        </a:solidFill>
                        <a:latin typeface="Century Gothic" panose="020B0502020202020204" pitchFamily="34" charset="0"/>
                      </a:endParaRPr>
                    </a:p>
                  </a:txBody>
                  <a:tcPr/>
                </a:tc>
                <a:tc>
                  <a:txBody>
                    <a:bodyPr/>
                    <a:lstStyle/>
                    <a:p>
                      <a:r>
                        <a:rPr lang="en-GB" sz="2500" dirty="0">
                          <a:solidFill>
                            <a:srgbClr val="002060"/>
                          </a:solidFill>
                        </a:rPr>
                        <a:t>I like working with a partner.</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37733562"/>
                  </a:ext>
                </a:extLst>
              </a:tr>
              <a:tr h="494393">
                <a:tc>
                  <a:txBody>
                    <a:bodyPr/>
                    <a:lstStyle/>
                    <a:p>
                      <a:r>
                        <a:rPr lang="en-GB" sz="2500" b="1" dirty="0">
                          <a:solidFill>
                            <a:srgbClr val="002060"/>
                          </a:solidFill>
                        </a:rPr>
                        <a:t>Il </a:t>
                      </a:r>
                      <a:r>
                        <a:rPr lang="en-GB" sz="2500" b="1" dirty="0" err="1">
                          <a:solidFill>
                            <a:srgbClr val="002060"/>
                          </a:solidFill>
                        </a:rPr>
                        <a:t>aime</a:t>
                      </a:r>
                      <a:r>
                        <a:rPr lang="en-GB" sz="2500" b="1" dirty="0">
                          <a:solidFill>
                            <a:srgbClr val="002060"/>
                          </a:solidFill>
                        </a:rPr>
                        <a:t> manger dehors.</a:t>
                      </a:r>
                      <a:endParaRPr lang="en-GB" sz="2500" b="1" dirty="0">
                        <a:solidFill>
                          <a:srgbClr val="002060"/>
                        </a:solidFill>
                        <a:latin typeface="Century Gothic" panose="020B0502020202020204" pitchFamily="34" charset="0"/>
                      </a:endParaRPr>
                    </a:p>
                  </a:txBody>
                  <a:tcPr/>
                </a:tc>
                <a:tc>
                  <a:txBody>
                    <a:bodyPr/>
                    <a:lstStyle/>
                    <a:p>
                      <a:r>
                        <a:rPr lang="en-GB" sz="2500" dirty="0">
                          <a:solidFill>
                            <a:srgbClr val="002060"/>
                          </a:solidFill>
                        </a:rPr>
                        <a:t>He likes to eat outside.</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3388506912"/>
                  </a:ext>
                </a:extLst>
              </a:tr>
              <a:tr h="494393">
                <a:tc>
                  <a:txBody>
                    <a:bodyPr/>
                    <a:lstStyle/>
                    <a:p>
                      <a:r>
                        <a:rPr lang="en-GB" sz="2500" b="1" dirty="0" err="1">
                          <a:solidFill>
                            <a:srgbClr val="002060"/>
                          </a:solidFill>
                        </a:rPr>
                        <a:t>C’est</a:t>
                      </a:r>
                      <a:r>
                        <a:rPr lang="en-GB" sz="2500" b="1" dirty="0">
                          <a:solidFill>
                            <a:srgbClr val="002060"/>
                          </a:solidFill>
                        </a:rPr>
                        <a:t> la chose </a:t>
                      </a:r>
                      <a:r>
                        <a:rPr lang="en-GB" sz="2500" b="1" dirty="0" err="1">
                          <a:solidFill>
                            <a:srgbClr val="002060"/>
                          </a:solidFill>
                        </a:rPr>
                        <a:t>pr</a:t>
                      </a:r>
                      <a:r>
                        <a:rPr lang="en-GB" sz="2500" b="1" baseline="0" dirty="0" err="1">
                          <a:solidFill>
                            <a:srgbClr val="002060"/>
                          </a:solidFill>
                        </a:rPr>
                        <a:t>éférée</a:t>
                      </a:r>
                      <a:r>
                        <a:rPr lang="en-GB" sz="2500" b="1" baseline="0" dirty="0">
                          <a:solidFill>
                            <a:srgbClr val="002060"/>
                          </a:solidFill>
                        </a:rPr>
                        <a:t> de </a:t>
                      </a:r>
                      <a:r>
                        <a:rPr lang="en-GB" sz="2500" b="1" baseline="0" dirty="0" err="1">
                          <a:solidFill>
                            <a:srgbClr val="002060"/>
                          </a:solidFill>
                        </a:rPr>
                        <a:t>Léa</a:t>
                      </a:r>
                      <a:r>
                        <a:rPr lang="en-GB" sz="2500" b="1" baseline="0" dirty="0">
                          <a:solidFill>
                            <a:srgbClr val="002060"/>
                          </a:solidFill>
                        </a:rPr>
                        <a:t>.</a:t>
                      </a:r>
                      <a:endParaRPr lang="en-GB" sz="2500" b="1" dirty="0">
                        <a:solidFill>
                          <a:srgbClr val="002060"/>
                        </a:solidFill>
                        <a:latin typeface="Century Gothic" panose="020B0502020202020204" pitchFamily="34" charset="0"/>
                      </a:endParaRPr>
                    </a:p>
                  </a:txBody>
                  <a:tcPr/>
                </a:tc>
                <a:tc>
                  <a:txBody>
                    <a:bodyPr/>
                    <a:lstStyle/>
                    <a:p>
                      <a:r>
                        <a:rPr lang="en-GB" sz="2500" dirty="0">
                          <a:solidFill>
                            <a:srgbClr val="002060"/>
                          </a:solidFill>
                        </a:rPr>
                        <a:t>It’s </a:t>
                      </a:r>
                      <a:r>
                        <a:rPr lang="en-GB" sz="2500" dirty="0" err="1">
                          <a:solidFill>
                            <a:srgbClr val="002060"/>
                          </a:solidFill>
                        </a:rPr>
                        <a:t>Léa’s</a:t>
                      </a:r>
                      <a:r>
                        <a:rPr lang="en-GB" sz="2500" dirty="0">
                          <a:solidFill>
                            <a:srgbClr val="002060"/>
                          </a:solidFill>
                        </a:rPr>
                        <a:t> favourite thing.</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2427963494"/>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rgbClr val="002060"/>
                          </a:solidFill>
                        </a:rPr>
                        <a:t>Elle </a:t>
                      </a:r>
                      <a:r>
                        <a:rPr lang="en-GB" sz="2500" b="1" baseline="0" dirty="0" err="1">
                          <a:solidFill>
                            <a:srgbClr val="002060"/>
                          </a:solidFill>
                        </a:rPr>
                        <a:t>aime</a:t>
                      </a:r>
                      <a:r>
                        <a:rPr lang="en-GB" sz="2500" b="1" baseline="0" dirty="0">
                          <a:solidFill>
                            <a:srgbClr val="002060"/>
                          </a:solidFill>
                        </a:rPr>
                        <a:t> </a:t>
                      </a:r>
                      <a:r>
                        <a:rPr lang="en-GB" sz="2500" b="1" baseline="0" dirty="0" err="1">
                          <a:solidFill>
                            <a:srgbClr val="002060"/>
                          </a:solidFill>
                        </a:rPr>
                        <a:t>regarder</a:t>
                      </a:r>
                      <a:r>
                        <a:rPr lang="en-GB" sz="2500" b="1" baseline="0" dirty="0">
                          <a:solidFill>
                            <a:srgbClr val="002060"/>
                          </a:solidFill>
                        </a:rPr>
                        <a:t> la </a:t>
                      </a:r>
                      <a:r>
                        <a:rPr lang="en-GB" sz="2500" b="1" baseline="0" dirty="0" err="1">
                          <a:solidFill>
                            <a:srgbClr val="002060"/>
                          </a:solidFill>
                        </a:rPr>
                        <a:t>télé</a:t>
                      </a:r>
                      <a:r>
                        <a:rPr lang="en-GB" sz="2500" b="1" baseline="0" dirty="0">
                          <a:solidFill>
                            <a:srgbClr val="002060"/>
                          </a:solidFill>
                        </a:rPr>
                        <a:t>.</a:t>
                      </a:r>
                      <a:endParaRPr lang="en-GB" sz="2500" b="1" baseline="0" dirty="0">
                        <a:solidFill>
                          <a:srgbClr val="002060"/>
                        </a:solidFill>
                        <a:latin typeface="Century Gothic" panose="020B0502020202020204" pitchFamily="34" charset="0"/>
                      </a:endParaRPr>
                    </a:p>
                  </a:txBody>
                  <a:tcPr/>
                </a:tc>
                <a:tc>
                  <a:txBody>
                    <a:bodyPr/>
                    <a:lstStyle/>
                    <a:p>
                      <a:r>
                        <a:rPr lang="en-GB" sz="2500" dirty="0">
                          <a:solidFill>
                            <a:srgbClr val="002060"/>
                          </a:solidFill>
                        </a:rPr>
                        <a:t>She likes to watch TV.</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956321260"/>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rgbClr val="002060"/>
                          </a:solidFill>
                        </a:rPr>
                        <a:t>Il </a:t>
                      </a:r>
                      <a:r>
                        <a:rPr lang="en-GB" sz="2500" b="1" baseline="0" dirty="0" err="1">
                          <a:solidFill>
                            <a:srgbClr val="002060"/>
                          </a:solidFill>
                        </a:rPr>
                        <a:t>aime</a:t>
                      </a:r>
                      <a:r>
                        <a:rPr lang="en-GB" sz="2500" b="1" baseline="0" dirty="0">
                          <a:solidFill>
                            <a:srgbClr val="002060"/>
                          </a:solidFill>
                        </a:rPr>
                        <a:t> </a:t>
                      </a:r>
                      <a:r>
                        <a:rPr lang="en-GB" sz="2500" b="1" baseline="0" dirty="0" err="1">
                          <a:solidFill>
                            <a:srgbClr val="002060"/>
                          </a:solidFill>
                        </a:rPr>
                        <a:t>préparer</a:t>
                      </a:r>
                      <a:r>
                        <a:rPr lang="en-GB" sz="2500" b="1" baseline="0" dirty="0">
                          <a:solidFill>
                            <a:srgbClr val="002060"/>
                          </a:solidFill>
                        </a:rPr>
                        <a:t> le </a:t>
                      </a:r>
                      <a:r>
                        <a:rPr lang="en-GB" sz="2500" b="1" baseline="0" dirty="0" err="1">
                          <a:solidFill>
                            <a:srgbClr val="002060"/>
                          </a:solidFill>
                        </a:rPr>
                        <a:t>déjeuner</a:t>
                      </a:r>
                      <a:r>
                        <a:rPr lang="en-GB" sz="2500" b="1" baseline="0" dirty="0">
                          <a:solidFill>
                            <a:srgbClr val="002060"/>
                          </a:solidFill>
                        </a:rPr>
                        <a:t>. </a:t>
                      </a:r>
                      <a:endParaRPr lang="en-GB" sz="2500" b="1" baseline="0" dirty="0">
                        <a:solidFill>
                          <a:srgbClr val="002060"/>
                        </a:solidFill>
                        <a:latin typeface="Century Gothic" panose="020B0502020202020204" pitchFamily="34" charset="0"/>
                      </a:endParaRPr>
                    </a:p>
                  </a:txBody>
                  <a:tcPr/>
                </a:tc>
                <a:tc>
                  <a:txBody>
                    <a:bodyPr/>
                    <a:lstStyle/>
                    <a:p>
                      <a:r>
                        <a:rPr lang="en-GB" sz="2500" dirty="0">
                          <a:solidFill>
                            <a:srgbClr val="002060"/>
                          </a:solidFill>
                        </a:rPr>
                        <a:t>He likes</a:t>
                      </a:r>
                      <a:r>
                        <a:rPr lang="en-GB" sz="2500" baseline="0" dirty="0">
                          <a:solidFill>
                            <a:srgbClr val="002060"/>
                          </a:solidFill>
                        </a:rPr>
                        <a:t> to prepare lunch.</a:t>
                      </a:r>
                      <a:endParaRPr lang="en-GB" sz="2500" dirty="0">
                        <a:solidFill>
                          <a:srgbClr val="002060"/>
                        </a:solidFill>
                        <a:latin typeface="Century Gothic" panose="020B0502020202020204" pitchFamily="34" charset="0"/>
                      </a:endParaRPr>
                    </a:p>
                  </a:txBody>
                  <a:tcPr/>
                </a:tc>
                <a:extLst>
                  <a:ext uri="{0D108BD9-81ED-4DB2-BD59-A6C34878D82A}">
                    <a16:rowId xmlns:a16="http://schemas.microsoft.com/office/drawing/2014/main" val="1641341491"/>
                  </a:ext>
                </a:extLst>
              </a:tr>
            </a:tbl>
          </a:graphicData>
        </a:graphic>
      </p:graphicFrame>
    </p:spTree>
    <p:extLst>
      <p:ext uri="{BB962C8B-B14F-4D97-AF65-F5344CB8AC3E}">
        <p14:creationId xmlns:p14="http://schemas.microsoft.com/office/powerpoint/2010/main" val="1655613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5"/>
                                        </p:tgtEl>
                                      </p:cBhvr>
                                    </p:animEffect>
                                    <p:set>
                                      <p:cBhvr>
                                        <p:cTn id="7"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302B982-B3A2-49B7-8CFC-1299211B3F28}"/>
              </a:ext>
            </a:extLst>
          </p:cNvPr>
          <p:cNvSpPr txBox="1"/>
          <p:nvPr/>
        </p:nvSpPr>
        <p:spPr>
          <a:xfrm>
            <a:off x="191474" y="5635092"/>
            <a:ext cx="11293271" cy="5810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le film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7" name="TextBox 26">
            <a:extLst>
              <a:ext uri="{FF2B5EF4-FFF2-40B4-BE49-F238E27FC236}">
                <a16:creationId xmlns:a16="http://schemas.microsoft.com/office/drawing/2014/main" id="{8D7DE375-A26E-461F-AAC1-88A3B423D544}"/>
              </a:ext>
            </a:extLst>
          </p:cNvPr>
          <p:cNvSpPr txBox="1"/>
          <p:nvPr/>
        </p:nvSpPr>
        <p:spPr>
          <a:xfrm>
            <a:off x="191474" y="5604652"/>
            <a:ext cx="1156221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[la voiture / le film]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9B742BD2-AD91-4A94-9F44-76EC8A499BCD}"/>
              </a:ext>
            </a:extLst>
          </p:cNvPr>
          <p:cNvSpPr txBox="1"/>
          <p:nvPr/>
        </p:nvSpPr>
        <p:spPr>
          <a:xfrm>
            <a:off x="191475" y="4123309"/>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US" sz="3200" b="0" i="0" u="none" strike="noStrike" kern="1200" cap="none" spc="0" normalizeH="0" baseline="0" noProof="0" dirty="0" err="1">
                <a:ln>
                  <a:noFill/>
                </a:ln>
                <a:solidFill>
                  <a:srgbClr val="F7A59F">
                    <a:lumMod val="50000"/>
                  </a:srgbClr>
                </a:solidFill>
                <a:effectLst/>
                <a:uLnTx/>
                <a:uFillTx/>
                <a:latin typeface="Century Gothic"/>
                <a:ea typeface="+mn-ea"/>
                <a:cs typeface="+mn-cs"/>
              </a:rPr>
              <a:t>C’est</a:t>
            </a:r>
            <a:r>
              <a:rPr kumimoji="0" lang="en-US" sz="3200" b="0" i="0" u="none" strike="noStrike" kern="1200" cap="none" spc="0" normalizeH="0" baseline="0" noProof="0" dirty="0">
                <a:ln>
                  <a:noFill/>
                </a:ln>
                <a:solidFill>
                  <a:srgbClr val="F7A59F">
                    <a:lumMod val="50000"/>
                  </a:srgbClr>
                </a:solidFill>
                <a:effectLst/>
                <a:uLnTx/>
                <a:uFillTx/>
                <a:latin typeface="Century Gothic"/>
                <a:ea typeface="+mn-ea"/>
                <a:cs typeface="+mn-cs"/>
              </a:rPr>
              <a:t> qui, </a:t>
            </a:r>
            <a:r>
              <a:rPr kumimoji="0" lang="en-US" sz="3200" b="1" i="0" u="none" strike="noStrike" kern="1200" cap="none" spc="0" normalizeH="0" baseline="0" noProof="0" dirty="0">
                <a:ln>
                  <a:noFill/>
                </a:ln>
                <a:solidFill>
                  <a:srgbClr val="EE6000"/>
                </a:solidFill>
                <a:effectLst/>
                <a:uLnTx/>
                <a:uFillTx/>
                <a:latin typeface="Century Gothic"/>
                <a:ea typeface="+mn-ea"/>
                <a:cs typeface="+mn-cs"/>
              </a:rPr>
              <a:t>la </a:t>
            </a:r>
            <a:r>
              <a:rPr kumimoji="0" lang="en-US" sz="3200" b="1" i="0" u="none" strike="noStrike" kern="1200" cap="none" spc="0" normalizeH="0" baseline="0" noProof="0" dirty="0" err="1">
                <a:ln>
                  <a:noFill/>
                </a:ln>
                <a:solidFill>
                  <a:srgbClr val="EE6000"/>
                </a:solidFill>
                <a:effectLst/>
                <a:uLnTx/>
                <a:uFillTx/>
                <a:latin typeface="Century Gothic"/>
                <a:ea typeface="+mn-ea"/>
                <a:cs typeface="+mn-cs"/>
              </a:rPr>
              <a:t>professeure</a:t>
            </a:r>
            <a:r>
              <a:rPr kumimoji="0" lang="en-US" sz="3200" b="1" i="0" u="none" strike="noStrike" kern="1200" cap="none" spc="0" normalizeH="0" baseline="0" noProof="0" dirty="0">
                <a:ln>
                  <a:noFill/>
                </a:ln>
                <a:solidFill>
                  <a:srgbClr val="EE6000"/>
                </a:solidFill>
                <a:effectLst/>
                <a:uLnTx/>
                <a:uFillTx/>
                <a:latin typeface="Century Gothic"/>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6E7E97DA-2F23-F745-B756-301D480DCC3C}"/>
              </a:ext>
            </a:extLst>
          </p:cNvPr>
          <p:cNvSpPr txBox="1"/>
          <p:nvPr/>
        </p:nvSpPr>
        <p:spPr>
          <a:xfrm>
            <a:off x="100871" y="1858352"/>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la chose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16" name="TextBox 15">
            <a:extLst>
              <a:ext uri="{FF2B5EF4-FFF2-40B4-BE49-F238E27FC236}">
                <a16:creationId xmlns:a16="http://schemas.microsoft.com/office/drawing/2014/main" id="{AC402BCF-F5B3-4DFB-B5A2-7FCC9C24B8DB}"/>
              </a:ext>
            </a:extLst>
          </p:cNvPr>
          <p:cNvSpPr txBox="1"/>
          <p:nvPr/>
        </p:nvSpPr>
        <p:spPr>
          <a:xfrm>
            <a:off x="191474" y="1915484"/>
            <a:ext cx="1180905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[le voyage / la chose]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17" name="TextBox 16">
            <a:extLst>
              <a:ext uri="{FF2B5EF4-FFF2-40B4-BE49-F238E27FC236}">
                <a16:creationId xmlns:a16="http://schemas.microsoft.com/office/drawing/2014/main" id="{4EB2088E-9CFA-40B4-B569-1BD0D00E2F9D}"/>
              </a:ext>
            </a:extLst>
          </p:cNvPr>
          <p:cNvSpPr txBox="1"/>
          <p:nvPr/>
        </p:nvSpPr>
        <p:spPr>
          <a:xfrm>
            <a:off x="191475" y="2639503"/>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l’activité</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3FF8A83F-931C-4FC4-B531-1863C8D2064B}"/>
              </a:ext>
            </a:extLst>
          </p:cNvPr>
          <p:cNvSpPr txBox="1"/>
          <p:nvPr/>
        </p:nvSpPr>
        <p:spPr>
          <a:xfrm>
            <a:off x="191474" y="2655749"/>
            <a:ext cx="10854998"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US" sz="3200" b="0" i="0" u="none" strike="noStrike" kern="1200" cap="none" spc="0" normalizeH="0" baseline="0" noProof="0" dirty="0" err="1">
                <a:ln>
                  <a:noFill/>
                </a:ln>
                <a:solidFill>
                  <a:srgbClr val="EE6000"/>
                </a:solidFill>
                <a:effectLst/>
                <a:uLnTx/>
                <a:uFillTx/>
                <a:latin typeface="Century Gothic"/>
                <a:ea typeface="+mn-ea"/>
                <a:cs typeface="+mn-cs"/>
              </a:rPr>
              <a:t>numéro</a:t>
            </a:r>
            <a:r>
              <a:rPr kumimoji="0" lang="en-US" sz="3200" b="0" i="0" u="none" strike="noStrike" kern="1200" cap="none" spc="0" normalizeH="0" baseline="0" noProof="0" dirty="0">
                <a:ln>
                  <a:noFill/>
                </a:ln>
                <a:solidFill>
                  <a:srgbClr val="EE6000"/>
                </a:solidFill>
                <a:effectLst/>
                <a:uLnTx/>
                <a:uFillTx/>
                <a:latin typeface="Century Gothic"/>
                <a:ea typeface="+mn-ea"/>
                <a:cs typeface="+mn-cs"/>
              </a:rPr>
              <a:t> / </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l’animal</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10992AC2-0CCF-411C-87F6-10C4A61F58A4}"/>
              </a:ext>
            </a:extLst>
          </p:cNvPr>
          <p:cNvSpPr txBox="1"/>
          <p:nvPr/>
        </p:nvSpPr>
        <p:spPr>
          <a:xfrm>
            <a:off x="191475" y="4117356"/>
            <a:ext cx="11990258"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entury Gothic" panose="020F0302020204030204"/>
                <a:ea typeface="+mn-ea"/>
                <a:cs typeface="+mn-cs"/>
              </a:rPr>
              <a:t>d. </a:t>
            </a:r>
            <a:r>
              <a:rPr kumimoji="0" lang="en-US" sz="3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002060"/>
                </a:solidFill>
                <a:effectLst/>
                <a:uLnTx/>
                <a:uFillTx/>
                <a:latin typeface="Century Gothic" panose="020F0302020204030204"/>
                <a:ea typeface="+mn-ea"/>
                <a:cs typeface="+mn-cs"/>
              </a:rPr>
              <a:t> qui, </a:t>
            </a:r>
            <a:r>
              <a:rPr kumimoji="0" lang="en-US" sz="3200" b="0" i="0" u="none" strike="noStrike" kern="1200" cap="none" spc="0" normalizeH="0" baseline="0" noProof="0" dirty="0">
                <a:ln>
                  <a:noFill/>
                </a:ln>
                <a:solidFill>
                  <a:srgbClr val="EE6000"/>
                </a:solidFill>
                <a:effectLst/>
                <a:uLnTx/>
                <a:uFillTx/>
                <a:latin typeface="Century Gothic"/>
                <a:ea typeface="+mn-ea"/>
                <a:cs typeface="+mn-cs"/>
              </a:rPr>
              <a:t>[le </a:t>
            </a:r>
            <a:r>
              <a:rPr kumimoji="0" lang="en-US" sz="3200" b="0" i="0" u="none" strike="noStrike" kern="1200" cap="none" spc="0" normalizeH="0" baseline="0" noProof="0" dirty="0" err="1">
                <a:ln>
                  <a:noFill/>
                </a:ln>
                <a:solidFill>
                  <a:srgbClr val="EE6000"/>
                </a:solidFill>
                <a:effectLst/>
                <a:uLnTx/>
                <a:uFillTx/>
                <a:latin typeface="Century Gothic"/>
                <a:ea typeface="+mn-ea"/>
                <a:cs typeface="+mn-cs"/>
              </a:rPr>
              <a:t>professeur</a:t>
            </a:r>
            <a:r>
              <a:rPr kumimoji="0" lang="en-US" sz="3200" b="0" i="0" u="none" strike="noStrike" kern="1200" cap="none" spc="0" normalizeH="0" baseline="0" noProof="0" dirty="0">
                <a:ln>
                  <a:noFill/>
                </a:ln>
                <a:solidFill>
                  <a:srgbClr val="EE6000"/>
                </a:solidFill>
                <a:effectLst/>
                <a:uLnTx/>
                <a:uFillTx/>
                <a:latin typeface="Century Gothic"/>
                <a:ea typeface="+mn-ea"/>
                <a:cs typeface="+mn-cs"/>
              </a:rPr>
              <a:t> / la </a:t>
            </a:r>
            <a:r>
              <a:rPr kumimoji="0" lang="en-US" sz="3200" b="0" i="0" u="none" strike="noStrike" kern="1200" cap="none" spc="0" normalizeH="0" baseline="0" noProof="0" dirty="0" err="1">
                <a:ln>
                  <a:noFill/>
                </a:ln>
                <a:solidFill>
                  <a:srgbClr val="EE6000"/>
                </a:solidFill>
                <a:effectLst/>
                <a:uLnTx/>
                <a:uFillTx/>
                <a:latin typeface="Century Gothic"/>
                <a:ea typeface="+mn-ea"/>
                <a:cs typeface="+mn-cs"/>
              </a:rPr>
              <a:t>professeure</a:t>
            </a:r>
            <a:r>
              <a:rPr kumimoji="0" lang="en-US" sz="3200" b="0" i="0" u="none" strike="noStrike" kern="1200" cap="none" spc="0" normalizeH="0" baseline="0" noProof="0" dirty="0">
                <a:ln>
                  <a:noFill/>
                </a:ln>
                <a:solidFill>
                  <a:srgbClr val="EE6000"/>
                </a:solidFill>
                <a:effectLst/>
                <a:uLnTx/>
                <a:uFillTx/>
                <a:latin typeface="Century Gothic"/>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9" name="TextBox 18">
            <a:extLst>
              <a:ext uri="{FF2B5EF4-FFF2-40B4-BE49-F238E27FC236}">
                <a16:creationId xmlns:a16="http://schemas.microsoft.com/office/drawing/2014/main" id="{3747FB2B-A28F-4188-8D3C-B3C7B0E6D7AE}"/>
              </a:ext>
            </a:extLst>
          </p:cNvPr>
          <p:cNvSpPr txBox="1"/>
          <p:nvPr/>
        </p:nvSpPr>
        <p:spPr>
          <a:xfrm>
            <a:off x="191475" y="3398046"/>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a:t>
            </a:r>
            <a:r>
              <a:rPr kumimoji="0" lang="en-US"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l’acteur</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20" name="TextBox 19">
            <a:extLst>
              <a:ext uri="{FF2B5EF4-FFF2-40B4-BE49-F238E27FC236}">
                <a16:creationId xmlns:a16="http://schemas.microsoft.com/office/drawing/2014/main" id="{58D77F07-8307-4F45-9A09-E020C1754AA1}"/>
              </a:ext>
            </a:extLst>
          </p:cNvPr>
          <p:cNvSpPr txBox="1"/>
          <p:nvPr/>
        </p:nvSpPr>
        <p:spPr>
          <a:xfrm>
            <a:off x="191474" y="3392080"/>
            <a:ext cx="1180905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l’acteur</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l’actrice</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a:t>
            </a:r>
          </a:p>
        </p:txBody>
      </p:sp>
      <p:sp>
        <p:nvSpPr>
          <p:cNvPr id="23" name="TextBox 22">
            <a:extLst>
              <a:ext uri="{FF2B5EF4-FFF2-40B4-BE49-F238E27FC236}">
                <a16:creationId xmlns:a16="http://schemas.microsoft.com/office/drawing/2014/main" id="{D5BD648B-81C6-48DF-AC07-8EFF719BFAFB}"/>
              </a:ext>
            </a:extLst>
          </p:cNvPr>
          <p:cNvSpPr txBox="1"/>
          <p:nvPr/>
        </p:nvSpPr>
        <p:spPr>
          <a:xfrm>
            <a:off x="191474" y="4873751"/>
            <a:ext cx="11809050" cy="5956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a:ln>
                  <a:noFill/>
                </a:ln>
                <a:solidFill>
                  <a:srgbClr val="EE6000"/>
                </a:solidFill>
                <a:effectLst/>
                <a:uLnTx/>
                <a:uFillTx/>
                <a:latin typeface="Century Gothic"/>
                <a:ea typeface="+mn-ea"/>
                <a:cs typeface="+mn-cs"/>
              </a:rPr>
              <a:t>la couleur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24" name="TextBox 23">
            <a:extLst>
              <a:ext uri="{FF2B5EF4-FFF2-40B4-BE49-F238E27FC236}">
                <a16:creationId xmlns:a16="http://schemas.microsoft.com/office/drawing/2014/main" id="{EEA937D4-E697-40D1-892B-33532E1A6F72}"/>
              </a:ext>
            </a:extLst>
          </p:cNvPr>
          <p:cNvSpPr txBox="1"/>
          <p:nvPr/>
        </p:nvSpPr>
        <p:spPr>
          <a:xfrm>
            <a:off x="191475" y="4854210"/>
            <a:ext cx="11809050" cy="5956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[la couleur / le livre]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4" name="Title 3"/>
          <p:cNvSpPr>
            <a:spLocks noGrp="1"/>
          </p:cNvSpPr>
          <p:nvPr>
            <p:ph type="title"/>
          </p:nvPr>
        </p:nvSpPr>
        <p:spPr>
          <a:xfrm>
            <a:off x="0" y="213557"/>
            <a:ext cx="4445876" cy="732374"/>
          </a:xfrm>
        </p:spPr>
        <p:txBody>
          <a:bodyPr>
            <a:normAutofit/>
          </a:bodyPr>
          <a:lstStyle/>
          <a:p>
            <a:r>
              <a:rPr lang="en-GB" sz="3600" b="1" dirty="0">
                <a:solidFill>
                  <a:schemeClr val="bg1"/>
                </a:solidFill>
              </a:rPr>
              <a:t>Le </a:t>
            </a:r>
            <a:r>
              <a:rPr lang="en-GB" sz="3600" b="1" dirty="0" err="1">
                <a:solidFill>
                  <a:schemeClr val="bg1"/>
                </a:solidFill>
              </a:rPr>
              <a:t>préféré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5" name="Group 4">
            <a:extLst>
              <a:ext uri="{FF2B5EF4-FFF2-40B4-BE49-F238E27FC236}">
                <a16:creationId xmlns:a16="http://schemas.microsoft.com/office/drawing/2014/main" id="{C8B67118-3429-49B9-A4B8-01433916FDD9}"/>
              </a:ext>
            </a:extLst>
          </p:cNvPr>
          <p:cNvGrpSpPr/>
          <p:nvPr/>
        </p:nvGrpSpPr>
        <p:grpSpPr>
          <a:xfrm>
            <a:off x="10330557" y="5068158"/>
            <a:ext cx="1947110" cy="1292197"/>
            <a:chOff x="9962810" y="5084902"/>
            <a:chExt cx="2447489" cy="1624273"/>
          </a:xfrm>
        </p:grpSpPr>
        <p:pic>
          <p:nvPicPr>
            <p:cNvPr id="3" name="Picture 2" descr="A picture containing toy, shirt&#10;&#10;Description automatically generated">
              <a:extLst>
                <a:ext uri="{FF2B5EF4-FFF2-40B4-BE49-F238E27FC236}">
                  <a16:creationId xmlns:a16="http://schemas.microsoft.com/office/drawing/2014/main" id="{D9099679-2BF2-433F-9752-7027F2B5E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780" y="5084902"/>
              <a:ext cx="1633519" cy="1624273"/>
            </a:xfrm>
            <a:prstGeom prst="rect">
              <a:avLst/>
            </a:prstGeom>
          </p:spPr>
        </p:pic>
        <p:pic>
          <p:nvPicPr>
            <p:cNvPr id="9" name="Picture 8" descr="A close up of a logo&#10;&#10;Description automatically generated">
              <a:extLst>
                <a:ext uri="{FF2B5EF4-FFF2-40B4-BE49-F238E27FC236}">
                  <a16:creationId xmlns:a16="http://schemas.microsoft.com/office/drawing/2014/main" id="{AE08F0F7-4B68-43BA-AC5D-26B5DEC81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2810" y="5348153"/>
              <a:ext cx="1341359" cy="1341359"/>
            </a:xfrm>
            <a:prstGeom prst="rect">
              <a:avLst/>
            </a:prstGeom>
          </p:spPr>
        </p:pic>
      </p:grpSp>
      <p:sp>
        <p:nvSpPr>
          <p:cNvPr id="10" name="TextBox 9">
            <a:extLst>
              <a:ext uri="{FF2B5EF4-FFF2-40B4-BE49-F238E27FC236}">
                <a16:creationId xmlns:a16="http://schemas.microsoft.com/office/drawing/2014/main" id="{44FD7920-2482-48C3-ABA6-44B633B6BC2D}"/>
              </a:ext>
            </a:extLst>
          </p:cNvPr>
          <p:cNvSpPr txBox="1"/>
          <p:nvPr/>
        </p:nvSpPr>
        <p:spPr>
          <a:xfrm>
            <a:off x="180000" y="1296000"/>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entury Gothic"/>
                <a:ea typeface="+mn-ea"/>
                <a:cs typeface="+mn-cs"/>
              </a:rPr>
              <a:t>Amir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pense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à </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et Sophie. Il </a:t>
            </a:r>
            <a:r>
              <a:rPr kumimoji="0" lang="en-U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demande</a:t>
            </a:r>
            <a:r>
              <a:rPr kumimoji="0" lang="en-US" sz="2600" b="0" i="0" u="none" strike="noStrike" kern="1200" cap="none" spc="0" normalizeH="0" baseline="0" noProof="0" dirty="0">
                <a:ln>
                  <a:noFill/>
                </a:ln>
                <a:solidFill>
                  <a:srgbClr val="002060"/>
                </a:solidFill>
                <a:effectLst/>
                <a:uLnTx/>
                <a:uFillTx/>
                <a:latin typeface="Century Gothic" panose="020F0302020204030204"/>
                <a:ea typeface="+mn-ea"/>
                <a:cs typeface="+mn-cs"/>
              </a:rPr>
              <a:t> quoi ? </a:t>
            </a:r>
          </a:p>
        </p:txBody>
      </p:sp>
      <p:pic>
        <p:nvPicPr>
          <p:cNvPr id="13" name="Picture 12" descr="A picture containing doll, shirt&#10;&#10;Description automatically generated">
            <a:extLst>
              <a:ext uri="{FF2B5EF4-FFF2-40B4-BE49-F238E27FC236}">
                <a16:creationId xmlns:a16="http://schemas.microsoft.com/office/drawing/2014/main" id="{4608569D-E06E-4BDA-A24C-AB5A4CE12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8703" y="-146773"/>
            <a:ext cx="1667769" cy="1667769"/>
          </a:xfrm>
          <a:prstGeom prst="rect">
            <a:avLst/>
          </a:prstGeom>
        </p:spPr>
      </p:pic>
      <p:sp>
        <p:nvSpPr>
          <p:cNvPr id="14" name="Thought Bubble: Cloud 13">
            <a:extLst>
              <a:ext uri="{FF2B5EF4-FFF2-40B4-BE49-F238E27FC236}">
                <a16:creationId xmlns:a16="http://schemas.microsoft.com/office/drawing/2014/main" id="{5F2FDA60-9B8C-42F1-A703-4F4F27E7A219}"/>
              </a:ext>
            </a:extLst>
          </p:cNvPr>
          <p:cNvSpPr/>
          <p:nvPr/>
        </p:nvSpPr>
        <p:spPr>
          <a:xfrm>
            <a:off x="8011716" y="617802"/>
            <a:ext cx="1294576" cy="963643"/>
          </a:xfrm>
          <a:prstGeom prst="cloudCallout">
            <a:avLst>
              <a:gd name="adj1" fmla="val 75149"/>
              <a:gd name="adj2" fmla="val -38816"/>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8218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animBg="1"/>
      <p:bldP spid="18" grpId="0" animBg="1"/>
      <p:bldP spid="22" grpId="0" animBg="1"/>
      <p:bldP spid="20"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2E550E-10AF-4852-B19B-EDCC0A384F91}"/>
              </a:ext>
            </a:extLst>
          </p:cNvPr>
          <p:cNvSpPr>
            <a:spLocks noGrp="1"/>
          </p:cNvSpPr>
          <p:nvPr>
            <p:ph type="title"/>
          </p:nvPr>
        </p:nvSpPr>
        <p:spPr>
          <a:xfrm>
            <a:off x="-1" y="213557"/>
            <a:ext cx="5540991" cy="647577"/>
          </a:xfrm>
        </p:spPr>
        <p:txBody>
          <a:bodyPr/>
          <a:lstStyle/>
          <a:p>
            <a:r>
              <a:rPr lang="en-GB" dirty="0"/>
              <a:t>Tu as un film </a:t>
            </a:r>
            <a:r>
              <a:rPr lang="en-GB" dirty="0" err="1"/>
              <a:t>préféré</a:t>
            </a:r>
            <a:r>
              <a:rPr lang="en-GB" dirty="0"/>
              <a:t> ?</a:t>
            </a:r>
          </a:p>
        </p:txBody>
      </p:sp>
      <p:sp>
        <p:nvSpPr>
          <p:cNvPr id="4" name="Rounded Rectangle 46">
            <a:extLst>
              <a:ext uri="{FF2B5EF4-FFF2-40B4-BE49-F238E27FC236}">
                <a16:creationId xmlns:a16="http://schemas.microsoft.com/office/drawing/2014/main" id="{AD92A6E3-9004-49A3-A85D-52DEECB22216}"/>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17">
            <a:extLst>
              <a:ext uri="{FF2B5EF4-FFF2-40B4-BE49-F238E27FC236}">
                <a16:creationId xmlns:a16="http://schemas.microsoft.com/office/drawing/2014/main" id="{9045CE94-A22B-42D1-8B9B-ABA0DEC39F86}"/>
              </a:ext>
            </a:extLst>
          </p:cNvPr>
          <p:cNvGraphicFramePr>
            <a:graphicFrameLocks noGrp="1"/>
          </p:cNvGraphicFramePr>
          <p:nvPr>
            <p:extLst>
              <p:ext uri="{D42A27DB-BD31-4B8C-83A1-F6EECF244321}">
                <p14:modId xmlns:p14="http://schemas.microsoft.com/office/powerpoint/2010/main" val="2075541212"/>
              </p:ext>
            </p:extLst>
          </p:nvPr>
        </p:nvGraphicFramePr>
        <p:xfrm>
          <a:off x="8216108" y="4840290"/>
          <a:ext cx="4327503" cy="1767840"/>
        </p:xfrm>
        <a:graphic>
          <a:graphicData uri="http://schemas.openxmlformats.org/drawingml/2006/table">
            <a:tbl>
              <a:tblPr firstRow="1" bandRow="1">
                <a:tableStyleId>{5C22544A-7EE6-4342-B048-85BDC9FD1C3A}</a:tableStyleId>
              </a:tblPr>
              <a:tblGrid>
                <a:gridCol w="4327503">
                  <a:extLst>
                    <a:ext uri="{9D8B030D-6E8A-4147-A177-3AD203B41FA5}">
                      <a16:colId xmlns:a16="http://schemas.microsoft.com/office/drawing/2014/main" val="4035331874"/>
                    </a:ext>
                  </a:extLst>
                </a:gridCol>
              </a:tblGrid>
              <a:tr h="370840">
                <a:tc>
                  <a:txBody>
                    <a:bodyPr/>
                    <a:lstStyle/>
                    <a:p>
                      <a:pPr algn="l"/>
                      <a:r>
                        <a:rPr lang="fr-FR" sz="2600" b="0" u="sng" dirty="0">
                          <a:solidFill>
                            <a:srgbClr val="002060"/>
                          </a:solidFill>
                        </a:rPr>
                        <a:t>Les réponses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962559"/>
                  </a:ext>
                </a:extLst>
              </a:tr>
              <a:tr h="370840">
                <a:tc>
                  <a:txBody>
                    <a:bodyPr/>
                    <a:lstStyle/>
                    <a:p>
                      <a:pPr algn="l"/>
                      <a:r>
                        <a:rPr lang="fr-FR" sz="2600" b="0" dirty="0">
                          <a:solidFill>
                            <a:srgbClr val="002060"/>
                          </a:solidFill>
                        </a:rPr>
                        <a:t>Non / oui, c’est …</a:t>
                      </a:r>
                    </a:p>
                    <a:p>
                      <a:pPr algn="l"/>
                      <a:r>
                        <a:rPr lang="fr-FR" sz="2600" b="0" dirty="0">
                          <a:solidFill>
                            <a:srgbClr val="002060"/>
                          </a:solidFill>
                        </a:rPr>
                        <a:t>Comment ça s'écrit ?</a:t>
                      </a:r>
                    </a:p>
                    <a:p>
                      <a:pPr algn="l"/>
                      <a:endParaRPr lang="fr-FR" sz="2600" b="0" dirty="0">
                        <a:solidFill>
                          <a:srgbClr val="00206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8120879"/>
                  </a:ext>
                </a:extLst>
              </a:tr>
            </a:tbl>
          </a:graphicData>
        </a:graphic>
      </p:graphicFrame>
      <p:sp>
        <p:nvSpPr>
          <p:cNvPr id="6" name="Speech Bubble: Oval 5">
            <a:extLst>
              <a:ext uri="{FF2B5EF4-FFF2-40B4-BE49-F238E27FC236}">
                <a16:creationId xmlns:a16="http://schemas.microsoft.com/office/drawing/2014/main" id="{1BBC6785-AB84-43DA-BCB3-6A012DA1E970}"/>
              </a:ext>
            </a:extLst>
          </p:cNvPr>
          <p:cNvSpPr/>
          <p:nvPr/>
        </p:nvSpPr>
        <p:spPr>
          <a:xfrm>
            <a:off x="432670" y="2160083"/>
            <a:ext cx="3152660" cy="1424223"/>
          </a:xfrm>
          <a:prstGeom prst="wedgeEllipseCallout">
            <a:avLst>
              <a:gd name="adj1" fmla="val 44384"/>
              <a:gd name="adj2" fmla="val 62501"/>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livre préféré ?</a:t>
            </a:r>
          </a:p>
        </p:txBody>
      </p:sp>
      <p:sp>
        <p:nvSpPr>
          <p:cNvPr id="7" name="Speech Bubble: Oval 6">
            <a:extLst>
              <a:ext uri="{FF2B5EF4-FFF2-40B4-BE49-F238E27FC236}">
                <a16:creationId xmlns:a16="http://schemas.microsoft.com/office/drawing/2014/main" id="{BE71BEA3-C989-4565-A209-28E6DC3FA015}"/>
              </a:ext>
            </a:extLst>
          </p:cNvPr>
          <p:cNvSpPr/>
          <p:nvPr/>
        </p:nvSpPr>
        <p:spPr>
          <a:xfrm>
            <a:off x="4063607" y="2160083"/>
            <a:ext cx="5382193" cy="1891305"/>
          </a:xfrm>
          <a:prstGeom prst="wedgeEllipseCallout">
            <a:avLst>
              <a:gd name="adj1" fmla="val -45278"/>
              <a:gd name="adj2" fmla="val 61195"/>
            </a:avLst>
          </a:prstGeom>
          <a:solidFill>
            <a:srgbClr val="FDEEED"/>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professeur préféré ou une professeure préférée ?</a:t>
            </a:r>
          </a:p>
        </p:txBody>
      </p:sp>
      <p:sp>
        <p:nvSpPr>
          <p:cNvPr id="8" name="Speech Bubble: Oval 7">
            <a:extLst>
              <a:ext uri="{FF2B5EF4-FFF2-40B4-BE49-F238E27FC236}">
                <a16:creationId xmlns:a16="http://schemas.microsoft.com/office/drawing/2014/main" id="{6895BC4C-B921-4B74-B63E-88DC2B3E8BC0}"/>
              </a:ext>
            </a:extLst>
          </p:cNvPr>
          <p:cNvSpPr/>
          <p:nvPr/>
        </p:nvSpPr>
        <p:spPr>
          <a:xfrm>
            <a:off x="158420" y="4006798"/>
            <a:ext cx="4303551" cy="2091500"/>
          </a:xfrm>
          <a:prstGeom prst="wedgeEllipseCallout">
            <a:avLst>
              <a:gd name="adj1" fmla="val 65904"/>
              <a:gd name="adj2" fmla="val 37687"/>
            </a:avLst>
          </a:prstGeom>
          <a:solidFill>
            <a:srgbClr val="FDEEED"/>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chanteur préféré ou une chanteuse préférée ?</a:t>
            </a:r>
          </a:p>
        </p:txBody>
      </p:sp>
      <p:sp>
        <p:nvSpPr>
          <p:cNvPr id="9" name="Speech Bubble: Oval 8">
            <a:extLst>
              <a:ext uri="{FF2B5EF4-FFF2-40B4-BE49-F238E27FC236}">
                <a16:creationId xmlns:a16="http://schemas.microsoft.com/office/drawing/2014/main" id="{A0F8CF90-CAB1-4D14-A7EF-6106E9EFDEF7}"/>
              </a:ext>
            </a:extLst>
          </p:cNvPr>
          <p:cNvSpPr/>
          <p:nvPr/>
        </p:nvSpPr>
        <p:spPr>
          <a:xfrm>
            <a:off x="5061695" y="4378318"/>
            <a:ext cx="2877663" cy="1424223"/>
          </a:xfrm>
          <a:prstGeom prst="wedgeEllipseCallout">
            <a:avLst>
              <a:gd name="adj1" fmla="val 44384"/>
              <a:gd name="adj2" fmla="val 62501"/>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film préféré ?</a:t>
            </a:r>
          </a:p>
        </p:txBody>
      </p:sp>
      <p:sp>
        <p:nvSpPr>
          <p:cNvPr id="10" name="Speech Bubble: Oval 9">
            <a:extLst>
              <a:ext uri="{FF2B5EF4-FFF2-40B4-BE49-F238E27FC236}">
                <a16:creationId xmlns:a16="http://schemas.microsoft.com/office/drawing/2014/main" id="{5E10767D-46C0-4774-9162-F7265147F112}"/>
              </a:ext>
            </a:extLst>
          </p:cNvPr>
          <p:cNvSpPr/>
          <p:nvPr/>
        </p:nvSpPr>
        <p:spPr>
          <a:xfrm>
            <a:off x="9201986" y="3294615"/>
            <a:ext cx="2578306" cy="1424223"/>
          </a:xfrm>
          <a:prstGeom prst="wedgeEllipseCallout">
            <a:avLst>
              <a:gd name="adj1" fmla="val -53213"/>
              <a:gd name="adj2" fmla="val 56081"/>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une couleur préférée ?</a:t>
            </a:r>
          </a:p>
        </p:txBody>
      </p:sp>
      <p:pic>
        <p:nvPicPr>
          <p:cNvPr id="12" name="Picture 11" descr="A blue and red speech bubbles&#10;&#10;Description automatically generated">
            <a:extLst>
              <a:ext uri="{FF2B5EF4-FFF2-40B4-BE49-F238E27FC236}">
                <a16:creationId xmlns:a16="http://schemas.microsoft.com/office/drawing/2014/main" id="{D3E925D2-1BF5-42D5-AB95-06BF6C2FD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369" y="536009"/>
            <a:ext cx="1975275" cy="1329043"/>
          </a:xfrm>
          <a:prstGeom prst="rect">
            <a:avLst/>
          </a:prstGeom>
        </p:spPr>
      </p:pic>
      <p:sp>
        <p:nvSpPr>
          <p:cNvPr id="13" name="TextBox 12">
            <a:extLst>
              <a:ext uri="{FF2B5EF4-FFF2-40B4-BE49-F238E27FC236}">
                <a16:creationId xmlns:a16="http://schemas.microsoft.com/office/drawing/2014/main" id="{A12BD8B5-C853-46DC-8CAB-CB1EAC48ED31}"/>
              </a:ext>
            </a:extLst>
          </p:cNvPr>
          <p:cNvSpPr txBox="1"/>
          <p:nvPr/>
        </p:nvSpPr>
        <p:spPr>
          <a:xfrm>
            <a:off x="76457" y="896235"/>
            <a:ext cx="11198087" cy="830997"/>
          </a:xfrm>
          <a:prstGeom prst="rect">
            <a:avLst/>
          </a:prstGeom>
          <a:noFill/>
        </p:spPr>
        <p:txBody>
          <a:bodyPr wrap="square" rtlCol="0">
            <a:spAutoFit/>
          </a:bodyPr>
          <a:lstStyle/>
          <a:p>
            <a:r>
              <a:rPr lang="en-US" sz="2400" dirty="0">
                <a:solidFill>
                  <a:schemeClr val="accent1">
                    <a:lumMod val="50000"/>
                  </a:schemeClr>
                </a:solidFill>
              </a:rPr>
              <a:t>Talk about your </a:t>
            </a:r>
            <a:r>
              <a:rPr lang="en-US" sz="2400" dirty="0" err="1">
                <a:solidFill>
                  <a:schemeClr val="accent1">
                    <a:lumMod val="50000"/>
                  </a:schemeClr>
                </a:solidFill>
              </a:rPr>
              <a:t>favourite</a:t>
            </a:r>
            <a:r>
              <a:rPr lang="en-US" sz="2400" dirty="0">
                <a:solidFill>
                  <a:schemeClr val="accent1">
                    <a:lumMod val="50000"/>
                  </a:schemeClr>
                </a:solidFill>
              </a:rPr>
              <a:t> things with your partner.</a:t>
            </a:r>
          </a:p>
          <a:p>
            <a:r>
              <a:rPr lang="en-US" sz="2400" dirty="0">
                <a:solidFill>
                  <a:schemeClr val="accent1">
                    <a:lumMod val="50000"/>
                  </a:schemeClr>
                </a:solidFill>
              </a:rPr>
              <a:t>Here are some example questions to get you started.</a:t>
            </a:r>
          </a:p>
        </p:txBody>
      </p:sp>
    </p:spTree>
    <p:extLst>
      <p:ext uri="{BB962C8B-B14F-4D97-AF65-F5344CB8AC3E}">
        <p14:creationId xmlns:p14="http://schemas.microsoft.com/office/powerpoint/2010/main" val="2438786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Regular –</a:t>
            </a:r>
            <a:r>
              <a:rPr lang="en-GB" sz="3600" b="1" dirty="0" err="1">
                <a:solidFill>
                  <a:schemeClr val="bg1"/>
                </a:solidFill>
              </a:rPr>
              <a:t>er</a:t>
            </a:r>
            <a:r>
              <a:rPr lang="en-GB" sz="3600" b="1" dirty="0">
                <a:solidFill>
                  <a:schemeClr val="bg1"/>
                </a:solidFill>
              </a:rPr>
              <a:t> verbs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6" name="TextBox 15"/>
          <p:cNvSpPr txBox="1"/>
          <p:nvPr/>
        </p:nvSpPr>
        <p:spPr>
          <a:xfrm>
            <a:off x="166737" y="3742829"/>
            <a:ext cx="11858525"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‘we’ + verb</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ons</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p:cNvSpPr txBox="1"/>
          <p:nvPr/>
        </p:nvSpPr>
        <p:spPr>
          <a:xfrm>
            <a:off x="3305912" y="4367635"/>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Nous </a:t>
            </a:r>
            <a:r>
              <a:rPr lang="en-GB" sz="2800" dirty="0" err="1">
                <a:solidFill>
                  <a:srgbClr val="002060"/>
                </a:solidFill>
                <a:latin typeface="Century Gothic" panose="020B0502020202020204" pitchFamily="34" charset="0"/>
              </a:rPr>
              <a:t>regard</a:t>
            </a:r>
            <a:r>
              <a:rPr lang="en-GB" sz="2800" b="1" dirty="0" err="1">
                <a:solidFill>
                  <a:srgbClr val="002060"/>
                </a:solidFill>
                <a:latin typeface="Century Gothic" panose="020B0502020202020204" pitchFamily="34" charset="0"/>
              </a:rPr>
              <a:t>ons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p:cNvSpPr txBox="1"/>
          <p:nvPr/>
        </p:nvSpPr>
        <p:spPr>
          <a:xfrm>
            <a:off x="6776515" y="4367936"/>
            <a:ext cx="496349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We watch </a:t>
            </a:r>
            <a:r>
              <a:rPr lang="en-GB" sz="2000" dirty="0">
                <a:solidFill>
                  <a:srgbClr val="002060"/>
                </a:solidFill>
                <a:latin typeface="Century Gothic" panose="020B0502020202020204" pitchFamily="34" charset="0"/>
              </a:rPr>
              <a:t>(or we are watching)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p:cNvSpPr txBox="1"/>
          <p:nvPr/>
        </p:nvSpPr>
        <p:spPr>
          <a:xfrm>
            <a:off x="166737" y="1574493"/>
            <a:ext cx="11858525"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French, the verb </a:t>
            </a:r>
            <a:r>
              <a:rPr lang="en-GB" sz="2600" dirty="0">
                <a:solidFill>
                  <a:srgbClr val="002060"/>
                </a:solidFill>
                <a:latin typeface="Century Gothic" panose="020B0502020202020204" pitchFamily="34" charset="0"/>
              </a:rPr>
              <a:t>is in the short form,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often ending in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3490604" y="2295271"/>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regard</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p:cNvSpPr txBox="1"/>
          <p:nvPr/>
        </p:nvSpPr>
        <p:spPr>
          <a:xfrm>
            <a:off x="3490604" y="2920077"/>
            <a:ext cx="266042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regard</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p:cNvSpPr txBox="1"/>
          <p:nvPr/>
        </p:nvSpPr>
        <p:spPr>
          <a:xfrm>
            <a:off x="6776512" y="2295271"/>
            <a:ext cx="483126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He</a:t>
            </a:r>
            <a:r>
              <a:rPr lang="en-GB" sz="2800" noProof="0" dirty="0">
                <a:solidFill>
                  <a:srgbClr val="002060"/>
                </a:solidFill>
                <a:latin typeface="Century Gothic" panose="020B0502020202020204" pitchFamily="34" charset="0"/>
              </a:rPr>
              <a:t> watches</a:t>
            </a:r>
            <a:r>
              <a:rPr lang="en-GB" sz="2000" dirty="0">
                <a:solidFill>
                  <a:srgbClr val="002060"/>
                </a:solidFill>
                <a:latin typeface="Century Gothic" panose="020B0502020202020204" pitchFamily="34" charset="0"/>
              </a:rPr>
              <a:t> (or he is watching).</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p:cNvSpPr txBox="1"/>
          <p:nvPr/>
        </p:nvSpPr>
        <p:spPr>
          <a:xfrm>
            <a:off x="6776512" y="2920077"/>
            <a:ext cx="4963496"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She</a:t>
            </a:r>
            <a:r>
              <a:rPr lang="en-GB" sz="2800" noProof="0" dirty="0">
                <a:solidFill>
                  <a:srgbClr val="002060"/>
                </a:solidFill>
                <a:latin typeface="Century Gothic" panose="020B0502020202020204" pitchFamily="34" charset="0"/>
              </a:rPr>
              <a:t> watches </a:t>
            </a:r>
            <a:r>
              <a:rPr lang="en-GB" sz="2000" dirty="0">
                <a:solidFill>
                  <a:srgbClr val="002060"/>
                </a:solidFill>
                <a:latin typeface="Century Gothic" panose="020B0502020202020204" pitchFamily="34" charset="0"/>
              </a:rPr>
              <a:t>(or he is watching).</a:t>
            </a:r>
            <a:r>
              <a:rPr lang="en-GB" sz="2000" noProof="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Rounded Rectangle 46">
            <a:extLst>
              <a:ext uri="{FF2B5EF4-FFF2-40B4-BE49-F238E27FC236}">
                <a16:creationId xmlns:a16="http://schemas.microsoft.com/office/drawing/2014/main" id="{519C520C-2284-478C-9D8E-616954AF9659}"/>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56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1BAF6-24D1-49BB-A0FE-72F0354A4540}"/>
              </a:ext>
            </a:extLst>
          </p:cNvPr>
          <p:cNvSpPr>
            <a:spLocks noGrp="1"/>
          </p:cNvSpPr>
          <p:nvPr>
            <p:ph type="title"/>
          </p:nvPr>
        </p:nvSpPr>
        <p:spPr/>
        <p:txBody>
          <a:bodyPr>
            <a:normAutofit fontScale="90000"/>
          </a:bodyPr>
          <a:lstStyle/>
          <a:p>
            <a:r>
              <a:rPr lang="en-GB" dirty="0"/>
              <a:t>Un </a:t>
            </a:r>
            <a:r>
              <a:rPr lang="en-GB" dirty="0" err="1"/>
              <a:t>échange</a:t>
            </a:r>
            <a:r>
              <a:rPr lang="en-GB" dirty="0"/>
              <a:t> </a:t>
            </a:r>
            <a:r>
              <a:rPr lang="en-GB" dirty="0" err="1"/>
              <a:t>scolaire</a:t>
            </a:r>
            <a:r>
              <a:rPr lang="en-GB" dirty="0"/>
              <a:t>*</a:t>
            </a:r>
          </a:p>
        </p:txBody>
      </p:sp>
      <p:sp>
        <p:nvSpPr>
          <p:cNvPr id="4" name="TextBox 3">
            <a:extLst>
              <a:ext uri="{FF2B5EF4-FFF2-40B4-BE49-F238E27FC236}">
                <a16:creationId xmlns:a16="http://schemas.microsoft.com/office/drawing/2014/main" id="{9B6E35C9-30D0-43F0-A586-01E63737FDD4}"/>
              </a:ext>
            </a:extLst>
          </p:cNvPr>
          <p:cNvSpPr txBox="1"/>
          <p:nvPr/>
        </p:nvSpPr>
        <p:spPr>
          <a:xfrm>
            <a:off x="6926618" y="945868"/>
            <a:ext cx="4983302" cy="1200329"/>
          </a:xfrm>
          <a:prstGeom prst="rect">
            <a:avLst/>
          </a:prstGeom>
          <a:noFill/>
          <a:ln w="19050">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Élodie</a:t>
            </a:r>
            <a:r>
              <a:rPr lang="en-GB" sz="2400" dirty="0">
                <a:solidFill>
                  <a:srgbClr val="002060"/>
                </a:solidFill>
                <a:latin typeface="Century Gothic" panose="020B0502020202020204" pitchFamily="34" charset="0"/>
              </a:rPr>
              <a:t> fait un </a:t>
            </a:r>
            <a:r>
              <a:rPr lang="en-GB" sz="2400" dirty="0" err="1">
                <a:solidFill>
                  <a:srgbClr val="002060"/>
                </a:solidFill>
                <a:latin typeface="Century Gothic" panose="020B0502020202020204" pitchFamily="34" charset="0"/>
              </a:rPr>
              <a:t>échange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scolaire</a:t>
            </a:r>
            <a:r>
              <a:rPr lang="en-GB" sz="2400" dirty="0">
                <a:solidFill>
                  <a:srgbClr val="002060"/>
                </a:solidFill>
                <a:latin typeface="Century Gothic" panose="020B0502020202020204" pitchFamily="34" charset="0"/>
              </a:rPr>
              <a:t> à </a:t>
            </a:r>
            <a:r>
              <a:rPr lang="en-GB" sz="2400" dirty="0" err="1">
                <a:solidFill>
                  <a:srgbClr val="002060"/>
                </a:solidFill>
                <a:latin typeface="Century Gothic" panose="020B0502020202020204" pitchFamily="34" charset="0"/>
              </a:rPr>
              <a:t>Londres</a:t>
            </a:r>
            <a:r>
              <a:rPr lang="en-GB" sz="2400" dirty="0">
                <a:solidFill>
                  <a:srgbClr val="002060"/>
                </a:solidFill>
                <a:latin typeface="Century Gothic" panose="020B0502020202020204" pitchFamily="34" charset="0"/>
              </a:rPr>
              <a:t>. Elle parle de la </a:t>
            </a:r>
            <a:r>
              <a:rPr lang="en-GB" sz="2400" dirty="0" err="1">
                <a:solidFill>
                  <a:srgbClr val="002060"/>
                </a:solidFill>
                <a:latin typeface="Century Gothic" panose="020B0502020202020204" pitchFamily="34" charset="0"/>
              </a:rPr>
              <a:t>visite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Écris</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français</a:t>
            </a:r>
            <a:r>
              <a:rPr lang="en-GB" sz="2400" dirty="0">
                <a:solidFill>
                  <a:srgbClr val="002060"/>
                </a:solidFill>
                <a:latin typeface="Century Gothic" panose="020B0502020202020204" pitchFamily="34" charset="0"/>
              </a:rPr>
              <a:t>. </a:t>
            </a:r>
          </a:p>
        </p:txBody>
      </p:sp>
      <p:sp>
        <p:nvSpPr>
          <p:cNvPr id="5" name="TextBox 4">
            <a:extLst>
              <a:ext uri="{FF2B5EF4-FFF2-40B4-BE49-F238E27FC236}">
                <a16:creationId xmlns:a16="http://schemas.microsoft.com/office/drawing/2014/main" id="{3A4250AE-33DA-486D-9CAD-59E008DECFB4}"/>
              </a:ext>
            </a:extLst>
          </p:cNvPr>
          <p:cNvSpPr txBox="1"/>
          <p:nvPr/>
        </p:nvSpPr>
        <p:spPr>
          <a:xfrm>
            <a:off x="6926618" y="2316143"/>
            <a:ext cx="4983302" cy="3985706"/>
          </a:xfrm>
          <a:prstGeom prst="rect">
            <a:avLst/>
          </a:prstGeom>
          <a:noFill/>
          <a:ln w="19050">
            <a:solidFill>
              <a:srgbClr val="002060"/>
            </a:solidFill>
          </a:ln>
        </p:spPr>
        <p:txBody>
          <a:bodyPr wrap="square" rtlCol="0">
            <a:spAutoFit/>
          </a:bodyPr>
          <a:lstStyle/>
          <a:p>
            <a:r>
              <a:rPr lang="en-GB" sz="2300" dirty="0">
                <a:solidFill>
                  <a:srgbClr val="002060"/>
                </a:solidFill>
                <a:latin typeface="Century Gothic" panose="020B0502020202020204" pitchFamily="34" charset="0"/>
              </a:rPr>
              <a:t>1)</a:t>
            </a:r>
          </a:p>
          <a:p>
            <a:endParaRPr lang="en-GB" sz="2300" dirty="0">
              <a:solidFill>
                <a:srgbClr val="002060"/>
              </a:solidFill>
              <a:latin typeface="Century Gothic" panose="020B0502020202020204" pitchFamily="34" charset="0"/>
            </a:endParaRPr>
          </a:p>
          <a:p>
            <a:r>
              <a:rPr lang="en-GB" sz="2300" dirty="0">
                <a:solidFill>
                  <a:srgbClr val="002060"/>
                </a:solidFill>
                <a:latin typeface="Century Gothic" panose="020B0502020202020204" pitchFamily="34" charset="0"/>
              </a:rPr>
              <a:t>2)</a:t>
            </a:r>
          </a:p>
          <a:p>
            <a:endParaRPr lang="en-GB" sz="2300" dirty="0">
              <a:solidFill>
                <a:srgbClr val="002060"/>
              </a:solidFill>
              <a:latin typeface="Century Gothic" panose="020B0502020202020204" pitchFamily="34" charset="0"/>
            </a:endParaRPr>
          </a:p>
          <a:p>
            <a:r>
              <a:rPr lang="en-GB" sz="2300" dirty="0">
                <a:solidFill>
                  <a:srgbClr val="002060"/>
                </a:solidFill>
                <a:latin typeface="Century Gothic" panose="020B0502020202020204" pitchFamily="34" charset="0"/>
              </a:rPr>
              <a:t>3)</a:t>
            </a:r>
          </a:p>
          <a:p>
            <a:endParaRPr lang="en-GB" sz="2300" dirty="0">
              <a:solidFill>
                <a:srgbClr val="002060"/>
              </a:solidFill>
              <a:latin typeface="Century Gothic" panose="020B0502020202020204" pitchFamily="34" charset="0"/>
            </a:endParaRPr>
          </a:p>
          <a:p>
            <a:r>
              <a:rPr lang="en-GB" sz="2300" dirty="0">
                <a:solidFill>
                  <a:srgbClr val="002060"/>
                </a:solidFill>
                <a:latin typeface="Century Gothic" panose="020B0502020202020204" pitchFamily="34" charset="0"/>
              </a:rPr>
              <a:t>4)</a:t>
            </a:r>
          </a:p>
          <a:p>
            <a:endParaRPr lang="en-GB" sz="2300" dirty="0">
              <a:solidFill>
                <a:srgbClr val="002060"/>
              </a:solidFill>
              <a:latin typeface="Century Gothic" panose="020B0502020202020204" pitchFamily="34" charset="0"/>
            </a:endParaRPr>
          </a:p>
          <a:p>
            <a:r>
              <a:rPr lang="en-GB" sz="2300" dirty="0">
                <a:solidFill>
                  <a:srgbClr val="002060"/>
                </a:solidFill>
                <a:latin typeface="Century Gothic" panose="020B0502020202020204" pitchFamily="34" charset="0"/>
              </a:rPr>
              <a:t>5)</a:t>
            </a:r>
          </a:p>
          <a:p>
            <a:endParaRPr lang="en-GB" sz="2300" dirty="0">
              <a:solidFill>
                <a:srgbClr val="002060"/>
              </a:solidFill>
              <a:latin typeface="Century Gothic" panose="020B0502020202020204" pitchFamily="34" charset="0"/>
            </a:endParaRPr>
          </a:p>
          <a:p>
            <a:r>
              <a:rPr lang="en-GB" sz="2300" dirty="0">
                <a:solidFill>
                  <a:srgbClr val="002060"/>
                </a:solidFill>
                <a:latin typeface="Century Gothic" panose="020B0502020202020204" pitchFamily="34" charset="0"/>
              </a:rPr>
              <a:t>6)</a:t>
            </a:r>
          </a:p>
        </p:txBody>
      </p:sp>
      <p:sp>
        <p:nvSpPr>
          <p:cNvPr id="6" name="TextBox 5">
            <a:extLst>
              <a:ext uri="{FF2B5EF4-FFF2-40B4-BE49-F238E27FC236}">
                <a16:creationId xmlns:a16="http://schemas.microsoft.com/office/drawing/2014/main" id="{9F9C278E-6E38-4447-A1A7-9032CC5EF9B1}"/>
              </a:ext>
            </a:extLst>
          </p:cNvPr>
          <p:cNvSpPr txBox="1"/>
          <p:nvPr/>
        </p:nvSpPr>
        <p:spPr>
          <a:xfrm>
            <a:off x="7510030" y="2336658"/>
            <a:ext cx="40695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français</a:t>
            </a:r>
            <a:r>
              <a:rPr lang="en-GB" sz="2400" dirty="0">
                <a:solidFill>
                  <a:srgbClr val="002060"/>
                </a:solidFill>
                <a:latin typeface="Century Gothic" panose="020B0502020202020204" pitchFamily="34" charset="0"/>
              </a:rPr>
              <a:t>.</a:t>
            </a:r>
          </a:p>
        </p:txBody>
      </p:sp>
      <p:sp>
        <p:nvSpPr>
          <p:cNvPr id="7" name="TextBox 6">
            <a:extLst>
              <a:ext uri="{FF2B5EF4-FFF2-40B4-BE49-F238E27FC236}">
                <a16:creationId xmlns:a16="http://schemas.microsoft.com/office/drawing/2014/main" id="{56FA8B91-302F-478E-8B71-21651DD71540}"/>
              </a:ext>
            </a:extLst>
          </p:cNvPr>
          <p:cNvSpPr txBox="1"/>
          <p:nvPr/>
        </p:nvSpPr>
        <p:spPr>
          <a:xfrm>
            <a:off x="7510030" y="3795437"/>
            <a:ext cx="40695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portons</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uniforme</a:t>
            </a:r>
            <a:r>
              <a:rPr lang="en-GB" sz="24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5032AF68-8B54-4479-A18D-96256992E770}"/>
              </a:ext>
            </a:extLst>
          </p:cNvPr>
          <p:cNvSpPr txBox="1"/>
          <p:nvPr/>
        </p:nvSpPr>
        <p:spPr>
          <a:xfrm>
            <a:off x="7528396" y="4460294"/>
            <a:ext cx="40695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parlons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r>
              <a:rPr lang="en-GB" sz="24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FAA92A9C-A10C-47A2-9ED2-31ABF6490A18}"/>
              </a:ext>
            </a:extLst>
          </p:cNvPr>
          <p:cNvSpPr txBox="1"/>
          <p:nvPr/>
        </p:nvSpPr>
        <p:spPr>
          <a:xfrm>
            <a:off x="7528398" y="3061465"/>
            <a:ext cx="40695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marche</a:t>
            </a:r>
            <a:r>
              <a:rPr lang="en-GB" sz="2400" dirty="0">
                <a:solidFill>
                  <a:srgbClr val="002060"/>
                </a:solidFill>
                <a:latin typeface="Century Gothic" panose="020B0502020202020204" pitchFamily="34" charset="0"/>
              </a:rPr>
              <a:t> à </a:t>
            </a:r>
            <a:r>
              <a:rPr lang="en-GB" sz="2400" dirty="0" err="1">
                <a:solidFill>
                  <a:srgbClr val="002060"/>
                </a:solidFill>
                <a:latin typeface="Century Gothic" panose="020B0502020202020204" pitchFamily="34" charset="0"/>
              </a:rPr>
              <a:t>l’école</a:t>
            </a:r>
            <a:r>
              <a:rPr lang="en-GB" sz="2400" dirty="0">
                <a:solidFill>
                  <a:srgbClr val="002060"/>
                </a:solidFill>
                <a:latin typeface="Century Gothic" panose="020B0502020202020204" pitchFamily="34" charset="0"/>
              </a:rPr>
              <a:t>.</a:t>
            </a:r>
          </a:p>
        </p:txBody>
      </p:sp>
      <p:sp>
        <p:nvSpPr>
          <p:cNvPr id="10" name="TextBox 9">
            <a:extLst>
              <a:ext uri="{FF2B5EF4-FFF2-40B4-BE49-F238E27FC236}">
                <a16:creationId xmlns:a16="http://schemas.microsoft.com/office/drawing/2014/main" id="{F67C181F-807B-43AB-B7C3-B6E7BD498C40}"/>
              </a:ext>
            </a:extLst>
          </p:cNvPr>
          <p:cNvSpPr txBox="1"/>
          <p:nvPr/>
        </p:nvSpPr>
        <p:spPr>
          <a:xfrm>
            <a:off x="7528396" y="5207768"/>
            <a:ext cx="40695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a:t>
            </a:r>
            <a:r>
              <a:rPr lang="en-GB" sz="2400" dirty="0" err="1">
                <a:solidFill>
                  <a:srgbClr val="002060"/>
                </a:solidFill>
                <a:latin typeface="Century Gothic" panose="020B0502020202020204" pitchFamily="34" charset="0"/>
              </a:rPr>
              <a:t>aime</a:t>
            </a:r>
            <a:r>
              <a:rPr lang="en-GB" sz="2400" dirty="0">
                <a:solidFill>
                  <a:srgbClr val="002060"/>
                </a:solidFill>
                <a:latin typeface="Century Gothic" panose="020B0502020202020204" pitchFamily="34" charset="0"/>
              </a:rPr>
              <a:t> le </a:t>
            </a:r>
            <a:r>
              <a:rPr lang="en-GB" sz="2400" dirty="0" err="1">
                <a:solidFill>
                  <a:srgbClr val="002060"/>
                </a:solidFill>
                <a:latin typeface="Century Gothic" panose="020B0502020202020204" pitchFamily="34" charset="0"/>
              </a:rPr>
              <a:t>cadeau</a:t>
            </a:r>
            <a:r>
              <a:rPr lang="en-GB" sz="2400" dirty="0">
                <a:solidFill>
                  <a:srgbClr val="002060"/>
                </a:solidFill>
                <a:latin typeface="Century Gothic" panose="020B0502020202020204" pitchFamily="34" charset="0"/>
              </a:rPr>
              <a:t>.</a:t>
            </a:r>
          </a:p>
        </p:txBody>
      </p:sp>
      <p:sp>
        <p:nvSpPr>
          <p:cNvPr id="11" name="TextBox 10">
            <a:extLst>
              <a:ext uri="{FF2B5EF4-FFF2-40B4-BE49-F238E27FC236}">
                <a16:creationId xmlns:a16="http://schemas.microsoft.com/office/drawing/2014/main" id="{CAAAF34F-7F72-4CEC-9207-DB2D19DDC207}"/>
              </a:ext>
            </a:extLst>
          </p:cNvPr>
          <p:cNvSpPr txBox="1"/>
          <p:nvPr/>
        </p:nvSpPr>
        <p:spPr>
          <a:xfrm>
            <a:off x="7544162" y="5871333"/>
            <a:ext cx="406958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J’aime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Londres</a:t>
            </a:r>
            <a:r>
              <a:rPr lang="en-GB" sz="2400" dirty="0">
                <a:solidFill>
                  <a:srgbClr val="002060"/>
                </a:solidFill>
                <a:latin typeface="Century Gothic" panose="020B0502020202020204" pitchFamily="34" charset="0"/>
              </a:rPr>
              <a:t>.</a:t>
            </a:r>
          </a:p>
        </p:txBody>
      </p:sp>
      <p:pic>
        <p:nvPicPr>
          <p:cNvPr id="12" name="Picture 11" descr="A picture containing food, hydrant, clock&#10;&#10;Description automatically generated">
            <a:extLst>
              <a:ext uri="{FF2B5EF4-FFF2-40B4-BE49-F238E27FC236}">
                <a16:creationId xmlns:a16="http://schemas.microsoft.com/office/drawing/2014/main" id="{3CA189D9-A3CD-4A8D-A855-E76B277F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0859" y="4363089"/>
            <a:ext cx="1980839" cy="1980839"/>
          </a:xfrm>
          <a:prstGeom prst="rect">
            <a:avLst/>
          </a:prstGeom>
        </p:spPr>
      </p:pic>
      <p:sp>
        <p:nvSpPr>
          <p:cNvPr id="13" name="Rounded Rectangle 46">
            <a:extLst>
              <a:ext uri="{FF2B5EF4-FFF2-40B4-BE49-F238E27FC236}">
                <a16:creationId xmlns:a16="http://schemas.microsoft.com/office/drawing/2014/main" id="{82204578-7A8F-49EE-9F2D-73959080739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Table 13">
            <a:extLst>
              <a:ext uri="{FF2B5EF4-FFF2-40B4-BE49-F238E27FC236}">
                <a16:creationId xmlns:a16="http://schemas.microsoft.com/office/drawing/2014/main" id="{2011EA6E-B34C-4843-88BB-7C1015C1D435}"/>
              </a:ext>
            </a:extLst>
          </p:cNvPr>
          <p:cNvGraphicFramePr>
            <a:graphicFrameLocks noGrp="1"/>
          </p:cNvGraphicFramePr>
          <p:nvPr>
            <p:extLst>
              <p:ext uri="{D42A27DB-BD31-4B8C-83A1-F6EECF244321}">
                <p14:modId xmlns:p14="http://schemas.microsoft.com/office/powerpoint/2010/main" val="4011554046"/>
              </p:ext>
            </p:extLst>
          </p:nvPr>
        </p:nvGraphicFramePr>
        <p:xfrm>
          <a:off x="188963" y="1113880"/>
          <a:ext cx="6457246" cy="5042826"/>
        </p:xfrm>
        <a:graphic>
          <a:graphicData uri="http://schemas.openxmlformats.org/drawingml/2006/table">
            <a:tbl>
              <a:tblPr firstRow="1" bandRow="1">
                <a:tableStyleId>{5C22544A-7EE6-4342-B048-85BDC9FD1C3A}</a:tableStyleId>
              </a:tblPr>
              <a:tblGrid>
                <a:gridCol w="2902580">
                  <a:extLst>
                    <a:ext uri="{9D8B030D-6E8A-4147-A177-3AD203B41FA5}">
                      <a16:colId xmlns:a16="http://schemas.microsoft.com/office/drawing/2014/main" val="3297958535"/>
                    </a:ext>
                  </a:extLst>
                </a:gridCol>
                <a:gridCol w="1839380">
                  <a:extLst>
                    <a:ext uri="{9D8B030D-6E8A-4147-A177-3AD203B41FA5}">
                      <a16:colId xmlns:a16="http://schemas.microsoft.com/office/drawing/2014/main" val="444286474"/>
                    </a:ext>
                  </a:extLst>
                </a:gridCol>
                <a:gridCol w="1715286">
                  <a:extLst>
                    <a:ext uri="{9D8B030D-6E8A-4147-A177-3AD203B41FA5}">
                      <a16:colId xmlns:a16="http://schemas.microsoft.com/office/drawing/2014/main" val="3429050137"/>
                    </a:ext>
                  </a:extLst>
                </a:gridCol>
              </a:tblGrid>
              <a:tr h="39341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latin typeface="Century Gothic" panose="020B0502020202020204" pitchFamily="34" charset="0"/>
                        </a:rPr>
                        <a:t>Élodie</a:t>
                      </a:r>
                      <a:r>
                        <a:rPr lang="en-GB" sz="2000" dirty="0">
                          <a:latin typeface="Century Gothic" panose="020B0502020202020204" pitchFamily="34" charset="0"/>
                        </a:rPr>
                        <a:t>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latin typeface="Century Gothic" panose="020B0502020202020204" pitchFamily="34" charset="0"/>
                        </a:rPr>
                        <a:t>Peter (he</a:t>
                      </a:r>
                      <a:r>
                        <a:rPr lang="en-GB" sz="2000" baseline="0" dirty="0">
                          <a:latin typeface="Century Gothic" panose="020B0502020202020204" pitchFamily="34" charset="0"/>
                        </a:rPr>
                        <a:t>)</a:t>
                      </a:r>
                      <a:endParaRPr lang="en-GB" sz="2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01897"/>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370608"/>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9059869"/>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975848"/>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4594255"/>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9340110"/>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2215590"/>
                  </a:ext>
                </a:extLst>
              </a:tr>
            </a:tbl>
          </a:graphicData>
        </a:graphic>
      </p:graphicFrame>
      <p:pic>
        <p:nvPicPr>
          <p:cNvPr id="15" name="Picture 14">
            <a:extLst>
              <a:ext uri="{FF2B5EF4-FFF2-40B4-BE49-F238E27FC236}">
                <a16:creationId xmlns:a16="http://schemas.microsoft.com/office/drawing/2014/main" id="{65806185-9DC7-4EFF-8311-4B31058DE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346" y="1649652"/>
            <a:ext cx="752491" cy="471257"/>
          </a:xfrm>
          <a:prstGeom prst="rect">
            <a:avLst/>
          </a:prstGeom>
        </p:spPr>
      </p:pic>
      <p:sp>
        <p:nvSpPr>
          <p:cNvPr id="16" name="Rounded Rectangular Callout 6">
            <a:extLst>
              <a:ext uri="{FF2B5EF4-FFF2-40B4-BE49-F238E27FC236}">
                <a16:creationId xmlns:a16="http://schemas.microsoft.com/office/drawing/2014/main" id="{B223FC4C-DBF8-4275-A52F-027B2EF776AA}"/>
              </a:ext>
            </a:extLst>
          </p:cNvPr>
          <p:cNvSpPr/>
          <p:nvPr/>
        </p:nvSpPr>
        <p:spPr>
          <a:xfrm>
            <a:off x="543797" y="3912312"/>
            <a:ext cx="734323" cy="475819"/>
          </a:xfrm>
          <a:prstGeom prst="wedgeRoundRectCallout">
            <a:avLst>
              <a:gd name="adj1" fmla="val 42130"/>
              <a:gd name="adj2" fmla="val 81215"/>
              <a:gd name="adj3" fmla="val 16667"/>
            </a:avLst>
          </a:prstGeom>
          <a:solidFill>
            <a:schemeClr val="bg1"/>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64DB15E-FD03-4302-9DB4-25D881893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0951" y="2408716"/>
            <a:ext cx="1155281" cy="667656"/>
          </a:xfrm>
          <a:prstGeom prst="rect">
            <a:avLst/>
          </a:prstGeom>
        </p:spPr>
      </p:pic>
      <p:pic>
        <p:nvPicPr>
          <p:cNvPr id="18" name="Picture 17">
            <a:extLst>
              <a:ext uri="{FF2B5EF4-FFF2-40B4-BE49-F238E27FC236}">
                <a16:creationId xmlns:a16="http://schemas.microsoft.com/office/drawing/2014/main" id="{65885EC7-DA1F-46F8-891B-C362B7676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5215" y="1709815"/>
            <a:ext cx="410964" cy="428087"/>
          </a:xfrm>
          <a:prstGeom prst="rect">
            <a:avLst/>
          </a:prstGeom>
        </p:spPr>
      </p:pic>
      <p:pic>
        <p:nvPicPr>
          <p:cNvPr id="19" name="Picture 18">
            <a:extLst>
              <a:ext uri="{FF2B5EF4-FFF2-40B4-BE49-F238E27FC236}">
                <a16:creationId xmlns:a16="http://schemas.microsoft.com/office/drawing/2014/main" id="{9A98F509-82F3-4AE6-BAC3-47F338C4AE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666" y="4014960"/>
            <a:ext cx="410964" cy="428087"/>
          </a:xfrm>
          <a:prstGeom prst="rect">
            <a:avLst/>
          </a:prstGeom>
        </p:spPr>
      </p:pic>
      <p:pic>
        <p:nvPicPr>
          <p:cNvPr id="20" name="Picture 19">
            <a:extLst>
              <a:ext uri="{FF2B5EF4-FFF2-40B4-BE49-F238E27FC236}">
                <a16:creationId xmlns:a16="http://schemas.microsoft.com/office/drawing/2014/main" id="{6BD01F19-F07F-4CFA-9CF8-380C3BED11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666" y="2442448"/>
            <a:ext cx="410964" cy="428087"/>
          </a:xfrm>
          <a:prstGeom prst="rect">
            <a:avLst/>
          </a:prstGeom>
        </p:spPr>
      </p:pic>
      <p:pic>
        <p:nvPicPr>
          <p:cNvPr id="21" name="Picture 20">
            <a:extLst>
              <a:ext uri="{FF2B5EF4-FFF2-40B4-BE49-F238E27FC236}">
                <a16:creationId xmlns:a16="http://schemas.microsoft.com/office/drawing/2014/main" id="{CF501296-88DA-42ED-B3F7-C056CA297B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5215" y="4014960"/>
            <a:ext cx="410964" cy="428087"/>
          </a:xfrm>
          <a:prstGeom prst="rect">
            <a:avLst/>
          </a:prstGeom>
        </p:spPr>
      </p:pic>
      <p:pic>
        <p:nvPicPr>
          <p:cNvPr id="22" name="Picture 21">
            <a:extLst>
              <a:ext uri="{FF2B5EF4-FFF2-40B4-BE49-F238E27FC236}">
                <a16:creationId xmlns:a16="http://schemas.microsoft.com/office/drawing/2014/main" id="{72DFFDD3-285A-4112-A0AD-019DF229C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666" y="1709815"/>
            <a:ext cx="410964" cy="428087"/>
          </a:xfrm>
          <a:prstGeom prst="rect">
            <a:avLst/>
          </a:prstGeom>
        </p:spPr>
      </p:pic>
      <p:pic>
        <p:nvPicPr>
          <p:cNvPr id="23" name="Picture 22">
            <a:extLst>
              <a:ext uri="{FF2B5EF4-FFF2-40B4-BE49-F238E27FC236}">
                <a16:creationId xmlns:a16="http://schemas.microsoft.com/office/drawing/2014/main" id="{378A4B3B-B993-48CE-B564-6AF254454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666" y="4828550"/>
            <a:ext cx="410964" cy="428087"/>
          </a:xfrm>
          <a:prstGeom prst="rect">
            <a:avLst/>
          </a:prstGeom>
        </p:spPr>
      </p:pic>
      <p:pic>
        <p:nvPicPr>
          <p:cNvPr id="24" name="Picture 23">
            <a:extLst>
              <a:ext uri="{FF2B5EF4-FFF2-40B4-BE49-F238E27FC236}">
                <a16:creationId xmlns:a16="http://schemas.microsoft.com/office/drawing/2014/main" id="{DF17F098-1702-4DFD-AD8C-293807E2B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5215" y="5580887"/>
            <a:ext cx="410964" cy="428087"/>
          </a:xfrm>
          <a:prstGeom prst="rect">
            <a:avLst/>
          </a:prstGeom>
        </p:spPr>
      </p:pic>
      <p:pic>
        <p:nvPicPr>
          <p:cNvPr id="25" name="Picture 24">
            <a:extLst>
              <a:ext uri="{FF2B5EF4-FFF2-40B4-BE49-F238E27FC236}">
                <a16:creationId xmlns:a16="http://schemas.microsoft.com/office/drawing/2014/main" id="{F60716F6-F512-411B-8CFF-EB55D70880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1597" y="4609368"/>
            <a:ext cx="973988" cy="717505"/>
          </a:xfrm>
          <a:prstGeom prst="rect">
            <a:avLst/>
          </a:prstGeom>
        </p:spPr>
      </p:pic>
      <p:sp>
        <p:nvSpPr>
          <p:cNvPr id="26" name="Heart 25">
            <a:extLst>
              <a:ext uri="{FF2B5EF4-FFF2-40B4-BE49-F238E27FC236}">
                <a16:creationId xmlns:a16="http://schemas.microsoft.com/office/drawing/2014/main" id="{9CCD947F-940A-491A-9455-0CEAE4FE0337}"/>
              </a:ext>
            </a:extLst>
          </p:cNvPr>
          <p:cNvSpPr/>
          <p:nvPr/>
        </p:nvSpPr>
        <p:spPr>
          <a:xfrm>
            <a:off x="589939" y="1578054"/>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Heart 26">
            <a:extLst>
              <a:ext uri="{FF2B5EF4-FFF2-40B4-BE49-F238E27FC236}">
                <a16:creationId xmlns:a16="http://schemas.microsoft.com/office/drawing/2014/main" id="{12AB2C8F-A3EB-4871-8135-7BFACE67587B}"/>
              </a:ext>
            </a:extLst>
          </p:cNvPr>
          <p:cNvSpPr/>
          <p:nvPr/>
        </p:nvSpPr>
        <p:spPr>
          <a:xfrm>
            <a:off x="589939" y="3146484"/>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Heart 27">
            <a:extLst>
              <a:ext uri="{FF2B5EF4-FFF2-40B4-BE49-F238E27FC236}">
                <a16:creationId xmlns:a16="http://schemas.microsoft.com/office/drawing/2014/main" id="{759FF749-11DE-4FF6-971C-8E24A2977F4D}"/>
              </a:ext>
            </a:extLst>
          </p:cNvPr>
          <p:cNvSpPr/>
          <p:nvPr/>
        </p:nvSpPr>
        <p:spPr>
          <a:xfrm>
            <a:off x="589939" y="4675085"/>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art 28">
            <a:extLst>
              <a:ext uri="{FF2B5EF4-FFF2-40B4-BE49-F238E27FC236}">
                <a16:creationId xmlns:a16="http://schemas.microsoft.com/office/drawing/2014/main" id="{91AD59EE-DDF2-413D-B764-18F66BA6742E}"/>
              </a:ext>
            </a:extLst>
          </p:cNvPr>
          <p:cNvSpPr/>
          <p:nvPr/>
        </p:nvSpPr>
        <p:spPr>
          <a:xfrm>
            <a:off x="589939" y="5500496"/>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66050C32-18C3-41AA-8FD6-C1693FDAB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666" y="3224199"/>
            <a:ext cx="410964" cy="428087"/>
          </a:xfrm>
          <a:prstGeom prst="rect">
            <a:avLst/>
          </a:prstGeom>
        </p:spPr>
      </p:pic>
      <p:pic>
        <p:nvPicPr>
          <p:cNvPr id="31" name="Picture 30">
            <a:extLst>
              <a:ext uri="{FF2B5EF4-FFF2-40B4-BE49-F238E27FC236}">
                <a16:creationId xmlns:a16="http://schemas.microsoft.com/office/drawing/2014/main" id="{70775EBB-7E6F-430D-B39A-C4EBAA247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5215" y="3224199"/>
            <a:ext cx="410964" cy="428087"/>
          </a:xfrm>
          <a:prstGeom prst="rect">
            <a:avLst/>
          </a:prstGeom>
        </p:spPr>
      </p:pic>
      <p:pic>
        <p:nvPicPr>
          <p:cNvPr id="32" name="Picture 4" descr="Building Clip Art">
            <a:extLst>
              <a:ext uri="{FF2B5EF4-FFF2-40B4-BE49-F238E27FC236}">
                <a16:creationId xmlns:a16="http://schemas.microsoft.com/office/drawing/2014/main" id="{CE656AC0-8AD8-452A-83B5-5E5902861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1388" y="5393134"/>
            <a:ext cx="537022" cy="6974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74E35E90-010D-4146-829A-48003828C4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3993" y="3060215"/>
            <a:ext cx="875151" cy="711060"/>
          </a:xfrm>
          <a:prstGeom prst="rect">
            <a:avLst/>
          </a:prstGeom>
        </p:spPr>
      </p:pic>
      <p:pic>
        <p:nvPicPr>
          <p:cNvPr id="34" name="Picture 33">
            <a:extLst>
              <a:ext uri="{FF2B5EF4-FFF2-40B4-BE49-F238E27FC236}">
                <a16:creationId xmlns:a16="http://schemas.microsoft.com/office/drawing/2014/main" id="{D71AC5AF-3BB5-4876-808A-660F2B444F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397" t="12936" r="34472"/>
          <a:stretch/>
        </p:blipFill>
        <p:spPr>
          <a:xfrm>
            <a:off x="752991" y="2314766"/>
            <a:ext cx="472363" cy="719957"/>
          </a:xfrm>
          <a:prstGeom prst="rect">
            <a:avLst/>
          </a:prstGeom>
        </p:spPr>
      </p:pic>
      <p:pic>
        <p:nvPicPr>
          <p:cNvPr id="35" name="Picture 34">
            <a:extLst>
              <a:ext uri="{FF2B5EF4-FFF2-40B4-BE49-F238E27FC236}">
                <a16:creationId xmlns:a16="http://schemas.microsoft.com/office/drawing/2014/main" id="{9F401B57-F395-4934-A6DD-EF45ADA19D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8901" y="3933897"/>
            <a:ext cx="902939" cy="602430"/>
          </a:xfrm>
          <a:prstGeom prst="rect">
            <a:avLst/>
          </a:prstGeom>
        </p:spPr>
      </p:pic>
    </p:spTree>
    <p:extLst>
      <p:ext uri="{BB962C8B-B14F-4D97-AF65-F5344CB8AC3E}">
        <p14:creationId xmlns:p14="http://schemas.microsoft.com/office/powerpoint/2010/main" val="42276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5" name="TextBox 4"/>
          <p:cNvSpPr txBox="1"/>
          <p:nvPr/>
        </p:nvSpPr>
        <p:spPr>
          <a:xfrm>
            <a:off x="536452" y="1582206"/>
            <a:ext cx="10058400" cy="3970318"/>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You are going to hear </a:t>
            </a:r>
            <a:r>
              <a:rPr lang="en-GB" sz="3600" dirty="0" err="1">
                <a:solidFill>
                  <a:srgbClr val="002060"/>
                </a:solidFill>
                <a:latin typeface="Century Gothic" panose="020B0502020202020204" pitchFamily="34" charset="0"/>
              </a:rPr>
              <a:t>Élodie</a:t>
            </a:r>
            <a:r>
              <a:rPr lang="en-GB" sz="3600" dirty="0">
                <a:solidFill>
                  <a:srgbClr val="002060"/>
                </a:solidFill>
                <a:latin typeface="Century Gothic" panose="020B0502020202020204" pitchFamily="34" charset="0"/>
              </a:rPr>
              <a:t> talking about her exchange trip to London. Make notes in French (or English if you need to). It will be too fast for you to write every word! </a:t>
            </a:r>
          </a:p>
          <a:p>
            <a:r>
              <a:rPr lang="en-GB" sz="3600" dirty="0">
                <a:solidFill>
                  <a:srgbClr val="002060"/>
                </a:solidFill>
                <a:latin typeface="Century Gothic" panose="020B0502020202020204" pitchFamily="34" charset="0"/>
              </a:rPr>
              <a:t>Then, work with a partner to write it up in good French, as if you were </a:t>
            </a:r>
            <a:r>
              <a:rPr lang="en-GB" sz="3600" dirty="0" err="1">
                <a:solidFill>
                  <a:srgbClr val="002060"/>
                </a:solidFill>
                <a:latin typeface="Century Gothic" panose="020B0502020202020204" pitchFamily="34" charset="0"/>
              </a:rPr>
              <a:t>Élodie</a:t>
            </a:r>
            <a:r>
              <a:rPr lang="en-GB" sz="3600" dirty="0">
                <a:solidFill>
                  <a:srgbClr val="002060"/>
                </a:solidFill>
                <a:latin typeface="Century Gothic" panose="020B0502020202020204" pitchFamily="34" charset="0"/>
              </a:rPr>
              <a:t>. Keep the meaning the same as what you heard.</a:t>
            </a:r>
          </a:p>
        </p:txBody>
      </p:sp>
      <p:sp>
        <p:nvSpPr>
          <p:cNvPr id="3" name="Rounded Rectangle 46">
            <a:extLst>
              <a:ext uri="{FF2B5EF4-FFF2-40B4-BE49-F238E27FC236}">
                <a16:creationId xmlns:a16="http://schemas.microsoft.com/office/drawing/2014/main" id="{FAAF6E14-15AC-4748-944C-08FDDD3131E3}"/>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7.1.2.5-slide45 peter">
            <a:hlinkClick r:id="" action="ppaction://media"/>
            <a:extLst>
              <a:ext uri="{FF2B5EF4-FFF2-40B4-BE49-F238E27FC236}">
                <a16:creationId xmlns:a16="http://schemas.microsoft.com/office/drawing/2014/main" id="{366859DE-BEBC-497C-A196-03D775AD6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0628" y="1067683"/>
            <a:ext cx="1264920" cy="1264920"/>
          </a:xfrm>
          <a:prstGeom prst="rect">
            <a:avLst/>
          </a:prstGeom>
        </p:spPr>
      </p:pic>
    </p:spTree>
    <p:extLst>
      <p:ext uri="{BB962C8B-B14F-4D97-AF65-F5344CB8AC3E}">
        <p14:creationId xmlns:p14="http://schemas.microsoft.com/office/powerpoint/2010/main" val="29480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graphicFrame>
        <p:nvGraphicFramePr>
          <p:cNvPr id="2" name="Table 1"/>
          <p:cNvGraphicFramePr>
            <a:graphicFrameLocks noGrp="1"/>
          </p:cNvGraphicFramePr>
          <p:nvPr>
            <p:extLst>
              <p:ext uri="{D42A27DB-BD31-4B8C-83A1-F6EECF244321}">
                <p14:modId xmlns:p14="http://schemas.microsoft.com/office/powerpoint/2010/main" val="2038607807"/>
              </p:ext>
            </p:extLst>
          </p:nvPr>
        </p:nvGraphicFramePr>
        <p:xfrm>
          <a:off x="120204" y="1376940"/>
          <a:ext cx="11949876" cy="4541520"/>
        </p:xfrm>
        <a:graphic>
          <a:graphicData uri="http://schemas.openxmlformats.org/drawingml/2006/table">
            <a:tbl>
              <a:tblPr firstRow="1" bandRow="1">
                <a:tableStyleId>{5C22544A-7EE6-4342-B048-85BDC9FD1C3A}</a:tableStyleId>
              </a:tblPr>
              <a:tblGrid>
                <a:gridCol w="3093259">
                  <a:extLst>
                    <a:ext uri="{9D8B030D-6E8A-4147-A177-3AD203B41FA5}">
                      <a16:colId xmlns:a16="http://schemas.microsoft.com/office/drawing/2014/main" val="1014566766"/>
                    </a:ext>
                  </a:extLst>
                </a:gridCol>
                <a:gridCol w="3984171">
                  <a:extLst>
                    <a:ext uri="{9D8B030D-6E8A-4147-A177-3AD203B41FA5}">
                      <a16:colId xmlns:a16="http://schemas.microsoft.com/office/drawing/2014/main" val="1701655362"/>
                    </a:ext>
                  </a:extLst>
                </a:gridCol>
                <a:gridCol w="679269">
                  <a:extLst>
                    <a:ext uri="{9D8B030D-6E8A-4147-A177-3AD203B41FA5}">
                      <a16:colId xmlns:a16="http://schemas.microsoft.com/office/drawing/2014/main" val="1319333889"/>
                    </a:ext>
                  </a:extLst>
                </a:gridCol>
                <a:gridCol w="653142">
                  <a:extLst>
                    <a:ext uri="{9D8B030D-6E8A-4147-A177-3AD203B41FA5}">
                      <a16:colId xmlns:a16="http://schemas.microsoft.com/office/drawing/2014/main" val="4044948863"/>
                    </a:ext>
                  </a:extLst>
                </a:gridCol>
                <a:gridCol w="3540035">
                  <a:extLst>
                    <a:ext uri="{9D8B030D-6E8A-4147-A177-3AD203B41FA5}">
                      <a16:colId xmlns:a16="http://schemas.microsoft.com/office/drawing/2014/main" val="2668078125"/>
                    </a:ext>
                  </a:extLst>
                </a:gridCol>
              </a:tblGrid>
              <a:tr h="370840">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002060"/>
                          </a:solidFill>
                          <a:latin typeface="Century Gothic" panose="020B0502020202020204" pitchFamily="34" charset="0"/>
                        </a:rPr>
                        <a:t>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002060"/>
                          </a:solidFill>
                          <a:latin typeface="Century Gothic" panose="020B0502020202020204" pitchFamily="34" charset="0"/>
                        </a:rPr>
                        <a:t>We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Additional info</a:t>
                      </a:r>
                    </a:p>
                    <a:p>
                      <a:r>
                        <a:rPr lang="en-GB" sz="2000" b="0" dirty="0">
                          <a:solidFill>
                            <a:srgbClr val="002060"/>
                          </a:solidFill>
                          <a:latin typeface="Century Gothic" panose="020B0502020202020204" pitchFamily="34" charset="0"/>
                        </a:rPr>
                        <a:t>(in</a:t>
                      </a:r>
                      <a:r>
                        <a:rPr lang="en-GB" sz="2000" b="0" baseline="0" dirty="0">
                          <a:solidFill>
                            <a:srgbClr val="002060"/>
                          </a:solidFill>
                          <a:latin typeface="Century Gothic" panose="020B0502020202020204" pitchFamily="34" charset="0"/>
                        </a:rPr>
                        <a:t> French or English)</a:t>
                      </a:r>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074239"/>
                  </a:ext>
                </a:extLst>
              </a:tr>
              <a:tr h="370840">
                <a:tc>
                  <a:txBody>
                    <a:bodyPr/>
                    <a:lstStyle/>
                    <a:p>
                      <a:r>
                        <a:rPr lang="en-GB" sz="2200" dirty="0">
                          <a:solidFill>
                            <a:srgbClr val="002060"/>
                          </a:solidFill>
                          <a:latin typeface="Century Gothic" panose="020B0502020202020204" pitchFamily="34" charset="0"/>
                        </a:rPr>
                        <a:t>to spend</a:t>
                      </a:r>
                      <a:r>
                        <a:rPr lang="en-GB" sz="2200" baseline="0" dirty="0">
                          <a:solidFill>
                            <a:srgbClr val="002060"/>
                          </a:solidFill>
                          <a:latin typeface="Century Gothic" panose="020B0502020202020204" pitchFamily="34" charset="0"/>
                        </a:rPr>
                        <a:t> a week</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rgbClr val="002060"/>
                          </a:solidFill>
                          <a:latin typeface="Century Gothic" panose="020B0502020202020204" pitchFamily="34" charset="0"/>
                        </a:rPr>
                        <a:t>passer </a:t>
                      </a:r>
                      <a:r>
                        <a:rPr lang="en-GB" sz="2200" dirty="0" err="1">
                          <a:solidFill>
                            <a:srgbClr val="002060"/>
                          </a:solidFill>
                          <a:latin typeface="Century Gothic" panose="020B0502020202020204" pitchFamily="34" charset="0"/>
                        </a:rPr>
                        <a:t>une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semaine</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8742309"/>
                  </a:ext>
                </a:extLst>
              </a:tr>
              <a:tr h="370840">
                <a:tc>
                  <a:txBody>
                    <a:bodyPr/>
                    <a:lstStyle/>
                    <a:p>
                      <a:r>
                        <a:rPr lang="en-GB" sz="2200" dirty="0">
                          <a:solidFill>
                            <a:srgbClr val="002060"/>
                          </a:solidFill>
                          <a:latin typeface="Century Gothic" panose="020B0502020202020204" pitchFamily="34" charset="0"/>
                        </a:rPr>
                        <a:t>to stay with</a:t>
                      </a:r>
                      <a:r>
                        <a:rPr lang="en-GB" sz="2200" baseline="0" dirty="0">
                          <a:solidFill>
                            <a:srgbClr val="002060"/>
                          </a:solidFill>
                          <a:latin typeface="Century Gothic" panose="020B0502020202020204" pitchFamily="34" charset="0"/>
                        </a:rPr>
                        <a:t> a friend</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rgbClr val="002060"/>
                          </a:solidFill>
                          <a:latin typeface="Century Gothic" panose="020B0502020202020204" pitchFamily="34" charset="0"/>
                        </a:rPr>
                        <a:t>rester</a:t>
                      </a:r>
                      <a:r>
                        <a:rPr lang="en-GB" sz="2200" baseline="0" dirty="0">
                          <a:solidFill>
                            <a:srgbClr val="002060"/>
                          </a:solidFill>
                          <a:latin typeface="Century Gothic" panose="020B0502020202020204" pitchFamily="34" charset="0"/>
                        </a:rPr>
                        <a:t> avec un </a:t>
                      </a:r>
                      <a:r>
                        <a:rPr lang="en-GB" sz="2200" baseline="0" dirty="0" err="1">
                          <a:solidFill>
                            <a:srgbClr val="002060"/>
                          </a:solidFill>
                          <a:latin typeface="Century Gothic" panose="020B0502020202020204" pitchFamily="34" charset="0"/>
                        </a:rPr>
                        <a:t>ami</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911534"/>
                  </a:ext>
                </a:extLst>
              </a:tr>
              <a:tr h="370840">
                <a:tc>
                  <a:txBody>
                    <a:bodyPr/>
                    <a:lstStyle/>
                    <a:p>
                      <a:r>
                        <a:rPr lang="en-GB" sz="2200" dirty="0">
                          <a:solidFill>
                            <a:srgbClr val="002060"/>
                          </a:solidFill>
                          <a:latin typeface="Century Gothic" panose="020B0502020202020204" pitchFamily="34" charset="0"/>
                        </a:rPr>
                        <a:t>to speak French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rgbClr val="002060"/>
                          </a:solidFill>
                          <a:latin typeface="Century Gothic" panose="020B0502020202020204" pitchFamily="34" charset="0"/>
                        </a:rPr>
                        <a:t>parler</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français</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0647534"/>
                  </a:ext>
                </a:extLst>
              </a:tr>
              <a:tr h="370840">
                <a:tc>
                  <a:txBody>
                    <a:bodyPr/>
                    <a:lstStyle/>
                    <a:p>
                      <a:r>
                        <a:rPr lang="en-GB" sz="2200" dirty="0">
                          <a:solidFill>
                            <a:srgbClr val="002060"/>
                          </a:solidFill>
                          <a:latin typeface="Century Gothic" panose="020B0502020202020204" pitchFamily="34" charset="0"/>
                        </a:rPr>
                        <a:t>to watch </a:t>
                      </a:r>
                      <a:r>
                        <a:rPr lang="en-GB" sz="2200" dirty="0" err="1">
                          <a:solidFill>
                            <a:srgbClr val="002060"/>
                          </a:solidFill>
                          <a:latin typeface="Century Gothic" panose="020B0502020202020204" pitchFamily="34" charset="0"/>
                        </a:rPr>
                        <a:t>tv</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rgbClr val="002060"/>
                          </a:solidFill>
                          <a:latin typeface="Century Gothic" panose="020B0502020202020204" pitchFamily="34" charset="0"/>
                        </a:rPr>
                        <a:t>regarder</a:t>
                      </a:r>
                      <a:r>
                        <a:rPr lang="en-GB" sz="2200" baseline="0" dirty="0">
                          <a:solidFill>
                            <a:srgbClr val="002060"/>
                          </a:solidFill>
                          <a:latin typeface="Century Gothic" panose="020B0502020202020204" pitchFamily="34" charset="0"/>
                        </a:rPr>
                        <a:t> la </a:t>
                      </a:r>
                      <a:r>
                        <a:rPr lang="en-GB" sz="2200" baseline="0" dirty="0" err="1">
                          <a:solidFill>
                            <a:srgbClr val="002060"/>
                          </a:solidFill>
                          <a:latin typeface="Century Gothic" panose="020B0502020202020204" pitchFamily="34" charset="0"/>
                        </a:rPr>
                        <a:t>télé</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305553"/>
                  </a:ext>
                </a:extLst>
              </a:tr>
              <a:tr h="370840">
                <a:tc>
                  <a:txBody>
                    <a:bodyPr/>
                    <a:lstStyle/>
                    <a:p>
                      <a:r>
                        <a:rPr lang="en-GB" sz="2200" dirty="0">
                          <a:solidFill>
                            <a:srgbClr val="002060"/>
                          </a:solidFill>
                          <a:latin typeface="Century Gothic" panose="020B0502020202020204" pitchFamily="34" charset="0"/>
                        </a:rPr>
                        <a:t>to like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rgbClr val="002060"/>
                          </a:solidFill>
                          <a:latin typeface="Century Gothic" panose="020B0502020202020204" pitchFamily="34" charset="0"/>
                        </a:rPr>
                        <a:t>aimer les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795349"/>
                  </a:ext>
                </a:extLst>
              </a:tr>
              <a:tr h="370840">
                <a:tc>
                  <a:txBody>
                    <a:bodyPr/>
                    <a:lstStyle/>
                    <a:p>
                      <a:r>
                        <a:rPr lang="en-GB" sz="2200" dirty="0">
                          <a:solidFill>
                            <a:srgbClr val="002060"/>
                          </a:solidFill>
                          <a:latin typeface="Century Gothic" panose="020B0502020202020204" pitchFamily="34" charset="0"/>
                        </a:rPr>
                        <a:t>to speak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rgbClr val="002060"/>
                          </a:solidFill>
                          <a:latin typeface="Century Gothic" panose="020B0502020202020204" pitchFamily="34" charset="0"/>
                        </a:rPr>
                        <a:t>parler</a:t>
                      </a:r>
                      <a:r>
                        <a:rPr lang="en-GB" sz="2200" baseline="0" dirty="0">
                          <a:solidFill>
                            <a:srgbClr val="002060"/>
                          </a:solidFill>
                          <a:latin typeface="Century Gothic" panose="020B0502020202020204" pitchFamily="34" charset="0"/>
                        </a:rPr>
                        <a:t> </a:t>
                      </a:r>
                      <a:r>
                        <a:rPr lang="en-GB" sz="2200" baseline="0" dirty="0" err="1">
                          <a:solidFill>
                            <a:srgbClr val="002060"/>
                          </a:solidFill>
                          <a:latin typeface="Century Gothic" panose="020B0502020202020204" pitchFamily="34" charset="0"/>
                        </a:rPr>
                        <a:t>anglais</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081100"/>
                  </a:ext>
                </a:extLst>
              </a:tr>
              <a:tr h="370840">
                <a:tc>
                  <a:txBody>
                    <a:bodyPr/>
                    <a:lstStyle/>
                    <a:p>
                      <a:r>
                        <a:rPr lang="en-GB" sz="2200" dirty="0">
                          <a:solidFill>
                            <a:srgbClr val="002060"/>
                          </a:solidFill>
                          <a:latin typeface="Century Gothic" panose="020B0502020202020204" pitchFamily="34" charset="0"/>
                        </a:rPr>
                        <a:t>to wear a uniform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rgbClr val="002060"/>
                          </a:solidFill>
                          <a:latin typeface="Century Gothic" panose="020B0502020202020204" pitchFamily="34" charset="0"/>
                        </a:rPr>
                        <a:t>porter u</a:t>
                      </a:r>
                      <a:r>
                        <a:rPr lang="en-GB" sz="2200" baseline="0" dirty="0">
                          <a:solidFill>
                            <a:srgbClr val="002060"/>
                          </a:solidFill>
                          <a:latin typeface="Century Gothic" panose="020B0502020202020204" pitchFamily="34" charset="0"/>
                        </a:rPr>
                        <a:t>n </a:t>
                      </a:r>
                      <a:r>
                        <a:rPr lang="en-GB" sz="2200" baseline="0" dirty="0" err="1">
                          <a:solidFill>
                            <a:srgbClr val="002060"/>
                          </a:solidFill>
                          <a:latin typeface="Century Gothic" panose="020B0502020202020204" pitchFamily="34" charset="0"/>
                        </a:rPr>
                        <a:t>uniforme</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544630"/>
                  </a:ext>
                </a:extLst>
              </a:tr>
              <a:tr h="370840">
                <a:tc>
                  <a:txBody>
                    <a:bodyPr/>
                    <a:lstStyle/>
                    <a:p>
                      <a:r>
                        <a:rPr lang="en-GB" sz="2200" dirty="0">
                          <a:solidFill>
                            <a:srgbClr val="002060"/>
                          </a:solidFill>
                          <a:latin typeface="Century Gothic" panose="020B0502020202020204" pitchFamily="34" charset="0"/>
                        </a:rPr>
                        <a:t>to prepare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rgbClr val="002060"/>
                          </a:solidFill>
                          <a:latin typeface="Century Gothic" panose="020B0502020202020204" pitchFamily="34" charset="0"/>
                        </a:rPr>
                        <a:t>préparer</a:t>
                      </a:r>
                      <a:r>
                        <a:rPr lang="en-GB" sz="2200" dirty="0">
                          <a:solidFill>
                            <a:srgbClr val="002060"/>
                          </a:solidFill>
                          <a:latin typeface="Century Gothic" panose="020B0502020202020204" pitchFamily="34" charset="0"/>
                        </a:rPr>
                        <a:t> le </a:t>
                      </a:r>
                      <a:r>
                        <a:rPr lang="en-GB" sz="2200" dirty="0" err="1">
                          <a:solidFill>
                            <a:srgbClr val="002060"/>
                          </a:solidFill>
                          <a:latin typeface="Century Gothic" panose="020B0502020202020204" pitchFamily="34" charset="0"/>
                        </a:rPr>
                        <a:t>déjeuner</a:t>
                      </a:r>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6294231"/>
                  </a:ext>
                </a:extLst>
              </a:tr>
              <a:tr h="370840">
                <a:tc>
                  <a:txBody>
                    <a:bodyPr/>
                    <a:lstStyle/>
                    <a:p>
                      <a:r>
                        <a:rPr lang="en-GB" sz="2200" dirty="0">
                          <a:solidFill>
                            <a:srgbClr val="002060"/>
                          </a:solidFill>
                          <a:latin typeface="Century Gothic" panose="020B0502020202020204" pitchFamily="34" charset="0"/>
                        </a:rPr>
                        <a:t>to give a present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rgbClr val="002060"/>
                          </a:solidFill>
                          <a:latin typeface="Century Gothic" panose="020B0502020202020204" pitchFamily="34" charset="0"/>
                        </a:rPr>
                        <a:t>donner un </a:t>
                      </a:r>
                      <a:r>
                        <a:rPr lang="en-GB" sz="2200" dirty="0" err="1">
                          <a:solidFill>
                            <a:srgbClr val="002060"/>
                          </a:solidFill>
                          <a:latin typeface="Century Gothic" panose="020B0502020202020204" pitchFamily="34" charset="0"/>
                        </a:rPr>
                        <a:t>cadeau</a:t>
                      </a:r>
                      <a:r>
                        <a:rPr lang="en-GB" sz="2200" dirty="0">
                          <a:solidFill>
                            <a:srgbClr val="002060"/>
                          </a:solidFill>
                          <a:latin typeface="Century Gothic" panose="020B0502020202020204" pitchFamily="34" charset="0"/>
                        </a:rPr>
                        <a:t> 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4393103"/>
                  </a:ext>
                </a:extLst>
              </a:tr>
            </a:tbl>
          </a:graphicData>
        </a:graphic>
      </p:graphicFrame>
      <p:sp>
        <p:nvSpPr>
          <p:cNvPr id="3" name="Rounded Rectangle 46">
            <a:extLst>
              <a:ext uri="{FF2B5EF4-FFF2-40B4-BE49-F238E27FC236}">
                <a16:creationId xmlns:a16="http://schemas.microsoft.com/office/drawing/2014/main" id="{EECBCA8B-D2D5-4F00-AD89-9FA6402F725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4573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ndon, Sightseeing, London Eye, Telephone">
            <a:extLst>
              <a:ext uri="{FF2B5EF4-FFF2-40B4-BE49-F238E27FC236}">
                <a16:creationId xmlns:a16="http://schemas.microsoft.com/office/drawing/2014/main" id="{6433A65B-CCBA-412C-872A-7CCB73A45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2794000"/>
            <a:ext cx="9702800" cy="4851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7" name="TextBox 6"/>
          <p:cNvSpPr txBox="1"/>
          <p:nvPr/>
        </p:nvSpPr>
        <p:spPr>
          <a:xfrm>
            <a:off x="233833" y="1478640"/>
            <a:ext cx="11793067" cy="2169825"/>
          </a:xfrm>
          <a:prstGeom prst="rect">
            <a:avLst/>
          </a:prstGeom>
          <a:noFill/>
        </p:spPr>
        <p:txBody>
          <a:bodyPr wrap="square" rtlCol="0">
            <a:spAutoFit/>
          </a:bodyPr>
          <a:lstStyle/>
          <a:p>
            <a:pPr>
              <a:spcAft>
                <a:spcPts val="0"/>
              </a:spcAft>
            </a:pPr>
            <a:r>
              <a:rPr lang="en-GB" sz="2700" dirty="0">
                <a:solidFill>
                  <a:srgbClr val="002060"/>
                </a:solidFill>
                <a:latin typeface="Century Gothic" panose="020B0502020202020204" pitchFamily="34" charset="0"/>
              </a:rPr>
              <a:t>Je passe </a:t>
            </a:r>
            <a:r>
              <a:rPr lang="en-GB" sz="2700" dirty="0" err="1">
                <a:solidFill>
                  <a:srgbClr val="002060"/>
                </a:solidFill>
                <a:latin typeface="Century Gothic" panose="020B0502020202020204" pitchFamily="34" charset="0"/>
              </a:rPr>
              <a:t>une</a:t>
            </a:r>
            <a:r>
              <a:rPr lang="en-GB" sz="2700" dirty="0">
                <a:solidFill>
                  <a:srgbClr val="002060"/>
                </a:solidFill>
                <a:latin typeface="Century Gothic" panose="020B0502020202020204" pitchFamily="34" charset="0"/>
              </a:rPr>
              <a:t> </a:t>
            </a:r>
            <a:r>
              <a:rPr lang="en-GB" sz="2700" dirty="0" err="1">
                <a:solidFill>
                  <a:srgbClr val="002060"/>
                </a:solidFill>
                <a:latin typeface="Century Gothic" panose="020B0502020202020204" pitchFamily="34" charset="0"/>
              </a:rPr>
              <a:t>semaine</a:t>
            </a:r>
            <a:r>
              <a:rPr lang="en-GB" sz="2700" dirty="0">
                <a:solidFill>
                  <a:srgbClr val="002060"/>
                </a:solidFill>
                <a:latin typeface="Century Gothic" panose="020B0502020202020204" pitchFamily="34" charset="0"/>
              </a:rPr>
              <a:t> à </a:t>
            </a:r>
            <a:r>
              <a:rPr lang="en-GB" sz="2700" dirty="0" err="1">
                <a:solidFill>
                  <a:srgbClr val="002060"/>
                </a:solidFill>
                <a:latin typeface="Century Gothic" panose="020B0502020202020204" pitchFamily="34" charset="0"/>
              </a:rPr>
              <a:t>Londres</a:t>
            </a:r>
            <a:r>
              <a:rPr lang="en-GB" sz="2700" dirty="0">
                <a:solidFill>
                  <a:srgbClr val="002060"/>
                </a:solidFill>
                <a:latin typeface="Century Gothic" panose="020B0502020202020204" pitchFamily="34" charset="0"/>
              </a:rPr>
              <a:t>. Je </a:t>
            </a:r>
            <a:r>
              <a:rPr lang="en-GB" sz="2700" dirty="0" err="1">
                <a:solidFill>
                  <a:srgbClr val="002060"/>
                </a:solidFill>
                <a:latin typeface="Century Gothic" panose="020B0502020202020204" pitchFamily="34" charset="0"/>
              </a:rPr>
              <a:t>reste</a:t>
            </a:r>
            <a:r>
              <a:rPr lang="en-GB" sz="2700" dirty="0">
                <a:solidFill>
                  <a:srgbClr val="002060"/>
                </a:solidFill>
                <a:latin typeface="Century Gothic" panose="020B0502020202020204" pitchFamily="34" charset="0"/>
              </a:rPr>
              <a:t> avec un </a:t>
            </a:r>
            <a:r>
              <a:rPr lang="en-GB" sz="2700" dirty="0" err="1">
                <a:solidFill>
                  <a:srgbClr val="002060"/>
                </a:solidFill>
                <a:latin typeface="Century Gothic" panose="020B0502020202020204" pitchFamily="34" charset="0"/>
              </a:rPr>
              <a:t>ami</a:t>
            </a:r>
            <a:r>
              <a:rPr lang="en-GB" sz="2700" dirty="0">
                <a:solidFill>
                  <a:srgbClr val="002060"/>
                </a:solidFill>
                <a:latin typeface="Century Gothic" panose="020B0502020202020204" pitchFamily="34" charset="0"/>
              </a:rPr>
              <a:t>, Peter. À la </a:t>
            </a:r>
            <a:r>
              <a:rPr lang="en-GB" sz="2700" dirty="0" err="1">
                <a:solidFill>
                  <a:srgbClr val="002060"/>
                </a:solidFill>
                <a:latin typeface="Century Gothic" panose="020B0502020202020204" pitchFamily="34" charset="0"/>
              </a:rPr>
              <a:t>maison</a:t>
            </a:r>
            <a:r>
              <a:rPr lang="en-GB" sz="2700" dirty="0">
                <a:solidFill>
                  <a:srgbClr val="002060"/>
                </a:solidFill>
                <a:latin typeface="Century Gothic" panose="020B0502020202020204" pitchFamily="34" charset="0"/>
              </a:rPr>
              <a:t> nous </a:t>
            </a:r>
            <a:r>
              <a:rPr lang="en-GB" sz="2700" dirty="0" err="1">
                <a:solidFill>
                  <a:srgbClr val="002060"/>
                </a:solidFill>
                <a:latin typeface="Century Gothic" panose="020B0502020202020204" pitchFamily="34" charset="0"/>
              </a:rPr>
              <a:t>parlons</a:t>
            </a:r>
            <a:r>
              <a:rPr lang="en-GB" sz="2700" dirty="0">
                <a:solidFill>
                  <a:srgbClr val="002060"/>
                </a:solidFill>
                <a:latin typeface="Century Gothic" panose="020B0502020202020204" pitchFamily="34" charset="0"/>
              </a:rPr>
              <a:t> </a:t>
            </a:r>
            <a:r>
              <a:rPr lang="en-GB" sz="2700" dirty="0" err="1">
                <a:solidFill>
                  <a:srgbClr val="002060"/>
                </a:solidFill>
                <a:latin typeface="Century Gothic" panose="020B0502020202020204" pitchFamily="34" charset="0"/>
              </a:rPr>
              <a:t>français</a:t>
            </a:r>
            <a:r>
              <a:rPr lang="en-GB" sz="2700" dirty="0">
                <a:solidFill>
                  <a:srgbClr val="002060"/>
                </a:solidFill>
                <a:latin typeface="Century Gothic" panose="020B0502020202020204" pitchFamily="34" charset="0"/>
              </a:rPr>
              <a:t>. </a:t>
            </a:r>
            <a:r>
              <a:rPr lang="en-GB" sz="2700" dirty="0" err="1">
                <a:solidFill>
                  <a:srgbClr val="002060"/>
                </a:solidFill>
                <a:latin typeface="Century Gothic" panose="020B0502020202020204" pitchFamily="34" charset="0"/>
              </a:rPr>
              <a:t>C’est</a:t>
            </a:r>
            <a:r>
              <a:rPr lang="en-GB" sz="2700" dirty="0">
                <a:solidFill>
                  <a:srgbClr val="002060"/>
                </a:solidFill>
                <a:latin typeface="Century Gothic" panose="020B0502020202020204" pitchFamily="34" charset="0"/>
              </a:rPr>
              <a:t> </a:t>
            </a:r>
            <a:r>
              <a:rPr lang="en-GB" sz="2700" dirty="0" err="1">
                <a:solidFill>
                  <a:srgbClr val="002060"/>
                </a:solidFill>
                <a:latin typeface="Century Gothic" panose="020B0502020202020204" pitchFamily="34" charset="0"/>
              </a:rPr>
              <a:t>intéressant</a:t>
            </a:r>
            <a:r>
              <a:rPr lang="en-GB" sz="2700" dirty="0">
                <a:solidFill>
                  <a:srgbClr val="002060"/>
                </a:solidFill>
                <a:latin typeface="Century Gothic" panose="020B0502020202020204" pitchFamily="34" charset="0"/>
              </a:rPr>
              <a:t> ! Nous </a:t>
            </a:r>
            <a:r>
              <a:rPr lang="en-GB" sz="2700" dirty="0" err="1">
                <a:solidFill>
                  <a:srgbClr val="002060"/>
                </a:solidFill>
                <a:latin typeface="Century Gothic" panose="020B0502020202020204" pitchFamily="34" charset="0"/>
              </a:rPr>
              <a:t>regardons</a:t>
            </a:r>
            <a:r>
              <a:rPr lang="en-GB" sz="2700" dirty="0">
                <a:solidFill>
                  <a:srgbClr val="002060"/>
                </a:solidFill>
                <a:latin typeface="Century Gothic" panose="020B0502020202020204" pitchFamily="34" charset="0"/>
              </a:rPr>
              <a:t> la </a:t>
            </a:r>
            <a:r>
              <a:rPr lang="en-GB" sz="2700" dirty="0" err="1">
                <a:solidFill>
                  <a:srgbClr val="002060"/>
                </a:solidFill>
                <a:latin typeface="Century Gothic" panose="020B0502020202020204" pitchFamily="34" charset="0"/>
              </a:rPr>
              <a:t>télé</a:t>
            </a:r>
            <a:r>
              <a:rPr lang="en-GB" sz="2700" dirty="0">
                <a:solidFill>
                  <a:srgbClr val="002060"/>
                </a:solidFill>
                <a:latin typeface="Century Gothic" panose="020B0502020202020204" pitchFamily="34" charset="0"/>
              </a:rPr>
              <a:t>, nous </a:t>
            </a:r>
            <a:r>
              <a:rPr lang="en-GB" sz="2700" dirty="0" err="1">
                <a:solidFill>
                  <a:srgbClr val="002060"/>
                </a:solidFill>
                <a:latin typeface="Century Gothic" panose="020B0502020202020204" pitchFamily="34" charset="0"/>
              </a:rPr>
              <a:t>aimons</a:t>
            </a:r>
            <a:r>
              <a:rPr lang="en-GB" sz="2700" dirty="0">
                <a:solidFill>
                  <a:srgbClr val="002060"/>
                </a:solidFill>
                <a:latin typeface="Century Gothic" panose="020B0502020202020204" pitchFamily="34" charset="0"/>
              </a:rPr>
              <a:t> les films. À </a:t>
            </a:r>
            <a:r>
              <a:rPr lang="en-GB" sz="2700" dirty="0" err="1">
                <a:solidFill>
                  <a:srgbClr val="002060"/>
                </a:solidFill>
                <a:latin typeface="Century Gothic" panose="020B0502020202020204" pitchFamily="34" charset="0"/>
              </a:rPr>
              <a:t>l’école</a:t>
            </a:r>
            <a:r>
              <a:rPr lang="en-GB" sz="2700" dirty="0">
                <a:solidFill>
                  <a:srgbClr val="002060"/>
                </a:solidFill>
                <a:latin typeface="Century Gothic" panose="020B0502020202020204" pitchFamily="34" charset="0"/>
              </a:rPr>
              <a:t>, je parle </a:t>
            </a:r>
            <a:r>
              <a:rPr lang="en-GB" sz="2700" dirty="0" err="1">
                <a:solidFill>
                  <a:srgbClr val="002060"/>
                </a:solidFill>
                <a:latin typeface="Century Gothic" panose="020B0502020202020204" pitchFamily="34" charset="0"/>
              </a:rPr>
              <a:t>anglais</a:t>
            </a:r>
            <a:r>
              <a:rPr lang="en-GB" sz="2700" dirty="0">
                <a:solidFill>
                  <a:srgbClr val="002060"/>
                </a:solidFill>
                <a:latin typeface="Century Gothic" panose="020B0502020202020204" pitchFamily="34" charset="0"/>
              </a:rPr>
              <a:t>. Nous </a:t>
            </a:r>
            <a:r>
              <a:rPr lang="en-GB" sz="2700" dirty="0" err="1">
                <a:solidFill>
                  <a:srgbClr val="002060"/>
                </a:solidFill>
                <a:latin typeface="Century Gothic" panose="020B0502020202020204" pitchFamily="34" charset="0"/>
              </a:rPr>
              <a:t>portons</a:t>
            </a:r>
            <a:r>
              <a:rPr lang="en-GB" sz="2700" dirty="0">
                <a:solidFill>
                  <a:srgbClr val="002060"/>
                </a:solidFill>
                <a:latin typeface="Century Gothic" panose="020B0502020202020204" pitchFamily="34" charset="0"/>
              </a:rPr>
              <a:t> un </a:t>
            </a:r>
            <a:r>
              <a:rPr lang="en-GB" sz="2700" dirty="0" err="1">
                <a:solidFill>
                  <a:srgbClr val="002060"/>
                </a:solidFill>
                <a:latin typeface="Century Gothic" panose="020B0502020202020204" pitchFamily="34" charset="0"/>
              </a:rPr>
              <a:t>uniforme</a:t>
            </a:r>
            <a:r>
              <a:rPr lang="en-GB" sz="2700" dirty="0">
                <a:solidFill>
                  <a:srgbClr val="002060"/>
                </a:solidFill>
                <a:latin typeface="Century Gothic" panose="020B0502020202020204" pitchFamily="34" charset="0"/>
              </a:rPr>
              <a:t>. </a:t>
            </a:r>
            <a:r>
              <a:rPr lang="en-GB" sz="2700" dirty="0" err="1">
                <a:solidFill>
                  <a:srgbClr val="002060"/>
                </a:solidFill>
                <a:latin typeface="Century Gothic" panose="020B0502020202020204" pitchFamily="34" charset="0"/>
              </a:rPr>
              <a:t>C’est</a:t>
            </a:r>
            <a:r>
              <a:rPr lang="en-GB" sz="2700" dirty="0">
                <a:solidFill>
                  <a:srgbClr val="002060"/>
                </a:solidFill>
                <a:latin typeface="Century Gothic" panose="020B0502020202020204" pitchFamily="34" charset="0"/>
              </a:rPr>
              <a:t> </a:t>
            </a:r>
            <a:r>
              <a:rPr lang="en-GB" sz="2700" dirty="0" err="1">
                <a:solidFill>
                  <a:srgbClr val="002060"/>
                </a:solidFill>
                <a:latin typeface="Century Gothic" panose="020B0502020202020204" pitchFamily="34" charset="0"/>
              </a:rPr>
              <a:t>drôle</a:t>
            </a:r>
            <a:r>
              <a:rPr lang="en-GB" sz="2700" dirty="0">
                <a:solidFill>
                  <a:srgbClr val="002060"/>
                </a:solidFill>
                <a:latin typeface="Century Gothic" panose="020B0502020202020204" pitchFamily="34" charset="0"/>
              </a:rPr>
              <a:t> ! </a:t>
            </a:r>
            <a:r>
              <a:rPr lang="en-GB" sz="2700" dirty="0" err="1">
                <a:solidFill>
                  <a:srgbClr val="002060"/>
                </a:solidFill>
                <a:latin typeface="Century Gothic" panose="020B0502020202020204" pitchFamily="34" charset="0"/>
              </a:rPr>
              <a:t>Aujourd’hui</a:t>
            </a:r>
            <a:r>
              <a:rPr lang="en-GB" sz="2700" dirty="0">
                <a:solidFill>
                  <a:srgbClr val="002060"/>
                </a:solidFill>
                <a:latin typeface="Century Gothic" panose="020B0502020202020204" pitchFamily="34" charset="0"/>
              </a:rPr>
              <a:t>, je </a:t>
            </a:r>
            <a:r>
              <a:rPr lang="en-GB" sz="2700" dirty="0" err="1">
                <a:solidFill>
                  <a:srgbClr val="002060"/>
                </a:solidFill>
                <a:latin typeface="Century Gothic" panose="020B0502020202020204" pitchFamily="34" charset="0"/>
              </a:rPr>
              <a:t>prépare</a:t>
            </a:r>
            <a:r>
              <a:rPr lang="en-GB" sz="2700" dirty="0">
                <a:solidFill>
                  <a:srgbClr val="002060"/>
                </a:solidFill>
                <a:latin typeface="Century Gothic" panose="020B0502020202020204" pitchFamily="34" charset="0"/>
              </a:rPr>
              <a:t> le déjeuner. </a:t>
            </a:r>
            <a:r>
              <a:rPr lang="en-GB" sz="27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27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27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7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27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promenade dehors.</a:t>
            </a:r>
            <a:r>
              <a:rPr lang="en-GB" sz="2700" dirty="0">
                <a:solidFill>
                  <a:srgbClr val="002060"/>
                </a:solidFill>
                <a:latin typeface="Century Gothic" panose="020B0502020202020204" pitchFamily="34" charset="0"/>
              </a:rPr>
              <a:t> Je </a:t>
            </a:r>
            <a:r>
              <a:rPr lang="en-GB" sz="2700" dirty="0" err="1">
                <a:solidFill>
                  <a:srgbClr val="002060"/>
                </a:solidFill>
                <a:latin typeface="Century Gothic" panose="020B0502020202020204" pitchFamily="34" charset="0"/>
              </a:rPr>
              <a:t>donne</a:t>
            </a:r>
            <a:r>
              <a:rPr lang="en-GB" sz="2700" dirty="0">
                <a:solidFill>
                  <a:srgbClr val="002060"/>
                </a:solidFill>
                <a:latin typeface="Century Gothic" panose="020B0502020202020204" pitchFamily="34" charset="0"/>
              </a:rPr>
              <a:t> un </a:t>
            </a:r>
            <a:r>
              <a:rPr lang="en-GB" sz="2700" dirty="0" err="1">
                <a:solidFill>
                  <a:srgbClr val="002060"/>
                </a:solidFill>
                <a:latin typeface="Century Gothic" panose="020B0502020202020204" pitchFamily="34" charset="0"/>
              </a:rPr>
              <a:t>cadeau</a:t>
            </a:r>
            <a:r>
              <a:rPr lang="en-GB" sz="2700" dirty="0">
                <a:solidFill>
                  <a:srgbClr val="002060"/>
                </a:solidFill>
                <a:latin typeface="Century Gothic" panose="020B0502020202020204" pitchFamily="34" charset="0"/>
              </a:rPr>
              <a:t> à Peter.      </a:t>
            </a:r>
          </a:p>
        </p:txBody>
      </p:sp>
      <p:sp>
        <p:nvSpPr>
          <p:cNvPr id="2" name="Rounded Rectangle 46">
            <a:extLst>
              <a:ext uri="{FF2B5EF4-FFF2-40B4-BE49-F238E27FC236}">
                <a16:creationId xmlns:a16="http://schemas.microsoft.com/office/drawing/2014/main" id="{779ED5AC-7723-43E9-B161-7356128172C8}"/>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food, hydrant, clock&#10;&#10;Description automatically generated">
            <a:extLst>
              <a:ext uri="{FF2B5EF4-FFF2-40B4-BE49-F238E27FC236}">
                <a16:creationId xmlns:a16="http://schemas.microsoft.com/office/drawing/2014/main" id="{2633D8E6-50AE-41DF-A9D5-60E711B9A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700" y="3966520"/>
            <a:ext cx="2148498" cy="2148498"/>
          </a:xfrm>
          <a:prstGeom prst="rect">
            <a:avLst/>
          </a:prstGeom>
        </p:spPr>
      </p:pic>
      <p:sp>
        <p:nvSpPr>
          <p:cNvPr id="3" name="Speech Bubble: Rectangle with Corners Rounded 2">
            <a:extLst>
              <a:ext uri="{FF2B5EF4-FFF2-40B4-BE49-F238E27FC236}">
                <a16:creationId xmlns:a16="http://schemas.microsoft.com/office/drawing/2014/main" id="{4A5C51C7-12BB-42C4-B7A8-2BA3F1949224}"/>
              </a:ext>
            </a:extLst>
          </p:cNvPr>
          <p:cNvSpPr/>
          <p:nvPr/>
        </p:nvSpPr>
        <p:spPr>
          <a:xfrm>
            <a:off x="165100" y="1351584"/>
            <a:ext cx="11836400" cy="2423938"/>
          </a:xfrm>
          <a:prstGeom prst="wedgeRoundRectCallout">
            <a:avLst>
              <a:gd name="adj1" fmla="val 38073"/>
              <a:gd name="adj2" fmla="val 71931"/>
              <a:gd name="adj3" fmla="val 16667"/>
            </a:avLst>
          </a:prstGeom>
          <a:noFill/>
          <a:ln w="28575">
            <a:solidFill>
              <a:srgbClr val="EF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2060"/>
              </a:solidFill>
            </a:endParaRPr>
          </a:p>
        </p:txBody>
      </p:sp>
    </p:spTree>
    <p:extLst>
      <p:ext uri="{BB962C8B-B14F-4D97-AF65-F5344CB8AC3E}">
        <p14:creationId xmlns:p14="http://schemas.microsoft.com/office/powerpoint/2010/main" val="612557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F0D48-54E4-4D5D-BD9B-2E6D23F556C8}"/>
              </a:ext>
            </a:extLst>
          </p:cNvPr>
          <p:cNvSpPr>
            <a:spLocks noGrp="1"/>
          </p:cNvSpPr>
          <p:nvPr>
            <p:ph type="title"/>
          </p:nvPr>
        </p:nvSpPr>
        <p:spPr/>
        <p:txBody>
          <a:bodyPr/>
          <a:lstStyle/>
          <a:p>
            <a:r>
              <a:rPr lang="en-GB" dirty="0"/>
              <a:t>Devoirs</a:t>
            </a:r>
          </a:p>
        </p:txBody>
      </p:sp>
      <p:sp>
        <p:nvSpPr>
          <p:cNvPr id="5" name="Google Shape;288;p8">
            <a:extLst>
              <a:ext uri="{FF2B5EF4-FFF2-40B4-BE49-F238E27FC236}">
                <a16:creationId xmlns:a16="http://schemas.microsoft.com/office/drawing/2014/main" id="{279F5251-B011-4982-895D-A1C49D3413C5}"/>
              </a:ext>
            </a:extLst>
          </p:cNvPr>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Vocabulary Learning Homework (Term 1.2, Week 6)</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 name="Google Shape;289;p8">
            <a:extLst>
              <a:ext uri="{FF2B5EF4-FFF2-40B4-BE49-F238E27FC236}">
                <a16:creationId xmlns:a16="http://schemas.microsoft.com/office/drawing/2014/main" id="{67C7C2BB-2223-4757-BBA5-AA96FE975737}"/>
              </a:ext>
            </a:extLst>
          </p:cNvPr>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3"/>
              </a:rPr>
              <a:t>Audio file</a:t>
            </a:r>
            <a:endParaRPr kumimoji="0" sz="1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 name="Google Shape;292;p8">
            <a:extLst>
              <a:ext uri="{FF2B5EF4-FFF2-40B4-BE49-F238E27FC236}">
                <a16:creationId xmlns:a16="http://schemas.microsoft.com/office/drawing/2014/main" id="{780E0634-D6C0-4879-B96D-AF75EE1E7B98}"/>
              </a:ext>
            </a:extLst>
          </p:cNvPr>
          <p:cNvSpPr txBox="1"/>
          <p:nvPr/>
        </p:nvSpPr>
        <p:spPr>
          <a:xfrm>
            <a:off x="175149" y="3185707"/>
            <a:ext cx="11066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4"/>
              </a:rPr>
              <a:t>Student worksheet</a:t>
            </a: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10" name="Google Shape;294;p8">
            <a:extLst>
              <a:ext uri="{FF2B5EF4-FFF2-40B4-BE49-F238E27FC236}">
                <a16:creationId xmlns:a16="http://schemas.microsoft.com/office/drawing/2014/main" id="{A20FFF05-2290-421C-A7E6-1D458F98A183}"/>
              </a:ext>
            </a:extLst>
          </p:cNvPr>
          <p:cNvSpPr/>
          <p:nvPr/>
        </p:nvSpPr>
        <p:spPr>
          <a:xfrm>
            <a:off x="175149" y="5373936"/>
            <a:ext cx="1106680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 addition, revisit:</a:t>
            </a: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Term 1.2 Week 2</a:t>
            </a:r>
            <a:endParaRPr kumimoji="0" lang="en-GB" sz="2000" b="0"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rPr>
              <a:t>			</a:t>
            </a:r>
            <a:r>
              <a:rPr kumimoji="0" lang="en-GB" sz="2000" b="1"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rPr>
              <a:t>Term 1.1 Week 4</a:t>
            </a:r>
            <a:endParaRPr kumimoji="0" sz="1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13" name="Picture 12" descr="A blue cartoon face with orange headphones&#10;&#10;Description automatically generated">
            <a:extLst>
              <a:ext uri="{FF2B5EF4-FFF2-40B4-BE49-F238E27FC236}">
                <a16:creationId xmlns:a16="http://schemas.microsoft.com/office/drawing/2014/main" id="{98919E55-BD79-46BF-B261-5F76B729D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42919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2173A7-684F-4512-BD4E-6992CC026631}"/>
              </a:ext>
            </a:extLst>
          </p:cNvPr>
          <p:cNvSpPr>
            <a:spLocks noGrp="1"/>
          </p:cNvSpPr>
          <p:nvPr>
            <p:ph type="title"/>
          </p:nvPr>
        </p:nvSpPr>
        <p:spPr/>
        <p:txBody>
          <a:bodyPr/>
          <a:lstStyle/>
          <a:p>
            <a:r>
              <a:rPr lang="en-GB" dirty="0" err="1"/>
              <a:t>Vocabulaire</a:t>
            </a:r>
            <a:endParaRPr lang="en-GB" dirty="0"/>
          </a:p>
        </p:txBody>
      </p:sp>
      <p:sp>
        <p:nvSpPr>
          <p:cNvPr id="5" name="TextBox 4">
            <a:extLst>
              <a:ext uri="{FF2B5EF4-FFF2-40B4-BE49-F238E27FC236}">
                <a16:creationId xmlns:a16="http://schemas.microsoft.com/office/drawing/2014/main" id="{28AC37A8-2367-453B-8FD8-51270CDB9FFA}"/>
              </a:ext>
            </a:extLst>
          </p:cNvPr>
          <p:cNvSpPr txBox="1"/>
          <p:nvPr/>
        </p:nvSpPr>
        <p:spPr>
          <a:xfrm>
            <a:off x="580571" y="3953083"/>
            <a:ext cx="11611429" cy="863936"/>
          </a:xfrm>
          <a:prstGeom prst="rect">
            <a:avLst/>
          </a:prstGeom>
          <a:solidFill>
            <a:srgbClr val="F58D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It’s Léa’s favourite film.</a:t>
            </a:r>
          </a:p>
        </p:txBody>
      </p:sp>
      <p:sp>
        <p:nvSpPr>
          <p:cNvPr id="9" name="TextBox 8">
            <a:extLst>
              <a:ext uri="{FF2B5EF4-FFF2-40B4-BE49-F238E27FC236}">
                <a16:creationId xmlns:a16="http://schemas.microsoft.com/office/drawing/2014/main" id="{71FA05C7-E4E8-44A6-839F-81CBBFA08B26}"/>
              </a:ext>
            </a:extLst>
          </p:cNvPr>
          <p:cNvSpPr txBox="1"/>
          <p:nvPr/>
        </p:nvSpPr>
        <p:spPr>
          <a:xfrm>
            <a:off x="2242455" y="3989573"/>
            <a:ext cx="9949545" cy="830997"/>
          </a:xfrm>
          <a:prstGeom prst="rect">
            <a:avLst/>
          </a:prstGeom>
          <a:solidFill>
            <a:srgbClr val="F58D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likes watching TV.</a:t>
            </a:r>
          </a:p>
        </p:txBody>
      </p:sp>
      <p:sp>
        <p:nvSpPr>
          <p:cNvPr id="15" name="TextBox 14">
            <a:extLst>
              <a:ext uri="{FF2B5EF4-FFF2-40B4-BE49-F238E27FC236}">
                <a16:creationId xmlns:a16="http://schemas.microsoft.com/office/drawing/2014/main" id="{A203CA4B-BEA1-4A7C-92EB-62CE929233E9}"/>
              </a:ext>
            </a:extLst>
          </p:cNvPr>
          <p:cNvSpPr txBox="1"/>
          <p:nvPr/>
        </p:nvSpPr>
        <p:spPr>
          <a:xfrm>
            <a:off x="1672767" y="3906916"/>
            <a:ext cx="10519233" cy="830997"/>
          </a:xfrm>
          <a:prstGeom prst="rect">
            <a:avLst/>
          </a:prstGeom>
          <a:solidFill>
            <a:srgbClr val="F58D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likes preparing lunch.</a:t>
            </a:r>
          </a:p>
        </p:txBody>
      </p:sp>
      <p:sp>
        <p:nvSpPr>
          <p:cNvPr id="16" name="TextBox 15">
            <a:extLst>
              <a:ext uri="{FF2B5EF4-FFF2-40B4-BE49-F238E27FC236}">
                <a16:creationId xmlns:a16="http://schemas.microsoft.com/office/drawing/2014/main" id="{F0775734-AB7D-4662-A463-E89D0222E170}"/>
              </a:ext>
            </a:extLst>
          </p:cNvPr>
          <p:cNvSpPr txBox="1"/>
          <p:nvPr/>
        </p:nvSpPr>
        <p:spPr>
          <a:xfrm>
            <a:off x="0" y="2317746"/>
            <a:ext cx="11611429" cy="830997"/>
          </a:xfrm>
          <a:prstGeom prst="rect">
            <a:avLst/>
          </a:prstGeom>
          <a:solidFill>
            <a:srgbClr val="0055A5"/>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film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préféré</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Léa</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1" name="Rounded Rectangle 46">
            <a:extLst>
              <a:ext uri="{FF2B5EF4-FFF2-40B4-BE49-F238E27FC236}">
                <a16:creationId xmlns:a16="http://schemas.microsoft.com/office/drawing/2014/main" id="{DC42E531-7D1D-4052-B8FA-85DE100714F8}"/>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956B328B-BAB6-41DD-A319-40837019E8E0}"/>
              </a:ext>
            </a:extLst>
          </p:cNvPr>
          <p:cNvSpPr txBox="1"/>
          <p:nvPr/>
        </p:nvSpPr>
        <p:spPr>
          <a:xfrm>
            <a:off x="0" y="2284146"/>
            <a:ext cx="11611429" cy="830997"/>
          </a:xfrm>
          <a:prstGeom prst="rect">
            <a:avLst/>
          </a:prstGeom>
          <a:solidFill>
            <a:srgbClr val="0055A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regarder</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télé</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6BB9F97A-EAB3-4964-86E1-FEA3D41ED431}"/>
              </a:ext>
            </a:extLst>
          </p:cNvPr>
          <p:cNvSpPr txBox="1"/>
          <p:nvPr/>
        </p:nvSpPr>
        <p:spPr>
          <a:xfrm>
            <a:off x="914396" y="3919483"/>
            <a:ext cx="11277604" cy="830997"/>
          </a:xfrm>
          <a:prstGeom prst="rect">
            <a:avLst/>
          </a:prstGeom>
          <a:solidFill>
            <a:srgbClr val="F58D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likes walking outside.</a:t>
            </a:r>
          </a:p>
        </p:txBody>
      </p:sp>
      <p:sp>
        <p:nvSpPr>
          <p:cNvPr id="11" name="TextBox 10">
            <a:extLst>
              <a:ext uri="{FF2B5EF4-FFF2-40B4-BE49-F238E27FC236}">
                <a16:creationId xmlns:a16="http://schemas.microsoft.com/office/drawing/2014/main" id="{C8722916-AA89-44F1-A4AB-0081196559EB}"/>
              </a:ext>
            </a:extLst>
          </p:cNvPr>
          <p:cNvSpPr txBox="1"/>
          <p:nvPr/>
        </p:nvSpPr>
        <p:spPr>
          <a:xfrm>
            <a:off x="80768" y="2347018"/>
            <a:ext cx="11829152" cy="830997"/>
          </a:xfrm>
          <a:prstGeom prst="rect">
            <a:avLst/>
          </a:prstGeom>
          <a:solidFill>
            <a:srgbClr val="0055A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marcher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dehors</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7" name="TextBox 16">
            <a:extLst>
              <a:ext uri="{FF2B5EF4-FFF2-40B4-BE49-F238E27FC236}">
                <a16:creationId xmlns:a16="http://schemas.microsoft.com/office/drawing/2014/main" id="{975ECBF8-5050-44E7-A0A6-7E8A6C614AFB}"/>
              </a:ext>
            </a:extLst>
          </p:cNvPr>
          <p:cNvSpPr txBox="1"/>
          <p:nvPr/>
        </p:nvSpPr>
        <p:spPr>
          <a:xfrm>
            <a:off x="2252674" y="3876337"/>
            <a:ext cx="9797134" cy="830997"/>
          </a:xfrm>
          <a:prstGeom prst="rect">
            <a:avLst/>
          </a:prstGeom>
          <a:solidFill>
            <a:srgbClr val="F58D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likes working with a partner.</a:t>
            </a:r>
          </a:p>
        </p:txBody>
      </p:sp>
      <p:sp>
        <p:nvSpPr>
          <p:cNvPr id="14" name="TextBox 13">
            <a:extLst>
              <a:ext uri="{FF2B5EF4-FFF2-40B4-BE49-F238E27FC236}">
                <a16:creationId xmlns:a16="http://schemas.microsoft.com/office/drawing/2014/main" id="{6B31872F-D39A-4A9D-A906-5FDEA9306D51}"/>
              </a:ext>
            </a:extLst>
          </p:cNvPr>
          <p:cNvSpPr txBox="1"/>
          <p:nvPr/>
        </p:nvSpPr>
        <p:spPr>
          <a:xfrm>
            <a:off x="-38479" y="2387671"/>
            <a:ext cx="11756577" cy="830997"/>
          </a:xfrm>
          <a:prstGeom prst="rect">
            <a:avLst/>
          </a:prstGeom>
          <a:solidFill>
            <a:srgbClr val="0055A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préparer</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déjeuner</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8" name="TextBox 17">
            <a:extLst>
              <a:ext uri="{FF2B5EF4-FFF2-40B4-BE49-F238E27FC236}">
                <a16:creationId xmlns:a16="http://schemas.microsoft.com/office/drawing/2014/main" id="{83B91D20-0F38-4D2B-9E98-02EEFCC15C65}"/>
              </a:ext>
            </a:extLst>
          </p:cNvPr>
          <p:cNvSpPr txBox="1"/>
          <p:nvPr/>
        </p:nvSpPr>
        <p:spPr>
          <a:xfrm>
            <a:off x="68440" y="2360338"/>
            <a:ext cx="12268200" cy="769441"/>
          </a:xfrm>
          <a:prstGeom prst="rect">
            <a:avLst/>
          </a:prstGeom>
          <a:solidFill>
            <a:srgbClr val="0055A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travailler</a:t>
            </a: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avec un/</a:t>
            </a: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BF211D35-92A5-4F78-8BF2-75B5D751DCDB}"/>
              </a:ext>
            </a:extLst>
          </p:cNvPr>
          <p:cNvSpPr txBox="1"/>
          <p:nvPr/>
        </p:nvSpPr>
        <p:spPr>
          <a:xfrm>
            <a:off x="22018" y="2347017"/>
            <a:ext cx="11887902" cy="830997"/>
          </a:xfrm>
          <a:prstGeom prst="rect">
            <a:avLst/>
          </a:prstGeom>
          <a:solidFill>
            <a:srgbClr val="0055A5"/>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manger à la </a:t>
            </a:r>
            <a:r>
              <a:rPr kumimoji="0" lang="en-GB" sz="4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maison</a:t>
            </a: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73D8F6B3-773E-47F0-AC8C-88C3E6443D11}"/>
              </a:ext>
            </a:extLst>
          </p:cNvPr>
          <p:cNvSpPr txBox="1"/>
          <p:nvPr/>
        </p:nvSpPr>
        <p:spPr>
          <a:xfrm>
            <a:off x="2726417" y="3992078"/>
            <a:ext cx="9512975" cy="830997"/>
          </a:xfrm>
          <a:prstGeom prst="rect">
            <a:avLst/>
          </a:prstGeom>
          <a:solidFill>
            <a:srgbClr val="F58D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likes eating at home.</a:t>
            </a:r>
          </a:p>
        </p:txBody>
      </p:sp>
    </p:spTree>
    <p:extLst>
      <p:ext uri="{BB962C8B-B14F-4D97-AF65-F5344CB8AC3E}">
        <p14:creationId xmlns:p14="http://schemas.microsoft.com/office/powerpoint/2010/main" val="39095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5" grpId="0" animBg="1"/>
      <p:bldP spid="15" grpId="1" animBg="1"/>
      <p:bldP spid="16" grpId="0" animBg="1"/>
      <p:bldP spid="16" grpId="1" animBg="1"/>
      <p:bldP spid="7" grpId="0" animBg="1"/>
      <p:bldP spid="7" grpId="1" animBg="1"/>
      <p:bldP spid="10" grpId="0" animBg="1"/>
      <p:bldP spid="10" grpId="1" animBg="1"/>
      <p:bldP spid="11" grpId="0" animBg="1"/>
      <p:bldP spid="11" grpId="1" animBg="1"/>
      <p:bldP spid="17" grpId="0" animBg="1"/>
      <p:bldP spid="17" grpId="1" animBg="1"/>
      <p:bldP spid="14" grpId="0" animBg="1"/>
      <p:bldP spid="14" grpId="1" animBg="1"/>
      <p:bldP spid="18" grpId="0" animBg="1"/>
      <p:bldP spid="18" grpId="1" animBg="1"/>
      <p:bldP spid="6" grpId="0" animBg="1"/>
      <p:bldP spid="6" grpId="1" animBg="1"/>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791EA-7519-4DBA-B207-B457ABA5C2CF}"/>
              </a:ext>
            </a:extLst>
          </p:cNvPr>
          <p:cNvSpPr>
            <a:spLocks noGrp="1"/>
          </p:cNvSpPr>
          <p:nvPr>
            <p:ph type="title"/>
          </p:nvPr>
        </p:nvSpPr>
        <p:spPr>
          <a:xfrm>
            <a:off x="0" y="213557"/>
            <a:ext cx="3616657" cy="647577"/>
          </a:xfrm>
        </p:spPr>
        <p:txBody>
          <a:bodyPr/>
          <a:lstStyle/>
          <a:p>
            <a:r>
              <a:rPr lang="en-GB" dirty="0"/>
              <a:t>Qui fait quoi ?</a:t>
            </a:r>
          </a:p>
        </p:txBody>
      </p:sp>
      <p:pic>
        <p:nvPicPr>
          <p:cNvPr id="4" name="Picture 2" descr="C:\Users\wdj\Google Drive\Primary\Y5 SoW\From Tracy\Pronouns\i.png">
            <a:extLst>
              <a:ext uri="{FF2B5EF4-FFF2-40B4-BE49-F238E27FC236}">
                <a16:creationId xmlns:a16="http://schemas.microsoft.com/office/drawing/2014/main" id="{64C7FD02-7058-4EFC-8B81-FCC023AF49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413" y="1509754"/>
            <a:ext cx="804474" cy="188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wdj\Google Drive\Primary\Y5 SoW\From Tracy\Pronouns\we.png">
            <a:extLst>
              <a:ext uri="{FF2B5EF4-FFF2-40B4-BE49-F238E27FC236}">
                <a16:creationId xmlns:a16="http://schemas.microsoft.com/office/drawing/2014/main" id="{3E160EF8-8926-49CD-87F8-0FDDE96E8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468" y="1580820"/>
            <a:ext cx="2228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wdj\Google Drive\Primary\Y5 SoW\From Tracy\Pronouns\he.png">
            <a:extLst>
              <a:ext uri="{FF2B5EF4-FFF2-40B4-BE49-F238E27FC236}">
                <a16:creationId xmlns:a16="http://schemas.microsoft.com/office/drawing/2014/main" id="{97FC2080-AC88-4566-B73E-328D99003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620" y="1613945"/>
            <a:ext cx="22606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wdj\Google Drive\Primary\Y5 SoW\From Tracy\Pronouns\she.png">
            <a:extLst>
              <a:ext uri="{FF2B5EF4-FFF2-40B4-BE49-F238E27FC236}">
                <a16:creationId xmlns:a16="http://schemas.microsoft.com/office/drawing/2014/main" id="{37A9544C-458C-4137-B4E7-0145F123F5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2876" y="1692724"/>
            <a:ext cx="2155586" cy="164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D2DE6858-D175-4BCD-926E-087700BBE720}"/>
              </a:ext>
            </a:extLst>
          </p:cNvPr>
          <p:cNvSpPr/>
          <p:nvPr/>
        </p:nvSpPr>
        <p:spPr>
          <a:xfrm>
            <a:off x="2870874" y="123973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BCC2C9E-66E4-4AF8-AFAD-00611E66AEC6}"/>
              </a:ext>
            </a:extLst>
          </p:cNvPr>
          <p:cNvSpPr/>
          <p:nvPr/>
        </p:nvSpPr>
        <p:spPr>
          <a:xfrm>
            <a:off x="5840851" y="3959243"/>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2F6D00D-8379-467C-849D-F0B4BC3FDA9D}"/>
              </a:ext>
            </a:extLst>
          </p:cNvPr>
          <p:cNvSpPr/>
          <p:nvPr/>
        </p:nvSpPr>
        <p:spPr>
          <a:xfrm>
            <a:off x="9069270"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2376616-6DE3-4500-9A0B-1764B75A6B38}"/>
              </a:ext>
            </a:extLst>
          </p:cNvPr>
          <p:cNvSpPr/>
          <p:nvPr/>
        </p:nvSpPr>
        <p:spPr>
          <a:xfrm>
            <a:off x="2967313" y="390114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479676-01F7-49D9-8FF2-BCEE587CDE97}"/>
              </a:ext>
            </a:extLst>
          </p:cNvPr>
          <p:cNvSpPr/>
          <p:nvPr/>
        </p:nvSpPr>
        <p:spPr>
          <a:xfrm>
            <a:off x="11428" y="1067240"/>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A6F8BDC-00BA-4E0D-AAB8-6E6C0325B5ED}"/>
              </a:ext>
            </a:extLst>
          </p:cNvPr>
          <p:cNvSpPr/>
          <p:nvPr/>
        </p:nvSpPr>
        <p:spPr>
          <a:xfrm>
            <a:off x="8990655" y="388437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3549C0B-EB21-43BF-AC90-91A52499A179}"/>
              </a:ext>
            </a:extLst>
          </p:cNvPr>
          <p:cNvSpPr/>
          <p:nvPr/>
        </p:nvSpPr>
        <p:spPr>
          <a:xfrm>
            <a:off x="9069270"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1F4BDA4-AB2B-4877-A2F5-EF34F7781A6E}"/>
              </a:ext>
            </a:extLst>
          </p:cNvPr>
          <p:cNvSpPr/>
          <p:nvPr/>
        </p:nvSpPr>
        <p:spPr>
          <a:xfrm>
            <a:off x="-79815" y="3883073"/>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C3D0ED6-4B2F-4BC3-9E68-C28CE44730E6}"/>
              </a:ext>
            </a:extLst>
          </p:cNvPr>
          <p:cNvSpPr/>
          <p:nvPr/>
        </p:nvSpPr>
        <p:spPr>
          <a:xfrm>
            <a:off x="5915088"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76FF52A-C54C-4693-A761-7BE9D0DDAEFF}"/>
              </a:ext>
            </a:extLst>
          </p:cNvPr>
          <p:cNvSpPr/>
          <p:nvPr/>
        </p:nvSpPr>
        <p:spPr>
          <a:xfrm>
            <a:off x="2982255" y="390114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D7DE13F-E770-456E-A482-0F63B71D766C}"/>
              </a:ext>
            </a:extLst>
          </p:cNvPr>
          <p:cNvSpPr/>
          <p:nvPr/>
        </p:nvSpPr>
        <p:spPr>
          <a:xfrm>
            <a:off x="9069270" y="1252210"/>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FD26C13-8261-49FF-B8AC-1A14D50F28E5}"/>
              </a:ext>
            </a:extLst>
          </p:cNvPr>
          <p:cNvSpPr/>
          <p:nvPr/>
        </p:nvSpPr>
        <p:spPr>
          <a:xfrm>
            <a:off x="5891457" y="3966088"/>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46">
            <a:extLst>
              <a:ext uri="{FF2B5EF4-FFF2-40B4-BE49-F238E27FC236}">
                <a16:creationId xmlns:a16="http://schemas.microsoft.com/office/drawing/2014/main" id="{C4CDAE67-2E73-4F38-8FDF-377ADB426977}"/>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a:extLst>
              <a:ext uri="{FF2B5EF4-FFF2-40B4-BE49-F238E27FC236}">
                <a16:creationId xmlns:a16="http://schemas.microsoft.com/office/drawing/2014/main" id="{8D1BF3F6-4C75-40AD-B843-DB626998A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507" y="4290341"/>
            <a:ext cx="1716256" cy="1608990"/>
          </a:xfrm>
          <a:prstGeom prst="rect">
            <a:avLst/>
          </a:prstGeom>
        </p:spPr>
      </p:pic>
      <p:grpSp>
        <p:nvGrpSpPr>
          <p:cNvPr id="34" name="Group 33">
            <a:extLst>
              <a:ext uri="{FF2B5EF4-FFF2-40B4-BE49-F238E27FC236}">
                <a16:creationId xmlns:a16="http://schemas.microsoft.com/office/drawing/2014/main" id="{450FE706-7F13-4A06-A4C4-479EF58188A6}"/>
              </a:ext>
            </a:extLst>
          </p:cNvPr>
          <p:cNvGrpSpPr/>
          <p:nvPr/>
        </p:nvGrpSpPr>
        <p:grpSpPr>
          <a:xfrm>
            <a:off x="9466366" y="4459548"/>
            <a:ext cx="2069160" cy="1415313"/>
            <a:chOff x="3387871" y="1151298"/>
            <a:chExt cx="2069160" cy="1415313"/>
          </a:xfrm>
        </p:grpSpPr>
        <p:pic>
          <p:nvPicPr>
            <p:cNvPr id="35" name="Picture 34">
              <a:extLst>
                <a:ext uri="{FF2B5EF4-FFF2-40B4-BE49-F238E27FC236}">
                  <a16:creationId xmlns:a16="http://schemas.microsoft.com/office/drawing/2014/main" id="{9A690CDD-7FF0-44FC-BA98-023F656647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36" name="Picture 35">
              <a:extLst>
                <a:ext uri="{FF2B5EF4-FFF2-40B4-BE49-F238E27FC236}">
                  <a16:creationId xmlns:a16="http://schemas.microsoft.com/office/drawing/2014/main" id="{0C37D402-BCF3-4A51-BA05-3D43853BF2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37" name="Picture 36">
              <a:extLst>
                <a:ext uri="{FF2B5EF4-FFF2-40B4-BE49-F238E27FC236}">
                  <a16:creationId xmlns:a16="http://schemas.microsoft.com/office/drawing/2014/main" id="{36F15213-1EF5-4262-827D-2CB536B654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38" name="Picture 37">
            <a:extLst>
              <a:ext uri="{FF2B5EF4-FFF2-40B4-BE49-F238E27FC236}">
                <a16:creationId xmlns:a16="http://schemas.microsoft.com/office/drawing/2014/main" id="{7408EAE2-27CE-4A55-A294-A26D09AA035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397" t="12936" r="34472"/>
          <a:stretch/>
        </p:blipFill>
        <p:spPr>
          <a:xfrm>
            <a:off x="3856169" y="4217972"/>
            <a:ext cx="1150619" cy="1753728"/>
          </a:xfrm>
          <a:prstGeom prst="rect">
            <a:avLst/>
          </a:prstGeom>
        </p:spPr>
      </p:pic>
      <p:pic>
        <p:nvPicPr>
          <p:cNvPr id="39" name="Picture 38">
            <a:extLst>
              <a:ext uri="{FF2B5EF4-FFF2-40B4-BE49-F238E27FC236}">
                <a16:creationId xmlns:a16="http://schemas.microsoft.com/office/drawing/2014/main" id="{BA8B52ED-8580-4EC3-8E51-69C31F1E9B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7320" y="4362710"/>
            <a:ext cx="1847644" cy="1608990"/>
          </a:xfrm>
          <a:prstGeom prst="rect">
            <a:avLst/>
          </a:prstGeom>
        </p:spPr>
      </p:pic>
    </p:spTree>
    <p:extLst>
      <p:ext uri="{BB962C8B-B14F-4D97-AF65-F5344CB8AC3E}">
        <p14:creationId xmlns:p14="http://schemas.microsoft.com/office/powerpoint/2010/main" val="338620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18185-B495-4962-8E77-34CFAA391A29}"/>
              </a:ext>
            </a:extLst>
          </p:cNvPr>
          <p:cNvSpPr>
            <a:spLocks noGrp="1"/>
          </p:cNvSpPr>
          <p:nvPr>
            <p:ph type="title"/>
          </p:nvPr>
        </p:nvSpPr>
        <p:spPr/>
        <p:txBody>
          <a:bodyPr/>
          <a:lstStyle/>
          <a:p>
            <a:r>
              <a:rPr lang="en-GB" dirty="0" err="1"/>
              <a:t>Écris</a:t>
            </a:r>
            <a:r>
              <a:rPr lang="en-GB" dirty="0"/>
              <a:t> </a:t>
            </a:r>
            <a:r>
              <a:rPr lang="en-GB" dirty="0" err="1"/>
              <a:t>en</a:t>
            </a:r>
            <a:r>
              <a:rPr lang="en-GB" dirty="0"/>
              <a:t> </a:t>
            </a:r>
            <a:r>
              <a:rPr lang="en-GB" dirty="0" err="1"/>
              <a:t>anglais</a:t>
            </a:r>
            <a:endParaRPr lang="en-GB" dirty="0"/>
          </a:p>
        </p:txBody>
      </p:sp>
      <p:sp>
        <p:nvSpPr>
          <p:cNvPr id="4" name="Rounded Rectangle 46">
            <a:extLst>
              <a:ext uri="{FF2B5EF4-FFF2-40B4-BE49-F238E27FC236}">
                <a16:creationId xmlns:a16="http://schemas.microsoft.com/office/drawing/2014/main" id="{A8EF2578-5A8B-4968-8F88-6EB23282D3A4}"/>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6">
            <a:extLst>
              <a:ext uri="{FF2B5EF4-FFF2-40B4-BE49-F238E27FC236}">
                <a16:creationId xmlns:a16="http://schemas.microsoft.com/office/drawing/2014/main" id="{9D63307D-F671-484F-8C1A-3B3E1C7C6DFA}"/>
              </a:ext>
            </a:extLst>
          </p:cNvPr>
          <p:cNvSpPr txBox="1"/>
          <p:nvPr/>
        </p:nvSpPr>
        <p:spPr>
          <a:xfrm>
            <a:off x="0" y="861134"/>
            <a:ext cx="12192000" cy="6114879"/>
          </a:xfrm>
          <a:prstGeom prst="rect">
            <a:avLst/>
          </a:prstGeom>
          <a:solidFill>
            <a:schemeClr val="accent6"/>
          </a:solidFill>
        </p:spPr>
        <p:txBody>
          <a:bodyPr wrap="square" rtlCol="0">
            <a:spAutoFit/>
          </a:bodyPr>
          <a:lstStyle/>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 passe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semaine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à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Londres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400" b="1" dirty="0">
              <a:effectLst/>
              <a:latin typeface="Century Gothic" panose="020B0502020202020204" pitchFamily="34" charset="0"/>
              <a:ea typeface="Times New Roman" panose="02020603050405020304" pitchFamily="18" charset="0"/>
            </a:endParaRP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reste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avec un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ami</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Peter.  </a:t>
            </a:r>
            <a:endParaRPr lang="en-GB" sz="2400" b="1" dirty="0">
              <a:effectLst/>
              <a:latin typeface="Century Gothic" panose="020B0502020202020204" pitchFamily="34" charset="0"/>
              <a:ea typeface="Times New Roman" panose="02020603050405020304" pitchFamily="18" charset="0"/>
            </a:endParaRP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À la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maison</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nous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parlons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français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spcAft>
                <a:spcPts val="0"/>
              </a:spcAft>
            </a:pP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C’est</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intéressant</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Nous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regardons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la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télé</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nous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aimons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les films.  </a:t>
            </a:r>
            <a:endParaRPr lang="en-GB" sz="2400" b="1" dirty="0">
              <a:effectLst/>
              <a:latin typeface="Century Gothic" panose="020B0502020202020204" pitchFamily="34" charset="0"/>
              <a:ea typeface="Times New Roman" panose="02020603050405020304" pitchFamily="18" charset="0"/>
            </a:endParaRP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À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l’école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je parle anglaise</a:t>
            </a:r>
            <a:r>
              <a:rPr lang="en-GB" sz="2400" b="1"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Nous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portons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un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uniforme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C’est</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drôle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400" b="1" dirty="0">
              <a:effectLst/>
              <a:latin typeface="Century Gothic" panose="020B0502020202020204" pitchFamily="34" charset="0"/>
              <a:ea typeface="Times New Roman" panose="02020603050405020304" pitchFamily="18" charset="0"/>
            </a:endParaRPr>
          </a:p>
          <a:p>
            <a:pPr>
              <a:lnSpc>
                <a:spcPct val="150000"/>
              </a:lnSpc>
              <a:spcAft>
                <a:spcPts val="0"/>
              </a:spcAft>
            </a:pP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Aujourd’hui</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je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prépare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le déjeuner. </a:t>
            </a: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promenade dehors.</a:t>
            </a:r>
            <a:endParaRPr lang="en-GB" sz="2400" b="1" dirty="0">
              <a:effectLst/>
              <a:latin typeface="Century Gothic" panose="020B0502020202020204" pitchFamily="34" charset="0"/>
              <a:ea typeface="Times New Roman" panose="02020603050405020304" pitchFamily="18" charset="0"/>
            </a:endParaRPr>
          </a:p>
          <a:p>
            <a:pPr>
              <a:lnSpc>
                <a:spcPct val="150000"/>
              </a:lnSpc>
              <a:spcAft>
                <a:spcPts val="0"/>
              </a:spcAft>
            </a:pP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donne</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un </a:t>
            </a:r>
            <a:r>
              <a:rPr lang="en-GB" sz="2400" b="1"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cadeau</a:t>
            </a:r>
            <a:r>
              <a:rPr lang="en-GB" sz="2400" b="1"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à Peter.</a:t>
            </a:r>
          </a:p>
        </p:txBody>
      </p:sp>
      <p:sp>
        <p:nvSpPr>
          <p:cNvPr id="6" name="TextBox 5">
            <a:extLst>
              <a:ext uri="{FF2B5EF4-FFF2-40B4-BE49-F238E27FC236}">
                <a16:creationId xmlns:a16="http://schemas.microsoft.com/office/drawing/2014/main" id="{0F73BF55-5049-4AD3-B5ED-F7831E97DF7A}"/>
              </a:ext>
            </a:extLst>
          </p:cNvPr>
          <p:cNvSpPr txBox="1"/>
          <p:nvPr/>
        </p:nvSpPr>
        <p:spPr>
          <a:xfrm>
            <a:off x="6782891" y="892209"/>
            <a:ext cx="77332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 spending a week in London.</a:t>
            </a:r>
          </a:p>
        </p:txBody>
      </p:sp>
      <p:sp>
        <p:nvSpPr>
          <p:cNvPr id="7" name="TextBox 6">
            <a:extLst>
              <a:ext uri="{FF2B5EF4-FFF2-40B4-BE49-F238E27FC236}">
                <a16:creationId xmlns:a16="http://schemas.microsoft.com/office/drawing/2014/main" id="{424F862B-38C4-4648-ADBB-5ED8B7915A0C}"/>
              </a:ext>
            </a:extLst>
          </p:cNvPr>
          <p:cNvSpPr txBox="1"/>
          <p:nvPr/>
        </p:nvSpPr>
        <p:spPr>
          <a:xfrm>
            <a:off x="6760867" y="1441495"/>
            <a:ext cx="77332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 staying with a friend, Peter.</a:t>
            </a:r>
          </a:p>
        </p:txBody>
      </p:sp>
      <p:sp>
        <p:nvSpPr>
          <p:cNvPr id="8" name="TextBox 7">
            <a:extLst>
              <a:ext uri="{FF2B5EF4-FFF2-40B4-BE49-F238E27FC236}">
                <a16:creationId xmlns:a16="http://schemas.microsoft.com/office/drawing/2014/main" id="{F715840A-E48C-4EA6-9CF2-8780B12F8D75}"/>
              </a:ext>
            </a:extLst>
          </p:cNvPr>
          <p:cNvSpPr txBox="1"/>
          <p:nvPr/>
        </p:nvSpPr>
        <p:spPr>
          <a:xfrm>
            <a:off x="6782891" y="1989627"/>
            <a:ext cx="7733212" cy="1130118"/>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In the house we speak French.  </a:t>
            </a:r>
          </a:p>
          <a:p>
            <a:pPr>
              <a:lnSpc>
                <a:spcPct val="150000"/>
              </a:lnSpc>
            </a:pPr>
            <a:r>
              <a:rPr lang="en-GB" sz="2400" dirty="0">
                <a:solidFill>
                  <a:srgbClr val="002060"/>
                </a:solidFill>
                <a:latin typeface="Century Gothic" panose="020B0502020202020204" pitchFamily="34" charset="0"/>
              </a:rPr>
              <a:t>It’s interesting!</a:t>
            </a:r>
          </a:p>
        </p:txBody>
      </p:sp>
      <p:sp>
        <p:nvSpPr>
          <p:cNvPr id="9" name="TextBox 8">
            <a:extLst>
              <a:ext uri="{FF2B5EF4-FFF2-40B4-BE49-F238E27FC236}">
                <a16:creationId xmlns:a16="http://schemas.microsoft.com/office/drawing/2014/main" id="{B5FAB28B-8B55-4BB2-A6FF-59D5465E82C9}"/>
              </a:ext>
            </a:extLst>
          </p:cNvPr>
          <p:cNvSpPr txBox="1"/>
          <p:nvPr/>
        </p:nvSpPr>
        <p:spPr>
          <a:xfrm>
            <a:off x="6782890" y="3087959"/>
            <a:ext cx="7733212" cy="1130118"/>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We watch tv, </a:t>
            </a:r>
          </a:p>
          <a:p>
            <a:pPr>
              <a:lnSpc>
                <a:spcPct val="150000"/>
              </a:lnSpc>
            </a:pPr>
            <a:r>
              <a:rPr lang="en-GB" sz="2400" dirty="0">
                <a:solidFill>
                  <a:srgbClr val="002060"/>
                </a:solidFill>
                <a:latin typeface="Century Gothic" panose="020B0502020202020204" pitchFamily="34" charset="0"/>
              </a:rPr>
              <a:t>we like films.</a:t>
            </a:r>
          </a:p>
        </p:txBody>
      </p:sp>
      <p:sp>
        <p:nvSpPr>
          <p:cNvPr id="10" name="TextBox 9">
            <a:extLst>
              <a:ext uri="{FF2B5EF4-FFF2-40B4-BE49-F238E27FC236}">
                <a16:creationId xmlns:a16="http://schemas.microsoft.com/office/drawing/2014/main" id="{F57F3DA0-8C34-494E-925D-DED7ED1114BE}"/>
              </a:ext>
            </a:extLst>
          </p:cNvPr>
          <p:cNvSpPr txBox="1"/>
          <p:nvPr/>
        </p:nvSpPr>
        <p:spPr>
          <a:xfrm>
            <a:off x="6760867" y="4224318"/>
            <a:ext cx="77332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school I speak English.</a:t>
            </a:r>
          </a:p>
        </p:txBody>
      </p:sp>
      <p:sp>
        <p:nvSpPr>
          <p:cNvPr id="11" name="TextBox 10">
            <a:extLst>
              <a:ext uri="{FF2B5EF4-FFF2-40B4-BE49-F238E27FC236}">
                <a16:creationId xmlns:a16="http://schemas.microsoft.com/office/drawing/2014/main" id="{DB3D65A5-C65A-4F5F-852D-F722691D4062}"/>
              </a:ext>
            </a:extLst>
          </p:cNvPr>
          <p:cNvSpPr txBox="1"/>
          <p:nvPr/>
        </p:nvSpPr>
        <p:spPr>
          <a:xfrm>
            <a:off x="6760867" y="4791816"/>
            <a:ext cx="77332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wear a uniform.  It’s funny!</a:t>
            </a:r>
          </a:p>
        </p:txBody>
      </p:sp>
      <p:sp>
        <p:nvSpPr>
          <p:cNvPr id="12" name="TextBox 11">
            <a:extLst>
              <a:ext uri="{FF2B5EF4-FFF2-40B4-BE49-F238E27FC236}">
                <a16:creationId xmlns:a16="http://schemas.microsoft.com/office/drawing/2014/main" id="{C4BE4F08-FB5E-42AE-96FE-B4BB9A446726}"/>
              </a:ext>
            </a:extLst>
          </p:cNvPr>
          <p:cNvSpPr txBox="1"/>
          <p:nvPr/>
        </p:nvSpPr>
        <p:spPr>
          <a:xfrm>
            <a:off x="6782891" y="5219256"/>
            <a:ext cx="77332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 I’m preparing lunch. </a:t>
            </a:r>
          </a:p>
        </p:txBody>
      </p:sp>
      <p:sp>
        <p:nvSpPr>
          <p:cNvPr id="13" name="TextBox 12">
            <a:extLst>
              <a:ext uri="{FF2B5EF4-FFF2-40B4-BE49-F238E27FC236}">
                <a16:creationId xmlns:a16="http://schemas.microsoft.com/office/drawing/2014/main" id="{9152058C-A40D-4C4D-B015-281E222A5064}"/>
              </a:ext>
            </a:extLst>
          </p:cNvPr>
          <p:cNvSpPr txBox="1"/>
          <p:nvPr/>
        </p:nvSpPr>
        <p:spPr>
          <a:xfrm>
            <a:off x="6782890" y="5662577"/>
            <a:ext cx="530750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weather is nice and I’m going for a walk outside.</a:t>
            </a:r>
          </a:p>
        </p:txBody>
      </p:sp>
      <p:sp>
        <p:nvSpPr>
          <p:cNvPr id="14" name="TextBox 13">
            <a:extLst>
              <a:ext uri="{FF2B5EF4-FFF2-40B4-BE49-F238E27FC236}">
                <a16:creationId xmlns:a16="http://schemas.microsoft.com/office/drawing/2014/main" id="{92CC2D47-0189-45FF-9D5C-D3692AA74686}"/>
              </a:ext>
            </a:extLst>
          </p:cNvPr>
          <p:cNvSpPr txBox="1"/>
          <p:nvPr/>
        </p:nvSpPr>
        <p:spPr>
          <a:xfrm>
            <a:off x="6782891" y="6458350"/>
            <a:ext cx="773321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 giving a present to Peter.</a:t>
            </a:r>
          </a:p>
        </p:txBody>
      </p:sp>
    </p:spTree>
    <p:extLst>
      <p:ext uri="{BB962C8B-B14F-4D97-AF65-F5344CB8AC3E}">
        <p14:creationId xmlns:p14="http://schemas.microsoft.com/office/powerpoint/2010/main" val="36976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2669" y="808808"/>
            <a:ext cx="60066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except for</a:t>
            </a:r>
          </a:p>
        </p:txBody>
      </p:sp>
      <p:sp>
        <p:nvSpPr>
          <p:cNvPr id="3" name="TextBox 2"/>
          <p:cNvSpPr txBox="1"/>
          <p:nvPr/>
        </p:nvSpPr>
        <p:spPr>
          <a:xfrm>
            <a:off x="1134475" y="2279218"/>
            <a:ext cx="992304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 r f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F4036"/>
                </a:solidFill>
                <a:effectLst/>
                <a:uLnTx/>
                <a:uFillTx/>
                <a:latin typeface="Century Gothic" panose="020B0502020202020204" pitchFamily="34" charset="0"/>
                <a:ea typeface="+mn-ea"/>
                <a:cs typeface="+mn-cs"/>
              </a:rPr>
              <a:t>c</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F4036"/>
                </a:solidFill>
                <a:effectLst/>
                <a:uLnTx/>
                <a:uFillTx/>
                <a:latin typeface="Century Gothic" panose="020B0502020202020204" pitchFamily="34" charset="0"/>
                <a:ea typeface="+mn-ea"/>
                <a:cs typeface="+mn-cs"/>
              </a:rPr>
              <a:t>r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a:ln>
                  <a:noFill/>
                </a:ln>
                <a:solidFill>
                  <a:srgbClr val="EF4036"/>
                </a:solidFill>
                <a:effectLst/>
                <a:uLnTx/>
                <a:uFillTx/>
                <a:latin typeface="Century Gothic" panose="020B0502020202020204" pitchFamily="34" charset="0"/>
                <a:ea typeface="+mn-ea"/>
                <a:cs typeface="+mn-cs"/>
              </a:rPr>
              <a:t> f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F4036"/>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with these!</a:t>
            </a:r>
          </a:p>
        </p:txBody>
      </p:sp>
    </p:spTree>
    <p:extLst>
      <p:ext uri="{BB962C8B-B14F-4D97-AF65-F5344CB8AC3E}">
        <p14:creationId xmlns:p14="http://schemas.microsoft.com/office/powerpoint/2010/main" val="3869598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hlinkClick r:id="" action="ppaction://noaction">
              <a:snd r:embed="rId3" name="8. pelouse.wav"/>
            </a:hlinkClick>
            <a:extLst>
              <a:ext uri="{FF2B5EF4-FFF2-40B4-BE49-F238E27FC236}">
                <a16:creationId xmlns:a16="http://schemas.microsoft.com/office/drawing/2014/main" id="{BEB06650-9773-4ACA-B67C-B207D474E4B9}"/>
              </a:ext>
            </a:extLst>
          </p:cNvPr>
          <p:cNvSpPr txBox="1"/>
          <p:nvPr/>
        </p:nvSpPr>
        <p:spPr>
          <a:xfrm>
            <a:off x="3936684" y="4706665"/>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pelouse</a:t>
            </a:r>
            <a:endParaRPr lang="en-GB" sz="7200" dirty="0">
              <a:solidFill>
                <a:schemeClr val="accent2"/>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7637137" y="4856648"/>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4952366-80DF-439B-B682-013BC6C03C10}"/>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7717290" y="4379594"/>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[lawn]</a:t>
            </a:r>
          </a:p>
        </p:txBody>
      </p:sp>
      <p:pic>
        <p:nvPicPr>
          <p:cNvPr id="16" name="Picture 4" descr="Stripes on the lawn - Emmanuel | AdamKR | Flickr">
            <a:extLst>
              <a:ext uri="{FF2B5EF4-FFF2-40B4-BE49-F238E27FC236}">
                <a16:creationId xmlns:a16="http://schemas.microsoft.com/office/drawing/2014/main" id="{C9100F89-7B49-44C4-B240-5CDE3D936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5155" y="2557122"/>
            <a:ext cx="2604179" cy="174375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5DD4BD08-BB6F-4D36-B5B6-7C61F8D2C506}"/>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3" name="10. froid.wav"/>
            </a:hlinkClick>
            <a:extLst>
              <a:ext uri="{FF2B5EF4-FFF2-40B4-BE49-F238E27FC236}">
                <a16:creationId xmlns:a16="http://schemas.microsoft.com/office/drawing/2014/main" id="{B753ACDA-152E-46AC-AC23-4A68667000B7}"/>
              </a:ext>
            </a:extLst>
          </p:cNvPr>
          <p:cNvSpPr txBox="1"/>
          <p:nvPr/>
        </p:nvSpPr>
        <p:spPr>
          <a:xfrm>
            <a:off x="4734093"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dirty="0" err="1">
                <a:solidFill>
                  <a:schemeClr val="accent1">
                    <a:lumMod val="50000"/>
                  </a:schemeClr>
                </a:solidFill>
                <a:latin typeface="Century Gothic" panose="020B0502020202020204" pitchFamily="34" charset="0"/>
                <a:cs typeface="Calibri" panose="020F0502020204030204" pitchFamily="34" charset="0"/>
              </a:rPr>
              <a:t>froid</a:t>
            </a:r>
            <a:endParaRPr kumimoji="0" lang="en-GB" sz="7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8218F637-04AB-4B57-B0E7-FFF727DA380D}"/>
              </a:ext>
            </a:extLst>
          </p:cNvPr>
          <p:cNvSpPr/>
          <p:nvPr/>
        </p:nvSpPr>
        <p:spPr>
          <a:xfrm>
            <a:off x="726757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TextBox 27">
            <a:extLst>
              <a:ext uri="{FF2B5EF4-FFF2-40B4-BE49-F238E27FC236}">
                <a16:creationId xmlns:a16="http://schemas.microsoft.com/office/drawing/2014/main" id="{247E253C-FCA3-4798-AFA8-254ED6C19C3E}"/>
              </a:ext>
            </a:extLst>
          </p:cNvPr>
          <p:cNvSpPr txBox="1"/>
          <p:nvPr/>
        </p:nvSpPr>
        <p:spPr>
          <a:xfrm>
            <a:off x="7784024"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[cold]</a:t>
            </a:r>
          </a:p>
        </p:txBody>
      </p:sp>
      <p:pic>
        <p:nvPicPr>
          <p:cNvPr id="29" name="Picture 6" descr="Animal, Animals Play Dress-Up">
            <a:extLst>
              <a:ext uri="{FF2B5EF4-FFF2-40B4-BE49-F238E27FC236}">
                <a16:creationId xmlns:a16="http://schemas.microsoft.com/office/drawing/2014/main" id="{A9498586-915B-423E-B861-4282943E2A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1843" y="2306269"/>
            <a:ext cx="1704368" cy="20869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0D1BE9-B7EB-4841-9A43-46AF271CFC47}"/>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3628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3" name="10. trente.wav"/>
            </a:hlinkClick>
            <a:extLst>
              <a:ext uri="{FF2B5EF4-FFF2-40B4-BE49-F238E27FC236}">
                <a16:creationId xmlns:a16="http://schemas.microsoft.com/office/drawing/2014/main" id="{44D674B4-C0FE-49E2-81D2-BD0D290B24E1}"/>
              </a:ext>
            </a:extLst>
          </p:cNvPr>
          <p:cNvSpPr txBox="1"/>
          <p:nvPr/>
        </p:nvSpPr>
        <p:spPr>
          <a:xfrm>
            <a:off x="3908278" y="4636471"/>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trent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A383F87-299C-41B2-8A48-45722116ECB1}"/>
              </a:ext>
            </a:extLst>
          </p:cNvPr>
          <p:cNvSpPr/>
          <p:nvPr/>
        </p:nvSpPr>
        <p:spPr>
          <a:xfrm>
            <a:off x="7179777" y="4793903"/>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0" name="Picture 10" descr="Green Rounded Rectangle With Number 30 Clip Art">
            <a:extLst>
              <a:ext uri="{FF2B5EF4-FFF2-40B4-BE49-F238E27FC236}">
                <a16:creationId xmlns:a16="http://schemas.microsoft.com/office/drawing/2014/main" id="{76B55A6D-6212-4873-90AB-8918272E5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811" y="2374664"/>
            <a:ext cx="2646867" cy="2108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57ABED-254E-4493-98B8-7C84230D327C}"/>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5833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3" name="11. timide.wav"/>
            </a:hlinkClick>
            <a:extLst>
              <a:ext uri="{FF2B5EF4-FFF2-40B4-BE49-F238E27FC236}">
                <a16:creationId xmlns:a16="http://schemas.microsoft.com/office/drawing/2014/main" id="{7579B823-9571-4FEA-8035-4E3A8BA2BA88}"/>
              </a:ext>
            </a:extLst>
          </p:cNvPr>
          <p:cNvSpPr txBox="1"/>
          <p:nvPr/>
        </p:nvSpPr>
        <p:spPr>
          <a:xfrm>
            <a:off x="4671178" y="4552421"/>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51C15185-A59F-4500-B89F-106B1BE8EEF5}"/>
              </a:ext>
            </a:extLst>
          </p:cNvPr>
          <p:cNvSpPr/>
          <p:nvPr/>
        </p:nvSpPr>
        <p:spPr>
          <a:xfrm>
            <a:off x="7036467" y="467524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F4A5B1C4-E3CC-4ED3-893A-E0526DE2DF38}"/>
              </a:ext>
            </a:extLst>
          </p:cNvPr>
          <p:cNvSpPr txBox="1"/>
          <p:nvPr/>
        </p:nvSpPr>
        <p:spPr>
          <a:xfrm>
            <a:off x="7172212" y="407536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pic>
        <p:nvPicPr>
          <p:cNvPr id="24" name="Picture 2" descr="Clown Hat, Hat Smiley, Embarrassed, Shy, Embarrassment">
            <a:extLst>
              <a:ext uri="{FF2B5EF4-FFF2-40B4-BE49-F238E27FC236}">
                <a16:creationId xmlns:a16="http://schemas.microsoft.com/office/drawing/2014/main" id="{5364BE72-8107-442D-BC8C-FDAB60FE1B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9241" y="2363892"/>
            <a:ext cx="2656631" cy="2188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C2BDD5-CA8E-46C0-ACE8-38E821BD134E}"/>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13884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7067</Words>
  <Application>Microsoft Office PowerPoint</Application>
  <PresentationFormat>Widescreen</PresentationFormat>
  <Paragraphs>812</Paragraphs>
  <Slides>41</Slides>
  <Notes>41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Arial</vt:lpstr>
      <vt:lpstr>Arial</vt:lpstr>
      <vt:lpstr>Calibri</vt:lpstr>
      <vt:lpstr>Century Gothic</vt:lpstr>
      <vt:lpstr>Ink Free</vt:lpstr>
      <vt:lpstr>Segoe UI</vt:lpstr>
      <vt:lpstr>Tw Cen MT</vt:lpstr>
      <vt:lpstr>NCELP_German_2022</vt:lpstr>
      <vt:lpstr>Bitmap Image</vt:lpstr>
      <vt:lpstr>PowerPoint Presentation</vt:lpstr>
      <vt:lpstr>Écris en français  </vt:lpstr>
      <vt:lpstr>SFC</vt:lpstr>
      <vt:lpstr>SFC</vt:lpstr>
      <vt:lpstr>PowerPoint Presentation</vt:lpstr>
      <vt:lpstr>Phonétique  </vt:lpstr>
      <vt:lpstr>Phonétique  </vt:lpstr>
      <vt:lpstr>Phonétique  </vt:lpstr>
      <vt:lpstr>Phonétique  </vt:lpstr>
      <vt:lpstr>Phonétique  </vt:lpstr>
      <vt:lpstr>Phonétique  </vt:lpstr>
      <vt:lpstr>Vocabulaire</vt:lpstr>
      <vt:lpstr>Regular –er verbs</vt:lpstr>
      <vt:lpstr>manger</vt:lpstr>
      <vt:lpstr>manger</vt:lpstr>
      <vt:lpstr>mange</vt:lpstr>
      <vt:lpstr>mangeons</vt:lpstr>
      <vt:lpstr>manger</vt:lpstr>
      <vt:lpstr>mange</vt:lpstr>
      <vt:lpstr>mangeons</vt:lpstr>
      <vt:lpstr>manger</vt:lpstr>
      <vt:lpstr>Le journal intime* de Léa</vt:lpstr>
      <vt:lpstr>À la maison</vt:lpstr>
      <vt:lpstr>C’est qui ? L’activité c’est quoi ?</vt:lpstr>
      <vt:lpstr>C’est qui ? L’activité c’est quoi ? [1/2]</vt:lpstr>
      <vt:lpstr>C’est qui ? L’activité c’est quoi ? [2/2]</vt:lpstr>
      <vt:lpstr>PowerPoint Presentation</vt:lpstr>
      <vt:lpstr>Phonétique</vt:lpstr>
      <vt:lpstr>Vocabulaire</vt:lpstr>
      <vt:lpstr>C’est quoi en français?</vt:lpstr>
      <vt:lpstr>Le préféré</vt:lpstr>
      <vt:lpstr>Tu as un film préféré ?</vt:lpstr>
      <vt:lpstr>Regular –er verbs</vt:lpstr>
      <vt:lpstr>Un échange scolaire*</vt:lpstr>
      <vt:lpstr>Dictogloss</vt:lpstr>
      <vt:lpstr>Dictogloss</vt:lpstr>
      <vt:lpstr>Dictogloss</vt:lpstr>
      <vt:lpstr>Devoirs</vt:lpstr>
      <vt:lpstr>Vocabulaire</vt:lpstr>
      <vt:lpstr>Qui fait quoi ?</vt:lpstr>
      <vt:lpstr>Écris en anglais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41</cp:revision>
  <dcterms:created xsi:type="dcterms:W3CDTF">2023-08-08T05:40:18Z</dcterms:created>
  <dcterms:modified xsi:type="dcterms:W3CDTF">2024-05-12T15:26:02Z</dcterms:modified>
</cp:coreProperties>
</file>