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64" r:id="rId2"/>
    <p:sldId id="349" r:id="rId3"/>
    <p:sldId id="350" r:id="rId4"/>
    <p:sldId id="373" r:id="rId5"/>
    <p:sldId id="286" r:id="rId6"/>
    <p:sldId id="310" r:id="rId7"/>
    <p:sldId id="401" r:id="rId8"/>
    <p:sldId id="315" r:id="rId9"/>
    <p:sldId id="503" r:id="rId10"/>
    <p:sldId id="327" r:id="rId11"/>
    <p:sldId id="325" r:id="rId12"/>
    <p:sldId id="505" r:id="rId13"/>
    <p:sldId id="536" r:id="rId14"/>
    <p:sldId id="537" r:id="rId15"/>
    <p:sldId id="538" r:id="rId16"/>
    <p:sldId id="539" r:id="rId17"/>
    <p:sldId id="540" r:id="rId18"/>
    <p:sldId id="541" r:id="rId19"/>
    <p:sldId id="520" r:id="rId20"/>
    <p:sldId id="523" r:id="rId21"/>
    <p:sldId id="521" r:id="rId22"/>
    <p:sldId id="314" r:id="rId23"/>
    <p:sldId id="509" r:id="rId24"/>
    <p:sldId id="502" r:id="rId25"/>
    <p:sldId id="510" r:id="rId26"/>
    <p:sldId id="837" r:id="rId27"/>
    <p:sldId id="356" r:id="rId28"/>
    <p:sldId id="374" r:id="rId29"/>
    <p:sldId id="375" r:id="rId30"/>
    <p:sldId id="376" r:id="rId31"/>
    <p:sldId id="377" r:id="rId32"/>
    <p:sldId id="378" r:id="rId33"/>
    <p:sldId id="379" r:id="rId34"/>
    <p:sldId id="561" r:id="rId35"/>
    <p:sldId id="511" r:id="rId36"/>
    <p:sldId id="512" r:id="rId37"/>
    <p:sldId id="841" r:id="rId38"/>
    <p:sldId id="842" r:id="rId39"/>
    <p:sldId id="843" r:id="rId40"/>
    <p:sldId id="854" r:id="rId41"/>
    <p:sldId id="855" r:id="rId42"/>
    <p:sldId id="846" r:id="rId43"/>
    <p:sldId id="849" r:id="rId44"/>
    <p:sldId id="850" r:id="rId45"/>
    <p:sldId id="851" r:id="rId46"/>
    <p:sldId id="844" r:id="rId47"/>
    <p:sldId id="852" r:id="rId48"/>
    <p:sldId id="84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37250" autoAdjust="0"/>
  </p:normalViewPr>
  <p:slideViewPr>
    <p:cSldViewPr snapToGrid="0">
      <p:cViewPr varScale="1">
        <p:scale>
          <a:sx n="38" d="100"/>
          <a:sy n="38" d="100"/>
        </p:scale>
        <p:origin x="3312" y="60"/>
      </p:cViewPr>
      <p:guideLst/>
    </p:cSldViewPr>
  </p:slideViewPr>
  <p:notesTextViewPr>
    <p:cViewPr>
      <p:scale>
        <a:sx n="1" d="1"/>
        <a:sy n="1" d="1"/>
      </p:scale>
      <p:origin x="0" y="0"/>
    </p:cViewPr>
  </p:notesTextViewPr>
  <p:sorterViewPr>
    <p:cViewPr>
      <p:scale>
        <a:sx n="72" d="100"/>
        <a:sy n="7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7640C-4A51-4EEC-87E6-69A536B632F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6001A-E679-47EF-A915-3B0C86A46F3C}" type="slidenum">
              <a:rPr lang="en-GB" smtClean="0"/>
              <a:t>‹#›</a:t>
            </a:fld>
            <a:endParaRPr lang="en-GB"/>
          </a:p>
        </p:txBody>
      </p:sp>
    </p:spTree>
    <p:extLst>
      <p:ext uri="{BB962C8B-B14F-4D97-AF65-F5344CB8AC3E}">
        <p14:creationId xmlns:p14="http://schemas.microsoft.com/office/powerpoint/2010/main" val="71302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a:t>jaune, </a:t>
            </a:r>
            <a:r>
              <a:rPr lang="en-GB" b="1" u="sng" dirty="0" err="1"/>
              <a:t>po</a:t>
            </a:r>
            <a:r>
              <a:rPr lang="en-GB" b="1" i="0" u="sng" dirty="0" err="1">
                <a:solidFill>
                  <a:srgbClr val="E6851E"/>
                </a:solidFill>
                <a:effectLst/>
                <a:latin typeface="Segoe UI" panose="020B0502040204020203" pitchFamily="34" charset="0"/>
              </a:rPr>
              <a:t>ète</a:t>
            </a:r>
            <a:r>
              <a:rPr lang="en-GB" b="1" i="0" u="sng" dirty="0">
                <a:solidFill>
                  <a:srgbClr val="E6851E"/>
                </a:solidFill>
                <a:effectLst/>
                <a:latin typeface="Segoe UI" panose="020B0502040204020203"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err="1"/>
              <a:t>po</a:t>
            </a:r>
            <a:r>
              <a:rPr lang="en-GB" b="1" i="0" u="sng" dirty="0" err="1">
                <a:solidFill>
                  <a:srgbClr val="E6851E"/>
                </a:solidFill>
                <a:effectLst/>
                <a:latin typeface="Segoe UI" panose="020B0502040204020203" pitchFamily="34" charset="0"/>
              </a:rPr>
              <a:t>ème</a:t>
            </a:r>
            <a:r>
              <a:rPr lang="en-GB" b="1" i="0" u="sng" dirty="0">
                <a:solidFill>
                  <a:srgbClr val="E6851E"/>
                </a:solidFill>
                <a:effectLst/>
                <a:latin typeface="Segoe UI" panose="020B0502040204020203" pitchFamily="34" charset="0"/>
              </a:rPr>
              <a:t>, </a:t>
            </a:r>
            <a:r>
              <a:rPr lang="en-GB" b="1" u="sng" dirty="0" err="1"/>
              <a:t>po</a:t>
            </a:r>
            <a:r>
              <a:rPr lang="en-GB" b="1" i="0" u="sng" dirty="0" err="1">
                <a:solidFill>
                  <a:srgbClr val="E6851E"/>
                </a:solidFill>
                <a:effectLst/>
                <a:latin typeface="Segoe UI" panose="020B0502040204020203" pitchFamily="34" charset="0"/>
              </a:rPr>
              <a:t>ète</a:t>
            </a:r>
            <a:r>
              <a:rPr lang="en-GB" b="1" i="0" u="sng" dirty="0">
                <a:solidFill>
                  <a:srgbClr val="E6851E"/>
                </a:solidFill>
                <a:effectLst/>
                <a:latin typeface="Segoe UI" panose="020B0502040204020203" pitchFamily="34" charset="0"/>
              </a:rPr>
              <a:t> (both cognates).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iii) </a:t>
            </a:r>
            <a:r>
              <a:rPr lang="en-GB" b="1" dirty="0" err="1"/>
              <a:t>Eduqas</a:t>
            </a:r>
            <a:r>
              <a:rPr lang="en-GB" b="1" dirty="0"/>
              <a:t> list does not have </a:t>
            </a:r>
            <a:r>
              <a:rPr lang="en-GB" b="1" u="sng" dirty="0" err="1"/>
              <a:t>po</a:t>
            </a:r>
            <a:r>
              <a:rPr lang="en-GB" b="1" i="0" u="sng" dirty="0" err="1">
                <a:solidFill>
                  <a:srgbClr val="E6851E"/>
                </a:solidFill>
                <a:effectLst/>
                <a:latin typeface="Segoe UI" panose="020B0502040204020203" pitchFamily="34" charset="0"/>
              </a:rPr>
              <a:t>ème</a:t>
            </a:r>
            <a:r>
              <a:rPr lang="en-GB" b="1" i="0" u="sng" dirty="0">
                <a:solidFill>
                  <a:srgbClr val="E6851E"/>
                </a:solidFill>
                <a:effectLst/>
                <a:latin typeface="Segoe UI" panose="020B0502040204020203" pitchFamily="34" charset="0"/>
              </a:rPr>
              <a:t>, </a:t>
            </a:r>
            <a:r>
              <a:rPr lang="en-GB" b="1" u="sng" dirty="0" err="1"/>
              <a:t>po</a:t>
            </a:r>
            <a:r>
              <a:rPr lang="en-GB" b="1" i="0" u="sng" dirty="0" err="1">
                <a:solidFill>
                  <a:srgbClr val="E6851E"/>
                </a:solidFill>
                <a:effectLst/>
                <a:latin typeface="Segoe UI" panose="020B0502040204020203" pitchFamily="34" charset="0"/>
              </a:rPr>
              <a:t>ète</a:t>
            </a:r>
            <a:r>
              <a:rPr lang="en-GB" b="1" i="0" u="sng" dirty="0">
                <a:solidFill>
                  <a:srgbClr val="E6851E"/>
                </a:solidFill>
                <a:effectLst/>
                <a:latin typeface="Segoe UI" panose="020B0502040204020203" pitchFamily="34" charset="0"/>
              </a:rPr>
              <a:t> (both </a:t>
            </a:r>
            <a:r>
              <a:rPr lang="en-GB" b="1" i="0" u="sng">
                <a:solidFill>
                  <a:srgbClr val="E6851E"/>
                </a:solidFill>
                <a:effectLst/>
                <a:latin typeface="Segoe UI" panose="020B0502040204020203" pitchFamily="34" charset="0"/>
              </a:rPr>
              <a:t>cognates).</a:t>
            </a:r>
            <a:endParaRPr lang="en-GB" b="1" i="0" u="sng" dirty="0">
              <a:solidFill>
                <a:srgbClr val="E6851E"/>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(lesson 1) </a:t>
            </a:r>
          </a:p>
          <a:p>
            <a:r>
              <a:rPr lang="en-GB" dirty="0"/>
              <a:t>Introducing SSC [-</a:t>
            </a:r>
            <a:r>
              <a:rPr lang="en-GB" dirty="0" err="1"/>
              <a:t>tion</a:t>
            </a:r>
            <a:r>
              <a:rPr lang="en-GB" dirty="0"/>
              <a:t>]</a:t>
            </a:r>
          </a:p>
          <a:p>
            <a:r>
              <a:rPr lang="en-GB" dirty="0"/>
              <a:t>Consolidating -ER verbs with je, </a:t>
            </a:r>
            <a:r>
              <a:rPr lang="en-GB" dirty="0" err="1"/>
              <a:t>tu</a:t>
            </a:r>
            <a:r>
              <a:rPr lang="en-GB" dirty="0"/>
              <a:t> il/</a:t>
            </a:r>
            <a:r>
              <a:rPr lang="en-GB" dirty="0" err="1"/>
              <a:t>elle</a:t>
            </a:r>
            <a:endParaRPr lang="en-GB" dirty="0"/>
          </a:p>
          <a:p>
            <a:r>
              <a:rPr lang="en-GB" baseline="0" dirty="0"/>
              <a:t>Introducing present simple vs present continuous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French): </a:t>
            </a:r>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1.2.4 </a:t>
            </a:r>
            <a:r>
              <a:rPr lang="en-GB" sz="1200" b="0" i="0" u="none" strike="noStrike" kern="1200" cap="none" dirty="0">
                <a:solidFill>
                  <a:schemeClr val="tx1"/>
                </a:solidFill>
                <a:effectLst/>
                <a:latin typeface="+mn-lt"/>
                <a:ea typeface="Calibri"/>
                <a:cs typeface="Calibri"/>
                <a:sym typeface="Calibri"/>
              </a:rPr>
              <a:t>-</a:t>
            </a:r>
            <a:r>
              <a:rPr lang="en-GB" sz="1200" b="1" i="0" u="none" strike="noStrike" kern="1200" cap="none" dirty="0">
                <a:solidFill>
                  <a:schemeClr val="tx1"/>
                </a:solidFill>
                <a:effectLst/>
                <a:latin typeface="+mn-lt"/>
                <a:ea typeface="Calibri"/>
                <a:cs typeface="Calibri"/>
                <a:sym typeface="Calibri"/>
              </a:rPr>
              <a:t> </a:t>
            </a:r>
            <a:r>
              <a:rPr lang="fr-FR" dirty="0"/>
              <a:t>demander [80], donner [46], montrer [108], penser [116], cadeau [2298], exemple [259], raison [72], aujourd'hui [233], normalement [2018], que</a:t>
            </a:r>
            <a:r>
              <a:rPr lang="fr-FR" baseline="30000" dirty="0"/>
              <a:t>1</a:t>
            </a:r>
            <a:r>
              <a:rPr lang="fr-FR" dirty="0"/>
              <a:t> [9], à</a:t>
            </a:r>
            <a:r>
              <a:rPr lang="fr-FR" baseline="30000" dirty="0"/>
              <a:t>2</a:t>
            </a:r>
            <a:r>
              <a:rPr lang="fr-FR" dirty="0"/>
              <a:t> [4]</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1.2.1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ciel [1538], couleur [1211], poème [3031], poète [2307], rêve [1313], vague [1493], bleu [1216], jaune [2585], rouge [987], vert [1060], comme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1.1.3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 [8], ai [8], avoir [8], ce (c') [12], animal [1002], chambre [633], chien [1744], chose [125], idée [239], portable [4002], règle1 [488], bon [94], un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 qui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baseline="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solution to the exercise. Answers appear animated</a:t>
            </a:r>
            <a:r>
              <a:rPr lang="en-GB" baseline="0" dirty="0"/>
              <a:t> one by one (in the sequence top to bottom for each column, from left to right) upon successive mouse clicks.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671902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B: remaining vocabulary in the set.</a:t>
            </a:r>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448663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per slide A</a:t>
            </a:r>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29159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a:t>
            </a:r>
            <a:r>
              <a:rPr lang="en-GB" b="0" baseline="0" dirty="0"/>
              <a:t>(6 slides)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depending on the needs of the class and the time available, you may wish to choose just one or two verbs to focus on.</a:t>
            </a:r>
            <a:endParaRPr lang="en-GB" b="0" baseline="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lang="en-GB" dirty="0"/>
              <a:t>Introducing the verb </a:t>
            </a:r>
            <a:r>
              <a:rPr lang="en-GB" i="1" dirty="0"/>
              <a:t>donner </a:t>
            </a:r>
            <a:r>
              <a:rPr lang="en-GB" dirty="0"/>
              <a:t>more explicitly. </a:t>
            </a:r>
            <a:r>
              <a:rPr lang="en-GB" i="1" dirty="0"/>
              <a:t>Donner</a:t>
            </a:r>
            <a:r>
              <a:rPr lang="en-GB" dirty="0"/>
              <a:t> is one of the 25 most frequently used verbs in French. All 25 most frequent verbs will be introduced early on using the same format. Both long form (infinitive) and short form (3</a:t>
            </a:r>
            <a:r>
              <a:rPr lang="en-GB" baseline="30000" dirty="0"/>
              <a:t>rd</a:t>
            </a:r>
            <a:r>
              <a:rPr lang="en-GB" dirty="0"/>
              <a:t> person singular) are introduced in order to familiarise students with the various forms of the same verb.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endParaRPr lang="en-GB" b="1" dirty="0"/>
          </a:p>
          <a:p>
            <a:r>
              <a:rPr lang="en-GB" b="0" dirty="0"/>
              <a:t>1. Bring up the word </a:t>
            </a:r>
            <a:r>
              <a:rPr lang="en-GB" b="0" i="1" dirty="0"/>
              <a:t>donner</a:t>
            </a:r>
            <a:r>
              <a:rPr lang="en-GB" b="0" dirty="0"/>
              <a:t> on its own, say</a:t>
            </a:r>
            <a:r>
              <a:rPr lang="en-GB" b="0" baseline="0" dirty="0"/>
              <a:t> it, students repeat it, and remind them of the phonics.</a:t>
            </a:r>
          </a:p>
          <a:p>
            <a:r>
              <a:rPr lang="en-GB" b="0" baseline="0" dirty="0"/>
              <a:t>2. </a:t>
            </a:r>
            <a:r>
              <a:rPr lang="en-GB" dirty="0"/>
              <a:t>Try to elicit the meaning from the students.</a:t>
            </a:r>
          </a:p>
          <a:p>
            <a:r>
              <a:rPr lang="en-GB" dirty="0"/>
              <a:t>3.</a:t>
            </a:r>
            <a:r>
              <a:rPr lang="en-GB" b="0" baseline="0" dirty="0"/>
              <a:t> Bring up the picture, and e</a:t>
            </a:r>
            <a:r>
              <a:rPr lang="en-GB" baseline="0" dirty="0"/>
              <a:t>stablish the meaning of the word in English, clearly, i.e., ‘to give’. </a:t>
            </a:r>
            <a:br>
              <a:rPr lang="en-GB" baseline="0" dirty="0"/>
            </a:br>
            <a:r>
              <a:rPr lang="en-GB" baseline="0" dirty="0"/>
              <a:t>4. Bring up the short form </a:t>
            </a:r>
            <a:r>
              <a:rPr lang="en-GB" i="1" baseline="0" dirty="0" err="1"/>
              <a:t>donne</a:t>
            </a:r>
            <a:r>
              <a:rPr lang="en-GB" i="1" baseline="0" dirty="0"/>
              <a:t>, </a:t>
            </a:r>
            <a:r>
              <a:rPr lang="en-GB" i="0" baseline="0" dirty="0"/>
              <a:t>say it, students repeat it. Try to elicit the meaning from the students. </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06610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14</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424497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502697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p:txBody>
      </p:sp>
      <p:sp>
        <p:nvSpPr>
          <p:cNvPr id="4" name="Slide Number Placeholder 3"/>
          <p:cNvSpPr>
            <a:spLocks noGrp="1"/>
          </p:cNvSpPr>
          <p:nvPr>
            <p:ph type="sldNum" sz="quarter" idx="5"/>
          </p:nvPr>
        </p:nvSpPr>
        <p:spPr/>
        <p:txBody>
          <a:bodyPr/>
          <a:lstStyle/>
          <a:p>
            <a:fld id="{051212F4-EB5A-464B-92EC-DACFCB1CC2CD}" type="slidenum">
              <a:rPr lang="en-GB">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167960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32957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429634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r>
              <a:rPr lang="en-GB" b="1" dirty="0"/>
              <a:t>Aim: </a:t>
            </a:r>
            <a:r>
              <a:rPr lang="en-GB" b="0" dirty="0"/>
              <a:t>to describe and explain the metal</a:t>
            </a:r>
            <a:r>
              <a:rPr lang="en-GB" dirty="0"/>
              <a:t>anguage (</a:t>
            </a:r>
            <a:r>
              <a:rPr lang="en-GB" b="1" dirty="0"/>
              <a:t>present simple</a:t>
            </a:r>
            <a:r>
              <a:rPr lang="en-GB" dirty="0"/>
              <a:t>, </a:t>
            </a:r>
            <a:r>
              <a:rPr lang="en-GB" b="1" dirty="0"/>
              <a:t>present continuous </a:t>
            </a:r>
            <a:r>
              <a:rPr lang="en-GB" dirty="0"/>
              <a:t>and </a:t>
            </a:r>
            <a:r>
              <a:rPr lang="en-GB" b="1" dirty="0"/>
              <a:t>adverbs</a:t>
            </a:r>
            <a:r>
              <a:rPr lang="en-GB" dirty="0"/>
              <a:t>) used to talk about verbs in this and subsequent sequences. </a:t>
            </a:r>
            <a:endParaRPr lang="en-GB" b="1" dirty="0"/>
          </a:p>
          <a:p>
            <a:endParaRPr lang="en-GB" b="1" dirty="0"/>
          </a:p>
          <a:p>
            <a:r>
              <a:rPr lang="en-GB" b="1" dirty="0"/>
              <a:t>Procedure: </a:t>
            </a:r>
          </a:p>
          <a:p>
            <a:pPr marL="228600" indent="-228600">
              <a:buAutoNum type="arabicPeriod"/>
            </a:pPr>
            <a:r>
              <a:rPr lang="en-GB" b="0" dirty="0"/>
              <a:t>Click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Highlight the distinction between present simple for </a:t>
            </a:r>
            <a:r>
              <a:rPr lang="en-GB" b="1" dirty="0"/>
              <a:t>routine actions</a:t>
            </a:r>
            <a:r>
              <a:rPr lang="en-GB" b="0" dirty="0"/>
              <a:t> and present continuous for </a:t>
            </a:r>
            <a:r>
              <a:rPr lang="en-GB" b="1" dirty="0"/>
              <a:t>current/ongoing actions.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Stress the fact that the BE + -</a:t>
            </a:r>
            <a:r>
              <a:rPr lang="en-GB" dirty="0" err="1"/>
              <a:t>ing</a:t>
            </a:r>
            <a:r>
              <a:rPr lang="en-GB" dirty="0"/>
              <a:t> form is an English construction only. ‘</a:t>
            </a:r>
            <a:r>
              <a:rPr lang="en-GB" dirty="0" err="1"/>
              <a:t>Être</a:t>
            </a:r>
            <a:r>
              <a:rPr lang="en-GB" dirty="0"/>
              <a:t>’ cannot be used with a verb this way.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28600" indent="-228600">
              <a:buAutoNum type="arabicPeriod"/>
            </a:pPr>
            <a:endParaRPr lang="en-GB" b="0" dirty="0"/>
          </a:p>
          <a:p>
            <a:pPr marL="228600" indent="-228600">
              <a:buAutoNum type="arabicPeriod"/>
            </a:pP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93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tion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a:t>
            </a:r>
            <a:r>
              <a:rPr lang="en-GB" dirty="0"/>
              <a:t>o wave one’s hand in front of</a:t>
            </a:r>
            <a:r>
              <a:rPr lang="en-GB" baseline="0" dirty="0"/>
              <a:t> oneself to indicate not to proceed.</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tion</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attention </a:t>
            </a:r>
            <a:r>
              <a:rPr lang="en-GB" b="0" baseline="0" dirty="0"/>
              <a:t>[482</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810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connect temporal adverbs with tense.</a:t>
            </a:r>
            <a:endParaRPr lang="en-GB" b="1" dirty="0"/>
          </a:p>
          <a:p>
            <a:endParaRPr lang="en-GB" b="1" dirty="0"/>
          </a:p>
          <a:p>
            <a:r>
              <a:rPr lang="en-GB" b="1" dirty="0"/>
              <a:t>Procedure: </a:t>
            </a:r>
          </a:p>
          <a:p>
            <a:pPr marL="0" indent="0">
              <a:buNone/>
            </a:pPr>
            <a:r>
              <a:rPr lang="en-GB" b="0" baseline="0" dirty="0"/>
              <a:t>Students read the sentences and choose the correct tense (present simple or continuous) according to the temporal adverb.</a:t>
            </a:r>
          </a:p>
          <a:p>
            <a:pPr marL="0" indent="0">
              <a:buNone/>
            </a:pPr>
            <a:r>
              <a:rPr lang="en-GB" b="1" baseline="0" dirty="0"/>
              <a:t>Note</a:t>
            </a:r>
            <a:r>
              <a:rPr lang="en-GB" b="0" baseline="0" dirty="0"/>
              <a:t>: there is no need for writing in this activity; take responses orally as it is preparation for the target language activities that follow.</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82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clarify which form of the English present tense is indicated by ‘</a:t>
            </a:r>
            <a:r>
              <a:rPr lang="en-GB" b="0" baseline="0" dirty="0" err="1"/>
              <a:t>chaque</a:t>
            </a:r>
            <a:r>
              <a:rPr lang="en-GB" b="0" baseline="0" dirty="0"/>
              <a:t> </a:t>
            </a:r>
            <a:r>
              <a:rPr lang="en-GB" b="0" baseline="0" dirty="0" err="1"/>
              <a:t>semaine</a:t>
            </a:r>
            <a:r>
              <a:rPr lang="en-GB" b="0" baseline="0" dirty="0"/>
              <a:t>’ and ‘</a:t>
            </a:r>
            <a:r>
              <a:rPr lang="en-GB" b="0" baseline="0" dirty="0" err="1"/>
              <a:t>en</a:t>
            </a:r>
            <a:r>
              <a:rPr lang="en-GB" b="0" baseline="0" dirty="0"/>
              <a:t> </a:t>
            </a:r>
            <a:r>
              <a:rPr lang="en-GB" b="0" baseline="0" dirty="0" err="1"/>
              <a:t>ce</a:t>
            </a:r>
            <a:r>
              <a:rPr lang="en-GB" b="0" baseline="0" dirty="0"/>
              <a:t> moment’, then ‘</a:t>
            </a:r>
            <a:r>
              <a:rPr lang="en-GB" b="0" baseline="0" dirty="0" err="1"/>
              <a:t>normalement</a:t>
            </a:r>
            <a:r>
              <a:rPr lang="en-GB" b="0" baseline="0" dirty="0"/>
              <a:t>’ and ‘</a:t>
            </a:r>
            <a:r>
              <a:rPr lang="en-GB" b="0" baseline="0" dirty="0" err="1"/>
              <a:t>aujourd’hui</a:t>
            </a:r>
            <a:r>
              <a:rPr lang="en-GB" b="0" baseline="0" dirty="0"/>
              <a:t>’.</a:t>
            </a:r>
            <a:br>
              <a:rPr lang="en-GB" baseline="0" dirty="0"/>
            </a:br>
            <a:endParaRPr lang="en-GB" b="1" dirty="0"/>
          </a:p>
          <a:p>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pronunciation and English meaning from students of ‘</a:t>
            </a:r>
            <a:r>
              <a:rPr lang="en-GB" dirty="0" err="1"/>
              <a:t>chaque</a:t>
            </a:r>
            <a:r>
              <a:rPr lang="en-GB" dirty="0"/>
              <a:t> </a:t>
            </a:r>
            <a:r>
              <a:rPr lang="en-GB" dirty="0" err="1"/>
              <a:t>semaine</a:t>
            </a:r>
            <a:r>
              <a:rPr lang="en-GB" dirty="0"/>
              <a:t>’ and ‘</a:t>
            </a:r>
            <a:r>
              <a:rPr lang="en-GB" dirty="0" err="1"/>
              <a:t>en</a:t>
            </a:r>
            <a:r>
              <a:rPr lang="en-GB" dirty="0"/>
              <a:t> </a:t>
            </a:r>
            <a:r>
              <a:rPr lang="en-GB" dirty="0" err="1"/>
              <a:t>ce</a:t>
            </a:r>
            <a:r>
              <a:rPr lang="en-GB" dirty="0"/>
              <a:t> moment’, then ‘</a:t>
            </a:r>
            <a:r>
              <a:rPr lang="en-GB" dirty="0" err="1"/>
              <a:t>normalement</a:t>
            </a:r>
            <a:r>
              <a:rPr lang="en-GB" dirty="0"/>
              <a:t>’ and ‘</a:t>
            </a:r>
            <a:r>
              <a:rPr lang="en-GB" dirty="0" err="1"/>
              <a:t>aujourd’hui</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Clarify that </a:t>
            </a:r>
            <a:r>
              <a:rPr lang="en-GB" b="0" baseline="0" dirty="0"/>
              <a:t>‘</a:t>
            </a:r>
            <a:r>
              <a:rPr lang="en-GB" b="0" baseline="0" dirty="0" err="1"/>
              <a:t>chaque</a:t>
            </a:r>
            <a:r>
              <a:rPr lang="en-GB" b="0" baseline="0" dirty="0"/>
              <a:t> </a:t>
            </a:r>
            <a:r>
              <a:rPr lang="en-GB" b="0" baseline="0" dirty="0" err="1"/>
              <a:t>semaine</a:t>
            </a:r>
            <a:r>
              <a:rPr lang="en-GB" b="0" baseline="0" dirty="0"/>
              <a:t>’ and ‘</a:t>
            </a:r>
            <a:r>
              <a:rPr lang="en-GB" b="0" baseline="0" dirty="0" err="1"/>
              <a:t>normalement</a:t>
            </a:r>
            <a:r>
              <a:rPr lang="en-GB" b="0" baseline="0" dirty="0"/>
              <a:t>’ indicates routine action and require </a:t>
            </a:r>
            <a:r>
              <a:rPr lang="en-GB" dirty="0"/>
              <a:t>present simple in English </a:t>
            </a:r>
            <a:r>
              <a:rPr lang="en-GB" b="0" dirty="0"/>
              <a:t>and </a:t>
            </a:r>
            <a:r>
              <a:rPr lang="en-GB" dirty="0"/>
              <a:t>‘</a:t>
            </a:r>
            <a:r>
              <a:rPr lang="en-GB" dirty="0" err="1"/>
              <a:t>en</a:t>
            </a:r>
            <a:r>
              <a:rPr lang="en-GB" dirty="0"/>
              <a:t> </a:t>
            </a:r>
            <a:r>
              <a:rPr lang="en-GB" dirty="0" err="1"/>
              <a:t>ce</a:t>
            </a:r>
            <a:r>
              <a:rPr lang="en-GB" dirty="0"/>
              <a:t> moment’ and ‘</a:t>
            </a:r>
            <a:r>
              <a:rPr lang="en-GB" dirty="0" err="1"/>
              <a:t>aujourd’hui</a:t>
            </a:r>
            <a:r>
              <a:rPr lang="en-GB" dirty="0"/>
              <a:t>’ indicate </a:t>
            </a:r>
            <a:r>
              <a:rPr lang="en-GB" b="0" dirty="0"/>
              <a:t>current/ongoing actions or plans</a:t>
            </a:r>
            <a:r>
              <a:rPr lang="en-GB" b="0" baseline="0" dirty="0"/>
              <a:t> and require </a:t>
            </a:r>
            <a:r>
              <a:rPr lang="en-GB" b="0" dirty="0"/>
              <a:t>present continuous in</a:t>
            </a:r>
            <a:r>
              <a:rPr lang="en-GB" b="0" baseline="0" dirty="0"/>
              <a:t> English.</a:t>
            </a:r>
            <a:endParaRPr lang="en-GB" dirty="0"/>
          </a:p>
          <a:p>
            <a:endParaRPr lang="en-GB" b="1"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414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8 minutes</a:t>
            </a:r>
          </a:p>
          <a:p>
            <a:endParaRPr lang="en-GB" baseline="0" dirty="0"/>
          </a:p>
          <a:p>
            <a:r>
              <a:rPr lang="en-GB" b="1" baseline="0" dirty="0"/>
              <a:t>Aim: </a:t>
            </a:r>
            <a:r>
              <a:rPr lang="en-GB" baseline="0" dirty="0"/>
              <a:t>to raise students’ awareness about the ambiguity of the French present tense. This activity should give rise to lots of talk about the two English forms. </a:t>
            </a:r>
          </a:p>
          <a:p>
            <a:endParaRPr lang="en-GB" baseline="0" dirty="0"/>
          </a:p>
          <a:p>
            <a:r>
              <a:rPr lang="en-GB" dirty="0"/>
              <a:t>1. Ask </a:t>
            </a:r>
            <a:r>
              <a:rPr lang="en-GB" baseline="0" dirty="0"/>
              <a:t>learners to consider whether they would translate the French present tense verb in each sentence with the </a:t>
            </a:r>
            <a:r>
              <a:rPr lang="en-GB" b="1" baseline="0" dirty="0"/>
              <a:t>simple present </a:t>
            </a:r>
            <a:r>
              <a:rPr lang="en-GB" baseline="0" dirty="0"/>
              <a:t>or the </a:t>
            </a:r>
            <a:r>
              <a:rPr lang="en-GB" b="1" baseline="0" dirty="0"/>
              <a:t>present continuous </a:t>
            </a:r>
            <a:r>
              <a:rPr lang="en-GB" baseline="0" dirty="0"/>
              <a:t>meaning. </a:t>
            </a:r>
          </a:p>
          <a:p>
            <a:r>
              <a:rPr lang="en-GB" baseline="0" dirty="0"/>
              <a:t>2. Students write 1-6 and the translations they think ‘feel right’. </a:t>
            </a:r>
          </a:p>
          <a:p>
            <a:r>
              <a:rPr lang="en-GB" baseline="0" dirty="0"/>
              <a:t>3. Answers are provided via animated ovals which appear upon clicking the mouse. In each case, discuss the reason behind the answer. It is the adverb meaning that will prompt students to select the most natural present tense translation.</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i="0" baseline="0" dirty="0"/>
              <a:t>football</a:t>
            </a:r>
            <a:r>
              <a:rPr lang="en-GB" i="1" baseline="0" dirty="0"/>
              <a:t> </a:t>
            </a:r>
            <a:r>
              <a:rPr lang="en-GB" i="0" baseline="0" dirty="0"/>
              <a:t>[2602]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899099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Basic translation</a:t>
            </a:r>
            <a:r>
              <a:rPr lang="en-GB" b="0" baseline="0" dirty="0"/>
              <a:t> exercise to practise present tenses, using vocabulary from this week’s new and revisited 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baseline="0" dirty="0"/>
              <a:t>Students write 1-8 and decide whether the simple or continuous translation is needed based on the use of </a:t>
            </a:r>
            <a:r>
              <a:rPr lang="en-GB" b="0" i="0" baseline="0" dirty="0" err="1"/>
              <a:t>normalement</a:t>
            </a:r>
            <a:r>
              <a:rPr lang="en-GB" b="0" i="0" baseline="0" dirty="0"/>
              <a:t> or </a:t>
            </a:r>
            <a:r>
              <a:rPr lang="en-GB" b="0" i="0" baseline="0" dirty="0" err="1"/>
              <a:t>aujourd’hui</a:t>
            </a:r>
            <a:r>
              <a:rPr lang="en-GB" b="0" i="0" baseline="0" dirty="0"/>
              <a:t>. </a:t>
            </a:r>
            <a:r>
              <a:rPr lang="en-GB" b="0" i="0" dirty="0"/>
              <a:t>Teacher</a:t>
            </a:r>
            <a:r>
              <a:rPr lang="en-GB" b="0" dirty="0"/>
              <a:t> reminds students</a:t>
            </a:r>
            <a:r>
              <a:rPr lang="en-GB" baseline="0" dirty="0"/>
              <a:t> that the French tense is the same throughout, and that students will have to listen out for the </a:t>
            </a:r>
            <a:r>
              <a:rPr lang="en-GB" b="1" baseline="0" dirty="0"/>
              <a:t>time phrases</a:t>
            </a:r>
            <a:r>
              <a:rPr lang="en-GB" baseline="0" dirty="0"/>
              <a:t> in French to find out this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Answers are revealed on clicks. Teacher explains that the time phrases are not given in the English because the </a:t>
            </a:r>
            <a:r>
              <a:rPr lang="en-GB" b="1" baseline="0" dirty="0"/>
              <a:t>verb tense </a:t>
            </a:r>
            <a:r>
              <a:rPr lang="en-GB" b="0" baseline="0" dirty="0"/>
              <a:t>provides information about whether things happen routinely, or are ongoing right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Amir </a:t>
            </a:r>
            <a:r>
              <a:rPr lang="en-GB" sz="1200" b="0" i="0" u="none" strike="noStrike" kern="1200" cap="none" dirty="0" err="1">
                <a:solidFill>
                  <a:schemeClr val="tx1"/>
                </a:solidFill>
                <a:effectLst/>
                <a:latin typeface="+mn-lt"/>
                <a:ea typeface="Calibri"/>
                <a:cs typeface="Calibri"/>
                <a:sym typeface="Calibri"/>
              </a:rPr>
              <a:t>demande</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cadeau</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normalement</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Bilal </a:t>
            </a:r>
            <a:r>
              <a:rPr lang="en-GB" sz="1200" b="0" i="0" u="none" strike="noStrike" kern="1200" cap="none" dirty="0" err="1">
                <a:solidFill>
                  <a:schemeClr val="tx1"/>
                </a:solidFill>
                <a:effectLst/>
                <a:latin typeface="+mn-lt"/>
                <a:ea typeface="Calibri"/>
                <a:cs typeface="Calibri"/>
                <a:sym typeface="Calibri"/>
              </a:rPr>
              <a:t>pense</a:t>
            </a:r>
            <a:r>
              <a:rPr lang="en-GB" sz="1200" b="0" i="0" u="none" strike="noStrike" kern="1200" cap="none" dirty="0">
                <a:solidFill>
                  <a:schemeClr val="tx1"/>
                </a:solidFill>
                <a:effectLst/>
                <a:latin typeface="+mn-lt"/>
                <a:ea typeface="Calibri"/>
                <a:cs typeface="Calibri"/>
                <a:sym typeface="Calibri"/>
              </a:rPr>
              <a:t> que </a:t>
            </a:r>
            <a:r>
              <a:rPr lang="en-GB" sz="1200" b="0" i="0" u="none" strike="noStrike" kern="1200" cap="none" dirty="0" err="1">
                <a:solidFill>
                  <a:schemeClr val="tx1"/>
                </a:solidFill>
                <a:effectLst/>
                <a:latin typeface="+mn-lt"/>
                <a:ea typeface="Calibri"/>
                <a:cs typeface="Calibri"/>
                <a:sym typeface="Calibri"/>
              </a:rPr>
              <a:t>c’est</a:t>
            </a:r>
            <a:r>
              <a:rPr lang="en-GB" sz="1200" b="0" i="0" u="none" strike="noStrike" kern="1200" cap="none" dirty="0">
                <a:solidFill>
                  <a:schemeClr val="tx1"/>
                </a:solidFill>
                <a:effectLst/>
                <a:latin typeface="+mn-lt"/>
                <a:ea typeface="Calibri"/>
                <a:cs typeface="Calibri"/>
                <a:sym typeface="Calibri"/>
              </a:rPr>
              <a:t> bon, </a:t>
            </a:r>
            <a:r>
              <a:rPr lang="en-GB" sz="1200" b="0" i="0" u="none" strike="noStrike" kern="1200" cap="none" dirty="0" err="1">
                <a:solidFill>
                  <a:schemeClr val="tx1"/>
                </a:solidFill>
                <a:effectLst/>
                <a:latin typeface="+mn-lt"/>
                <a:ea typeface="Calibri"/>
                <a:cs typeface="Calibri"/>
                <a:sym typeface="Calibri"/>
              </a:rPr>
              <a:t>normalement</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Amir </a:t>
            </a:r>
            <a:r>
              <a:rPr lang="en-GB" sz="1200" b="0" i="0" u="none" strike="noStrike" kern="1200" cap="none" dirty="0" err="1">
                <a:solidFill>
                  <a:schemeClr val="tx1"/>
                </a:solidFill>
                <a:effectLst/>
                <a:latin typeface="+mn-lt"/>
                <a:ea typeface="Calibri"/>
                <a:cs typeface="Calibri"/>
                <a:sym typeface="Calibri"/>
              </a:rPr>
              <a:t>donne</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exemple</a:t>
            </a:r>
            <a:r>
              <a:rPr lang="en-GB" sz="1200" b="0" i="0" u="none" strike="noStrike" kern="1200" cap="none" dirty="0">
                <a:solidFill>
                  <a:schemeClr val="tx1"/>
                </a:solidFill>
                <a:effectLst/>
                <a:latin typeface="+mn-lt"/>
                <a:ea typeface="Calibri"/>
                <a:cs typeface="Calibri"/>
                <a:sym typeface="Calibri"/>
              </a:rPr>
              <a:t> à Bilal, </a:t>
            </a:r>
            <a:r>
              <a:rPr lang="en-GB" sz="1200" b="0" i="0" u="none" strike="noStrike" kern="1200" cap="none" dirty="0" err="1">
                <a:solidFill>
                  <a:schemeClr val="tx1"/>
                </a:solidFill>
                <a:effectLst/>
                <a:latin typeface="+mn-lt"/>
                <a:ea typeface="Calibri"/>
                <a:cs typeface="Calibri"/>
                <a:sym typeface="Calibri"/>
              </a:rPr>
              <a:t>normalement</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Bilal </a:t>
            </a:r>
            <a:r>
              <a:rPr lang="en-GB" sz="1200" b="0" i="0" u="none" strike="noStrike" kern="1200" cap="none" dirty="0" err="1">
                <a:solidFill>
                  <a:schemeClr val="tx1"/>
                </a:solidFill>
                <a:effectLst/>
                <a:latin typeface="+mn-lt"/>
                <a:ea typeface="Calibri"/>
                <a:cs typeface="Calibri"/>
                <a:sym typeface="Calibri"/>
              </a:rPr>
              <a:t>donne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une</a:t>
            </a:r>
            <a:r>
              <a:rPr lang="en-GB" sz="1200" b="0" i="0" u="none" strike="noStrike" kern="1200" cap="none" dirty="0">
                <a:solidFill>
                  <a:schemeClr val="tx1"/>
                </a:solidFill>
                <a:effectLst/>
                <a:latin typeface="+mn-lt"/>
                <a:ea typeface="Calibri"/>
                <a:cs typeface="Calibri"/>
                <a:sym typeface="Calibri"/>
              </a:rPr>
              <a:t> raison à</a:t>
            </a:r>
            <a:r>
              <a:rPr lang="ja-JP" altLang="en-US" sz="1200" b="0" i="0" u="none" strike="noStrike" kern="1200" cap="none" dirty="0">
                <a:solidFill>
                  <a:schemeClr val="tx1"/>
                </a:solidFill>
                <a:effectLst/>
                <a:latin typeface="+mn-lt"/>
                <a:ea typeface="Calibri"/>
                <a:cs typeface="Calibri"/>
                <a:sym typeface="Calibri"/>
              </a:rPr>
              <a:t> </a:t>
            </a:r>
            <a:r>
              <a:rPr lang="en-GB" altLang="ja-JP" sz="1200" b="0" i="0" u="none" strike="noStrike" kern="1200" cap="none" dirty="0">
                <a:solidFill>
                  <a:schemeClr val="tx1"/>
                </a:solidFill>
                <a:effectLst/>
                <a:latin typeface="+mn-lt"/>
                <a:ea typeface="Calibri"/>
                <a:cs typeface="Calibri"/>
                <a:sym typeface="Calibri"/>
              </a:rPr>
              <a:t>Amandine</a:t>
            </a:r>
            <a:r>
              <a:rPr lang="ja-JP" altLang="en-US"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aujourd’hui</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Amir </a:t>
            </a:r>
            <a:r>
              <a:rPr lang="en-GB" sz="1200" b="0" i="0" u="none" strike="noStrike" kern="1200" cap="none" dirty="0" err="1">
                <a:solidFill>
                  <a:schemeClr val="tx1"/>
                </a:solidFill>
                <a:effectLst/>
                <a:latin typeface="+mn-lt"/>
                <a:ea typeface="Calibri"/>
                <a:cs typeface="Calibri"/>
                <a:sym typeface="Calibri"/>
              </a:rPr>
              <a:t>demande</a:t>
            </a:r>
            <a:r>
              <a:rPr lang="en-GB" sz="1200" b="0" i="0" u="none" strike="noStrike" kern="1200" cap="none" dirty="0">
                <a:solidFill>
                  <a:schemeClr val="tx1"/>
                </a:solidFill>
                <a:effectLst/>
                <a:latin typeface="+mn-lt"/>
                <a:ea typeface="Calibri"/>
                <a:cs typeface="Calibri"/>
                <a:sym typeface="Calibri"/>
              </a:rPr>
              <a:t> un bateau </a:t>
            </a:r>
            <a:r>
              <a:rPr lang="en-GB" sz="1200" b="0" i="0" u="none" strike="noStrike" kern="1200" cap="none" dirty="0" err="1">
                <a:solidFill>
                  <a:schemeClr val="tx1"/>
                </a:solidFill>
                <a:effectLst/>
                <a:latin typeface="+mn-lt"/>
                <a:ea typeface="Calibri"/>
                <a:cs typeface="Calibri"/>
                <a:sym typeface="Calibri"/>
              </a:rPr>
              <a:t>aujourd’hui</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cap="none" dirty="0">
                <a:solidFill>
                  <a:schemeClr val="tx1"/>
                </a:solidFill>
                <a:effectLst/>
                <a:latin typeface="+mn-lt"/>
                <a:ea typeface="Calibri"/>
                <a:cs typeface="Calibri"/>
                <a:sym typeface="Calibri"/>
              </a:rPr>
              <a:t>Bilal </a:t>
            </a:r>
            <a:r>
              <a:rPr lang="en-GB" sz="1200" b="0" i="0" u="none" strike="noStrike" kern="1200" cap="none" dirty="0" err="1">
                <a:solidFill>
                  <a:schemeClr val="tx1"/>
                </a:solidFill>
                <a:effectLst/>
                <a:latin typeface="+mn-lt"/>
                <a:ea typeface="Calibri"/>
                <a:cs typeface="Calibri"/>
                <a:sym typeface="Calibri"/>
              </a:rPr>
              <a:t>montre</a:t>
            </a:r>
            <a:r>
              <a:rPr lang="en-GB" sz="1200" b="0" i="0" u="none" strike="noStrike" kern="1200" cap="none" dirty="0">
                <a:solidFill>
                  <a:schemeClr val="tx1"/>
                </a:solidFill>
                <a:effectLst/>
                <a:latin typeface="+mn-lt"/>
                <a:ea typeface="Calibri"/>
                <a:cs typeface="Calibri"/>
                <a:sym typeface="Calibri"/>
              </a:rPr>
              <a:t> un </a:t>
            </a:r>
            <a:r>
              <a:rPr lang="en-GB" sz="1200" b="0" i="0" u="none" strike="noStrike" kern="1200" cap="none" dirty="0" err="1">
                <a:solidFill>
                  <a:schemeClr val="tx1"/>
                </a:solidFill>
                <a:effectLst/>
                <a:latin typeface="+mn-lt"/>
                <a:ea typeface="Calibri"/>
                <a:cs typeface="Calibri"/>
                <a:sym typeface="Calibri"/>
              </a:rPr>
              <a:t>modèle</a:t>
            </a:r>
            <a:r>
              <a:rPr lang="en-GB" sz="1200" b="0" i="0" u="none" strike="noStrike" kern="1200" cap="none" dirty="0">
                <a:solidFill>
                  <a:schemeClr val="tx1"/>
                </a:solidFill>
                <a:effectLst/>
                <a:latin typeface="+mn-lt"/>
                <a:ea typeface="Calibri"/>
                <a:cs typeface="Calibri"/>
                <a:sym typeface="Calibri"/>
              </a:rPr>
              <a:t> à Amir </a:t>
            </a:r>
            <a:r>
              <a:rPr lang="en-GB" sz="1200" b="0" i="0" u="none" strike="noStrike" kern="1200" cap="none" dirty="0" err="1">
                <a:solidFill>
                  <a:schemeClr val="tx1"/>
                </a:solidFill>
                <a:effectLst/>
                <a:latin typeface="+mn-lt"/>
                <a:ea typeface="Calibri"/>
                <a:cs typeface="Calibri"/>
                <a:sym typeface="Calibri"/>
              </a:rPr>
              <a:t>aujourd’hui</a:t>
            </a:r>
            <a:r>
              <a:rPr lang="en-GB" sz="1200" b="0" i="0" u="none" strike="noStrike" kern="1200" cap="none" dirty="0">
                <a:solidFill>
                  <a:schemeClr val="tx1"/>
                </a:solidFill>
                <a:effectLst/>
                <a:latin typeface="+mn-lt"/>
                <a:ea typeface="Calibri"/>
                <a:cs typeface="Calibri"/>
                <a:sym typeface="Calibri"/>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484757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baseline="0" dirty="0">
                <a:solidFill>
                  <a:srgbClr val="105076"/>
                </a:solidFill>
                <a:latin typeface="Century Gothic" panose="020B0502020202020204" pitchFamily="34" charset="0"/>
              </a:rPr>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trike="noStrike"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dirty="0">
                <a:solidFill>
                  <a:srgbClr val="105076"/>
                </a:solidFill>
                <a:latin typeface="Century Gothic" panose="020B0502020202020204" pitchFamily="34" charset="0"/>
              </a:rPr>
              <a:t>Aim: </a:t>
            </a:r>
            <a:r>
              <a:rPr lang="en-GB" sz="1200" strike="noStrike" dirty="0">
                <a:solidFill>
                  <a:srgbClr val="105076"/>
                </a:solidFill>
                <a:latin typeface="Century Gothic" panose="020B0502020202020204" pitchFamily="34" charset="0"/>
              </a:rPr>
              <a:t>Introducing the different meanings of </a:t>
            </a:r>
            <a:r>
              <a:rPr lang="en-GB" sz="1200" i="1" strike="noStrike" dirty="0">
                <a:solidFill>
                  <a:srgbClr val="105076"/>
                </a:solidFill>
                <a:latin typeface="Century Gothic" panose="020B0502020202020204" pitchFamily="34" charset="0"/>
              </a:rPr>
              <a:t>à</a:t>
            </a:r>
            <a:r>
              <a:rPr lang="en-GB" sz="1200" i="0" strike="noStrike" dirty="0">
                <a:solidFill>
                  <a:srgbClr val="105076"/>
                </a:solidFill>
                <a:latin typeface="Century Gothic" panose="020B0502020202020204" pitchFamily="34" charset="0"/>
              </a:rPr>
              <a:t> with certain verbs.</a:t>
            </a:r>
            <a:r>
              <a:rPr lang="en-GB" sz="1200" strike="noStrike" dirty="0">
                <a:solidFill>
                  <a:srgbClr val="105076"/>
                </a:solidFill>
                <a:latin typeface="Century Gothic" panose="020B0502020202020204" pitchFamily="34" charset="0"/>
              </a:rPr>
              <a:t> Teacher to stress the fact that the</a:t>
            </a:r>
            <a:r>
              <a:rPr lang="en-GB" sz="1200" b="0" i="1" strike="noStrike" dirty="0">
                <a:solidFill>
                  <a:srgbClr val="105076"/>
                </a:solidFill>
                <a:latin typeface="Century Gothic" panose="020B0502020202020204" pitchFamily="34" charset="0"/>
              </a:rPr>
              <a:t> </a:t>
            </a:r>
            <a:r>
              <a:rPr lang="en-GB" sz="1200" b="0" i="1" dirty="0">
                <a:solidFill>
                  <a:srgbClr val="105076"/>
                </a:solidFill>
                <a:latin typeface="Century Gothic" panose="020B0502020202020204" pitchFamily="34" charset="0"/>
              </a:rPr>
              <a:t>à </a:t>
            </a:r>
            <a:r>
              <a:rPr lang="en-GB" sz="1200" b="0" dirty="0">
                <a:solidFill>
                  <a:srgbClr val="105076"/>
                </a:solidFill>
                <a:latin typeface="Century Gothic" panose="020B0502020202020204" pitchFamily="34" charset="0"/>
              </a:rPr>
              <a:t>cannot be dropped in French, and highlight the need for </a:t>
            </a:r>
            <a:r>
              <a:rPr lang="en-GB" sz="1200" b="0" i="1" dirty="0">
                <a:solidFill>
                  <a:srgbClr val="105076"/>
                </a:solidFill>
                <a:latin typeface="Century Gothic" panose="020B0502020202020204" pitchFamily="34" charset="0"/>
              </a:rPr>
              <a:t>à</a:t>
            </a:r>
            <a:r>
              <a:rPr lang="en-GB" sz="1200" b="0" i="0" dirty="0">
                <a:solidFill>
                  <a:srgbClr val="105076"/>
                </a:solidFill>
                <a:latin typeface="Century Gothic" panose="020B0502020202020204" pitchFamily="34" charset="0"/>
              </a:rPr>
              <a:t> in constructions with </a:t>
            </a:r>
            <a:r>
              <a:rPr lang="en-GB" sz="1200" b="0" i="1" dirty="0">
                <a:solidFill>
                  <a:srgbClr val="105076"/>
                </a:solidFill>
                <a:latin typeface="Century Gothic" panose="020B0502020202020204" pitchFamily="34" charset="0"/>
              </a:rPr>
              <a:t>demander</a:t>
            </a:r>
            <a:r>
              <a:rPr lang="en-GB" sz="1200" b="0" i="0" dirty="0">
                <a:solidFill>
                  <a:srgbClr val="105076"/>
                </a:solidFill>
                <a:latin typeface="Century Gothic" panose="020B0502020202020204" pitchFamily="34" charset="0"/>
              </a:rPr>
              <a:t>.</a:t>
            </a:r>
            <a:endParaRPr lang="en-GB" sz="1200" b="0" dirty="0">
              <a:solidFill>
                <a:srgbClr val="105076"/>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07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Practise different translations of preposition </a:t>
            </a:r>
            <a:r>
              <a:rPr lang="en-GB" sz="1200" b="0" dirty="0">
                <a:solidFill>
                  <a:srgbClr val="FF6600"/>
                </a:solidFill>
                <a:latin typeface="Century Gothic" panose="020B0502020202020204" pitchFamily="34" charset="0"/>
              </a:rPr>
              <a:t>à</a:t>
            </a:r>
            <a:r>
              <a:rPr lang="en-GB" b="0" i="0" dirty="0"/>
              <a:t>. Written recognition of some of the vocabulary in this week’s new and revisited sets.</a:t>
            </a:r>
            <a:endParaRPr lang="en-GB" b="1" dirty="0"/>
          </a:p>
          <a:p>
            <a:endParaRPr lang="en-GB" b="1" dirty="0"/>
          </a:p>
          <a:p>
            <a:r>
              <a:rPr lang="en-GB" b="1" dirty="0"/>
              <a:t>Procedure:</a:t>
            </a:r>
          </a:p>
          <a:p>
            <a:pPr marL="228600" indent="-228600">
              <a:buAutoNum type="arabicPeriod"/>
            </a:pPr>
            <a:r>
              <a:rPr lang="en-GB" b="0" dirty="0"/>
              <a:t>Students read the sentences and tick the relevant translation of </a:t>
            </a:r>
            <a:r>
              <a:rPr lang="en-GB" sz="1200" b="0" dirty="0">
                <a:solidFill>
                  <a:srgbClr val="FF6600"/>
                </a:solidFill>
                <a:latin typeface="Century Gothic" panose="020B0502020202020204" pitchFamily="34" charset="0"/>
              </a:rPr>
              <a:t>à based on context.</a:t>
            </a:r>
            <a:endParaRPr lang="en-GB" b="0" dirty="0"/>
          </a:p>
          <a:p>
            <a:pPr marL="228600" indent="-228600">
              <a:buAutoNum type="arabicPeriod"/>
            </a:pPr>
            <a:r>
              <a:rPr lang="en-GB" b="0" dirty="0"/>
              <a:t>Before revealing answers revealed on clicks, elicit full oral translations of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Attention should be drawn to the fact that the same preposition can be translated differently depending on the context, and </a:t>
            </a:r>
            <a:r>
              <a:rPr lang="en-GB" b="0" i="0" strike="noStrike" dirty="0"/>
              <a:t>highlight that in number 8, </a:t>
            </a:r>
            <a:r>
              <a:rPr lang="en-GB" b="0" i="1" strike="noStrike" dirty="0"/>
              <a:t>à</a:t>
            </a:r>
            <a:r>
              <a:rPr lang="en-GB" b="0" i="0" strike="noStrike" dirty="0"/>
              <a:t> implies the meaning ‘to’, although it does not translate directly into English.</a:t>
            </a:r>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gouvernement</a:t>
            </a:r>
            <a:r>
              <a:rPr lang="en-GB" baseline="0" dirty="0"/>
              <a:t> [160]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578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r>
              <a:rPr lang="en-GB" dirty="0"/>
              <a:t>Introducing SSC [-</a:t>
            </a:r>
            <a:r>
              <a:rPr lang="en-GB" dirty="0" err="1"/>
              <a:t>ien</a:t>
            </a:r>
            <a:r>
              <a:rPr lang="en-GB" dirty="0"/>
              <a:t>]</a:t>
            </a:r>
          </a:p>
          <a:p>
            <a:r>
              <a:rPr lang="en-GB" dirty="0"/>
              <a:t>Consolidating -ER verbs with je, </a:t>
            </a:r>
            <a:r>
              <a:rPr lang="en-GB" dirty="0" err="1"/>
              <a:t>tu</a:t>
            </a:r>
            <a:r>
              <a:rPr lang="en-GB" dirty="0"/>
              <a:t> il/</a:t>
            </a:r>
            <a:r>
              <a:rPr lang="en-GB" dirty="0" err="1"/>
              <a:t>elle</a:t>
            </a:r>
            <a:endParaRPr lang="en-GB" dirty="0"/>
          </a:p>
          <a:p>
            <a:r>
              <a:rPr lang="en-GB" baseline="0" dirty="0"/>
              <a:t>Consolidating present simple vs present continuous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French): </a:t>
            </a:r>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1.2.4 </a:t>
            </a:r>
            <a:r>
              <a:rPr lang="en-GB" sz="1200" b="0" i="0" u="none" strike="noStrike" kern="1200" cap="none" dirty="0">
                <a:solidFill>
                  <a:schemeClr val="tx1"/>
                </a:solidFill>
                <a:effectLst/>
                <a:latin typeface="+mn-lt"/>
                <a:ea typeface="Calibri"/>
                <a:cs typeface="Calibri"/>
                <a:sym typeface="Calibri"/>
              </a:rPr>
              <a:t>-</a:t>
            </a:r>
            <a:r>
              <a:rPr lang="en-GB" sz="1200" b="1" i="0" u="none" strike="noStrike" kern="1200" cap="none" dirty="0">
                <a:solidFill>
                  <a:schemeClr val="tx1"/>
                </a:solidFill>
                <a:effectLst/>
                <a:latin typeface="+mn-lt"/>
                <a:ea typeface="Calibri"/>
                <a:cs typeface="Calibri"/>
                <a:sym typeface="Calibri"/>
              </a:rPr>
              <a:t> </a:t>
            </a:r>
            <a:r>
              <a:rPr lang="fr-FR" dirty="0"/>
              <a:t>demander [80], donner [46], montrer [108], penser [116], cadeau [2298], exemple [259], raison [72], aujourd'hui [233], normalement [2018], que</a:t>
            </a:r>
            <a:r>
              <a:rPr lang="fr-FR" baseline="30000" dirty="0"/>
              <a:t>1</a:t>
            </a:r>
            <a:r>
              <a:rPr lang="fr-FR" dirty="0"/>
              <a:t> [9], à</a:t>
            </a:r>
            <a:r>
              <a:rPr lang="fr-FR" baseline="30000" dirty="0"/>
              <a:t>2</a:t>
            </a:r>
            <a:r>
              <a:rPr lang="fr-FR" dirty="0"/>
              <a:t> [4]</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1.2.1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ciel [1538], couleur [1211], poème [3031], poète [2307], rêve [1313], vague [1493], bleu [1216], jaune [2585], rouge [987], vert [1060], comme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1.1.3 </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 [8], ai [8], avoir [8], ce (c') [12], animal [1002], chambre [633], chien [1744], chose [125], idée [239], portable [4002], règle1 [488], bon [94], un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 qui ?[14]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465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a:t>
            </a:r>
            <a:r>
              <a:rPr lang="en-GB" b="0" noProof="0" dirty="0"/>
              <a:t>5</a:t>
            </a:r>
            <a:r>
              <a:rPr lang="en-GB" b="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to practise spoken production of 20 new and revisited words, in a low stakes but time-limited activity. </a:t>
            </a:r>
            <a:br>
              <a:rPr lang="en-GB" b="0" noProof="0" dirty="0"/>
            </a:br>
            <a:r>
              <a:rPr lang="en-GB" b="1" noProof="0" dirty="0"/>
              <a:t>Note: </a:t>
            </a:r>
            <a:r>
              <a:rPr lang="en-GB" b="0" noProof="0" dirty="0"/>
              <a:t>some words also appear elsewhere in this week’s activities, but this activity ensures that all words from this week’s revisited sets and not in other activities are practised.  </a:t>
            </a:r>
          </a:p>
          <a:p>
            <a:endParaRPr lang="en-GB" b="1" noProof="0" dirty="0"/>
          </a:p>
          <a:p>
            <a:r>
              <a:rPr lang="en-GB" b="1" noProof="0" dirty="0"/>
              <a:t>Procedure:</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Work from left to right, top to bottom on the word wall. Ask ‘blue’ </a:t>
            </a:r>
            <a:r>
              <a:rPr lang="en-GB" b="0" noProof="0" dirty="0" err="1"/>
              <a:t>c’est</a:t>
            </a:r>
            <a:r>
              <a:rPr lang="en-GB" b="0" noProof="0" dirty="0"/>
              <a:t> quoi </a:t>
            </a:r>
            <a:r>
              <a:rPr lang="en-GB" b="0" noProof="0" dirty="0" err="1"/>
              <a:t>en</a:t>
            </a:r>
            <a:r>
              <a:rPr lang="en-GB" b="0" noProof="0" dirty="0"/>
              <a:t> </a:t>
            </a:r>
            <a:r>
              <a:rPr lang="en-GB" b="0" noProof="0" dirty="0" err="1"/>
              <a:t>anglais</a:t>
            </a:r>
            <a:r>
              <a:rPr lang="en-GB" b="0" noProof="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start the 5-second animation.  Pupils say the French word before the animation finishes and reveals the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Continue with all words.</a:t>
            </a:r>
          </a:p>
        </p:txBody>
      </p:sp>
      <p:sp>
        <p:nvSpPr>
          <p:cNvPr id="4" name="Slide Number Placeholder 3"/>
          <p:cNvSpPr>
            <a:spLocks noGrp="1"/>
          </p:cNvSpPr>
          <p:nvPr>
            <p:ph type="sldNum" sz="quarter" idx="5"/>
          </p:nvPr>
        </p:nvSpPr>
        <p:spPr/>
        <p:txBody>
          <a:bodyPr/>
          <a:lstStyle/>
          <a:p>
            <a:fld id="{CB51D2E1-3F3E-47F5-A937-1D725FAAAF51}" type="slidenum">
              <a:rPr lang="en-GB" smtClean="0"/>
              <a:t>27</a:t>
            </a:fld>
            <a:endParaRPr lang="en-GB"/>
          </a:p>
        </p:txBody>
      </p:sp>
    </p:spTree>
    <p:extLst>
      <p:ext uri="{BB962C8B-B14F-4D97-AF65-F5344CB8AC3E}">
        <p14:creationId xmlns:p14="http://schemas.microsoft.com/office/powerpoint/2010/main" val="3932932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0736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5369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0378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11337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chien</a:t>
            </a:r>
            <a:r>
              <a:rPr lang="en-GB" baseline="0" dirty="0"/>
              <a:t> [1744]; </a:t>
            </a:r>
            <a:r>
              <a:rPr lang="en-GB" b="1" baseline="0" dirty="0" err="1"/>
              <a:t>rien</a:t>
            </a:r>
            <a:r>
              <a:rPr lang="en-GB" b="1" baseline="0" dirty="0"/>
              <a:t> </a:t>
            </a:r>
            <a:r>
              <a:rPr lang="en-GB" b="0" baseline="0" dirty="0"/>
              <a:t>[168]</a:t>
            </a:r>
            <a:r>
              <a:rPr lang="en-GB" baseline="0" dirty="0"/>
              <a:t> </a:t>
            </a:r>
            <a:r>
              <a:rPr lang="en-GB" b="1" baseline="0" dirty="0" err="1"/>
              <a:t>bientôt</a:t>
            </a:r>
            <a:r>
              <a:rPr lang="en-GB" baseline="0" dirty="0"/>
              <a:t> [1208]; </a:t>
            </a:r>
            <a:r>
              <a:rPr lang="en-GB" b="1" baseline="0" dirty="0" err="1"/>
              <a:t>ancien</a:t>
            </a:r>
            <a:r>
              <a:rPr lang="en-GB" baseline="0" dirty="0"/>
              <a:t> [392]; </a:t>
            </a:r>
            <a:r>
              <a:rPr lang="en-GB" b="1" baseline="0" dirty="0" err="1"/>
              <a:t>combien</a:t>
            </a:r>
            <a:r>
              <a:rPr lang="en-GB" b="1" baseline="0" dirty="0"/>
              <a:t>?</a:t>
            </a:r>
            <a:r>
              <a:rPr lang="en-GB" baseline="0" dirty="0"/>
              <a:t> [800]; </a:t>
            </a:r>
            <a:r>
              <a:rPr lang="en-GB" b="1" baseline="0" dirty="0"/>
              <a:t>bien </a:t>
            </a:r>
            <a:r>
              <a:rPr lang="en-GB" baseline="0" dirty="0"/>
              <a:t>[47].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4699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9311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5807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30 seconds (click début to begin timer)</a:t>
            </a:r>
            <a:endParaRPr lang="en-US" b="1" dirty="0"/>
          </a:p>
          <a:p>
            <a:endParaRPr lang="en-US" b="1" dirty="0"/>
          </a:p>
          <a:p>
            <a:r>
              <a:rPr lang="en-US" b="1" dirty="0"/>
              <a:t>Aim: </a:t>
            </a:r>
            <a:r>
              <a:rPr lang="en-US" b="0" dirty="0" err="1"/>
              <a:t>Practise</a:t>
            </a:r>
            <a:r>
              <a:rPr lang="en-US" b="0" dirty="0"/>
              <a:t> pronunciation of SSC [</a:t>
            </a:r>
            <a:r>
              <a:rPr lang="en-US" b="0" dirty="0" err="1"/>
              <a:t>tion</a:t>
            </a:r>
            <a:r>
              <a:rPr lang="en-US" b="0" dirty="0"/>
              <a:t>]</a:t>
            </a:r>
            <a:endParaRPr lang="en-US" b="1" dirty="0"/>
          </a:p>
          <a:p>
            <a:endParaRPr lang="en-US" b="1" dirty="0"/>
          </a:p>
          <a:p>
            <a:r>
              <a:rPr lang="en-US" b="1" dirty="0"/>
              <a:t>Procedure:</a:t>
            </a:r>
          </a:p>
          <a:p>
            <a:r>
              <a:rPr lang="en-US" b="0" dirty="0"/>
              <a:t>1. Click ‘début’ to start timer</a:t>
            </a:r>
          </a:p>
          <a:p>
            <a:r>
              <a:rPr lang="en-US" b="0" dirty="0"/>
              <a:t>2. Students have 30 seconds to accurately pronounce as many words as possible</a:t>
            </a:r>
          </a:p>
          <a:p>
            <a:r>
              <a:rPr lang="en-US" b="0" dirty="0"/>
              <a:t>3. Students can do this in pairs to check each others pronunciation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maintien</a:t>
            </a:r>
            <a:r>
              <a:rPr lang="en-GB" baseline="0" dirty="0"/>
              <a:t> [1819], </a:t>
            </a:r>
            <a:r>
              <a:rPr lang="en-GB" baseline="0" dirty="0" err="1"/>
              <a:t>technicien</a:t>
            </a:r>
            <a:r>
              <a:rPr lang="en-GB" baseline="0" dirty="0"/>
              <a:t> [2461], </a:t>
            </a:r>
            <a:r>
              <a:rPr lang="en-GB" baseline="0" dirty="0" err="1"/>
              <a:t>comédien</a:t>
            </a:r>
            <a:r>
              <a:rPr lang="en-GB" baseline="0" dirty="0"/>
              <a:t> [4253], </a:t>
            </a:r>
            <a:r>
              <a:rPr lang="en-GB" baseline="0" dirty="0" err="1"/>
              <a:t>chrétien</a:t>
            </a:r>
            <a:r>
              <a:rPr lang="en-GB" baseline="0" dirty="0"/>
              <a:t> [1895], </a:t>
            </a:r>
            <a:r>
              <a:rPr lang="en-GB" baseline="0" dirty="0" err="1"/>
              <a:t>gardien</a:t>
            </a:r>
            <a:r>
              <a:rPr lang="en-GB" baseline="0" dirty="0"/>
              <a:t> [1924], </a:t>
            </a:r>
            <a:r>
              <a:rPr lang="en-GB" baseline="0" dirty="0" err="1"/>
              <a:t>musicien</a:t>
            </a:r>
            <a:r>
              <a:rPr lang="en-GB" baseline="0" dirty="0"/>
              <a:t> [3100], </a:t>
            </a:r>
            <a:r>
              <a:rPr lang="en-GB" baseline="0" dirty="0" err="1"/>
              <a:t>politicien</a:t>
            </a:r>
            <a:r>
              <a:rPr lang="en-GB" baseline="0" dirty="0"/>
              <a:t> [3371], </a:t>
            </a:r>
            <a:r>
              <a:rPr lang="en-GB" baseline="0" dirty="0" err="1"/>
              <a:t>parisien</a:t>
            </a:r>
            <a:r>
              <a:rPr lang="en-GB" baseline="0" dirty="0"/>
              <a:t> [2549], </a:t>
            </a:r>
            <a:r>
              <a:rPr lang="en-GB" baseline="0" dirty="0" err="1"/>
              <a:t>entretien</a:t>
            </a:r>
            <a:r>
              <a:rPr lang="en-GB" baseline="0" dirty="0"/>
              <a:t> [1433], </a:t>
            </a:r>
            <a:r>
              <a:rPr lang="en-GB" baseline="0" dirty="0" err="1"/>
              <a:t>bienvenu</a:t>
            </a:r>
            <a:r>
              <a:rPr lang="en-GB" baseline="0" dirty="0"/>
              <a:t> [3714], </a:t>
            </a:r>
            <a:r>
              <a:rPr lang="en-GB" baseline="0" dirty="0" err="1"/>
              <a:t>égyptien</a:t>
            </a:r>
            <a:r>
              <a:rPr lang="en-GB" baseline="0" dirty="0"/>
              <a:t> [4137], </a:t>
            </a:r>
            <a:r>
              <a:rPr lang="en-GB" baseline="0" dirty="0" err="1"/>
              <a:t>comédien</a:t>
            </a:r>
            <a:r>
              <a:rPr lang="en-GB" baseline="0" dirty="0"/>
              <a:t> [4253], </a:t>
            </a:r>
            <a:r>
              <a:rPr lang="en-GB" baseline="0" dirty="0" err="1"/>
              <a:t>chirurgien</a:t>
            </a:r>
            <a:r>
              <a:rPr lang="en-GB" baseline="0" dirty="0"/>
              <a:t> [4787]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Introducing the use of different prepositions with </a:t>
            </a:r>
            <a:r>
              <a:rPr lang="en-GB" b="0" i="1" baseline="0" dirty="0" err="1"/>
              <a:t>penser</a:t>
            </a:r>
            <a:r>
              <a:rPr lang="en-GB" b="0" i="1" baseline="0" dirty="0"/>
              <a:t> </a:t>
            </a:r>
            <a:r>
              <a:rPr lang="en-GB" b="0" i="0" baseline="0" dirty="0"/>
              <a:t>(</a:t>
            </a:r>
            <a:r>
              <a:rPr lang="en-GB" b="0" i="1" baseline="0" dirty="0" err="1"/>
              <a:t>penser</a:t>
            </a:r>
            <a:r>
              <a:rPr lang="en-GB" b="0" baseline="0" dirty="0"/>
              <a:t> </a:t>
            </a:r>
            <a:r>
              <a:rPr lang="en-GB" b="0" i="1" baseline="0" dirty="0"/>
              <a:t>à </a:t>
            </a:r>
            <a:r>
              <a:rPr lang="en-GB" b="0" i="0" baseline="0" dirty="0"/>
              <a:t>vs </a:t>
            </a:r>
            <a:r>
              <a:rPr lang="en-GB" b="0" i="1" baseline="0" dirty="0" err="1"/>
              <a:t>penser</a:t>
            </a:r>
            <a:r>
              <a:rPr lang="en-GB" b="0" i="1" baseline="0" dirty="0"/>
              <a:t> que</a:t>
            </a:r>
            <a:r>
              <a:rPr lang="en-GB" b="0" i="0" baseline="0" dirty="0"/>
              <a:t>). Teacher to stress that the </a:t>
            </a:r>
            <a:r>
              <a:rPr lang="en-GB" b="0" i="1" baseline="0" dirty="0"/>
              <a:t>que</a:t>
            </a:r>
            <a:r>
              <a:rPr lang="en-GB" b="0" i="0" u="none" baseline="0" dirty="0"/>
              <a:t> cannot be dropped in French.</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093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Timing: 5 minutes</a:t>
            </a: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Aim: </a:t>
            </a:r>
            <a:r>
              <a:rPr lang="fr-FR" sz="1200" b="0" kern="1200" dirty="0">
                <a:solidFill>
                  <a:schemeClr val="tx1"/>
                </a:solidFill>
                <a:effectLst/>
                <a:latin typeface="+mn-lt"/>
                <a:ea typeface="+mn-ea"/>
                <a:cs typeface="+mn-cs"/>
              </a:rPr>
              <a:t>to </a:t>
            </a:r>
            <a:r>
              <a:rPr lang="fr-FR" sz="1200" b="0" kern="1200" dirty="0" err="1">
                <a:solidFill>
                  <a:schemeClr val="tx1"/>
                </a:solidFill>
                <a:effectLst/>
                <a:latin typeface="+mn-lt"/>
                <a:ea typeface="+mn-ea"/>
                <a:cs typeface="+mn-cs"/>
              </a:rPr>
              <a:t>practise</a:t>
            </a:r>
            <a:r>
              <a:rPr lang="fr-FR" sz="1200" b="0" kern="1200" dirty="0">
                <a:solidFill>
                  <a:schemeClr val="tx1"/>
                </a:solidFill>
                <a:effectLst/>
                <a:latin typeface="+mn-lt"/>
                <a:ea typeface="+mn-ea"/>
                <a:cs typeface="+mn-cs"/>
              </a:rPr>
              <a:t> the </a:t>
            </a:r>
            <a:r>
              <a:rPr lang="fr-FR" sz="1200" b="0" kern="1200" dirty="0" err="1">
                <a:solidFill>
                  <a:schemeClr val="tx1"/>
                </a:solidFill>
                <a:effectLst/>
                <a:latin typeface="+mn-lt"/>
                <a:ea typeface="+mn-ea"/>
                <a:cs typeface="+mn-cs"/>
              </a:rPr>
              <a:t>meanings</a:t>
            </a:r>
            <a:r>
              <a:rPr lang="fr-FR" sz="1200" b="0" kern="1200" dirty="0">
                <a:solidFill>
                  <a:schemeClr val="tx1"/>
                </a:solidFill>
                <a:effectLst/>
                <a:latin typeface="+mn-lt"/>
                <a:ea typeface="+mn-ea"/>
                <a:cs typeface="+mn-cs"/>
              </a:rPr>
              <a:t> and structures </a:t>
            </a:r>
            <a:r>
              <a:rPr lang="fr-FR" sz="1200" b="0" kern="1200" dirty="0" err="1">
                <a:solidFill>
                  <a:schemeClr val="tx1"/>
                </a:solidFill>
                <a:effectLst/>
                <a:latin typeface="+mn-lt"/>
                <a:ea typeface="+mn-ea"/>
                <a:cs typeface="+mn-cs"/>
              </a:rPr>
              <a:t>associated</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with</a:t>
            </a:r>
            <a:r>
              <a:rPr lang="fr-FR" sz="1200" b="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penser à </a:t>
            </a:r>
            <a:r>
              <a:rPr lang="fr-FR" sz="1200" b="0" i="0" kern="1200" dirty="0">
                <a:solidFill>
                  <a:schemeClr val="tx1"/>
                </a:solidFill>
                <a:effectLst/>
                <a:latin typeface="+mn-lt"/>
                <a:ea typeface="+mn-ea"/>
                <a:cs typeface="+mn-cs"/>
              </a:rPr>
              <a:t>and </a:t>
            </a:r>
            <a:r>
              <a:rPr lang="fr-FR" sz="1200" b="0" i="1" kern="1200" dirty="0">
                <a:solidFill>
                  <a:schemeClr val="tx1"/>
                </a:solidFill>
                <a:effectLst/>
                <a:latin typeface="+mn-lt"/>
                <a:ea typeface="+mn-ea"/>
                <a:cs typeface="+mn-cs"/>
              </a:rPr>
              <a:t>penser que</a:t>
            </a:r>
            <a:r>
              <a:rPr lang="fr-FR"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1. Teacher to </a:t>
            </a:r>
            <a:r>
              <a:rPr lang="fr-FR" sz="1200" b="0" i="0" kern="1200" dirty="0" err="1">
                <a:solidFill>
                  <a:schemeClr val="tx1"/>
                </a:solidFill>
                <a:effectLst/>
                <a:latin typeface="+mn-lt"/>
                <a:ea typeface="+mn-ea"/>
                <a:cs typeface="+mn-cs"/>
              </a:rPr>
              <a:t>remind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students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that</a:t>
            </a:r>
            <a:r>
              <a:rPr lang="fr-FR" sz="1200" b="0" i="0" kern="1200" dirty="0">
                <a:solidFill>
                  <a:schemeClr val="tx1"/>
                </a:solidFill>
                <a:effectLst/>
                <a:latin typeface="+mn-lt"/>
                <a:ea typeface="+mn-ea"/>
                <a:cs typeface="+mn-cs"/>
              </a:rPr>
              <a:t> the </a:t>
            </a:r>
            <a:r>
              <a:rPr lang="fr-FR" sz="1200" b="0" i="0" kern="1200" dirty="0" err="1">
                <a:solidFill>
                  <a:schemeClr val="tx1"/>
                </a:solidFill>
                <a:effectLst/>
                <a:latin typeface="+mn-lt"/>
                <a:ea typeface="+mn-ea"/>
                <a:cs typeface="+mn-cs"/>
              </a:rPr>
              <a:t>preposition</a:t>
            </a:r>
            <a:r>
              <a:rPr lang="fr-FR" sz="1200" b="0" i="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à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before</a:t>
            </a:r>
            <a:r>
              <a:rPr lang="fr-FR" sz="1200" b="0" i="0" kern="1200" dirty="0">
                <a:solidFill>
                  <a:schemeClr val="tx1"/>
                </a:solidFill>
                <a:effectLst/>
                <a:latin typeface="+mn-lt"/>
                <a:ea typeface="+mn-ea"/>
                <a:cs typeface="+mn-cs"/>
              </a:rPr>
              <a:t> a </a:t>
            </a:r>
            <a:r>
              <a:rPr lang="fr-FR" sz="1200" b="0" i="0" kern="1200" dirty="0" err="1">
                <a:solidFill>
                  <a:schemeClr val="tx1"/>
                </a:solidFill>
                <a:effectLst/>
                <a:latin typeface="+mn-lt"/>
                <a:ea typeface="+mn-ea"/>
                <a:cs typeface="+mn-cs"/>
              </a:rPr>
              <a:t>noun</a:t>
            </a:r>
            <a:r>
              <a:rPr lang="fr-FR" sz="1200" b="0" i="0" kern="1200" dirty="0">
                <a:solidFill>
                  <a:schemeClr val="tx1"/>
                </a:solidFill>
                <a:effectLst/>
                <a:latin typeface="+mn-lt"/>
                <a:ea typeface="+mn-ea"/>
                <a:cs typeface="+mn-cs"/>
              </a:rPr>
              <a:t> phrase, </a:t>
            </a:r>
            <a:r>
              <a:rPr lang="fr-FR" sz="1200" b="0" i="0" kern="1200" dirty="0" err="1">
                <a:solidFill>
                  <a:schemeClr val="tx1"/>
                </a:solidFill>
                <a:effectLst/>
                <a:latin typeface="+mn-lt"/>
                <a:ea typeface="+mn-ea"/>
                <a:cs typeface="+mn-cs"/>
              </a:rPr>
              <a:t>while</a:t>
            </a:r>
            <a:r>
              <a:rPr lang="fr-FR" sz="1200" b="0" i="0" kern="1200" dirty="0">
                <a:solidFill>
                  <a:schemeClr val="tx1"/>
                </a:solidFill>
                <a:effectLst/>
                <a:latin typeface="+mn-lt"/>
                <a:ea typeface="+mn-ea"/>
                <a:cs typeface="+mn-cs"/>
              </a:rPr>
              <a:t> the </a:t>
            </a:r>
            <a:r>
              <a:rPr lang="fr-FR" sz="1200" b="0" i="0" kern="1200" dirty="0" err="1">
                <a:solidFill>
                  <a:schemeClr val="tx1"/>
                </a:solidFill>
                <a:effectLst/>
                <a:latin typeface="+mn-lt"/>
                <a:ea typeface="+mn-ea"/>
                <a:cs typeface="+mn-cs"/>
              </a:rPr>
              <a:t>conjuncton</a:t>
            </a:r>
            <a:r>
              <a:rPr lang="fr-FR" sz="1200" b="0" i="0" kern="1200" dirty="0">
                <a:solidFill>
                  <a:schemeClr val="tx1"/>
                </a:solidFill>
                <a:effectLst/>
                <a:latin typeface="+mn-lt"/>
                <a:ea typeface="+mn-ea"/>
                <a:cs typeface="+mn-cs"/>
              </a:rPr>
              <a:t> </a:t>
            </a:r>
            <a:r>
              <a:rPr lang="fr-FR" sz="1200" b="0" i="1" kern="1200" dirty="0">
                <a:solidFill>
                  <a:schemeClr val="tx1"/>
                </a:solidFill>
                <a:effectLst/>
                <a:latin typeface="+mn-lt"/>
                <a:ea typeface="+mn-ea"/>
                <a:cs typeface="+mn-cs"/>
              </a:rPr>
              <a:t>que</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is</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used</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before</a:t>
            </a:r>
            <a:r>
              <a:rPr lang="fr-FR" sz="1200" b="0" i="0" u="none" kern="1200" dirty="0">
                <a:solidFill>
                  <a:schemeClr val="tx1"/>
                </a:solidFill>
                <a:effectLst/>
                <a:latin typeface="+mn-lt"/>
                <a:ea typeface="+mn-ea"/>
                <a:cs typeface="+mn-cs"/>
              </a:rPr>
              <a:t> a </a:t>
            </a:r>
            <a:r>
              <a:rPr lang="fr-FR" sz="1200" b="0" i="0" u="none" kern="1200" dirty="0" err="1">
                <a:solidFill>
                  <a:schemeClr val="tx1"/>
                </a:solidFill>
                <a:effectLst/>
                <a:latin typeface="+mn-lt"/>
                <a:ea typeface="+mn-ea"/>
                <a:cs typeface="+mn-cs"/>
              </a:rPr>
              <a:t>subject</a:t>
            </a:r>
            <a:r>
              <a:rPr lang="fr-FR" sz="1200" b="0" i="0" u="none" kern="1200" dirty="0">
                <a:solidFill>
                  <a:schemeClr val="tx1"/>
                </a:solidFill>
                <a:effectLst/>
                <a:latin typeface="+mn-lt"/>
                <a:ea typeface="+mn-ea"/>
                <a:cs typeface="+mn-cs"/>
              </a:rPr>
              <a:t> + </a:t>
            </a:r>
            <a:r>
              <a:rPr lang="fr-FR" sz="1200" b="0" i="0" u="none" kern="1200" dirty="0" err="1">
                <a:solidFill>
                  <a:schemeClr val="tx1"/>
                </a:solidFill>
                <a:effectLst/>
                <a:latin typeface="+mn-lt"/>
                <a:ea typeface="+mn-ea"/>
                <a:cs typeface="+mn-cs"/>
              </a:rPr>
              <a:t>verb</a:t>
            </a:r>
            <a:r>
              <a:rPr lang="fr-FR" sz="1200" b="0" i="0" u="none" kern="1200" dirty="0">
                <a:solidFill>
                  <a:schemeClr val="tx1"/>
                </a:solidFill>
                <a:effectLst/>
                <a:latin typeface="+mn-lt"/>
                <a:ea typeface="+mn-ea"/>
                <a:cs typeface="+mn-cs"/>
              </a:rPr>
              <a:t>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kern="1200" dirty="0">
                <a:solidFill>
                  <a:schemeClr val="tx1"/>
                </a:solidFill>
                <a:effectLst/>
                <a:latin typeface="+mn-lt"/>
                <a:ea typeface="+mn-ea"/>
                <a:cs typeface="+mn-cs"/>
              </a:rPr>
              <a:t>2. </a:t>
            </a:r>
            <a:r>
              <a:rPr lang="fr-FR" sz="1200" b="0" i="0" u="none" kern="1200" dirty="0" err="1">
                <a:solidFill>
                  <a:schemeClr val="tx1"/>
                </a:solidFill>
                <a:effectLst/>
                <a:latin typeface="+mn-lt"/>
                <a:ea typeface="+mn-ea"/>
                <a:cs typeface="+mn-cs"/>
              </a:rPr>
              <a:t>Students</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write</a:t>
            </a:r>
            <a:r>
              <a:rPr lang="fr-FR" sz="1200" b="0" i="0" u="none" kern="1200" dirty="0">
                <a:solidFill>
                  <a:schemeClr val="tx1"/>
                </a:solidFill>
                <a:effectLst/>
                <a:latin typeface="+mn-lt"/>
                <a:ea typeface="+mn-ea"/>
                <a:cs typeface="+mn-cs"/>
              </a:rPr>
              <a:t> 1-8 and A or B.</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kern="1200" dirty="0">
                <a:solidFill>
                  <a:schemeClr val="tx1"/>
                </a:solidFill>
                <a:effectLst/>
                <a:latin typeface="+mn-lt"/>
                <a:ea typeface="+mn-ea"/>
                <a:cs typeface="+mn-cs"/>
              </a:rPr>
              <a:t>3. </a:t>
            </a:r>
            <a:r>
              <a:rPr lang="fr-FR" sz="1200" b="0" i="0" u="none" kern="1200" dirty="0" err="1">
                <a:solidFill>
                  <a:schemeClr val="tx1"/>
                </a:solidFill>
                <a:effectLst/>
                <a:latin typeface="+mn-lt"/>
                <a:ea typeface="+mn-ea"/>
                <a:cs typeface="+mn-cs"/>
              </a:rPr>
              <a:t>Answers</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appear</a:t>
            </a:r>
            <a:r>
              <a:rPr lang="fr-FR" sz="1200" b="0" i="0" u="none" kern="1200" dirty="0">
                <a:solidFill>
                  <a:schemeClr val="tx1"/>
                </a:solidFill>
                <a:effectLst/>
                <a:latin typeface="+mn-lt"/>
                <a:ea typeface="+mn-ea"/>
                <a:cs typeface="+mn-cs"/>
              </a:rPr>
              <a:t>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kern="1200" dirty="0">
                <a:solidFill>
                  <a:schemeClr val="tx1"/>
                </a:solidFill>
                <a:effectLst/>
                <a:latin typeface="+mn-lt"/>
                <a:ea typeface="+mn-ea"/>
                <a:cs typeface="+mn-cs"/>
              </a:rPr>
              <a:t>All </a:t>
            </a:r>
            <a:r>
              <a:rPr lang="fr-FR" sz="1200" b="0" i="0" u="none" kern="1200" dirty="0" err="1">
                <a:solidFill>
                  <a:schemeClr val="tx1"/>
                </a:solidFill>
                <a:effectLst/>
                <a:latin typeface="+mn-lt"/>
                <a:ea typeface="+mn-ea"/>
                <a:cs typeface="+mn-cs"/>
              </a:rPr>
              <a:t>vocabulary</a:t>
            </a:r>
            <a:r>
              <a:rPr lang="fr-FR" sz="1200" b="0" i="0" u="none" kern="1200" dirty="0">
                <a:solidFill>
                  <a:schemeClr val="tx1"/>
                </a:solidFill>
                <a:effectLst/>
                <a:latin typeface="+mn-lt"/>
                <a:ea typeface="+mn-ea"/>
                <a:cs typeface="+mn-cs"/>
              </a:rPr>
              <a:t> has been </a:t>
            </a:r>
            <a:r>
              <a:rPr lang="fr-FR" sz="1200" b="0" i="0" u="none" kern="1200" dirty="0" err="1">
                <a:solidFill>
                  <a:schemeClr val="tx1"/>
                </a:solidFill>
                <a:effectLst/>
                <a:latin typeface="+mn-lt"/>
                <a:ea typeface="+mn-ea"/>
                <a:cs typeface="+mn-cs"/>
              </a:rPr>
              <a:t>taught</a:t>
            </a:r>
            <a:r>
              <a:rPr lang="fr-FR" sz="1200" b="0" i="0" u="none" kern="1200" dirty="0">
                <a:solidFill>
                  <a:schemeClr val="tx1"/>
                </a:solidFill>
                <a:effectLst/>
                <a:latin typeface="+mn-lt"/>
                <a:ea typeface="+mn-ea"/>
                <a:cs typeface="+mn-cs"/>
              </a:rPr>
              <a:t> </a:t>
            </a:r>
            <a:r>
              <a:rPr lang="fr-FR" sz="1200" b="0" i="0" u="none" kern="1200" dirty="0" err="1">
                <a:solidFill>
                  <a:schemeClr val="tx1"/>
                </a:solidFill>
                <a:effectLst/>
                <a:latin typeface="+mn-lt"/>
                <a:ea typeface="+mn-ea"/>
                <a:cs typeface="+mn-cs"/>
              </a:rPr>
              <a:t>previously</a:t>
            </a:r>
            <a:r>
              <a:rPr lang="fr-FR" sz="1200" b="0" i="0" u="none"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241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15 minutes (3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set the scene for this week’s lesson</a:t>
            </a:r>
            <a:r>
              <a:rPr lang="en-US" b="1" dirty="0"/>
              <a:t>; </a:t>
            </a:r>
            <a:r>
              <a:rPr lang="en-US" b="0" dirty="0"/>
              <a:t>to </a:t>
            </a:r>
            <a:r>
              <a:rPr lang="en-US" b="0" dirty="0" err="1"/>
              <a:t>practise</a:t>
            </a:r>
            <a:r>
              <a:rPr lang="en-US" b="0" dirty="0"/>
              <a:t> written comprehension of some of this week’s revisited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0" indent="0">
              <a:buNone/>
            </a:pPr>
            <a:r>
              <a:rPr lang="en-US" b="0" dirty="0"/>
              <a:t>1. Pupils read the text aloud with teacher support, as needed. Almost all words have been previously taught or are cognates. Two cognates </a:t>
            </a:r>
            <a:r>
              <a:rPr lang="en-US" b="0" dirty="0" err="1"/>
              <a:t>practise</a:t>
            </a:r>
            <a:r>
              <a:rPr lang="en-US" b="0" dirty="0"/>
              <a:t> one of this week’s SSC [-</a:t>
            </a:r>
            <a:r>
              <a:rPr lang="en-US" b="0" dirty="0" err="1"/>
              <a:t>tion</a:t>
            </a:r>
            <a:r>
              <a:rPr lang="en-US" b="0" dirty="0"/>
              <a:t>].</a:t>
            </a:r>
          </a:p>
          <a:p>
            <a:r>
              <a:rPr lang="en-US" b="0" dirty="0"/>
              <a:t>2. Pupils focus on the English words and identify the French words from the bold words in the text.  Pupils volunteer answers in order.</a:t>
            </a:r>
          </a:p>
          <a:p>
            <a:r>
              <a:rPr lang="en-US" b="0" dirty="0"/>
              <a:t>3. Teachers elicit an oral translation of the text from the class to establish the context of the next few activities and to consolidate vocabulary knowledge.</a:t>
            </a:r>
          </a:p>
          <a:p>
            <a:br>
              <a:rPr lang="en-GB" dirty="0"/>
            </a:br>
            <a:r>
              <a:rPr lang="en-GB" b="1" dirty="0"/>
              <a:t>Note: </a:t>
            </a:r>
            <a:r>
              <a:rPr lang="en-GB" dirty="0"/>
              <a:t>increase the challenge by removing the table and simply eliciting the meanings of the words in bold.</a:t>
            </a:r>
          </a:p>
          <a:p>
            <a:br>
              <a:rPr lang="en-GB" b="1" dirty="0"/>
            </a:b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strike="noStrike" kern="1200" spc="-1" dirty="0">
                <a:solidFill>
                  <a:schemeClr val="tx1"/>
                </a:solidFill>
                <a:effectLst/>
                <a:latin typeface="+mn-lt"/>
                <a:ea typeface="+mn-ea"/>
                <a:cs typeface="+mn-cs"/>
              </a:rPr>
              <a:t>présentation [1723] important [215] information [317]</a:t>
            </a:r>
            <a:endParaRPr lang="en-GB" dirty="0"/>
          </a:p>
          <a:p>
            <a:pPr marL="216000" indent="-216000">
              <a:lnSpc>
                <a:spcPct val="100000"/>
              </a:lnSpc>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2BE6001A-E679-47EF-A915-3B0C86A46F3C}" type="slidenum">
              <a:rPr lang="en-GB" smtClean="0"/>
              <a:t>37</a:t>
            </a:fld>
            <a:endParaRPr lang="en-GB"/>
          </a:p>
        </p:txBody>
      </p:sp>
    </p:spTree>
    <p:extLst>
      <p:ext uri="{BB962C8B-B14F-4D97-AF65-F5344CB8AC3E}">
        <p14:creationId xmlns:p14="http://schemas.microsoft.com/office/powerpoint/2010/main" val="3193747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br>
              <a:rPr lang="en-US" b="1" dirty="0"/>
            </a:br>
            <a:r>
              <a:rPr lang="en-US" b="1" dirty="0"/>
              <a:t>Aim: </a:t>
            </a:r>
            <a:r>
              <a:rPr lang="en-US" b="0" dirty="0"/>
              <a:t>to </a:t>
            </a:r>
            <a:r>
              <a:rPr lang="en-US" b="0" dirty="0" err="1"/>
              <a:t>practise</a:t>
            </a:r>
            <a:r>
              <a:rPr lang="en-US" b="0" dirty="0"/>
              <a:t> </a:t>
            </a:r>
            <a:r>
              <a:rPr lang="en-GB" b="0" baseline="0" dirty="0"/>
              <a:t>distinguishing between the </a:t>
            </a:r>
            <a:r>
              <a:rPr lang="en-GB" b="1" baseline="0" dirty="0"/>
              <a:t>first and second</a:t>
            </a:r>
            <a:r>
              <a:rPr lang="en-GB" b="0" baseline="0" dirty="0"/>
              <a:t> </a:t>
            </a:r>
            <a:r>
              <a:rPr lang="en-GB" b="1" baseline="0" dirty="0"/>
              <a:t>person singular </a:t>
            </a:r>
            <a:r>
              <a:rPr lang="en-GB" b="0" baseline="0" dirty="0"/>
              <a:t>forms of regular –ER verbs (introduced in the previous week).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 </a:t>
            </a:r>
            <a:r>
              <a:rPr lang="en-GB" b="0" baseline="0" dirty="0"/>
              <a:t>Students write 1-6 and ‘je’ or ‘</a:t>
            </a:r>
            <a:r>
              <a:rPr lang="en-GB" b="0" baseline="0" dirty="0" err="1"/>
              <a:t>tu</a:t>
            </a:r>
            <a:r>
              <a:rPr lang="en-GB" b="0" baseline="0" dirty="0"/>
              <a:t>’, using their knowledge of verb endings to help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 </a:t>
            </a:r>
            <a:r>
              <a:rPr lang="en-GB" b="0" baseline="0" dirty="0"/>
              <a:t>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a:t>
            </a:r>
            <a:r>
              <a:rPr lang="en-GB" b="0" baseline="0" dirty="0"/>
              <a:t>Students are then asked to translate each complete sentence into English (this can be elicited orally). Do they need to use the present simple or continuous in their translations?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0" dirty="0"/>
              <a:t>N.B. Listening</a:t>
            </a:r>
            <a:r>
              <a:rPr lang="en-GB" b="0" baseline="0" dirty="0"/>
              <a:t> activities of this type are not possible for the first and second person singular forms of regular –ER verbs, since the two forms are orally indistinguishable. Only the written form differs, hence the reading activity.</a:t>
            </a:r>
          </a:p>
          <a:p>
            <a:br>
              <a:rPr lang="en-GB" b="1" dirty="0"/>
            </a:b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strike="noStrike" kern="1200" spc="-1" dirty="0">
                <a:solidFill>
                  <a:schemeClr val="tx1"/>
                </a:solidFill>
                <a:effectLst/>
                <a:latin typeface="+mn-lt"/>
                <a:ea typeface="+mn-ea"/>
                <a:cs typeface="+mn-cs"/>
              </a:rPr>
              <a:t>présentation [1723] important [215] information [317]</a:t>
            </a:r>
            <a:endParaRPr lang="en-GB" dirty="0"/>
          </a:p>
          <a:p>
            <a:pPr marL="216000" indent="-216000">
              <a:lnSpc>
                <a:spcPct val="100000"/>
              </a:lnSpc>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2BE6001A-E679-47EF-A915-3B0C86A46F3C}" type="slidenum">
              <a:rPr lang="en-GB" smtClean="0"/>
              <a:t>38</a:t>
            </a:fld>
            <a:endParaRPr lang="en-GB"/>
          </a:p>
        </p:txBody>
      </p:sp>
    </p:spTree>
    <p:extLst>
      <p:ext uri="{BB962C8B-B14F-4D97-AF65-F5344CB8AC3E}">
        <p14:creationId xmlns:p14="http://schemas.microsoft.com/office/powerpoint/2010/main" val="345365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a:t>
            </a:r>
            <a:r>
              <a:rPr lang="en-GB" b="0" baseline="0" dirty="0"/>
              <a:t>distinguishing between the </a:t>
            </a:r>
            <a:r>
              <a:rPr lang="en-GB" b="1" baseline="0" dirty="0"/>
              <a:t>2</a:t>
            </a:r>
            <a:r>
              <a:rPr lang="en-GB" b="1" baseline="30000" dirty="0"/>
              <a:t>nd</a:t>
            </a:r>
            <a:r>
              <a:rPr lang="en-GB" b="1" baseline="0" dirty="0"/>
              <a:t> and 3</a:t>
            </a:r>
            <a:r>
              <a:rPr lang="en-GB" b="1" baseline="30000" dirty="0"/>
              <a:t>rd</a:t>
            </a:r>
            <a:r>
              <a:rPr lang="en-GB" b="1" baseline="0" dirty="0"/>
              <a:t> person singular </a:t>
            </a:r>
            <a:r>
              <a:rPr lang="en-GB" b="0" baseline="0" dirty="0"/>
              <a:t>forms of regular –ER verbs (introduced in the previous week); to practise understanding previously taught vocabulary.</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 </a:t>
            </a:r>
            <a:r>
              <a:rPr lang="en-GB" b="0" baseline="0" dirty="0"/>
              <a:t>Students write 1-6 and ‘je’ or ‘</a:t>
            </a:r>
            <a:r>
              <a:rPr lang="en-GB" b="0" baseline="0" dirty="0" err="1"/>
              <a:t>tu</a:t>
            </a:r>
            <a:r>
              <a:rPr lang="en-GB" b="0" baseline="0" dirty="0"/>
              <a:t>’, using their knowledge of verb endings to help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 </a:t>
            </a:r>
            <a:r>
              <a:rPr lang="en-GB" b="0" baseline="0" dirty="0"/>
              <a:t>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a:t>
            </a:r>
            <a:r>
              <a:rPr lang="en-GB" b="0" baseline="0" dirty="0"/>
              <a:t>Students are then asked to translate each complete sentence into English (this can be elicited orally).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0" dirty="0"/>
              <a:t>N.B. Listening</a:t>
            </a:r>
            <a:r>
              <a:rPr lang="en-GB" b="0" baseline="0" dirty="0"/>
              <a:t> activities of this type are not possible for the first and second person singular forms of regular –ER verbs, since the two forms are orally indistinguishable. Only the written form differs, hence the reading activity.</a:t>
            </a:r>
          </a:p>
          <a:p>
            <a:br>
              <a:rPr lang="en-GB" b="1" dirty="0"/>
            </a:b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strike="noStrike" kern="1200" spc="-1" dirty="0">
                <a:solidFill>
                  <a:schemeClr val="tx1"/>
                </a:solidFill>
                <a:effectLst/>
                <a:latin typeface="+mn-lt"/>
                <a:ea typeface="+mn-ea"/>
                <a:cs typeface="+mn-cs"/>
              </a:rPr>
              <a:t>présentation [1723]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2BE6001A-E679-47EF-A915-3B0C86A46F3C}" type="slidenum">
              <a:rPr lang="en-GB" smtClean="0"/>
              <a:t>39</a:t>
            </a:fld>
            <a:endParaRPr lang="en-GB"/>
          </a:p>
        </p:txBody>
      </p:sp>
    </p:spTree>
    <p:extLst>
      <p:ext uri="{BB962C8B-B14F-4D97-AF65-F5344CB8AC3E}">
        <p14:creationId xmlns:p14="http://schemas.microsoft.com/office/powerpoint/2010/main" val="385636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96361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(OR SEE THE ALTERNATIVE SPEAKING ACTIVITY AT THE END OF THE SLIDE DECK)</a:t>
            </a:r>
            <a:br>
              <a:rPr lang="en-GB" b="1" dirty="0"/>
            </a:br>
            <a:r>
              <a:rPr lang="en-GB" b="1" dirty="0"/>
              <a:t>Timing</a:t>
            </a:r>
            <a:r>
              <a:rPr lang="en-GB" dirty="0"/>
              <a:t>: 5 minutes (two slides)</a:t>
            </a:r>
            <a:br>
              <a:rPr lang="en-GB" dirty="0"/>
            </a:br>
            <a:br>
              <a:rPr lang="en-GB" dirty="0"/>
            </a:br>
            <a:r>
              <a:rPr lang="en-GB" b="1" dirty="0"/>
              <a:t>Aim</a:t>
            </a:r>
            <a:r>
              <a:rPr lang="en-GB" dirty="0"/>
              <a:t>: to practise production of 1 and 2</a:t>
            </a:r>
            <a:r>
              <a:rPr lang="en-GB" baseline="30000" dirty="0"/>
              <a:t>nd</a:t>
            </a:r>
            <a:r>
              <a:rPr lang="en-GB" dirty="0"/>
              <a:t> person present tense sentences, using previously taught vocabulary and the new vocabulary from this week.</a:t>
            </a:r>
            <a:br>
              <a:rPr lang="en-GB" dirty="0"/>
            </a:br>
            <a:br>
              <a:rPr lang="en-GB" dirty="0"/>
            </a:br>
            <a:r>
              <a:rPr lang="en-GB" b="1" dirty="0"/>
              <a:t>Procedure</a:t>
            </a:r>
            <a:r>
              <a:rPr lang="en-GB" dirty="0"/>
              <a:t>:</a:t>
            </a:r>
            <a:br>
              <a:rPr lang="en-GB" dirty="0"/>
            </a:br>
            <a:r>
              <a:rPr lang="en-GB" dirty="0"/>
              <a:t>1. Tell students they are taking the roles of Sophie and </a:t>
            </a:r>
            <a:r>
              <a:rPr lang="en-GB" dirty="0" err="1"/>
              <a:t>Léa</a:t>
            </a:r>
            <a:r>
              <a:rPr lang="en-GB" dirty="0"/>
              <a:t> who are in class working on their presentations.</a:t>
            </a:r>
            <a:br>
              <a:rPr lang="en-GB" dirty="0"/>
            </a:br>
            <a:r>
              <a:rPr lang="en-GB" dirty="0"/>
              <a:t>2.  They need to translate the prompts into French in their chosen order.</a:t>
            </a:r>
          </a:p>
          <a:p>
            <a:r>
              <a:rPr lang="en-GB" dirty="0"/>
              <a:t>3. The listening student notes the order.</a:t>
            </a:r>
          </a:p>
          <a:p>
            <a:endParaRPr lang="en-GB" dirty="0"/>
          </a:p>
          <a:p>
            <a:r>
              <a:rPr lang="en-GB" dirty="0"/>
              <a:t>Note: ensure that students recognise the pronoun images for ‘je’ and ‘</a:t>
            </a:r>
            <a:r>
              <a:rPr lang="en-GB" dirty="0" err="1"/>
              <a:t>tu</a:t>
            </a:r>
            <a:r>
              <a:rPr lang="en-GB" dirty="0"/>
              <a:t>’.</a:t>
            </a:r>
            <a:br>
              <a:rPr lang="en-GB" dirty="0"/>
            </a:br>
            <a:endParaRPr lang="en-GB" dirty="0"/>
          </a:p>
        </p:txBody>
      </p:sp>
      <p:sp>
        <p:nvSpPr>
          <p:cNvPr id="4" name="Slide Number Placeholder 3"/>
          <p:cNvSpPr>
            <a:spLocks noGrp="1"/>
          </p:cNvSpPr>
          <p:nvPr>
            <p:ph type="sldNum" sz="quarter" idx="5"/>
          </p:nvPr>
        </p:nvSpPr>
        <p:spPr/>
        <p:txBody>
          <a:bodyPr/>
          <a:lstStyle/>
          <a:p>
            <a:fld id="{2BE6001A-E679-47EF-A915-3B0C86A46F3C}" type="slidenum">
              <a:rPr lang="en-GB" smtClean="0"/>
              <a:t>40</a:t>
            </a:fld>
            <a:endParaRPr lang="en-GB"/>
          </a:p>
        </p:txBody>
      </p:sp>
    </p:spTree>
    <p:extLst>
      <p:ext uri="{BB962C8B-B14F-4D97-AF65-F5344CB8AC3E}">
        <p14:creationId xmlns:p14="http://schemas.microsoft.com/office/powerpoint/2010/main" val="3820307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GB" dirty="0"/>
          </a:p>
          <a:p>
            <a:endParaRPr lang="en-GB" dirty="0"/>
          </a:p>
          <a:p>
            <a:r>
              <a:rPr lang="en-GB" dirty="0"/>
              <a:t>Note: ensure that students recognise the pronoun images for ‘je’ and ‘</a:t>
            </a:r>
            <a:r>
              <a:rPr lang="en-GB" dirty="0" err="1"/>
              <a:t>tu</a:t>
            </a:r>
            <a:r>
              <a:rPr lang="en-GB" dirty="0"/>
              <a:t>’.</a:t>
            </a:r>
            <a:br>
              <a:rPr lang="en-GB" dirty="0"/>
            </a:br>
            <a:endParaRPr lang="en-GB" dirty="0"/>
          </a:p>
        </p:txBody>
      </p:sp>
      <p:sp>
        <p:nvSpPr>
          <p:cNvPr id="4" name="Slide Number Placeholder 3"/>
          <p:cNvSpPr>
            <a:spLocks noGrp="1"/>
          </p:cNvSpPr>
          <p:nvPr>
            <p:ph type="sldNum" sz="quarter" idx="5"/>
          </p:nvPr>
        </p:nvSpPr>
        <p:spPr/>
        <p:txBody>
          <a:bodyPr/>
          <a:lstStyle/>
          <a:p>
            <a:fld id="{2BE6001A-E679-47EF-A915-3B0C86A46F3C}" type="slidenum">
              <a:rPr lang="en-GB" smtClean="0"/>
              <a:t>41</a:t>
            </a:fld>
            <a:endParaRPr lang="en-GB"/>
          </a:p>
        </p:txBody>
      </p:sp>
    </p:spTree>
    <p:extLst>
      <p:ext uri="{BB962C8B-B14F-4D97-AF65-F5344CB8AC3E}">
        <p14:creationId xmlns:p14="http://schemas.microsoft.com/office/powerpoint/2010/main" val="2157738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(2 slides)</a:t>
            </a:r>
            <a:br>
              <a:rPr lang="en-GB" b="1" dirty="0"/>
            </a:br>
            <a:br>
              <a:rPr lang="en-GB" b="1" dirty="0"/>
            </a:br>
            <a:r>
              <a:rPr lang="en-GB" b="1" dirty="0"/>
              <a:t>Aim: </a:t>
            </a:r>
            <a:r>
              <a:rPr lang="en-GB" b="0" dirty="0"/>
              <a:t>to practise written production of previously taught vocabulary and structures, and comprehension of cognates.</a:t>
            </a:r>
            <a:br>
              <a:rPr lang="en-GB" b="0" dirty="0"/>
            </a:br>
            <a:br>
              <a:rPr lang="en-GB" b="0" dirty="0"/>
            </a:br>
            <a:r>
              <a:rPr lang="en-GB" b="1" dirty="0"/>
              <a:t>Procedure: </a:t>
            </a:r>
            <a:br>
              <a:rPr lang="en-GB" b="1" dirty="0"/>
            </a:br>
            <a:r>
              <a:rPr lang="en-GB" b="0" dirty="0"/>
              <a:t>1. Students work to complete English and French versions of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Elicit answers and click to being up (French, then English, for each sentence)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there are quite a few cognates in this text.  These have deliberately not been glossed to provide the opportunity for i) practising their recognition and/or ii) practising inference.  As in Week 5 of Term 1, we can prompt students again here to use the surrounding words they know to work out a plausible meaning of, for example, words like: </a:t>
            </a:r>
            <a:r>
              <a:rPr lang="en-GB" b="0" dirty="0" err="1"/>
              <a:t>contre</a:t>
            </a:r>
            <a:r>
              <a:rPr lang="en-GB" b="0" dirty="0"/>
              <a:t>, pour (in sentence 2), and quatre languages (in sentence 5).</a:t>
            </a:r>
            <a:br>
              <a:rPr lang="en-GB" b="0" dirty="0"/>
            </a:br>
            <a:br>
              <a:rPr lang="en-GB" b="0" dirty="0"/>
            </a:br>
            <a:r>
              <a:rPr lang="en-GB" b="1" dirty="0"/>
              <a:t>Image attribution</a:t>
            </a:r>
            <a:r>
              <a:rPr lang="en-GB" dirty="0"/>
              <a:t>: </a:t>
            </a:r>
            <a:r>
              <a:rPr lang="ja-JP" altLang="en-US" dirty="0"/>
              <a:t>内閣官房内閣広報室</a:t>
            </a:r>
            <a:r>
              <a:rPr lang="en-US" altLang="ja-JP" dirty="0"/>
              <a:t>, </a:t>
            </a:r>
            <a:r>
              <a:rPr lang="en-GB" dirty="0"/>
              <a:t>CC BY 4.0 via Wikimedia Commons</a:t>
            </a:r>
          </a:p>
          <a:p>
            <a:endParaRPr lang="en-GB" dirty="0"/>
          </a:p>
        </p:txBody>
      </p:sp>
      <p:sp>
        <p:nvSpPr>
          <p:cNvPr id="4" name="Slide Number Placeholder 3"/>
          <p:cNvSpPr>
            <a:spLocks noGrp="1"/>
          </p:cNvSpPr>
          <p:nvPr>
            <p:ph type="sldNum" sz="quarter" idx="5"/>
          </p:nvPr>
        </p:nvSpPr>
        <p:spPr/>
        <p:txBody>
          <a:bodyPr/>
          <a:lstStyle/>
          <a:p>
            <a:fld id="{2BE6001A-E679-47EF-A915-3B0C86A46F3C}" type="slidenum">
              <a:rPr lang="en-GB" smtClean="0"/>
              <a:t>42</a:t>
            </a:fld>
            <a:endParaRPr lang="en-GB"/>
          </a:p>
        </p:txBody>
      </p:sp>
    </p:spTree>
    <p:extLst>
      <p:ext uri="{BB962C8B-B14F-4D97-AF65-F5344CB8AC3E}">
        <p14:creationId xmlns:p14="http://schemas.microsoft.com/office/powerpoint/2010/main" val="691701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br>
              <a:rPr lang="en-GB" b="1" dirty="0"/>
            </a:br>
            <a:r>
              <a:rPr lang="en-GB" b="1" dirty="0"/>
              <a:t>Aim: </a:t>
            </a:r>
            <a:r>
              <a:rPr lang="en-GB" b="0" dirty="0"/>
              <a:t>to practise spoken production of previously taught vocabulary and structures in the format of an oral translation task, using the same text that has just been used for written translation; to practise read aloud of familiar and unfamiliar language.</a:t>
            </a:r>
            <a:br>
              <a:rPr lang="en-GB" b="0" dirty="0"/>
            </a:br>
            <a:br>
              <a:rPr lang="en-GB" b="0" dirty="0"/>
            </a:br>
            <a:r>
              <a:rPr lang="en-GB" b="1" dirty="0"/>
              <a:t>Procedure: </a:t>
            </a:r>
            <a:br>
              <a:rPr lang="en-GB" b="1" dirty="0"/>
            </a:br>
            <a:r>
              <a:rPr lang="en-GB" b="0" dirty="0"/>
              <a:t>1. Students work in pairs, taking it in turns to read aloud each sentence, translating each English word/phrase into French as they go.</a:t>
            </a:r>
            <a:br>
              <a:rPr lang="en-GB" b="0" dirty="0"/>
            </a:br>
            <a:r>
              <a:rPr lang="en-GB" b="0" dirty="0"/>
              <a:t>2. When they finish, they should repeat the task, so that each gets the opportunity to say each of the sentences.</a:t>
            </a:r>
            <a:br>
              <a:rPr lang="en-GB" b="0" dirty="0"/>
            </a:br>
            <a:br>
              <a:rPr lang="en-GB" b="0" dirty="0"/>
            </a:br>
            <a:r>
              <a:rPr lang="en-GB" b="1" dirty="0"/>
              <a:t>Image attribution</a:t>
            </a:r>
            <a:r>
              <a:rPr lang="en-GB" dirty="0"/>
              <a:t>: </a:t>
            </a:r>
            <a:r>
              <a:rPr lang="ja-JP" altLang="en-US" dirty="0"/>
              <a:t>内閣官房内閣広報室</a:t>
            </a:r>
            <a:r>
              <a:rPr lang="en-US" altLang="ja-JP" dirty="0"/>
              <a:t>, </a:t>
            </a:r>
            <a:r>
              <a:rPr lang="en-GB" dirty="0"/>
              <a:t>CC BY 4.0 via Wikimedia Commons</a:t>
            </a:r>
          </a:p>
        </p:txBody>
      </p:sp>
      <p:sp>
        <p:nvSpPr>
          <p:cNvPr id="4" name="Slide Number Placeholder 3"/>
          <p:cNvSpPr>
            <a:spLocks noGrp="1"/>
          </p:cNvSpPr>
          <p:nvPr>
            <p:ph type="sldNum" sz="quarter" idx="5"/>
          </p:nvPr>
        </p:nvSpPr>
        <p:spPr/>
        <p:txBody>
          <a:bodyPr/>
          <a:lstStyle/>
          <a:p>
            <a:fld id="{2BE6001A-E679-47EF-A915-3B0C86A46F3C}" type="slidenum">
              <a:rPr lang="en-GB" smtClean="0"/>
              <a:t>44</a:t>
            </a:fld>
            <a:endParaRPr lang="en-GB"/>
          </a:p>
        </p:txBody>
      </p:sp>
    </p:spTree>
    <p:extLst>
      <p:ext uri="{BB962C8B-B14F-4D97-AF65-F5344CB8AC3E}">
        <p14:creationId xmlns:p14="http://schemas.microsoft.com/office/powerpoint/2010/main" val="2945499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Full version of the text for reference.</a:t>
            </a:r>
            <a:br>
              <a:rPr lang="en-GB" b="1" dirty="0"/>
            </a:br>
            <a:r>
              <a:rPr lang="en-GB" b="1" dirty="0"/>
              <a:t>Image attribution</a:t>
            </a:r>
            <a:r>
              <a:rPr lang="en-GB" dirty="0"/>
              <a:t>: </a:t>
            </a:r>
            <a:r>
              <a:rPr lang="ja-JP" altLang="en-US" dirty="0"/>
              <a:t>内閣官房内閣広報室</a:t>
            </a:r>
            <a:r>
              <a:rPr lang="en-US" altLang="ja-JP" dirty="0"/>
              <a:t>, </a:t>
            </a:r>
            <a:r>
              <a:rPr lang="en-GB" dirty="0"/>
              <a:t>CC BY 4.0 via Wikimedia Commons</a:t>
            </a:r>
          </a:p>
        </p:txBody>
      </p:sp>
      <p:sp>
        <p:nvSpPr>
          <p:cNvPr id="4" name="Slide Number Placeholder 3"/>
          <p:cNvSpPr>
            <a:spLocks noGrp="1"/>
          </p:cNvSpPr>
          <p:nvPr>
            <p:ph type="sldNum" sz="quarter" idx="5"/>
          </p:nvPr>
        </p:nvSpPr>
        <p:spPr/>
        <p:txBody>
          <a:bodyPr/>
          <a:lstStyle/>
          <a:p>
            <a:fld id="{2BE6001A-E679-47EF-A915-3B0C86A46F3C}" type="slidenum">
              <a:rPr lang="en-GB" smtClean="0"/>
              <a:t>45</a:t>
            </a:fld>
            <a:endParaRPr lang="en-GB"/>
          </a:p>
        </p:txBody>
      </p:sp>
    </p:spTree>
    <p:extLst>
      <p:ext uri="{BB962C8B-B14F-4D97-AF65-F5344CB8AC3E}">
        <p14:creationId xmlns:p14="http://schemas.microsoft.com/office/powerpoint/2010/main" val="1052730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p>
          <a:p>
            <a:r>
              <a:rPr lang="en-GB" b="1" dirty="0"/>
              <a:t>Prepositions (to the): Gender (Prepositions)</a:t>
            </a:r>
          </a:p>
          <a:p>
            <a:r>
              <a:rPr lang="en-GB" b="1" dirty="0"/>
              <a:t>Verbs (present): 1st person singular/plural (Verb agreement (present))</a:t>
            </a:r>
          </a:p>
          <a:p>
            <a:r>
              <a:rPr lang="en-GB" b="1" dirty="0"/>
              <a:t>Verbs (present): 2nd person singular/plural (Verb agreement (present))</a:t>
            </a:r>
          </a:p>
          <a:p>
            <a:r>
              <a:rPr lang="en-GB" b="1" dirty="0"/>
              <a:t>Verbs (present): 3rd person singular/plural (Verb agreement (present))</a:t>
            </a:r>
          </a:p>
          <a:p>
            <a:endParaRPr lang="en-GB" dirty="0"/>
          </a:p>
        </p:txBody>
      </p:sp>
      <p:sp>
        <p:nvSpPr>
          <p:cNvPr id="4" name="Slide Number Placeholder 3"/>
          <p:cNvSpPr>
            <a:spLocks noGrp="1"/>
          </p:cNvSpPr>
          <p:nvPr>
            <p:ph type="sldNum" sz="quarter" idx="5"/>
          </p:nvPr>
        </p:nvSpPr>
        <p:spPr/>
        <p:txBody>
          <a:bodyPr/>
          <a:lstStyle/>
          <a:p>
            <a:fld id="{2BE6001A-E679-47EF-A915-3B0C86A46F3C}" type="slidenum">
              <a:rPr lang="en-GB" smtClean="0"/>
              <a:t>46</a:t>
            </a:fld>
            <a:endParaRPr lang="en-GB"/>
          </a:p>
        </p:txBody>
      </p:sp>
    </p:spTree>
    <p:extLst>
      <p:ext uri="{BB962C8B-B14F-4D97-AF65-F5344CB8AC3E}">
        <p14:creationId xmlns:p14="http://schemas.microsoft.com/office/powerpoint/2010/main" val="2033761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SPEAKING OR WRITING ACTIVITY WITH MORE CHALLENGE</a:t>
            </a:r>
            <a:br>
              <a:rPr lang="en-GB" b="1" dirty="0"/>
            </a:br>
            <a:r>
              <a:rPr lang="en-GB" b="1" dirty="0"/>
              <a:t>Timing</a:t>
            </a:r>
            <a:r>
              <a:rPr lang="en-GB" dirty="0"/>
              <a:t>: 5 minutes</a:t>
            </a:r>
            <a:br>
              <a:rPr lang="en-GB" dirty="0"/>
            </a:br>
            <a:br>
              <a:rPr lang="en-GB" dirty="0"/>
            </a:br>
            <a:r>
              <a:rPr lang="en-GB" b="1" dirty="0"/>
              <a:t>Aim</a:t>
            </a:r>
            <a:r>
              <a:rPr lang="en-GB" dirty="0"/>
              <a:t>: to practise production of 1 and 2</a:t>
            </a:r>
            <a:r>
              <a:rPr lang="en-GB" baseline="30000" dirty="0"/>
              <a:t>nd</a:t>
            </a:r>
            <a:r>
              <a:rPr lang="en-GB" dirty="0"/>
              <a:t> person present tense sentences, using previously taught vocabulary and the new vocabulary from this week.</a:t>
            </a:r>
            <a:br>
              <a:rPr lang="en-GB" dirty="0"/>
            </a:br>
            <a:br>
              <a:rPr lang="en-GB" dirty="0"/>
            </a:br>
            <a:r>
              <a:rPr lang="en-GB" b="1" dirty="0"/>
              <a:t>Procedure</a:t>
            </a:r>
            <a:r>
              <a:rPr lang="en-GB" dirty="0"/>
              <a:t>:</a:t>
            </a:r>
            <a:br>
              <a:rPr lang="en-GB" dirty="0"/>
            </a:br>
            <a:r>
              <a:rPr lang="en-GB" dirty="0"/>
              <a:t>1. Tell students they are taking the roles of Sophie and </a:t>
            </a:r>
            <a:r>
              <a:rPr lang="en-GB" dirty="0" err="1"/>
              <a:t>Léa</a:t>
            </a:r>
            <a:r>
              <a:rPr lang="en-GB" dirty="0"/>
              <a:t> who are in class working on their presentations.</a:t>
            </a:r>
            <a:br>
              <a:rPr lang="en-GB" dirty="0"/>
            </a:br>
            <a:r>
              <a:rPr lang="en-GB" dirty="0"/>
              <a:t>2.  They need to translate the prompts into French to conduct the dialogue.</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2BE6001A-E679-47EF-A915-3B0C86A46F3C}" type="slidenum">
              <a:rPr lang="en-GB" smtClean="0"/>
              <a:t>47</a:t>
            </a:fld>
            <a:endParaRPr lang="en-GB"/>
          </a:p>
        </p:txBody>
      </p:sp>
    </p:spTree>
    <p:extLst>
      <p:ext uri="{BB962C8B-B14F-4D97-AF65-F5344CB8AC3E}">
        <p14:creationId xmlns:p14="http://schemas.microsoft.com/office/powerpoint/2010/main" val="713803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a longer, slightly more developed version of the same text.</a:t>
            </a:r>
            <a:br>
              <a:rPr lang="en-GB" b="1" dirty="0"/>
            </a:br>
            <a:r>
              <a:rPr lang="en-GB" b="1" dirty="0"/>
              <a:t>Image attribution</a:t>
            </a:r>
            <a:r>
              <a:rPr lang="en-GB" dirty="0"/>
              <a:t>: </a:t>
            </a:r>
            <a:r>
              <a:rPr lang="ja-JP" altLang="en-US" dirty="0"/>
              <a:t>内閣官房内閣広報室</a:t>
            </a:r>
            <a:r>
              <a:rPr lang="en-US" altLang="ja-JP" dirty="0"/>
              <a:t>, </a:t>
            </a:r>
            <a:r>
              <a:rPr lang="en-GB" dirty="0"/>
              <a:t>CC BY 4.0 via Wikimedia Commons</a:t>
            </a:r>
          </a:p>
        </p:txBody>
      </p:sp>
      <p:sp>
        <p:nvSpPr>
          <p:cNvPr id="4" name="Slide Number Placeholder 3"/>
          <p:cNvSpPr>
            <a:spLocks noGrp="1"/>
          </p:cNvSpPr>
          <p:nvPr>
            <p:ph type="sldNum" sz="quarter" idx="5"/>
          </p:nvPr>
        </p:nvSpPr>
        <p:spPr/>
        <p:txBody>
          <a:bodyPr/>
          <a:lstStyle/>
          <a:p>
            <a:fld id="{2BE6001A-E679-47EF-A915-3B0C86A46F3C}" type="slidenum">
              <a:rPr lang="en-GB" smtClean="0"/>
              <a:t>48</a:t>
            </a:fld>
            <a:endParaRPr lang="en-GB"/>
          </a:p>
        </p:txBody>
      </p:sp>
    </p:spTree>
    <p:extLst>
      <p:ext uri="{BB962C8B-B14F-4D97-AF65-F5344CB8AC3E}">
        <p14:creationId xmlns:p14="http://schemas.microsoft.com/office/powerpoint/2010/main" val="90108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tion</a:t>
            </a:r>
            <a:r>
              <a:rPr lang="en-GB" b="1" baseline="0" dirty="0"/>
              <a:t>] </a:t>
            </a:r>
            <a:r>
              <a:rPr lang="en-GB" baseline="0" dirty="0"/>
              <a:t>and then the </a:t>
            </a:r>
            <a:r>
              <a:rPr lang="en-GB" b="1" baseline="0" dirty="0"/>
              <a:t>source</a:t>
            </a:r>
            <a:r>
              <a:rPr lang="en-GB" baseline="0" dirty="0"/>
              <a:t> word again ‘</a:t>
            </a:r>
            <a:r>
              <a:rPr lang="en-GB" b="1" baseline="0" dirty="0"/>
              <a:t>attention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5572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7175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1278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30 seconds (click début to begin timer)</a:t>
            </a:r>
            <a:endParaRPr lang="en-US" b="1" dirty="0"/>
          </a:p>
          <a:p>
            <a:endParaRPr lang="en-US" b="1" dirty="0"/>
          </a:p>
          <a:p>
            <a:r>
              <a:rPr lang="en-US" b="1" dirty="0"/>
              <a:t>Aim: </a:t>
            </a:r>
            <a:r>
              <a:rPr lang="en-US" b="0" dirty="0" err="1"/>
              <a:t>Practise</a:t>
            </a:r>
            <a:r>
              <a:rPr lang="en-US" b="0" dirty="0"/>
              <a:t> pronunciation of SSC [</a:t>
            </a:r>
            <a:r>
              <a:rPr lang="en-US" b="0" dirty="0" err="1"/>
              <a:t>tion</a:t>
            </a:r>
            <a:r>
              <a:rPr lang="en-US" b="0" dirty="0"/>
              <a:t>]</a:t>
            </a:r>
            <a:endParaRPr lang="en-US" b="1" dirty="0"/>
          </a:p>
          <a:p>
            <a:endParaRPr lang="en-US" b="1" dirty="0"/>
          </a:p>
          <a:p>
            <a:r>
              <a:rPr lang="en-US" b="1" dirty="0"/>
              <a:t>Procedure:</a:t>
            </a:r>
          </a:p>
          <a:p>
            <a:r>
              <a:rPr lang="en-US" b="0" dirty="0"/>
              <a:t>1. Click ‘début’ to start timer</a:t>
            </a:r>
          </a:p>
          <a:p>
            <a:r>
              <a:rPr lang="en-US" b="0" dirty="0"/>
              <a:t>2. Students have 30 seconds to accurately pronounce as many words as possible</a:t>
            </a:r>
          </a:p>
          <a:p>
            <a:r>
              <a:rPr lang="en-US" b="0" dirty="0"/>
              <a:t>3. Students can do this in pairs to check each others pronunciation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interprétation</a:t>
            </a:r>
            <a:r>
              <a:rPr lang="en-GB" baseline="0" dirty="0"/>
              <a:t> [2005], orientation [2025], collaboration [2037], conviction [2054], </a:t>
            </a:r>
            <a:r>
              <a:rPr lang="en-GB" baseline="0" dirty="0" err="1"/>
              <a:t>évaluation</a:t>
            </a:r>
            <a:r>
              <a:rPr lang="en-GB" baseline="0" dirty="0"/>
              <a:t> [2057], occupation [2096], satisfaction [2108], promotion [2139], section [2141], question [144], option [2156], national [227], </a:t>
            </a:r>
            <a:r>
              <a:rPr lang="en-GB" baseline="0" dirty="0" err="1"/>
              <a:t>constitutionnel</a:t>
            </a:r>
            <a:r>
              <a:rPr lang="en-GB" baseline="0" dirty="0"/>
              <a:t> [2249], ambition [2280]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a:t>
            </a:r>
            <a:r>
              <a:rPr lang="en-GB" b="0" dirty="0"/>
              <a:t>(four slides)</a:t>
            </a:r>
            <a:endParaRPr lang="en-GB" b="1" dirty="0"/>
          </a:p>
          <a:p>
            <a:endParaRPr lang="en-GB" dirty="0"/>
          </a:p>
          <a:p>
            <a:r>
              <a:rPr lang="en-GB" b="1" dirty="0"/>
              <a:t>Aim: </a:t>
            </a:r>
            <a:r>
              <a:rPr lang="en-GB" b="0" dirty="0"/>
              <a:t>Written recognition of words in this week’s vocabulary set.</a:t>
            </a:r>
            <a:endParaRPr lang="en-GB" dirty="0"/>
          </a:p>
          <a:p>
            <a:endParaRPr lang="en-GB" dirty="0"/>
          </a:p>
          <a:p>
            <a:r>
              <a:rPr lang="en-GB" b="1" dirty="0"/>
              <a:t>Procedure:</a:t>
            </a:r>
          </a:p>
          <a:p>
            <a:r>
              <a:rPr lang="en-GB" b="0" dirty="0"/>
              <a:t>1. </a:t>
            </a:r>
            <a:r>
              <a:rPr lang="en-GB" dirty="0"/>
              <a:t>Explain </a:t>
            </a:r>
            <a:r>
              <a:rPr lang="en-GB" baseline="0" dirty="0"/>
              <a:t>the task to learners as follows: </a:t>
            </a:r>
            <a:r>
              <a:rPr lang="en-GB" dirty="0"/>
              <a:t>Here is a “bridge” built</a:t>
            </a:r>
            <a:r>
              <a:rPr lang="en-GB" baseline="0" dirty="0"/>
              <a:t> of hexagonal blocks. But it is weak at the moment, because the blocks are not in the right order! </a:t>
            </a:r>
            <a:r>
              <a:rPr lang="en-GB" dirty="0"/>
              <a:t>Rearrange the </a:t>
            </a:r>
            <a:r>
              <a:rPr lang="en-GB" b="1" dirty="0"/>
              <a:t>yellow</a:t>
            </a:r>
            <a:r>
              <a:rPr lang="en-GB" dirty="0"/>
              <a:t> blocks so that the</a:t>
            </a:r>
            <a:r>
              <a:rPr lang="en-GB" baseline="0" dirty="0"/>
              <a:t>y show the English meaning of the French word to their left. When the blocks are in the correct position, the bridge will be strong!</a:t>
            </a:r>
          </a:p>
          <a:p>
            <a:r>
              <a:rPr lang="en-GB" baseline="0" dirty="0"/>
              <a:t>2. Demonstrate to learners by filling in the first example on this slide (e.g. overwrite ‘normally’ with ‘to ask for’.</a:t>
            </a:r>
          </a:p>
          <a:p>
            <a:r>
              <a:rPr lang="en-GB" baseline="0" dirty="0"/>
              <a:t>3. Students write 1-6 and the English words in the correct order.</a:t>
            </a:r>
          </a:p>
          <a:p>
            <a:r>
              <a:rPr lang="en-GB" baseline="0" dirty="0"/>
              <a:t>4. Answers appear on the next slide.</a:t>
            </a:r>
          </a:p>
          <a:p>
            <a:r>
              <a:rPr lang="en-GB" baseline="0" dirty="0"/>
              <a:t>5. Move on to slide 10 and repeat steps 1-4 for the remaining words in the set.</a:t>
            </a:r>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474001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49196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7077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16209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78505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57487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985662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36797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71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51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71110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9130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1193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03654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6345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699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8792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68718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audio" Target="../media/audio24.wav"/></Relationships>
</file>

<file path=ppt/slides/_rels/slide14.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audio" Target="../media/audio24.wav"/></Relationships>
</file>

<file path=ppt/slides/_rels/slide15.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audio" Target="../media/audio25.wav"/></Relationships>
</file>

<file path=ppt/slides/_rels/slide16.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audio" Target="../media/audio26.wav"/></Relationships>
</file>

<file path=ppt/slides/_rels/slide17.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audio" Target="../media/audio25.wav"/></Relationships>
</file>

<file path=ppt/slides/_rels/slide18.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audio" Target="../media/audio26.wa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2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30.wav"/><Relationship Id="rId11" Type="http://schemas.openxmlformats.org/officeDocument/2006/relationships/image" Target="../media/image24.png"/><Relationship Id="rId5" Type="http://schemas.openxmlformats.org/officeDocument/2006/relationships/audio" Target="../media/audio29.wav"/><Relationship Id="rId10" Type="http://schemas.openxmlformats.org/officeDocument/2006/relationships/image" Target="../media/image8.png"/><Relationship Id="rId4" Type="http://schemas.openxmlformats.org/officeDocument/2006/relationships/audio" Target="../media/audio28.wav"/><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9.gi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audio" Target="../media/audio34.wav"/></Relationships>
</file>

<file path=ppt/slides/_rels/slide29.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audio" Target="../media/audio34.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34.pn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audio" Target="../media/audio36.wav"/><Relationship Id="rId11" Type="http://schemas.openxmlformats.org/officeDocument/2006/relationships/image" Target="../media/image32.png"/><Relationship Id="rId5" Type="http://schemas.openxmlformats.org/officeDocument/2006/relationships/audio" Target="../media/audio34.wav"/><Relationship Id="rId10" Type="http://schemas.openxmlformats.org/officeDocument/2006/relationships/audio" Target="../media/audio40.wav"/><Relationship Id="rId4" Type="http://schemas.openxmlformats.org/officeDocument/2006/relationships/audio" Target="../media/audio35.wav"/><Relationship Id="rId9" Type="http://schemas.openxmlformats.org/officeDocument/2006/relationships/audio" Target="../media/audio39.wav"/><Relationship Id="rId1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audio" Target="../media/audio36.wav"/><Relationship Id="rId5" Type="http://schemas.openxmlformats.org/officeDocument/2006/relationships/audio" Target="../media/audio34.wav"/><Relationship Id="rId10" Type="http://schemas.openxmlformats.org/officeDocument/2006/relationships/image" Target="../media/image32.png"/><Relationship Id="rId4" Type="http://schemas.openxmlformats.org/officeDocument/2006/relationships/audio" Target="../media/audio35.wav"/><Relationship Id="rId9" Type="http://schemas.openxmlformats.org/officeDocument/2006/relationships/audio" Target="../media/audio39.wav"/></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image" Target="../media/image39.png"/><Relationship Id="rId3" Type="http://schemas.openxmlformats.org/officeDocument/2006/relationships/audio" Target="../media/audio41.wav"/><Relationship Id="rId21" Type="http://schemas.openxmlformats.org/officeDocument/2006/relationships/image" Target="../media/image42.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image" Target="../media/image38.png"/><Relationship Id="rId2" Type="http://schemas.openxmlformats.org/officeDocument/2006/relationships/notesSlide" Target="../notesSlides/notesSlide34.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5" Type="http://schemas.openxmlformats.org/officeDocument/2006/relationships/image" Target="../media/image36.png"/><Relationship Id="rId10" Type="http://schemas.openxmlformats.org/officeDocument/2006/relationships/audio" Target="../media/audio48.wav"/><Relationship Id="rId19" Type="http://schemas.openxmlformats.org/officeDocument/2006/relationships/image" Target="../media/image40.png"/><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audio" Target="../media/audio52.wav"/><Relationship Id="rId22"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25.sv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4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50.png"/><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hyperlink" Target="https://www.rachelhawkes.com/LDPresources/Yr7French/French_Y7_Term1ii_Wk5_audio.html"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hyperlink" Target="https://www.rachelhawkes.com/LDPresources/Yr7French/French_Y7_Term1ii_Wk5_audio_HW_sheet.docx"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image" Target="../media/image14.png"/><Relationship Id="rId3" Type="http://schemas.openxmlformats.org/officeDocument/2006/relationships/audio" Target="../media/audio9.wav"/><Relationship Id="rId21" Type="http://schemas.openxmlformats.org/officeDocument/2006/relationships/image" Target="../media/image17.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audio" Target="../media/audio22.wav"/><Relationship Id="rId20"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audio" Target="../media/audio21.wav"/><Relationship Id="rId10" Type="http://schemas.openxmlformats.org/officeDocument/2006/relationships/audio" Target="../media/audio16.wav"/><Relationship Id="rId19" Type="http://schemas.openxmlformats.org/officeDocument/2006/relationships/image" Target="../media/image15.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 Id="rId22"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50"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21</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Emma Marsden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06.08.23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–ER verbs (je,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tu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il/</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elle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Present simple vs continuous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Preposition à with certain verbs: at vs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SSCs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27586"/>
            <a:ext cx="8892757" cy="1020476"/>
          </a:xfrm>
        </p:spPr>
        <p:txBody>
          <a:bodyPr>
            <a:normAutofit fontScale="92500" lnSpcReduction="20000"/>
          </a:bodyPr>
          <a:lstStyle/>
          <a:p>
            <a:r>
              <a:rPr lang="en-GB" sz="4300" dirty="0"/>
              <a:t>Activities in class [2]</a:t>
            </a:r>
          </a:p>
          <a:p>
            <a:r>
              <a:rPr lang="en-GB" sz="3000" dirty="0"/>
              <a:t>Talking about actions to others</a:t>
            </a:r>
          </a:p>
        </p:txBody>
      </p:sp>
      <p:pic>
        <p:nvPicPr>
          <p:cNvPr id="7" name="Picture 6">
            <a:extLst>
              <a:ext uri="{FF2B5EF4-FFF2-40B4-BE49-F238E27FC236}">
                <a16:creationId xmlns:a16="http://schemas.microsoft.com/office/drawing/2014/main" id="{FACE0E65-2E47-4781-B12B-9EE8933AC9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561" y="3422051"/>
            <a:ext cx="1796444" cy="1796444"/>
          </a:xfrm>
          <a:prstGeom prst="ellipse">
            <a:avLst/>
          </a:prstGeom>
        </p:spPr>
      </p:pic>
      <p:pic>
        <p:nvPicPr>
          <p:cNvPr id="9" name="Picture 8">
            <a:extLst>
              <a:ext uri="{FF2B5EF4-FFF2-40B4-BE49-F238E27FC236}">
                <a16:creationId xmlns:a16="http://schemas.microsoft.com/office/drawing/2014/main" id="{F22B8FA3-9BDE-46DE-8DFB-48E45E6AE3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4582" y="3422566"/>
            <a:ext cx="1796444" cy="1796444"/>
          </a:xfrm>
          <a:prstGeom prst="ellipse">
            <a:avLst/>
          </a:prstGeom>
        </p:spPr>
      </p:pic>
      <p:pic>
        <p:nvPicPr>
          <p:cNvPr id="10" name="Picture 9" descr="A cartoon of a hand holding a gift&#10;&#10;Description automatically generated">
            <a:extLst>
              <a:ext uri="{FF2B5EF4-FFF2-40B4-BE49-F238E27FC236}">
                <a16:creationId xmlns:a16="http://schemas.microsoft.com/office/drawing/2014/main" id="{AEECCB37-1A4B-4BD7-9B2C-1768A8E4380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47248" y="5192012"/>
            <a:ext cx="1475750" cy="1462334"/>
          </a:xfrm>
          <a:prstGeom prst="rect">
            <a:avLst/>
          </a:prstGeom>
        </p:spPr>
      </p:pic>
      <p:pic>
        <p:nvPicPr>
          <p:cNvPr id="11" name="Picture 10" descr="A person wearing a suit and tie&#10;&#10;Description automatically generated">
            <a:extLst>
              <a:ext uri="{FF2B5EF4-FFF2-40B4-BE49-F238E27FC236}">
                <a16:creationId xmlns:a16="http://schemas.microsoft.com/office/drawing/2014/main" id="{C0C4E3EE-1CB4-4484-81AA-F9D4137EAF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8545" y="4678482"/>
            <a:ext cx="1971700" cy="1971700"/>
          </a:xfrm>
          <a:prstGeom prst="ellipse">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1A00E836-8759-2E4F-B825-7903E0822D90}"/>
              </a:ext>
            </a:extLst>
          </p:cNvPr>
          <p:cNvSpPr>
            <a:spLocks noGrp="1"/>
          </p:cNvSpPr>
          <p:nvPr>
            <p:ph type="title"/>
          </p:nvPr>
        </p:nvSpPr>
        <p:spPr>
          <a:xfrm>
            <a:off x="0" y="213557"/>
            <a:ext cx="3101009" cy="647577"/>
          </a:xfrm>
        </p:spPr>
        <p:txBody>
          <a:bodyPr>
            <a:normAutofit/>
          </a:bodyPr>
          <a:lstStyle/>
          <a:p>
            <a:r>
              <a:rPr lang="en-US" sz="3200" dirty="0"/>
              <a:t> </a:t>
            </a:r>
            <a:r>
              <a:rPr lang="en-GB" sz="3200" b="1" dirty="0" err="1">
                <a:solidFill>
                  <a:schemeClr val="bg1"/>
                </a:solidFill>
              </a:rPr>
              <a:t>Réponses</a:t>
            </a:r>
            <a:r>
              <a:rPr lang="en-GB" sz="3200" b="1" dirty="0">
                <a:solidFill>
                  <a:schemeClr val="bg1"/>
                </a:solidFill>
              </a:rPr>
              <a:t> A</a:t>
            </a:r>
            <a:endParaRPr lang="en-US" sz="3200" dirty="0"/>
          </a:p>
        </p:txBody>
      </p:sp>
      <p:sp>
        <p:nvSpPr>
          <p:cNvPr id="25" name="Hexagon 24">
            <a:extLst>
              <a:ext uri="{FF2B5EF4-FFF2-40B4-BE49-F238E27FC236}">
                <a16:creationId xmlns:a16="http://schemas.microsoft.com/office/drawing/2014/main" id="{A26761D6-9D49-4154-8BC7-FC90EB0E24DB}"/>
              </a:ext>
            </a:extLst>
          </p:cNvPr>
          <p:cNvSpPr/>
          <p:nvPr/>
        </p:nvSpPr>
        <p:spPr>
          <a:xfrm>
            <a:off x="228601" y="1391349"/>
            <a:ext cx="2452712"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demander</a:t>
            </a:r>
          </a:p>
        </p:txBody>
      </p:sp>
      <p:sp>
        <p:nvSpPr>
          <p:cNvPr id="27" name="Hexagon 26">
            <a:extLst>
              <a:ext uri="{FF2B5EF4-FFF2-40B4-BE49-F238E27FC236}">
                <a16:creationId xmlns:a16="http://schemas.microsoft.com/office/drawing/2014/main" id="{8DD29A4A-DD68-4DCA-9569-9AF7057653F8}"/>
              </a:ext>
            </a:extLst>
          </p:cNvPr>
          <p:cNvSpPr/>
          <p:nvPr/>
        </p:nvSpPr>
        <p:spPr>
          <a:xfrm>
            <a:off x="228600" y="2825171"/>
            <a:ext cx="2426699"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le cadeau</a:t>
            </a:r>
          </a:p>
        </p:txBody>
      </p:sp>
      <p:sp>
        <p:nvSpPr>
          <p:cNvPr id="28" name="Hexagon 27">
            <a:extLst>
              <a:ext uri="{FF2B5EF4-FFF2-40B4-BE49-F238E27FC236}">
                <a16:creationId xmlns:a16="http://schemas.microsoft.com/office/drawing/2014/main" id="{F528F378-A192-4C26-A21A-3AB18AC042F0}"/>
              </a:ext>
            </a:extLst>
          </p:cNvPr>
          <p:cNvSpPr/>
          <p:nvPr/>
        </p:nvSpPr>
        <p:spPr>
          <a:xfrm>
            <a:off x="4088919" y="1409283"/>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donner</a:t>
            </a:r>
          </a:p>
        </p:txBody>
      </p:sp>
      <p:sp>
        <p:nvSpPr>
          <p:cNvPr id="29" name="Hexagon 28">
            <a:extLst>
              <a:ext uri="{FF2B5EF4-FFF2-40B4-BE49-F238E27FC236}">
                <a16:creationId xmlns:a16="http://schemas.microsoft.com/office/drawing/2014/main" id="{9F6176D1-A9CF-4BAD-97E4-21BB769EC60C}"/>
              </a:ext>
            </a:extLst>
          </p:cNvPr>
          <p:cNvSpPr/>
          <p:nvPr/>
        </p:nvSpPr>
        <p:spPr>
          <a:xfrm>
            <a:off x="4080551" y="2854639"/>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penser</a:t>
            </a:r>
          </a:p>
        </p:txBody>
      </p:sp>
      <p:sp>
        <p:nvSpPr>
          <p:cNvPr id="30" name="Hexagon 29">
            <a:extLst>
              <a:ext uri="{FF2B5EF4-FFF2-40B4-BE49-F238E27FC236}">
                <a16:creationId xmlns:a16="http://schemas.microsoft.com/office/drawing/2014/main" id="{313A337B-3CC7-4810-ADF7-32BD21549603}"/>
              </a:ext>
            </a:extLst>
          </p:cNvPr>
          <p:cNvSpPr/>
          <p:nvPr/>
        </p:nvSpPr>
        <p:spPr>
          <a:xfrm>
            <a:off x="589774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dirty="0">
                <a:latin typeface="Century Gothic" panose="020B0502020202020204" pitchFamily="34" charset="0"/>
              </a:rPr>
              <a:t>4. to think, thinking</a:t>
            </a:r>
          </a:p>
        </p:txBody>
      </p:sp>
      <p:sp>
        <p:nvSpPr>
          <p:cNvPr id="31" name="Hexagon 30">
            <a:extLst>
              <a:ext uri="{FF2B5EF4-FFF2-40B4-BE49-F238E27FC236}">
                <a16:creationId xmlns:a16="http://schemas.microsoft.com/office/drawing/2014/main" id="{647FCAE5-725F-4184-A6C9-F0B1658CE62B}"/>
              </a:ext>
            </a:extLst>
          </p:cNvPr>
          <p:cNvSpPr/>
          <p:nvPr/>
        </p:nvSpPr>
        <p:spPr>
          <a:xfrm>
            <a:off x="2282416" y="211134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1. to </a:t>
            </a:r>
            <a:r>
              <a:rPr lang="fr-FR" sz="2400" b="1" dirty="0" err="1">
                <a:latin typeface="Century Gothic" panose="020B0502020202020204" pitchFamily="34" charset="0"/>
              </a:rPr>
              <a:t>ask</a:t>
            </a:r>
            <a:r>
              <a:rPr lang="fr-FR" sz="2400" b="1" dirty="0">
                <a:latin typeface="Century Gothic" panose="020B0502020202020204" pitchFamily="34" charset="0"/>
              </a:rPr>
              <a:t>, </a:t>
            </a:r>
            <a:r>
              <a:rPr lang="fr-FR" sz="2400" b="1" dirty="0" err="1">
                <a:latin typeface="Century Gothic" panose="020B0502020202020204" pitchFamily="34" charset="0"/>
              </a:rPr>
              <a:t>asking</a:t>
            </a:r>
            <a:endParaRPr lang="fr-FR" sz="2400" b="1" dirty="0">
              <a:latin typeface="Century Gothic" panose="020B0502020202020204" pitchFamily="34" charset="0"/>
            </a:endParaRPr>
          </a:p>
        </p:txBody>
      </p:sp>
      <p:sp>
        <p:nvSpPr>
          <p:cNvPr id="32" name="Hexagon 31">
            <a:extLst>
              <a:ext uri="{FF2B5EF4-FFF2-40B4-BE49-F238E27FC236}">
                <a16:creationId xmlns:a16="http://schemas.microsoft.com/office/drawing/2014/main" id="{F6B8DDE3-0665-4162-BDD9-027EAD9C3B1B}"/>
              </a:ext>
            </a:extLst>
          </p:cNvPr>
          <p:cNvSpPr/>
          <p:nvPr/>
        </p:nvSpPr>
        <p:spPr>
          <a:xfrm>
            <a:off x="5877693" y="212678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b="1" dirty="0">
                <a:latin typeface="Century Gothic" panose="020B0502020202020204" pitchFamily="34" charset="0"/>
              </a:rPr>
              <a:t>3. to </a:t>
            </a:r>
            <a:r>
              <a:rPr lang="fr-FR" sz="2400" b="1" dirty="0" err="1">
                <a:latin typeface="Century Gothic" panose="020B0502020202020204" pitchFamily="34" charset="0"/>
              </a:rPr>
              <a:t>give</a:t>
            </a:r>
            <a:r>
              <a:rPr lang="fr-FR" sz="2400" b="1" dirty="0">
                <a:latin typeface="Century Gothic" panose="020B0502020202020204" pitchFamily="34" charset="0"/>
              </a:rPr>
              <a:t>, </a:t>
            </a:r>
            <a:r>
              <a:rPr lang="fr-FR" sz="2400" b="1" dirty="0" err="1">
                <a:latin typeface="Century Gothic" panose="020B0502020202020204" pitchFamily="34" charset="0"/>
              </a:rPr>
              <a:t>giving</a:t>
            </a:r>
            <a:endParaRPr lang="fr-FR" sz="2400" b="1" dirty="0">
              <a:latin typeface="Century Gothic" panose="020B0502020202020204" pitchFamily="34" charset="0"/>
            </a:endParaRPr>
          </a:p>
        </p:txBody>
      </p:sp>
      <p:sp>
        <p:nvSpPr>
          <p:cNvPr id="33" name="Hexagon 32">
            <a:extLst>
              <a:ext uri="{FF2B5EF4-FFF2-40B4-BE49-F238E27FC236}">
                <a16:creationId xmlns:a16="http://schemas.microsoft.com/office/drawing/2014/main" id="{CCAF6B94-BFDA-4681-944D-34C3088179E8}"/>
              </a:ext>
            </a:extLst>
          </p:cNvPr>
          <p:cNvSpPr/>
          <p:nvPr/>
        </p:nvSpPr>
        <p:spPr>
          <a:xfrm>
            <a:off x="228241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dirty="0">
                <a:latin typeface="Century Gothic" panose="020B0502020202020204" pitchFamily="34" charset="0"/>
              </a:rPr>
              <a:t>2. present, gift</a:t>
            </a:r>
          </a:p>
        </p:txBody>
      </p:sp>
      <p:sp>
        <p:nvSpPr>
          <p:cNvPr id="34" name="Hexagon 33">
            <a:extLst>
              <a:ext uri="{FF2B5EF4-FFF2-40B4-BE49-F238E27FC236}">
                <a16:creationId xmlns:a16="http://schemas.microsoft.com/office/drawing/2014/main" id="{85598C20-8F4F-49DF-97F9-35D208D06269}"/>
              </a:ext>
            </a:extLst>
          </p:cNvPr>
          <p:cNvSpPr/>
          <p:nvPr/>
        </p:nvSpPr>
        <p:spPr>
          <a:xfrm>
            <a:off x="9491366" y="355558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 normally</a:t>
            </a:r>
          </a:p>
        </p:txBody>
      </p:sp>
      <p:sp>
        <p:nvSpPr>
          <p:cNvPr id="35" name="Hexagon 34">
            <a:extLst>
              <a:ext uri="{FF2B5EF4-FFF2-40B4-BE49-F238E27FC236}">
                <a16:creationId xmlns:a16="http://schemas.microsoft.com/office/drawing/2014/main" id="{E36DE248-95E2-4640-BEEF-E4B8DC6D47BC}"/>
              </a:ext>
            </a:extLst>
          </p:cNvPr>
          <p:cNvSpPr/>
          <p:nvPr/>
        </p:nvSpPr>
        <p:spPr>
          <a:xfrm>
            <a:off x="9491366" y="210173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5. </a:t>
            </a:r>
            <a:r>
              <a:rPr lang="fr-FR" sz="2400" b="1" dirty="0" err="1">
                <a:latin typeface="Century Gothic" panose="020B0502020202020204" pitchFamily="34" charset="0"/>
              </a:rPr>
              <a:t>today</a:t>
            </a:r>
            <a:endParaRPr lang="fr-FR" sz="2400" b="1" dirty="0">
              <a:latin typeface="Century Gothic" panose="020B0502020202020204" pitchFamily="34" charset="0"/>
            </a:endParaRPr>
          </a:p>
        </p:txBody>
      </p:sp>
      <p:grpSp>
        <p:nvGrpSpPr>
          <p:cNvPr id="36" name="Group 35">
            <a:extLst>
              <a:ext uri="{FF2B5EF4-FFF2-40B4-BE49-F238E27FC236}">
                <a16:creationId xmlns:a16="http://schemas.microsoft.com/office/drawing/2014/main" id="{94ECC7CC-D1F4-437C-AB42-AED7BBCA61F6}"/>
              </a:ext>
            </a:extLst>
          </p:cNvPr>
          <p:cNvGrpSpPr/>
          <p:nvPr/>
        </p:nvGrpSpPr>
        <p:grpSpPr>
          <a:xfrm>
            <a:off x="7681114" y="1403297"/>
            <a:ext cx="2160000" cy="1440000"/>
            <a:chOff x="7700164" y="1403297"/>
            <a:chExt cx="2160000" cy="1440000"/>
          </a:xfrm>
        </p:grpSpPr>
        <p:sp>
          <p:nvSpPr>
            <p:cNvPr id="37" name="Hexagon 36">
              <a:extLst>
                <a:ext uri="{FF2B5EF4-FFF2-40B4-BE49-F238E27FC236}">
                  <a16:creationId xmlns:a16="http://schemas.microsoft.com/office/drawing/2014/main" id="{89C4E745-03B4-4670-9BC6-50C722F2B529}"/>
                </a:ext>
              </a:extLst>
            </p:cNvPr>
            <p:cNvSpPr/>
            <p:nvPr/>
          </p:nvSpPr>
          <p:spPr>
            <a:xfrm>
              <a:off x="7700164" y="1403297"/>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Century Gothic" panose="020B0502020202020204" pitchFamily="34" charset="0"/>
              </a:endParaRPr>
            </a:p>
          </p:txBody>
        </p:sp>
        <p:sp>
          <p:nvSpPr>
            <p:cNvPr id="38" name="Rectangle 37">
              <a:extLst>
                <a:ext uri="{FF2B5EF4-FFF2-40B4-BE49-F238E27FC236}">
                  <a16:creationId xmlns:a16="http://schemas.microsoft.com/office/drawing/2014/main" id="{37EF6698-0455-4EE0-B5BF-D382ED1CE2CA}"/>
                </a:ext>
              </a:extLst>
            </p:cNvPr>
            <p:cNvSpPr/>
            <p:nvPr/>
          </p:nvSpPr>
          <p:spPr>
            <a:xfrm>
              <a:off x="7847858" y="1864551"/>
              <a:ext cx="1864613" cy="461665"/>
            </a:xfrm>
            <a:prstGeom prst="rect">
              <a:avLst/>
            </a:prstGeom>
          </p:spPr>
          <p:txBody>
            <a:bodyPr wrap="none" anchor="ctr">
              <a:spAutoFit/>
            </a:bodyPr>
            <a:lstStyle/>
            <a:p>
              <a:pPr lvl="0" algn="ctr"/>
              <a:r>
                <a:rPr lang="en-GB" sz="2400" b="1" dirty="0" err="1">
                  <a:solidFill>
                    <a:prstClr val="white"/>
                  </a:solidFill>
                  <a:latin typeface="Century Gothic" panose="020B0502020202020204" pitchFamily="34" charset="0"/>
                </a:rPr>
                <a:t>aujourd’hui</a:t>
              </a:r>
              <a:endParaRPr lang="en-GB" sz="2400" b="1" dirty="0">
                <a:solidFill>
                  <a:prstClr val="white"/>
                </a:solidFill>
                <a:latin typeface="Century Gothic" panose="020B0502020202020204" pitchFamily="34" charset="0"/>
              </a:endParaRPr>
            </a:p>
          </p:txBody>
        </p:sp>
      </p:grpSp>
      <p:grpSp>
        <p:nvGrpSpPr>
          <p:cNvPr id="39" name="Group 38">
            <a:extLst>
              <a:ext uri="{FF2B5EF4-FFF2-40B4-BE49-F238E27FC236}">
                <a16:creationId xmlns:a16="http://schemas.microsoft.com/office/drawing/2014/main" id="{B6F68334-7F44-41C7-AABD-B32F57FF75CF}"/>
              </a:ext>
            </a:extLst>
          </p:cNvPr>
          <p:cNvGrpSpPr/>
          <p:nvPr/>
        </p:nvGrpSpPr>
        <p:grpSpPr>
          <a:xfrm>
            <a:off x="7685152" y="2832100"/>
            <a:ext cx="2190023" cy="1440000"/>
            <a:chOff x="7704202" y="2851150"/>
            <a:chExt cx="2190023" cy="1440000"/>
          </a:xfrm>
        </p:grpSpPr>
        <p:sp>
          <p:nvSpPr>
            <p:cNvPr id="40" name="Hexagon 39">
              <a:extLst>
                <a:ext uri="{FF2B5EF4-FFF2-40B4-BE49-F238E27FC236}">
                  <a16:creationId xmlns:a16="http://schemas.microsoft.com/office/drawing/2014/main" id="{12661ACE-3AD0-464A-B2F0-1F4438C3F847}"/>
                </a:ext>
              </a:extLst>
            </p:cNvPr>
            <p:cNvSpPr/>
            <p:nvPr/>
          </p:nvSpPr>
          <p:spPr>
            <a:xfrm>
              <a:off x="7719214" y="2851150"/>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latin typeface="Century Gothic" panose="020B0502020202020204" pitchFamily="34" charset="0"/>
              </a:endParaRPr>
            </a:p>
          </p:txBody>
        </p:sp>
        <p:sp>
          <p:nvSpPr>
            <p:cNvPr id="41" name="Rectangle 40">
              <a:extLst>
                <a:ext uri="{FF2B5EF4-FFF2-40B4-BE49-F238E27FC236}">
                  <a16:creationId xmlns:a16="http://schemas.microsoft.com/office/drawing/2014/main" id="{17E142C2-9F5B-4735-BB83-90671EC26C41}"/>
                </a:ext>
              </a:extLst>
            </p:cNvPr>
            <p:cNvSpPr/>
            <p:nvPr/>
          </p:nvSpPr>
          <p:spPr>
            <a:xfrm>
              <a:off x="7704202" y="3364166"/>
              <a:ext cx="2190023" cy="461665"/>
            </a:xfrm>
            <a:prstGeom prst="rect">
              <a:avLst/>
            </a:prstGeom>
          </p:spPr>
          <p:txBody>
            <a:bodyPr wrap="none">
              <a:spAutoFit/>
            </a:bodyPr>
            <a:lstStyle/>
            <a:p>
              <a:pPr lvl="0" algn="ctr"/>
              <a:r>
                <a:rPr lang="fr-FR" sz="2400" b="1" dirty="0">
                  <a:solidFill>
                    <a:prstClr val="white"/>
                  </a:solidFill>
                  <a:latin typeface="Century Gothic" panose="020B0502020202020204" pitchFamily="34" charset="0"/>
                </a:rPr>
                <a:t>normalement</a:t>
              </a:r>
            </a:p>
          </p:txBody>
        </p:sp>
      </p:grpSp>
      <p:sp>
        <p:nvSpPr>
          <p:cNvPr id="3" name="Rounded Rectangle 46">
            <a:extLst>
              <a:ext uri="{FF2B5EF4-FFF2-40B4-BE49-F238E27FC236}">
                <a16:creationId xmlns:a16="http://schemas.microsoft.com/office/drawing/2014/main" id="{E8D9AF09-F6B2-420A-AB09-E3DE4B99A3B8}"/>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74605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agon 9"/>
          <p:cNvSpPr/>
          <p:nvPr/>
        </p:nvSpPr>
        <p:spPr>
          <a:xfrm>
            <a:off x="458972" y="144902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la raison</a:t>
            </a:r>
          </a:p>
        </p:txBody>
      </p:sp>
      <p:sp>
        <p:nvSpPr>
          <p:cNvPr id="14" name="Hexagon 13"/>
          <p:cNvSpPr/>
          <p:nvPr/>
        </p:nvSpPr>
        <p:spPr>
          <a:xfrm>
            <a:off x="458972" y="285646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montrer</a:t>
            </a:r>
          </a:p>
        </p:txBody>
      </p:sp>
      <p:sp>
        <p:nvSpPr>
          <p:cNvPr id="15" name="Hexagon 14"/>
          <p:cNvSpPr/>
          <p:nvPr/>
        </p:nvSpPr>
        <p:spPr>
          <a:xfrm>
            <a:off x="4067648" y="286011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que</a:t>
            </a:r>
          </a:p>
        </p:txBody>
      </p:sp>
      <p:sp>
        <p:nvSpPr>
          <p:cNvPr id="16" name="Hexagon 15"/>
          <p:cNvSpPr/>
          <p:nvPr/>
        </p:nvSpPr>
        <p:spPr>
          <a:xfrm>
            <a:off x="4086698" y="146807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l’</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t>
            </a:r>
          </a:p>
        </p:txBody>
      </p:sp>
      <p:sp>
        <p:nvSpPr>
          <p:cNvPr id="18" name="Hexagon 17"/>
          <p:cNvSpPr/>
          <p:nvPr/>
        </p:nvSpPr>
        <p:spPr>
          <a:xfrm>
            <a:off x="2272835" y="214761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1. </a:t>
            </a:r>
            <a:r>
              <a:rPr lang="fr-FR" sz="2400" b="1" dirty="0" err="1">
                <a:latin typeface="Century Gothic" panose="020B0502020202020204" pitchFamily="34" charset="0"/>
              </a:rPr>
              <a:t>that</a:t>
            </a:r>
            <a:endParaRPr lang="fr-FR" sz="2400" b="1" dirty="0">
              <a:latin typeface="Century Gothic" panose="020B0502020202020204" pitchFamily="34" charset="0"/>
            </a:endParaRPr>
          </a:p>
        </p:txBody>
      </p:sp>
      <p:sp>
        <p:nvSpPr>
          <p:cNvPr id="20" name="Hexagon 19"/>
          <p:cNvSpPr/>
          <p:nvPr/>
        </p:nvSpPr>
        <p:spPr>
          <a:xfrm>
            <a:off x="5881511" y="216666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 to show, showing</a:t>
            </a:r>
          </a:p>
        </p:txBody>
      </p:sp>
      <p:sp>
        <p:nvSpPr>
          <p:cNvPr id="22" name="Hexagon 21"/>
          <p:cNvSpPr/>
          <p:nvPr/>
        </p:nvSpPr>
        <p:spPr>
          <a:xfrm>
            <a:off x="2272835"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 at, to</a:t>
            </a:r>
          </a:p>
        </p:txBody>
      </p:sp>
      <p:sp>
        <p:nvSpPr>
          <p:cNvPr id="23" name="Hexagon 22"/>
          <p:cNvSpPr/>
          <p:nvPr/>
        </p:nvSpPr>
        <p:spPr>
          <a:xfrm>
            <a:off x="5881511" y="3546246"/>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 reason</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197181B9-AF5E-854A-A552-E31EADFFDC8C}"/>
              </a:ext>
            </a:extLst>
          </p:cNvPr>
          <p:cNvSpPr>
            <a:spLocks noGrp="1"/>
          </p:cNvSpPr>
          <p:nvPr>
            <p:ph type="title"/>
          </p:nvPr>
        </p:nvSpPr>
        <p:spPr/>
        <p:txBody>
          <a:bodyPr>
            <a:normAutofit/>
          </a:bodyPr>
          <a:lstStyle/>
          <a:p>
            <a:r>
              <a:rPr lang="en-GB" sz="3200" b="1" dirty="0" err="1">
                <a:solidFill>
                  <a:schemeClr val="bg1"/>
                </a:solidFill>
              </a:rPr>
              <a:t>Vocabulaire</a:t>
            </a:r>
            <a:r>
              <a:rPr lang="en-GB" sz="3200" b="1" dirty="0">
                <a:solidFill>
                  <a:schemeClr val="bg1"/>
                </a:solidFill>
              </a:rPr>
              <a:t> B</a:t>
            </a:r>
            <a:endParaRPr lang="en-US" sz="3200" dirty="0"/>
          </a:p>
        </p:txBody>
      </p:sp>
      <p:sp>
        <p:nvSpPr>
          <p:cNvPr id="25" name="Hexagon 24">
            <a:extLst>
              <a:ext uri="{FF2B5EF4-FFF2-40B4-BE49-F238E27FC236}">
                <a16:creationId xmlns:a16="http://schemas.microsoft.com/office/drawing/2014/main" id="{3F4FB6E4-F94C-4110-AC98-5E20649B8180}"/>
              </a:ext>
            </a:extLst>
          </p:cNvPr>
          <p:cNvSpPr/>
          <p:nvPr/>
        </p:nvSpPr>
        <p:spPr>
          <a:xfrm>
            <a:off x="7695374" y="2856440"/>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à</a:t>
            </a:r>
          </a:p>
        </p:txBody>
      </p:sp>
      <p:sp>
        <p:nvSpPr>
          <p:cNvPr id="27" name="Hexagon 26">
            <a:extLst>
              <a:ext uri="{FF2B5EF4-FFF2-40B4-BE49-F238E27FC236}">
                <a16:creationId xmlns:a16="http://schemas.microsoft.com/office/drawing/2014/main" id="{CF7D8F79-9BA5-4611-AD59-4837BCF5D283}"/>
              </a:ext>
            </a:extLst>
          </p:cNvPr>
          <p:cNvSpPr/>
          <p:nvPr/>
        </p:nvSpPr>
        <p:spPr>
          <a:xfrm>
            <a:off x="9509237"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 example</a:t>
            </a:r>
          </a:p>
        </p:txBody>
      </p:sp>
      <p:sp>
        <p:nvSpPr>
          <p:cNvPr id="3" name="Rounded Rectangle 46">
            <a:extLst>
              <a:ext uri="{FF2B5EF4-FFF2-40B4-BE49-F238E27FC236}">
                <a16:creationId xmlns:a16="http://schemas.microsoft.com/office/drawing/2014/main" id="{1A4F8DAE-93A2-405F-8373-557E618F41BC}"/>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492707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1A00E836-8759-2E4F-B825-7903E0822D90}"/>
              </a:ext>
            </a:extLst>
          </p:cNvPr>
          <p:cNvSpPr>
            <a:spLocks noGrp="1"/>
          </p:cNvSpPr>
          <p:nvPr>
            <p:ph type="title"/>
          </p:nvPr>
        </p:nvSpPr>
        <p:spPr>
          <a:xfrm>
            <a:off x="0" y="213557"/>
            <a:ext cx="3008243" cy="647577"/>
          </a:xfrm>
        </p:spPr>
        <p:txBody>
          <a:bodyPr>
            <a:normAutofit/>
          </a:bodyPr>
          <a:lstStyle/>
          <a:p>
            <a:r>
              <a:rPr lang="en-US" sz="3200" dirty="0"/>
              <a:t> </a:t>
            </a:r>
            <a:r>
              <a:rPr lang="en-GB" sz="3200" b="1" dirty="0" err="1">
                <a:solidFill>
                  <a:schemeClr val="bg1"/>
                </a:solidFill>
              </a:rPr>
              <a:t>Réponses</a:t>
            </a:r>
            <a:r>
              <a:rPr lang="en-GB" sz="3200" b="1" dirty="0">
                <a:solidFill>
                  <a:schemeClr val="bg1"/>
                </a:solidFill>
              </a:rPr>
              <a:t> B</a:t>
            </a:r>
            <a:endParaRPr lang="en-US" sz="3200" dirty="0"/>
          </a:p>
        </p:txBody>
      </p:sp>
      <p:sp>
        <p:nvSpPr>
          <p:cNvPr id="21" name="Hexagon 20">
            <a:extLst>
              <a:ext uri="{FF2B5EF4-FFF2-40B4-BE49-F238E27FC236}">
                <a16:creationId xmlns:a16="http://schemas.microsoft.com/office/drawing/2014/main" id="{86BCD6C5-6648-4C15-9542-9593B12685D8}"/>
              </a:ext>
            </a:extLst>
          </p:cNvPr>
          <p:cNvSpPr/>
          <p:nvPr/>
        </p:nvSpPr>
        <p:spPr>
          <a:xfrm>
            <a:off x="478022" y="142997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la raison</a:t>
            </a:r>
          </a:p>
        </p:txBody>
      </p:sp>
      <p:sp>
        <p:nvSpPr>
          <p:cNvPr id="22" name="Hexagon 21">
            <a:extLst>
              <a:ext uri="{FF2B5EF4-FFF2-40B4-BE49-F238E27FC236}">
                <a16:creationId xmlns:a16="http://schemas.microsoft.com/office/drawing/2014/main" id="{FC1CA4E9-3E6E-42F1-BA4D-A44ED6EC31BB}"/>
              </a:ext>
            </a:extLst>
          </p:cNvPr>
          <p:cNvSpPr/>
          <p:nvPr/>
        </p:nvSpPr>
        <p:spPr>
          <a:xfrm>
            <a:off x="458972" y="283741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montrer</a:t>
            </a:r>
          </a:p>
        </p:txBody>
      </p:sp>
      <p:sp>
        <p:nvSpPr>
          <p:cNvPr id="23" name="Hexagon 22">
            <a:extLst>
              <a:ext uri="{FF2B5EF4-FFF2-40B4-BE49-F238E27FC236}">
                <a16:creationId xmlns:a16="http://schemas.microsoft.com/office/drawing/2014/main" id="{AC3BCE27-CFC4-4B8B-BB22-F7D1F1B24BCE}"/>
              </a:ext>
            </a:extLst>
          </p:cNvPr>
          <p:cNvSpPr/>
          <p:nvPr/>
        </p:nvSpPr>
        <p:spPr>
          <a:xfrm>
            <a:off x="4067648" y="2841067"/>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que</a:t>
            </a:r>
          </a:p>
        </p:txBody>
      </p:sp>
      <p:sp>
        <p:nvSpPr>
          <p:cNvPr id="24" name="Hexagon 23">
            <a:extLst>
              <a:ext uri="{FF2B5EF4-FFF2-40B4-BE49-F238E27FC236}">
                <a16:creationId xmlns:a16="http://schemas.microsoft.com/office/drawing/2014/main" id="{4E0DBD67-BBA3-4BA7-94C7-13F3054A6410}"/>
              </a:ext>
            </a:extLst>
          </p:cNvPr>
          <p:cNvSpPr/>
          <p:nvPr/>
        </p:nvSpPr>
        <p:spPr>
          <a:xfrm>
            <a:off x="4086698" y="1449021"/>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l’</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t>
            </a:r>
          </a:p>
        </p:txBody>
      </p:sp>
      <p:sp>
        <p:nvSpPr>
          <p:cNvPr id="42" name="Hexagon 41">
            <a:extLst>
              <a:ext uri="{FF2B5EF4-FFF2-40B4-BE49-F238E27FC236}">
                <a16:creationId xmlns:a16="http://schemas.microsoft.com/office/drawing/2014/main" id="{0A38FFD1-8411-4B1B-A7B8-52B0A3D87505}"/>
              </a:ext>
            </a:extLst>
          </p:cNvPr>
          <p:cNvSpPr/>
          <p:nvPr/>
        </p:nvSpPr>
        <p:spPr>
          <a:xfrm>
            <a:off x="2272835" y="214761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1. </a:t>
            </a:r>
            <a:r>
              <a:rPr lang="fr-FR" sz="2400" b="1" dirty="0" err="1">
                <a:latin typeface="Century Gothic" panose="020B0502020202020204" pitchFamily="34" charset="0"/>
              </a:rPr>
              <a:t>reason</a:t>
            </a:r>
            <a:endParaRPr lang="fr-FR" sz="2400" b="1" dirty="0">
              <a:latin typeface="Century Gothic" panose="020B0502020202020204" pitchFamily="34" charset="0"/>
            </a:endParaRPr>
          </a:p>
        </p:txBody>
      </p:sp>
      <p:sp>
        <p:nvSpPr>
          <p:cNvPr id="43" name="Hexagon 42">
            <a:extLst>
              <a:ext uri="{FF2B5EF4-FFF2-40B4-BE49-F238E27FC236}">
                <a16:creationId xmlns:a16="http://schemas.microsoft.com/office/drawing/2014/main" id="{5DEF5F2F-956B-4891-9E2D-BA12BF9B7B00}"/>
              </a:ext>
            </a:extLst>
          </p:cNvPr>
          <p:cNvSpPr/>
          <p:nvPr/>
        </p:nvSpPr>
        <p:spPr>
          <a:xfrm>
            <a:off x="5881511" y="2128561"/>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 example</a:t>
            </a:r>
          </a:p>
        </p:txBody>
      </p:sp>
      <p:sp>
        <p:nvSpPr>
          <p:cNvPr id="44" name="Hexagon 43">
            <a:extLst>
              <a:ext uri="{FF2B5EF4-FFF2-40B4-BE49-F238E27FC236}">
                <a16:creationId xmlns:a16="http://schemas.microsoft.com/office/drawing/2014/main" id="{E95CFCF9-F7E1-45E3-A41B-108B8D0FB63F}"/>
              </a:ext>
            </a:extLst>
          </p:cNvPr>
          <p:cNvSpPr/>
          <p:nvPr/>
        </p:nvSpPr>
        <p:spPr>
          <a:xfrm>
            <a:off x="2253785"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 to show, showing</a:t>
            </a:r>
          </a:p>
        </p:txBody>
      </p:sp>
      <p:sp>
        <p:nvSpPr>
          <p:cNvPr id="45" name="Hexagon 44">
            <a:extLst>
              <a:ext uri="{FF2B5EF4-FFF2-40B4-BE49-F238E27FC236}">
                <a16:creationId xmlns:a16="http://schemas.microsoft.com/office/drawing/2014/main" id="{8000C43C-0611-4F9F-9B6E-A1DBB172A2CA}"/>
              </a:ext>
            </a:extLst>
          </p:cNvPr>
          <p:cNvSpPr/>
          <p:nvPr/>
        </p:nvSpPr>
        <p:spPr>
          <a:xfrm>
            <a:off x="5881511" y="3546246"/>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 that</a:t>
            </a:r>
          </a:p>
        </p:txBody>
      </p:sp>
      <p:sp>
        <p:nvSpPr>
          <p:cNvPr id="46" name="Hexagon 45">
            <a:extLst>
              <a:ext uri="{FF2B5EF4-FFF2-40B4-BE49-F238E27FC236}">
                <a16:creationId xmlns:a16="http://schemas.microsoft.com/office/drawing/2014/main" id="{1F759A96-DC2F-48F4-B565-258C22A69314}"/>
              </a:ext>
            </a:extLst>
          </p:cNvPr>
          <p:cNvSpPr/>
          <p:nvPr/>
        </p:nvSpPr>
        <p:spPr>
          <a:xfrm>
            <a:off x="7676324" y="2837390"/>
            <a:ext cx="2160000" cy="141771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à</a:t>
            </a:r>
          </a:p>
        </p:txBody>
      </p:sp>
      <p:sp>
        <p:nvSpPr>
          <p:cNvPr id="47" name="Hexagon 46">
            <a:extLst>
              <a:ext uri="{FF2B5EF4-FFF2-40B4-BE49-F238E27FC236}">
                <a16:creationId xmlns:a16="http://schemas.microsoft.com/office/drawing/2014/main" id="{82AB3079-7D64-4A13-8491-7606B1BF3562}"/>
              </a:ext>
            </a:extLst>
          </p:cNvPr>
          <p:cNvSpPr/>
          <p:nvPr/>
        </p:nvSpPr>
        <p:spPr>
          <a:xfrm>
            <a:off x="9471137" y="3565323"/>
            <a:ext cx="2160000" cy="141771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 at, to</a:t>
            </a:r>
          </a:p>
        </p:txBody>
      </p:sp>
      <p:sp>
        <p:nvSpPr>
          <p:cNvPr id="3" name="Rounded Rectangle 46">
            <a:extLst>
              <a:ext uri="{FF2B5EF4-FFF2-40B4-BE49-F238E27FC236}">
                <a16:creationId xmlns:a16="http://schemas.microsoft.com/office/drawing/2014/main" id="{36C9F04E-E4B9-4FF5-86F9-42292E7BFDA6}"/>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73279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189979"/>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give | giving</a:t>
            </a:r>
            <a:r>
              <a:rPr lang="en-GB" sz="3200" dirty="0">
                <a:solidFill>
                  <a:srgbClr val="5B9BD5">
                    <a:lumMod val="50000"/>
                  </a:srgbClr>
                </a:solidFill>
                <a:latin typeface="Century Gothic" panose="020B0502020202020204" pitchFamily="34" charset="0"/>
              </a:rPr>
              <a:t>]</a:t>
            </a:r>
          </a:p>
        </p:txBody>
      </p:sp>
      <p:sp>
        <p:nvSpPr>
          <p:cNvPr id="10" name="TextBox 9"/>
          <p:cNvSpPr txBox="1"/>
          <p:nvPr/>
        </p:nvSpPr>
        <p:spPr>
          <a:xfrm>
            <a:off x="-2" y="3317363"/>
            <a:ext cx="12192001"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donne</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1" y="5043427"/>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gives | is giving</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0829D2EF-14A5-FA47-8C13-F3EDF01410EC}"/>
              </a:ext>
            </a:extLst>
          </p:cNvPr>
          <p:cNvSpPr>
            <a:spLocks noGrp="1"/>
          </p:cNvSpPr>
          <p:nvPr>
            <p:ph type="title"/>
          </p:nvPr>
        </p:nvSpPr>
        <p:spPr>
          <a:xfrm>
            <a:off x="838198" y="844400"/>
            <a:ext cx="10515600" cy="1325563"/>
          </a:xfrm>
        </p:spPr>
        <p:txBody>
          <a:bodyPr>
            <a:noAutofit/>
          </a:bodyPr>
          <a:lstStyle/>
          <a:p>
            <a:pPr algn="ctr"/>
            <a:r>
              <a:rPr lang="en-GB" sz="11500" b="1" dirty="0">
                <a:solidFill>
                  <a:srgbClr val="5B9BD5">
                    <a:lumMod val="50000"/>
                  </a:srgbClr>
                </a:solidFill>
              </a:rPr>
              <a:t>donner</a:t>
            </a:r>
            <a:endParaRPr lang="en-US" sz="11500" dirty="0"/>
          </a:p>
        </p:txBody>
      </p:sp>
      <p:pic>
        <p:nvPicPr>
          <p:cNvPr id="7" name="Picture 2" descr="Free Giving Cliparts, Download Free Clip Art, Free Clip Art on ...">
            <a:extLst>
              <a:ext uri="{FF2B5EF4-FFF2-40B4-BE49-F238E27FC236}">
                <a16:creationId xmlns:a16="http://schemas.microsoft.com/office/drawing/2014/main" id="{7373939A-3B35-420D-B359-09026B21428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4782" y="749979"/>
            <a:ext cx="145728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54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28. donn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5" name="Google Shape;65;p12" descr="question mark action button">
            <a:hlinkClick r:id="" action="ppaction://noaction">
              <a:snd r:embed="rId4" name="28. donn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2" name="Google Shape;62;p12" descr="question mark action button">
            <a:hlinkClick r:id="" action="ppaction://noaction">
              <a:snd r:embed="rId3" name="28. donn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2" name="Title 1"/>
          <p:cNvSpPr>
            <a:spLocks noGrp="1"/>
          </p:cNvSpPr>
          <p:nvPr>
            <p:ph type="title"/>
          </p:nvPr>
        </p:nvSpPr>
        <p:spPr>
          <a:xfrm>
            <a:off x="3444743" y="768124"/>
            <a:ext cx="10515600" cy="1325563"/>
          </a:xfrm>
        </p:spPr>
        <p:txBody>
          <a:bodyPr>
            <a:noAutofit/>
          </a:bodyPr>
          <a:lstStyle/>
          <a:p>
            <a:r>
              <a:rPr lang="en-GB" sz="11500" b="1" dirty="0">
                <a:solidFill>
                  <a:srgbClr val="105076"/>
                </a:solidFill>
              </a:rPr>
              <a:t>donner</a:t>
            </a:r>
          </a:p>
        </p:txBody>
      </p:sp>
      <p:sp>
        <p:nvSpPr>
          <p:cNvPr id="10" name="TextBox 9"/>
          <p:cNvSpPr txBox="1"/>
          <p:nvPr/>
        </p:nvSpPr>
        <p:spPr>
          <a:xfrm>
            <a:off x="2501217" y="2241587"/>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give | giving</a:t>
            </a:r>
            <a:r>
              <a:rPr lang="en-GB" sz="3200" dirty="0">
                <a:solidFill>
                  <a:srgbClr val="5B9BD5">
                    <a:lumMod val="50000"/>
                  </a:srgbClr>
                </a:solidFill>
                <a:latin typeface="Century Gothic" panose="020B0502020202020204" pitchFamily="34" charset="0"/>
              </a:rPr>
              <a:t>]</a:t>
            </a:r>
          </a:p>
        </p:txBody>
      </p:sp>
      <p:sp>
        <p:nvSpPr>
          <p:cNvPr id="11" name="TextBox 10"/>
          <p:cNvSpPr txBox="1"/>
          <p:nvPr/>
        </p:nvSpPr>
        <p:spPr>
          <a:xfrm>
            <a:off x="0" y="3356426"/>
            <a:ext cx="12192000"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donne</a:t>
            </a:r>
            <a:endParaRPr lang="en-GB" sz="11500" b="1" dirty="0">
              <a:solidFill>
                <a:srgbClr val="5B9BD5">
                  <a:lumMod val="50000"/>
                </a:srgbClr>
              </a:solidFill>
              <a:latin typeface="Century Gothic" panose="020B0502020202020204" pitchFamily="34" charset="0"/>
            </a:endParaRPr>
          </a:p>
        </p:txBody>
      </p:sp>
      <p:sp>
        <p:nvSpPr>
          <p:cNvPr id="12" name="TextBox 11"/>
          <p:cNvSpPr txBox="1"/>
          <p:nvPr/>
        </p:nvSpPr>
        <p:spPr>
          <a:xfrm>
            <a:off x="2056749" y="4977789"/>
            <a:ext cx="817098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gives | is giving</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381049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28. donn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A8F2-03AD-CA42-B253-7518025B096A}"/>
              </a:ext>
            </a:extLst>
          </p:cNvPr>
          <p:cNvSpPr>
            <a:spLocks noGrp="1"/>
          </p:cNvSpPr>
          <p:nvPr>
            <p:ph type="title"/>
          </p:nvPr>
        </p:nvSpPr>
        <p:spPr>
          <a:xfrm>
            <a:off x="838198" y="928801"/>
            <a:ext cx="10515600" cy="1325563"/>
          </a:xfrm>
        </p:spPr>
        <p:txBody>
          <a:bodyPr>
            <a:noAutofit/>
          </a:bodyPr>
          <a:lstStyle/>
          <a:p>
            <a:pPr algn="ctr"/>
            <a:r>
              <a:rPr lang="en-GB" sz="11500" b="1" dirty="0" err="1">
                <a:solidFill>
                  <a:srgbClr val="5B9BD5">
                    <a:lumMod val="50000"/>
                  </a:srgbClr>
                </a:solidFill>
              </a:rPr>
              <a:t>donne</a:t>
            </a:r>
            <a:endParaRPr lang="en-US" sz="11500" dirty="0"/>
          </a:p>
        </p:txBody>
      </p:sp>
      <p:sp>
        <p:nvSpPr>
          <p:cNvPr id="4" name="TextBox 3"/>
          <p:cNvSpPr txBox="1"/>
          <p:nvPr/>
        </p:nvSpPr>
        <p:spPr>
          <a:xfrm>
            <a:off x="-2" y="2316616"/>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gives | is giving</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2" y="4039432"/>
            <a:ext cx="12192000" cy="923330"/>
          </a:xfrm>
          <a:prstGeom prst="rect">
            <a:avLst/>
          </a:prstGeom>
          <a:solidFill>
            <a:schemeClr val="bg1"/>
          </a:solidFill>
        </p:spPr>
        <p:txBody>
          <a:bodyPr wrap="square" rtlCol="0">
            <a:spAutoFit/>
          </a:bodyPr>
          <a:lstStyle/>
          <a:p>
            <a:pPr algn="ctr"/>
            <a:r>
              <a:rPr lang="en-HK" sz="5400" dirty="0">
                <a:solidFill>
                  <a:srgbClr val="5B9BD5">
                    <a:lumMod val="50000"/>
                  </a:srgbClr>
                </a:solidFill>
                <a:latin typeface="Century Gothic" panose="020B0502020202020204" pitchFamily="34" charset="0"/>
              </a:rPr>
              <a:t>Il </a:t>
            </a:r>
            <a:r>
              <a:rPr lang="en-HK" sz="5400" b="1" dirty="0" err="1">
                <a:solidFill>
                  <a:srgbClr val="FF6600"/>
                </a:solidFill>
                <a:latin typeface="Century Gothic" panose="020B0502020202020204" pitchFamily="34" charset="0"/>
                <a:cs typeface="Calibri" panose="020F0502020204030204" pitchFamily="34" charset="0"/>
              </a:rPr>
              <a:t>donne</a:t>
            </a:r>
            <a:r>
              <a:rPr lang="en-HK" sz="5400" dirty="0">
                <a:solidFill>
                  <a:srgbClr val="FF6600"/>
                </a:solidFill>
                <a:latin typeface="Century Gothic" panose="020B0502020202020204" pitchFamily="34" charset="0"/>
              </a:rPr>
              <a:t> </a:t>
            </a:r>
            <a:r>
              <a:rPr lang="en-HK" sz="5400" dirty="0">
                <a:solidFill>
                  <a:srgbClr val="5B9BD5">
                    <a:lumMod val="50000"/>
                  </a:srgbClr>
                </a:solidFill>
                <a:latin typeface="Century Gothic" panose="020B0502020202020204" pitchFamily="34" charset="0"/>
              </a:rPr>
              <a:t>un </a:t>
            </a:r>
            <a:r>
              <a:rPr lang="en-HK" sz="5400" dirty="0" err="1">
                <a:solidFill>
                  <a:srgbClr val="5B9BD5">
                    <a:lumMod val="50000"/>
                  </a:srgbClr>
                </a:solidFill>
                <a:latin typeface="Century Gothic" panose="020B0502020202020204" pitchFamily="34" charset="0"/>
              </a:rPr>
              <a:t>cadeau</a:t>
            </a:r>
            <a:r>
              <a:rPr lang="en-HK" sz="5400" dirty="0">
                <a:solidFill>
                  <a:srgbClr val="5B9BD5">
                    <a:lumMod val="50000"/>
                  </a:srgbClr>
                </a:solidFill>
                <a:latin typeface="Century Gothic" panose="020B0502020202020204" pitchFamily="34" charset="0"/>
              </a:rPr>
              <a:t> à un </a:t>
            </a:r>
            <a:r>
              <a:rPr lang="en-HK" sz="5400" dirty="0" err="1">
                <a:solidFill>
                  <a:srgbClr val="5B9BD5">
                    <a:lumMod val="50000"/>
                  </a:srgbClr>
                </a:solidFill>
                <a:latin typeface="Century Gothic" panose="020B0502020202020204" pitchFamily="34" charset="0"/>
              </a:rPr>
              <a:t>ami</a:t>
            </a:r>
            <a:r>
              <a:rPr lang="en-HK" sz="5400" dirty="0">
                <a:solidFill>
                  <a:srgbClr val="5B9BD5">
                    <a:lumMod val="50000"/>
                  </a:srgbClr>
                </a:solidFill>
                <a:latin typeface="Century Gothic" panose="020B0502020202020204" pitchFamily="34" charset="0"/>
              </a:rPr>
              <a:t>.</a:t>
            </a:r>
            <a:endParaRPr lang="fr-FR" sz="54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2" y="5055095"/>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t>
            </a:r>
            <a:r>
              <a:rPr lang="en-HK" sz="3200" dirty="0">
                <a:solidFill>
                  <a:srgbClr val="5B9BD5">
                    <a:lumMod val="50000"/>
                  </a:srgbClr>
                </a:solidFill>
                <a:latin typeface="Century Gothic" panose="020B0502020202020204" pitchFamily="34" charset="0"/>
              </a:rPr>
              <a:t>e </a:t>
            </a:r>
            <a:r>
              <a:rPr lang="en-HK" sz="3200" b="1" dirty="0">
                <a:solidFill>
                  <a:srgbClr val="EA5F00"/>
                </a:solidFill>
                <a:latin typeface="Century Gothic" panose="020B0502020202020204" pitchFamily="34" charset="0"/>
              </a:rPr>
              <a:t>give</a:t>
            </a:r>
            <a:r>
              <a:rPr lang="en-HK" sz="3200" b="1" dirty="0">
                <a:solidFill>
                  <a:srgbClr val="EA5F00"/>
                </a:solidFill>
                <a:latin typeface="Century Gothic" panose="020B0502020202020204" pitchFamily="34" charset="0"/>
                <a:cs typeface="Calibri" panose="020F0502020204030204" pitchFamily="34" charset="0"/>
              </a:rPr>
              <a:t>s </a:t>
            </a:r>
            <a:r>
              <a:rPr lang="en-HK" sz="3200" dirty="0">
                <a:solidFill>
                  <a:srgbClr val="5B9BD5">
                    <a:lumMod val="50000"/>
                  </a:srgbClr>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is giving </a:t>
            </a:r>
            <a:r>
              <a:rPr lang="en-HK" sz="3200" dirty="0">
                <a:solidFill>
                  <a:srgbClr val="105076"/>
                </a:solidFill>
                <a:latin typeface="Century Gothic" panose="020B0502020202020204" pitchFamily="34" charset="0"/>
                <a:cs typeface="Calibri" panose="020F0502020204030204" pitchFamily="34" charset="0"/>
              </a:rPr>
              <a:t>a present to a friend</a:t>
            </a:r>
            <a:r>
              <a:rPr lang="en-HK" sz="3200" dirty="0">
                <a:solidFill>
                  <a:srgbClr val="5B9BD5">
                    <a:lumMod val="50000"/>
                  </a:srgbClr>
                </a:solidFill>
                <a:latin typeface="Century Gothic" panose="020B0502020202020204" pitchFamily="34" charset="0"/>
              </a:rPr>
              <a:t>.</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6243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30. il donn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05AF-0006-7448-966A-0F56267436CE}"/>
              </a:ext>
            </a:extLst>
          </p:cNvPr>
          <p:cNvSpPr>
            <a:spLocks noGrp="1"/>
          </p:cNvSpPr>
          <p:nvPr>
            <p:ph type="title"/>
          </p:nvPr>
        </p:nvSpPr>
        <p:spPr>
          <a:xfrm>
            <a:off x="838199" y="851099"/>
            <a:ext cx="10515600" cy="1325563"/>
          </a:xfrm>
        </p:spPr>
        <p:txBody>
          <a:bodyPr>
            <a:noAutofit/>
          </a:bodyPr>
          <a:lstStyle/>
          <a:p>
            <a:pPr algn="ctr"/>
            <a:r>
              <a:rPr lang="en-GB" sz="11500" b="1" dirty="0">
                <a:solidFill>
                  <a:srgbClr val="5B9BD5">
                    <a:lumMod val="50000"/>
                  </a:srgbClr>
                </a:solidFill>
              </a:rPr>
              <a:t>donner</a:t>
            </a:r>
            <a:endParaRPr lang="en-US" sz="11500" dirty="0"/>
          </a:p>
        </p:txBody>
      </p:sp>
      <p:sp>
        <p:nvSpPr>
          <p:cNvPr id="4" name="TextBox 3"/>
          <p:cNvSpPr txBox="1"/>
          <p:nvPr/>
        </p:nvSpPr>
        <p:spPr>
          <a:xfrm>
            <a:off x="0" y="2176662"/>
            <a:ext cx="12191999"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give | giving</a:t>
            </a:r>
            <a:r>
              <a:rPr lang="en-GB" sz="3200" dirty="0">
                <a:solidFill>
                  <a:srgbClr val="5B9BD5">
                    <a:lumMod val="50000"/>
                  </a:srgbClr>
                </a:solidFill>
                <a:latin typeface="Century Gothic" panose="020B0502020202020204" pitchFamily="34" charset="0"/>
              </a:rPr>
              <a:t>]</a:t>
            </a:r>
          </a:p>
        </p:txBody>
      </p:sp>
      <p:sp>
        <p:nvSpPr>
          <p:cNvPr id="5" name="TextBox 4"/>
          <p:cNvSpPr txBox="1"/>
          <p:nvPr/>
        </p:nvSpPr>
        <p:spPr>
          <a:xfrm>
            <a:off x="0" y="4037385"/>
            <a:ext cx="12192000" cy="861774"/>
          </a:xfrm>
          <a:prstGeom prst="rect">
            <a:avLst/>
          </a:prstGeom>
          <a:solidFill>
            <a:schemeClr val="bg1"/>
          </a:solidFill>
        </p:spPr>
        <p:txBody>
          <a:bodyPr wrap="square" rtlCol="0">
            <a:spAutoFit/>
          </a:bodyPr>
          <a:lstStyle/>
          <a:p>
            <a:pPr algn="ctr"/>
            <a:r>
              <a:rPr lang="fr" sz="5000" dirty="0">
                <a:solidFill>
                  <a:srgbClr val="105076"/>
                </a:solidFill>
                <a:latin typeface="Century Gothic" panose="020B0502020202020204" pitchFamily="34" charset="0"/>
                <a:cs typeface="Calibri" panose="020F0502020204030204" pitchFamily="34" charset="0"/>
              </a:rPr>
              <a:t>Il aime </a:t>
            </a:r>
            <a:r>
              <a:rPr lang="fr" sz="5000" b="1" dirty="0">
                <a:solidFill>
                  <a:srgbClr val="EA5F00"/>
                </a:solidFill>
                <a:latin typeface="Century Gothic" panose="020B0502020202020204" pitchFamily="34" charset="0"/>
                <a:cs typeface="Calibri" panose="020F0502020204030204" pitchFamily="34" charset="0"/>
              </a:rPr>
              <a:t>donner </a:t>
            </a:r>
            <a:r>
              <a:rPr lang="en-HK" sz="5000" dirty="0">
                <a:solidFill>
                  <a:srgbClr val="5B9BD5">
                    <a:lumMod val="50000"/>
                  </a:srgbClr>
                </a:solidFill>
                <a:latin typeface="Century Gothic" panose="020B0502020202020204" pitchFamily="34" charset="0"/>
              </a:rPr>
              <a:t>un </a:t>
            </a:r>
            <a:r>
              <a:rPr lang="en-HK" sz="5000" dirty="0" err="1">
                <a:solidFill>
                  <a:srgbClr val="5B9BD5">
                    <a:lumMod val="50000"/>
                  </a:srgbClr>
                </a:solidFill>
                <a:latin typeface="Century Gothic" panose="020B0502020202020204" pitchFamily="34" charset="0"/>
              </a:rPr>
              <a:t>cadeau</a:t>
            </a:r>
            <a:r>
              <a:rPr lang="en-HK" sz="5000" dirty="0">
                <a:solidFill>
                  <a:srgbClr val="5B9BD5">
                    <a:lumMod val="50000"/>
                  </a:srgbClr>
                </a:solidFill>
                <a:latin typeface="Century Gothic" panose="020B0502020202020204" pitchFamily="34" charset="0"/>
              </a:rPr>
              <a:t> à un </a:t>
            </a:r>
            <a:r>
              <a:rPr lang="en-HK" sz="5000" dirty="0" err="1">
                <a:solidFill>
                  <a:srgbClr val="5B9BD5">
                    <a:lumMod val="50000"/>
                  </a:srgbClr>
                </a:solidFill>
                <a:latin typeface="Century Gothic" panose="020B0502020202020204" pitchFamily="34" charset="0"/>
              </a:rPr>
              <a:t>ami</a:t>
            </a:r>
            <a:r>
              <a:rPr lang="fr" sz="5000" dirty="0">
                <a:solidFill>
                  <a:srgbClr val="105076"/>
                </a:solidFill>
                <a:latin typeface="Century Gothic" panose="020B0502020202020204" pitchFamily="34" charset="0"/>
              </a:rPr>
              <a:t>.</a:t>
            </a:r>
            <a:endParaRPr lang="fr-FR" sz="5000" dirty="0">
              <a:solidFill>
                <a:srgbClr val="105076"/>
              </a:solidFill>
              <a:latin typeface="Century Gothic" panose="020B0502020202020204" pitchFamily="34" charset="0"/>
              <a:cs typeface="Calibri" panose="020F0502020204030204" pitchFamily="34" charset="0"/>
            </a:endParaRPr>
          </a:p>
        </p:txBody>
      </p:sp>
      <p:sp>
        <p:nvSpPr>
          <p:cNvPr id="7" name="TextBox 6"/>
          <p:cNvSpPr txBox="1"/>
          <p:nvPr/>
        </p:nvSpPr>
        <p:spPr>
          <a:xfrm>
            <a:off x="192777" y="5129564"/>
            <a:ext cx="12192000" cy="584775"/>
          </a:xfrm>
          <a:prstGeom prst="rect">
            <a:avLst/>
          </a:prstGeom>
          <a:noFill/>
        </p:spPr>
        <p:txBody>
          <a:bodyPr wrap="square" rtlCol="0">
            <a:spAutoFit/>
          </a:bodyPr>
          <a:lstStyle/>
          <a:p>
            <a:pPr algn="ctr"/>
            <a:r>
              <a:rPr lang="en-GB" sz="3200" dirty="0">
                <a:solidFill>
                  <a:srgbClr val="105076"/>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He likes </a:t>
            </a:r>
            <a:r>
              <a:rPr lang="en-HK" sz="3200" b="1" dirty="0">
                <a:solidFill>
                  <a:srgbClr val="EA5F00"/>
                </a:solidFill>
                <a:latin typeface="Century Gothic" panose="020B0502020202020204" pitchFamily="34" charset="0"/>
                <a:cs typeface="Calibri" panose="020F0502020204030204" pitchFamily="34" charset="0"/>
              </a:rPr>
              <a:t>to give </a:t>
            </a:r>
            <a:r>
              <a:rPr lang="en-HK" sz="3200" dirty="0">
                <a:solidFill>
                  <a:srgbClr val="5B9BD5">
                    <a:lumMod val="50000"/>
                  </a:srgbClr>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giving</a:t>
            </a:r>
            <a:r>
              <a:rPr lang="en-HK" sz="3200" dirty="0">
                <a:solidFill>
                  <a:srgbClr val="5B9BD5">
                    <a:lumMod val="50000"/>
                  </a:srgbClr>
                </a:solidFill>
                <a:latin typeface="Century Gothic" panose="020B0502020202020204" pitchFamily="34" charset="0"/>
              </a:rPr>
              <a:t> a present to a friend.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11374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31. il aim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28. donn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donne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gives | is giving</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94" name="Google Shape;94;p15" descr="question mark action button">
            <a:hlinkClick r:id="" action="ppaction://noaction">
              <a:snd r:embed="rId4" name="30. il donne.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5400" kern="0" dirty="0">
                <a:solidFill>
                  <a:srgbClr val="1E4E79"/>
                </a:solidFill>
                <a:latin typeface="Century Gothic"/>
                <a:ea typeface="Century Gothic"/>
                <a:cs typeface="Century Gothic"/>
                <a:sym typeface="Century Gothic"/>
              </a:rPr>
              <a:t>Il </a:t>
            </a:r>
            <a:r>
              <a:rPr lang="en-GB" sz="5400" b="1" kern="0" dirty="0" err="1">
                <a:solidFill>
                  <a:srgbClr val="FF6600"/>
                </a:solidFill>
                <a:latin typeface="Century Gothic"/>
                <a:ea typeface="Century Gothic"/>
                <a:cs typeface="Century Gothic"/>
                <a:sym typeface="Century Gothic"/>
              </a:rPr>
              <a:t>donne</a:t>
            </a:r>
            <a:r>
              <a:rPr lang="en-GB" sz="5400" kern="0" dirty="0">
                <a:solidFill>
                  <a:srgbClr val="1E4E79"/>
                </a:solidFill>
                <a:latin typeface="Century Gothic"/>
                <a:ea typeface="Century Gothic"/>
                <a:cs typeface="Century Gothic"/>
                <a:sym typeface="Century Gothic"/>
              </a:rPr>
              <a:t> </a:t>
            </a:r>
            <a:r>
              <a:rPr lang="en-GB" sz="5400" dirty="0">
                <a:solidFill>
                  <a:srgbClr val="5B9BD5">
                    <a:lumMod val="50000"/>
                  </a:srgbClr>
                </a:solidFill>
                <a:latin typeface="Century Gothic" panose="020B0502020202020204" pitchFamily="34" charset="0"/>
              </a:rPr>
              <a:t>un </a:t>
            </a:r>
            <a:r>
              <a:rPr lang="en-GB" sz="5400" dirty="0" err="1">
                <a:solidFill>
                  <a:srgbClr val="5B9BD5">
                    <a:lumMod val="50000"/>
                  </a:srgbClr>
                </a:solidFill>
                <a:latin typeface="Century Gothic" panose="020B0502020202020204" pitchFamily="34" charset="0"/>
              </a:rPr>
              <a:t>cadeau</a:t>
            </a:r>
            <a:r>
              <a:rPr lang="en-GB" sz="5400" dirty="0">
                <a:solidFill>
                  <a:srgbClr val="5B9BD5">
                    <a:lumMod val="50000"/>
                  </a:srgbClr>
                </a:solidFill>
                <a:latin typeface="Century Gothic" panose="020B0502020202020204" pitchFamily="34" charset="0"/>
              </a:rPr>
              <a:t> à un </a:t>
            </a:r>
            <a:r>
              <a:rPr lang="en-GB" sz="5400" dirty="0" err="1">
                <a:solidFill>
                  <a:srgbClr val="5B9BD5">
                    <a:lumMod val="50000"/>
                  </a:srgbClr>
                </a:solidFill>
                <a:latin typeface="Century Gothic" panose="020B0502020202020204" pitchFamily="34" charset="0"/>
              </a:rPr>
              <a:t>ami</a:t>
            </a:r>
            <a:r>
              <a:rPr lang="en-GB" sz="5400" kern="0" dirty="0">
                <a:solidFill>
                  <a:srgbClr val="1E4E79"/>
                </a:solidFill>
                <a:latin typeface="Century Gothic"/>
                <a:ea typeface="Century Gothic"/>
                <a:cs typeface="Century Gothic"/>
                <a:sym typeface="Century Gothic"/>
              </a:rPr>
              <a:t>. </a:t>
            </a:r>
            <a:endParaRPr sz="54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442518" y="5125518"/>
            <a:ext cx="10267082" cy="722100"/>
          </a:xfrm>
          <a:prstGeom prst="rect">
            <a:avLst/>
          </a:prstGeom>
          <a:no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He </a:t>
            </a:r>
            <a:r>
              <a:rPr lang="en-HK" sz="3200" b="1" dirty="0">
                <a:solidFill>
                  <a:srgbClr val="EA5F00"/>
                </a:solidFill>
                <a:latin typeface="Century Gothic" panose="020B0502020202020204" pitchFamily="34" charset="0"/>
                <a:cs typeface="Calibri" panose="020F0502020204030204" pitchFamily="34" charset="0"/>
              </a:rPr>
              <a:t>gives </a:t>
            </a:r>
            <a:r>
              <a:rPr lang="en-HK" sz="3200" dirty="0">
                <a:solidFill>
                  <a:srgbClr val="4472C4">
                    <a:lumMod val="50000"/>
                  </a:srgbClr>
                </a:solidFill>
                <a:latin typeface="Century Gothic" panose="020B0502020202020204" pitchFamily="34" charset="0"/>
                <a:cs typeface="Calibri" panose="020F0502020204030204" pitchFamily="34" charset="0"/>
              </a:rPr>
              <a:t>|</a:t>
            </a:r>
            <a:r>
              <a:rPr lang="en-HK" sz="3200" b="1" dirty="0">
                <a:solidFill>
                  <a:srgbClr val="EA5F00"/>
                </a:solidFill>
                <a:latin typeface="Century Gothic" panose="020B0502020202020204" pitchFamily="34" charset="0"/>
                <a:cs typeface="Calibri" panose="020F0502020204030204" pitchFamily="34" charset="0"/>
              </a:rPr>
              <a:t> is giving </a:t>
            </a:r>
            <a:r>
              <a:rPr lang="en-HK" sz="3200" dirty="0">
                <a:solidFill>
                  <a:srgbClr val="5B9BD5">
                    <a:lumMod val="50000"/>
                  </a:srgbClr>
                </a:solidFill>
                <a:latin typeface="Century Gothic" panose="020B0502020202020204" pitchFamily="34" charset="0"/>
              </a:rPr>
              <a:t>a present to a friend</a:t>
            </a:r>
            <a:r>
              <a:rPr lang="en-GB" sz="3200" dirty="0">
                <a:solidFill>
                  <a:srgbClr val="5B9BD5">
                    <a:lumMod val="50000"/>
                  </a:srgbClr>
                </a:solidFill>
                <a:latin typeface="Century Gothic" panose="020B0502020202020204" pitchFamily="34" charset="0"/>
              </a:rPr>
              <a:t>.]</a:t>
            </a:r>
            <a:endParaRPr sz="1400" kern="0" dirty="0">
              <a:solidFill>
                <a:srgbClr val="000000"/>
              </a:solidFill>
              <a:latin typeface="Arial"/>
              <a:cs typeface="Arial"/>
              <a:sym typeface="Arial"/>
            </a:endParaRPr>
          </a:p>
        </p:txBody>
      </p:sp>
      <p:sp>
        <p:nvSpPr>
          <p:cNvPr id="2" name="Rectangle 1"/>
          <p:cNvSpPr/>
          <p:nvPr/>
        </p:nvSpPr>
        <p:spPr>
          <a:xfrm>
            <a:off x="1442518" y="4190819"/>
            <a:ext cx="2461267"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prstClr val="black"/>
              </a:solidFill>
            </a:endParaRPr>
          </a:p>
        </p:txBody>
      </p:sp>
    </p:spTree>
    <p:extLst>
      <p:ext uri="{BB962C8B-B14F-4D97-AF65-F5344CB8AC3E}">
        <p14:creationId xmlns:p14="http://schemas.microsoft.com/office/powerpoint/2010/main" val="1244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30. il donn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to give| giving</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103" name="Google Shape;103;p16" descr="question mark action button">
            <a:hlinkClick r:id="" action="ppaction://noaction">
              <a:snd r:embed="rId3" name="28. donn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donner</a:t>
            </a:r>
            <a:endParaRPr sz="11500" dirty="0"/>
          </a:p>
        </p:txBody>
      </p:sp>
      <p:sp>
        <p:nvSpPr>
          <p:cNvPr id="106" name="Google Shape;106;p16" descr="question mark action button">
            <a:hlinkClick r:id="" action="ppaction://noaction">
              <a:snd r:embed="rId4" name="31. il aime.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r>
              <a:rPr lang="fr" sz="5400" dirty="0">
                <a:solidFill>
                  <a:srgbClr val="105076"/>
                </a:solidFill>
                <a:latin typeface="Century Gothic" panose="020B0502020202020204" pitchFamily="34" charset="0"/>
                <a:cs typeface="Calibri" panose="020F0502020204030204" pitchFamily="34" charset="0"/>
              </a:rPr>
              <a:t>Il aime </a:t>
            </a:r>
            <a:r>
              <a:rPr lang="fr" sz="5400" b="1" dirty="0">
                <a:solidFill>
                  <a:srgbClr val="EA5F00"/>
                </a:solidFill>
                <a:latin typeface="Century Gothic" panose="020B0502020202020204" pitchFamily="34" charset="0"/>
                <a:cs typeface="Calibri" panose="020F0502020204030204" pitchFamily="34" charset="0"/>
              </a:rPr>
              <a:t>donner </a:t>
            </a:r>
            <a:r>
              <a:rPr lang="fr-FR" sz="5400" dirty="0">
                <a:solidFill>
                  <a:srgbClr val="5B9BD5">
                    <a:lumMod val="50000"/>
                  </a:srgbClr>
                </a:solidFill>
                <a:latin typeface="Century Gothic" panose="020B0502020202020204" pitchFamily="34" charset="0"/>
              </a:rPr>
              <a:t>un cadeau à un ami</a:t>
            </a:r>
            <a:r>
              <a:rPr lang="fr" sz="5400" dirty="0">
                <a:solidFill>
                  <a:srgbClr val="105076"/>
                </a:solidFill>
                <a:latin typeface="Century Gothic" panose="020B0502020202020204" pitchFamily="34" charset="0"/>
              </a:rPr>
              <a:t>.</a:t>
            </a:r>
            <a:endParaRPr lang="fr-FR" sz="5400" dirty="0">
              <a:solidFill>
                <a:srgbClr val="105076"/>
              </a:solidFill>
              <a:latin typeface="Century Gothic" panose="020B0502020202020204" pitchFamily="34" charset="0"/>
              <a:cs typeface="Calibri" panose="020F0502020204030204" pitchFamily="34" charset="0"/>
            </a:endParaRPr>
          </a:p>
        </p:txBody>
      </p:sp>
      <p:sp>
        <p:nvSpPr>
          <p:cNvPr id="109" name="Google Shape;109;p16"/>
          <p:cNvSpPr txBox="1"/>
          <p:nvPr/>
        </p:nvSpPr>
        <p:spPr>
          <a:xfrm>
            <a:off x="1663581" y="5159721"/>
            <a:ext cx="9440426" cy="605886"/>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lang="en-GB" sz="3200" kern="0" dirty="0">
                <a:solidFill>
                  <a:srgbClr val="1E4E79"/>
                </a:solidFill>
                <a:latin typeface="Century Gothic"/>
                <a:ea typeface="Century Gothic"/>
                <a:cs typeface="Century Gothic"/>
                <a:sym typeface="Century Gothic"/>
              </a:rPr>
              <a:t>[</a:t>
            </a:r>
            <a:r>
              <a:rPr lang="en-HK" sz="3200" dirty="0">
                <a:solidFill>
                  <a:srgbClr val="5B9BD5">
                    <a:lumMod val="50000"/>
                  </a:srgbClr>
                </a:solidFill>
                <a:latin typeface="Century Gothic" panose="020B0502020202020204" pitchFamily="34" charset="0"/>
              </a:rPr>
              <a:t>He likes </a:t>
            </a:r>
            <a:r>
              <a:rPr lang="en-HK" sz="3200" b="1" dirty="0">
                <a:solidFill>
                  <a:srgbClr val="EA5F00"/>
                </a:solidFill>
                <a:latin typeface="Century Gothic" panose="020B0502020202020204" pitchFamily="34" charset="0"/>
                <a:cs typeface="Calibri" panose="020F0502020204030204" pitchFamily="34" charset="0"/>
              </a:rPr>
              <a:t>to give </a:t>
            </a:r>
            <a:r>
              <a:rPr lang="en-HK" sz="3200" dirty="0">
                <a:solidFill>
                  <a:srgbClr val="5B9BD5">
                    <a:lumMod val="50000"/>
                  </a:srgbClr>
                </a:solidFill>
                <a:latin typeface="Century Gothic" panose="020B0502020202020204" pitchFamily="34" charset="0"/>
              </a:rPr>
              <a:t>| </a:t>
            </a:r>
            <a:r>
              <a:rPr lang="en-HK" sz="3200" b="1" dirty="0">
                <a:solidFill>
                  <a:srgbClr val="EA5F00"/>
                </a:solidFill>
                <a:latin typeface="Century Gothic" panose="020B0502020202020204" pitchFamily="34" charset="0"/>
                <a:cs typeface="Calibri" panose="020F0502020204030204" pitchFamily="34" charset="0"/>
              </a:rPr>
              <a:t>giving</a:t>
            </a:r>
            <a:r>
              <a:rPr lang="en-HK" sz="3200" dirty="0">
                <a:solidFill>
                  <a:srgbClr val="5B9BD5">
                    <a:lumMod val="50000"/>
                  </a:srgbClr>
                </a:solidFill>
                <a:latin typeface="Century Gothic" panose="020B0502020202020204" pitchFamily="34" charset="0"/>
              </a:rPr>
              <a:t> a present to a friend</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latin typeface="Arial"/>
              <a:cs typeface="Arial"/>
              <a:sym typeface="Arial"/>
            </a:endParaRPr>
          </a:p>
        </p:txBody>
      </p:sp>
      <p:sp>
        <p:nvSpPr>
          <p:cNvPr id="9" name="Rectangle 8"/>
          <p:cNvSpPr/>
          <p:nvPr/>
        </p:nvSpPr>
        <p:spPr>
          <a:xfrm>
            <a:off x="2412273" y="4091629"/>
            <a:ext cx="2511419"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prstClr val="black"/>
              </a:solidFill>
            </a:endParaRPr>
          </a:p>
        </p:txBody>
      </p:sp>
    </p:spTree>
    <p:extLst>
      <p:ext uri="{BB962C8B-B14F-4D97-AF65-F5344CB8AC3E}">
        <p14:creationId xmlns:p14="http://schemas.microsoft.com/office/powerpoint/2010/main" val="160431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28. donn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31. il aim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2489" y="1351508"/>
            <a:ext cx="1169743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English has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two present tense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make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the bed every week.	     I</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am</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making</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the bed at the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French has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one present tense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only. The BE +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ing</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form does not exist.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Je </a:t>
            </a:r>
            <a:r>
              <a:rPr kumimoji="0" lang="en-GB" sz="2200" b="1"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fais</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le lit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chaque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semaine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Je </a:t>
            </a:r>
            <a:r>
              <a:rPr kumimoji="0" lang="en-GB" sz="2200" b="1"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fais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le lit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ce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A72189A7-C050-4CE1-B026-F4F7223B3659}"/>
              </a:ext>
            </a:extLst>
          </p:cNvPr>
          <p:cNvSpPr/>
          <p:nvPr/>
        </p:nvSpPr>
        <p:spPr>
          <a:xfrm>
            <a:off x="7264754" y="4722190"/>
            <a:ext cx="2180863"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Rectangle: Rounded Corners 28">
            <a:extLst>
              <a:ext uri="{FF2B5EF4-FFF2-40B4-BE49-F238E27FC236}">
                <a16:creationId xmlns:a16="http://schemas.microsoft.com/office/drawing/2014/main" id="{32C334C3-A4CE-4D48-978E-A2C2404C7845}"/>
              </a:ext>
            </a:extLst>
          </p:cNvPr>
          <p:cNvSpPr/>
          <p:nvPr/>
        </p:nvSpPr>
        <p:spPr>
          <a:xfrm>
            <a:off x="1786131" y="4724231"/>
            <a:ext cx="2456047"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Rectangle: Rounded Corners 27">
            <a:extLst>
              <a:ext uri="{FF2B5EF4-FFF2-40B4-BE49-F238E27FC236}">
                <a16:creationId xmlns:a16="http://schemas.microsoft.com/office/drawing/2014/main" id="{CFBE04AD-4D0E-421C-BA59-44E0E923C7AA}"/>
              </a:ext>
            </a:extLst>
          </p:cNvPr>
          <p:cNvSpPr/>
          <p:nvPr/>
        </p:nvSpPr>
        <p:spPr>
          <a:xfrm>
            <a:off x="8169285" y="2028963"/>
            <a:ext cx="2176913"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Rounded Corners 26">
            <a:extLst>
              <a:ext uri="{FF2B5EF4-FFF2-40B4-BE49-F238E27FC236}">
                <a16:creationId xmlns:a16="http://schemas.microsoft.com/office/drawing/2014/main" id="{7D53378A-F5F9-49CE-9F92-9BE986A39A2B}"/>
              </a:ext>
            </a:extLst>
          </p:cNvPr>
          <p:cNvSpPr/>
          <p:nvPr/>
        </p:nvSpPr>
        <p:spPr>
          <a:xfrm>
            <a:off x="2432629" y="2045678"/>
            <a:ext cx="1722922" cy="43088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a:extLst>
              <a:ext uri="{FF2B5EF4-FFF2-40B4-BE49-F238E27FC236}">
                <a16:creationId xmlns:a16="http://schemas.microsoft.com/office/drawing/2014/main" id="{5A93EC28-0F94-4DAE-9CF6-335A95A2B896}"/>
              </a:ext>
            </a:extLst>
          </p:cNvPr>
          <p:cNvSpPr txBox="1"/>
          <p:nvPr/>
        </p:nvSpPr>
        <p:spPr>
          <a:xfrm>
            <a:off x="212489" y="2658704"/>
            <a:ext cx="49243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5136858" y="2682951"/>
            <a:ext cx="72421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Present continuous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(BE +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ing</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ongoing; current</a:t>
            </a:r>
          </a:p>
        </p:txBody>
      </p:sp>
      <p:sp>
        <p:nvSpPr>
          <p:cNvPr id="21" name="Explosion: 8 Points 20">
            <a:extLst>
              <a:ext uri="{FF2B5EF4-FFF2-40B4-BE49-F238E27FC236}">
                <a16:creationId xmlns:a16="http://schemas.microsoft.com/office/drawing/2014/main" id="{608D6088-26AE-4412-A13D-48C65CA9A46B}"/>
              </a:ext>
            </a:extLst>
          </p:cNvPr>
          <p:cNvSpPr/>
          <p:nvPr/>
        </p:nvSpPr>
        <p:spPr>
          <a:xfrm>
            <a:off x="9260391" y="3429000"/>
            <a:ext cx="2884068" cy="2779531"/>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D9181EAB-E740-4113-B9CB-8FE2B1A333AD}"/>
              </a:ext>
            </a:extLst>
          </p:cNvPr>
          <p:cNvSpPr txBox="1"/>
          <p:nvPr/>
        </p:nvSpPr>
        <p:spPr>
          <a:xfrm>
            <a:off x="212488" y="3360406"/>
            <a:ext cx="91407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Adverbs of time</a:t>
            </a:r>
            <a:r>
              <a:rPr kumimoji="0" lang="en-GB" sz="22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tell us which English tense to choose.</a:t>
            </a:r>
          </a:p>
        </p:txBody>
      </p:sp>
      <p:sp>
        <p:nvSpPr>
          <p:cNvPr id="24" name="TextBox 23">
            <a:extLst>
              <a:ext uri="{FF2B5EF4-FFF2-40B4-BE49-F238E27FC236}">
                <a16:creationId xmlns:a16="http://schemas.microsoft.com/office/drawing/2014/main" id="{9772736D-C1C0-4F4F-A65C-AEB778AD4D28}"/>
              </a:ext>
            </a:extLst>
          </p:cNvPr>
          <p:cNvSpPr txBox="1"/>
          <p:nvPr/>
        </p:nvSpPr>
        <p:spPr>
          <a:xfrm>
            <a:off x="212488" y="5390767"/>
            <a:ext cx="91407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the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present</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simple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is used with </a:t>
            </a:r>
            <a:r>
              <a:rPr kumimoji="0" lang="en-GB" sz="2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all adverbs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p:txBody>
      </p:sp>
      <p:sp>
        <p:nvSpPr>
          <p:cNvPr id="6" name="Title 5">
            <a:extLst>
              <a:ext uri="{FF2B5EF4-FFF2-40B4-BE49-F238E27FC236}">
                <a16:creationId xmlns:a16="http://schemas.microsoft.com/office/drawing/2014/main" id="{D603289E-8378-4077-B4D8-DD3F842A7C54}"/>
              </a:ext>
            </a:extLst>
          </p:cNvPr>
          <p:cNvSpPr>
            <a:spLocks noGrp="1"/>
          </p:cNvSpPr>
          <p:nvPr>
            <p:ph type="title"/>
          </p:nvPr>
        </p:nvSpPr>
        <p:spPr>
          <a:xfrm>
            <a:off x="-1" y="213557"/>
            <a:ext cx="5136859" cy="647577"/>
          </a:xfrm>
        </p:spPr>
        <p:txBody>
          <a:bodyPr>
            <a:normAutofit/>
          </a:bodyPr>
          <a:lstStyle/>
          <a:p>
            <a:r>
              <a:rPr lang="fr-FR" sz="2400" dirty="0" err="1"/>
              <a:t>Present</a:t>
            </a:r>
            <a:r>
              <a:rPr lang="fr-FR" sz="2400" dirty="0"/>
              <a:t> simple or </a:t>
            </a:r>
            <a:r>
              <a:rPr lang="fr-FR" sz="2400" dirty="0" err="1"/>
              <a:t>continuous</a:t>
            </a:r>
            <a:r>
              <a:rPr lang="fr-FR" sz="2400" dirty="0"/>
              <a:t>?</a:t>
            </a:r>
          </a:p>
        </p:txBody>
      </p:sp>
      <p:sp>
        <p:nvSpPr>
          <p:cNvPr id="33" name="Rounded Rectangle 46">
            <a:extLst>
              <a:ext uri="{FF2B5EF4-FFF2-40B4-BE49-F238E27FC236}">
                <a16:creationId xmlns:a16="http://schemas.microsoft.com/office/drawing/2014/main" id="{B218BD04-A9D6-4797-8FBC-D2D51E9939C2}"/>
              </a:ext>
            </a:extLst>
          </p:cNvPr>
          <p:cNvSpPr/>
          <p:nvPr/>
        </p:nvSpPr>
        <p:spPr>
          <a:xfrm>
            <a:off x="10033687" y="249870"/>
            <a:ext cx="1876234" cy="399600"/>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097669B-A03C-4DEE-9F3B-545DF2FD64D0}"/>
              </a:ext>
            </a:extLst>
          </p:cNvPr>
          <p:cNvSpPr txBox="1"/>
          <p:nvPr/>
        </p:nvSpPr>
        <p:spPr>
          <a:xfrm>
            <a:off x="8962447" y="4309947"/>
            <a:ext cx="363772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Je </a:t>
            </a:r>
            <a:r>
              <a:rPr kumimoji="0" lang="en-GB" sz="2200" b="1"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fais</a:t>
            </a:r>
            <a:r>
              <a:rPr kumimoji="0" lang="en-GB" sz="2200" b="1"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I make </a:t>
            </a:r>
            <a:b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I’m making</a:t>
            </a:r>
          </a:p>
        </p:txBody>
      </p:sp>
    </p:spTree>
    <p:extLst>
      <p:ext uri="{BB962C8B-B14F-4D97-AF65-F5344CB8AC3E}">
        <p14:creationId xmlns:p14="http://schemas.microsoft.com/office/powerpoint/2010/main" val="20602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3" grpId="0"/>
      <p:bldP spid="10" grpId="0"/>
      <p:bldP spid="21" grpId="0" animBg="1"/>
      <p:bldP spid="23" grpId="0"/>
      <p:bldP spid="24"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normAutofit fontScale="90000"/>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6139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800" y="1508557"/>
            <a:ext cx="118990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Nick, an exchange student, is babysitting for the Petit family. He makes notes about the children, Julien and Géraldine.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Choose present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simple (normally; routine)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continuous (ongoing; current)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25" name="Group 24"/>
          <p:cNvGrpSpPr/>
          <p:nvPr/>
        </p:nvGrpSpPr>
        <p:grpSpPr>
          <a:xfrm>
            <a:off x="788400" y="3430800"/>
            <a:ext cx="8462106" cy="2476068"/>
            <a:chOff x="810848" y="3091059"/>
            <a:chExt cx="8086964" cy="2476068"/>
          </a:xfrm>
        </p:grpSpPr>
        <p:grpSp>
          <p:nvGrpSpPr>
            <p:cNvPr id="26" name="Group 25"/>
            <p:cNvGrpSpPr/>
            <p:nvPr/>
          </p:nvGrpSpPr>
          <p:grpSpPr>
            <a:xfrm>
              <a:off x="810848" y="3091059"/>
              <a:ext cx="549030" cy="2476068"/>
              <a:chOff x="1150816" y="2729627"/>
              <a:chExt cx="948251" cy="2907312"/>
            </a:xfrm>
          </p:grpSpPr>
          <p:sp>
            <p:nvSpPr>
              <p:cNvPr id="32" name="Action Button: Custom 31">
                <a:hlinkClick r:id="" action="ppaction://noaction" highlightClick="1"/>
              </p:cNvPr>
              <p:cNvSpPr/>
              <p:nvPr/>
            </p:nvSpPr>
            <p:spPr>
              <a:xfrm>
                <a:off x="1150816" y="2729627"/>
                <a:ext cx="948251" cy="506936"/>
              </a:xfrm>
              <a:prstGeom prst="actionButtonBlank">
                <a:avLst/>
              </a:prstGeom>
              <a:solidFill>
                <a:srgbClr val="0055A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p>
            </p:txBody>
          </p:sp>
          <p:sp>
            <p:nvSpPr>
              <p:cNvPr id="33" name="Action Button: Custom 32">
                <a:hlinkClick r:id="" action="ppaction://noaction" highlightClick="1"/>
              </p:cNvPr>
              <p:cNvSpPr/>
              <p:nvPr/>
            </p:nvSpPr>
            <p:spPr>
              <a:xfrm>
                <a:off x="1150816" y="3339227"/>
                <a:ext cx="948251" cy="506936"/>
              </a:xfrm>
              <a:prstGeom prst="actionButtonBlank">
                <a:avLst/>
              </a:prstGeom>
              <a:solidFill>
                <a:srgbClr val="0055A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B</a:t>
                </a:r>
              </a:p>
            </p:txBody>
          </p:sp>
          <p:sp>
            <p:nvSpPr>
              <p:cNvPr id="34" name="Action Button: Custom 33">
                <a:hlinkClick r:id="" action="ppaction://noaction" highlightClick="1"/>
              </p:cNvPr>
              <p:cNvSpPr/>
              <p:nvPr/>
            </p:nvSpPr>
            <p:spPr>
              <a:xfrm>
                <a:off x="1150816" y="3948827"/>
                <a:ext cx="948251" cy="506936"/>
              </a:xfrm>
              <a:prstGeom prst="actionButtonBlank">
                <a:avLst/>
              </a:prstGeom>
              <a:solidFill>
                <a:srgbClr val="0055A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a:t>
                </a:r>
              </a:p>
            </p:txBody>
          </p:sp>
          <p:sp>
            <p:nvSpPr>
              <p:cNvPr id="35" name="Action Button: Custom 34">
                <a:hlinkClick r:id="" action="ppaction://noaction" highlightClick="1"/>
              </p:cNvPr>
              <p:cNvSpPr/>
              <p:nvPr/>
            </p:nvSpPr>
            <p:spPr>
              <a:xfrm>
                <a:off x="1150816" y="4558427"/>
                <a:ext cx="948251" cy="506936"/>
              </a:xfrm>
              <a:prstGeom prst="actionButtonBlank">
                <a:avLst/>
              </a:prstGeom>
              <a:solidFill>
                <a:srgbClr val="0055A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a:t>
                </a:r>
              </a:p>
            </p:txBody>
          </p:sp>
          <p:sp>
            <p:nvSpPr>
              <p:cNvPr id="36" name="Action Button: Custom 35">
                <a:hlinkClick r:id="" action="ppaction://noaction" highlightClick="1"/>
              </p:cNvPr>
              <p:cNvSpPr/>
              <p:nvPr/>
            </p:nvSpPr>
            <p:spPr>
              <a:xfrm>
                <a:off x="1150816" y="5130003"/>
                <a:ext cx="948251" cy="506936"/>
              </a:xfrm>
              <a:prstGeom prst="actionButtonBlank">
                <a:avLst/>
              </a:prstGeom>
              <a:solidFill>
                <a:srgbClr val="0055A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a:t>
                </a:r>
              </a:p>
            </p:txBody>
          </p:sp>
        </p:grpSp>
        <p:sp>
          <p:nvSpPr>
            <p:cNvPr id="27" name="TextBox 26"/>
            <p:cNvSpPr txBox="1"/>
            <p:nvPr/>
          </p:nvSpPr>
          <p:spPr>
            <a:xfrm>
              <a:off x="1531322" y="3122691"/>
              <a:ext cx="6088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Julien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washes/is washing up at the moment.</a:t>
              </a:r>
              <a:endParaRPr kumimoji="0" lang="en-GB" sz="1800" b="0" i="0" u="none" strike="noStrike" kern="1200" cap="none" spc="0" normalizeH="0" baseline="0" noProof="0" dirty="0">
                <a:ln>
                  <a:noFill/>
                </a:ln>
                <a:solidFill>
                  <a:srgbClr val="002060"/>
                </a:solidFill>
                <a:effectLst/>
                <a:uLnTx/>
                <a:uFillTx/>
                <a:latin typeface="Lucida Handwriting" panose="03010101010101010101" pitchFamily="66" charset="0"/>
                <a:ea typeface="+mn-ea"/>
                <a:cs typeface="+mn-cs"/>
              </a:endParaRPr>
            </a:p>
          </p:txBody>
        </p:sp>
        <p:sp>
          <p:nvSpPr>
            <p:cNvPr id="28" name="TextBox 27"/>
            <p:cNvSpPr txBox="1"/>
            <p:nvPr/>
          </p:nvSpPr>
          <p:spPr>
            <a:xfrm>
              <a:off x="1531319" y="3644690"/>
              <a:ext cx="6088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Géraldine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learns/is learning English every week.</a:t>
              </a:r>
              <a:endParaRPr kumimoji="0" lang="en-GB" sz="1800" b="0" i="0" u="none" strike="noStrike" kern="1200" cap="none" spc="0" normalizeH="0" baseline="0" noProof="0" dirty="0">
                <a:ln>
                  <a:noFill/>
                </a:ln>
                <a:solidFill>
                  <a:srgbClr val="002060"/>
                </a:solidFill>
                <a:effectLst/>
                <a:uLnTx/>
                <a:uFillTx/>
                <a:latin typeface="Lucida Handwriting" panose="03010101010101010101" pitchFamily="66" charset="0"/>
                <a:ea typeface="+mn-ea"/>
                <a:cs typeface="+mn-cs"/>
              </a:endParaRPr>
            </a:p>
          </p:txBody>
        </p:sp>
        <p:sp>
          <p:nvSpPr>
            <p:cNvPr id="29" name="TextBox 28"/>
            <p:cNvSpPr txBox="1"/>
            <p:nvPr/>
          </p:nvSpPr>
          <p:spPr>
            <a:xfrm>
              <a:off x="1531319" y="4148052"/>
              <a:ext cx="73664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Géraldine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plays/is playing with her friends at the moment.</a:t>
              </a:r>
              <a:endParaRPr kumimoji="0" lang="en-GB" sz="1800" b="0" i="0" u="none" strike="noStrike" kern="1200" cap="none" spc="0" normalizeH="0" baseline="0" noProof="0" dirty="0">
                <a:ln>
                  <a:noFill/>
                </a:ln>
                <a:solidFill>
                  <a:srgbClr val="002060"/>
                </a:solidFill>
                <a:effectLst/>
                <a:uLnTx/>
                <a:uFillTx/>
                <a:latin typeface="Lucida Handwriting" panose="03010101010101010101" pitchFamily="66" charset="0"/>
                <a:ea typeface="+mn-ea"/>
                <a:cs typeface="+mn-cs"/>
              </a:endParaRPr>
            </a:p>
          </p:txBody>
        </p:sp>
        <p:sp>
          <p:nvSpPr>
            <p:cNvPr id="30" name="TextBox 29"/>
            <p:cNvSpPr txBox="1"/>
            <p:nvPr/>
          </p:nvSpPr>
          <p:spPr>
            <a:xfrm>
              <a:off x="1531319" y="4670051"/>
              <a:ext cx="73664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Julien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reads/is reading a book at the moment.</a:t>
              </a:r>
              <a:endParaRPr kumimoji="0" lang="en-GB" sz="1800" b="0" i="0" u="none" strike="noStrike" kern="1200" cap="none" spc="0" normalizeH="0" baseline="0" noProof="0" dirty="0">
                <a:ln>
                  <a:noFill/>
                </a:ln>
                <a:solidFill>
                  <a:srgbClr val="002060"/>
                </a:solidFill>
                <a:effectLst/>
                <a:uLnTx/>
                <a:uFillTx/>
                <a:latin typeface="Lucida Handwriting" panose="03010101010101010101" pitchFamily="66" charset="0"/>
                <a:ea typeface="+mn-ea"/>
                <a:cs typeface="+mn-cs"/>
              </a:endParaRPr>
            </a:p>
          </p:txBody>
        </p:sp>
        <p:sp>
          <p:nvSpPr>
            <p:cNvPr id="31" name="TextBox 30"/>
            <p:cNvSpPr txBox="1"/>
            <p:nvPr/>
          </p:nvSpPr>
          <p:spPr>
            <a:xfrm>
              <a:off x="1531318" y="5162863"/>
              <a:ext cx="73664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Géraldine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sings/is singing every week.</a:t>
              </a:r>
              <a:endParaRPr kumimoji="0" lang="en-GB" sz="1800" b="0" i="0" u="none" strike="noStrike" kern="1200" cap="none" spc="0" normalizeH="0" baseline="0" noProof="0" dirty="0">
                <a:ln>
                  <a:noFill/>
                </a:ln>
                <a:solidFill>
                  <a:srgbClr val="002060"/>
                </a:solidFill>
                <a:effectLst/>
                <a:uLnTx/>
                <a:uFillTx/>
                <a:latin typeface="Lucida Handwriting" panose="03010101010101010101" pitchFamily="66" charset="0"/>
                <a:ea typeface="+mn-ea"/>
                <a:cs typeface="+mn-cs"/>
              </a:endParaRPr>
            </a:p>
          </p:txBody>
        </p:sp>
      </p:grpSp>
      <p:cxnSp>
        <p:nvCxnSpPr>
          <p:cNvPr id="37" name="Straight Connector 36"/>
          <p:cNvCxnSpPr/>
          <p:nvPr/>
        </p:nvCxnSpPr>
        <p:spPr>
          <a:xfrm>
            <a:off x="2415209" y="3680560"/>
            <a:ext cx="801064" cy="5452"/>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0" name="Straight Connector 39"/>
          <p:cNvCxnSpPr>
            <a:cxnSpLocks/>
          </p:cNvCxnSpPr>
          <p:nvPr/>
        </p:nvCxnSpPr>
        <p:spPr>
          <a:xfrm>
            <a:off x="3798277" y="4214513"/>
            <a:ext cx="1216248"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2" name="Straight Connector 41"/>
          <p:cNvCxnSpPr>
            <a:cxnSpLocks/>
          </p:cNvCxnSpPr>
          <p:nvPr/>
        </p:nvCxnSpPr>
        <p:spPr>
          <a:xfrm>
            <a:off x="2911559" y="4702440"/>
            <a:ext cx="634126"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flipV="1">
            <a:off x="2415209" y="5195252"/>
            <a:ext cx="652996"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6" name="Straight Connector 45"/>
          <p:cNvCxnSpPr>
            <a:cxnSpLocks/>
          </p:cNvCxnSpPr>
          <p:nvPr/>
        </p:nvCxnSpPr>
        <p:spPr>
          <a:xfrm>
            <a:off x="3616805" y="5702659"/>
            <a:ext cx="1059208"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5" name="Title 4">
            <a:extLst>
              <a:ext uri="{FF2B5EF4-FFF2-40B4-BE49-F238E27FC236}">
                <a16:creationId xmlns:a16="http://schemas.microsoft.com/office/drawing/2014/main" id="{94CEBA2D-0FCE-4604-BD00-67F375DBFD91}"/>
              </a:ext>
            </a:extLst>
          </p:cNvPr>
          <p:cNvSpPr>
            <a:spLocks noGrp="1"/>
          </p:cNvSpPr>
          <p:nvPr>
            <p:ph type="title"/>
          </p:nvPr>
        </p:nvSpPr>
        <p:spPr>
          <a:xfrm>
            <a:off x="-1" y="173800"/>
            <a:ext cx="5261113" cy="647577"/>
          </a:xfrm>
        </p:spPr>
        <p:txBody>
          <a:bodyPr>
            <a:noAutofit/>
          </a:bodyPr>
          <a:lstStyle/>
          <a:p>
            <a:r>
              <a:rPr lang="fr-FR" sz="2400" dirty="0" err="1"/>
              <a:t>Present</a:t>
            </a:r>
            <a:r>
              <a:rPr lang="fr-FR" sz="2400" dirty="0"/>
              <a:t> simple or </a:t>
            </a:r>
            <a:r>
              <a:rPr lang="fr-FR" sz="2400" dirty="0" err="1"/>
              <a:t>continuous</a:t>
            </a:r>
            <a:r>
              <a:rPr lang="fr-FR" sz="2400" dirty="0"/>
              <a:t>?</a:t>
            </a:r>
          </a:p>
        </p:txBody>
      </p:sp>
      <p:sp>
        <p:nvSpPr>
          <p:cNvPr id="43" name="Rounded Rectangle 46">
            <a:extLst>
              <a:ext uri="{FF2B5EF4-FFF2-40B4-BE49-F238E27FC236}">
                <a16:creationId xmlns:a16="http://schemas.microsoft.com/office/drawing/2014/main" id="{1D711F56-50B1-4F4E-9616-C725D57E4DD6}"/>
              </a:ext>
            </a:extLst>
          </p:cNvPr>
          <p:cNvSpPr/>
          <p:nvPr/>
        </p:nvSpPr>
        <p:spPr>
          <a:xfrm>
            <a:off x="10812162" y="210114"/>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 name="Picture 1" descr="Boy Face Cartoon Clip Art">
            <a:extLst>
              <a:ext uri="{FF2B5EF4-FFF2-40B4-BE49-F238E27FC236}">
                <a16:creationId xmlns:a16="http://schemas.microsoft.com/office/drawing/2014/main" id="{7946E410-8987-4A1E-806D-21A386EC3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793" y="3556758"/>
            <a:ext cx="1790738" cy="182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98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CA71FC-D9BB-44BE-9FE7-818BD5ED425A}"/>
              </a:ext>
            </a:extLst>
          </p:cNvPr>
          <p:cNvSpPr txBox="1"/>
          <p:nvPr/>
        </p:nvSpPr>
        <p:spPr>
          <a:xfrm>
            <a:off x="235788" y="1159081"/>
            <a:ext cx="54952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 week]</a:t>
            </a:r>
          </a:p>
        </p:txBody>
      </p:sp>
      <p:sp>
        <p:nvSpPr>
          <p:cNvPr id="53" name="TextBox 52">
            <a:extLst>
              <a:ext uri="{FF2B5EF4-FFF2-40B4-BE49-F238E27FC236}">
                <a16:creationId xmlns:a16="http://schemas.microsoft.com/office/drawing/2014/main" id="{F204D7E1-CAF7-4C39-9F98-74EFF26FA7DF}"/>
              </a:ext>
            </a:extLst>
          </p:cNvPr>
          <p:cNvSpPr txBox="1"/>
          <p:nvPr/>
        </p:nvSpPr>
        <p:spPr>
          <a:xfrm>
            <a:off x="414527" y="1260064"/>
            <a:ext cx="7056751"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chaque</a:t>
            </a:r>
            <a:r>
              <a:rPr kumimoji="0" lang="en-GB" sz="6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6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semaine</a:t>
            </a:r>
            <a:endParaRPr kumimoji="0" lang="en-GB" sz="6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2B11FDBC-174C-4704-AE66-535D3C4B320B}"/>
              </a:ext>
            </a:extLst>
          </p:cNvPr>
          <p:cNvSpPr txBox="1"/>
          <p:nvPr/>
        </p:nvSpPr>
        <p:spPr>
          <a:xfrm>
            <a:off x="5135249" y="4040822"/>
            <a:ext cx="705675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the moment]</a:t>
            </a:r>
          </a:p>
        </p:txBody>
      </p:sp>
      <p:sp>
        <p:nvSpPr>
          <p:cNvPr id="9" name="TextBox 8">
            <a:extLst>
              <a:ext uri="{FF2B5EF4-FFF2-40B4-BE49-F238E27FC236}">
                <a16:creationId xmlns:a16="http://schemas.microsoft.com/office/drawing/2014/main" id="{39787EE5-D9E2-48A3-B1DF-61AAF09847ED}"/>
              </a:ext>
            </a:extLst>
          </p:cNvPr>
          <p:cNvSpPr txBox="1"/>
          <p:nvPr/>
        </p:nvSpPr>
        <p:spPr>
          <a:xfrm>
            <a:off x="5135251" y="4039594"/>
            <a:ext cx="7056751"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6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6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6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moment</a:t>
            </a:r>
          </a:p>
        </p:txBody>
      </p:sp>
      <p:sp>
        <p:nvSpPr>
          <p:cNvPr id="5" name="Title 4">
            <a:extLst>
              <a:ext uri="{FF2B5EF4-FFF2-40B4-BE49-F238E27FC236}">
                <a16:creationId xmlns:a16="http://schemas.microsoft.com/office/drawing/2014/main" id="{F072D38B-F1B9-4FF5-B83C-4BB91D0B7335}"/>
              </a:ext>
            </a:extLst>
          </p:cNvPr>
          <p:cNvSpPr>
            <a:spLocks noGrp="1"/>
          </p:cNvSpPr>
          <p:nvPr>
            <p:ph type="title"/>
          </p:nvPr>
        </p:nvSpPr>
        <p:spPr/>
        <p:txBody>
          <a:bodyPr>
            <a:normAutofit/>
          </a:bodyPr>
          <a:lstStyle/>
          <a:p>
            <a:r>
              <a:rPr lang="fr-FR" dirty="0" err="1"/>
              <a:t>Adverbs</a:t>
            </a:r>
            <a:r>
              <a:rPr lang="fr-FR" dirty="0"/>
              <a:t> of time</a:t>
            </a:r>
          </a:p>
        </p:txBody>
      </p:sp>
      <p:sp>
        <p:nvSpPr>
          <p:cNvPr id="12" name="Rounded Rectangle 46">
            <a:extLst>
              <a:ext uri="{FF2B5EF4-FFF2-40B4-BE49-F238E27FC236}">
                <a16:creationId xmlns:a16="http://schemas.microsoft.com/office/drawing/2014/main" id="{B182231D-FDCF-4C3E-8FAC-9C16BD7BD485}"/>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7F17D32B-D3C8-481F-9E8D-06D4C8777379}"/>
              </a:ext>
            </a:extLst>
          </p:cNvPr>
          <p:cNvSpPr txBox="1"/>
          <p:nvPr/>
        </p:nvSpPr>
        <p:spPr>
          <a:xfrm>
            <a:off x="0" y="2351782"/>
            <a:ext cx="705675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p>
        </p:txBody>
      </p:sp>
      <p:sp>
        <p:nvSpPr>
          <p:cNvPr id="14" name="TextBox 13">
            <a:extLst>
              <a:ext uri="{FF2B5EF4-FFF2-40B4-BE49-F238E27FC236}">
                <a16:creationId xmlns:a16="http://schemas.microsoft.com/office/drawing/2014/main" id="{6BA9349F-AC36-4F30-9132-13E04D4D7215}"/>
              </a:ext>
            </a:extLst>
          </p:cNvPr>
          <p:cNvSpPr txBox="1"/>
          <p:nvPr/>
        </p:nvSpPr>
        <p:spPr>
          <a:xfrm>
            <a:off x="481581" y="2373653"/>
            <a:ext cx="7056751" cy="1077218"/>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normalement</a:t>
            </a:r>
            <a:endParaRPr kumimoji="0" lang="en-GB" sz="6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A0740668-7C6D-4112-A3B0-8D9F4B1A3A39}"/>
              </a:ext>
            </a:extLst>
          </p:cNvPr>
          <p:cNvSpPr txBox="1"/>
          <p:nvPr/>
        </p:nvSpPr>
        <p:spPr>
          <a:xfrm>
            <a:off x="5273038" y="5250324"/>
            <a:ext cx="705675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p>
        </p:txBody>
      </p:sp>
      <p:sp>
        <p:nvSpPr>
          <p:cNvPr id="16" name="TextBox 15">
            <a:extLst>
              <a:ext uri="{FF2B5EF4-FFF2-40B4-BE49-F238E27FC236}">
                <a16:creationId xmlns:a16="http://schemas.microsoft.com/office/drawing/2014/main" id="{34663905-B596-4A76-B4D3-F9440EE0DDE6}"/>
              </a:ext>
            </a:extLst>
          </p:cNvPr>
          <p:cNvSpPr txBox="1"/>
          <p:nvPr/>
        </p:nvSpPr>
        <p:spPr>
          <a:xfrm>
            <a:off x="5135248" y="5188797"/>
            <a:ext cx="7056751"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aujourd’hui</a:t>
            </a:r>
            <a:endParaRPr kumimoji="0" lang="en-GB" sz="6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95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9"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13D45CB-4370-47B1-B10D-987E1AF0B80B}"/>
              </a:ext>
            </a:extLst>
          </p:cNvPr>
          <p:cNvSpPr txBox="1">
            <a:spLocks/>
          </p:cNvSpPr>
          <p:nvPr/>
        </p:nvSpPr>
        <p:spPr>
          <a:xfrm>
            <a:off x="74592" y="215638"/>
            <a:ext cx="591504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Present simple / continuous</a:t>
            </a: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553247960"/>
              </p:ext>
            </p:extLst>
          </p:nvPr>
        </p:nvGraphicFramePr>
        <p:xfrm>
          <a:off x="175716" y="1434846"/>
          <a:ext cx="11835329" cy="3139440"/>
        </p:xfrm>
        <a:graphic>
          <a:graphicData uri="http://schemas.openxmlformats.org/drawingml/2006/table">
            <a:tbl>
              <a:tblPr firstRow="1" bandRow="1">
                <a:tableStyleId>{5C22544A-7EE6-4342-B048-85BDC9FD1C3A}</a:tableStyleId>
              </a:tblPr>
              <a:tblGrid>
                <a:gridCol w="7598021">
                  <a:extLst>
                    <a:ext uri="{9D8B030D-6E8A-4147-A177-3AD203B41FA5}">
                      <a16:colId xmlns:a16="http://schemas.microsoft.com/office/drawing/2014/main" val="3258740986"/>
                    </a:ext>
                  </a:extLst>
                </a:gridCol>
                <a:gridCol w="2085328">
                  <a:extLst>
                    <a:ext uri="{9D8B030D-6E8A-4147-A177-3AD203B41FA5}">
                      <a16:colId xmlns:a16="http://schemas.microsoft.com/office/drawing/2014/main" val="2923172176"/>
                    </a:ext>
                  </a:extLst>
                </a:gridCol>
                <a:gridCol w="2151980">
                  <a:extLst>
                    <a:ext uri="{9D8B030D-6E8A-4147-A177-3AD203B41FA5}">
                      <a16:colId xmlns:a16="http://schemas.microsoft.com/office/drawing/2014/main" val="785371448"/>
                    </a:ext>
                  </a:extLst>
                </a:gridCol>
              </a:tblGrid>
              <a:tr h="347382">
                <a:tc>
                  <a:txBody>
                    <a:bodyPr/>
                    <a:lstStyle/>
                    <a:p>
                      <a:endParaRPr lang="en-GB" sz="2000" dirty="0">
                        <a:latin typeface="Century Gothic" panose="020B0502020202020204" pitchFamily="34" charset="0"/>
                      </a:endParaRPr>
                    </a:p>
                  </a:txBody>
                  <a:tcPr/>
                </a:tc>
                <a:tc>
                  <a:txBody>
                    <a:bodyPr/>
                    <a:lstStyle/>
                    <a:p>
                      <a:pPr algn="ctr"/>
                      <a:r>
                        <a:rPr lang="en-GB" sz="2000" dirty="0">
                          <a:latin typeface="Century Gothic" panose="020B0502020202020204" pitchFamily="34" charset="0"/>
                        </a:rPr>
                        <a:t>continuous</a:t>
                      </a:r>
                    </a:p>
                  </a:txBody>
                  <a:tcPr/>
                </a:tc>
                <a:tc>
                  <a:txBody>
                    <a:bodyPr/>
                    <a:lstStyle/>
                    <a:p>
                      <a:pPr algn="ctr"/>
                      <a:r>
                        <a:rPr lang="en-GB" sz="2000" dirty="0">
                          <a:latin typeface="Century Gothic" panose="020B0502020202020204" pitchFamily="34" charset="0"/>
                        </a:rPr>
                        <a:t>simple</a:t>
                      </a:r>
                    </a:p>
                  </a:txBody>
                  <a:tcPr/>
                </a:tc>
                <a:extLst>
                  <a:ext uri="{0D108BD9-81ED-4DB2-BD59-A6C34878D82A}">
                    <a16:rowId xmlns:a16="http://schemas.microsoft.com/office/drawing/2014/main" val="2944628723"/>
                  </a:ext>
                </a:extLst>
              </a:tr>
              <a:tr h="376759">
                <a:tc>
                  <a:txBody>
                    <a:bodyPr/>
                    <a:lstStyle/>
                    <a:p>
                      <a:pPr algn="l"/>
                      <a:r>
                        <a:rPr lang="fr-FR" sz="2400" noProof="0" dirty="0">
                          <a:solidFill>
                            <a:srgbClr val="002060"/>
                          </a:solidFill>
                          <a:latin typeface="Century Gothic" panose="020B0502020202020204" pitchFamily="34" charset="0"/>
                        </a:rPr>
                        <a:t>1. Claude</a:t>
                      </a:r>
                      <a:r>
                        <a:rPr lang="fr-FR" sz="2400" baseline="0" noProof="0" dirty="0">
                          <a:solidFill>
                            <a:srgbClr val="002060"/>
                          </a:solidFill>
                          <a:latin typeface="Century Gothic" panose="020B0502020202020204" pitchFamily="34" charset="0"/>
                        </a:rPr>
                        <a:t> </a:t>
                      </a:r>
                      <a:r>
                        <a:rPr lang="fr-FR" sz="2400" b="1" baseline="0" noProof="0" dirty="0">
                          <a:solidFill>
                            <a:srgbClr val="FF6600"/>
                          </a:solidFill>
                          <a:latin typeface="Century Gothic" panose="020B0502020202020204" pitchFamily="34" charset="0"/>
                        </a:rPr>
                        <a:t>aime</a:t>
                      </a:r>
                      <a:r>
                        <a:rPr lang="fr-FR" sz="2400" baseline="0" noProof="0" dirty="0">
                          <a:solidFill>
                            <a:srgbClr val="002060"/>
                          </a:solidFill>
                          <a:latin typeface="Century Gothic" panose="020B0502020202020204" pitchFamily="34" charset="0"/>
                        </a:rPr>
                        <a:t> le football, normalement.</a:t>
                      </a:r>
                      <a:endParaRPr lang="fr-FR" sz="2400" noProof="0" dirty="0">
                        <a:solidFill>
                          <a:srgbClr val="002060"/>
                        </a:solidFill>
                        <a:latin typeface="Century Gothic" panose="020B0502020202020204" pitchFamily="34" charset="0"/>
                      </a:endParaRPr>
                    </a:p>
                  </a:txBody>
                  <a:tcPr/>
                </a:tc>
                <a:tc>
                  <a:txBody>
                    <a:bodyPr/>
                    <a:lstStyle/>
                    <a:p>
                      <a:pPr algn="ctr"/>
                      <a:r>
                        <a:rPr lang="en-GB" sz="2400" b="1" dirty="0">
                          <a:solidFill>
                            <a:srgbClr val="002060"/>
                          </a:solidFill>
                          <a:latin typeface="Century Gothic" panose="020B0502020202020204" pitchFamily="34" charset="0"/>
                        </a:rPr>
                        <a:t>is liking</a:t>
                      </a:r>
                    </a:p>
                  </a:txBody>
                  <a:tcPr/>
                </a:tc>
                <a:tc>
                  <a:txBody>
                    <a:bodyPr/>
                    <a:lstStyle/>
                    <a:p>
                      <a:pPr algn="ctr"/>
                      <a:r>
                        <a:rPr lang="en-GB" sz="2400" b="1" dirty="0">
                          <a:solidFill>
                            <a:srgbClr val="002060"/>
                          </a:solidFill>
                          <a:latin typeface="Century Gothic" panose="020B0502020202020204" pitchFamily="34" charset="0"/>
                        </a:rPr>
                        <a:t>likes</a:t>
                      </a:r>
                    </a:p>
                  </a:txBody>
                  <a:tcPr/>
                </a:tc>
                <a:extLst>
                  <a:ext uri="{0D108BD9-81ED-4DB2-BD59-A6C34878D82A}">
                    <a16:rowId xmlns:a16="http://schemas.microsoft.com/office/drawing/2014/main" val="4195476296"/>
                  </a:ext>
                </a:extLst>
              </a:tr>
              <a:tr h="376759">
                <a:tc>
                  <a:txBody>
                    <a:bodyPr/>
                    <a:lstStyle/>
                    <a:p>
                      <a:pPr algn="l"/>
                      <a:r>
                        <a:rPr lang="fr-FR" sz="2400" noProof="0" dirty="0">
                          <a:solidFill>
                            <a:srgbClr val="002060"/>
                          </a:solidFill>
                          <a:latin typeface="Century Gothic" panose="020B0502020202020204" pitchFamily="34" charset="0"/>
                        </a:rPr>
                        <a:t>2. Il </a:t>
                      </a:r>
                      <a:r>
                        <a:rPr lang="fr-FR" sz="2400" b="1" noProof="0" dirty="0">
                          <a:solidFill>
                            <a:srgbClr val="FF6600"/>
                          </a:solidFill>
                          <a:latin typeface="Century Gothic" panose="020B0502020202020204" pitchFamily="34" charset="0"/>
                        </a:rPr>
                        <a:t>passe</a:t>
                      </a:r>
                      <a:r>
                        <a:rPr lang="fr-FR" sz="2400" noProof="0" dirty="0">
                          <a:solidFill>
                            <a:srgbClr val="002060"/>
                          </a:solidFill>
                          <a:latin typeface="Century Gothic" panose="020B0502020202020204" pitchFamily="34" charset="0"/>
                        </a:rPr>
                        <a:t> le week-end en France en ce moment.</a:t>
                      </a:r>
                    </a:p>
                  </a:txBody>
                  <a:tcPr/>
                </a:tc>
                <a:tc>
                  <a:txBody>
                    <a:bodyPr/>
                    <a:lstStyle/>
                    <a:p>
                      <a:pPr algn="ctr"/>
                      <a:r>
                        <a:rPr lang="en-GB" sz="2400" b="1" dirty="0">
                          <a:solidFill>
                            <a:srgbClr val="002060"/>
                          </a:solidFill>
                          <a:latin typeface="Century Gothic" panose="020B0502020202020204" pitchFamily="34" charset="0"/>
                        </a:rPr>
                        <a:t>is spending</a:t>
                      </a:r>
                    </a:p>
                  </a:txBody>
                  <a:tcPr/>
                </a:tc>
                <a:tc>
                  <a:txBody>
                    <a:bodyPr/>
                    <a:lstStyle/>
                    <a:p>
                      <a:pPr algn="ctr"/>
                      <a:r>
                        <a:rPr lang="en-GB" sz="2400" b="1" dirty="0">
                          <a:solidFill>
                            <a:srgbClr val="002060"/>
                          </a:solidFill>
                          <a:latin typeface="Century Gothic" panose="020B0502020202020204" pitchFamily="34" charset="0"/>
                        </a:rPr>
                        <a:t>spends</a:t>
                      </a:r>
                    </a:p>
                  </a:txBody>
                  <a:tcPr/>
                </a:tc>
                <a:extLst>
                  <a:ext uri="{0D108BD9-81ED-4DB2-BD59-A6C34878D82A}">
                    <a16:rowId xmlns:a16="http://schemas.microsoft.com/office/drawing/2014/main" val="696222386"/>
                  </a:ext>
                </a:extLst>
              </a:tr>
              <a:tr h="376759">
                <a:tc>
                  <a:txBody>
                    <a:bodyPr/>
                    <a:lstStyle/>
                    <a:p>
                      <a:pPr algn="l"/>
                      <a:r>
                        <a:rPr lang="fr-FR" sz="2400" noProof="0" dirty="0">
                          <a:solidFill>
                            <a:srgbClr val="002060"/>
                          </a:solidFill>
                          <a:latin typeface="Century Gothic" panose="020B0502020202020204" pitchFamily="34" charset="0"/>
                        </a:rPr>
                        <a:t>3. Paul </a:t>
                      </a:r>
                      <a:r>
                        <a:rPr lang="fr-FR" sz="2400" b="1" noProof="0" dirty="0">
                          <a:solidFill>
                            <a:srgbClr val="FF6600"/>
                          </a:solidFill>
                          <a:latin typeface="Century Gothic" panose="020B0502020202020204" pitchFamily="34" charset="0"/>
                        </a:rPr>
                        <a:t>fait</a:t>
                      </a:r>
                      <a:r>
                        <a:rPr lang="fr-FR" sz="2400" noProof="0" dirty="0">
                          <a:solidFill>
                            <a:srgbClr val="002060"/>
                          </a:solidFill>
                          <a:latin typeface="Century Gothic" panose="020B0502020202020204" pitchFamily="34" charset="0"/>
                        </a:rPr>
                        <a:t> la cuisine aujourd’hui.</a:t>
                      </a:r>
                    </a:p>
                  </a:txBody>
                  <a:tcPr/>
                </a:tc>
                <a:tc>
                  <a:txBody>
                    <a:bodyPr/>
                    <a:lstStyle/>
                    <a:p>
                      <a:pPr algn="ctr"/>
                      <a:r>
                        <a:rPr lang="en-GB" sz="2400" b="1" dirty="0">
                          <a:solidFill>
                            <a:srgbClr val="002060"/>
                          </a:solidFill>
                          <a:latin typeface="Century Gothic" panose="020B0502020202020204" pitchFamily="34" charset="0"/>
                        </a:rPr>
                        <a:t>is doing</a:t>
                      </a:r>
                    </a:p>
                  </a:txBody>
                  <a:tcPr/>
                </a:tc>
                <a:tc>
                  <a:txBody>
                    <a:bodyPr/>
                    <a:lstStyle/>
                    <a:p>
                      <a:pPr algn="ctr"/>
                      <a:r>
                        <a:rPr lang="en-GB" sz="2400" b="1" dirty="0">
                          <a:solidFill>
                            <a:srgbClr val="002060"/>
                          </a:solidFill>
                          <a:latin typeface="Century Gothic" panose="020B0502020202020204" pitchFamily="34" charset="0"/>
                        </a:rPr>
                        <a:t>does</a:t>
                      </a:r>
                    </a:p>
                  </a:txBody>
                  <a:tcPr/>
                </a:tc>
                <a:extLst>
                  <a:ext uri="{0D108BD9-81ED-4DB2-BD59-A6C34878D82A}">
                    <a16:rowId xmlns:a16="http://schemas.microsoft.com/office/drawing/2014/main" val="1997516272"/>
                  </a:ext>
                </a:extLst>
              </a:tr>
              <a:tr h="376759">
                <a:tc>
                  <a:txBody>
                    <a:bodyPr/>
                    <a:lstStyle/>
                    <a:p>
                      <a:pPr algn="l"/>
                      <a:r>
                        <a:rPr lang="fr-FR" sz="2400" noProof="0" dirty="0">
                          <a:solidFill>
                            <a:srgbClr val="002060"/>
                          </a:solidFill>
                          <a:latin typeface="Century Gothic" panose="020B0502020202020204" pitchFamily="34" charset="0"/>
                        </a:rPr>
                        <a:t>4. Aujourd’hui, Jean </a:t>
                      </a:r>
                      <a:r>
                        <a:rPr lang="fr-FR" sz="2400" b="1" noProof="0" dirty="0">
                          <a:solidFill>
                            <a:srgbClr val="FF6600"/>
                          </a:solidFill>
                          <a:latin typeface="Century Gothic" panose="020B0502020202020204" pitchFamily="34" charset="0"/>
                        </a:rPr>
                        <a:t>donne</a:t>
                      </a:r>
                      <a:r>
                        <a:rPr lang="fr-FR" sz="2400" noProof="0" dirty="0">
                          <a:solidFill>
                            <a:srgbClr val="002060"/>
                          </a:solidFill>
                          <a:latin typeface="Century Gothic" panose="020B0502020202020204" pitchFamily="34" charset="0"/>
                        </a:rPr>
                        <a:t> un cadeau</a:t>
                      </a:r>
                      <a:r>
                        <a:rPr lang="fr-FR" sz="2400" baseline="0" noProof="0" dirty="0">
                          <a:solidFill>
                            <a:srgbClr val="002060"/>
                          </a:solidFill>
                          <a:latin typeface="Century Gothic" panose="020B0502020202020204" pitchFamily="34" charset="0"/>
                        </a:rPr>
                        <a:t> </a:t>
                      </a:r>
                      <a:r>
                        <a:rPr lang="fr-FR" sz="2400" noProof="0" dirty="0">
                          <a:solidFill>
                            <a:srgbClr val="002060"/>
                          </a:solidFill>
                          <a:latin typeface="Century Gothic" panose="020B0502020202020204" pitchFamily="34" charset="0"/>
                        </a:rPr>
                        <a:t>à un ami.</a:t>
                      </a:r>
                    </a:p>
                  </a:txBody>
                  <a:tcPr/>
                </a:tc>
                <a:tc>
                  <a:txBody>
                    <a:bodyPr/>
                    <a:lstStyle/>
                    <a:p>
                      <a:pPr algn="ctr"/>
                      <a:r>
                        <a:rPr lang="en-GB" sz="2400" b="1" dirty="0">
                          <a:solidFill>
                            <a:srgbClr val="002060"/>
                          </a:solidFill>
                          <a:latin typeface="Century Gothic" panose="020B0502020202020204" pitchFamily="34" charset="0"/>
                        </a:rPr>
                        <a:t>is giving</a:t>
                      </a:r>
                    </a:p>
                  </a:txBody>
                  <a:tcPr/>
                </a:tc>
                <a:tc>
                  <a:txBody>
                    <a:bodyPr/>
                    <a:lstStyle/>
                    <a:p>
                      <a:pPr algn="ctr"/>
                      <a:r>
                        <a:rPr lang="en-GB" sz="2400" b="1" dirty="0">
                          <a:solidFill>
                            <a:srgbClr val="002060"/>
                          </a:solidFill>
                          <a:latin typeface="Century Gothic" panose="020B0502020202020204" pitchFamily="34" charset="0"/>
                        </a:rPr>
                        <a:t>gives</a:t>
                      </a:r>
                    </a:p>
                  </a:txBody>
                  <a:tcPr/>
                </a:tc>
                <a:extLst>
                  <a:ext uri="{0D108BD9-81ED-4DB2-BD59-A6C34878D82A}">
                    <a16:rowId xmlns:a16="http://schemas.microsoft.com/office/drawing/2014/main" val="97709555"/>
                  </a:ext>
                </a:extLst>
              </a:tr>
              <a:tr h="376759">
                <a:tc>
                  <a:txBody>
                    <a:bodyPr/>
                    <a:lstStyle/>
                    <a:p>
                      <a:pPr algn="l"/>
                      <a:r>
                        <a:rPr lang="fr-FR" sz="2400" noProof="0" dirty="0">
                          <a:solidFill>
                            <a:srgbClr val="002060"/>
                          </a:solidFill>
                          <a:latin typeface="Century Gothic" panose="020B0502020202020204" pitchFamily="34" charset="0"/>
                        </a:rPr>
                        <a:t>5. Gaëlle </a:t>
                      </a:r>
                      <a:r>
                        <a:rPr lang="fr-FR" sz="2400" b="1" noProof="0" dirty="0">
                          <a:solidFill>
                            <a:srgbClr val="FF6600"/>
                          </a:solidFill>
                          <a:latin typeface="Century Gothic" panose="020B0502020202020204" pitchFamily="34" charset="0"/>
                        </a:rPr>
                        <a:t>reste</a:t>
                      </a:r>
                      <a:r>
                        <a:rPr lang="fr-FR" sz="2400" noProof="0" dirty="0">
                          <a:solidFill>
                            <a:srgbClr val="002060"/>
                          </a:solidFill>
                          <a:latin typeface="Century Gothic" panose="020B0502020202020204" pitchFamily="34" charset="0"/>
                        </a:rPr>
                        <a:t> à l’école, normalement .</a:t>
                      </a:r>
                    </a:p>
                  </a:txBody>
                  <a:tcPr/>
                </a:tc>
                <a:tc>
                  <a:txBody>
                    <a:bodyPr/>
                    <a:lstStyle/>
                    <a:p>
                      <a:pPr algn="ctr"/>
                      <a:r>
                        <a:rPr lang="en-GB" sz="2400" b="1" dirty="0">
                          <a:solidFill>
                            <a:srgbClr val="002060"/>
                          </a:solidFill>
                          <a:latin typeface="Century Gothic" panose="020B0502020202020204" pitchFamily="34" charset="0"/>
                        </a:rPr>
                        <a:t>is staying</a:t>
                      </a:r>
                    </a:p>
                  </a:txBody>
                  <a:tcPr/>
                </a:tc>
                <a:tc>
                  <a:txBody>
                    <a:bodyPr/>
                    <a:lstStyle/>
                    <a:p>
                      <a:pPr algn="ctr"/>
                      <a:r>
                        <a:rPr lang="en-GB" sz="2400" b="1" dirty="0">
                          <a:solidFill>
                            <a:srgbClr val="002060"/>
                          </a:solidFill>
                          <a:latin typeface="Century Gothic" panose="020B0502020202020204" pitchFamily="34" charset="0"/>
                        </a:rPr>
                        <a:t>stays</a:t>
                      </a:r>
                    </a:p>
                  </a:txBody>
                  <a:tcPr/>
                </a:tc>
                <a:extLst>
                  <a:ext uri="{0D108BD9-81ED-4DB2-BD59-A6C34878D82A}">
                    <a16:rowId xmlns:a16="http://schemas.microsoft.com/office/drawing/2014/main" val="149256546"/>
                  </a:ext>
                </a:extLst>
              </a:tr>
              <a:tr h="376759">
                <a:tc>
                  <a:txBody>
                    <a:bodyPr/>
                    <a:lstStyle/>
                    <a:p>
                      <a:pPr algn="l"/>
                      <a:r>
                        <a:rPr lang="fr-FR" sz="2400" noProof="0" dirty="0">
                          <a:solidFill>
                            <a:srgbClr val="002060"/>
                          </a:solidFill>
                          <a:latin typeface="Century Gothic" panose="020B0502020202020204" pitchFamily="34" charset="0"/>
                        </a:rPr>
                        <a:t>6. Zoë </a:t>
                      </a:r>
                      <a:r>
                        <a:rPr lang="fr-FR" sz="2400" b="1" noProof="0" dirty="0">
                          <a:solidFill>
                            <a:srgbClr val="FF6600"/>
                          </a:solidFill>
                          <a:latin typeface="Century Gothic" panose="020B0502020202020204" pitchFamily="34" charset="0"/>
                        </a:rPr>
                        <a:t>parle</a:t>
                      </a:r>
                      <a:r>
                        <a:rPr lang="fr-FR" sz="2400" noProof="0" dirty="0">
                          <a:solidFill>
                            <a:srgbClr val="002060"/>
                          </a:solidFill>
                          <a:latin typeface="Century Gothic" panose="020B0502020202020204" pitchFamily="34" charset="0"/>
                        </a:rPr>
                        <a:t> à une amie chaque semaine.</a:t>
                      </a:r>
                    </a:p>
                  </a:txBody>
                  <a:tcPr/>
                </a:tc>
                <a:tc>
                  <a:txBody>
                    <a:bodyPr/>
                    <a:lstStyle/>
                    <a:p>
                      <a:pPr algn="ctr"/>
                      <a:r>
                        <a:rPr lang="en-GB" sz="2400" b="1" dirty="0">
                          <a:solidFill>
                            <a:srgbClr val="002060"/>
                          </a:solidFill>
                          <a:latin typeface="Century Gothic" panose="020B0502020202020204" pitchFamily="34" charset="0"/>
                        </a:rPr>
                        <a:t>is talking</a:t>
                      </a:r>
                    </a:p>
                  </a:txBody>
                  <a:tcPr/>
                </a:tc>
                <a:tc>
                  <a:txBody>
                    <a:bodyPr/>
                    <a:lstStyle/>
                    <a:p>
                      <a:pPr algn="ctr"/>
                      <a:r>
                        <a:rPr lang="en-GB" sz="2400" b="1" dirty="0">
                          <a:solidFill>
                            <a:srgbClr val="002060"/>
                          </a:solidFill>
                          <a:latin typeface="Century Gothic" panose="020B0502020202020204" pitchFamily="34" charset="0"/>
                        </a:rPr>
                        <a:t>talks</a:t>
                      </a:r>
                    </a:p>
                  </a:txBody>
                  <a:tcPr/>
                </a:tc>
                <a:extLst>
                  <a:ext uri="{0D108BD9-81ED-4DB2-BD59-A6C34878D82A}">
                    <a16:rowId xmlns:a16="http://schemas.microsoft.com/office/drawing/2014/main" val="364607006"/>
                  </a:ext>
                </a:extLst>
              </a:tr>
            </a:tbl>
          </a:graphicData>
        </a:graphic>
      </p:graphicFrame>
      <p:sp>
        <p:nvSpPr>
          <p:cNvPr id="21" name="Oval 20"/>
          <p:cNvSpPr/>
          <p:nvPr/>
        </p:nvSpPr>
        <p:spPr>
          <a:xfrm>
            <a:off x="10482556" y="1862202"/>
            <a:ext cx="1012292" cy="440976"/>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24" name="Oval 23"/>
          <p:cNvSpPr/>
          <p:nvPr/>
        </p:nvSpPr>
        <p:spPr>
          <a:xfrm>
            <a:off x="8041683" y="3238893"/>
            <a:ext cx="1608960" cy="453606"/>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34" name="Oval 33"/>
          <p:cNvSpPr/>
          <p:nvPr/>
        </p:nvSpPr>
        <p:spPr>
          <a:xfrm>
            <a:off x="10366486" y="3747948"/>
            <a:ext cx="1200343" cy="368634"/>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18" name="Oval 17"/>
          <p:cNvSpPr/>
          <p:nvPr/>
        </p:nvSpPr>
        <p:spPr>
          <a:xfrm>
            <a:off x="10366486" y="4189265"/>
            <a:ext cx="1200343" cy="384810"/>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29" name="Oval 28">
            <a:extLst>
              <a:ext uri="{FF2B5EF4-FFF2-40B4-BE49-F238E27FC236}">
                <a16:creationId xmlns:a16="http://schemas.microsoft.com/office/drawing/2014/main" id="{D2D01F77-1613-4455-AC55-E63686713764}"/>
              </a:ext>
            </a:extLst>
          </p:cNvPr>
          <p:cNvSpPr/>
          <p:nvPr/>
        </p:nvSpPr>
        <p:spPr>
          <a:xfrm>
            <a:off x="8102401" y="2805831"/>
            <a:ext cx="1608961" cy="369516"/>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31" name="Oval 30">
            <a:extLst>
              <a:ext uri="{FF2B5EF4-FFF2-40B4-BE49-F238E27FC236}">
                <a16:creationId xmlns:a16="http://schemas.microsoft.com/office/drawing/2014/main" id="{C3CA03A5-F498-4A84-B159-93CC6FD29D29}"/>
              </a:ext>
            </a:extLst>
          </p:cNvPr>
          <p:cNvSpPr/>
          <p:nvPr/>
        </p:nvSpPr>
        <p:spPr>
          <a:xfrm>
            <a:off x="7870121" y="2325300"/>
            <a:ext cx="1925112" cy="396441"/>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6600"/>
              </a:solidFill>
              <a:latin typeface="Century Gothic" panose="020B0502020202020204" pitchFamily="34" charset="0"/>
            </a:endParaRPr>
          </a:p>
        </p:txBody>
      </p:sp>
      <p:sp>
        <p:nvSpPr>
          <p:cNvPr id="40" name="Rounded Rectangle 46">
            <a:extLst>
              <a:ext uri="{FF2B5EF4-FFF2-40B4-BE49-F238E27FC236}">
                <a16:creationId xmlns:a16="http://schemas.microsoft.com/office/drawing/2014/main" id="{824275CD-3278-45D2-B0EE-0EC911C32F8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1" name="Title 3">
            <a:extLst>
              <a:ext uri="{FF2B5EF4-FFF2-40B4-BE49-F238E27FC236}">
                <a16:creationId xmlns:a16="http://schemas.microsoft.com/office/drawing/2014/main" id="{4B80B270-3CEC-449F-A6D3-65A2468B72CF}"/>
              </a:ext>
            </a:extLst>
          </p:cNvPr>
          <p:cNvSpPr txBox="1">
            <a:spLocks/>
          </p:cNvSpPr>
          <p:nvPr/>
        </p:nvSpPr>
        <p:spPr>
          <a:xfrm>
            <a:off x="74592" y="215638"/>
            <a:ext cx="591504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Present simple / continuous</a:t>
            </a:r>
            <a:endParaRPr lang="en-GB" sz="3600" b="1" dirty="0">
              <a:solidFill>
                <a:schemeClr val="bg1"/>
              </a:solidFill>
            </a:endParaRPr>
          </a:p>
        </p:txBody>
      </p:sp>
      <p:sp>
        <p:nvSpPr>
          <p:cNvPr id="5" name="Title 4">
            <a:extLst>
              <a:ext uri="{FF2B5EF4-FFF2-40B4-BE49-F238E27FC236}">
                <a16:creationId xmlns:a16="http://schemas.microsoft.com/office/drawing/2014/main" id="{8FB3880B-1E82-444F-B684-162C5F1074F7}"/>
              </a:ext>
            </a:extLst>
          </p:cNvPr>
          <p:cNvSpPr>
            <a:spLocks noGrp="1"/>
          </p:cNvSpPr>
          <p:nvPr>
            <p:ph type="title"/>
          </p:nvPr>
        </p:nvSpPr>
        <p:spPr>
          <a:xfrm>
            <a:off x="0" y="213557"/>
            <a:ext cx="3637722" cy="647577"/>
          </a:xfrm>
        </p:spPr>
        <p:txBody>
          <a:bodyPr>
            <a:normAutofit/>
          </a:bodyPr>
          <a:lstStyle/>
          <a:p>
            <a:r>
              <a:rPr lang="en-GB" sz="2800" dirty="0"/>
              <a:t>La </a:t>
            </a:r>
            <a:r>
              <a:rPr lang="en-GB" sz="2800" dirty="0" err="1"/>
              <a:t>classe</a:t>
            </a:r>
            <a:r>
              <a:rPr lang="en-GB" sz="2800" dirty="0"/>
              <a:t> </a:t>
            </a:r>
            <a:r>
              <a:rPr lang="en-GB" sz="2800" dirty="0" err="1"/>
              <a:t>d’Amir</a:t>
            </a:r>
            <a:endParaRPr lang="en-GB" sz="2800" dirty="0"/>
          </a:p>
        </p:txBody>
      </p:sp>
      <p:pic>
        <p:nvPicPr>
          <p:cNvPr id="7" name="Picture 6" descr="A group of cartoon kids&#10;&#10;Description automatically generated">
            <a:extLst>
              <a:ext uri="{FF2B5EF4-FFF2-40B4-BE49-F238E27FC236}">
                <a16:creationId xmlns:a16="http://schemas.microsoft.com/office/drawing/2014/main" id="{B51F273D-EEE1-46CE-81B1-EF63BC1E0129}"/>
              </a:ext>
            </a:extLst>
          </p:cNvPr>
          <p:cNvPicPr>
            <a:picLocks noChangeAspect="1"/>
          </p:cNvPicPr>
          <p:nvPr/>
        </p:nvPicPr>
        <p:blipFill rotWithShape="1">
          <a:blip r:embed="rId3">
            <a:extLst>
              <a:ext uri="{28A0092B-C50C-407E-A947-70E740481C1C}">
                <a14:useLocalDpi xmlns:a14="http://schemas.microsoft.com/office/drawing/2010/main" val="0"/>
              </a:ext>
            </a:extLst>
          </a:blip>
          <a:srcRect t="53699"/>
          <a:stretch/>
        </p:blipFill>
        <p:spPr>
          <a:xfrm>
            <a:off x="5989638" y="4772076"/>
            <a:ext cx="3589258" cy="1385328"/>
          </a:xfrm>
          <a:prstGeom prst="rect">
            <a:avLst/>
          </a:prstGeom>
        </p:spPr>
      </p:pic>
      <p:pic>
        <p:nvPicPr>
          <p:cNvPr id="25" name="Picture 24" descr="A group of cartoon kids&#10;&#10;Description automatically generated">
            <a:extLst>
              <a:ext uri="{FF2B5EF4-FFF2-40B4-BE49-F238E27FC236}">
                <a16:creationId xmlns:a16="http://schemas.microsoft.com/office/drawing/2014/main" id="{EBAF6A61-05B3-4E08-AB4A-AB5B71B6A672}"/>
              </a:ext>
            </a:extLst>
          </p:cNvPr>
          <p:cNvPicPr>
            <a:picLocks noChangeAspect="1"/>
          </p:cNvPicPr>
          <p:nvPr/>
        </p:nvPicPr>
        <p:blipFill rotWithShape="1">
          <a:blip r:embed="rId3">
            <a:extLst>
              <a:ext uri="{28A0092B-C50C-407E-A947-70E740481C1C}">
                <a14:useLocalDpi xmlns:a14="http://schemas.microsoft.com/office/drawing/2010/main" val="0"/>
              </a:ext>
            </a:extLst>
          </a:blip>
          <a:srcRect b="48632"/>
          <a:stretch/>
        </p:blipFill>
        <p:spPr>
          <a:xfrm>
            <a:off x="2163543" y="4654682"/>
            <a:ext cx="3589258" cy="1536943"/>
          </a:xfrm>
          <a:prstGeom prst="rect">
            <a:avLst/>
          </a:prstGeom>
        </p:spPr>
      </p:pic>
      <p:pic>
        <p:nvPicPr>
          <p:cNvPr id="27" name="Picture 26">
            <a:extLst>
              <a:ext uri="{FF2B5EF4-FFF2-40B4-BE49-F238E27FC236}">
                <a16:creationId xmlns:a16="http://schemas.microsoft.com/office/drawing/2014/main" id="{CD1970B2-D626-4705-A56A-71D2E7FF0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8702" y="-365365"/>
            <a:ext cx="1800000" cy="1800000"/>
          </a:xfrm>
          <a:prstGeom prst="rect">
            <a:avLst/>
          </a:prstGeom>
        </p:spPr>
      </p:pic>
      <p:sp>
        <p:nvSpPr>
          <p:cNvPr id="9" name="TextBox 8">
            <a:extLst>
              <a:ext uri="{FF2B5EF4-FFF2-40B4-BE49-F238E27FC236}">
                <a16:creationId xmlns:a16="http://schemas.microsoft.com/office/drawing/2014/main" id="{846A0E98-9833-4704-AF5B-F9013E3539C5}"/>
              </a:ext>
            </a:extLst>
          </p:cNvPr>
          <p:cNvSpPr txBox="1"/>
          <p:nvPr/>
        </p:nvSpPr>
        <p:spPr>
          <a:xfrm>
            <a:off x="4626714" y="204710"/>
            <a:ext cx="5577085" cy="461665"/>
          </a:xfrm>
          <a:prstGeom prst="rect">
            <a:avLst/>
          </a:prstGeom>
          <a:noFill/>
        </p:spPr>
        <p:txBody>
          <a:bodyPr wrap="square" rtlCol="0">
            <a:spAutoFit/>
          </a:bodyPr>
          <a:lstStyle/>
          <a:p>
            <a:r>
              <a:rPr lang="en-GB" sz="2400" b="1" dirty="0">
                <a:solidFill>
                  <a:srgbClr val="002060"/>
                </a:solidFill>
              </a:rPr>
              <a:t>Le </a:t>
            </a:r>
            <a:r>
              <a:rPr lang="en-GB" sz="2400" b="1" dirty="0" err="1">
                <a:solidFill>
                  <a:srgbClr val="002060"/>
                </a:solidFill>
              </a:rPr>
              <a:t>verbe</a:t>
            </a:r>
            <a:r>
              <a:rPr lang="en-GB" sz="2400" b="1" dirty="0">
                <a:solidFill>
                  <a:srgbClr val="002060"/>
                </a:solidFill>
              </a:rPr>
              <a:t> </a:t>
            </a:r>
            <a:r>
              <a:rPr lang="en-GB" sz="2400" b="1" dirty="0" err="1">
                <a:solidFill>
                  <a:srgbClr val="002060"/>
                </a:solidFill>
              </a:rPr>
              <a:t>en</a:t>
            </a:r>
            <a:r>
              <a:rPr lang="en-GB" sz="2400" b="1" dirty="0">
                <a:solidFill>
                  <a:srgbClr val="002060"/>
                </a:solidFill>
              </a:rPr>
              <a:t> </a:t>
            </a:r>
            <a:r>
              <a:rPr lang="en-GB" sz="2400" b="1" dirty="0" err="1">
                <a:solidFill>
                  <a:srgbClr val="002060"/>
                </a:solidFill>
              </a:rPr>
              <a:t>anglais</a:t>
            </a:r>
            <a:r>
              <a:rPr lang="en-GB" sz="2400" b="1" dirty="0">
                <a:solidFill>
                  <a:srgbClr val="002060"/>
                </a:solidFill>
              </a:rPr>
              <a:t>, </a:t>
            </a:r>
            <a:r>
              <a:rPr lang="en-GB" sz="2400" b="1" dirty="0" err="1">
                <a:solidFill>
                  <a:srgbClr val="002060"/>
                </a:solidFill>
              </a:rPr>
              <a:t>c’est</a:t>
            </a:r>
            <a:r>
              <a:rPr lang="en-GB" sz="2400" b="1" dirty="0">
                <a:solidFill>
                  <a:srgbClr val="002060"/>
                </a:solidFill>
              </a:rPr>
              <a:t> quoi ?</a:t>
            </a:r>
          </a:p>
        </p:txBody>
      </p:sp>
      <p:pic>
        <p:nvPicPr>
          <p:cNvPr id="11" name="Graphic 10" descr="Teacher with solid fill">
            <a:extLst>
              <a:ext uri="{FF2B5EF4-FFF2-40B4-BE49-F238E27FC236}">
                <a16:creationId xmlns:a16="http://schemas.microsoft.com/office/drawing/2014/main" id="{6CEFE0ED-D9B7-4ACB-AF50-B122564BC8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12314" y="11246"/>
            <a:ext cx="914400" cy="914400"/>
          </a:xfrm>
          <a:prstGeom prst="rect">
            <a:avLst/>
          </a:prstGeom>
        </p:spPr>
      </p:pic>
    </p:spTree>
    <p:extLst>
      <p:ext uri="{BB962C8B-B14F-4D97-AF65-F5344CB8AC3E}">
        <p14:creationId xmlns:p14="http://schemas.microsoft.com/office/powerpoint/2010/main" val="365969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34" grpId="0" animBg="1"/>
      <p:bldP spid="18" grpId="0" animBg="1"/>
      <p:bldP spid="29"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513D45CB-4370-47B1-B10D-987E1AF0B80B}"/>
              </a:ext>
            </a:extLst>
          </p:cNvPr>
          <p:cNvSpPr txBox="1">
            <a:spLocks/>
          </p:cNvSpPr>
          <p:nvPr/>
        </p:nvSpPr>
        <p:spPr>
          <a:xfrm>
            <a:off x="74592" y="215638"/>
            <a:ext cx="5915046"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Present simple / continuous</a:t>
            </a:r>
            <a:endParaRPr lang="en-GB" sz="3600" b="1" dirty="0">
              <a:solidFill>
                <a:schemeClr val="bg1"/>
              </a:solidFill>
            </a:endParaRPr>
          </a:p>
        </p:txBody>
      </p:sp>
      <p:graphicFrame>
        <p:nvGraphicFramePr>
          <p:cNvPr id="7" name="Table 6">
            <a:extLst>
              <a:ext uri="{FF2B5EF4-FFF2-40B4-BE49-F238E27FC236}">
                <a16:creationId xmlns:a16="http://schemas.microsoft.com/office/drawing/2014/main" id="{6A1004FD-A225-456D-851E-AF100F377CD0}"/>
              </a:ext>
            </a:extLst>
          </p:cNvPr>
          <p:cNvGraphicFramePr>
            <a:graphicFrameLocks noGrp="1"/>
          </p:cNvGraphicFramePr>
          <p:nvPr>
            <p:extLst>
              <p:ext uri="{D42A27DB-BD31-4B8C-83A1-F6EECF244321}">
                <p14:modId xmlns:p14="http://schemas.microsoft.com/office/powerpoint/2010/main" val="3190860894"/>
              </p:ext>
            </p:extLst>
          </p:nvPr>
        </p:nvGraphicFramePr>
        <p:xfrm>
          <a:off x="331634" y="2036664"/>
          <a:ext cx="11427542" cy="4165350"/>
        </p:xfrm>
        <a:graphic>
          <a:graphicData uri="http://schemas.openxmlformats.org/drawingml/2006/table">
            <a:tbl>
              <a:tblPr firstRow="1" bandRow="1">
                <a:tableStyleId>{5C22544A-7EE6-4342-B048-85BDC9FD1C3A}</a:tableStyleId>
              </a:tblPr>
              <a:tblGrid>
                <a:gridCol w="914203">
                  <a:extLst>
                    <a:ext uri="{9D8B030D-6E8A-4147-A177-3AD203B41FA5}">
                      <a16:colId xmlns:a16="http://schemas.microsoft.com/office/drawing/2014/main" val="2626675410"/>
                    </a:ext>
                  </a:extLst>
                </a:gridCol>
                <a:gridCol w="1371305">
                  <a:extLst>
                    <a:ext uri="{9D8B030D-6E8A-4147-A177-3AD203B41FA5}">
                      <a16:colId xmlns:a16="http://schemas.microsoft.com/office/drawing/2014/main" val="3907880280"/>
                    </a:ext>
                  </a:extLst>
                </a:gridCol>
                <a:gridCol w="2046140">
                  <a:extLst>
                    <a:ext uri="{9D8B030D-6E8A-4147-A177-3AD203B41FA5}">
                      <a16:colId xmlns:a16="http://schemas.microsoft.com/office/drawing/2014/main" val="2157159112"/>
                    </a:ext>
                  </a:extLst>
                </a:gridCol>
                <a:gridCol w="1974340">
                  <a:extLst>
                    <a:ext uri="{9D8B030D-6E8A-4147-A177-3AD203B41FA5}">
                      <a16:colId xmlns:a16="http://schemas.microsoft.com/office/drawing/2014/main" val="4042250936"/>
                    </a:ext>
                  </a:extLst>
                </a:gridCol>
                <a:gridCol w="5121554">
                  <a:extLst>
                    <a:ext uri="{9D8B030D-6E8A-4147-A177-3AD203B41FA5}">
                      <a16:colId xmlns:a16="http://schemas.microsoft.com/office/drawing/2014/main" val="2969983003"/>
                    </a:ext>
                  </a:extLst>
                </a:gridCol>
              </a:tblGrid>
              <a:tr h="595050">
                <a:tc>
                  <a:txBody>
                    <a:bodyPr/>
                    <a:lstStyle/>
                    <a:p>
                      <a:pPr algn="ctr"/>
                      <a:endParaRPr lang="en-GB" sz="2400" dirty="0">
                        <a:solidFill>
                          <a:srgbClr val="105076"/>
                        </a:solidFill>
                        <a:latin typeface="Century Gothic" panose="020B0502020202020204" pitchFamily="34" charset="0"/>
                      </a:endParaRPr>
                    </a:p>
                  </a:txBody>
                  <a:tcPr anchor="ctr"/>
                </a:tc>
                <a:tc>
                  <a:txBody>
                    <a:bodyPr/>
                    <a:lstStyle/>
                    <a:p>
                      <a:pPr algn="ctr"/>
                      <a:endParaRPr lang="en-GB" sz="2400" dirty="0">
                        <a:solidFill>
                          <a:schemeClr val="bg1"/>
                        </a:solidFill>
                        <a:latin typeface="Century Gothic" panose="020B0502020202020204" pitchFamily="34" charset="0"/>
                      </a:endParaRPr>
                    </a:p>
                  </a:txBody>
                  <a:tcPr anchor="ctr"/>
                </a:tc>
                <a:tc>
                  <a:txBody>
                    <a:bodyPr/>
                    <a:lstStyle/>
                    <a:p>
                      <a:pPr algn="ctr"/>
                      <a:r>
                        <a:rPr lang="en-GB" sz="2400" dirty="0">
                          <a:solidFill>
                            <a:schemeClr val="bg1"/>
                          </a:solidFill>
                          <a:latin typeface="Century Gothic" panose="020B0502020202020204" pitchFamily="34" charset="0"/>
                        </a:rPr>
                        <a:t>simple</a:t>
                      </a:r>
                    </a:p>
                  </a:txBody>
                  <a:tcPr anchor="ctr"/>
                </a:tc>
                <a:tc>
                  <a:txBody>
                    <a:bodyPr/>
                    <a:lstStyle/>
                    <a:p>
                      <a:pPr algn="ctr"/>
                      <a:r>
                        <a:rPr lang="en-GB" sz="2400" dirty="0">
                          <a:solidFill>
                            <a:schemeClr val="bg1"/>
                          </a:solidFill>
                          <a:latin typeface="Century Gothic" panose="020B0502020202020204" pitchFamily="34" charset="0"/>
                        </a:rPr>
                        <a:t>continuous</a:t>
                      </a:r>
                    </a:p>
                  </a:txBody>
                  <a:tcPr anchor="ctr"/>
                </a:tc>
                <a:tc>
                  <a:txBody>
                    <a:bodyPr/>
                    <a:lstStyle/>
                    <a:p>
                      <a:pPr algn="ctr"/>
                      <a:endParaRPr lang="en-GB" sz="2400" dirty="0">
                        <a:solidFill>
                          <a:schemeClr val="bg1"/>
                        </a:solidFill>
                        <a:latin typeface="Century Gothic" panose="020B0502020202020204" pitchFamily="34" charset="0"/>
                      </a:endParaRPr>
                    </a:p>
                  </a:txBody>
                  <a:tcPr anchor="ctr"/>
                </a:tc>
                <a:extLst>
                  <a:ext uri="{0D108BD9-81ED-4DB2-BD59-A6C34878D82A}">
                    <a16:rowId xmlns:a16="http://schemas.microsoft.com/office/drawing/2014/main" val="4244656713"/>
                  </a:ext>
                </a:extLst>
              </a:tr>
              <a:tr h="595050">
                <a:tc>
                  <a:txBody>
                    <a:bodyPr/>
                    <a:lstStyle/>
                    <a:p>
                      <a:pPr algn="ctr"/>
                      <a:endParaRPr lang="en-GB" sz="2400" dirty="0">
                        <a:solidFill>
                          <a:srgbClr val="105076"/>
                        </a:solidFill>
                        <a:latin typeface="Century Gothic" panose="020B0502020202020204" pitchFamily="34" charset="0"/>
                      </a:endParaRPr>
                    </a:p>
                  </a:txBody>
                  <a:tcPr anchor="ctr"/>
                </a:tc>
                <a:tc>
                  <a:txBody>
                    <a:bodyPr/>
                    <a:lstStyle/>
                    <a:p>
                      <a:pPr algn="l"/>
                      <a:r>
                        <a:rPr lang="en-GB" sz="2400" dirty="0">
                          <a:solidFill>
                            <a:srgbClr val="002060"/>
                          </a:solidFill>
                          <a:latin typeface="Century Gothic" panose="020B0502020202020204" pitchFamily="34" charset="0"/>
                        </a:rPr>
                        <a:t>Amir</a:t>
                      </a:r>
                    </a:p>
                  </a:txBody>
                  <a:tcPr anchor="ctr"/>
                </a:tc>
                <a:tc>
                  <a:txBody>
                    <a:bodyPr/>
                    <a:lstStyle/>
                    <a:p>
                      <a:pPr algn="ctr"/>
                      <a:r>
                        <a:rPr lang="en-GB" sz="2400" b="1" dirty="0">
                          <a:solidFill>
                            <a:srgbClr val="002060"/>
                          </a:solidFill>
                          <a:latin typeface="Century Gothic" panose="020B0502020202020204" pitchFamily="34" charset="0"/>
                        </a:rPr>
                        <a:t>asks for</a:t>
                      </a:r>
                    </a:p>
                  </a:txBody>
                  <a:tcPr anchor="ctr"/>
                </a:tc>
                <a:tc>
                  <a:txBody>
                    <a:bodyPr/>
                    <a:lstStyle/>
                    <a:p>
                      <a:pPr algn="ctr"/>
                      <a:r>
                        <a:rPr lang="en-GB" sz="2400" b="1" dirty="0">
                          <a:solidFill>
                            <a:srgbClr val="002060"/>
                          </a:solidFill>
                          <a:latin typeface="Century Gothic" panose="020B0502020202020204" pitchFamily="34" charset="0"/>
                        </a:rPr>
                        <a:t>is asking for</a:t>
                      </a:r>
                    </a:p>
                  </a:txBody>
                  <a:tcPr anchor="ctr"/>
                </a:tc>
                <a:tc>
                  <a:txBody>
                    <a:bodyPr/>
                    <a:lstStyle/>
                    <a:p>
                      <a:pPr algn="l"/>
                      <a:r>
                        <a:rPr lang="en-GB" sz="2400" dirty="0">
                          <a:solidFill>
                            <a:srgbClr val="002060"/>
                          </a:solidFill>
                          <a:latin typeface="Century Gothic" panose="020B0502020202020204" pitchFamily="34" charset="0"/>
                        </a:rPr>
                        <a:t>a present.</a:t>
                      </a:r>
                    </a:p>
                  </a:txBody>
                  <a:tcPr anchor="ctr"/>
                </a:tc>
                <a:extLst>
                  <a:ext uri="{0D108BD9-81ED-4DB2-BD59-A6C34878D82A}">
                    <a16:rowId xmlns:a16="http://schemas.microsoft.com/office/drawing/2014/main" val="513445624"/>
                  </a:ext>
                </a:extLst>
              </a:tr>
              <a:tr h="595050">
                <a:tc>
                  <a:txBody>
                    <a:bodyPr/>
                    <a:lstStyle/>
                    <a:p>
                      <a:pPr algn="ctr"/>
                      <a:endParaRPr lang="en-GB" sz="2400" dirty="0">
                        <a:solidFill>
                          <a:srgbClr val="105076"/>
                        </a:solidFill>
                        <a:latin typeface="Century Gothic" panose="020B0502020202020204" pitchFamily="34" charset="0"/>
                      </a:endParaRPr>
                    </a:p>
                  </a:txBody>
                  <a:tcPr anchor="ctr"/>
                </a:tc>
                <a:tc>
                  <a:txBody>
                    <a:bodyPr/>
                    <a:lstStyle/>
                    <a:p>
                      <a:pPr algn="l"/>
                      <a:r>
                        <a:rPr lang="en-GB" sz="2400" dirty="0">
                          <a:solidFill>
                            <a:srgbClr val="002060"/>
                          </a:solidFill>
                          <a:latin typeface="Century Gothic" panose="020B0502020202020204" pitchFamily="34" charset="0"/>
                        </a:rPr>
                        <a:t>Bilal</a:t>
                      </a:r>
                    </a:p>
                  </a:txBody>
                  <a:tcPr anchor="ctr"/>
                </a:tc>
                <a:tc>
                  <a:txBody>
                    <a:bodyPr/>
                    <a:lstStyle/>
                    <a:p>
                      <a:pPr algn="ctr"/>
                      <a:r>
                        <a:rPr lang="en-GB" sz="2400" b="1" dirty="0">
                          <a:solidFill>
                            <a:srgbClr val="002060"/>
                          </a:solidFill>
                          <a:latin typeface="Century Gothic" panose="020B0502020202020204" pitchFamily="34" charset="0"/>
                        </a:rPr>
                        <a:t>thinks</a:t>
                      </a:r>
                    </a:p>
                  </a:txBody>
                  <a:tcPr anchor="ctr"/>
                </a:tc>
                <a:tc>
                  <a:txBody>
                    <a:bodyPr/>
                    <a:lstStyle/>
                    <a:p>
                      <a:pPr algn="ctr"/>
                      <a:r>
                        <a:rPr lang="en-GB" sz="2400" b="1" dirty="0">
                          <a:solidFill>
                            <a:srgbClr val="002060"/>
                          </a:solidFill>
                          <a:latin typeface="Century Gothic" panose="020B0502020202020204" pitchFamily="34" charset="0"/>
                        </a:rPr>
                        <a:t>is thinking</a:t>
                      </a:r>
                    </a:p>
                  </a:txBody>
                  <a:tcPr anchor="ctr"/>
                </a:tc>
                <a:tc>
                  <a:txBody>
                    <a:bodyPr/>
                    <a:lstStyle/>
                    <a:p>
                      <a:pPr algn="l"/>
                      <a:r>
                        <a:rPr lang="en-GB" sz="2400" dirty="0">
                          <a:solidFill>
                            <a:srgbClr val="002060"/>
                          </a:solidFill>
                          <a:latin typeface="Century Gothic" panose="020B0502020202020204" pitchFamily="34" charset="0"/>
                        </a:rPr>
                        <a:t>that it’s good.</a:t>
                      </a:r>
                    </a:p>
                  </a:txBody>
                  <a:tcPr anchor="ctr"/>
                </a:tc>
                <a:extLst>
                  <a:ext uri="{0D108BD9-81ED-4DB2-BD59-A6C34878D82A}">
                    <a16:rowId xmlns:a16="http://schemas.microsoft.com/office/drawing/2014/main" val="4158084876"/>
                  </a:ext>
                </a:extLst>
              </a:tr>
              <a:tr h="595050">
                <a:tc>
                  <a:txBody>
                    <a:bodyPr/>
                    <a:lstStyle/>
                    <a:p>
                      <a:pPr algn="ctr"/>
                      <a:endParaRPr lang="en-GB" sz="2400">
                        <a:solidFill>
                          <a:srgbClr val="105076"/>
                        </a:solidFill>
                        <a:latin typeface="Century Gothic" panose="020B0502020202020204" pitchFamily="34" charset="0"/>
                      </a:endParaRPr>
                    </a:p>
                  </a:txBody>
                  <a:tcPr anchor="ctr"/>
                </a:tc>
                <a:tc>
                  <a:txBody>
                    <a:bodyPr/>
                    <a:lstStyle/>
                    <a:p>
                      <a:pPr algn="l"/>
                      <a:r>
                        <a:rPr lang="en-GB" sz="2400" dirty="0">
                          <a:solidFill>
                            <a:srgbClr val="002060"/>
                          </a:solidFill>
                          <a:latin typeface="Century Gothic" panose="020B0502020202020204" pitchFamily="34" charset="0"/>
                        </a:rPr>
                        <a:t>Amir</a:t>
                      </a:r>
                    </a:p>
                  </a:txBody>
                  <a:tcPr anchor="ctr"/>
                </a:tc>
                <a:tc>
                  <a:txBody>
                    <a:bodyPr/>
                    <a:lstStyle/>
                    <a:p>
                      <a:pPr algn="ctr"/>
                      <a:r>
                        <a:rPr lang="en-GB" sz="2400" b="1" dirty="0">
                          <a:solidFill>
                            <a:srgbClr val="002060"/>
                          </a:solidFill>
                          <a:latin typeface="Century Gothic" panose="020B0502020202020204" pitchFamily="34" charset="0"/>
                        </a:rPr>
                        <a:t>gives</a:t>
                      </a:r>
                    </a:p>
                  </a:txBody>
                  <a:tcPr anchor="ctr"/>
                </a:tc>
                <a:tc>
                  <a:txBody>
                    <a:bodyPr/>
                    <a:lstStyle/>
                    <a:p>
                      <a:pPr algn="ctr"/>
                      <a:r>
                        <a:rPr lang="en-GB" sz="2400" b="1" dirty="0">
                          <a:solidFill>
                            <a:srgbClr val="002060"/>
                          </a:solidFill>
                          <a:latin typeface="Century Gothic" panose="020B0502020202020204" pitchFamily="34" charset="0"/>
                        </a:rPr>
                        <a:t>is giving</a:t>
                      </a:r>
                    </a:p>
                  </a:txBody>
                  <a:tcPr anchor="ctr"/>
                </a:tc>
                <a:tc>
                  <a:txBody>
                    <a:bodyPr/>
                    <a:lstStyle/>
                    <a:p>
                      <a:pPr algn="l"/>
                      <a:r>
                        <a:rPr lang="en-GB" sz="2400" dirty="0">
                          <a:solidFill>
                            <a:srgbClr val="002060"/>
                          </a:solidFill>
                          <a:latin typeface="Century Gothic" panose="020B0502020202020204" pitchFamily="34" charset="0"/>
                        </a:rPr>
                        <a:t>an example.</a:t>
                      </a:r>
                    </a:p>
                  </a:txBody>
                  <a:tcPr anchor="ctr"/>
                </a:tc>
                <a:extLst>
                  <a:ext uri="{0D108BD9-81ED-4DB2-BD59-A6C34878D82A}">
                    <a16:rowId xmlns:a16="http://schemas.microsoft.com/office/drawing/2014/main" val="3336720270"/>
                  </a:ext>
                </a:extLst>
              </a:tr>
              <a:tr h="595050">
                <a:tc>
                  <a:txBody>
                    <a:bodyPr/>
                    <a:lstStyle/>
                    <a:p>
                      <a:pPr algn="ctr"/>
                      <a:endParaRPr lang="en-GB" sz="2400">
                        <a:solidFill>
                          <a:srgbClr val="105076"/>
                        </a:solidFill>
                        <a:latin typeface="Century Gothic" panose="020B0502020202020204" pitchFamily="34" charset="0"/>
                      </a:endParaRPr>
                    </a:p>
                  </a:txBody>
                  <a:tcPr anchor="ctr"/>
                </a:tc>
                <a:tc>
                  <a:txBody>
                    <a:bodyPr/>
                    <a:lstStyle/>
                    <a:p>
                      <a:pPr algn="l"/>
                      <a:r>
                        <a:rPr lang="en-GB" sz="2400" dirty="0">
                          <a:solidFill>
                            <a:srgbClr val="002060"/>
                          </a:solidFill>
                          <a:latin typeface="Century Gothic" panose="020B0502020202020204" pitchFamily="34" charset="0"/>
                        </a:rPr>
                        <a:t>Bilal</a:t>
                      </a:r>
                    </a:p>
                  </a:txBody>
                  <a:tcPr anchor="ctr"/>
                </a:tc>
                <a:tc>
                  <a:txBody>
                    <a:bodyPr/>
                    <a:lstStyle/>
                    <a:p>
                      <a:pPr algn="ctr"/>
                      <a:r>
                        <a:rPr lang="en-GB" sz="2400" b="1" dirty="0">
                          <a:solidFill>
                            <a:srgbClr val="002060"/>
                          </a:solidFill>
                          <a:latin typeface="Century Gothic" panose="020B0502020202020204" pitchFamily="34" charset="0"/>
                        </a:rPr>
                        <a:t>gives</a:t>
                      </a:r>
                    </a:p>
                  </a:txBody>
                  <a:tcPr anchor="ctr"/>
                </a:tc>
                <a:tc>
                  <a:txBody>
                    <a:bodyPr/>
                    <a:lstStyle/>
                    <a:p>
                      <a:pPr algn="ctr"/>
                      <a:r>
                        <a:rPr lang="en-GB" sz="2400" b="1" dirty="0">
                          <a:solidFill>
                            <a:srgbClr val="002060"/>
                          </a:solidFill>
                          <a:latin typeface="Century Gothic" panose="020B0502020202020204" pitchFamily="34" charset="0"/>
                        </a:rPr>
                        <a:t>is giving</a:t>
                      </a:r>
                    </a:p>
                  </a:txBody>
                  <a:tcPr anchor="ctr"/>
                </a:tc>
                <a:tc>
                  <a:txBody>
                    <a:bodyPr/>
                    <a:lstStyle/>
                    <a:p>
                      <a:pPr algn="l"/>
                      <a:r>
                        <a:rPr lang="en-GB" sz="2400" dirty="0">
                          <a:solidFill>
                            <a:srgbClr val="002060"/>
                          </a:solidFill>
                          <a:latin typeface="Century Gothic" panose="020B0502020202020204" pitchFamily="34" charset="0"/>
                        </a:rPr>
                        <a:t>a reason.</a:t>
                      </a:r>
                    </a:p>
                  </a:txBody>
                  <a:tcPr anchor="ctr"/>
                </a:tc>
                <a:extLst>
                  <a:ext uri="{0D108BD9-81ED-4DB2-BD59-A6C34878D82A}">
                    <a16:rowId xmlns:a16="http://schemas.microsoft.com/office/drawing/2014/main" val="3636595498"/>
                  </a:ext>
                </a:extLst>
              </a:tr>
              <a:tr h="595050">
                <a:tc>
                  <a:txBody>
                    <a:bodyPr/>
                    <a:lstStyle/>
                    <a:p>
                      <a:pPr algn="ctr"/>
                      <a:endParaRPr lang="en-GB" sz="2400">
                        <a:solidFill>
                          <a:srgbClr val="105076"/>
                        </a:solidFill>
                        <a:latin typeface="Century Gothic" panose="020B0502020202020204" pitchFamily="34" charset="0"/>
                      </a:endParaRPr>
                    </a:p>
                  </a:txBody>
                  <a:tcPr anchor="ctr"/>
                </a:tc>
                <a:tc>
                  <a:txBody>
                    <a:bodyPr/>
                    <a:lstStyle/>
                    <a:p>
                      <a:pPr algn="l"/>
                      <a:r>
                        <a:rPr lang="en-GB" sz="2400" dirty="0">
                          <a:solidFill>
                            <a:srgbClr val="002060"/>
                          </a:solidFill>
                          <a:latin typeface="Century Gothic" panose="020B0502020202020204" pitchFamily="34" charset="0"/>
                        </a:rPr>
                        <a:t>Amir</a:t>
                      </a:r>
                    </a:p>
                  </a:txBody>
                  <a:tcPr anchor="ctr"/>
                </a:tc>
                <a:tc>
                  <a:txBody>
                    <a:bodyPr/>
                    <a:lstStyle/>
                    <a:p>
                      <a:pPr algn="ctr"/>
                      <a:r>
                        <a:rPr lang="en-GB" sz="2400" b="1" dirty="0">
                          <a:solidFill>
                            <a:srgbClr val="002060"/>
                          </a:solidFill>
                          <a:latin typeface="Century Gothic" panose="020B0502020202020204" pitchFamily="34" charset="0"/>
                        </a:rPr>
                        <a:t>asks for</a:t>
                      </a:r>
                    </a:p>
                  </a:txBody>
                  <a:tcPr anchor="ctr"/>
                </a:tc>
                <a:tc>
                  <a:txBody>
                    <a:bodyPr/>
                    <a:lstStyle/>
                    <a:p>
                      <a:pPr algn="ctr"/>
                      <a:r>
                        <a:rPr lang="en-GB" sz="2400" b="1" dirty="0">
                          <a:solidFill>
                            <a:srgbClr val="002060"/>
                          </a:solidFill>
                          <a:latin typeface="Century Gothic" panose="020B0502020202020204" pitchFamily="34" charset="0"/>
                        </a:rPr>
                        <a:t>is asking for</a:t>
                      </a:r>
                    </a:p>
                  </a:txBody>
                  <a:tcPr anchor="ctr"/>
                </a:tc>
                <a:tc>
                  <a:txBody>
                    <a:bodyPr/>
                    <a:lstStyle/>
                    <a:p>
                      <a:pPr algn="l"/>
                      <a:r>
                        <a:rPr lang="en-GB" sz="2400" dirty="0">
                          <a:solidFill>
                            <a:srgbClr val="002060"/>
                          </a:solidFill>
                          <a:latin typeface="Century Gothic" panose="020B0502020202020204" pitchFamily="34" charset="0"/>
                        </a:rPr>
                        <a:t>a boat.</a:t>
                      </a:r>
                    </a:p>
                  </a:txBody>
                  <a:tcPr anchor="ctr"/>
                </a:tc>
                <a:extLst>
                  <a:ext uri="{0D108BD9-81ED-4DB2-BD59-A6C34878D82A}">
                    <a16:rowId xmlns:a16="http://schemas.microsoft.com/office/drawing/2014/main" val="2313874135"/>
                  </a:ext>
                </a:extLst>
              </a:tr>
              <a:tr h="595050">
                <a:tc>
                  <a:txBody>
                    <a:bodyPr/>
                    <a:lstStyle/>
                    <a:p>
                      <a:pPr algn="ctr"/>
                      <a:endParaRPr lang="en-GB" sz="2400">
                        <a:solidFill>
                          <a:srgbClr val="105076"/>
                        </a:solidFill>
                        <a:latin typeface="Century Gothic" panose="020B0502020202020204" pitchFamily="34" charset="0"/>
                      </a:endParaRPr>
                    </a:p>
                  </a:txBody>
                  <a:tcPr anchor="ctr"/>
                </a:tc>
                <a:tc>
                  <a:txBody>
                    <a:bodyPr/>
                    <a:lstStyle/>
                    <a:p>
                      <a:pPr algn="l"/>
                      <a:r>
                        <a:rPr lang="en-GB" sz="2400" dirty="0">
                          <a:solidFill>
                            <a:srgbClr val="002060"/>
                          </a:solidFill>
                          <a:latin typeface="Century Gothic" panose="020B0502020202020204" pitchFamily="34" charset="0"/>
                        </a:rPr>
                        <a:t>Bilal</a:t>
                      </a:r>
                    </a:p>
                  </a:txBody>
                  <a:tcPr anchor="ctr"/>
                </a:tc>
                <a:tc>
                  <a:txBody>
                    <a:bodyPr/>
                    <a:lstStyle/>
                    <a:p>
                      <a:pPr algn="ctr"/>
                      <a:r>
                        <a:rPr lang="en-GB" sz="2400" b="1" dirty="0">
                          <a:solidFill>
                            <a:srgbClr val="002060"/>
                          </a:solidFill>
                          <a:latin typeface="Century Gothic" panose="020B0502020202020204" pitchFamily="34" charset="0"/>
                        </a:rPr>
                        <a:t>shows</a:t>
                      </a:r>
                    </a:p>
                  </a:txBody>
                  <a:tcPr anchor="ctr"/>
                </a:tc>
                <a:tc>
                  <a:txBody>
                    <a:bodyPr/>
                    <a:lstStyle/>
                    <a:p>
                      <a:pPr algn="ctr"/>
                      <a:r>
                        <a:rPr lang="en-GB" sz="2400" b="1" dirty="0">
                          <a:solidFill>
                            <a:srgbClr val="002060"/>
                          </a:solidFill>
                          <a:latin typeface="Century Gothic" panose="020B0502020202020204" pitchFamily="34" charset="0"/>
                        </a:rPr>
                        <a:t>is showing</a:t>
                      </a:r>
                    </a:p>
                  </a:txBody>
                  <a:tcPr anchor="ctr"/>
                </a:tc>
                <a:tc>
                  <a:txBody>
                    <a:bodyPr/>
                    <a:lstStyle/>
                    <a:p>
                      <a:pPr algn="l"/>
                      <a:r>
                        <a:rPr lang="en-GB" sz="2400" dirty="0">
                          <a:solidFill>
                            <a:srgbClr val="002060"/>
                          </a:solidFill>
                          <a:latin typeface="Century Gothic" panose="020B0502020202020204" pitchFamily="34" charset="0"/>
                        </a:rPr>
                        <a:t>a model to Amir.</a:t>
                      </a:r>
                    </a:p>
                  </a:txBody>
                  <a:tcPr anchor="ctr"/>
                </a:tc>
                <a:extLst>
                  <a:ext uri="{0D108BD9-81ED-4DB2-BD59-A6C34878D82A}">
                    <a16:rowId xmlns:a16="http://schemas.microsoft.com/office/drawing/2014/main" val="1764622445"/>
                  </a:ext>
                </a:extLst>
              </a:tr>
            </a:tbl>
          </a:graphicData>
        </a:graphic>
      </p:graphicFrame>
      <p:sp>
        <p:nvSpPr>
          <p:cNvPr id="29" name="Action Button: Custom 16">
            <a:hlinkClick r:id="" action="ppaction://noaction" highlightClick="1">
              <a:snd r:embed="rId3" name="48. 1. Amir.wav"/>
            </a:hlinkClick>
            <a:extLst>
              <a:ext uri="{FF2B5EF4-FFF2-40B4-BE49-F238E27FC236}">
                <a16:creationId xmlns:a16="http://schemas.microsoft.com/office/drawing/2014/main" id="{875D1AC8-A231-4CF0-B358-DF603FD67935}"/>
              </a:ext>
            </a:extLst>
          </p:cNvPr>
          <p:cNvSpPr/>
          <p:nvPr/>
        </p:nvSpPr>
        <p:spPr>
          <a:xfrm>
            <a:off x="426814" y="2667367"/>
            <a:ext cx="492232" cy="40514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 </a:t>
            </a:r>
          </a:p>
        </p:txBody>
      </p:sp>
      <p:sp>
        <p:nvSpPr>
          <p:cNvPr id="31" name="Action Button: Custom 16">
            <a:hlinkClick r:id="" action="ppaction://noaction" highlightClick="1">
              <a:snd r:embed="rId4" name="48. 2. Bilal.wav"/>
            </a:hlinkClick>
            <a:extLst>
              <a:ext uri="{FF2B5EF4-FFF2-40B4-BE49-F238E27FC236}">
                <a16:creationId xmlns:a16="http://schemas.microsoft.com/office/drawing/2014/main" id="{2E6A2381-B29C-4DB1-9992-BACA797284BA}"/>
              </a:ext>
            </a:extLst>
          </p:cNvPr>
          <p:cNvSpPr/>
          <p:nvPr/>
        </p:nvSpPr>
        <p:spPr>
          <a:xfrm>
            <a:off x="431460" y="3283532"/>
            <a:ext cx="492232" cy="40514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a:t>
            </a:r>
          </a:p>
        </p:txBody>
      </p:sp>
      <p:sp>
        <p:nvSpPr>
          <p:cNvPr id="32" name="Action Button: Custom 16">
            <a:hlinkClick r:id="" action="ppaction://noaction" highlightClick="1">
              <a:snd r:embed="rId5" name="48. 4. Bilal.wav"/>
            </a:hlinkClick>
            <a:extLst>
              <a:ext uri="{FF2B5EF4-FFF2-40B4-BE49-F238E27FC236}">
                <a16:creationId xmlns:a16="http://schemas.microsoft.com/office/drawing/2014/main" id="{6A58425D-7C19-4A19-BCC9-C450FB8A1191}"/>
              </a:ext>
            </a:extLst>
          </p:cNvPr>
          <p:cNvSpPr/>
          <p:nvPr/>
        </p:nvSpPr>
        <p:spPr>
          <a:xfrm>
            <a:off x="426814" y="4493543"/>
            <a:ext cx="492232" cy="40514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a:t>
            </a:r>
          </a:p>
        </p:txBody>
      </p:sp>
      <p:sp>
        <p:nvSpPr>
          <p:cNvPr id="35" name="Action Button: Custom 16">
            <a:hlinkClick r:id="" action="ppaction://noaction" highlightClick="1">
              <a:snd r:embed="rId6" name="48. 3. Amir.wav"/>
            </a:hlinkClick>
            <a:extLst>
              <a:ext uri="{FF2B5EF4-FFF2-40B4-BE49-F238E27FC236}">
                <a16:creationId xmlns:a16="http://schemas.microsoft.com/office/drawing/2014/main" id="{F5962824-C2F1-4B99-B0F6-A514E21B8C93}"/>
              </a:ext>
            </a:extLst>
          </p:cNvPr>
          <p:cNvSpPr/>
          <p:nvPr/>
        </p:nvSpPr>
        <p:spPr>
          <a:xfrm>
            <a:off x="414717" y="3940636"/>
            <a:ext cx="492232" cy="40514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sp>
        <p:nvSpPr>
          <p:cNvPr id="36" name="Action Button: Custom 16">
            <a:hlinkClick r:id="" action="ppaction://noaction" highlightClick="1">
              <a:snd r:embed="rId7" name="5.wav"/>
            </a:hlinkClick>
            <a:extLst>
              <a:ext uri="{FF2B5EF4-FFF2-40B4-BE49-F238E27FC236}">
                <a16:creationId xmlns:a16="http://schemas.microsoft.com/office/drawing/2014/main" id="{7602B474-0465-4083-986F-199208C333F8}"/>
              </a:ext>
            </a:extLst>
          </p:cNvPr>
          <p:cNvSpPr/>
          <p:nvPr/>
        </p:nvSpPr>
        <p:spPr>
          <a:xfrm>
            <a:off x="432824" y="5089965"/>
            <a:ext cx="492232" cy="40514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 </a:t>
            </a:r>
          </a:p>
        </p:txBody>
      </p:sp>
      <p:sp>
        <p:nvSpPr>
          <p:cNvPr id="37" name="Action Button: Custom 16">
            <a:hlinkClick r:id="" action="ppaction://noaction" highlightClick="1">
              <a:snd r:embed="rId8" name="6.wav"/>
            </a:hlinkClick>
            <a:extLst>
              <a:ext uri="{FF2B5EF4-FFF2-40B4-BE49-F238E27FC236}">
                <a16:creationId xmlns:a16="http://schemas.microsoft.com/office/drawing/2014/main" id="{375991E0-8E75-45C2-87B1-6790F506332F}"/>
              </a:ext>
            </a:extLst>
          </p:cNvPr>
          <p:cNvSpPr/>
          <p:nvPr/>
        </p:nvSpPr>
        <p:spPr>
          <a:xfrm>
            <a:off x="432824" y="5751582"/>
            <a:ext cx="492232" cy="40514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6</a:t>
            </a:r>
          </a:p>
        </p:txBody>
      </p:sp>
      <p:sp>
        <p:nvSpPr>
          <p:cNvPr id="10" name="TextBox 9">
            <a:extLst>
              <a:ext uri="{FF2B5EF4-FFF2-40B4-BE49-F238E27FC236}">
                <a16:creationId xmlns:a16="http://schemas.microsoft.com/office/drawing/2014/main" id="{4AC29365-8896-42BE-89DC-64B6302B8F9D}"/>
              </a:ext>
            </a:extLst>
          </p:cNvPr>
          <p:cNvSpPr txBox="1"/>
          <p:nvPr/>
        </p:nvSpPr>
        <p:spPr>
          <a:xfrm>
            <a:off x="77435" y="964704"/>
            <a:ext cx="1183248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Amir is making birthday plans with his dad, Bilal. What do they normally do, and what are they doing today? Choose </a:t>
            </a:r>
            <a:r>
              <a:rPr lang="en-GB" sz="2400" b="1" dirty="0">
                <a:solidFill>
                  <a:srgbClr val="002060"/>
                </a:solidFill>
                <a:latin typeface="Century Gothic" panose="020B0502020202020204" pitchFamily="34" charset="0"/>
              </a:rPr>
              <a:t>present simple</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continuous</a:t>
            </a:r>
            <a:r>
              <a:rPr lang="en-GB" sz="2400" dirty="0">
                <a:solidFill>
                  <a:srgbClr val="002060"/>
                </a:solidFill>
                <a:latin typeface="Century Gothic" panose="020B0502020202020204" pitchFamily="34" charset="0"/>
              </a:rPr>
              <a:t>.</a:t>
            </a:r>
          </a:p>
        </p:txBody>
      </p:sp>
      <p:pic>
        <p:nvPicPr>
          <p:cNvPr id="12" name="Picture 11">
            <a:extLst>
              <a:ext uri="{FF2B5EF4-FFF2-40B4-BE49-F238E27FC236}">
                <a16:creationId xmlns:a16="http://schemas.microsoft.com/office/drawing/2014/main" id="{2E98B0F7-77C5-4EAF-A389-F716FC24C3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54356" y="2036664"/>
            <a:ext cx="1800000" cy="1800000"/>
          </a:xfrm>
          <a:prstGeom prst="rect">
            <a:avLst/>
          </a:prstGeom>
        </p:spPr>
      </p:pic>
      <p:sp>
        <p:nvSpPr>
          <p:cNvPr id="13" name="Oval 12">
            <a:extLst>
              <a:ext uri="{FF2B5EF4-FFF2-40B4-BE49-F238E27FC236}">
                <a16:creationId xmlns:a16="http://schemas.microsoft.com/office/drawing/2014/main" id="{4262EE4B-12B1-4D6A-A79B-63F94DA84B07}"/>
              </a:ext>
            </a:extLst>
          </p:cNvPr>
          <p:cNvSpPr/>
          <p:nvPr/>
        </p:nvSpPr>
        <p:spPr>
          <a:xfrm>
            <a:off x="2495403" y="2705345"/>
            <a:ext cx="2133248" cy="474763"/>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FC8A9E97-50E8-45B2-97F1-326A0F757517}"/>
              </a:ext>
            </a:extLst>
          </p:cNvPr>
          <p:cNvSpPr/>
          <p:nvPr/>
        </p:nvSpPr>
        <p:spPr>
          <a:xfrm>
            <a:off x="2538476" y="3283532"/>
            <a:ext cx="2133248" cy="474763"/>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54CACC7C-411C-4042-B73D-522B9324A670}"/>
              </a:ext>
            </a:extLst>
          </p:cNvPr>
          <p:cNvSpPr/>
          <p:nvPr/>
        </p:nvSpPr>
        <p:spPr>
          <a:xfrm>
            <a:off x="2598669" y="3897130"/>
            <a:ext cx="2133248" cy="474763"/>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DB8D5287-41C0-4338-9752-F9A9B6AC44DA}"/>
              </a:ext>
            </a:extLst>
          </p:cNvPr>
          <p:cNvSpPr/>
          <p:nvPr/>
        </p:nvSpPr>
        <p:spPr>
          <a:xfrm>
            <a:off x="4628651" y="4473106"/>
            <a:ext cx="2133248" cy="474763"/>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8DC38953-4407-4356-8CBF-606FDC0033D2}"/>
              </a:ext>
            </a:extLst>
          </p:cNvPr>
          <p:cNvSpPr/>
          <p:nvPr/>
        </p:nvSpPr>
        <p:spPr>
          <a:xfrm>
            <a:off x="4577310" y="5068351"/>
            <a:ext cx="2133248" cy="474763"/>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E4E2D8DF-A3F2-45EC-9CA2-CA2E176D994D}"/>
              </a:ext>
            </a:extLst>
          </p:cNvPr>
          <p:cNvSpPr/>
          <p:nvPr/>
        </p:nvSpPr>
        <p:spPr>
          <a:xfrm>
            <a:off x="4577310" y="5715836"/>
            <a:ext cx="2133248" cy="474763"/>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270114"/>
            <a:ext cx="2538476" cy="647577"/>
          </a:xfrm>
        </p:spPr>
        <p:txBody>
          <a:bodyPr>
            <a:normAutofit/>
          </a:bodyPr>
          <a:lstStyle/>
          <a:p>
            <a:r>
              <a:rPr lang="en-GB" sz="2800" dirty="0">
                <a:solidFill>
                  <a:schemeClr val="bg1"/>
                </a:solidFill>
              </a:rPr>
              <a:t>Amir et Bilal</a:t>
            </a:r>
          </a:p>
        </p:txBody>
      </p:sp>
      <p:sp>
        <p:nvSpPr>
          <p:cNvPr id="3" name="Rounded Rectangle 46">
            <a:extLst>
              <a:ext uri="{FF2B5EF4-FFF2-40B4-BE49-F238E27FC236}">
                <a16:creationId xmlns:a16="http://schemas.microsoft.com/office/drawing/2014/main" id="{F782C0A8-9D89-411F-B630-F0EB84572FB0}"/>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erson wearing a suit and tie&#10;&#10;Description automatically generated">
            <a:extLst>
              <a:ext uri="{FF2B5EF4-FFF2-40B4-BE49-F238E27FC236}">
                <a16:creationId xmlns:a16="http://schemas.microsoft.com/office/drawing/2014/main" id="{E0756CF2-C654-44B1-9357-03DB8781C7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2761" y="4098630"/>
            <a:ext cx="1514522" cy="1514522"/>
          </a:xfrm>
          <a:prstGeom prst="rect">
            <a:avLst/>
          </a:prstGeom>
        </p:spPr>
      </p:pic>
      <p:sp>
        <p:nvSpPr>
          <p:cNvPr id="28" name="TextBox 27">
            <a:extLst>
              <a:ext uri="{FF2B5EF4-FFF2-40B4-BE49-F238E27FC236}">
                <a16:creationId xmlns:a16="http://schemas.microsoft.com/office/drawing/2014/main" id="{F5E2FAAE-0B0F-4091-8E83-E2A89E37EBED}"/>
              </a:ext>
            </a:extLst>
          </p:cNvPr>
          <p:cNvSpPr txBox="1"/>
          <p:nvPr/>
        </p:nvSpPr>
        <p:spPr>
          <a:xfrm>
            <a:off x="3413821" y="320854"/>
            <a:ext cx="5577085" cy="461665"/>
          </a:xfrm>
          <a:prstGeom prst="rect">
            <a:avLst/>
          </a:prstGeom>
          <a:noFill/>
        </p:spPr>
        <p:txBody>
          <a:bodyPr wrap="square" rtlCol="0">
            <a:spAutoFit/>
          </a:bodyPr>
          <a:lstStyle/>
          <a:p>
            <a:r>
              <a:rPr lang="en-GB" sz="2400" b="1" dirty="0">
                <a:solidFill>
                  <a:srgbClr val="002060"/>
                </a:solidFill>
              </a:rPr>
              <a:t>Le </a:t>
            </a:r>
            <a:r>
              <a:rPr lang="en-GB" sz="2400" b="1" dirty="0" err="1">
                <a:solidFill>
                  <a:srgbClr val="002060"/>
                </a:solidFill>
              </a:rPr>
              <a:t>verbe</a:t>
            </a:r>
            <a:r>
              <a:rPr lang="en-GB" sz="2400" b="1" dirty="0">
                <a:solidFill>
                  <a:srgbClr val="002060"/>
                </a:solidFill>
              </a:rPr>
              <a:t> </a:t>
            </a:r>
            <a:r>
              <a:rPr lang="en-GB" sz="2400" b="1" dirty="0" err="1">
                <a:solidFill>
                  <a:srgbClr val="002060"/>
                </a:solidFill>
              </a:rPr>
              <a:t>en</a:t>
            </a:r>
            <a:r>
              <a:rPr lang="en-GB" sz="2400" b="1" dirty="0">
                <a:solidFill>
                  <a:srgbClr val="002060"/>
                </a:solidFill>
              </a:rPr>
              <a:t> </a:t>
            </a:r>
            <a:r>
              <a:rPr lang="en-GB" sz="2400" b="1" dirty="0" err="1">
                <a:solidFill>
                  <a:srgbClr val="002060"/>
                </a:solidFill>
              </a:rPr>
              <a:t>anglais</a:t>
            </a:r>
            <a:r>
              <a:rPr lang="en-GB" sz="2400" b="1" dirty="0">
                <a:solidFill>
                  <a:srgbClr val="002060"/>
                </a:solidFill>
              </a:rPr>
              <a:t>, </a:t>
            </a:r>
            <a:r>
              <a:rPr lang="en-GB" sz="2400" b="1" dirty="0" err="1">
                <a:solidFill>
                  <a:srgbClr val="002060"/>
                </a:solidFill>
              </a:rPr>
              <a:t>c’est</a:t>
            </a:r>
            <a:r>
              <a:rPr lang="en-GB" sz="2400" b="1" dirty="0">
                <a:solidFill>
                  <a:srgbClr val="002060"/>
                </a:solidFill>
              </a:rPr>
              <a:t> quoi ?</a:t>
            </a:r>
          </a:p>
        </p:txBody>
      </p:sp>
      <p:pic>
        <p:nvPicPr>
          <p:cNvPr id="34" name="Graphic 33" descr="Teacher with solid fill">
            <a:extLst>
              <a:ext uri="{FF2B5EF4-FFF2-40B4-BE49-F238E27FC236}">
                <a16:creationId xmlns:a16="http://schemas.microsoft.com/office/drawing/2014/main" id="{7161F1FD-DA91-4B5F-BFD2-5FD269B77C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99421" y="127390"/>
            <a:ext cx="914400" cy="914400"/>
          </a:xfrm>
          <a:prstGeom prst="rect">
            <a:avLst/>
          </a:prstGeom>
        </p:spPr>
      </p:pic>
    </p:spTree>
    <p:extLst>
      <p:ext uri="{BB962C8B-B14F-4D97-AF65-F5344CB8AC3E}">
        <p14:creationId xmlns:p14="http://schemas.microsoft.com/office/powerpoint/2010/main" val="16376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F567EF-E3F6-0C46-A65A-3B9752EC80CE}"/>
              </a:ext>
            </a:extLst>
          </p:cNvPr>
          <p:cNvSpPr>
            <a:spLocks noGrp="1"/>
          </p:cNvSpPr>
          <p:nvPr>
            <p:ph type="title"/>
          </p:nvPr>
        </p:nvSpPr>
        <p:spPr>
          <a:xfrm>
            <a:off x="0" y="204161"/>
            <a:ext cx="4427580" cy="647577"/>
          </a:xfrm>
        </p:spPr>
        <p:txBody>
          <a:bodyPr>
            <a:normAutofit/>
          </a:bodyPr>
          <a:lstStyle/>
          <a:p>
            <a:r>
              <a:rPr lang="en-GB" sz="2800" b="1" dirty="0">
                <a:solidFill>
                  <a:prstClr val="white"/>
                </a:solidFill>
              </a:rPr>
              <a:t>The preposition à</a:t>
            </a:r>
            <a:endParaRPr lang="en-US" sz="2800" dirty="0"/>
          </a:p>
        </p:txBody>
      </p:sp>
      <p:sp>
        <p:nvSpPr>
          <p:cNvPr id="7" name="TextBox 6"/>
          <p:cNvSpPr txBox="1"/>
          <p:nvPr/>
        </p:nvSpPr>
        <p:spPr>
          <a:xfrm>
            <a:off x="265106" y="1002845"/>
            <a:ext cx="11697432" cy="5401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rPr>
              <a:t>As we have</a:t>
            </a:r>
            <a:r>
              <a:rPr kumimoji="0" lang="en-GB" sz="2400" b="0" i="0" u="none" strike="noStrike" kern="1200" cap="none" spc="0" normalizeH="0" noProof="0" dirty="0">
                <a:ln>
                  <a:noFill/>
                </a:ln>
                <a:solidFill>
                  <a:srgbClr val="105076"/>
                </a:solidFill>
                <a:effectLst/>
                <a:uLnTx/>
                <a:uFillTx/>
                <a:latin typeface="Century Gothic" panose="020B0502020202020204" pitchFamily="34" charset="0"/>
              </a:rPr>
              <a:t> learnt, the preposition </a:t>
            </a:r>
            <a:r>
              <a:rPr lang="en-GB" sz="2400" b="1" dirty="0">
                <a:solidFill>
                  <a:srgbClr val="FF6600"/>
                </a:solidFill>
                <a:latin typeface="Century Gothic" panose="020B0502020202020204" pitchFamily="34" charset="0"/>
              </a:rPr>
              <a:t>à </a:t>
            </a:r>
            <a:r>
              <a:rPr lang="en-GB" sz="2400" dirty="0">
                <a:solidFill>
                  <a:srgbClr val="105076"/>
                </a:solidFill>
                <a:latin typeface="Century Gothic" panose="020B0502020202020204" pitchFamily="34" charset="0"/>
              </a:rPr>
              <a:t>can mean ‘</a:t>
            </a:r>
            <a:r>
              <a:rPr lang="en-GB" sz="2400" b="1" dirty="0">
                <a:solidFill>
                  <a:srgbClr val="FF6600"/>
                </a:solidFill>
                <a:latin typeface="Century Gothic" panose="020B0502020202020204" pitchFamily="34" charset="0"/>
              </a:rPr>
              <a:t>at</a:t>
            </a:r>
            <a:r>
              <a:rPr lang="en-GB" sz="24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5076"/>
                </a:solidFill>
                <a:latin typeface="Century Gothic" panose="020B0502020202020204" pitchFamily="34" charset="0"/>
              </a:rPr>
              <a:t>Il</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reste</a:t>
            </a:r>
            <a:r>
              <a:rPr lang="en-GB" sz="2400" b="1" dirty="0">
                <a:solidFill>
                  <a:srgbClr val="105076"/>
                </a:solidFill>
                <a:latin typeface="Century Gothic" panose="020B0502020202020204" pitchFamily="34" charset="0"/>
              </a:rPr>
              <a:t> </a:t>
            </a:r>
            <a:r>
              <a:rPr lang="en-GB" sz="2400" b="1" dirty="0">
                <a:solidFill>
                  <a:srgbClr val="FF6600"/>
                </a:solidFill>
                <a:latin typeface="Century Gothic" panose="020B0502020202020204" pitchFamily="34" charset="0"/>
              </a:rPr>
              <a:t>à</a:t>
            </a:r>
            <a:r>
              <a:rPr lang="en-GB" sz="2400" b="1"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l’école</a:t>
            </a:r>
            <a:r>
              <a:rPr lang="en-GB" sz="2400" dirty="0">
                <a:solidFill>
                  <a:srgbClr val="105076"/>
                </a:solidFill>
                <a:latin typeface="Century Gothic" panose="020B0502020202020204" pitchFamily="34" charset="0"/>
              </a:rPr>
              <a:t>.</a:t>
            </a:r>
            <a:endParaRPr kumimoji="0" lang="en-GB" sz="2400"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The preposition </a:t>
            </a:r>
            <a:r>
              <a:rPr lang="en-GB" sz="2400" b="1" dirty="0">
                <a:solidFill>
                  <a:srgbClr val="FF6600"/>
                </a:solidFill>
                <a:latin typeface="Century Gothic" panose="020B0502020202020204" pitchFamily="34" charset="0"/>
                <a:ea typeface="Calibri" panose="020F0502020204030204" pitchFamily="34" charset="0"/>
                <a:cs typeface="Times New Roman" panose="02020603050405020304" pitchFamily="18" charset="0"/>
              </a:rPr>
              <a:t>à </a:t>
            </a:r>
            <a:r>
              <a:rPr lang="en-GB" sz="2400" dirty="0">
                <a:solidFill>
                  <a:srgbClr val="105076"/>
                </a:solidFill>
                <a:latin typeface="Century Gothic" panose="020B0502020202020204" pitchFamily="34" charset="0"/>
                <a:ea typeface="Calibri" panose="020F0502020204030204" pitchFamily="34" charset="0"/>
                <a:cs typeface="Times New Roman" panose="02020603050405020304" pitchFamily="18" charset="0"/>
              </a:rPr>
              <a:t>can also mean ‘</a:t>
            </a:r>
            <a:r>
              <a:rPr lang="en-GB" sz="2400" b="1" dirty="0">
                <a:solidFill>
                  <a:srgbClr val="FF6600"/>
                </a:solidFill>
                <a:latin typeface="Century Gothic" panose="020B0502020202020204" pitchFamily="34" charset="0"/>
                <a:ea typeface="Calibri" panose="020F0502020204030204" pitchFamily="34" charset="0"/>
                <a:cs typeface="Times New Roman" panose="02020603050405020304" pitchFamily="18" charset="0"/>
              </a:rPr>
              <a:t>to</a:t>
            </a:r>
            <a:r>
              <a:rPr lang="en-GB" sz="2400" dirty="0">
                <a:solidFill>
                  <a:srgbClr val="105076"/>
                </a:solidFill>
                <a:latin typeface="Century Gothic" panose="020B0502020202020204" pitchFamily="34" charset="0"/>
                <a:ea typeface="Calibri" panose="020F0502020204030204" pitchFamily="34" charset="0"/>
                <a:cs typeface="Times New Roman" panose="02020603050405020304" pitchFamily="18" charset="0"/>
              </a:rPr>
              <a:t>’ when used with certain verbs:</a:t>
            </a:r>
            <a:endParaRPr lang="en-GB" sz="2400" dirty="0">
              <a:solidFill>
                <a:srgbClr val="FF6600"/>
              </a:solidFill>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Bilal</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105076"/>
                </a:solidFill>
                <a:effectLst/>
                <a:uLnTx/>
                <a:uFillTx/>
                <a:latin typeface="Century Gothic" panose="020B0502020202020204" pitchFamily="34" charset="0"/>
              </a:rPr>
              <a:t>parle</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rPr>
              <a:t>à</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Amir.</a:t>
            </a:r>
            <a:r>
              <a:rPr lang="en-GB" sz="2400" noProof="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400" b="1" noProof="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ndParaRPr>
          </a:p>
          <a:p>
            <a:r>
              <a:rPr lang="en-GB" sz="2400" dirty="0">
                <a:solidFill>
                  <a:srgbClr val="105076"/>
                </a:solidFill>
                <a:latin typeface="Century Gothic" panose="020B0502020202020204" pitchFamily="34" charset="0"/>
              </a:rPr>
              <a:t>Sometimes, we leave out the ‘to’ in English. This </a:t>
            </a:r>
            <a:r>
              <a:rPr lang="en-GB" sz="2400" b="1" dirty="0">
                <a:solidFill>
                  <a:srgbClr val="105076"/>
                </a:solidFill>
                <a:latin typeface="Century Gothic" panose="020B0502020202020204" pitchFamily="34" charset="0"/>
              </a:rPr>
              <a:t>cannot </a:t>
            </a:r>
            <a:r>
              <a:rPr lang="en-GB" sz="2400" dirty="0">
                <a:solidFill>
                  <a:srgbClr val="105076"/>
                </a:solidFill>
                <a:latin typeface="Century Gothic" panose="020B0502020202020204" pitchFamily="34" charset="0"/>
              </a:rPr>
              <a:t>happen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5076"/>
                </a:solidFill>
                <a:effectLst/>
                <a:uLnTx/>
                <a:uFillTx/>
                <a:latin typeface="Century Gothic" panose="020B0502020202020204" pitchFamily="34" charset="0"/>
              </a:rPr>
              <a:t>Bilal</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105076"/>
                </a:solidFill>
                <a:effectLst/>
                <a:uLnTx/>
                <a:uFillTx/>
                <a:latin typeface="Century Gothic" panose="020B0502020202020204" pitchFamily="34" charset="0"/>
              </a:rPr>
              <a:t>donne</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105076"/>
                </a:solidFill>
                <a:effectLst/>
                <a:uLnTx/>
                <a:uFillTx/>
                <a:latin typeface="Century Gothic" panose="020B0502020202020204" pitchFamily="34" charset="0"/>
              </a:rPr>
              <a:t>un </a:t>
            </a:r>
            <a:r>
              <a:rPr kumimoji="0" lang="en-GB" sz="2400" i="0" u="none" strike="noStrike" kern="1200" cap="none" spc="0" normalizeH="0" baseline="0" noProof="0" dirty="0" err="1">
                <a:ln>
                  <a:noFill/>
                </a:ln>
                <a:solidFill>
                  <a:srgbClr val="105076"/>
                </a:solidFill>
                <a:effectLst/>
                <a:uLnTx/>
                <a:uFillTx/>
                <a:latin typeface="Century Gothic" panose="020B0502020202020204" pitchFamily="34" charset="0"/>
              </a:rPr>
              <a:t>cadeau</a:t>
            </a:r>
            <a:r>
              <a:rPr kumimoji="0" lang="en-GB" sz="2400" i="0" u="none" strike="noStrike" kern="1200" cap="none" spc="0" normalizeH="0" noProof="0" dirty="0">
                <a:ln>
                  <a:noFill/>
                </a:ln>
                <a:solidFill>
                  <a:srgbClr val="105076"/>
                </a:solidFill>
                <a:effectLst/>
                <a:uLnTx/>
                <a:uFillTx/>
                <a:latin typeface="Century Gothic" panose="020B0502020202020204" pitchFamily="34" charset="0"/>
              </a:rPr>
              <a:t> </a:t>
            </a:r>
            <a:r>
              <a:rPr kumimoji="0" lang="en-GB" sz="2400" b="1" i="0" u="none" strike="noStrike" kern="1200" cap="none" spc="0" normalizeH="0" noProof="0" dirty="0">
                <a:ln>
                  <a:noFill/>
                </a:ln>
                <a:solidFill>
                  <a:srgbClr val="FF6600"/>
                </a:solidFill>
                <a:effectLst/>
                <a:uLnTx/>
                <a:uFillTx/>
                <a:latin typeface="Century Gothic" panose="020B0502020202020204" pitchFamily="34" charset="0"/>
              </a:rPr>
              <a:t>à</a:t>
            </a:r>
            <a:r>
              <a:rPr kumimoji="0" lang="en-GB" sz="2400" b="1" i="0" u="none" strike="noStrike" kern="1200" cap="none" spc="0" normalizeH="0" noProof="0" dirty="0">
                <a:ln>
                  <a:noFill/>
                </a:ln>
                <a:solidFill>
                  <a:srgbClr val="105076"/>
                </a:solidFill>
                <a:effectLst/>
                <a:uLnTx/>
                <a:uFillTx/>
                <a:latin typeface="Century Gothic" panose="020B0502020202020204" pitchFamily="34" charset="0"/>
              </a:rPr>
              <a:t> </a:t>
            </a:r>
            <a:r>
              <a:rPr kumimoji="0" lang="en-GB" sz="2400" i="0" u="none" strike="noStrike" kern="1200" cap="none" spc="0" normalizeH="0" noProof="0" dirty="0">
                <a:ln>
                  <a:noFill/>
                </a:ln>
                <a:solidFill>
                  <a:srgbClr val="105076"/>
                </a:solidFill>
                <a:effectLst/>
                <a:uLnTx/>
                <a:uFillTx/>
                <a:latin typeface="Century Gothic" panose="020B0502020202020204" pitchFamily="34" charset="0"/>
              </a:rPr>
              <a:t>Amir</a:t>
            </a:r>
            <a:r>
              <a:rPr lang="en-GB" sz="24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5076"/>
                </a:solidFill>
                <a:latin typeface="Century Gothic" panose="020B0502020202020204" pitchFamily="34" charset="0"/>
              </a:rPr>
              <a:t>Elle</a:t>
            </a:r>
            <a:r>
              <a:rPr lang="en-GB" sz="2400" b="1"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demande</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la raison </a:t>
            </a:r>
            <a:r>
              <a:rPr lang="en-GB" sz="2400" b="1" dirty="0">
                <a:solidFill>
                  <a:srgbClr val="FF6600"/>
                </a:solidFill>
                <a:latin typeface="Century Gothic" panose="020B0502020202020204" pitchFamily="34" charset="0"/>
              </a:rPr>
              <a:t>à</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Julien.</a:t>
            </a:r>
            <a:endParaRPr kumimoji="0" lang="en-GB" sz="2400" i="0" u="none" strike="noStrike" kern="1200" cap="none" spc="0" normalizeH="0" baseline="0" noProof="0" dirty="0">
              <a:ln>
                <a:noFill/>
              </a:ln>
              <a:solidFill>
                <a:srgbClr val="105076"/>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F5485FF8-68F7-45C8-8E4D-A7FC417F9162}"/>
              </a:ext>
            </a:extLst>
          </p:cNvPr>
          <p:cNvSpPr txBox="1"/>
          <p:nvPr/>
        </p:nvSpPr>
        <p:spPr>
          <a:xfrm>
            <a:off x="5745580" y="1808067"/>
            <a:ext cx="47897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B0502020202020204" pitchFamily="34" charset="0"/>
                <a:cs typeface="Times New Roman" panose="02020603050405020304" pitchFamily="18" charset="0"/>
              </a:rPr>
              <a:t>H</a:t>
            </a: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e stays </a:t>
            </a:r>
            <a:r>
              <a:rPr lang="en-GB" sz="2400" dirty="0">
                <a:solidFill>
                  <a:srgbClr val="5B9BD5">
                    <a:lumMod val="50000"/>
                  </a:srgbClr>
                </a:solidFill>
                <a:latin typeface="Century Gothic" panose="020B0502020202020204" pitchFamily="34" charset="0"/>
                <a:cs typeface="Times New Roman" panose="02020603050405020304" pitchFamily="18" charset="0"/>
              </a:rPr>
              <a:t>/ is staying</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a:t>
            </a:r>
            <a:r>
              <a:rPr kumimoji="0" lang="en-GB" sz="2400" b="1" u="none" strike="noStrike" kern="1200" cap="none" spc="0" normalizeH="0" noProof="0" dirty="0">
                <a:ln>
                  <a:noFill/>
                </a:ln>
                <a:solidFill>
                  <a:srgbClr val="FF6600"/>
                </a:solidFill>
                <a:effectLst/>
                <a:uLnTx/>
                <a:uFillTx/>
                <a:latin typeface="Century Gothic" panose="020B0502020202020204" pitchFamily="34" charset="0"/>
                <a:cs typeface="Times New Roman" panose="02020603050405020304" pitchFamily="18" charset="0"/>
              </a:rPr>
              <a:t>at</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school.</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5A74018-2884-4BF9-88F4-2E20DDBEE024}"/>
              </a:ext>
            </a:extLst>
          </p:cNvPr>
          <p:cNvSpPr/>
          <p:nvPr/>
        </p:nvSpPr>
        <p:spPr>
          <a:xfrm>
            <a:off x="5745580" y="3271277"/>
            <a:ext cx="4990469" cy="461665"/>
          </a:xfrm>
          <a:prstGeom prst="rect">
            <a:avLst/>
          </a:prstGeom>
        </p:spPr>
        <p:txBody>
          <a:bodyPr wrap="none">
            <a:spAutoFit/>
          </a:bodyPr>
          <a:lstStyle/>
          <a:p>
            <a:pPr lvl="0">
              <a:defRPr/>
            </a:pPr>
            <a:r>
              <a:rPr lang="en-GB" sz="24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Bilal speaks / is speaking </a:t>
            </a:r>
            <a:r>
              <a:rPr lang="en-GB" sz="2400" b="1" dirty="0">
                <a:solidFill>
                  <a:srgbClr val="FF6600"/>
                </a:solidFill>
                <a:latin typeface="Century Gothic" panose="020B0502020202020204" pitchFamily="34" charset="0"/>
                <a:ea typeface="Calibri" panose="020F0502020204030204" pitchFamily="34" charset="0"/>
                <a:cs typeface="Times New Roman" panose="02020603050405020304" pitchFamily="18" charset="0"/>
              </a:rPr>
              <a:t>to</a:t>
            </a:r>
            <a:r>
              <a:rPr lang="en-GB" sz="2400" b="1"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24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Amir.</a:t>
            </a:r>
            <a:endParaRPr lang="en-GB" sz="2400" dirty="0">
              <a:solidFill>
                <a:srgbClr val="105076"/>
              </a:solidFill>
              <a:latin typeface="Century Gothic" panose="020B0502020202020204" pitchFamily="34" charset="0"/>
            </a:endParaRPr>
          </a:p>
        </p:txBody>
      </p:sp>
      <p:sp>
        <p:nvSpPr>
          <p:cNvPr id="15" name="TextBox 14">
            <a:extLst>
              <a:ext uri="{FF2B5EF4-FFF2-40B4-BE49-F238E27FC236}">
                <a16:creationId xmlns:a16="http://schemas.microsoft.com/office/drawing/2014/main" id="{14D3CF98-C98D-4B95-B1B1-889FCA041CCE}"/>
              </a:ext>
            </a:extLst>
          </p:cNvPr>
          <p:cNvSpPr txBox="1"/>
          <p:nvPr/>
        </p:nvSpPr>
        <p:spPr>
          <a:xfrm>
            <a:off x="5745580" y="4734173"/>
            <a:ext cx="644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a:t>
            </a:r>
            <a:r>
              <a:rPr kumimoji="0" lang="en-GB" sz="2400" i="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gives / is giving a present </a:t>
            </a:r>
            <a:r>
              <a:rPr kumimoji="0" lang="en-GB" sz="2400" b="1" i="0" u="none" strike="noStrike" kern="1200" cap="none" spc="0" normalizeH="0" noProof="0" dirty="0">
                <a:ln>
                  <a:noFill/>
                </a:ln>
                <a:solidFill>
                  <a:srgbClr val="FF6600"/>
                </a:solidFill>
                <a:effectLst/>
                <a:uLnTx/>
                <a:uFillTx/>
                <a:latin typeface="Century Gothic" panose="020B0502020202020204" pitchFamily="34" charset="0"/>
                <a:cs typeface="Times New Roman" panose="02020603050405020304" pitchFamily="18" charset="0"/>
              </a:rPr>
              <a:t>to</a:t>
            </a:r>
            <a:r>
              <a:rPr kumimoji="0" lang="en-GB" sz="2400" i="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Amir.</a:t>
            </a:r>
            <a:endPar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B16DA48-78A3-47F6-983E-1E2F48AAC88D}"/>
              </a:ext>
            </a:extLst>
          </p:cNvPr>
          <p:cNvSpPr txBox="1"/>
          <p:nvPr/>
        </p:nvSpPr>
        <p:spPr>
          <a:xfrm>
            <a:off x="5745580" y="5142591"/>
            <a:ext cx="644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OR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Bilal gives / is giving Amir a present.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CB803C2B-DF83-410F-BD0E-DA35DE2254F6}"/>
              </a:ext>
            </a:extLst>
          </p:cNvPr>
          <p:cNvSpPr txBox="1"/>
          <p:nvPr/>
        </p:nvSpPr>
        <p:spPr>
          <a:xfrm>
            <a:off x="5745580" y="5851111"/>
            <a:ext cx="644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B0502020202020204" pitchFamily="34" charset="0"/>
                <a:cs typeface="Times New Roman" panose="02020603050405020304" pitchFamily="18" charset="0"/>
              </a:rPr>
              <a:t>She asks Julien for the reason.</a:t>
            </a:r>
            <a:endParaRPr kumimoji="0" lang="en-GB" sz="240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70B4D78-428F-4A4E-AEDC-2524827919B3}"/>
              </a:ext>
            </a:extLst>
          </p:cNvPr>
          <p:cNvSpPr txBox="1"/>
          <p:nvPr/>
        </p:nvSpPr>
        <p:spPr>
          <a:xfrm>
            <a:off x="8093794" y="3561356"/>
            <a:ext cx="3868744" cy="2293799"/>
          </a:xfrm>
          <a:prstGeom prst="wedgeEllipseCallout">
            <a:avLst>
              <a:gd name="adj1" fmla="val -26742"/>
              <a:gd name="adj2" fmla="val 56687"/>
            </a:avLst>
          </a:prstGeom>
          <a:solidFill>
            <a:srgbClr val="0055A5"/>
          </a:solidFill>
          <a:ln>
            <a:solidFill>
              <a:srgbClr val="FF6600"/>
            </a:solidFill>
          </a:ln>
        </p:spPr>
        <p:txBody>
          <a:bodyPr wrap="square" rtlCol="0" anchor="ctr">
            <a:spAutoFit/>
          </a:bodyPr>
          <a:lstStyle/>
          <a:p>
            <a:pPr algn="ctr"/>
            <a:r>
              <a:rPr lang="en-GB" sz="2000" dirty="0">
                <a:solidFill>
                  <a:schemeClr val="bg1"/>
                </a:solidFill>
                <a:latin typeface="Century Gothic" panose="020B0502020202020204" pitchFamily="34" charset="0"/>
              </a:rPr>
              <a:t>In French, you ask something ‘</a:t>
            </a:r>
            <a:r>
              <a:rPr lang="en-GB" sz="2000" b="1" dirty="0">
                <a:solidFill>
                  <a:schemeClr val="bg1"/>
                </a:solidFill>
                <a:latin typeface="Century Gothic" panose="020B0502020202020204" pitchFamily="34" charset="0"/>
              </a:rPr>
              <a:t>to</a:t>
            </a:r>
            <a:r>
              <a:rPr lang="en-GB" sz="2000" dirty="0">
                <a:solidFill>
                  <a:schemeClr val="bg1"/>
                </a:solidFill>
                <a:latin typeface="Century Gothic" panose="020B0502020202020204" pitchFamily="34" charset="0"/>
              </a:rPr>
              <a:t>’ someone, just like you say something </a:t>
            </a:r>
            <a:r>
              <a:rPr lang="en-GB" sz="2000" b="1" dirty="0">
                <a:solidFill>
                  <a:schemeClr val="bg1"/>
                </a:solidFill>
                <a:latin typeface="Century Gothic" panose="020B0502020202020204" pitchFamily="34" charset="0"/>
              </a:rPr>
              <a:t>to</a:t>
            </a:r>
            <a:r>
              <a:rPr lang="en-GB" sz="2000" dirty="0">
                <a:solidFill>
                  <a:schemeClr val="bg1"/>
                </a:solidFill>
                <a:latin typeface="Century Gothic" panose="020B0502020202020204" pitchFamily="34" charset="0"/>
              </a:rPr>
              <a:t> someone.</a:t>
            </a:r>
          </a:p>
        </p:txBody>
      </p:sp>
      <p:sp>
        <p:nvSpPr>
          <p:cNvPr id="2" name="Rounded Rectangle 46">
            <a:extLst>
              <a:ext uri="{FF2B5EF4-FFF2-40B4-BE49-F238E27FC236}">
                <a16:creationId xmlns:a16="http://schemas.microsoft.com/office/drawing/2014/main" id="{DC544DCA-F3CA-4A3C-8951-78C8E7C9A04C}"/>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A person wearing a suit and tie&#10;&#10;Description automatically generated">
            <a:extLst>
              <a:ext uri="{FF2B5EF4-FFF2-40B4-BE49-F238E27FC236}">
                <a16:creationId xmlns:a16="http://schemas.microsoft.com/office/drawing/2014/main" id="{B426BC5D-A204-43C0-A552-82B8DCD58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3096" y="1203762"/>
            <a:ext cx="1971700" cy="1971700"/>
          </a:xfrm>
          <a:prstGeom prst="ellipse">
            <a:avLst/>
          </a:prstGeom>
        </p:spPr>
      </p:pic>
    </p:spTree>
    <p:extLst>
      <p:ext uri="{BB962C8B-B14F-4D97-AF65-F5344CB8AC3E}">
        <p14:creationId xmlns:p14="http://schemas.microsoft.com/office/powerpoint/2010/main" val="37979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5" grpId="0"/>
      <p:bldP spid="17" grpId="0"/>
      <p:bldP spid="18"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F567EF-E3F6-0C46-A65A-3B9752EC80CE}"/>
              </a:ext>
            </a:extLst>
          </p:cNvPr>
          <p:cNvSpPr>
            <a:spLocks noGrp="1"/>
          </p:cNvSpPr>
          <p:nvPr>
            <p:ph type="title"/>
          </p:nvPr>
        </p:nvSpPr>
        <p:spPr>
          <a:xfrm>
            <a:off x="0" y="151783"/>
            <a:ext cx="2513543" cy="863898"/>
          </a:xfrm>
        </p:spPr>
        <p:txBody>
          <a:bodyPr/>
          <a:lstStyle/>
          <a:p>
            <a:r>
              <a:rPr lang="en-GB" sz="3600" b="1" dirty="0">
                <a:solidFill>
                  <a:schemeClr val="bg1"/>
                </a:solidFill>
              </a:rPr>
              <a:t>À </a:t>
            </a:r>
            <a:r>
              <a:rPr lang="en-GB" sz="3600" b="1" dirty="0" err="1">
                <a:solidFill>
                  <a:schemeClr val="bg1"/>
                </a:solidFill>
              </a:rPr>
              <a:t>l’école</a:t>
            </a:r>
            <a:r>
              <a:rPr lang="en-GB" sz="3600" b="1" dirty="0">
                <a:solidFill>
                  <a:schemeClr val="bg1"/>
                </a:solidFill>
              </a:rPr>
              <a:t> </a:t>
            </a:r>
          </a:p>
        </p:txBody>
      </p:sp>
      <p:graphicFrame>
        <p:nvGraphicFramePr>
          <p:cNvPr id="13" name="Table 12">
            <a:extLst>
              <a:ext uri="{FF2B5EF4-FFF2-40B4-BE49-F238E27FC236}">
                <a16:creationId xmlns:a16="http://schemas.microsoft.com/office/drawing/2014/main" id="{D212A1EF-56DF-4EE8-BB9D-6B01C82B15FF}"/>
              </a:ext>
            </a:extLst>
          </p:cNvPr>
          <p:cNvGraphicFramePr>
            <a:graphicFrameLocks noGrp="1"/>
          </p:cNvGraphicFramePr>
          <p:nvPr>
            <p:extLst>
              <p:ext uri="{D42A27DB-BD31-4B8C-83A1-F6EECF244321}">
                <p14:modId xmlns:p14="http://schemas.microsoft.com/office/powerpoint/2010/main" val="2031540986"/>
              </p:ext>
            </p:extLst>
          </p:nvPr>
        </p:nvGraphicFramePr>
        <p:xfrm>
          <a:off x="300037" y="1725832"/>
          <a:ext cx="10255960" cy="4376797"/>
        </p:xfrm>
        <a:graphic>
          <a:graphicData uri="http://schemas.openxmlformats.org/drawingml/2006/table">
            <a:tbl>
              <a:tblPr firstRow="1" bandRow="1">
                <a:tableStyleId>{5C22544A-7EE6-4342-B048-85BDC9FD1C3A}</a:tableStyleId>
              </a:tblPr>
              <a:tblGrid>
                <a:gridCol w="8332967">
                  <a:extLst>
                    <a:ext uri="{9D8B030D-6E8A-4147-A177-3AD203B41FA5}">
                      <a16:colId xmlns:a16="http://schemas.microsoft.com/office/drawing/2014/main" val="2969983003"/>
                    </a:ext>
                  </a:extLst>
                </a:gridCol>
                <a:gridCol w="1922993">
                  <a:extLst>
                    <a:ext uri="{9D8B030D-6E8A-4147-A177-3AD203B41FA5}">
                      <a16:colId xmlns:a16="http://schemas.microsoft.com/office/drawing/2014/main" val="1603175614"/>
                    </a:ext>
                  </a:extLst>
                </a:gridCol>
              </a:tblGrid>
              <a:tr h="856579">
                <a:tc>
                  <a:txBody>
                    <a:bodyPr/>
                    <a:lstStyle/>
                    <a:p>
                      <a:pPr algn="ctr"/>
                      <a:endParaRPr lang="en-GB" sz="2400" dirty="0">
                        <a:solidFill>
                          <a:schemeClr val="bg1"/>
                        </a:solidFill>
                        <a:latin typeface="Century Gothic" panose="020B0502020202020204" pitchFamily="34" charset="0"/>
                      </a:endParaRPr>
                    </a:p>
                  </a:txBody>
                  <a:tcPr anchor="ctr"/>
                </a:tc>
                <a:tc>
                  <a:txBody>
                    <a:bodyPr/>
                    <a:lstStyle/>
                    <a:p>
                      <a:pPr algn="ctr"/>
                      <a:r>
                        <a:rPr lang="en-GB" sz="2400" dirty="0">
                          <a:solidFill>
                            <a:schemeClr val="bg1"/>
                          </a:solidFill>
                          <a:latin typeface="Century Gothic" panose="020B0502020202020204" pitchFamily="34" charset="0"/>
                        </a:rPr>
                        <a:t>à =</a:t>
                      </a:r>
                    </a:p>
                    <a:p>
                      <a:pPr algn="ctr"/>
                      <a:r>
                        <a:rPr lang="en-GB" sz="2400" dirty="0">
                          <a:solidFill>
                            <a:schemeClr val="bg1"/>
                          </a:solidFill>
                          <a:latin typeface="Century Gothic" panose="020B0502020202020204" pitchFamily="34" charset="0"/>
                        </a:rPr>
                        <a:t>at / to </a:t>
                      </a:r>
                    </a:p>
                  </a:txBody>
                  <a:tcPr anchor="ctr"/>
                </a:tc>
                <a:extLst>
                  <a:ext uri="{0D108BD9-81ED-4DB2-BD59-A6C34878D82A}">
                    <a16:rowId xmlns:a16="http://schemas.microsoft.com/office/drawing/2014/main" val="4244656713"/>
                  </a:ext>
                </a:extLst>
              </a:tr>
              <a:tr h="586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parle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à</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amie.</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513445624"/>
                  </a:ext>
                </a:extLst>
              </a:tr>
              <a:tr h="586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Sophie fait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activité</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à</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l’école</a:t>
                      </a:r>
                      <a:r>
                        <a:rPr lang="en-GB" sz="2400" dirty="0">
                          <a:solidFill>
                            <a:srgbClr val="002060"/>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4158084876"/>
                  </a:ext>
                </a:extLst>
              </a:tr>
              <a:tr h="586703">
                <a:tc>
                  <a:txBody>
                    <a:bodyPr/>
                    <a:lstStyle/>
                    <a:p>
                      <a:pPr algn="l"/>
                      <a:r>
                        <a:rPr lang="en-GB" sz="2400" dirty="0">
                          <a:solidFill>
                            <a:srgbClr val="002060"/>
                          </a:solidFill>
                          <a:latin typeface="Century Gothic" panose="020B0502020202020204" pitchFamily="34" charset="0"/>
                        </a:rPr>
                        <a:t>Le </a:t>
                      </a:r>
                      <a:r>
                        <a:rPr lang="en-GB" sz="2400" dirty="0" err="1">
                          <a:solidFill>
                            <a:srgbClr val="002060"/>
                          </a:solidFill>
                          <a:latin typeface="Century Gothic" panose="020B0502020202020204" pitchFamily="34" charset="0"/>
                        </a:rPr>
                        <a:t>gouvernement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donne</a:t>
                      </a:r>
                      <a:r>
                        <a:rPr lang="en-GB" sz="2400" dirty="0">
                          <a:solidFill>
                            <a:srgbClr val="002060"/>
                          </a:solidFill>
                          <a:latin typeface="Century Gothic" panose="020B0502020202020204" pitchFamily="34" charset="0"/>
                        </a:rPr>
                        <a:t> €5000 </a:t>
                      </a:r>
                      <a:r>
                        <a:rPr lang="en-GB" sz="2400" b="1" dirty="0">
                          <a:solidFill>
                            <a:srgbClr val="002060"/>
                          </a:solidFill>
                          <a:latin typeface="Century Gothic" panose="020B0502020202020204" pitchFamily="34" charset="0"/>
                        </a:rPr>
                        <a:t>à</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l’école</a:t>
                      </a:r>
                      <a:r>
                        <a:rPr lang="en-GB" sz="2400" dirty="0">
                          <a:solidFill>
                            <a:srgbClr val="002060"/>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3336720270"/>
                  </a:ext>
                </a:extLst>
              </a:tr>
              <a:tr h="586703">
                <a:tc>
                  <a:txBody>
                    <a:bodyPr/>
                    <a:lstStyle/>
                    <a:p>
                      <a:pPr algn="l"/>
                      <a:r>
                        <a:rPr lang="en-GB" sz="2400" dirty="0">
                          <a:solidFill>
                            <a:srgbClr val="002060"/>
                          </a:solidFill>
                          <a:latin typeface="Century Gothic" panose="020B0502020202020204" pitchFamily="34" charset="0"/>
                        </a:rPr>
                        <a:t>Sophie </a:t>
                      </a:r>
                      <a:r>
                        <a:rPr lang="en-GB" sz="2400" dirty="0" err="1">
                          <a:solidFill>
                            <a:srgbClr val="002060"/>
                          </a:solidFill>
                          <a:latin typeface="Century Gothic" panose="020B0502020202020204" pitchFamily="34" charset="0"/>
                        </a:rPr>
                        <a:t>montre</a:t>
                      </a:r>
                      <a:r>
                        <a:rPr lang="en-GB" sz="2400" dirty="0">
                          <a:solidFill>
                            <a:srgbClr val="002060"/>
                          </a:solidFill>
                          <a:latin typeface="Century Gothic" panose="020B0502020202020204" pitchFamily="34" charset="0"/>
                        </a:rPr>
                        <a:t> la question </a:t>
                      </a:r>
                      <a:r>
                        <a:rPr lang="en-GB" sz="2400" b="1" dirty="0">
                          <a:solidFill>
                            <a:srgbClr val="002060"/>
                          </a:solidFill>
                          <a:latin typeface="Century Gothic" panose="020B0502020202020204" pitchFamily="34" charset="0"/>
                        </a:rPr>
                        <a:t>à</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3636595498"/>
                  </a:ext>
                </a:extLst>
              </a:tr>
              <a:tr h="586703">
                <a:tc>
                  <a:txBody>
                    <a:bodyPr/>
                    <a:lstStyle/>
                    <a:p>
                      <a:pPr algn="l"/>
                      <a:r>
                        <a:rPr lang="en-GB" sz="2400" dirty="0">
                          <a:solidFill>
                            <a:srgbClr val="002060"/>
                          </a:solidFill>
                          <a:latin typeface="Century Gothic" panose="020B0502020202020204" pitchFamily="34" charset="0"/>
                        </a:rPr>
                        <a:t>Sophie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fille </a:t>
                      </a:r>
                      <a:r>
                        <a:rPr lang="en-GB" sz="2400" dirty="0" err="1">
                          <a:solidFill>
                            <a:srgbClr val="002060"/>
                          </a:solidFill>
                          <a:latin typeface="Century Gothic" panose="020B0502020202020204" pitchFamily="34" charset="0"/>
                        </a:rPr>
                        <a:t>intelligente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à</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l’école</a:t>
                      </a:r>
                      <a:r>
                        <a:rPr lang="en-GB" sz="2400" dirty="0">
                          <a:solidFill>
                            <a:srgbClr val="002060"/>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1764622445"/>
                  </a:ext>
                </a:extLst>
              </a:tr>
              <a:tr h="586703">
                <a:tc>
                  <a:txBody>
                    <a:bodyPr/>
                    <a:lstStyle/>
                    <a:p>
                      <a:pPr algn="l"/>
                      <a:r>
                        <a:rPr lang="en-GB" sz="2400" dirty="0">
                          <a:solidFill>
                            <a:srgbClr val="002060"/>
                          </a:solidFill>
                          <a:latin typeface="Century Gothic" panose="020B0502020202020204" pitchFamily="34" charset="0"/>
                        </a:rPr>
                        <a:t>Sophie </a:t>
                      </a:r>
                      <a:r>
                        <a:rPr lang="en-GB" sz="2400" dirty="0" err="1">
                          <a:solidFill>
                            <a:srgbClr val="002060"/>
                          </a:solidFill>
                          <a:latin typeface="Century Gothic" panose="020B0502020202020204" pitchFamily="34" charset="0"/>
                        </a:rPr>
                        <a:t>demande</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réponse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à</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professeure</a:t>
                      </a:r>
                      <a:r>
                        <a:rPr lang="en-GB" sz="2400" dirty="0">
                          <a:solidFill>
                            <a:srgbClr val="002060"/>
                          </a:solidFill>
                          <a:latin typeface="Century Gothic" panose="020B0502020202020204" pitchFamily="34" charset="0"/>
                        </a:rPr>
                        <a:t>.</a:t>
                      </a:r>
                    </a:p>
                  </a:txBody>
                  <a:tcPr anchor="ctr"/>
                </a:tc>
                <a:tc>
                  <a:txBody>
                    <a:bodyPr/>
                    <a:lstStyle/>
                    <a:p>
                      <a:pPr algn="ctr"/>
                      <a:endParaRPr lang="en-GB" sz="2400" dirty="0">
                        <a:solidFill>
                          <a:srgbClr val="105076"/>
                        </a:solidFill>
                        <a:latin typeface="Century Gothic" panose="020B0502020202020204" pitchFamily="34" charset="0"/>
                      </a:endParaRPr>
                    </a:p>
                  </a:txBody>
                  <a:tcPr anchor="ctr"/>
                </a:tc>
                <a:extLst>
                  <a:ext uri="{0D108BD9-81ED-4DB2-BD59-A6C34878D82A}">
                    <a16:rowId xmlns:a16="http://schemas.microsoft.com/office/drawing/2014/main" val="1292688629"/>
                  </a:ext>
                </a:extLst>
              </a:tr>
            </a:tbl>
          </a:graphicData>
        </a:graphic>
      </p:graphicFrame>
      <p:sp>
        <p:nvSpPr>
          <p:cNvPr id="11" name="TextBox 10">
            <a:extLst>
              <a:ext uri="{FF2B5EF4-FFF2-40B4-BE49-F238E27FC236}">
                <a16:creationId xmlns:a16="http://schemas.microsoft.com/office/drawing/2014/main" id="{961E2C5E-F578-43A4-AB2C-7132105F3DBC}"/>
              </a:ext>
            </a:extLst>
          </p:cNvPr>
          <p:cNvSpPr txBox="1"/>
          <p:nvPr/>
        </p:nvSpPr>
        <p:spPr>
          <a:xfrm>
            <a:off x="9279390" y="2585221"/>
            <a:ext cx="474810" cy="461665"/>
          </a:xfrm>
          <a:prstGeom prst="rect">
            <a:avLst/>
          </a:prstGeom>
          <a:noFill/>
        </p:spPr>
        <p:txBody>
          <a:bodyPr wrap="none" rtlCol="0">
            <a:spAutoFit/>
          </a:bodyPr>
          <a:lstStyle/>
          <a:p>
            <a:r>
              <a:rPr lang="en-GB" sz="2400" b="1" dirty="0">
                <a:solidFill>
                  <a:srgbClr val="EF4136"/>
                </a:solidFill>
                <a:latin typeface="Century Gothic" panose="020B0502020202020204" pitchFamily="34" charset="0"/>
              </a:rPr>
              <a:t>to</a:t>
            </a:r>
          </a:p>
        </p:txBody>
      </p:sp>
      <p:sp>
        <p:nvSpPr>
          <p:cNvPr id="23" name="TextBox 22">
            <a:extLst>
              <a:ext uri="{FF2B5EF4-FFF2-40B4-BE49-F238E27FC236}">
                <a16:creationId xmlns:a16="http://schemas.microsoft.com/office/drawing/2014/main" id="{BB87AF3B-8D44-4FD6-B19F-E91975469BA2}"/>
              </a:ext>
            </a:extLst>
          </p:cNvPr>
          <p:cNvSpPr txBox="1"/>
          <p:nvPr/>
        </p:nvSpPr>
        <p:spPr>
          <a:xfrm>
            <a:off x="9261758" y="4356224"/>
            <a:ext cx="474810" cy="461665"/>
          </a:xfrm>
          <a:prstGeom prst="rect">
            <a:avLst/>
          </a:prstGeom>
          <a:noFill/>
        </p:spPr>
        <p:txBody>
          <a:bodyPr wrap="none" rtlCol="0">
            <a:spAutoFit/>
          </a:bodyPr>
          <a:lstStyle/>
          <a:p>
            <a:r>
              <a:rPr lang="en-GB" sz="2400" b="1" dirty="0">
                <a:solidFill>
                  <a:srgbClr val="EF4136"/>
                </a:solidFill>
                <a:latin typeface="Century Gothic" panose="020B0502020202020204" pitchFamily="34" charset="0"/>
              </a:rPr>
              <a:t>to</a:t>
            </a:r>
          </a:p>
        </p:txBody>
      </p:sp>
      <p:sp>
        <p:nvSpPr>
          <p:cNvPr id="24" name="TextBox 23">
            <a:extLst>
              <a:ext uri="{FF2B5EF4-FFF2-40B4-BE49-F238E27FC236}">
                <a16:creationId xmlns:a16="http://schemas.microsoft.com/office/drawing/2014/main" id="{4D7F38E6-63DB-40D4-B316-48DB2DEB9363}"/>
              </a:ext>
            </a:extLst>
          </p:cNvPr>
          <p:cNvSpPr txBox="1"/>
          <p:nvPr/>
        </p:nvSpPr>
        <p:spPr>
          <a:xfrm>
            <a:off x="9268211" y="4942132"/>
            <a:ext cx="481222" cy="461665"/>
          </a:xfrm>
          <a:prstGeom prst="rect">
            <a:avLst/>
          </a:prstGeom>
          <a:noFill/>
        </p:spPr>
        <p:txBody>
          <a:bodyPr wrap="none" rtlCol="0">
            <a:spAutoFit/>
          </a:bodyPr>
          <a:lstStyle/>
          <a:p>
            <a:r>
              <a:rPr lang="en-GB" sz="2400" b="1" dirty="0">
                <a:solidFill>
                  <a:srgbClr val="EF4136"/>
                </a:solidFill>
                <a:latin typeface="Century Gothic" panose="020B0502020202020204" pitchFamily="34" charset="0"/>
              </a:rPr>
              <a:t>at</a:t>
            </a:r>
          </a:p>
        </p:txBody>
      </p:sp>
      <p:sp>
        <p:nvSpPr>
          <p:cNvPr id="26" name="TextBox 25">
            <a:extLst>
              <a:ext uri="{FF2B5EF4-FFF2-40B4-BE49-F238E27FC236}">
                <a16:creationId xmlns:a16="http://schemas.microsoft.com/office/drawing/2014/main" id="{3F714987-0F25-477A-AFEF-14DAA821BAAF}"/>
              </a:ext>
            </a:extLst>
          </p:cNvPr>
          <p:cNvSpPr txBox="1"/>
          <p:nvPr/>
        </p:nvSpPr>
        <p:spPr>
          <a:xfrm>
            <a:off x="9244125" y="3178833"/>
            <a:ext cx="510075" cy="461665"/>
          </a:xfrm>
          <a:prstGeom prst="rect">
            <a:avLst/>
          </a:prstGeom>
          <a:noFill/>
        </p:spPr>
        <p:txBody>
          <a:bodyPr wrap="square" rtlCol="0">
            <a:spAutoFit/>
          </a:bodyPr>
          <a:lstStyle/>
          <a:p>
            <a:r>
              <a:rPr lang="en-GB" sz="2400" b="1" dirty="0">
                <a:solidFill>
                  <a:srgbClr val="EF4136"/>
                </a:solidFill>
                <a:latin typeface="Century Gothic" panose="020B0502020202020204" pitchFamily="34" charset="0"/>
              </a:rPr>
              <a:t>at</a:t>
            </a:r>
          </a:p>
        </p:txBody>
      </p:sp>
      <p:sp>
        <p:nvSpPr>
          <p:cNvPr id="28" name="TextBox 27">
            <a:extLst>
              <a:ext uri="{FF2B5EF4-FFF2-40B4-BE49-F238E27FC236}">
                <a16:creationId xmlns:a16="http://schemas.microsoft.com/office/drawing/2014/main" id="{2826C83E-9FB7-40CF-91B9-F3C579EAF8A3}"/>
              </a:ext>
            </a:extLst>
          </p:cNvPr>
          <p:cNvSpPr txBox="1"/>
          <p:nvPr/>
        </p:nvSpPr>
        <p:spPr>
          <a:xfrm>
            <a:off x="9261758" y="3811113"/>
            <a:ext cx="510075" cy="461665"/>
          </a:xfrm>
          <a:prstGeom prst="rect">
            <a:avLst/>
          </a:prstGeom>
          <a:noFill/>
        </p:spPr>
        <p:txBody>
          <a:bodyPr wrap="square" rtlCol="0">
            <a:spAutoFit/>
          </a:bodyPr>
          <a:lstStyle/>
          <a:p>
            <a:r>
              <a:rPr lang="en-GB" sz="2400" b="1" dirty="0">
                <a:solidFill>
                  <a:srgbClr val="EF4136"/>
                </a:solidFill>
                <a:latin typeface="Century Gothic" panose="020B0502020202020204" pitchFamily="34" charset="0"/>
              </a:rPr>
              <a:t>to</a:t>
            </a:r>
          </a:p>
        </p:txBody>
      </p:sp>
      <p:sp>
        <p:nvSpPr>
          <p:cNvPr id="30" name="TextBox 29">
            <a:extLst>
              <a:ext uri="{FF2B5EF4-FFF2-40B4-BE49-F238E27FC236}">
                <a16:creationId xmlns:a16="http://schemas.microsoft.com/office/drawing/2014/main" id="{4B5925F8-3CE8-4345-A23F-F35D1B15DED4}"/>
              </a:ext>
            </a:extLst>
          </p:cNvPr>
          <p:cNvSpPr txBox="1"/>
          <p:nvPr/>
        </p:nvSpPr>
        <p:spPr>
          <a:xfrm>
            <a:off x="9271331" y="5487243"/>
            <a:ext cx="1053287" cy="461665"/>
          </a:xfrm>
          <a:prstGeom prst="rect">
            <a:avLst/>
          </a:prstGeom>
          <a:noFill/>
        </p:spPr>
        <p:txBody>
          <a:bodyPr wrap="square" rtlCol="0">
            <a:spAutoFit/>
          </a:bodyPr>
          <a:lstStyle/>
          <a:p>
            <a:r>
              <a:rPr lang="en-GB" sz="2400" b="1" dirty="0">
                <a:solidFill>
                  <a:srgbClr val="EF4136"/>
                </a:solidFill>
                <a:latin typeface="Century Gothic" panose="020B0502020202020204" pitchFamily="34" charset="0"/>
              </a:rPr>
              <a:t>[-]</a:t>
            </a:r>
          </a:p>
        </p:txBody>
      </p:sp>
      <p:sp>
        <p:nvSpPr>
          <p:cNvPr id="14" name="TextBox 13">
            <a:extLst>
              <a:ext uri="{FF2B5EF4-FFF2-40B4-BE49-F238E27FC236}">
                <a16:creationId xmlns:a16="http://schemas.microsoft.com/office/drawing/2014/main" id="{641F29A8-E3B0-4BAB-AE4B-578BF93B284F}"/>
              </a:ext>
            </a:extLst>
          </p:cNvPr>
          <p:cNvSpPr txBox="1"/>
          <p:nvPr/>
        </p:nvSpPr>
        <p:spPr>
          <a:xfrm>
            <a:off x="44172" y="1139924"/>
            <a:ext cx="9898864"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What is happening at school? Choose the correct meaning of </a:t>
            </a:r>
            <a:r>
              <a:rPr lang="en-GB" sz="2400" b="1" dirty="0">
                <a:solidFill>
                  <a:srgbClr val="002060"/>
                </a:solidFill>
                <a:latin typeface="Century Gothic" panose="020B0502020202020204" pitchFamily="34" charset="0"/>
              </a:rPr>
              <a:t>à.</a:t>
            </a:r>
            <a:endParaRPr lang="en-GB" sz="2400" dirty="0">
              <a:solidFill>
                <a:srgbClr val="002060"/>
              </a:solidFill>
              <a:latin typeface="Century Gothic" panose="020B0502020202020204" pitchFamily="34" charset="0"/>
            </a:endParaRPr>
          </a:p>
        </p:txBody>
      </p:sp>
      <p:pic>
        <p:nvPicPr>
          <p:cNvPr id="34" name="Picture 33">
            <a:extLst>
              <a:ext uri="{FF2B5EF4-FFF2-40B4-BE49-F238E27FC236}">
                <a16:creationId xmlns:a16="http://schemas.microsoft.com/office/drawing/2014/main" id="{C30A02F6-E498-4DB9-8D42-EB6458E63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997" y="1295675"/>
            <a:ext cx="1572194" cy="1572194"/>
          </a:xfrm>
          <a:prstGeom prst="rect">
            <a:avLst/>
          </a:prstGeom>
        </p:spPr>
      </p:pic>
      <p:pic>
        <p:nvPicPr>
          <p:cNvPr id="36" name="Picture 35">
            <a:extLst>
              <a:ext uri="{FF2B5EF4-FFF2-40B4-BE49-F238E27FC236}">
                <a16:creationId xmlns:a16="http://schemas.microsoft.com/office/drawing/2014/main" id="{C77941F1-571E-468C-BD84-B1E0B7F99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7890" y="3041393"/>
            <a:ext cx="1850489" cy="1850489"/>
          </a:xfrm>
          <a:prstGeom prst="rect">
            <a:avLst/>
          </a:prstGeom>
        </p:spPr>
      </p:pic>
      <p:sp>
        <p:nvSpPr>
          <p:cNvPr id="2" name="Rounded Rectangle 46">
            <a:extLst>
              <a:ext uri="{FF2B5EF4-FFF2-40B4-BE49-F238E27FC236}">
                <a16:creationId xmlns:a16="http://schemas.microsoft.com/office/drawing/2014/main" id="{68958256-72C3-48AF-BBCF-A0E39AB0310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 name="TextBox 3">
            <a:extLst>
              <a:ext uri="{FF2B5EF4-FFF2-40B4-BE49-F238E27FC236}">
                <a16:creationId xmlns:a16="http://schemas.microsoft.com/office/drawing/2014/main" id="{F73E1E18-C373-4007-944E-203B6B22503F}"/>
              </a:ext>
            </a:extLst>
          </p:cNvPr>
          <p:cNvSpPr txBox="1"/>
          <p:nvPr/>
        </p:nvSpPr>
        <p:spPr>
          <a:xfrm>
            <a:off x="10793215" y="4891882"/>
            <a:ext cx="1097758" cy="400110"/>
          </a:xfrm>
          <a:prstGeom prst="rect">
            <a:avLst/>
          </a:prstGeom>
          <a:noFill/>
        </p:spPr>
        <p:txBody>
          <a:bodyPr wrap="square" rtlCol="0">
            <a:spAutoFit/>
          </a:bodyPr>
          <a:lstStyle/>
          <a:p>
            <a:pPr algn="ctr"/>
            <a:r>
              <a:rPr lang="en-GB" sz="2000" b="1" dirty="0">
                <a:solidFill>
                  <a:srgbClr val="0055A5"/>
                </a:solidFill>
              </a:rPr>
              <a:t>Sophie</a:t>
            </a:r>
          </a:p>
        </p:txBody>
      </p:sp>
      <p:sp>
        <p:nvSpPr>
          <p:cNvPr id="20" name="TextBox 19">
            <a:extLst>
              <a:ext uri="{FF2B5EF4-FFF2-40B4-BE49-F238E27FC236}">
                <a16:creationId xmlns:a16="http://schemas.microsoft.com/office/drawing/2014/main" id="{E5E62551-EFBF-434F-8EBD-F901F8FF7568}"/>
              </a:ext>
            </a:extLst>
          </p:cNvPr>
          <p:cNvSpPr txBox="1"/>
          <p:nvPr/>
        </p:nvSpPr>
        <p:spPr>
          <a:xfrm>
            <a:off x="10793215" y="2820214"/>
            <a:ext cx="1097758" cy="400110"/>
          </a:xfrm>
          <a:prstGeom prst="rect">
            <a:avLst/>
          </a:prstGeom>
          <a:noFill/>
        </p:spPr>
        <p:txBody>
          <a:bodyPr wrap="square" rtlCol="0">
            <a:spAutoFit/>
          </a:bodyPr>
          <a:lstStyle/>
          <a:p>
            <a:pPr algn="ctr"/>
            <a:r>
              <a:rPr lang="en-GB" sz="2000" b="1" dirty="0" err="1">
                <a:solidFill>
                  <a:srgbClr val="0055A5"/>
                </a:solidFill>
              </a:rPr>
              <a:t>Léa</a:t>
            </a:r>
            <a:endParaRPr lang="en-GB" sz="2000" b="1" dirty="0">
              <a:solidFill>
                <a:srgbClr val="0055A5"/>
              </a:solidFill>
            </a:endParaRPr>
          </a:p>
        </p:txBody>
      </p:sp>
    </p:spTree>
    <p:extLst>
      <p:ext uri="{BB962C8B-B14F-4D97-AF65-F5344CB8AC3E}">
        <p14:creationId xmlns:p14="http://schemas.microsoft.com/office/powerpoint/2010/main" val="239651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4" grpId="0"/>
      <p:bldP spid="26" grpId="0"/>
      <p:bldP spid="28"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75"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8" y="5578600"/>
            <a:ext cx="4396940" cy="1154112"/>
          </a:xfrm>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22</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Emma Marsden / Kirsten Somerville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06.08.23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–ER verbs (je,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tu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il/</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elle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Preposition à with certain verbs: at vs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SSCs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495312"/>
            <a:ext cx="8892757" cy="1052749"/>
          </a:xfrm>
        </p:spPr>
        <p:txBody>
          <a:bodyPr>
            <a:normAutofit fontScale="92500" lnSpcReduction="10000"/>
          </a:bodyPr>
          <a:lstStyle/>
          <a:p>
            <a:r>
              <a:rPr lang="en-GB" sz="4300" dirty="0"/>
              <a:t>Activities in class [2]</a:t>
            </a:r>
          </a:p>
          <a:p>
            <a:r>
              <a:rPr lang="en-GB" sz="3000" dirty="0"/>
              <a:t>Talking about actions to others</a:t>
            </a:r>
          </a:p>
        </p:txBody>
      </p:sp>
      <p:pic>
        <p:nvPicPr>
          <p:cNvPr id="8" name="Picture 2" descr="showing respect clip art - Clip Art Library">
            <a:extLst>
              <a:ext uri="{FF2B5EF4-FFF2-40B4-BE49-F238E27FC236}">
                <a16:creationId xmlns:a16="http://schemas.microsoft.com/office/drawing/2014/main" id="{52ED0B37-0F32-4D01-9D5E-BAD37886E8F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92691" y="719138"/>
            <a:ext cx="1422090" cy="12711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Ask Cliparts, Download Free Clip Art, Free Clip Art on ...">
            <a:extLst>
              <a:ext uri="{FF2B5EF4-FFF2-40B4-BE49-F238E27FC236}">
                <a16:creationId xmlns:a16="http://schemas.microsoft.com/office/drawing/2014/main" id="{0606BE77-6E2D-41B9-AC1B-86D27B0AFED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74781" y="432955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artoon a cartoon of a child holding a present&#10;&#10;Description automatically generated">
            <a:extLst>
              <a:ext uri="{FF2B5EF4-FFF2-40B4-BE49-F238E27FC236}">
                <a16:creationId xmlns:a16="http://schemas.microsoft.com/office/drawing/2014/main" id="{C28C761C-BAB3-4CB5-8261-A161461F8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79061" y="2205257"/>
            <a:ext cx="1329062" cy="1909357"/>
          </a:xfrm>
          <a:prstGeom prst="rect">
            <a:avLst/>
          </a:prstGeom>
        </p:spPr>
      </p:pic>
    </p:spTree>
    <p:extLst>
      <p:ext uri="{BB962C8B-B14F-4D97-AF65-F5344CB8AC3E}">
        <p14:creationId xmlns:p14="http://schemas.microsoft.com/office/powerpoint/2010/main" val="1231679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3115B-0B9B-448C-B31C-04BB986EAF96}"/>
              </a:ext>
            </a:extLst>
          </p:cNvPr>
          <p:cNvSpPr>
            <a:spLocks noGrp="1"/>
          </p:cNvSpPr>
          <p:nvPr>
            <p:ph type="title"/>
          </p:nvPr>
        </p:nvSpPr>
        <p:spPr>
          <a:xfrm>
            <a:off x="0" y="213557"/>
            <a:ext cx="3127883" cy="647577"/>
          </a:xfrm>
        </p:spPr>
        <p:txBody>
          <a:bodyPr/>
          <a:lstStyle/>
          <a:p>
            <a:r>
              <a:rPr lang="en-GB" dirty="0" err="1"/>
              <a:t>Vocabulaire</a:t>
            </a:r>
            <a:endParaRPr lang="en-GB" dirty="0"/>
          </a:p>
        </p:txBody>
      </p:sp>
      <p:sp>
        <p:nvSpPr>
          <p:cNvPr id="42" name="Rounded Rectangle 11">
            <a:extLst>
              <a:ext uri="{FF2B5EF4-FFF2-40B4-BE49-F238E27FC236}">
                <a16:creationId xmlns:a16="http://schemas.microsoft.com/office/drawing/2014/main" id="{01D1B03B-DEF3-4E4F-AD99-3097B207A569}"/>
              </a:ext>
            </a:extLst>
          </p:cNvPr>
          <p:cNvSpPr/>
          <p:nvPr/>
        </p:nvSpPr>
        <p:spPr>
          <a:xfrm>
            <a:off x="10784540" y="258166"/>
            <a:ext cx="1143603" cy="461665"/>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3" name="Picture 42">
            <a:extLst>
              <a:ext uri="{FF2B5EF4-FFF2-40B4-BE49-F238E27FC236}">
                <a16:creationId xmlns:a16="http://schemas.microsoft.com/office/drawing/2014/main" id="{2993B737-8CE1-4610-8EA7-90436950C100}"/>
              </a:ext>
            </a:extLst>
          </p:cNvPr>
          <p:cNvPicPr>
            <a:picLocks noChangeAspect="1"/>
          </p:cNvPicPr>
          <p:nvPr/>
        </p:nvPicPr>
        <p:blipFill>
          <a:blip r:embed="rId3"/>
          <a:stretch>
            <a:fillRect/>
          </a:stretch>
        </p:blipFill>
        <p:spPr>
          <a:xfrm>
            <a:off x="3217851" y="150453"/>
            <a:ext cx="1143604" cy="860957"/>
          </a:xfrm>
          <a:prstGeom prst="rect">
            <a:avLst/>
          </a:prstGeom>
        </p:spPr>
      </p:pic>
      <p:sp>
        <p:nvSpPr>
          <p:cNvPr id="44" name="TextBox 43">
            <a:extLst>
              <a:ext uri="{FF2B5EF4-FFF2-40B4-BE49-F238E27FC236}">
                <a16:creationId xmlns:a16="http://schemas.microsoft.com/office/drawing/2014/main" id="{34888C15-E292-428C-AFC6-B3DDE91DF491}"/>
              </a:ext>
            </a:extLst>
          </p:cNvPr>
          <p:cNvSpPr txBox="1"/>
          <p:nvPr/>
        </p:nvSpPr>
        <p:spPr>
          <a:xfrm>
            <a:off x="1271032" y="1594556"/>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to have</a:t>
            </a:r>
          </a:p>
        </p:txBody>
      </p:sp>
      <p:sp>
        <p:nvSpPr>
          <p:cNvPr id="45" name="TextBox 44">
            <a:extLst>
              <a:ext uri="{FF2B5EF4-FFF2-40B4-BE49-F238E27FC236}">
                <a16:creationId xmlns:a16="http://schemas.microsoft.com/office/drawing/2014/main" id="{CF5DC9F8-915C-44AD-8684-B5D464D88003}"/>
              </a:ext>
            </a:extLst>
          </p:cNvPr>
          <p:cNvSpPr txBox="1"/>
          <p:nvPr/>
        </p:nvSpPr>
        <p:spPr>
          <a:xfrm>
            <a:off x="3859078" y="1584566"/>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I have</a:t>
            </a:r>
          </a:p>
        </p:txBody>
      </p:sp>
      <p:sp>
        <p:nvSpPr>
          <p:cNvPr id="46" name="Rectangle 45">
            <a:extLst>
              <a:ext uri="{FF2B5EF4-FFF2-40B4-BE49-F238E27FC236}">
                <a16:creationId xmlns:a16="http://schemas.microsoft.com/office/drawing/2014/main" id="{D8003476-3E33-4908-B8EF-9858CD941381}"/>
              </a:ext>
            </a:extLst>
          </p:cNvPr>
          <p:cNvSpPr/>
          <p:nvPr/>
        </p:nvSpPr>
        <p:spPr>
          <a:xfrm flipH="1">
            <a:off x="3867414"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47" name="TextBox 46">
            <a:extLst>
              <a:ext uri="{FF2B5EF4-FFF2-40B4-BE49-F238E27FC236}">
                <a16:creationId xmlns:a16="http://schemas.microsoft.com/office/drawing/2014/main" id="{70F6EC31-5836-4D11-8FC1-2AA77E915F49}"/>
              </a:ext>
            </a:extLst>
          </p:cNvPr>
          <p:cNvSpPr txBox="1"/>
          <p:nvPr/>
        </p:nvSpPr>
        <p:spPr>
          <a:xfrm>
            <a:off x="6424610" y="160073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a/an (m, f)</a:t>
            </a:r>
          </a:p>
        </p:txBody>
      </p:sp>
      <p:sp>
        <p:nvSpPr>
          <p:cNvPr id="48" name="Rectangle 47">
            <a:extLst>
              <a:ext uri="{FF2B5EF4-FFF2-40B4-BE49-F238E27FC236}">
                <a16:creationId xmlns:a16="http://schemas.microsoft.com/office/drawing/2014/main" id="{CFD9DDFA-6049-46D0-841B-4100F2158E69}"/>
              </a:ext>
            </a:extLst>
          </p:cNvPr>
          <p:cNvSpPr/>
          <p:nvPr/>
        </p:nvSpPr>
        <p:spPr>
          <a:xfrm flipH="1">
            <a:off x="6410049"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49" name="TextBox 48">
            <a:extLst>
              <a:ext uri="{FF2B5EF4-FFF2-40B4-BE49-F238E27FC236}">
                <a16:creationId xmlns:a16="http://schemas.microsoft.com/office/drawing/2014/main" id="{28E0E7EA-7E4F-4E69-9070-D73EDCE670BF}"/>
              </a:ext>
            </a:extLst>
          </p:cNvPr>
          <p:cNvSpPr txBox="1"/>
          <p:nvPr/>
        </p:nvSpPr>
        <p:spPr>
          <a:xfrm>
            <a:off x="8932698" y="162201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dream</a:t>
            </a:r>
          </a:p>
        </p:txBody>
      </p:sp>
      <p:sp>
        <p:nvSpPr>
          <p:cNvPr id="50" name="Rectangle 49">
            <a:extLst>
              <a:ext uri="{FF2B5EF4-FFF2-40B4-BE49-F238E27FC236}">
                <a16:creationId xmlns:a16="http://schemas.microsoft.com/office/drawing/2014/main" id="{DA5374EC-DCD8-424C-ACAB-94650E90CEED}"/>
              </a:ext>
            </a:extLst>
          </p:cNvPr>
          <p:cNvSpPr/>
          <p:nvPr/>
        </p:nvSpPr>
        <p:spPr>
          <a:xfrm flipH="1">
            <a:off x="8888225"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51" name="Rectangle 50">
            <a:extLst>
              <a:ext uri="{FF2B5EF4-FFF2-40B4-BE49-F238E27FC236}">
                <a16:creationId xmlns:a16="http://schemas.microsoft.com/office/drawing/2014/main" id="{D42E99A6-2AB6-4BF6-8709-21BA9FB5F845}"/>
              </a:ext>
            </a:extLst>
          </p:cNvPr>
          <p:cNvSpPr/>
          <p:nvPr/>
        </p:nvSpPr>
        <p:spPr>
          <a:xfrm flipH="1">
            <a:off x="1294491" y="1423625"/>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52" name="Rectangle 51">
            <a:extLst>
              <a:ext uri="{FF2B5EF4-FFF2-40B4-BE49-F238E27FC236}">
                <a16:creationId xmlns:a16="http://schemas.microsoft.com/office/drawing/2014/main" id="{BF378BE7-C533-4AEB-8DE5-922D887E3615}"/>
              </a:ext>
            </a:extLst>
          </p:cNvPr>
          <p:cNvSpPr/>
          <p:nvPr/>
        </p:nvSpPr>
        <p:spPr>
          <a:xfrm flipH="1">
            <a:off x="3758105" y="130377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j’ai</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53" name="Rectangle 52">
            <a:extLst>
              <a:ext uri="{FF2B5EF4-FFF2-40B4-BE49-F238E27FC236}">
                <a16:creationId xmlns:a16="http://schemas.microsoft.com/office/drawing/2014/main" id="{20E697F3-8118-4EAA-A642-CF3B865F45B0}"/>
              </a:ext>
            </a:extLst>
          </p:cNvPr>
          <p:cNvSpPr/>
          <p:nvPr/>
        </p:nvSpPr>
        <p:spPr>
          <a:xfrm flipH="1">
            <a:off x="1175807" y="129934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800" b="1" i="0" u="none" strike="noStrike" kern="0" cap="none" spc="0" normalizeH="0" baseline="0" noProof="0" dirty="0" err="1">
                <a:ln>
                  <a:noFill/>
                </a:ln>
                <a:solidFill>
                  <a:prstClr val="white"/>
                </a:solidFill>
                <a:effectLst/>
                <a:uLnTx/>
                <a:uFillTx/>
                <a:latin typeface="Arial"/>
              </a:rPr>
              <a:t>avoir</a:t>
            </a:r>
            <a:endParaRPr kumimoji="0" lang="en-GB" sz="3800" b="1" i="0" u="none" strike="noStrike" kern="0" cap="none" spc="0" normalizeH="0" baseline="0" noProof="0" dirty="0">
              <a:ln>
                <a:noFill/>
              </a:ln>
              <a:solidFill>
                <a:prstClr val="white"/>
              </a:solidFill>
              <a:effectLst/>
              <a:uLnTx/>
              <a:uFillTx/>
              <a:latin typeface="Arial"/>
            </a:endParaRPr>
          </a:p>
        </p:txBody>
      </p:sp>
      <p:sp>
        <p:nvSpPr>
          <p:cNvPr id="54" name="Rectangle 53">
            <a:extLst>
              <a:ext uri="{FF2B5EF4-FFF2-40B4-BE49-F238E27FC236}">
                <a16:creationId xmlns:a16="http://schemas.microsoft.com/office/drawing/2014/main" id="{8CC04EBC-7B6A-4C2F-8A97-3D3D53A1AB20}"/>
              </a:ext>
            </a:extLst>
          </p:cNvPr>
          <p:cNvSpPr/>
          <p:nvPr/>
        </p:nvSpPr>
        <p:spPr>
          <a:xfrm flipH="1">
            <a:off x="6309125" y="129703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un, </a:t>
            </a:r>
            <a:r>
              <a:rPr kumimoji="0" lang="en-GB" sz="4000" b="1" i="0" u="none" strike="noStrike" kern="0" cap="none" spc="0" normalizeH="0" baseline="0" noProof="0" dirty="0" err="1">
                <a:ln>
                  <a:noFill/>
                </a:ln>
                <a:solidFill>
                  <a:prstClr val="white"/>
                </a:solidFill>
                <a:effectLst/>
                <a:uLnTx/>
                <a:uFillTx/>
                <a:latin typeface="Arial"/>
              </a:rPr>
              <a:t>une</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55" name="Rectangle 54">
            <a:extLst>
              <a:ext uri="{FF2B5EF4-FFF2-40B4-BE49-F238E27FC236}">
                <a16:creationId xmlns:a16="http://schemas.microsoft.com/office/drawing/2014/main" id="{E7DA567C-0990-4B3F-B422-952D6C5446CE}"/>
              </a:ext>
            </a:extLst>
          </p:cNvPr>
          <p:cNvSpPr/>
          <p:nvPr/>
        </p:nvSpPr>
        <p:spPr>
          <a:xfrm flipH="1">
            <a:off x="8852629" y="130377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un </a:t>
            </a:r>
            <a:r>
              <a:rPr kumimoji="0" lang="en-GB" sz="4000" b="1" i="0" u="none" strike="noStrike" kern="0" cap="none" spc="0" normalizeH="0" baseline="0" noProof="0" dirty="0" err="1">
                <a:ln>
                  <a:noFill/>
                </a:ln>
                <a:solidFill>
                  <a:prstClr val="white"/>
                </a:solidFill>
                <a:effectLst/>
                <a:uLnTx/>
                <a:uFillTx/>
                <a:latin typeface="Arial"/>
              </a:rPr>
              <a:t>rêve</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56" name="Rectangle 55">
            <a:extLst>
              <a:ext uri="{FF2B5EF4-FFF2-40B4-BE49-F238E27FC236}">
                <a16:creationId xmlns:a16="http://schemas.microsoft.com/office/drawing/2014/main" id="{6BB220C9-3FA5-4209-BAD5-8BC732902722}"/>
              </a:ext>
            </a:extLst>
          </p:cNvPr>
          <p:cNvSpPr/>
          <p:nvPr/>
        </p:nvSpPr>
        <p:spPr>
          <a:xfrm flipH="1">
            <a:off x="379882" y="2434789"/>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57" name="TextBox 56">
            <a:extLst>
              <a:ext uri="{FF2B5EF4-FFF2-40B4-BE49-F238E27FC236}">
                <a16:creationId xmlns:a16="http://schemas.microsoft.com/office/drawing/2014/main" id="{0D3F488C-8C53-4692-A0F2-3B3290EB0036}"/>
              </a:ext>
            </a:extLst>
          </p:cNvPr>
          <p:cNvSpPr txBox="1"/>
          <p:nvPr/>
        </p:nvSpPr>
        <p:spPr>
          <a:xfrm>
            <a:off x="337220" y="2612945"/>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t>red</a:t>
            </a:r>
            <a:endParaRPr kumimoji="0" lang="en-GB" sz="2400" b="0" i="0" u="none" strike="noStrike" kern="0" cap="none" spc="0" normalizeH="0" baseline="0" noProof="0" dirty="0">
              <a:ln>
                <a:noFill/>
              </a:ln>
              <a:effectLst/>
              <a:uLnTx/>
              <a:uFillTx/>
            </a:endParaRPr>
          </a:p>
        </p:txBody>
      </p:sp>
      <p:sp>
        <p:nvSpPr>
          <p:cNvPr id="58" name="TextBox 57">
            <a:extLst>
              <a:ext uri="{FF2B5EF4-FFF2-40B4-BE49-F238E27FC236}">
                <a16:creationId xmlns:a16="http://schemas.microsoft.com/office/drawing/2014/main" id="{7EC77452-772A-45B7-AA2B-50316DAB359F}"/>
              </a:ext>
            </a:extLst>
          </p:cNvPr>
          <p:cNvSpPr txBox="1"/>
          <p:nvPr/>
        </p:nvSpPr>
        <p:spPr>
          <a:xfrm>
            <a:off x="2901473" y="261578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blue</a:t>
            </a:r>
          </a:p>
        </p:txBody>
      </p:sp>
      <p:sp>
        <p:nvSpPr>
          <p:cNvPr id="59" name="Rectangle 58">
            <a:extLst>
              <a:ext uri="{FF2B5EF4-FFF2-40B4-BE49-F238E27FC236}">
                <a16:creationId xmlns:a16="http://schemas.microsoft.com/office/drawing/2014/main" id="{5D16DEBC-0290-4BDC-B8D6-4616ADB2C96F}"/>
              </a:ext>
            </a:extLst>
          </p:cNvPr>
          <p:cNvSpPr/>
          <p:nvPr/>
        </p:nvSpPr>
        <p:spPr>
          <a:xfrm flipH="1">
            <a:off x="2865957" y="2441624"/>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0" name="TextBox 59">
            <a:extLst>
              <a:ext uri="{FF2B5EF4-FFF2-40B4-BE49-F238E27FC236}">
                <a16:creationId xmlns:a16="http://schemas.microsoft.com/office/drawing/2014/main" id="{442513B6-E63F-48BA-BAC7-935C534958F8}"/>
              </a:ext>
            </a:extLst>
          </p:cNvPr>
          <p:cNvSpPr txBox="1"/>
          <p:nvPr/>
        </p:nvSpPr>
        <p:spPr>
          <a:xfrm>
            <a:off x="5502988" y="264233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green</a:t>
            </a:r>
          </a:p>
        </p:txBody>
      </p:sp>
      <p:sp>
        <p:nvSpPr>
          <p:cNvPr id="61" name="Rectangle 60">
            <a:extLst>
              <a:ext uri="{FF2B5EF4-FFF2-40B4-BE49-F238E27FC236}">
                <a16:creationId xmlns:a16="http://schemas.microsoft.com/office/drawing/2014/main" id="{3F0E8414-B032-46FF-A0A9-F806A4CD17C5}"/>
              </a:ext>
            </a:extLst>
          </p:cNvPr>
          <p:cNvSpPr/>
          <p:nvPr/>
        </p:nvSpPr>
        <p:spPr>
          <a:xfrm flipH="1">
            <a:off x="5450466" y="244140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2" name="TextBox 61">
            <a:extLst>
              <a:ext uri="{FF2B5EF4-FFF2-40B4-BE49-F238E27FC236}">
                <a16:creationId xmlns:a16="http://schemas.microsoft.com/office/drawing/2014/main" id="{EB8EF83E-D02E-4483-A248-1F71E0C202C2}"/>
              </a:ext>
            </a:extLst>
          </p:cNvPr>
          <p:cNvSpPr txBox="1"/>
          <p:nvPr/>
        </p:nvSpPr>
        <p:spPr>
          <a:xfrm>
            <a:off x="7972058" y="2635263"/>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t>yellow</a:t>
            </a:r>
            <a:endParaRPr kumimoji="0" lang="en-GB" sz="2400" b="0" i="0" u="none" strike="noStrike" kern="0" cap="none" spc="0" normalizeH="0" baseline="0" noProof="0" dirty="0">
              <a:ln>
                <a:noFill/>
              </a:ln>
              <a:effectLst/>
              <a:uLnTx/>
              <a:uFillTx/>
            </a:endParaRPr>
          </a:p>
        </p:txBody>
      </p:sp>
      <p:sp>
        <p:nvSpPr>
          <p:cNvPr id="63" name="Rectangle 62">
            <a:extLst>
              <a:ext uri="{FF2B5EF4-FFF2-40B4-BE49-F238E27FC236}">
                <a16:creationId xmlns:a16="http://schemas.microsoft.com/office/drawing/2014/main" id="{FCFCDCE7-92F6-4D04-9944-4606B2C0456B}"/>
              </a:ext>
            </a:extLst>
          </p:cNvPr>
          <p:cNvSpPr/>
          <p:nvPr/>
        </p:nvSpPr>
        <p:spPr>
          <a:xfrm flipH="1">
            <a:off x="7960925" y="244759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4" name="Rectangle 63">
            <a:extLst>
              <a:ext uri="{FF2B5EF4-FFF2-40B4-BE49-F238E27FC236}">
                <a16:creationId xmlns:a16="http://schemas.microsoft.com/office/drawing/2014/main" id="{E5E4695D-B6E4-4EB3-A70F-55611208C3B6}"/>
              </a:ext>
            </a:extLst>
          </p:cNvPr>
          <p:cNvSpPr/>
          <p:nvPr/>
        </p:nvSpPr>
        <p:spPr>
          <a:xfrm flipH="1">
            <a:off x="1549526" y="342610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5" name="TextBox 64">
            <a:extLst>
              <a:ext uri="{FF2B5EF4-FFF2-40B4-BE49-F238E27FC236}">
                <a16:creationId xmlns:a16="http://schemas.microsoft.com/office/drawing/2014/main" id="{6B631737-605D-4434-BC05-0BD1AF43219D}"/>
              </a:ext>
            </a:extLst>
          </p:cNvPr>
          <p:cNvSpPr txBox="1"/>
          <p:nvPr/>
        </p:nvSpPr>
        <p:spPr>
          <a:xfrm>
            <a:off x="1506864" y="360425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the sky</a:t>
            </a:r>
          </a:p>
        </p:txBody>
      </p:sp>
      <p:sp>
        <p:nvSpPr>
          <p:cNvPr id="66" name="TextBox 65">
            <a:extLst>
              <a:ext uri="{FF2B5EF4-FFF2-40B4-BE49-F238E27FC236}">
                <a16:creationId xmlns:a16="http://schemas.microsoft.com/office/drawing/2014/main" id="{E0750946-B203-427A-BF1B-4CB0F33EDAFA}"/>
              </a:ext>
            </a:extLst>
          </p:cNvPr>
          <p:cNvSpPr txBox="1"/>
          <p:nvPr/>
        </p:nvSpPr>
        <p:spPr>
          <a:xfrm>
            <a:off x="4089546" y="3622691"/>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the wave</a:t>
            </a:r>
          </a:p>
        </p:txBody>
      </p:sp>
      <p:sp>
        <p:nvSpPr>
          <p:cNvPr id="67" name="Rectangle 66">
            <a:extLst>
              <a:ext uri="{FF2B5EF4-FFF2-40B4-BE49-F238E27FC236}">
                <a16:creationId xmlns:a16="http://schemas.microsoft.com/office/drawing/2014/main" id="{BF0F4C6C-E9E7-456B-9985-7A15B267DE54}"/>
              </a:ext>
            </a:extLst>
          </p:cNvPr>
          <p:cNvSpPr/>
          <p:nvPr/>
        </p:nvSpPr>
        <p:spPr>
          <a:xfrm flipH="1">
            <a:off x="4107305" y="343293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68" name="TextBox 67">
            <a:extLst>
              <a:ext uri="{FF2B5EF4-FFF2-40B4-BE49-F238E27FC236}">
                <a16:creationId xmlns:a16="http://schemas.microsoft.com/office/drawing/2014/main" id="{3FD99ADB-3278-4DBD-9567-14D1A34B3BD4}"/>
              </a:ext>
            </a:extLst>
          </p:cNvPr>
          <p:cNvSpPr txBox="1"/>
          <p:nvPr/>
        </p:nvSpPr>
        <p:spPr>
          <a:xfrm>
            <a:off x="6665083" y="361491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the thing</a:t>
            </a:r>
          </a:p>
        </p:txBody>
      </p:sp>
      <p:sp>
        <p:nvSpPr>
          <p:cNvPr id="69" name="Rectangle 68">
            <a:extLst>
              <a:ext uri="{FF2B5EF4-FFF2-40B4-BE49-F238E27FC236}">
                <a16:creationId xmlns:a16="http://schemas.microsoft.com/office/drawing/2014/main" id="{87179476-AD44-475D-ADC7-ACA1822D1DA3}"/>
              </a:ext>
            </a:extLst>
          </p:cNvPr>
          <p:cNvSpPr/>
          <p:nvPr/>
        </p:nvSpPr>
        <p:spPr>
          <a:xfrm flipH="1">
            <a:off x="6665084" y="343293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70" name="TextBox 69">
            <a:extLst>
              <a:ext uri="{FF2B5EF4-FFF2-40B4-BE49-F238E27FC236}">
                <a16:creationId xmlns:a16="http://schemas.microsoft.com/office/drawing/2014/main" id="{B0587F84-25F2-4995-8E27-1699F03FAE9A}"/>
              </a:ext>
            </a:extLst>
          </p:cNvPr>
          <p:cNvSpPr txBox="1"/>
          <p:nvPr/>
        </p:nvSpPr>
        <p:spPr>
          <a:xfrm>
            <a:off x="9194991" y="3618710"/>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the dog</a:t>
            </a:r>
          </a:p>
        </p:txBody>
      </p:sp>
      <p:sp>
        <p:nvSpPr>
          <p:cNvPr id="71" name="Rectangle 70">
            <a:extLst>
              <a:ext uri="{FF2B5EF4-FFF2-40B4-BE49-F238E27FC236}">
                <a16:creationId xmlns:a16="http://schemas.microsoft.com/office/drawing/2014/main" id="{EBD5B9F4-9503-4C8D-A113-D187F74C181C}"/>
              </a:ext>
            </a:extLst>
          </p:cNvPr>
          <p:cNvSpPr/>
          <p:nvPr/>
        </p:nvSpPr>
        <p:spPr>
          <a:xfrm flipH="1">
            <a:off x="9238484" y="342610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88" name="Rectangle 87">
            <a:extLst>
              <a:ext uri="{FF2B5EF4-FFF2-40B4-BE49-F238E27FC236}">
                <a16:creationId xmlns:a16="http://schemas.microsoft.com/office/drawing/2014/main" id="{2C51FEAF-C034-4BC7-82F9-2F843D5286CD}"/>
              </a:ext>
            </a:extLst>
          </p:cNvPr>
          <p:cNvSpPr/>
          <p:nvPr/>
        </p:nvSpPr>
        <p:spPr>
          <a:xfrm flipH="1">
            <a:off x="224097" y="230143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rouge</a:t>
            </a:r>
          </a:p>
        </p:txBody>
      </p:sp>
      <p:sp>
        <p:nvSpPr>
          <p:cNvPr id="89" name="Rectangle 88">
            <a:extLst>
              <a:ext uri="{FF2B5EF4-FFF2-40B4-BE49-F238E27FC236}">
                <a16:creationId xmlns:a16="http://schemas.microsoft.com/office/drawing/2014/main" id="{97F4C9BD-DDA5-46EB-A3A7-33FFE7E1AD55}"/>
              </a:ext>
            </a:extLst>
          </p:cNvPr>
          <p:cNvSpPr/>
          <p:nvPr/>
        </p:nvSpPr>
        <p:spPr>
          <a:xfrm flipH="1">
            <a:off x="2770732" y="2286260"/>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bleu</a:t>
            </a:r>
          </a:p>
        </p:txBody>
      </p:sp>
      <p:sp>
        <p:nvSpPr>
          <p:cNvPr id="90" name="Rectangle 89">
            <a:extLst>
              <a:ext uri="{FF2B5EF4-FFF2-40B4-BE49-F238E27FC236}">
                <a16:creationId xmlns:a16="http://schemas.microsoft.com/office/drawing/2014/main" id="{7E2A52B6-0BBB-4684-A542-1C59503EC3E6}"/>
              </a:ext>
            </a:extLst>
          </p:cNvPr>
          <p:cNvSpPr/>
          <p:nvPr/>
        </p:nvSpPr>
        <p:spPr>
          <a:xfrm flipH="1">
            <a:off x="5318107" y="2311522"/>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vert</a:t>
            </a:r>
          </a:p>
        </p:txBody>
      </p:sp>
      <p:sp>
        <p:nvSpPr>
          <p:cNvPr id="91" name="Rectangle 90">
            <a:extLst>
              <a:ext uri="{FF2B5EF4-FFF2-40B4-BE49-F238E27FC236}">
                <a16:creationId xmlns:a16="http://schemas.microsoft.com/office/drawing/2014/main" id="{256F449A-CB9E-427B-96E9-E8184D0D3D6E}"/>
              </a:ext>
            </a:extLst>
          </p:cNvPr>
          <p:cNvSpPr/>
          <p:nvPr/>
        </p:nvSpPr>
        <p:spPr>
          <a:xfrm flipH="1">
            <a:off x="7863148" y="2274643"/>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jaune</a:t>
            </a:r>
          </a:p>
        </p:txBody>
      </p:sp>
      <p:sp>
        <p:nvSpPr>
          <p:cNvPr id="92" name="Rectangle 91">
            <a:extLst>
              <a:ext uri="{FF2B5EF4-FFF2-40B4-BE49-F238E27FC236}">
                <a16:creationId xmlns:a16="http://schemas.microsoft.com/office/drawing/2014/main" id="{4BF2276D-E7DD-4D84-A6B0-A7F32F2366A3}"/>
              </a:ext>
            </a:extLst>
          </p:cNvPr>
          <p:cNvSpPr/>
          <p:nvPr/>
        </p:nvSpPr>
        <p:spPr>
          <a:xfrm flipH="1">
            <a:off x="1476797" y="3333654"/>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le </a:t>
            </a:r>
            <a:r>
              <a:rPr kumimoji="0" lang="en-GB" sz="4000" b="1" i="0" u="none" strike="noStrike" kern="0" cap="none" spc="0" normalizeH="0" baseline="0" noProof="0" dirty="0" err="1">
                <a:ln>
                  <a:noFill/>
                </a:ln>
                <a:solidFill>
                  <a:prstClr val="white"/>
                </a:solidFill>
                <a:effectLst/>
                <a:uLnTx/>
                <a:uFillTx/>
                <a:latin typeface="Arial"/>
              </a:rPr>
              <a:t>ciel</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93" name="Rectangle 92">
            <a:extLst>
              <a:ext uri="{FF2B5EF4-FFF2-40B4-BE49-F238E27FC236}">
                <a16:creationId xmlns:a16="http://schemas.microsoft.com/office/drawing/2014/main" id="{C82CBD51-BCC7-474F-9B10-4CB2742FFF9A}"/>
              </a:ext>
            </a:extLst>
          </p:cNvPr>
          <p:cNvSpPr/>
          <p:nvPr/>
        </p:nvSpPr>
        <p:spPr>
          <a:xfrm flipH="1">
            <a:off x="3990796" y="3344594"/>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la vague</a:t>
            </a:r>
          </a:p>
        </p:txBody>
      </p:sp>
      <p:sp>
        <p:nvSpPr>
          <p:cNvPr id="94" name="Rectangle 93">
            <a:extLst>
              <a:ext uri="{FF2B5EF4-FFF2-40B4-BE49-F238E27FC236}">
                <a16:creationId xmlns:a16="http://schemas.microsoft.com/office/drawing/2014/main" id="{BF84B687-A34B-4EFA-9626-8EB454CFEE4F}"/>
              </a:ext>
            </a:extLst>
          </p:cNvPr>
          <p:cNvSpPr/>
          <p:nvPr/>
        </p:nvSpPr>
        <p:spPr>
          <a:xfrm flipH="1">
            <a:off x="6516387" y="3343994"/>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la chose</a:t>
            </a:r>
          </a:p>
        </p:txBody>
      </p:sp>
      <p:sp>
        <p:nvSpPr>
          <p:cNvPr id="95" name="Rectangle 94">
            <a:extLst>
              <a:ext uri="{FF2B5EF4-FFF2-40B4-BE49-F238E27FC236}">
                <a16:creationId xmlns:a16="http://schemas.microsoft.com/office/drawing/2014/main" id="{FA1DD9EE-BF8F-4503-8A66-BFB0F7963C1E}"/>
              </a:ext>
            </a:extLst>
          </p:cNvPr>
          <p:cNvSpPr/>
          <p:nvPr/>
        </p:nvSpPr>
        <p:spPr>
          <a:xfrm flipH="1">
            <a:off x="9048035" y="3333653"/>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le </a:t>
            </a:r>
            <a:r>
              <a:rPr kumimoji="0" lang="en-GB" sz="3600" b="1" i="0" u="none" strike="noStrike" kern="0" cap="none" spc="0" normalizeH="0" baseline="0" noProof="0" dirty="0" err="1">
                <a:ln>
                  <a:noFill/>
                </a:ln>
                <a:solidFill>
                  <a:prstClr val="white"/>
                </a:solidFill>
                <a:effectLst/>
                <a:uLnTx/>
                <a:uFillTx/>
                <a:latin typeface="Arial"/>
              </a:rPr>
              <a:t>chien</a:t>
            </a:r>
            <a:endParaRPr kumimoji="0" lang="en-GB" sz="3600" b="1" i="0" u="none" strike="noStrike" kern="0" cap="none" spc="0" normalizeH="0" baseline="0" noProof="0" dirty="0">
              <a:ln>
                <a:noFill/>
              </a:ln>
              <a:solidFill>
                <a:prstClr val="white"/>
              </a:solidFill>
              <a:effectLst/>
              <a:uLnTx/>
              <a:uFillTx/>
              <a:latin typeface="Arial"/>
            </a:endParaRPr>
          </a:p>
        </p:txBody>
      </p:sp>
      <p:sp>
        <p:nvSpPr>
          <p:cNvPr id="105" name="Rectangle 104">
            <a:extLst>
              <a:ext uri="{FF2B5EF4-FFF2-40B4-BE49-F238E27FC236}">
                <a16:creationId xmlns:a16="http://schemas.microsoft.com/office/drawing/2014/main" id="{65F5FE5A-C9D8-4773-A458-7BEB1E6A3E19}"/>
              </a:ext>
            </a:extLst>
          </p:cNvPr>
          <p:cNvSpPr/>
          <p:nvPr/>
        </p:nvSpPr>
        <p:spPr>
          <a:xfrm flipH="1">
            <a:off x="516047" y="4382704"/>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06" name="TextBox 105">
            <a:extLst>
              <a:ext uri="{FF2B5EF4-FFF2-40B4-BE49-F238E27FC236}">
                <a16:creationId xmlns:a16="http://schemas.microsoft.com/office/drawing/2014/main" id="{752C7482-7628-4A91-BD07-090642FC3517}"/>
              </a:ext>
            </a:extLst>
          </p:cNvPr>
          <p:cNvSpPr txBox="1"/>
          <p:nvPr/>
        </p:nvSpPr>
        <p:spPr>
          <a:xfrm>
            <a:off x="473385" y="4560860"/>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t>who?</a:t>
            </a:r>
            <a:endParaRPr kumimoji="0" lang="en-GB" sz="2400" b="0" i="0" u="none" strike="noStrike" kern="0" cap="none" spc="0" normalizeH="0" baseline="0" noProof="0" dirty="0">
              <a:ln>
                <a:noFill/>
              </a:ln>
              <a:effectLst/>
              <a:uLnTx/>
              <a:uFillTx/>
            </a:endParaRPr>
          </a:p>
        </p:txBody>
      </p:sp>
      <p:sp>
        <p:nvSpPr>
          <p:cNvPr id="107" name="TextBox 106">
            <a:extLst>
              <a:ext uri="{FF2B5EF4-FFF2-40B4-BE49-F238E27FC236}">
                <a16:creationId xmlns:a16="http://schemas.microsoft.com/office/drawing/2014/main" id="{69ED443B-F7A6-4305-A807-FA41F10B5A89}"/>
              </a:ext>
            </a:extLst>
          </p:cNvPr>
          <p:cNvSpPr txBox="1"/>
          <p:nvPr/>
        </p:nvSpPr>
        <p:spPr>
          <a:xfrm>
            <a:off x="3037638" y="456370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the ruler</a:t>
            </a:r>
          </a:p>
        </p:txBody>
      </p:sp>
      <p:sp>
        <p:nvSpPr>
          <p:cNvPr id="108" name="Rectangle 107">
            <a:extLst>
              <a:ext uri="{FF2B5EF4-FFF2-40B4-BE49-F238E27FC236}">
                <a16:creationId xmlns:a16="http://schemas.microsoft.com/office/drawing/2014/main" id="{7F51F6C3-BA3F-4625-BAF0-3E34157E08FB}"/>
              </a:ext>
            </a:extLst>
          </p:cNvPr>
          <p:cNvSpPr/>
          <p:nvPr/>
        </p:nvSpPr>
        <p:spPr>
          <a:xfrm flipH="1">
            <a:off x="3002122" y="4389539"/>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09" name="TextBox 108">
            <a:extLst>
              <a:ext uri="{FF2B5EF4-FFF2-40B4-BE49-F238E27FC236}">
                <a16:creationId xmlns:a16="http://schemas.microsoft.com/office/drawing/2014/main" id="{015D9449-A265-493C-9002-7D7D94BAE2D1}"/>
              </a:ext>
            </a:extLst>
          </p:cNvPr>
          <p:cNvSpPr txBox="1"/>
          <p:nvPr/>
        </p:nvSpPr>
        <p:spPr>
          <a:xfrm>
            <a:off x="5639153" y="459024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the phone</a:t>
            </a:r>
          </a:p>
        </p:txBody>
      </p:sp>
      <p:sp>
        <p:nvSpPr>
          <p:cNvPr id="110" name="Rectangle 109">
            <a:extLst>
              <a:ext uri="{FF2B5EF4-FFF2-40B4-BE49-F238E27FC236}">
                <a16:creationId xmlns:a16="http://schemas.microsoft.com/office/drawing/2014/main" id="{12E89603-A379-40B3-8BB4-DE7E0C8236FA}"/>
              </a:ext>
            </a:extLst>
          </p:cNvPr>
          <p:cNvSpPr/>
          <p:nvPr/>
        </p:nvSpPr>
        <p:spPr>
          <a:xfrm flipH="1">
            <a:off x="5586631" y="438932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1" name="TextBox 110">
            <a:extLst>
              <a:ext uri="{FF2B5EF4-FFF2-40B4-BE49-F238E27FC236}">
                <a16:creationId xmlns:a16="http://schemas.microsoft.com/office/drawing/2014/main" id="{C5DA631A-783C-4589-BD23-EDA1F1934245}"/>
              </a:ext>
            </a:extLst>
          </p:cNvPr>
          <p:cNvSpPr txBox="1"/>
          <p:nvPr/>
        </p:nvSpPr>
        <p:spPr>
          <a:xfrm>
            <a:off x="8108223" y="4583178"/>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t>the colour</a:t>
            </a:r>
            <a:endParaRPr kumimoji="0" lang="en-GB" sz="2400" b="0" i="0" u="none" strike="noStrike" kern="0" cap="none" spc="0" normalizeH="0" baseline="0" noProof="0" dirty="0">
              <a:ln>
                <a:noFill/>
              </a:ln>
              <a:effectLst/>
              <a:uLnTx/>
              <a:uFillTx/>
            </a:endParaRPr>
          </a:p>
        </p:txBody>
      </p:sp>
      <p:sp>
        <p:nvSpPr>
          <p:cNvPr id="112" name="Rectangle 111">
            <a:extLst>
              <a:ext uri="{FF2B5EF4-FFF2-40B4-BE49-F238E27FC236}">
                <a16:creationId xmlns:a16="http://schemas.microsoft.com/office/drawing/2014/main" id="{D9B35BBC-5006-4577-8601-697935B54255}"/>
              </a:ext>
            </a:extLst>
          </p:cNvPr>
          <p:cNvSpPr/>
          <p:nvPr/>
        </p:nvSpPr>
        <p:spPr>
          <a:xfrm flipH="1">
            <a:off x="8097090" y="439550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3" name="Rectangle 112">
            <a:extLst>
              <a:ext uri="{FF2B5EF4-FFF2-40B4-BE49-F238E27FC236}">
                <a16:creationId xmlns:a16="http://schemas.microsoft.com/office/drawing/2014/main" id="{F045B1D9-D666-4C5C-BBC7-F218A0B75515}"/>
              </a:ext>
            </a:extLst>
          </p:cNvPr>
          <p:cNvSpPr/>
          <p:nvPr/>
        </p:nvSpPr>
        <p:spPr>
          <a:xfrm flipH="1">
            <a:off x="1685691" y="537401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4" name="TextBox 113">
            <a:extLst>
              <a:ext uri="{FF2B5EF4-FFF2-40B4-BE49-F238E27FC236}">
                <a16:creationId xmlns:a16="http://schemas.microsoft.com/office/drawing/2014/main" id="{5AC44A7C-B7FE-4416-8E62-E53A692C87B2}"/>
              </a:ext>
            </a:extLst>
          </p:cNvPr>
          <p:cNvSpPr txBox="1"/>
          <p:nvPr/>
        </p:nvSpPr>
        <p:spPr>
          <a:xfrm>
            <a:off x="1772892" y="5571110"/>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like, as</a:t>
            </a:r>
          </a:p>
        </p:txBody>
      </p:sp>
      <p:sp>
        <p:nvSpPr>
          <p:cNvPr id="115" name="TextBox 114">
            <a:extLst>
              <a:ext uri="{FF2B5EF4-FFF2-40B4-BE49-F238E27FC236}">
                <a16:creationId xmlns:a16="http://schemas.microsoft.com/office/drawing/2014/main" id="{827D1EBC-2E83-4906-A158-36E9719771CE}"/>
              </a:ext>
            </a:extLst>
          </p:cNvPr>
          <p:cNvSpPr txBox="1"/>
          <p:nvPr/>
        </p:nvSpPr>
        <p:spPr>
          <a:xfrm>
            <a:off x="4243469" y="5537182"/>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this, that</a:t>
            </a:r>
          </a:p>
        </p:txBody>
      </p:sp>
      <p:sp>
        <p:nvSpPr>
          <p:cNvPr id="116" name="Rectangle 115">
            <a:extLst>
              <a:ext uri="{FF2B5EF4-FFF2-40B4-BE49-F238E27FC236}">
                <a16:creationId xmlns:a16="http://schemas.microsoft.com/office/drawing/2014/main" id="{4423DA3E-9ED7-44B6-B645-E8DF3109BB42}"/>
              </a:ext>
            </a:extLst>
          </p:cNvPr>
          <p:cNvSpPr/>
          <p:nvPr/>
        </p:nvSpPr>
        <p:spPr>
          <a:xfrm flipH="1">
            <a:off x="4243470" y="538085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7" name="TextBox 116">
            <a:extLst>
              <a:ext uri="{FF2B5EF4-FFF2-40B4-BE49-F238E27FC236}">
                <a16:creationId xmlns:a16="http://schemas.microsoft.com/office/drawing/2014/main" id="{0EC25DDE-E0B2-44A1-B91A-D7A6E0FA9231}"/>
              </a:ext>
            </a:extLst>
          </p:cNvPr>
          <p:cNvSpPr txBox="1"/>
          <p:nvPr/>
        </p:nvSpPr>
        <p:spPr>
          <a:xfrm>
            <a:off x="6801248" y="5562827"/>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good</a:t>
            </a:r>
          </a:p>
        </p:txBody>
      </p:sp>
      <p:sp>
        <p:nvSpPr>
          <p:cNvPr id="118" name="Rectangle 117">
            <a:extLst>
              <a:ext uri="{FF2B5EF4-FFF2-40B4-BE49-F238E27FC236}">
                <a16:creationId xmlns:a16="http://schemas.microsoft.com/office/drawing/2014/main" id="{55203C41-8D53-4DC9-A06F-22AB7A5AA2C0}"/>
              </a:ext>
            </a:extLst>
          </p:cNvPr>
          <p:cNvSpPr/>
          <p:nvPr/>
        </p:nvSpPr>
        <p:spPr>
          <a:xfrm flipH="1">
            <a:off x="6801249" y="538085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19" name="TextBox 118">
            <a:extLst>
              <a:ext uri="{FF2B5EF4-FFF2-40B4-BE49-F238E27FC236}">
                <a16:creationId xmlns:a16="http://schemas.microsoft.com/office/drawing/2014/main" id="{13520EC2-B280-4982-A620-827021E36E86}"/>
              </a:ext>
            </a:extLst>
          </p:cNvPr>
          <p:cNvSpPr txBox="1"/>
          <p:nvPr/>
        </p:nvSpPr>
        <p:spPr>
          <a:xfrm>
            <a:off x="9331156" y="5566625"/>
            <a:ext cx="228278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the bedroom</a:t>
            </a:r>
          </a:p>
        </p:txBody>
      </p:sp>
      <p:sp>
        <p:nvSpPr>
          <p:cNvPr id="120" name="Rectangle 119">
            <a:extLst>
              <a:ext uri="{FF2B5EF4-FFF2-40B4-BE49-F238E27FC236}">
                <a16:creationId xmlns:a16="http://schemas.microsoft.com/office/drawing/2014/main" id="{641F30B4-07C9-4B1B-8051-13A1AEF501D2}"/>
              </a:ext>
            </a:extLst>
          </p:cNvPr>
          <p:cNvSpPr/>
          <p:nvPr/>
        </p:nvSpPr>
        <p:spPr>
          <a:xfrm flipH="1">
            <a:off x="9374649" y="537401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effectLst/>
              <a:uLnTx/>
              <a:uFillTx/>
            </a:endParaRPr>
          </a:p>
        </p:txBody>
      </p:sp>
      <p:sp>
        <p:nvSpPr>
          <p:cNvPr id="121" name="Rectangle 120">
            <a:extLst>
              <a:ext uri="{FF2B5EF4-FFF2-40B4-BE49-F238E27FC236}">
                <a16:creationId xmlns:a16="http://schemas.microsoft.com/office/drawing/2014/main" id="{4B7567FF-C346-4493-A193-C12AD94146FC}"/>
              </a:ext>
            </a:extLst>
          </p:cNvPr>
          <p:cNvSpPr/>
          <p:nvPr/>
        </p:nvSpPr>
        <p:spPr>
          <a:xfrm flipH="1">
            <a:off x="379882" y="433841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qui ?</a:t>
            </a:r>
          </a:p>
        </p:txBody>
      </p:sp>
      <p:sp>
        <p:nvSpPr>
          <p:cNvPr id="122" name="Rectangle 121">
            <a:extLst>
              <a:ext uri="{FF2B5EF4-FFF2-40B4-BE49-F238E27FC236}">
                <a16:creationId xmlns:a16="http://schemas.microsoft.com/office/drawing/2014/main" id="{B4B63685-2E83-402D-A79A-A497754043AB}"/>
              </a:ext>
            </a:extLst>
          </p:cNvPr>
          <p:cNvSpPr/>
          <p:nvPr/>
        </p:nvSpPr>
        <p:spPr>
          <a:xfrm flipH="1">
            <a:off x="2885723" y="4362453"/>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rPr>
              <a:t>la </a:t>
            </a:r>
            <a:r>
              <a:rPr kumimoji="0" lang="en-GB" sz="4000" b="1" i="0" u="none" strike="noStrike" kern="0" cap="none" spc="0" normalizeH="0" baseline="0" noProof="0" dirty="0" err="1">
                <a:ln>
                  <a:noFill/>
                </a:ln>
                <a:solidFill>
                  <a:prstClr val="white"/>
                </a:solidFill>
                <a:effectLst/>
                <a:uLnTx/>
                <a:uFillTx/>
                <a:latin typeface="Arial"/>
              </a:rPr>
              <a:t>règle</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123" name="Rectangle 122">
            <a:extLst>
              <a:ext uri="{FF2B5EF4-FFF2-40B4-BE49-F238E27FC236}">
                <a16:creationId xmlns:a16="http://schemas.microsoft.com/office/drawing/2014/main" id="{AED7F491-8CB8-4CFD-B450-2A133C620144}"/>
              </a:ext>
            </a:extLst>
          </p:cNvPr>
          <p:cNvSpPr/>
          <p:nvPr/>
        </p:nvSpPr>
        <p:spPr>
          <a:xfrm flipH="1">
            <a:off x="5428464" y="4349985"/>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400" b="1" i="0" u="none" strike="noStrike" kern="0" cap="none" spc="0" normalizeH="0" baseline="0" noProof="0" dirty="0">
                <a:ln>
                  <a:noFill/>
                </a:ln>
                <a:solidFill>
                  <a:prstClr val="white"/>
                </a:solidFill>
                <a:effectLst/>
                <a:uLnTx/>
                <a:uFillTx/>
                <a:latin typeface="Arial"/>
              </a:rPr>
              <a:t>le portable</a:t>
            </a:r>
          </a:p>
        </p:txBody>
      </p:sp>
      <p:sp>
        <p:nvSpPr>
          <p:cNvPr id="124" name="Rectangle 123">
            <a:extLst>
              <a:ext uri="{FF2B5EF4-FFF2-40B4-BE49-F238E27FC236}">
                <a16:creationId xmlns:a16="http://schemas.microsoft.com/office/drawing/2014/main" id="{970F789B-E5D5-43AF-B4A7-737C19D0624B}"/>
              </a:ext>
            </a:extLst>
          </p:cNvPr>
          <p:cNvSpPr/>
          <p:nvPr/>
        </p:nvSpPr>
        <p:spPr>
          <a:xfrm flipH="1">
            <a:off x="7982255" y="4349275"/>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600" b="1" kern="0" dirty="0">
                <a:solidFill>
                  <a:prstClr val="white"/>
                </a:solidFill>
                <a:latin typeface="Arial"/>
              </a:rPr>
              <a:t>la couleur</a:t>
            </a:r>
            <a:endParaRPr kumimoji="0" lang="en-GB" sz="3600" b="1" i="0" u="none" strike="noStrike" kern="0" cap="none" spc="0" normalizeH="0" baseline="0" noProof="0" dirty="0">
              <a:ln>
                <a:noFill/>
              </a:ln>
              <a:solidFill>
                <a:prstClr val="white"/>
              </a:solidFill>
              <a:effectLst/>
              <a:uLnTx/>
              <a:uFillTx/>
              <a:latin typeface="Arial"/>
            </a:endParaRPr>
          </a:p>
        </p:txBody>
      </p:sp>
      <p:sp>
        <p:nvSpPr>
          <p:cNvPr id="125" name="Rectangle 124">
            <a:extLst>
              <a:ext uri="{FF2B5EF4-FFF2-40B4-BE49-F238E27FC236}">
                <a16:creationId xmlns:a16="http://schemas.microsoft.com/office/drawing/2014/main" id="{5EB4BAE6-D3B9-48F8-A84D-AE36DE1E7D1F}"/>
              </a:ext>
            </a:extLst>
          </p:cNvPr>
          <p:cNvSpPr/>
          <p:nvPr/>
        </p:nvSpPr>
        <p:spPr>
          <a:xfrm flipH="1">
            <a:off x="1624926" y="536997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comme</a:t>
            </a:r>
            <a:endParaRPr kumimoji="0" lang="en-GB" sz="4000" b="1" i="0" u="none" strike="noStrike" kern="0" cap="none" spc="0" normalizeH="0" baseline="0" noProof="0" dirty="0">
              <a:ln>
                <a:noFill/>
              </a:ln>
              <a:solidFill>
                <a:prstClr val="white"/>
              </a:solidFill>
              <a:effectLst/>
              <a:uLnTx/>
              <a:uFillTx/>
              <a:latin typeface="Arial"/>
            </a:endParaRPr>
          </a:p>
        </p:txBody>
      </p:sp>
      <p:sp>
        <p:nvSpPr>
          <p:cNvPr id="126" name="Rectangle 125">
            <a:extLst>
              <a:ext uri="{FF2B5EF4-FFF2-40B4-BE49-F238E27FC236}">
                <a16:creationId xmlns:a16="http://schemas.microsoft.com/office/drawing/2014/main" id="{79614F4B-2EC6-4729-B199-4424C27B5656}"/>
              </a:ext>
            </a:extLst>
          </p:cNvPr>
          <p:cNvSpPr/>
          <p:nvPr/>
        </p:nvSpPr>
        <p:spPr>
          <a:xfrm flipH="1">
            <a:off x="4198326" y="5355976"/>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rPr>
              <a:t>ce</a:t>
            </a:r>
            <a:r>
              <a:rPr kumimoji="0" lang="en-GB" sz="4000" b="1" i="0" u="none" strike="noStrike" kern="0" cap="none" spc="0" normalizeH="0" baseline="0" noProof="0" dirty="0">
                <a:ln>
                  <a:noFill/>
                </a:ln>
                <a:solidFill>
                  <a:prstClr val="white"/>
                </a:solidFill>
                <a:effectLst/>
                <a:uLnTx/>
                <a:uFillTx/>
                <a:latin typeface="Arial"/>
              </a:rPr>
              <a:t>, c’</a:t>
            </a:r>
          </a:p>
        </p:txBody>
      </p:sp>
      <p:sp>
        <p:nvSpPr>
          <p:cNvPr id="127" name="Rectangle 126">
            <a:extLst>
              <a:ext uri="{FF2B5EF4-FFF2-40B4-BE49-F238E27FC236}">
                <a16:creationId xmlns:a16="http://schemas.microsoft.com/office/drawing/2014/main" id="{60F29007-17AB-41B9-8991-EFF56DF7CE33}"/>
              </a:ext>
            </a:extLst>
          </p:cNvPr>
          <p:cNvSpPr/>
          <p:nvPr/>
        </p:nvSpPr>
        <p:spPr>
          <a:xfrm flipH="1">
            <a:off x="6749528" y="534917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rPr>
              <a:t>bon</a:t>
            </a:r>
          </a:p>
        </p:txBody>
      </p:sp>
      <p:sp>
        <p:nvSpPr>
          <p:cNvPr id="128" name="Rectangle 127">
            <a:extLst>
              <a:ext uri="{FF2B5EF4-FFF2-40B4-BE49-F238E27FC236}">
                <a16:creationId xmlns:a16="http://schemas.microsoft.com/office/drawing/2014/main" id="{7D9A51F2-B166-447E-BFFC-92BD976EB264}"/>
              </a:ext>
            </a:extLst>
          </p:cNvPr>
          <p:cNvSpPr/>
          <p:nvPr/>
        </p:nvSpPr>
        <p:spPr>
          <a:xfrm flipH="1">
            <a:off x="9299427" y="5321274"/>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400" b="1" i="0" u="none" strike="noStrike" kern="0" cap="none" spc="0" normalizeH="0" baseline="0" noProof="0" dirty="0">
                <a:ln>
                  <a:noFill/>
                </a:ln>
                <a:solidFill>
                  <a:prstClr val="white"/>
                </a:solidFill>
                <a:effectLst/>
                <a:uLnTx/>
                <a:uFillTx/>
                <a:latin typeface="Arial"/>
              </a:rPr>
              <a:t>la chambre</a:t>
            </a:r>
          </a:p>
        </p:txBody>
      </p:sp>
      <p:sp>
        <p:nvSpPr>
          <p:cNvPr id="2" name="TextBox 1">
            <a:extLst>
              <a:ext uri="{FF2B5EF4-FFF2-40B4-BE49-F238E27FC236}">
                <a16:creationId xmlns:a16="http://schemas.microsoft.com/office/drawing/2014/main" id="{B49291EA-2F3F-4C56-BE74-02FD6CAEAF76}"/>
              </a:ext>
            </a:extLst>
          </p:cNvPr>
          <p:cNvSpPr txBox="1"/>
          <p:nvPr/>
        </p:nvSpPr>
        <p:spPr>
          <a:xfrm>
            <a:off x="4529470" y="258166"/>
            <a:ext cx="4644558" cy="523220"/>
          </a:xfrm>
          <a:prstGeom prst="rect">
            <a:avLst/>
          </a:prstGeom>
          <a:noFill/>
        </p:spPr>
        <p:txBody>
          <a:bodyPr wrap="square" rtlCol="0">
            <a:spAutoFit/>
          </a:bodyPr>
          <a:lstStyle/>
          <a:p>
            <a:r>
              <a:rPr lang="en-GB" sz="2800" dirty="0">
                <a:solidFill>
                  <a:srgbClr val="002060"/>
                </a:solidFill>
              </a:rPr>
              <a:t>Le </a:t>
            </a:r>
            <a:r>
              <a:rPr lang="en-GB" sz="2800" dirty="0" err="1">
                <a:solidFill>
                  <a:srgbClr val="002060"/>
                </a:solidFill>
              </a:rPr>
              <a:t>mur</a:t>
            </a:r>
            <a:r>
              <a:rPr lang="en-GB" sz="2800" dirty="0">
                <a:solidFill>
                  <a:srgbClr val="002060"/>
                </a:solidFill>
              </a:rPr>
              <a:t>* de mots</a:t>
            </a:r>
          </a:p>
        </p:txBody>
      </p:sp>
      <p:sp>
        <p:nvSpPr>
          <p:cNvPr id="4" name="TextBox 3">
            <a:extLst>
              <a:ext uri="{FF2B5EF4-FFF2-40B4-BE49-F238E27FC236}">
                <a16:creationId xmlns:a16="http://schemas.microsoft.com/office/drawing/2014/main" id="{EBE51EA0-5262-4DB2-8446-2AB1EAA6F53D}"/>
              </a:ext>
            </a:extLst>
          </p:cNvPr>
          <p:cNvSpPr txBox="1"/>
          <p:nvPr/>
        </p:nvSpPr>
        <p:spPr>
          <a:xfrm>
            <a:off x="1358263" y="6401290"/>
            <a:ext cx="2736605" cy="461665"/>
          </a:xfrm>
          <a:prstGeom prst="rect">
            <a:avLst/>
          </a:prstGeom>
          <a:noFill/>
        </p:spPr>
        <p:txBody>
          <a:bodyPr wrap="square" rtlCol="0">
            <a:spAutoFit/>
          </a:bodyPr>
          <a:lstStyle/>
          <a:p>
            <a:r>
              <a:rPr lang="en-GB" sz="2400" dirty="0">
                <a:solidFill>
                  <a:schemeClr val="bg1"/>
                </a:solidFill>
              </a:rPr>
              <a:t>le </a:t>
            </a:r>
            <a:r>
              <a:rPr lang="en-GB" sz="2400" dirty="0" err="1">
                <a:solidFill>
                  <a:schemeClr val="bg1"/>
                </a:solidFill>
              </a:rPr>
              <a:t>mur</a:t>
            </a:r>
            <a:r>
              <a:rPr lang="en-GB" sz="2400" dirty="0">
                <a:solidFill>
                  <a:schemeClr val="bg1"/>
                </a:solidFill>
              </a:rPr>
              <a:t> - wall</a:t>
            </a:r>
          </a:p>
        </p:txBody>
      </p:sp>
    </p:spTree>
    <p:extLst>
      <p:ext uri="{BB962C8B-B14F-4D97-AF65-F5344CB8AC3E}">
        <p14:creationId xmlns:p14="http://schemas.microsoft.com/office/powerpoint/2010/main" val="332478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50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left)">
                                      <p:cBhvr>
                                        <p:cTn id="37" dur="50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left)">
                                      <p:cBhvr>
                                        <p:cTn id="42" dur="50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wipe(left)">
                                      <p:cBhvr>
                                        <p:cTn id="47" dur="5000"/>
                                        <p:tgtEl>
                                          <p:spTgt spid="9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wipe(left)">
                                      <p:cBhvr>
                                        <p:cTn id="52" dur="5000"/>
                                        <p:tgtEl>
                                          <p:spTgt spid="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left)">
                                      <p:cBhvr>
                                        <p:cTn id="57" dur="5000"/>
                                        <p:tgtEl>
                                          <p:spTgt spid="9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wipe(left)">
                                      <p:cBhvr>
                                        <p:cTn id="62" dur="5000"/>
                                        <p:tgtEl>
                                          <p:spTgt spid="9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1"/>
                                        </p:tgtEl>
                                        <p:attrNameLst>
                                          <p:attrName>style.visibility</p:attrName>
                                        </p:attrNameLst>
                                      </p:cBhvr>
                                      <p:to>
                                        <p:strVal val="visible"/>
                                      </p:to>
                                    </p:set>
                                    <p:animEffect transition="in" filter="wipe(left)">
                                      <p:cBhvr>
                                        <p:cTn id="67" dur="5000"/>
                                        <p:tgtEl>
                                          <p:spTgt spid="1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wipe(left)">
                                      <p:cBhvr>
                                        <p:cTn id="72" dur="5000"/>
                                        <p:tgtEl>
                                          <p:spTgt spid="12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3"/>
                                        </p:tgtEl>
                                        <p:attrNameLst>
                                          <p:attrName>style.visibility</p:attrName>
                                        </p:attrNameLst>
                                      </p:cBhvr>
                                      <p:to>
                                        <p:strVal val="visible"/>
                                      </p:to>
                                    </p:set>
                                    <p:animEffect transition="in" filter="wipe(left)">
                                      <p:cBhvr>
                                        <p:cTn id="77" dur="5000"/>
                                        <p:tgtEl>
                                          <p:spTgt spid="1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24"/>
                                        </p:tgtEl>
                                        <p:attrNameLst>
                                          <p:attrName>style.visibility</p:attrName>
                                        </p:attrNameLst>
                                      </p:cBhvr>
                                      <p:to>
                                        <p:strVal val="visible"/>
                                      </p:to>
                                    </p:set>
                                    <p:animEffect transition="in" filter="wipe(left)">
                                      <p:cBhvr>
                                        <p:cTn id="82" dur="5000"/>
                                        <p:tgtEl>
                                          <p:spTgt spid="1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5000"/>
                                        <p:tgtEl>
                                          <p:spTgt spid="1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26"/>
                                        </p:tgtEl>
                                        <p:attrNameLst>
                                          <p:attrName>style.visibility</p:attrName>
                                        </p:attrNameLst>
                                      </p:cBhvr>
                                      <p:to>
                                        <p:strVal val="visible"/>
                                      </p:to>
                                    </p:set>
                                    <p:animEffect transition="in" filter="wipe(left)">
                                      <p:cBhvr>
                                        <p:cTn id="92" dur="5000"/>
                                        <p:tgtEl>
                                          <p:spTgt spid="1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27"/>
                                        </p:tgtEl>
                                        <p:attrNameLst>
                                          <p:attrName>style.visibility</p:attrName>
                                        </p:attrNameLst>
                                      </p:cBhvr>
                                      <p:to>
                                        <p:strVal val="visible"/>
                                      </p:to>
                                    </p:set>
                                    <p:animEffect transition="in" filter="wipe(left)">
                                      <p:cBhvr>
                                        <p:cTn id="97" dur="5000"/>
                                        <p:tgtEl>
                                          <p:spTgt spid="12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28"/>
                                        </p:tgtEl>
                                        <p:attrNameLst>
                                          <p:attrName>style.visibility</p:attrName>
                                        </p:attrNameLst>
                                      </p:cBhvr>
                                      <p:to>
                                        <p:strVal val="visible"/>
                                      </p:to>
                                    </p:set>
                                    <p:animEffect transition="in" filter="wipe(left)">
                                      <p:cBhvr>
                                        <p:cTn id="102" dur="5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88" grpId="0" animBg="1"/>
      <p:bldP spid="89" grpId="0" animBg="1"/>
      <p:bldP spid="90" grpId="0" animBg="1"/>
      <p:bldP spid="91" grpId="0" animBg="1"/>
      <p:bldP spid="92" grpId="0" animBg="1"/>
      <p:bldP spid="93" grpId="0" animBg="1"/>
      <p:bldP spid="94" grpId="0" animBg="1"/>
      <p:bldP spid="95" grpId="0" animBg="1"/>
      <p:bldP spid="121" grpId="0" animBg="1"/>
      <p:bldP spid="122" grpId="0" animBg="1"/>
      <p:bldP spid="123" grpId="0" animBg="1"/>
      <p:bldP spid="124" grpId="0" animBg="1"/>
      <p:bldP spid="125" grpId="0" animBg="1"/>
      <p:bldP spid="126" grpId="0" animBg="1"/>
      <p:bldP spid="127" grpId="0" animBg="1"/>
      <p:bldP spid="1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00488" y="508833"/>
            <a:ext cx="10515600" cy="1325563"/>
          </a:xfrm>
        </p:spPr>
        <p:txBody>
          <a:bodyPr>
            <a:normAutofit fontScale="90000"/>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a thumbs up "/>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83535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3889-946A-C44A-BB30-1C1834E0B163}"/>
              </a:ext>
            </a:extLst>
          </p:cNvPr>
          <p:cNvSpPr>
            <a:spLocks noGrp="1"/>
          </p:cNvSpPr>
          <p:nvPr>
            <p:ph type="title"/>
          </p:nvPr>
        </p:nvSpPr>
        <p:spPr>
          <a:xfrm>
            <a:off x="180610" y="346174"/>
            <a:ext cx="10515600" cy="1325563"/>
          </a:xfrm>
        </p:spPr>
        <p:txBody>
          <a:bodyPr>
            <a:normAutofit fontScale="90000"/>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sp>
        <p:nvSpPr>
          <p:cNvPr id="4" name="TextBox 3"/>
          <p:cNvSpPr txBox="1"/>
          <p:nvPr/>
        </p:nvSpPr>
        <p:spPr>
          <a:xfrm>
            <a:off x="4339750" y="2459504"/>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729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0114C7-1E98-7A4F-AFA8-7004679A05B9}"/>
              </a:ext>
            </a:extLst>
          </p:cNvPr>
          <p:cNvSpPr>
            <a:spLocks noGrp="1"/>
          </p:cNvSpPr>
          <p:nvPr>
            <p:ph type="title"/>
          </p:nvPr>
        </p:nvSpPr>
        <p:spPr>
          <a:xfrm>
            <a:off x="0" y="-185737"/>
            <a:ext cx="10515600" cy="1325563"/>
          </a:xfrm>
        </p:spPr>
        <p:txBody>
          <a:bodyPr>
            <a:normAutofit fontScale="90000"/>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sp>
        <p:nvSpPr>
          <p:cNvPr id="3" name="TextBox 2"/>
          <p:cNvSpPr txBox="1"/>
          <p:nvPr/>
        </p:nvSpPr>
        <p:spPr>
          <a:xfrm>
            <a:off x="2343265" y="2146270"/>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235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FFFC-BACD-0848-9721-5A640E0FCA9D}"/>
              </a:ext>
            </a:extLst>
          </p:cNvPr>
          <p:cNvSpPr>
            <a:spLocks noGrp="1"/>
          </p:cNvSpPr>
          <p:nvPr>
            <p:ph type="title"/>
          </p:nvPr>
        </p:nvSpPr>
        <p:spPr>
          <a:xfrm>
            <a:off x="260122" y="508833"/>
            <a:ext cx="10515600" cy="1325563"/>
          </a:xfrm>
        </p:spPr>
        <p:txBody>
          <a:bodyPr>
            <a:normAutofit fontScale="90000"/>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ien</a:t>
            </a:r>
            <a:endParaRPr lang="en-US" dirty="0"/>
          </a:p>
        </p:txBody>
      </p:sp>
      <p:pic>
        <p:nvPicPr>
          <p:cNvPr id="10242" name="Picture 2" descr="thumbs up"/>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5057" y="713304"/>
            <a:ext cx="3245977" cy="3590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9750" y="4410175"/>
            <a:ext cx="35125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ien</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9612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og">
            <a:extLst>
              <a:ext uri="{FF2B5EF4-FFF2-40B4-BE49-F238E27FC236}">
                <a16:creationId xmlns:a16="http://schemas.microsoft.com/office/drawing/2014/main" id="{B539A51D-168B-0543-A858-8DDA78E238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96" y="1536501"/>
            <a:ext cx="2077915" cy="1994798"/>
          </a:xfrm>
          <a:prstGeom prst="rect">
            <a:avLst/>
          </a:prstGeom>
        </p:spPr>
      </p:pic>
      <p:pic>
        <p:nvPicPr>
          <p:cNvPr id="13" name="Picture 12" descr="the Colosseum">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7791" y="1538851"/>
            <a:ext cx="2213337" cy="1427602"/>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956644" y="4483321"/>
            <a:ext cx="22188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307961" y="5611180"/>
            <a:ext cx="157607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8" name="Group 17" descr="price tag with a question mark">
            <a:extLst>
              <a:ext uri="{FF2B5EF4-FFF2-40B4-BE49-F238E27FC236}">
                <a16:creationId xmlns:a16="http://schemas.microsoft.com/office/drawing/2014/main" id="{ABBF07F7-711D-334C-90DF-592192698586}"/>
              </a:ext>
            </a:extLst>
          </p:cNvPr>
          <p:cNvGrpSpPr/>
          <p:nvPr/>
        </p:nvGrpSpPr>
        <p:grpSpPr>
          <a:xfrm>
            <a:off x="8955322" y="4702936"/>
            <a:ext cx="1798274" cy="1588475"/>
            <a:chOff x="9234453" y="4685759"/>
            <a:chExt cx="1798274" cy="1588475"/>
          </a:xfrm>
        </p:grpSpPr>
        <p:pic>
          <p:nvPicPr>
            <p:cNvPr id="19" name="Picture 18" descr="price tag with a question mark">
              <a:extLst>
                <a:ext uri="{FF2B5EF4-FFF2-40B4-BE49-F238E27FC236}">
                  <a16:creationId xmlns:a16="http://schemas.microsoft.com/office/drawing/2014/main" id="{A3F3E44D-F269-064A-80D1-996673ED204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20" name="TextBox 19">
              <a:extLst>
                <a:ext uri="{FF2B5EF4-FFF2-40B4-BE49-F238E27FC236}">
                  <a16:creationId xmlns:a16="http://schemas.microsoft.com/office/drawing/2014/main" id="{299AD985-A956-F44C-878F-26DA2561EE94}"/>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191337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6" name="ch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anc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7" name="ancie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rie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8" name="rie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9" name="bientot.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9" name="bientot.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10" name="combi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10" name="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30" y="509692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4314235-A42C-474F-B9A1-81278CD954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30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bien.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bie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i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7" name="anci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ri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biento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anc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err="1">
                <a:solidFill>
                  <a:srgbClr val="115076"/>
                </a:solidFill>
                <a:cs typeface="Calibri" panose="020F0502020204030204" pitchFamily="34" charset="0"/>
              </a:rPr>
              <a:t>ien</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72507" y="3594940"/>
            <a:ext cx="18469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56644" y="584479"/>
            <a:ext cx="22765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tôt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12484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11" name="Picture 2" descr="thumbs up">
            <a:extLst>
              <a:ext uri="{FF2B5EF4-FFF2-40B4-BE49-F238E27FC236}">
                <a16:creationId xmlns:a16="http://schemas.microsoft.com/office/drawing/2014/main" id="{7D9D9C46-FE71-F341-8608-7E375E3103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91327" y="2430115"/>
            <a:ext cx="1113362" cy="123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7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89150" cy="75432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3" name="chretien.wav"/>
            </a:hlinkClick>
            <a:extLst>
              <a:ext uri="{FF2B5EF4-FFF2-40B4-BE49-F238E27FC236}">
                <a16:creationId xmlns:a16="http://schemas.microsoft.com/office/drawing/2014/main" id="{55F76293-F036-D943-9EC1-F5857D9662CB}"/>
              </a:ext>
            </a:extLst>
          </p:cNvPr>
          <p:cNvSpPr txBox="1"/>
          <p:nvPr/>
        </p:nvSpPr>
        <p:spPr>
          <a:xfrm>
            <a:off x="457775" y="303871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chrétien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4" name="maintien.wav"/>
            </a:hlinkClick>
            <a:extLst>
              <a:ext uri="{FF2B5EF4-FFF2-40B4-BE49-F238E27FC236}">
                <a16:creationId xmlns:a16="http://schemas.microsoft.com/office/drawing/2014/main" id="{66B5D7ED-FDF5-4334-BC63-87D21F9707B3}"/>
              </a:ext>
            </a:extLst>
          </p:cNvPr>
          <p:cNvSpPr txBox="1"/>
          <p:nvPr/>
        </p:nvSpPr>
        <p:spPr>
          <a:xfrm>
            <a:off x="564694" y="1661157"/>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maintien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5" name="bienvenu.wav"/>
            </a:hlinkClick>
            <a:extLst>
              <a:ext uri="{FF2B5EF4-FFF2-40B4-BE49-F238E27FC236}">
                <a16:creationId xmlns:a16="http://schemas.microsoft.com/office/drawing/2014/main" id="{1F6C69FE-99C7-4267-B3A8-978E04613249}"/>
              </a:ext>
            </a:extLst>
          </p:cNvPr>
          <p:cNvSpPr txBox="1"/>
          <p:nvPr/>
        </p:nvSpPr>
        <p:spPr>
          <a:xfrm>
            <a:off x="400760" y="4145545"/>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bienvenu</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6" name="technicien.wav"/>
            </a:hlinkClick>
            <a:extLst>
              <a:ext uri="{FF2B5EF4-FFF2-40B4-BE49-F238E27FC236}">
                <a16:creationId xmlns:a16="http://schemas.microsoft.com/office/drawing/2014/main" id="{91108B8F-14C6-45A6-8F15-9EF448A75E4C}"/>
              </a:ext>
            </a:extLst>
          </p:cNvPr>
          <p:cNvSpPr txBox="1"/>
          <p:nvPr/>
        </p:nvSpPr>
        <p:spPr>
          <a:xfrm>
            <a:off x="3489507" y="1575852"/>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technicien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7" name="parisien.wav"/>
            </a:hlinkClick>
            <a:extLst>
              <a:ext uri="{FF2B5EF4-FFF2-40B4-BE49-F238E27FC236}">
                <a16:creationId xmlns:a16="http://schemas.microsoft.com/office/drawing/2014/main" id="{5B51BEF8-EB1D-4926-8EBB-25AA256B7AAC}"/>
              </a:ext>
            </a:extLst>
          </p:cNvPr>
          <p:cNvSpPr txBox="1"/>
          <p:nvPr/>
        </p:nvSpPr>
        <p:spPr>
          <a:xfrm>
            <a:off x="7646075" y="5501522"/>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parisien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8" name="egyptien.wav"/>
            </a:hlinkClick>
            <a:extLst>
              <a:ext uri="{FF2B5EF4-FFF2-40B4-BE49-F238E27FC236}">
                <a16:creationId xmlns:a16="http://schemas.microsoft.com/office/drawing/2014/main" id="{26FC3B81-1A4E-4B62-A053-FF7A508995C6}"/>
              </a:ext>
            </a:extLst>
          </p:cNvPr>
          <p:cNvSpPr txBox="1"/>
          <p:nvPr/>
        </p:nvSpPr>
        <p:spPr>
          <a:xfrm>
            <a:off x="3674337" y="5435299"/>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égyptien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9" name="politicien.wav"/>
            </a:hlinkClick>
            <a:extLst>
              <a:ext uri="{FF2B5EF4-FFF2-40B4-BE49-F238E27FC236}">
                <a16:creationId xmlns:a16="http://schemas.microsoft.com/office/drawing/2014/main" id="{D9DFE173-2CDA-47E8-ABA8-6CBC09B026EB}"/>
              </a:ext>
            </a:extLst>
          </p:cNvPr>
          <p:cNvSpPr txBox="1"/>
          <p:nvPr/>
        </p:nvSpPr>
        <p:spPr>
          <a:xfrm>
            <a:off x="7127929" y="322007"/>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politicien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10" name="comedien.wav"/>
            </a:hlinkClick>
            <a:extLst>
              <a:ext uri="{FF2B5EF4-FFF2-40B4-BE49-F238E27FC236}">
                <a16:creationId xmlns:a16="http://schemas.microsoft.com/office/drawing/2014/main" id="{DD00F951-9E38-4227-98AE-F20BD06EF6CB}"/>
              </a:ext>
            </a:extLst>
          </p:cNvPr>
          <p:cNvSpPr txBox="1"/>
          <p:nvPr/>
        </p:nvSpPr>
        <p:spPr>
          <a:xfrm>
            <a:off x="3819460" y="2659994"/>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comédien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1" name="gardien.wav"/>
            </a:hlinkClick>
            <a:extLst>
              <a:ext uri="{FF2B5EF4-FFF2-40B4-BE49-F238E27FC236}">
                <a16:creationId xmlns:a16="http://schemas.microsoft.com/office/drawing/2014/main" id="{A1B3D19E-CD8E-41C3-9898-05CC86C9B627}"/>
              </a:ext>
            </a:extLst>
          </p:cNvPr>
          <p:cNvSpPr txBox="1"/>
          <p:nvPr/>
        </p:nvSpPr>
        <p:spPr>
          <a:xfrm>
            <a:off x="6963293" y="4365284"/>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gardien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0" name="comedien.wav"/>
            </a:hlinkClick>
            <a:extLst>
              <a:ext uri="{FF2B5EF4-FFF2-40B4-BE49-F238E27FC236}">
                <a16:creationId xmlns:a16="http://schemas.microsoft.com/office/drawing/2014/main" id="{A16EB74D-2453-4D39-881F-7A27F02F3A4B}"/>
              </a:ext>
            </a:extLst>
          </p:cNvPr>
          <p:cNvSpPr txBox="1"/>
          <p:nvPr/>
        </p:nvSpPr>
        <p:spPr>
          <a:xfrm>
            <a:off x="6976532" y="1540324"/>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comédien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2" name="musicien.wav"/>
            </a:hlinkClick>
            <a:extLst>
              <a:ext uri="{FF2B5EF4-FFF2-40B4-BE49-F238E27FC236}">
                <a16:creationId xmlns:a16="http://schemas.microsoft.com/office/drawing/2014/main" id="{B9C3120A-0B18-49CB-AEF4-382EA357241B}"/>
              </a:ext>
            </a:extLst>
          </p:cNvPr>
          <p:cNvSpPr txBox="1"/>
          <p:nvPr/>
        </p:nvSpPr>
        <p:spPr>
          <a:xfrm>
            <a:off x="4138837" y="3833315"/>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musicien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3" name="entretien.wav"/>
            </a:hlinkClick>
            <a:extLst>
              <a:ext uri="{FF2B5EF4-FFF2-40B4-BE49-F238E27FC236}">
                <a16:creationId xmlns:a16="http://schemas.microsoft.com/office/drawing/2014/main" id="{5BEE3779-0BBA-48C9-8BE0-387F39D66083}"/>
              </a:ext>
            </a:extLst>
          </p:cNvPr>
          <p:cNvSpPr txBox="1"/>
          <p:nvPr/>
        </p:nvSpPr>
        <p:spPr>
          <a:xfrm>
            <a:off x="7166668" y="286244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entretien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4" name="chirurgien.wav"/>
            </a:hlinkClick>
            <a:extLst>
              <a:ext uri="{FF2B5EF4-FFF2-40B4-BE49-F238E27FC236}">
                <a16:creationId xmlns:a16="http://schemas.microsoft.com/office/drawing/2014/main" id="{B85E6A98-94F1-4658-905C-2A9DEE2A6223}"/>
              </a:ext>
            </a:extLst>
          </p:cNvPr>
          <p:cNvSpPr txBox="1"/>
          <p:nvPr/>
        </p:nvSpPr>
        <p:spPr>
          <a:xfrm>
            <a:off x="808694" y="536203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chirurgien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8AA0F22-1F52-45B3-9220-EC9560182058}"/>
              </a:ext>
            </a:extLst>
          </p:cNvPr>
          <p:cNvSpPr txBox="1"/>
          <p:nvPr/>
        </p:nvSpPr>
        <p:spPr>
          <a:xfrm>
            <a:off x="409219" y="2054603"/>
            <a:ext cx="20527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[maintenance]</a:t>
            </a:r>
          </a:p>
        </p:txBody>
      </p:sp>
      <p:pic>
        <p:nvPicPr>
          <p:cNvPr id="2062" name="Picture 14" descr="Man Clip Art">
            <a:extLst>
              <a:ext uri="{FF2B5EF4-FFF2-40B4-BE49-F238E27FC236}">
                <a16:creationId xmlns:a16="http://schemas.microsoft.com/office/drawing/2014/main" id="{E42371E0-B6F9-4403-869B-F1CA9851C4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51065" y="1148618"/>
            <a:ext cx="762898" cy="12545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iffel Tower Clip Art">
            <a:extLst>
              <a:ext uri="{FF2B5EF4-FFF2-40B4-BE49-F238E27FC236}">
                <a16:creationId xmlns:a16="http://schemas.microsoft.com/office/drawing/2014/main" id="{D516DAEA-5CA2-471F-8A05-5D021AAFF4D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87943" y="5004893"/>
            <a:ext cx="694564" cy="129739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rucifix Clip Art">
            <a:extLst>
              <a:ext uri="{FF2B5EF4-FFF2-40B4-BE49-F238E27FC236}">
                <a16:creationId xmlns:a16="http://schemas.microsoft.com/office/drawing/2014/main" id="{C8B7D764-B4B1-45B9-825A-FCA8F81A948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76922" y="2681542"/>
            <a:ext cx="923797" cy="113288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F229AEB8-5905-457D-9E57-C3E14355C491}"/>
              </a:ext>
            </a:extLst>
          </p:cNvPr>
          <p:cNvSpPr txBox="1"/>
          <p:nvPr/>
        </p:nvSpPr>
        <p:spPr>
          <a:xfrm>
            <a:off x="557023" y="4483266"/>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welcome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pic>
        <p:nvPicPr>
          <p:cNvPr id="2068" name="Picture 20" descr="Doctor Wearing Sanitary Mask Clip Art">
            <a:extLst>
              <a:ext uri="{FF2B5EF4-FFF2-40B4-BE49-F238E27FC236}">
                <a16:creationId xmlns:a16="http://schemas.microsoft.com/office/drawing/2014/main" id="{7B63BE5A-0A68-484F-ACC6-41893FC7A31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3368" y="5237152"/>
            <a:ext cx="1087515" cy="11211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an Clip Art">
            <a:extLst>
              <a:ext uri="{FF2B5EF4-FFF2-40B4-BE49-F238E27FC236}">
                <a16:creationId xmlns:a16="http://schemas.microsoft.com/office/drawing/2014/main" id="{1BEB9347-CE7B-4CDB-92B0-338497FFA4A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55381" y="3454409"/>
            <a:ext cx="841468" cy="172968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Laugh Clip Art">
            <a:extLst>
              <a:ext uri="{FF2B5EF4-FFF2-40B4-BE49-F238E27FC236}">
                <a16:creationId xmlns:a16="http://schemas.microsoft.com/office/drawing/2014/main" id="{74313CDB-8512-4033-89BA-18FB009EB29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963721" y="1335037"/>
            <a:ext cx="803879" cy="79308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F4BB5B69-48A2-4F8B-AD4B-B4BDA9044C81}"/>
              </a:ext>
            </a:extLst>
          </p:cNvPr>
          <p:cNvSpPr txBox="1"/>
          <p:nvPr/>
        </p:nvSpPr>
        <p:spPr>
          <a:xfrm>
            <a:off x="7322931" y="3257562"/>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[interview]</a:t>
            </a:r>
          </a:p>
        </p:txBody>
      </p:sp>
      <p:pic>
        <p:nvPicPr>
          <p:cNvPr id="2074" name="Picture 26" descr="Golden Mask King Tut Clip Art">
            <a:extLst>
              <a:ext uri="{FF2B5EF4-FFF2-40B4-BE49-F238E27FC236}">
                <a16:creationId xmlns:a16="http://schemas.microsoft.com/office/drawing/2014/main" id="{56A659F3-FD8D-4B78-9D43-4F83D0E0B1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75627" y="4905920"/>
            <a:ext cx="924059" cy="123624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82BE500-94BE-47B4-B14E-6A36687A8821}"/>
              </a:ext>
            </a:extLst>
          </p:cNvPr>
          <p:cNvSpPr txBox="1"/>
          <p:nvPr/>
        </p:nvSpPr>
        <p:spPr>
          <a:xfrm>
            <a:off x="7027472" y="4762655"/>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guardian</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pic>
        <p:nvPicPr>
          <p:cNvPr id="2076" name="Picture 28" descr="Angel Wings Clip Art">
            <a:extLst>
              <a:ext uri="{FF2B5EF4-FFF2-40B4-BE49-F238E27FC236}">
                <a16:creationId xmlns:a16="http://schemas.microsoft.com/office/drawing/2014/main" id="{65A24426-746F-42DA-8AF2-BA6DFCF65E0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81022" y="3946156"/>
            <a:ext cx="1866794" cy="6533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40FF69-519E-4F07-8BE8-269076707B92}"/>
              </a:ext>
            </a:extLst>
          </p:cNvPr>
          <p:cNvSpPr txBox="1"/>
          <p:nvPr/>
        </p:nvSpPr>
        <p:spPr>
          <a:xfrm>
            <a:off x="1041431" y="5751275"/>
            <a:ext cx="1859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[surgeon]</a:t>
            </a:r>
          </a:p>
        </p:txBody>
      </p:sp>
    </p:spTree>
    <p:extLst>
      <p:ext uri="{BB962C8B-B14F-4D97-AF65-F5344CB8AC3E}">
        <p14:creationId xmlns:p14="http://schemas.microsoft.com/office/powerpoint/2010/main" val="4245548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F567EF-E3F6-0C46-A65A-3B9752EC80CE}"/>
              </a:ext>
            </a:extLst>
          </p:cNvPr>
          <p:cNvSpPr>
            <a:spLocks noGrp="1"/>
          </p:cNvSpPr>
          <p:nvPr>
            <p:ph type="title"/>
          </p:nvPr>
        </p:nvSpPr>
        <p:spPr>
          <a:xfrm>
            <a:off x="0" y="213557"/>
            <a:ext cx="5307496" cy="647577"/>
          </a:xfrm>
        </p:spPr>
        <p:txBody>
          <a:bodyPr>
            <a:normAutofit/>
          </a:bodyPr>
          <a:lstStyle/>
          <a:p>
            <a:r>
              <a:rPr lang="en-GB" sz="2800" b="1" dirty="0" err="1">
                <a:solidFill>
                  <a:prstClr val="white"/>
                </a:solidFill>
              </a:rPr>
              <a:t>Penser</a:t>
            </a:r>
            <a:r>
              <a:rPr lang="en-GB" sz="2800" b="1" dirty="0">
                <a:solidFill>
                  <a:prstClr val="white"/>
                </a:solidFill>
              </a:rPr>
              <a:t> à / </a:t>
            </a:r>
            <a:r>
              <a:rPr lang="en-GB" sz="2800" b="1" dirty="0" err="1">
                <a:solidFill>
                  <a:prstClr val="white"/>
                </a:solidFill>
              </a:rPr>
              <a:t>penser</a:t>
            </a:r>
            <a:r>
              <a:rPr lang="en-GB" sz="2800" b="1" dirty="0">
                <a:solidFill>
                  <a:prstClr val="white"/>
                </a:solidFill>
              </a:rPr>
              <a:t> que</a:t>
            </a:r>
            <a:endParaRPr lang="en-US" sz="2800" dirty="0"/>
          </a:p>
        </p:txBody>
      </p:sp>
      <p:sp>
        <p:nvSpPr>
          <p:cNvPr id="3" name="TextBox 2">
            <a:extLst>
              <a:ext uri="{FF2B5EF4-FFF2-40B4-BE49-F238E27FC236}">
                <a16:creationId xmlns:a16="http://schemas.microsoft.com/office/drawing/2014/main" id="{28503C8A-2BD1-4B8F-A048-5F3D0C0FD6C7}"/>
              </a:ext>
            </a:extLst>
          </p:cNvPr>
          <p:cNvSpPr txBox="1"/>
          <p:nvPr/>
        </p:nvSpPr>
        <p:spPr>
          <a:xfrm>
            <a:off x="170709" y="1184830"/>
            <a:ext cx="11768331" cy="5262979"/>
          </a:xfrm>
          <a:prstGeom prst="rect">
            <a:avLst/>
          </a:prstGeom>
          <a:noFill/>
        </p:spPr>
        <p:txBody>
          <a:bodyPr wrap="square" rtlCol="0">
            <a:spAutoFit/>
          </a:bodyPr>
          <a:lstStyle/>
          <a:p>
            <a:r>
              <a:rPr lang="en-GB" sz="2400" dirty="0">
                <a:solidFill>
                  <a:srgbClr val="105076"/>
                </a:solidFill>
                <a:latin typeface="Century Gothic" panose="020B0502020202020204" pitchFamily="34" charset="0"/>
              </a:rPr>
              <a:t>We can also use the preposition </a:t>
            </a:r>
            <a:r>
              <a:rPr lang="en-GB" sz="2400" b="1" dirty="0">
                <a:solidFill>
                  <a:srgbClr val="FF6600"/>
                </a:solidFill>
                <a:latin typeface="Century Gothic" panose="020B0502020202020204" pitchFamily="34" charset="0"/>
              </a:rPr>
              <a:t>à</a:t>
            </a:r>
            <a:r>
              <a:rPr lang="en-GB" sz="2400" dirty="0">
                <a:solidFill>
                  <a:srgbClr val="105076"/>
                </a:solidFill>
                <a:latin typeface="Century Gothic" panose="020B0502020202020204" pitchFamily="34" charset="0"/>
              </a:rPr>
              <a:t> with </a:t>
            </a:r>
            <a:r>
              <a:rPr lang="en-GB" sz="2400" b="1" dirty="0" err="1">
                <a:solidFill>
                  <a:srgbClr val="105076"/>
                </a:solidFill>
                <a:latin typeface="Century Gothic" panose="020B0502020202020204" pitchFamily="34" charset="0"/>
              </a:rPr>
              <a:t>penser</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to mean ‘</a:t>
            </a:r>
            <a:r>
              <a:rPr lang="en-GB" sz="2400" b="1" dirty="0">
                <a:solidFill>
                  <a:srgbClr val="FF6600"/>
                </a:solidFill>
                <a:latin typeface="Century Gothic" panose="020B0502020202020204" pitchFamily="34" charset="0"/>
              </a:rPr>
              <a:t>about</a:t>
            </a:r>
            <a:r>
              <a:rPr lang="en-GB" sz="2400" dirty="0">
                <a:solidFill>
                  <a:srgbClr val="105076"/>
                </a:solidFill>
                <a:latin typeface="Century Gothic" panose="020B0502020202020204" pitchFamily="34" charset="0"/>
              </a:rPr>
              <a:t>’:</a:t>
            </a: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Bilal </a:t>
            </a:r>
            <a:r>
              <a:rPr lang="en-GB" sz="2400" b="1" dirty="0" err="1">
                <a:solidFill>
                  <a:srgbClr val="105076"/>
                </a:solidFill>
                <a:latin typeface="Century Gothic" panose="020B0502020202020204" pitchFamily="34" charset="0"/>
              </a:rPr>
              <a:t>pense</a:t>
            </a:r>
            <a:r>
              <a:rPr lang="en-GB" sz="2400" b="1" dirty="0">
                <a:solidFill>
                  <a:srgbClr val="105076"/>
                </a:solidFill>
                <a:latin typeface="Century Gothic" panose="020B0502020202020204" pitchFamily="34" charset="0"/>
              </a:rPr>
              <a:t> </a:t>
            </a:r>
            <a:r>
              <a:rPr lang="en-GB" sz="2400" b="1" dirty="0">
                <a:solidFill>
                  <a:srgbClr val="FF6600"/>
                </a:solidFill>
                <a:latin typeface="Century Gothic" panose="020B0502020202020204" pitchFamily="34" charset="0"/>
              </a:rPr>
              <a:t>à</a:t>
            </a:r>
            <a:r>
              <a:rPr lang="en-GB" sz="2400" b="1" dirty="0">
                <a:solidFill>
                  <a:srgbClr val="105076"/>
                </a:solidFill>
                <a:latin typeface="Century Gothic" panose="020B0502020202020204" pitchFamily="34" charset="0"/>
              </a:rPr>
              <a:t> </a:t>
            </a:r>
            <a:r>
              <a:rPr lang="en-GB" sz="2400" dirty="0">
                <a:solidFill>
                  <a:srgbClr val="105076"/>
                </a:solidFill>
                <a:latin typeface="Century Gothic" panose="020B0502020202020204" pitchFamily="34" charset="0"/>
              </a:rPr>
              <a:t>Amandine.</a:t>
            </a: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Another word that often follows </a:t>
            </a:r>
            <a:r>
              <a:rPr lang="en-GB" sz="2400" b="1" dirty="0" err="1">
                <a:solidFill>
                  <a:srgbClr val="105076"/>
                </a:solidFill>
                <a:latin typeface="Century Gothic" panose="020B0502020202020204" pitchFamily="34" charset="0"/>
              </a:rPr>
              <a:t>penser</a:t>
            </a:r>
            <a:r>
              <a:rPr lang="en-GB" sz="2400" dirty="0">
                <a:solidFill>
                  <a:srgbClr val="105076"/>
                </a:solidFill>
                <a:latin typeface="Century Gothic" panose="020B0502020202020204" pitchFamily="34" charset="0"/>
              </a:rPr>
              <a:t> is </a:t>
            </a:r>
            <a:r>
              <a:rPr lang="en-GB" sz="2400" b="1" dirty="0">
                <a:solidFill>
                  <a:srgbClr val="FF6600"/>
                </a:solidFill>
                <a:latin typeface="Century Gothic" panose="020B0502020202020204" pitchFamily="34" charset="0"/>
              </a:rPr>
              <a:t>que</a:t>
            </a:r>
            <a:r>
              <a:rPr lang="en-GB" sz="2400" dirty="0">
                <a:solidFill>
                  <a:srgbClr val="105076"/>
                </a:solidFill>
                <a:latin typeface="Century Gothic" panose="020B0502020202020204" pitchFamily="34" charset="0"/>
              </a:rPr>
              <a:t>, meaning ‘</a:t>
            </a:r>
            <a:r>
              <a:rPr lang="en-GB" sz="2400" b="1" dirty="0">
                <a:solidFill>
                  <a:srgbClr val="FF6600"/>
                </a:solidFill>
                <a:latin typeface="Century Gothic" panose="020B0502020202020204" pitchFamily="34" charset="0"/>
              </a:rPr>
              <a:t>that</a:t>
            </a:r>
            <a:r>
              <a:rPr lang="en-GB" sz="2400" dirty="0">
                <a:solidFill>
                  <a:srgbClr val="105076"/>
                </a:solidFill>
                <a:latin typeface="Century Gothic" panose="020B0502020202020204" pitchFamily="34" charset="0"/>
              </a:rPr>
              <a:t>’.</a:t>
            </a:r>
          </a:p>
          <a:p>
            <a:r>
              <a:rPr lang="en-GB" sz="2400" dirty="0">
                <a:solidFill>
                  <a:srgbClr val="105076"/>
                </a:solidFill>
                <a:latin typeface="Century Gothic" panose="020B0502020202020204" pitchFamily="34" charset="0"/>
              </a:rPr>
              <a:t>Sometimes, we leave out ‘that’ in English. This </a:t>
            </a:r>
            <a:r>
              <a:rPr lang="en-GB" sz="2400" b="1" dirty="0">
                <a:solidFill>
                  <a:srgbClr val="105076"/>
                </a:solidFill>
                <a:latin typeface="Century Gothic" panose="020B0502020202020204" pitchFamily="34" charset="0"/>
              </a:rPr>
              <a:t>cannot </a:t>
            </a:r>
            <a:r>
              <a:rPr lang="en-GB" sz="2400" dirty="0">
                <a:solidFill>
                  <a:srgbClr val="105076"/>
                </a:solidFill>
                <a:latin typeface="Century Gothic" panose="020B0502020202020204" pitchFamily="34" charset="0"/>
              </a:rPr>
              <a:t>happen in French. </a:t>
            </a: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Bilal </a:t>
            </a:r>
            <a:r>
              <a:rPr lang="en-GB" sz="2400" b="1" dirty="0" err="1">
                <a:solidFill>
                  <a:srgbClr val="105076"/>
                </a:solidFill>
                <a:latin typeface="Century Gothic" panose="020B0502020202020204" pitchFamily="34" charset="0"/>
              </a:rPr>
              <a:t>pense</a:t>
            </a:r>
            <a:r>
              <a:rPr lang="en-GB" sz="2400" dirty="0">
                <a:solidFill>
                  <a:srgbClr val="105076"/>
                </a:solidFill>
                <a:latin typeface="Century Gothic" panose="020B0502020202020204" pitchFamily="34" charset="0"/>
              </a:rPr>
              <a:t> </a:t>
            </a:r>
            <a:r>
              <a:rPr lang="en-GB" sz="2400" b="1" dirty="0">
                <a:solidFill>
                  <a:srgbClr val="FF6600"/>
                </a:solidFill>
                <a:latin typeface="Century Gothic" panose="020B0502020202020204" pitchFamily="34" charset="0"/>
              </a:rPr>
              <a:t>que</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c’est</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vrai</a:t>
            </a:r>
            <a:r>
              <a:rPr lang="en-GB" sz="2400" dirty="0">
                <a:solidFill>
                  <a:srgbClr val="105076"/>
                </a:solidFill>
                <a:latin typeface="Century Gothic" panose="020B0502020202020204" pitchFamily="34" charset="0"/>
              </a:rPr>
              <a:t>.</a:t>
            </a:r>
          </a:p>
          <a:p>
            <a:endParaRPr lang="en-GB" sz="2400" dirty="0">
              <a:solidFill>
                <a:srgbClr val="105076"/>
              </a:solidFill>
              <a:latin typeface="Century Gothic" panose="020B0502020202020204" pitchFamily="34" charset="0"/>
            </a:endParaRP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When we use </a:t>
            </a:r>
            <a:r>
              <a:rPr lang="en-GB" sz="2400" b="1" dirty="0">
                <a:solidFill>
                  <a:srgbClr val="FF6600"/>
                </a:solidFill>
                <a:latin typeface="Century Gothic" panose="020B0502020202020204" pitchFamily="34" charset="0"/>
              </a:rPr>
              <a:t>que</a:t>
            </a:r>
            <a:r>
              <a:rPr lang="en-GB" sz="2400" dirty="0">
                <a:solidFill>
                  <a:srgbClr val="105076"/>
                </a:solidFill>
                <a:latin typeface="Century Gothic" panose="020B0502020202020204" pitchFamily="34" charset="0"/>
              </a:rPr>
              <a:t> before a word beginning with a </a:t>
            </a:r>
            <a:r>
              <a:rPr lang="en-GB" sz="2400" b="1" dirty="0">
                <a:solidFill>
                  <a:srgbClr val="105076"/>
                </a:solidFill>
                <a:latin typeface="Century Gothic" panose="020B0502020202020204" pitchFamily="34" charset="0"/>
              </a:rPr>
              <a:t>vowel</a:t>
            </a:r>
            <a:r>
              <a:rPr lang="en-GB" sz="2400" dirty="0">
                <a:solidFill>
                  <a:srgbClr val="105076"/>
                </a:solidFill>
                <a:latin typeface="Century Gothic" panose="020B0502020202020204" pitchFamily="34" charset="0"/>
              </a:rPr>
              <a:t>, it becomes </a:t>
            </a:r>
            <a:r>
              <a:rPr lang="en-GB" sz="2400" b="1" dirty="0" err="1">
                <a:solidFill>
                  <a:srgbClr val="FF6600"/>
                </a:solidFill>
                <a:latin typeface="Century Gothic" panose="020B0502020202020204" pitchFamily="34" charset="0"/>
              </a:rPr>
              <a:t>qu</a:t>
            </a:r>
            <a:r>
              <a:rPr lang="en-GB" sz="2400" b="1" dirty="0">
                <a:solidFill>
                  <a:srgbClr val="FF6600"/>
                </a:solidFill>
                <a:latin typeface="Century Gothic" panose="020B0502020202020204" pitchFamily="34" charset="0"/>
              </a:rPr>
              <a:t>’</a:t>
            </a:r>
            <a:r>
              <a:rPr lang="en-GB" sz="2400" dirty="0">
                <a:solidFill>
                  <a:srgbClr val="105076"/>
                </a:solidFill>
                <a:latin typeface="Century Gothic" panose="020B0502020202020204" pitchFamily="34" charset="0"/>
              </a:rPr>
              <a:t>:</a:t>
            </a:r>
          </a:p>
          <a:p>
            <a:endParaRPr lang="en-GB" sz="2400" dirty="0">
              <a:solidFill>
                <a:srgbClr val="105076"/>
              </a:solidFill>
              <a:latin typeface="Century Gothic" panose="020B0502020202020204" pitchFamily="34" charset="0"/>
            </a:endParaRPr>
          </a:p>
          <a:p>
            <a:r>
              <a:rPr lang="en-GB" sz="2400" dirty="0">
                <a:solidFill>
                  <a:srgbClr val="105076"/>
                </a:solidFill>
                <a:latin typeface="Century Gothic" panose="020B0502020202020204" pitchFamily="34" charset="0"/>
              </a:rPr>
              <a:t>Bilal </a:t>
            </a:r>
            <a:r>
              <a:rPr lang="en-GB" sz="2400" b="1" dirty="0" err="1">
                <a:solidFill>
                  <a:srgbClr val="105076"/>
                </a:solidFill>
                <a:latin typeface="Century Gothic" panose="020B0502020202020204" pitchFamily="34" charset="0"/>
              </a:rPr>
              <a:t>pense</a:t>
            </a:r>
            <a:r>
              <a:rPr lang="en-GB" sz="2400" b="1" dirty="0">
                <a:solidFill>
                  <a:srgbClr val="105076"/>
                </a:solidFill>
                <a:latin typeface="Century Gothic" panose="020B0502020202020204" pitchFamily="34" charset="0"/>
              </a:rPr>
              <a:t> </a:t>
            </a:r>
            <a:r>
              <a:rPr lang="en-GB" sz="2400" b="1" dirty="0" err="1">
                <a:solidFill>
                  <a:srgbClr val="FF6600"/>
                </a:solidFill>
                <a:latin typeface="Century Gothic" panose="020B0502020202020204" pitchFamily="34" charset="0"/>
              </a:rPr>
              <a:t>qu’</a:t>
            </a:r>
            <a:r>
              <a:rPr lang="en-GB" sz="2400" dirty="0" err="1">
                <a:solidFill>
                  <a:srgbClr val="105076"/>
                </a:solidFill>
                <a:latin typeface="Century Gothic" panose="020B0502020202020204" pitchFamily="34" charset="0"/>
              </a:rPr>
              <a:t>elle</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est</a:t>
            </a:r>
            <a:r>
              <a:rPr lang="en-GB" sz="2400" dirty="0">
                <a:solidFill>
                  <a:srgbClr val="105076"/>
                </a:solidFill>
                <a:latin typeface="Century Gothic" panose="020B0502020202020204" pitchFamily="34" charset="0"/>
              </a:rPr>
              <a:t> </a:t>
            </a:r>
            <a:r>
              <a:rPr lang="en-GB" sz="2400" dirty="0" err="1">
                <a:solidFill>
                  <a:srgbClr val="105076"/>
                </a:solidFill>
                <a:latin typeface="Century Gothic" panose="020B0502020202020204" pitchFamily="34" charset="0"/>
              </a:rPr>
              <a:t>drôle</a:t>
            </a:r>
            <a:r>
              <a:rPr lang="en-GB" sz="2400" dirty="0">
                <a:solidFill>
                  <a:srgbClr val="105076"/>
                </a:solidFill>
                <a:latin typeface="Century Gothic" panose="020B0502020202020204" pitchFamily="34" charset="0"/>
              </a:rPr>
              <a:t>.</a:t>
            </a:r>
          </a:p>
          <a:p>
            <a:endParaRPr lang="en-GB" sz="2400" dirty="0">
              <a:solidFill>
                <a:srgbClr val="105076"/>
              </a:solidFill>
              <a:latin typeface="Century Gothic" panose="020B0502020202020204" pitchFamily="34" charset="0"/>
            </a:endParaRPr>
          </a:p>
        </p:txBody>
      </p:sp>
      <p:sp>
        <p:nvSpPr>
          <p:cNvPr id="27" name="TextBox 26">
            <a:extLst>
              <a:ext uri="{FF2B5EF4-FFF2-40B4-BE49-F238E27FC236}">
                <a16:creationId xmlns:a16="http://schemas.microsoft.com/office/drawing/2014/main" id="{8555B874-4C4F-45B9-8550-28F914C5E9E9}"/>
              </a:ext>
            </a:extLst>
          </p:cNvPr>
          <p:cNvSpPr txBox="1"/>
          <p:nvPr/>
        </p:nvSpPr>
        <p:spPr>
          <a:xfrm>
            <a:off x="5892670" y="1923494"/>
            <a:ext cx="60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 thinks </a:t>
            </a:r>
            <a:r>
              <a:rPr lang="en-GB" sz="2400" dirty="0">
                <a:solidFill>
                  <a:srgbClr val="5B9BD5">
                    <a:lumMod val="50000"/>
                  </a:srgbClr>
                </a:solidFill>
                <a:latin typeface="Century Gothic" panose="020B0502020202020204" pitchFamily="34" charset="0"/>
                <a:cs typeface="Times New Roman" panose="02020603050405020304" pitchFamily="18" charset="0"/>
              </a:rPr>
              <a:t>/ is thinking</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a:t>
            </a:r>
            <a:r>
              <a:rPr kumimoji="0" lang="en-GB" sz="2400" b="1" u="none" strike="noStrike" kern="1200" cap="none" spc="0" normalizeH="0" noProof="0" dirty="0">
                <a:ln>
                  <a:noFill/>
                </a:ln>
                <a:solidFill>
                  <a:srgbClr val="FF6600"/>
                </a:solidFill>
                <a:effectLst/>
                <a:uLnTx/>
                <a:uFillTx/>
                <a:latin typeface="Century Gothic" panose="020B0502020202020204" pitchFamily="34" charset="0"/>
                <a:cs typeface="Times New Roman" panose="02020603050405020304" pitchFamily="18" charset="0"/>
              </a:rPr>
              <a:t>about</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Amandine.</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6ABF207A-0046-4C5E-A471-74D770DD4EA9}"/>
              </a:ext>
            </a:extLst>
          </p:cNvPr>
          <p:cNvSpPr txBox="1"/>
          <p:nvPr/>
        </p:nvSpPr>
        <p:spPr>
          <a:xfrm>
            <a:off x="5942859" y="3732748"/>
            <a:ext cx="60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 thinks </a:t>
            </a:r>
            <a:r>
              <a:rPr kumimoji="0" lang="en-GB" sz="2400" b="1" u="none" strike="noStrike" kern="1200" cap="none" spc="0" normalizeH="0" noProof="0" dirty="0">
                <a:ln>
                  <a:noFill/>
                </a:ln>
                <a:solidFill>
                  <a:srgbClr val="FF6600"/>
                </a:solidFill>
                <a:effectLst/>
                <a:uLnTx/>
                <a:uFillTx/>
                <a:latin typeface="Century Gothic" panose="020B0502020202020204" pitchFamily="34" charset="0"/>
                <a:cs typeface="Times New Roman" panose="02020603050405020304" pitchFamily="18" charset="0"/>
              </a:rPr>
              <a:t>that</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it’s true.</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82B7F45D-5B36-4121-A5E3-4A627E3C5B99}"/>
              </a:ext>
            </a:extLst>
          </p:cNvPr>
          <p:cNvSpPr txBox="1"/>
          <p:nvPr/>
        </p:nvSpPr>
        <p:spPr>
          <a:xfrm>
            <a:off x="5942859" y="5473379"/>
            <a:ext cx="60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 thinks </a:t>
            </a:r>
            <a:r>
              <a:rPr kumimoji="0" lang="en-GB" sz="2400" b="1" u="none" strike="noStrike" kern="1200" cap="none" spc="0" normalizeH="0" noProof="0" dirty="0">
                <a:ln>
                  <a:noFill/>
                </a:ln>
                <a:solidFill>
                  <a:srgbClr val="FF6600"/>
                </a:solidFill>
                <a:effectLst/>
                <a:uLnTx/>
                <a:uFillTx/>
                <a:latin typeface="Century Gothic" panose="020B0502020202020204" pitchFamily="34" charset="0"/>
                <a:cs typeface="Times New Roman" panose="02020603050405020304" pitchFamily="18" charset="0"/>
              </a:rPr>
              <a:t>that</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 she’s funny.</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939CBE95-9133-4471-B37A-526F3018E2F7}"/>
              </a:ext>
            </a:extLst>
          </p:cNvPr>
          <p:cNvSpPr txBox="1"/>
          <p:nvPr/>
        </p:nvSpPr>
        <p:spPr>
          <a:xfrm>
            <a:off x="5942859" y="4194413"/>
            <a:ext cx="60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OR </a:t>
            </a: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 thinks </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it’s true.</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9A749E47-D7DD-4C8B-BA45-211A6A221BD5}"/>
              </a:ext>
            </a:extLst>
          </p:cNvPr>
          <p:cNvSpPr txBox="1"/>
          <p:nvPr/>
        </p:nvSpPr>
        <p:spPr>
          <a:xfrm>
            <a:off x="5942859" y="5935044"/>
            <a:ext cx="60463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OR </a:t>
            </a:r>
            <a:r>
              <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Bilal thinks </a:t>
            </a:r>
            <a:r>
              <a:rPr kumimoji="0" lang="en-GB" sz="2400" b="0" u="none" strike="noStrike" kern="1200" cap="none" spc="0" normalizeH="0" noProof="0" dirty="0">
                <a:ln>
                  <a:noFill/>
                </a:ln>
                <a:solidFill>
                  <a:srgbClr val="5B9BD5">
                    <a:lumMod val="50000"/>
                  </a:srgbClr>
                </a:solidFill>
                <a:effectLst/>
                <a:uLnTx/>
                <a:uFillTx/>
                <a:latin typeface="Century Gothic" panose="020B0502020202020204" pitchFamily="34" charset="0"/>
                <a:cs typeface="Times New Roman" panose="02020603050405020304" pitchFamily="18" charset="0"/>
              </a:rPr>
              <a:t>she’s funny.</a:t>
            </a:r>
            <a:endParaRPr kumimoji="0" lang="en-GB" sz="2400" b="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9D3AD6A4-A001-4384-B189-D6B390424116}"/>
              </a:ext>
            </a:extLst>
          </p:cNvPr>
          <p:cNvSpPr txBox="1"/>
          <p:nvPr/>
        </p:nvSpPr>
        <p:spPr>
          <a:xfrm>
            <a:off x="10175630" y="3344686"/>
            <a:ext cx="2016370" cy="1428214"/>
          </a:xfrm>
          <a:prstGeom prst="wedgeEllipseCallout">
            <a:avLst/>
          </a:prstGeom>
          <a:solidFill>
            <a:srgbClr val="105076"/>
          </a:solidFill>
          <a:ln>
            <a:solidFill>
              <a:srgbClr val="FF6600"/>
            </a:solidFill>
          </a:ln>
        </p:spPr>
        <p:txBody>
          <a:bodyPr wrap="square" rtlCol="0" anchor="ctr">
            <a:spAutoFit/>
          </a:bodyPr>
          <a:lstStyle/>
          <a:p>
            <a:pPr algn="ctr"/>
            <a:r>
              <a:rPr lang="en-GB" sz="2000" dirty="0">
                <a:solidFill>
                  <a:schemeClr val="bg1"/>
                </a:solidFill>
                <a:latin typeface="Century Gothic" panose="020B0502020202020204" pitchFamily="34" charset="0"/>
              </a:rPr>
              <a:t>Similar to:</a:t>
            </a:r>
          </a:p>
          <a:p>
            <a:pPr algn="ctr"/>
            <a:r>
              <a:rPr lang="en-GB" sz="2000" b="1" dirty="0">
                <a:solidFill>
                  <a:schemeClr val="bg1"/>
                </a:solidFill>
                <a:latin typeface="Century Gothic" panose="020B0502020202020204" pitchFamily="34" charset="0"/>
              </a:rPr>
              <a:t>le </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la</a:t>
            </a:r>
            <a:r>
              <a:rPr lang="en-GB" sz="2000"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sym typeface="Wingdings" panose="05000000000000000000" pitchFamily="2" charset="2"/>
              </a:rPr>
              <a:t> </a:t>
            </a:r>
            <a:r>
              <a:rPr lang="en-GB" sz="2000" b="1" dirty="0">
                <a:solidFill>
                  <a:schemeClr val="bg1"/>
                </a:solidFill>
                <a:latin typeface="Century Gothic" panose="020B0502020202020204" pitchFamily="34" charset="0"/>
                <a:sym typeface="Wingdings" panose="05000000000000000000" pitchFamily="2" charset="2"/>
              </a:rPr>
              <a:t>l’</a:t>
            </a:r>
            <a:endParaRPr lang="en-GB" sz="2000" b="1" dirty="0">
              <a:solidFill>
                <a:schemeClr val="bg1"/>
              </a:solidFill>
              <a:latin typeface="Century Gothic" panose="020B0502020202020204" pitchFamily="34" charset="0"/>
            </a:endParaRPr>
          </a:p>
          <a:p>
            <a:pPr algn="ctr"/>
            <a:r>
              <a:rPr lang="en-GB" sz="2000"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ce</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sym typeface="Wingdings" panose="05000000000000000000" pitchFamily="2" charset="2"/>
              </a:rPr>
              <a:t> </a:t>
            </a:r>
            <a:r>
              <a:rPr lang="en-GB" sz="2000" b="1" dirty="0">
                <a:solidFill>
                  <a:schemeClr val="bg1"/>
                </a:solidFill>
                <a:latin typeface="Century Gothic" panose="020B0502020202020204" pitchFamily="34" charset="0"/>
                <a:sym typeface="Wingdings" panose="05000000000000000000" pitchFamily="2" charset="2"/>
              </a:rPr>
              <a:t>c’</a:t>
            </a:r>
          </a:p>
        </p:txBody>
      </p:sp>
      <p:sp>
        <p:nvSpPr>
          <p:cNvPr id="2" name="Rounded Rectangle 46">
            <a:extLst>
              <a:ext uri="{FF2B5EF4-FFF2-40B4-BE49-F238E27FC236}">
                <a16:creationId xmlns:a16="http://schemas.microsoft.com/office/drawing/2014/main" id="{495E5496-20FE-4C7D-8856-5795DE5C58D0}"/>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descr="A person wearing a suit and tie&#10;&#10;Description automatically generated">
            <a:extLst>
              <a:ext uri="{FF2B5EF4-FFF2-40B4-BE49-F238E27FC236}">
                <a16:creationId xmlns:a16="http://schemas.microsoft.com/office/drawing/2014/main" id="{C7629834-9E7E-438B-9B18-CB9C9201C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1192" y="546524"/>
            <a:ext cx="1368037" cy="1368037"/>
          </a:xfrm>
          <a:prstGeom prst="ellipse">
            <a:avLst/>
          </a:prstGeom>
        </p:spPr>
      </p:pic>
    </p:spTree>
    <p:extLst>
      <p:ext uri="{BB962C8B-B14F-4D97-AF65-F5344CB8AC3E}">
        <p14:creationId xmlns:p14="http://schemas.microsoft.com/office/powerpoint/2010/main" val="28584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37" grpId="0"/>
      <p:bldP spid="38" grpId="0"/>
      <p:bldP spid="39" grpId="0"/>
      <p:bldP spid="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F567EF-E3F6-0C46-A65A-3B9752EC80CE}"/>
              </a:ext>
            </a:extLst>
          </p:cNvPr>
          <p:cNvSpPr>
            <a:spLocks noGrp="1"/>
          </p:cNvSpPr>
          <p:nvPr>
            <p:ph type="title"/>
          </p:nvPr>
        </p:nvSpPr>
        <p:spPr>
          <a:xfrm>
            <a:off x="0" y="213557"/>
            <a:ext cx="4949688" cy="647577"/>
          </a:xfrm>
        </p:spPr>
        <p:txBody>
          <a:bodyPr>
            <a:normAutofit/>
          </a:bodyPr>
          <a:lstStyle/>
          <a:p>
            <a:r>
              <a:rPr lang="en-GB" sz="2800" b="1" dirty="0" err="1">
                <a:solidFill>
                  <a:prstClr val="white"/>
                </a:solidFill>
              </a:rPr>
              <a:t>C’est</a:t>
            </a:r>
            <a:r>
              <a:rPr lang="en-GB" sz="2800" b="1" dirty="0">
                <a:solidFill>
                  <a:prstClr val="white"/>
                </a:solidFill>
              </a:rPr>
              <a:t> quoi ? </a:t>
            </a:r>
            <a:r>
              <a:rPr lang="en-GB" sz="2800" b="1" dirty="0" err="1">
                <a:solidFill>
                  <a:prstClr val="white"/>
                </a:solidFill>
              </a:rPr>
              <a:t>C’est</a:t>
            </a:r>
            <a:r>
              <a:rPr lang="en-GB" sz="2800" b="1" dirty="0">
                <a:solidFill>
                  <a:prstClr val="white"/>
                </a:solidFill>
              </a:rPr>
              <a:t> qui ?</a:t>
            </a:r>
            <a:endParaRPr lang="en-US" sz="2800" dirty="0"/>
          </a:p>
        </p:txBody>
      </p:sp>
      <p:sp>
        <p:nvSpPr>
          <p:cNvPr id="4" name="TextBox 3">
            <a:extLst>
              <a:ext uri="{FF2B5EF4-FFF2-40B4-BE49-F238E27FC236}">
                <a16:creationId xmlns:a16="http://schemas.microsoft.com/office/drawing/2014/main" id="{A69D42CC-5878-4963-801B-E443F32D3CEC}"/>
              </a:ext>
            </a:extLst>
          </p:cNvPr>
          <p:cNvSpPr txBox="1"/>
          <p:nvPr/>
        </p:nvSpPr>
        <p:spPr>
          <a:xfrm>
            <a:off x="-1" y="1296322"/>
            <a:ext cx="118029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and Sophie are playing a guessing game. Complete the questions.</a:t>
            </a:r>
          </a:p>
        </p:txBody>
      </p:sp>
      <p:graphicFrame>
        <p:nvGraphicFramePr>
          <p:cNvPr id="7" name="Table 6">
            <a:extLst>
              <a:ext uri="{FF2B5EF4-FFF2-40B4-BE49-F238E27FC236}">
                <a16:creationId xmlns:a16="http://schemas.microsoft.com/office/drawing/2014/main" id="{959451BF-D2B6-4034-B5BC-E31DAB9EA5AF}"/>
              </a:ext>
            </a:extLst>
          </p:cNvPr>
          <p:cNvGraphicFramePr>
            <a:graphicFrameLocks noGrp="1"/>
          </p:cNvGraphicFramePr>
          <p:nvPr>
            <p:extLst>
              <p:ext uri="{D42A27DB-BD31-4B8C-83A1-F6EECF244321}">
                <p14:modId xmlns:p14="http://schemas.microsoft.com/office/powerpoint/2010/main" val="1256443750"/>
              </p:ext>
            </p:extLst>
          </p:nvPr>
        </p:nvGraphicFramePr>
        <p:xfrm>
          <a:off x="155999" y="1887613"/>
          <a:ext cx="11880000" cy="3200400"/>
        </p:xfrm>
        <a:graphic>
          <a:graphicData uri="http://schemas.openxmlformats.org/drawingml/2006/table">
            <a:tbl>
              <a:tblPr firstRow="1" bandRow="1">
                <a:tableStyleId>{16D9F66E-5EB9-4882-86FB-DCBF35E3C3E4}</a:tableStyleId>
              </a:tblPr>
              <a:tblGrid>
                <a:gridCol w="720000">
                  <a:extLst>
                    <a:ext uri="{9D8B030D-6E8A-4147-A177-3AD203B41FA5}">
                      <a16:colId xmlns:a16="http://schemas.microsoft.com/office/drawing/2014/main" val="785019939"/>
                    </a:ext>
                  </a:extLst>
                </a:gridCol>
                <a:gridCol w="2520000">
                  <a:extLst>
                    <a:ext uri="{9D8B030D-6E8A-4147-A177-3AD203B41FA5}">
                      <a16:colId xmlns:a16="http://schemas.microsoft.com/office/drawing/2014/main" val="3421120317"/>
                    </a:ext>
                  </a:extLst>
                </a:gridCol>
                <a:gridCol w="4320000">
                  <a:extLst>
                    <a:ext uri="{9D8B030D-6E8A-4147-A177-3AD203B41FA5}">
                      <a16:colId xmlns:a16="http://schemas.microsoft.com/office/drawing/2014/main" val="1261998365"/>
                    </a:ext>
                  </a:extLst>
                </a:gridCol>
                <a:gridCol w="4320000">
                  <a:extLst>
                    <a:ext uri="{9D8B030D-6E8A-4147-A177-3AD203B41FA5}">
                      <a16:colId xmlns:a16="http://schemas.microsoft.com/office/drawing/2014/main" val="778109770"/>
                    </a:ext>
                  </a:extLst>
                </a:gridCol>
              </a:tblGrid>
              <a:tr h="370840">
                <a:tc>
                  <a:txBody>
                    <a:bodyPr/>
                    <a:lstStyle/>
                    <a:p>
                      <a:pPr algn="ctr"/>
                      <a:endParaRPr lang="en-GB" sz="2400" b="1" dirty="0">
                        <a:solidFill>
                          <a:srgbClr val="0055A5"/>
                        </a:solidFill>
                        <a:latin typeface="Century Gothic" panose="020B0502020202020204" pitchFamily="34" charset="0"/>
                      </a:endParaRPr>
                    </a:p>
                  </a:txBody>
                  <a:tcPr anchor="ctr"/>
                </a:tc>
                <a:tc>
                  <a:txBody>
                    <a:bodyPr/>
                    <a:lstStyle/>
                    <a:p>
                      <a:pPr algn="l"/>
                      <a:endParaRPr lang="en-GB" sz="2400" dirty="0">
                        <a:solidFill>
                          <a:srgbClr val="0055A5"/>
                        </a:solidFill>
                        <a:latin typeface="Century Gothic" panose="020B0502020202020204" pitchFamily="34" charset="0"/>
                      </a:endParaRPr>
                    </a:p>
                  </a:txBody>
                  <a:tcPr anchor="ctr"/>
                </a:tc>
                <a:tc>
                  <a:txBody>
                    <a:bodyPr/>
                    <a:lstStyle/>
                    <a:p>
                      <a:pPr algn="ctr"/>
                      <a:r>
                        <a:rPr lang="en-GB" sz="2400" dirty="0">
                          <a:solidFill>
                            <a:srgbClr val="0055A5"/>
                          </a:solidFill>
                        </a:rPr>
                        <a:t>A</a:t>
                      </a:r>
                      <a:endParaRPr lang="en-GB" sz="2400" dirty="0">
                        <a:solidFill>
                          <a:srgbClr val="0055A5"/>
                        </a:solidFill>
                        <a:latin typeface="Century Gothic" panose="020B0502020202020204" pitchFamily="34" charset="0"/>
                      </a:endParaRPr>
                    </a:p>
                  </a:txBody>
                  <a:tcPr anchor="ctr"/>
                </a:tc>
                <a:tc>
                  <a:txBody>
                    <a:bodyPr/>
                    <a:lstStyle/>
                    <a:p>
                      <a:pPr algn="ctr"/>
                      <a:r>
                        <a:rPr lang="en-GB" sz="2400" dirty="0">
                          <a:solidFill>
                            <a:srgbClr val="0055A5"/>
                          </a:solidFill>
                        </a:rPr>
                        <a:t>B</a:t>
                      </a:r>
                      <a:endParaRPr lang="en-GB" sz="2400" dirty="0">
                        <a:solidFill>
                          <a:srgbClr val="0055A5"/>
                        </a:solidFill>
                        <a:latin typeface="Century Gothic" panose="020B0502020202020204" pitchFamily="34" charset="0"/>
                      </a:endParaRPr>
                    </a:p>
                  </a:txBody>
                  <a:tcPr anchor="ctr"/>
                </a:tc>
                <a:extLst>
                  <a:ext uri="{0D108BD9-81ED-4DB2-BD59-A6C34878D82A}">
                    <a16:rowId xmlns:a16="http://schemas.microsoft.com/office/drawing/2014/main" val="2260235726"/>
                  </a:ext>
                </a:extLst>
              </a:tr>
              <a:tr h="370840">
                <a:tc>
                  <a:txBody>
                    <a:bodyPr/>
                    <a:lstStyle/>
                    <a:p>
                      <a:pPr algn="ctr"/>
                      <a:r>
                        <a:rPr lang="en-GB" sz="2400" b="1" dirty="0">
                          <a:solidFill>
                            <a:srgbClr val="0055A5"/>
                          </a:solidFill>
                        </a:rPr>
                        <a:t>1</a:t>
                      </a:r>
                      <a:endParaRPr lang="en-GB" sz="2400" b="1" dirty="0">
                        <a:solidFill>
                          <a:srgbClr val="0055A5"/>
                        </a:solidFill>
                        <a:latin typeface="Century Gothic" panose="020B0502020202020204" pitchFamily="34" charset="0"/>
                      </a:endParaRPr>
                    </a:p>
                  </a:txBody>
                  <a:tcPr anchor="ctr"/>
                </a:tc>
                <a:tc>
                  <a:txBody>
                    <a:bodyPr/>
                    <a:lstStyle/>
                    <a:p>
                      <a:pPr algn="l"/>
                      <a:r>
                        <a:rPr lang="en-GB" sz="2400" dirty="0">
                          <a:solidFill>
                            <a:srgbClr val="002060"/>
                          </a:solidFill>
                        </a:rPr>
                        <a:t>Tu </a:t>
                      </a:r>
                      <a:r>
                        <a:rPr lang="en-GB" sz="2400" dirty="0" err="1">
                          <a:solidFill>
                            <a:srgbClr val="002060"/>
                          </a:solidFill>
                        </a:rPr>
                        <a:t>penses</a:t>
                      </a:r>
                      <a:r>
                        <a:rPr lang="en-GB" sz="2400" dirty="0">
                          <a:solidFill>
                            <a:srgbClr val="002060"/>
                          </a:solidFill>
                        </a:rPr>
                        <a:t> à</a:t>
                      </a:r>
                      <a:endParaRPr lang="en-GB" sz="2400" dirty="0">
                        <a:solidFill>
                          <a:srgbClr val="002060"/>
                        </a:solidFill>
                        <a:latin typeface="Century Gothic" panose="020B0502020202020204" pitchFamily="34" charset="0"/>
                      </a:endParaRPr>
                    </a:p>
                  </a:txBody>
                  <a:tcPr anchor="ctr"/>
                </a:tc>
                <a:tc>
                  <a:txBody>
                    <a:bodyPr/>
                    <a:lstStyle/>
                    <a:p>
                      <a:pPr algn="l"/>
                      <a:r>
                        <a:rPr lang="en-GB" sz="2400" b="1" dirty="0">
                          <a:solidFill>
                            <a:srgbClr val="002060"/>
                          </a:solidFill>
                        </a:rPr>
                        <a:t>un </a:t>
                      </a:r>
                      <a:r>
                        <a:rPr lang="en-GB" sz="2400" b="1" dirty="0" err="1">
                          <a:solidFill>
                            <a:srgbClr val="002060"/>
                          </a:solidFill>
                        </a:rPr>
                        <a:t>poème</a:t>
                      </a:r>
                      <a:r>
                        <a:rPr lang="en-GB" sz="2400" b="1" dirty="0">
                          <a:solidFill>
                            <a:srgbClr val="002060"/>
                          </a:solidFill>
                        </a:rPr>
                        <a:t> triste ?</a:t>
                      </a:r>
                      <a:endParaRPr lang="en-GB" sz="2400" b="1" dirty="0">
                        <a:solidFill>
                          <a:srgbClr val="002060"/>
                        </a:solidFill>
                        <a:latin typeface="Century Gothic" panose="020B0502020202020204" pitchFamily="34" charset="0"/>
                      </a:endParaRPr>
                    </a:p>
                  </a:txBody>
                  <a:tcPr anchor="ctr"/>
                </a:tc>
                <a:tc>
                  <a:txBody>
                    <a:bodyPr/>
                    <a:lstStyle/>
                    <a:p>
                      <a:pPr algn="l"/>
                      <a:r>
                        <a:rPr lang="en-GB" sz="2400" b="1" dirty="0" err="1">
                          <a:solidFill>
                            <a:srgbClr val="002060"/>
                          </a:solidFill>
                        </a:rPr>
                        <a:t>c’est</a:t>
                      </a:r>
                      <a:r>
                        <a:rPr lang="en-GB" sz="2400" b="1" dirty="0">
                          <a:solidFill>
                            <a:srgbClr val="002060"/>
                          </a:solidFill>
                        </a:rPr>
                        <a:t> triste ?</a:t>
                      </a:r>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695272331"/>
                  </a:ext>
                </a:extLst>
              </a:tr>
              <a:tr h="370840">
                <a:tc>
                  <a:txBody>
                    <a:bodyPr/>
                    <a:lstStyle/>
                    <a:p>
                      <a:pPr algn="ctr"/>
                      <a:r>
                        <a:rPr lang="en-GB" sz="2400" b="1" dirty="0">
                          <a:solidFill>
                            <a:srgbClr val="0055A5"/>
                          </a:solidFill>
                        </a:rPr>
                        <a:t>2</a:t>
                      </a:r>
                      <a:endParaRPr lang="en-GB" sz="2400" b="1" dirty="0">
                        <a:solidFill>
                          <a:srgbClr val="0055A5"/>
                        </a:solidFill>
                        <a:latin typeface="Century Gothic" panose="020B0502020202020204" pitchFamily="34" charset="0"/>
                      </a:endParaRPr>
                    </a:p>
                  </a:txBody>
                  <a:tcPr anchor="ctr"/>
                </a:tc>
                <a:tc>
                  <a:txBody>
                    <a:bodyPr/>
                    <a:lstStyle/>
                    <a:p>
                      <a:pPr algn="l"/>
                      <a:r>
                        <a:rPr lang="en-GB" sz="2400" dirty="0">
                          <a:solidFill>
                            <a:srgbClr val="002060"/>
                          </a:solidFill>
                        </a:rPr>
                        <a:t>Tu </a:t>
                      </a:r>
                      <a:r>
                        <a:rPr lang="en-GB" sz="2400" dirty="0" err="1">
                          <a:solidFill>
                            <a:srgbClr val="002060"/>
                          </a:solidFill>
                        </a:rPr>
                        <a:t>penses</a:t>
                      </a:r>
                      <a:r>
                        <a:rPr lang="en-GB" sz="2400" dirty="0">
                          <a:solidFill>
                            <a:srgbClr val="002060"/>
                          </a:solidFill>
                        </a:rPr>
                        <a:t> à </a:t>
                      </a:r>
                      <a:endParaRPr lang="en-GB" sz="2400" dirty="0">
                        <a:solidFill>
                          <a:srgbClr val="002060"/>
                        </a:solidFill>
                        <a:latin typeface="Century Gothic" panose="020B0502020202020204" pitchFamily="34" charset="0"/>
                      </a:endParaRPr>
                    </a:p>
                  </a:txBody>
                  <a:tcPr anchor="ctr"/>
                </a:tc>
                <a:tc>
                  <a:txBody>
                    <a:bodyPr/>
                    <a:lstStyle/>
                    <a:p>
                      <a:pPr algn="l"/>
                      <a:r>
                        <a:rPr lang="en-GB" sz="2400" b="1" dirty="0" err="1">
                          <a:solidFill>
                            <a:srgbClr val="002060"/>
                          </a:solidFill>
                        </a:rPr>
                        <a:t>elle</a:t>
                      </a:r>
                      <a:r>
                        <a:rPr lang="en-GB" sz="2400" b="1" dirty="0">
                          <a:solidFill>
                            <a:srgbClr val="002060"/>
                          </a:solidFill>
                        </a:rPr>
                        <a:t> </a:t>
                      </a:r>
                      <a:r>
                        <a:rPr lang="en-GB" sz="2400" b="1" dirty="0" err="1">
                          <a:solidFill>
                            <a:srgbClr val="002060"/>
                          </a:solidFill>
                        </a:rPr>
                        <a:t>est</a:t>
                      </a:r>
                      <a:r>
                        <a:rPr lang="en-GB" sz="2400" b="1" dirty="0">
                          <a:solidFill>
                            <a:srgbClr val="002060"/>
                          </a:solidFill>
                        </a:rPr>
                        <a:t> </a:t>
                      </a:r>
                      <a:r>
                        <a:rPr lang="en-GB" sz="2400" b="1" dirty="0" err="1">
                          <a:solidFill>
                            <a:srgbClr val="002060"/>
                          </a:solidFill>
                        </a:rPr>
                        <a:t>française</a:t>
                      </a:r>
                      <a:r>
                        <a:rPr lang="ja-JP" altLang="en-US" sz="2400" b="1" dirty="0">
                          <a:solidFill>
                            <a:srgbClr val="002060"/>
                          </a:solidFill>
                        </a:rPr>
                        <a:t> </a:t>
                      </a:r>
                      <a:r>
                        <a:rPr lang="en-GB" altLang="ja-JP" sz="2400" b="1" dirty="0">
                          <a:solidFill>
                            <a:srgbClr val="002060"/>
                          </a:solidFill>
                        </a:rPr>
                        <a:t>?</a:t>
                      </a:r>
                      <a:endParaRPr lang="en-GB" sz="2400" b="1" dirty="0">
                        <a:solidFill>
                          <a:srgbClr val="002060"/>
                        </a:solidFill>
                        <a:latin typeface="Century Gothic" panose="020B0502020202020204" pitchFamily="34" charset="0"/>
                      </a:endParaRPr>
                    </a:p>
                  </a:txBody>
                  <a:tcPr anchor="ctr"/>
                </a:tc>
                <a:tc>
                  <a:txBody>
                    <a:bodyPr/>
                    <a:lstStyle/>
                    <a:p>
                      <a:pPr algn="l"/>
                      <a:r>
                        <a:rPr lang="en-GB" sz="2400" b="1" dirty="0" err="1">
                          <a:solidFill>
                            <a:srgbClr val="002060"/>
                          </a:solidFill>
                        </a:rPr>
                        <a:t>une</a:t>
                      </a:r>
                      <a:r>
                        <a:rPr lang="en-GB" sz="2400" b="1" dirty="0">
                          <a:solidFill>
                            <a:srgbClr val="002060"/>
                          </a:solidFill>
                        </a:rPr>
                        <a:t> </a:t>
                      </a:r>
                      <a:r>
                        <a:rPr lang="en-GB" sz="2400" b="1" dirty="0" err="1">
                          <a:solidFill>
                            <a:srgbClr val="002060"/>
                          </a:solidFill>
                        </a:rPr>
                        <a:t>poète</a:t>
                      </a:r>
                      <a:r>
                        <a:rPr lang="en-GB" sz="2400" b="1" dirty="0">
                          <a:solidFill>
                            <a:srgbClr val="002060"/>
                          </a:solidFill>
                        </a:rPr>
                        <a:t> </a:t>
                      </a:r>
                      <a:r>
                        <a:rPr lang="en-GB" sz="2400" b="1" dirty="0" err="1">
                          <a:solidFill>
                            <a:srgbClr val="002060"/>
                          </a:solidFill>
                        </a:rPr>
                        <a:t>française</a:t>
                      </a:r>
                      <a:r>
                        <a:rPr lang="en-GB" sz="2400" b="1" dirty="0">
                          <a:solidFill>
                            <a:srgbClr val="002060"/>
                          </a:solidFill>
                        </a:rPr>
                        <a:t> ?</a:t>
                      </a:r>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281962347"/>
                  </a:ext>
                </a:extLst>
              </a:tr>
              <a:tr h="370840">
                <a:tc>
                  <a:txBody>
                    <a:bodyPr/>
                    <a:lstStyle/>
                    <a:p>
                      <a:pPr algn="ctr"/>
                      <a:r>
                        <a:rPr lang="en-GB" sz="2400" b="1" dirty="0">
                          <a:solidFill>
                            <a:srgbClr val="0055A5"/>
                          </a:solidFill>
                        </a:rPr>
                        <a:t>3</a:t>
                      </a:r>
                      <a:endParaRPr lang="en-GB" sz="2400" b="1" dirty="0">
                        <a:solidFill>
                          <a:srgbClr val="0055A5"/>
                        </a:solidFill>
                        <a:latin typeface="Century Gothic" panose="020B0502020202020204" pitchFamily="34" charset="0"/>
                      </a:endParaRPr>
                    </a:p>
                  </a:txBody>
                  <a:tcPr anchor="ctr"/>
                </a:tc>
                <a:tc>
                  <a:txBody>
                    <a:bodyPr/>
                    <a:lstStyle/>
                    <a:p>
                      <a:pPr algn="l"/>
                      <a:r>
                        <a:rPr lang="en-GB" sz="2400" dirty="0">
                          <a:solidFill>
                            <a:srgbClr val="002060"/>
                          </a:solidFill>
                        </a:rPr>
                        <a:t>Tu </a:t>
                      </a:r>
                      <a:r>
                        <a:rPr lang="en-GB" sz="2400" dirty="0" err="1">
                          <a:solidFill>
                            <a:srgbClr val="002060"/>
                          </a:solidFill>
                        </a:rPr>
                        <a:t>penses</a:t>
                      </a:r>
                      <a:r>
                        <a:rPr lang="en-GB" sz="2400" dirty="0">
                          <a:solidFill>
                            <a:srgbClr val="002060"/>
                          </a:solidFill>
                        </a:rPr>
                        <a:t> </a:t>
                      </a:r>
                      <a:r>
                        <a:rPr lang="en-GB" sz="2400" dirty="0" err="1">
                          <a:solidFill>
                            <a:srgbClr val="002060"/>
                          </a:solidFill>
                        </a:rPr>
                        <a:t>qu</a:t>
                      </a:r>
                      <a:r>
                        <a:rPr lang="en-GB" sz="2400" dirty="0">
                          <a:solidFill>
                            <a:srgbClr val="002060"/>
                          </a:solidFill>
                        </a:rPr>
                        <a:t>’</a:t>
                      </a:r>
                      <a:endParaRPr lang="en-GB" sz="2400" dirty="0">
                        <a:solidFill>
                          <a:srgbClr val="002060"/>
                        </a:solidFill>
                        <a:latin typeface="Century Gothic" panose="020B0502020202020204" pitchFamily="34" charset="0"/>
                      </a:endParaRPr>
                    </a:p>
                  </a:txBody>
                  <a:tcPr anchor="ctr"/>
                </a:tc>
                <a:tc>
                  <a:txBody>
                    <a:bodyPr/>
                    <a:lstStyle/>
                    <a:p>
                      <a:pPr algn="l"/>
                      <a:r>
                        <a:rPr lang="en-GB" sz="2400" b="1" dirty="0">
                          <a:solidFill>
                            <a:srgbClr val="002060"/>
                          </a:solidFill>
                        </a:rPr>
                        <a:t>un homme </a:t>
                      </a:r>
                      <a:r>
                        <a:rPr lang="en-GB" sz="2400" b="1" dirty="0" err="1">
                          <a:solidFill>
                            <a:srgbClr val="002060"/>
                          </a:solidFill>
                        </a:rPr>
                        <a:t>anglais</a:t>
                      </a:r>
                      <a:r>
                        <a:rPr lang="en-GB" sz="2400" b="1" dirty="0">
                          <a:solidFill>
                            <a:srgbClr val="002060"/>
                          </a:solidFill>
                        </a:rPr>
                        <a:t> ? </a:t>
                      </a:r>
                      <a:endParaRPr lang="en-GB" sz="2400" b="1" dirty="0">
                        <a:solidFill>
                          <a:srgbClr val="002060"/>
                        </a:solidFill>
                        <a:latin typeface="Century Gothic" panose="020B0502020202020204" pitchFamily="34" charset="0"/>
                      </a:endParaRPr>
                    </a:p>
                  </a:txBody>
                  <a:tcPr anchor="ctr"/>
                </a:tc>
                <a:tc>
                  <a:txBody>
                    <a:bodyPr/>
                    <a:lstStyle/>
                    <a:p>
                      <a:pPr algn="l"/>
                      <a:r>
                        <a:rPr lang="en-GB" sz="2400" b="1" dirty="0" err="1">
                          <a:solidFill>
                            <a:srgbClr val="002060"/>
                          </a:solidFill>
                        </a:rPr>
                        <a:t>il</a:t>
                      </a:r>
                      <a:r>
                        <a:rPr lang="en-GB" sz="2400" b="1" dirty="0">
                          <a:solidFill>
                            <a:srgbClr val="002060"/>
                          </a:solidFill>
                        </a:rPr>
                        <a:t> </a:t>
                      </a:r>
                      <a:r>
                        <a:rPr lang="en-GB" sz="2400" b="1" dirty="0" err="1">
                          <a:solidFill>
                            <a:srgbClr val="002060"/>
                          </a:solidFill>
                        </a:rPr>
                        <a:t>est</a:t>
                      </a:r>
                      <a:r>
                        <a:rPr lang="en-GB" sz="2400" b="1" dirty="0">
                          <a:solidFill>
                            <a:srgbClr val="002060"/>
                          </a:solidFill>
                        </a:rPr>
                        <a:t> </a:t>
                      </a:r>
                      <a:r>
                        <a:rPr lang="en-GB" sz="2400" b="1" dirty="0" err="1">
                          <a:solidFill>
                            <a:srgbClr val="002060"/>
                          </a:solidFill>
                        </a:rPr>
                        <a:t>anglais</a:t>
                      </a:r>
                      <a:r>
                        <a:rPr lang="en-GB" sz="2400" b="1" dirty="0">
                          <a:solidFill>
                            <a:srgbClr val="002060"/>
                          </a:solidFill>
                        </a:rPr>
                        <a:t> ?</a:t>
                      </a:r>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562465193"/>
                  </a:ext>
                </a:extLst>
              </a:tr>
              <a:tr h="370840">
                <a:tc>
                  <a:txBody>
                    <a:bodyPr/>
                    <a:lstStyle/>
                    <a:p>
                      <a:pPr algn="ctr"/>
                      <a:r>
                        <a:rPr lang="en-GB" sz="2400" b="1" dirty="0">
                          <a:solidFill>
                            <a:srgbClr val="0055A5"/>
                          </a:solidFill>
                        </a:rPr>
                        <a:t>4</a:t>
                      </a:r>
                      <a:endParaRPr lang="en-GB" sz="2400" b="1" dirty="0">
                        <a:solidFill>
                          <a:srgbClr val="0055A5"/>
                        </a:solidFill>
                        <a:latin typeface="Century Gothic" panose="020B0502020202020204" pitchFamily="34" charset="0"/>
                      </a:endParaRPr>
                    </a:p>
                  </a:txBody>
                  <a:tcPr anchor="ctr"/>
                </a:tc>
                <a:tc>
                  <a:txBody>
                    <a:bodyPr/>
                    <a:lstStyle/>
                    <a:p>
                      <a:pPr algn="l"/>
                      <a:r>
                        <a:rPr lang="en-GB" sz="2400" dirty="0">
                          <a:solidFill>
                            <a:srgbClr val="002060"/>
                          </a:solidFill>
                        </a:rPr>
                        <a:t>Tu </a:t>
                      </a:r>
                      <a:r>
                        <a:rPr lang="en-GB" sz="2400" dirty="0" err="1">
                          <a:solidFill>
                            <a:srgbClr val="002060"/>
                          </a:solidFill>
                        </a:rPr>
                        <a:t>penses</a:t>
                      </a:r>
                      <a:r>
                        <a:rPr lang="en-GB" sz="2400" dirty="0">
                          <a:solidFill>
                            <a:srgbClr val="002060"/>
                          </a:solidFill>
                        </a:rPr>
                        <a:t> </a:t>
                      </a:r>
                      <a:r>
                        <a:rPr lang="en-GB" sz="2400" dirty="0" err="1">
                          <a:solidFill>
                            <a:srgbClr val="002060"/>
                          </a:solidFill>
                        </a:rPr>
                        <a:t>qu</a:t>
                      </a:r>
                      <a:r>
                        <a:rPr lang="en-GB" sz="2400" dirty="0">
                          <a:solidFill>
                            <a:srgbClr val="002060"/>
                          </a:solidFill>
                        </a:rPr>
                        <a:t>’</a:t>
                      </a:r>
                      <a:endParaRPr lang="en-GB" sz="2400" dirty="0">
                        <a:solidFill>
                          <a:srgbClr val="002060"/>
                        </a:solidFill>
                        <a:latin typeface="Century Gothic" panose="020B0502020202020204" pitchFamily="34" charset="0"/>
                      </a:endParaRPr>
                    </a:p>
                  </a:txBody>
                  <a:tcPr anchor="ctr"/>
                </a:tc>
                <a:tc>
                  <a:txBody>
                    <a:bodyPr/>
                    <a:lstStyle/>
                    <a:p>
                      <a:pPr algn="l"/>
                      <a:r>
                        <a:rPr lang="en-GB" sz="2400" b="1" dirty="0">
                          <a:solidFill>
                            <a:srgbClr val="002060"/>
                          </a:solidFill>
                        </a:rPr>
                        <a:t>Un chanteur excellent ?</a:t>
                      </a:r>
                      <a:endParaRPr lang="en-GB" sz="2400" b="1" dirty="0">
                        <a:solidFill>
                          <a:srgbClr val="002060"/>
                        </a:solidFill>
                        <a:latin typeface="Century Gothic" panose="020B0502020202020204" pitchFamily="34" charset="0"/>
                      </a:endParaRPr>
                    </a:p>
                  </a:txBody>
                  <a:tcPr anchor="ctr"/>
                </a:tc>
                <a:tc>
                  <a:txBody>
                    <a:bodyPr/>
                    <a:lstStyle/>
                    <a:p>
                      <a:pPr algn="l"/>
                      <a:r>
                        <a:rPr lang="en-GB" sz="2400" b="1" dirty="0" err="1">
                          <a:solidFill>
                            <a:srgbClr val="002060"/>
                          </a:solidFill>
                        </a:rPr>
                        <a:t>il</a:t>
                      </a:r>
                      <a:r>
                        <a:rPr lang="en-GB" sz="2400" b="1" dirty="0">
                          <a:solidFill>
                            <a:srgbClr val="002060"/>
                          </a:solidFill>
                        </a:rPr>
                        <a:t> </a:t>
                      </a:r>
                      <a:r>
                        <a:rPr lang="en-GB" sz="2400" b="1" dirty="0" err="1">
                          <a:solidFill>
                            <a:srgbClr val="002060"/>
                          </a:solidFill>
                        </a:rPr>
                        <a:t>est</a:t>
                      </a:r>
                      <a:r>
                        <a:rPr lang="en-GB" sz="2400" b="1" dirty="0">
                          <a:solidFill>
                            <a:srgbClr val="002060"/>
                          </a:solidFill>
                        </a:rPr>
                        <a:t> excellent ?</a:t>
                      </a:r>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9740210"/>
                  </a:ext>
                </a:extLst>
              </a:tr>
              <a:tr h="370840">
                <a:tc>
                  <a:txBody>
                    <a:bodyPr/>
                    <a:lstStyle/>
                    <a:p>
                      <a:pPr algn="ctr"/>
                      <a:r>
                        <a:rPr lang="en-GB" sz="2400" b="1" dirty="0">
                          <a:solidFill>
                            <a:srgbClr val="0055A5"/>
                          </a:solidFill>
                        </a:rPr>
                        <a:t>5</a:t>
                      </a:r>
                      <a:endParaRPr lang="en-GB" sz="2400" b="1" dirty="0">
                        <a:solidFill>
                          <a:srgbClr val="0055A5"/>
                        </a:solidFill>
                        <a:latin typeface="Century Gothic" panose="020B0502020202020204" pitchFamily="34" charset="0"/>
                      </a:endParaRPr>
                    </a:p>
                  </a:txBody>
                  <a:tcPr anchor="ctr"/>
                </a:tc>
                <a:tc>
                  <a:txBody>
                    <a:bodyPr/>
                    <a:lstStyle/>
                    <a:p>
                      <a:pPr algn="l"/>
                      <a:r>
                        <a:rPr lang="en-GB" sz="2400" dirty="0">
                          <a:solidFill>
                            <a:srgbClr val="002060"/>
                          </a:solidFill>
                        </a:rPr>
                        <a:t>Tu </a:t>
                      </a:r>
                      <a:r>
                        <a:rPr lang="en-GB" sz="2400" dirty="0" err="1">
                          <a:solidFill>
                            <a:srgbClr val="002060"/>
                          </a:solidFill>
                        </a:rPr>
                        <a:t>penses</a:t>
                      </a:r>
                      <a:r>
                        <a:rPr lang="en-GB" sz="2400" dirty="0">
                          <a:solidFill>
                            <a:srgbClr val="002060"/>
                          </a:solidFill>
                        </a:rPr>
                        <a:t> à</a:t>
                      </a:r>
                      <a:endParaRPr lang="en-GB" sz="2400" dirty="0">
                        <a:solidFill>
                          <a:srgbClr val="002060"/>
                        </a:solidFill>
                        <a:latin typeface="Century Gothic" panose="020B0502020202020204" pitchFamily="34" charset="0"/>
                      </a:endParaRPr>
                    </a:p>
                  </a:txBody>
                  <a:tcPr anchor="ctr"/>
                </a:tc>
                <a:tc>
                  <a:txBody>
                    <a:bodyPr/>
                    <a:lstStyle/>
                    <a:p>
                      <a:pPr algn="l"/>
                      <a:r>
                        <a:rPr lang="en-GB" sz="2400" b="1" dirty="0" err="1">
                          <a:solidFill>
                            <a:srgbClr val="002060"/>
                          </a:solidFill>
                        </a:rPr>
                        <a:t>c’est</a:t>
                      </a:r>
                      <a:r>
                        <a:rPr lang="en-GB" sz="2400" b="1" dirty="0">
                          <a:solidFill>
                            <a:srgbClr val="002060"/>
                          </a:solidFill>
                        </a:rPr>
                        <a:t> jaune ?</a:t>
                      </a:r>
                      <a:endParaRPr lang="en-GB" sz="2400" b="1" dirty="0">
                        <a:solidFill>
                          <a:srgbClr val="002060"/>
                        </a:solidFill>
                        <a:latin typeface="Century Gothic" panose="020B0502020202020204" pitchFamily="34" charset="0"/>
                      </a:endParaRPr>
                    </a:p>
                  </a:txBody>
                  <a:tcPr anchor="ctr"/>
                </a:tc>
                <a:tc>
                  <a:txBody>
                    <a:bodyPr/>
                    <a:lstStyle/>
                    <a:p>
                      <a:pPr algn="l"/>
                      <a:r>
                        <a:rPr lang="en-GB" sz="2400" b="1" dirty="0">
                          <a:solidFill>
                            <a:srgbClr val="002060"/>
                          </a:solidFill>
                        </a:rPr>
                        <a:t>un portable jaune?</a:t>
                      </a:r>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31816165"/>
                  </a:ext>
                </a:extLst>
              </a:tr>
              <a:tr h="370840">
                <a:tc>
                  <a:txBody>
                    <a:bodyPr/>
                    <a:lstStyle/>
                    <a:p>
                      <a:pPr algn="ctr"/>
                      <a:r>
                        <a:rPr lang="en-GB" sz="2400" b="1" dirty="0">
                          <a:solidFill>
                            <a:srgbClr val="0055A5"/>
                          </a:solidFill>
                        </a:rPr>
                        <a:t>6</a:t>
                      </a:r>
                      <a:endParaRPr lang="en-GB" sz="2400" b="1" dirty="0">
                        <a:solidFill>
                          <a:srgbClr val="0055A5"/>
                        </a:solidFill>
                        <a:latin typeface="Century Gothic" panose="020B0502020202020204" pitchFamily="34" charset="0"/>
                      </a:endParaRPr>
                    </a:p>
                  </a:txBody>
                  <a:tcPr anchor="ctr"/>
                </a:tc>
                <a:tc>
                  <a:txBody>
                    <a:bodyPr/>
                    <a:lstStyle/>
                    <a:p>
                      <a:pPr algn="l"/>
                      <a:r>
                        <a:rPr lang="en-GB" sz="2400" dirty="0">
                          <a:solidFill>
                            <a:srgbClr val="002060"/>
                          </a:solidFill>
                        </a:rPr>
                        <a:t>Tu </a:t>
                      </a:r>
                      <a:r>
                        <a:rPr lang="en-GB" sz="2400" dirty="0" err="1">
                          <a:solidFill>
                            <a:srgbClr val="002060"/>
                          </a:solidFill>
                        </a:rPr>
                        <a:t>penses</a:t>
                      </a:r>
                      <a:r>
                        <a:rPr lang="en-GB" sz="2400" dirty="0">
                          <a:solidFill>
                            <a:srgbClr val="002060"/>
                          </a:solidFill>
                        </a:rPr>
                        <a:t> </a:t>
                      </a:r>
                      <a:r>
                        <a:rPr lang="en-GB" sz="2400" dirty="0" err="1">
                          <a:solidFill>
                            <a:srgbClr val="002060"/>
                          </a:solidFill>
                        </a:rPr>
                        <a:t>qu</a:t>
                      </a:r>
                      <a:r>
                        <a:rPr lang="en-GB" sz="2400" dirty="0">
                          <a:solidFill>
                            <a:srgbClr val="002060"/>
                          </a:solidFill>
                        </a:rPr>
                        <a:t>’</a:t>
                      </a:r>
                      <a:endParaRPr lang="en-GB" sz="2400" dirty="0">
                        <a:solidFill>
                          <a:srgbClr val="002060"/>
                        </a:solidFill>
                        <a:latin typeface="Century Gothic" panose="020B0502020202020204" pitchFamily="34" charset="0"/>
                      </a:endParaRPr>
                    </a:p>
                  </a:txBody>
                  <a:tcPr anchor="ctr"/>
                </a:tc>
                <a:tc>
                  <a:txBody>
                    <a:bodyPr/>
                    <a:lstStyle/>
                    <a:p>
                      <a:pPr algn="l"/>
                      <a:r>
                        <a:rPr lang="en-GB" sz="2400" b="1" dirty="0" err="1">
                          <a:solidFill>
                            <a:srgbClr val="002060"/>
                          </a:solidFill>
                        </a:rPr>
                        <a:t>il</a:t>
                      </a:r>
                      <a:r>
                        <a:rPr lang="en-GB" sz="2400" b="1" dirty="0">
                          <a:solidFill>
                            <a:srgbClr val="002060"/>
                          </a:solidFill>
                        </a:rPr>
                        <a:t> </a:t>
                      </a:r>
                      <a:r>
                        <a:rPr lang="en-GB" sz="2400" b="1" dirty="0" err="1">
                          <a:solidFill>
                            <a:srgbClr val="002060"/>
                          </a:solidFill>
                        </a:rPr>
                        <a:t>est</a:t>
                      </a:r>
                      <a:r>
                        <a:rPr lang="en-GB" sz="2400" b="1" dirty="0">
                          <a:solidFill>
                            <a:srgbClr val="002060"/>
                          </a:solidFill>
                        </a:rPr>
                        <a:t> </a:t>
                      </a:r>
                      <a:r>
                        <a:rPr lang="en-GB" sz="2400" b="1" dirty="0" err="1">
                          <a:solidFill>
                            <a:srgbClr val="002060"/>
                          </a:solidFill>
                        </a:rPr>
                        <a:t>méchant</a:t>
                      </a:r>
                      <a:r>
                        <a:rPr lang="en-GB" sz="2400" b="1" dirty="0">
                          <a:solidFill>
                            <a:srgbClr val="002060"/>
                          </a:solidFill>
                        </a:rPr>
                        <a:t> ?</a:t>
                      </a:r>
                      <a:endParaRPr lang="en-GB" sz="2400" b="1" dirty="0">
                        <a:solidFill>
                          <a:srgbClr val="002060"/>
                        </a:solidFill>
                        <a:latin typeface="Century Gothic" panose="020B0502020202020204" pitchFamily="34" charset="0"/>
                      </a:endParaRPr>
                    </a:p>
                  </a:txBody>
                  <a:tcPr anchor="ctr"/>
                </a:tc>
                <a:tc>
                  <a:txBody>
                    <a:bodyPr/>
                    <a:lstStyle/>
                    <a:p>
                      <a:pPr algn="l"/>
                      <a:r>
                        <a:rPr lang="en-GB" sz="2400" b="1" dirty="0">
                          <a:solidFill>
                            <a:srgbClr val="002060"/>
                          </a:solidFill>
                        </a:rPr>
                        <a:t>un </a:t>
                      </a:r>
                      <a:r>
                        <a:rPr lang="en-GB" sz="2400" b="1" dirty="0" err="1">
                          <a:solidFill>
                            <a:srgbClr val="002060"/>
                          </a:solidFill>
                        </a:rPr>
                        <a:t>acteur</a:t>
                      </a:r>
                      <a:r>
                        <a:rPr lang="en-GB" sz="2400" b="1" dirty="0">
                          <a:solidFill>
                            <a:srgbClr val="002060"/>
                          </a:solidFill>
                        </a:rPr>
                        <a:t> </a:t>
                      </a:r>
                      <a:r>
                        <a:rPr lang="en-GB" sz="2400" b="1" dirty="0" err="1">
                          <a:solidFill>
                            <a:srgbClr val="002060"/>
                          </a:solidFill>
                        </a:rPr>
                        <a:t>méchant</a:t>
                      </a:r>
                      <a:r>
                        <a:rPr lang="en-GB" sz="2400" b="1" dirty="0">
                          <a:solidFill>
                            <a:srgbClr val="002060"/>
                          </a:solidFill>
                        </a:rPr>
                        <a:t> ?</a:t>
                      </a:r>
                      <a:endParaRPr lang="en-GB" sz="24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235677732"/>
                  </a:ext>
                </a:extLst>
              </a:tr>
            </a:tbl>
          </a:graphicData>
        </a:graphic>
      </p:graphicFrame>
      <p:pic>
        <p:nvPicPr>
          <p:cNvPr id="12" name="Picture 11">
            <a:extLst>
              <a:ext uri="{FF2B5EF4-FFF2-40B4-BE49-F238E27FC236}">
                <a16:creationId xmlns:a16="http://schemas.microsoft.com/office/drawing/2014/main" id="{C451002F-E104-44FA-BE71-CABD45B76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2162" y="742800"/>
            <a:ext cx="1080000" cy="1080000"/>
          </a:xfrm>
          <a:prstGeom prst="rect">
            <a:avLst/>
          </a:prstGeom>
        </p:spPr>
      </p:pic>
      <p:cxnSp>
        <p:nvCxnSpPr>
          <p:cNvPr id="15" name="Straight Connector 14">
            <a:extLst>
              <a:ext uri="{FF2B5EF4-FFF2-40B4-BE49-F238E27FC236}">
                <a16:creationId xmlns:a16="http://schemas.microsoft.com/office/drawing/2014/main" id="{87D2394A-0189-40C2-AE60-55B84C8DAC0E}"/>
              </a:ext>
            </a:extLst>
          </p:cNvPr>
          <p:cNvCxnSpPr/>
          <p:nvPr/>
        </p:nvCxnSpPr>
        <p:spPr>
          <a:xfrm>
            <a:off x="7696198" y="2562447"/>
            <a:ext cx="4320000" cy="0"/>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1DC39C-CFC8-4695-9762-7EF5131B7A93}"/>
              </a:ext>
            </a:extLst>
          </p:cNvPr>
          <p:cNvCxnSpPr/>
          <p:nvPr/>
        </p:nvCxnSpPr>
        <p:spPr>
          <a:xfrm>
            <a:off x="3376198" y="3057747"/>
            <a:ext cx="4320000" cy="0"/>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18448E7-41C6-471D-9EDD-43AD32FE5F75}"/>
              </a:ext>
            </a:extLst>
          </p:cNvPr>
          <p:cNvCxnSpPr/>
          <p:nvPr/>
        </p:nvCxnSpPr>
        <p:spPr>
          <a:xfrm>
            <a:off x="3376198" y="3495897"/>
            <a:ext cx="4320000" cy="0"/>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8F8B396-3244-4861-AFF3-3817BF3441A9}"/>
              </a:ext>
            </a:extLst>
          </p:cNvPr>
          <p:cNvCxnSpPr/>
          <p:nvPr/>
        </p:nvCxnSpPr>
        <p:spPr>
          <a:xfrm>
            <a:off x="3376198" y="3972147"/>
            <a:ext cx="4320000" cy="0"/>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DE8D8C-2D28-439A-98C2-5D1573CF58EA}"/>
              </a:ext>
            </a:extLst>
          </p:cNvPr>
          <p:cNvCxnSpPr/>
          <p:nvPr/>
        </p:nvCxnSpPr>
        <p:spPr>
          <a:xfrm>
            <a:off x="3376198" y="4448397"/>
            <a:ext cx="4320000" cy="0"/>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2428775-C27D-46F8-BC41-56DA6C6F91E1}"/>
              </a:ext>
            </a:extLst>
          </p:cNvPr>
          <p:cNvCxnSpPr/>
          <p:nvPr/>
        </p:nvCxnSpPr>
        <p:spPr>
          <a:xfrm>
            <a:off x="7715999" y="4848447"/>
            <a:ext cx="4320000" cy="0"/>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sp>
        <p:nvSpPr>
          <p:cNvPr id="2" name="Rounded Rectangle 46">
            <a:extLst>
              <a:ext uri="{FF2B5EF4-FFF2-40B4-BE49-F238E27FC236}">
                <a16:creationId xmlns:a16="http://schemas.microsoft.com/office/drawing/2014/main" id="{507CAAA8-EC02-4057-8D0F-76C7205207C9}"/>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9" name="Picture 18">
            <a:extLst>
              <a:ext uri="{FF2B5EF4-FFF2-40B4-BE49-F238E27FC236}">
                <a16:creationId xmlns:a16="http://schemas.microsoft.com/office/drawing/2014/main" id="{5DDFB4A4-594B-4E93-B8CF-103791064A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4025" y="669818"/>
            <a:ext cx="1147049" cy="1147049"/>
          </a:xfrm>
          <a:prstGeom prst="rect">
            <a:avLst/>
          </a:prstGeom>
        </p:spPr>
      </p:pic>
    </p:spTree>
    <p:extLst>
      <p:ext uri="{BB962C8B-B14F-4D97-AF65-F5344CB8AC3E}">
        <p14:creationId xmlns:p14="http://schemas.microsoft.com/office/powerpoint/2010/main" val="206979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83E5FE-8F20-49CC-ACE7-CB9DE29FE3B4}"/>
              </a:ext>
            </a:extLst>
          </p:cNvPr>
          <p:cNvSpPr>
            <a:spLocks noGrp="1"/>
          </p:cNvSpPr>
          <p:nvPr>
            <p:ph type="title"/>
          </p:nvPr>
        </p:nvSpPr>
        <p:spPr>
          <a:xfrm>
            <a:off x="-1" y="363598"/>
            <a:ext cx="5126303" cy="701259"/>
          </a:xfrm>
        </p:spPr>
        <p:txBody>
          <a:bodyPr>
            <a:normAutofit/>
          </a:bodyPr>
          <a:lstStyle/>
          <a:p>
            <a:r>
              <a:rPr lang="en-GB" sz="2400" dirty="0"/>
              <a:t>La </a:t>
            </a:r>
            <a:r>
              <a:rPr lang="en-GB" sz="2400" dirty="0" err="1"/>
              <a:t>présentation</a:t>
            </a:r>
            <a:r>
              <a:rPr lang="en-GB" sz="2400" dirty="0"/>
              <a:t> de </a:t>
            </a:r>
            <a:r>
              <a:rPr lang="en-GB" sz="2400" dirty="0" err="1"/>
              <a:t>Léa</a:t>
            </a:r>
            <a:r>
              <a:rPr lang="en-GB" sz="2400" dirty="0"/>
              <a:t> [1/3]</a:t>
            </a:r>
          </a:p>
        </p:txBody>
      </p:sp>
      <p:sp>
        <p:nvSpPr>
          <p:cNvPr id="4" name="Rounded Rectangle 46">
            <a:extLst>
              <a:ext uri="{FF2B5EF4-FFF2-40B4-BE49-F238E27FC236}">
                <a16:creationId xmlns:a16="http://schemas.microsoft.com/office/drawing/2014/main" id="{FBBD3497-7ABE-4500-8129-D816749C7F16}"/>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Rectangle 4">
            <a:extLst>
              <a:ext uri="{FF2B5EF4-FFF2-40B4-BE49-F238E27FC236}">
                <a16:creationId xmlns:a16="http://schemas.microsoft.com/office/drawing/2014/main" id="{BDC31D49-60CF-4E8A-9110-82B13A267E96}"/>
              </a:ext>
            </a:extLst>
          </p:cNvPr>
          <p:cNvSpPr/>
          <p:nvPr/>
        </p:nvSpPr>
        <p:spPr>
          <a:xfrm>
            <a:off x="228658" y="1391938"/>
            <a:ext cx="7855833" cy="4401205"/>
          </a:xfrm>
          <a:prstGeom prst="rect">
            <a:avLst/>
          </a:prstGeom>
        </p:spPr>
        <p:txBody>
          <a:bodyPr wrap="square">
            <a:spAutoFit/>
          </a:bodyPr>
          <a:lstStyle/>
          <a:p>
            <a:pPr lvl="0">
              <a:defRPr/>
            </a:pP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Aujourd’hui</a:t>
            </a:r>
            <a:r>
              <a:rPr kumimoji="0" lang="es-ES_tradnl" sz="28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Léa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écoute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la professeure </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à l’école.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L’idée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est de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trouver </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des informations sur une </a:t>
            </a:r>
            <a:r>
              <a:rPr kumimoji="0" lang="es-ES_tradnl" sz="28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personne </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importante. </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C’est </a:t>
            </a:r>
            <a:r>
              <a:rPr lang="es-ES_tradnl"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un rêve </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pour Léa.  Elle aime </a:t>
            </a:r>
            <a:r>
              <a:rPr lang="es-ES_tradnl"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faire</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les présentations ! </a:t>
            </a:r>
            <a:b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br>
            <a:b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b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Mais </a:t>
            </a:r>
            <a:r>
              <a:rPr lang="es-ES_tradnl"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qui, </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par </a:t>
            </a:r>
            <a:r>
              <a:rPr lang="es-ES_tradnl"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exemple </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Sophie pense </a:t>
            </a:r>
            <a:r>
              <a:rPr kumimoji="0" lang="es-ES_tradnl" sz="28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à</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un poète comme</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 Paul Éluard mais </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Léa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pense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à</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Malala Yousafzai. </a:t>
            </a:r>
            <a:r>
              <a:rPr kumimoji="0" lang="es-ES_tradnl"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La raison </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800" dirty="0">
                <a:solidFill>
                  <a:srgbClr val="002060"/>
                </a:solidFill>
                <a:latin typeface="Century Gothic" panose="020B0502020202020204" pitchFamily="34" charset="0"/>
                <a:ea typeface="Calibri" panose="020F0502020204030204" pitchFamily="34" charset="0"/>
                <a:cs typeface="Calibri" panose="020F0502020204030204" pitchFamily="34" charset="0"/>
              </a:rPr>
              <a:t>Malala est </a:t>
            </a:r>
            <a:r>
              <a:rPr kumimoji="0" lang="es-ES_tradnl" sz="28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un modèle pour beaucoup de* personnes. </a:t>
            </a:r>
            <a:endParaRPr kumimoji="0" lang="en-GB" sz="2800" i="0" u="none" strike="noStrike" kern="1200" cap="none" spc="0" normalizeH="0" baseline="0" noProof="0" dirty="0">
              <a:ln>
                <a:noFill/>
              </a:ln>
              <a:solidFill>
                <a:srgbClr val="002060"/>
              </a:solidFill>
              <a:effectLst/>
              <a:uLnTx/>
              <a:uFillTx/>
              <a:latin typeface="Arial"/>
            </a:endParaRPr>
          </a:p>
        </p:txBody>
      </p:sp>
      <p:graphicFrame>
        <p:nvGraphicFramePr>
          <p:cNvPr id="15" name="Table 15">
            <a:extLst>
              <a:ext uri="{FF2B5EF4-FFF2-40B4-BE49-F238E27FC236}">
                <a16:creationId xmlns:a16="http://schemas.microsoft.com/office/drawing/2014/main" id="{42F01D77-2CC5-4AC3-861D-19F5BFD16D02}"/>
              </a:ext>
            </a:extLst>
          </p:cNvPr>
          <p:cNvGraphicFramePr>
            <a:graphicFrameLocks noGrp="1"/>
          </p:cNvGraphicFramePr>
          <p:nvPr>
            <p:extLst>
              <p:ext uri="{D42A27DB-BD31-4B8C-83A1-F6EECF244321}">
                <p14:modId xmlns:p14="http://schemas.microsoft.com/office/powerpoint/2010/main" val="1769083636"/>
              </p:ext>
            </p:extLst>
          </p:nvPr>
        </p:nvGraphicFramePr>
        <p:xfrm>
          <a:off x="8084491" y="749895"/>
          <a:ext cx="3930900" cy="5486400"/>
        </p:xfrm>
        <a:graphic>
          <a:graphicData uri="http://schemas.openxmlformats.org/drawingml/2006/table">
            <a:tbl>
              <a:tblPr firstRow="1" bandRow="1">
                <a:tableStyleId>{C4B1156A-380E-4F78-BDF5-A606A8083BF9}</a:tableStyleId>
              </a:tblPr>
              <a:tblGrid>
                <a:gridCol w="2099257">
                  <a:extLst>
                    <a:ext uri="{9D8B030D-6E8A-4147-A177-3AD203B41FA5}">
                      <a16:colId xmlns:a16="http://schemas.microsoft.com/office/drawing/2014/main" val="3666886670"/>
                    </a:ext>
                  </a:extLst>
                </a:gridCol>
                <a:gridCol w="1831643">
                  <a:extLst>
                    <a:ext uri="{9D8B030D-6E8A-4147-A177-3AD203B41FA5}">
                      <a16:colId xmlns:a16="http://schemas.microsoft.com/office/drawing/2014/main" val="2562177918"/>
                    </a:ext>
                  </a:extLst>
                </a:gridCol>
              </a:tblGrid>
              <a:tr h="453887">
                <a:tc>
                  <a:txBody>
                    <a:bodyPr/>
                    <a:lstStyle/>
                    <a:p>
                      <a:r>
                        <a:rPr lang="en-GB" sz="2400" b="1" dirty="0">
                          <a:solidFill>
                            <a:srgbClr val="002060"/>
                          </a:solidFill>
                        </a:rPr>
                        <a:t>a dream</a:t>
                      </a:r>
                    </a:p>
                  </a:txBody>
                  <a:tcPr anchor="ctr"/>
                </a:tc>
                <a:tc>
                  <a:txBody>
                    <a:bodyPr/>
                    <a:lstStyle/>
                    <a:p>
                      <a:endParaRPr lang="en-GB" sz="2400">
                        <a:solidFill>
                          <a:srgbClr val="002060"/>
                        </a:solidFill>
                      </a:endParaRPr>
                    </a:p>
                  </a:txBody>
                  <a:tcPr anchor="ctr"/>
                </a:tc>
                <a:extLst>
                  <a:ext uri="{0D108BD9-81ED-4DB2-BD59-A6C34878D82A}">
                    <a16:rowId xmlns:a16="http://schemas.microsoft.com/office/drawing/2014/main" val="2594378712"/>
                  </a:ext>
                </a:extLst>
              </a:tr>
              <a:tr h="453887">
                <a:tc>
                  <a:txBody>
                    <a:bodyPr/>
                    <a:lstStyle/>
                    <a:p>
                      <a:r>
                        <a:rPr lang="en-GB" sz="2400" b="1" dirty="0">
                          <a:solidFill>
                            <a:srgbClr val="002060"/>
                          </a:solidFill>
                        </a:rPr>
                        <a:t>example</a:t>
                      </a:r>
                    </a:p>
                  </a:txBody>
                  <a:tcPr anchor="ctr"/>
                </a:tc>
                <a:tc>
                  <a:txBody>
                    <a:bodyPr/>
                    <a:lstStyle/>
                    <a:p>
                      <a:endParaRPr lang="en-GB" sz="2400" dirty="0">
                        <a:solidFill>
                          <a:srgbClr val="002060"/>
                        </a:solidFill>
                      </a:endParaRPr>
                    </a:p>
                  </a:txBody>
                  <a:tcPr anchor="ctr"/>
                </a:tc>
                <a:extLst>
                  <a:ext uri="{0D108BD9-81ED-4DB2-BD59-A6C34878D82A}">
                    <a16:rowId xmlns:a16="http://schemas.microsoft.com/office/drawing/2014/main" val="141924330"/>
                  </a:ext>
                </a:extLst>
              </a:tr>
              <a:tr h="453887">
                <a:tc>
                  <a:txBody>
                    <a:bodyPr/>
                    <a:lstStyle/>
                    <a:p>
                      <a:r>
                        <a:rPr lang="en-GB" sz="2400" b="1" dirty="0">
                          <a:solidFill>
                            <a:srgbClr val="002060"/>
                          </a:solidFill>
                        </a:rPr>
                        <a:t>who</a:t>
                      </a:r>
                    </a:p>
                  </a:txBody>
                  <a:tcPr anchor="ctr"/>
                </a:tc>
                <a:tc>
                  <a:txBody>
                    <a:bodyPr/>
                    <a:lstStyle/>
                    <a:p>
                      <a:endParaRPr lang="en-GB" sz="2400" dirty="0">
                        <a:solidFill>
                          <a:srgbClr val="002060"/>
                        </a:solidFill>
                      </a:endParaRPr>
                    </a:p>
                  </a:txBody>
                  <a:tcPr anchor="ctr"/>
                </a:tc>
                <a:extLst>
                  <a:ext uri="{0D108BD9-81ED-4DB2-BD59-A6C34878D82A}">
                    <a16:rowId xmlns:a16="http://schemas.microsoft.com/office/drawing/2014/main" val="3224476001"/>
                  </a:ext>
                </a:extLst>
              </a:tr>
              <a:tr h="453887">
                <a:tc>
                  <a:txBody>
                    <a:bodyPr/>
                    <a:lstStyle/>
                    <a:p>
                      <a:r>
                        <a:rPr lang="en-GB" sz="2400" b="1" dirty="0">
                          <a:solidFill>
                            <a:srgbClr val="002060"/>
                          </a:solidFill>
                        </a:rPr>
                        <a:t>like, as</a:t>
                      </a:r>
                    </a:p>
                  </a:txBody>
                  <a:tcPr anchor="ctr"/>
                </a:tc>
                <a:tc>
                  <a:txBody>
                    <a:bodyPr/>
                    <a:lstStyle/>
                    <a:p>
                      <a:endParaRPr lang="en-GB" sz="2400">
                        <a:solidFill>
                          <a:srgbClr val="002060"/>
                        </a:solidFill>
                      </a:endParaRPr>
                    </a:p>
                  </a:txBody>
                  <a:tcPr anchor="ctr"/>
                </a:tc>
                <a:extLst>
                  <a:ext uri="{0D108BD9-81ED-4DB2-BD59-A6C34878D82A}">
                    <a16:rowId xmlns:a16="http://schemas.microsoft.com/office/drawing/2014/main" val="2851007878"/>
                  </a:ext>
                </a:extLst>
              </a:tr>
              <a:tr h="453887">
                <a:tc>
                  <a:txBody>
                    <a:bodyPr/>
                    <a:lstStyle/>
                    <a:p>
                      <a:r>
                        <a:rPr lang="en-GB" sz="2400" b="1" dirty="0">
                          <a:solidFill>
                            <a:srgbClr val="002060"/>
                          </a:solidFill>
                        </a:rPr>
                        <a:t>the reason</a:t>
                      </a:r>
                    </a:p>
                  </a:txBody>
                  <a:tcPr anchor="ctr"/>
                </a:tc>
                <a:tc>
                  <a:txBody>
                    <a:bodyPr/>
                    <a:lstStyle/>
                    <a:p>
                      <a:endParaRPr lang="en-GB" sz="2400" dirty="0">
                        <a:solidFill>
                          <a:srgbClr val="002060"/>
                        </a:solidFill>
                      </a:endParaRPr>
                    </a:p>
                  </a:txBody>
                  <a:tcPr anchor="ctr"/>
                </a:tc>
                <a:extLst>
                  <a:ext uri="{0D108BD9-81ED-4DB2-BD59-A6C34878D82A}">
                    <a16:rowId xmlns:a16="http://schemas.microsoft.com/office/drawing/2014/main" val="2051864968"/>
                  </a:ext>
                </a:extLst>
              </a:tr>
              <a:tr h="453887">
                <a:tc>
                  <a:txBody>
                    <a:bodyPr/>
                    <a:lstStyle/>
                    <a:p>
                      <a:r>
                        <a:rPr lang="en-GB" sz="2400" b="1" dirty="0">
                          <a:solidFill>
                            <a:srgbClr val="002060"/>
                          </a:solidFill>
                        </a:rPr>
                        <a:t>today</a:t>
                      </a:r>
                    </a:p>
                  </a:txBody>
                  <a:tcPr anchor="ctr"/>
                </a:tc>
                <a:tc>
                  <a:txBody>
                    <a:bodyPr/>
                    <a:lstStyle/>
                    <a:p>
                      <a:endParaRPr lang="en-GB" sz="2400" dirty="0">
                        <a:solidFill>
                          <a:srgbClr val="002060"/>
                        </a:solidFill>
                      </a:endParaRPr>
                    </a:p>
                  </a:txBody>
                  <a:tcPr anchor="ctr"/>
                </a:tc>
                <a:extLst>
                  <a:ext uri="{0D108BD9-81ED-4DB2-BD59-A6C34878D82A}">
                    <a16:rowId xmlns:a16="http://schemas.microsoft.com/office/drawing/2014/main" val="2521756613"/>
                  </a:ext>
                </a:extLst>
              </a:tr>
              <a:tr h="453887">
                <a:tc>
                  <a:txBody>
                    <a:bodyPr/>
                    <a:lstStyle/>
                    <a:p>
                      <a:r>
                        <a:rPr lang="en-GB" sz="2400" b="1" dirty="0">
                          <a:solidFill>
                            <a:srgbClr val="002060"/>
                          </a:solidFill>
                        </a:rPr>
                        <a:t>is thinking of</a:t>
                      </a:r>
                    </a:p>
                  </a:txBody>
                  <a:tcPr anchor="ctr"/>
                </a:tc>
                <a:tc>
                  <a:txBody>
                    <a:bodyPr/>
                    <a:lstStyle/>
                    <a:p>
                      <a:endParaRPr lang="en-GB" sz="2400" dirty="0">
                        <a:solidFill>
                          <a:srgbClr val="002060"/>
                        </a:solidFill>
                      </a:endParaRPr>
                    </a:p>
                  </a:txBody>
                  <a:tcPr anchor="ctr"/>
                </a:tc>
                <a:extLst>
                  <a:ext uri="{0D108BD9-81ED-4DB2-BD59-A6C34878D82A}">
                    <a16:rowId xmlns:a16="http://schemas.microsoft.com/office/drawing/2014/main" val="2412137261"/>
                  </a:ext>
                </a:extLst>
              </a:tr>
              <a:tr h="453887">
                <a:tc>
                  <a:txBody>
                    <a:bodyPr/>
                    <a:lstStyle/>
                    <a:p>
                      <a:r>
                        <a:rPr lang="en-GB" sz="2400" b="1" dirty="0">
                          <a:solidFill>
                            <a:srgbClr val="002060"/>
                          </a:solidFill>
                        </a:rPr>
                        <a:t>is listening to</a:t>
                      </a:r>
                    </a:p>
                  </a:txBody>
                  <a:tcPr anchor="ctr"/>
                </a:tc>
                <a:tc>
                  <a:txBody>
                    <a:bodyPr/>
                    <a:lstStyle/>
                    <a:p>
                      <a:endParaRPr lang="en-GB" sz="2400" dirty="0">
                        <a:solidFill>
                          <a:srgbClr val="002060"/>
                        </a:solidFill>
                      </a:endParaRPr>
                    </a:p>
                  </a:txBody>
                  <a:tcPr anchor="ctr"/>
                </a:tc>
                <a:extLst>
                  <a:ext uri="{0D108BD9-81ED-4DB2-BD59-A6C34878D82A}">
                    <a16:rowId xmlns:a16="http://schemas.microsoft.com/office/drawing/2014/main" val="2704826672"/>
                  </a:ext>
                </a:extLst>
              </a:tr>
              <a:tr h="453887">
                <a:tc>
                  <a:txBody>
                    <a:bodyPr/>
                    <a:lstStyle/>
                    <a:p>
                      <a:r>
                        <a:rPr lang="en-GB" sz="2400" b="1" dirty="0">
                          <a:solidFill>
                            <a:srgbClr val="002060"/>
                          </a:solidFill>
                        </a:rPr>
                        <a:t>the idea</a:t>
                      </a:r>
                    </a:p>
                  </a:txBody>
                  <a:tcPr anchor="ctr"/>
                </a:tc>
                <a:tc>
                  <a:txBody>
                    <a:bodyPr/>
                    <a:lstStyle/>
                    <a:p>
                      <a:endParaRPr lang="en-GB" sz="2400" dirty="0">
                        <a:solidFill>
                          <a:srgbClr val="002060"/>
                        </a:solidFill>
                      </a:endParaRPr>
                    </a:p>
                  </a:txBody>
                  <a:tcPr anchor="ctr"/>
                </a:tc>
                <a:extLst>
                  <a:ext uri="{0D108BD9-81ED-4DB2-BD59-A6C34878D82A}">
                    <a16:rowId xmlns:a16="http://schemas.microsoft.com/office/drawing/2014/main" val="3190740060"/>
                  </a:ext>
                </a:extLst>
              </a:tr>
              <a:tr h="453887">
                <a:tc>
                  <a:txBody>
                    <a:bodyPr/>
                    <a:lstStyle/>
                    <a:p>
                      <a:r>
                        <a:rPr lang="en-GB" sz="2400" b="1" dirty="0">
                          <a:solidFill>
                            <a:srgbClr val="002060"/>
                          </a:solidFill>
                        </a:rPr>
                        <a:t>to do/make</a:t>
                      </a:r>
                    </a:p>
                  </a:txBody>
                  <a:tcPr anchor="ctr"/>
                </a:tc>
                <a:tc>
                  <a:txBody>
                    <a:bodyPr/>
                    <a:lstStyle/>
                    <a:p>
                      <a:endParaRPr lang="en-GB" sz="2400" dirty="0">
                        <a:solidFill>
                          <a:srgbClr val="002060"/>
                        </a:solidFill>
                      </a:endParaRPr>
                    </a:p>
                  </a:txBody>
                  <a:tcPr anchor="ctr"/>
                </a:tc>
                <a:extLst>
                  <a:ext uri="{0D108BD9-81ED-4DB2-BD59-A6C34878D82A}">
                    <a16:rowId xmlns:a16="http://schemas.microsoft.com/office/drawing/2014/main" val="2592826295"/>
                  </a:ext>
                </a:extLst>
              </a:tr>
              <a:tr h="453887">
                <a:tc>
                  <a:txBody>
                    <a:bodyPr/>
                    <a:lstStyle/>
                    <a:p>
                      <a:r>
                        <a:rPr lang="en-GB" sz="2400" b="1" dirty="0">
                          <a:solidFill>
                            <a:srgbClr val="002060"/>
                          </a:solidFill>
                        </a:rPr>
                        <a:t>a poet</a:t>
                      </a:r>
                    </a:p>
                  </a:txBody>
                  <a:tcPr anchor="ctr"/>
                </a:tc>
                <a:tc>
                  <a:txBody>
                    <a:bodyPr/>
                    <a:lstStyle/>
                    <a:p>
                      <a:endParaRPr lang="en-GB" sz="2400" dirty="0">
                        <a:solidFill>
                          <a:srgbClr val="002060"/>
                        </a:solidFill>
                      </a:endParaRPr>
                    </a:p>
                  </a:txBody>
                  <a:tcPr anchor="ctr"/>
                </a:tc>
                <a:extLst>
                  <a:ext uri="{0D108BD9-81ED-4DB2-BD59-A6C34878D82A}">
                    <a16:rowId xmlns:a16="http://schemas.microsoft.com/office/drawing/2014/main" val="2928933657"/>
                  </a:ext>
                </a:extLst>
              </a:tr>
              <a:tr h="453887">
                <a:tc>
                  <a:txBody>
                    <a:bodyPr/>
                    <a:lstStyle/>
                    <a:p>
                      <a:r>
                        <a:rPr lang="en-GB" sz="2400" b="1" dirty="0">
                          <a:solidFill>
                            <a:srgbClr val="002060"/>
                          </a:solidFill>
                        </a:rPr>
                        <a:t>to find</a:t>
                      </a:r>
                    </a:p>
                  </a:txBody>
                  <a:tcPr anchor="ctr"/>
                </a:tc>
                <a:tc>
                  <a:txBody>
                    <a:bodyPr/>
                    <a:lstStyle/>
                    <a:p>
                      <a:endParaRPr lang="en-GB" sz="2400" dirty="0">
                        <a:solidFill>
                          <a:srgbClr val="002060"/>
                        </a:solidFill>
                      </a:endParaRPr>
                    </a:p>
                  </a:txBody>
                  <a:tcPr anchor="ctr"/>
                </a:tc>
                <a:extLst>
                  <a:ext uri="{0D108BD9-81ED-4DB2-BD59-A6C34878D82A}">
                    <a16:rowId xmlns:a16="http://schemas.microsoft.com/office/drawing/2014/main" val="444382395"/>
                  </a:ext>
                </a:extLst>
              </a:tr>
            </a:tbl>
          </a:graphicData>
        </a:graphic>
      </p:graphicFrame>
      <p:pic>
        <p:nvPicPr>
          <p:cNvPr id="16" name="Picture 15">
            <a:extLst>
              <a:ext uri="{FF2B5EF4-FFF2-40B4-BE49-F238E27FC236}">
                <a16:creationId xmlns:a16="http://schemas.microsoft.com/office/drawing/2014/main" id="{D15AB835-0124-4C54-B9E3-6AD4E3651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5408" y="-13940"/>
            <a:ext cx="1431235" cy="1431235"/>
          </a:xfrm>
          <a:prstGeom prst="rect">
            <a:avLst/>
          </a:prstGeom>
        </p:spPr>
      </p:pic>
      <p:pic>
        <p:nvPicPr>
          <p:cNvPr id="17" name="Picture 16">
            <a:extLst>
              <a:ext uri="{FF2B5EF4-FFF2-40B4-BE49-F238E27FC236}">
                <a16:creationId xmlns:a16="http://schemas.microsoft.com/office/drawing/2014/main" id="{345F24F4-0FE8-459B-8793-F122D41FC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8800" y="-202478"/>
            <a:ext cx="1636946" cy="1636946"/>
          </a:xfrm>
          <a:prstGeom prst="rect">
            <a:avLst/>
          </a:prstGeom>
        </p:spPr>
      </p:pic>
      <p:sp>
        <p:nvSpPr>
          <p:cNvPr id="18" name="TextBox 17">
            <a:extLst>
              <a:ext uri="{FF2B5EF4-FFF2-40B4-BE49-F238E27FC236}">
                <a16:creationId xmlns:a16="http://schemas.microsoft.com/office/drawing/2014/main" id="{DEFBAD7C-52D8-4006-BEA1-47A2743D2C4E}"/>
              </a:ext>
            </a:extLst>
          </p:cNvPr>
          <p:cNvSpPr txBox="1"/>
          <p:nvPr/>
        </p:nvSpPr>
        <p:spPr>
          <a:xfrm>
            <a:off x="1351722" y="6336720"/>
            <a:ext cx="4744278" cy="523220"/>
          </a:xfrm>
          <a:prstGeom prst="rect">
            <a:avLst/>
          </a:prstGeom>
          <a:noFill/>
        </p:spPr>
        <p:txBody>
          <a:bodyPr wrap="square" rtlCol="0">
            <a:spAutoFit/>
          </a:bodyPr>
          <a:lstStyle/>
          <a:p>
            <a:r>
              <a:rPr lang="en-GB" sz="2800" dirty="0">
                <a:solidFill>
                  <a:schemeClr val="bg1"/>
                </a:solidFill>
              </a:rPr>
              <a:t>beaucoup de – a lot of</a:t>
            </a:r>
          </a:p>
        </p:txBody>
      </p:sp>
      <p:sp>
        <p:nvSpPr>
          <p:cNvPr id="19" name="TextBox 18">
            <a:extLst>
              <a:ext uri="{FF2B5EF4-FFF2-40B4-BE49-F238E27FC236}">
                <a16:creationId xmlns:a16="http://schemas.microsoft.com/office/drawing/2014/main" id="{FC0893E7-EB26-461E-8E2A-CBCAFC9B3297}"/>
              </a:ext>
            </a:extLst>
          </p:cNvPr>
          <p:cNvSpPr txBox="1"/>
          <p:nvPr/>
        </p:nvSpPr>
        <p:spPr>
          <a:xfrm>
            <a:off x="10238153" y="749895"/>
            <a:ext cx="1797965" cy="461665"/>
          </a:xfrm>
          <a:prstGeom prst="rect">
            <a:avLst/>
          </a:prstGeom>
          <a:noFill/>
        </p:spPr>
        <p:txBody>
          <a:bodyPr wrap="square" rtlCol="0">
            <a:spAutoFit/>
          </a:bodyPr>
          <a:lstStyle/>
          <a:p>
            <a:r>
              <a:rPr lang="en-GB" sz="2400" dirty="0">
                <a:solidFill>
                  <a:srgbClr val="002060"/>
                </a:solidFill>
              </a:rPr>
              <a:t>un </a:t>
            </a:r>
            <a:r>
              <a:rPr lang="en-GB" sz="2400" dirty="0" err="1">
                <a:solidFill>
                  <a:srgbClr val="002060"/>
                </a:solidFill>
              </a:rPr>
              <a:t>rêve</a:t>
            </a:r>
            <a:endParaRPr lang="en-GB" sz="2400" dirty="0">
              <a:solidFill>
                <a:srgbClr val="002060"/>
              </a:solidFill>
            </a:endParaRPr>
          </a:p>
        </p:txBody>
      </p:sp>
      <p:sp>
        <p:nvSpPr>
          <p:cNvPr id="20" name="TextBox 19">
            <a:extLst>
              <a:ext uri="{FF2B5EF4-FFF2-40B4-BE49-F238E27FC236}">
                <a16:creationId xmlns:a16="http://schemas.microsoft.com/office/drawing/2014/main" id="{D7A5E24B-8A19-4E98-B546-E664531154EA}"/>
              </a:ext>
            </a:extLst>
          </p:cNvPr>
          <p:cNvSpPr txBox="1"/>
          <p:nvPr/>
        </p:nvSpPr>
        <p:spPr>
          <a:xfrm>
            <a:off x="10238153" y="1161105"/>
            <a:ext cx="1797965" cy="461665"/>
          </a:xfrm>
          <a:prstGeom prst="rect">
            <a:avLst/>
          </a:prstGeom>
          <a:noFill/>
        </p:spPr>
        <p:txBody>
          <a:bodyPr wrap="square" rtlCol="0">
            <a:spAutoFit/>
          </a:bodyPr>
          <a:lstStyle/>
          <a:p>
            <a:r>
              <a:rPr lang="en-GB" sz="2400" dirty="0" err="1">
                <a:solidFill>
                  <a:srgbClr val="002060"/>
                </a:solidFill>
              </a:rPr>
              <a:t>exemple</a:t>
            </a:r>
            <a:endParaRPr lang="en-GB" sz="2400" dirty="0">
              <a:solidFill>
                <a:srgbClr val="002060"/>
              </a:solidFill>
            </a:endParaRPr>
          </a:p>
        </p:txBody>
      </p:sp>
      <p:sp>
        <p:nvSpPr>
          <p:cNvPr id="21" name="TextBox 20">
            <a:extLst>
              <a:ext uri="{FF2B5EF4-FFF2-40B4-BE49-F238E27FC236}">
                <a16:creationId xmlns:a16="http://schemas.microsoft.com/office/drawing/2014/main" id="{7339224A-A150-4E7C-98C1-9B1302F5EC45}"/>
              </a:ext>
            </a:extLst>
          </p:cNvPr>
          <p:cNvSpPr txBox="1"/>
          <p:nvPr/>
        </p:nvSpPr>
        <p:spPr>
          <a:xfrm>
            <a:off x="10247732" y="1622770"/>
            <a:ext cx="1797965" cy="461665"/>
          </a:xfrm>
          <a:prstGeom prst="rect">
            <a:avLst/>
          </a:prstGeom>
          <a:noFill/>
        </p:spPr>
        <p:txBody>
          <a:bodyPr wrap="square" rtlCol="0">
            <a:spAutoFit/>
          </a:bodyPr>
          <a:lstStyle/>
          <a:p>
            <a:r>
              <a:rPr lang="en-GB" sz="2400" dirty="0">
                <a:solidFill>
                  <a:srgbClr val="002060"/>
                </a:solidFill>
              </a:rPr>
              <a:t>qui</a:t>
            </a:r>
          </a:p>
        </p:txBody>
      </p:sp>
      <p:sp>
        <p:nvSpPr>
          <p:cNvPr id="22" name="TextBox 21">
            <a:extLst>
              <a:ext uri="{FF2B5EF4-FFF2-40B4-BE49-F238E27FC236}">
                <a16:creationId xmlns:a16="http://schemas.microsoft.com/office/drawing/2014/main" id="{802BF758-48EF-4D79-9C69-B633E9DE96AD}"/>
              </a:ext>
            </a:extLst>
          </p:cNvPr>
          <p:cNvSpPr txBox="1"/>
          <p:nvPr/>
        </p:nvSpPr>
        <p:spPr>
          <a:xfrm>
            <a:off x="10214055" y="2089852"/>
            <a:ext cx="1797965" cy="461665"/>
          </a:xfrm>
          <a:prstGeom prst="rect">
            <a:avLst/>
          </a:prstGeom>
          <a:noFill/>
        </p:spPr>
        <p:txBody>
          <a:bodyPr wrap="square" rtlCol="0">
            <a:spAutoFit/>
          </a:bodyPr>
          <a:lstStyle/>
          <a:p>
            <a:r>
              <a:rPr lang="en-GB" sz="2400" dirty="0" err="1">
                <a:solidFill>
                  <a:srgbClr val="002060"/>
                </a:solidFill>
              </a:rPr>
              <a:t>comme</a:t>
            </a:r>
            <a:endParaRPr lang="en-GB" sz="2400" dirty="0">
              <a:solidFill>
                <a:srgbClr val="002060"/>
              </a:solidFill>
            </a:endParaRPr>
          </a:p>
        </p:txBody>
      </p:sp>
      <p:sp>
        <p:nvSpPr>
          <p:cNvPr id="23" name="TextBox 22">
            <a:extLst>
              <a:ext uri="{FF2B5EF4-FFF2-40B4-BE49-F238E27FC236}">
                <a16:creationId xmlns:a16="http://schemas.microsoft.com/office/drawing/2014/main" id="{564466CD-5903-4673-A3F9-31055D8424D4}"/>
              </a:ext>
            </a:extLst>
          </p:cNvPr>
          <p:cNvSpPr txBox="1"/>
          <p:nvPr/>
        </p:nvSpPr>
        <p:spPr>
          <a:xfrm>
            <a:off x="10227854" y="2571395"/>
            <a:ext cx="1797965" cy="461665"/>
          </a:xfrm>
          <a:prstGeom prst="rect">
            <a:avLst/>
          </a:prstGeom>
          <a:noFill/>
        </p:spPr>
        <p:txBody>
          <a:bodyPr wrap="square" rtlCol="0">
            <a:spAutoFit/>
          </a:bodyPr>
          <a:lstStyle/>
          <a:p>
            <a:r>
              <a:rPr lang="en-GB" sz="2400" dirty="0">
                <a:solidFill>
                  <a:srgbClr val="002060"/>
                </a:solidFill>
              </a:rPr>
              <a:t>la raison</a:t>
            </a:r>
          </a:p>
        </p:txBody>
      </p:sp>
      <p:sp>
        <p:nvSpPr>
          <p:cNvPr id="24" name="TextBox 23">
            <a:extLst>
              <a:ext uri="{FF2B5EF4-FFF2-40B4-BE49-F238E27FC236}">
                <a16:creationId xmlns:a16="http://schemas.microsoft.com/office/drawing/2014/main" id="{F3429E29-BC49-4EBF-9EA7-5C0B1B2BC087}"/>
              </a:ext>
            </a:extLst>
          </p:cNvPr>
          <p:cNvSpPr txBox="1"/>
          <p:nvPr/>
        </p:nvSpPr>
        <p:spPr>
          <a:xfrm>
            <a:off x="10232579" y="3052938"/>
            <a:ext cx="1959421" cy="461665"/>
          </a:xfrm>
          <a:prstGeom prst="rect">
            <a:avLst/>
          </a:prstGeom>
          <a:noFill/>
        </p:spPr>
        <p:txBody>
          <a:bodyPr wrap="square" rtlCol="0">
            <a:spAutoFit/>
          </a:bodyPr>
          <a:lstStyle/>
          <a:p>
            <a:r>
              <a:rPr lang="en-GB" sz="2400" dirty="0" err="1">
                <a:solidFill>
                  <a:srgbClr val="002060"/>
                </a:solidFill>
              </a:rPr>
              <a:t>aujourd’hui</a:t>
            </a:r>
            <a:endParaRPr lang="en-GB" sz="2400" dirty="0">
              <a:solidFill>
                <a:srgbClr val="002060"/>
              </a:solidFill>
            </a:endParaRPr>
          </a:p>
        </p:txBody>
      </p:sp>
      <p:sp>
        <p:nvSpPr>
          <p:cNvPr id="25" name="TextBox 24">
            <a:extLst>
              <a:ext uri="{FF2B5EF4-FFF2-40B4-BE49-F238E27FC236}">
                <a16:creationId xmlns:a16="http://schemas.microsoft.com/office/drawing/2014/main" id="{C98D47BA-B702-45A4-9D78-B6063AFBE371}"/>
              </a:ext>
            </a:extLst>
          </p:cNvPr>
          <p:cNvSpPr txBox="1"/>
          <p:nvPr/>
        </p:nvSpPr>
        <p:spPr>
          <a:xfrm>
            <a:off x="10194310" y="3465158"/>
            <a:ext cx="1797965" cy="461665"/>
          </a:xfrm>
          <a:prstGeom prst="rect">
            <a:avLst/>
          </a:prstGeom>
          <a:noFill/>
        </p:spPr>
        <p:txBody>
          <a:bodyPr wrap="square" rtlCol="0">
            <a:spAutoFit/>
          </a:bodyPr>
          <a:lstStyle/>
          <a:p>
            <a:r>
              <a:rPr lang="en-GB" sz="2400" dirty="0" err="1">
                <a:solidFill>
                  <a:srgbClr val="002060"/>
                </a:solidFill>
              </a:rPr>
              <a:t>pense</a:t>
            </a:r>
            <a:r>
              <a:rPr lang="en-GB" sz="2400" dirty="0">
                <a:solidFill>
                  <a:srgbClr val="002060"/>
                </a:solidFill>
              </a:rPr>
              <a:t> à</a:t>
            </a:r>
          </a:p>
        </p:txBody>
      </p:sp>
      <p:sp>
        <p:nvSpPr>
          <p:cNvPr id="26" name="TextBox 25">
            <a:extLst>
              <a:ext uri="{FF2B5EF4-FFF2-40B4-BE49-F238E27FC236}">
                <a16:creationId xmlns:a16="http://schemas.microsoft.com/office/drawing/2014/main" id="{4F23DB95-ECD7-4F10-8E94-46E81701839F}"/>
              </a:ext>
            </a:extLst>
          </p:cNvPr>
          <p:cNvSpPr txBox="1"/>
          <p:nvPr/>
        </p:nvSpPr>
        <p:spPr>
          <a:xfrm>
            <a:off x="10253282" y="3945336"/>
            <a:ext cx="1797965" cy="461665"/>
          </a:xfrm>
          <a:prstGeom prst="rect">
            <a:avLst/>
          </a:prstGeom>
          <a:noFill/>
        </p:spPr>
        <p:txBody>
          <a:bodyPr wrap="square" rtlCol="0">
            <a:spAutoFit/>
          </a:bodyPr>
          <a:lstStyle/>
          <a:p>
            <a:r>
              <a:rPr lang="en-GB" sz="2400" dirty="0" err="1">
                <a:solidFill>
                  <a:srgbClr val="002060"/>
                </a:solidFill>
              </a:rPr>
              <a:t>écoute</a:t>
            </a:r>
            <a:endParaRPr lang="en-GB" sz="2400" dirty="0">
              <a:solidFill>
                <a:srgbClr val="002060"/>
              </a:solidFill>
            </a:endParaRPr>
          </a:p>
        </p:txBody>
      </p:sp>
      <p:sp>
        <p:nvSpPr>
          <p:cNvPr id="27" name="TextBox 26">
            <a:extLst>
              <a:ext uri="{FF2B5EF4-FFF2-40B4-BE49-F238E27FC236}">
                <a16:creationId xmlns:a16="http://schemas.microsoft.com/office/drawing/2014/main" id="{850880A7-C37B-47CA-B18F-83807A7CE07D}"/>
              </a:ext>
            </a:extLst>
          </p:cNvPr>
          <p:cNvSpPr txBox="1"/>
          <p:nvPr/>
        </p:nvSpPr>
        <p:spPr>
          <a:xfrm>
            <a:off x="10232579" y="4394995"/>
            <a:ext cx="1797965" cy="461665"/>
          </a:xfrm>
          <a:prstGeom prst="rect">
            <a:avLst/>
          </a:prstGeom>
          <a:noFill/>
        </p:spPr>
        <p:txBody>
          <a:bodyPr wrap="square" rtlCol="0">
            <a:spAutoFit/>
          </a:bodyPr>
          <a:lstStyle/>
          <a:p>
            <a:r>
              <a:rPr lang="en-GB" sz="2400" dirty="0" err="1">
                <a:solidFill>
                  <a:srgbClr val="002060"/>
                </a:solidFill>
              </a:rPr>
              <a:t>l’idée</a:t>
            </a:r>
            <a:endParaRPr lang="en-GB" sz="2400" dirty="0">
              <a:solidFill>
                <a:srgbClr val="002060"/>
              </a:solidFill>
            </a:endParaRPr>
          </a:p>
        </p:txBody>
      </p:sp>
      <p:sp>
        <p:nvSpPr>
          <p:cNvPr id="28" name="TextBox 27">
            <a:extLst>
              <a:ext uri="{FF2B5EF4-FFF2-40B4-BE49-F238E27FC236}">
                <a16:creationId xmlns:a16="http://schemas.microsoft.com/office/drawing/2014/main" id="{0EB62468-0116-4CC8-B535-E3D0BB171992}"/>
              </a:ext>
            </a:extLst>
          </p:cNvPr>
          <p:cNvSpPr txBox="1"/>
          <p:nvPr/>
        </p:nvSpPr>
        <p:spPr>
          <a:xfrm>
            <a:off x="10194309" y="4875173"/>
            <a:ext cx="1797965" cy="461665"/>
          </a:xfrm>
          <a:prstGeom prst="rect">
            <a:avLst/>
          </a:prstGeom>
          <a:noFill/>
        </p:spPr>
        <p:txBody>
          <a:bodyPr wrap="square" rtlCol="0">
            <a:spAutoFit/>
          </a:bodyPr>
          <a:lstStyle/>
          <a:p>
            <a:r>
              <a:rPr lang="en-GB" sz="2400" dirty="0">
                <a:solidFill>
                  <a:srgbClr val="002060"/>
                </a:solidFill>
              </a:rPr>
              <a:t>faire</a:t>
            </a:r>
          </a:p>
        </p:txBody>
      </p:sp>
      <p:sp>
        <p:nvSpPr>
          <p:cNvPr id="29" name="TextBox 28">
            <a:extLst>
              <a:ext uri="{FF2B5EF4-FFF2-40B4-BE49-F238E27FC236}">
                <a16:creationId xmlns:a16="http://schemas.microsoft.com/office/drawing/2014/main" id="{B0BB4622-F6A0-4804-87BB-1DD581B5912B}"/>
              </a:ext>
            </a:extLst>
          </p:cNvPr>
          <p:cNvSpPr txBox="1"/>
          <p:nvPr/>
        </p:nvSpPr>
        <p:spPr>
          <a:xfrm>
            <a:off x="10247732" y="5334841"/>
            <a:ext cx="1797965" cy="461665"/>
          </a:xfrm>
          <a:prstGeom prst="rect">
            <a:avLst/>
          </a:prstGeom>
          <a:noFill/>
        </p:spPr>
        <p:txBody>
          <a:bodyPr wrap="square" rtlCol="0">
            <a:spAutoFit/>
          </a:bodyPr>
          <a:lstStyle/>
          <a:p>
            <a:r>
              <a:rPr lang="en-GB" sz="2400" dirty="0">
                <a:solidFill>
                  <a:srgbClr val="002060"/>
                </a:solidFill>
              </a:rPr>
              <a:t>un </a:t>
            </a:r>
            <a:r>
              <a:rPr lang="en-GB" sz="2400" dirty="0" err="1">
                <a:solidFill>
                  <a:srgbClr val="002060"/>
                </a:solidFill>
              </a:rPr>
              <a:t>poète</a:t>
            </a:r>
            <a:endParaRPr lang="en-GB" sz="2400" dirty="0">
              <a:solidFill>
                <a:srgbClr val="002060"/>
              </a:solidFill>
            </a:endParaRPr>
          </a:p>
        </p:txBody>
      </p:sp>
      <p:sp>
        <p:nvSpPr>
          <p:cNvPr id="30" name="TextBox 29">
            <a:extLst>
              <a:ext uri="{FF2B5EF4-FFF2-40B4-BE49-F238E27FC236}">
                <a16:creationId xmlns:a16="http://schemas.microsoft.com/office/drawing/2014/main" id="{C1896FB6-A2CF-487F-B92B-019DF3B0D835}"/>
              </a:ext>
            </a:extLst>
          </p:cNvPr>
          <p:cNvSpPr txBox="1"/>
          <p:nvPr/>
        </p:nvSpPr>
        <p:spPr>
          <a:xfrm>
            <a:off x="10276532" y="5793143"/>
            <a:ext cx="1797965" cy="461665"/>
          </a:xfrm>
          <a:prstGeom prst="rect">
            <a:avLst/>
          </a:prstGeom>
          <a:noFill/>
        </p:spPr>
        <p:txBody>
          <a:bodyPr wrap="square" rtlCol="0">
            <a:spAutoFit/>
          </a:bodyPr>
          <a:lstStyle/>
          <a:p>
            <a:r>
              <a:rPr lang="en-GB" sz="2400" dirty="0" err="1">
                <a:solidFill>
                  <a:srgbClr val="002060"/>
                </a:solidFill>
              </a:rPr>
              <a:t>trouver</a:t>
            </a:r>
            <a:endParaRPr lang="en-GB" sz="2400" dirty="0">
              <a:solidFill>
                <a:srgbClr val="002060"/>
              </a:solidFill>
            </a:endParaRPr>
          </a:p>
        </p:txBody>
      </p:sp>
    </p:spTree>
    <p:extLst>
      <p:ext uri="{BB962C8B-B14F-4D97-AF65-F5344CB8AC3E}">
        <p14:creationId xmlns:p14="http://schemas.microsoft.com/office/powerpoint/2010/main" val="92589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83E5FE-8F20-49CC-ACE7-CB9DE29FE3B4}"/>
              </a:ext>
            </a:extLst>
          </p:cNvPr>
          <p:cNvSpPr>
            <a:spLocks noGrp="1"/>
          </p:cNvSpPr>
          <p:nvPr>
            <p:ph type="title"/>
          </p:nvPr>
        </p:nvSpPr>
        <p:spPr>
          <a:xfrm>
            <a:off x="-1" y="363598"/>
            <a:ext cx="5029201" cy="647577"/>
          </a:xfrm>
        </p:spPr>
        <p:txBody>
          <a:bodyPr>
            <a:normAutofit/>
          </a:bodyPr>
          <a:lstStyle/>
          <a:p>
            <a:r>
              <a:rPr lang="en-GB" sz="2400" dirty="0"/>
              <a:t>La </a:t>
            </a:r>
            <a:r>
              <a:rPr lang="en-GB" sz="2400" dirty="0" err="1"/>
              <a:t>présentation</a:t>
            </a:r>
            <a:r>
              <a:rPr lang="en-GB" sz="2400" dirty="0"/>
              <a:t> de </a:t>
            </a:r>
            <a:r>
              <a:rPr lang="en-GB" sz="2400" dirty="0" err="1"/>
              <a:t>Léa</a:t>
            </a:r>
            <a:r>
              <a:rPr lang="en-GB" sz="2400" dirty="0"/>
              <a:t> [2/3]</a:t>
            </a:r>
          </a:p>
        </p:txBody>
      </p:sp>
      <p:sp>
        <p:nvSpPr>
          <p:cNvPr id="4" name="Rounded Rectangle 46">
            <a:extLst>
              <a:ext uri="{FF2B5EF4-FFF2-40B4-BE49-F238E27FC236}">
                <a16:creationId xmlns:a16="http://schemas.microsoft.com/office/drawing/2014/main" id="{FBBD3497-7ABE-4500-8129-D816749C7F16}"/>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6" name="Picture 15">
            <a:extLst>
              <a:ext uri="{FF2B5EF4-FFF2-40B4-BE49-F238E27FC236}">
                <a16:creationId xmlns:a16="http://schemas.microsoft.com/office/drawing/2014/main" id="{D15AB835-0124-4C54-B9E3-6AD4E3651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5983" y="641117"/>
            <a:ext cx="1431235" cy="1431235"/>
          </a:xfrm>
          <a:prstGeom prst="rect">
            <a:avLst/>
          </a:prstGeom>
        </p:spPr>
      </p:pic>
      <p:pic>
        <p:nvPicPr>
          <p:cNvPr id="6" name="Picture 5" descr="A person with glasses and a pink shirt&#10;&#10;Description automatically generated">
            <a:extLst>
              <a:ext uri="{FF2B5EF4-FFF2-40B4-BE49-F238E27FC236}">
                <a16:creationId xmlns:a16="http://schemas.microsoft.com/office/drawing/2014/main" id="{88FC422B-529B-4142-B8F5-44B58BE97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8839" y="403742"/>
            <a:ext cx="1636947" cy="1636947"/>
          </a:xfrm>
          <a:prstGeom prst="rect">
            <a:avLst/>
          </a:prstGeom>
        </p:spPr>
      </p:pic>
      <p:graphicFrame>
        <p:nvGraphicFramePr>
          <p:cNvPr id="8" name="Table 7">
            <a:extLst>
              <a:ext uri="{FF2B5EF4-FFF2-40B4-BE49-F238E27FC236}">
                <a16:creationId xmlns:a16="http://schemas.microsoft.com/office/drawing/2014/main" id="{FABF7EA3-C379-4197-83CF-3AFCA2B8861A}"/>
              </a:ext>
            </a:extLst>
          </p:cNvPr>
          <p:cNvGraphicFramePr>
            <a:graphicFrameLocks noGrp="1"/>
          </p:cNvGraphicFramePr>
          <p:nvPr>
            <p:extLst>
              <p:ext uri="{D42A27DB-BD31-4B8C-83A1-F6EECF244321}">
                <p14:modId xmlns:p14="http://schemas.microsoft.com/office/powerpoint/2010/main" val="530471207"/>
              </p:ext>
            </p:extLst>
          </p:nvPr>
        </p:nvGraphicFramePr>
        <p:xfrm>
          <a:off x="228658" y="2040689"/>
          <a:ext cx="11616266" cy="3630543"/>
        </p:xfrm>
        <a:graphic>
          <a:graphicData uri="http://schemas.openxmlformats.org/drawingml/2006/table">
            <a:tbl>
              <a:tblPr firstRow="1" bandRow="1">
                <a:tableStyleId>{C4B1156A-380E-4F78-BDF5-A606A8083BF9}</a:tableStyleId>
              </a:tblPr>
              <a:tblGrid>
                <a:gridCol w="621947">
                  <a:extLst>
                    <a:ext uri="{9D8B030D-6E8A-4147-A177-3AD203B41FA5}">
                      <a16:colId xmlns:a16="http://schemas.microsoft.com/office/drawing/2014/main" val="3713710003"/>
                    </a:ext>
                  </a:extLst>
                </a:gridCol>
                <a:gridCol w="7729207">
                  <a:extLst>
                    <a:ext uri="{9D8B030D-6E8A-4147-A177-3AD203B41FA5}">
                      <a16:colId xmlns:a16="http://schemas.microsoft.com/office/drawing/2014/main" val="3133934202"/>
                    </a:ext>
                  </a:extLst>
                </a:gridCol>
                <a:gridCol w="1588952">
                  <a:extLst>
                    <a:ext uri="{9D8B030D-6E8A-4147-A177-3AD203B41FA5}">
                      <a16:colId xmlns:a16="http://schemas.microsoft.com/office/drawing/2014/main" val="1465944036"/>
                    </a:ext>
                  </a:extLst>
                </a:gridCol>
                <a:gridCol w="1676160">
                  <a:extLst>
                    <a:ext uri="{9D8B030D-6E8A-4147-A177-3AD203B41FA5}">
                      <a16:colId xmlns:a16="http://schemas.microsoft.com/office/drawing/2014/main" val="1983472990"/>
                    </a:ext>
                  </a:extLst>
                </a:gridCol>
              </a:tblGrid>
              <a:tr h="518649">
                <a:tc>
                  <a:txBody>
                    <a:bodyPr/>
                    <a:lstStyle/>
                    <a:p>
                      <a:endParaRPr lang="en-GB" sz="2400" dirty="0">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tc>
                  <a:txBody>
                    <a:bodyPr/>
                    <a:lstStyle/>
                    <a:p>
                      <a:pPr algn="ctr"/>
                      <a:r>
                        <a:rPr lang="en-GB" sz="2400" dirty="0"/>
                        <a:t>I (je)</a:t>
                      </a:r>
                      <a:endParaRPr lang="en-GB" sz="2400" dirty="0">
                        <a:latin typeface="Century Gothic" panose="020B0502020202020204" pitchFamily="34" charset="0"/>
                      </a:endParaRPr>
                    </a:p>
                  </a:txBody>
                  <a:tcPr/>
                </a:tc>
                <a:tc>
                  <a:txBody>
                    <a:bodyPr/>
                    <a:lstStyle/>
                    <a:p>
                      <a:pPr algn="ctr"/>
                      <a:r>
                        <a:rPr lang="en-GB" sz="2400" dirty="0"/>
                        <a:t>you (</a:t>
                      </a:r>
                      <a:r>
                        <a:rPr lang="en-GB" sz="2400" dirty="0" err="1"/>
                        <a:t>tu</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521254438"/>
                  </a:ext>
                </a:extLst>
              </a:tr>
              <a:tr h="518649">
                <a:tc>
                  <a:txBody>
                    <a:bodyPr/>
                    <a:lstStyle/>
                    <a:p>
                      <a:pPr algn="ctr"/>
                      <a:r>
                        <a:rPr lang="en-GB" sz="2400" b="1" dirty="0">
                          <a:solidFill>
                            <a:srgbClr val="002060"/>
                          </a:solidFill>
                        </a:rPr>
                        <a:t>1</a:t>
                      </a:r>
                      <a:endParaRPr lang="en-GB" sz="2400" b="1" dirty="0">
                        <a:solidFill>
                          <a:srgbClr val="002060"/>
                        </a:solidFill>
                        <a:latin typeface="Century Gothic" panose="020B0502020202020204" pitchFamily="34" charset="0"/>
                      </a:endParaRPr>
                    </a:p>
                  </a:txBody>
                  <a:tcPr/>
                </a:tc>
                <a:tc>
                  <a:txBody>
                    <a:bodyPr/>
                    <a:lstStyle/>
                    <a:p>
                      <a:r>
                        <a:rPr lang="fr-FR" sz="2400" b="0" noProof="0" dirty="0">
                          <a:solidFill>
                            <a:srgbClr val="002060"/>
                          </a:solidFill>
                        </a:rPr>
                        <a:t>... demande un texte intéressant, aujourd’hui.</a:t>
                      </a:r>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100952724"/>
                  </a:ext>
                </a:extLst>
              </a:tr>
              <a:tr h="518649">
                <a:tc>
                  <a:txBody>
                    <a:bodyPr/>
                    <a:lstStyle/>
                    <a:p>
                      <a:pPr algn="ctr"/>
                      <a:r>
                        <a:rPr lang="en-GB" sz="2400" b="1" dirty="0">
                          <a:solidFill>
                            <a:srgbClr val="002060"/>
                          </a:solidFill>
                        </a:rPr>
                        <a:t>2</a:t>
                      </a:r>
                      <a:endParaRPr lang="en-GB" sz="2400" b="1" dirty="0">
                        <a:solidFill>
                          <a:srgbClr val="002060"/>
                        </a:solidFill>
                        <a:latin typeface="Century Gothic" panose="020B0502020202020204" pitchFamily="34" charset="0"/>
                      </a:endParaRPr>
                    </a:p>
                  </a:txBody>
                  <a:tcPr/>
                </a:tc>
                <a:tc>
                  <a:txBody>
                    <a:bodyPr/>
                    <a:lstStyle/>
                    <a:p>
                      <a:r>
                        <a:rPr lang="fr-FR" sz="2400" b="0" noProof="0" dirty="0">
                          <a:solidFill>
                            <a:srgbClr val="002060"/>
                          </a:solidFill>
                        </a:rPr>
                        <a:t>En ce moment ... penses à un exemple</a:t>
                      </a:r>
                      <a:r>
                        <a:rPr lang="fr-FR" sz="2400" b="0" baseline="0" noProof="0" dirty="0">
                          <a:solidFill>
                            <a:srgbClr val="002060"/>
                          </a:solidFill>
                        </a:rPr>
                        <a:t>.</a:t>
                      </a:r>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081323439"/>
                  </a:ext>
                </a:extLst>
              </a:tr>
              <a:tr h="518649">
                <a:tc>
                  <a:txBody>
                    <a:bodyPr/>
                    <a:lstStyle/>
                    <a:p>
                      <a:pPr algn="ctr"/>
                      <a:r>
                        <a:rPr lang="en-GB" sz="2400" b="1" dirty="0">
                          <a:solidFill>
                            <a:srgbClr val="002060"/>
                          </a:solidFill>
                        </a:rPr>
                        <a:t>3</a:t>
                      </a:r>
                      <a:endParaRPr lang="en-GB" sz="2400" b="1" dirty="0">
                        <a:solidFill>
                          <a:srgbClr val="002060"/>
                        </a:solidFill>
                        <a:latin typeface="Century Gothic" panose="020B0502020202020204" pitchFamily="34" charset="0"/>
                      </a:endParaRPr>
                    </a:p>
                  </a:txBody>
                  <a:tcPr/>
                </a:tc>
                <a:tc>
                  <a:txBody>
                    <a:bodyPr/>
                    <a:lstStyle/>
                    <a:p>
                      <a:r>
                        <a:rPr lang="fr-FR" sz="2400" b="0" noProof="0" dirty="0">
                          <a:solidFill>
                            <a:srgbClr val="002060"/>
                          </a:solidFill>
                        </a:rPr>
                        <a:t>... as une idée intéressante.</a:t>
                      </a:r>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717323220"/>
                  </a:ext>
                </a:extLst>
              </a:tr>
              <a:tr h="518649">
                <a:tc>
                  <a:txBody>
                    <a:bodyPr/>
                    <a:lstStyle/>
                    <a:p>
                      <a:pPr algn="ctr"/>
                      <a:r>
                        <a:rPr lang="en-GB" sz="2400" b="1" dirty="0">
                          <a:solidFill>
                            <a:srgbClr val="002060"/>
                          </a:solidFill>
                        </a:rPr>
                        <a:t>4</a:t>
                      </a:r>
                      <a:endParaRPr lang="en-GB" sz="2400" b="1" dirty="0">
                        <a:solidFill>
                          <a:srgbClr val="002060"/>
                        </a:solidFill>
                        <a:latin typeface="Century Gothic" panose="020B0502020202020204" pitchFamily="34" charset="0"/>
                      </a:endParaRPr>
                    </a:p>
                  </a:txBody>
                  <a:tcPr/>
                </a:tc>
                <a:tc>
                  <a:txBody>
                    <a:bodyPr/>
                    <a:lstStyle/>
                    <a:p>
                      <a:r>
                        <a:rPr lang="fr-FR" sz="2400" b="0" noProof="0" dirty="0">
                          <a:solidFill>
                            <a:srgbClr val="002060"/>
                          </a:solidFill>
                        </a:rPr>
                        <a:t>... montre la présentation à la classe, aujourd’hui ?</a:t>
                      </a:r>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03164412"/>
                  </a:ext>
                </a:extLst>
              </a:tr>
              <a:tr h="518649">
                <a:tc>
                  <a:txBody>
                    <a:bodyPr/>
                    <a:lstStyle/>
                    <a:p>
                      <a:pPr algn="ctr"/>
                      <a:r>
                        <a:rPr lang="en-GB" sz="2400" b="1" dirty="0">
                          <a:solidFill>
                            <a:srgbClr val="002060"/>
                          </a:solidFill>
                        </a:rPr>
                        <a:t>5</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2060"/>
                          </a:solidFill>
                        </a:rPr>
                        <a:t>... donne un cadeau rouge, chaque semaine.</a:t>
                      </a:r>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790913540"/>
                  </a:ext>
                </a:extLst>
              </a:tr>
              <a:tr h="518649">
                <a:tc>
                  <a:txBody>
                    <a:bodyPr/>
                    <a:lstStyle/>
                    <a:p>
                      <a:pPr algn="ctr"/>
                      <a:r>
                        <a:rPr lang="en-GB" sz="2400" b="1" dirty="0">
                          <a:solidFill>
                            <a:srgbClr val="002060"/>
                          </a:solidFill>
                        </a:rPr>
                        <a:t>6</a:t>
                      </a:r>
                      <a:endParaRPr lang="en-GB" sz="2400" b="1" dirty="0">
                        <a:solidFill>
                          <a:srgbClr val="002060"/>
                        </a:solidFill>
                        <a:latin typeface="Century Gothic" panose="020B0502020202020204" pitchFamily="34" charset="0"/>
                      </a:endParaRPr>
                    </a:p>
                  </a:txBody>
                  <a:tcPr/>
                </a:tc>
                <a:tc>
                  <a:txBody>
                    <a:bodyPr/>
                    <a:lstStyle/>
                    <a:p>
                      <a:r>
                        <a:rPr lang="fr-FR" sz="2400" b="0" noProof="0" dirty="0">
                          <a:solidFill>
                            <a:srgbClr val="002060"/>
                          </a:solidFill>
                        </a:rPr>
                        <a:t>... montres l’idée à une amie en ce moment ?</a:t>
                      </a:r>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555883471"/>
                  </a:ext>
                </a:extLst>
              </a:tr>
            </a:tbl>
          </a:graphicData>
        </a:graphic>
      </p:graphicFrame>
      <p:pic>
        <p:nvPicPr>
          <p:cNvPr id="31" name="Picture 2" descr="380x380 Green Tick Clipart Free To Use Clip Art Resource">
            <a:extLst>
              <a:ext uri="{FF2B5EF4-FFF2-40B4-BE49-F238E27FC236}">
                <a16:creationId xmlns:a16="http://schemas.microsoft.com/office/drawing/2014/main" id="{AC74D775-3D49-48C4-9E8D-7A4953B6F091}"/>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8968659" y="2393899"/>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380x380 Green Tick Clipart Free To Use Clip Art Resource">
            <a:extLst>
              <a:ext uri="{FF2B5EF4-FFF2-40B4-BE49-F238E27FC236}">
                <a16:creationId xmlns:a16="http://schemas.microsoft.com/office/drawing/2014/main" id="{A3CD921B-B132-4670-9367-A8AB61D4C1D0}"/>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626967" y="2811097"/>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380x380 Green Tick Clipart Free To Use Clip Art Resource">
            <a:extLst>
              <a:ext uri="{FF2B5EF4-FFF2-40B4-BE49-F238E27FC236}">
                <a16:creationId xmlns:a16="http://schemas.microsoft.com/office/drawing/2014/main" id="{6D426A69-D20D-4CAA-9767-A0783FA5466C}"/>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732989" y="3303578"/>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380x380 Green Tick Clipart Free To Use Clip Art Resource">
            <a:extLst>
              <a:ext uri="{FF2B5EF4-FFF2-40B4-BE49-F238E27FC236}">
                <a16:creationId xmlns:a16="http://schemas.microsoft.com/office/drawing/2014/main" id="{08E3ECBF-3A41-48A6-B0A2-872B5F27918D}"/>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004361" y="3855959"/>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380x380 Green Tick Clipart Free To Use Clip Art Resource">
            <a:extLst>
              <a:ext uri="{FF2B5EF4-FFF2-40B4-BE49-F238E27FC236}">
                <a16:creationId xmlns:a16="http://schemas.microsoft.com/office/drawing/2014/main" id="{A59FE80B-FEA7-4D8A-90E6-DA833CA22B7F}"/>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004361" y="4366008"/>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380x380 Green Tick Clipart Free To Use Clip Art Resource">
            <a:extLst>
              <a:ext uri="{FF2B5EF4-FFF2-40B4-BE49-F238E27FC236}">
                <a16:creationId xmlns:a16="http://schemas.microsoft.com/office/drawing/2014/main" id="{D1957A20-FB62-43EC-B448-CB4419C270BF}"/>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561234" y="4940525"/>
            <a:ext cx="934334" cy="81144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F1304A6-2787-47ED-86FB-1C3A3C2BF655}"/>
              </a:ext>
            </a:extLst>
          </p:cNvPr>
          <p:cNvSpPr txBox="1"/>
          <p:nvPr/>
        </p:nvSpPr>
        <p:spPr>
          <a:xfrm>
            <a:off x="5740297" y="323007"/>
            <a:ext cx="5577085" cy="830997"/>
          </a:xfrm>
          <a:prstGeom prst="rect">
            <a:avLst/>
          </a:prstGeom>
          <a:noFill/>
        </p:spPr>
        <p:txBody>
          <a:bodyPr wrap="square" rtlCol="0">
            <a:spAutoFit/>
          </a:bodyPr>
          <a:lstStyle/>
          <a:p>
            <a:r>
              <a:rPr lang="en-GB" sz="2400" b="1" dirty="0">
                <a:solidFill>
                  <a:srgbClr val="002060"/>
                </a:solidFill>
              </a:rPr>
              <a:t>La </a:t>
            </a:r>
            <a:r>
              <a:rPr lang="en-GB" sz="2400" b="1" dirty="0" err="1">
                <a:solidFill>
                  <a:srgbClr val="002060"/>
                </a:solidFill>
              </a:rPr>
              <a:t>professeure</a:t>
            </a:r>
            <a:r>
              <a:rPr lang="en-GB" sz="2400" b="1" dirty="0">
                <a:solidFill>
                  <a:srgbClr val="002060"/>
                </a:solidFill>
              </a:rPr>
              <a:t> parle à </a:t>
            </a:r>
            <a:r>
              <a:rPr lang="en-GB" sz="2400" b="1" dirty="0" err="1">
                <a:solidFill>
                  <a:srgbClr val="002060"/>
                </a:solidFill>
              </a:rPr>
              <a:t>Léa</a:t>
            </a:r>
            <a:r>
              <a:rPr lang="en-GB" sz="2400" b="1" dirty="0">
                <a:solidFill>
                  <a:srgbClr val="002060"/>
                </a:solidFill>
              </a:rPr>
              <a:t>.</a:t>
            </a:r>
            <a:br>
              <a:rPr lang="en-GB" sz="2400" b="1" dirty="0">
                <a:solidFill>
                  <a:srgbClr val="002060"/>
                </a:solidFill>
              </a:rPr>
            </a:br>
            <a:r>
              <a:rPr lang="en-GB" sz="2400" b="1" dirty="0" err="1">
                <a:solidFill>
                  <a:srgbClr val="002060"/>
                </a:solidFill>
              </a:rPr>
              <a:t>C’est</a:t>
            </a:r>
            <a:r>
              <a:rPr lang="en-GB" sz="2400" b="1" dirty="0">
                <a:solidFill>
                  <a:srgbClr val="002060"/>
                </a:solidFill>
              </a:rPr>
              <a:t> ‘je’ </a:t>
            </a:r>
            <a:r>
              <a:rPr lang="en-GB" sz="2400" b="1" dirty="0" err="1">
                <a:solidFill>
                  <a:srgbClr val="002060"/>
                </a:solidFill>
              </a:rPr>
              <a:t>ou</a:t>
            </a:r>
            <a:r>
              <a:rPr lang="en-GB" sz="2400" b="1" dirty="0">
                <a:solidFill>
                  <a:srgbClr val="002060"/>
                </a:solidFill>
              </a:rPr>
              <a:t> ‘</a:t>
            </a:r>
            <a:r>
              <a:rPr lang="en-GB" sz="2400" b="1" dirty="0" err="1">
                <a:solidFill>
                  <a:srgbClr val="002060"/>
                </a:solidFill>
              </a:rPr>
              <a:t>tu</a:t>
            </a:r>
            <a:r>
              <a:rPr lang="en-GB" sz="2400" b="1" dirty="0">
                <a:solidFill>
                  <a:srgbClr val="002060"/>
                </a:solidFill>
              </a:rPr>
              <a:t>’ ?</a:t>
            </a:r>
          </a:p>
        </p:txBody>
      </p:sp>
      <p:pic>
        <p:nvPicPr>
          <p:cNvPr id="38" name="Graphic 37" descr="Teacher with solid fill">
            <a:extLst>
              <a:ext uri="{FF2B5EF4-FFF2-40B4-BE49-F238E27FC236}">
                <a16:creationId xmlns:a16="http://schemas.microsoft.com/office/drawing/2014/main" id="{D6E710C6-11FB-4CE8-915D-E468BE9688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5897" y="129543"/>
            <a:ext cx="914400" cy="914400"/>
          </a:xfrm>
          <a:prstGeom prst="rect">
            <a:avLst/>
          </a:prstGeom>
        </p:spPr>
      </p:pic>
    </p:spTree>
    <p:extLst>
      <p:ext uri="{BB962C8B-B14F-4D97-AF65-F5344CB8AC3E}">
        <p14:creationId xmlns:p14="http://schemas.microsoft.com/office/powerpoint/2010/main" val="335755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glasses and a pink shirt&#10;&#10;Description automatically generated">
            <a:extLst>
              <a:ext uri="{FF2B5EF4-FFF2-40B4-BE49-F238E27FC236}">
                <a16:creationId xmlns:a16="http://schemas.microsoft.com/office/drawing/2014/main" id="{88FC422B-529B-4142-B8F5-44B58BE97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16" y="649470"/>
            <a:ext cx="1636947" cy="1636947"/>
          </a:xfrm>
          <a:prstGeom prst="ellipse">
            <a:avLst/>
          </a:prstGeom>
        </p:spPr>
      </p:pic>
      <p:sp>
        <p:nvSpPr>
          <p:cNvPr id="3" name="Title 2">
            <a:extLst>
              <a:ext uri="{FF2B5EF4-FFF2-40B4-BE49-F238E27FC236}">
                <a16:creationId xmlns:a16="http://schemas.microsoft.com/office/drawing/2014/main" id="{9083E5FE-8F20-49CC-ACE7-CB9DE29FE3B4}"/>
              </a:ext>
            </a:extLst>
          </p:cNvPr>
          <p:cNvSpPr>
            <a:spLocks noGrp="1"/>
          </p:cNvSpPr>
          <p:nvPr>
            <p:ph type="title"/>
          </p:nvPr>
        </p:nvSpPr>
        <p:spPr>
          <a:xfrm>
            <a:off x="-1" y="363598"/>
            <a:ext cx="5029201" cy="647577"/>
          </a:xfrm>
        </p:spPr>
        <p:txBody>
          <a:bodyPr>
            <a:normAutofit/>
          </a:bodyPr>
          <a:lstStyle/>
          <a:p>
            <a:r>
              <a:rPr lang="en-GB" sz="2400" dirty="0"/>
              <a:t>La </a:t>
            </a:r>
            <a:r>
              <a:rPr lang="en-GB" sz="2400" dirty="0" err="1"/>
              <a:t>présentation</a:t>
            </a:r>
            <a:r>
              <a:rPr lang="en-GB" sz="2400" dirty="0"/>
              <a:t> de </a:t>
            </a:r>
            <a:r>
              <a:rPr lang="en-GB" sz="2400" dirty="0" err="1"/>
              <a:t>Léa</a:t>
            </a:r>
            <a:r>
              <a:rPr lang="en-GB" sz="2400" dirty="0"/>
              <a:t> [3/3]</a:t>
            </a:r>
          </a:p>
        </p:txBody>
      </p:sp>
      <p:sp>
        <p:nvSpPr>
          <p:cNvPr id="4" name="Rounded Rectangle 46">
            <a:extLst>
              <a:ext uri="{FF2B5EF4-FFF2-40B4-BE49-F238E27FC236}">
                <a16:creationId xmlns:a16="http://schemas.microsoft.com/office/drawing/2014/main" id="{FBBD3497-7ABE-4500-8129-D816749C7F16}"/>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6" name="Picture 15">
            <a:extLst>
              <a:ext uri="{FF2B5EF4-FFF2-40B4-BE49-F238E27FC236}">
                <a16:creationId xmlns:a16="http://schemas.microsoft.com/office/drawing/2014/main" id="{D15AB835-0124-4C54-B9E3-6AD4E3651A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6885" y="1074903"/>
            <a:ext cx="1431235" cy="1431235"/>
          </a:xfrm>
          <a:prstGeom prst="rect">
            <a:avLst/>
          </a:prstGeom>
        </p:spPr>
      </p:pic>
      <p:graphicFrame>
        <p:nvGraphicFramePr>
          <p:cNvPr id="8" name="Table 7">
            <a:extLst>
              <a:ext uri="{FF2B5EF4-FFF2-40B4-BE49-F238E27FC236}">
                <a16:creationId xmlns:a16="http://schemas.microsoft.com/office/drawing/2014/main" id="{FABF7EA3-C379-4197-83CF-3AFCA2B8861A}"/>
              </a:ext>
            </a:extLst>
          </p:cNvPr>
          <p:cNvGraphicFramePr>
            <a:graphicFrameLocks noGrp="1"/>
          </p:cNvGraphicFramePr>
          <p:nvPr>
            <p:extLst>
              <p:ext uri="{D42A27DB-BD31-4B8C-83A1-F6EECF244321}">
                <p14:modId xmlns:p14="http://schemas.microsoft.com/office/powerpoint/2010/main" val="2770404248"/>
              </p:ext>
            </p:extLst>
          </p:nvPr>
        </p:nvGraphicFramePr>
        <p:xfrm>
          <a:off x="8047407" y="2478237"/>
          <a:ext cx="4123251" cy="3630543"/>
        </p:xfrm>
        <a:graphic>
          <a:graphicData uri="http://schemas.openxmlformats.org/drawingml/2006/table">
            <a:tbl>
              <a:tblPr firstRow="1" bandRow="1">
                <a:tableStyleId>{C4B1156A-380E-4F78-BDF5-A606A8083BF9}</a:tableStyleId>
              </a:tblPr>
              <a:tblGrid>
                <a:gridCol w="858139">
                  <a:extLst>
                    <a:ext uri="{9D8B030D-6E8A-4147-A177-3AD203B41FA5}">
                      <a16:colId xmlns:a16="http://schemas.microsoft.com/office/drawing/2014/main" val="3713710003"/>
                    </a:ext>
                  </a:extLst>
                </a:gridCol>
                <a:gridCol w="1588952">
                  <a:extLst>
                    <a:ext uri="{9D8B030D-6E8A-4147-A177-3AD203B41FA5}">
                      <a16:colId xmlns:a16="http://schemas.microsoft.com/office/drawing/2014/main" val="1465944036"/>
                    </a:ext>
                  </a:extLst>
                </a:gridCol>
                <a:gridCol w="1676160">
                  <a:extLst>
                    <a:ext uri="{9D8B030D-6E8A-4147-A177-3AD203B41FA5}">
                      <a16:colId xmlns:a16="http://schemas.microsoft.com/office/drawing/2014/main" val="1983472990"/>
                    </a:ext>
                  </a:extLst>
                </a:gridCol>
              </a:tblGrid>
              <a:tr h="518649">
                <a:tc>
                  <a:txBody>
                    <a:bodyPr/>
                    <a:lstStyle/>
                    <a:p>
                      <a:endParaRPr lang="en-GB" sz="2400" dirty="0">
                        <a:latin typeface="Century Gothic" panose="020B0502020202020204" pitchFamily="34" charset="0"/>
                      </a:endParaRPr>
                    </a:p>
                  </a:txBody>
                  <a:tcPr/>
                </a:tc>
                <a:tc>
                  <a:txBody>
                    <a:bodyPr/>
                    <a:lstStyle/>
                    <a:p>
                      <a:pPr algn="ctr"/>
                      <a:r>
                        <a:rPr lang="en-GB" sz="2400" dirty="0">
                          <a:latin typeface="Century Gothic" panose="020B0502020202020204" pitchFamily="34" charset="0"/>
                        </a:rPr>
                        <a:t>you (</a:t>
                      </a:r>
                      <a:r>
                        <a:rPr lang="en-GB" sz="2400" dirty="0" err="1">
                          <a:latin typeface="Century Gothic" panose="020B0502020202020204" pitchFamily="34" charset="0"/>
                        </a:rPr>
                        <a:t>tu</a:t>
                      </a:r>
                      <a:r>
                        <a:rPr lang="en-GB" sz="2400" dirty="0">
                          <a:latin typeface="Century Gothic" panose="020B0502020202020204" pitchFamily="34" charset="0"/>
                        </a:rPr>
                        <a:t>)</a:t>
                      </a:r>
                    </a:p>
                  </a:txBody>
                  <a:tcPr/>
                </a:tc>
                <a:tc>
                  <a:txBody>
                    <a:bodyPr/>
                    <a:lstStyle/>
                    <a:p>
                      <a:pPr algn="ctr"/>
                      <a:r>
                        <a:rPr lang="en-GB" sz="2400" dirty="0"/>
                        <a:t>she (</a:t>
                      </a:r>
                      <a:r>
                        <a:rPr lang="en-GB" sz="2400" dirty="0" err="1"/>
                        <a:t>elle</a:t>
                      </a:r>
                      <a:r>
                        <a:rPr lang="en-GB" sz="2400" dirty="0"/>
                        <a:t>)</a:t>
                      </a:r>
                      <a:endParaRPr lang="en-GB" sz="2400" dirty="0">
                        <a:latin typeface="Century Gothic" panose="020B0502020202020204" pitchFamily="34" charset="0"/>
                      </a:endParaRPr>
                    </a:p>
                  </a:txBody>
                  <a:tcPr/>
                </a:tc>
                <a:extLst>
                  <a:ext uri="{0D108BD9-81ED-4DB2-BD59-A6C34878D82A}">
                    <a16:rowId xmlns:a16="http://schemas.microsoft.com/office/drawing/2014/main" val="521254438"/>
                  </a:ext>
                </a:extLst>
              </a:tr>
              <a:tr h="518649">
                <a:tc>
                  <a:txBody>
                    <a:bodyPr/>
                    <a:lstStyle/>
                    <a:p>
                      <a:pPr algn="ctr"/>
                      <a:r>
                        <a:rPr lang="en-GB" sz="2200" b="1" dirty="0">
                          <a:solidFill>
                            <a:srgbClr val="002060"/>
                          </a:solidFill>
                        </a:rPr>
                        <a:t>1</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100952724"/>
                  </a:ext>
                </a:extLst>
              </a:tr>
              <a:tr h="518649">
                <a:tc>
                  <a:txBody>
                    <a:bodyPr/>
                    <a:lstStyle/>
                    <a:p>
                      <a:pPr algn="ctr"/>
                      <a:r>
                        <a:rPr lang="en-GB" sz="2200" b="1" dirty="0">
                          <a:solidFill>
                            <a:srgbClr val="002060"/>
                          </a:solidFill>
                        </a:rPr>
                        <a:t>2</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081323439"/>
                  </a:ext>
                </a:extLst>
              </a:tr>
              <a:tr h="518649">
                <a:tc>
                  <a:txBody>
                    <a:bodyPr/>
                    <a:lstStyle/>
                    <a:p>
                      <a:pPr algn="ctr"/>
                      <a:r>
                        <a:rPr lang="en-GB" sz="2200" b="1" dirty="0">
                          <a:solidFill>
                            <a:srgbClr val="002060"/>
                          </a:solidFill>
                        </a:rPr>
                        <a:t>3</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717323220"/>
                  </a:ext>
                </a:extLst>
              </a:tr>
              <a:tr h="518649">
                <a:tc>
                  <a:txBody>
                    <a:bodyPr/>
                    <a:lstStyle/>
                    <a:p>
                      <a:pPr algn="ctr"/>
                      <a:r>
                        <a:rPr lang="en-GB" sz="2200" b="1" dirty="0">
                          <a:solidFill>
                            <a:srgbClr val="002060"/>
                          </a:solidFill>
                        </a:rPr>
                        <a:t>4</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03164412"/>
                  </a:ext>
                </a:extLst>
              </a:tr>
              <a:tr h="518649">
                <a:tc>
                  <a:txBody>
                    <a:bodyPr/>
                    <a:lstStyle/>
                    <a:p>
                      <a:pPr algn="ctr"/>
                      <a:r>
                        <a:rPr lang="en-GB" sz="2200" b="1" dirty="0">
                          <a:solidFill>
                            <a:srgbClr val="002060"/>
                          </a:solidFill>
                        </a:rPr>
                        <a:t>5</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790913540"/>
                  </a:ext>
                </a:extLst>
              </a:tr>
              <a:tr h="518649">
                <a:tc>
                  <a:txBody>
                    <a:bodyPr/>
                    <a:lstStyle/>
                    <a:p>
                      <a:pPr algn="ctr"/>
                      <a:r>
                        <a:rPr lang="en-GB" sz="2200" b="1" dirty="0">
                          <a:solidFill>
                            <a:srgbClr val="002060"/>
                          </a:solidFill>
                        </a:rPr>
                        <a:t>6</a:t>
                      </a:r>
                      <a:endParaRPr lang="en-GB" sz="2200" b="1"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tc>
                  <a:txBody>
                    <a:bodyPr/>
                    <a:lstStyle/>
                    <a:p>
                      <a:endParaRPr lang="fr-FR" sz="2400" b="0" i="0"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555883471"/>
                  </a:ext>
                </a:extLst>
              </a:tr>
            </a:tbl>
          </a:graphicData>
        </a:graphic>
      </p:graphicFrame>
      <p:pic>
        <p:nvPicPr>
          <p:cNvPr id="31" name="Picture 2" descr="380x380 Green Tick Clipart Free To Use Clip Art Resource">
            <a:extLst>
              <a:ext uri="{FF2B5EF4-FFF2-40B4-BE49-F238E27FC236}">
                <a16:creationId xmlns:a16="http://schemas.microsoft.com/office/drawing/2014/main" id="{AC74D775-3D49-48C4-9E8D-7A4953B6F091}"/>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243786" y="2821320"/>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380x380 Green Tick Clipart Free To Use Clip Art Resource">
            <a:extLst>
              <a:ext uri="{FF2B5EF4-FFF2-40B4-BE49-F238E27FC236}">
                <a16:creationId xmlns:a16="http://schemas.microsoft.com/office/drawing/2014/main" id="{A3CD921B-B132-4670-9367-A8AB61D4C1D0}"/>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843502" y="3260090"/>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380x380 Green Tick Clipart Free To Use Clip Art Resource">
            <a:extLst>
              <a:ext uri="{FF2B5EF4-FFF2-40B4-BE49-F238E27FC236}">
                <a16:creationId xmlns:a16="http://schemas.microsoft.com/office/drawing/2014/main" id="{6D426A69-D20D-4CAA-9767-A0783FA5466C}"/>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216753" y="3828370"/>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380x380 Green Tick Clipart Free To Use Clip Art Resource">
            <a:extLst>
              <a:ext uri="{FF2B5EF4-FFF2-40B4-BE49-F238E27FC236}">
                <a16:creationId xmlns:a16="http://schemas.microsoft.com/office/drawing/2014/main" id="{08E3ECBF-3A41-48A6-B0A2-872B5F27918D}"/>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185413" y="4334905"/>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380x380 Green Tick Clipart Free To Use Clip Art Resource">
            <a:extLst>
              <a:ext uri="{FF2B5EF4-FFF2-40B4-BE49-F238E27FC236}">
                <a16:creationId xmlns:a16="http://schemas.microsoft.com/office/drawing/2014/main" id="{A59FE80B-FEA7-4D8A-90E6-DA833CA22B7F}"/>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812162" y="4853385"/>
            <a:ext cx="934334" cy="8114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380x380 Green Tick Clipart Free To Use Clip Art Resource">
            <a:extLst>
              <a:ext uri="{FF2B5EF4-FFF2-40B4-BE49-F238E27FC236}">
                <a16:creationId xmlns:a16="http://schemas.microsoft.com/office/drawing/2014/main" id="{D1957A20-FB62-43EC-B448-CB4419C270BF}"/>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843502" y="5392388"/>
            <a:ext cx="934334" cy="8114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38B81FA-8BE0-4A6D-98AE-BFF5B24683F7}"/>
              </a:ext>
            </a:extLst>
          </p:cNvPr>
          <p:cNvSpPr txBox="1"/>
          <p:nvPr/>
        </p:nvSpPr>
        <p:spPr>
          <a:xfrm>
            <a:off x="5740297" y="323007"/>
            <a:ext cx="5577085" cy="830997"/>
          </a:xfrm>
          <a:prstGeom prst="rect">
            <a:avLst/>
          </a:prstGeom>
          <a:noFill/>
        </p:spPr>
        <p:txBody>
          <a:bodyPr wrap="square" rtlCol="0">
            <a:spAutoFit/>
          </a:bodyPr>
          <a:lstStyle/>
          <a:p>
            <a:r>
              <a:rPr lang="en-GB" sz="2400" b="1" dirty="0">
                <a:solidFill>
                  <a:srgbClr val="002060"/>
                </a:solidFill>
              </a:rPr>
              <a:t>La </a:t>
            </a:r>
            <a:r>
              <a:rPr lang="en-GB" sz="2400" b="1" dirty="0" err="1">
                <a:solidFill>
                  <a:srgbClr val="002060"/>
                </a:solidFill>
              </a:rPr>
              <a:t>professeure</a:t>
            </a:r>
            <a:r>
              <a:rPr lang="en-GB" sz="2400" b="1" dirty="0">
                <a:solidFill>
                  <a:srgbClr val="002060"/>
                </a:solidFill>
              </a:rPr>
              <a:t> parle à </a:t>
            </a:r>
            <a:r>
              <a:rPr lang="en-GB" sz="2400" b="1" dirty="0" err="1">
                <a:solidFill>
                  <a:srgbClr val="002060"/>
                </a:solidFill>
              </a:rPr>
              <a:t>Léa</a:t>
            </a:r>
            <a:r>
              <a:rPr lang="en-GB" sz="2400" b="1" dirty="0">
                <a:solidFill>
                  <a:srgbClr val="002060"/>
                </a:solidFill>
              </a:rPr>
              <a:t> (</a:t>
            </a:r>
            <a:r>
              <a:rPr lang="en-GB" sz="2400" b="1" dirty="0" err="1">
                <a:solidFill>
                  <a:srgbClr val="002060"/>
                </a:solidFill>
              </a:rPr>
              <a:t>tu</a:t>
            </a:r>
            <a:r>
              <a:rPr lang="en-GB" sz="2400" b="1" dirty="0">
                <a:solidFill>
                  <a:srgbClr val="002060"/>
                </a:solidFill>
              </a:rPr>
              <a:t>).</a:t>
            </a:r>
            <a:br>
              <a:rPr lang="en-GB" sz="2400" b="1" dirty="0">
                <a:solidFill>
                  <a:srgbClr val="002060"/>
                </a:solidFill>
              </a:rPr>
            </a:br>
            <a:r>
              <a:rPr lang="en-GB" sz="2400" b="1" dirty="0">
                <a:solidFill>
                  <a:srgbClr val="002060"/>
                </a:solidFill>
              </a:rPr>
              <a:t>Elle parle </a:t>
            </a:r>
            <a:r>
              <a:rPr lang="en-GB" sz="2400" b="1" dirty="0" err="1">
                <a:solidFill>
                  <a:srgbClr val="002060"/>
                </a:solidFill>
              </a:rPr>
              <a:t>aussi</a:t>
            </a:r>
            <a:r>
              <a:rPr lang="en-GB" sz="2400" b="1" dirty="0">
                <a:solidFill>
                  <a:srgbClr val="002060"/>
                </a:solidFill>
              </a:rPr>
              <a:t> de Sophie (</a:t>
            </a:r>
            <a:r>
              <a:rPr lang="en-GB" sz="2400" b="1" dirty="0" err="1">
                <a:solidFill>
                  <a:srgbClr val="002060"/>
                </a:solidFill>
              </a:rPr>
              <a:t>elle</a:t>
            </a:r>
            <a:r>
              <a:rPr lang="en-GB" sz="2400" b="1" dirty="0">
                <a:solidFill>
                  <a:srgbClr val="002060"/>
                </a:solidFill>
              </a:rPr>
              <a:t>).</a:t>
            </a:r>
          </a:p>
        </p:txBody>
      </p:sp>
      <p:pic>
        <p:nvPicPr>
          <p:cNvPr id="18" name="Graphic 17" descr="Teacher with solid fill">
            <a:extLst>
              <a:ext uri="{FF2B5EF4-FFF2-40B4-BE49-F238E27FC236}">
                <a16:creationId xmlns:a16="http://schemas.microsoft.com/office/drawing/2014/main" id="{887C04C1-BA20-4485-B474-ED7D03B871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5897" y="129543"/>
            <a:ext cx="914400" cy="914400"/>
          </a:xfrm>
          <a:prstGeom prst="rect">
            <a:avLst/>
          </a:prstGeom>
        </p:spPr>
      </p:pic>
      <p:pic>
        <p:nvPicPr>
          <p:cNvPr id="19" name="Picture 18">
            <a:extLst>
              <a:ext uri="{FF2B5EF4-FFF2-40B4-BE49-F238E27FC236}">
                <a16:creationId xmlns:a16="http://schemas.microsoft.com/office/drawing/2014/main" id="{6A72DDD6-1D8D-4595-AF70-66287181E6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72974" y="958883"/>
            <a:ext cx="1512322" cy="1512322"/>
          </a:xfrm>
          <a:prstGeom prst="rect">
            <a:avLst/>
          </a:prstGeom>
        </p:spPr>
      </p:pic>
      <p:sp>
        <p:nvSpPr>
          <p:cNvPr id="2" name="Speech Bubble: Rectangle with Corners Rounded 1">
            <a:extLst>
              <a:ext uri="{FF2B5EF4-FFF2-40B4-BE49-F238E27FC236}">
                <a16:creationId xmlns:a16="http://schemas.microsoft.com/office/drawing/2014/main" id="{185F9CFF-272B-4DEA-B4CC-B7B6A82EB1FB}"/>
              </a:ext>
            </a:extLst>
          </p:cNvPr>
          <p:cNvSpPr/>
          <p:nvPr/>
        </p:nvSpPr>
        <p:spPr>
          <a:xfrm>
            <a:off x="0" y="2088844"/>
            <a:ext cx="7964934" cy="4141649"/>
          </a:xfrm>
          <a:prstGeom prst="wedgeRoundRectCallout">
            <a:avLst>
              <a:gd name="adj1" fmla="val -30531"/>
              <a:gd name="adj2" fmla="val -5853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61802885-D781-4980-A23C-74EFDEB9E715}"/>
              </a:ext>
            </a:extLst>
          </p:cNvPr>
          <p:cNvSpPr txBox="1"/>
          <p:nvPr/>
        </p:nvSpPr>
        <p:spPr>
          <a:xfrm>
            <a:off x="1557148" y="1111253"/>
            <a:ext cx="7189737" cy="400110"/>
          </a:xfrm>
          <a:prstGeom prst="rect">
            <a:avLst/>
          </a:prstGeom>
          <a:noFill/>
        </p:spPr>
        <p:txBody>
          <a:bodyPr wrap="square">
            <a:spAutoFit/>
          </a:bodyPr>
          <a:lstStyle/>
          <a:p>
            <a:r>
              <a:rPr kumimoji="0" lang="es-ES_tradnl" sz="20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Does the teacher ask Léa (tu) or about Sophie (elle) ?</a:t>
            </a:r>
            <a:endParaRPr lang="en-GB" sz="1400" dirty="0"/>
          </a:p>
        </p:txBody>
      </p:sp>
      <p:sp>
        <p:nvSpPr>
          <p:cNvPr id="24" name="TextBox 23">
            <a:extLst>
              <a:ext uri="{FF2B5EF4-FFF2-40B4-BE49-F238E27FC236}">
                <a16:creationId xmlns:a16="http://schemas.microsoft.com/office/drawing/2014/main" id="{09A85301-2F40-43DB-A02E-162D455301A2}"/>
              </a:ext>
            </a:extLst>
          </p:cNvPr>
          <p:cNvSpPr txBox="1"/>
          <p:nvPr/>
        </p:nvSpPr>
        <p:spPr>
          <a:xfrm>
            <a:off x="187656" y="2433544"/>
            <a:ext cx="7667069"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demandes</a:t>
            </a: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un ordinateur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a</a:t>
            </a: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un portable en classe, aujourd’hui ?</a:t>
            </a:r>
          </a:p>
          <a:p>
            <a:pPr>
              <a:defRPr/>
            </a:pPr>
            <a:r>
              <a:rPr lang="es-ES_tradnl" sz="2800" dirty="0">
                <a:solidFill>
                  <a:schemeClr val="bg1"/>
                </a:solidFill>
                <a:latin typeface="Century Gothic" panose="020B0502020202020204" pitchFamily="34" charset="0"/>
                <a:cs typeface="Calibri" panose="020F0502020204030204" pitchFamily="34" charset="0"/>
              </a:rPr>
              <a:t>... </a:t>
            </a:r>
            <a:r>
              <a:rPr lang="es-ES_tradnl" sz="2800" b="1" dirty="0">
                <a:solidFill>
                  <a:schemeClr val="bg1"/>
                </a:solidFill>
                <a:latin typeface="Century Gothic" panose="020B0502020202020204" pitchFamily="34" charset="0"/>
                <a:cs typeface="Calibri" panose="020F0502020204030204" pitchFamily="34" charset="0"/>
              </a:rPr>
              <a:t>aimes </a:t>
            </a:r>
            <a:r>
              <a:rPr lang="es-ES_tradnl" sz="2800" dirty="0">
                <a:solidFill>
                  <a:schemeClr val="bg1"/>
                </a:solidFill>
                <a:latin typeface="Century Gothic" panose="020B0502020202020204" pitchFamily="34" charset="0"/>
                <a:cs typeface="Calibri" panose="020F0502020204030204" pitchFamily="34" charset="0"/>
              </a:rPr>
              <a:t>les poèmes ?</a:t>
            </a:r>
            <a:endParaRPr kumimoji="0" lang="en-GB" sz="1800" b="0" i="0" u="none" strike="noStrike" kern="1200" cap="none" spc="0" normalizeH="0" baseline="0" noProof="0" dirty="0">
              <a:ln>
                <a:noFill/>
              </a:ln>
              <a:solidFill>
                <a:schemeClr val="bg1"/>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penses à </a:t>
            </a: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un homme ou à une femme ?</a:t>
            </a:r>
            <a:b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br>
            <a:r>
              <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aime </a:t>
            </a:r>
            <a:r>
              <a:rPr kumimoji="0" lang="es-ES_tradnl" sz="280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rPr>
              <a:t>faire les présentations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800" b="0" dirty="0">
                <a:solidFill>
                  <a:schemeClr val="bg1"/>
                </a:solidFill>
                <a:latin typeface="Century Gothic" panose="020B0502020202020204" pitchFamily="34" charset="0"/>
                <a:ea typeface="Calibri" panose="020F0502020204030204" pitchFamily="34" charset="0"/>
                <a:cs typeface="Calibri" panose="020F0502020204030204" pitchFamily="34" charset="0"/>
              </a:rPr>
              <a:t>... </a:t>
            </a:r>
            <a:r>
              <a:rPr lang="es-ES_tradnl" sz="2800" b="1" dirty="0">
                <a:solidFill>
                  <a:schemeClr val="bg1"/>
                </a:solidFill>
                <a:latin typeface="Century Gothic" panose="020B0502020202020204" pitchFamily="34" charset="0"/>
                <a:ea typeface="Calibri" panose="020F0502020204030204" pitchFamily="34" charset="0"/>
                <a:cs typeface="Calibri" panose="020F0502020204030204" pitchFamily="34" charset="0"/>
              </a:rPr>
              <a:t>pense </a:t>
            </a:r>
            <a:r>
              <a:rPr lang="es-ES_tradnl" sz="2800" dirty="0">
                <a:solidFill>
                  <a:schemeClr val="bg1"/>
                </a:solidFill>
                <a:latin typeface="Century Gothic" panose="020B0502020202020204" pitchFamily="34" charset="0"/>
                <a:ea typeface="Calibri" panose="020F0502020204030204" pitchFamily="34" charset="0"/>
                <a:cs typeface="Calibri" panose="020F0502020204030204" pitchFamily="34" charset="0"/>
              </a:rPr>
              <a:t>que c’est une bonne idée ?</a:t>
            </a:r>
            <a:br>
              <a:rPr lang="es-ES_tradnl" sz="2800" dirty="0">
                <a:solidFill>
                  <a:schemeClr val="bg1"/>
                </a:solidFill>
                <a:latin typeface="Century Gothic" panose="020B0502020202020204" pitchFamily="34" charset="0"/>
                <a:ea typeface="Calibri" panose="020F0502020204030204" pitchFamily="34" charset="0"/>
                <a:cs typeface="Calibri" panose="020F0502020204030204" pitchFamily="34" charset="0"/>
              </a:rPr>
            </a:br>
            <a:r>
              <a:rPr lang="es-ES_tradnl" sz="2800" b="1" dirty="0">
                <a:solidFill>
                  <a:schemeClr val="bg1"/>
                </a:solidFill>
                <a:latin typeface="Century Gothic" panose="020B0502020202020204" pitchFamily="34" charset="0"/>
                <a:ea typeface="Calibri" panose="020F0502020204030204" pitchFamily="34" charset="0"/>
                <a:cs typeface="Calibri" panose="020F0502020204030204" pitchFamily="34" charset="0"/>
              </a:rPr>
              <a:t>... trouves </a:t>
            </a:r>
            <a:r>
              <a:rPr lang="es-ES_tradnl" sz="2800" dirty="0">
                <a:solidFill>
                  <a:schemeClr val="bg1"/>
                </a:solidFill>
                <a:latin typeface="Century Gothic" panose="020B0502020202020204" pitchFamily="34" charset="0"/>
                <a:ea typeface="Calibri" panose="020F0502020204030204" pitchFamily="34" charset="0"/>
                <a:cs typeface="Calibri" panose="020F0502020204030204" pitchFamily="34" charset="0"/>
              </a:rPr>
              <a:t>une personne intéressante ?</a:t>
            </a:r>
            <a:endParaRPr kumimoji="0" lang="es-ES_tradnl" sz="2800" b="0"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01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normAutofit fontScale="90000"/>
          </a:bodyPr>
          <a:lstStyle/>
          <a:p>
            <a:pPr lvl="0">
              <a:lnSpc>
                <a:spcPct val="100000"/>
              </a:lnSpc>
              <a:spcBef>
                <a:spcPts val="0"/>
              </a:spcBef>
            </a:pPr>
            <a:r>
              <a:rPr lang="en-GB" sz="15000" b="1" dirty="0">
                <a:solidFill>
                  <a:srgbClr val="1F4E79"/>
                </a:solidFill>
                <a:latin typeface="Century Gothic" panose="020B0502020202020204" pitchFamily="34" charset="0"/>
                <a:ea typeface="+mn-ea"/>
                <a:cs typeface="Calibri" panose="020F0502020204030204" pitchFamily="34" charset="0"/>
              </a:rPr>
              <a:t>-</a:t>
            </a:r>
            <a:r>
              <a:rPr lang="en-GB" sz="15000" b="1" dirty="0" err="1">
                <a:solidFill>
                  <a:srgbClr val="1F4E79"/>
                </a:solidFill>
                <a:latin typeface="Century Gothic" panose="020B0502020202020204" pitchFamily="34" charset="0"/>
                <a:ea typeface="+mn-ea"/>
                <a:cs typeface="Calibri" panose="020F0502020204030204" pitchFamily="34" charset="0"/>
              </a:rPr>
              <a:t>tion</a:t>
            </a:r>
            <a:endParaRPr lang="en-US" dirty="0"/>
          </a:p>
        </p:txBody>
      </p:sp>
      <p:pic>
        <p:nvPicPr>
          <p:cNvPr id="4" name="Picture 3" descr="a warning sign with someone slipping on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51493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8C79C7-877E-4161-8DF6-988E9777C636}"/>
              </a:ext>
            </a:extLst>
          </p:cNvPr>
          <p:cNvSpPr>
            <a:spLocks noGrp="1"/>
          </p:cNvSpPr>
          <p:nvPr>
            <p:ph type="title"/>
          </p:nvPr>
        </p:nvSpPr>
        <p:spPr>
          <a:xfrm>
            <a:off x="0" y="213557"/>
            <a:ext cx="4114800" cy="647577"/>
          </a:xfrm>
        </p:spPr>
        <p:txBody>
          <a:bodyPr>
            <a:normAutofit/>
          </a:bodyPr>
          <a:lstStyle/>
          <a:p>
            <a:r>
              <a:rPr lang="en-GB" sz="2400" dirty="0"/>
              <a:t>Un dialogue </a:t>
            </a:r>
            <a:r>
              <a:rPr lang="en-GB" sz="2400" dirty="0" err="1"/>
              <a:t>en</a:t>
            </a:r>
            <a:r>
              <a:rPr lang="en-GB" sz="2400" dirty="0"/>
              <a:t> </a:t>
            </a:r>
            <a:r>
              <a:rPr lang="en-GB" sz="2400" dirty="0" err="1"/>
              <a:t>classe</a:t>
            </a:r>
            <a:endParaRPr lang="en-GB" sz="2400" dirty="0"/>
          </a:p>
        </p:txBody>
      </p:sp>
      <p:sp>
        <p:nvSpPr>
          <p:cNvPr id="4" name="Rounded Rectangle 46">
            <a:extLst>
              <a:ext uri="{FF2B5EF4-FFF2-40B4-BE49-F238E27FC236}">
                <a16:creationId xmlns:a16="http://schemas.microsoft.com/office/drawing/2014/main" id="{3407041D-148B-4985-914B-62B06C85AA85}"/>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987D53E6-E5DC-458F-96A8-4094396E66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0013"/>
            <a:ext cx="1431235" cy="1431235"/>
          </a:xfrm>
          <a:prstGeom prst="rect">
            <a:avLst/>
          </a:prstGeom>
        </p:spPr>
      </p:pic>
      <p:pic>
        <p:nvPicPr>
          <p:cNvPr id="5" name="Picture 4" descr="A blue and white person with a letter&#10;&#10;Description automatically generated">
            <a:extLst>
              <a:ext uri="{FF2B5EF4-FFF2-40B4-BE49-F238E27FC236}">
                <a16:creationId xmlns:a16="http://schemas.microsoft.com/office/drawing/2014/main" id="{A2C8F26C-F71C-4F03-97F0-36DDA0C99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635" y="861134"/>
            <a:ext cx="1438116" cy="1507389"/>
          </a:xfrm>
          <a:prstGeom prst="rect">
            <a:avLst/>
          </a:prstGeom>
        </p:spPr>
      </p:pic>
      <p:pic>
        <p:nvPicPr>
          <p:cNvPr id="11" name="Picture 10" descr="A blue and white logo&#10;&#10;Description automatically generated">
            <a:extLst>
              <a:ext uri="{FF2B5EF4-FFF2-40B4-BE49-F238E27FC236}">
                <a16:creationId xmlns:a16="http://schemas.microsoft.com/office/drawing/2014/main" id="{270CF4E9-7447-458E-A50F-8C199E08C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0020" y="-68622"/>
            <a:ext cx="1435345" cy="1510160"/>
          </a:xfrm>
          <a:prstGeom prst="rect">
            <a:avLst/>
          </a:prstGeom>
        </p:spPr>
      </p:pic>
      <p:graphicFrame>
        <p:nvGraphicFramePr>
          <p:cNvPr id="2" name="Table 5">
            <a:extLst>
              <a:ext uri="{FF2B5EF4-FFF2-40B4-BE49-F238E27FC236}">
                <a16:creationId xmlns:a16="http://schemas.microsoft.com/office/drawing/2014/main" id="{B1DBB1A7-DD2D-475B-8B4D-9854031CDE9C}"/>
              </a:ext>
            </a:extLst>
          </p:cNvPr>
          <p:cNvGraphicFramePr>
            <a:graphicFrameLocks noGrp="1"/>
          </p:cNvGraphicFramePr>
          <p:nvPr>
            <p:extLst>
              <p:ext uri="{D42A27DB-BD31-4B8C-83A1-F6EECF244321}">
                <p14:modId xmlns:p14="http://schemas.microsoft.com/office/powerpoint/2010/main" val="1121827323"/>
              </p:ext>
            </p:extLst>
          </p:nvPr>
        </p:nvGraphicFramePr>
        <p:xfrm>
          <a:off x="402490" y="2233605"/>
          <a:ext cx="11507428" cy="3875618"/>
        </p:xfrm>
        <a:graphic>
          <a:graphicData uri="http://schemas.openxmlformats.org/drawingml/2006/table">
            <a:tbl>
              <a:tblPr firstRow="1" bandRow="1">
                <a:tableStyleId>{5C22544A-7EE6-4342-B048-85BDC9FD1C3A}</a:tableStyleId>
              </a:tblPr>
              <a:tblGrid>
                <a:gridCol w="2876857">
                  <a:extLst>
                    <a:ext uri="{9D8B030D-6E8A-4147-A177-3AD203B41FA5}">
                      <a16:colId xmlns:a16="http://schemas.microsoft.com/office/drawing/2014/main" val="3288433228"/>
                    </a:ext>
                  </a:extLst>
                </a:gridCol>
                <a:gridCol w="2876857">
                  <a:extLst>
                    <a:ext uri="{9D8B030D-6E8A-4147-A177-3AD203B41FA5}">
                      <a16:colId xmlns:a16="http://schemas.microsoft.com/office/drawing/2014/main" val="1217854310"/>
                    </a:ext>
                  </a:extLst>
                </a:gridCol>
                <a:gridCol w="2876857">
                  <a:extLst>
                    <a:ext uri="{9D8B030D-6E8A-4147-A177-3AD203B41FA5}">
                      <a16:colId xmlns:a16="http://schemas.microsoft.com/office/drawing/2014/main" val="3291545692"/>
                    </a:ext>
                  </a:extLst>
                </a:gridCol>
                <a:gridCol w="2876857">
                  <a:extLst>
                    <a:ext uri="{9D8B030D-6E8A-4147-A177-3AD203B41FA5}">
                      <a16:colId xmlns:a16="http://schemas.microsoft.com/office/drawing/2014/main" val="4275962448"/>
                    </a:ext>
                  </a:extLst>
                </a:gridCol>
              </a:tblGrid>
              <a:tr h="1937809">
                <a:tc>
                  <a:txBody>
                    <a:bodyPr/>
                    <a:lstStyle/>
                    <a:p>
                      <a:r>
                        <a:rPr lang="en-GB" sz="2400" b="1" dirty="0">
                          <a:solidFill>
                            <a:srgbClr val="002060"/>
                          </a:solidFill>
                        </a:rPr>
                        <a:t>A</a:t>
                      </a:r>
                    </a:p>
                  </a:txBody>
                  <a:tcPr>
                    <a:solidFill>
                      <a:schemeClr val="accent6"/>
                    </a:solidFill>
                  </a:tcPr>
                </a:tc>
                <a:tc>
                  <a:txBody>
                    <a:bodyPr/>
                    <a:lstStyle/>
                    <a:p>
                      <a:r>
                        <a:rPr lang="en-GB" sz="2400" b="1" dirty="0">
                          <a:solidFill>
                            <a:srgbClr val="002060"/>
                          </a:solidFill>
                        </a:rPr>
                        <a:t>B</a:t>
                      </a:r>
                    </a:p>
                  </a:txBody>
                  <a:tcPr>
                    <a:solidFill>
                      <a:schemeClr val="accent6"/>
                    </a:solidFill>
                  </a:tcPr>
                </a:tc>
                <a:tc>
                  <a:txBody>
                    <a:bodyPr/>
                    <a:lstStyle/>
                    <a:p>
                      <a:r>
                        <a:rPr lang="en-GB" sz="2400" b="1" dirty="0">
                          <a:solidFill>
                            <a:srgbClr val="002060"/>
                          </a:solidFill>
                        </a:rPr>
                        <a:t>C</a:t>
                      </a:r>
                    </a:p>
                  </a:txBody>
                  <a:tcPr>
                    <a:solidFill>
                      <a:schemeClr val="accent6"/>
                    </a:solidFill>
                  </a:tcPr>
                </a:tc>
                <a:tc>
                  <a:txBody>
                    <a:bodyPr/>
                    <a:lstStyle/>
                    <a:p>
                      <a:r>
                        <a:rPr lang="en-GB" sz="2400" b="1" dirty="0">
                          <a:solidFill>
                            <a:srgbClr val="002060"/>
                          </a:solidFill>
                        </a:rPr>
                        <a:t>D</a:t>
                      </a:r>
                    </a:p>
                  </a:txBody>
                  <a:tcPr>
                    <a:solidFill>
                      <a:schemeClr val="accent6"/>
                    </a:solidFill>
                  </a:tcPr>
                </a:tc>
                <a:extLst>
                  <a:ext uri="{0D108BD9-81ED-4DB2-BD59-A6C34878D82A}">
                    <a16:rowId xmlns:a16="http://schemas.microsoft.com/office/drawing/2014/main" val="2895397773"/>
                  </a:ext>
                </a:extLst>
              </a:tr>
              <a:tr h="1937809">
                <a:tc>
                  <a:txBody>
                    <a:bodyPr/>
                    <a:lstStyle/>
                    <a:p>
                      <a:r>
                        <a:rPr lang="en-GB" sz="2400" b="1" dirty="0">
                          <a:solidFill>
                            <a:srgbClr val="002060"/>
                          </a:solidFill>
                        </a:rPr>
                        <a:t>E</a:t>
                      </a:r>
                    </a:p>
                  </a:txBody>
                  <a:tcPr>
                    <a:solidFill>
                      <a:schemeClr val="accent6"/>
                    </a:solidFill>
                  </a:tcPr>
                </a:tc>
                <a:tc>
                  <a:txBody>
                    <a:bodyPr/>
                    <a:lstStyle/>
                    <a:p>
                      <a:r>
                        <a:rPr lang="en-GB" sz="2400" b="1" dirty="0">
                          <a:solidFill>
                            <a:srgbClr val="002060"/>
                          </a:solidFill>
                        </a:rPr>
                        <a:t>F</a:t>
                      </a:r>
                    </a:p>
                  </a:txBody>
                  <a:tcPr>
                    <a:solidFill>
                      <a:schemeClr val="accent6"/>
                    </a:solidFill>
                  </a:tcPr>
                </a:tc>
                <a:tc>
                  <a:txBody>
                    <a:bodyPr/>
                    <a:lstStyle/>
                    <a:p>
                      <a:r>
                        <a:rPr lang="en-GB" sz="2400" b="1" dirty="0">
                          <a:solidFill>
                            <a:srgbClr val="002060"/>
                          </a:solidFill>
                        </a:rPr>
                        <a:t>G</a:t>
                      </a:r>
                    </a:p>
                  </a:txBody>
                  <a:tcPr>
                    <a:solidFill>
                      <a:schemeClr val="accent6"/>
                    </a:solidFill>
                  </a:tcPr>
                </a:tc>
                <a:tc>
                  <a:txBody>
                    <a:bodyPr/>
                    <a:lstStyle/>
                    <a:p>
                      <a:r>
                        <a:rPr lang="en-GB" sz="2400" b="1" dirty="0">
                          <a:solidFill>
                            <a:srgbClr val="002060"/>
                          </a:solidFill>
                        </a:rPr>
                        <a:t>H</a:t>
                      </a:r>
                    </a:p>
                  </a:txBody>
                  <a:tcPr>
                    <a:solidFill>
                      <a:schemeClr val="accent6"/>
                    </a:solidFill>
                  </a:tcPr>
                </a:tc>
                <a:extLst>
                  <a:ext uri="{0D108BD9-81ED-4DB2-BD59-A6C34878D82A}">
                    <a16:rowId xmlns:a16="http://schemas.microsoft.com/office/drawing/2014/main" val="2275906969"/>
                  </a:ext>
                </a:extLst>
              </a:tr>
            </a:tbl>
          </a:graphicData>
        </a:graphic>
      </p:graphicFrame>
      <p:sp>
        <p:nvSpPr>
          <p:cNvPr id="9" name="TextBox 8">
            <a:extLst>
              <a:ext uri="{FF2B5EF4-FFF2-40B4-BE49-F238E27FC236}">
                <a16:creationId xmlns:a16="http://schemas.microsoft.com/office/drawing/2014/main" id="{F0F20670-45D4-425A-8AFC-E707DED62287}"/>
              </a:ext>
            </a:extLst>
          </p:cNvPr>
          <p:cNvSpPr txBox="1"/>
          <p:nvPr/>
        </p:nvSpPr>
        <p:spPr>
          <a:xfrm>
            <a:off x="3983824" y="295527"/>
            <a:ext cx="5828391" cy="707886"/>
          </a:xfrm>
          <a:prstGeom prst="rect">
            <a:avLst/>
          </a:prstGeom>
          <a:noFill/>
        </p:spPr>
        <p:txBody>
          <a:bodyPr wrap="square">
            <a:spAutoFit/>
          </a:bodyPr>
          <a:lstStyle/>
          <a:p>
            <a:r>
              <a:rPr lang="es-ES_tradnl" sz="2000" dirty="0">
                <a:solidFill>
                  <a:srgbClr val="002060"/>
                </a:solidFill>
                <a:latin typeface="Century Gothic" panose="020B0502020202020204" pitchFamily="34" charset="0"/>
                <a:cs typeface="Calibri" panose="020F0502020204030204" pitchFamily="34" charset="0"/>
              </a:rPr>
              <a:t>A: You are Léa and you are talking to Sophie.</a:t>
            </a:r>
            <a:br>
              <a:rPr lang="es-ES_tradnl" sz="2000" dirty="0">
                <a:solidFill>
                  <a:srgbClr val="002060"/>
                </a:solidFill>
                <a:latin typeface="Century Gothic" panose="020B0502020202020204" pitchFamily="34" charset="0"/>
                <a:cs typeface="Calibri" panose="020F0502020204030204" pitchFamily="34" charset="0"/>
              </a:rPr>
            </a:br>
            <a:r>
              <a:rPr lang="es-ES_tradnl" sz="2000" dirty="0">
                <a:solidFill>
                  <a:srgbClr val="002060"/>
                </a:solidFill>
                <a:latin typeface="Century Gothic" panose="020B0502020202020204" pitchFamily="34" charset="0"/>
                <a:cs typeface="Calibri" panose="020F0502020204030204" pitchFamily="34" charset="0"/>
              </a:rPr>
              <a:t>B:  You are another student in Léa’s class.  </a:t>
            </a:r>
            <a:endParaRPr lang="en-GB" sz="1400" dirty="0"/>
          </a:p>
        </p:txBody>
      </p:sp>
      <p:sp>
        <p:nvSpPr>
          <p:cNvPr id="10" name="TextBox 9">
            <a:extLst>
              <a:ext uri="{FF2B5EF4-FFF2-40B4-BE49-F238E27FC236}">
                <a16:creationId xmlns:a16="http://schemas.microsoft.com/office/drawing/2014/main" id="{C301D614-A42A-4406-8C18-9ED919038414}"/>
              </a:ext>
            </a:extLst>
          </p:cNvPr>
          <p:cNvSpPr txBox="1"/>
          <p:nvPr/>
        </p:nvSpPr>
        <p:spPr>
          <a:xfrm>
            <a:off x="2473120" y="1132381"/>
            <a:ext cx="9316390" cy="1015663"/>
          </a:xfrm>
          <a:prstGeom prst="rect">
            <a:avLst/>
          </a:prstGeom>
          <a:noFill/>
        </p:spPr>
        <p:txBody>
          <a:bodyPr wrap="square">
            <a:spAutoFit/>
          </a:bodyPr>
          <a:lstStyle/>
          <a:p>
            <a:r>
              <a:rPr lang="es-ES_tradnl" sz="2000" b="1" dirty="0">
                <a:solidFill>
                  <a:srgbClr val="002060"/>
                </a:solidFill>
                <a:latin typeface="Century Gothic" panose="020B0502020202020204" pitchFamily="34" charset="0"/>
                <a:cs typeface="Calibri" panose="020F0502020204030204" pitchFamily="34" charset="0"/>
              </a:rPr>
              <a:t>A</a:t>
            </a:r>
            <a:r>
              <a:rPr lang="es-ES_tradnl" sz="2000" dirty="0">
                <a:solidFill>
                  <a:srgbClr val="002060"/>
                </a:solidFill>
                <a:latin typeface="Century Gothic" panose="020B0502020202020204" pitchFamily="34" charset="0"/>
                <a:cs typeface="Calibri" panose="020F0502020204030204" pitchFamily="34" charset="0"/>
              </a:rPr>
              <a:t>: Decide on an order for your sentences and note the letter sequence.  Don’t show your partner.  Say all your sentences/questions in your order.  </a:t>
            </a:r>
            <a:br>
              <a:rPr lang="es-ES_tradnl" sz="2000" dirty="0">
                <a:solidFill>
                  <a:srgbClr val="002060"/>
                </a:solidFill>
                <a:latin typeface="Century Gothic" panose="020B0502020202020204" pitchFamily="34" charset="0"/>
                <a:cs typeface="Calibri" panose="020F0502020204030204" pitchFamily="34" charset="0"/>
              </a:rPr>
            </a:br>
            <a:r>
              <a:rPr lang="es-ES_tradnl" sz="2000" b="1" dirty="0">
                <a:solidFill>
                  <a:srgbClr val="002060"/>
                </a:solidFill>
                <a:latin typeface="Century Gothic" panose="020B0502020202020204" pitchFamily="34" charset="0"/>
                <a:cs typeface="Calibri" panose="020F0502020204030204" pitchFamily="34" charset="0"/>
              </a:rPr>
              <a:t>B: </a:t>
            </a:r>
            <a:r>
              <a:rPr lang="es-ES_tradnl" sz="2000" dirty="0">
                <a:solidFill>
                  <a:srgbClr val="002060"/>
                </a:solidFill>
                <a:latin typeface="Century Gothic" panose="020B0502020202020204" pitchFamily="34" charset="0"/>
                <a:cs typeface="Calibri" panose="020F0502020204030204" pitchFamily="34" charset="0"/>
              </a:rPr>
              <a:t>Listen and note the letters down in order. Then check together.</a:t>
            </a:r>
            <a:endParaRPr lang="en-GB" sz="1400" dirty="0"/>
          </a:p>
        </p:txBody>
      </p:sp>
      <p:pic>
        <p:nvPicPr>
          <p:cNvPr id="13" name="Picture 2" descr="C:\Users\wdj\Google Drive\Primary\Y5 SoW\From Tracy\Pronouns\i.png">
            <a:extLst>
              <a:ext uri="{FF2B5EF4-FFF2-40B4-BE49-F238E27FC236}">
                <a16:creationId xmlns:a16="http://schemas.microsoft.com/office/drawing/2014/main" id="{6C685D05-C030-4BBD-B207-BBA2650FD8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233" y="2512503"/>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you.png">
            <a:extLst>
              <a:ext uri="{FF2B5EF4-FFF2-40B4-BE49-F238E27FC236}">
                <a16:creationId xmlns:a16="http://schemas.microsoft.com/office/drawing/2014/main" id="{51ABAA41-C90F-410D-A192-546E95AB01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8164" y="2477438"/>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F7572B8-8140-48AB-9D78-595F4E9D9154}"/>
              </a:ext>
            </a:extLst>
          </p:cNvPr>
          <p:cNvSpPr txBox="1"/>
          <p:nvPr/>
        </p:nvSpPr>
        <p:spPr>
          <a:xfrm>
            <a:off x="665200" y="3266211"/>
            <a:ext cx="2294793" cy="830997"/>
          </a:xfrm>
          <a:prstGeom prst="rect">
            <a:avLst/>
          </a:prstGeom>
          <a:no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endParaRPr lang="en-GB" dirty="0">
              <a:solidFill>
                <a:srgbClr val="002060"/>
              </a:solidFill>
            </a:endParaRPr>
          </a:p>
        </p:txBody>
      </p:sp>
      <p:sp>
        <p:nvSpPr>
          <p:cNvPr id="16" name="TextBox 15">
            <a:extLst>
              <a:ext uri="{FF2B5EF4-FFF2-40B4-BE49-F238E27FC236}">
                <a16:creationId xmlns:a16="http://schemas.microsoft.com/office/drawing/2014/main" id="{4EBFE8CB-26B2-457D-9EA7-76EDA73D396B}"/>
              </a:ext>
            </a:extLst>
          </p:cNvPr>
          <p:cNvSpPr txBox="1"/>
          <p:nvPr/>
        </p:nvSpPr>
        <p:spPr>
          <a:xfrm>
            <a:off x="9596939" y="5233176"/>
            <a:ext cx="2294793" cy="830997"/>
          </a:xfrm>
          <a:prstGeom prst="rect">
            <a:avLst/>
          </a:prstGeom>
          <a:no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endParaRPr lang="en-GB" dirty="0">
              <a:solidFill>
                <a:srgbClr val="002060"/>
              </a:solidFill>
            </a:endParaRPr>
          </a:p>
        </p:txBody>
      </p:sp>
      <p:pic>
        <p:nvPicPr>
          <p:cNvPr id="17" name="Picture 2" descr="C:\Users\wdj\Google Drive\Primary\Y5 SoW\From Tracy\Pronouns\you.png">
            <a:extLst>
              <a:ext uri="{FF2B5EF4-FFF2-40B4-BE49-F238E27FC236}">
                <a16:creationId xmlns:a16="http://schemas.microsoft.com/office/drawing/2014/main" id="{B55F8174-2049-4C22-B09A-D9A0060586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7923" y="4460360"/>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3924BB9-ECC4-46F2-824E-E03F3231CC38}"/>
              </a:ext>
            </a:extLst>
          </p:cNvPr>
          <p:cNvSpPr txBox="1"/>
          <p:nvPr/>
        </p:nvSpPr>
        <p:spPr>
          <a:xfrm>
            <a:off x="4023870" y="3300428"/>
            <a:ext cx="2584939" cy="830997"/>
          </a:xfrm>
          <a:prstGeom prst="rect">
            <a:avLst/>
          </a:prstGeom>
          <a:noFill/>
        </p:spPr>
        <p:txBody>
          <a:bodyPr wrap="square">
            <a:spAutoFit/>
          </a:bodyPr>
          <a:lstStyle/>
          <a:p>
            <a:r>
              <a:rPr lang="en-GB" sz="2400" dirty="0" err="1">
                <a:solidFill>
                  <a:srgbClr val="002060"/>
                </a:solidFill>
              </a:rPr>
              <a:t>montrer</a:t>
            </a:r>
            <a:r>
              <a:rPr lang="en-GB" sz="2400" dirty="0">
                <a:solidFill>
                  <a:srgbClr val="002060"/>
                </a:solidFill>
              </a:rPr>
              <a:t> – </a:t>
            </a:r>
            <a:br>
              <a:rPr lang="en-GB" sz="2400" dirty="0">
                <a:solidFill>
                  <a:srgbClr val="002060"/>
                </a:solidFill>
              </a:rPr>
            </a:br>
            <a:r>
              <a:rPr lang="en-GB" sz="2400" dirty="0">
                <a:solidFill>
                  <a:srgbClr val="002060"/>
                </a:solidFill>
              </a:rPr>
              <a:t>un </a:t>
            </a:r>
            <a:r>
              <a:rPr lang="en-GB" sz="2400" dirty="0" err="1">
                <a:solidFill>
                  <a:srgbClr val="002060"/>
                </a:solidFill>
              </a:rPr>
              <a:t>exemple</a:t>
            </a:r>
            <a:r>
              <a:rPr lang="en-GB" sz="2400" dirty="0">
                <a:solidFill>
                  <a:srgbClr val="002060"/>
                </a:solidFill>
              </a:rPr>
              <a:t> </a:t>
            </a:r>
          </a:p>
        </p:txBody>
      </p:sp>
      <p:sp>
        <p:nvSpPr>
          <p:cNvPr id="21" name="TextBox 20">
            <a:extLst>
              <a:ext uri="{FF2B5EF4-FFF2-40B4-BE49-F238E27FC236}">
                <a16:creationId xmlns:a16="http://schemas.microsoft.com/office/drawing/2014/main" id="{557FEE4F-F8DB-4CAE-BCFB-3769C7B6D342}"/>
              </a:ext>
            </a:extLst>
          </p:cNvPr>
          <p:cNvSpPr txBox="1"/>
          <p:nvPr/>
        </p:nvSpPr>
        <p:spPr>
          <a:xfrm>
            <a:off x="6937214" y="2988732"/>
            <a:ext cx="2294793" cy="1200329"/>
          </a:xfrm>
          <a:prstGeom prst="rect">
            <a:avLst/>
          </a:prstGeom>
          <a:noFill/>
        </p:spPr>
        <p:txBody>
          <a:bodyPr wrap="square">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donner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endParaRPr lang="en-GB" dirty="0">
              <a:solidFill>
                <a:srgbClr val="002060"/>
              </a:solidFill>
            </a:endParaRPr>
          </a:p>
        </p:txBody>
      </p:sp>
      <p:pic>
        <p:nvPicPr>
          <p:cNvPr id="22" name="Picture 2" descr="C:\Users\wdj\Google Drive\Primary\Y5 SoW\From Tracy\Pronouns\you.png">
            <a:extLst>
              <a:ext uri="{FF2B5EF4-FFF2-40B4-BE49-F238E27FC236}">
                <a16:creationId xmlns:a16="http://schemas.microsoft.com/office/drawing/2014/main" id="{EC5D047C-4365-499A-9473-1434A7D4AD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1060" y="2368523"/>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49DED7D0-9089-4A11-AF4B-0F0D3446203F}"/>
              </a:ext>
            </a:extLst>
          </p:cNvPr>
          <p:cNvSpPr txBox="1"/>
          <p:nvPr/>
        </p:nvSpPr>
        <p:spPr>
          <a:xfrm>
            <a:off x="10028942" y="3312097"/>
            <a:ext cx="2467708" cy="830997"/>
          </a:xfrm>
          <a:prstGeom prst="rect">
            <a:avLst/>
          </a:prstGeom>
          <a:noFill/>
        </p:spPr>
        <p:txBody>
          <a:bodyPr wrap="square">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aimer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l’idée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lang="en-GB" dirty="0">
              <a:solidFill>
                <a:srgbClr val="002060"/>
              </a:solidFill>
            </a:endParaRPr>
          </a:p>
        </p:txBody>
      </p:sp>
      <p:pic>
        <p:nvPicPr>
          <p:cNvPr id="25" name="Picture 2" descr="C:\Users\wdj\Google Drive\Primary\Y5 SoW\From Tracy\Pronouns\i.png">
            <a:extLst>
              <a:ext uri="{FF2B5EF4-FFF2-40B4-BE49-F238E27FC236}">
                <a16:creationId xmlns:a16="http://schemas.microsoft.com/office/drawing/2014/main" id="{D19C84B0-139A-46E7-895F-34797BCAA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33726" y="2495480"/>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wdj\Google Drive\Primary\Y5 SoW\From Tracy\Pronouns\i.png">
            <a:extLst>
              <a:ext uri="{FF2B5EF4-FFF2-40B4-BE49-F238E27FC236}">
                <a16:creationId xmlns:a16="http://schemas.microsoft.com/office/drawing/2014/main" id="{833F1B22-3C15-4ED7-9F5E-5FF592E9FF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7093" y="4306776"/>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wdj\Google Drive\Primary\Y5 SoW\From Tracy\Pronouns\i.png">
            <a:extLst>
              <a:ext uri="{FF2B5EF4-FFF2-40B4-BE49-F238E27FC236}">
                <a16:creationId xmlns:a16="http://schemas.microsoft.com/office/drawing/2014/main" id="{58223349-D676-4633-A760-D8EA73831A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233" y="4306776"/>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65C2F814-02C8-4E24-ACC0-54D51CE5D8EE}"/>
              </a:ext>
            </a:extLst>
          </p:cNvPr>
          <p:cNvSpPr txBox="1"/>
          <p:nvPr/>
        </p:nvSpPr>
        <p:spPr>
          <a:xfrm>
            <a:off x="6792140" y="5228967"/>
            <a:ext cx="2584939" cy="830997"/>
          </a:xfrm>
          <a:prstGeom prst="rect">
            <a:avLst/>
          </a:prstGeom>
          <a:noFill/>
        </p:spPr>
        <p:txBody>
          <a:bodyPr wrap="square">
            <a:spAutoFit/>
          </a:bodyPr>
          <a:lstStyle/>
          <a:p>
            <a:r>
              <a:rPr lang="en-GB" sz="2400" dirty="0" err="1">
                <a:solidFill>
                  <a:srgbClr val="002060"/>
                </a:solidFill>
              </a:rPr>
              <a:t>montrer</a:t>
            </a:r>
            <a:r>
              <a:rPr lang="en-GB" sz="2400" dirty="0">
                <a:solidFill>
                  <a:srgbClr val="002060"/>
                </a:solidFill>
              </a:rPr>
              <a:t> – </a:t>
            </a:r>
            <a:br>
              <a:rPr lang="en-GB" sz="2400" dirty="0">
                <a:solidFill>
                  <a:srgbClr val="002060"/>
                </a:solidFill>
              </a:rPr>
            </a:br>
            <a:r>
              <a:rPr lang="en-GB" sz="2400" dirty="0">
                <a:solidFill>
                  <a:srgbClr val="002060"/>
                </a:solidFill>
              </a:rPr>
              <a:t>un </a:t>
            </a:r>
            <a:r>
              <a:rPr lang="en-GB" sz="2400" dirty="0" err="1">
                <a:solidFill>
                  <a:srgbClr val="002060"/>
                </a:solidFill>
              </a:rPr>
              <a:t>exemple</a:t>
            </a:r>
            <a:r>
              <a:rPr lang="en-GB" sz="2400" dirty="0">
                <a:solidFill>
                  <a:srgbClr val="002060"/>
                </a:solidFill>
              </a:rPr>
              <a:t> </a:t>
            </a:r>
          </a:p>
        </p:txBody>
      </p:sp>
      <p:pic>
        <p:nvPicPr>
          <p:cNvPr id="29" name="Picture 2" descr="C:\Users\wdj\Google Drive\Primary\Y5 SoW\From Tracy\Pronouns\you.png">
            <a:extLst>
              <a:ext uri="{FF2B5EF4-FFF2-40B4-BE49-F238E27FC236}">
                <a16:creationId xmlns:a16="http://schemas.microsoft.com/office/drawing/2014/main" id="{094C6791-CAD4-4836-8D83-E2B7F538C1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7755" y="4306776"/>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49C6736F-4F8D-433E-892E-70290F87EF36}"/>
              </a:ext>
            </a:extLst>
          </p:cNvPr>
          <p:cNvSpPr txBox="1"/>
          <p:nvPr/>
        </p:nvSpPr>
        <p:spPr>
          <a:xfrm>
            <a:off x="3946766" y="5126920"/>
            <a:ext cx="1953661" cy="830997"/>
          </a:xfrm>
          <a:prstGeom prst="rect">
            <a:avLst/>
          </a:prstGeom>
          <a:noFill/>
        </p:spPr>
        <p:txBody>
          <a:bodyPr wrap="square">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aimer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l’idée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lang="en-GB" dirty="0">
              <a:solidFill>
                <a:srgbClr val="002060"/>
              </a:solidFill>
            </a:endParaRPr>
          </a:p>
        </p:txBody>
      </p:sp>
      <p:sp>
        <p:nvSpPr>
          <p:cNvPr id="31" name="TextBox 30">
            <a:extLst>
              <a:ext uri="{FF2B5EF4-FFF2-40B4-BE49-F238E27FC236}">
                <a16:creationId xmlns:a16="http://schemas.microsoft.com/office/drawing/2014/main" id="{F4AA981D-070B-47F8-B2B8-D14B667BFD47}"/>
              </a:ext>
            </a:extLst>
          </p:cNvPr>
          <p:cNvSpPr txBox="1"/>
          <p:nvPr/>
        </p:nvSpPr>
        <p:spPr>
          <a:xfrm>
            <a:off x="1027232" y="4869514"/>
            <a:ext cx="2294793" cy="1200329"/>
          </a:xfrm>
          <a:prstGeom prst="rect">
            <a:avLst/>
          </a:prstGeom>
          <a:noFill/>
        </p:spPr>
        <p:txBody>
          <a:bodyPr wrap="square">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donner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endParaRPr lang="en-GB" dirty="0">
              <a:solidFill>
                <a:srgbClr val="002060"/>
              </a:solidFill>
            </a:endParaRPr>
          </a:p>
        </p:txBody>
      </p:sp>
    </p:spTree>
    <p:extLst>
      <p:ext uri="{BB962C8B-B14F-4D97-AF65-F5344CB8AC3E}">
        <p14:creationId xmlns:p14="http://schemas.microsoft.com/office/powerpoint/2010/main" val="731226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8C79C7-877E-4161-8DF6-988E9777C636}"/>
              </a:ext>
            </a:extLst>
          </p:cNvPr>
          <p:cNvSpPr>
            <a:spLocks noGrp="1"/>
          </p:cNvSpPr>
          <p:nvPr>
            <p:ph type="title"/>
          </p:nvPr>
        </p:nvSpPr>
        <p:spPr>
          <a:xfrm>
            <a:off x="0" y="213557"/>
            <a:ext cx="4114800" cy="647577"/>
          </a:xfrm>
        </p:spPr>
        <p:txBody>
          <a:bodyPr>
            <a:normAutofit/>
          </a:bodyPr>
          <a:lstStyle/>
          <a:p>
            <a:r>
              <a:rPr lang="en-GB" sz="2400" dirty="0"/>
              <a:t>Un dialogue </a:t>
            </a:r>
            <a:r>
              <a:rPr lang="en-GB" sz="2400" dirty="0" err="1"/>
              <a:t>en</a:t>
            </a:r>
            <a:r>
              <a:rPr lang="en-GB" sz="2400" dirty="0"/>
              <a:t> </a:t>
            </a:r>
            <a:r>
              <a:rPr lang="en-GB" sz="2400" dirty="0" err="1"/>
              <a:t>classe</a:t>
            </a:r>
            <a:endParaRPr lang="en-GB" sz="2400" dirty="0"/>
          </a:p>
        </p:txBody>
      </p:sp>
      <p:sp>
        <p:nvSpPr>
          <p:cNvPr id="4" name="Rounded Rectangle 46">
            <a:extLst>
              <a:ext uri="{FF2B5EF4-FFF2-40B4-BE49-F238E27FC236}">
                <a16:creationId xmlns:a16="http://schemas.microsoft.com/office/drawing/2014/main" id="{3407041D-148B-4985-914B-62B06C85AA85}"/>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6140482E-9B1D-4899-9E08-5384B35A0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9293"/>
            <a:ext cx="1512322" cy="1512322"/>
          </a:xfrm>
          <a:prstGeom prst="rect">
            <a:avLst/>
          </a:prstGeom>
        </p:spPr>
      </p:pic>
      <p:pic>
        <p:nvPicPr>
          <p:cNvPr id="5" name="Picture 4" descr="A blue and white person with a letter&#10;&#10;Description automatically generated">
            <a:extLst>
              <a:ext uri="{FF2B5EF4-FFF2-40B4-BE49-F238E27FC236}">
                <a16:creationId xmlns:a16="http://schemas.microsoft.com/office/drawing/2014/main" id="{A2C8F26C-F71C-4F03-97F0-36DDA0C99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8865" y="-133405"/>
            <a:ext cx="1438116" cy="1507389"/>
          </a:xfrm>
          <a:prstGeom prst="rect">
            <a:avLst/>
          </a:prstGeom>
        </p:spPr>
      </p:pic>
      <p:pic>
        <p:nvPicPr>
          <p:cNvPr id="11" name="Picture 10" descr="A blue and white logo&#10;&#10;Description automatically generated">
            <a:extLst>
              <a:ext uri="{FF2B5EF4-FFF2-40B4-BE49-F238E27FC236}">
                <a16:creationId xmlns:a16="http://schemas.microsoft.com/office/drawing/2014/main" id="{270CF4E9-7447-458E-A50F-8C199E08C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29" y="899817"/>
            <a:ext cx="1435345" cy="1510160"/>
          </a:xfrm>
          <a:prstGeom prst="rect">
            <a:avLst/>
          </a:prstGeom>
        </p:spPr>
      </p:pic>
      <p:graphicFrame>
        <p:nvGraphicFramePr>
          <p:cNvPr id="2" name="Table 5">
            <a:extLst>
              <a:ext uri="{FF2B5EF4-FFF2-40B4-BE49-F238E27FC236}">
                <a16:creationId xmlns:a16="http://schemas.microsoft.com/office/drawing/2014/main" id="{B1DBB1A7-DD2D-475B-8B4D-9854031CDE9C}"/>
              </a:ext>
            </a:extLst>
          </p:cNvPr>
          <p:cNvGraphicFramePr>
            <a:graphicFrameLocks noGrp="1"/>
          </p:cNvGraphicFramePr>
          <p:nvPr/>
        </p:nvGraphicFramePr>
        <p:xfrm>
          <a:off x="402490" y="2233605"/>
          <a:ext cx="11507428" cy="3875618"/>
        </p:xfrm>
        <a:graphic>
          <a:graphicData uri="http://schemas.openxmlformats.org/drawingml/2006/table">
            <a:tbl>
              <a:tblPr firstRow="1" bandRow="1">
                <a:tableStyleId>{5C22544A-7EE6-4342-B048-85BDC9FD1C3A}</a:tableStyleId>
              </a:tblPr>
              <a:tblGrid>
                <a:gridCol w="2876857">
                  <a:extLst>
                    <a:ext uri="{9D8B030D-6E8A-4147-A177-3AD203B41FA5}">
                      <a16:colId xmlns:a16="http://schemas.microsoft.com/office/drawing/2014/main" val="3288433228"/>
                    </a:ext>
                  </a:extLst>
                </a:gridCol>
                <a:gridCol w="2876857">
                  <a:extLst>
                    <a:ext uri="{9D8B030D-6E8A-4147-A177-3AD203B41FA5}">
                      <a16:colId xmlns:a16="http://schemas.microsoft.com/office/drawing/2014/main" val="1217854310"/>
                    </a:ext>
                  </a:extLst>
                </a:gridCol>
                <a:gridCol w="2876857">
                  <a:extLst>
                    <a:ext uri="{9D8B030D-6E8A-4147-A177-3AD203B41FA5}">
                      <a16:colId xmlns:a16="http://schemas.microsoft.com/office/drawing/2014/main" val="3291545692"/>
                    </a:ext>
                  </a:extLst>
                </a:gridCol>
                <a:gridCol w="2876857">
                  <a:extLst>
                    <a:ext uri="{9D8B030D-6E8A-4147-A177-3AD203B41FA5}">
                      <a16:colId xmlns:a16="http://schemas.microsoft.com/office/drawing/2014/main" val="4275962448"/>
                    </a:ext>
                  </a:extLst>
                </a:gridCol>
              </a:tblGrid>
              <a:tr h="1937809">
                <a:tc>
                  <a:txBody>
                    <a:bodyPr/>
                    <a:lstStyle/>
                    <a:p>
                      <a:r>
                        <a:rPr lang="en-GB" sz="2400" b="1" dirty="0">
                          <a:solidFill>
                            <a:srgbClr val="002060"/>
                          </a:solidFill>
                        </a:rPr>
                        <a:t>A</a:t>
                      </a:r>
                    </a:p>
                  </a:txBody>
                  <a:tcPr>
                    <a:solidFill>
                      <a:schemeClr val="accent6"/>
                    </a:solidFill>
                  </a:tcPr>
                </a:tc>
                <a:tc>
                  <a:txBody>
                    <a:bodyPr/>
                    <a:lstStyle/>
                    <a:p>
                      <a:r>
                        <a:rPr lang="en-GB" sz="2400" b="1" dirty="0">
                          <a:solidFill>
                            <a:srgbClr val="002060"/>
                          </a:solidFill>
                        </a:rPr>
                        <a:t>B</a:t>
                      </a:r>
                    </a:p>
                  </a:txBody>
                  <a:tcPr>
                    <a:solidFill>
                      <a:schemeClr val="accent6"/>
                    </a:solidFill>
                  </a:tcPr>
                </a:tc>
                <a:tc>
                  <a:txBody>
                    <a:bodyPr/>
                    <a:lstStyle/>
                    <a:p>
                      <a:r>
                        <a:rPr lang="en-GB" sz="2400" b="1" dirty="0">
                          <a:solidFill>
                            <a:srgbClr val="002060"/>
                          </a:solidFill>
                        </a:rPr>
                        <a:t>C</a:t>
                      </a:r>
                    </a:p>
                  </a:txBody>
                  <a:tcPr>
                    <a:solidFill>
                      <a:schemeClr val="accent6"/>
                    </a:solidFill>
                  </a:tcPr>
                </a:tc>
                <a:tc>
                  <a:txBody>
                    <a:bodyPr/>
                    <a:lstStyle/>
                    <a:p>
                      <a:r>
                        <a:rPr lang="en-GB" sz="2400" b="1" dirty="0">
                          <a:solidFill>
                            <a:srgbClr val="002060"/>
                          </a:solidFill>
                        </a:rPr>
                        <a:t>D</a:t>
                      </a:r>
                    </a:p>
                  </a:txBody>
                  <a:tcPr>
                    <a:solidFill>
                      <a:schemeClr val="accent6"/>
                    </a:solidFill>
                  </a:tcPr>
                </a:tc>
                <a:extLst>
                  <a:ext uri="{0D108BD9-81ED-4DB2-BD59-A6C34878D82A}">
                    <a16:rowId xmlns:a16="http://schemas.microsoft.com/office/drawing/2014/main" val="2895397773"/>
                  </a:ext>
                </a:extLst>
              </a:tr>
              <a:tr h="1937809">
                <a:tc>
                  <a:txBody>
                    <a:bodyPr/>
                    <a:lstStyle/>
                    <a:p>
                      <a:r>
                        <a:rPr lang="en-GB" sz="2400" b="1" dirty="0">
                          <a:solidFill>
                            <a:srgbClr val="002060"/>
                          </a:solidFill>
                        </a:rPr>
                        <a:t>E</a:t>
                      </a:r>
                    </a:p>
                  </a:txBody>
                  <a:tcPr>
                    <a:solidFill>
                      <a:schemeClr val="accent6"/>
                    </a:solidFill>
                  </a:tcPr>
                </a:tc>
                <a:tc>
                  <a:txBody>
                    <a:bodyPr/>
                    <a:lstStyle/>
                    <a:p>
                      <a:r>
                        <a:rPr lang="en-GB" sz="2400" b="1" dirty="0">
                          <a:solidFill>
                            <a:srgbClr val="002060"/>
                          </a:solidFill>
                        </a:rPr>
                        <a:t>F</a:t>
                      </a:r>
                    </a:p>
                  </a:txBody>
                  <a:tcPr>
                    <a:solidFill>
                      <a:schemeClr val="accent6"/>
                    </a:solidFill>
                  </a:tcPr>
                </a:tc>
                <a:tc>
                  <a:txBody>
                    <a:bodyPr/>
                    <a:lstStyle/>
                    <a:p>
                      <a:r>
                        <a:rPr lang="en-GB" sz="2400" b="1" dirty="0">
                          <a:solidFill>
                            <a:srgbClr val="002060"/>
                          </a:solidFill>
                        </a:rPr>
                        <a:t>G</a:t>
                      </a:r>
                    </a:p>
                  </a:txBody>
                  <a:tcPr>
                    <a:solidFill>
                      <a:schemeClr val="accent6"/>
                    </a:solidFill>
                  </a:tcPr>
                </a:tc>
                <a:tc>
                  <a:txBody>
                    <a:bodyPr/>
                    <a:lstStyle/>
                    <a:p>
                      <a:r>
                        <a:rPr lang="en-GB" sz="2400" b="1" dirty="0">
                          <a:solidFill>
                            <a:srgbClr val="002060"/>
                          </a:solidFill>
                        </a:rPr>
                        <a:t>H</a:t>
                      </a:r>
                    </a:p>
                  </a:txBody>
                  <a:tcPr>
                    <a:solidFill>
                      <a:schemeClr val="accent6"/>
                    </a:solidFill>
                  </a:tcPr>
                </a:tc>
                <a:extLst>
                  <a:ext uri="{0D108BD9-81ED-4DB2-BD59-A6C34878D82A}">
                    <a16:rowId xmlns:a16="http://schemas.microsoft.com/office/drawing/2014/main" val="2275906969"/>
                  </a:ext>
                </a:extLst>
              </a:tr>
            </a:tbl>
          </a:graphicData>
        </a:graphic>
      </p:graphicFrame>
      <p:sp>
        <p:nvSpPr>
          <p:cNvPr id="9" name="TextBox 8">
            <a:extLst>
              <a:ext uri="{FF2B5EF4-FFF2-40B4-BE49-F238E27FC236}">
                <a16:creationId xmlns:a16="http://schemas.microsoft.com/office/drawing/2014/main" id="{F0F20670-45D4-425A-8AFC-E707DED62287}"/>
              </a:ext>
            </a:extLst>
          </p:cNvPr>
          <p:cNvSpPr txBox="1"/>
          <p:nvPr/>
        </p:nvSpPr>
        <p:spPr>
          <a:xfrm>
            <a:off x="3983824" y="295527"/>
            <a:ext cx="6244099" cy="707886"/>
          </a:xfrm>
          <a:prstGeom prst="rect">
            <a:avLst/>
          </a:prstGeom>
          <a:noFill/>
        </p:spPr>
        <p:txBody>
          <a:bodyPr wrap="square">
            <a:spAutoFit/>
          </a:bodyPr>
          <a:lstStyle/>
          <a:p>
            <a:r>
              <a:rPr lang="es-ES_tradnl" sz="2000" dirty="0">
                <a:solidFill>
                  <a:srgbClr val="002060"/>
                </a:solidFill>
                <a:latin typeface="Century Gothic" panose="020B0502020202020204" pitchFamily="34" charset="0"/>
                <a:cs typeface="Calibri" panose="020F0502020204030204" pitchFamily="34" charset="0"/>
              </a:rPr>
              <a:t>B: You are Sophie and you are talking to Léa.</a:t>
            </a:r>
            <a:br>
              <a:rPr lang="es-ES_tradnl" sz="2000" dirty="0">
                <a:solidFill>
                  <a:srgbClr val="002060"/>
                </a:solidFill>
                <a:latin typeface="Century Gothic" panose="020B0502020202020204" pitchFamily="34" charset="0"/>
                <a:cs typeface="Calibri" panose="020F0502020204030204" pitchFamily="34" charset="0"/>
              </a:rPr>
            </a:br>
            <a:r>
              <a:rPr lang="es-ES_tradnl" sz="2000" dirty="0">
                <a:solidFill>
                  <a:srgbClr val="002060"/>
                </a:solidFill>
                <a:latin typeface="Century Gothic" panose="020B0502020202020204" pitchFamily="34" charset="0"/>
                <a:cs typeface="Calibri" panose="020F0502020204030204" pitchFamily="34" charset="0"/>
              </a:rPr>
              <a:t>A:  You are another student in Léa’s class.  </a:t>
            </a:r>
            <a:endParaRPr lang="en-GB" sz="1400" dirty="0"/>
          </a:p>
        </p:txBody>
      </p:sp>
      <p:sp>
        <p:nvSpPr>
          <p:cNvPr id="10" name="TextBox 9">
            <a:extLst>
              <a:ext uri="{FF2B5EF4-FFF2-40B4-BE49-F238E27FC236}">
                <a16:creationId xmlns:a16="http://schemas.microsoft.com/office/drawing/2014/main" id="{C301D614-A42A-4406-8C18-9ED919038414}"/>
              </a:ext>
            </a:extLst>
          </p:cNvPr>
          <p:cNvSpPr txBox="1"/>
          <p:nvPr/>
        </p:nvSpPr>
        <p:spPr>
          <a:xfrm>
            <a:off x="2473120" y="1132381"/>
            <a:ext cx="9316390" cy="1015663"/>
          </a:xfrm>
          <a:prstGeom prst="rect">
            <a:avLst/>
          </a:prstGeom>
          <a:noFill/>
        </p:spPr>
        <p:txBody>
          <a:bodyPr wrap="square">
            <a:spAutoFit/>
          </a:bodyPr>
          <a:lstStyle/>
          <a:p>
            <a:r>
              <a:rPr lang="es-ES_tradnl" sz="2000" b="1" dirty="0">
                <a:solidFill>
                  <a:srgbClr val="002060"/>
                </a:solidFill>
                <a:latin typeface="Century Gothic" panose="020B0502020202020204" pitchFamily="34" charset="0"/>
                <a:cs typeface="Calibri" panose="020F0502020204030204" pitchFamily="34" charset="0"/>
              </a:rPr>
              <a:t>B</a:t>
            </a:r>
            <a:r>
              <a:rPr lang="es-ES_tradnl" sz="2000" dirty="0">
                <a:solidFill>
                  <a:srgbClr val="002060"/>
                </a:solidFill>
                <a:latin typeface="Century Gothic" panose="020B0502020202020204" pitchFamily="34" charset="0"/>
                <a:cs typeface="Calibri" panose="020F0502020204030204" pitchFamily="34" charset="0"/>
              </a:rPr>
              <a:t>: Decide on an order for your sentences and note the letter sequence.  Don’t show your partner.  Say all your sentences/questions.  </a:t>
            </a:r>
            <a:br>
              <a:rPr lang="es-ES_tradnl" sz="2000" dirty="0">
                <a:solidFill>
                  <a:srgbClr val="002060"/>
                </a:solidFill>
                <a:latin typeface="Century Gothic" panose="020B0502020202020204" pitchFamily="34" charset="0"/>
                <a:cs typeface="Calibri" panose="020F0502020204030204" pitchFamily="34" charset="0"/>
              </a:rPr>
            </a:br>
            <a:r>
              <a:rPr lang="es-ES_tradnl" sz="2000" b="1" dirty="0">
                <a:solidFill>
                  <a:srgbClr val="002060"/>
                </a:solidFill>
                <a:latin typeface="Century Gothic" panose="020B0502020202020204" pitchFamily="34" charset="0"/>
                <a:cs typeface="Calibri" panose="020F0502020204030204" pitchFamily="34" charset="0"/>
              </a:rPr>
              <a:t>A: </a:t>
            </a:r>
            <a:r>
              <a:rPr lang="es-ES_tradnl" sz="2000" dirty="0">
                <a:solidFill>
                  <a:srgbClr val="002060"/>
                </a:solidFill>
                <a:latin typeface="Century Gothic" panose="020B0502020202020204" pitchFamily="34" charset="0"/>
                <a:cs typeface="Calibri" panose="020F0502020204030204" pitchFamily="34" charset="0"/>
              </a:rPr>
              <a:t>Listen and note the letters down in order. Then check together.</a:t>
            </a:r>
            <a:endParaRPr lang="en-GB" sz="1400" dirty="0"/>
          </a:p>
        </p:txBody>
      </p:sp>
      <p:pic>
        <p:nvPicPr>
          <p:cNvPr id="13" name="Picture 2" descr="C:\Users\wdj\Google Drive\Primary\Y5 SoW\From Tracy\Pronouns\i.png">
            <a:extLst>
              <a:ext uri="{FF2B5EF4-FFF2-40B4-BE49-F238E27FC236}">
                <a16:creationId xmlns:a16="http://schemas.microsoft.com/office/drawing/2014/main" id="{6C685D05-C030-4BBD-B207-BBA2650FD8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233" y="2512503"/>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you.png">
            <a:extLst>
              <a:ext uri="{FF2B5EF4-FFF2-40B4-BE49-F238E27FC236}">
                <a16:creationId xmlns:a16="http://schemas.microsoft.com/office/drawing/2014/main" id="{51ABAA41-C90F-410D-A192-546E95AB01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8164" y="2477438"/>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F7572B8-8140-48AB-9D78-595F4E9D9154}"/>
              </a:ext>
            </a:extLst>
          </p:cNvPr>
          <p:cNvSpPr txBox="1"/>
          <p:nvPr/>
        </p:nvSpPr>
        <p:spPr>
          <a:xfrm>
            <a:off x="665200" y="3266211"/>
            <a:ext cx="2294793" cy="830997"/>
          </a:xfrm>
          <a:prstGeom prst="rect">
            <a:avLst/>
          </a:prstGeom>
          <a:no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solution</a:t>
            </a:r>
            <a:endParaRPr lang="en-GB" dirty="0">
              <a:solidFill>
                <a:srgbClr val="002060"/>
              </a:solidFill>
            </a:endParaRPr>
          </a:p>
        </p:txBody>
      </p:sp>
      <p:sp>
        <p:nvSpPr>
          <p:cNvPr id="16" name="TextBox 15">
            <a:extLst>
              <a:ext uri="{FF2B5EF4-FFF2-40B4-BE49-F238E27FC236}">
                <a16:creationId xmlns:a16="http://schemas.microsoft.com/office/drawing/2014/main" id="{4EBFE8CB-26B2-457D-9EA7-76EDA73D396B}"/>
              </a:ext>
            </a:extLst>
          </p:cNvPr>
          <p:cNvSpPr txBox="1"/>
          <p:nvPr/>
        </p:nvSpPr>
        <p:spPr>
          <a:xfrm>
            <a:off x="9596939" y="5233176"/>
            <a:ext cx="2294793" cy="830997"/>
          </a:xfrm>
          <a:prstGeom prst="rect">
            <a:avLst/>
          </a:prstGeom>
          <a:noFill/>
        </p:spPr>
        <p:txBody>
          <a:bodyPr wrap="square">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porter –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endParaRPr lang="en-GB" dirty="0">
              <a:solidFill>
                <a:srgbClr val="002060"/>
              </a:solidFill>
            </a:endParaRPr>
          </a:p>
        </p:txBody>
      </p:sp>
      <p:pic>
        <p:nvPicPr>
          <p:cNvPr id="17" name="Picture 2" descr="C:\Users\wdj\Google Drive\Primary\Y5 SoW\From Tracy\Pronouns\you.png">
            <a:extLst>
              <a:ext uri="{FF2B5EF4-FFF2-40B4-BE49-F238E27FC236}">
                <a16:creationId xmlns:a16="http://schemas.microsoft.com/office/drawing/2014/main" id="{B55F8174-2049-4C22-B09A-D9A0060586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27923" y="4460360"/>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3924BB9-ECC4-46F2-824E-E03F3231CC38}"/>
              </a:ext>
            </a:extLst>
          </p:cNvPr>
          <p:cNvSpPr txBox="1"/>
          <p:nvPr/>
        </p:nvSpPr>
        <p:spPr>
          <a:xfrm>
            <a:off x="4023870" y="3300428"/>
            <a:ext cx="2584939" cy="830997"/>
          </a:xfrm>
          <a:prstGeom prst="rect">
            <a:avLst/>
          </a:prstGeom>
          <a:noFill/>
        </p:spPr>
        <p:txBody>
          <a:bodyPr wrap="square">
            <a:spAutoFit/>
          </a:bodyPr>
          <a:lstStyle/>
          <a:p>
            <a:r>
              <a:rPr lang="en-GB" sz="2400" dirty="0">
                <a:solidFill>
                  <a:srgbClr val="002060"/>
                </a:solidFill>
              </a:rPr>
              <a:t>aimer – </a:t>
            </a:r>
            <a:br>
              <a:rPr lang="en-GB" sz="2400" dirty="0">
                <a:solidFill>
                  <a:srgbClr val="002060"/>
                </a:solidFill>
              </a:rPr>
            </a:br>
            <a:r>
              <a:rPr lang="en-GB" sz="2400" dirty="0" err="1">
                <a:solidFill>
                  <a:srgbClr val="002060"/>
                </a:solidFill>
              </a:rPr>
              <a:t>l’école</a:t>
            </a:r>
            <a:endParaRPr lang="en-GB" sz="2400" dirty="0">
              <a:solidFill>
                <a:srgbClr val="002060"/>
              </a:solidFill>
            </a:endParaRPr>
          </a:p>
        </p:txBody>
      </p:sp>
      <p:sp>
        <p:nvSpPr>
          <p:cNvPr id="21" name="TextBox 20">
            <a:extLst>
              <a:ext uri="{FF2B5EF4-FFF2-40B4-BE49-F238E27FC236}">
                <a16:creationId xmlns:a16="http://schemas.microsoft.com/office/drawing/2014/main" id="{557FEE4F-F8DB-4CAE-BCFB-3769C7B6D342}"/>
              </a:ext>
            </a:extLst>
          </p:cNvPr>
          <p:cNvSpPr txBox="1"/>
          <p:nvPr/>
        </p:nvSpPr>
        <p:spPr>
          <a:xfrm>
            <a:off x="6937212" y="3290142"/>
            <a:ext cx="2294793" cy="830997"/>
          </a:xfrm>
          <a:prstGeom prst="rect">
            <a:avLst/>
          </a:prstGeom>
          <a:no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solution</a:t>
            </a:r>
            <a:endParaRPr lang="en-GB" dirty="0">
              <a:solidFill>
                <a:srgbClr val="002060"/>
              </a:solidFill>
            </a:endParaRPr>
          </a:p>
        </p:txBody>
      </p:sp>
      <p:pic>
        <p:nvPicPr>
          <p:cNvPr id="22" name="Picture 2" descr="C:\Users\wdj\Google Drive\Primary\Y5 SoW\From Tracy\Pronouns\you.png">
            <a:extLst>
              <a:ext uri="{FF2B5EF4-FFF2-40B4-BE49-F238E27FC236}">
                <a16:creationId xmlns:a16="http://schemas.microsoft.com/office/drawing/2014/main" id="{EC5D047C-4365-499A-9473-1434A7D4AD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1060" y="2368523"/>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49DED7D0-9089-4A11-AF4B-0F0D3446203F}"/>
              </a:ext>
            </a:extLst>
          </p:cNvPr>
          <p:cNvSpPr txBox="1"/>
          <p:nvPr/>
        </p:nvSpPr>
        <p:spPr>
          <a:xfrm>
            <a:off x="10028942" y="3312097"/>
            <a:ext cx="2467708" cy="830997"/>
          </a:xfrm>
          <a:prstGeom prst="rect">
            <a:avLst/>
          </a:prstGeom>
          <a:no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lang="en-GB" dirty="0">
              <a:solidFill>
                <a:srgbClr val="002060"/>
              </a:solidFill>
            </a:endParaRPr>
          </a:p>
        </p:txBody>
      </p:sp>
      <p:pic>
        <p:nvPicPr>
          <p:cNvPr id="25" name="Picture 2" descr="C:\Users\wdj\Google Drive\Primary\Y5 SoW\From Tracy\Pronouns\i.png">
            <a:extLst>
              <a:ext uri="{FF2B5EF4-FFF2-40B4-BE49-F238E27FC236}">
                <a16:creationId xmlns:a16="http://schemas.microsoft.com/office/drawing/2014/main" id="{D19C84B0-139A-46E7-895F-34797BCAA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33726" y="2495480"/>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wdj\Google Drive\Primary\Y5 SoW\From Tracy\Pronouns\i.png">
            <a:extLst>
              <a:ext uri="{FF2B5EF4-FFF2-40B4-BE49-F238E27FC236}">
                <a16:creationId xmlns:a16="http://schemas.microsoft.com/office/drawing/2014/main" id="{833F1B22-3C15-4ED7-9F5E-5FF592E9FF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7093" y="4306776"/>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wdj\Google Drive\Primary\Y5 SoW\From Tracy\Pronouns\i.png">
            <a:extLst>
              <a:ext uri="{FF2B5EF4-FFF2-40B4-BE49-F238E27FC236}">
                <a16:creationId xmlns:a16="http://schemas.microsoft.com/office/drawing/2014/main" id="{58223349-D676-4633-A760-D8EA73831A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233" y="4306776"/>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65C2F814-02C8-4E24-ACC0-54D51CE5D8EE}"/>
              </a:ext>
            </a:extLst>
          </p:cNvPr>
          <p:cNvSpPr txBox="1"/>
          <p:nvPr/>
        </p:nvSpPr>
        <p:spPr>
          <a:xfrm>
            <a:off x="6792140" y="5228967"/>
            <a:ext cx="2584939" cy="830997"/>
          </a:xfrm>
          <a:prstGeom prst="rect">
            <a:avLst/>
          </a:prstGeom>
          <a:noFill/>
        </p:spPr>
        <p:txBody>
          <a:bodyPr wrap="square">
            <a:spAutoFit/>
          </a:bodyPr>
          <a:lstStyle/>
          <a:p>
            <a:r>
              <a:rPr lang="en-GB" sz="2400" dirty="0">
                <a:solidFill>
                  <a:srgbClr val="002060"/>
                </a:solidFill>
              </a:rPr>
              <a:t>porter – </a:t>
            </a:r>
          </a:p>
          <a:p>
            <a:r>
              <a:rPr lang="en-GB" sz="2400" dirty="0">
                <a:solidFill>
                  <a:srgbClr val="002060"/>
                </a:solidFill>
              </a:rPr>
              <a:t>un </a:t>
            </a:r>
            <a:r>
              <a:rPr lang="en-GB" sz="2400" dirty="0" err="1">
                <a:solidFill>
                  <a:srgbClr val="002060"/>
                </a:solidFill>
              </a:rPr>
              <a:t>uniforme</a:t>
            </a:r>
            <a:endParaRPr lang="en-GB" sz="2400" dirty="0">
              <a:solidFill>
                <a:srgbClr val="002060"/>
              </a:solidFill>
            </a:endParaRPr>
          </a:p>
        </p:txBody>
      </p:sp>
      <p:pic>
        <p:nvPicPr>
          <p:cNvPr id="29" name="Picture 2" descr="C:\Users\wdj\Google Drive\Primary\Y5 SoW\From Tracy\Pronouns\you.png">
            <a:extLst>
              <a:ext uri="{FF2B5EF4-FFF2-40B4-BE49-F238E27FC236}">
                <a16:creationId xmlns:a16="http://schemas.microsoft.com/office/drawing/2014/main" id="{094C6791-CAD4-4836-8D83-E2B7F538C1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7755" y="4306776"/>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49C6736F-4F8D-433E-892E-70290F87EF36}"/>
              </a:ext>
            </a:extLst>
          </p:cNvPr>
          <p:cNvSpPr txBox="1"/>
          <p:nvPr/>
        </p:nvSpPr>
        <p:spPr>
          <a:xfrm>
            <a:off x="3952002" y="5198248"/>
            <a:ext cx="1953661" cy="830997"/>
          </a:xfrm>
          <a:prstGeom prst="rect">
            <a:avLst/>
          </a:prstGeom>
          <a:noFill/>
        </p:spPr>
        <p:txBody>
          <a:bodyPr wrap="square">
            <a:spAutoFit/>
          </a:bodyPr>
          <a:lstStyle/>
          <a:p>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calme</a:t>
            </a:r>
            <a:endParaRPr lang="en-GB" dirty="0">
              <a:solidFill>
                <a:srgbClr val="002060"/>
              </a:solidFill>
            </a:endParaRPr>
          </a:p>
        </p:txBody>
      </p:sp>
      <p:sp>
        <p:nvSpPr>
          <p:cNvPr id="31" name="TextBox 30">
            <a:extLst>
              <a:ext uri="{FF2B5EF4-FFF2-40B4-BE49-F238E27FC236}">
                <a16:creationId xmlns:a16="http://schemas.microsoft.com/office/drawing/2014/main" id="{F4AA981D-070B-47F8-B2B8-D14B667BFD47}"/>
              </a:ext>
            </a:extLst>
          </p:cNvPr>
          <p:cNvSpPr txBox="1"/>
          <p:nvPr/>
        </p:nvSpPr>
        <p:spPr>
          <a:xfrm>
            <a:off x="1028218" y="5228966"/>
            <a:ext cx="2294793" cy="830997"/>
          </a:xfrm>
          <a:prstGeom prst="rect">
            <a:avLst/>
          </a:prstGeom>
          <a:noFill/>
        </p:spPr>
        <p:txBody>
          <a:bodyPr wrap="square">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aimer – </a:t>
            </a:r>
          </a:p>
          <a:p>
            <a:r>
              <a:rPr lang="en-GB" sz="2400" dirty="0" err="1">
                <a:solidFill>
                  <a:srgbClr val="002060"/>
                </a:solidFill>
                <a:latin typeface="Century Gothic" panose="020B0502020202020204" pitchFamily="34" charset="0"/>
              </a:rPr>
              <a:t>l’école</a:t>
            </a:r>
            <a:endParaRPr lang="en-GB" dirty="0">
              <a:solidFill>
                <a:srgbClr val="002060"/>
              </a:solidFill>
            </a:endParaRPr>
          </a:p>
        </p:txBody>
      </p:sp>
    </p:spTree>
    <p:extLst>
      <p:ext uri="{BB962C8B-B14F-4D97-AF65-F5344CB8AC3E}">
        <p14:creationId xmlns:p14="http://schemas.microsoft.com/office/powerpoint/2010/main" val="3964256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53B01C-F51E-4E20-A2EA-C4F6CB6C6DBE}"/>
              </a:ext>
            </a:extLst>
          </p:cNvPr>
          <p:cNvSpPr>
            <a:spLocks noGrp="1"/>
          </p:cNvSpPr>
          <p:nvPr>
            <p:ph type="title"/>
          </p:nvPr>
        </p:nvSpPr>
        <p:spPr/>
        <p:txBody>
          <a:bodyPr/>
          <a:lstStyle/>
          <a:p>
            <a:r>
              <a:rPr lang="en-GB" dirty="0"/>
              <a:t>Malala Yousafzai</a:t>
            </a:r>
          </a:p>
        </p:txBody>
      </p:sp>
      <p:sp>
        <p:nvSpPr>
          <p:cNvPr id="6" name="Rounded Rectangle 46">
            <a:extLst>
              <a:ext uri="{FF2B5EF4-FFF2-40B4-BE49-F238E27FC236}">
                <a16:creationId xmlns:a16="http://schemas.microsoft.com/office/drawing/2014/main" id="{670B9F34-2A85-4BB0-BB83-25B65A52DBBF}"/>
              </a:ext>
            </a:extLst>
          </p:cNvPr>
          <p:cNvSpPr/>
          <p:nvPr/>
        </p:nvSpPr>
        <p:spPr>
          <a:xfrm>
            <a:off x="10281138" y="249869"/>
            <a:ext cx="1628782" cy="437517"/>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E87C514-8251-4BE4-BC59-DA79A349C00D}"/>
              </a:ext>
            </a:extLst>
          </p:cNvPr>
          <p:cNvSpPr txBox="1"/>
          <p:nvPr/>
        </p:nvSpPr>
        <p:spPr>
          <a:xfrm>
            <a:off x="4220254" y="54740"/>
            <a:ext cx="6705600" cy="830997"/>
          </a:xfrm>
          <a:prstGeom prst="rect">
            <a:avLst/>
          </a:prstGeom>
          <a:noFill/>
        </p:spPr>
        <p:txBody>
          <a:bodyPr wrap="square" rtlCol="0">
            <a:spAutoFit/>
          </a:bodyPr>
          <a:lstStyle/>
          <a:p>
            <a:r>
              <a:rPr lang="en-GB" sz="2400" dirty="0">
                <a:solidFill>
                  <a:srgbClr val="002060"/>
                </a:solidFill>
              </a:rPr>
              <a:t>Jigsaw translation [1/2] </a:t>
            </a:r>
            <a:br>
              <a:rPr lang="en-GB" sz="2400" dirty="0">
                <a:solidFill>
                  <a:srgbClr val="002060"/>
                </a:solidFill>
              </a:rPr>
            </a:br>
            <a:r>
              <a:rPr lang="en-GB" sz="2400" b="1" dirty="0" err="1">
                <a:solidFill>
                  <a:srgbClr val="002060"/>
                </a:solidFill>
              </a:rPr>
              <a:t>Écris</a:t>
            </a:r>
            <a:r>
              <a:rPr lang="en-GB" sz="2400" b="1" dirty="0">
                <a:solidFill>
                  <a:srgbClr val="002060"/>
                </a:solidFill>
              </a:rPr>
              <a:t> </a:t>
            </a:r>
            <a:r>
              <a:rPr lang="en-GB" sz="2400" b="1" dirty="0" err="1">
                <a:solidFill>
                  <a:srgbClr val="002060"/>
                </a:solidFill>
              </a:rPr>
              <a:t>en</a:t>
            </a:r>
            <a:r>
              <a:rPr lang="en-GB" sz="2400" b="1" dirty="0">
                <a:solidFill>
                  <a:srgbClr val="002060"/>
                </a:solidFill>
              </a:rPr>
              <a:t> </a:t>
            </a:r>
            <a:r>
              <a:rPr lang="en-GB" sz="2400" b="1" dirty="0" err="1">
                <a:solidFill>
                  <a:srgbClr val="002060"/>
                </a:solidFill>
              </a:rPr>
              <a:t>anglais</a:t>
            </a:r>
            <a:r>
              <a:rPr lang="en-GB" sz="2400" b="1" dirty="0">
                <a:solidFill>
                  <a:srgbClr val="002060"/>
                </a:solidFill>
              </a:rPr>
              <a:t> et </a:t>
            </a:r>
            <a:r>
              <a:rPr lang="en-GB" sz="2400" b="1" dirty="0" err="1">
                <a:solidFill>
                  <a:srgbClr val="002060"/>
                </a:solidFill>
              </a:rPr>
              <a:t>en</a:t>
            </a:r>
            <a:r>
              <a:rPr lang="en-GB" sz="2400" b="1" dirty="0">
                <a:solidFill>
                  <a:srgbClr val="002060"/>
                </a:solidFill>
              </a:rPr>
              <a:t> </a:t>
            </a:r>
            <a:r>
              <a:rPr lang="en-GB" sz="2400" b="1" dirty="0" err="1">
                <a:solidFill>
                  <a:srgbClr val="002060"/>
                </a:solidFill>
              </a:rPr>
              <a:t>français</a:t>
            </a:r>
            <a:r>
              <a:rPr lang="en-GB" sz="2400" b="1" dirty="0">
                <a:solidFill>
                  <a:srgbClr val="002060"/>
                </a:solidFill>
              </a:rPr>
              <a:t>.</a:t>
            </a:r>
          </a:p>
        </p:txBody>
      </p:sp>
      <p:graphicFrame>
        <p:nvGraphicFramePr>
          <p:cNvPr id="9" name="Table 5">
            <a:extLst>
              <a:ext uri="{FF2B5EF4-FFF2-40B4-BE49-F238E27FC236}">
                <a16:creationId xmlns:a16="http://schemas.microsoft.com/office/drawing/2014/main" id="{A08527AB-ECEB-4612-BC1E-E675F9CEDBCE}"/>
              </a:ext>
            </a:extLst>
          </p:cNvPr>
          <p:cNvGraphicFramePr>
            <a:graphicFrameLocks noGrp="1"/>
          </p:cNvGraphicFramePr>
          <p:nvPr>
            <p:extLst>
              <p:ext uri="{D42A27DB-BD31-4B8C-83A1-F6EECF244321}">
                <p14:modId xmlns:p14="http://schemas.microsoft.com/office/powerpoint/2010/main" val="2037497232"/>
              </p:ext>
            </p:extLst>
          </p:nvPr>
        </p:nvGraphicFramePr>
        <p:xfrm>
          <a:off x="92466" y="943195"/>
          <a:ext cx="11712671" cy="5418137"/>
        </p:xfrm>
        <a:graphic>
          <a:graphicData uri="http://schemas.openxmlformats.org/drawingml/2006/table">
            <a:tbl>
              <a:tblPr firstRow="1" bandRow="1">
                <a:tableStyleId>{5940675A-B579-460E-94D1-54222C63F5DA}</a:tableStyleId>
              </a:tblPr>
              <a:tblGrid>
                <a:gridCol w="5799068">
                  <a:extLst>
                    <a:ext uri="{9D8B030D-6E8A-4147-A177-3AD203B41FA5}">
                      <a16:colId xmlns:a16="http://schemas.microsoft.com/office/drawing/2014/main" val="2004318410"/>
                    </a:ext>
                  </a:extLst>
                </a:gridCol>
                <a:gridCol w="5913603">
                  <a:extLst>
                    <a:ext uri="{9D8B030D-6E8A-4147-A177-3AD203B41FA5}">
                      <a16:colId xmlns:a16="http://schemas.microsoft.com/office/drawing/2014/main" val="1416554355"/>
                    </a:ext>
                  </a:extLst>
                </a:gridCol>
              </a:tblGrid>
              <a:tr h="5418137">
                <a:tc>
                  <a:txBody>
                    <a:bodyPr/>
                    <a:lstStyle/>
                    <a:p>
                      <a:endParaRPr lang="en-GB" dirty="0"/>
                    </a:p>
                  </a:txBody>
                  <a:tcPr>
                    <a:solidFill>
                      <a:srgbClr val="FEF5F5"/>
                    </a:solidFill>
                  </a:tcPr>
                </a:tc>
                <a:tc>
                  <a:txBody>
                    <a:bodyPr/>
                    <a:lstStyle/>
                    <a:p>
                      <a:endParaRPr lang="en-GB" dirty="0"/>
                    </a:p>
                  </a:txBody>
                  <a:tcPr>
                    <a:solidFill>
                      <a:srgbClr val="FEF5F5"/>
                    </a:solidFill>
                  </a:tcPr>
                </a:tc>
                <a:extLst>
                  <a:ext uri="{0D108BD9-81ED-4DB2-BD59-A6C34878D82A}">
                    <a16:rowId xmlns:a16="http://schemas.microsoft.com/office/drawing/2014/main" val="4167595703"/>
                  </a:ext>
                </a:extLst>
              </a:tr>
            </a:tbl>
          </a:graphicData>
        </a:graphic>
      </p:graphicFrame>
      <p:graphicFrame>
        <p:nvGraphicFramePr>
          <p:cNvPr id="10" name="Object 9">
            <a:extLst>
              <a:ext uri="{FF2B5EF4-FFF2-40B4-BE49-F238E27FC236}">
                <a16:creationId xmlns:a16="http://schemas.microsoft.com/office/drawing/2014/main" id="{E2E74DB4-CCB2-410D-A7B3-12552C82FCBD}"/>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101" name="Bitmap Image" r:id="rId4" imgW="0" imgH="0" progId="Paint.Picture">
                  <p:embed/>
                </p:oleObj>
              </mc:Choice>
              <mc:Fallback>
                <p:oleObj name="Bitmap Image" r:id="rId4" imgW="0" imgH="0" progId="Paint.Picture">
                  <p:embed/>
                  <p:pic>
                    <p:nvPicPr>
                      <p:cNvPr id="10" name="Object 9">
                        <a:extLst>
                          <a:ext uri="{FF2B5EF4-FFF2-40B4-BE49-F238E27FC236}">
                            <a16:creationId xmlns:a16="http://schemas.microsoft.com/office/drawing/2014/main" id="{E2E74DB4-CCB2-410D-A7B3-12552C82FCBD}"/>
                          </a:ext>
                        </a:extLst>
                      </p:cNvPr>
                      <p:cNvPicPr/>
                      <p:nvPr/>
                    </p:nvPicPr>
                    <p:blipFill/>
                    <p:spPr>
                      <a:xfrm>
                        <a:off x="2032000" y="719138"/>
                        <a:ext cx="8128000" cy="541813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C76747C0-7E6A-4FCE-9B62-FEC64B074C75}"/>
              </a:ext>
            </a:extLst>
          </p:cNvPr>
          <p:cNvSpPr txBox="1"/>
          <p:nvPr/>
        </p:nvSpPr>
        <p:spPr>
          <a:xfrm>
            <a:off x="-710532" y="916888"/>
            <a:ext cx="2854037" cy="400110"/>
          </a:xfrm>
          <a:prstGeom prst="rect">
            <a:avLst/>
          </a:prstGeom>
          <a:noFill/>
        </p:spPr>
        <p:txBody>
          <a:bodyPr wrap="square" rtlCol="0">
            <a:spAutoFit/>
          </a:bodyPr>
          <a:lstStyle/>
          <a:p>
            <a:pPr algn="ctr"/>
            <a:r>
              <a:rPr lang="en-GB" sz="2000" b="1" dirty="0" err="1">
                <a:solidFill>
                  <a:srgbClr val="002060"/>
                </a:solidFill>
              </a:rPr>
              <a:t>français</a:t>
            </a:r>
            <a:endParaRPr lang="en-GB" sz="2000" b="1" dirty="0">
              <a:solidFill>
                <a:srgbClr val="002060"/>
              </a:solidFill>
            </a:endParaRPr>
          </a:p>
        </p:txBody>
      </p:sp>
      <p:sp>
        <p:nvSpPr>
          <p:cNvPr id="13" name="TextBox 12">
            <a:extLst>
              <a:ext uri="{FF2B5EF4-FFF2-40B4-BE49-F238E27FC236}">
                <a16:creationId xmlns:a16="http://schemas.microsoft.com/office/drawing/2014/main" id="{93015E30-5009-4B53-9A9A-8EFEC7D12DFA}"/>
              </a:ext>
            </a:extLst>
          </p:cNvPr>
          <p:cNvSpPr txBox="1"/>
          <p:nvPr/>
        </p:nvSpPr>
        <p:spPr>
          <a:xfrm>
            <a:off x="5832733" y="918211"/>
            <a:ext cx="1184888" cy="400110"/>
          </a:xfrm>
          <a:prstGeom prst="rect">
            <a:avLst/>
          </a:prstGeom>
          <a:noFill/>
        </p:spPr>
        <p:txBody>
          <a:bodyPr wrap="square" rtlCol="0">
            <a:spAutoFit/>
          </a:bodyPr>
          <a:lstStyle/>
          <a:p>
            <a:pPr algn="ctr"/>
            <a:r>
              <a:rPr lang="en-GB" sz="2000" b="1" dirty="0" err="1">
                <a:solidFill>
                  <a:srgbClr val="002060"/>
                </a:solidFill>
              </a:rPr>
              <a:t>anglais</a:t>
            </a:r>
            <a:endParaRPr lang="en-GB" sz="2000" b="1" dirty="0">
              <a:solidFill>
                <a:srgbClr val="002060"/>
              </a:solidFill>
            </a:endParaRPr>
          </a:p>
        </p:txBody>
      </p:sp>
      <p:sp>
        <p:nvSpPr>
          <p:cNvPr id="14" name="TextBox 13">
            <a:extLst>
              <a:ext uri="{FF2B5EF4-FFF2-40B4-BE49-F238E27FC236}">
                <a16:creationId xmlns:a16="http://schemas.microsoft.com/office/drawing/2014/main" id="{1B9CFEE3-377F-4799-881E-8C61CA00974E}"/>
              </a:ext>
            </a:extLst>
          </p:cNvPr>
          <p:cNvSpPr txBox="1"/>
          <p:nvPr/>
        </p:nvSpPr>
        <p:spPr>
          <a:xfrm>
            <a:off x="217355" y="1417463"/>
            <a:ext cx="5737967" cy="5016758"/>
          </a:xfrm>
          <a:prstGeom prst="rect">
            <a:avLst/>
          </a:prstGeom>
          <a:noFill/>
          <a:ln>
            <a:noFill/>
          </a:ln>
        </p:spPr>
        <p:txBody>
          <a:bodyPr wrap="square">
            <a:spAutoFit/>
          </a:bodyPr>
          <a:lstStyle/>
          <a:p>
            <a:pPr fontAlgn="base"/>
            <a:r>
              <a:rPr lang="en-GB" sz="2000" dirty="0">
                <a:solidFill>
                  <a:srgbClr val="002060"/>
                </a:solidFill>
                <a:effectLst/>
                <a:ea typeface="Times New Roman" panose="02020603050405020304" pitchFamily="18" charset="0"/>
              </a:rPr>
              <a:t>1.</a:t>
            </a:r>
            <a:r>
              <a:rPr lang="fr-FR" sz="2000" dirty="0">
                <a:solidFill>
                  <a:srgbClr val="002060"/>
                </a:solidFill>
              </a:rPr>
              <a:t> J'admire Malala Yousafzai car* _______ ______ courageuse _____ modeste. </a:t>
            </a:r>
          </a:p>
          <a:p>
            <a:pPr fontAlgn="base"/>
            <a:endParaRPr lang="fr-FR" sz="2000" dirty="0">
              <a:solidFill>
                <a:srgbClr val="002060"/>
              </a:solidFill>
            </a:endParaRPr>
          </a:p>
          <a:p>
            <a:pPr fontAlgn="base"/>
            <a:endParaRPr lang="fr-FR" sz="2000" dirty="0">
              <a:solidFill>
                <a:srgbClr val="002060"/>
              </a:solidFill>
            </a:endParaRPr>
          </a:p>
          <a:p>
            <a:pPr fontAlgn="base"/>
            <a:r>
              <a:rPr lang="fr-FR" sz="2000" dirty="0">
                <a:solidFill>
                  <a:srgbClr val="002060"/>
                </a:solidFill>
              </a:rPr>
              <a:t>2. Elle lutte* contre l'injustice _____ pour l’éducation des _________.</a:t>
            </a:r>
          </a:p>
          <a:p>
            <a:pPr fontAlgn="base"/>
            <a:endParaRPr lang="fr-FR" sz="2000" dirty="0">
              <a:solidFill>
                <a:srgbClr val="002060"/>
              </a:solidFill>
            </a:endParaRPr>
          </a:p>
          <a:p>
            <a:pPr lvl="0">
              <a:defRPr/>
            </a:pPr>
            <a:endParaRPr lang="fr-FR" sz="2000" dirty="0">
              <a:solidFill>
                <a:srgbClr val="002060"/>
              </a:solidFill>
            </a:endParaRPr>
          </a:p>
          <a:p>
            <a:pPr lvl="0">
              <a:defRPr/>
            </a:pPr>
            <a:r>
              <a:rPr lang="fr-FR" sz="2000" dirty="0">
                <a:solidFill>
                  <a:srgbClr val="002060"/>
                </a:solidFill>
              </a:rPr>
              <a:t>3. ______ ____________ _____ _____________ ___ __________ _______une solution, _______________.</a:t>
            </a:r>
            <a:br>
              <a:rPr lang="fr-FR" sz="2000" dirty="0">
                <a:solidFill>
                  <a:srgbClr val="002060"/>
                </a:solidFill>
              </a:rPr>
            </a:br>
            <a:br>
              <a:rPr lang="fr-FR" sz="2000" dirty="0">
                <a:solidFill>
                  <a:srgbClr val="002060"/>
                </a:solidFill>
              </a:rPr>
            </a:br>
            <a:endParaRPr lang="fr-FR" sz="2000" dirty="0">
              <a:solidFill>
                <a:srgbClr val="002060"/>
              </a:solidFill>
            </a:endParaRPr>
          </a:p>
          <a:p>
            <a:pPr lvl="0">
              <a:defRPr/>
            </a:pPr>
            <a:r>
              <a:rPr lang="fr-FR" sz="2000" dirty="0">
                <a:solidFill>
                  <a:srgbClr val="002060"/>
                </a:solidFill>
              </a:rPr>
              <a:t>4. Malala _____ ____ _______ calme ____ ________________.</a:t>
            </a:r>
          </a:p>
          <a:p>
            <a:pPr fontAlgn="base"/>
            <a:r>
              <a:rPr lang="en-GB" sz="2000" dirty="0">
                <a:solidFill>
                  <a:srgbClr val="002060"/>
                </a:solidFill>
                <a:effectLst/>
                <a:ea typeface="Times New Roman" panose="02020603050405020304" pitchFamily="18" charset="0"/>
              </a:rPr>
              <a:t> </a:t>
            </a:r>
          </a:p>
        </p:txBody>
      </p:sp>
      <p:sp>
        <p:nvSpPr>
          <p:cNvPr id="15" name="TextBox 14">
            <a:extLst>
              <a:ext uri="{FF2B5EF4-FFF2-40B4-BE49-F238E27FC236}">
                <a16:creationId xmlns:a16="http://schemas.microsoft.com/office/drawing/2014/main" id="{97D1CC20-7E6B-4FD6-A9F2-268789C4F848}"/>
              </a:ext>
            </a:extLst>
          </p:cNvPr>
          <p:cNvSpPr txBox="1"/>
          <p:nvPr/>
        </p:nvSpPr>
        <p:spPr>
          <a:xfrm>
            <a:off x="5955323" y="1350051"/>
            <a:ext cx="5849814" cy="4708981"/>
          </a:xfrm>
          <a:prstGeom prst="rect">
            <a:avLst/>
          </a:prstGeom>
          <a:noFill/>
          <a:ln>
            <a:noFill/>
          </a:ln>
        </p:spPr>
        <p:txBody>
          <a:bodyPr wrap="square">
            <a:spAutoFit/>
          </a:bodyPr>
          <a:lstStyle/>
          <a:p>
            <a:pPr fontAlgn="base"/>
            <a:r>
              <a:rPr lang="de-DE" sz="2000" dirty="0">
                <a:solidFill>
                  <a:srgbClr val="002060"/>
                </a:solidFill>
                <a:ea typeface="Times New Roman" panose="02020603050405020304" pitchFamily="18" charset="0"/>
              </a:rPr>
              <a:t>1. ___ _________ Malala Yousafzai because* she is ___________ and _________.</a:t>
            </a:r>
          </a:p>
          <a:p>
            <a:pPr fontAlgn="base"/>
            <a:br>
              <a:rPr lang="en-GB" sz="2000" dirty="0">
                <a:solidFill>
                  <a:srgbClr val="002060"/>
                </a:solidFill>
                <a:effectLst/>
                <a:ea typeface="Times New Roman" panose="02020603050405020304" pitchFamily="18" charset="0"/>
              </a:rPr>
            </a:br>
            <a:endParaRPr lang="en-GB" sz="2000" dirty="0">
              <a:solidFill>
                <a:srgbClr val="002060"/>
              </a:solidFill>
              <a:effectLst/>
              <a:ea typeface="Times New Roman" panose="02020603050405020304" pitchFamily="18" charset="0"/>
            </a:endParaRPr>
          </a:p>
          <a:p>
            <a:pPr fontAlgn="base"/>
            <a:r>
              <a:rPr lang="en-GB" sz="2000" dirty="0">
                <a:solidFill>
                  <a:srgbClr val="002060"/>
                </a:solidFill>
                <a:effectLst/>
                <a:ea typeface="Times New Roman" panose="02020603050405020304" pitchFamily="18" charset="0"/>
              </a:rPr>
              <a:t>2. ____ _________ __________ _____________ and _______ _____ _______________ ____ girls.</a:t>
            </a:r>
          </a:p>
          <a:p>
            <a:pPr fontAlgn="base"/>
            <a:endParaRPr lang="en-GB" sz="2000" dirty="0">
              <a:solidFill>
                <a:srgbClr val="002060"/>
              </a:solidFill>
              <a:ea typeface="Times New Roman" panose="02020603050405020304" pitchFamily="18" charset="0"/>
            </a:endParaRPr>
          </a:p>
          <a:p>
            <a:pPr fontAlgn="base"/>
            <a:endParaRPr lang="en-GB" sz="2000" dirty="0">
              <a:solidFill>
                <a:srgbClr val="002060"/>
              </a:solidFill>
              <a:effectLst/>
              <a:ea typeface="Times New Roman" panose="02020603050405020304" pitchFamily="18" charset="0"/>
            </a:endParaRPr>
          </a:p>
          <a:p>
            <a:pPr fontAlgn="base"/>
            <a:r>
              <a:rPr lang="en-GB" sz="2000" dirty="0">
                <a:solidFill>
                  <a:srgbClr val="002060"/>
                </a:solidFill>
                <a:effectLst/>
                <a:ea typeface="Times New Roman" panose="02020603050405020304" pitchFamily="18" charset="0"/>
              </a:rPr>
              <a:t>3. She asks for the reasons and she finds ____ _________, usually.</a:t>
            </a:r>
          </a:p>
          <a:p>
            <a:pPr fontAlgn="base"/>
            <a:endParaRPr lang="en-GB" sz="2000" dirty="0">
              <a:solidFill>
                <a:srgbClr val="002060"/>
              </a:solidFill>
              <a:ea typeface="Times New Roman" panose="02020603050405020304" pitchFamily="18" charset="0"/>
            </a:endParaRPr>
          </a:p>
          <a:p>
            <a:pPr fontAlgn="base"/>
            <a:endParaRPr lang="en-GB" sz="2000" dirty="0">
              <a:solidFill>
                <a:srgbClr val="002060"/>
              </a:solidFill>
              <a:effectLst/>
              <a:ea typeface="Times New Roman" panose="02020603050405020304" pitchFamily="18" charset="0"/>
            </a:endParaRPr>
          </a:p>
          <a:p>
            <a:pPr fontAlgn="base"/>
            <a:endParaRPr lang="en-GB" sz="2000" dirty="0">
              <a:solidFill>
                <a:srgbClr val="002060"/>
              </a:solidFill>
              <a:ea typeface="Times New Roman" panose="02020603050405020304" pitchFamily="18" charset="0"/>
            </a:endParaRPr>
          </a:p>
          <a:p>
            <a:pPr fontAlgn="base"/>
            <a:endParaRPr lang="en-GB" sz="2000" dirty="0">
              <a:solidFill>
                <a:srgbClr val="002060"/>
              </a:solidFill>
              <a:effectLst/>
              <a:ea typeface="Times New Roman" panose="02020603050405020304" pitchFamily="18" charset="0"/>
            </a:endParaRPr>
          </a:p>
          <a:p>
            <a:pPr fontAlgn="base"/>
            <a:r>
              <a:rPr lang="en-GB" sz="2000" dirty="0">
                <a:solidFill>
                  <a:srgbClr val="002060"/>
                </a:solidFill>
                <a:effectLst/>
                <a:ea typeface="Times New Roman" panose="02020603050405020304" pitchFamily="18" charset="0"/>
              </a:rPr>
              <a:t>4. Malala is a ________ and intelligent woman.</a:t>
            </a:r>
          </a:p>
        </p:txBody>
      </p:sp>
      <p:pic>
        <p:nvPicPr>
          <p:cNvPr id="17" name="Picture 16" descr="A puzzle pieces of different colors&#10;&#10;Description automatically generated">
            <a:extLst>
              <a:ext uri="{FF2B5EF4-FFF2-40B4-BE49-F238E27FC236}">
                <a16:creationId xmlns:a16="http://schemas.microsoft.com/office/drawing/2014/main" id="{B51B4FB2-F5DD-4A11-A075-002A20B5E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039139" y="140476"/>
            <a:ext cx="1075263" cy="1075263"/>
          </a:xfrm>
          <a:prstGeom prst="rect">
            <a:avLst/>
          </a:prstGeom>
        </p:spPr>
      </p:pic>
      <p:sp>
        <p:nvSpPr>
          <p:cNvPr id="4" name="TextBox 3">
            <a:extLst>
              <a:ext uri="{FF2B5EF4-FFF2-40B4-BE49-F238E27FC236}">
                <a16:creationId xmlns:a16="http://schemas.microsoft.com/office/drawing/2014/main" id="{21477A3F-5EB4-483E-8E7C-D4A1A4F0EAC9}"/>
              </a:ext>
            </a:extLst>
          </p:cNvPr>
          <p:cNvSpPr txBox="1"/>
          <p:nvPr/>
        </p:nvSpPr>
        <p:spPr>
          <a:xfrm>
            <a:off x="1379580" y="6411488"/>
            <a:ext cx="6658708" cy="400110"/>
          </a:xfrm>
          <a:prstGeom prst="rect">
            <a:avLst/>
          </a:prstGeom>
          <a:noFill/>
        </p:spPr>
        <p:txBody>
          <a:bodyPr wrap="square" rtlCol="0">
            <a:spAutoFit/>
          </a:bodyPr>
          <a:lstStyle/>
          <a:p>
            <a:r>
              <a:rPr lang="en-GB" sz="2000" dirty="0" err="1">
                <a:solidFill>
                  <a:schemeClr val="bg1"/>
                </a:solidFill>
              </a:rPr>
              <a:t>lutter</a:t>
            </a:r>
            <a:r>
              <a:rPr lang="en-GB" sz="2000" dirty="0">
                <a:solidFill>
                  <a:schemeClr val="bg1"/>
                </a:solidFill>
              </a:rPr>
              <a:t> – to fight</a:t>
            </a:r>
          </a:p>
        </p:txBody>
      </p:sp>
      <p:sp>
        <p:nvSpPr>
          <p:cNvPr id="5" name="TextBox 4">
            <a:extLst>
              <a:ext uri="{FF2B5EF4-FFF2-40B4-BE49-F238E27FC236}">
                <a16:creationId xmlns:a16="http://schemas.microsoft.com/office/drawing/2014/main" id="{8F20856B-FB37-4F73-8BC4-8C8F056E8524}"/>
              </a:ext>
            </a:extLst>
          </p:cNvPr>
          <p:cNvSpPr txBox="1"/>
          <p:nvPr/>
        </p:nvSpPr>
        <p:spPr>
          <a:xfrm>
            <a:off x="4499058" y="1313270"/>
            <a:ext cx="1035374" cy="461665"/>
          </a:xfrm>
          <a:prstGeom prst="rect">
            <a:avLst/>
          </a:prstGeom>
          <a:noFill/>
        </p:spPr>
        <p:txBody>
          <a:bodyPr wrap="square" rtlCol="0">
            <a:spAutoFit/>
          </a:bodyPr>
          <a:lstStyle/>
          <a:p>
            <a:r>
              <a:rPr lang="en-GB" sz="2400" b="1" dirty="0" err="1">
                <a:solidFill>
                  <a:srgbClr val="0055A5"/>
                </a:solidFill>
              </a:rPr>
              <a:t>elle</a:t>
            </a:r>
            <a:endParaRPr lang="en-GB" sz="2400" b="1" dirty="0">
              <a:solidFill>
                <a:srgbClr val="0055A5"/>
              </a:solidFill>
            </a:endParaRPr>
          </a:p>
        </p:txBody>
      </p:sp>
      <p:sp>
        <p:nvSpPr>
          <p:cNvPr id="18" name="TextBox 17">
            <a:extLst>
              <a:ext uri="{FF2B5EF4-FFF2-40B4-BE49-F238E27FC236}">
                <a16:creationId xmlns:a16="http://schemas.microsoft.com/office/drawing/2014/main" id="{4BCF98FD-43C6-4409-AD03-2B4D73F1607E}"/>
              </a:ext>
            </a:extLst>
          </p:cNvPr>
          <p:cNvSpPr txBox="1"/>
          <p:nvPr/>
        </p:nvSpPr>
        <p:spPr>
          <a:xfrm>
            <a:off x="487973" y="1650336"/>
            <a:ext cx="1035374" cy="461665"/>
          </a:xfrm>
          <a:prstGeom prst="rect">
            <a:avLst/>
          </a:prstGeom>
          <a:noFill/>
        </p:spPr>
        <p:txBody>
          <a:bodyPr wrap="square" rtlCol="0">
            <a:spAutoFit/>
          </a:bodyPr>
          <a:lstStyle/>
          <a:p>
            <a:r>
              <a:rPr lang="en-GB" sz="2400" b="1" dirty="0" err="1">
                <a:solidFill>
                  <a:srgbClr val="0055A5"/>
                </a:solidFill>
              </a:rPr>
              <a:t>est</a:t>
            </a:r>
            <a:endParaRPr lang="en-GB" sz="2400" b="1" dirty="0">
              <a:solidFill>
                <a:srgbClr val="0055A5"/>
              </a:solidFill>
            </a:endParaRPr>
          </a:p>
        </p:txBody>
      </p:sp>
      <p:sp>
        <p:nvSpPr>
          <p:cNvPr id="19" name="TextBox 18">
            <a:extLst>
              <a:ext uri="{FF2B5EF4-FFF2-40B4-BE49-F238E27FC236}">
                <a16:creationId xmlns:a16="http://schemas.microsoft.com/office/drawing/2014/main" id="{526329F5-F683-4DAB-868F-D9BF804914A4}"/>
              </a:ext>
            </a:extLst>
          </p:cNvPr>
          <p:cNvSpPr txBox="1"/>
          <p:nvPr/>
        </p:nvSpPr>
        <p:spPr>
          <a:xfrm>
            <a:off x="2820305" y="1641302"/>
            <a:ext cx="1035374" cy="461665"/>
          </a:xfrm>
          <a:prstGeom prst="rect">
            <a:avLst/>
          </a:prstGeom>
          <a:noFill/>
        </p:spPr>
        <p:txBody>
          <a:bodyPr wrap="square" rtlCol="0">
            <a:spAutoFit/>
          </a:bodyPr>
          <a:lstStyle/>
          <a:p>
            <a:r>
              <a:rPr lang="en-GB" sz="2400" b="1" dirty="0">
                <a:solidFill>
                  <a:srgbClr val="0055A5"/>
                </a:solidFill>
              </a:rPr>
              <a:t>et</a:t>
            </a:r>
          </a:p>
        </p:txBody>
      </p:sp>
      <p:sp>
        <p:nvSpPr>
          <p:cNvPr id="20" name="TextBox 19">
            <a:extLst>
              <a:ext uri="{FF2B5EF4-FFF2-40B4-BE49-F238E27FC236}">
                <a16:creationId xmlns:a16="http://schemas.microsoft.com/office/drawing/2014/main" id="{DFDD0306-C577-4C96-A6A6-E7161A1EBC89}"/>
              </a:ext>
            </a:extLst>
          </p:cNvPr>
          <p:cNvSpPr txBox="1"/>
          <p:nvPr/>
        </p:nvSpPr>
        <p:spPr>
          <a:xfrm>
            <a:off x="6349507" y="1268347"/>
            <a:ext cx="1789095" cy="461665"/>
          </a:xfrm>
          <a:prstGeom prst="rect">
            <a:avLst/>
          </a:prstGeom>
          <a:noFill/>
        </p:spPr>
        <p:txBody>
          <a:bodyPr wrap="square" rtlCol="0">
            <a:spAutoFit/>
          </a:bodyPr>
          <a:lstStyle/>
          <a:p>
            <a:r>
              <a:rPr lang="en-GB" sz="2400" b="1" dirty="0">
                <a:solidFill>
                  <a:srgbClr val="0055A5"/>
                </a:solidFill>
              </a:rPr>
              <a:t>I admire</a:t>
            </a:r>
          </a:p>
        </p:txBody>
      </p:sp>
      <p:sp>
        <p:nvSpPr>
          <p:cNvPr id="21" name="TextBox 20">
            <a:extLst>
              <a:ext uri="{FF2B5EF4-FFF2-40B4-BE49-F238E27FC236}">
                <a16:creationId xmlns:a16="http://schemas.microsoft.com/office/drawing/2014/main" id="{529439EE-F647-4ADE-AF64-6681AC3C571A}"/>
              </a:ext>
            </a:extLst>
          </p:cNvPr>
          <p:cNvSpPr txBox="1"/>
          <p:nvPr/>
        </p:nvSpPr>
        <p:spPr>
          <a:xfrm>
            <a:off x="6868226" y="1611208"/>
            <a:ext cx="1211479" cy="461665"/>
          </a:xfrm>
          <a:prstGeom prst="rect">
            <a:avLst/>
          </a:prstGeom>
          <a:noFill/>
        </p:spPr>
        <p:txBody>
          <a:bodyPr wrap="square" rtlCol="0">
            <a:spAutoFit/>
          </a:bodyPr>
          <a:lstStyle/>
          <a:p>
            <a:r>
              <a:rPr lang="en-GB" sz="2400" b="1" dirty="0">
                <a:solidFill>
                  <a:srgbClr val="0055A5"/>
                </a:solidFill>
              </a:rPr>
              <a:t>brave</a:t>
            </a:r>
          </a:p>
        </p:txBody>
      </p:sp>
      <p:sp>
        <p:nvSpPr>
          <p:cNvPr id="22" name="TextBox 21">
            <a:extLst>
              <a:ext uri="{FF2B5EF4-FFF2-40B4-BE49-F238E27FC236}">
                <a16:creationId xmlns:a16="http://schemas.microsoft.com/office/drawing/2014/main" id="{BC9B9ED9-8F24-486D-BC2F-B85F88D3DB0C}"/>
              </a:ext>
            </a:extLst>
          </p:cNvPr>
          <p:cNvSpPr txBox="1"/>
          <p:nvPr/>
        </p:nvSpPr>
        <p:spPr>
          <a:xfrm>
            <a:off x="8720472" y="1563568"/>
            <a:ext cx="1391233" cy="461665"/>
          </a:xfrm>
          <a:prstGeom prst="rect">
            <a:avLst/>
          </a:prstGeom>
          <a:noFill/>
        </p:spPr>
        <p:txBody>
          <a:bodyPr wrap="square" rtlCol="0">
            <a:spAutoFit/>
          </a:bodyPr>
          <a:lstStyle/>
          <a:p>
            <a:r>
              <a:rPr lang="en-GB" sz="2400" b="1" dirty="0">
                <a:solidFill>
                  <a:srgbClr val="0055A5"/>
                </a:solidFill>
              </a:rPr>
              <a:t>modest</a:t>
            </a:r>
          </a:p>
        </p:txBody>
      </p:sp>
      <p:sp>
        <p:nvSpPr>
          <p:cNvPr id="23" name="TextBox 22">
            <a:extLst>
              <a:ext uri="{FF2B5EF4-FFF2-40B4-BE49-F238E27FC236}">
                <a16:creationId xmlns:a16="http://schemas.microsoft.com/office/drawing/2014/main" id="{BDFDB729-1BCB-4FF5-ACBC-BE116A6CB6E6}"/>
              </a:ext>
            </a:extLst>
          </p:cNvPr>
          <p:cNvSpPr txBox="1"/>
          <p:nvPr/>
        </p:nvSpPr>
        <p:spPr>
          <a:xfrm>
            <a:off x="3803974" y="2580638"/>
            <a:ext cx="695084" cy="461665"/>
          </a:xfrm>
          <a:prstGeom prst="rect">
            <a:avLst/>
          </a:prstGeom>
          <a:noFill/>
        </p:spPr>
        <p:txBody>
          <a:bodyPr wrap="square" rtlCol="0">
            <a:spAutoFit/>
          </a:bodyPr>
          <a:lstStyle/>
          <a:p>
            <a:pPr algn="ctr"/>
            <a:r>
              <a:rPr lang="en-GB" sz="2400" b="1" dirty="0">
                <a:solidFill>
                  <a:srgbClr val="0055A5"/>
                </a:solidFill>
              </a:rPr>
              <a:t>et</a:t>
            </a:r>
          </a:p>
        </p:txBody>
      </p:sp>
      <p:sp>
        <p:nvSpPr>
          <p:cNvPr id="24" name="TextBox 23">
            <a:extLst>
              <a:ext uri="{FF2B5EF4-FFF2-40B4-BE49-F238E27FC236}">
                <a16:creationId xmlns:a16="http://schemas.microsoft.com/office/drawing/2014/main" id="{FEAD0106-9409-4F1F-9163-B04666973B05}"/>
              </a:ext>
            </a:extLst>
          </p:cNvPr>
          <p:cNvSpPr txBox="1"/>
          <p:nvPr/>
        </p:nvSpPr>
        <p:spPr>
          <a:xfrm>
            <a:off x="2440432" y="2872417"/>
            <a:ext cx="865476" cy="461665"/>
          </a:xfrm>
          <a:prstGeom prst="rect">
            <a:avLst/>
          </a:prstGeom>
          <a:noFill/>
        </p:spPr>
        <p:txBody>
          <a:bodyPr wrap="square" rtlCol="0">
            <a:spAutoFit/>
          </a:bodyPr>
          <a:lstStyle/>
          <a:p>
            <a:pPr algn="ctr"/>
            <a:r>
              <a:rPr lang="en-GB" sz="2400" b="1" dirty="0">
                <a:solidFill>
                  <a:srgbClr val="0055A5"/>
                </a:solidFill>
              </a:rPr>
              <a:t>filles</a:t>
            </a:r>
          </a:p>
        </p:txBody>
      </p:sp>
      <p:sp>
        <p:nvSpPr>
          <p:cNvPr id="25" name="TextBox 24">
            <a:extLst>
              <a:ext uri="{FF2B5EF4-FFF2-40B4-BE49-F238E27FC236}">
                <a16:creationId xmlns:a16="http://schemas.microsoft.com/office/drawing/2014/main" id="{85016AD8-596A-4B12-988C-F7E079ABCBE8}"/>
              </a:ext>
            </a:extLst>
          </p:cNvPr>
          <p:cNvSpPr txBox="1"/>
          <p:nvPr/>
        </p:nvSpPr>
        <p:spPr>
          <a:xfrm>
            <a:off x="6385481" y="2526621"/>
            <a:ext cx="4868673" cy="461665"/>
          </a:xfrm>
          <a:prstGeom prst="rect">
            <a:avLst/>
          </a:prstGeom>
          <a:noFill/>
        </p:spPr>
        <p:txBody>
          <a:bodyPr wrap="square" rtlCol="0">
            <a:spAutoFit/>
          </a:bodyPr>
          <a:lstStyle/>
          <a:p>
            <a:r>
              <a:rPr lang="en-GB" sz="2400" b="1" dirty="0">
                <a:solidFill>
                  <a:srgbClr val="0055A5"/>
                </a:solidFill>
              </a:rPr>
              <a:t>She fights against injustice</a:t>
            </a:r>
          </a:p>
        </p:txBody>
      </p:sp>
      <p:sp>
        <p:nvSpPr>
          <p:cNvPr id="26" name="TextBox 25">
            <a:extLst>
              <a:ext uri="{FF2B5EF4-FFF2-40B4-BE49-F238E27FC236}">
                <a16:creationId xmlns:a16="http://schemas.microsoft.com/office/drawing/2014/main" id="{3E70F947-313C-40CE-9F3C-E5C43F61E944}"/>
              </a:ext>
            </a:extLst>
          </p:cNvPr>
          <p:cNvSpPr txBox="1"/>
          <p:nvPr/>
        </p:nvSpPr>
        <p:spPr>
          <a:xfrm>
            <a:off x="6349507" y="2819414"/>
            <a:ext cx="3917384" cy="461665"/>
          </a:xfrm>
          <a:prstGeom prst="rect">
            <a:avLst/>
          </a:prstGeom>
          <a:noFill/>
        </p:spPr>
        <p:txBody>
          <a:bodyPr wrap="square" rtlCol="0">
            <a:spAutoFit/>
          </a:bodyPr>
          <a:lstStyle/>
          <a:p>
            <a:r>
              <a:rPr lang="en-GB" sz="2400" b="1" dirty="0">
                <a:solidFill>
                  <a:srgbClr val="0055A5"/>
                </a:solidFill>
              </a:rPr>
              <a:t>for the education of</a:t>
            </a:r>
          </a:p>
        </p:txBody>
      </p:sp>
      <p:sp>
        <p:nvSpPr>
          <p:cNvPr id="27" name="TextBox 26">
            <a:extLst>
              <a:ext uri="{FF2B5EF4-FFF2-40B4-BE49-F238E27FC236}">
                <a16:creationId xmlns:a16="http://schemas.microsoft.com/office/drawing/2014/main" id="{8560B5BE-4370-4CA9-AF77-CC219A88CE8E}"/>
              </a:ext>
            </a:extLst>
          </p:cNvPr>
          <p:cNvSpPr txBox="1"/>
          <p:nvPr/>
        </p:nvSpPr>
        <p:spPr>
          <a:xfrm>
            <a:off x="657870" y="3815698"/>
            <a:ext cx="5459577" cy="461665"/>
          </a:xfrm>
          <a:prstGeom prst="rect">
            <a:avLst/>
          </a:prstGeom>
          <a:noFill/>
        </p:spPr>
        <p:txBody>
          <a:bodyPr wrap="square" rtlCol="0">
            <a:spAutoFit/>
          </a:bodyPr>
          <a:lstStyle/>
          <a:p>
            <a:r>
              <a:rPr lang="en-GB" sz="2400" b="1" dirty="0">
                <a:solidFill>
                  <a:srgbClr val="0055A5"/>
                </a:solidFill>
              </a:rPr>
              <a:t>Elle   </a:t>
            </a:r>
            <a:r>
              <a:rPr lang="en-GB" sz="2400" b="1" dirty="0" err="1">
                <a:solidFill>
                  <a:srgbClr val="0055A5"/>
                </a:solidFill>
              </a:rPr>
              <a:t>demande</a:t>
            </a:r>
            <a:r>
              <a:rPr lang="en-GB" sz="2400" b="1" dirty="0">
                <a:solidFill>
                  <a:srgbClr val="0055A5"/>
                </a:solidFill>
              </a:rPr>
              <a:t>  les    raisins        et </a:t>
            </a:r>
          </a:p>
        </p:txBody>
      </p:sp>
      <p:sp>
        <p:nvSpPr>
          <p:cNvPr id="28" name="TextBox 27">
            <a:extLst>
              <a:ext uri="{FF2B5EF4-FFF2-40B4-BE49-F238E27FC236}">
                <a16:creationId xmlns:a16="http://schemas.microsoft.com/office/drawing/2014/main" id="{F01A3D5A-BFFB-4638-B34B-B8A49A50B2BA}"/>
              </a:ext>
            </a:extLst>
          </p:cNvPr>
          <p:cNvSpPr txBox="1"/>
          <p:nvPr/>
        </p:nvSpPr>
        <p:spPr>
          <a:xfrm>
            <a:off x="217354" y="4103988"/>
            <a:ext cx="2443613" cy="461665"/>
          </a:xfrm>
          <a:prstGeom prst="rect">
            <a:avLst/>
          </a:prstGeom>
          <a:noFill/>
        </p:spPr>
        <p:txBody>
          <a:bodyPr wrap="square" rtlCol="0">
            <a:spAutoFit/>
          </a:bodyPr>
          <a:lstStyle/>
          <a:p>
            <a:pPr algn="ctr"/>
            <a:r>
              <a:rPr lang="en-GB" sz="2400" b="1" dirty="0" err="1">
                <a:solidFill>
                  <a:srgbClr val="0055A5"/>
                </a:solidFill>
              </a:rPr>
              <a:t>elle</a:t>
            </a:r>
            <a:r>
              <a:rPr lang="en-GB" sz="2400" b="1" dirty="0">
                <a:solidFill>
                  <a:srgbClr val="0055A5"/>
                </a:solidFill>
              </a:rPr>
              <a:t>    </a:t>
            </a:r>
            <a:r>
              <a:rPr lang="en-GB" sz="2400" b="1" dirty="0" err="1">
                <a:solidFill>
                  <a:srgbClr val="0055A5"/>
                </a:solidFill>
              </a:rPr>
              <a:t>trouve</a:t>
            </a:r>
            <a:endParaRPr lang="en-GB" sz="2400" b="1" dirty="0">
              <a:solidFill>
                <a:srgbClr val="0055A5"/>
              </a:solidFill>
            </a:endParaRPr>
          </a:p>
        </p:txBody>
      </p:sp>
      <p:sp>
        <p:nvSpPr>
          <p:cNvPr id="29" name="TextBox 28">
            <a:extLst>
              <a:ext uri="{FF2B5EF4-FFF2-40B4-BE49-F238E27FC236}">
                <a16:creationId xmlns:a16="http://schemas.microsoft.com/office/drawing/2014/main" id="{47EC7ECC-1257-4231-B20B-0799E60AF8E1}"/>
              </a:ext>
            </a:extLst>
          </p:cNvPr>
          <p:cNvSpPr txBox="1"/>
          <p:nvPr/>
        </p:nvSpPr>
        <p:spPr>
          <a:xfrm>
            <a:off x="44339" y="4371265"/>
            <a:ext cx="2443613" cy="461665"/>
          </a:xfrm>
          <a:prstGeom prst="rect">
            <a:avLst/>
          </a:prstGeom>
          <a:noFill/>
        </p:spPr>
        <p:txBody>
          <a:bodyPr wrap="square" rtlCol="0">
            <a:spAutoFit/>
          </a:bodyPr>
          <a:lstStyle/>
          <a:p>
            <a:pPr algn="ctr"/>
            <a:r>
              <a:rPr lang="en-GB" sz="2400" b="1" dirty="0" err="1">
                <a:solidFill>
                  <a:srgbClr val="0055A5"/>
                </a:solidFill>
              </a:rPr>
              <a:t>normalement</a:t>
            </a:r>
            <a:endParaRPr lang="en-GB" sz="2400" b="1" dirty="0">
              <a:solidFill>
                <a:srgbClr val="0055A5"/>
              </a:solidFill>
            </a:endParaRPr>
          </a:p>
        </p:txBody>
      </p:sp>
      <p:sp>
        <p:nvSpPr>
          <p:cNvPr id="30" name="TextBox 29">
            <a:extLst>
              <a:ext uri="{FF2B5EF4-FFF2-40B4-BE49-F238E27FC236}">
                <a16:creationId xmlns:a16="http://schemas.microsoft.com/office/drawing/2014/main" id="{A8705A27-4109-43C4-9CAF-A45E48DFA8E6}"/>
              </a:ext>
            </a:extLst>
          </p:cNvPr>
          <p:cNvSpPr txBox="1"/>
          <p:nvPr/>
        </p:nvSpPr>
        <p:spPr>
          <a:xfrm>
            <a:off x="11042262" y="3703191"/>
            <a:ext cx="423784" cy="461665"/>
          </a:xfrm>
          <a:prstGeom prst="rect">
            <a:avLst/>
          </a:prstGeom>
          <a:noFill/>
        </p:spPr>
        <p:txBody>
          <a:bodyPr wrap="square" rtlCol="0">
            <a:spAutoFit/>
          </a:bodyPr>
          <a:lstStyle/>
          <a:p>
            <a:r>
              <a:rPr lang="en-GB" sz="2400" b="1" dirty="0">
                <a:solidFill>
                  <a:srgbClr val="0055A5"/>
                </a:solidFill>
              </a:rPr>
              <a:t>a</a:t>
            </a:r>
          </a:p>
        </p:txBody>
      </p:sp>
      <p:sp>
        <p:nvSpPr>
          <p:cNvPr id="31" name="TextBox 30">
            <a:extLst>
              <a:ext uri="{FF2B5EF4-FFF2-40B4-BE49-F238E27FC236}">
                <a16:creationId xmlns:a16="http://schemas.microsoft.com/office/drawing/2014/main" id="{9F6F3753-3135-4AF7-9F14-4EC4B6FE0379}"/>
              </a:ext>
            </a:extLst>
          </p:cNvPr>
          <p:cNvSpPr txBox="1"/>
          <p:nvPr/>
        </p:nvSpPr>
        <p:spPr>
          <a:xfrm>
            <a:off x="5888727" y="4045080"/>
            <a:ext cx="1474746" cy="461665"/>
          </a:xfrm>
          <a:prstGeom prst="rect">
            <a:avLst/>
          </a:prstGeom>
          <a:noFill/>
        </p:spPr>
        <p:txBody>
          <a:bodyPr wrap="square" rtlCol="0">
            <a:spAutoFit/>
          </a:bodyPr>
          <a:lstStyle/>
          <a:p>
            <a:r>
              <a:rPr lang="en-GB" sz="2400" b="1" dirty="0">
                <a:solidFill>
                  <a:srgbClr val="0055A5"/>
                </a:solidFill>
              </a:rPr>
              <a:t>solution</a:t>
            </a:r>
          </a:p>
        </p:txBody>
      </p:sp>
      <p:sp>
        <p:nvSpPr>
          <p:cNvPr id="32" name="TextBox 31">
            <a:extLst>
              <a:ext uri="{FF2B5EF4-FFF2-40B4-BE49-F238E27FC236}">
                <a16:creationId xmlns:a16="http://schemas.microsoft.com/office/drawing/2014/main" id="{B2562CE2-8EC4-44B9-AB4F-5067EE7F1ED1}"/>
              </a:ext>
            </a:extLst>
          </p:cNvPr>
          <p:cNvSpPr txBox="1"/>
          <p:nvPr/>
        </p:nvSpPr>
        <p:spPr>
          <a:xfrm>
            <a:off x="1412066" y="5277117"/>
            <a:ext cx="2443613" cy="461665"/>
          </a:xfrm>
          <a:prstGeom prst="rect">
            <a:avLst/>
          </a:prstGeom>
          <a:noFill/>
        </p:spPr>
        <p:txBody>
          <a:bodyPr wrap="square" rtlCol="0">
            <a:spAutoFit/>
          </a:bodyPr>
          <a:lstStyle/>
          <a:p>
            <a:r>
              <a:rPr lang="en-GB" sz="2400" b="1" dirty="0" err="1">
                <a:solidFill>
                  <a:srgbClr val="0055A5"/>
                </a:solidFill>
              </a:rPr>
              <a:t>est</a:t>
            </a:r>
            <a:r>
              <a:rPr lang="en-GB" sz="2400" b="1" dirty="0">
                <a:solidFill>
                  <a:srgbClr val="0055A5"/>
                </a:solidFill>
              </a:rPr>
              <a:t> </a:t>
            </a:r>
            <a:r>
              <a:rPr lang="en-GB" sz="2400" b="1" dirty="0" err="1">
                <a:solidFill>
                  <a:srgbClr val="0055A5"/>
                </a:solidFill>
              </a:rPr>
              <a:t>une</a:t>
            </a:r>
            <a:r>
              <a:rPr lang="en-GB" sz="2400" b="1" dirty="0">
                <a:solidFill>
                  <a:srgbClr val="0055A5"/>
                </a:solidFill>
              </a:rPr>
              <a:t> femme </a:t>
            </a:r>
          </a:p>
        </p:txBody>
      </p:sp>
      <p:sp>
        <p:nvSpPr>
          <p:cNvPr id="33" name="TextBox 32">
            <a:extLst>
              <a:ext uri="{FF2B5EF4-FFF2-40B4-BE49-F238E27FC236}">
                <a16:creationId xmlns:a16="http://schemas.microsoft.com/office/drawing/2014/main" id="{4317FDDA-1F85-45B6-8A99-C2BB36A8A7C9}"/>
              </a:ext>
            </a:extLst>
          </p:cNvPr>
          <p:cNvSpPr txBox="1"/>
          <p:nvPr/>
        </p:nvSpPr>
        <p:spPr>
          <a:xfrm>
            <a:off x="4634950" y="5313897"/>
            <a:ext cx="1035374" cy="461665"/>
          </a:xfrm>
          <a:prstGeom prst="rect">
            <a:avLst/>
          </a:prstGeom>
          <a:noFill/>
        </p:spPr>
        <p:txBody>
          <a:bodyPr wrap="square" rtlCol="0">
            <a:spAutoFit/>
          </a:bodyPr>
          <a:lstStyle/>
          <a:p>
            <a:r>
              <a:rPr lang="en-GB" sz="2400" b="1" dirty="0">
                <a:solidFill>
                  <a:srgbClr val="0055A5"/>
                </a:solidFill>
              </a:rPr>
              <a:t>et</a:t>
            </a:r>
          </a:p>
        </p:txBody>
      </p:sp>
      <p:sp>
        <p:nvSpPr>
          <p:cNvPr id="34" name="TextBox 33">
            <a:extLst>
              <a:ext uri="{FF2B5EF4-FFF2-40B4-BE49-F238E27FC236}">
                <a16:creationId xmlns:a16="http://schemas.microsoft.com/office/drawing/2014/main" id="{F84130BE-80C3-435A-8A94-DAD00F3EDEFB}"/>
              </a:ext>
            </a:extLst>
          </p:cNvPr>
          <p:cNvSpPr txBox="1"/>
          <p:nvPr/>
        </p:nvSpPr>
        <p:spPr>
          <a:xfrm>
            <a:off x="386863" y="5619978"/>
            <a:ext cx="2981143" cy="461665"/>
          </a:xfrm>
          <a:prstGeom prst="rect">
            <a:avLst/>
          </a:prstGeom>
          <a:noFill/>
        </p:spPr>
        <p:txBody>
          <a:bodyPr wrap="square" rtlCol="0">
            <a:spAutoFit/>
          </a:bodyPr>
          <a:lstStyle/>
          <a:p>
            <a:r>
              <a:rPr lang="en-GB" sz="2400" b="1" dirty="0" err="1">
                <a:solidFill>
                  <a:srgbClr val="0055A5"/>
                </a:solidFill>
              </a:rPr>
              <a:t>intelligente</a:t>
            </a:r>
            <a:endParaRPr lang="en-GB" sz="2400" b="1" dirty="0">
              <a:solidFill>
                <a:srgbClr val="0055A5"/>
              </a:solidFill>
            </a:endParaRPr>
          </a:p>
        </p:txBody>
      </p:sp>
      <p:sp>
        <p:nvSpPr>
          <p:cNvPr id="35" name="TextBox 34">
            <a:extLst>
              <a:ext uri="{FF2B5EF4-FFF2-40B4-BE49-F238E27FC236}">
                <a16:creationId xmlns:a16="http://schemas.microsoft.com/office/drawing/2014/main" id="{AF9DC4A6-0D0E-4DC4-907F-FF7FEB0925D1}"/>
              </a:ext>
            </a:extLst>
          </p:cNvPr>
          <p:cNvSpPr txBox="1"/>
          <p:nvPr/>
        </p:nvSpPr>
        <p:spPr>
          <a:xfrm>
            <a:off x="7702324" y="5526028"/>
            <a:ext cx="1244550" cy="461665"/>
          </a:xfrm>
          <a:prstGeom prst="rect">
            <a:avLst/>
          </a:prstGeom>
          <a:noFill/>
        </p:spPr>
        <p:txBody>
          <a:bodyPr wrap="square" rtlCol="0">
            <a:spAutoFit/>
          </a:bodyPr>
          <a:lstStyle/>
          <a:p>
            <a:r>
              <a:rPr lang="en-GB" sz="2400" b="1" dirty="0">
                <a:solidFill>
                  <a:srgbClr val="0055A5"/>
                </a:solidFill>
              </a:rPr>
              <a:t>calm</a:t>
            </a:r>
          </a:p>
        </p:txBody>
      </p:sp>
    </p:spTree>
    <p:extLst>
      <p:ext uri="{BB962C8B-B14F-4D97-AF65-F5344CB8AC3E}">
        <p14:creationId xmlns:p14="http://schemas.microsoft.com/office/powerpoint/2010/main" val="22488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53B01C-F51E-4E20-A2EA-C4F6CB6C6DBE}"/>
              </a:ext>
            </a:extLst>
          </p:cNvPr>
          <p:cNvSpPr>
            <a:spLocks noGrp="1"/>
          </p:cNvSpPr>
          <p:nvPr>
            <p:ph type="title"/>
          </p:nvPr>
        </p:nvSpPr>
        <p:spPr/>
        <p:txBody>
          <a:bodyPr/>
          <a:lstStyle/>
          <a:p>
            <a:r>
              <a:rPr lang="en-GB" dirty="0"/>
              <a:t>Malala Yousafzai</a:t>
            </a:r>
          </a:p>
        </p:txBody>
      </p:sp>
      <p:sp>
        <p:nvSpPr>
          <p:cNvPr id="6" name="Rounded Rectangle 46">
            <a:extLst>
              <a:ext uri="{FF2B5EF4-FFF2-40B4-BE49-F238E27FC236}">
                <a16:creationId xmlns:a16="http://schemas.microsoft.com/office/drawing/2014/main" id="{670B9F34-2A85-4BB0-BB83-25B65A52DBBF}"/>
              </a:ext>
            </a:extLst>
          </p:cNvPr>
          <p:cNvSpPr/>
          <p:nvPr/>
        </p:nvSpPr>
        <p:spPr>
          <a:xfrm>
            <a:off x="10281138" y="249869"/>
            <a:ext cx="1628782" cy="437517"/>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E87C514-8251-4BE4-BC59-DA79A349C00D}"/>
              </a:ext>
            </a:extLst>
          </p:cNvPr>
          <p:cNvSpPr txBox="1"/>
          <p:nvPr/>
        </p:nvSpPr>
        <p:spPr>
          <a:xfrm>
            <a:off x="4220254" y="54740"/>
            <a:ext cx="6705600" cy="830997"/>
          </a:xfrm>
          <a:prstGeom prst="rect">
            <a:avLst/>
          </a:prstGeom>
          <a:noFill/>
        </p:spPr>
        <p:txBody>
          <a:bodyPr wrap="square" rtlCol="0">
            <a:spAutoFit/>
          </a:bodyPr>
          <a:lstStyle/>
          <a:p>
            <a:r>
              <a:rPr lang="en-GB" sz="2400" dirty="0">
                <a:solidFill>
                  <a:srgbClr val="002060"/>
                </a:solidFill>
              </a:rPr>
              <a:t>Jigsaw translation [2/2] </a:t>
            </a:r>
            <a:br>
              <a:rPr lang="en-GB" sz="2400" dirty="0">
                <a:solidFill>
                  <a:srgbClr val="002060"/>
                </a:solidFill>
              </a:rPr>
            </a:br>
            <a:r>
              <a:rPr lang="en-GB" sz="2400" b="1" dirty="0" err="1">
                <a:solidFill>
                  <a:srgbClr val="002060"/>
                </a:solidFill>
              </a:rPr>
              <a:t>Écris</a:t>
            </a:r>
            <a:r>
              <a:rPr lang="en-GB" sz="2400" b="1" dirty="0">
                <a:solidFill>
                  <a:srgbClr val="002060"/>
                </a:solidFill>
              </a:rPr>
              <a:t> </a:t>
            </a:r>
            <a:r>
              <a:rPr lang="en-GB" sz="2400" b="1" dirty="0" err="1">
                <a:solidFill>
                  <a:srgbClr val="002060"/>
                </a:solidFill>
              </a:rPr>
              <a:t>en</a:t>
            </a:r>
            <a:r>
              <a:rPr lang="en-GB" sz="2400" b="1" dirty="0">
                <a:solidFill>
                  <a:srgbClr val="002060"/>
                </a:solidFill>
              </a:rPr>
              <a:t> </a:t>
            </a:r>
            <a:r>
              <a:rPr lang="en-GB" sz="2400" b="1" dirty="0" err="1">
                <a:solidFill>
                  <a:srgbClr val="002060"/>
                </a:solidFill>
              </a:rPr>
              <a:t>anglais</a:t>
            </a:r>
            <a:r>
              <a:rPr lang="en-GB" sz="2400" b="1" dirty="0">
                <a:solidFill>
                  <a:srgbClr val="002060"/>
                </a:solidFill>
              </a:rPr>
              <a:t> et </a:t>
            </a:r>
            <a:r>
              <a:rPr lang="en-GB" sz="2400" b="1" dirty="0" err="1">
                <a:solidFill>
                  <a:srgbClr val="002060"/>
                </a:solidFill>
              </a:rPr>
              <a:t>en</a:t>
            </a:r>
            <a:r>
              <a:rPr lang="en-GB" sz="2400" b="1" dirty="0">
                <a:solidFill>
                  <a:srgbClr val="002060"/>
                </a:solidFill>
              </a:rPr>
              <a:t> </a:t>
            </a:r>
            <a:r>
              <a:rPr lang="en-GB" sz="2400" b="1" dirty="0" err="1">
                <a:solidFill>
                  <a:srgbClr val="002060"/>
                </a:solidFill>
              </a:rPr>
              <a:t>français</a:t>
            </a:r>
            <a:r>
              <a:rPr lang="en-GB" sz="2400" b="1" dirty="0">
                <a:solidFill>
                  <a:srgbClr val="002060"/>
                </a:solidFill>
              </a:rPr>
              <a:t>.</a:t>
            </a:r>
          </a:p>
        </p:txBody>
      </p:sp>
      <p:graphicFrame>
        <p:nvGraphicFramePr>
          <p:cNvPr id="9" name="Table 5">
            <a:extLst>
              <a:ext uri="{FF2B5EF4-FFF2-40B4-BE49-F238E27FC236}">
                <a16:creationId xmlns:a16="http://schemas.microsoft.com/office/drawing/2014/main" id="{A08527AB-ECEB-4612-BC1E-E675F9CEDBCE}"/>
              </a:ext>
            </a:extLst>
          </p:cNvPr>
          <p:cNvGraphicFramePr>
            <a:graphicFrameLocks noGrp="1"/>
          </p:cNvGraphicFramePr>
          <p:nvPr/>
        </p:nvGraphicFramePr>
        <p:xfrm>
          <a:off x="92466" y="943195"/>
          <a:ext cx="11712671" cy="5418137"/>
        </p:xfrm>
        <a:graphic>
          <a:graphicData uri="http://schemas.openxmlformats.org/drawingml/2006/table">
            <a:tbl>
              <a:tblPr firstRow="1" bandRow="1">
                <a:tableStyleId>{5940675A-B579-460E-94D1-54222C63F5DA}</a:tableStyleId>
              </a:tblPr>
              <a:tblGrid>
                <a:gridCol w="5799068">
                  <a:extLst>
                    <a:ext uri="{9D8B030D-6E8A-4147-A177-3AD203B41FA5}">
                      <a16:colId xmlns:a16="http://schemas.microsoft.com/office/drawing/2014/main" val="2004318410"/>
                    </a:ext>
                  </a:extLst>
                </a:gridCol>
                <a:gridCol w="5913603">
                  <a:extLst>
                    <a:ext uri="{9D8B030D-6E8A-4147-A177-3AD203B41FA5}">
                      <a16:colId xmlns:a16="http://schemas.microsoft.com/office/drawing/2014/main" val="1416554355"/>
                    </a:ext>
                  </a:extLst>
                </a:gridCol>
              </a:tblGrid>
              <a:tr h="5418137">
                <a:tc>
                  <a:txBody>
                    <a:bodyPr/>
                    <a:lstStyle/>
                    <a:p>
                      <a:endParaRPr lang="en-GB" dirty="0"/>
                    </a:p>
                  </a:txBody>
                  <a:tcPr>
                    <a:solidFill>
                      <a:srgbClr val="FEF5F5"/>
                    </a:solidFill>
                  </a:tcPr>
                </a:tc>
                <a:tc>
                  <a:txBody>
                    <a:bodyPr/>
                    <a:lstStyle/>
                    <a:p>
                      <a:endParaRPr lang="en-GB" dirty="0"/>
                    </a:p>
                  </a:txBody>
                  <a:tcPr>
                    <a:solidFill>
                      <a:srgbClr val="FEF5F5"/>
                    </a:solidFill>
                  </a:tcPr>
                </a:tc>
                <a:extLst>
                  <a:ext uri="{0D108BD9-81ED-4DB2-BD59-A6C34878D82A}">
                    <a16:rowId xmlns:a16="http://schemas.microsoft.com/office/drawing/2014/main" val="4167595703"/>
                  </a:ext>
                </a:extLst>
              </a:tr>
            </a:tbl>
          </a:graphicData>
        </a:graphic>
      </p:graphicFrame>
      <p:graphicFrame>
        <p:nvGraphicFramePr>
          <p:cNvPr id="10" name="Object 9">
            <a:extLst>
              <a:ext uri="{FF2B5EF4-FFF2-40B4-BE49-F238E27FC236}">
                <a16:creationId xmlns:a16="http://schemas.microsoft.com/office/drawing/2014/main" id="{E2E74DB4-CCB2-410D-A7B3-12552C82FCBD}"/>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262" name="Bitmap Image" r:id="rId3" imgW="0" imgH="0" progId="Paint.Picture">
                  <p:embed/>
                </p:oleObj>
              </mc:Choice>
              <mc:Fallback>
                <p:oleObj name="Bitmap Image" r:id="rId3" imgW="0" imgH="0" progId="Paint.Picture">
                  <p:embed/>
                  <p:pic>
                    <p:nvPicPr>
                      <p:cNvPr id="10" name="Object 9">
                        <a:extLst>
                          <a:ext uri="{FF2B5EF4-FFF2-40B4-BE49-F238E27FC236}">
                            <a16:creationId xmlns:a16="http://schemas.microsoft.com/office/drawing/2014/main" id="{E2E74DB4-CCB2-410D-A7B3-12552C82FCBD}"/>
                          </a:ext>
                        </a:extLst>
                      </p:cNvPr>
                      <p:cNvPicPr/>
                      <p:nvPr/>
                    </p:nvPicPr>
                    <p:blipFill/>
                    <p:spPr>
                      <a:xfrm>
                        <a:off x="2032000" y="719138"/>
                        <a:ext cx="8128000" cy="541813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C76747C0-7E6A-4FCE-9B62-FEC64B074C75}"/>
              </a:ext>
            </a:extLst>
          </p:cNvPr>
          <p:cNvSpPr txBox="1"/>
          <p:nvPr/>
        </p:nvSpPr>
        <p:spPr>
          <a:xfrm>
            <a:off x="-710532" y="916888"/>
            <a:ext cx="2854037" cy="400110"/>
          </a:xfrm>
          <a:prstGeom prst="rect">
            <a:avLst/>
          </a:prstGeom>
          <a:noFill/>
        </p:spPr>
        <p:txBody>
          <a:bodyPr wrap="square" rtlCol="0">
            <a:spAutoFit/>
          </a:bodyPr>
          <a:lstStyle/>
          <a:p>
            <a:pPr algn="ctr"/>
            <a:r>
              <a:rPr lang="en-GB" sz="2000" b="1" dirty="0" err="1">
                <a:solidFill>
                  <a:srgbClr val="002060"/>
                </a:solidFill>
              </a:rPr>
              <a:t>français</a:t>
            </a:r>
            <a:endParaRPr lang="en-GB" sz="2000" b="1" dirty="0">
              <a:solidFill>
                <a:srgbClr val="002060"/>
              </a:solidFill>
            </a:endParaRPr>
          </a:p>
        </p:txBody>
      </p:sp>
      <p:sp>
        <p:nvSpPr>
          <p:cNvPr id="13" name="TextBox 12">
            <a:extLst>
              <a:ext uri="{FF2B5EF4-FFF2-40B4-BE49-F238E27FC236}">
                <a16:creationId xmlns:a16="http://schemas.microsoft.com/office/drawing/2014/main" id="{93015E30-5009-4B53-9A9A-8EFEC7D12DFA}"/>
              </a:ext>
            </a:extLst>
          </p:cNvPr>
          <p:cNvSpPr txBox="1"/>
          <p:nvPr/>
        </p:nvSpPr>
        <p:spPr>
          <a:xfrm>
            <a:off x="5832733" y="918211"/>
            <a:ext cx="1184888" cy="400110"/>
          </a:xfrm>
          <a:prstGeom prst="rect">
            <a:avLst/>
          </a:prstGeom>
          <a:noFill/>
        </p:spPr>
        <p:txBody>
          <a:bodyPr wrap="square" rtlCol="0">
            <a:spAutoFit/>
          </a:bodyPr>
          <a:lstStyle/>
          <a:p>
            <a:pPr algn="ctr"/>
            <a:r>
              <a:rPr lang="en-GB" sz="2000" b="1" dirty="0" err="1">
                <a:solidFill>
                  <a:srgbClr val="002060"/>
                </a:solidFill>
              </a:rPr>
              <a:t>anglais</a:t>
            </a:r>
            <a:endParaRPr lang="en-GB" sz="2000" b="1" dirty="0">
              <a:solidFill>
                <a:srgbClr val="002060"/>
              </a:solidFill>
            </a:endParaRPr>
          </a:p>
        </p:txBody>
      </p:sp>
      <p:sp>
        <p:nvSpPr>
          <p:cNvPr id="14" name="TextBox 13">
            <a:extLst>
              <a:ext uri="{FF2B5EF4-FFF2-40B4-BE49-F238E27FC236}">
                <a16:creationId xmlns:a16="http://schemas.microsoft.com/office/drawing/2014/main" id="{1B9CFEE3-377F-4799-881E-8C61CA00974E}"/>
              </a:ext>
            </a:extLst>
          </p:cNvPr>
          <p:cNvSpPr txBox="1"/>
          <p:nvPr/>
        </p:nvSpPr>
        <p:spPr>
          <a:xfrm>
            <a:off x="217355" y="1417463"/>
            <a:ext cx="5737967" cy="4093428"/>
          </a:xfrm>
          <a:prstGeom prst="rect">
            <a:avLst/>
          </a:prstGeom>
          <a:noFill/>
          <a:ln>
            <a:noFill/>
          </a:ln>
        </p:spPr>
        <p:txBody>
          <a:bodyPr wrap="square">
            <a:spAutoFit/>
          </a:bodyPr>
          <a:lstStyle/>
          <a:p>
            <a:r>
              <a:rPr lang="en-GB" sz="2000" dirty="0">
                <a:solidFill>
                  <a:srgbClr val="002060"/>
                </a:solidFill>
                <a:effectLst/>
                <a:ea typeface="Times New Roman" panose="02020603050405020304" pitchFamily="18" charset="0"/>
              </a:rPr>
              <a:t>5.</a:t>
            </a:r>
            <a:r>
              <a:rPr lang="fr-FR" sz="2000" dirty="0">
                <a:solidFill>
                  <a:srgbClr val="002060"/>
                </a:solidFill>
              </a:rPr>
              <a:t> Elle aime _______, ___________, ____________ ____ ______________ quatre langues : le pachto, l’ourdou, __ _________ _____ ____ _____________.</a:t>
            </a:r>
          </a:p>
          <a:p>
            <a:pPr fontAlgn="base"/>
            <a:endParaRPr lang="fr-FR" sz="2000" dirty="0">
              <a:solidFill>
                <a:srgbClr val="002060"/>
              </a:solidFill>
            </a:endParaRPr>
          </a:p>
          <a:p>
            <a:pPr fontAlgn="base"/>
            <a:r>
              <a:rPr lang="fr-FR" sz="2000" dirty="0">
                <a:solidFill>
                  <a:srgbClr val="002060"/>
                </a:solidFill>
              </a:rPr>
              <a:t>6. _____ __________ un __________ pour beaucoup de* ____________________. </a:t>
            </a:r>
          </a:p>
          <a:p>
            <a:pPr fontAlgn="base"/>
            <a:endParaRPr lang="fr-FR" sz="2000" dirty="0">
              <a:solidFill>
                <a:srgbClr val="002060"/>
              </a:solidFill>
            </a:endParaRPr>
          </a:p>
          <a:p>
            <a:pPr fontAlgn="base"/>
            <a:endParaRPr lang="fr-FR" sz="2000" dirty="0">
              <a:solidFill>
                <a:srgbClr val="002060"/>
              </a:solidFill>
            </a:endParaRPr>
          </a:p>
          <a:p>
            <a:pPr lvl="0">
              <a:defRPr/>
            </a:pPr>
            <a:r>
              <a:rPr lang="fr-FR" sz="2000" dirty="0">
                <a:solidFill>
                  <a:srgbClr val="002060"/>
                </a:solidFill>
              </a:rPr>
              <a:t>7. _____ __________ ____________ de lire son* histoire. ____ ___________ _____ ____________, Malala !</a:t>
            </a:r>
            <a:br>
              <a:rPr lang="fr-FR" sz="2000" dirty="0">
                <a:solidFill>
                  <a:srgbClr val="002060"/>
                </a:solidFill>
              </a:rPr>
            </a:br>
            <a:endParaRPr lang="fr-FR" sz="2000" dirty="0">
              <a:solidFill>
                <a:srgbClr val="002060"/>
              </a:solidFill>
            </a:endParaRPr>
          </a:p>
        </p:txBody>
      </p:sp>
      <p:sp>
        <p:nvSpPr>
          <p:cNvPr id="15" name="TextBox 14">
            <a:extLst>
              <a:ext uri="{FF2B5EF4-FFF2-40B4-BE49-F238E27FC236}">
                <a16:creationId xmlns:a16="http://schemas.microsoft.com/office/drawing/2014/main" id="{97D1CC20-7E6B-4FD6-A9F2-268789C4F848}"/>
              </a:ext>
            </a:extLst>
          </p:cNvPr>
          <p:cNvSpPr txBox="1"/>
          <p:nvPr/>
        </p:nvSpPr>
        <p:spPr>
          <a:xfrm>
            <a:off x="5955323" y="1350051"/>
            <a:ext cx="5849814" cy="4708981"/>
          </a:xfrm>
          <a:prstGeom prst="rect">
            <a:avLst/>
          </a:prstGeom>
          <a:noFill/>
          <a:ln>
            <a:noFill/>
          </a:ln>
        </p:spPr>
        <p:txBody>
          <a:bodyPr wrap="square">
            <a:spAutoFit/>
          </a:bodyPr>
          <a:lstStyle/>
          <a:p>
            <a:pPr fontAlgn="base"/>
            <a:r>
              <a:rPr lang="de-DE" sz="2000" dirty="0">
                <a:solidFill>
                  <a:srgbClr val="002060"/>
                </a:solidFill>
                <a:ea typeface="Times New Roman" panose="02020603050405020304" pitchFamily="18" charset="0"/>
              </a:rPr>
              <a:t>5. ___ _________ reading, writing, listening and speaking _____ ______________: Pashto, Urdu, English and French.</a:t>
            </a:r>
          </a:p>
          <a:p>
            <a:pPr fontAlgn="base"/>
            <a:br>
              <a:rPr lang="en-GB" sz="2000" dirty="0">
                <a:solidFill>
                  <a:srgbClr val="002060"/>
                </a:solidFill>
                <a:effectLst/>
                <a:ea typeface="Times New Roman" panose="02020603050405020304" pitchFamily="18" charset="0"/>
              </a:rPr>
            </a:br>
            <a:endParaRPr lang="en-GB" sz="2000" dirty="0">
              <a:solidFill>
                <a:srgbClr val="002060"/>
              </a:solidFill>
              <a:effectLst/>
              <a:ea typeface="Times New Roman" panose="02020603050405020304" pitchFamily="18" charset="0"/>
            </a:endParaRPr>
          </a:p>
          <a:p>
            <a:pPr fontAlgn="base"/>
            <a:r>
              <a:rPr lang="en-GB" sz="2000" dirty="0">
                <a:solidFill>
                  <a:srgbClr val="002060"/>
                </a:solidFill>
                <a:effectLst/>
                <a:ea typeface="Times New Roman" panose="02020603050405020304" pitchFamily="18" charset="0"/>
              </a:rPr>
              <a:t>6. She is ___ model ________ lots of* people.</a:t>
            </a:r>
          </a:p>
          <a:p>
            <a:pPr fontAlgn="base"/>
            <a:endParaRPr lang="en-GB" sz="2000" dirty="0">
              <a:solidFill>
                <a:srgbClr val="002060"/>
              </a:solidFill>
              <a:ea typeface="Times New Roman" panose="02020603050405020304" pitchFamily="18" charset="0"/>
            </a:endParaRPr>
          </a:p>
          <a:p>
            <a:pPr fontAlgn="base"/>
            <a:endParaRPr lang="en-GB" sz="2000" dirty="0">
              <a:solidFill>
                <a:srgbClr val="002060"/>
              </a:solidFill>
              <a:effectLst/>
              <a:ea typeface="Times New Roman" panose="02020603050405020304" pitchFamily="18" charset="0"/>
            </a:endParaRPr>
          </a:p>
          <a:p>
            <a:pPr fontAlgn="base"/>
            <a:r>
              <a:rPr lang="en-GB" sz="2000" dirty="0">
                <a:solidFill>
                  <a:srgbClr val="002060"/>
                </a:solidFill>
                <a:effectLst/>
                <a:ea typeface="Times New Roman" panose="02020603050405020304" pitchFamily="18" charset="0"/>
              </a:rPr>
              <a:t>7. I am pleased ____ ___________ her* _______________. Goodbye and thank you, Malala!</a:t>
            </a:r>
          </a:p>
          <a:p>
            <a:pPr fontAlgn="base"/>
            <a:endParaRPr lang="en-GB" sz="2000" dirty="0">
              <a:solidFill>
                <a:srgbClr val="002060"/>
              </a:solidFill>
              <a:ea typeface="Times New Roman" panose="02020603050405020304" pitchFamily="18" charset="0"/>
            </a:endParaRPr>
          </a:p>
          <a:p>
            <a:pPr fontAlgn="base"/>
            <a:endParaRPr lang="en-GB" sz="2000" dirty="0">
              <a:solidFill>
                <a:srgbClr val="002060"/>
              </a:solidFill>
              <a:effectLst/>
              <a:ea typeface="Times New Roman" panose="02020603050405020304" pitchFamily="18" charset="0"/>
            </a:endParaRPr>
          </a:p>
          <a:p>
            <a:pPr fontAlgn="base"/>
            <a:endParaRPr lang="en-GB" sz="2000" dirty="0">
              <a:solidFill>
                <a:srgbClr val="002060"/>
              </a:solidFill>
              <a:ea typeface="Times New Roman" panose="02020603050405020304" pitchFamily="18" charset="0"/>
            </a:endParaRPr>
          </a:p>
          <a:p>
            <a:pPr fontAlgn="base"/>
            <a:endParaRPr lang="en-GB" sz="2000" dirty="0">
              <a:solidFill>
                <a:srgbClr val="002060"/>
              </a:solidFill>
              <a:effectLst/>
              <a:ea typeface="Times New Roman" panose="02020603050405020304" pitchFamily="18" charset="0"/>
            </a:endParaRPr>
          </a:p>
        </p:txBody>
      </p:sp>
      <p:pic>
        <p:nvPicPr>
          <p:cNvPr id="5" name="Picture 4" descr="A puzzle pieces of different colors&#10;&#10;Description automatically generated">
            <a:extLst>
              <a:ext uri="{FF2B5EF4-FFF2-40B4-BE49-F238E27FC236}">
                <a16:creationId xmlns:a16="http://schemas.microsoft.com/office/drawing/2014/main" id="{52C49D60-60D0-4739-B9F1-DCCF65913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039139" y="140476"/>
            <a:ext cx="1075263" cy="1075263"/>
          </a:xfrm>
          <a:prstGeom prst="rect">
            <a:avLst/>
          </a:prstGeom>
        </p:spPr>
      </p:pic>
      <p:sp>
        <p:nvSpPr>
          <p:cNvPr id="17" name="TextBox 16">
            <a:extLst>
              <a:ext uri="{FF2B5EF4-FFF2-40B4-BE49-F238E27FC236}">
                <a16:creationId xmlns:a16="http://schemas.microsoft.com/office/drawing/2014/main" id="{23493845-0AD4-40AE-A08C-5ABB6A385905}"/>
              </a:ext>
            </a:extLst>
          </p:cNvPr>
          <p:cNvSpPr txBox="1"/>
          <p:nvPr/>
        </p:nvSpPr>
        <p:spPr>
          <a:xfrm>
            <a:off x="1841788" y="1350051"/>
            <a:ext cx="1244550" cy="461665"/>
          </a:xfrm>
          <a:prstGeom prst="rect">
            <a:avLst/>
          </a:prstGeom>
          <a:noFill/>
        </p:spPr>
        <p:txBody>
          <a:bodyPr wrap="square" rtlCol="0">
            <a:spAutoFit/>
          </a:bodyPr>
          <a:lstStyle/>
          <a:p>
            <a:r>
              <a:rPr lang="en-GB" sz="2400" b="1" dirty="0">
                <a:solidFill>
                  <a:srgbClr val="0055A5"/>
                </a:solidFill>
              </a:rPr>
              <a:t>lire</a:t>
            </a:r>
          </a:p>
        </p:txBody>
      </p:sp>
      <p:sp>
        <p:nvSpPr>
          <p:cNvPr id="18" name="TextBox 17">
            <a:extLst>
              <a:ext uri="{FF2B5EF4-FFF2-40B4-BE49-F238E27FC236}">
                <a16:creationId xmlns:a16="http://schemas.microsoft.com/office/drawing/2014/main" id="{33CCB5BE-C0BE-44B5-A0DF-94862FCC925D}"/>
              </a:ext>
            </a:extLst>
          </p:cNvPr>
          <p:cNvSpPr txBox="1"/>
          <p:nvPr/>
        </p:nvSpPr>
        <p:spPr>
          <a:xfrm>
            <a:off x="2950040" y="1375035"/>
            <a:ext cx="1035374" cy="461665"/>
          </a:xfrm>
          <a:prstGeom prst="rect">
            <a:avLst/>
          </a:prstGeom>
          <a:noFill/>
        </p:spPr>
        <p:txBody>
          <a:bodyPr wrap="square" rtlCol="0">
            <a:spAutoFit/>
          </a:bodyPr>
          <a:lstStyle/>
          <a:p>
            <a:r>
              <a:rPr lang="en-GB" sz="2400" b="1" dirty="0" err="1">
                <a:solidFill>
                  <a:srgbClr val="0055A5"/>
                </a:solidFill>
              </a:rPr>
              <a:t>écrire</a:t>
            </a:r>
            <a:endParaRPr lang="en-GB" sz="2400" b="1" dirty="0">
              <a:solidFill>
                <a:srgbClr val="0055A5"/>
              </a:solidFill>
            </a:endParaRPr>
          </a:p>
        </p:txBody>
      </p:sp>
      <p:sp>
        <p:nvSpPr>
          <p:cNvPr id="19" name="TextBox 18">
            <a:extLst>
              <a:ext uri="{FF2B5EF4-FFF2-40B4-BE49-F238E27FC236}">
                <a16:creationId xmlns:a16="http://schemas.microsoft.com/office/drawing/2014/main" id="{E6C9E9F0-85F7-431A-8E96-634FCF23C01E}"/>
              </a:ext>
            </a:extLst>
          </p:cNvPr>
          <p:cNvSpPr txBox="1"/>
          <p:nvPr/>
        </p:nvSpPr>
        <p:spPr>
          <a:xfrm>
            <a:off x="4478485" y="1347109"/>
            <a:ext cx="1601725" cy="461665"/>
          </a:xfrm>
          <a:prstGeom prst="rect">
            <a:avLst/>
          </a:prstGeom>
          <a:noFill/>
        </p:spPr>
        <p:txBody>
          <a:bodyPr wrap="square" rtlCol="0">
            <a:spAutoFit/>
          </a:bodyPr>
          <a:lstStyle/>
          <a:p>
            <a:r>
              <a:rPr lang="en-GB" sz="2400" b="1" dirty="0" err="1">
                <a:solidFill>
                  <a:srgbClr val="0055A5"/>
                </a:solidFill>
              </a:rPr>
              <a:t>écouter</a:t>
            </a:r>
            <a:endParaRPr lang="en-GB" sz="2400" b="1" dirty="0">
              <a:solidFill>
                <a:srgbClr val="0055A5"/>
              </a:solidFill>
            </a:endParaRPr>
          </a:p>
        </p:txBody>
      </p:sp>
      <p:sp>
        <p:nvSpPr>
          <p:cNvPr id="20" name="TextBox 19">
            <a:extLst>
              <a:ext uri="{FF2B5EF4-FFF2-40B4-BE49-F238E27FC236}">
                <a16:creationId xmlns:a16="http://schemas.microsoft.com/office/drawing/2014/main" id="{BF27C246-F3B8-4D76-8DFA-7D5474A11FF8}"/>
              </a:ext>
            </a:extLst>
          </p:cNvPr>
          <p:cNvSpPr txBox="1"/>
          <p:nvPr/>
        </p:nvSpPr>
        <p:spPr>
          <a:xfrm>
            <a:off x="370694" y="1638341"/>
            <a:ext cx="2061194" cy="461665"/>
          </a:xfrm>
          <a:prstGeom prst="rect">
            <a:avLst/>
          </a:prstGeom>
          <a:noFill/>
        </p:spPr>
        <p:txBody>
          <a:bodyPr wrap="square" rtlCol="0">
            <a:spAutoFit/>
          </a:bodyPr>
          <a:lstStyle/>
          <a:p>
            <a:r>
              <a:rPr lang="en-GB" sz="2400" b="1" dirty="0">
                <a:solidFill>
                  <a:srgbClr val="0055A5"/>
                </a:solidFill>
              </a:rPr>
              <a:t>et    </a:t>
            </a:r>
            <a:r>
              <a:rPr lang="en-GB" sz="2400" b="1" dirty="0" err="1">
                <a:solidFill>
                  <a:srgbClr val="0055A5"/>
                </a:solidFill>
              </a:rPr>
              <a:t>parler</a:t>
            </a:r>
            <a:endParaRPr lang="en-GB" sz="2400" b="1" dirty="0">
              <a:solidFill>
                <a:srgbClr val="0055A5"/>
              </a:solidFill>
            </a:endParaRPr>
          </a:p>
        </p:txBody>
      </p:sp>
      <p:sp>
        <p:nvSpPr>
          <p:cNvPr id="21" name="TextBox 20">
            <a:extLst>
              <a:ext uri="{FF2B5EF4-FFF2-40B4-BE49-F238E27FC236}">
                <a16:creationId xmlns:a16="http://schemas.microsoft.com/office/drawing/2014/main" id="{EBA831D8-FDA5-49C0-A02A-C36558608AB9}"/>
              </a:ext>
            </a:extLst>
          </p:cNvPr>
          <p:cNvSpPr txBox="1"/>
          <p:nvPr/>
        </p:nvSpPr>
        <p:spPr>
          <a:xfrm>
            <a:off x="6284713" y="1271808"/>
            <a:ext cx="1978921" cy="461665"/>
          </a:xfrm>
          <a:prstGeom prst="rect">
            <a:avLst/>
          </a:prstGeom>
          <a:noFill/>
        </p:spPr>
        <p:txBody>
          <a:bodyPr wrap="square" rtlCol="0">
            <a:spAutoFit/>
          </a:bodyPr>
          <a:lstStyle/>
          <a:p>
            <a:r>
              <a:rPr lang="en-GB" sz="2400" b="1" dirty="0">
                <a:solidFill>
                  <a:srgbClr val="0055A5"/>
                </a:solidFill>
              </a:rPr>
              <a:t>She likes</a:t>
            </a:r>
          </a:p>
        </p:txBody>
      </p:sp>
      <p:sp>
        <p:nvSpPr>
          <p:cNvPr id="22" name="TextBox 21">
            <a:extLst>
              <a:ext uri="{FF2B5EF4-FFF2-40B4-BE49-F238E27FC236}">
                <a16:creationId xmlns:a16="http://schemas.microsoft.com/office/drawing/2014/main" id="{1D492AFD-1ECD-461F-9FBB-767D116A0D77}"/>
              </a:ext>
            </a:extLst>
          </p:cNvPr>
          <p:cNvSpPr txBox="1"/>
          <p:nvPr/>
        </p:nvSpPr>
        <p:spPr>
          <a:xfrm>
            <a:off x="7283447" y="1605867"/>
            <a:ext cx="2645568" cy="461665"/>
          </a:xfrm>
          <a:prstGeom prst="rect">
            <a:avLst/>
          </a:prstGeom>
          <a:noFill/>
        </p:spPr>
        <p:txBody>
          <a:bodyPr wrap="square" rtlCol="0">
            <a:spAutoFit/>
          </a:bodyPr>
          <a:lstStyle/>
          <a:p>
            <a:r>
              <a:rPr lang="en-GB" sz="2400" b="1" dirty="0">
                <a:solidFill>
                  <a:srgbClr val="0055A5"/>
                </a:solidFill>
              </a:rPr>
              <a:t>four languages</a:t>
            </a:r>
          </a:p>
        </p:txBody>
      </p:sp>
      <p:sp>
        <p:nvSpPr>
          <p:cNvPr id="23" name="TextBox 22">
            <a:extLst>
              <a:ext uri="{FF2B5EF4-FFF2-40B4-BE49-F238E27FC236}">
                <a16:creationId xmlns:a16="http://schemas.microsoft.com/office/drawing/2014/main" id="{5BEC0E85-A2CA-496F-BA1C-1A639AAA9BE1}"/>
              </a:ext>
            </a:extLst>
          </p:cNvPr>
          <p:cNvSpPr txBox="1"/>
          <p:nvPr/>
        </p:nvSpPr>
        <p:spPr>
          <a:xfrm>
            <a:off x="2882350" y="1987739"/>
            <a:ext cx="2841988" cy="461665"/>
          </a:xfrm>
          <a:prstGeom prst="rect">
            <a:avLst/>
          </a:prstGeom>
          <a:noFill/>
        </p:spPr>
        <p:txBody>
          <a:bodyPr wrap="square" rtlCol="0">
            <a:spAutoFit/>
          </a:bodyPr>
          <a:lstStyle/>
          <a:p>
            <a:r>
              <a:rPr lang="en-GB" sz="2400" b="1" dirty="0" err="1">
                <a:solidFill>
                  <a:srgbClr val="0055A5"/>
                </a:solidFill>
              </a:rPr>
              <a:t>l’anglais</a:t>
            </a:r>
            <a:r>
              <a:rPr lang="en-GB" sz="2400" b="1" dirty="0">
                <a:solidFill>
                  <a:srgbClr val="0055A5"/>
                </a:solidFill>
              </a:rPr>
              <a:t>  et   le</a:t>
            </a:r>
          </a:p>
        </p:txBody>
      </p:sp>
      <p:sp>
        <p:nvSpPr>
          <p:cNvPr id="24" name="TextBox 23">
            <a:extLst>
              <a:ext uri="{FF2B5EF4-FFF2-40B4-BE49-F238E27FC236}">
                <a16:creationId xmlns:a16="http://schemas.microsoft.com/office/drawing/2014/main" id="{EF4A89D0-B8A0-45BD-BA06-45F3164873FB}"/>
              </a:ext>
            </a:extLst>
          </p:cNvPr>
          <p:cNvSpPr txBox="1"/>
          <p:nvPr/>
        </p:nvSpPr>
        <p:spPr>
          <a:xfrm>
            <a:off x="449972" y="2294394"/>
            <a:ext cx="1601725" cy="461665"/>
          </a:xfrm>
          <a:prstGeom prst="rect">
            <a:avLst/>
          </a:prstGeom>
          <a:noFill/>
        </p:spPr>
        <p:txBody>
          <a:bodyPr wrap="square" rtlCol="0">
            <a:spAutoFit/>
          </a:bodyPr>
          <a:lstStyle/>
          <a:p>
            <a:r>
              <a:rPr lang="en-GB" sz="2400" b="1" dirty="0" err="1">
                <a:solidFill>
                  <a:srgbClr val="0055A5"/>
                </a:solidFill>
              </a:rPr>
              <a:t>français</a:t>
            </a:r>
            <a:endParaRPr lang="en-GB" sz="2400" b="1" dirty="0">
              <a:solidFill>
                <a:srgbClr val="0055A5"/>
              </a:solidFill>
            </a:endParaRPr>
          </a:p>
        </p:txBody>
      </p:sp>
      <p:sp>
        <p:nvSpPr>
          <p:cNvPr id="25" name="TextBox 24">
            <a:extLst>
              <a:ext uri="{FF2B5EF4-FFF2-40B4-BE49-F238E27FC236}">
                <a16:creationId xmlns:a16="http://schemas.microsoft.com/office/drawing/2014/main" id="{2A2BAD40-9EFB-47DA-A477-4726A912A611}"/>
              </a:ext>
            </a:extLst>
          </p:cNvPr>
          <p:cNvSpPr txBox="1"/>
          <p:nvPr/>
        </p:nvSpPr>
        <p:spPr>
          <a:xfrm>
            <a:off x="599904" y="2856770"/>
            <a:ext cx="2061194" cy="461665"/>
          </a:xfrm>
          <a:prstGeom prst="rect">
            <a:avLst/>
          </a:prstGeom>
          <a:noFill/>
        </p:spPr>
        <p:txBody>
          <a:bodyPr wrap="square" rtlCol="0">
            <a:spAutoFit/>
          </a:bodyPr>
          <a:lstStyle/>
          <a:p>
            <a:r>
              <a:rPr lang="en-GB" sz="2400" b="1" dirty="0">
                <a:solidFill>
                  <a:srgbClr val="0055A5"/>
                </a:solidFill>
              </a:rPr>
              <a:t>Elle  </a:t>
            </a:r>
            <a:r>
              <a:rPr lang="en-GB" sz="2400" b="1" dirty="0" err="1">
                <a:solidFill>
                  <a:srgbClr val="0055A5"/>
                </a:solidFill>
              </a:rPr>
              <a:t>est</a:t>
            </a:r>
            <a:endParaRPr lang="en-GB" sz="2400" b="1" dirty="0">
              <a:solidFill>
                <a:srgbClr val="0055A5"/>
              </a:solidFill>
            </a:endParaRPr>
          </a:p>
        </p:txBody>
      </p:sp>
      <p:sp>
        <p:nvSpPr>
          <p:cNvPr id="26" name="TextBox 25">
            <a:extLst>
              <a:ext uri="{FF2B5EF4-FFF2-40B4-BE49-F238E27FC236}">
                <a16:creationId xmlns:a16="http://schemas.microsoft.com/office/drawing/2014/main" id="{782E032E-6941-46B8-80DE-0D6379E611A7}"/>
              </a:ext>
            </a:extLst>
          </p:cNvPr>
          <p:cNvSpPr txBox="1"/>
          <p:nvPr/>
        </p:nvSpPr>
        <p:spPr>
          <a:xfrm>
            <a:off x="3006005" y="2877852"/>
            <a:ext cx="1508218" cy="461665"/>
          </a:xfrm>
          <a:prstGeom prst="rect">
            <a:avLst/>
          </a:prstGeom>
          <a:noFill/>
        </p:spPr>
        <p:txBody>
          <a:bodyPr wrap="square" rtlCol="0">
            <a:spAutoFit/>
          </a:bodyPr>
          <a:lstStyle/>
          <a:p>
            <a:r>
              <a:rPr lang="en-GB" sz="2400" b="1" dirty="0" err="1">
                <a:solidFill>
                  <a:srgbClr val="0055A5"/>
                </a:solidFill>
              </a:rPr>
              <a:t>modèle</a:t>
            </a:r>
            <a:endParaRPr lang="en-GB" sz="2400" b="1" dirty="0">
              <a:solidFill>
                <a:srgbClr val="0055A5"/>
              </a:solidFill>
            </a:endParaRPr>
          </a:p>
        </p:txBody>
      </p:sp>
      <p:sp>
        <p:nvSpPr>
          <p:cNvPr id="27" name="TextBox 26">
            <a:extLst>
              <a:ext uri="{FF2B5EF4-FFF2-40B4-BE49-F238E27FC236}">
                <a16:creationId xmlns:a16="http://schemas.microsoft.com/office/drawing/2014/main" id="{A007C708-A8AA-43C7-BE41-131B3478769A}"/>
              </a:ext>
            </a:extLst>
          </p:cNvPr>
          <p:cNvSpPr txBox="1"/>
          <p:nvPr/>
        </p:nvSpPr>
        <p:spPr>
          <a:xfrm>
            <a:off x="2522864" y="3165953"/>
            <a:ext cx="2061193" cy="461665"/>
          </a:xfrm>
          <a:prstGeom prst="rect">
            <a:avLst/>
          </a:prstGeom>
          <a:noFill/>
        </p:spPr>
        <p:txBody>
          <a:bodyPr wrap="square" rtlCol="0">
            <a:spAutoFit/>
          </a:bodyPr>
          <a:lstStyle/>
          <a:p>
            <a:r>
              <a:rPr lang="en-GB" sz="2400" b="1" dirty="0" err="1">
                <a:solidFill>
                  <a:srgbClr val="0055A5"/>
                </a:solidFill>
              </a:rPr>
              <a:t>personnes</a:t>
            </a:r>
            <a:endParaRPr lang="en-GB" sz="2400" b="1" dirty="0">
              <a:solidFill>
                <a:srgbClr val="0055A5"/>
              </a:solidFill>
            </a:endParaRPr>
          </a:p>
        </p:txBody>
      </p:sp>
      <p:sp>
        <p:nvSpPr>
          <p:cNvPr id="28" name="TextBox 27">
            <a:extLst>
              <a:ext uri="{FF2B5EF4-FFF2-40B4-BE49-F238E27FC236}">
                <a16:creationId xmlns:a16="http://schemas.microsoft.com/office/drawing/2014/main" id="{782AC7A1-ABCC-4657-9DBA-964B4F1B10F2}"/>
              </a:ext>
            </a:extLst>
          </p:cNvPr>
          <p:cNvSpPr txBox="1"/>
          <p:nvPr/>
        </p:nvSpPr>
        <p:spPr>
          <a:xfrm>
            <a:off x="7017621" y="2816721"/>
            <a:ext cx="752346" cy="461665"/>
          </a:xfrm>
          <a:prstGeom prst="rect">
            <a:avLst/>
          </a:prstGeom>
          <a:noFill/>
        </p:spPr>
        <p:txBody>
          <a:bodyPr wrap="square" rtlCol="0">
            <a:spAutoFit/>
          </a:bodyPr>
          <a:lstStyle/>
          <a:p>
            <a:r>
              <a:rPr lang="en-GB" sz="2400" b="1" dirty="0">
                <a:solidFill>
                  <a:srgbClr val="0055A5"/>
                </a:solidFill>
              </a:rPr>
              <a:t>a</a:t>
            </a:r>
          </a:p>
        </p:txBody>
      </p:sp>
      <p:sp>
        <p:nvSpPr>
          <p:cNvPr id="29" name="TextBox 28">
            <a:extLst>
              <a:ext uri="{FF2B5EF4-FFF2-40B4-BE49-F238E27FC236}">
                <a16:creationId xmlns:a16="http://schemas.microsoft.com/office/drawing/2014/main" id="{6092ECE6-351E-4340-BBE1-238A30D6DDA5}"/>
              </a:ext>
            </a:extLst>
          </p:cNvPr>
          <p:cNvSpPr txBox="1"/>
          <p:nvPr/>
        </p:nvSpPr>
        <p:spPr>
          <a:xfrm>
            <a:off x="8549375" y="2816720"/>
            <a:ext cx="752346" cy="461665"/>
          </a:xfrm>
          <a:prstGeom prst="rect">
            <a:avLst/>
          </a:prstGeom>
          <a:noFill/>
        </p:spPr>
        <p:txBody>
          <a:bodyPr wrap="square" rtlCol="0">
            <a:spAutoFit/>
          </a:bodyPr>
          <a:lstStyle/>
          <a:p>
            <a:r>
              <a:rPr lang="en-GB" sz="2400" b="1" dirty="0">
                <a:solidFill>
                  <a:srgbClr val="0055A5"/>
                </a:solidFill>
              </a:rPr>
              <a:t>for</a:t>
            </a:r>
          </a:p>
        </p:txBody>
      </p:sp>
      <p:sp>
        <p:nvSpPr>
          <p:cNvPr id="30" name="TextBox 29">
            <a:extLst>
              <a:ext uri="{FF2B5EF4-FFF2-40B4-BE49-F238E27FC236}">
                <a16:creationId xmlns:a16="http://schemas.microsoft.com/office/drawing/2014/main" id="{8368EEC9-3B3C-4291-939D-7E4F87ABA04F}"/>
              </a:ext>
            </a:extLst>
          </p:cNvPr>
          <p:cNvSpPr txBox="1"/>
          <p:nvPr/>
        </p:nvSpPr>
        <p:spPr>
          <a:xfrm>
            <a:off x="721736" y="4076058"/>
            <a:ext cx="3878723" cy="461665"/>
          </a:xfrm>
          <a:prstGeom prst="rect">
            <a:avLst/>
          </a:prstGeom>
          <a:noFill/>
        </p:spPr>
        <p:txBody>
          <a:bodyPr wrap="square" rtlCol="0">
            <a:spAutoFit/>
          </a:bodyPr>
          <a:lstStyle/>
          <a:p>
            <a:r>
              <a:rPr lang="en-GB" sz="2400" b="1" dirty="0">
                <a:solidFill>
                  <a:srgbClr val="0055A5"/>
                </a:solidFill>
              </a:rPr>
              <a:t>Je    </a:t>
            </a:r>
            <a:r>
              <a:rPr lang="en-GB" sz="2400" b="1" dirty="0" err="1">
                <a:solidFill>
                  <a:srgbClr val="0055A5"/>
                </a:solidFill>
              </a:rPr>
              <a:t>suis</a:t>
            </a:r>
            <a:r>
              <a:rPr lang="en-GB" sz="2400" b="1" dirty="0">
                <a:solidFill>
                  <a:srgbClr val="0055A5"/>
                </a:solidFill>
              </a:rPr>
              <a:t>    content(e)</a:t>
            </a:r>
          </a:p>
        </p:txBody>
      </p:sp>
      <p:sp>
        <p:nvSpPr>
          <p:cNvPr id="31" name="TextBox 30">
            <a:extLst>
              <a:ext uri="{FF2B5EF4-FFF2-40B4-BE49-F238E27FC236}">
                <a16:creationId xmlns:a16="http://schemas.microsoft.com/office/drawing/2014/main" id="{B885CE30-6150-427F-A9CE-645586BB0540}"/>
              </a:ext>
            </a:extLst>
          </p:cNvPr>
          <p:cNvSpPr txBox="1"/>
          <p:nvPr/>
        </p:nvSpPr>
        <p:spPr>
          <a:xfrm>
            <a:off x="1355733" y="4400708"/>
            <a:ext cx="4477000" cy="461665"/>
          </a:xfrm>
          <a:prstGeom prst="rect">
            <a:avLst/>
          </a:prstGeom>
          <a:noFill/>
        </p:spPr>
        <p:txBody>
          <a:bodyPr wrap="square" rtlCol="0">
            <a:spAutoFit/>
          </a:bodyPr>
          <a:lstStyle/>
          <a:p>
            <a:r>
              <a:rPr lang="en-GB" sz="2400" b="1" dirty="0">
                <a:solidFill>
                  <a:srgbClr val="0055A5"/>
                </a:solidFill>
              </a:rPr>
              <a:t>Au   revoir       et       merci </a:t>
            </a:r>
          </a:p>
        </p:txBody>
      </p:sp>
      <p:sp>
        <p:nvSpPr>
          <p:cNvPr id="32" name="TextBox 31">
            <a:extLst>
              <a:ext uri="{FF2B5EF4-FFF2-40B4-BE49-F238E27FC236}">
                <a16:creationId xmlns:a16="http://schemas.microsoft.com/office/drawing/2014/main" id="{680683FE-36F1-46E0-B1DA-D00325C30C81}"/>
              </a:ext>
            </a:extLst>
          </p:cNvPr>
          <p:cNvSpPr txBox="1"/>
          <p:nvPr/>
        </p:nvSpPr>
        <p:spPr>
          <a:xfrm>
            <a:off x="8163167" y="3711950"/>
            <a:ext cx="1524762" cy="461665"/>
          </a:xfrm>
          <a:prstGeom prst="rect">
            <a:avLst/>
          </a:prstGeom>
          <a:noFill/>
        </p:spPr>
        <p:txBody>
          <a:bodyPr wrap="square" rtlCol="0">
            <a:spAutoFit/>
          </a:bodyPr>
          <a:lstStyle/>
          <a:p>
            <a:r>
              <a:rPr lang="en-GB" sz="2400" b="1" dirty="0">
                <a:solidFill>
                  <a:srgbClr val="0055A5"/>
                </a:solidFill>
              </a:rPr>
              <a:t>to    read</a:t>
            </a:r>
          </a:p>
        </p:txBody>
      </p:sp>
      <p:sp>
        <p:nvSpPr>
          <p:cNvPr id="33" name="TextBox 32">
            <a:extLst>
              <a:ext uri="{FF2B5EF4-FFF2-40B4-BE49-F238E27FC236}">
                <a16:creationId xmlns:a16="http://schemas.microsoft.com/office/drawing/2014/main" id="{B34A8E2B-B049-41E8-B4ED-CE0B0A76001B}"/>
              </a:ext>
            </a:extLst>
          </p:cNvPr>
          <p:cNvSpPr txBox="1"/>
          <p:nvPr/>
        </p:nvSpPr>
        <p:spPr>
          <a:xfrm>
            <a:off x="6406531" y="4051913"/>
            <a:ext cx="1284565" cy="461665"/>
          </a:xfrm>
          <a:prstGeom prst="rect">
            <a:avLst/>
          </a:prstGeom>
          <a:noFill/>
        </p:spPr>
        <p:txBody>
          <a:bodyPr wrap="square" rtlCol="0">
            <a:spAutoFit/>
          </a:bodyPr>
          <a:lstStyle/>
          <a:p>
            <a:r>
              <a:rPr lang="en-GB" sz="2400" b="1" dirty="0">
                <a:solidFill>
                  <a:srgbClr val="0055A5"/>
                </a:solidFill>
              </a:rPr>
              <a:t>story</a:t>
            </a:r>
          </a:p>
        </p:txBody>
      </p:sp>
      <p:sp>
        <p:nvSpPr>
          <p:cNvPr id="34" name="TextBox 33">
            <a:extLst>
              <a:ext uri="{FF2B5EF4-FFF2-40B4-BE49-F238E27FC236}">
                <a16:creationId xmlns:a16="http://schemas.microsoft.com/office/drawing/2014/main" id="{3431CDC8-6C36-438C-B089-9DCEDE602B94}"/>
              </a:ext>
            </a:extLst>
          </p:cNvPr>
          <p:cNvSpPr txBox="1"/>
          <p:nvPr/>
        </p:nvSpPr>
        <p:spPr>
          <a:xfrm>
            <a:off x="8681785" y="5338394"/>
            <a:ext cx="3123352" cy="1015663"/>
          </a:xfrm>
          <a:prstGeom prst="rect">
            <a:avLst/>
          </a:prstGeom>
          <a:solidFill>
            <a:srgbClr val="92D050"/>
          </a:solidFill>
        </p:spPr>
        <p:txBody>
          <a:bodyPr wrap="square" rtlCol="0">
            <a:spAutoFit/>
          </a:bodyPr>
          <a:lstStyle/>
          <a:p>
            <a:r>
              <a:rPr lang="en-GB" sz="2000" b="1" dirty="0" err="1"/>
              <a:t>l’ourdu</a:t>
            </a:r>
            <a:r>
              <a:rPr lang="en-GB" sz="2000" b="1" dirty="0"/>
              <a:t> </a:t>
            </a:r>
            <a:r>
              <a:rPr lang="en-GB" sz="2000" dirty="0"/>
              <a:t>(Urdu) and </a:t>
            </a:r>
            <a:r>
              <a:rPr lang="en-GB" sz="2000" b="1" dirty="0"/>
              <a:t>le </a:t>
            </a:r>
            <a:r>
              <a:rPr lang="en-GB" sz="2000" b="1" dirty="0" err="1"/>
              <a:t>pachto</a:t>
            </a:r>
            <a:r>
              <a:rPr lang="en-GB" sz="2000" b="1" dirty="0"/>
              <a:t> </a:t>
            </a:r>
            <a:r>
              <a:rPr lang="en-GB" sz="2000" dirty="0"/>
              <a:t>(Pashto) are Indo-Iranian languages.</a:t>
            </a:r>
          </a:p>
        </p:txBody>
      </p:sp>
    </p:spTree>
    <p:extLst>
      <p:ext uri="{BB962C8B-B14F-4D97-AF65-F5344CB8AC3E}">
        <p14:creationId xmlns:p14="http://schemas.microsoft.com/office/powerpoint/2010/main" val="122037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7C5A7-6F48-40A1-BBFD-EA6C9CC4A7D9}"/>
              </a:ext>
            </a:extLst>
          </p:cNvPr>
          <p:cNvSpPr>
            <a:spLocks noGrp="1"/>
          </p:cNvSpPr>
          <p:nvPr>
            <p:ph type="title"/>
          </p:nvPr>
        </p:nvSpPr>
        <p:spPr>
          <a:xfrm>
            <a:off x="0" y="213558"/>
            <a:ext cx="4444409" cy="637048"/>
          </a:xfrm>
        </p:spPr>
        <p:txBody>
          <a:bodyPr>
            <a:normAutofit/>
          </a:bodyPr>
          <a:lstStyle/>
          <a:p>
            <a:r>
              <a:rPr lang="en-GB" dirty="0"/>
              <a:t>Malala Yousafzai</a:t>
            </a:r>
          </a:p>
        </p:txBody>
      </p:sp>
      <p:sp>
        <p:nvSpPr>
          <p:cNvPr id="7" name="Rounded Rectangle 46">
            <a:extLst>
              <a:ext uri="{FF2B5EF4-FFF2-40B4-BE49-F238E27FC236}">
                <a16:creationId xmlns:a16="http://schemas.microsoft.com/office/drawing/2014/main" id="{ABE8EF83-2B1D-443F-8E85-C3F774FEC837}"/>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9D8D83E2-D136-4F66-A620-2E8A43CAC84F}"/>
              </a:ext>
            </a:extLst>
          </p:cNvPr>
          <p:cNvPicPr>
            <a:picLocks noChangeAspect="1"/>
          </p:cNvPicPr>
          <p:nvPr/>
        </p:nvPicPr>
        <p:blipFill>
          <a:blip r:embed="rId3"/>
          <a:stretch>
            <a:fillRect/>
          </a:stretch>
        </p:blipFill>
        <p:spPr>
          <a:xfrm>
            <a:off x="9068648" y="850606"/>
            <a:ext cx="2948763" cy="3881770"/>
          </a:xfrm>
          <a:prstGeom prst="ellipse">
            <a:avLst/>
          </a:prstGeom>
        </p:spPr>
      </p:pic>
      <p:sp>
        <p:nvSpPr>
          <p:cNvPr id="2" name="TextBox 1">
            <a:extLst>
              <a:ext uri="{FF2B5EF4-FFF2-40B4-BE49-F238E27FC236}">
                <a16:creationId xmlns:a16="http://schemas.microsoft.com/office/drawing/2014/main" id="{ED07A3FB-03BD-4441-BAD1-E5BC63273C29}"/>
              </a:ext>
            </a:extLst>
          </p:cNvPr>
          <p:cNvSpPr txBox="1"/>
          <p:nvPr/>
        </p:nvSpPr>
        <p:spPr>
          <a:xfrm>
            <a:off x="9079645" y="5111260"/>
            <a:ext cx="3123352" cy="1015663"/>
          </a:xfrm>
          <a:prstGeom prst="rect">
            <a:avLst/>
          </a:prstGeom>
          <a:solidFill>
            <a:srgbClr val="92D050"/>
          </a:solidFill>
        </p:spPr>
        <p:txBody>
          <a:bodyPr wrap="square" rtlCol="0">
            <a:spAutoFit/>
          </a:bodyPr>
          <a:lstStyle/>
          <a:p>
            <a:r>
              <a:rPr lang="en-GB" sz="2000" b="1" dirty="0" err="1"/>
              <a:t>l’ourdu</a:t>
            </a:r>
            <a:r>
              <a:rPr lang="en-GB" sz="2000" b="1" dirty="0"/>
              <a:t> </a:t>
            </a:r>
            <a:r>
              <a:rPr lang="en-GB" sz="2000" dirty="0"/>
              <a:t>(Urdu) and </a:t>
            </a:r>
            <a:r>
              <a:rPr lang="en-GB" sz="2000" b="1" dirty="0"/>
              <a:t>le </a:t>
            </a:r>
            <a:r>
              <a:rPr lang="en-GB" sz="2000" b="1" dirty="0" err="1"/>
              <a:t>pachto</a:t>
            </a:r>
            <a:r>
              <a:rPr lang="en-GB" sz="2000" b="1" dirty="0"/>
              <a:t> </a:t>
            </a:r>
            <a:r>
              <a:rPr lang="en-GB" sz="2000" dirty="0"/>
              <a:t>(Pashto) are Indo-Iranian languages.</a:t>
            </a:r>
          </a:p>
        </p:txBody>
      </p:sp>
      <p:pic>
        <p:nvPicPr>
          <p:cNvPr id="9" name="Picture 8" descr="A flag with a crescent moon and a black background&#10;&#10;Description automatically generated">
            <a:extLst>
              <a:ext uri="{FF2B5EF4-FFF2-40B4-BE49-F238E27FC236}">
                <a16:creationId xmlns:a16="http://schemas.microsoft.com/office/drawing/2014/main" id="{F11BF341-D627-4101-A08A-E758475E3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713" y="731077"/>
            <a:ext cx="1100138" cy="1749287"/>
          </a:xfrm>
          <a:prstGeom prst="rect">
            <a:avLst/>
          </a:prstGeom>
        </p:spPr>
      </p:pic>
      <p:sp>
        <p:nvSpPr>
          <p:cNvPr id="10" name="TextBox 9">
            <a:extLst>
              <a:ext uri="{FF2B5EF4-FFF2-40B4-BE49-F238E27FC236}">
                <a16:creationId xmlns:a16="http://schemas.microsoft.com/office/drawing/2014/main" id="{AB080656-793B-4232-A452-FE51D625D25F}"/>
              </a:ext>
            </a:extLst>
          </p:cNvPr>
          <p:cNvSpPr txBox="1"/>
          <p:nvPr/>
        </p:nvSpPr>
        <p:spPr>
          <a:xfrm>
            <a:off x="162865" y="950576"/>
            <a:ext cx="8894060"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a:rPr>
              <a:t>J'admire Malala Yousafzai car* [</a:t>
            </a:r>
            <a:r>
              <a:rPr kumimoji="0" lang="fr-FR" sz="2200" b="0" i="0" u="none" strike="noStrike" kern="1200" cap="none" spc="0" normalizeH="0" baseline="0" noProof="0" dirty="0">
                <a:ln>
                  <a:noFill/>
                </a:ln>
                <a:solidFill>
                  <a:srgbClr val="EF4136"/>
                </a:solidFill>
                <a:effectLst/>
                <a:uLnTx/>
                <a:uFillTx/>
                <a:latin typeface="Century Gothic"/>
              </a:rPr>
              <a:t>she is</a:t>
            </a:r>
            <a:r>
              <a:rPr kumimoji="0" lang="fr-FR" sz="2200" b="0" i="0" u="none" strike="noStrike" kern="1200" cap="none" spc="0" normalizeH="0" baseline="0" noProof="0" dirty="0">
                <a:ln>
                  <a:noFill/>
                </a:ln>
                <a:solidFill>
                  <a:srgbClr val="002060"/>
                </a:solidFill>
                <a:effectLst/>
                <a:uLnTx/>
                <a:uFillTx/>
                <a:latin typeface="Century Gothic"/>
              </a:rPr>
              <a:t>]</a:t>
            </a:r>
            <a:r>
              <a:rPr kumimoji="0" lang="fr-FR" sz="2200" b="0" i="0" u="none" strike="noStrike" kern="1200" cap="none" spc="0" normalizeH="0" noProof="0" dirty="0">
                <a:ln>
                  <a:noFill/>
                </a:ln>
                <a:solidFill>
                  <a:srgbClr val="002060"/>
                </a:solidFill>
                <a:effectLst/>
                <a:uLnTx/>
                <a:uFillTx/>
                <a:latin typeface="Century Gothic"/>
              </a:rPr>
              <a:t> </a:t>
            </a:r>
            <a:r>
              <a:rPr kumimoji="0" lang="fr-FR" sz="2200" b="0" i="0" u="none" strike="noStrike" kern="1200" cap="none" spc="0" normalizeH="0" baseline="0" noProof="0" dirty="0">
                <a:ln>
                  <a:noFill/>
                </a:ln>
                <a:solidFill>
                  <a:srgbClr val="002060"/>
                </a:solidFill>
                <a:effectLst/>
                <a:uLnTx/>
                <a:uFillTx/>
                <a:latin typeface="Century Gothic"/>
              </a:rPr>
              <a:t>courageuse [</a:t>
            </a:r>
            <a:r>
              <a:rPr kumimoji="0" lang="fr-FR" sz="2200" b="0" i="0" u="none" strike="noStrike" kern="1200" cap="none" spc="0" normalizeH="0" baseline="0" noProof="0" dirty="0">
                <a:ln>
                  <a:noFill/>
                </a:ln>
                <a:solidFill>
                  <a:srgbClr val="EF4136"/>
                </a:solidFill>
                <a:effectLst/>
                <a:uLnTx/>
                <a:uFillTx/>
                <a:latin typeface="Century Gothic"/>
              </a:rPr>
              <a:t>and</a:t>
            </a:r>
            <a:r>
              <a:rPr kumimoji="0" lang="fr-FR" sz="2200" b="0" i="0" u="none" strike="noStrike" kern="1200" cap="none" spc="0" normalizeH="0" baseline="0" noProof="0" dirty="0">
                <a:ln>
                  <a:noFill/>
                </a:ln>
                <a:solidFill>
                  <a:srgbClr val="002060"/>
                </a:solidFill>
                <a:effectLst/>
                <a:uLnTx/>
                <a:uFillTx/>
                <a:latin typeface="Century Gothic"/>
              </a:rPr>
              <a:t>] modeste.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a:rPr>
              <a:t>Elle lutte* contre l'injustice et pour l’éducation des [</a:t>
            </a:r>
            <a:r>
              <a:rPr kumimoji="0" lang="fr-FR" sz="2200" b="0" i="0" u="none" strike="noStrike" kern="1200" cap="none" spc="0" normalizeH="0" baseline="0" noProof="0" dirty="0">
                <a:ln>
                  <a:noFill/>
                </a:ln>
                <a:solidFill>
                  <a:srgbClr val="EF4136"/>
                </a:solidFill>
                <a:effectLst/>
                <a:uLnTx/>
                <a:uFillTx/>
                <a:latin typeface="Century Gothic"/>
              </a:rPr>
              <a:t>girls</a:t>
            </a:r>
            <a:r>
              <a:rPr kumimoji="0" lang="fr-FR" sz="2200" b="0" i="0" u="none" strike="noStrike" kern="1200" cap="none" spc="0" normalizeH="0" baseline="0" noProof="0" dirty="0">
                <a:ln>
                  <a:noFill/>
                </a:ln>
                <a:solidFill>
                  <a:srgbClr val="002060"/>
                </a:solidFill>
                <a:effectLst/>
                <a:uLnTx/>
                <a:uFillTx/>
                <a:latin typeface="Century Gothic"/>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a:rPr>
              <a:t>[</a:t>
            </a:r>
            <a:r>
              <a:rPr kumimoji="0" lang="fr-FR" sz="2200" b="0" i="0" u="none" strike="noStrike" kern="1200" cap="none" spc="0" normalizeH="0" baseline="0" noProof="0" dirty="0">
                <a:ln>
                  <a:noFill/>
                </a:ln>
                <a:solidFill>
                  <a:srgbClr val="EF4136"/>
                </a:solidFill>
                <a:effectLst/>
                <a:uLnTx/>
                <a:uFillTx/>
                <a:latin typeface="Century Gothic"/>
              </a:rPr>
              <a:t>She asks for the reasons</a:t>
            </a:r>
            <a:r>
              <a:rPr kumimoji="0" lang="fr-FR" sz="2200" b="0" i="0" u="none" strike="noStrike" kern="1200" cap="none" spc="0" normalizeH="0" baseline="0" noProof="0" dirty="0">
                <a:ln>
                  <a:noFill/>
                </a:ln>
                <a:solidFill>
                  <a:srgbClr val="002060"/>
                </a:solidFill>
                <a:effectLst/>
                <a:uLnTx/>
                <a:uFillTx/>
                <a:latin typeface="Century Gothic"/>
              </a:rPr>
              <a:t>] et [</a:t>
            </a:r>
            <a:r>
              <a:rPr kumimoji="0" lang="fr-FR" sz="2200" b="0" i="0" u="none" strike="noStrike" kern="1200" cap="none" spc="0" normalizeH="0" baseline="0" noProof="0" dirty="0">
                <a:ln>
                  <a:noFill/>
                </a:ln>
                <a:solidFill>
                  <a:srgbClr val="EF4136"/>
                </a:solidFill>
                <a:effectLst/>
                <a:uLnTx/>
                <a:uFillTx/>
                <a:latin typeface="Century Gothic"/>
              </a:rPr>
              <a:t>she finds</a:t>
            </a:r>
            <a:r>
              <a:rPr kumimoji="0" lang="fr-FR" sz="2200" b="0" i="0" u="none" strike="noStrike" kern="1200" cap="none" spc="0" normalizeH="0" baseline="0" noProof="0" dirty="0">
                <a:ln>
                  <a:noFill/>
                </a:ln>
                <a:solidFill>
                  <a:srgbClr val="002060"/>
                </a:solidFill>
                <a:effectLst/>
                <a:uLnTx/>
                <a:uFillTx/>
                <a:latin typeface="Century Gothic"/>
              </a:rPr>
              <a:t>] une solution, [</a:t>
            </a:r>
            <a:r>
              <a:rPr kumimoji="0" lang="fr-FR" sz="2200" b="0" i="0" u="none" strike="noStrike" kern="1200" cap="none" spc="0" normalizeH="0" baseline="0" noProof="0" dirty="0">
                <a:ln>
                  <a:noFill/>
                </a:ln>
                <a:solidFill>
                  <a:srgbClr val="EF4136"/>
                </a:solidFill>
                <a:effectLst/>
                <a:uLnTx/>
                <a:uFillTx/>
                <a:latin typeface="Century Gothic"/>
              </a:rPr>
              <a:t>usually</a:t>
            </a:r>
            <a:r>
              <a:rPr kumimoji="0" lang="fr-FR" sz="2200" b="0" i="0" u="none" strike="noStrike" kern="1200" cap="none" spc="0" normalizeH="0" baseline="0" noProof="0" dirty="0">
                <a:ln>
                  <a:noFill/>
                </a:ln>
                <a:solidFill>
                  <a:srgbClr val="002060"/>
                </a:solidFill>
                <a:effectLst/>
                <a:uLnTx/>
                <a:uFillTx/>
                <a:latin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a:rPr>
              <a:t>Malala est [</a:t>
            </a:r>
            <a:r>
              <a:rPr kumimoji="0" lang="fr-FR" sz="2200" b="0" i="0" u="none" strike="noStrike" kern="1200" cap="none" spc="0" normalizeH="0" baseline="0" noProof="0" dirty="0">
                <a:ln>
                  <a:noFill/>
                </a:ln>
                <a:solidFill>
                  <a:srgbClr val="EF4136"/>
                </a:solidFill>
                <a:effectLst/>
                <a:uLnTx/>
                <a:uFillTx/>
                <a:latin typeface="Century Gothic"/>
              </a:rPr>
              <a:t>a woman</a:t>
            </a:r>
            <a:r>
              <a:rPr kumimoji="0" lang="fr-FR" sz="2200" b="0" i="0" u="none" strike="noStrike" kern="1200" cap="none" spc="0" normalizeH="0" baseline="0" noProof="0" dirty="0">
                <a:ln>
                  <a:noFill/>
                </a:ln>
                <a:solidFill>
                  <a:srgbClr val="002060"/>
                </a:solidFill>
                <a:effectLst/>
                <a:uLnTx/>
                <a:uFillTx/>
                <a:latin typeface="Century Gothic"/>
              </a:rPr>
              <a:t>] calme et intelligente.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200" dirty="0">
              <a:solidFill>
                <a:srgbClr val="002060"/>
              </a:solidFill>
              <a:latin typeface="Century Gothic"/>
            </a:endParaRPr>
          </a:p>
          <a:p>
            <a:r>
              <a:rPr lang="fr-FR" sz="2200" dirty="0">
                <a:solidFill>
                  <a:srgbClr val="002060"/>
                </a:solidFill>
              </a:rPr>
              <a:t>[</a:t>
            </a:r>
            <a:r>
              <a:rPr lang="fr-FR" sz="2200" dirty="0">
                <a:solidFill>
                  <a:srgbClr val="EF4136"/>
                </a:solidFill>
              </a:rPr>
              <a:t>She likes reading, writing, listening and speaking</a:t>
            </a:r>
            <a:r>
              <a:rPr lang="fr-FR" sz="2200" dirty="0">
                <a:solidFill>
                  <a:srgbClr val="002060"/>
                </a:solidFill>
              </a:rPr>
              <a:t>] quatre langues : le pachto, l’ourdou, [</a:t>
            </a:r>
            <a:r>
              <a:rPr lang="fr-FR" sz="2200" dirty="0">
                <a:solidFill>
                  <a:srgbClr val="EF4136"/>
                </a:solidFill>
              </a:rPr>
              <a:t>English and French</a:t>
            </a:r>
            <a:r>
              <a:rPr lang="fr-FR" sz="2200" dirty="0">
                <a:solidFill>
                  <a:srgbClr val="002060"/>
                </a:solidFill>
              </a:rPr>
              <a:t>].</a:t>
            </a:r>
          </a:p>
          <a:p>
            <a:endParaRPr lang="fr-FR" sz="2200" dirty="0">
              <a:solidFill>
                <a:srgbClr val="002060"/>
              </a:solidFill>
            </a:endParaRPr>
          </a:p>
          <a:p>
            <a:r>
              <a:rPr lang="fr-FR" sz="2200" dirty="0">
                <a:solidFill>
                  <a:srgbClr val="002060"/>
                </a:solidFill>
              </a:rPr>
              <a:t>[</a:t>
            </a:r>
            <a:r>
              <a:rPr lang="fr-FR" sz="2200" dirty="0">
                <a:solidFill>
                  <a:srgbClr val="EF4136"/>
                </a:solidFill>
              </a:rPr>
              <a:t>She is a model</a:t>
            </a:r>
            <a:r>
              <a:rPr lang="fr-FR" sz="2200" dirty="0">
                <a:solidFill>
                  <a:srgbClr val="002060"/>
                </a:solidFill>
              </a:rPr>
              <a:t>] pour beaucoup de* [</a:t>
            </a:r>
            <a:r>
              <a:rPr lang="fr-FR" sz="2200" dirty="0">
                <a:solidFill>
                  <a:srgbClr val="EF4136"/>
                </a:solidFill>
              </a:rPr>
              <a:t>people</a:t>
            </a:r>
            <a:r>
              <a:rPr lang="fr-FR" sz="2200" dirty="0">
                <a:solidFill>
                  <a:srgbClr val="002060"/>
                </a:solidFill>
              </a:rPr>
              <a:t>]. </a:t>
            </a:r>
          </a:p>
          <a:p>
            <a:endParaRPr lang="fr-FR" sz="2200" dirty="0">
              <a:solidFill>
                <a:srgbClr val="002060"/>
              </a:solidFill>
            </a:endParaRPr>
          </a:p>
          <a:p>
            <a:r>
              <a:rPr lang="fr-FR" sz="2200" dirty="0">
                <a:solidFill>
                  <a:srgbClr val="002060"/>
                </a:solidFill>
              </a:rPr>
              <a:t>[</a:t>
            </a:r>
            <a:r>
              <a:rPr lang="fr-FR" sz="2200" dirty="0">
                <a:solidFill>
                  <a:srgbClr val="EF4136"/>
                </a:solidFill>
              </a:rPr>
              <a:t>I am pleased</a:t>
            </a:r>
            <a:r>
              <a:rPr lang="fr-FR" sz="2200" dirty="0">
                <a:solidFill>
                  <a:srgbClr val="002060"/>
                </a:solidFill>
              </a:rPr>
              <a:t>] de lire son* histoire. [</a:t>
            </a:r>
            <a:r>
              <a:rPr lang="fr-FR" sz="2200" dirty="0">
                <a:solidFill>
                  <a:srgbClr val="EF4136"/>
                </a:solidFill>
              </a:rPr>
              <a:t>Goodbye and thank you</a:t>
            </a:r>
            <a:r>
              <a:rPr lang="fr-FR" sz="2200" dirty="0">
                <a:solidFill>
                  <a:srgbClr val="002060"/>
                </a:solidFill>
              </a:rPr>
              <a:t>], Malala !</a:t>
            </a:r>
          </a:p>
        </p:txBody>
      </p:sp>
      <p:sp>
        <p:nvSpPr>
          <p:cNvPr id="11" name="TextBox 10">
            <a:extLst>
              <a:ext uri="{FF2B5EF4-FFF2-40B4-BE49-F238E27FC236}">
                <a16:creationId xmlns:a16="http://schemas.microsoft.com/office/drawing/2014/main" id="{07FC46F2-1210-47EB-84CB-1FC53C1B498F}"/>
              </a:ext>
            </a:extLst>
          </p:cNvPr>
          <p:cNvSpPr txBox="1"/>
          <p:nvPr/>
        </p:nvSpPr>
        <p:spPr>
          <a:xfrm>
            <a:off x="1262348" y="6406583"/>
            <a:ext cx="7014143" cy="400110"/>
          </a:xfrm>
          <a:prstGeom prst="rect">
            <a:avLst/>
          </a:prstGeom>
          <a:noFill/>
        </p:spPr>
        <p:txBody>
          <a:bodyPr wrap="square" rtlCol="0">
            <a:spAutoFit/>
          </a:bodyPr>
          <a:lstStyle/>
          <a:p>
            <a:r>
              <a:rPr lang="en-GB" sz="2000" dirty="0">
                <a:solidFill>
                  <a:schemeClr val="bg1"/>
                </a:solidFill>
              </a:rPr>
              <a:t>car – </a:t>
            </a:r>
            <a:r>
              <a:rPr lang="en-GB" sz="2000" dirty="0" err="1">
                <a:solidFill>
                  <a:schemeClr val="bg1"/>
                </a:solidFill>
              </a:rPr>
              <a:t>because|lutter</a:t>
            </a:r>
            <a:r>
              <a:rPr lang="en-GB" sz="2000" dirty="0">
                <a:solidFill>
                  <a:schemeClr val="bg1"/>
                </a:solidFill>
              </a:rPr>
              <a:t> – to </a:t>
            </a:r>
            <a:r>
              <a:rPr lang="en-GB" sz="2000" dirty="0" err="1">
                <a:solidFill>
                  <a:schemeClr val="bg1"/>
                </a:solidFill>
              </a:rPr>
              <a:t>fight|beaucoup</a:t>
            </a:r>
            <a:r>
              <a:rPr lang="en-GB" sz="2000" dirty="0">
                <a:solidFill>
                  <a:schemeClr val="bg1"/>
                </a:solidFill>
              </a:rPr>
              <a:t> de – a lot of</a:t>
            </a:r>
          </a:p>
        </p:txBody>
      </p:sp>
      <p:sp>
        <p:nvSpPr>
          <p:cNvPr id="4" name="TextBox 3">
            <a:extLst>
              <a:ext uri="{FF2B5EF4-FFF2-40B4-BE49-F238E27FC236}">
                <a16:creationId xmlns:a16="http://schemas.microsoft.com/office/drawing/2014/main" id="{C3A8FF36-B537-462F-AE38-B8F52185B973}"/>
              </a:ext>
            </a:extLst>
          </p:cNvPr>
          <p:cNvSpPr txBox="1"/>
          <p:nvPr/>
        </p:nvSpPr>
        <p:spPr>
          <a:xfrm>
            <a:off x="4188474" y="332027"/>
            <a:ext cx="4612516" cy="400110"/>
          </a:xfrm>
          <a:prstGeom prst="rect">
            <a:avLst/>
          </a:prstGeom>
          <a:noFill/>
        </p:spPr>
        <p:txBody>
          <a:bodyPr wrap="square" rtlCol="0">
            <a:spAutoFit/>
          </a:bodyPr>
          <a:lstStyle/>
          <a:p>
            <a:r>
              <a:rPr lang="en-GB" sz="2000" dirty="0">
                <a:solidFill>
                  <a:srgbClr val="002060"/>
                </a:solidFill>
              </a:rPr>
              <a:t>Give </a:t>
            </a:r>
            <a:r>
              <a:rPr lang="en-GB" sz="2000" dirty="0" err="1">
                <a:solidFill>
                  <a:srgbClr val="002060"/>
                </a:solidFill>
              </a:rPr>
              <a:t>Léa’s</a:t>
            </a:r>
            <a:r>
              <a:rPr lang="en-GB" sz="2000" dirty="0">
                <a:solidFill>
                  <a:srgbClr val="002060"/>
                </a:solidFill>
              </a:rPr>
              <a:t> presentation in French.</a:t>
            </a:r>
          </a:p>
        </p:txBody>
      </p:sp>
    </p:spTree>
    <p:extLst>
      <p:ext uri="{BB962C8B-B14F-4D97-AF65-F5344CB8AC3E}">
        <p14:creationId xmlns:p14="http://schemas.microsoft.com/office/powerpoint/2010/main" val="3435218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7C5A7-6F48-40A1-BBFD-EA6C9CC4A7D9}"/>
              </a:ext>
            </a:extLst>
          </p:cNvPr>
          <p:cNvSpPr>
            <a:spLocks noGrp="1"/>
          </p:cNvSpPr>
          <p:nvPr>
            <p:ph type="title"/>
          </p:nvPr>
        </p:nvSpPr>
        <p:spPr>
          <a:xfrm>
            <a:off x="0" y="213558"/>
            <a:ext cx="4444409" cy="637048"/>
          </a:xfrm>
        </p:spPr>
        <p:txBody>
          <a:bodyPr>
            <a:normAutofit/>
          </a:bodyPr>
          <a:lstStyle/>
          <a:p>
            <a:r>
              <a:rPr lang="en-GB" dirty="0"/>
              <a:t>Malala Yousafzai</a:t>
            </a:r>
          </a:p>
        </p:txBody>
      </p:sp>
      <p:sp>
        <p:nvSpPr>
          <p:cNvPr id="7" name="Rounded Rectangle 46">
            <a:extLst>
              <a:ext uri="{FF2B5EF4-FFF2-40B4-BE49-F238E27FC236}">
                <a16:creationId xmlns:a16="http://schemas.microsoft.com/office/drawing/2014/main" id="{ABE8EF83-2B1D-443F-8E85-C3F774FEC837}"/>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8" name="Picture 7">
            <a:extLst>
              <a:ext uri="{FF2B5EF4-FFF2-40B4-BE49-F238E27FC236}">
                <a16:creationId xmlns:a16="http://schemas.microsoft.com/office/drawing/2014/main" id="{9D8D83E2-D136-4F66-A620-2E8A43CAC84F}"/>
              </a:ext>
            </a:extLst>
          </p:cNvPr>
          <p:cNvPicPr>
            <a:picLocks noChangeAspect="1"/>
          </p:cNvPicPr>
          <p:nvPr/>
        </p:nvPicPr>
        <p:blipFill>
          <a:blip r:embed="rId3"/>
          <a:stretch>
            <a:fillRect/>
          </a:stretch>
        </p:blipFill>
        <p:spPr>
          <a:xfrm>
            <a:off x="9068648" y="850606"/>
            <a:ext cx="2948763" cy="3881770"/>
          </a:xfrm>
          <a:prstGeom prst="ellipse">
            <a:avLst/>
          </a:prstGeom>
        </p:spPr>
      </p:pic>
      <p:sp>
        <p:nvSpPr>
          <p:cNvPr id="2" name="TextBox 1">
            <a:extLst>
              <a:ext uri="{FF2B5EF4-FFF2-40B4-BE49-F238E27FC236}">
                <a16:creationId xmlns:a16="http://schemas.microsoft.com/office/drawing/2014/main" id="{ED07A3FB-03BD-4441-BAD1-E5BC63273C29}"/>
              </a:ext>
            </a:extLst>
          </p:cNvPr>
          <p:cNvSpPr txBox="1"/>
          <p:nvPr/>
        </p:nvSpPr>
        <p:spPr>
          <a:xfrm>
            <a:off x="9079645" y="5111260"/>
            <a:ext cx="3123352" cy="1015663"/>
          </a:xfrm>
          <a:prstGeom prst="rect">
            <a:avLst/>
          </a:prstGeom>
          <a:solidFill>
            <a:srgbClr val="92D050"/>
          </a:solidFill>
        </p:spPr>
        <p:txBody>
          <a:bodyPr wrap="square" rtlCol="0">
            <a:spAutoFit/>
          </a:bodyPr>
          <a:lstStyle/>
          <a:p>
            <a:r>
              <a:rPr lang="en-GB" sz="2000" b="1" dirty="0" err="1"/>
              <a:t>l’ourdu</a:t>
            </a:r>
            <a:r>
              <a:rPr lang="en-GB" sz="2000" b="1" dirty="0"/>
              <a:t> </a:t>
            </a:r>
            <a:r>
              <a:rPr lang="en-GB" sz="2000" dirty="0"/>
              <a:t>(Urdu) and </a:t>
            </a:r>
            <a:r>
              <a:rPr lang="en-GB" sz="2000" b="1" dirty="0"/>
              <a:t>le </a:t>
            </a:r>
            <a:r>
              <a:rPr lang="en-GB" sz="2000" b="1" dirty="0" err="1"/>
              <a:t>pachto</a:t>
            </a:r>
            <a:r>
              <a:rPr lang="en-GB" sz="2000" b="1" dirty="0"/>
              <a:t> </a:t>
            </a:r>
            <a:r>
              <a:rPr lang="en-GB" sz="2000" dirty="0"/>
              <a:t>(Pashto) are Indo-Iranian languages.</a:t>
            </a:r>
          </a:p>
        </p:txBody>
      </p:sp>
      <p:pic>
        <p:nvPicPr>
          <p:cNvPr id="9" name="Picture 8" descr="A flag with a crescent moon and a black background&#10;&#10;Description automatically generated">
            <a:extLst>
              <a:ext uri="{FF2B5EF4-FFF2-40B4-BE49-F238E27FC236}">
                <a16:creationId xmlns:a16="http://schemas.microsoft.com/office/drawing/2014/main" id="{F11BF341-D627-4101-A08A-E758475E3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3100" y="503689"/>
            <a:ext cx="1100138" cy="1749287"/>
          </a:xfrm>
          <a:prstGeom prst="rect">
            <a:avLst/>
          </a:prstGeom>
        </p:spPr>
      </p:pic>
      <p:sp>
        <p:nvSpPr>
          <p:cNvPr id="10" name="TextBox 9">
            <a:extLst>
              <a:ext uri="{FF2B5EF4-FFF2-40B4-BE49-F238E27FC236}">
                <a16:creationId xmlns:a16="http://schemas.microsoft.com/office/drawing/2014/main" id="{AB080656-793B-4232-A452-FE51D625D25F}"/>
              </a:ext>
            </a:extLst>
          </p:cNvPr>
          <p:cNvSpPr txBox="1"/>
          <p:nvPr/>
        </p:nvSpPr>
        <p:spPr>
          <a:xfrm>
            <a:off x="162865" y="950576"/>
            <a:ext cx="8894060"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a:rPr>
              <a:t>J'admire Malala Yousafzai car* elle est courageuse et modeste.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a:rPr>
              <a:t>Elle lutte* contre l'injustice et pour l’éducation des filles.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a:rPr>
              <a:t>Elle demande les raisons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a:rPr>
              <a:t>elle trouve une solution, normalement.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a:rPr>
              <a:t>Malala est une femme calme et intelligente.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200" dirty="0">
              <a:solidFill>
                <a:srgbClr val="002060"/>
              </a:solidFill>
              <a:latin typeface="Century Gothic"/>
            </a:endParaRPr>
          </a:p>
          <a:p>
            <a:r>
              <a:rPr lang="fr-FR" sz="2200" dirty="0">
                <a:solidFill>
                  <a:srgbClr val="002060"/>
                </a:solidFill>
              </a:rPr>
              <a:t>Elle aime lire, écrire, écouter et parler quatre langues, le pachto, l’ourdou, l'anglais et le français.</a:t>
            </a:r>
          </a:p>
          <a:p>
            <a:endParaRPr lang="fr-FR" sz="2200" dirty="0">
              <a:solidFill>
                <a:srgbClr val="002060"/>
              </a:solidFill>
            </a:endParaRPr>
          </a:p>
          <a:p>
            <a:r>
              <a:rPr lang="fr-FR" sz="2200" dirty="0">
                <a:solidFill>
                  <a:srgbClr val="002060"/>
                </a:solidFill>
              </a:rPr>
              <a:t>Elle est un modèle pour beaucoup de* personnes. </a:t>
            </a:r>
          </a:p>
          <a:p>
            <a:endParaRPr lang="fr-FR" sz="2200" dirty="0">
              <a:solidFill>
                <a:srgbClr val="002060"/>
              </a:solidFill>
            </a:endParaRPr>
          </a:p>
          <a:p>
            <a:r>
              <a:rPr lang="fr-FR" sz="2200" dirty="0">
                <a:solidFill>
                  <a:srgbClr val="002060"/>
                </a:solidFill>
              </a:rPr>
              <a:t>Je suis contente de lire son* histoire. Au revoir et merci, Malala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p>
        </p:txBody>
      </p:sp>
      <p:sp>
        <p:nvSpPr>
          <p:cNvPr id="11" name="TextBox 10">
            <a:extLst>
              <a:ext uri="{FF2B5EF4-FFF2-40B4-BE49-F238E27FC236}">
                <a16:creationId xmlns:a16="http://schemas.microsoft.com/office/drawing/2014/main" id="{017C5D3C-D7C6-490F-9E79-534FBD6B76D2}"/>
              </a:ext>
            </a:extLst>
          </p:cNvPr>
          <p:cNvSpPr txBox="1"/>
          <p:nvPr/>
        </p:nvSpPr>
        <p:spPr>
          <a:xfrm>
            <a:off x="1262348" y="6406583"/>
            <a:ext cx="7014143" cy="400110"/>
          </a:xfrm>
          <a:prstGeom prst="rect">
            <a:avLst/>
          </a:prstGeom>
          <a:noFill/>
        </p:spPr>
        <p:txBody>
          <a:bodyPr wrap="square" rtlCol="0">
            <a:spAutoFit/>
          </a:bodyPr>
          <a:lstStyle/>
          <a:p>
            <a:r>
              <a:rPr lang="en-GB" sz="2000" dirty="0">
                <a:solidFill>
                  <a:schemeClr val="bg1"/>
                </a:solidFill>
              </a:rPr>
              <a:t>car – </a:t>
            </a:r>
            <a:r>
              <a:rPr lang="en-GB" sz="2000" dirty="0" err="1">
                <a:solidFill>
                  <a:schemeClr val="bg1"/>
                </a:solidFill>
              </a:rPr>
              <a:t>because|lutter</a:t>
            </a:r>
            <a:r>
              <a:rPr lang="en-GB" sz="2000" dirty="0">
                <a:solidFill>
                  <a:schemeClr val="bg1"/>
                </a:solidFill>
              </a:rPr>
              <a:t> – to </a:t>
            </a:r>
            <a:r>
              <a:rPr lang="en-GB" sz="2000" dirty="0" err="1">
                <a:solidFill>
                  <a:schemeClr val="bg1"/>
                </a:solidFill>
              </a:rPr>
              <a:t>fight|beaucoup</a:t>
            </a:r>
            <a:r>
              <a:rPr lang="en-GB" sz="2000" dirty="0">
                <a:solidFill>
                  <a:schemeClr val="bg1"/>
                </a:solidFill>
              </a:rPr>
              <a:t> de – a lot of</a:t>
            </a:r>
          </a:p>
        </p:txBody>
      </p:sp>
    </p:spTree>
    <p:extLst>
      <p:ext uri="{BB962C8B-B14F-4D97-AF65-F5344CB8AC3E}">
        <p14:creationId xmlns:p14="http://schemas.microsoft.com/office/powerpoint/2010/main" val="3108351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7D9A1-2DBE-4CAD-9CF2-2A50D8A726BD}"/>
              </a:ext>
            </a:extLst>
          </p:cNvPr>
          <p:cNvSpPr>
            <a:spLocks noGrp="1"/>
          </p:cNvSpPr>
          <p:nvPr>
            <p:ph type="title"/>
          </p:nvPr>
        </p:nvSpPr>
        <p:spPr/>
        <p:txBody>
          <a:bodyPr/>
          <a:lstStyle/>
          <a:p>
            <a:r>
              <a:rPr lang="en-GB" dirty="0"/>
              <a:t>Devoirs</a:t>
            </a:r>
          </a:p>
        </p:txBody>
      </p:sp>
      <p:sp>
        <p:nvSpPr>
          <p:cNvPr id="6" name="Google Shape;288;p8">
            <a:extLst>
              <a:ext uri="{FF2B5EF4-FFF2-40B4-BE49-F238E27FC236}">
                <a16:creationId xmlns:a16="http://schemas.microsoft.com/office/drawing/2014/main" id="{11B0B762-B05A-42A4-AB5C-F23402F979AB}"/>
              </a:ext>
            </a:extLst>
          </p:cNvPr>
          <p:cNvSpPr txBox="1"/>
          <p:nvPr/>
        </p:nvSpPr>
        <p:spPr>
          <a:xfrm>
            <a:off x="-186636" y="1204646"/>
            <a:ext cx="975070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Vocabulary Learning Homework (Term 1.2, Week 5)</a:t>
            </a:r>
            <a:endParaRPr kumimoji="0"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 name="Google Shape;289;p8">
            <a:extLst>
              <a:ext uri="{FF2B5EF4-FFF2-40B4-BE49-F238E27FC236}">
                <a16:creationId xmlns:a16="http://schemas.microsoft.com/office/drawing/2014/main" id="{E6883AAF-C0BE-4ED8-BA5D-216CBBE68E6F}"/>
              </a:ext>
            </a:extLst>
          </p:cNvPr>
          <p:cNvSpPr txBox="1"/>
          <p:nvPr/>
        </p:nvSpPr>
        <p:spPr>
          <a:xfrm>
            <a:off x="175149" y="1971779"/>
            <a:ext cx="1088578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292;p8">
            <a:extLst>
              <a:ext uri="{FF2B5EF4-FFF2-40B4-BE49-F238E27FC236}">
                <a16:creationId xmlns:a16="http://schemas.microsoft.com/office/drawing/2014/main" id="{43A35260-CE18-491F-BC0D-EF57D5EFF737}"/>
              </a:ext>
            </a:extLst>
          </p:cNvPr>
          <p:cNvSpPr txBox="1"/>
          <p:nvPr/>
        </p:nvSpPr>
        <p:spPr>
          <a:xfrm>
            <a:off x="175149" y="3849829"/>
            <a:ext cx="1106680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Century Gothic"/>
                <a:cs typeface="Century Gothic"/>
                <a:sym typeface="Century Gothic"/>
                <a:hlinkClick r:id="rId4"/>
              </a:rPr>
              <a:t>Student worksheet</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294;p8">
            <a:extLst>
              <a:ext uri="{FF2B5EF4-FFF2-40B4-BE49-F238E27FC236}">
                <a16:creationId xmlns:a16="http://schemas.microsoft.com/office/drawing/2014/main" id="{DB82113B-2CFC-4FC7-B312-4949DFDF3EDF}"/>
              </a:ext>
            </a:extLst>
          </p:cNvPr>
          <p:cNvSpPr/>
          <p:nvPr/>
        </p:nvSpPr>
        <p:spPr>
          <a:xfrm>
            <a:off x="175149" y="5373936"/>
            <a:ext cx="11066804" cy="98484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In addition, revisit</a:t>
            </a:r>
            <a:r>
              <a:rPr kumimoji="0" lang="en-GB" sz="20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Term 1.2 Week 2</a:t>
            </a:r>
            <a:br>
              <a:rPr kumimoji="0" lang="en-GB" sz="20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br>
            <a:r>
              <a:rPr kumimoji="0" lang="en-GB" sz="20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Term 1.1 Week 4</a:t>
            </a:r>
            <a:endParaRPr kumimoji="0" lang="en-GB" sz="1800" b="0" i="0" u="sng"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pic>
        <p:nvPicPr>
          <p:cNvPr id="14" name="Picture 13" descr="A blue cartoon face with orange headphones&#10;&#10;Description automatically generated">
            <a:extLst>
              <a:ext uri="{FF2B5EF4-FFF2-40B4-BE49-F238E27FC236}">
                <a16:creationId xmlns:a16="http://schemas.microsoft.com/office/drawing/2014/main" id="{83900EA0-B56A-4D12-AC05-4D1516DD7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78508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8C79C7-877E-4161-8DF6-988E9777C636}"/>
              </a:ext>
            </a:extLst>
          </p:cNvPr>
          <p:cNvSpPr>
            <a:spLocks noGrp="1"/>
          </p:cNvSpPr>
          <p:nvPr>
            <p:ph type="title"/>
          </p:nvPr>
        </p:nvSpPr>
        <p:spPr>
          <a:xfrm>
            <a:off x="0" y="213557"/>
            <a:ext cx="4114800" cy="647577"/>
          </a:xfrm>
        </p:spPr>
        <p:txBody>
          <a:bodyPr>
            <a:normAutofit/>
          </a:bodyPr>
          <a:lstStyle/>
          <a:p>
            <a:r>
              <a:rPr lang="en-GB" sz="2400" dirty="0"/>
              <a:t>Un dialogue </a:t>
            </a:r>
            <a:r>
              <a:rPr lang="en-GB" sz="2400" dirty="0" err="1"/>
              <a:t>en</a:t>
            </a:r>
            <a:r>
              <a:rPr lang="en-GB" sz="2400" dirty="0"/>
              <a:t> </a:t>
            </a:r>
            <a:r>
              <a:rPr lang="en-GB" sz="2400" dirty="0" err="1"/>
              <a:t>classe</a:t>
            </a:r>
            <a:endParaRPr lang="en-GB" sz="2400" dirty="0"/>
          </a:p>
        </p:txBody>
      </p:sp>
      <p:sp>
        <p:nvSpPr>
          <p:cNvPr id="4" name="Rounded Rectangle 46">
            <a:extLst>
              <a:ext uri="{FF2B5EF4-FFF2-40B4-BE49-F238E27FC236}">
                <a16:creationId xmlns:a16="http://schemas.microsoft.com/office/drawing/2014/main" id="{3407041D-148B-4985-914B-62B06C85AA85}"/>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987D53E6-E5DC-458F-96A8-4094396E66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980" y="655190"/>
            <a:ext cx="1431235" cy="1431235"/>
          </a:xfrm>
          <a:prstGeom prst="rect">
            <a:avLst/>
          </a:prstGeom>
        </p:spPr>
      </p:pic>
      <p:pic>
        <p:nvPicPr>
          <p:cNvPr id="8" name="Picture 7">
            <a:extLst>
              <a:ext uri="{FF2B5EF4-FFF2-40B4-BE49-F238E27FC236}">
                <a16:creationId xmlns:a16="http://schemas.microsoft.com/office/drawing/2014/main" id="{6140482E-9B1D-4899-9E08-5384B35A0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7598" y="649470"/>
            <a:ext cx="1512322" cy="1512322"/>
          </a:xfrm>
          <a:prstGeom prst="rect">
            <a:avLst/>
          </a:prstGeom>
        </p:spPr>
      </p:pic>
      <p:sp>
        <p:nvSpPr>
          <p:cNvPr id="9" name="Speech Bubble: Rectangle with Corners Rounded 8">
            <a:extLst>
              <a:ext uri="{FF2B5EF4-FFF2-40B4-BE49-F238E27FC236}">
                <a16:creationId xmlns:a16="http://schemas.microsoft.com/office/drawing/2014/main" id="{3FCF769D-8C65-410F-8292-F25DE8389159}"/>
              </a:ext>
            </a:extLst>
          </p:cNvPr>
          <p:cNvSpPr/>
          <p:nvPr/>
        </p:nvSpPr>
        <p:spPr>
          <a:xfrm>
            <a:off x="2192215" y="905740"/>
            <a:ext cx="3259015" cy="783310"/>
          </a:xfrm>
          <a:prstGeom prst="wedgeRoundRectCallout">
            <a:avLst>
              <a:gd name="adj1" fmla="val -58040"/>
              <a:gd name="adj2" fmla="val 3275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Are you thinking about a an actor or a singer?</a:t>
            </a:r>
          </a:p>
        </p:txBody>
      </p:sp>
      <p:sp>
        <p:nvSpPr>
          <p:cNvPr id="10" name="Speech Bubble: Rectangle with Corners Rounded 9">
            <a:extLst>
              <a:ext uri="{FF2B5EF4-FFF2-40B4-BE49-F238E27FC236}">
                <a16:creationId xmlns:a16="http://schemas.microsoft.com/office/drawing/2014/main" id="{66FA6D4D-CEF0-4507-A70D-29D2112B795F}"/>
              </a:ext>
            </a:extLst>
          </p:cNvPr>
          <p:cNvSpPr/>
          <p:nvPr/>
        </p:nvSpPr>
        <p:spPr>
          <a:xfrm>
            <a:off x="7167890" y="1165777"/>
            <a:ext cx="3153508" cy="783310"/>
          </a:xfrm>
          <a:prstGeom prst="wedgeRoundRectCallout">
            <a:avLst>
              <a:gd name="adj1" fmla="val 61663"/>
              <a:gd name="adj2" fmla="val 3724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 I’m thinking about a poet.</a:t>
            </a:r>
          </a:p>
        </p:txBody>
      </p:sp>
      <p:sp>
        <p:nvSpPr>
          <p:cNvPr id="12" name="TextBox 11">
            <a:extLst>
              <a:ext uri="{FF2B5EF4-FFF2-40B4-BE49-F238E27FC236}">
                <a16:creationId xmlns:a16="http://schemas.microsoft.com/office/drawing/2014/main" id="{0D031FF0-AE9F-4DB3-B984-004D453A046D}"/>
              </a:ext>
            </a:extLst>
          </p:cNvPr>
          <p:cNvSpPr txBox="1"/>
          <p:nvPr/>
        </p:nvSpPr>
        <p:spPr>
          <a:xfrm>
            <a:off x="2057400" y="1697815"/>
            <a:ext cx="3534508"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penser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à|acteur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chanteur]</a:t>
            </a:r>
            <a:endParaRPr lang="en-GB" dirty="0">
              <a:solidFill>
                <a:srgbClr val="002060"/>
              </a:solidFill>
            </a:endParaRPr>
          </a:p>
        </p:txBody>
      </p:sp>
      <p:sp>
        <p:nvSpPr>
          <p:cNvPr id="13" name="TextBox 12">
            <a:extLst>
              <a:ext uri="{FF2B5EF4-FFF2-40B4-BE49-F238E27FC236}">
                <a16:creationId xmlns:a16="http://schemas.microsoft.com/office/drawing/2014/main" id="{C4F073F6-A45D-4852-A71E-B1B3EB5B23EF}"/>
              </a:ext>
            </a:extLst>
          </p:cNvPr>
          <p:cNvSpPr txBox="1"/>
          <p:nvPr/>
        </p:nvSpPr>
        <p:spPr>
          <a:xfrm>
            <a:off x="7234482" y="1892985"/>
            <a:ext cx="3534508"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penser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à|poète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solidFill>
                <a:srgbClr val="002060"/>
              </a:solidFill>
            </a:endParaRPr>
          </a:p>
        </p:txBody>
      </p:sp>
      <p:sp>
        <p:nvSpPr>
          <p:cNvPr id="14" name="Speech Bubble: Rectangle with Corners Rounded 13">
            <a:extLst>
              <a:ext uri="{FF2B5EF4-FFF2-40B4-BE49-F238E27FC236}">
                <a16:creationId xmlns:a16="http://schemas.microsoft.com/office/drawing/2014/main" id="{4C48EED9-9485-4FBE-907D-BF8E5017DF9D}"/>
              </a:ext>
            </a:extLst>
          </p:cNvPr>
          <p:cNvSpPr/>
          <p:nvPr/>
        </p:nvSpPr>
        <p:spPr>
          <a:xfrm>
            <a:off x="7185475" y="2329407"/>
            <a:ext cx="3153508" cy="783310"/>
          </a:xfrm>
          <a:prstGeom prst="wedgeRoundRectCallout">
            <a:avLst>
              <a:gd name="adj1" fmla="val 66124"/>
              <a:gd name="adj2" fmla="val -615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teacher is asking for an interesting text, today!</a:t>
            </a:r>
          </a:p>
        </p:txBody>
      </p:sp>
      <p:sp>
        <p:nvSpPr>
          <p:cNvPr id="15" name="TextBox 14">
            <a:extLst>
              <a:ext uri="{FF2B5EF4-FFF2-40B4-BE49-F238E27FC236}">
                <a16:creationId xmlns:a16="http://schemas.microsoft.com/office/drawing/2014/main" id="{22A749B9-3643-495A-8864-6849828A255B}"/>
              </a:ext>
            </a:extLst>
          </p:cNvPr>
          <p:cNvSpPr txBox="1"/>
          <p:nvPr/>
        </p:nvSpPr>
        <p:spPr>
          <a:xfrm>
            <a:off x="7167890" y="3112716"/>
            <a:ext cx="3534508"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[demander | un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solidFill>
                <a:srgbClr val="002060"/>
              </a:solidFill>
            </a:endParaRPr>
          </a:p>
        </p:txBody>
      </p:sp>
      <p:sp>
        <p:nvSpPr>
          <p:cNvPr id="16" name="Speech Bubble: Rectangle with Corners Rounded 15">
            <a:extLst>
              <a:ext uri="{FF2B5EF4-FFF2-40B4-BE49-F238E27FC236}">
                <a16:creationId xmlns:a16="http://schemas.microsoft.com/office/drawing/2014/main" id="{4CA34CF0-779F-4B0A-95B2-4B4C5AECCBAD}"/>
              </a:ext>
            </a:extLst>
          </p:cNvPr>
          <p:cNvSpPr/>
          <p:nvPr/>
        </p:nvSpPr>
        <p:spPr>
          <a:xfrm>
            <a:off x="2192214" y="2577954"/>
            <a:ext cx="3259016" cy="928931"/>
          </a:xfrm>
          <a:prstGeom prst="wedgeRoundRectCallout">
            <a:avLst>
              <a:gd name="adj1" fmla="val -58040"/>
              <a:gd name="adj2" fmla="val 3275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Yes.  I am very glad. I like doing the presentations every week.</a:t>
            </a:r>
          </a:p>
        </p:txBody>
      </p:sp>
      <p:sp>
        <p:nvSpPr>
          <p:cNvPr id="17" name="TextBox 16">
            <a:extLst>
              <a:ext uri="{FF2B5EF4-FFF2-40B4-BE49-F238E27FC236}">
                <a16:creationId xmlns:a16="http://schemas.microsoft.com/office/drawing/2014/main" id="{9964BAFB-1CB0-4416-A1CE-79D2101EC9F8}"/>
              </a:ext>
            </a:extLst>
          </p:cNvPr>
          <p:cNvSpPr txBox="1"/>
          <p:nvPr/>
        </p:nvSpPr>
        <p:spPr>
          <a:xfrm>
            <a:off x="2054468" y="3506885"/>
            <a:ext cx="3534508"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 | les presentations]</a:t>
            </a:r>
            <a:endParaRPr lang="en-GB" dirty="0">
              <a:solidFill>
                <a:srgbClr val="002060"/>
              </a:solidFill>
            </a:endParaRPr>
          </a:p>
        </p:txBody>
      </p:sp>
      <p:sp>
        <p:nvSpPr>
          <p:cNvPr id="18" name="Speech Bubble: Rectangle with Corners Rounded 17">
            <a:extLst>
              <a:ext uri="{FF2B5EF4-FFF2-40B4-BE49-F238E27FC236}">
                <a16:creationId xmlns:a16="http://schemas.microsoft.com/office/drawing/2014/main" id="{542A7084-7BC4-4C32-90CF-FDB45960614E}"/>
              </a:ext>
            </a:extLst>
          </p:cNvPr>
          <p:cNvSpPr/>
          <p:nvPr/>
        </p:nvSpPr>
        <p:spPr>
          <a:xfrm>
            <a:off x="2192214" y="3859464"/>
            <a:ext cx="3259016" cy="667329"/>
          </a:xfrm>
          <a:prstGeom prst="wedgeRoundRectCallout">
            <a:avLst>
              <a:gd name="adj1" fmla="val -60198"/>
              <a:gd name="adj2" fmla="val -2655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Am I showing the presentation to the class?</a:t>
            </a:r>
          </a:p>
        </p:txBody>
      </p:sp>
      <p:sp>
        <p:nvSpPr>
          <p:cNvPr id="19" name="TextBox 18">
            <a:extLst>
              <a:ext uri="{FF2B5EF4-FFF2-40B4-BE49-F238E27FC236}">
                <a16:creationId xmlns:a16="http://schemas.microsoft.com/office/drawing/2014/main" id="{FEBC5B25-25A2-4540-AF28-E6E2935D3FAE}"/>
              </a:ext>
            </a:extLst>
          </p:cNvPr>
          <p:cNvSpPr txBox="1"/>
          <p:nvPr/>
        </p:nvSpPr>
        <p:spPr>
          <a:xfrm>
            <a:off x="2192214" y="4526793"/>
            <a:ext cx="3534508"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montrer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la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présentation</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solidFill>
                <a:srgbClr val="002060"/>
              </a:solidFill>
            </a:endParaRPr>
          </a:p>
        </p:txBody>
      </p:sp>
      <p:pic>
        <p:nvPicPr>
          <p:cNvPr id="20" name="Picture 19">
            <a:extLst>
              <a:ext uri="{FF2B5EF4-FFF2-40B4-BE49-F238E27FC236}">
                <a16:creationId xmlns:a16="http://schemas.microsoft.com/office/drawing/2014/main" id="{5429621B-B2F0-4719-AC58-9837CB1D3E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796" y="2791267"/>
            <a:ext cx="1431235" cy="1431235"/>
          </a:xfrm>
          <a:prstGeom prst="rect">
            <a:avLst/>
          </a:prstGeom>
        </p:spPr>
      </p:pic>
      <p:sp>
        <p:nvSpPr>
          <p:cNvPr id="21" name="Speech Bubble: Rectangle with Corners Rounded 20">
            <a:extLst>
              <a:ext uri="{FF2B5EF4-FFF2-40B4-BE49-F238E27FC236}">
                <a16:creationId xmlns:a16="http://schemas.microsoft.com/office/drawing/2014/main" id="{2F24940E-9ADE-4C4E-B668-D37FDF0A6234}"/>
              </a:ext>
            </a:extLst>
          </p:cNvPr>
          <p:cNvSpPr/>
          <p:nvPr/>
        </p:nvSpPr>
        <p:spPr>
          <a:xfrm>
            <a:off x="7167890" y="3865808"/>
            <a:ext cx="3259016" cy="823424"/>
          </a:xfrm>
          <a:prstGeom prst="wedgeRoundRectCallout">
            <a:avLst>
              <a:gd name="adj1" fmla="val 62464"/>
              <a:gd name="adj2" fmla="val 28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Yes.  It’s normal! You talk to the class every week !</a:t>
            </a:r>
          </a:p>
        </p:txBody>
      </p:sp>
      <p:pic>
        <p:nvPicPr>
          <p:cNvPr id="22" name="Picture 21">
            <a:extLst>
              <a:ext uri="{FF2B5EF4-FFF2-40B4-BE49-F238E27FC236}">
                <a16:creationId xmlns:a16="http://schemas.microsoft.com/office/drawing/2014/main" id="{A0EA8A2B-A22F-4025-BAE7-1F6437EF88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0726" y="3344859"/>
            <a:ext cx="1512322" cy="1512322"/>
          </a:xfrm>
          <a:prstGeom prst="rect">
            <a:avLst/>
          </a:prstGeom>
        </p:spPr>
      </p:pic>
      <p:sp>
        <p:nvSpPr>
          <p:cNvPr id="23" name="Speech Bubble: Rectangle with Corners Rounded 22">
            <a:extLst>
              <a:ext uri="{FF2B5EF4-FFF2-40B4-BE49-F238E27FC236}">
                <a16:creationId xmlns:a16="http://schemas.microsoft.com/office/drawing/2014/main" id="{77B1F534-25DF-4047-BB4F-FF83699A38C5}"/>
              </a:ext>
            </a:extLst>
          </p:cNvPr>
          <p:cNvSpPr/>
          <p:nvPr/>
        </p:nvSpPr>
        <p:spPr>
          <a:xfrm>
            <a:off x="2192214" y="5314915"/>
            <a:ext cx="3259016" cy="667329"/>
          </a:xfrm>
          <a:prstGeom prst="wedgeRoundRectCallout">
            <a:avLst>
              <a:gd name="adj1" fmla="val -60198"/>
              <a:gd name="adj2" fmla="val -2655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It’s true.  I like talking but I also like listening!</a:t>
            </a:r>
          </a:p>
        </p:txBody>
      </p:sp>
      <p:pic>
        <p:nvPicPr>
          <p:cNvPr id="24" name="Picture 23">
            <a:extLst>
              <a:ext uri="{FF2B5EF4-FFF2-40B4-BE49-F238E27FC236}">
                <a16:creationId xmlns:a16="http://schemas.microsoft.com/office/drawing/2014/main" id="{3C58B810-919C-46C1-BF72-F154437DC3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4" y="4771576"/>
            <a:ext cx="1431235" cy="1431235"/>
          </a:xfrm>
          <a:prstGeom prst="rect">
            <a:avLst/>
          </a:prstGeom>
        </p:spPr>
      </p:pic>
      <p:sp>
        <p:nvSpPr>
          <p:cNvPr id="25" name="TextBox 24">
            <a:extLst>
              <a:ext uri="{FF2B5EF4-FFF2-40B4-BE49-F238E27FC236}">
                <a16:creationId xmlns:a16="http://schemas.microsoft.com/office/drawing/2014/main" id="{5EB4E8E0-44F3-4C2C-BF7D-A4B7AA3F221D}"/>
              </a:ext>
            </a:extLst>
          </p:cNvPr>
          <p:cNvSpPr txBox="1"/>
          <p:nvPr/>
        </p:nvSpPr>
        <p:spPr>
          <a:xfrm>
            <a:off x="7234482" y="4665115"/>
            <a:ext cx="3534508"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solidFill>
                <a:srgbClr val="002060"/>
              </a:solidFill>
            </a:endParaRPr>
          </a:p>
        </p:txBody>
      </p:sp>
      <p:sp>
        <p:nvSpPr>
          <p:cNvPr id="26" name="TextBox 25">
            <a:extLst>
              <a:ext uri="{FF2B5EF4-FFF2-40B4-BE49-F238E27FC236}">
                <a16:creationId xmlns:a16="http://schemas.microsoft.com/office/drawing/2014/main" id="{C8C2056E-6A5A-4654-8AB8-553530F5FCC6}"/>
              </a:ext>
            </a:extLst>
          </p:cNvPr>
          <p:cNvSpPr txBox="1"/>
          <p:nvPr/>
        </p:nvSpPr>
        <p:spPr>
          <a:xfrm>
            <a:off x="2192214" y="5966634"/>
            <a:ext cx="3534508"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vrai</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dirty="0">
              <a:solidFill>
                <a:srgbClr val="002060"/>
              </a:solidFill>
            </a:endParaRPr>
          </a:p>
        </p:txBody>
      </p:sp>
      <p:sp>
        <p:nvSpPr>
          <p:cNvPr id="28" name="Speech Bubble: Rectangle with Corners Rounded 27">
            <a:extLst>
              <a:ext uri="{FF2B5EF4-FFF2-40B4-BE49-F238E27FC236}">
                <a16:creationId xmlns:a16="http://schemas.microsoft.com/office/drawing/2014/main" id="{FA3B8D78-4E38-4C98-B4F8-83402FD47118}"/>
              </a:ext>
            </a:extLst>
          </p:cNvPr>
          <p:cNvSpPr/>
          <p:nvPr/>
        </p:nvSpPr>
        <p:spPr>
          <a:xfrm>
            <a:off x="6605182" y="5072992"/>
            <a:ext cx="3821724" cy="1030943"/>
          </a:xfrm>
          <a:prstGeom prst="wedgeRoundRectCallout">
            <a:avLst>
              <a:gd name="adj1" fmla="val 61787"/>
              <a:gd name="adj2" fmla="val 1770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teacher is giving a present for the presentations, today! Good luck!</a:t>
            </a:r>
          </a:p>
        </p:txBody>
      </p:sp>
      <p:sp>
        <p:nvSpPr>
          <p:cNvPr id="29" name="TextBox 28">
            <a:extLst>
              <a:ext uri="{FF2B5EF4-FFF2-40B4-BE49-F238E27FC236}">
                <a16:creationId xmlns:a16="http://schemas.microsoft.com/office/drawing/2014/main" id="{C334A147-CD0A-4107-995A-27D8B1C1B1C9}"/>
              </a:ext>
            </a:extLst>
          </p:cNvPr>
          <p:cNvSpPr txBox="1"/>
          <p:nvPr/>
        </p:nvSpPr>
        <p:spPr>
          <a:xfrm>
            <a:off x="6106117" y="6032848"/>
            <a:ext cx="4706045"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[donner |un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Bonne chance !</a:t>
            </a:r>
            <a:r>
              <a:rPr lang="en-GB" dirty="0">
                <a:solidFill>
                  <a:srgbClr val="002060"/>
                </a:solidFill>
                <a:latin typeface="Century Gothic" panose="020B0502020202020204" pitchFamily="34" charset="0"/>
              </a:rPr>
              <a:t>]</a:t>
            </a:r>
            <a:endParaRPr lang="en-GB" dirty="0">
              <a:solidFill>
                <a:srgbClr val="002060"/>
              </a:solidFill>
            </a:endParaRPr>
          </a:p>
        </p:txBody>
      </p:sp>
      <p:pic>
        <p:nvPicPr>
          <p:cNvPr id="30" name="Picture 29">
            <a:extLst>
              <a:ext uri="{FF2B5EF4-FFF2-40B4-BE49-F238E27FC236}">
                <a16:creationId xmlns:a16="http://schemas.microsoft.com/office/drawing/2014/main" id="{A0F569FA-AC95-4BEE-BAEF-2732295F69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3881" y="4796733"/>
            <a:ext cx="1512322" cy="1512322"/>
          </a:xfrm>
          <a:prstGeom prst="rect">
            <a:avLst/>
          </a:prstGeom>
        </p:spPr>
      </p:pic>
    </p:spTree>
    <p:extLst>
      <p:ext uri="{BB962C8B-B14F-4D97-AF65-F5344CB8AC3E}">
        <p14:creationId xmlns:p14="http://schemas.microsoft.com/office/powerpoint/2010/main" val="894790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7C5A7-6F48-40A1-BBFD-EA6C9CC4A7D9}"/>
              </a:ext>
            </a:extLst>
          </p:cNvPr>
          <p:cNvSpPr>
            <a:spLocks noGrp="1"/>
          </p:cNvSpPr>
          <p:nvPr>
            <p:ph type="title"/>
          </p:nvPr>
        </p:nvSpPr>
        <p:spPr>
          <a:xfrm>
            <a:off x="0" y="213558"/>
            <a:ext cx="4444409" cy="637048"/>
          </a:xfrm>
        </p:spPr>
        <p:txBody>
          <a:bodyPr>
            <a:normAutofit/>
          </a:bodyPr>
          <a:lstStyle/>
          <a:p>
            <a:r>
              <a:rPr lang="en-GB" dirty="0"/>
              <a:t>Malala Yousafzai</a:t>
            </a:r>
          </a:p>
        </p:txBody>
      </p:sp>
      <p:sp>
        <p:nvSpPr>
          <p:cNvPr id="7" name="Rounded Rectangle 46">
            <a:extLst>
              <a:ext uri="{FF2B5EF4-FFF2-40B4-BE49-F238E27FC236}">
                <a16:creationId xmlns:a16="http://schemas.microsoft.com/office/drawing/2014/main" id="{ABE8EF83-2B1D-443F-8E85-C3F774FEC837}"/>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8" name="Picture 7">
            <a:extLst>
              <a:ext uri="{FF2B5EF4-FFF2-40B4-BE49-F238E27FC236}">
                <a16:creationId xmlns:a16="http://schemas.microsoft.com/office/drawing/2014/main" id="{9D8D83E2-D136-4F66-A620-2E8A43CAC84F}"/>
              </a:ext>
            </a:extLst>
          </p:cNvPr>
          <p:cNvPicPr>
            <a:picLocks noChangeAspect="1"/>
          </p:cNvPicPr>
          <p:nvPr/>
        </p:nvPicPr>
        <p:blipFill>
          <a:blip r:embed="rId3"/>
          <a:stretch>
            <a:fillRect/>
          </a:stretch>
        </p:blipFill>
        <p:spPr>
          <a:xfrm>
            <a:off x="9068648" y="850606"/>
            <a:ext cx="2948763" cy="3881770"/>
          </a:xfrm>
          <a:prstGeom prst="ellipse">
            <a:avLst/>
          </a:prstGeom>
        </p:spPr>
      </p:pic>
      <p:sp>
        <p:nvSpPr>
          <p:cNvPr id="12" name="TextBox 11">
            <a:extLst>
              <a:ext uri="{FF2B5EF4-FFF2-40B4-BE49-F238E27FC236}">
                <a16:creationId xmlns:a16="http://schemas.microsoft.com/office/drawing/2014/main" id="{BBB57DEE-C96C-4950-BA2C-DBA28AE7D4CE}"/>
              </a:ext>
            </a:extLst>
          </p:cNvPr>
          <p:cNvSpPr txBox="1"/>
          <p:nvPr/>
        </p:nvSpPr>
        <p:spPr>
          <a:xfrm>
            <a:off x="174589" y="940503"/>
            <a:ext cx="8160519" cy="5632311"/>
          </a:xfrm>
          <a:prstGeom prst="rect">
            <a:avLst/>
          </a:prstGeom>
          <a:noFill/>
        </p:spPr>
        <p:txBody>
          <a:bodyPr wrap="square">
            <a:spAutoFit/>
          </a:bodyPr>
          <a:lstStyle/>
          <a:p>
            <a:r>
              <a:rPr lang="fr-FR" sz="2400" dirty="0">
                <a:solidFill>
                  <a:srgbClr val="002060"/>
                </a:solidFill>
              </a:rPr>
              <a:t>J'admire Malala Yousafzai car* elle est courageuse et modeste. Comme jeune pakistanaise, elle lutte* contre le racisme et l'injustice et pour l’éducation des filles. Elle demande les raisons et elle trouve une solution, normalement.</a:t>
            </a:r>
          </a:p>
          <a:p>
            <a:endParaRPr lang="fr-FR" sz="2400" dirty="0">
              <a:solidFill>
                <a:srgbClr val="002060"/>
              </a:solidFill>
            </a:endParaRPr>
          </a:p>
          <a:p>
            <a:r>
              <a:rPr lang="fr-FR" sz="2400" dirty="0">
                <a:solidFill>
                  <a:srgbClr val="002060"/>
                </a:solidFill>
              </a:rPr>
              <a:t>Elle est calme et forte*. Elle aime lire, écrire, écouter et parler quatre langues, le pachto, l’ourdou, l'anglais et le français.</a:t>
            </a:r>
          </a:p>
          <a:p>
            <a:endParaRPr lang="fr-FR" sz="2400" dirty="0">
              <a:solidFill>
                <a:srgbClr val="002060"/>
              </a:solidFill>
            </a:endParaRPr>
          </a:p>
          <a:p>
            <a:r>
              <a:rPr lang="fr-FR" sz="2400" dirty="0">
                <a:solidFill>
                  <a:srgbClr val="002060"/>
                </a:solidFill>
              </a:rPr>
              <a:t>Malala est une femme intelligente et intéressante. Elle est un modèle pour beaucoup de* personnes. Je suis contente de lire son histoire. Au revoir et merci, Malala !</a:t>
            </a:r>
          </a:p>
          <a:p>
            <a:endParaRPr lang="fr-FR" sz="2400" dirty="0">
              <a:solidFill>
                <a:srgbClr val="002060"/>
              </a:solidFill>
            </a:endParaRPr>
          </a:p>
        </p:txBody>
      </p:sp>
      <p:sp>
        <p:nvSpPr>
          <p:cNvPr id="2" name="TextBox 1">
            <a:extLst>
              <a:ext uri="{FF2B5EF4-FFF2-40B4-BE49-F238E27FC236}">
                <a16:creationId xmlns:a16="http://schemas.microsoft.com/office/drawing/2014/main" id="{ED07A3FB-03BD-4441-BAD1-E5BC63273C29}"/>
              </a:ext>
            </a:extLst>
          </p:cNvPr>
          <p:cNvSpPr txBox="1"/>
          <p:nvPr/>
        </p:nvSpPr>
        <p:spPr>
          <a:xfrm>
            <a:off x="9068648" y="4317449"/>
            <a:ext cx="3123352" cy="1015663"/>
          </a:xfrm>
          <a:prstGeom prst="rect">
            <a:avLst/>
          </a:prstGeom>
          <a:solidFill>
            <a:srgbClr val="92D050"/>
          </a:solidFill>
        </p:spPr>
        <p:txBody>
          <a:bodyPr wrap="square" rtlCol="0">
            <a:spAutoFit/>
          </a:bodyPr>
          <a:lstStyle/>
          <a:p>
            <a:r>
              <a:rPr lang="en-GB" sz="2000" b="1" dirty="0" err="1"/>
              <a:t>l’ourdu</a:t>
            </a:r>
            <a:r>
              <a:rPr lang="en-GB" sz="2000" b="1" dirty="0"/>
              <a:t> </a:t>
            </a:r>
            <a:r>
              <a:rPr lang="en-GB" sz="2000" dirty="0"/>
              <a:t>(Urdu) and </a:t>
            </a:r>
            <a:r>
              <a:rPr lang="en-GB" sz="2000" b="1" dirty="0"/>
              <a:t>le </a:t>
            </a:r>
            <a:r>
              <a:rPr lang="en-GB" sz="2000" b="1" dirty="0" err="1"/>
              <a:t>pachto</a:t>
            </a:r>
            <a:r>
              <a:rPr lang="en-GB" sz="2000" b="1" dirty="0"/>
              <a:t> </a:t>
            </a:r>
            <a:r>
              <a:rPr lang="en-GB" sz="2000" dirty="0"/>
              <a:t>(Pashto) are Indo-Iranian languages.</a:t>
            </a:r>
          </a:p>
        </p:txBody>
      </p:sp>
      <p:pic>
        <p:nvPicPr>
          <p:cNvPr id="9" name="Picture 8" descr="A flag with a crescent moon and a black background&#10;&#10;Description automatically generated">
            <a:extLst>
              <a:ext uri="{FF2B5EF4-FFF2-40B4-BE49-F238E27FC236}">
                <a16:creationId xmlns:a16="http://schemas.microsoft.com/office/drawing/2014/main" id="{F11BF341-D627-4101-A08A-E758475E3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0990" y="249870"/>
            <a:ext cx="1100138" cy="1749287"/>
          </a:xfrm>
          <a:prstGeom prst="rect">
            <a:avLst/>
          </a:prstGeom>
        </p:spPr>
      </p:pic>
      <p:sp>
        <p:nvSpPr>
          <p:cNvPr id="10" name="TextBox 9">
            <a:extLst>
              <a:ext uri="{FF2B5EF4-FFF2-40B4-BE49-F238E27FC236}">
                <a16:creationId xmlns:a16="http://schemas.microsoft.com/office/drawing/2014/main" id="{81356268-1443-4888-9781-391B667BF198}"/>
              </a:ext>
            </a:extLst>
          </p:cNvPr>
          <p:cNvSpPr txBox="1"/>
          <p:nvPr/>
        </p:nvSpPr>
        <p:spPr>
          <a:xfrm>
            <a:off x="2865370" y="5926563"/>
            <a:ext cx="9326630" cy="400110"/>
          </a:xfrm>
          <a:prstGeom prst="rect">
            <a:avLst/>
          </a:prstGeom>
          <a:noFill/>
        </p:spPr>
        <p:txBody>
          <a:bodyPr wrap="square" rtlCol="0">
            <a:spAutoFit/>
          </a:bodyPr>
          <a:lstStyle/>
          <a:p>
            <a:r>
              <a:rPr lang="en-GB" sz="2000" b="1" dirty="0">
                <a:solidFill>
                  <a:srgbClr val="002060"/>
                </a:solidFill>
              </a:rPr>
              <a:t>car </a:t>
            </a:r>
            <a:r>
              <a:rPr lang="en-GB" sz="2000" dirty="0">
                <a:solidFill>
                  <a:srgbClr val="002060"/>
                </a:solidFill>
              </a:rPr>
              <a:t>– because | </a:t>
            </a:r>
            <a:r>
              <a:rPr lang="en-GB" sz="2000" b="1" dirty="0" err="1">
                <a:solidFill>
                  <a:srgbClr val="002060"/>
                </a:solidFill>
              </a:rPr>
              <a:t>lutter</a:t>
            </a:r>
            <a:r>
              <a:rPr lang="en-GB" sz="2000" dirty="0">
                <a:solidFill>
                  <a:srgbClr val="002060"/>
                </a:solidFill>
              </a:rPr>
              <a:t> – to fight | </a:t>
            </a:r>
            <a:r>
              <a:rPr lang="en-GB" sz="2000" b="1" dirty="0">
                <a:solidFill>
                  <a:srgbClr val="002060"/>
                </a:solidFill>
              </a:rPr>
              <a:t>fort(e) </a:t>
            </a:r>
            <a:r>
              <a:rPr lang="en-GB" sz="2000" dirty="0">
                <a:solidFill>
                  <a:srgbClr val="002060"/>
                </a:solidFill>
              </a:rPr>
              <a:t>– strong | </a:t>
            </a:r>
            <a:r>
              <a:rPr lang="en-GB" sz="2000" b="1" dirty="0">
                <a:solidFill>
                  <a:srgbClr val="002060"/>
                </a:solidFill>
              </a:rPr>
              <a:t>beaucoup de </a:t>
            </a:r>
            <a:r>
              <a:rPr lang="en-GB" sz="2000" dirty="0">
                <a:solidFill>
                  <a:srgbClr val="002060"/>
                </a:solidFill>
              </a:rPr>
              <a:t>– a lot of</a:t>
            </a:r>
          </a:p>
        </p:txBody>
      </p:sp>
    </p:spTree>
    <p:extLst>
      <p:ext uri="{BB962C8B-B14F-4D97-AF65-F5344CB8AC3E}">
        <p14:creationId xmlns:p14="http://schemas.microsoft.com/office/powerpoint/2010/main" val="350842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50"/>
            <a:ext cx="10515600" cy="1325563"/>
          </a:xfrm>
        </p:spPr>
        <p:txBody>
          <a:bodyPr>
            <a:normAutofit fontScale="90000"/>
          </a:bodyPr>
          <a:lstStyle/>
          <a:p>
            <a:pPr algn="ctr"/>
            <a:r>
              <a:rPr lang="en-GB" sz="11100" b="1" dirty="0">
                <a:solidFill>
                  <a:srgbClr val="115076"/>
                </a:solidFill>
                <a:cs typeface="Calibri" panose="020F0502020204030204" pitchFamily="34" charset="0"/>
              </a:rPr>
              <a:t>-</a:t>
            </a:r>
            <a:r>
              <a:rPr lang="en-GB" sz="11100" b="1" dirty="0" err="1">
                <a:solidFill>
                  <a:srgbClr val="115076"/>
                </a:solidFill>
                <a:cs typeface="Calibri" panose="020F0502020204030204" pitchFamily="34" charset="0"/>
              </a:rPr>
              <a:t>tion</a:t>
            </a:r>
            <a:endParaRPr lang="en-GB" dirty="0"/>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danger of slipping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2537306" y="503202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26" name="Picture 2" descr="Association, Community, Group, Meeting">
            <a:extLst>
              <a:ext uri="{FF2B5EF4-FFF2-40B4-BE49-F238E27FC236}">
                <a16:creationId xmlns:a16="http://schemas.microsoft.com/office/drawing/2014/main" id="{68ED1A46-0264-49D7-A466-C77937A86A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89" y="1471886"/>
            <a:ext cx="1794896" cy="17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World, Flags, Countries">
            <a:extLst>
              <a:ext uri="{FF2B5EF4-FFF2-40B4-BE49-F238E27FC236}">
                <a16:creationId xmlns:a16="http://schemas.microsoft.com/office/drawing/2014/main" id="{EF89A70F-3182-4521-BB79-69FADDEBD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692" y="4868243"/>
            <a:ext cx="1323475" cy="13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5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tion attenti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tion popul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tion situa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8" name="tion act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tion intermation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subTnLst>
                                    <p:audio>
                                      <p:cMediaNode>
                                        <p:cTn display="0" masterRel="sameClick">
                                          <p:stCondLst>
                                            <p:cond evt="begin" delay="0">
                                              <p:tn val="46"/>
                                            </p:cond>
                                          </p:stCondLst>
                                          <p:endCondLst>
                                            <p:cond evt="onStopAudio" delay="0">
                                              <p:tgtEl>
                                                <p:sldTgt/>
                                              </p:tgtEl>
                                            </p:cond>
                                          </p:endCondLst>
                                        </p:cTn>
                                        <p:tgtEl>
                                          <p:sndTgt r:embed="rId9" name="tion intermation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2" grpId="0"/>
      <p:bldP spid="5" grpId="0"/>
      <p:bldP spid="7" grpId="0"/>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GB" sz="10000" b="1" dirty="0">
              <a:solidFill>
                <a:srgbClr val="115076"/>
              </a:solidFill>
              <a:cs typeface="Calibri" panose="020F0502020204030204" pitchFamily="34" charset="0"/>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3344844" y="493773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 name="Picture 9" descr="danger of slipping sign">
            <a:extLst>
              <a:ext uri="{FF2B5EF4-FFF2-40B4-BE49-F238E27FC236}">
                <a16:creationId xmlns:a16="http://schemas.microsoft.com/office/drawing/2014/main" id="{5C3550C0-8ACE-9D40-BADA-656E0427AB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Tree>
    <p:extLst>
      <p:ext uri="{BB962C8B-B14F-4D97-AF65-F5344CB8AC3E}">
        <p14:creationId xmlns:p14="http://schemas.microsoft.com/office/powerpoint/2010/main" val="229115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5" name="tion attention.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tion situ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tion ac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tion intermatio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subTnLst>
                                    <p:audio>
                                      <p:cMediaNode>
                                        <p:cTn display="0" masterRel="sameClick">
                                          <p:stCondLst>
                                            <p:cond evt="begin" delay="0">
                                              <p:tn val="4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Autofit/>
          </a:bodyPr>
          <a:lstStyle/>
          <a:p>
            <a:pPr algn="ctr"/>
            <a:r>
              <a:rPr lang="en-GB" sz="10000" b="1" dirty="0">
                <a:solidFill>
                  <a:srgbClr val="115076"/>
                </a:solidFill>
                <a:cs typeface="Calibri" panose="020F0502020204030204" pitchFamily="34" charset="0"/>
              </a:rPr>
              <a:t>-</a:t>
            </a:r>
            <a:r>
              <a:rPr lang="en-GB" sz="10000" b="1" dirty="0" err="1">
                <a:solidFill>
                  <a:srgbClr val="115076"/>
                </a:solidFill>
                <a:cs typeface="Calibri" panose="020F0502020204030204" pitchFamily="34" charset="0"/>
              </a:rPr>
              <a:t>tion</a:t>
            </a:r>
            <a:endParaRPr lang="en-GB" sz="10000" b="1" dirty="0">
              <a:solidFill>
                <a:srgbClr val="115076"/>
              </a:solidFill>
              <a:cs typeface="Calibri" panose="020F0502020204030204" pitchFamily="34" charset="0"/>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3234559" y="495374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tion</a:t>
            </a:r>
          </a:p>
        </p:txBody>
      </p:sp>
      <p:pic>
        <p:nvPicPr>
          <p:cNvPr id="10" name="Picture 9" descr="danger of slipping sign">
            <a:extLst>
              <a:ext uri="{FF2B5EF4-FFF2-40B4-BE49-F238E27FC236}">
                <a16:creationId xmlns:a16="http://schemas.microsoft.com/office/drawing/2014/main" id="{5C3550C0-8ACE-9D40-BADA-656E0427A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Tree>
    <p:extLst>
      <p:ext uri="{BB962C8B-B14F-4D97-AF65-F5344CB8AC3E}">
        <p14:creationId xmlns:p14="http://schemas.microsoft.com/office/powerpoint/2010/main" val="156419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2" grpId="0"/>
      <p:bldP spid="9" grpId="0"/>
      <p:bldP spid="5" grpId="0"/>
      <p:bldP spid="7" grpId="0"/>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25216" cy="756242"/>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3" name="interpretation.wav"/>
            </a:hlinkClick>
            <a:extLst>
              <a:ext uri="{FF2B5EF4-FFF2-40B4-BE49-F238E27FC236}">
                <a16:creationId xmlns:a16="http://schemas.microsoft.com/office/drawing/2014/main" id="{55F76293-F036-D943-9EC1-F5857D9662CB}"/>
              </a:ext>
            </a:extLst>
          </p:cNvPr>
          <p:cNvSpPr txBox="1"/>
          <p:nvPr/>
        </p:nvSpPr>
        <p:spPr>
          <a:xfrm>
            <a:off x="400760" y="272573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interprétation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hlinkClick r:id="" action="ppaction://noaction">
              <a:snd r:embed="rId4" name="orientation.wav"/>
            </a:hlinkClick>
            <a:extLst>
              <a:ext uri="{FF2B5EF4-FFF2-40B4-BE49-F238E27FC236}">
                <a16:creationId xmlns:a16="http://schemas.microsoft.com/office/drawing/2014/main" id="{5D5D53D5-D909-42C4-B046-A5F5C2C08BC0}"/>
              </a:ext>
            </a:extLst>
          </p:cNvPr>
          <p:cNvSpPr txBox="1"/>
          <p:nvPr/>
        </p:nvSpPr>
        <p:spPr>
          <a:xfrm>
            <a:off x="6913502" y="524608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orientation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hlinkClick r:id="" action="ppaction://noaction">
              <a:snd r:embed="rId5" name="collaboration.wav"/>
            </a:hlinkClick>
            <a:extLst>
              <a:ext uri="{FF2B5EF4-FFF2-40B4-BE49-F238E27FC236}">
                <a16:creationId xmlns:a16="http://schemas.microsoft.com/office/drawing/2014/main" id="{66B5D7ED-FDF5-4334-BC63-87D21F9707B3}"/>
              </a:ext>
            </a:extLst>
          </p:cNvPr>
          <p:cNvSpPr txBox="1"/>
          <p:nvPr/>
        </p:nvSpPr>
        <p:spPr>
          <a:xfrm>
            <a:off x="1100850" y="1712578"/>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collaboration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6" name="conviction.wav"/>
            </a:hlinkClick>
            <a:extLst>
              <a:ext uri="{FF2B5EF4-FFF2-40B4-BE49-F238E27FC236}">
                <a16:creationId xmlns:a16="http://schemas.microsoft.com/office/drawing/2014/main" id="{1F6C69FE-99C7-4267-B3A8-978E04613249}"/>
              </a:ext>
            </a:extLst>
          </p:cNvPr>
          <p:cNvSpPr txBox="1"/>
          <p:nvPr/>
        </p:nvSpPr>
        <p:spPr>
          <a:xfrm>
            <a:off x="590313" y="4481673"/>
            <a:ext cx="2405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conviction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7" name="evaluation.wav"/>
            </a:hlinkClick>
            <a:extLst>
              <a:ext uri="{FF2B5EF4-FFF2-40B4-BE49-F238E27FC236}">
                <a16:creationId xmlns:a16="http://schemas.microsoft.com/office/drawing/2014/main" id="{91108B8F-14C6-45A6-8F15-9EF448A75E4C}"/>
              </a:ext>
            </a:extLst>
          </p:cNvPr>
          <p:cNvSpPr txBox="1"/>
          <p:nvPr/>
        </p:nvSpPr>
        <p:spPr>
          <a:xfrm>
            <a:off x="4086945" y="1285467"/>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évaluation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8" name="occupation.wav"/>
            </a:hlinkClick>
            <a:extLst>
              <a:ext uri="{FF2B5EF4-FFF2-40B4-BE49-F238E27FC236}">
                <a16:creationId xmlns:a16="http://schemas.microsoft.com/office/drawing/2014/main" id="{5B51BEF8-EB1D-4926-8EBB-25AA256B7AAC}"/>
              </a:ext>
            </a:extLst>
          </p:cNvPr>
          <p:cNvSpPr txBox="1"/>
          <p:nvPr/>
        </p:nvSpPr>
        <p:spPr>
          <a:xfrm>
            <a:off x="6976489" y="70155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occupation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9" name="satisfaction.wav"/>
            </a:hlinkClick>
            <a:extLst>
              <a:ext uri="{FF2B5EF4-FFF2-40B4-BE49-F238E27FC236}">
                <a16:creationId xmlns:a16="http://schemas.microsoft.com/office/drawing/2014/main" id="{26FC3B81-1A4E-4B62-A053-FF7A508995C6}"/>
              </a:ext>
            </a:extLst>
          </p:cNvPr>
          <p:cNvSpPr txBox="1"/>
          <p:nvPr/>
        </p:nvSpPr>
        <p:spPr>
          <a:xfrm>
            <a:off x="3394033" y="456663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satisfaction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10" name="promotion.wav"/>
            </a:hlinkClick>
            <a:extLst>
              <a:ext uri="{FF2B5EF4-FFF2-40B4-BE49-F238E27FC236}">
                <a16:creationId xmlns:a16="http://schemas.microsoft.com/office/drawing/2014/main" id="{D9DFE173-2CDA-47E8-ABA8-6CBC09B026EB}"/>
              </a:ext>
            </a:extLst>
          </p:cNvPr>
          <p:cNvSpPr txBox="1"/>
          <p:nvPr/>
        </p:nvSpPr>
        <p:spPr>
          <a:xfrm>
            <a:off x="618542" y="3625621"/>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promotion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11" name="section.wav"/>
            </a:hlinkClick>
            <a:extLst>
              <a:ext uri="{FF2B5EF4-FFF2-40B4-BE49-F238E27FC236}">
                <a16:creationId xmlns:a16="http://schemas.microsoft.com/office/drawing/2014/main" id="{DD00F951-9E38-4227-98AE-F20BD06EF6CB}"/>
              </a:ext>
            </a:extLst>
          </p:cNvPr>
          <p:cNvSpPr txBox="1"/>
          <p:nvPr/>
        </p:nvSpPr>
        <p:spPr>
          <a:xfrm>
            <a:off x="4270512" y="3493922"/>
            <a:ext cx="1779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section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2" name="question.wav"/>
            </a:hlinkClick>
            <a:extLst>
              <a:ext uri="{FF2B5EF4-FFF2-40B4-BE49-F238E27FC236}">
                <a16:creationId xmlns:a16="http://schemas.microsoft.com/office/drawing/2014/main" id="{A1B3D19E-CD8E-41C3-9898-05CC86C9B627}"/>
              </a:ext>
            </a:extLst>
          </p:cNvPr>
          <p:cNvSpPr txBox="1"/>
          <p:nvPr/>
        </p:nvSpPr>
        <p:spPr>
          <a:xfrm>
            <a:off x="4075233" y="246412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3" name="option.wav"/>
            </a:hlinkClick>
            <a:extLst>
              <a:ext uri="{FF2B5EF4-FFF2-40B4-BE49-F238E27FC236}">
                <a16:creationId xmlns:a16="http://schemas.microsoft.com/office/drawing/2014/main" id="{A16EB74D-2453-4D39-881F-7A27F02F3A4B}"/>
              </a:ext>
            </a:extLst>
          </p:cNvPr>
          <p:cNvSpPr txBox="1"/>
          <p:nvPr/>
        </p:nvSpPr>
        <p:spPr>
          <a:xfrm>
            <a:off x="7420281" y="4184372"/>
            <a:ext cx="20979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4" name="national.wav"/>
            </a:hlinkClick>
            <a:extLst>
              <a:ext uri="{FF2B5EF4-FFF2-40B4-BE49-F238E27FC236}">
                <a16:creationId xmlns:a16="http://schemas.microsoft.com/office/drawing/2014/main" id="{B9C3120A-0B18-49CB-AEF4-382EA357241B}"/>
              </a:ext>
            </a:extLst>
          </p:cNvPr>
          <p:cNvSpPr txBox="1"/>
          <p:nvPr/>
        </p:nvSpPr>
        <p:spPr>
          <a:xfrm>
            <a:off x="7238294" y="1944956"/>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national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5" name="constitutionnel.wav"/>
            </a:hlinkClick>
            <a:extLst>
              <a:ext uri="{FF2B5EF4-FFF2-40B4-BE49-F238E27FC236}">
                <a16:creationId xmlns:a16="http://schemas.microsoft.com/office/drawing/2014/main" id="{5BEE3779-0BBA-48C9-8BE0-387F39D66083}"/>
              </a:ext>
            </a:extLst>
          </p:cNvPr>
          <p:cNvSpPr txBox="1"/>
          <p:nvPr/>
        </p:nvSpPr>
        <p:spPr>
          <a:xfrm>
            <a:off x="6860841" y="3096033"/>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constitutionnel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6" name="ambition.wav"/>
            </a:hlinkClick>
            <a:extLst>
              <a:ext uri="{FF2B5EF4-FFF2-40B4-BE49-F238E27FC236}">
                <a16:creationId xmlns:a16="http://schemas.microsoft.com/office/drawing/2014/main" id="{B85E6A98-94F1-4658-905C-2A9DEE2A6223}"/>
              </a:ext>
            </a:extLst>
          </p:cNvPr>
          <p:cNvSpPr txBox="1"/>
          <p:nvPr/>
        </p:nvSpPr>
        <p:spPr>
          <a:xfrm>
            <a:off x="1200883" y="5747672"/>
            <a:ext cx="28244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Question Mark Icon Clip Art">
            <a:extLst>
              <a:ext uri="{FF2B5EF4-FFF2-40B4-BE49-F238E27FC236}">
                <a16:creationId xmlns:a16="http://schemas.microsoft.com/office/drawing/2014/main" id="{46564B0F-198E-4B43-B069-C066E34247B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67186" y="2368072"/>
            <a:ext cx="482486" cy="7153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eraction Designers Clip Art">
            <a:extLst>
              <a:ext uri="{FF2B5EF4-FFF2-40B4-BE49-F238E27FC236}">
                <a16:creationId xmlns:a16="http://schemas.microsoft.com/office/drawing/2014/main" id="{5ADC4FF5-3569-41AD-BB46-F6FDA5AA166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6151" y="1347939"/>
            <a:ext cx="1044732" cy="8671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pass Clip Art">
            <a:extLst>
              <a:ext uri="{FF2B5EF4-FFF2-40B4-BE49-F238E27FC236}">
                <a16:creationId xmlns:a16="http://schemas.microsoft.com/office/drawing/2014/main" id="{9752CA4A-8C1B-4A07-B531-09E7CE351FE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37526" y="5112773"/>
            <a:ext cx="937152" cy="11390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atisfaction Garanteed  Clip Art">
            <a:extLst>
              <a:ext uri="{FF2B5EF4-FFF2-40B4-BE49-F238E27FC236}">
                <a16:creationId xmlns:a16="http://schemas.microsoft.com/office/drawing/2014/main" id="{28811CD1-0A58-40D8-BE18-2AC75DE8EB6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44729" y="4175814"/>
            <a:ext cx="1291066" cy="12477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phere Flags Clip Art">
            <a:extLst>
              <a:ext uri="{FF2B5EF4-FFF2-40B4-BE49-F238E27FC236}">
                <a16:creationId xmlns:a16="http://schemas.microsoft.com/office/drawing/2014/main" id="{830AF9EE-9B13-4F42-8369-87703CEFC83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847517" y="1710049"/>
            <a:ext cx="994726" cy="9880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ars Clip Art">
            <a:extLst>
              <a:ext uri="{FF2B5EF4-FFF2-40B4-BE49-F238E27FC236}">
                <a16:creationId xmlns:a16="http://schemas.microsoft.com/office/drawing/2014/main" id="{A06F8854-C950-470F-A50B-24DFD8998FA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8916" y="5257430"/>
            <a:ext cx="1614542" cy="110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xagon 8"/>
          <p:cNvSpPr/>
          <p:nvPr/>
        </p:nvSpPr>
        <p:spPr>
          <a:xfrm>
            <a:off x="216131" y="1412553"/>
            <a:ext cx="2439169"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demander</a:t>
            </a:r>
          </a:p>
        </p:txBody>
      </p:sp>
      <p:sp>
        <p:nvSpPr>
          <p:cNvPr id="11" name="Hexagon 10"/>
          <p:cNvSpPr/>
          <p:nvPr/>
        </p:nvSpPr>
        <p:spPr>
          <a:xfrm>
            <a:off x="216131" y="2844221"/>
            <a:ext cx="2439168"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le cadeau</a:t>
            </a:r>
          </a:p>
        </p:txBody>
      </p:sp>
      <p:sp>
        <p:nvSpPr>
          <p:cNvPr id="12" name="Hexagon 11"/>
          <p:cNvSpPr/>
          <p:nvPr/>
        </p:nvSpPr>
        <p:spPr>
          <a:xfrm>
            <a:off x="4088919" y="1428333"/>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donner</a:t>
            </a:r>
          </a:p>
        </p:txBody>
      </p:sp>
      <p:sp>
        <p:nvSpPr>
          <p:cNvPr id="13" name="Hexagon 12"/>
          <p:cNvSpPr/>
          <p:nvPr/>
        </p:nvSpPr>
        <p:spPr>
          <a:xfrm>
            <a:off x="4080551" y="2873689"/>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entury Gothic" panose="020B0502020202020204" pitchFamily="34" charset="0"/>
              </a:rPr>
              <a:t>penser</a:t>
            </a:r>
          </a:p>
        </p:txBody>
      </p:sp>
      <p:sp>
        <p:nvSpPr>
          <p:cNvPr id="17" name="Hexagon 16"/>
          <p:cNvSpPr/>
          <p:nvPr/>
        </p:nvSpPr>
        <p:spPr>
          <a:xfrm>
            <a:off x="5897746" y="357263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 today</a:t>
            </a:r>
          </a:p>
        </p:txBody>
      </p:sp>
      <p:sp>
        <p:nvSpPr>
          <p:cNvPr id="19" name="Hexagon 18"/>
          <p:cNvSpPr/>
          <p:nvPr/>
        </p:nvSpPr>
        <p:spPr>
          <a:xfrm>
            <a:off x="2282416" y="213039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b="1" dirty="0">
                <a:latin typeface="Century Gothic" panose="020B0502020202020204" pitchFamily="34" charset="0"/>
              </a:rPr>
              <a:t>1. </a:t>
            </a:r>
            <a:r>
              <a:rPr lang="fr-FR" sz="2400" b="1" dirty="0" err="1">
                <a:latin typeface="Century Gothic" panose="020B0502020202020204" pitchFamily="34" charset="0"/>
              </a:rPr>
              <a:t>normally</a:t>
            </a:r>
            <a:endParaRPr lang="fr-FR" sz="2400" b="1" dirty="0">
              <a:latin typeface="Century Gothic" panose="020B0502020202020204" pitchFamily="34" charset="0"/>
            </a:endParaRPr>
          </a:p>
        </p:txBody>
      </p:sp>
      <p:sp>
        <p:nvSpPr>
          <p:cNvPr id="21" name="Hexagon 20"/>
          <p:cNvSpPr/>
          <p:nvPr/>
        </p:nvSpPr>
        <p:spPr>
          <a:xfrm>
            <a:off x="5877693" y="214583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b="1" dirty="0">
                <a:latin typeface="Century Gothic" panose="020B0502020202020204" pitchFamily="34" charset="0"/>
              </a:rPr>
              <a:t>3. to </a:t>
            </a:r>
            <a:r>
              <a:rPr lang="fr-FR" sz="2400" b="1" dirty="0" err="1">
                <a:latin typeface="Century Gothic" panose="020B0502020202020204" pitchFamily="34" charset="0"/>
              </a:rPr>
              <a:t>ask</a:t>
            </a:r>
            <a:r>
              <a:rPr lang="fr-FR" sz="2400" b="1" dirty="0">
                <a:latin typeface="Century Gothic" panose="020B0502020202020204" pitchFamily="34" charset="0"/>
              </a:rPr>
              <a:t> for, </a:t>
            </a:r>
            <a:r>
              <a:rPr lang="fr-FR" sz="2400" b="1" dirty="0" err="1">
                <a:latin typeface="Century Gothic" panose="020B0502020202020204" pitchFamily="34" charset="0"/>
              </a:rPr>
              <a:t>asking</a:t>
            </a:r>
            <a:r>
              <a:rPr lang="fr-FR" sz="2400" b="1" dirty="0">
                <a:latin typeface="Century Gothic" panose="020B0502020202020204" pitchFamily="34" charset="0"/>
              </a:rPr>
              <a:t> for</a:t>
            </a:r>
          </a:p>
        </p:txBody>
      </p:sp>
      <p:sp>
        <p:nvSpPr>
          <p:cNvPr id="24" name="Hexagon 23"/>
          <p:cNvSpPr/>
          <p:nvPr/>
        </p:nvSpPr>
        <p:spPr>
          <a:xfrm>
            <a:off x="2282416" y="357263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 to give, giving</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197181B9-AF5E-854A-A552-E31EADFFDC8C}"/>
              </a:ext>
            </a:extLst>
          </p:cNvPr>
          <p:cNvSpPr>
            <a:spLocks noGrp="1"/>
          </p:cNvSpPr>
          <p:nvPr>
            <p:ph type="title"/>
          </p:nvPr>
        </p:nvSpPr>
        <p:spPr/>
        <p:txBody>
          <a:bodyPr>
            <a:normAutofit/>
          </a:bodyPr>
          <a:lstStyle/>
          <a:p>
            <a:r>
              <a:rPr lang="en-GB" sz="3200" b="1" dirty="0" err="1">
                <a:solidFill>
                  <a:schemeClr val="bg1"/>
                </a:solidFill>
              </a:rPr>
              <a:t>Vocabulaire</a:t>
            </a:r>
            <a:r>
              <a:rPr lang="en-GB" sz="3200" b="1" dirty="0">
                <a:solidFill>
                  <a:schemeClr val="bg1"/>
                </a:solidFill>
              </a:rPr>
              <a:t> A</a:t>
            </a:r>
            <a:endParaRPr lang="en-US" sz="3200" dirty="0"/>
          </a:p>
        </p:txBody>
      </p:sp>
      <p:sp>
        <p:nvSpPr>
          <p:cNvPr id="30" name="Hexagon 29">
            <a:extLst>
              <a:ext uri="{FF2B5EF4-FFF2-40B4-BE49-F238E27FC236}">
                <a16:creationId xmlns:a16="http://schemas.microsoft.com/office/drawing/2014/main" id="{DF4A34E7-89B9-49B0-B140-D85E79CE738F}"/>
              </a:ext>
            </a:extLst>
          </p:cNvPr>
          <p:cNvSpPr/>
          <p:nvPr/>
        </p:nvSpPr>
        <p:spPr>
          <a:xfrm>
            <a:off x="9491366" y="357463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dirty="0">
                <a:latin typeface="Century Gothic" panose="020B0502020202020204" pitchFamily="34" charset="0"/>
              </a:rPr>
              <a:t>6. to think, thinking</a:t>
            </a:r>
          </a:p>
        </p:txBody>
      </p:sp>
      <p:sp>
        <p:nvSpPr>
          <p:cNvPr id="31" name="Hexagon 30">
            <a:extLst>
              <a:ext uri="{FF2B5EF4-FFF2-40B4-BE49-F238E27FC236}">
                <a16:creationId xmlns:a16="http://schemas.microsoft.com/office/drawing/2014/main" id="{C93D3560-6065-4FB3-AA7F-3875AE277CD1}"/>
              </a:ext>
            </a:extLst>
          </p:cNvPr>
          <p:cNvSpPr/>
          <p:nvPr/>
        </p:nvSpPr>
        <p:spPr>
          <a:xfrm>
            <a:off x="9491366" y="212078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b="1" dirty="0">
                <a:latin typeface="Century Gothic" panose="020B0502020202020204" pitchFamily="34" charset="0"/>
              </a:rPr>
              <a:t>5. </a:t>
            </a:r>
            <a:r>
              <a:rPr lang="fr-FR" sz="2400" b="1" dirty="0" err="1">
                <a:latin typeface="Century Gothic" panose="020B0502020202020204" pitchFamily="34" charset="0"/>
              </a:rPr>
              <a:t>present</a:t>
            </a:r>
            <a:r>
              <a:rPr lang="fr-FR" sz="2400" b="1" dirty="0">
                <a:latin typeface="Century Gothic" panose="020B0502020202020204" pitchFamily="34" charset="0"/>
              </a:rPr>
              <a:t>, gift</a:t>
            </a:r>
          </a:p>
        </p:txBody>
      </p:sp>
      <p:grpSp>
        <p:nvGrpSpPr>
          <p:cNvPr id="32" name="Group 31">
            <a:extLst>
              <a:ext uri="{FF2B5EF4-FFF2-40B4-BE49-F238E27FC236}">
                <a16:creationId xmlns:a16="http://schemas.microsoft.com/office/drawing/2014/main" id="{E16294CF-96BD-4C4A-8E69-40681E2FDFFD}"/>
              </a:ext>
            </a:extLst>
          </p:cNvPr>
          <p:cNvGrpSpPr/>
          <p:nvPr/>
        </p:nvGrpSpPr>
        <p:grpSpPr>
          <a:xfrm>
            <a:off x="7681114" y="1422347"/>
            <a:ext cx="2160000" cy="1440000"/>
            <a:chOff x="7700164" y="1403297"/>
            <a:chExt cx="2160000" cy="1440000"/>
          </a:xfrm>
        </p:grpSpPr>
        <p:sp>
          <p:nvSpPr>
            <p:cNvPr id="28" name="Hexagon 27">
              <a:extLst>
                <a:ext uri="{FF2B5EF4-FFF2-40B4-BE49-F238E27FC236}">
                  <a16:creationId xmlns:a16="http://schemas.microsoft.com/office/drawing/2014/main" id="{3CA39956-A568-4EAB-AF34-4643395C6044}"/>
                </a:ext>
              </a:extLst>
            </p:cNvPr>
            <p:cNvSpPr/>
            <p:nvPr/>
          </p:nvSpPr>
          <p:spPr>
            <a:xfrm>
              <a:off x="7700164" y="1403297"/>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Century Gothic" panose="020B0502020202020204" pitchFamily="34" charset="0"/>
              </a:endParaRPr>
            </a:p>
          </p:txBody>
        </p:sp>
        <p:sp>
          <p:nvSpPr>
            <p:cNvPr id="4" name="Rectangle 3">
              <a:extLst>
                <a:ext uri="{FF2B5EF4-FFF2-40B4-BE49-F238E27FC236}">
                  <a16:creationId xmlns:a16="http://schemas.microsoft.com/office/drawing/2014/main" id="{9BC2F557-CB36-458E-8B68-07194DB6D932}"/>
                </a:ext>
              </a:extLst>
            </p:cNvPr>
            <p:cNvSpPr/>
            <p:nvPr/>
          </p:nvSpPr>
          <p:spPr>
            <a:xfrm>
              <a:off x="7847858" y="1864551"/>
              <a:ext cx="1864613" cy="461665"/>
            </a:xfrm>
            <a:prstGeom prst="rect">
              <a:avLst/>
            </a:prstGeom>
          </p:spPr>
          <p:txBody>
            <a:bodyPr wrap="none" anchor="ctr">
              <a:spAutoFit/>
            </a:bodyPr>
            <a:lstStyle/>
            <a:p>
              <a:pPr lvl="0" algn="ctr"/>
              <a:r>
                <a:rPr lang="en-GB" sz="2400" b="1" dirty="0" err="1">
                  <a:solidFill>
                    <a:prstClr val="white"/>
                  </a:solidFill>
                  <a:latin typeface="Century Gothic" panose="020B0502020202020204" pitchFamily="34" charset="0"/>
                </a:rPr>
                <a:t>aujourd’hui</a:t>
              </a:r>
              <a:endParaRPr lang="en-GB" sz="2400" b="1" dirty="0">
                <a:solidFill>
                  <a:prstClr val="white"/>
                </a:solidFill>
                <a:latin typeface="Century Gothic" panose="020B0502020202020204" pitchFamily="34" charset="0"/>
              </a:endParaRPr>
            </a:p>
          </p:txBody>
        </p:sp>
      </p:grpSp>
      <p:grpSp>
        <p:nvGrpSpPr>
          <p:cNvPr id="8" name="Group 7">
            <a:extLst>
              <a:ext uri="{FF2B5EF4-FFF2-40B4-BE49-F238E27FC236}">
                <a16:creationId xmlns:a16="http://schemas.microsoft.com/office/drawing/2014/main" id="{27572F02-E550-4EA7-8606-FC60F309B879}"/>
              </a:ext>
            </a:extLst>
          </p:cNvPr>
          <p:cNvGrpSpPr/>
          <p:nvPr/>
        </p:nvGrpSpPr>
        <p:grpSpPr>
          <a:xfrm>
            <a:off x="7685152" y="2851150"/>
            <a:ext cx="2190023" cy="1440000"/>
            <a:chOff x="7704202" y="2851150"/>
            <a:chExt cx="2190023" cy="1440000"/>
          </a:xfrm>
        </p:grpSpPr>
        <p:sp>
          <p:nvSpPr>
            <p:cNvPr id="29" name="Hexagon 28">
              <a:extLst>
                <a:ext uri="{FF2B5EF4-FFF2-40B4-BE49-F238E27FC236}">
                  <a16:creationId xmlns:a16="http://schemas.microsoft.com/office/drawing/2014/main" id="{AA249DEF-FF92-4280-B785-BAC864E2C605}"/>
                </a:ext>
              </a:extLst>
            </p:cNvPr>
            <p:cNvSpPr/>
            <p:nvPr/>
          </p:nvSpPr>
          <p:spPr>
            <a:xfrm>
              <a:off x="7719214" y="2851150"/>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latin typeface="Century Gothic" panose="020B0502020202020204" pitchFamily="34" charset="0"/>
              </a:endParaRPr>
            </a:p>
          </p:txBody>
        </p:sp>
        <p:sp>
          <p:nvSpPr>
            <p:cNvPr id="7" name="Rectangle 6">
              <a:extLst>
                <a:ext uri="{FF2B5EF4-FFF2-40B4-BE49-F238E27FC236}">
                  <a16:creationId xmlns:a16="http://schemas.microsoft.com/office/drawing/2014/main" id="{E47CFA49-3D03-469F-A479-65B21A97684E}"/>
                </a:ext>
              </a:extLst>
            </p:cNvPr>
            <p:cNvSpPr/>
            <p:nvPr/>
          </p:nvSpPr>
          <p:spPr>
            <a:xfrm>
              <a:off x="7704202" y="3364166"/>
              <a:ext cx="2190023" cy="461665"/>
            </a:xfrm>
            <a:prstGeom prst="rect">
              <a:avLst/>
            </a:prstGeom>
          </p:spPr>
          <p:txBody>
            <a:bodyPr wrap="none">
              <a:spAutoFit/>
            </a:bodyPr>
            <a:lstStyle/>
            <a:p>
              <a:pPr lvl="0" algn="ctr"/>
              <a:r>
                <a:rPr lang="fr-FR" sz="2400" b="1" dirty="0">
                  <a:solidFill>
                    <a:prstClr val="white"/>
                  </a:solidFill>
                  <a:latin typeface="Century Gothic" panose="020B0502020202020204" pitchFamily="34" charset="0"/>
                </a:rPr>
                <a:t>normalement</a:t>
              </a:r>
            </a:p>
          </p:txBody>
        </p:sp>
      </p:grpSp>
      <p:sp>
        <p:nvSpPr>
          <p:cNvPr id="3" name="Rounded Rectangle 46">
            <a:extLst>
              <a:ext uri="{FF2B5EF4-FFF2-40B4-BE49-F238E27FC236}">
                <a16:creationId xmlns:a16="http://schemas.microsoft.com/office/drawing/2014/main" id="{273B1529-392C-45C7-AC5A-68486A1A069C}"/>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237221969"/>
      </p:ext>
    </p:extLst>
  </p:cSld>
  <p:clrMapOvr>
    <a:masterClrMapping/>
  </p:clrMapOvr>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3319</TotalTime>
  <Words>7837</Words>
  <Application>Microsoft Office PowerPoint</Application>
  <PresentationFormat>Widescreen</PresentationFormat>
  <Paragraphs>1023</Paragraphs>
  <Slides>48</Slides>
  <Notes>47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7" baseType="lpstr">
      <vt:lpstr>Arial</vt:lpstr>
      <vt:lpstr>Arial</vt:lpstr>
      <vt:lpstr>Calibri</vt:lpstr>
      <vt:lpstr>Century Gothic</vt:lpstr>
      <vt:lpstr>Lucida Handwriting</vt:lpstr>
      <vt:lpstr>Segoe UI</vt:lpstr>
      <vt:lpstr>Tw Cen MT</vt:lpstr>
      <vt:lpstr>NCELP_German_2022</vt:lpstr>
      <vt:lpstr>Bitmap Image</vt:lpstr>
      <vt:lpstr>PowerPoint Presentation</vt:lpstr>
      <vt:lpstr>-tion</vt:lpstr>
      <vt:lpstr>-tion</vt:lpstr>
      <vt:lpstr>-tion</vt:lpstr>
      <vt:lpstr>-tion</vt:lpstr>
      <vt:lpstr>-tion</vt:lpstr>
      <vt:lpstr>-tion</vt:lpstr>
      <vt:lpstr>Phonétique  </vt:lpstr>
      <vt:lpstr>Vocabulaire A</vt:lpstr>
      <vt:lpstr> Réponses A</vt:lpstr>
      <vt:lpstr>Vocabulaire B</vt:lpstr>
      <vt:lpstr> Réponses B</vt:lpstr>
      <vt:lpstr>donner</vt:lpstr>
      <vt:lpstr>donner</vt:lpstr>
      <vt:lpstr>donne</vt:lpstr>
      <vt:lpstr>donner</vt:lpstr>
      <vt:lpstr>donne</vt:lpstr>
      <vt:lpstr>donner</vt:lpstr>
      <vt:lpstr>Present simple or continuous?</vt:lpstr>
      <vt:lpstr>Present simple or continuous?</vt:lpstr>
      <vt:lpstr>Adverbs of time</vt:lpstr>
      <vt:lpstr>La classe d’Amir</vt:lpstr>
      <vt:lpstr>Amir et Bilal</vt:lpstr>
      <vt:lpstr>The preposition à</vt:lpstr>
      <vt:lpstr>À l’école </vt:lpstr>
      <vt:lpstr>PowerPoint Presentation</vt:lpstr>
      <vt:lpstr>Vocabulaire</vt:lpstr>
      <vt:lpstr>ien</vt:lpstr>
      <vt:lpstr>ien</vt:lpstr>
      <vt:lpstr>ien</vt:lpstr>
      <vt:lpstr>ien</vt:lpstr>
      <vt:lpstr>ien</vt:lpstr>
      <vt:lpstr>ien</vt:lpstr>
      <vt:lpstr>Phonétique  </vt:lpstr>
      <vt:lpstr>Penser à / penser que</vt:lpstr>
      <vt:lpstr>C’est quoi ? C’est qui ?</vt:lpstr>
      <vt:lpstr>La présentation de Léa [1/3]</vt:lpstr>
      <vt:lpstr>La présentation de Léa [2/3]</vt:lpstr>
      <vt:lpstr>La présentation de Léa [3/3]</vt:lpstr>
      <vt:lpstr>Un dialogue en classe</vt:lpstr>
      <vt:lpstr>Un dialogue en classe</vt:lpstr>
      <vt:lpstr>Malala Yousafzai</vt:lpstr>
      <vt:lpstr>Malala Yousafzai</vt:lpstr>
      <vt:lpstr>Malala Yousafzai</vt:lpstr>
      <vt:lpstr>Malala Yousafzai</vt:lpstr>
      <vt:lpstr>Devoirs</vt:lpstr>
      <vt:lpstr>Un dialogue en classe</vt:lpstr>
      <vt:lpstr>Malala Yousafzai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64</cp:revision>
  <dcterms:created xsi:type="dcterms:W3CDTF">2023-08-06T07:33:20Z</dcterms:created>
  <dcterms:modified xsi:type="dcterms:W3CDTF">2023-09-06T16:42:49Z</dcterms:modified>
</cp:coreProperties>
</file>