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64" r:id="rId2"/>
    <p:sldId id="280" r:id="rId3"/>
    <p:sldId id="843" r:id="rId4"/>
    <p:sldId id="367" r:id="rId5"/>
    <p:sldId id="289" r:id="rId6"/>
    <p:sldId id="304" r:id="rId7"/>
    <p:sldId id="401" r:id="rId8"/>
    <p:sldId id="385" r:id="rId9"/>
    <p:sldId id="386" r:id="rId10"/>
    <p:sldId id="387" r:id="rId11"/>
    <p:sldId id="388" r:id="rId12"/>
    <p:sldId id="389" r:id="rId13"/>
    <p:sldId id="458" r:id="rId14"/>
    <p:sldId id="518" r:id="rId15"/>
    <p:sldId id="519" r:id="rId16"/>
    <p:sldId id="534" r:id="rId17"/>
    <p:sldId id="535" r:id="rId18"/>
    <p:sldId id="536" r:id="rId19"/>
    <p:sldId id="537" r:id="rId20"/>
    <p:sldId id="538" r:id="rId21"/>
    <p:sldId id="539" r:id="rId22"/>
    <p:sldId id="485" r:id="rId23"/>
    <p:sldId id="540" r:id="rId24"/>
    <p:sldId id="487" r:id="rId25"/>
    <p:sldId id="486" r:id="rId26"/>
    <p:sldId id="488" r:id="rId27"/>
    <p:sldId id="841" r:id="rId28"/>
    <p:sldId id="512" r:id="rId29"/>
    <p:sldId id="349" r:id="rId30"/>
    <p:sldId id="402" r:id="rId31"/>
    <p:sldId id="403" r:id="rId32"/>
    <p:sldId id="368" r:id="rId33"/>
    <p:sldId id="281" r:id="rId34"/>
    <p:sldId id="305" r:id="rId35"/>
    <p:sldId id="404" r:id="rId36"/>
    <p:sldId id="392" r:id="rId37"/>
    <p:sldId id="844" r:id="rId38"/>
    <p:sldId id="842" r:id="rId39"/>
    <p:sldId id="552" r:id="rId40"/>
    <p:sldId id="553" r:id="rId41"/>
    <p:sldId id="554" r:id="rId42"/>
    <p:sldId id="555" r:id="rId43"/>
    <p:sldId id="556" r:id="rId44"/>
    <p:sldId id="557" r:id="rId45"/>
    <p:sldId id="528" r:id="rId46"/>
    <p:sldId id="531" r:id="rId47"/>
    <p:sldId id="533" r:id="rId48"/>
    <p:sldId id="845" r:id="rId49"/>
    <p:sldId id="489" r:id="rId50"/>
    <p:sldId id="491" r:id="rId51"/>
    <p:sldId id="490" r:id="rId52"/>
    <p:sldId id="492" r:id="rId53"/>
    <p:sldId id="51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4"/>
    <a:srgbClr val="EF41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37838" autoAdjust="0"/>
  </p:normalViewPr>
  <p:slideViewPr>
    <p:cSldViewPr snapToGrid="0">
      <p:cViewPr varScale="1">
        <p:scale>
          <a:sx n="39" d="100"/>
          <a:sy n="39" d="100"/>
        </p:scale>
        <p:origin x="3270" y="54"/>
      </p:cViewPr>
      <p:guideLst/>
    </p:cSldViewPr>
  </p:slideViewPr>
  <p:notesTextViewPr>
    <p:cViewPr>
      <p:scale>
        <a:sx n="1" d="1"/>
        <a:sy n="1" d="1"/>
      </p:scale>
      <p:origin x="0" y="0"/>
    </p:cViewPr>
  </p:notesTextViewPr>
  <p:sorterViewPr>
    <p:cViewPr varScale="1">
      <p:scale>
        <a:sx n="100" d="100"/>
        <a:sy n="100" d="100"/>
      </p:scale>
      <p:origin x="0" y="-1576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628DC2-07CD-437B-B993-31E9984A5C97}"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3CF6D6-0D80-46A4-9C8F-596DEDDA32F9}" type="slidenum">
              <a:rPr lang="en-GB" smtClean="0"/>
              <a:t>‹#›</a:t>
            </a:fld>
            <a:endParaRPr lang="en-GB"/>
          </a:p>
        </p:txBody>
      </p:sp>
    </p:spTree>
    <p:extLst>
      <p:ext uri="{BB962C8B-B14F-4D97-AF65-F5344CB8AC3E}">
        <p14:creationId xmlns:p14="http://schemas.microsoft.com/office/powerpoint/2010/main" val="1658379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AQA list does not have </a:t>
            </a:r>
            <a:r>
              <a:rPr lang="en-GB" b="1" u="sng" dirty="0" err="1"/>
              <a:t>cocher</a:t>
            </a:r>
            <a:r>
              <a:rPr lang="en-GB" b="1" u="sng" dirty="0"/>
              <a:t>, ménage, </a:t>
            </a:r>
            <a:r>
              <a:rPr lang="en-GB" b="1" i="0" u="sng" dirty="0" err="1">
                <a:solidFill>
                  <a:srgbClr val="E6851E"/>
                </a:solidFill>
                <a:effectLst/>
                <a:latin typeface="Segoe UI" panose="020B0502040204020203" pitchFamily="34" charset="0"/>
              </a:rPr>
              <a:t>modèle</a:t>
            </a:r>
            <a:r>
              <a:rPr lang="en-GB" b="1" i="0" u="sng" dirty="0">
                <a:solidFill>
                  <a:srgbClr val="E6851E"/>
                </a:solidFill>
                <a:effectLst/>
                <a:latin typeface="Segoe UI" panose="020B0502040204020203"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u="sng" dirty="0" err="1"/>
              <a:t>cocher</a:t>
            </a:r>
            <a:r>
              <a:rPr lang="en-GB" b="1" u="sng" dirty="0"/>
              <a:t>, intelligent, </a:t>
            </a:r>
            <a:r>
              <a:rPr lang="en-GB" b="1" u="sng" dirty="0" err="1"/>
              <a:t>méchant</a:t>
            </a:r>
            <a:r>
              <a:rPr lang="en-GB" b="1" u="sng" dirty="0"/>
              <a:t>, </a:t>
            </a:r>
            <a:r>
              <a:rPr lang="en-GB" b="1" u="sng"/>
              <a:t>ménage.</a:t>
            </a:r>
            <a:endParaRPr lang="en-GB" b="1" i="0" u="sng" dirty="0">
              <a:solidFill>
                <a:srgbClr val="E6851E"/>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iii) </a:t>
            </a:r>
            <a:r>
              <a:rPr lang="en-GB" b="1" dirty="0" err="1"/>
              <a:t>Eduqas</a:t>
            </a:r>
            <a:r>
              <a:rPr lang="en-GB" b="1" dirty="0"/>
              <a:t> list does not have </a:t>
            </a:r>
            <a:r>
              <a:rPr lang="en-GB" b="1" u="sng" dirty="0" err="1"/>
              <a:t>cocher</a:t>
            </a:r>
            <a:r>
              <a:rPr lang="en-GB" b="1" u="sng" dirty="0"/>
              <a:t>, intelligent, </a:t>
            </a:r>
            <a:r>
              <a:rPr lang="en-GB" b="1" u="sng" dirty="0" err="1"/>
              <a:t>méchant</a:t>
            </a:r>
            <a:r>
              <a:rPr lang="en-GB" b="1" u="sng" dirty="0"/>
              <a:t>, </a:t>
            </a:r>
            <a:r>
              <a:rPr lang="en-GB" b="1" i="0" u="sng" dirty="0" err="1">
                <a:solidFill>
                  <a:srgbClr val="E6851E"/>
                </a:solidFill>
                <a:effectLst/>
                <a:latin typeface="Segoe UI" panose="020B0502040204020203" pitchFamily="34" charset="0"/>
              </a:rPr>
              <a:t>modèle</a:t>
            </a:r>
            <a:r>
              <a:rPr lang="en-GB" b="1" i="0" u="sng" dirty="0">
                <a:solidFill>
                  <a:srgbClr val="E6851E"/>
                </a:solidFill>
                <a:effectLst/>
                <a:latin typeface="Segoe UI" panose="020B0502040204020203" pitchFamily="34"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i="0" dirty="0">
              <a:solidFill>
                <a:srgbClr val="E6851E"/>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sz="1200" b="0" i="0" u="none" strike="noStrike" kern="1200" dirty="0">
                <a:solidFill>
                  <a:schemeClr val="tx1"/>
                </a:solidFill>
                <a:effectLst/>
                <a:latin typeface="+mn-lt"/>
                <a:ea typeface="+mn-ea"/>
                <a:cs typeface="+mn-cs"/>
              </a:rPr>
              <a:t>SSC </a:t>
            </a:r>
            <a:r>
              <a:rPr lang="en-GB" sz="1200" b="1" i="0" u="none" strike="noStrike" kern="1200" dirty="0">
                <a:solidFill>
                  <a:schemeClr val="tx1"/>
                </a:solidFill>
                <a:effectLst/>
                <a:latin typeface="+mn-lt"/>
                <a:ea typeface="+mn-ea"/>
                <a:cs typeface="+mn-cs"/>
              </a:rPr>
              <a:t>[ai</a:t>
            </a:r>
            <a:r>
              <a:rPr lang="en-GB" sz="1200" b="1" i="0" u="none" strike="noStrike" kern="1200" baseline="0" dirty="0">
                <a:solidFill>
                  <a:schemeClr val="tx1"/>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b="1" dirty="0"/>
              <a:t>the </a:t>
            </a:r>
            <a:r>
              <a:rPr lang="en-GB" sz="1200" b="1" i="0" u="none" strike="noStrike" kern="1200" dirty="0">
                <a:solidFill>
                  <a:schemeClr val="tx1"/>
                </a:solidFill>
                <a:effectLst/>
                <a:latin typeface="+mn-lt"/>
                <a:ea typeface="+mn-ea"/>
                <a:cs typeface="+mn-cs"/>
              </a:rPr>
              <a:t>present tense used with its simple meaning</a:t>
            </a:r>
            <a:endParaRPr lang="en-GB" sz="1200" b="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7.1.2.3 (introduce) </a:t>
            </a:r>
            <a:r>
              <a:rPr lang="fr-FR" dirty="0"/>
              <a:t>aimer [242], cocher [&gt;5000], passer</a:t>
            </a:r>
            <a:r>
              <a:rPr lang="fr-FR" baseline="30000" dirty="0"/>
              <a:t>1</a:t>
            </a:r>
            <a:r>
              <a:rPr lang="fr-FR" dirty="0"/>
              <a:t> [90], porter [105], rester [100], trouver [83], école [477], moment [148], semaine [245], solution [608], uniforme [1801], chaque [151], à</a:t>
            </a:r>
            <a:r>
              <a:rPr lang="fr-FR" strike="noStrike" baseline="30000" dirty="0"/>
              <a:t>1</a:t>
            </a:r>
            <a:r>
              <a:rPr lang="fr-FR" dirty="0"/>
              <a:t> [4], avec [23]</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faire [25], fais [25], fait [25], ça [54], activité [452], courses [1289], cuisine [2618], devoirs [39], lit [1837], ménage [2326], modèle [958], d'accord [736], quoi ? [297]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7.1.1.2 (revisit) </a:t>
            </a:r>
            <a:r>
              <a:rPr lang="fr-FR" sz="1200" b="0" i="0" u="none" strike="noStrike" kern="1200" cap="none" dirty="0">
                <a:solidFill>
                  <a:schemeClr val="tx1"/>
                </a:solidFill>
                <a:effectLst/>
                <a:latin typeface="+mn-lt"/>
                <a:ea typeface="Calibri"/>
                <a:cs typeface="Calibri"/>
                <a:sym typeface="Calibri"/>
              </a:rPr>
              <a:t>est [5], il [13], elle [38], amusant [4695], calme [1731], content [1841], excellent [1225], intelligent [2509], malade [1066], méchant [3184], triste [1843], mais [30], ou [33], merci [1070]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fr-FR" b="0" i="0" noProof="0" dirty="0">
                <a:solidFill>
                  <a:srgbClr val="000000"/>
                </a:solidFill>
                <a:effectLst/>
                <a:latin typeface="Arial" panose="020B0604020202020204" pitchFamily="34" charset="0"/>
              </a:rPr>
              <a:t>rester</a:t>
            </a:r>
            <a:r>
              <a:rPr lang="en-US" b="0" i="0" dirty="0">
                <a:solidFill>
                  <a:srgbClr val="000000"/>
                </a:solidFill>
                <a:effectLst/>
                <a:latin typeface="Arial" panose="020B0604020202020204" pitchFamily="34" charset="0"/>
              </a:rPr>
              <a:t>: to stay, staying; </a:t>
            </a:r>
            <a:r>
              <a:rPr lang="en-US" b="0" i="1" dirty="0">
                <a:solidFill>
                  <a:srgbClr val="000000"/>
                </a:solidFill>
                <a:effectLst/>
                <a:latin typeface="Arial" panose="020B0604020202020204" pitchFamily="34" charset="0"/>
              </a:rPr>
              <a:t>to remain, remaining</a:t>
            </a:r>
            <a:endParaRPr lang="en-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pourquoi</a:t>
            </a:r>
            <a:r>
              <a:rPr lang="en-GB" baseline="0" dirty="0"/>
              <a:t> [193], </a:t>
            </a:r>
            <a:r>
              <a:rPr lang="en-GB" baseline="0" dirty="0" err="1"/>
              <a:t>essai</a:t>
            </a:r>
            <a:r>
              <a:rPr lang="en-GB" baseline="0" dirty="0"/>
              <a:t> [1475]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parfait [1600], </a:t>
            </a:r>
            <a:r>
              <a:rPr lang="en-GB" sz="1200" kern="0" dirty="0" err="1">
                <a:solidFill>
                  <a:srgbClr val="EE6000"/>
                </a:solidFill>
                <a:latin typeface="Century Gothic" panose="020F0302020204030204"/>
                <a:cs typeface="Arial"/>
                <a:sym typeface="Arial"/>
              </a:rPr>
              <a:t>médaille</a:t>
            </a:r>
            <a:r>
              <a:rPr lang="en-GB" sz="1200" kern="0" dirty="0">
                <a:solidFill>
                  <a:srgbClr val="EE6000"/>
                </a:solidFill>
                <a:latin typeface="Century Gothic" panose="020F0302020204030204"/>
                <a:cs typeface="Arial"/>
                <a:sym typeface="Arial"/>
              </a:rPr>
              <a:t> </a:t>
            </a:r>
            <a:r>
              <a:rPr lang="en-GB" baseline="0" dirty="0"/>
              <a:t>[3361]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335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oraison</a:t>
            </a:r>
            <a:r>
              <a:rPr lang="en-GB" baseline="0" dirty="0"/>
              <a:t> [&gt;5000], </a:t>
            </a:r>
            <a:r>
              <a:rPr lang="en-GB" sz="1200" kern="0" dirty="0" err="1">
                <a:solidFill>
                  <a:srgbClr val="EE6000"/>
                </a:solidFill>
                <a:latin typeface="Century Gothic" panose="020F0302020204030204"/>
                <a:cs typeface="Arial"/>
                <a:sym typeface="Arial"/>
              </a:rPr>
              <a:t>brûler</a:t>
            </a:r>
            <a:r>
              <a:rPr lang="en-GB" baseline="0" dirty="0"/>
              <a:t> [1930]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721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oral recognition</a:t>
            </a:r>
            <a:r>
              <a:rPr lang="en-GB" b="0" baseline="0" dirty="0"/>
              <a:t> of words in this weeks’ vocabulary set.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write the letters A-N.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listen.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write the English for as many of the words as they can.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the answers. </a:t>
            </a:r>
            <a:r>
              <a:rPr lang="en-GB" i="0" baseline="0" dirty="0"/>
              <a:t>Answers appear in </a:t>
            </a:r>
            <a:r>
              <a:rPr lang="en-GB" b="1" i="0" baseline="0" dirty="0"/>
              <a:t>English</a:t>
            </a:r>
            <a:r>
              <a:rPr lang="en-GB" i="0" baseline="0" dirty="0"/>
              <a:t> on the screen under each letter, so all can see/read/check their answers and know if they heard correctly.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i="0" baseline="0" dirty="0"/>
              <a:t>Additionally, elicit the </a:t>
            </a:r>
            <a:r>
              <a:rPr lang="en-GB" b="1" i="0" baseline="0" dirty="0"/>
              <a:t>French </a:t>
            </a:r>
            <a:r>
              <a:rPr lang="en-GB" i="0" baseline="0" dirty="0"/>
              <a:t>from students, either individually or as a whole class choral response.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en-GB" i="0" baseline="0" dirty="0"/>
              <a:t>la </a:t>
            </a:r>
            <a:r>
              <a:rPr lang="en-GB" i="0" baseline="0" dirty="0" err="1"/>
              <a:t>semaine</a:t>
            </a:r>
            <a:r>
              <a:rPr lang="en-GB" i="0" baseline="0" dirty="0"/>
              <a:t>, aimer, </a:t>
            </a:r>
            <a:r>
              <a:rPr lang="en-GB" sz="1200" b="0" i="0" u="none" strike="noStrike" kern="1200" dirty="0">
                <a:solidFill>
                  <a:schemeClr val="tx1"/>
                </a:solidFill>
                <a:effectLst/>
                <a:latin typeface="+mn-lt"/>
                <a:ea typeface="+mn-ea"/>
                <a:cs typeface="+mn-cs"/>
              </a:rPr>
              <a:t>à, </a:t>
            </a:r>
            <a:r>
              <a:rPr lang="en-GB" sz="1200" b="0" i="0" u="none" strike="noStrike" kern="1200" dirty="0" err="1">
                <a:solidFill>
                  <a:schemeClr val="tx1"/>
                </a:solidFill>
                <a:effectLst/>
                <a:latin typeface="+mn-lt"/>
                <a:ea typeface="+mn-ea"/>
                <a:cs typeface="+mn-cs"/>
              </a:rPr>
              <a:t>trouver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lécole</a:t>
            </a:r>
            <a:r>
              <a:rPr lang="en-GB" sz="1200" b="0" i="0" u="none" strike="noStrike" kern="1200" dirty="0">
                <a:solidFill>
                  <a:schemeClr val="tx1"/>
                </a:solidFill>
                <a:effectLst/>
                <a:latin typeface="+mn-lt"/>
                <a:ea typeface="+mn-ea"/>
                <a:cs typeface="+mn-cs"/>
              </a:rPr>
              <a:t>, porter, la solution, </a:t>
            </a:r>
            <a:r>
              <a:rPr lang="en-GB" sz="1200" b="0" i="0" u="none" strike="noStrike" kern="1200" dirty="0" err="1">
                <a:solidFill>
                  <a:schemeClr val="tx1"/>
                </a:solidFill>
                <a:effectLst/>
                <a:latin typeface="+mn-lt"/>
                <a:ea typeface="+mn-ea"/>
                <a:cs typeface="+mn-cs"/>
              </a:rPr>
              <a:t>l’uniforme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cocher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chaque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ce</a:t>
            </a:r>
            <a:r>
              <a:rPr lang="en-GB" sz="1200" b="0" i="0" u="none" strike="noStrike" kern="1200" dirty="0">
                <a:solidFill>
                  <a:schemeClr val="tx1"/>
                </a:solidFill>
                <a:effectLst/>
                <a:latin typeface="+mn-lt"/>
                <a:ea typeface="+mn-ea"/>
                <a:cs typeface="+mn-cs"/>
              </a:rPr>
              <a:t> moment, </a:t>
            </a:r>
            <a:r>
              <a:rPr lang="en-GB" sz="1200" b="0" i="0" u="none" strike="noStrike" kern="1200" dirty="0" err="1">
                <a:solidFill>
                  <a:schemeClr val="tx1"/>
                </a:solidFill>
                <a:effectLst/>
                <a:latin typeface="+mn-lt"/>
                <a:ea typeface="+mn-ea"/>
                <a:cs typeface="+mn-cs"/>
              </a:rPr>
              <a:t>rester</a:t>
            </a:r>
            <a:r>
              <a:rPr lang="en-GB" sz="1200" b="0" i="0" u="none" strike="noStrike" kern="1200" dirty="0">
                <a:solidFill>
                  <a:schemeClr val="tx1"/>
                </a:solidFill>
                <a:effectLst/>
                <a:latin typeface="+mn-lt"/>
                <a:ea typeface="+mn-ea"/>
                <a:cs typeface="+mn-cs"/>
              </a:rPr>
              <a:t>, passer, avec</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93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Timing: 2 minutes</a:t>
            </a:r>
          </a:p>
          <a:p>
            <a:endParaRPr lang="en-GB" sz="1200" b="0" i="0" kern="1200" dirty="0">
              <a:solidFill>
                <a:schemeClr val="tx1"/>
              </a:solidFill>
              <a:effectLst/>
              <a:latin typeface="+mn-lt"/>
              <a:ea typeface="+mn-ea"/>
              <a:cs typeface="+mn-cs"/>
            </a:endParaRPr>
          </a:p>
          <a:p>
            <a:r>
              <a:rPr lang="en-GB" b="1" dirty="0"/>
              <a:t>Aim: </a:t>
            </a:r>
            <a:r>
              <a:rPr lang="en-GB" b="0" dirty="0"/>
              <a:t>to check</a:t>
            </a:r>
            <a:r>
              <a:rPr lang="en-GB" b="0" baseline="0" dirty="0"/>
              <a:t> that students are familiar with verb </a:t>
            </a:r>
            <a:r>
              <a:rPr lang="en-GB" b="0" i="0" baseline="0" dirty="0"/>
              <a:t>vocabulary.</a:t>
            </a:r>
            <a:endParaRPr lang="en-GB" b="0" i="0" dirty="0"/>
          </a:p>
          <a:p>
            <a:endParaRPr lang="en-GB" b="1" dirty="0"/>
          </a:p>
          <a:p>
            <a:r>
              <a:rPr lang="en-GB" b="1"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Before clicking on the</a:t>
            </a:r>
            <a:r>
              <a:rPr lang="en-GB" b="0" baseline="0" dirty="0"/>
              <a:t> explanation</a:t>
            </a:r>
            <a:r>
              <a:rPr lang="en-GB" b="0" dirty="0"/>
              <a:t>, ask </a:t>
            </a:r>
            <a:r>
              <a:rPr lang="en-GB" dirty="0"/>
              <a:t>students to define a </a:t>
            </a:r>
            <a:r>
              <a:rPr lang="en-GB" i="1" dirty="0"/>
              <a:t>verb</a:t>
            </a:r>
            <a:r>
              <a:rPr lang="en-GB" i="0" dirty="0"/>
              <a:t> and give some examples.</a:t>
            </a:r>
            <a:endParaRPr lang="en-GB" dirty="0"/>
          </a:p>
          <a:p>
            <a:r>
              <a:rPr lang="en-GB" b="0" dirty="0"/>
              <a:t>2. Click to bring</a:t>
            </a:r>
            <a:r>
              <a:rPr lang="en-GB" b="0" baseline="0" dirty="0"/>
              <a:t> up the explanation.</a:t>
            </a:r>
            <a:endParaRPr lang="en-GB" b="0" dirty="0"/>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Note:</a:t>
            </a:r>
          </a:p>
          <a:p>
            <a:r>
              <a:rPr lang="en-GB" sz="1200" b="0" i="0" kern="1200" dirty="0">
                <a:solidFill>
                  <a:schemeClr val="tx1"/>
                </a:solidFill>
                <a:effectLst/>
                <a:latin typeface="+mn-lt"/>
                <a:ea typeface="+mn-ea"/>
                <a:cs typeface="+mn-cs"/>
              </a:rPr>
              <a:t>Robust knowledge of verb vocabulary is absolutely critical for learning a language. That is, the</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meaning of verbs – ‘go’, ‘eat’, ‘be’, ‘play’, ‘love’ – not the grammar of verbs in their different tenses</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and forms. It would be useful to explain this to students. It is something that we take for granted in our</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own language.</a:t>
            </a:r>
          </a:p>
          <a:p>
            <a:r>
              <a:rPr lang="en-GB" sz="1200" b="0" i="0" kern="1200" dirty="0">
                <a:solidFill>
                  <a:schemeClr val="tx1"/>
                </a:solidFill>
                <a:effectLst/>
                <a:latin typeface="+mn-lt"/>
                <a:ea typeface="+mn-ea"/>
                <a:cs typeface="+mn-cs"/>
              </a:rPr>
              <a:t>Students in year 7 should all know what a verb is, from their primary school lessons. It might, however,</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be worth checking this in the initial stages</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38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Aim: </a:t>
            </a:r>
            <a:r>
              <a:rPr lang="en-GB" dirty="0"/>
              <a:t>Awareness</a:t>
            </a:r>
            <a:r>
              <a:rPr lang="en-GB" baseline="0" dirty="0"/>
              <a:t>-raising exercise in English to teach students to recognise different forms of verbs.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a:t>
            </a:r>
            <a:r>
              <a:rPr lang="en-GB" baseline="0" dirty="0"/>
              <a:t>is in preparation for a lot of work with verbs and, in particular, the two forms of the present in English with the one equivalent form in French.)</a:t>
            </a:r>
          </a:p>
          <a:p>
            <a:endParaRPr lang="en-GB" b="1" dirty="0"/>
          </a:p>
          <a:p>
            <a:r>
              <a:rPr lang="en-GB" b="1" dirty="0"/>
              <a:t>Procedure: </a:t>
            </a:r>
          </a:p>
          <a:p>
            <a:pPr marL="228600" indent="-228600">
              <a:buAutoNum type="arabicPeriod"/>
            </a:pPr>
            <a:r>
              <a:rPr lang="en-GB" b="0" baseline="0" dirty="0"/>
              <a:t>Students do ‘think-pair-share’ for one minute with a partner, reading the sentences and identifying the verbs. </a:t>
            </a:r>
          </a:p>
          <a:p>
            <a:pPr marL="228600" indent="-228600">
              <a:buAutoNum type="arabicPeriod"/>
            </a:pPr>
            <a:r>
              <a:rPr lang="en-GB" b="0" baseline="0" dirty="0"/>
              <a:t>Teacher elicits answers orally.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kern="1200" dirty="0">
                <a:solidFill>
                  <a:schemeClr val="tx1"/>
                </a:solidFill>
                <a:effectLst/>
                <a:latin typeface="+mn-lt"/>
                <a:ea typeface="+mn-ea"/>
                <a:cs typeface="+mn-cs"/>
              </a:rPr>
              <a:t>Answers revealed on clicks.</a:t>
            </a:r>
            <a:endParaRPr lang="en-GB" b="0" baseline="0" dirty="0"/>
          </a:p>
          <a:p>
            <a:pPr marL="228600" indent="-228600">
              <a:buAutoNum type="arabicPeriod"/>
            </a:pPr>
            <a:endParaRPr lang="en-GB" b="0" dirty="0"/>
          </a:p>
          <a:p>
            <a:pPr marL="0" indent="0">
              <a:buNone/>
            </a:pPr>
            <a:r>
              <a:rPr lang="en-GB" sz="1200" b="1" i="0" kern="1200" dirty="0">
                <a:solidFill>
                  <a:schemeClr val="tx1"/>
                </a:solidFill>
                <a:effectLst/>
                <a:latin typeface="+mn-lt"/>
                <a:ea typeface="+mn-ea"/>
                <a:cs typeface="+mn-cs"/>
              </a:rPr>
              <a:t>Optional extension:</a:t>
            </a:r>
          </a:p>
          <a:p>
            <a:pPr marL="0" indent="0">
              <a:buNone/>
            </a:pPr>
            <a:r>
              <a:rPr lang="en-GB" sz="1200" b="0" i="0" kern="1200" dirty="0">
                <a:solidFill>
                  <a:schemeClr val="tx1"/>
                </a:solidFill>
                <a:effectLst/>
                <a:latin typeface="+mn-lt"/>
                <a:ea typeface="+mn-ea"/>
                <a:cs typeface="+mn-cs"/>
              </a:rPr>
              <a:t>To go further you could ask students to:</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marL="171450" indent="-171450">
              <a:buFontTx/>
              <a:buChar char="-"/>
            </a:pPr>
            <a:r>
              <a:rPr lang="en-GB" sz="1200" b="0" i="0" kern="1200" dirty="0">
                <a:solidFill>
                  <a:schemeClr val="tx1"/>
                </a:solidFill>
                <a:effectLst/>
                <a:latin typeface="+mn-lt"/>
                <a:ea typeface="+mn-ea"/>
                <a:cs typeface="+mn-cs"/>
              </a:rPr>
              <a:t>tell you what the ‘infinitive’, the dictionary form, of each verb is in English (shown in square brackets above)</a:t>
            </a:r>
          </a:p>
          <a:p>
            <a:pPr marL="0" indent="0">
              <a:buFontTx/>
              <a:buNone/>
            </a:pPr>
            <a:br>
              <a:rPr lang="en-GB" dirty="0"/>
            </a:br>
            <a:r>
              <a:rPr lang="en-GB" sz="1200" b="0" i="0" kern="1200" dirty="0">
                <a:solidFill>
                  <a:schemeClr val="tx1"/>
                </a:solidFill>
                <a:effectLst/>
                <a:latin typeface="+mn-lt"/>
                <a:ea typeface="+mn-ea"/>
                <a:cs typeface="+mn-cs"/>
              </a:rPr>
              <a:t>- change the ‘dictionary’ form into as many different versions of the same VERB as they can, </a:t>
            </a:r>
            <a:r>
              <a:rPr lang="en-GB" sz="1200" b="0" i="1" kern="1200" dirty="0">
                <a:solidFill>
                  <a:schemeClr val="tx1"/>
                </a:solidFill>
                <a:effectLst/>
                <a:latin typeface="+mn-lt"/>
                <a:ea typeface="+mn-ea"/>
                <a:cs typeface="+mn-cs"/>
              </a:rPr>
              <a:t>without turning it into a different word class </a:t>
            </a:r>
            <a:r>
              <a:rPr lang="en-GB" sz="1200" b="0" i="0" kern="1200" dirty="0">
                <a:solidFill>
                  <a:schemeClr val="tx1"/>
                </a:solidFill>
                <a:effectLst/>
                <a:latin typeface="+mn-lt"/>
                <a:ea typeface="+mn-ea"/>
                <a:cs typeface="+mn-cs"/>
              </a:rPr>
              <a:t>(part of speech)! e.g.  </a:t>
            </a:r>
            <a:r>
              <a:rPr lang="en-GB" sz="1200" b="0" i="1" kern="1200" dirty="0">
                <a:solidFill>
                  <a:schemeClr val="tx1"/>
                </a:solidFill>
                <a:effectLst/>
                <a:latin typeface="+mn-lt"/>
                <a:ea typeface="+mn-ea"/>
                <a:cs typeface="+mn-cs"/>
              </a:rPr>
              <a:t>think, thinks, thinking, thought </a:t>
            </a:r>
            <a:r>
              <a:rPr lang="en-GB" sz="1200" b="0" i="0" kern="1200" dirty="0">
                <a:solidFill>
                  <a:schemeClr val="tx1"/>
                </a:solidFill>
                <a:effectLst/>
                <a:latin typeface="+mn-lt"/>
                <a:ea typeface="+mn-ea"/>
                <a:cs typeface="+mn-cs"/>
              </a:rPr>
              <a:t>are all forms of the same verb</a:t>
            </a:r>
            <a:r>
              <a:rPr lang="en-GB" sz="1200" b="0" i="1" kern="1200" dirty="0">
                <a:solidFill>
                  <a:schemeClr val="tx1"/>
                </a:solidFill>
                <a:effectLst/>
                <a:latin typeface="+mn-lt"/>
                <a:ea typeface="+mn-ea"/>
                <a:cs typeface="+mn-cs"/>
              </a:rPr>
              <a:t>; BUT…. thoughtful, thoughtless, thinker </a:t>
            </a:r>
            <a:r>
              <a:rPr lang="en-GB" sz="1200" b="0" i="0" kern="1200" dirty="0">
                <a:solidFill>
                  <a:schemeClr val="tx1"/>
                </a:solidFill>
                <a:effectLst/>
                <a:latin typeface="+mn-lt"/>
                <a:ea typeface="+mn-ea"/>
                <a:cs typeface="+mn-cs"/>
              </a:rPr>
              <a:t>are NOT verbs, but they come from the same word family.</a:t>
            </a:r>
          </a:p>
          <a:p>
            <a:pPr marL="0" indent="0">
              <a:buFontTx/>
              <a:buNone/>
            </a:pPr>
            <a:endParaRPr lang="en-GB" sz="1200" b="0" i="0" kern="1200" dirty="0">
              <a:solidFill>
                <a:schemeClr val="tx1"/>
              </a:solidFill>
              <a:effectLst/>
              <a:latin typeface="+mn-lt"/>
              <a:ea typeface="+mn-ea"/>
              <a:cs typeface="+mn-cs"/>
            </a:endParaRPr>
          </a:p>
          <a:p>
            <a:pPr marL="0" indent="0">
              <a:buFontTx/>
              <a:buNone/>
            </a:pPr>
            <a:r>
              <a:rPr lang="en-GB" sz="1200" b="0" i="0" kern="1200" dirty="0">
                <a:solidFill>
                  <a:schemeClr val="tx1"/>
                </a:solidFill>
                <a:effectLst/>
                <a:latin typeface="+mn-lt"/>
                <a:ea typeface="+mn-ea"/>
                <a:cs typeface="+mn-cs"/>
              </a:rPr>
              <a:t>- give you some words that can be both a noun and a verb (e.g., head; captain; chair; cook).</a:t>
            </a:r>
            <a:r>
              <a:rPr lang="en-GB" dirty="0"/>
              <a:t> </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707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a:t>
            </a:r>
            <a:r>
              <a:rPr lang="en-GB" b="0" baseline="0" dirty="0"/>
              <a:t>(six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aimer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Aimer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is one of the NCELP 15 prototypical verbs in French. Prototypical verbs are common verbs that illustrate the typical characteristics of a class of verb – the French prototypical verbs contain examples of regular/weak verbs, but also common examples of changes to the stem. Both long form (infinitive) and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aimer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ai</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this week).</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give the thumbs up sign]</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aime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ai</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br>
              <a:rPr lang="en-GB" dirty="0"/>
            </a:br>
            <a:r>
              <a:rPr lang="en-GB" dirty="0"/>
              <a:t>Draw attention to the fact that aimer can mean both ‘to like’ and ‘liking’ but that when it is at the start of a sentence like this, in English we use the –</a:t>
            </a:r>
            <a:r>
              <a:rPr lang="en-GB" dirty="0" err="1"/>
              <a:t>ing</a:t>
            </a:r>
            <a:r>
              <a:rPr lang="en-GB" dirty="0"/>
              <a:t> form.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a ‘tick’.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err="1"/>
              <a:t>vrai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2116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(2 slides)</a:t>
            </a:r>
          </a:p>
          <a:p>
            <a:endParaRPr lang="en-GB" dirty="0"/>
          </a:p>
          <a:p>
            <a:r>
              <a:rPr lang="en-GB" b="1" dirty="0"/>
              <a:t>Aim: </a:t>
            </a:r>
            <a:r>
              <a:rPr lang="en-GB" b="0" dirty="0"/>
              <a:t>to introduce students</a:t>
            </a:r>
            <a:r>
              <a:rPr lang="en-GB" b="0" baseline="0" dirty="0"/>
              <a:t> to first and second person singular of regular –</a:t>
            </a:r>
            <a:r>
              <a:rPr lang="en-GB" b="0" baseline="0" dirty="0" err="1"/>
              <a:t>er</a:t>
            </a:r>
            <a:r>
              <a:rPr lang="en-GB" b="0" baseline="0" dirty="0"/>
              <a:t> verbs in the present tense.</a:t>
            </a:r>
            <a:endParaRPr lang="en-GB" b="0" dirty="0"/>
          </a:p>
          <a:p>
            <a:endParaRPr lang="en-GB" b="1" dirty="0"/>
          </a:p>
          <a:p>
            <a:r>
              <a:rPr lang="en-GB" b="1" dirty="0"/>
              <a:t>Procedure: </a:t>
            </a:r>
          </a:p>
          <a:p>
            <a:pPr marL="228600" indent="-228600">
              <a:buAutoNum type="arabicPeriod"/>
            </a:pPr>
            <a:r>
              <a:rPr lang="en-GB" b="0" dirty="0"/>
              <a:t>Click to bring up the explanation</a:t>
            </a:r>
          </a:p>
          <a:p>
            <a:pPr marL="228600" indent="-228600">
              <a:buAutoNum type="arabicPeriod"/>
            </a:pPr>
            <a:r>
              <a:rPr lang="en-GB" dirty="0"/>
              <a:t>Highlight the fact the verb is </a:t>
            </a:r>
            <a:r>
              <a:rPr lang="en-GB" b="1" dirty="0"/>
              <a:t>never</a:t>
            </a:r>
            <a:r>
              <a:rPr lang="en-GB" b="0" dirty="0"/>
              <a:t> in the long (infinitive) form when used with a pronoun. </a:t>
            </a:r>
          </a:p>
          <a:p>
            <a:pPr marL="228600" indent="-228600">
              <a:buAutoNum type="arabicPeriod"/>
            </a:pPr>
            <a:r>
              <a:rPr lang="en-GB" b="0" dirty="0"/>
              <a:t>Explain that the infinitive gives information about the ‘what’, but not about the ‘who’.</a:t>
            </a:r>
            <a:r>
              <a:rPr lang="en-GB" b="0" baseline="0" dirty="0"/>
              <a:t>  </a:t>
            </a:r>
            <a:r>
              <a:rPr lang="en-GB" b="0" dirty="0"/>
              <a:t>The information about </a:t>
            </a:r>
            <a:r>
              <a:rPr lang="en-GB" b="1" dirty="0"/>
              <a:t>who</a:t>
            </a:r>
            <a:r>
              <a:rPr lang="en-GB" b="0" dirty="0"/>
              <a:t> comes from the verb ending.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440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502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US" b="1" dirty="0"/>
          </a:p>
          <a:p>
            <a:r>
              <a:rPr lang="en-US" b="1" dirty="0"/>
              <a:t>Aim: </a:t>
            </a:r>
            <a:r>
              <a:rPr lang="en-US" b="0" dirty="0"/>
              <a:t>to </a:t>
            </a:r>
            <a:r>
              <a:rPr lang="en-US" b="0" dirty="0" err="1"/>
              <a:t>practise</a:t>
            </a:r>
            <a:r>
              <a:rPr lang="en-US" b="0" dirty="0"/>
              <a:t> associating the verb ending –e with ‘I’ and –</a:t>
            </a:r>
            <a:r>
              <a:rPr lang="en-US" b="0" dirty="0" err="1"/>
              <a:t>es</a:t>
            </a:r>
            <a:r>
              <a:rPr lang="en-US" b="0" dirty="0"/>
              <a:t> with ‘you’ for present tense regular –</a:t>
            </a:r>
            <a:r>
              <a:rPr lang="en-US" b="0" dirty="0" err="1"/>
              <a:t>er</a:t>
            </a:r>
            <a:r>
              <a:rPr lang="en-US" b="0" dirty="0"/>
              <a:t> verbs.  Subject</a:t>
            </a:r>
            <a:r>
              <a:rPr lang="en-US" b="0" baseline="0" dirty="0"/>
              <a:t> pronouns are removed so as to focus students’ attention on the verb endings only to arrive at the answers.</a:t>
            </a:r>
            <a:endParaRPr lang="en-US" b="0" dirty="0"/>
          </a:p>
          <a:p>
            <a:endParaRPr lang="en-US" b="1" dirty="0"/>
          </a:p>
          <a:p>
            <a:r>
              <a:rPr lang="en-US" b="1" dirty="0"/>
              <a:t>Procedure:</a:t>
            </a:r>
          </a:p>
          <a:p>
            <a:r>
              <a:rPr lang="en-US" b="0" dirty="0"/>
              <a:t>1. Students read the sentences</a:t>
            </a:r>
            <a:r>
              <a:rPr lang="en-US" b="0" baseline="0" dirty="0"/>
              <a:t> and decide if ‘I’ or ‘you’ is the subject of the verb.</a:t>
            </a:r>
            <a:endParaRPr lang="en-US" b="0" dirty="0"/>
          </a:p>
          <a:p>
            <a:r>
              <a:rPr lang="en-US" b="0" dirty="0"/>
              <a:t>2. Answers</a:t>
            </a:r>
            <a:r>
              <a:rPr lang="en-US" b="0" baseline="0" dirty="0"/>
              <a:t> are revealed on a click.</a:t>
            </a:r>
            <a:endParaRPr lang="en-US"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829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p>
          <a:p>
            <a:endParaRPr lang="en-GB" dirty="0"/>
          </a:p>
          <a:p>
            <a:r>
              <a:rPr lang="en-GB" b="1" dirty="0"/>
              <a:t>Aim: </a:t>
            </a:r>
            <a:r>
              <a:rPr lang="en-GB" b="0" dirty="0"/>
              <a:t>to introduce students</a:t>
            </a:r>
            <a:r>
              <a:rPr lang="en-GB" b="0" baseline="0" dirty="0"/>
              <a:t> to third person singular of regular –</a:t>
            </a:r>
            <a:r>
              <a:rPr lang="en-GB" b="0" baseline="0" dirty="0" err="1"/>
              <a:t>er</a:t>
            </a:r>
            <a:r>
              <a:rPr lang="en-GB" b="0" baseline="0" dirty="0"/>
              <a:t> verbs in the present tense.</a:t>
            </a:r>
            <a:endParaRPr lang="en-GB" b="0" dirty="0"/>
          </a:p>
          <a:p>
            <a:endParaRPr lang="en-GB" b="1" dirty="0"/>
          </a:p>
          <a:p>
            <a:r>
              <a:rPr lang="en-GB" b="1" dirty="0"/>
              <a:t>Procedure: </a:t>
            </a:r>
          </a:p>
          <a:p>
            <a:pPr marL="228600" indent="-228600">
              <a:buAutoNum type="arabicPeriod"/>
            </a:pPr>
            <a:r>
              <a:rPr lang="en-GB" b="0" dirty="0"/>
              <a:t>Click to bring up the explanation</a:t>
            </a:r>
          </a:p>
          <a:p>
            <a:pPr marL="228600" indent="-228600">
              <a:buAutoNum type="arabicPeriod"/>
            </a:pPr>
            <a:r>
              <a:rPr lang="en-GB" dirty="0"/>
              <a:t>Highlight the fact the verb is </a:t>
            </a:r>
            <a:r>
              <a:rPr lang="en-GB" b="1" dirty="0"/>
              <a:t>never</a:t>
            </a:r>
            <a:r>
              <a:rPr lang="en-GB" b="0" dirty="0"/>
              <a:t> in the long (infinitive) form when used with a pronoun. </a:t>
            </a:r>
          </a:p>
          <a:p>
            <a:pPr marL="228600" indent="-228600">
              <a:buAutoNum type="arabicPeriod"/>
            </a:pPr>
            <a:r>
              <a:rPr lang="en-GB" b="0" dirty="0"/>
              <a:t>Explain that the infinitive gives information about the ‘what’, but not about the ‘who’.</a:t>
            </a:r>
            <a:r>
              <a:rPr lang="en-GB" b="0" baseline="0" dirty="0"/>
              <a:t>  </a:t>
            </a:r>
            <a:r>
              <a:rPr lang="en-GB" b="0" dirty="0"/>
              <a:t>The information about </a:t>
            </a:r>
            <a:r>
              <a:rPr lang="en-GB" b="1" dirty="0"/>
              <a:t>who</a:t>
            </a:r>
            <a:r>
              <a:rPr lang="en-GB" b="0" dirty="0"/>
              <a:t> comes from the verb ending.</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294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US" b="1" dirty="0"/>
          </a:p>
          <a:p>
            <a:r>
              <a:rPr lang="en-US" b="1" dirty="0"/>
              <a:t>Aim: </a:t>
            </a:r>
            <a:r>
              <a:rPr lang="en-US" b="0" dirty="0"/>
              <a:t>to </a:t>
            </a:r>
            <a:r>
              <a:rPr lang="en-US" b="0" dirty="0" err="1"/>
              <a:t>practise</a:t>
            </a:r>
            <a:r>
              <a:rPr lang="en-US" b="0" dirty="0"/>
              <a:t> associating the verb ending –e with ‘he’ and –</a:t>
            </a:r>
            <a:r>
              <a:rPr lang="en-US" b="0" dirty="0" err="1"/>
              <a:t>es</a:t>
            </a:r>
            <a:r>
              <a:rPr lang="en-US" b="0" dirty="0"/>
              <a:t> with ‘you’ for present tense regular –</a:t>
            </a:r>
            <a:r>
              <a:rPr lang="en-US" b="0" dirty="0" err="1"/>
              <a:t>er</a:t>
            </a:r>
            <a:r>
              <a:rPr lang="en-US" b="0" dirty="0"/>
              <a:t> verbs.  Subject</a:t>
            </a:r>
            <a:r>
              <a:rPr lang="en-US" b="0" baseline="0" dirty="0"/>
              <a:t> pronouns are removed so as to focus students’ attention on the verb endings only to arrive at the answers.</a:t>
            </a:r>
            <a:endParaRPr lang="en-US" b="0" dirty="0"/>
          </a:p>
          <a:p>
            <a:endParaRPr lang="en-US" b="1" dirty="0"/>
          </a:p>
          <a:p>
            <a:r>
              <a:rPr lang="en-US" b="1" dirty="0"/>
              <a:t>Procedure:</a:t>
            </a:r>
          </a:p>
          <a:p>
            <a:r>
              <a:rPr lang="en-US" b="0" dirty="0"/>
              <a:t>1. Students read the sentences</a:t>
            </a:r>
            <a:r>
              <a:rPr lang="en-US" b="0" baseline="0" dirty="0"/>
              <a:t> and decide if ‘he’ or ‘you’ is the subject of the verb.</a:t>
            </a:r>
            <a:endParaRPr lang="en-US" b="0" dirty="0"/>
          </a:p>
          <a:p>
            <a:r>
              <a:rPr lang="en-US" b="0" dirty="0"/>
              <a:t>2. Answers</a:t>
            </a:r>
            <a:r>
              <a:rPr lang="en-US" b="0" baseline="0" dirty="0"/>
              <a:t> are revealed on a click.</a:t>
            </a:r>
            <a:endParaRPr lang="en-US" b="0"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9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comprehension and read aloud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tries to say all B’s sentences in French as quickly as possible.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Then Partner B tries to say all A’s sentences in French.</a:t>
            </a:r>
          </a:p>
          <a:p>
            <a:endParaRPr lang="en-GB" dirty="0"/>
          </a:p>
        </p:txBody>
      </p:sp>
      <p:sp>
        <p:nvSpPr>
          <p:cNvPr id="4" name="Slide Number Placeholder 3"/>
          <p:cNvSpPr>
            <a:spLocks noGrp="1"/>
          </p:cNvSpPr>
          <p:nvPr>
            <p:ph type="sldNum" sz="quarter" idx="5"/>
          </p:nvPr>
        </p:nvSpPr>
        <p:spPr/>
        <p:txBody>
          <a:bodyPr/>
          <a:lstStyle/>
          <a:p>
            <a:fld id="{32345785-2378-424C-B98F-5A55545C10BB}" type="slidenum">
              <a:rPr lang="en-GB" smtClean="0"/>
              <a:t>27</a:t>
            </a:fld>
            <a:endParaRPr lang="en-GB"/>
          </a:p>
        </p:txBody>
      </p:sp>
    </p:spTree>
    <p:extLst>
      <p:ext uri="{BB962C8B-B14F-4D97-AF65-F5344CB8AC3E}">
        <p14:creationId xmlns:p14="http://schemas.microsoft.com/office/powerpoint/2010/main" val="2303666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sz="1200" b="0" i="0" u="none" strike="noStrike" kern="1200" dirty="0">
                <a:solidFill>
                  <a:schemeClr val="tx1"/>
                </a:solidFill>
                <a:effectLst/>
                <a:latin typeface="+mn-lt"/>
                <a:ea typeface="+mn-ea"/>
                <a:cs typeface="+mn-cs"/>
              </a:rPr>
              <a:t>SSC </a:t>
            </a:r>
            <a:r>
              <a:rPr lang="en-GB" sz="1200" b="1" i="0" u="none" strike="noStrike" kern="1200" dirty="0">
                <a:solidFill>
                  <a:schemeClr val="tx1"/>
                </a:solidFill>
                <a:effectLst/>
                <a:latin typeface="+mn-lt"/>
                <a:ea typeface="+mn-ea"/>
                <a:cs typeface="+mn-cs"/>
              </a:rPr>
              <a:t>[oi]</a:t>
            </a:r>
            <a:r>
              <a:rPr lang="en-GB" sz="1200" b="0" i="0" u="none" strike="noStrike"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n-GB" b="1" dirty="0"/>
              <a:t>the </a:t>
            </a:r>
            <a:r>
              <a:rPr lang="en-GB" sz="1200" b="1" i="0" u="none" strike="noStrike" kern="1200" dirty="0">
                <a:solidFill>
                  <a:schemeClr val="tx1"/>
                </a:solidFill>
                <a:effectLst/>
                <a:latin typeface="+mn-lt"/>
                <a:ea typeface="+mn-ea"/>
                <a:cs typeface="+mn-cs"/>
              </a:rPr>
              <a:t>present tense</a:t>
            </a:r>
            <a:r>
              <a:rPr lang="en-GB" sz="1200" b="1" i="0" u="none" strike="noStrike" kern="1200" baseline="0" dirty="0">
                <a:solidFill>
                  <a:schemeClr val="tx1"/>
                </a:solidFill>
                <a:effectLst/>
                <a:latin typeface="+mn-lt"/>
                <a:ea typeface="+mn-ea"/>
                <a:cs typeface="+mn-cs"/>
              </a:rPr>
              <a:t> –er verbs with </a:t>
            </a:r>
            <a:r>
              <a:rPr lang="en-GB" sz="1200" b="1" i="0" u="none" strike="noStrike" kern="1200" baseline="0" dirty="0" err="1">
                <a:solidFill>
                  <a:schemeClr val="tx1"/>
                </a:solidFill>
                <a:effectLst/>
                <a:latin typeface="+mn-lt"/>
                <a:ea typeface="+mn-ea"/>
                <a:cs typeface="+mn-cs"/>
              </a:rPr>
              <a:t>je,tu</a:t>
            </a:r>
            <a:r>
              <a:rPr lang="en-GB" sz="1200" b="1" i="0" u="none" strike="noStrike" kern="1200" baseline="0" dirty="0">
                <a:solidFill>
                  <a:schemeClr val="tx1"/>
                </a:solidFill>
                <a:effectLst/>
                <a:latin typeface="+mn-lt"/>
                <a:ea typeface="+mn-ea"/>
                <a:cs typeface="+mn-cs"/>
              </a:rPr>
              <a:t>, il/</a:t>
            </a:r>
            <a:r>
              <a:rPr lang="en-GB" sz="1200" b="1" i="0" u="none" strike="noStrike" kern="1200" baseline="0" dirty="0" err="1">
                <a:solidFill>
                  <a:schemeClr val="tx1"/>
                </a:solidFill>
                <a:effectLst/>
                <a:latin typeface="+mn-lt"/>
                <a:ea typeface="+mn-ea"/>
                <a:cs typeface="+mn-cs"/>
              </a:rPr>
              <a:t>elle</a:t>
            </a:r>
            <a:endParaRPr lang="en-GB" sz="1200" b="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b="1" baseline="0" dirty="0"/>
              <a:t>double-verb structures with ‘aimer’+ infinitive</a:t>
            </a:r>
            <a:br>
              <a:rPr lang="en-GB" b="1" baseline="0" dirty="0"/>
            </a:br>
            <a:r>
              <a:rPr lang="en-GB" baseline="0" dirty="0"/>
              <a:t>Introduction of </a:t>
            </a:r>
            <a:r>
              <a:rPr lang="en-GB" b="1" baseline="0" dirty="0"/>
              <a:t>intonation questions (two-verb structures</a:t>
            </a:r>
            <a:br>
              <a:rPr lang="en-GB" b="1" baseline="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7.1.2.3 (introduce) </a:t>
            </a:r>
            <a:r>
              <a:rPr lang="fr-FR" dirty="0"/>
              <a:t>aimer [242], cocher [&gt;5000], passer</a:t>
            </a:r>
            <a:r>
              <a:rPr lang="fr-FR" baseline="30000" dirty="0"/>
              <a:t>1</a:t>
            </a:r>
            <a:r>
              <a:rPr lang="fr-FR" dirty="0"/>
              <a:t> [90], porter [105], rester [100], trouver [83], école [477], moment [148], semaine [245], solution [608], uniforme [1801], chaque [151], à</a:t>
            </a:r>
            <a:r>
              <a:rPr lang="fr-FR" strike="noStrike" baseline="30000" dirty="0"/>
              <a:t>1</a:t>
            </a:r>
            <a:r>
              <a:rPr lang="fr-FR" dirty="0"/>
              <a:t> [4], avec [23]</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7.1.1.7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faire [25], fais [25], fait [25], ça [54], activité [452], courses [1289], cuisine [2618], devoirs [39], lit [1837], ménage [2326], modèle [958], d'accord [736], quoi ? [297]</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7.1.1.2 (revisit) </a:t>
            </a:r>
            <a:r>
              <a:rPr lang="fr-FR" sz="1200" b="0" i="0" u="none" strike="noStrike" kern="1200" cap="none" dirty="0">
                <a:solidFill>
                  <a:schemeClr val="tx1"/>
                </a:solidFill>
                <a:effectLst/>
                <a:latin typeface="+mn-lt"/>
                <a:ea typeface="Calibri"/>
                <a:cs typeface="Calibri"/>
                <a:sym typeface="Calibri"/>
              </a:rPr>
              <a:t>est [5], il [13], elle [38], amusant [4695], calme [1731], content [1841], excellent [1225], intelligent [2509], malade [1066], méchant [3184], triste [1843], mais [30], ou [33], merci [1070]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fr-FR" b="0" i="0" noProof="0" dirty="0">
                <a:solidFill>
                  <a:srgbClr val="000000"/>
                </a:solidFill>
                <a:effectLst/>
                <a:latin typeface="Arial" panose="020B0604020202020204" pitchFamily="34" charset="0"/>
              </a:rPr>
              <a:t>rester</a:t>
            </a:r>
            <a:r>
              <a:rPr lang="en-US" b="0" i="0" dirty="0">
                <a:solidFill>
                  <a:srgbClr val="000000"/>
                </a:solidFill>
                <a:effectLst/>
                <a:latin typeface="Arial" panose="020B0604020202020204" pitchFamily="34" charset="0"/>
              </a:rPr>
              <a:t>: to stay, staying; </a:t>
            </a:r>
            <a:r>
              <a:rPr lang="en-US" b="0" i="1" dirty="0">
                <a:solidFill>
                  <a:srgbClr val="000000"/>
                </a:solidFill>
                <a:effectLst/>
                <a:latin typeface="Arial" panose="020B0604020202020204" pitchFamily="34" charset="0"/>
              </a:rPr>
              <a:t>to remain, remaining</a:t>
            </a:r>
            <a:endParaRPr lang="en-CA"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929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GB" i="0" baseline="0" dirty="0"/>
              <a:t>to practise spoken production of 6 previously taught verbs (plus </a:t>
            </a:r>
            <a:r>
              <a:rPr lang="en-GB" i="0" baseline="0" dirty="0" err="1"/>
              <a:t>parler</a:t>
            </a:r>
            <a:r>
              <a:rPr lang="en-GB" i="0" baseline="0" dirty="0"/>
              <a:t> and </a:t>
            </a:r>
            <a:r>
              <a:rPr lang="en-GB" i="0" baseline="0" dirty="0" err="1"/>
              <a:t>écouter</a:t>
            </a:r>
            <a:r>
              <a:rPr lang="en-GB" i="0" baseline="0" dirty="0"/>
              <a:t>, which students have seen on multiple slides this term).</a:t>
            </a:r>
          </a:p>
          <a:p>
            <a:endParaRPr lang="en-US" b="1" dirty="0"/>
          </a:p>
          <a:p>
            <a:r>
              <a:rPr lang="en-US" b="1" dirty="0"/>
              <a:t>Procedure:</a:t>
            </a:r>
          </a:p>
          <a:p>
            <a:pPr marL="228600" indent="-228600">
              <a:buAutoNum type="arabicPeriod"/>
            </a:pPr>
            <a:r>
              <a:rPr lang="en-US" b="0" dirty="0"/>
              <a:t>Give students a minute to work with a partner to try to recall orally each of the 8 verbs in French.</a:t>
            </a:r>
          </a:p>
          <a:p>
            <a:pPr marL="228600" indent="-228600">
              <a:buAutoNum type="arabicPeriod"/>
            </a:pPr>
            <a:r>
              <a:rPr lang="en-US" b="0" dirty="0"/>
              <a:t>Elicit responses chorally and click to reveal the answers.</a:t>
            </a: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460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094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voir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put one’s hand above one’s brow (as if to shade one’s view) and pretend</a:t>
            </a:r>
            <a:r>
              <a:rPr lang="en-GB" baseline="0" dirty="0"/>
              <a:t> to be seeing something far off.</a:t>
            </a:r>
            <a:br>
              <a:rPr lang="en-GB" baseline="0" dirty="0"/>
            </a:br>
            <a:r>
              <a:rPr lang="en-GB" baseline="0" dirty="0"/>
              <a:t>4. Roll back the animations and work through 1-3 again, but this time, dropping your voice completely to listen carefully to the students saying the </a:t>
            </a:r>
            <a:r>
              <a:rPr lang="en-GB" b="1" dirty="0"/>
              <a:t>[oi] </a:t>
            </a:r>
            <a:r>
              <a:rPr lang="en-GB" baseline="0" dirty="0"/>
              <a:t>sound, pronouncing </a:t>
            </a:r>
            <a:r>
              <a:rPr lang="en-GB" b="0" baseline="0" dirty="0"/>
              <a:t>”</a:t>
            </a:r>
            <a:r>
              <a:rPr lang="en-GB" b="1" baseline="0" dirty="0" err="1"/>
              <a:t>voir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voir</a:t>
            </a:r>
            <a:r>
              <a:rPr lang="en-GB" b="1" baseline="0" dirty="0"/>
              <a:t> </a:t>
            </a:r>
            <a:r>
              <a:rPr lang="en-GB" baseline="0" dirty="0"/>
              <a:t>[69].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6685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0027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87168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[oi] </a:t>
            </a:r>
            <a:r>
              <a:rPr lang="en-GB" baseline="0" dirty="0"/>
              <a:t>and then the </a:t>
            </a:r>
            <a:r>
              <a:rPr lang="en-GB" b="1" baseline="0" dirty="0"/>
              <a:t>source</a:t>
            </a:r>
            <a:r>
              <a:rPr lang="en-GB" baseline="0" dirty="0"/>
              <a:t> word again ‘</a:t>
            </a:r>
            <a:r>
              <a:rPr lang="en-GB" b="1" baseline="0" dirty="0" err="1"/>
              <a:t>voir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 </a:t>
            </a:r>
            <a:r>
              <a:rPr lang="en-GB" b="1" baseline="0" dirty="0" err="1"/>
              <a:t>voir</a:t>
            </a:r>
            <a:r>
              <a:rPr lang="en-GB" b="1" baseline="0" dirty="0"/>
              <a:t> </a:t>
            </a:r>
            <a:r>
              <a:rPr lang="en-GB" baseline="0" dirty="0"/>
              <a:t>[69].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1861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775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50356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Timing: 2-3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Aim: </a:t>
            </a:r>
            <a:r>
              <a:rPr lang="en-GB" sz="1200" b="0" kern="1200" baseline="0" dirty="0">
                <a:solidFill>
                  <a:schemeClr val="tx1"/>
                </a:solidFill>
                <a:effectLst/>
                <a:latin typeface="+mn-lt"/>
                <a:ea typeface="+mn-ea"/>
                <a:cs typeface="+mn-cs"/>
              </a:rPr>
              <a:t>O</a:t>
            </a:r>
            <a:r>
              <a:rPr lang="en-GB" b="0" dirty="0"/>
              <a:t>ral production of SSC [oi] in words of varying degrees of complexity </a:t>
            </a:r>
            <a:r>
              <a:rPr lang="en-GB" sz="1200" kern="1200" dirty="0">
                <a:solidFill>
                  <a:schemeClr val="tx1"/>
                </a:solidFill>
                <a:effectLst/>
                <a:latin typeface="Century Gothic" panose="020B0502020202020204" pitchFamily="34" charset="0"/>
                <a:ea typeface="+mn-ea"/>
                <a:cs typeface="+mn-cs"/>
              </a:rPr>
              <a:t>in </a:t>
            </a:r>
            <a:r>
              <a:rPr lang="en-GB" sz="1200" b="0" kern="1200" dirty="0">
                <a:solidFill>
                  <a:schemeClr val="tx1"/>
                </a:solidFill>
                <a:effectLst/>
                <a:latin typeface="Century Gothic" panose="020B0502020202020204" pitchFamily="34" charset="0"/>
                <a:ea typeface="+mn-ea"/>
                <a:cs typeface="+mn-cs"/>
              </a:rPr>
              <a:t>alphabetical order for</a:t>
            </a:r>
            <a:r>
              <a:rPr lang="en-GB" sz="1200" b="0" kern="1200" baseline="0" dirty="0">
                <a:solidFill>
                  <a:schemeClr val="tx1"/>
                </a:solidFill>
                <a:effectLst/>
                <a:latin typeface="Century Gothic" panose="020B0502020202020204" pitchFamily="34" charset="0"/>
                <a:ea typeface="+mn-ea"/>
                <a:cs typeface="+mn-cs"/>
              </a:rPr>
              <a:t> one minute, </a:t>
            </a:r>
            <a:r>
              <a:rPr lang="en-GB" sz="1200" b="0" kern="1200" dirty="0">
                <a:solidFill>
                  <a:schemeClr val="tx1"/>
                </a:solidFill>
                <a:effectLst/>
                <a:latin typeface="Century Gothic" panose="020B0502020202020204" pitchFamily="34" charset="0"/>
                <a:ea typeface="+mn-ea"/>
                <a:cs typeface="+mn-cs"/>
              </a:rPr>
              <a:t>helping </a:t>
            </a:r>
            <a:r>
              <a:rPr lang="en-GB" sz="1200" b="0" kern="1200" dirty="0" err="1">
                <a:solidFill>
                  <a:schemeClr val="tx1"/>
                </a:solidFill>
                <a:effectLst/>
                <a:latin typeface="Century Gothic" panose="020B0502020202020204" pitchFamily="34" charset="0"/>
                <a:ea typeface="+mn-ea"/>
                <a:cs typeface="+mn-cs"/>
              </a:rPr>
              <a:t>automisation</a:t>
            </a:r>
            <a:r>
              <a:rPr lang="en-GB" sz="1200" b="0" kern="1200" dirty="0">
                <a:solidFill>
                  <a:schemeClr val="tx1"/>
                </a:solidFill>
                <a:effectLst/>
                <a:latin typeface="Century Gothic" panose="020B0502020202020204" pitchFamily="34" charset="0"/>
                <a:ea typeface="+mn-ea"/>
                <a:cs typeface="+mn-cs"/>
              </a:rPr>
              <a:t> of production.</a:t>
            </a: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Round 1: Students say the words in alphabetical order, taking it in turns to say a word each, building up speed over 1 minute’s intensive practice.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Round 2: Students say the words in order of length out loud with a partner, building up speed, over 1 minute’s intensive practice.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Teachers circulate during this activity to listen into learners’ SSC knowledge,</a:t>
            </a:r>
            <a:r>
              <a:rPr lang="en-GB" sz="1200" kern="1200" baseline="0" dirty="0">
                <a:solidFill>
                  <a:schemeClr val="tx1"/>
                </a:solidFill>
                <a:effectLst/>
                <a:latin typeface="+mn-lt"/>
                <a:ea typeface="+mn-ea"/>
                <a:cs typeface="+mn-cs"/>
              </a:rPr>
              <a:t> giving feedback where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4. If the listening student notices a mistake in the pronunciation of [oi], their partner must go back to the first word and start again! Mispronunciations of SSCs other than [oi] should be noted and fed back to partners after the minute is up.</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soi</a:t>
            </a:r>
            <a:r>
              <a:rPr lang="en-GB" baseline="0" dirty="0"/>
              <a:t> [1365], </a:t>
            </a:r>
            <a:r>
              <a:rPr lang="en-GB" baseline="0" dirty="0" err="1"/>
              <a:t>bois</a:t>
            </a:r>
            <a:r>
              <a:rPr lang="en-GB" baseline="0" dirty="0"/>
              <a:t> [1425], </a:t>
            </a:r>
            <a:r>
              <a:rPr lang="en-GB" sz="1200" dirty="0">
                <a:solidFill>
                  <a:srgbClr val="105076"/>
                </a:solidFill>
                <a:latin typeface="Century Gothic" panose="020B0502020202020204" pitchFamily="34" charset="0"/>
              </a:rPr>
              <a:t>é</a:t>
            </a:r>
            <a:r>
              <a:rPr lang="en-GB" sz="1200" dirty="0">
                <a:solidFill>
                  <a:srgbClr val="115076"/>
                </a:solidFill>
                <a:latin typeface="Century Gothic" panose="020B0502020202020204" pitchFamily="34" charset="0"/>
                <a:cs typeface="Calibri" panose="020F0502020204030204" pitchFamily="34" charset="0"/>
              </a:rPr>
              <a:t>t</a:t>
            </a:r>
            <a:r>
              <a:rPr lang="en-GB" sz="1200" dirty="0">
                <a:solidFill>
                  <a:srgbClr val="E56700"/>
                </a:solidFill>
                <a:latin typeface="Century Gothic" panose="020B0502020202020204" pitchFamily="34" charset="0"/>
                <a:cs typeface="Calibri" panose="020F0502020204030204" pitchFamily="34" charset="0"/>
              </a:rPr>
              <a:t>oi</a:t>
            </a:r>
            <a:r>
              <a:rPr lang="en-GB" sz="1200" dirty="0">
                <a:solidFill>
                  <a:srgbClr val="115076"/>
                </a:solidFill>
                <a:latin typeface="Century Gothic" panose="020B0502020202020204" pitchFamily="34" charset="0"/>
                <a:cs typeface="Calibri" panose="020F0502020204030204" pitchFamily="34" charset="0"/>
              </a:rPr>
              <a:t>le</a:t>
            </a:r>
            <a:r>
              <a:rPr lang="en-GB" sz="1200" baseline="0" dirty="0">
                <a:solidFill>
                  <a:srgbClr val="02456F"/>
                </a:solidFill>
                <a:latin typeface="Century Gothic" panose="020B0502020202020204" pitchFamily="34" charset="0"/>
                <a:cs typeface="Calibri" panose="020F0502020204030204" pitchFamily="34" charset="0"/>
              </a:rPr>
              <a:t> [2776], </a:t>
            </a:r>
            <a:r>
              <a:rPr lang="en-GB" sz="1200" dirty="0" err="1">
                <a:solidFill>
                  <a:srgbClr val="115076"/>
                </a:solidFill>
                <a:latin typeface="Century Gothic" panose="020B0502020202020204" pitchFamily="34" charset="0"/>
                <a:cs typeface="Calibri" panose="020F0502020204030204" pitchFamily="34" charset="0"/>
              </a:rPr>
              <a:t>esp</a:t>
            </a:r>
            <a:r>
              <a:rPr lang="en-GB" sz="1200" dirty="0" err="1">
                <a:solidFill>
                  <a:srgbClr val="E56700"/>
                </a:solidFill>
                <a:latin typeface="Century Gothic" panose="020B0502020202020204" pitchFamily="34" charset="0"/>
                <a:cs typeface="Calibri" panose="020F0502020204030204" pitchFamily="34" charset="0"/>
              </a:rPr>
              <a:t>oi</a:t>
            </a:r>
            <a:r>
              <a:rPr lang="en-GB" sz="1200" dirty="0" err="1">
                <a:solidFill>
                  <a:srgbClr val="115076"/>
                </a:solidFill>
                <a:latin typeface="Century Gothic" panose="020B0502020202020204" pitchFamily="34" charset="0"/>
                <a:cs typeface="Calibri" panose="020F0502020204030204" pitchFamily="34" charset="0"/>
              </a:rPr>
              <a:t>r</a:t>
            </a:r>
            <a:r>
              <a:rPr lang="en-GB" sz="1200" baseline="0" dirty="0">
                <a:solidFill>
                  <a:srgbClr val="02456F"/>
                </a:solidFill>
                <a:latin typeface="Century Gothic" panose="020B0502020202020204" pitchFamily="34" charset="0"/>
                <a:cs typeface="Calibri" panose="020F0502020204030204" pitchFamily="34" charset="0"/>
              </a:rPr>
              <a:t> [717], </a:t>
            </a:r>
            <a:r>
              <a:rPr lang="en-GB" sz="1200" dirty="0" err="1">
                <a:solidFill>
                  <a:srgbClr val="105076"/>
                </a:solidFill>
                <a:latin typeface="Century Gothic" panose="020B0502020202020204" pitchFamily="34" charset="0"/>
                <a:cs typeface="Calibri" panose="020F0502020204030204" pitchFamily="34" charset="0"/>
              </a:rPr>
              <a:t>v</a:t>
            </a:r>
            <a:r>
              <a:rPr lang="en-GB" sz="1200" dirty="0" err="1">
                <a:solidFill>
                  <a:srgbClr val="E56700"/>
                </a:solidFill>
                <a:latin typeface="Century Gothic" panose="020B0502020202020204" pitchFamily="34" charset="0"/>
                <a:cs typeface="Calibri" panose="020F0502020204030204" pitchFamily="34" charset="0"/>
              </a:rPr>
              <a:t>oi</a:t>
            </a:r>
            <a:r>
              <a:rPr lang="en-GB" sz="1200" dirty="0" err="1">
                <a:solidFill>
                  <a:srgbClr val="105076"/>
                </a:solidFill>
                <a:latin typeface="Century Gothic" panose="020B0502020202020204" pitchFamily="34" charset="0"/>
                <a:cs typeface="Calibri" panose="020F0502020204030204" pitchFamily="34" charset="0"/>
              </a:rPr>
              <a:t>sin</a:t>
            </a:r>
            <a:r>
              <a:rPr lang="en-GB" sz="1200" baseline="0" dirty="0">
                <a:solidFill>
                  <a:srgbClr val="02456F"/>
                </a:solidFill>
                <a:latin typeface="Century Gothic" panose="020B0502020202020204" pitchFamily="34" charset="0"/>
                <a:cs typeface="Calibri" panose="020F0502020204030204" pitchFamily="34" charset="0"/>
              </a:rPr>
              <a:t> [979], </a:t>
            </a:r>
            <a:r>
              <a:rPr lang="en-GB" sz="1200" dirty="0">
                <a:solidFill>
                  <a:srgbClr val="105076"/>
                </a:solidFill>
                <a:latin typeface="Century Gothic" panose="020B0502020202020204" pitchFamily="34" charset="0"/>
                <a:cs typeface="Calibri" panose="020F0502020204030204" pitchFamily="34" charset="0"/>
              </a:rPr>
              <a:t>cr</a:t>
            </a:r>
            <a:r>
              <a:rPr lang="en-GB" sz="1200" dirty="0">
                <a:solidFill>
                  <a:srgbClr val="E56700"/>
                </a:solidFill>
                <a:latin typeface="Century Gothic" panose="020B0502020202020204" pitchFamily="34" charset="0"/>
                <a:cs typeface="Calibri" panose="020F0502020204030204" pitchFamily="34" charset="0"/>
              </a:rPr>
              <a:t>oi</a:t>
            </a:r>
            <a:r>
              <a:rPr lang="en-GB" sz="1200" dirty="0">
                <a:solidFill>
                  <a:srgbClr val="105076"/>
                </a:solidFill>
                <a:latin typeface="Century Gothic" panose="020B0502020202020204" pitchFamily="34" charset="0"/>
                <a:cs typeface="Calibri" panose="020F0502020204030204" pitchFamily="34" charset="0"/>
              </a:rPr>
              <a:t>ssant</a:t>
            </a:r>
            <a:r>
              <a:rPr lang="en-GB" sz="1200" baseline="0" dirty="0">
                <a:solidFill>
                  <a:srgbClr val="02456F"/>
                </a:solidFill>
                <a:latin typeface="Century Gothic" panose="020B0502020202020204" pitchFamily="34" charset="0"/>
                <a:cs typeface="Calibri" panose="020F0502020204030204" pitchFamily="34" charset="0"/>
              </a:rPr>
              <a:t> [2069], </a:t>
            </a:r>
            <a:r>
              <a:rPr lang="en-GB" sz="1200" dirty="0" err="1">
                <a:solidFill>
                  <a:srgbClr val="105076"/>
                </a:solidFill>
                <a:latin typeface="Century Gothic" panose="020B0502020202020204" pitchFamily="34" charset="0"/>
              </a:rPr>
              <a:t>vict</a:t>
            </a:r>
            <a:r>
              <a:rPr lang="en-GB" sz="1200" dirty="0" err="1">
                <a:solidFill>
                  <a:srgbClr val="E56700"/>
                </a:solidFill>
                <a:latin typeface="Century Gothic" panose="020B0502020202020204" pitchFamily="34" charset="0"/>
              </a:rPr>
              <a:t>oi</a:t>
            </a:r>
            <a:r>
              <a:rPr lang="en-GB" sz="1200" dirty="0" err="1">
                <a:solidFill>
                  <a:srgbClr val="105076"/>
                </a:solidFill>
                <a:latin typeface="Century Gothic" panose="020B0502020202020204" pitchFamily="34" charset="0"/>
              </a:rPr>
              <a:t>re</a:t>
            </a:r>
            <a:r>
              <a:rPr lang="en-GB" sz="1200" baseline="0" dirty="0">
                <a:solidFill>
                  <a:srgbClr val="02456F"/>
                </a:solidFill>
                <a:latin typeface="Century Gothic" panose="020B0502020202020204" pitchFamily="34" charset="0"/>
                <a:cs typeface="Calibri" panose="020F0502020204030204" pitchFamily="34" charset="0"/>
              </a:rPr>
              <a:t> [1373], </a:t>
            </a:r>
            <a:r>
              <a:rPr lang="en-GB" sz="1200" dirty="0" err="1">
                <a:solidFill>
                  <a:srgbClr val="105076"/>
                </a:solidFill>
                <a:latin typeface="Century Gothic" panose="020B0502020202020204" pitchFamily="34" charset="0"/>
                <a:cs typeface="Calibri" panose="020F0502020204030204" pitchFamily="34" charset="0"/>
              </a:rPr>
              <a:t>laborat</a:t>
            </a:r>
            <a:r>
              <a:rPr lang="en-GB" sz="1200" dirty="0" err="1">
                <a:solidFill>
                  <a:srgbClr val="E56700"/>
                </a:solidFill>
                <a:latin typeface="Century Gothic" panose="020B0502020202020204" pitchFamily="34" charset="0"/>
                <a:cs typeface="Calibri" panose="020F0502020204030204" pitchFamily="34" charset="0"/>
              </a:rPr>
              <a:t>oi</a:t>
            </a:r>
            <a:r>
              <a:rPr lang="en-GB" sz="1200" dirty="0" err="1">
                <a:solidFill>
                  <a:srgbClr val="105076"/>
                </a:solidFill>
                <a:latin typeface="Century Gothic" panose="020B0502020202020204" pitchFamily="34" charset="0"/>
                <a:cs typeface="Calibri" panose="020F0502020204030204" pitchFamily="34" charset="0"/>
              </a:rPr>
              <a:t>re</a:t>
            </a:r>
            <a:r>
              <a:rPr lang="en-GB" sz="1200" baseline="0" dirty="0">
                <a:solidFill>
                  <a:srgbClr val="FF6600"/>
                </a:solidFill>
                <a:latin typeface="Century Gothic" panose="020B0502020202020204" pitchFamily="34" charset="0"/>
                <a:cs typeface="Calibri" panose="020F0502020204030204" pitchFamily="34" charset="0"/>
              </a:rPr>
              <a:t> [2158], </a:t>
            </a:r>
            <a:r>
              <a:rPr lang="en-GB" sz="1200" dirty="0" err="1">
                <a:solidFill>
                  <a:srgbClr val="105076"/>
                </a:solidFill>
                <a:latin typeface="Century Gothic" panose="020B0502020202020204" pitchFamily="34" charset="0"/>
                <a:cs typeface="Calibri" panose="020F0502020204030204" pitchFamily="34" charset="0"/>
              </a:rPr>
              <a:t>access</a:t>
            </a:r>
            <a:r>
              <a:rPr lang="en-GB" sz="1200" dirty="0" err="1">
                <a:solidFill>
                  <a:srgbClr val="E56700"/>
                </a:solidFill>
                <a:latin typeface="Century Gothic" panose="020B0502020202020204" pitchFamily="34" charset="0"/>
                <a:cs typeface="Calibri" panose="020F0502020204030204" pitchFamily="34" charset="0"/>
              </a:rPr>
              <a:t>oi</a:t>
            </a:r>
            <a:r>
              <a:rPr lang="en-GB" sz="1200" dirty="0" err="1">
                <a:solidFill>
                  <a:srgbClr val="105076"/>
                </a:solidFill>
                <a:latin typeface="Century Gothic" panose="020B0502020202020204" pitchFamily="34" charset="0"/>
                <a:cs typeface="Calibri" panose="020F0502020204030204" pitchFamily="34" charset="0"/>
              </a:rPr>
              <a:t>re</a:t>
            </a:r>
            <a:r>
              <a:rPr lang="en-GB" sz="1200" baseline="0" dirty="0">
                <a:solidFill>
                  <a:srgbClr val="FF6600"/>
                </a:solidFill>
                <a:latin typeface="Century Gothic" panose="020B0502020202020204" pitchFamily="34" charset="0"/>
                <a:cs typeface="Calibri" panose="020F0502020204030204" pitchFamily="34" charset="0"/>
              </a:rPr>
              <a:t> [2689]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660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comprehension and read aloud of new and revisited language and grammar from this and previous weeks; to provide a supportive lead up to the production activity that follows.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Teacher clicks to bring up an English prompt.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Students produce the sentence, chorally.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Teacher clicks to provide feedback.</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Continue with items 2-5.</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Move to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Note:</a:t>
            </a:r>
            <a:br>
              <a:rPr lang="en-GB" sz="1200" b="1" dirty="0">
                <a:solidFill>
                  <a:srgbClr val="1F4E79"/>
                </a:solidFill>
                <a:effectLst/>
                <a:latin typeface="Century Gothic" panose="020B0502020202020204" pitchFamily="34" charset="0"/>
                <a:ea typeface="DengXian" panose="02010600030101010101" pitchFamily="2" charset="-122"/>
              </a:rPr>
            </a:br>
            <a:r>
              <a:rPr lang="en-GB" sz="1200" b="0" dirty="0">
                <a:solidFill>
                  <a:srgbClr val="1F4E79"/>
                </a:solidFill>
                <a:effectLst/>
                <a:latin typeface="Century Gothic" panose="020B0502020202020204" pitchFamily="34" charset="0"/>
                <a:ea typeface="DengXian" panose="02010600030101010101" pitchFamily="2" charset="-122"/>
              </a:rPr>
              <a:t>Draw students’ attention to 2-part punctuation in French (? and !  - also : and ;), which always needs a space before it, unlike in English).</a:t>
            </a:r>
            <a:br>
              <a:rPr lang="en-GB" sz="1200" b="0" dirty="0">
                <a:solidFill>
                  <a:srgbClr val="1F4E79"/>
                </a:solidFill>
                <a:effectLst/>
                <a:latin typeface="Century Gothic" panose="020B0502020202020204" pitchFamily="34" charset="0"/>
                <a:ea typeface="DengXian" panose="02010600030101010101" pitchFamily="2" charset="-122"/>
              </a:rPr>
            </a:br>
            <a:r>
              <a:rPr lang="en-GB" sz="1200" b="0" dirty="0">
                <a:solidFill>
                  <a:srgbClr val="1F4E79"/>
                </a:solidFill>
                <a:effectLst/>
                <a:latin typeface="Century Gothic" panose="020B0502020202020204" pitchFamily="34" charset="0"/>
                <a:ea typeface="DengXian" panose="02010600030101010101" pitchFamily="2" charset="-122"/>
              </a:rPr>
              <a:t>You could mention word order –it sounds more natural in English to put the time at the end (Do you stay at home for a week?) whilst in French the time tends to come after the verb.</a:t>
            </a:r>
            <a:endParaRPr lang="en-GB" sz="1200" b="1" dirty="0">
              <a:solidFill>
                <a:srgbClr val="1F4E79"/>
              </a:solidFill>
              <a:effectLst/>
              <a:latin typeface="Century Gothic" panose="020B0502020202020204" pitchFamily="34" charset="0"/>
              <a:ea typeface="DengXian" panose="02010600030101010101" pitchFamily="2" charset="-122"/>
            </a:endParaRPr>
          </a:p>
        </p:txBody>
      </p:sp>
      <p:sp>
        <p:nvSpPr>
          <p:cNvPr id="4" name="Slide Number Placeholder 3"/>
          <p:cNvSpPr>
            <a:spLocks noGrp="1"/>
          </p:cNvSpPr>
          <p:nvPr>
            <p:ph type="sldNum" sz="quarter" idx="5"/>
          </p:nvPr>
        </p:nvSpPr>
        <p:spPr/>
        <p:txBody>
          <a:bodyPr/>
          <a:lstStyle/>
          <a:p>
            <a:fld id="{32345785-2378-424C-B98F-5A55545C10BB}" type="slidenum">
              <a:rPr lang="en-GB" smtClean="0"/>
              <a:t>37</a:t>
            </a:fld>
            <a:endParaRPr lang="en-GB"/>
          </a:p>
        </p:txBody>
      </p:sp>
    </p:spTree>
    <p:extLst>
      <p:ext uri="{BB962C8B-B14F-4D97-AF65-F5344CB8AC3E}">
        <p14:creationId xmlns:p14="http://schemas.microsoft.com/office/powerpoint/2010/main" val="2012809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10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written production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dirty="0">
                <a:solidFill>
                  <a:srgbClr val="1F4E79"/>
                </a:solidFill>
                <a:effectLst/>
                <a:latin typeface="Century Gothic" panose="020B0502020202020204" pitchFamily="34" charset="0"/>
                <a:ea typeface="DengXian" panose="02010600030101010101" pitchFamily="2" charset="-122"/>
              </a:rPr>
            </a:br>
            <a:endParaRPr lang="en-GB" sz="1200" b="0"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Teacher clicks to bring up prompt 1.</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Students write the sentence in French.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Teacher clicks to provide feedback.</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Continue with items 2-5.</a:t>
            </a:r>
          </a:p>
          <a:p>
            <a:endParaRPr lang="en-GB" dirty="0"/>
          </a:p>
          <a:p>
            <a:r>
              <a:rPr lang="en-GB" b="1" dirty="0"/>
              <a:t>Notes</a:t>
            </a:r>
            <a:r>
              <a:rPr lang="en-GB" dirty="0"/>
              <a:t>:</a:t>
            </a:r>
          </a:p>
          <a:p>
            <a:r>
              <a:rPr lang="en-GB" dirty="0"/>
              <a:t>1) If there is more time, students can continue the activity in pairs OR the teacher can continue to give prompts for further sentences.</a:t>
            </a:r>
            <a:br>
              <a:rPr lang="en-GB" dirty="0"/>
            </a:br>
            <a:r>
              <a:rPr lang="en-GB" dirty="0"/>
              <a:t>2) If more support is needed, students could use the Knowledge Organiser or their Language Guide, but encourage most students to work from memory.  Tell them it is not a test and they will learn more by trying to remember the words, than by copying them across from a written source.</a:t>
            </a:r>
            <a:br>
              <a:rPr lang="en-GB" dirty="0"/>
            </a:br>
            <a:r>
              <a:rPr lang="en-GB" dirty="0"/>
              <a:t>3) This activity could also be completed as a speaking activity.</a:t>
            </a:r>
          </a:p>
        </p:txBody>
      </p:sp>
      <p:sp>
        <p:nvSpPr>
          <p:cNvPr id="4" name="Slide Number Placeholder 3"/>
          <p:cNvSpPr>
            <a:spLocks noGrp="1"/>
          </p:cNvSpPr>
          <p:nvPr>
            <p:ph type="sldNum" sz="quarter" idx="5"/>
          </p:nvPr>
        </p:nvSpPr>
        <p:spPr/>
        <p:txBody>
          <a:bodyPr/>
          <a:lstStyle/>
          <a:p>
            <a:fld id="{32345785-2378-424C-B98F-5A55545C10BB}" type="slidenum">
              <a:rPr lang="en-GB" smtClean="0"/>
              <a:t>38</a:t>
            </a:fld>
            <a:endParaRPr lang="en-GB"/>
          </a:p>
        </p:txBody>
      </p:sp>
    </p:spTree>
    <p:extLst>
      <p:ext uri="{BB962C8B-B14F-4D97-AF65-F5344CB8AC3E}">
        <p14:creationId xmlns:p14="http://schemas.microsoft.com/office/powerpoint/2010/main" val="4244623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a:t>
            </a:r>
            <a:r>
              <a:rPr lang="en-GB" b="0" baseline="0" dirty="0"/>
              <a:t>(6 slides)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NB: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depending on the needs of the class and the time available, you may wish to choose just one or two verbs to focus on.</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trouver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Trouver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trouver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ou</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bring an imaginary magnifying glass up to one eye]</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trouve</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ou</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980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28733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467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short form in a sentence. </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2223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long form in a sentence.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6028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85996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1988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a:t>
            </a:r>
            <a:r>
              <a:rPr lang="en-GB" b="1" dirty="0"/>
              <a:t> </a:t>
            </a:r>
            <a:r>
              <a:rPr lang="en-GB" b="0" baseline="0" dirty="0"/>
              <a:t>introduce double-verb structures using </a:t>
            </a:r>
            <a:r>
              <a:rPr lang="en-GB" b="0" i="1" baseline="0" dirty="0"/>
              <a:t>aimer</a:t>
            </a:r>
            <a:endParaRPr lang="en-GB" b="1" dirty="0"/>
          </a:p>
          <a:p>
            <a:endParaRPr lang="en-GB" b="1" dirty="0"/>
          </a:p>
          <a:p>
            <a:r>
              <a:rPr lang="en-GB" b="1" dirty="0"/>
              <a:t>Procedure: </a:t>
            </a:r>
          </a:p>
          <a:p>
            <a:pPr marL="228600" indent="-228600">
              <a:buAutoNum type="arabicPeriod"/>
            </a:pPr>
            <a:r>
              <a:rPr lang="en-GB" b="0" dirty="0"/>
              <a:t>Click to bring up the explanation</a:t>
            </a:r>
          </a:p>
          <a:p>
            <a:pPr marL="228600" indent="-228600">
              <a:buAutoNum type="arabicPeriod"/>
            </a:pPr>
            <a:r>
              <a:rPr lang="en-GB" b="0" i="0" baseline="0" dirty="0"/>
              <a:t>Highlight that there is no French equivalent for the –</a:t>
            </a:r>
            <a:r>
              <a:rPr lang="en-GB" b="0" i="0" baseline="0" dirty="0" err="1"/>
              <a:t>ing</a:t>
            </a:r>
            <a:r>
              <a:rPr lang="en-GB" b="0" i="0" baseline="0" dirty="0"/>
              <a:t> form in English – there is only one long form in French.</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582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dirty="0"/>
          </a:p>
          <a:p>
            <a:r>
              <a:rPr lang="en-GB" b="1" dirty="0"/>
              <a:t>Aim: </a:t>
            </a:r>
            <a:r>
              <a:rPr lang="en-GB" b="0" dirty="0"/>
              <a:t>written recognition of single vs.</a:t>
            </a:r>
            <a:r>
              <a:rPr lang="en-GB" b="0" baseline="0" dirty="0"/>
              <a:t> </a:t>
            </a:r>
            <a:r>
              <a:rPr lang="en-GB" b="0" dirty="0"/>
              <a:t>double-verb structures with appropriate translations into English.</a:t>
            </a:r>
          </a:p>
          <a:p>
            <a:endParaRPr lang="en-GB" b="1" dirty="0"/>
          </a:p>
          <a:p>
            <a:r>
              <a:rPr lang="en-GB" b="1" dirty="0"/>
              <a:t>Procedure: </a:t>
            </a:r>
          </a:p>
          <a:p>
            <a:pPr marL="228600" indent="-228600">
              <a:buAutoNum type="arabicPeriod"/>
            </a:pPr>
            <a:r>
              <a:rPr lang="en-GB" dirty="0"/>
              <a:t>Students look at the verb form to decide if it is the only verb in the sentence (short form), or the second one after </a:t>
            </a:r>
            <a:r>
              <a:rPr lang="en-GB" i="1" dirty="0"/>
              <a:t>aimer </a:t>
            </a:r>
            <a:r>
              <a:rPr lang="en-GB" i="0" dirty="0"/>
              <a:t>(long form) to decide</a:t>
            </a:r>
            <a:r>
              <a:rPr lang="en-GB" i="0" baseline="0" dirty="0"/>
              <a:t> </a:t>
            </a:r>
            <a:r>
              <a:rPr lang="en-GB" i="0" baseline="0" dirty="0" err="1"/>
              <a:t>whther</a:t>
            </a:r>
            <a:r>
              <a:rPr lang="en-GB" i="0" baseline="0" dirty="0"/>
              <a:t> the answer is ‘does it’ or ‘likes doing it’. </a:t>
            </a:r>
            <a:r>
              <a:rPr lang="en-GB" i="0" dirty="0"/>
              <a:t>Explain that only some sentences have words missing.</a:t>
            </a:r>
          </a:p>
          <a:p>
            <a:pPr marL="228600" indent="-228600">
              <a:buAutoNum type="arabicPeriod"/>
            </a:pPr>
            <a:r>
              <a:rPr lang="en-GB" i="0" dirty="0"/>
              <a:t>Answers are revealed on clicks.</a:t>
            </a:r>
          </a:p>
          <a:p>
            <a:pPr marL="228600" indent="-228600">
              <a:buAutoNum type="arabicPeriod"/>
            </a:pPr>
            <a:r>
              <a:rPr lang="en-GB" i="0" dirty="0"/>
              <a:t>Elicit English meanings of the sentences, orally to consolidate understanding.</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7257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dirty="0"/>
          </a:p>
          <a:p>
            <a:r>
              <a:rPr lang="en-GB" b="1" dirty="0"/>
              <a:t>Aim: </a:t>
            </a:r>
            <a:r>
              <a:rPr lang="en-GB" b="0" dirty="0"/>
              <a:t>oral recognition of single vs.</a:t>
            </a:r>
            <a:r>
              <a:rPr lang="en-GB" b="0" baseline="0" dirty="0"/>
              <a:t> </a:t>
            </a:r>
            <a:r>
              <a:rPr lang="en-GB" b="0" dirty="0"/>
              <a:t>double-verb structures with appropriate translations into English.</a:t>
            </a:r>
          </a:p>
          <a:p>
            <a:endParaRPr lang="en-GB" b="1" dirty="0"/>
          </a:p>
          <a:p>
            <a:r>
              <a:rPr lang="en-GB" b="1"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Students listen to the verb form to decide if it is the only verb in the sentence (short form), or the second one after </a:t>
            </a:r>
            <a:r>
              <a:rPr lang="en-GB" i="1" dirty="0"/>
              <a:t>aimer </a:t>
            </a:r>
            <a:r>
              <a:rPr lang="en-GB" i="0" dirty="0"/>
              <a:t>(long form) – </a:t>
            </a:r>
            <a:r>
              <a:rPr lang="en-GB" b="1" i="0" dirty="0"/>
              <a:t>explain that only some questions have words missing.</a:t>
            </a:r>
          </a:p>
          <a:p>
            <a:r>
              <a:rPr lang="en-GB" i="0" dirty="0"/>
              <a:t>2. Click the number to play the audio. </a:t>
            </a:r>
            <a:r>
              <a:rPr lang="en-GB" b="1" i="0" dirty="0"/>
              <a:t>Answers and the full audio </a:t>
            </a:r>
            <a:r>
              <a:rPr lang="en-GB" i="0" dirty="0"/>
              <a:t>(including the first verb where relevant) are provided on the next slide.</a:t>
            </a:r>
          </a:p>
          <a:p>
            <a:endParaRPr lang="en-GB" dirty="0"/>
          </a:p>
          <a:p>
            <a:r>
              <a:rPr lang="en-GB" dirty="0"/>
              <a:t>Students will be familiar with all vocabulary from this week and previous weeks.</a:t>
            </a:r>
          </a:p>
          <a:p>
            <a:endParaRPr lang="en-GB" b="1" dirty="0"/>
          </a:p>
          <a:p>
            <a:r>
              <a:rPr lang="en-GB" b="1" dirty="0"/>
              <a:t>Transcript:</a:t>
            </a:r>
          </a:p>
          <a:p>
            <a:pPr marL="228600" indent="-228600">
              <a:buFont typeface="+mj-lt"/>
              <a:buAutoNum type="arabicPeriod"/>
            </a:pPr>
            <a:r>
              <a:rPr lang="en-GB" dirty="0"/>
              <a:t>Tu [</a:t>
            </a:r>
            <a:r>
              <a:rPr lang="en-GB" dirty="0" err="1"/>
              <a:t>aimes</a:t>
            </a:r>
            <a:r>
              <a:rPr lang="en-GB" dirty="0"/>
              <a:t>] </a:t>
            </a:r>
            <a:r>
              <a:rPr lang="en-GB" dirty="0" err="1"/>
              <a:t>parler</a:t>
            </a:r>
            <a:r>
              <a:rPr lang="en-GB" dirty="0"/>
              <a:t> avec Jacques ?</a:t>
            </a:r>
          </a:p>
          <a:p>
            <a:pPr marL="228600" indent="-228600">
              <a:buFont typeface="+mj-lt"/>
              <a:buAutoNum type="arabicPeriod"/>
            </a:pPr>
            <a:r>
              <a:rPr lang="en-GB" dirty="0"/>
              <a:t>Tu [-] </a:t>
            </a:r>
            <a:r>
              <a:rPr lang="en-GB" dirty="0" err="1"/>
              <a:t>trouves</a:t>
            </a:r>
            <a:r>
              <a:rPr lang="en-GB" dirty="0"/>
              <a:t> Géraldine </a:t>
            </a:r>
            <a:r>
              <a:rPr lang="en-GB" dirty="0" err="1"/>
              <a:t>intelligente</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 </a:t>
            </a:r>
            <a:r>
              <a:rPr lang="en-GB" dirty="0" err="1"/>
              <a:t>restes</a:t>
            </a:r>
            <a:r>
              <a:rPr lang="en-GB" dirty="0"/>
              <a:t> à </a:t>
            </a:r>
            <a:r>
              <a:rPr lang="en-GB" dirty="0" err="1"/>
              <a:t>l’école</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a:t>
            </a:r>
            <a:r>
              <a:rPr lang="en-GB" dirty="0" err="1"/>
              <a:t>aimes</a:t>
            </a:r>
            <a:r>
              <a:rPr lang="en-GB" dirty="0"/>
              <a:t>] porter un </a:t>
            </a:r>
            <a:r>
              <a:rPr lang="en-GB" dirty="0" err="1"/>
              <a:t>uniforme</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a:t>
            </a:r>
            <a:r>
              <a:rPr lang="en-GB" dirty="0" err="1"/>
              <a:t>aimes</a:t>
            </a:r>
            <a:r>
              <a:rPr lang="en-GB" dirty="0"/>
              <a:t>] </a:t>
            </a:r>
            <a:r>
              <a:rPr lang="en-GB" dirty="0" err="1"/>
              <a:t>écrire</a:t>
            </a:r>
            <a:r>
              <a:rPr lang="en-GB" dirty="0"/>
              <a:t> </a:t>
            </a:r>
            <a:r>
              <a:rPr lang="en-GB" dirty="0" err="1"/>
              <a:t>en</a:t>
            </a:r>
            <a:r>
              <a:rPr lang="en-GB" dirty="0"/>
              <a:t> </a:t>
            </a:r>
            <a:r>
              <a:rPr lang="en-GB" dirty="0" err="1"/>
              <a:t>français</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a:t>
            </a:r>
            <a:r>
              <a:rPr lang="en-GB" dirty="0" err="1"/>
              <a:t>aimes</a:t>
            </a:r>
            <a:r>
              <a:rPr lang="en-GB" dirty="0"/>
              <a:t>] </a:t>
            </a:r>
            <a:r>
              <a:rPr lang="en-GB" dirty="0" err="1"/>
              <a:t>avoir</a:t>
            </a:r>
            <a:r>
              <a:rPr lang="en-GB" dirty="0"/>
              <a:t> un </a:t>
            </a:r>
            <a:r>
              <a:rPr lang="en-GB" dirty="0" err="1"/>
              <a:t>chien</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4831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Answers are revealed on clicks. The written sentences are revealed on clicks after the answers, for optional simultaneous listening/reading practise to reinforce the structure.</a:t>
            </a:r>
            <a:endParaRPr lang="en-GB" dirty="0"/>
          </a:p>
          <a:p>
            <a:endParaRPr lang="en-GB" dirty="0"/>
          </a:p>
          <a:p>
            <a:r>
              <a:rPr lang="en-GB" dirty="0"/>
              <a:t>TRANSCRIPT:</a:t>
            </a:r>
          </a:p>
          <a:p>
            <a:pPr marL="228600" indent="-228600">
              <a:buFont typeface="+mj-lt"/>
              <a:buAutoNum type="arabicPeriod"/>
            </a:pPr>
            <a:r>
              <a:rPr lang="en-GB" dirty="0"/>
              <a:t>Tu </a:t>
            </a:r>
            <a:r>
              <a:rPr lang="en-GB" dirty="0" err="1"/>
              <a:t>aimes</a:t>
            </a:r>
            <a:r>
              <a:rPr lang="en-GB" dirty="0"/>
              <a:t> </a:t>
            </a:r>
            <a:r>
              <a:rPr lang="en-GB" dirty="0" err="1"/>
              <a:t>parler</a:t>
            </a:r>
            <a:r>
              <a:rPr lang="en-GB" dirty="0"/>
              <a:t> avec Jacques ?</a:t>
            </a:r>
          </a:p>
          <a:p>
            <a:pPr marL="228600" indent="-228600">
              <a:buFont typeface="+mj-lt"/>
              <a:buAutoNum type="arabicPeriod"/>
            </a:pPr>
            <a:r>
              <a:rPr lang="en-GB" dirty="0"/>
              <a:t>Tu </a:t>
            </a:r>
            <a:r>
              <a:rPr lang="en-GB" dirty="0" err="1"/>
              <a:t>trouves</a:t>
            </a:r>
            <a:r>
              <a:rPr lang="en-GB" dirty="0"/>
              <a:t> </a:t>
            </a:r>
            <a:r>
              <a:rPr lang="en-GB" dirty="0" err="1"/>
              <a:t>Géraldine</a:t>
            </a:r>
            <a:r>
              <a:rPr lang="en-GB" dirty="0"/>
              <a:t> </a:t>
            </a:r>
            <a:r>
              <a:rPr lang="en-GB" dirty="0" err="1"/>
              <a:t>intelligente</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a:t>
            </a:r>
            <a:r>
              <a:rPr lang="en-GB" dirty="0" err="1"/>
              <a:t>restes</a:t>
            </a:r>
            <a:r>
              <a:rPr lang="en-GB" dirty="0"/>
              <a:t> à </a:t>
            </a:r>
            <a:r>
              <a:rPr lang="en-GB" dirty="0" err="1"/>
              <a:t>l’école</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a:t>
            </a:r>
            <a:r>
              <a:rPr lang="en-GB" dirty="0" err="1"/>
              <a:t>aimes</a:t>
            </a:r>
            <a:r>
              <a:rPr lang="en-GB" dirty="0"/>
              <a:t> porter un </a:t>
            </a:r>
            <a:r>
              <a:rPr lang="en-GB" dirty="0" err="1"/>
              <a:t>uniforme</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a:t>
            </a:r>
            <a:r>
              <a:rPr lang="en-GB" dirty="0" err="1"/>
              <a:t>aimes</a:t>
            </a:r>
            <a:r>
              <a:rPr lang="en-GB" dirty="0"/>
              <a:t> </a:t>
            </a:r>
            <a:r>
              <a:rPr lang="en-GB" dirty="0" err="1"/>
              <a:t>écrire</a:t>
            </a:r>
            <a:r>
              <a:rPr lang="en-GB" dirty="0"/>
              <a:t> </a:t>
            </a:r>
            <a:r>
              <a:rPr lang="en-GB" dirty="0" err="1"/>
              <a:t>en</a:t>
            </a:r>
            <a:r>
              <a:rPr lang="en-GB" dirty="0"/>
              <a:t> </a:t>
            </a:r>
            <a:r>
              <a:rPr lang="en-GB" dirty="0" err="1"/>
              <a:t>français</a:t>
            </a:r>
            <a:r>
              <a:rPr lang="en-GB"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Tu </a:t>
            </a:r>
            <a:r>
              <a:rPr lang="en-GB" dirty="0" err="1"/>
              <a:t>aimes</a:t>
            </a:r>
            <a:r>
              <a:rPr lang="en-GB" dirty="0"/>
              <a:t> </a:t>
            </a:r>
            <a:r>
              <a:rPr lang="en-GB" dirty="0" err="1"/>
              <a:t>avoir</a:t>
            </a:r>
            <a:r>
              <a:rPr lang="en-GB" dirty="0"/>
              <a:t> un </a:t>
            </a:r>
            <a:r>
              <a:rPr lang="en-GB" dirty="0" err="1"/>
              <a:t>chien</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2612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p>
          <a:p>
            <a:endParaRPr lang="en-GB" dirty="0"/>
          </a:p>
          <a:p>
            <a:r>
              <a:rPr lang="en-GB" b="1" dirty="0"/>
              <a:t>Aim: </a:t>
            </a:r>
            <a:r>
              <a:rPr lang="en-GB" b="0" dirty="0"/>
              <a:t>oral production of regular –ER verbs in the short and long form; recognition and transcription of previously taught vocabulary and structures.</a:t>
            </a:r>
            <a:endParaRPr lang="en-GB" b="1" dirty="0"/>
          </a:p>
          <a:p>
            <a:endParaRPr lang="en-GB" b="1" dirty="0"/>
          </a:p>
          <a:p>
            <a:r>
              <a:rPr lang="en-GB" b="1" dirty="0"/>
              <a:t>Procedure: </a:t>
            </a:r>
          </a:p>
          <a:p>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Draw students’ attention to the title question, which contains words students have learnt before, but they haven’t seen them in this question. Ensure understanding.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work creatively to form and say sentences from prompts. The cards can be printed, or simply displayed on the screen.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Here, Partner A describes</a:t>
            </a:r>
            <a:r>
              <a:rPr lang="en-GB" baseline="0" dirty="0"/>
              <a:t> the situation, and Partner B writes what s/he hears. Use of adjectives will allow for the creation of sentences of varying complexity, allowing for differentiation. </a:t>
            </a:r>
          </a:p>
          <a:p>
            <a:endParaRPr lang="en-GB" baseline="0" dirty="0"/>
          </a:p>
          <a:p>
            <a:r>
              <a:rPr lang="en-GB" baseline="0" dirty="0"/>
              <a:t>Suggested solutions to the above:</a:t>
            </a:r>
          </a:p>
          <a:p>
            <a:endParaRPr lang="en-GB" baseline="0" dirty="0"/>
          </a:p>
          <a:p>
            <a:pPr marL="228600" indent="-228600">
              <a:buAutoNum type="alphaUcParenR"/>
            </a:pPr>
            <a:r>
              <a:rPr lang="en-GB" baseline="0" dirty="0"/>
              <a:t>Il </a:t>
            </a:r>
            <a:r>
              <a:rPr lang="en-GB" baseline="0" dirty="0" err="1"/>
              <a:t>porte</a:t>
            </a:r>
            <a:r>
              <a:rPr lang="en-GB" baseline="0" dirty="0"/>
              <a:t> un </a:t>
            </a:r>
            <a:r>
              <a:rPr lang="en-GB" baseline="0" dirty="0" err="1"/>
              <a:t>uniforme</a:t>
            </a:r>
            <a:r>
              <a:rPr lang="en-GB" baseline="0" dirty="0"/>
              <a:t> bleu.</a:t>
            </a:r>
          </a:p>
          <a:p>
            <a:pPr marL="228600" indent="-228600">
              <a:buAutoNum type="alphaUcParenR"/>
            </a:pPr>
            <a:endParaRPr lang="en-GB" baseline="0" dirty="0"/>
          </a:p>
          <a:p>
            <a:pPr marL="228600" indent="-228600">
              <a:buAutoNum type="alphaUcParenR"/>
            </a:pPr>
            <a:r>
              <a:rPr lang="en-GB" baseline="0" dirty="0"/>
              <a:t>Elle </a:t>
            </a:r>
            <a:r>
              <a:rPr lang="en-GB" baseline="0" dirty="0" err="1"/>
              <a:t>aime</a:t>
            </a:r>
            <a:r>
              <a:rPr lang="en-GB" baseline="0" dirty="0"/>
              <a:t> faire le </a:t>
            </a:r>
            <a:r>
              <a:rPr lang="en-GB" baseline="0" dirty="0" err="1"/>
              <a:t>modèle</a:t>
            </a:r>
            <a:r>
              <a:rPr lang="en-GB" baseline="0" dirty="0"/>
              <a:t>.</a:t>
            </a:r>
          </a:p>
          <a:p>
            <a:pPr marL="228600" indent="-228600">
              <a:buAutoNum type="alphaUcParenR"/>
            </a:pPr>
            <a:endParaRPr lang="en-GB" dirty="0"/>
          </a:p>
          <a:p>
            <a:pPr marL="228600" indent="-228600">
              <a:buAutoNum type="alphaUcParenR"/>
            </a:pPr>
            <a:r>
              <a:rPr lang="en-GB" dirty="0"/>
              <a:t>Tu </a:t>
            </a:r>
            <a:r>
              <a:rPr lang="en-GB" dirty="0" err="1"/>
              <a:t>aimes</a:t>
            </a:r>
            <a:r>
              <a:rPr lang="en-GB" dirty="0"/>
              <a:t> faire la cuisine.</a:t>
            </a:r>
          </a:p>
          <a:p>
            <a:pPr marL="228600" indent="-228600">
              <a:buAutoNum type="alphaUcParenR"/>
            </a:pPr>
            <a:endParaRPr lang="en-GB" dirty="0"/>
          </a:p>
          <a:p>
            <a:pPr marL="228600" indent="-228600">
              <a:buAutoNum type="alphaUcParenR"/>
            </a:pPr>
            <a:r>
              <a:rPr lang="en-GB" dirty="0"/>
              <a:t>Je</a:t>
            </a:r>
            <a:r>
              <a:rPr lang="en-GB" baseline="0" dirty="0"/>
              <a:t> </a:t>
            </a:r>
            <a:r>
              <a:rPr lang="en-GB" baseline="0" dirty="0" err="1"/>
              <a:t>trouve</a:t>
            </a:r>
            <a:r>
              <a:rPr lang="en-GB" baseline="0" dirty="0"/>
              <a:t> un </a:t>
            </a:r>
            <a:r>
              <a:rPr lang="en-GB" baseline="0" dirty="0" err="1"/>
              <a:t>vélo</a:t>
            </a:r>
            <a:r>
              <a:rPr lang="en-GB" baseline="0" dirty="0"/>
              <a:t> </a:t>
            </a:r>
            <a:r>
              <a:rPr lang="en-GB" baseline="0" dirty="0" err="1"/>
              <a:t>jaune</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26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 </a:t>
            </a:r>
            <a:r>
              <a:rPr lang="en-GB" baseline="0" dirty="0"/>
              <a:t>and then the </a:t>
            </a:r>
            <a:r>
              <a:rPr lang="en-GB" b="1" baseline="0" dirty="0"/>
              <a:t>source</a:t>
            </a:r>
            <a:r>
              <a:rPr lang="en-GB" baseline="0" dirty="0"/>
              <a:t> word again ‘</a:t>
            </a:r>
            <a:r>
              <a:rPr lang="en-GB" b="1" baseline="0" dirty="0" err="1"/>
              <a:t>vrai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maison</a:t>
            </a:r>
            <a:r>
              <a:rPr lang="en-GB" baseline="0" dirty="0"/>
              <a:t> [325]; </a:t>
            </a:r>
            <a:r>
              <a:rPr lang="en-GB" b="1" baseline="0" dirty="0"/>
              <a:t>raison </a:t>
            </a:r>
            <a:r>
              <a:rPr lang="en-GB" b="0" baseline="0" dirty="0"/>
              <a:t>[72]</a:t>
            </a:r>
            <a:r>
              <a:rPr lang="en-GB" baseline="0" dirty="0"/>
              <a:t> </a:t>
            </a:r>
            <a:r>
              <a:rPr lang="en-GB" b="1" baseline="0" dirty="0" err="1"/>
              <a:t>mauvais</a:t>
            </a:r>
            <a:r>
              <a:rPr lang="en-GB" baseline="0" dirty="0"/>
              <a:t> [274]; </a:t>
            </a:r>
            <a:r>
              <a:rPr lang="en-GB" b="1" baseline="0" dirty="0"/>
              <a:t>faire </a:t>
            </a:r>
            <a:r>
              <a:rPr lang="en-GB" baseline="0" dirty="0"/>
              <a:t>[25]; </a:t>
            </a:r>
            <a:r>
              <a:rPr lang="en-GB" b="1" baseline="0" dirty="0" err="1"/>
              <a:t>semaine</a:t>
            </a:r>
            <a:r>
              <a:rPr lang="en-GB" b="1" baseline="0" dirty="0"/>
              <a:t> </a:t>
            </a:r>
            <a:r>
              <a:rPr lang="en-GB" baseline="0" dirty="0"/>
              <a:t>[245]; </a:t>
            </a:r>
            <a:r>
              <a:rPr lang="en-GB" b="1" baseline="0" dirty="0" err="1"/>
              <a:t>vrai</a:t>
            </a:r>
            <a:r>
              <a:rPr lang="en-GB" b="1" baseline="0" dirty="0"/>
              <a:t> </a:t>
            </a:r>
            <a:r>
              <a:rPr lang="en-GB" baseline="0" dirty="0"/>
              <a:t>[292].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54432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3429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Partner B describes</a:t>
            </a:r>
            <a:r>
              <a:rPr lang="en-GB" baseline="0" dirty="0"/>
              <a:t> the situation, and Partner A writes what s/he hears.</a:t>
            </a:r>
          </a:p>
          <a:p>
            <a:endParaRPr lang="en-GB" baseline="0" dirty="0"/>
          </a:p>
          <a:p>
            <a:r>
              <a:rPr lang="en-GB" baseline="0" dirty="0"/>
              <a:t>Suggested solutions to the above:</a:t>
            </a:r>
          </a:p>
          <a:p>
            <a:endParaRPr lang="en-GB" baseline="0" dirty="0"/>
          </a:p>
          <a:p>
            <a:pPr marL="0" indent="0">
              <a:buNone/>
            </a:pPr>
            <a:r>
              <a:rPr lang="en-GB" sz="1200" dirty="0">
                <a:solidFill>
                  <a:srgbClr val="105076"/>
                </a:solidFill>
                <a:latin typeface="Century Gothic" panose="020B0502020202020204" pitchFamily="34" charset="0"/>
              </a:rPr>
              <a:t>A) Il </a:t>
            </a:r>
            <a:r>
              <a:rPr lang="en-GB" sz="1200" dirty="0" err="1">
                <a:solidFill>
                  <a:srgbClr val="105076"/>
                </a:solidFill>
                <a:latin typeface="Century Gothic" panose="020B0502020202020204" pitchFamily="34" charset="0"/>
              </a:rPr>
              <a:t>aime</a:t>
            </a:r>
            <a:r>
              <a:rPr lang="en-GB" sz="1200" dirty="0">
                <a:solidFill>
                  <a:srgbClr val="105076"/>
                </a:solidFill>
                <a:latin typeface="Century Gothic" panose="020B0502020202020204" pitchFamily="34" charset="0"/>
              </a:rPr>
              <a:t> faire les courses.</a:t>
            </a:r>
          </a:p>
          <a:p>
            <a:pPr marL="0" indent="0">
              <a:buNone/>
            </a:pPr>
            <a:endParaRPr lang="en-GB" dirty="0"/>
          </a:p>
          <a:p>
            <a:r>
              <a:rPr lang="en-GB" dirty="0"/>
              <a:t>B) </a:t>
            </a:r>
            <a:r>
              <a:rPr lang="en-GB" dirty="0" err="1"/>
              <a:t>J’aime</a:t>
            </a:r>
            <a:r>
              <a:rPr lang="en-GB" dirty="0"/>
              <a:t> faire le ménage.</a:t>
            </a:r>
          </a:p>
          <a:p>
            <a:endParaRPr lang="en-GB" dirty="0"/>
          </a:p>
          <a:p>
            <a:r>
              <a:rPr lang="en-GB" dirty="0"/>
              <a:t>C) Elle </a:t>
            </a:r>
            <a:r>
              <a:rPr lang="en-GB" dirty="0" err="1"/>
              <a:t>porte</a:t>
            </a:r>
            <a:r>
              <a:rPr lang="en-GB" dirty="0"/>
              <a:t> un </a:t>
            </a:r>
            <a:r>
              <a:rPr lang="en-GB" dirty="0" err="1"/>
              <a:t>uniforme</a:t>
            </a:r>
            <a:r>
              <a:rPr lang="en-GB" baseline="0" dirty="0"/>
              <a:t> vert.</a:t>
            </a:r>
            <a:endParaRPr lang="en-GB" dirty="0"/>
          </a:p>
          <a:p>
            <a:endParaRPr lang="en-GB" dirty="0"/>
          </a:p>
          <a:p>
            <a:r>
              <a:rPr lang="en-GB" dirty="0"/>
              <a:t>D)</a:t>
            </a:r>
            <a:r>
              <a:rPr lang="en-GB" baseline="0" dirty="0"/>
              <a:t> Tu </a:t>
            </a:r>
            <a:r>
              <a:rPr lang="en-GB" baseline="0" dirty="0" err="1"/>
              <a:t>trouves</a:t>
            </a:r>
            <a:r>
              <a:rPr lang="en-GB" baseline="0" dirty="0"/>
              <a:t> un bateau rouge.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7563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6436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041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5241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44976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5 slides</a:t>
            </a:r>
            <a:endParaRPr lang="en-US" b="1" dirty="0"/>
          </a:p>
          <a:p>
            <a:endParaRPr lang="en-US" b="1" dirty="0"/>
          </a:p>
          <a:p>
            <a:r>
              <a:rPr lang="en-US" b="1" dirty="0"/>
              <a:t>Aim: </a:t>
            </a:r>
            <a:r>
              <a:rPr lang="en-US" b="0" dirty="0"/>
              <a:t>Aural recognition of SSC [ai]</a:t>
            </a:r>
            <a:endParaRPr lang="en-US" b="1" dirty="0"/>
          </a:p>
          <a:p>
            <a:endParaRPr lang="en-US" b="1" dirty="0"/>
          </a:p>
          <a:p>
            <a:r>
              <a:rPr lang="en-US" b="1" dirty="0"/>
              <a:t>Procedure:</a:t>
            </a:r>
          </a:p>
          <a:p>
            <a:r>
              <a:rPr lang="en-US" b="0" dirty="0"/>
              <a:t>1. Click the images to play the audio.</a:t>
            </a:r>
          </a:p>
          <a:p>
            <a:r>
              <a:rPr lang="en-US" b="0" dirty="0"/>
              <a:t>2. Students choose which word has [</a:t>
            </a:r>
            <a:r>
              <a:rPr lang="en-US" b="0" dirty="0" err="1"/>
              <a:t>ai</a:t>
            </a:r>
            <a:r>
              <a:rPr lang="en-US" b="0" dirty="0"/>
              <a:t>],</a:t>
            </a:r>
            <a:r>
              <a:rPr lang="en-US" b="0" baseline="0" dirty="0"/>
              <a:t> </a:t>
            </a:r>
          </a:p>
          <a:p>
            <a:r>
              <a:rPr lang="en-US" b="0" baseline="0" dirty="0"/>
              <a:t>3. Students could also complete the word with the correct spelling </a:t>
            </a:r>
          </a:p>
          <a:p>
            <a:r>
              <a:rPr lang="en-US" b="0" dirty="0"/>
              <a:t>4. Answers revealed on a click.</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portugais</a:t>
            </a:r>
            <a:r>
              <a:rPr lang="en-GB" baseline="0" dirty="0"/>
              <a:t> [3684], combat [1062]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440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camp [1084], savoir [67]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307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3407364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84861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50066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847289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37008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4026273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783445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388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5533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22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06204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0536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49807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99751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4435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51872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29793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94882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audio" Target="../media/audio12.wav"/><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audio" Target="../media/audio13.wa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15.wav"/><Relationship Id="rId5" Type="http://schemas.openxmlformats.org/officeDocument/2006/relationships/image" Target="../media/image16.png"/><Relationship Id="rId4" Type="http://schemas.openxmlformats.org/officeDocument/2006/relationships/audio" Target="../media/audio14.wav"/></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17.wav"/><Relationship Id="rId5" Type="http://schemas.openxmlformats.org/officeDocument/2006/relationships/image" Target="../media/image18.PNG"/><Relationship Id="rId4" Type="http://schemas.openxmlformats.org/officeDocument/2006/relationships/audio" Target="../media/audio16.wav"/></Relationships>
</file>

<file path=ppt/slides/_rels/slide13.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audio" Target="../media/audio20.wav"/></Relationships>
</file>

<file path=ppt/slides/_rels/slide17.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audio" Target="../media/audio20.wav"/></Relationships>
</file>

<file path=ppt/slides/_rels/slide18.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audio" Target="../media/audio21.wav"/></Relationships>
</file>

<file path=ppt/slides/_rels/slide19.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audio" Target="../media/audio22.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audio" Target="../media/audio21.wav"/></Relationships>
</file>

<file path=ppt/slides/_rels/slide21.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audio" Target="../media/audio22.wav"/></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sv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0.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audio" Target="../media/audio24.wav"/></Relationships>
</file>

<file path=ppt/slides/_rels/slide31.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audio" Target="../media/audio24.wav"/></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40.png"/><Relationship Id="rId3" Type="http://schemas.openxmlformats.org/officeDocument/2006/relationships/audio" Target="../media/audio23.wav"/><Relationship Id="rId7" Type="http://schemas.openxmlformats.org/officeDocument/2006/relationships/audio" Target="../media/audio26.wav"/><Relationship Id="rId12"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audio" Target="../media/audio24.wav"/><Relationship Id="rId11" Type="http://schemas.openxmlformats.org/officeDocument/2006/relationships/image" Target="../media/image38.png"/><Relationship Id="rId5" Type="http://schemas.openxmlformats.org/officeDocument/2006/relationships/audio" Target="../media/audio12.wav"/><Relationship Id="rId10" Type="http://schemas.openxmlformats.org/officeDocument/2006/relationships/audio" Target="../media/audio29.wav"/><Relationship Id="rId4" Type="http://schemas.openxmlformats.org/officeDocument/2006/relationships/audio" Target="../media/audio25.wav"/><Relationship Id="rId9" Type="http://schemas.openxmlformats.org/officeDocument/2006/relationships/audio" Target="../media/audio28.wav"/><Relationship Id="rId14"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audio" Target="../media/audio26.wav"/><Relationship Id="rId11" Type="http://schemas.openxmlformats.org/officeDocument/2006/relationships/image" Target="../media/image42.png"/><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audio" Target="../media/audio25.wav"/><Relationship Id="rId9" Type="http://schemas.openxmlformats.org/officeDocument/2006/relationships/audio" Target="../media/audio12.wav"/></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45.png"/><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notesSlide" Target="../notesSlides/notesSlide36.xml"/><Relationship Id="rId16" Type="http://schemas.openxmlformats.org/officeDocument/2006/relationships/audio" Target="../media/audio38.wav"/><Relationship Id="rId1" Type="http://schemas.openxmlformats.org/officeDocument/2006/relationships/slideLayout" Target="../slideLayouts/slideLayout3.xml"/><Relationship Id="rId6" Type="http://schemas.openxmlformats.org/officeDocument/2006/relationships/audio" Target="../media/audio33.wav"/><Relationship Id="rId11" Type="http://schemas.openxmlformats.org/officeDocument/2006/relationships/image" Target="../media/image43.png"/><Relationship Id="rId5" Type="http://schemas.openxmlformats.org/officeDocument/2006/relationships/audio" Target="../media/audio32.wav"/><Relationship Id="rId15" Type="http://schemas.openxmlformats.org/officeDocument/2006/relationships/image" Target="../media/image47.png"/><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39.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49.jpeg"/><Relationship Id="rId4" Type="http://schemas.openxmlformats.org/officeDocument/2006/relationships/audio" Target="../media/audio40.wav"/></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audio" Target="../media/audio40.wav"/></Relationships>
</file>

<file path=ppt/slides/_rels/slide41.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audio" Target="../media/audio41.wav"/></Relationships>
</file>

<file path=ppt/slides/_rels/slide42.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audio" Target="../media/audio42.wav"/></Relationships>
</file>

<file path=ppt/slides/_rels/slide43.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audio" Target="../media/audio41.wav"/></Relationships>
</file>

<file path=ppt/slides/_rels/slide44.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audio" Target="../media/audio42.wav"/></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image" Target="../media/image51.png"/><Relationship Id="rId7" Type="http://schemas.openxmlformats.org/officeDocument/2006/relationships/audio" Target="../media/audio44.wav"/><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image" Target="../media/image52.png"/><Relationship Id="rId10" Type="http://schemas.openxmlformats.org/officeDocument/2006/relationships/audio" Target="../media/audio47.wav"/><Relationship Id="rId4" Type="http://schemas.openxmlformats.org/officeDocument/2006/relationships/image" Target="../media/image50.png"/><Relationship Id="rId9" Type="http://schemas.openxmlformats.org/officeDocument/2006/relationships/audio" Target="../media/audio46.wav"/></Relationships>
</file>

<file path=ppt/slides/_rels/slide48.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image" Target="../media/image26.png"/><Relationship Id="rId7" Type="http://schemas.openxmlformats.org/officeDocument/2006/relationships/audio" Target="../media/audio51.wav"/><Relationship Id="rId12"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audio" Target="../media/audio50.wav"/><Relationship Id="rId11" Type="http://schemas.openxmlformats.org/officeDocument/2006/relationships/image" Target="../media/image50.png"/><Relationship Id="rId5" Type="http://schemas.openxmlformats.org/officeDocument/2006/relationships/audio" Target="../media/audio49.wav"/><Relationship Id="rId10" Type="http://schemas.openxmlformats.org/officeDocument/2006/relationships/audio" Target="../media/audio54.wav"/><Relationship Id="rId4" Type="http://schemas.openxmlformats.org/officeDocument/2006/relationships/image" Target="../media/image51.png"/><Relationship Id="rId9" Type="http://schemas.openxmlformats.org/officeDocument/2006/relationships/audio" Target="../media/audio53.wav"/></Relationships>
</file>

<file path=ppt/slides/_rels/slide49.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35.png"/><Relationship Id="rId5" Type="http://schemas.openxmlformats.org/officeDocument/2006/relationships/image" Target="../media/image55.png"/><Relationship Id="rId10" Type="http://schemas.openxmlformats.org/officeDocument/2006/relationships/image" Target="../media/image34.png"/><Relationship Id="rId4" Type="http://schemas.openxmlformats.org/officeDocument/2006/relationships/image" Target="../media/image54.png"/><Relationship Id="rId9" Type="http://schemas.openxmlformats.org/officeDocument/2006/relationships/image" Target="../media/image59.gif"/></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0.png"/><Relationship Id="rId7" Type="http://schemas.openxmlformats.org/officeDocument/2006/relationships/image" Target="../media/image62.gif"/><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6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www.rachelhawkes.com/LDPresources/Yr7French/French_Y7_Term1ii_Wk4_audio.html"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hyperlink" Target="https://www.rachelhawkes.com/LDPresources/Yr7French/French_Y7_Term1ii_Wk4_audio_HW_sheet.docx"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9.wav"/><Relationship Id="rId5" Type="http://schemas.openxmlformats.org/officeDocument/2006/relationships/image" Target="../media/image9.png"/><Relationship Id="rId4" Type="http://schemas.openxmlformats.org/officeDocument/2006/relationships/audio" Target="../media/audio8.wav"/></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11.wav"/><Relationship Id="rId5" Type="http://schemas.openxmlformats.org/officeDocument/2006/relationships/image" Target="../media/image11.png"/><Relationship Id="rId4" Type="http://schemas.openxmlformats.org/officeDocument/2006/relationships/audio" Target="../media/audio1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54"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19</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 / Emma Marsden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06.08.23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What is a verb?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-ER verbs (je,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tu</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il/</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elle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in the present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SSC [ai]</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498315"/>
            <a:ext cx="8892757" cy="1722562"/>
          </a:xfrm>
        </p:spPr>
        <p:txBody>
          <a:bodyPr>
            <a:normAutofit/>
          </a:bodyPr>
          <a:lstStyle/>
          <a:p>
            <a:r>
              <a:rPr lang="en-GB" sz="4000" dirty="0"/>
              <a:t>Activities in class</a:t>
            </a:r>
          </a:p>
          <a:p>
            <a:r>
              <a:rPr lang="en-GB" sz="2800" dirty="0"/>
              <a:t>Saying what people do</a:t>
            </a:r>
          </a:p>
        </p:txBody>
      </p:sp>
      <p:pic>
        <p:nvPicPr>
          <p:cNvPr id="8" name="Picture 7" descr="A group of children standing in front of a chalkboard&#10;&#10;Description automatically generated">
            <a:extLst>
              <a:ext uri="{FF2B5EF4-FFF2-40B4-BE49-F238E27FC236}">
                <a16:creationId xmlns:a16="http://schemas.microsoft.com/office/drawing/2014/main" id="{D33F7C34-0AEA-437C-A8F5-56AD708D6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9765" y="4497394"/>
            <a:ext cx="3689347" cy="2360606"/>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ou</a:t>
            </a:r>
          </a:p>
        </p:txBody>
      </p:sp>
      <p:sp>
        <p:nvSpPr>
          <p:cNvPr id="10" name="TextBox 9">
            <a:extLst>
              <a:ext uri="{FF2B5EF4-FFF2-40B4-BE49-F238E27FC236}">
                <a16:creationId xmlns:a16="http://schemas.microsoft.com/office/drawing/2014/main" id="{195BB2BE-1142-43F0-B0EC-0E3053E0B2C5}"/>
              </a:ext>
            </a:extLst>
          </p:cNvPr>
          <p:cNvSpPr txBox="1"/>
          <p:nvPr/>
        </p:nvSpPr>
        <p:spPr>
          <a:xfrm>
            <a:off x="2032364" y="5299814"/>
            <a:ext cx="22124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pourquoi</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7132259" y="5235906"/>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7852259" y="5309575"/>
            <a:ext cx="15135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l’ess</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ai</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9" name="Rectangle 18"/>
          <p:cNvSpPr/>
          <p:nvPr/>
        </p:nvSpPr>
        <p:spPr>
          <a:xfrm>
            <a:off x="3704597" y="5259863"/>
            <a:ext cx="1080464"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60B8">
                    <a:lumMod val="50000"/>
                  </a:srgbClr>
                </a:solidFill>
                <a:effectLst/>
                <a:uLnTx/>
                <a:uFillTx/>
                <a:latin typeface="Century Gothic" panose="020B0502020202020204" pitchFamily="34" charset="0"/>
                <a:ea typeface="+mn-ea"/>
                <a:cs typeface="+mn-cs"/>
              </a:rPr>
              <a:t>__</a:t>
            </a:r>
          </a:p>
        </p:txBody>
      </p:sp>
      <p:sp>
        <p:nvSpPr>
          <p:cNvPr id="20" name="Rectangle 19"/>
          <p:cNvSpPr/>
          <p:nvPr/>
        </p:nvSpPr>
        <p:spPr>
          <a:xfrm>
            <a:off x="8836967" y="5309576"/>
            <a:ext cx="1258678"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60B8">
                    <a:lumMod val="50000"/>
                  </a:srgbClr>
                </a:solidFill>
                <a:effectLst/>
                <a:uLnTx/>
                <a:uFillTx/>
                <a:latin typeface="Century Gothic" panose="020B0502020202020204" pitchFamily="34" charset="0"/>
                <a:ea typeface="+mn-ea"/>
                <a:cs typeface="+mn-cs"/>
              </a:rPr>
              <a:t>__</a:t>
            </a:r>
          </a:p>
        </p:txBody>
      </p:sp>
      <p:pic>
        <p:nvPicPr>
          <p:cNvPr id="5" name="Picture 4">
            <a:hlinkClick r:id="" action="ppaction://noaction">
              <a:snd r:embed="rId5" name="l'essai.wav"/>
            </a:hlinkClick>
          </p:cNvPr>
          <p:cNvPicPr>
            <a:picLocks noChangeAspect="1"/>
          </p:cNvPicPr>
          <p:nvPr/>
        </p:nvPicPr>
        <p:blipFill rotWithShape="1">
          <a:blip r:embed="rId6" cstate="print">
            <a:extLst>
              <a:ext uri="{28A0092B-C50C-407E-A947-70E740481C1C}">
                <a14:useLocalDpi xmlns:a14="http://schemas.microsoft.com/office/drawing/2010/main" val="0"/>
              </a:ext>
            </a:extLst>
          </a:blip>
          <a:srcRect r="19725"/>
          <a:stretch/>
        </p:blipFill>
        <p:spPr>
          <a:xfrm>
            <a:off x="7583959" y="2573778"/>
            <a:ext cx="2344991" cy="2303247"/>
          </a:xfrm>
          <a:prstGeom prst="rect">
            <a:avLst/>
          </a:prstGeom>
        </p:spPr>
      </p:pic>
      <p:sp>
        <p:nvSpPr>
          <p:cNvPr id="22" name="Title 6"/>
          <p:cNvSpPr>
            <a:spLocks noGrp="1"/>
          </p:cNvSpPr>
          <p:nvPr>
            <p:ph type="title"/>
          </p:nvPr>
        </p:nvSpPr>
        <p:spPr/>
        <p:txBody>
          <a:bodyPr>
            <a:normAutofit/>
          </a:bodyPr>
          <a:lstStyle/>
          <a:p>
            <a:r>
              <a:rPr lang="en-GB" sz="3600" b="1" dirty="0" err="1">
                <a:solidFill>
                  <a:sysClr val="window" lastClr="FFFFFF"/>
                </a:solidFill>
              </a:rPr>
              <a:t>Phonétique</a:t>
            </a:r>
            <a:endParaRPr lang="en-GB" sz="3600" dirty="0"/>
          </a:p>
        </p:txBody>
      </p:sp>
      <p:sp>
        <p:nvSpPr>
          <p:cNvPr id="2" name="TextBox 1">
            <a:extLst>
              <a:ext uri="{FF2B5EF4-FFF2-40B4-BE49-F238E27FC236}">
                <a16:creationId xmlns:a16="http://schemas.microsoft.com/office/drawing/2014/main" id="{E170CE6B-F600-4695-84F2-DBDB4B985B03}"/>
              </a:ext>
            </a:extLst>
          </p:cNvPr>
          <p:cNvSpPr txBox="1"/>
          <p:nvPr/>
        </p:nvSpPr>
        <p:spPr>
          <a:xfrm>
            <a:off x="3814765" y="1598137"/>
            <a:ext cx="456246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ai</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3" name="TextBox 2">
            <a:extLst>
              <a:ext uri="{FF2B5EF4-FFF2-40B4-BE49-F238E27FC236}">
                <a16:creationId xmlns:a16="http://schemas.microsoft.com/office/drawing/2014/main" id="{E875A0EC-30F7-4115-B3DD-5E1BE0FEEC2A}"/>
              </a:ext>
            </a:extLst>
          </p:cNvPr>
          <p:cNvSpPr txBox="1"/>
          <p:nvPr/>
        </p:nvSpPr>
        <p:spPr>
          <a:xfrm>
            <a:off x="1650557" y="4417664"/>
            <a:ext cx="27034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[why]</a:t>
            </a:r>
          </a:p>
        </p:txBody>
      </p:sp>
      <p:sp>
        <p:nvSpPr>
          <p:cNvPr id="6" name="Rounded Rectangle 46">
            <a:extLst>
              <a:ext uri="{FF2B5EF4-FFF2-40B4-BE49-F238E27FC236}">
                <a16:creationId xmlns:a16="http://schemas.microsoft.com/office/drawing/2014/main" id="{7C7FCC7A-CAB1-4F75-B91E-9E88B12F72EA}"/>
              </a:ext>
            </a:extLst>
          </p:cNvPr>
          <p:cNvSpPr/>
          <p:nvPr/>
        </p:nvSpPr>
        <p:spPr>
          <a:xfrm>
            <a:off x="10277475" y="110721"/>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Question Mark Clip Art">
            <a:hlinkClick r:id="" action="ppaction://noaction">
              <a:snd r:embed="rId3" name="oi pourquoi.wav"/>
            </a:hlinkClick>
            <a:extLst>
              <a:ext uri="{FF2B5EF4-FFF2-40B4-BE49-F238E27FC236}">
                <a16:creationId xmlns:a16="http://schemas.microsoft.com/office/drawing/2014/main" id="{7459ED5B-FCB3-4449-9F09-88AA337385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6507" y="2655192"/>
            <a:ext cx="1631950" cy="163195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DC74DC6-9D81-40E1-B637-E9310215F122}"/>
              </a:ext>
            </a:extLst>
          </p:cNvPr>
          <p:cNvSpPr/>
          <p:nvPr/>
        </p:nvSpPr>
        <p:spPr>
          <a:xfrm>
            <a:off x="5100874" y="5352419"/>
            <a:ext cx="16129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r>
              <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56298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oi pourquo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ou</a:t>
            </a:r>
          </a:p>
        </p:txBody>
      </p:sp>
      <p:sp>
        <p:nvSpPr>
          <p:cNvPr id="10" name="TextBox 9">
            <a:extLst>
              <a:ext uri="{FF2B5EF4-FFF2-40B4-BE49-F238E27FC236}">
                <a16:creationId xmlns:a16="http://schemas.microsoft.com/office/drawing/2014/main" id="{195BB2BE-1142-43F0-B0EC-0E3053E0B2C5}"/>
              </a:ext>
            </a:extLst>
          </p:cNvPr>
          <p:cNvSpPr txBox="1"/>
          <p:nvPr/>
        </p:nvSpPr>
        <p:spPr>
          <a:xfrm>
            <a:off x="1772070" y="5347348"/>
            <a:ext cx="16706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parf</a:t>
            </a: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ai</a:t>
            </a: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t</a:t>
            </a: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184436" y="5273679"/>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7857216" y="5347348"/>
            <a:ext cx="3135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la </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médaille</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7" name="TextBox 16">
            <a:extLst>
              <a:ext uri="{FF2B5EF4-FFF2-40B4-BE49-F238E27FC236}">
                <a16:creationId xmlns:a16="http://schemas.microsoft.com/office/drawing/2014/main" id="{AB2CA0F4-8490-46B2-80B3-8719251C2CF0}"/>
              </a:ext>
            </a:extLst>
          </p:cNvPr>
          <p:cNvSpPr txBox="1"/>
          <p:nvPr/>
        </p:nvSpPr>
        <p:spPr>
          <a:xfrm>
            <a:off x="2078613" y="4555544"/>
            <a:ext cx="17251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[perfect]</a:t>
            </a:r>
          </a:p>
        </p:txBody>
      </p:sp>
      <p:sp>
        <p:nvSpPr>
          <p:cNvPr id="19" name="Rectangle 18"/>
          <p:cNvSpPr/>
          <p:nvPr/>
        </p:nvSpPr>
        <p:spPr>
          <a:xfrm>
            <a:off x="2767093" y="5347348"/>
            <a:ext cx="713728"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60B8">
                    <a:lumMod val="50000"/>
                  </a:srgbClr>
                </a:solidFill>
                <a:effectLst/>
                <a:uLnTx/>
                <a:uFillTx/>
                <a:latin typeface="Century Gothic" panose="020B0502020202020204" pitchFamily="34" charset="0"/>
                <a:ea typeface="+mn-ea"/>
                <a:cs typeface="+mn-cs"/>
              </a:rPr>
              <a:t>__</a:t>
            </a:r>
          </a:p>
        </p:txBody>
      </p:sp>
      <p:sp>
        <p:nvSpPr>
          <p:cNvPr id="20" name="Rectangle 19"/>
          <p:cNvSpPr/>
          <p:nvPr/>
        </p:nvSpPr>
        <p:spPr>
          <a:xfrm>
            <a:off x="8925165" y="5310513"/>
            <a:ext cx="1726050"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60B8">
                    <a:lumMod val="50000"/>
                  </a:srgbClr>
                </a:solidFill>
                <a:effectLst/>
                <a:uLnTx/>
                <a:uFillTx/>
                <a:latin typeface="Century Gothic" panose="020B0502020202020204" pitchFamily="34" charset="0"/>
                <a:ea typeface="+mn-ea"/>
                <a:cs typeface="+mn-cs"/>
              </a:rPr>
              <a:t>__</a:t>
            </a:r>
          </a:p>
        </p:txBody>
      </p:sp>
      <p:sp>
        <p:nvSpPr>
          <p:cNvPr id="23" name="Title 6"/>
          <p:cNvSpPr>
            <a:spLocks noGrp="1"/>
          </p:cNvSpPr>
          <p:nvPr>
            <p:ph type="title"/>
          </p:nvPr>
        </p:nvSpPr>
        <p:spPr/>
        <p:txBody>
          <a:bodyPr>
            <a:normAutofit/>
          </a:bodyPr>
          <a:lstStyle/>
          <a:p>
            <a:r>
              <a:rPr lang="en-GB" sz="3600" b="1" dirty="0" err="1">
                <a:solidFill>
                  <a:sysClr val="window" lastClr="FFFFFF"/>
                </a:solidFill>
              </a:rPr>
              <a:t>Phonétique</a:t>
            </a:r>
            <a:endParaRPr lang="en-GB" sz="3600" dirty="0"/>
          </a:p>
        </p:txBody>
      </p:sp>
      <p:sp>
        <p:nvSpPr>
          <p:cNvPr id="2" name="TextBox 1">
            <a:extLst>
              <a:ext uri="{FF2B5EF4-FFF2-40B4-BE49-F238E27FC236}">
                <a16:creationId xmlns:a16="http://schemas.microsoft.com/office/drawing/2014/main" id="{08538235-846C-4E3A-AD42-C9FA836FC893}"/>
              </a:ext>
            </a:extLst>
          </p:cNvPr>
          <p:cNvSpPr txBox="1"/>
          <p:nvPr/>
        </p:nvSpPr>
        <p:spPr>
          <a:xfrm>
            <a:off x="3814765" y="1598137"/>
            <a:ext cx="456246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ai</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pic>
        <p:nvPicPr>
          <p:cNvPr id="3076" name="Picture 4" descr="Gold Medal Clip Art">
            <a:hlinkClick r:id="" action="ppaction://noaction">
              <a:snd r:embed="rId4" name="37. médaille.wav"/>
            </a:hlinkClick>
            <a:extLst>
              <a:ext uri="{FF2B5EF4-FFF2-40B4-BE49-F238E27FC236}">
                <a16:creationId xmlns:a16="http://schemas.microsoft.com/office/drawing/2014/main" id="{CE7A59CD-731D-484C-93E2-76ABECA41A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0218" y="3022599"/>
            <a:ext cx="1054689" cy="204044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46">
            <a:extLst>
              <a:ext uri="{FF2B5EF4-FFF2-40B4-BE49-F238E27FC236}">
                <a16:creationId xmlns:a16="http://schemas.microsoft.com/office/drawing/2014/main" id="{1E4B1737-A2C0-421F-ABEC-C3FC91664B53}"/>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Hand, Finger, Thumb, Silhouette, Gesture">
            <a:hlinkClick r:id="" action="ppaction://noaction">
              <a:snd r:embed="rId6" name="parfait.wav"/>
            </a:hlinkClick>
            <a:extLst>
              <a:ext uri="{FF2B5EF4-FFF2-40B4-BE49-F238E27FC236}">
                <a16:creationId xmlns:a16="http://schemas.microsoft.com/office/drawing/2014/main" id="{F895980E-A3F2-426E-A140-BBF44AE09F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2791" y="2781780"/>
            <a:ext cx="1376797" cy="1505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83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ou</a:t>
            </a:r>
          </a:p>
        </p:txBody>
      </p:sp>
      <p:sp>
        <p:nvSpPr>
          <p:cNvPr id="12" name="TextBox 11">
            <a:extLst>
              <a:ext uri="{FF2B5EF4-FFF2-40B4-BE49-F238E27FC236}">
                <a16:creationId xmlns:a16="http://schemas.microsoft.com/office/drawing/2014/main" id="{10FDAE1B-4B60-4AD5-817A-E80EFEBA302B}"/>
              </a:ext>
            </a:extLst>
          </p:cNvPr>
          <p:cNvSpPr txBox="1"/>
          <p:nvPr/>
        </p:nvSpPr>
        <p:spPr>
          <a:xfrm>
            <a:off x="1943656" y="5257329"/>
            <a:ext cx="20617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l’or</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ai</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son</a:t>
            </a:r>
            <a:endPar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1336585" y="5196845"/>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7593990" y="5296574"/>
            <a:ext cx="16257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il</a:t>
            </a: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 </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brûle</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7" name="Picture 6">
            <a:hlinkClick r:id="" action="ppaction://noaction">
              <a:snd r:embed="rId4" name="brule.wav"/>
            </a:hlinkClick>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3990" y="2715462"/>
            <a:ext cx="2201989" cy="2201989"/>
          </a:xfrm>
          <a:prstGeom prst="rect">
            <a:avLst/>
          </a:prstGeom>
        </p:spPr>
      </p:pic>
      <p:sp>
        <p:nvSpPr>
          <p:cNvPr id="18" name="Rectangle 17"/>
          <p:cNvSpPr/>
          <p:nvPr/>
        </p:nvSpPr>
        <p:spPr>
          <a:xfrm>
            <a:off x="2728179" y="5270514"/>
            <a:ext cx="1948854"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60B8">
                    <a:lumMod val="50000"/>
                  </a:srgbClr>
                </a:solidFill>
                <a:effectLst/>
                <a:uLnTx/>
                <a:uFillTx/>
                <a:latin typeface="Century Gothic" panose="020B0502020202020204" pitchFamily="34" charset="0"/>
                <a:ea typeface="+mn-ea"/>
                <a:cs typeface="+mn-cs"/>
              </a:rPr>
              <a:t>__</a:t>
            </a:r>
          </a:p>
        </p:txBody>
      </p:sp>
      <p:sp>
        <p:nvSpPr>
          <p:cNvPr id="19" name="Rectangle 18"/>
          <p:cNvSpPr/>
          <p:nvPr/>
        </p:nvSpPr>
        <p:spPr>
          <a:xfrm>
            <a:off x="8439150" y="5248724"/>
            <a:ext cx="1250625"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60B8">
                    <a:lumMod val="50000"/>
                  </a:srgbClr>
                </a:solidFill>
                <a:effectLst/>
                <a:uLnTx/>
                <a:uFillTx/>
                <a:latin typeface="Century Gothic" panose="020B0502020202020204" pitchFamily="34" charset="0"/>
                <a:ea typeface="+mn-ea"/>
                <a:cs typeface="+mn-cs"/>
              </a:rPr>
              <a:t>__</a:t>
            </a:r>
          </a:p>
        </p:txBody>
      </p:sp>
      <p:pic>
        <p:nvPicPr>
          <p:cNvPr id="4" name="Picture 3">
            <a:hlinkClick r:id="" action="ppaction://noaction">
              <a:snd r:embed="rId6" name="oraison.wav"/>
            </a:hlinkClick>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2070" y="2517313"/>
            <a:ext cx="1656079" cy="2569779"/>
          </a:xfrm>
          <a:prstGeom prst="rect">
            <a:avLst/>
          </a:prstGeom>
        </p:spPr>
      </p:pic>
      <p:sp>
        <p:nvSpPr>
          <p:cNvPr id="22" name="Title 6"/>
          <p:cNvSpPr>
            <a:spLocks noGrp="1"/>
          </p:cNvSpPr>
          <p:nvPr>
            <p:ph type="title"/>
          </p:nvPr>
        </p:nvSpPr>
        <p:spPr/>
        <p:txBody>
          <a:bodyPr>
            <a:normAutofit/>
          </a:bodyPr>
          <a:lstStyle/>
          <a:p>
            <a:r>
              <a:rPr lang="en-GB" sz="3600" b="1" dirty="0" err="1">
                <a:solidFill>
                  <a:sysClr val="window" lastClr="FFFFFF"/>
                </a:solidFill>
              </a:rPr>
              <a:t>Phonétique</a:t>
            </a:r>
            <a:endParaRPr lang="en-GB" sz="3600" dirty="0"/>
          </a:p>
        </p:txBody>
      </p:sp>
      <p:sp>
        <p:nvSpPr>
          <p:cNvPr id="2" name="TextBox 1">
            <a:extLst>
              <a:ext uri="{FF2B5EF4-FFF2-40B4-BE49-F238E27FC236}">
                <a16:creationId xmlns:a16="http://schemas.microsoft.com/office/drawing/2014/main" id="{BCC08ACB-C42B-4E6B-88D9-110E5B62D1A9}"/>
              </a:ext>
            </a:extLst>
          </p:cNvPr>
          <p:cNvSpPr txBox="1"/>
          <p:nvPr/>
        </p:nvSpPr>
        <p:spPr>
          <a:xfrm>
            <a:off x="3814765" y="1598137"/>
            <a:ext cx="456246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ai</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sp>
        <p:nvSpPr>
          <p:cNvPr id="3" name="Rounded Rectangle 46">
            <a:extLst>
              <a:ext uri="{FF2B5EF4-FFF2-40B4-BE49-F238E27FC236}">
                <a16:creationId xmlns:a16="http://schemas.microsoft.com/office/drawing/2014/main" id="{86468539-26F8-43E8-A807-8E34FE43F06A}"/>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611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66">
            <a:extLst>
              <a:ext uri="{FF2B5EF4-FFF2-40B4-BE49-F238E27FC236}">
                <a16:creationId xmlns:a16="http://schemas.microsoft.com/office/drawing/2014/main" id="{46F5EF1E-BA1F-4038-B631-D45F82367639}"/>
              </a:ext>
            </a:extLst>
          </p:cNvPr>
          <p:cNvSpPr/>
          <p:nvPr/>
        </p:nvSpPr>
        <p:spPr>
          <a:xfrm>
            <a:off x="6095998" y="2887200"/>
            <a:ext cx="1440000" cy="14306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7" name="Group 6">
            <a:extLst>
              <a:ext uri="{FF2B5EF4-FFF2-40B4-BE49-F238E27FC236}">
                <a16:creationId xmlns:a16="http://schemas.microsoft.com/office/drawing/2014/main" id="{6DD91C3D-AB81-4788-9275-948313A13E90}"/>
              </a:ext>
            </a:extLst>
          </p:cNvPr>
          <p:cNvGrpSpPr/>
          <p:nvPr/>
        </p:nvGrpSpPr>
        <p:grpSpPr>
          <a:xfrm>
            <a:off x="3011895" y="2887286"/>
            <a:ext cx="1466284" cy="1440000"/>
            <a:chOff x="3066473" y="2808965"/>
            <a:chExt cx="1466284" cy="1440000"/>
          </a:xfrm>
        </p:grpSpPr>
        <p:sp>
          <p:nvSpPr>
            <p:cNvPr id="86" name="Rounded Rectangle 78">
              <a:extLst>
                <a:ext uri="{FF2B5EF4-FFF2-40B4-BE49-F238E27FC236}">
                  <a16:creationId xmlns:a16="http://schemas.microsoft.com/office/drawing/2014/main" id="{DC07BE91-2B99-46C5-85B3-EE84F3AD714F}"/>
                </a:ext>
              </a:extLst>
            </p:cNvPr>
            <p:cNvSpPr/>
            <p:nvPr/>
          </p:nvSpPr>
          <p:spPr>
            <a:xfrm>
              <a:off x="3071144" y="2808965"/>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0" name="TextBox 119">
              <a:extLst>
                <a:ext uri="{FF2B5EF4-FFF2-40B4-BE49-F238E27FC236}">
                  <a16:creationId xmlns:a16="http://schemas.microsoft.com/office/drawing/2014/main" id="{BAADE930-4DF3-47CC-9B32-1952DD616A6A}"/>
                </a:ext>
              </a:extLst>
            </p:cNvPr>
            <p:cNvSpPr txBox="1"/>
            <p:nvPr/>
          </p:nvSpPr>
          <p:spPr>
            <a:xfrm>
              <a:off x="3066473" y="3197722"/>
              <a:ext cx="146628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wear, wearing</a:t>
              </a:r>
            </a:p>
          </p:txBody>
        </p:sp>
      </p:grpSp>
      <p:grpSp>
        <p:nvGrpSpPr>
          <p:cNvPr id="6" name="Group 5">
            <a:extLst>
              <a:ext uri="{FF2B5EF4-FFF2-40B4-BE49-F238E27FC236}">
                <a16:creationId xmlns:a16="http://schemas.microsoft.com/office/drawing/2014/main" id="{C9B94AAE-5527-490B-9064-F5233A7E694F}"/>
              </a:ext>
            </a:extLst>
          </p:cNvPr>
          <p:cNvGrpSpPr/>
          <p:nvPr/>
        </p:nvGrpSpPr>
        <p:grpSpPr>
          <a:xfrm>
            <a:off x="4544529" y="2891839"/>
            <a:ext cx="1466284" cy="1435361"/>
            <a:chOff x="4598735" y="2798912"/>
            <a:chExt cx="1466284" cy="1440000"/>
          </a:xfrm>
        </p:grpSpPr>
        <p:sp>
          <p:nvSpPr>
            <p:cNvPr id="52" name="Rounded Rectangle 72">
              <a:extLst>
                <a:ext uri="{FF2B5EF4-FFF2-40B4-BE49-F238E27FC236}">
                  <a16:creationId xmlns:a16="http://schemas.microsoft.com/office/drawing/2014/main" id="{0B0E1D72-83C5-407B-AA24-542005461972}"/>
                </a:ext>
              </a:extLst>
            </p:cNvPr>
            <p:cNvSpPr/>
            <p:nvPr/>
          </p:nvSpPr>
          <p:spPr>
            <a:xfrm>
              <a:off x="4617940" y="2798912"/>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1" name="TextBox 120">
              <a:extLst>
                <a:ext uri="{FF2B5EF4-FFF2-40B4-BE49-F238E27FC236}">
                  <a16:creationId xmlns:a16="http://schemas.microsoft.com/office/drawing/2014/main" id="{E7F8310C-01E9-4AA9-A175-77C356AAB6C4}"/>
                </a:ext>
              </a:extLst>
            </p:cNvPr>
            <p:cNvSpPr txBox="1"/>
            <p:nvPr/>
          </p:nvSpPr>
          <p:spPr>
            <a:xfrm>
              <a:off x="4598735" y="3354969"/>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solution</a:t>
              </a:r>
            </a:p>
          </p:txBody>
        </p:sp>
      </p:grpSp>
      <p:sp>
        <p:nvSpPr>
          <p:cNvPr id="122" name="TextBox 121">
            <a:extLst>
              <a:ext uri="{FF2B5EF4-FFF2-40B4-BE49-F238E27FC236}">
                <a16:creationId xmlns:a16="http://schemas.microsoft.com/office/drawing/2014/main" id="{E003A2D0-906C-428B-97FC-84863E347F71}"/>
              </a:ext>
            </a:extLst>
          </p:cNvPr>
          <p:cNvSpPr txBox="1"/>
          <p:nvPr/>
        </p:nvSpPr>
        <p:spPr>
          <a:xfrm>
            <a:off x="6082856" y="3441342"/>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uniform</a:t>
            </a:r>
          </a:p>
        </p:txBody>
      </p:sp>
      <p:sp>
        <p:nvSpPr>
          <p:cNvPr id="78" name="Rounded Rectangle 66">
            <a:extLst>
              <a:ext uri="{FF2B5EF4-FFF2-40B4-BE49-F238E27FC236}">
                <a16:creationId xmlns:a16="http://schemas.microsoft.com/office/drawing/2014/main" id="{69BE0712-40D6-4AA6-9DB8-CB0F7DD0EE63}"/>
              </a:ext>
            </a:extLst>
          </p:cNvPr>
          <p:cNvSpPr/>
          <p:nvPr/>
        </p:nvSpPr>
        <p:spPr>
          <a:xfrm>
            <a:off x="7623879" y="2891839"/>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5" name="TextBox 84">
            <a:extLst>
              <a:ext uri="{FF2B5EF4-FFF2-40B4-BE49-F238E27FC236}">
                <a16:creationId xmlns:a16="http://schemas.microsoft.com/office/drawing/2014/main" id="{94DC0F4D-2548-4978-BC9F-506B1958BA62}"/>
              </a:ext>
            </a:extLst>
          </p:cNvPr>
          <p:cNvSpPr txBox="1"/>
          <p:nvPr/>
        </p:nvSpPr>
        <p:spPr>
          <a:xfrm>
            <a:off x="7654716" y="3292795"/>
            <a:ext cx="13928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tick, ticking</a:t>
            </a:r>
          </a:p>
        </p:txBody>
      </p:sp>
      <p:sp>
        <p:nvSpPr>
          <p:cNvPr id="88" name="Rounded Rectangle 80">
            <a:extLst>
              <a:ext uri="{FF2B5EF4-FFF2-40B4-BE49-F238E27FC236}">
                <a16:creationId xmlns:a16="http://schemas.microsoft.com/office/drawing/2014/main" id="{E28D2EE8-D7C7-4E60-83AF-23A0EB2FB6FC}"/>
              </a:ext>
            </a:extLst>
          </p:cNvPr>
          <p:cNvSpPr/>
          <p:nvPr/>
        </p:nvSpPr>
        <p:spPr>
          <a:xfrm>
            <a:off x="2146150" y="1324358"/>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9" name="TextBox 88">
            <a:extLst>
              <a:ext uri="{FF2B5EF4-FFF2-40B4-BE49-F238E27FC236}">
                <a16:creationId xmlns:a16="http://schemas.microsoft.com/office/drawing/2014/main" id="{6E67DD6F-EFAB-47E4-9B45-2F7E23E21B5A}"/>
              </a:ext>
            </a:extLst>
          </p:cNvPr>
          <p:cNvSpPr txBox="1"/>
          <p:nvPr/>
        </p:nvSpPr>
        <p:spPr>
          <a:xfrm>
            <a:off x="2146150" y="1842207"/>
            <a:ext cx="14662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week</a:t>
            </a:r>
          </a:p>
        </p:txBody>
      </p:sp>
      <p:sp>
        <p:nvSpPr>
          <p:cNvPr id="84" name="Rounded Rectangle 76">
            <a:extLst>
              <a:ext uri="{FF2B5EF4-FFF2-40B4-BE49-F238E27FC236}">
                <a16:creationId xmlns:a16="http://schemas.microsoft.com/office/drawing/2014/main" id="{63AB0AFF-5BC1-4157-A0F2-ACC763C761B4}"/>
              </a:ext>
            </a:extLst>
          </p:cNvPr>
          <p:cNvSpPr/>
          <p:nvPr/>
        </p:nvSpPr>
        <p:spPr>
          <a:xfrm>
            <a:off x="2146150" y="4423730"/>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Rounded Rectangle 74">
            <a:extLst>
              <a:ext uri="{FF2B5EF4-FFF2-40B4-BE49-F238E27FC236}">
                <a16:creationId xmlns:a16="http://schemas.microsoft.com/office/drawing/2014/main" id="{7DCBDE31-9996-4E33-8AE8-C9534ECAFB55}"/>
              </a:ext>
            </a:extLst>
          </p:cNvPr>
          <p:cNvSpPr/>
          <p:nvPr/>
        </p:nvSpPr>
        <p:spPr>
          <a:xfrm>
            <a:off x="3685867" y="1324358"/>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Rounded Rectangle 70">
            <a:extLst>
              <a:ext uri="{FF2B5EF4-FFF2-40B4-BE49-F238E27FC236}">
                <a16:creationId xmlns:a16="http://schemas.microsoft.com/office/drawing/2014/main" id="{CB5BE85D-EED4-4F57-87BF-C169951D69F7}"/>
              </a:ext>
            </a:extLst>
          </p:cNvPr>
          <p:cNvSpPr/>
          <p:nvPr/>
        </p:nvSpPr>
        <p:spPr>
          <a:xfrm>
            <a:off x="3681553" y="4438742"/>
            <a:ext cx="1440000" cy="13802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Rounded Rectangle 68">
            <a:extLst>
              <a:ext uri="{FF2B5EF4-FFF2-40B4-BE49-F238E27FC236}">
                <a16:creationId xmlns:a16="http://schemas.microsoft.com/office/drawing/2014/main" id="{BA11CAA5-3133-4900-A382-04B5CED52455}"/>
              </a:ext>
            </a:extLst>
          </p:cNvPr>
          <p:cNvSpPr/>
          <p:nvPr/>
        </p:nvSpPr>
        <p:spPr>
          <a:xfrm>
            <a:off x="5225584" y="1324358"/>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Rounded Rectangle 64">
            <a:extLst>
              <a:ext uri="{FF2B5EF4-FFF2-40B4-BE49-F238E27FC236}">
                <a16:creationId xmlns:a16="http://schemas.microsoft.com/office/drawing/2014/main" id="{35935867-7B14-44BB-BEED-ABA859C8176B}"/>
              </a:ext>
            </a:extLst>
          </p:cNvPr>
          <p:cNvSpPr/>
          <p:nvPr/>
        </p:nvSpPr>
        <p:spPr>
          <a:xfrm>
            <a:off x="5225584" y="4423730"/>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8" name="TextBox 117">
            <a:extLst>
              <a:ext uri="{FF2B5EF4-FFF2-40B4-BE49-F238E27FC236}">
                <a16:creationId xmlns:a16="http://schemas.microsoft.com/office/drawing/2014/main" id="{FF26CBA2-1B5B-4419-9FD1-350BE27D403C}"/>
              </a:ext>
            </a:extLst>
          </p:cNvPr>
          <p:cNvSpPr txBox="1"/>
          <p:nvPr/>
        </p:nvSpPr>
        <p:spPr>
          <a:xfrm>
            <a:off x="3733016" y="1746591"/>
            <a:ext cx="13928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like, liking</a:t>
            </a:r>
          </a:p>
        </p:txBody>
      </p:sp>
      <p:sp>
        <p:nvSpPr>
          <p:cNvPr id="119" name="TextBox 118">
            <a:extLst>
              <a:ext uri="{FF2B5EF4-FFF2-40B4-BE49-F238E27FC236}">
                <a16:creationId xmlns:a16="http://schemas.microsoft.com/office/drawing/2014/main" id="{4E6DD0EA-9F37-4395-8548-28AE1E690B01}"/>
              </a:ext>
            </a:extLst>
          </p:cNvPr>
          <p:cNvSpPr txBox="1"/>
          <p:nvPr/>
        </p:nvSpPr>
        <p:spPr>
          <a:xfrm>
            <a:off x="5249157" y="1859692"/>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a:t>
            </a:r>
          </a:p>
        </p:txBody>
      </p:sp>
      <p:sp>
        <p:nvSpPr>
          <p:cNvPr id="123" name="TextBox 122">
            <a:extLst>
              <a:ext uri="{FF2B5EF4-FFF2-40B4-BE49-F238E27FC236}">
                <a16:creationId xmlns:a16="http://schemas.microsoft.com/office/drawing/2014/main" id="{A669AB04-20F0-4D28-8EA2-7F62906337B6}"/>
              </a:ext>
            </a:extLst>
          </p:cNvPr>
          <p:cNvSpPr txBox="1"/>
          <p:nvPr/>
        </p:nvSpPr>
        <p:spPr>
          <a:xfrm>
            <a:off x="2187737" y="4997891"/>
            <a:ext cx="1368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every</a:t>
            </a:r>
          </a:p>
        </p:txBody>
      </p:sp>
      <p:sp>
        <p:nvSpPr>
          <p:cNvPr id="124" name="TextBox 123">
            <a:extLst>
              <a:ext uri="{FF2B5EF4-FFF2-40B4-BE49-F238E27FC236}">
                <a16:creationId xmlns:a16="http://schemas.microsoft.com/office/drawing/2014/main" id="{24CE18AE-51A9-4C7B-8A25-AAF368E9FB99}"/>
              </a:ext>
            </a:extLst>
          </p:cNvPr>
          <p:cNvSpPr txBox="1"/>
          <p:nvPr/>
        </p:nvSpPr>
        <p:spPr>
          <a:xfrm>
            <a:off x="3733016" y="4869290"/>
            <a:ext cx="13681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moment</a:t>
            </a:r>
          </a:p>
        </p:txBody>
      </p:sp>
      <p:sp>
        <p:nvSpPr>
          <p:cNvPr id="125" name="TextBox 124">
            <a:extLst>
              <a:ext uri="{FF2B5EF4-FFF2-40B4-BE49-F238E27FC236}">
                <a16:creationId xmlns:a16="http://schemas.microsoft.com/office/drawing/2014/main" id="{25C96602-ECD8-427D-A70B-0E0FC3EC7859}"/>
              </a:ext>
            </a:extLst>
          </p:cNvPr>
          <p:cNvSpPr txBox="1"/>
          <p:nvPr/>
        </p:nvSpPr>
        <p:spPr>
          <a:xfrm>
            <a:off x="5273907" y="4863455"/>
            <a:ext cx="13681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stay,</a:t>
            </a:r>
            <a:r>
              <a:rPr kumimoji="0" lang="en-GB" sz="20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staying</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0" name="Rounded Rectangle 64">
            <a:extLst>
              <a:ext uri="{FF2B5EF4-FFF2-40B4-BE49-F238E27FC236}">
                <a16:creationId xmlns:a16="http://schemas.microsoft.com/office/drawing/2014/main" id="{AEEF589E-EC74-49DB-A206-82D550FFA199}"/>
              </a:ext>
            </a:extLst>
          </p:cNvPr>
          <p:cNvSpPr/>
          <p:nvPr/>
        </p:nvSpPr>
        <p:spPr>
          <a:xfrm>
            <a:off x="6759736" y="4420707"/>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3" name="TextBox 82">
            <a:extLst>
              <a:ext uri="{FF2B5EF4-FFF2-40B4-BE49-F238E27FC236}">
                <a16:creationId xmlns:a16="http://schemas.microsoft.com/office/drawing/2014/main" id="{6ED9FEE9-8E10-4F25-A472-3E0597EC9E77}"/>
              </a:ext>
            </a:extLst>
          </p:cNvPr>
          <p:cNvSpPr txBox="1"/>
          <p:nvPr/>
        </p:nvSpPr>
        <p:spPr>
          <a:xfrm>
            <a:off x="6806885" y="1752198"/>
            <a:ext cx="13928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find, finding</a:t>
            </a:r>
          </a:p>
        </p:txBody>
      </p:sp>
      <p:sp>
        <p:nvSpPr>
          <p:cNvPr id="87" name="TextBox 86">
            <a:extLst>
              <a:ext uri="{FF2B5EF4-FFF2-40B4-BE49-F238E27FC236}">
                <a16:creationId xmlns:a16="http://schemas.microsoft.com/office/drawing/2014/main" id="{DDBE4D9D-89C7-4056-AE42-E5A7B64B25D5}"/>
              </a:ext>
            </a:extLst>
          </p:cNvPr>
          <p:cNvSpPr txBox="1"/>
          <p:nvPr/>
        </p:nvSpPr>
        <p:spPr>
          <a:xfrm>
            <a:off x="6791934" y="4495595"/>
            <a:ext cx="139285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spend (time), spending (time)</a:t>
            </a:r>
          </a:p>
        </p:txBody>
      </p:sp>
      <p:grpSp>
        <p:nvGrpSpPr>
          <p:cNvPr id="2" name="Group 1">
            <a:extLst>
              <a:ext uri="{FF2B5EF4-FFF2-40B4-BE49-F238E27FC236}">
                <a16:creationId xmlns:a16="http://schemas.microsoft.com/office/drawing/2014/main" id="{870DD6AD-B516-4DE9-8D0A-86CE1568130C}"/>
              </a:ext>
            </a:extLst>
          </p:cNvPr>
          <p:cNvGrpSpPr/>
          <p:nvPr/>
        </p:nvGrpSpPr>
        <p:grpSpPr>
          <a:xfrm>
            <a:off x="3669645" y="4420707"/>
            <a:ext cx="1463817" cy="1440000"/>
            <a:chOff x="4598411" y="4353394"/>
            <a:chExt cx="1463817" cy="1440000"/>
          </a:xfrm>
        </p:grpSpPr>
        <p:sp>
          <p:nvSpPr>
            <p:cNvPr id="65" name="Rounded Rectangle 64"/>
            <p:cNvSpPr/>
            <p:nvPr/>
          </p:nvSpPr>
          <p:spPr>
            <a:xfrm>
              <a:off x="4598411" y="4353394"/>
              <a:ext cx="1463817"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rPr>
                <a:t>K</a:t>
              </a:r>
            </a:p>
          </p:txBody>
        </p:sp>
        <p:sp>
          <p:nvSpPr>
            <p:cNvPr id="133" name="TextBox 132">
              <a:extLst>
                <a:ext uri="{FF2B5EF4-FFF2-40B4-BE49-F238E27FC236}">
                  <a16:creationId xmlns:a16="http://schemas.microsoft.com/office/drawing/2014/main" id="{A49CAFEE-1A15-4FFD-8106-6116E42DDDCE}"/>
                </a:ext>
              </a:extLst>
            </p:cNvPr>
            <p:cNvSpPr txBox="1"/>
            <p:nvPr/>
          </p:nvSpPr>
          <p:spPr>
            <a:xfrm>
              <a:off x="5078927" y="4709319"/>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K</a:t>
              </a:r>
            </a:p>
          </p:txBody>
        </p:sp>
      </p:grpSp>
      <p:grpSp>
        <p:nvGrpSpPr>
          <p:cNvPr id="20" name="Group 19">
            <a:extLst>
              <a:ext uri="{FF2B5EF4-FFF2-40B4-BE49-F238E27FC236}">
                <a16:creationId xmlns:a16="http://schemas.microsoft.com/office/drawing/2014/main" id="{26B767FF-E7E7-4AAD-B112-89F7069CFA88}"/>
              </a:ext>
            </a:extLst>
          </p:cNvPr>
          <p:cNvGrpSpPr/>
          <p:nvPr/>
        </p:nvGrpSpPr>
        <p:grpSpPr>
          <a:xfrm>
            <a:off x="2146150" y="1324800"/>
            <a:ext cx="1440000" cy="1446231"/>
            <a:chOff x="-3422724" y="1259279"/>
            <a:chExt cx="1440000" cy="1440000"/>
          </a:xfrm>
        </p:grpSpPr>
        <p:sp>
          <p:nvSpPr>
            <p:cNvPr id="81" name="Rounded Rectangle 80"/>
            <p:cNvSpPr/>
            <p:nvPr/>
          </p:nvSpPr>
          <p:spPr>
            <a:xfrm>
              <a:off x="-3422724" y="1259279"/>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82" name="TextBox 81"/>
            <p:cNvSpPr txBox="1"/>
            <p:nvPr/>
          </p:nvSpPr>
          <p:spPr>
            <a:xfrm>
              <a:off x="-2976394" y="1586310"/>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a:t>
              </a:r>
            </a:p>
          </p:txBody>
        </p:sp>
      </p:grpSp>
      <p:grpSp>
        <p:nvGrpSpPr>
          <p:cNvPr id="21" name="Group 20">
            <a:extLst>
              <a:ext uri="{FF2B5EF4-FFF2-40B4-BE49-F238E27FC236}">
                <a16:creationId xmlns:a16="http://schemas.microsoft.com/office/drawing/2014/main" id="{39454115-2E4C-44E4-A3A0-322EEDAEE23F}"/>
              </a:ext>
            </a:extLst>
          </p:cNvPr>
          <p:cNvGrpSpPr/>
          <p:nvPr/>
        </p:nvGrpSpPr>
        <p:grpSpPr>
          <a:xfrm>
            <a:off x="3659583" y="1324800"/>
            <a:ext cx="1466284" cy="1440000"/>
            <a:chOff x="-1910059" y="1262447"/>
            <a:chExt cx="1466284" cy="1440000"/>
          </a:xfrm>
        </p:grpSpPr>
        <p:sp>
          <p:nvSpPr>
            <p:cNvPr id="75" name="Rounded Rectangle 74"/>
            <p:cNvSpPr/>
            <p:nvPr/>
          </p:nvSpPr>
          <p:spPr>
            <a:xfrm>
              <a:off x="-1910059" y="1262447"/>
              <a:ext cx="1466284"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6" name="TextBox 125">
              <a:extLst>
                <a:ext uri="{FF2B5EF4-FFF2-40B4-BE49-F238E27FC236}">
                  <a16:creationId xmlns:a16="http://schemas.microsoft.com/office/drawing/2014/main" id="{49BFBF02-78D4-49B6-AC87-3D274603E8A7}"/>
                </a:ext>
              </a:extLst>
            </p:cNvPr>
            <p:cNvSpPr txBox="1"/>
            <p:nvPr/>
          </p:nvSpPr>
          <p:spPr>
            <a:xfrm>
              <a:off x="-1426198" y="1595923"/>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B</a:t>
              </a:r>
            </a:p>
          </p:txBody>
        </p:sp>
      </p:grpSp>
      <p:grpSp>
        <p:nvGrpSpPr>
          <p:cNvPr id="22" name="Group 21">
            <a:extLst>
              <a:ext uri="{FF2B5EF4-FFF2-40B4-BE49-F238E27FC236}">
                <a16:creationId xmlns:a16="http://schemas.microsoft.com/office/drawing/2014/main" id="{E0E4A95E-282D-4128-A74A-F978CACEE862}"/>
              </a:ext>
            </a:extLst>
          </p:cNvPr>
          <p:cNvGrpSpPr/>
          <p:nvPr/>
        </p:nvGrpSpPr>
        <p:grpSpPr>
          <a:xfrm>
            <a:off x="5214291" y="1324800"/>
            <a:ext cx="1457018" cy="1451831"/>
            <a:chOff x="-362324" y="1254001"/>
            <a:chExt cx="1457018" cy="1440000"/>
          </a:xfrm>
        </p:grpSpPr>
        <p:sp>
          <p:nvSpPr>
            <p:cNvPr id="69" name="Rounded Rectangle 68"/>
            <p:cNvSpPr/>
            <p:nvPr/>
          </p:nvSpPr>
          <p:spPr>
            <a:xfrm>
              <a:off x="-362324" y="1254001"/>
              <a:ext cx="1457018"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7" name="TextBox 126">
              <a:extLst>
                <a:ext uri="{FF2B5EF4-FFF2-40B4-BE49-F238E27FC236}">
                  <a16:creationId xmlns:a16="http://schemas.microsoft.com/office/drawing/2014/main" id="{10ACD655-779A-42D6-A7A5-B50B4E282E28}"/>
                </a:ext>
              </a:extLst>
            </p:cNvPr>
            <p:cNvSpPr txBox="1"/>
            <p:nvPr/>
          </p:nvSpPr>
          <p:spPr>
            <a:xfrm>
              <a:off x="113430" y="1582979"/>
              <a:ext cx="54381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C</a:t>
              </a:r>
            </a:p>
          </p:txBody>
        </p:sp>
      </p:grpSp>
      <p:grpSp>
        <p:nvGrpSpPr>
          <p:cNvPr id="25" name="Group 24">
            <a:extLst>
              <a:ext uri="{FF2B5EF4-FFF2-40B4-BE49-F238E27FC236}">
                <a16:creationId xmlns:a16="http://schemas.microsoft.com/office/drawing/2014/main" id="{EE840098-2165-4F4A-BEDE-4E8397A2D8B3}"/>
              </a:ext>
            </a:extLst>
          </p:cNvPr>
          <p:cNvGrpSpPr/>
          <p:nvPr/>
        </p:nvGrpSpPr>
        <p:grpSpPr>
          <a:xfrm>
            <a:off x="4563362" y="2887200"/>
            <a:ext cx="1440000" cy="1440000"/>
            <a:chOff x="-335710" y="2782967"/>
            <a:chExt cx="1440000" cy="1440000"/>
          </a:xfrm>
        </p:grpSpPr>
        <p:sp>
          <p:nvSpPr>
            <p:cNvPr id="67" name="Rounded Rectangle 66"/>
            <p:cNvSpPr/>
            <p:nvPr/>
          </p:nvSpPr>
          <p:spPr>
            <a:xfrm>
              <a:off x="-335710" y="2782967"/>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30" name="TextBox 129">
              <a:extLst>
                <a:ext uri="{FF2B5EF4-FFF2-40B4-BE49-F238E27FC236}">
                  <a16:creationId xmlns:a16="http://schemas.microsoft.com/office/drawing/2014/main" id="{493BF04A-2944-43F4-926B-03AED49765E5}"/>
                </a:ext>
              </a:extLst>
            </p:cNvPr>
            <p:cNvSpPr txBox="1"/>
            <p:nvPr/>
          </p:nvSpPr>
          <p:spPr>
            <a:xfrm>
              <a:off x="114119" y="3132975"/>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G</a:t>
              </a:r>
            </a:p>
          </p:txBody>
        </p:sp>
      </p:grpSp>
      <p:grpSp>
        <p:nvGrpSpPr>
          <p:cNvPr id="26" name="Group 25">
            <a:extLst>
              <a:ext uri="{FF2B5EF4-FFF2-40B4-BE49-F238E27FC236}">
                <a16:creationId xmlns:a16="http://schemas.microsoft.com/office/drawing/2014/main" id="{032F7F5B-D24D-48E7-9CFF-224C94E43E9E}"/>
              </a:ext>
            </a:extLst>
          </p:cNvPr>
          <p:cNvGrpSpPr/>
          <p:nvPr/>
        </p:nvGrpSpPr>
        <p:grpSpPr>
          <a:xfrm>
            <a:off x="7621183" y="2887200"/>
            <a:ext cx="1445392" cy="1440000"/>
            <a:chOff x="-3427270" y="4356813"/>
            <a:chExt cx="1445392" cy="1440000"/>
          </a:xfrm>
        </p:grpSpPr>
        <p:sp>
          <p:nvSpPr>
            <p:cNvPr id="77" name="Rounded Rectangle 76"/>
            <p:cNvSpPr/>
            <p:nvPr/>
          </p:nvSpPr>
          <p:spPr>
            <a:xfrm>
              <a:off x="-3427270" y="4356813"/>
              <a:ext cx="1445392"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1" name="TextBox 130">
              <a:extLst>
                <a:ext uri="{FF2B5EF4-FFF2-40B4-BE49-F238E27FC236}">
                  <a16:creationId xmlns:a16="http://schemas.microsoft.com/office/drawing/2014/main" id="{2795096D-6F89-4A0A-8019-36837A89B55C}"/>
                </a:ext>
              </a:extLst>
            </p:cNvPr>
            <p:cNvSpPr txBox="1"/>
            <p:nvPr/>
          </p:nvSpPr>
          <p:spPr>
            <a:xfrm>
              <a:off x="-2991097" y="4687375"/>
              <a:ext cx="53947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a:t>
              </a:r>
            </a:p>
          </p:txBody>
        </p:sp>
      </p:grpSp>
      <p:grpSp>
        <p:nvGrpSpPr>
          <p:cNvPr id="27" name="Group 26">
            <a:extLst>
              <a:ext uri="{FF2B5EF4-FFF2-40B4-BE49-F238E27FC236}">
                <a16:creationId xmlns:a16="http://schemas.microsoft.com/office/drawing/2014/main" id="{FB8FD860-A9BC-4B69-B264-25DE76236E04}"/>
              </a:ext>
            </a:extLst>
          </p:cNvPr>
          <p:cNvGrpSpPr/>
          <p:nvPr/>
        </p:nvGrpSpPr>
        <p:grpSpPr>
          <a:xfrm>
            <a:off x="2136380" y="4417200"/>
            <a:ext cx="1455670" cy="1456783"/>
            <a:chOff x="-1892450" y="4356813"/>
            <a:chExt cx="1440000" cy="1440000"/>
          </a:xfrm>
        </p:grpSpPr>
        <p:sp>
          <p:nvSpPr>
            <p:cNvPr id="71" name="Rounded Rectangle 70"/>
            <p:cNvSpPr/>
            <p:nvPr/>
          </p:nvSpPr>
          <p:spPr>
            <a:xfrm>
              <a:off x="-1892450" y="4356813"/>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2" name="TextBox 131">
              <a:extLst>
                <a:ext uri="{FF2B5EF4-FFF2-40B4-BE49-F238E27FC236}">
                  <a16:creationId xmlns:a16="http://schemas.microsoft.com/office/drawing/2014/main" id="{6EFD4A5A-AE09-4A0A-B32F-FC464C5F0AF4}"/>
                </a:ext>
              </a:extLst>
            </p:cNvPr>
            <p:cNvSpPr txBox="1"/>
            <p:nvPr/>
          </p:nvSpPr>
          <p:spPr>
            <a:xfrm>
              <a:off x="-1434099" y="4684652"/>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a:t>
              </a:r>
            </a:p>
          </p:txBody>
        </p:sp>
      </p:grpSp>
      <p:grpSp>
        <p:nvGrpSpPr>
          <p:cNvPr id="60" name="Group 59">
            <a:extLst>
              <a:ext uri="{FF2B5EF4-FFF2-40B4-BE49-F238E27FC236}">
                <a16:creationId xmlns:a16="http://schemas.microsoft.com/office/drawing/2014/main" id="{841CC734-4408-4E4F-8195-5F962EB2C533}"/>
              </a:ext>
            </a:extLst>
          </p:cNvPr>
          <p:cNvGrpSpPr/>
          <p:nvPr/>
        </p:nvGrpSpPr>
        <p:grpSpPr>
          <a:xfrm>
            <a:off x="6096000" y="2887200"/>
            <a:ext cx="1440000" cy="1440000"/>
            <a:chOff x="6807865" y="2999105"/>
            <a:chExt cx="1440000" cy="1440000"/>
          </a:xfrm>
        </p:grpSpPr>
        <p:sp>
          <p:nvSpPr>
            <p:cNvPr id="61" name="Rounded Rectangle 66">
              <a:extLst>
                <a:ext uri="{FF2B5EF4-FFF2-40B4-BE49-F238E27FC236}">
                  <a16:creationId xmlns:a16="http://schemas.microsoft.com/office/drawing/2014/main" id="{989E84BC-026D-41EF-947A-4D1F1D872E44}"/>
                </a:ext>
              </a:extLst>
            </p:cNvPr>
            <p:cNvSpPr/>
            <p:nvPr/>
          </p:nvSpPr>
          <p:spPr>
            <a:xfrm>
              <a:off x="6807865" y="2999105"/>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62" name="TextBox 61">
              <a:extLst>
                <a:ext uri="{FF2B5EF4-FFF2-40B4-BE49-F238E27FC236}">
                  <a16:creationId xmlns:a16="http://schemas.microsoft.com/office/drawing/2014/main" id="{C0D0748A-C59B-4DF8-B928-457B69BA1F6E}"/>
                </a:ext>
              </a:extLst>
            </p:cNvPr>
            <p:cNvSpPr txBox="1"/>
            <p:nvPr/>
          </p:nvSpPr>
          <p:spPr>
            <a:xfrm>
              <a:off x="7294261" y="3342036"/>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t>
              </a:r>
            </a:p>
          </p:txBody>
        </p:sp>
      </p:grpSp>
      <p:grpSp>
        <p:nvGrpSpPr>
          <p:cNvPr id="63" name="Group 62">
            <a:extLst>
              <a:ext uri="{FF2B5EF4-FFF2-40B4-BE49-F238E27FC236}">
                <a16:creationId xmlns:a16="http://schemas.microsoft.com/office/drawing/2014/main" id="{5B1186E3-A0F4-439A-A638-4FFFC05B4BAC}"/>
              </a:ext>
            </a:extLst>
          </p:cNvPr>
          <p:cNvGrpSpPr/>
          <p:nvPr/>
        </p:nvGrpSpPr>
        <p:grpSpPr>
          <a:xfrm>
            <a:off x="5221712" y="4417200"/>
            <a:ext cx="1449772" cy="1453586"/>
            <a:chOff x="11786038" y="4553764"/>
            <a:chExt cx="1420470" cy="1440000"/>
          </a:xfrm>
        </p:grpSpPr>
        <p:sp>
          <p:nvSpPr>
            <p:cNvPr id="64" name="Rounded Rectangle 64">
              <a:extLst>
                <a:ext uri="{FF2B5EF4-FFF2-40B4-BE49-F238E27FC236}">
                  <a16:creationId xmlns:a16="http://schemas.microsoft.com/office/drawing/2014/main" id="{00CCD5BC-43A3-4BBA-B322-C16EC0220139}"/>
                </a:ext>
              </a:extLst>
            </p:cNvPr>
            <p:cNvSpPr/>
            <p:nvPr/>
          </p:nvSpPr>
          <p:spPr>
            <a:xfrm>
              <a:off x="11786038" y="4553764"/>
              <a:ext cx="142047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TextBox 65">
              <a:extLst>
                <a:ext uri="{FF2B5EF4-FFF2-40B4-BE49-F238E27FC236}">
                  <a16:creationId xmlns:a16="http://schemas.microsoft.com/office/drawing/2014/main" id="{4FC4AE38-7F8F-4CA0-9D82-5A6C0B706FEE}"/>
                </a:ext>
              </a:extLst>
            </p:cNvPr>
            <p:cNvSpPr txBox="1"/>
            <p:nvPr/>
          </p:nvSpPr>
          <p:spPr>
            <a:xfrm>
              <a:off x="12248051" y="4903394"/>
              <a:ext cx="53017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a:t>
              </a:r>
            </a:p>
          </p:txBody>
        </p:sp>
      </p:grpSp>
      <p:grpSp>
        <p:nvGrpSpPr>
          <p:cNvPr id="24" name="Group 23">
            <a:extLst>
              <a:ext uri="{FF2B5EF4-FFF2-40B4-BE49-F238E27FC236}">
                <a16:creationId xmlns:a16="http://schemas.microsoft.com/office/drawing/2014/main" id="{FA140CD9-81E1-4891-9916-17A7BA015B9C}"/>
              </a:ext>
            </a:extLst>
          </p:cNvPr>
          <p:cNvGrpSpPr/>
          <p:nvPr/>
        </p:nvGrpSpPr>
        <p:grpSpPr>
          <a:xfrm>
            <a:off x="3016566" y="2887200"/>
            <a:ext cx="1450283" cy="1440000"/>
            <a:chOff x="-1879803" y="2800099"/>
            <a:chExt cx="1450283" cy="1440000"/>
          </a:xfrm>
        </p:grpSpPr>
        <p:sp>
          <p:nvSpPr>
            <p:cNvPr id="73" name="Rounded Rectangle 72"/>
            <p:cNvSpPr/>
            <p:nvPr/>
          </p:nvSpPr>
          <p:spPr>
            <a:xfrm>
              <a:off x="-1879803" y="2800099"/>
              <a:ext cx="1450283"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9" name="TextBox 128">
              <a:extLst>
                <a:ext uri="{FF2B5EF4-FFF2-40B4-BE49-F238E27FC236}">
                  <a16:creationId xmlns:a16="http://schemas.microsoft.com/office/drawing/2014/main" id="{6BCEE9E7-FA8E-45CD-9FFA-1A589DFE5059}"/>
                </a:ext>
              </a:extLst>
            </p:cNvPr>
            <p:cNvSpPr txBox="1"/>
            <p:nvPr/>
          </p:nvSpPr>
          <p:spPr>
            <a:xfrm>
              <a:off x="-1425312" y="3166182"/>
              <a:ext cx="54129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a:t>
              </a:r>
            </a:p>
          </p:txBody>
        </p:sp>
      </p:grpSp>
      <p:grpSp>
        <p:nvGrpSpPr>
          <p:cNvPr id="92" name="Group 91">
            <a:extLst>
              <a:ext uri="{FF2B5EF4-FFF2-40B4-BE49-F238E27FC236}">
                <a16:creationId xmlns:a16="http://schemas.microsoft.com/office/drawing/2014/main" id="{A90ED5D5-3B23-4447-B7BC-0A93376CEAB1}"/>
              </a:ext>
            </a:extLst>
          </p:cNvPr>
          <p:cNvGrpSpPr/>
          <p:nvPr/>
        </p:nvGrpSpPr>
        <p:grpSpPr>
          <a:xfrm>
            <a:off x="6759734" y="4417200"/>
            <a:ext cx="1449772" cy="1453586"/>
            <a:chOff x="11790825" y="4545821"/>
            <a:chExt cx="1420470" cy="1440000"/>
          </a:xfrm>
        </p:grpSpPr>
        <p:sp>
          <p:nvSpPr>
            <p:cNvPr id="93" name="Rounded Rectangle 64">
              <a:extLst>
                <a:ext uri="{FF2B5EF4-FFF2-40B4-BE49-F238E27FC236}">
                  <a16:creationId xmlns:a16="http://schemas.microsoft.com/office/drawing/2014/main" id="{AF7B57E7-843A-41F4-AA3B-7DFD9397DD05}"/>
                </a:ext>
              </a:extLst>
            </p:cNvPr>
            <p:cNvSpPr/>
            <p:nvPr/>
          </p:nvSpPr>
          <p:spPr>
            <a:xfrm>
              <a:off x="11790825" y="4545821"/>
              <a:ext cx="142047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4" name="TextBox 93">
              <a:extLst>
                <a:ext uri="{FF2B5EF4-FFF2-40B4-BE49-F238E27FC236}">
                  <a16:creationId xmlns:a16="http://schemas.microsoft.com/office/drawing/2014/main" id="{8434BF70-7837-471A-9B30-9BF26CA31956}"/>
                </a:ext>
              </a:extLst>
            </p:cNvPr>
            <p:cNvSpPr txBox="1"/>
            <p:nvPr/>
          </p:nvSpPr>
          <p:spPr>
            <a:xfrm>
              <a:off x="12248051" y="4903394"/>
              <a:ext cx="53017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a:t>
              </a:r>
            </a:p>
          </p:txBody>
        </p:sp>
      </p:grpSp>
      <p:sp>
        <p:nvSpPr>
          <p:cNvPr id="68" name="Rounded Rectangle 68">
            <a:extLst>
              <a:ext uri="{FF2B5EF4-FFF2-40B4-BE49-F238E27FC236}">
                <a16:creationId xmlns:a16="http://schemas.microsoft.com/office/drawing/2014/main" id="{B74A3FD6-0818-4419-95D2-00A5FCB599A9}"/>
              </a:ext>
            </a:extLst>
          </p:cNvPr>
          <p:cNvSpPr/>
          <p:nvPr/>
        </p:nvSpPr>
        <p:spPr>
          <a:xfrm>
            <a:off x="8272981" y="1339212"/>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79" name="TextBox 78">
            <a:extLst>
              <a:ext uri="{FF2B5EF4-FFF2-40B4-BE49-F238E27FC236}">
                <a16:creationId xmlns:a16="http://schemas.microsoft.com/office/drawing/2014/main" id="{3084FA72-F2A4-4916-80FC-0203193A9C26}"/>
              </a:ext>
            </a:extLst>
          </p:cNvPr>
          <p:cNvSpPr txBox="1"/>
          <p:nvPr/>
        </p:nvSpPr>
        <p:spPr>
          <a:xfrm>
            <a:off x="8293882" y="1842206"/>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school</a:t>
            </a:r>
          </a:p>
        </p:txBody>
      </p:sp>
      <p:sp>
        <p:nvSpPr>
          <p:cNvPr id="90" name="Rounded Rectangle 68">
            <a:extLst>
              <a:ext uri="{FF2B5EF4-FFF2-40B4-BE49-F238E27FC236}">
                <a16:creationId xmlns:a16="http://schemas.microsoft.com/office/drawing/2014/main" id="{C8A39625-8C96-4E47-BCD6-C29CB99142AD}"/>
              </a:ext>
            </a:extLst>
          </p:cNvPr>
          <p:cNvSpPr/>
          <p:nvPr/>
        </p:nvSpPr>
        <p:spPr>
          <a:xfrm>
            <a:off x="8297756" y="4423730"/>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1" name="TextBox 90">
            <a:extLst>
              <a:ext uri="{FF2B5EF4-FFF2-40B4-BE49-F238E27FC236}">
                <a16:creationId xmlns:a16="http://schemas.microsoft.com/office/drawing/2014/main" id="{A2C965DD-0BFA-4AC7-82A2-131706479068}"/>
              </a:ext>
            </a:extLst>
          </p:cNvPr>
          <p:cNvSpPr txBox="1"/>
          <p:nvPr/>
        </p:nvSpPr>
        <p:spPr>
          <a:xfrm>
            <a:off x="8321330" y="4995667"/>
            <a:ext cx="13928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with</a:t>
            </a:r>
          </a:p>
        </p:txBody>
      </p:sp>
      <p:grpSp>
        <p:nvGrpSpPr>
          <p:cNvPr id="95" name="Group 94">
            <a:extLst>
              <a:ext uri="{FF2B5EF4-FFF2-40B4-BE49-F238E27FC236}">
                <a16:creationId xmlns:a16="http://schemas.microsoft.com/office/drawing/2014/main" id="{1A3C5B94-BE6D-44D4-8FEA-CF510DF1E22D}"/>
              </a:ext>
            </a:extLst>
          </p:cNvPr>
          <p:cNvGrpSpPr/>
          <p:nvPr/>
        </p:nvGrpSpPr>
        <p:grpSpPr>
          <a:xfrm>
            <a:off x="8270307" y="1327478"/>
            <a:ext cx="1440000" cy="1460388"/>
            <a:chOff x="6817128" y="1461425"/>
            <a:chExt cx="1440000" cy="1440000"/>
          </a:xfrm>
        </p:grpSpPr>
        <p:sp>
          <p:nvSpPr>
            <p:cNvPr id="96" name="Rounded Rectangle 68">
              <a:extLst>
                <a:ext uri="{FF2B5EF4-FFF2-40B4-BE49-F238E27FC236}">
                  <a16:creationId xmlns:a16="http://schemas.microsoft.com/office/drawing/2014/main" id="{A9A52925-580A-4FC5-911F-01B0FCDCCF91}"/>
                </a:ext>
              </a:extLst>
            </p:cNvPr>
            <p:cNvSpPr/>
            <p:nvPr/>
          </p:nvSpPr>
          <p:spPr>
            <a:xfrm>
              <a:off x="6817128" y="1461425"/>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TextBox 96">
              <a:extLst>
                <a:ext uri="{FF2B5EF4-FFF2-40B4-BE49-F238E27FC236}">
                  <a16:creationId xmlns:a16="http://schemas.microsoft.com/office/drawing/2014/main" id="{320A5C5B-2CCB-4688-BE34-658F2986C4C6}"/>
                </a:ext>
              </a:extLst>
            </p:cNvPr>
            <p:cNvSpPr txBox="1"/>
            <p:nvPr/>
          </p:nvSpPr>
          <p:spPr>
            <a:xfrm>
              <a:off x="7298209" y="1792040"/>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E</a:t>
              </a:r>
            </a:p>
          </p:txBody>
        </p:sp>
      </p:grpSp>
      <p:grpSp>
        <p:nvGrpSpPr>
          <p:cNvPr id="98" name="Group 97">
            <a:extLst>
              <a:ext uri="{FF2B5EF4-FFF2-40B4-BE49-F238E27FC236}">
                <a16:creationId xmlns:a16="http://schemas.microsoft.com/office/drawing/2014/main" id="{0313EDD6-D367-4599-8319-2E63630A6BF3}"/>
              </a:ext>
            </a:extLst>
          </p:cNvPr>
          <p:cNvGrpSpPr/>
          <p:nvPr/>
        </p:nvGrpSpPr>
        <p:grpSpPr>
          <a:xfrm>
            <a:off x="8297756" y="4417200"/>
            <a:ext cx="1440000" cy="1460388"/>
            <a:chOff x="6817128" y="1461425"/>
            <a:chExt cx="1440000" cy="1440000"/>
          </a:xfrm>
        </p:grpSpPr>
        <p:sp>
          <p:nvSpPr>
            <p:cNvPr id="99" name="Rounded Rectangle 68">
              <a:extLst>
                <a:ext uri="{FF2B5EF4-FFF2-40B4-BE49-F238E27FC236}">
                  <a16:creationId xmlns:a16="http://schemas.microsoft.com/office/drawing/2014/main" id="{0CE0D3FE-F3C5-4110-9637-0C7312C355C1}"/>
                </a:ext>
              </a:extLst>
            </p:cNvPr>
            <p:cNvSpPr/>
            <p:nvPr/>
          </p:nvSpPr>
          <p:spPr>
            <a:xfrm>
              <a:off x="6817128" y="1461425"/>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0" name="TextBox 99">
              <a:extLst>
                <a:ext uri="{FF2B5EF4-FFF2-40B4-BE49-F238E27FC236}">
                  <a16:creationId xmlns:a16="http://schemas.microsoft.com/office/drawing/2014/main" id="{E52E0455-D630-484C-9351-B5DE7E4B036F}"/>
                </a:ext>
              </a:extLst>
            </p:cNvPr>
            <p:cNvSpPr txBox="1"/>
            <p:nvPr/>
          </p:nvSpPr>
          <p:spPr>
            <a:xfrm>
              <a:off x="7298209" y="1792040"/>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a:t>
              </a:r>
            </a:p>
          </p:txBody>
        </p:sp>
      </p:grpSp>
      <p:sp>
        <p:nvSpPr>
          <p:cNvPr id="5" name="Title 4">
            <a:extLst>
              <a:ext uri="{FF2B5EF4-FFF2-40B4-BE49-F238E27FC236}">
                <a16:creationId xmlns:a16="http://schemas.microsoft.com/office/drawing/2014/main" id="{4FDD1416-7F22-4B5D-A2B5-2F0370D12F0E}"/>
              </a:ext>
            </a:extLst>
          </p:cNvPr>
          <p:cNvSpPr>
            <a:spLocks noGrp="1"/>
          </p:cNvSpPr>
          <p:nvPr>
            <p:ph type="title"/>
          </p:nvPr>
        </p:nvSpPr>
        <p:spPr/>
        <p:txBody>
          <a:bodyPr>
            <a:normAutofit/>
          </a:bodyPr>
          <a:lstStyle/>
          <a:p>
            <a:r>
              <a:rPr lang="fr-FR" dirty="0"/>
              <a:t>Vocabulaire 1</a:t>
            </a:r>
          </a:p>
        </p:txBody>
      </p:sp>
      <p:sp>
        <p:nvSpPr>
          <p:cNvPr id="3" name="Rectangle 2">
            <a:hlinkClick r:id="" action="ppaction://noaction">
              <a:snd r:embed="rId3" name="7.1.2.3 Slide 11.wav"/>
            </a:hlinkClick>
          </p:cNvPr>
          <p:cNvSpPr/>
          <p:nvPr/>
        </p:nvSpPr>
        <p:spPr>
          <a:xfrm>
            <a:off x="390144" y="1475232"/>
            <a:ext cx="853440" cy="784570"/>
          </a:xfrm>
          <a:prstGeom prst="rect">
            <a:avLst/>
          </a:prstGeom>
          <a:solidFill>
            <a:srgbClr val="0055A4"/>
          </a:solidFill>
          <a:ln>
            <a:solidFill>
              <a:srgbClr val="10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Isosceles Triangle 3">
            <a:hlinkClick r:id="" action="ppaction://noaction">
              <a:snd r:embed="rId3" name="7.1.2.3 Slide 11.wav"/>
            </a:hlinkClick>
          </p:cNvPr>
          <p:cNvSpPr/>
          <p:nvPr/>
        </p:nvSpPr>
        <p:spPr>
          <a:xfrm rot="5400000">
            <a:off x="511506" y="1552218"/>
            <a:ext cx="653387" cy="614948"/>
          </a:xfrm>
          <a:prstGeom prst="triangle">
            <a:avLst/>
          </a:prstGeom>
          <a:solidFill>
            <a:srgbClr val="EA5F00"/>
          </a:solidFill>
          <a:ln>
            <a:solidFill>
              <a:srgbClr val="EA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ounded Rectangle 68">
            <a:extLst>
              <a:ext uri="{FF2B5EF4-FFF2-40B4-BE49-F238E27FC236}">
                <a16:creationId xmlns:a16="http://schemas.microsoft.com/office/drawing/2014/main" id="{0D68B888-62BC-45C1-A25D-D30A083DE1CC}"/>
              </a:ext>
            </a:extLst>
          </p:cNvPr>
          <p:cNvSpPr/>
          <p:nvPr/>
        </p:nvSpPr>
        <p:spPr>
          <a:xfrm>
            <a:off x="6759733" y="1339212"/>
            <a:ext cx="1440000" cy="1440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nvGrpSpPr>
          <p:cNvPr id="57" name="Group 56">
            <a:extLst>
              <a:ext uri="{FF2B5EF4-FFF2-40B4-BE49-F238E27FC236}">
                <a16:creationId xmlns:a16="http://schemas.microsoft.com/office/drawing/2014/main" id="{E7DABF62-6D15-448F-9E2F-F3C97050AF7A}"/>
              </a:ext>
            </a:extLst>
          </p:cNvPr>
          <p:cNvGrpSpPr/>
          <p:nvPr/>
        </p:nvGrpSpPr>
        <p:grpSpPr>
          <a:xfrm>
            <a:off x="6759735" y="1327478"/>
            <a:ext cx="1440000" cy="1460388"/>
            <a:chOff x="6817128" y="1461425"/>
            <a:chExt cx="1440000" cy="1440000"/>
          </a:xfrm>
        </p:grpSpPr>
        <p:sp>
          <p:nvSpPr>
            <p:cNvPr id="58" name="Rounded Rectangle 68">
              <a:extLst>
                <a:ext uri="{FF2B5EF4-FFF2-40B4-BE49-F238E27FC236}">
                  <a16:creationId xmlns:a16="http://schemas.microsoft.com/office/drawing/2014/main" id="{1533B3D9-18AF-4366-91B3-C09485657597}"/>
                </a:ext>
              </a:extLst>
            </p:cNvPr>
            <p:cNvSpPr/>
            <p:nvPr/>
          </p:nvSpPr>
          <p:spPr>
            <a:xfrm>
              <a:off x="6817128" y="1461425"/>
              <a:ext cx="1440000" cy="14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TextBox 58">
              <a:extLst>
                <a:ext uri="{FF2B5EF4-FFF2-40B4-BE49-F238E27FC236}">
                  <a16:creationId xmlns:a16="http://schemas.microsoft.com/office/drawing/2014/main" id="{A9DBBAB0-676C-4092-AA0A-BF566151260E}"/>
                </a:ext>
              </a:extLst>
            </p:cNvPr>
            <p:cNvSpPr txBox="1"/>
            <p:nvPr/>
          </p:nvSpPr>
          <p:spPr>
            <a:xfrm>
              <a:off x="7298209" y="1792040"/>
              <a:ext cx="5374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a:t>
              </a:r>
            </a:p>
          </p:txBody>
        </p:sp>
      </p:grpSp>
      <p:sp>
        <p:nvSpPr>
          <p:cNvPr id="8" name="Rounded Rectangle 46">
            <a:extLst>
              <a:ext uri="{FF2B5EF4-FFF2-40B4-BE49-F238E27FC236}">
                <a16:creationId xmlns:a16="http://schemas.microsoft.com/office/drawing/2014/main" id="{2CB14F67-3349-4977-ABD3-8CDC94BCF921}"/>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6838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9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8443" y="1495236"/>
            <a:ext cx="121920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Verbs are not just action words! They can mean things we can’t see or hear: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In English, you can add ‘-</a:t>
            </a: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ed</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or ‘-</a:t>
            </a: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ing</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to the end of verbs and put ‘to’ in front of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Verbs can have other verbs in front of them, e.g., ‘do’, ‘was’, ‘is’, ‘likes’ or ‘has’.</a:t>
            </a:r>
          </a:p>
        </p:txBody>
      </p:sp>
      <p:sp>
        <p:nvSpPr>
          <p:cNvPr id="16" name="TextBox 15">
            <a:extLst>
              <a:ext uri="{FF2B5EF4-FFF2-40B4-BE49-F238E27FC236}">
                <a16:creationId xmlns:a16="http://schemas.microsoft.com/office/drawing/2014/main" id="{F052688E-1319-455B-80B7-36B43AF99647}"/>
              </a:ext>
            </a:extLst>
          </p:cNvPr>
          <p:cNvSpPr txBox="1"/>
          <p:nvPr/>
        </p:nvSpPr>
        <p:spPr>
          <a:xfrm>
            <a:off x="7599771" y="2147060"/>
            <a:ext cx="100913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FF"/>
                </a:solidFill>
                <a:effectLst/>
                <a:uLnTx/>
                <a:uFillTx/>
                <a:latin typeface="Century Gothic" panose="020B0502020202020204" pitchFamily="34" charset="0"/>
                <a:ea typeface="+mn-ea"/>
                <a:cs typeface="+mn-cs"/>
              </a:rPr>
              <a:t>loves</a:t>
            </a:r>
          </a:p>
        </p:txBody>
      </p:sp>
      <p:sp>
        <p:nvSpPr>
          <p:cNvPr id="17" name="TextBox 16">
            <a:extLst>
              <a:ext uri="{FF2B5EF4-FFF2-40B4-BE49-F238E27FC236}">
                <a16:creationId xmlns:a16="http://schemas.microsoft.com/office/drawing/2014/main" id="{37E60037-0105-4942-8E73-FC9C18DABF19}"/>
              </a:ext>
            </a:extLst>
          </p:cNvPr>
          <p:cNvSpPr txBox="1"/>
          <p:nvPr/>
        </p:nvSpPr>
        <p:spPr>
          <a:xfrm>
            <a:off x="2543459" y="2147059"/>
            <a:ext cx="11462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studies</a:t>
            </a:r>
          </a:p>
        </p:txBody>
      </p:sp>
      <p:sp>
        <p:nvSpPr>
          <p:cNvPr id="18" name="TextBox 17">
            <a:extLst>
              <a:ext uri="{FF2B5EF4-FFF2-40B4-BE49-F238E27FC236}">
                <a16:creationId xmlns:a16="http://schemas.microsoft.com/office/drawing/2014/main" id="{BCE5E3FD-431D-44F0-9614-459B7047CA88}"/>
              </a:ext>
            </a:extLst>
          </p:cNvPr>
          <p:cNvSpPr txBox="1"/>
          <p:nvPr/>
        </p:nvSpPr>
        <p:spPr>
          <a:xfrm>
            <a:off x="3689737" y="2147060"/>
            <a:ext cx="9581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likes</a:t>
            </a:r>
          </a:p>
        </p:txBody>
      </p:sp>
      <p:sp>
        <p:nvSpPr>
          <p:cNvPr id="19" name="TextBox 18">
            <a:extLst>
              <a:ext uri="{FF2B5EF4-FFF2-40B4-BE49-F238E27FC236}">
                <a16:creationId xmlns:a16="http://schemas.microsoft.com/office/drawing/2014/main" id="{5E74F11F-AA69-4649-B2BA-87CB80E293EB}"/>
              </a:ext>
            </a:extLst>
          </p:cNvPr>
          <p:cNvSpPr txBox="1"/>
          <p:nvPr/>
        </p:nvSpPr>
        <p:spPr>
          <a:xfrm>
            <a:off x="8608905" y="2147060"/>
            <a:ext cx="11696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speaks</a:t>
            </a:r>
          </a:p>
        </p:txBody>
      </p:sp>
      <p:sp>
        <p:nvSpPr>
          <p:cNvPr id="22" name="TextBox 21">
            <a:extLst>
              <a:ext uri="{FF2B5EF4-FFF2-40B4-BE49-F238E27FC236}">
                <a16:creationId xmlns:a16="http://schemas.microsoft.com/office/drawing/2014/main" id="{3EC4BD8D-99F2-4F4F-8066-8ED5FB167270}"/>
              </a:ext>
            </a:extLst>
          </p:cNvPr>
          <p:cNvSpPr txBox="1"/>
          <p:nvPr/>
        </p:nvSpPr>
        <p:spPr>
          <a:xfrm>
            <a:off x="4699106" y="2147059"/>
            <a:ext cx="279378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girl ___ French. </a:t>
            </a:r>
          </a:p>
        </p:txBody>
      </p:sp>
      <p:sp>
        <p:nvSpPr>
          <p:cNvPr id="25" name="TextBox 24">
            <a:extLst>
              <a:ext uri="{FF2B5EF4-FFF2-40B4-BE49-F238E27FC236}">
                <a16:creationId xmlns:a16="http://schemas.microsoft.com/office/drawing/2014/main" id="{41FFA6E2-B79D-46C4-A2F7-0BEC3A397B68}"/>
              </a:ext>
            </a:extLst>
          </p:cNvPr>
          <p:cNvSpPr txBox="1"/>
          <p:nvPr/>
        </p:nvSpPr>
        <p:spPr>
          <a:xfrm>
            <a:off x="3009208" y="3725153"/>
            <a:ext cx="6425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be</a:t>
            </a:r>
          </a:p>
        </p:txBody>
      </p:sp>
      <p:sp>
        <p:nvSpPr>
          <p:cNvPr id="26" name="TextBox 25">
            <a:extLst>
              <a:ext uri="{FF2B5EF4-FFF2-40B4-BE49-F238E27FC236}">
                <a16:creationId xmlns:a16="http://schemas.microsoft.com/office/drawing/2014/main" id="{2A4FC66E-7455-419F-BC03-BE75964DF03D}"/>
              </a:ext>
            </a:extLst>
          </p:cNvPr>
          <p:cNvSpPr txBox="1"/>
          <p:nvPr/>
        </p:nvSpPr>
        <p:spPr>
          <a:xfrm>
            <a:off x="3723840" y="3725152"/>
            <a:ext cx="10091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FF"/>
                </a:solidFill>
                <a:effectLst/>
                <a:uLnTx/>
                <a:uFillTx/>
                <a:latin typeface="Century Gothic" panose="020B0502020202020204" pitchFamily="34" charset="0"/>
                <a:ea typeface="+mn-ea"/>
                <a:cs typeface="+mn-cs"/>
              </a:rPr>
              <a:t>have</a:t>
            </a:r>
          </a:p>
        </p:txBody>
      </p:sp>
      <p:sp>
        <p:nvSpPr>
          <p:cNvPr id="27" name="TextBox 26">
            <a:extLst>
              <a:ext uri="{FF2B5EF4-FFF2-40B4-BE49-F238E27FC236}">
                <a16:creationId xmlns:a16="http://schemas.microsoft.com/office/drawing/2014/main" id="{7FD9A9B5-6041-4BFE-B0AB-FFAF9A812FEC}"/>
              </a:ext>
            </a:extLst>
          </p:cNvPr>
          <p:cNvSpPr txBox="1"/>
          <p:nvPr/>
        </p:nvSpPr>
        <p:spPr>
          <a:xfrm>
            <a:off x="4732975" y="3725148"/>
            <a:ext cx="10091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want</a:t>
            </a:r>
          </a:p>
        </p:txBody>
      </p:sp>
      <p:sp>
        <p:nvSpPr>
          <p:cNvPr id="28" name="TextBox 27">
            <a:extLst>
              <a:ext uri="{FF2B5EF4-FFF2-40B4-BE49-F238E27FC236}">
                <a16:creationId xmlns:a16="http://schemas.microsoft.com/office/drawing/2014/main" id="{037A8D72-1E61-46E1-B811-D183BA78DE11}"/>
              </a:ext>
            </a:extLst>
          </p:cNvPr>
          <p:cNvSpPr txBox="1"/>
          <p:nvPr/>
        </p:nvSpPr>
        <p:spPr>
          <a:xfrm>
            <a:off x="5746229" y="3725149"/>
            <a:ext cx="6507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get</a:t>
            </a:r>
          </a:p>
        </p:txBody>
      </p:sp>
      <p:sp>
        <p:nvSpPr>
          <p:cNvPr id="29" name="TextBox 28">
            <a:extLst>
              <a:ext uri="{FF2B5EF4-FFF2-40B4-BE49-F238E27FC236}">
                <a16:creationId xmlns:a16="http://schemas.microsoft.com/office/drawing/2014/main" id="{9D14255D-56A6-44C1-A8F0-D9D54BF3F230}"/>
              </a:ext>
            </a:extLst>
          </p:cNvPr>
          <p:cNvSpPr txBox="1"/>
          <p:nvPr/>
        </p:nvSpPr>
        <p:spPr>
          <a:xfrm>
            <a:off x="6539123" y="3725149"/>
            <a:ext cx="13798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become</a:t>
            </a:r>
          </a:p>
        </p:txBody>
      </p:sp>
      <p:sp>
        <p:nvSpPr>
          <p:cNvPr id="30" name="TextBox 29">
            <a:extLst>
              <a:ext uri="{FF2B5EF4-FFF2-40B4-BE49-F238E27FC236}">
                <a16:creationId xmlns:a16="http://schemas.microsoft.com/office/drawing/2014/main" id="{E03518E7-5508-440E-96DF-5E66C84F3C05}"/>
              </a:ext>
            </a:extLst>
          </p:cNvPr>
          <p:cNvSpPr txBox="1"/>
          <p:nvPr/>
        </p:nvSpPr>
        <p:spPr>
          <a:xfrm>
            <a:off x="7918959" y="3725148"/>
            <a:ext cx="13798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happen</a:t>
            </a:r>
          </a:p>
        </p:txBody>
      </p:sp>
      <p:sp>
        <p:nvSpPr>
          <p:cNvPr id="31" name="Title 3">
            <a:extLst>
              <a:ext uri="{FF2B5EF4-FFF2-40B4-BE49-F238E27FC236}">
                <a16:creationId xmlns:a16="http://schemas.microsoft.com/office/drawing/2014/main" id="{E60E458D-AD10-46B2-A25E-B328ADB3D07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Le </a:t>
            </a: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verbe</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32" name="Rounded Rectangle 46">
            <a:extLst>
              <a:ext uri="{FF2B5EF4-FFF2-40B4-BE49-F238E27FC236}">
                <a16:creationId xmlns:a16="http://schemas.microsoft.com/office/drawing/2014/main" id="{6C14256E-DB76-47DF-89B8-B49206D26A26}"/>
              </a:ext>
            </a:extLst>
          </p:cNvPr>
          <p:cNvSpPr/>
          <p:nvPr/>
        </p:nvSpPr>
        <p:spPr>
          <a:xfrm>
            <a:off x="10033687" y="249870"/>
            <a:ext cx="1876234"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168443" y="1399972"/>
            <a:ext cx="9130352"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Verbs tell you how two nouns relate to each other.</a:t>
            </a:r>
          </a:p>
        </p:txBody>
      </p:sp>
      <p:sp>
        <p:nvSpPr>
          <p:cNvPr id="5" name="Title 4">
            <a:extLst>
              <a:ext uri="{FF2B5EF4-FFF2-40B4-BE49-F238E27FC236}">
                <a16:creationId xmlns:a16="http://schemas.microsoft.com/office/drawing/2014/main" id="{CA8E98AA-6096-49C0-965A-D3F59EAE71C0}"/>
              </a:ext>
            </a:extLst>
          </p:cNvPr>
          <p:cNvSpPr>
            <a:spLocks noGrp="1"/>
          </p:cNvSpPr>
          <p:nvPr>
            <p:ph type="title"/>
          </p:nvPr>
        </p:nvSpPr>
        <p:spPr/>
        <p:txBody>
          <a:bodyPr/>
          <a:lstStyle/>
          <a:p>
            <a:r>
              <a:rPr lang="en-GB" dirty="0"/>
              <a:t>Le </a:t>
            </a:r>
            <a:r>
              <a:rPr lang="en-GB" dirty="0" err="1"/>
              <a:t>verbe</a:t>
            </a:r>
            <a:endParaRPr lang="en-GB" dirty="0"/>
          </a:p>
        </p:txBody>
      </p:sp>
    </p:spTree>
    <p:extLst>
      <p:ext uri="{BB962C8B-B14F-4D97-AF65-F5344CB8AC3E}">
        <p14:creationId xmlns:p14="http://schemas.microsoft.com/office/powerpoint/2010/main" val="282233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2" grpId="0"/>
      <p:bldP spid="25" grpId="0"/>
      <p:bldP spid="26" grpId="0"/>
      <p:bldP spid="27" grpId="0"/>
      <p:bldP spid="28" grpId="0"/>
      <p:bldP spid="29" grpId="0"/>
      <p:bldP spid="30"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2489" y="1470094"/>
            <a:ext cx="11697432" cy="4407938"/>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George plays computer games for three hours every day.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Helen loves detective stories.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Everyone thinks that it is great.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He never really liked fizzy drinks.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What kind of taste do you detect?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Making myself do sport is my ambition this year! </a:t>
            </a:r>
          </a:p>
        </p:txBody>
      </p:sp>
      <p:sp>
        <p:nvSpPr>
          <p:cNvPr id="20" name="TextBox 19"/>
          <p:cNvSpPr txBox="1"/>
          <p:nvPr/>
        </p:nvSpPr>
        <p:spPr>
          <a:xfrm>
            <a:off x="208996" y="1733282"/>
            <a:ext cx="1160409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1. George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plays</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computer games for three hours every day.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play]</a:t>
            </a:r>
            <a:endParaRPr kumimoji="0" lang="en-GB" sz="2400" b="1" i="0" u="none" strike="noStrike" kern="1200" cap="none" spc="0" normalizeH="0" baseline="0" noProof="0" dirty="0">
              <a:ln>
                <a:noFill/>
              </a:ln>
              <a:solidFill>
                <a:srgbClr val="EA5F00"/>
              </a:solidFill>
              <a:effectLst/>
              <a:uLnTx/>
              <a:uFillTx/>
              <a:latin typeface="Tw Cen MT" panose="020B0602020104020603"/>
              <a:ea typeface="+mn-ea"/>
              <a:cs typeface="+mn-cs"/>
            </a:endParaRPr>
          </a:p>
        </p:txBody>
      </p:sp>
      <p:sp>
        <p:nvSpPr>
          <p:cNvPr id="47" name="TextBox 46"/>
          <p:cNvSpPr txBox="1"/>
          <p:nvPr/>
        </p:nvSpPr>
        <p:spPr>
          <a:xfrm>
            <a:off x="208996" y="2474427"/>
            <a:ext cx="1160409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2. Helen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loves</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detective stories.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love]</a:t>
            </a:r>
            <a:endParaRPr kumimoji="0" lang="en-GB" sz="2400" b="1" i="0" u="none" strike="noStrike" kern="1200" cap="none" spc="0" normalizeH="0" baseline="0" noProof="0" dirty="0">
              <a:ln>
                <a:noFill/>
              </a:ln>
              <a:solidFill>
                <a:srgbClr val="EA5F00"/>
              </a:solidFill>
              <a:effectLst/>
              <a:uLnTx/>
              <a:uFillTx/>
              <a:latin typeface="Tw Cen MT" panose="020B0602020104020603"/>
              <a:ea typeface="+mn-ea"/>
              <a:cs typeface="+mn-cs"/>
            </a:endParaRPr>
          </a:p>
        </p:txBody>
      </p:sp>
      <p:sp>
        <p:nvSpPr>
          <p:cNvPr id="66" name="TextBox 65"/>
          <p:cNvSpPr txBox="1"/>
          <p:nvPr/>
        </p:nvSpPr>
        <p:spPr>
          <a:xfrm>
            <a:off x="208996" y="3198167"/>
            <a:ext cx="1160409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3. Everyone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thinks</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that it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is</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great.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think, to be]</a:t>
            </a:r>
            <a:endParaRPr kumimoji="0" lang="en-GB" sz="2400" b="1" i="0" u="none" strike="noStrike" kern="1200" cap="none" spc="0" normalizeH="0" baseline="0" noProof="0" dirty="0">
              <a:ln>
                <a:noFill/>
              </a:ln>
              <a:solidFill>
                <a:srgbClr val="EA5F00"/>
              </a:solidFill>
              <a:effectLst/>
              <a:uLnTx/>
              <a:uFillTx/>
              <a:latin typeface="Tw Cen MT" panose="020B0602020104020603"/>
              <a:ea typeface="+mn-ea"/>
              <a:cs typeface="+mn-cs"/>
            </a:endParaRPr>
          </a:p>
        </p:txBody>
      </p:sp>
      <p:sp>
        <p:nvSpPr>
          <p:cNvPr id="69" name="TextBox 68"/>
          <p:cNvSpPr txBox="1"/>
          <p:nvPr/>
        </p:nvSpPr>
        <p:spPr>
          <a:xfrm>
            <a:off x="208996" y="3921907"/>
            <a:ext cx="1160409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4. He never really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liked</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fizzy drinks.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like]</a:t>
            </a:r>
            <a:endParaRPr kumimoji="0" lang="en-GB" sz="2400" b="1" i="0" u="none" strike="noStrike" kern="1200" cap="none" spc="0" normalizeH="0" baseline="0" noProof="0" dirty="0">
              <a:ln>
                <a:noFill/>
              </a:ln>
              <a:solidFill>
                <a:srgbClr val="EA5F00"/>
              </a:solidFill>
              <a:effectLst/>
              <a:uLnTx/>
              <a:uFillTx/>
              <a:latin typeface="Tw Cen MT" panose="020B0602020104020603"/>
              <a:ea typeface="+mn-ea"/>
              <a:cs typeface="+mn-cs"/>
            </a:endParaRPr>
          </a:p>
        </p:txBody>
      </p:sp>
      <p:sp>
        <p:nvSpPr>
          <p:cNvPr id="78" name="TextBox 77"/>
          <p:cNvSpPr txBox="1"/>
          <p:nvPr/>
        </p:nvSpPr>
        <p:spPr>
          <a:xfrm>
            <a:off x="208995" y="4620906"/>
            <a:ext cx="1160409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5. What kind of taste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do</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you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detect</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do, to detect]</a:t>
            </a:r>
            <a:endParaRPr kumimoji="0" lang="en-GB" sz="24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81" name="TextBox 80"/>
          <p:cNvSpPr txBox="1"/>
          <p:nvPr/>
        </p:nvSpPr>
        <p:spPr>
          <a:xfrm>
            <a:off x="208994" y="5387906"/>
            <a:ext cx="1160409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6.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Making</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myself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do</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sport</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is</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my ambition this year!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[to make, to do, to be]</a:t>
            </a:r>
            <a:endParaRPr kumimoji="0" lang="en-GB" sz="24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6" name="Title 5">
            <a:extLst>
              <a:ext uri="{FF2B5EF4-FFF2-40B4-BE49-F238E27FC236}">
                <a16:creationId xmlns:a16="http://schemas.microsoft.com/office/drawing/2014/main" id="{85D1CB8D-EB11-47A3-AC7D-5CCBBFE29FF8}"/>
              </a:ext>
            </a:extLst>
          </p:cNvPr>
          <p:cNvSpPr>
            <a:spLocks noGrp="1"/>
          </p:cNvSpPr>
          <p:nvPr>
            <p:ph type="title"/>
          </p:nvPr>
        </p:nvSpPr>
        <p:spPr/>
        <p:txBody>
          <a:bodyPr>
            <a:normAutofit/>
          </a:bodyPr>
          <a:lstStyle/>
          <a:p>
            <a:r>
              <a:rPr lang="fr-FR" dirty="0"/>
              <a:t>Trouve le verbe !</a:t>
            </a:r>
          </a:p>
        </p:txBody>
      </p:sp>
      <p:sp>
        <p:nvSpPr>
          <p:cNvPr id="22" name="Rounded Rectangle 46">
            <a:extLst>
              <a:ext uri="{FF2B5EF4-FFF2-40B4-BE49-F238E27FC236}">
                <a16:creationId xmlns:a16="http://schemas.microsoft.com/office/drawing/2014/main" id="{57C7C9AA-9170-46F8-B05D-0195E6A08008}"/>
              </a:ext>
            </a:extLst>
          </p:cNvPr>
          <p:cNvSpPr/>
          <p:nvPr/>
        </p:nvSpPr>
        <p:spPr>
          <a:xfrm>
            <a:off x="10033687" y="249870"/>
            <a:ext cx="1876234"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161426B5-1EB0-4528-81C8-636FE242F2F0}"/>
              </a:ext>
            </a:extLst>
          </p:cNvPr>
          <p:cNvSpPr txBox="1"/>
          <p:nvPr/>
        </p:nvSpPr>
        <p:spPr>
          <a:xfrm>
            <a:off x="4956313" y="249870"/>
            <a:ext cx="4698475" cy="830997"/>
          </a:xfrm>
          <a:prstGeom prst="rect">
            <a:avLst/>
          </a:prstGeom>
          <a:noFill/>
          <a:ln>
            <a:solidFill>
              <a:srgbClr val="105076"/>
            </a:solidFill>
          </a:ln>
        </p:spPr>
        <p:txBody>
          <a:bodyPr wrap="square" rtlCol="0">
            <a:spAutoFit/>
          </a:bodyPr>
          <a:lstStyle/>
          <a:p>
            <a:pPr algn="ctr"/>
            <a:r>
              <a:rPr lang="en-GB" sz="2400" dirty="0">
                <a:solidFill>
                  <a:srgbClr val="002060"/>
                </a:solidFill>
                <a:latin typeface="Century Gothic" panose="020B0502020202020204" pitchFamily="34" charset="0"/>
              </a:rPr>
              <a:t>Identify the </a:t>
            </a:r>
            <a:r>
              <a:rPr lang="en-GB" sz="2400" b="1" dirty="0">
                <a:solidFill>
                  <a:srgbClr val="002060"/>
                </a:solidFill>
                <a:latin typeface="Century Gothic" panose="020B0502020202020204" pitchFamily="34" charset="0"/>
              </a:rPr>
              <a:t>verb </a:t>
            </a:r>
            <a:r>
              <a:rPr lang="en-GB" sz="2400" dirty="0">
                <a:solidFill>
                  <a:srgbClr val="002060"/>
                </a:solidFill>
                <a:latin typeface="Century Gothic" panose="020B0502020202020204" pitchFamily="34" charset="0"/>
              </a:rPr>
              <a:t>or </a:t>
            </a:r>
            <a:r>
              <a:rPr lang="en-GB" sz="2400" b="1" dirty="0">
                <a:solidFill>
                  <a:srgbClr val="002060"/>
                </a:solidFill>
                <a:latin typeface="Century Gothic" panose="020B0502020202020204" pitchFamily="34" charset="0"/>
              </a:rPr>
              <a:t>verbs </a:t>
            </a:r>
            <a:r>
              <a:rPr lang="en-GB" sz="2400" dirty="0">
                <a:solidFill>
                  <a:srgbClr val="002060"/>
                </a:solidFill>
                <a:latin typeface="Century Gothic" panose="020B0502020202020204" pitchFamily="34" charset="0"/>
              </a:rPr>
              <a:t>in these sentences.</a:t>
            </a:r>
          </a:p>
        </p:txBody>
      </p:sp>
    </p:spTree>
    <p:extLst>
      <p:ext uri="{BB962C8B-B14F-4D97-AF65-F5344CB8AC3E}">
        <p14:creationId xmlns:p14="http://schemas.microsoft.com/office/powerpoint/2010/main" val="288589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7" grpId="0" animBg="1"/>
      <p:bldP spid="66" grpId="0" animBg="1"/>
      <p:bldP spid="69" grpId="0" animBg="1"/>
      <p:bldP spid="78" grpId="0" animBg="1"/>
      <p:bldP spid="8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a:solidFill>
                  <a:srgbClr val="1E4E79"/>
                </a:solidFill>
              </a:rPr>
              <a:t>aimer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like |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[likes | is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7" descr="A blue circle with a white and blue thumb up symbol&#10;&#10;Description automatically generated">
            <a:extLst>
              <a:ext uri="{FF2B5EF4-FFF2-40B4-BE49-F238E27FC236}">
                <a16:creationId xmlns:a16="http://schemas.microsoft.com/office/drawing/2014/main" id="{98613E91-5C3E-48BC-B770-7047230CE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9010" y="192883"/>
            <a:ext cx="1542911" cy="1512980"/>
          </a:xfrm>
          <a:prstGeom prst="rect">
            <a:avLst/>
          </a:prstGeom>
        </p:spPr>
      </p:pic>
    </p:spTree>
    <p:extLst>
      <p:ext uri="{BB962C8B-B14F-4D97-AF65-F5344CB8AC3E}">
        <p14:creationId xmlns:p14="http://schemas.microsoft.com/office/powerpoint/2010/main" val="22010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aimer.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ime.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aimer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like |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5" name="Google Shape;65;p12" descr="question mark action button">
            <a:hlinkClick r:id="" action="ppaction://noaction">
              <a:snd r:embed="rId4" name="aime.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[likes | is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 name="Google Shape;62;p12" descr="question mark action button">
            <a:hlinkClick r:id="" action="ppaction://noaction">
              <a:snd r:embed="rId3" name="aime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09977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ai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aim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aime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[likes | is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aime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a:t>
            </a:r>
            <a:r>
              <a:rPr kumimoji="0" lang="en-GB" sz="60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professeur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590225" y="5166000"/>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likes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liking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teacher.]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7856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aim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il aime le professeu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a:solidFill>
                  <a:srgbClr val="1E4E79"/>
                </a:solidFill>
              </a:rPr>
              <a:t>aimer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like |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Aimer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professeur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bon.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3177379" y="5105831"/>
            <a:ext cx="583723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i="0" u="none" strike="noStrike" kern="0" cap="none" spc="0" normalizeH="0" baseline="0" noProof="0" dirty="0">
                <a:ln>
                  <a:noFill/>
                </a:ln>
                <a:solidFill>
                  <a:srgbClr val="105076"/>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Liking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the teacher</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is good</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046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ai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aimer le professeur est bo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091C3-B480-5040-B5E1-E765BC4F2C83}"/>
              </a:ext>
            </a:extLst>
          </p:cNvPr>
          <p:cNvSpPr>
            <a:spLocks noGrp="1"/>
          </p:cNvSpPr>
          <p:nvPr>
            <p:ph type="title"/>
          </p:nvPr>
        </p:nvSpPr>
        <p:spPr>
          <a:xfrm>
            <a:off x="0" y="-396068"/>
            <a:ext cx="3457575" cy="3314699"/>
          </a:xfrm>
        </p:spPr>
        <p:txBody>
          <a:bodyPr>
            <a:normAutofit fontScale="90000"/>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pic>
        <p:nvPicPr>
          <p:cNvPr id="4" name="Picture 3" descr="a 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123" y="1468283"/>
            <a:ext cx="2719591" cy="2832906"/>
          </a:xfrm>
          <a:prstGeom prst="rect">
            <a:avLst/>
          </a:prstGeom>
        </p:spPr>
      </p:pic>
      <p:sp>
        <p:nvSpPr>
          <p:cNvPr id="3" name="TextBox 2"/>
          <p:cNvSpPr txBox="1"/>
          <p:nvPr/>
        </p:nvSpPr>
        <p:spPr>
          <a:xfrm>
            <a:off x="4653137" y="4301189"/>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51725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 vra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ai vr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aim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aime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[likes | is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4" name="Google Shape;94;p15" descr="question mark action button">
            <a:hlinkClick r:id="" action="ppaction://noaction">
              <a:snd r:embed="rId4" name="il aime le professeur.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Il           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professeur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2843639" y="4039200"/>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aime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likes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liking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 teacher.]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748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aim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il aime le professeu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like | liking]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3" name="Google Shape;103;p16" descr="question mark action button">
            <a:hlinkClick r:id="" action="ppaction://noaction">
              <a:snd r:embed="rId3" name="aim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aimer</a:t>
            </a:r>
            <a:endParaRPr sz="11500" dirty="0"/>
          </a:p>
        </p:txBody>
      </p:sp>
      <p:sp>
        <p:nvSpPr>
          <p:cNvPr id="106" name="Google Shape;106;p16" descr="question mark action button">
            <a:hlinkClick r:id="" action="ppaction://noaction">
              <a:snd r:embed="rId4" name="aimer le professeur est bon.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3477126" y="4039200"/>
            <a:ext cx="7571874"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professeur</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bon.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8" name="Google Shape;108;p16"/>
          <p:cNvSpPr/>
          <p:nvPr/>
        </p:nvSpPr>
        <p:spPr>
          <a:xfrm>
            <a:off x="1307438" y="3961565"/>
            <a:ext cx="2622885"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Aimer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lang="en-GB" sz="3200" kern="0" dirty="0">
                <a:solidFill>
                  <a:srgbClr val="105076"/>
                </a:solidFill>
                <a:latin typeface="Century Gothic"/>
                <a:ea typeface="Century Gothic"/>
                <a:cs typeface="Century Gothic"/>
                <a:sym typeface="Century Gothic"/>
              </a:rPr>
              <a:t>[</a:t>
            </a:r>
            <a:r>
              <a:rPr lang="en-GB" sz="3200" b="1" kern="0" dirty="0">
                <a:solidFill>
                  <a:srgbClr val="ED7D31"/>
                </a:solidFill>
                <a:latin typeface="Century Gothic"/>
                <a:ea typeface="Century Gothic"/>
                <a:cs typeface="Century Gothic"/>
                <a:sym typeface="Century Gothic"/>
              </a:rPr>
              <a:t>Liking</a:t>
            </a:r>
            <a:r>
              <a:rPr lang="en-GB" sz="3200" kern="0" dirty="0">
                <a:solidFill>
                  <a:srgbClr val="1E4E79"/>
                </a:solidFill>
                <a:latin typeface="Century Gothic"/>
                <a:ea typeface="Century Gothic"/>
                <a:cs typeface="Century Gothic"/>
                <a:sym typeface="Century Gothic"/>
              </a:rPr>
              <a:t> the teacher is good.]</a:t>
            </a:r>
            <a:endParaRPr lang="en-GB" sz="1400" kern="0" dirty="0">
              <a:solidFill>
                <a:srgbClr val="000000"/>
              </a:solidFill>
              <a:latin typeface="Arial"/>
              <a:cs typeface="Arial"/>
              <a:sym typeface="Arial"/>
            </a:endParaRPr>
          </a:p>
        </p:txBody>
      </p:sp>
    </p:spTree>
    <p:extLst>
      <p:ext uri="{BB962C8B-B14F-4D97-AF65-F5344CB8AC3E}">
        <p14:creationId xmlns:p14="http://schemas.microsoft.com/office/powerpoint/2010/main" val="149941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ai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aimer le professeur est bo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036" y="1212565"/>
            <a:ext cx="11802317"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In French, </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regular</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verb endings change</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to </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match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10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10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Sometimes, this happens in English too.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5A93EC28-0F94-4DAE-9CF6-335A95A2B896}"/>
              </a:ext>
            </a:extLst>
          </p:cNvPr>
          <p:cNvSpPr txBox="1"/>
          <p:nvPr/>
        </p:nvSpPr>
        <p:spPr>
          <a:xfrm>
            <a:off x="300035" y="2192715"/>
            <a:ext cx="49990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port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uniforme</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14" name="TextBox 13">
            <a:extLst>
              <a:ext uri="{FF2B5EF4-FFF2-40B4-BE49-F238E27FC236}">
                <a16:creationId xmlns:a16="http://schemas.microsoft.com/office/drawing/2014/main" id="{5A93EC28-0F94-4DAE-9CF6-335A95A2B896}"/>
              </a:ext>
            </a:extLst>
          </p:cNvPr>
          <p:cNvSpPr txBox="1"/>
          <p:nvPr/>
        </p:nvSpPr>
        <p:spPr>
          <a:xfrm>
            <a:off x="4248896" y="2198928"/>
            <a:ext cx="5287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port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uniforme</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16" name="TextBox 15">
            <a:extLst>
              <a:ext uri="{FF2B5EF4-FFF2-40B4-BE49-F238E27FC236}">
                <a16:creationId xmlns:a16="http://schemas.microsoft.com/office/drawing/2014/main" id="{5A93EC28-0F94-4DAE-9CF6-335A95A2B896}"/>
              </a:ext>
            </a:extLst>
          </p:cNvPr>
          <p:cNvSpPr txBox="1"/>
          <p:nvPr/>
        </p:nvSpPr>
        <p:spPr>
          <a:xfrm>
            <a:off x="8262949" y="2198928"/>
            <a:ext cx="5287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Elle </a:t>
            </a: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port</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uniforme</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17" name="TextBox 16">
            <a:extLst>
              <a:ext uri="{FF2B5EF4-FFF2-40B4-BE49-F238E27FC236}">
                <a16:creationId xmlns:a16="http://schemas.microsoft.com/office/drawing/2014/main" id="{5A93EC28-0F94-4DAE-9CF6-335A95A2B896}"/>
              </a:ext>
            </a:extLst>
          </p:cNvPr>
          <p:cNvSpPr txBox="1"/>
          <p:nvPr/>
        </p:nvSpPr>
        <p:spPr>
          <a:xfrm>
            <a:off x="300035" y="3393291"/>
            <a:ext cx="49990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 wear a uniform. </a:t>
            </a:r>
          </a:p>
        </p:txBody>
      </p:sp>
      <p:sp>
        <p:nvSpPr>
          <p:cNvPr id="19" name="TextBox 18">
            <a:extLst>
              <a:ext uri="{FF2B5EF4-FFF2-40B4-BE49-F238E27FC236}">
                <a16:creationId xmlns:a16="http://schemas.microsoft.com/office/drawing/2014/main" id="{5A93EC28-0F94-4DAE-9CF6-335A95A2B896}"/>
              </a:ext>
            </a:extLst>
          </p:cNvPr>
          <p:cNvSpPr txBox="1"/>
          <p:nvPr/>
        </p:nvSpPr>
        <p:spPr>
          <a:xfrm>
            <a:off x="4169666" y="3386242"/>
            <a:ext cx="5287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You wear a uniform. </a:t>
            </a:r>
          </a:p>
        </p:txBody>
      </p:sp>
      <p:sp>
        <p:nvSpPr>
          <p:cNvPr id="22" name="TextBox 21">
            <a:extLst>
              <a:ext uri="{FF2B5EF4-FFF2-40B4-BE49-F238E27FC236}">
                <a16:creationId xmlns:a16="http://schemas.microsoft.com/office/drawing/2014/main" id="{5A93EC28-0F94-4DAE-9CF6-335A95A2B896}"/>
              </a:ext>
            </a:extLst>
          </p:cNvPr>
          <p:cNvSpPr txBox="1"/>
          <p:nvPr/>
        </p:nvSpPr>
        <p:spPr>
          <a:xfrm>
            <a:off x="8295548" y="3386242"/>
            <a:ext cx="52879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She wear</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 uniform. </a:t>
            </a:r>
          </a:p>
        </p:txBody>
      </p:sp>
      <p:pic>
        <p:nvPicPr>
          <p:cNvPr id="1026" name="Picture 2" descr="Police Officer, Female, Police, Woman, Blue, Unif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6616" y="249870"/>
            <a:ext cx="985656" cy="197131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F479D939-F541-4E88-BEB2-F04F59EE4978}"/>
              </a:ext>
            </a:extLst>
          </p:cNvPr>
          <p:cNvSpPr>
            <a:spLocks noGrp="1"/>
          </p:cNvSpPr>
          <p:nvPr>
            <p:ph type="title"/>
          </p:nvPr>
        </p:nvSpPr>
        <p:spPr/>
        <p:txBody>
          <a:bodyPr>
            <a:normAutofit/>
          </a:bodyPr>
          <a:lstStyle/>
          <a:p>
            <a:r>
              <a:rPr lang="fr-FR" sz="2400" dirty="0"/>
              <a:t>Regular –ER </a:t>
            </a:r>
            <a:r>
              <a:rPr lang="fr-FR" sz="2400" dirty="0" err="1"/>
              <a:t>verbs</a:t>
            </a:r>
            <a:endParaRPr lang="fr-FR" sz="2400" dirty="0"/>
          </a:p>
        </p:txBody>
      </p:sp>
      <p:sp>
        <p:nvSpPr>
          <p:cNvPr id="28" name="Rounded Rectangle 46">
            <a:extLst>
              <a:ext uri="{FF2B5EF4-FFF2-40B4-BE49-F238E27FC236}">
                <a16:creationId xmlns:a16="http://schemas.microsoft.com/office/drawing/2014/main" id="{E23A78F7-16E0-4E6F-AA41-327B037E6FD3}"/>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02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6" grpId="0"/>
      <p:bldP spid="17" grpId="0"/>
      <p:bldP spid="19"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person holding a microphone&#10;&#10;Description automatically generated">
            <a:extLst>
              <a:ext uri="{FF2B5EF4-FFF2-40B4-BE49-F238E27FC236}">
                <a16:creationId xmlns:a16="http://schemas.microsoft.com/office/drawing/2014/main" id="{EBF5C94A-B93B-4E27-BC38-E384D8BD79BA}"/>
              </a:ext>
            </a:extLst>
          </p:cNvPr>
          <p:cNvPicPr>
            <a:picLocks noChangeAspect="1"/>
          </p:cNvPicPr>
          <p:nvPr/>
        </p:nvPicPr>
        <p:blipFill>
          <a:blip r:embed="rId3">
            <a:clrChange>
              <a:clrFrom>
                <a:srgbClr val="AAFFAA"/>
              </a:clrFrom>
              <a:clrTo>
                <a:srgbClr val="AAFFAA">
                  <a:alpha val="0"/>
                </a:srgbClr>
              </a:clrTo>
            </a:clrChange>
            <a:extLst>
              <a:ext uri="{28A0092B-C50C-407E-A947-70E740481C1C}">
                <a14:useLocalDpi xmlns:a14="http://schemas.microsoft.com/office/drawing/2010/main" val="0"/>
              </a:ext>
            </a:extLst>
          </a:blip>
          <a:stretch>
            <a:fillRect/>
          </a:stretch>
        </p:blipFill>
        <p:spPr>
          <a:xfrm>
            <a:off x="10315766" y="1622386"/>
            <a:ext cx="1876234" cy="1344146"/>
          </a:xfrm>
          <a:prstGeom prst="rect">
            <a:avLst/>
          </a:prstGeom>
        </p:spPr>
      </p:pic>
      <p:sp>
        <p:nvSpPr>
          <p:cNvPr id="7" name="TextBox 6"/>
          <p:cNvSpPr txBox="1"/>
          <p:nvPr/>
        </p:nvSpPr>
        <p:spPr>
          <a:xfrm>
            <a:off x="0" y="1212565"/>
            <a:ext cx="12102353"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To say </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 + -ER verb </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in French, the verb is in the short form and ends in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0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aim</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0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To say </a:t>
            </a:r>
            <a:r>
              <a:rPr kumimoji="0" lang="en-GB" sz="24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‘you’ + –ER verb </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in French, the verb is in the short form and ends in </a:t>
            </a:r>
            <a:r>
              <a:rPr kumimoji="0" lang="en-GB" sz="2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A93EC28-0F94-4DAE-9CF6-335A95A2B896}"/>
              </a:ext>
            </a:extLst>
          </p:cNvPr>
          <p:cNvSpPr txBox="1"/>
          <p:nvPr/>
        </p:nvSpPr>
        <p:spPr>
          <a:xfrm>
            <a:off x="3452024" y="3013058"/>
            <a:ext cx="33341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J’aim</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le </a:t>
            </a: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professeur</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24" name="TextBox 23">
            <a:extLst>
              <a:ext uri="{FF2B5EF4-FFF2-40B4-BE49-F238E27FC236}">
                <a16:creationId xmlns:a16="http://schemas.microsoft.com/office/drawing/2014/main" id="{5A93EC28-0F94-4DAE-9CF6-335A95A2B896}"/>
              </a:ext>
            </a:extLst>
          </p:cNvPr>
          <p:cNvSpPr txBox="1"/>
          <p:nvPr/>
        </p:nvSpPr>
        <p:spPr>
          <a:xfrm>
            <a:off x="3452024" y="5275215"/>
            <a:ext cx="45489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aim</a:t>
            </a:r>
            <a:r>
              <a:rPr kumimoji="0" lang="en-GB" sz="24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le </a:t>
            </a:r>
            <a:r>
              <a:rPr kumimoji="0" lang="en-GB" sz="24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professeur</a:t>
            </a: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6" name="Title 5">
            <a:extLst>
              <a:ext uri="{FF2B5EF4-FFF2-40B4-BE49-F238E27FC236}">
                <a16:creationId xmlns:a16="http://schemas.microsoft.com/office/drawing/2014/main" id="{F479D939-F541-4E88-BEB2-F04F59EE4978}"/>
              </a:ext>
            </a:extLst>
          </p:cNvPr>
          <p:cNvSpPr>
            <a:spLocks noGrp="1"/>
          </p:cNvSpPr>
          <p:nvPr>
            <p:ph type="title"/>
          </p:nvPr>
        </p:nvSpPr>
        <p:spPr/>
        <p:txBody>
          <a:bodyPr>
            <a:normAutofit/>
          </a:bodyPr>
          <a:lstStyle/>
          <a:p>
            <a:r>
              <a:rPr lang="fr-FR" sz="2400" dirty="0"/>
              <a:t>Regular –ER </a:t>
            </a:r>
            <a:r>
              <a:rPr lang="fr-FR" sz="2400" dirty="0" err="1"/>
              <a:t>verbs</a:t>
            </a:r>
            <a:endParaRPr lang="fr-FR" sz="2400" dirty="0"/>
          </a:p>
        </p:txBody>
      </p:sp>
      <p:sp>
        <p:nvSpPr>
          <p:cNvPr id="28" name="Rounded Rectangle 46">
            <a:extLst>
              <a:ext uri="{FF2B5EF4-FFF2-40B4-BE49-F238E27FC236}">
                <a16:creationId xmlns:a16="http://schemas.microsoft.com/office/drawing/2014/main" id="{E23A78F7-16E0-4E6F-AA41-327B037E6FD3}"/>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CC7A66A-E149-4805-9708-D96A7E6FE8C0}"/>
              </a:ext>
            </a:extLst>
          </p:cNvPr>
          <p:cNvSpPr txBox="1"/>
          <p:nvPr/>
        </p:nvSpPr>
        <p:spPr>
          <a:xfrm>
            <a:off x="7225090" y="3013057"/>
            <a:ext cx="33341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 like the teacher. </a:t>
            </a:r>
          </a:p>
        </p:txBody>
      </p:sp>
      <p:sp>
        <p:nvSpPr>
          <p:cNvPr id="18" name="TextBox 17">
            <a:extLst>
              <a:ext uri="{FF2B5EF4-FFF2-40B4-BE49-F238E27FC236}">
                <a16:creationId xmlns:a16="http://schemas.microsoft.com/office/drawing/2014/main" id="{335F0EA4-F5C5-44B2-8A62-AA8D899E20C7}"/>
              </a:ext>
            </a:extLst>
          </p:cNvPr>
          <p:cNvSpPr txBox="1"/>
          <p:nvPr/>
        </p:nvSpPr>
        <p:spPr>
          <a:xfrm>
            <a:off x="7241941" y="5275214"/>
            <a:ext cx="33341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You like the teacher. </a:t>
            </a:r>
          </a:p>
        </p:txBody>
      </p:sp>
      <p:sp>
        <p:nvSpPr>
          <p:cNvPr id="26" name="Explosion: 8 Points 20">
            <a:extLst>
              <a:ext uri="{FF2B5EF4-FFF2-40B4-BE49-F238E27FC236}">
                <a16:creationId xmlns:a16="http://schemas.microsoft.com/office/drawing/2014/main" id="{608D6088-26AE-4412-A13D-48C65CA9A46B}"/>
              </a:ext>
            </a:extLst>
          </p:cNvPr>
          <p:cNvSpPr/>
          <p:nvPr/>
        </p:nvSpPr>
        <p:spPr>
          <a:xfrm>
            <a:off x="6342706" y="1544236"/>
            <a:ext cx="5132582" cy="2937641"/>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J’aime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 Je + </a:t>
            </a: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aime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Je </a:t>
            </a:r>
            <a:r>
              <a:rPr kumimoji="0" lang="en-GB" sz="22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contracts</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to j’ before a vowel</a:t>
            </a:r>
          </a:p>
        </p:txBody>
      </p:sp>
      <p:sp>
        <p:nvSpPr>
          <p:cNvPr id="2" name="Speech Bubble: Rectangle with Corners Rounded 1">
            <a:extLst>
              <a:ext uri="{FF2B5EF4-FFF2-40B4-BE49-F238E27FC236}">
                <a16:creationId xmlns:a16="http://schemas.microsoft.com/office/drawing/2014/main" id="{F093F344-C880-43F9-8DFE-D4B5D10AE008}"/>
              </a:ext>
            </a:extLst>
          </p:cNvPr>
          <p:cNvSpPr/>
          <p:nvPr/>
        </p:nvSpPr>
        <p:spPr>
          <a:xfrm>
            <a:off x="341329" y="5093033"/>
            <a:ext cx="2431473" cy="1104804"/>
          </a:xfrm>
          <a:prstGeom prst="wedgeRoundRectCallout">
            <a:avLst>
              <a:gd name="adj1" fmla="val 79167"/>
              <a:gd name="adj2" fmla="val 42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aim</a:t>
            </a:r>
            <a:r>
              <a:rPr lang="en-GB" b="1" dirty="0" err="1"/>
              <a:t>e</a:t>
            </a:r>
            <a:r>
              <a:rPr lang="en-GB" b="1" dirty="0"/>
              <a:t> </a:t>
            </a:r>
            <a:r>
              <a:rPr lang="en-GB" dirty="0"/>
              <a:t>and </a:t>
            </a:r>
            <a:r>
              <a:rPr lang="en-GB" dirty="0" err="1"/>
              <a:t>aim</a:t>
            </a:r>
            <a:r>
              <a:rPr lang="en-GB" b="1" dirty="0" err="1"/>
              <a:t>es</a:t>
            </a:r>
            <a:r>
              <a:rPr lang="en-GB" b="1" dirty="0"/>
              <a:t> </a:t>
            </a:r>
            <a:r>
              <a:rPr lang="en-GB" dirty="0"/>
              <a:t>sound the same because of SFC.</a:t>
            </a:r>
            <a:endParaRPr lang="en-GB" b="1" dirty="0"/>
          </a:p>
        </p:txBody>
      </p:sp>
      <p:pic>
        <p:nvPicPr>
          <p:cNvPr id="20" name="Picture 2" descr="Social media Facebook like button Facebook like button YouTube ...">
            <a:extLst>
              <a:ext uri="{FF2B5EF4-FFF2-40B4-BE49-F238E27FC236}">
                <a16:creationId xmlns:a16="http://schemas.microsoft.com/office/drawing/2014/main" id="{9F69C586-6544-4594-B2ED-82DC5A1E2016}"/>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1845" y="2577720"/>
            <a:ext cx="1119325" cy="959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1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5" grpId="0"/>
      <p:bldP spid="18" grpId="0"/>
      <p:bldP spid="2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oy, doll&#10;&#10;Description automatically generated">
            <a:extLst>
              <a:ext uri="{FF2B5EF4-FFF2-40B4-BE49-F238E27FC236}">
                <a16:creationId xmlns:a16="http://schemas.microsoft.com/office/drawing/2014/main" id="{E62A8054-2637-4208-97DC-325A2CF3B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9258" y="48844"/>
            <a:ext cx="1385454" cy="1385454"/>
          </a:xfrm>
          <a:prstGeom prst="rect">
            <a:avLst/>
          </a:prstGeom>
        </p:spPr>
      </p:pic>
      <p:pic>
        <p:nvPicPr>
          <p:cNvPr id="22" name="Picture 21" descr="A child with short hair wearing a purple shirt&#10;&#10;Description automatically generated">
            <a:extLst>
              <a:ext uri="{FF2B5EF4-FFF2-40B4-BE49-F238E27FC236}">
                <a16:creationId xmlns:a16="http://schemas.microsoft.com/office/drawing/2014/main" id="{0B6E32CE-20BD-4BD3-A077-270259592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7718" y="-140791"/>
            <a:ext cx="1575090" cy="1575090"/>
          </a:xfrm>
          <a:prstGeom prst="rect">
            <a:avLst/>
          </a:prstGeom>
        </p:spPr>
      </p:pic>
      <p:graphicFrame>
        <p:nvGraphicFramePr>
          <p:cNvPr id="2" name="Content Placeholder 4"/>
          <p:cNvGraphicFramePr>
            <a:graphicFrameLocks/>
          </p:cNvGraphicFramePr>
          <p:nvPr>
            <p:extLst>
              <p:ext uri="{D42A27DB-BD31-4B8C-83A1-F6EECF244321}">
                <p14:modId xmlns:p14="http://schemas.microsoft.com/office/powerpoint/2010/main" val="1420063686"/>
              </p:ext>
            </p:extLst>
          </p:nvPr>
        </p:nvGraphicFramePr>
        <p:xfrm>
          <a:off x="689809" y="1434298"/>
          <a:ext cx="10812381" cy="3989404"/>
        </p:xfrm>
        <a:graphic>
          <a:graphicData uri="http://schemas.openxmlformats.org/drawingml/2006/table">
            <a:tbl>
              <a:tblPr firstRow="1" bandRow="1">
                <a:tableStyleId>{5C22544A-7EE6-4342-B048-85BDC9FD1C3A}</a:tableStyleId>
              </a:tblPr>
              <a:tblGrid>
                <a:gridCol w="460881">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863823">
                  <a:extLst>
                    <a:ext uri="{9D8B030D-6E8A-4147-A177-3AD203B41FA5}">
                      <a16:colId xmlns:a16="http://schemas.microsoft.com/office/drawing/2014/main" val="2063340645"/>
                    </a:ext>
                  </a:extLst>
                </a:gridCol>
                <a:gridCol w="863823">
                  <a:extLst>
                    <a:ext uri="{9D8B030D-6E8A-4147-A177-3AD203B41FA5}">
                      <a16:colId xmlns:a16="http://schemas.microsoft.com/office/drawing/2014/main" val="1149418214"/>
                    </a:ext>
                  </a:extLst>
                </a:gridCol>
                <a:gridCol w="477672">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851176">
                  <a:extLst>
                    <a:ext uri="{9D8B030D-6E8A-4147-A177-3AD203B41FA5}">
                      <a16:colId xmlns:a16="http://schemas.microsoft.com/office/drawing/2014/main" val="3979149899"/>
                    </a:ext>
                  </a:extLst>
                </a:gridCol>
                <a:gridCol w="851176">
                  <a:extLst>
                    <a:ext uri="{9D8B030D-6E8A-4147-A177-3AD203B41FA5}">
                      <a16:colId xmlns:a16="http://schemas.microsoft.com/office/drawing/2014/main" val="4000977675"/>
                    </a:ext>
                  </a:extLst>
                </a:gridCol>
              </a:tblGrid>
              <a:tr h="911595">
                <a:tc gridSpan="8">
                  <a:txBody>
                    <a:bodyPr/>
                    <a:lstStyle/>
                    <a:p>
                      <a:r>
                        <a:rPr lang="en-GB" sz="2400" b="0" baseline="0" dirty="0">
                          <a:solidFill>
                            <a:srgbClr val="002060"/>
                          </a:solidFill>
                          <a:latin typeface="Century Gothic" panose="020B0502020202020204" pitchFamily="34" charset="0"/>
                        </a:rPr>
                        <a:t>Amir is talking to </a:t>
                      </a:r>
                      <a:r>
                        <a:rPr lang="en-GB" sz="2400" b="0" baseline="0" dirty="0" err="1">
                          <a:solidFill>
                            <a:srgbClr val="002060"/>
                          </a:solidFill>
                          <a:latin typeface="Century Gothic" panose="020B0502020202020204" pitchFamily="34" charset="0"/>
                        </a:rPr>
                        <a:t>Noura</a:t>
                      </a:r>
                      <a:r>
                        <a:rPr lang="en-GB" sz="2400" b="0" baseline="0" dirty="0">
                          <a:solidFill>
                            <a:srgbClr val="002060"/>
                          </a:solidFill>
                          <a:latin typeface="Century Gothic" panose="020B0502020202020204" pitchFamily="34" charset="0"/>
                        </a:rPr>
                        <a:t>, his sister. Is he speaking about himself </a:t>
                      </a:r>
                      <a:r>
                        <a:rPr lang="en-GB" sz="2400" b="1" baseline="0" dirty="0">
                          <a:solidFill>
                            <a:srgbClr val="002060"/>
                          </a:solidFill>
                          <a:latin typeface="Century Gothic" panose="020B0502020202020204" pitchFamily="34" charset="0"/>
                        </a:rPr>
                        <a:t>(je)</a:t>
                      </a:r>
                      <a:r>
                        <a:rPr lang="en-GB" sz="2400" b="0" baseline="0" dirty="0">
                          <a:solidFill>
                            <a:srgbClr val="002060"/>
                          </a:solidFill>
                          <a:latin typeface="Century Gothic" panose="020B0502020202020204" pitchFamily="34" charset="0"/>
                        </a:rPr>
                        <a:t> or about </a:t>
                      </a:r>
                      <a:r>
                        <a:rPr lang="en-GB" sz="2400" b="0" baseline="0" dirty="0" err="1">
                          <a:solidFill>
                            <a:srgbClr val="002060"/>
                          </a:solidFill>
                          <a:latin typeface="Century Gothic" panose="020B0502020202020204" pitchFamily="34" charset="0"/>
                        </a:rPr>
                        <a:t>Noura</a:t>
                      </a:r>
                      <a:r>
                        <a:rPr lang="en-GB" sz="2400" b="0" baseline="0" dirty="0">
                          <a:solidFill>
                            <a:srgbClr val="002060"/>
                          </a:solidFill>
                          <a:latin typeface="Century Gothic" panose="020B0502020202020204" pitchFamily="34" charset="0"/>
                        </a:rPr>
                        <a:t> (</a:t>
                      </a:r>
                      <a:r>
                        <a:rPr lang="en-GB" sz="2400" b="1" baseline="0" dirty="0" err="1">
                          <a:solidFill>
                            <a:srgbClr val="002060"/>
                          </a:solidFill>
                          <a:latin typeface="Century Gothic" panose="020B0502020202020204" pitchFamily="34" charset="0"/>
                        </a:rPr>
                        <a:t>tu</a:t>
                      </a:r>
                      <a:r>
                        <a:rPr lang="en-GB" sz="2400" b="0" baseline="0" dirty="0">
                          <a:solidFill>
                            <a:srgbClr val="002060"/>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2060"/>
                        </a:solidFill>
                        <a:latin typeface="Century Gothic" panose="020B0502020202020204" pitchFamily="34" charset="0"/>
                      </a:endParaRPr>
                    </a:p>
                    <a:p>
                      <a:endParaRPr lang="en-GB" sz="30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0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r>
                        <a:rPr lang="en-GB" sz="3200" b="1" dirty="0">
                          <a:solidFill>
                            <a:srgbClr val="002060"/>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coche</a:t>
                      </a:r>
                      <a:r>
                        <a:rPr lang="en-GB" sz="2000" b="0" dirty="0">
                          <a:solidFill>
                            <a:srgbClr val="002060"/>
                          </a:solidFill>
                          <a:latin typeface="Century Gothic" panose="020B0502020202020204" pitchFamily="34" charset="0"/>
                        </a:rPr>
                        <a:t> la </a:t>
                      </a:r>
                      <a:r>
                        <a:rPr lang="en-GB" sz="2000" b="0" dirty="0" err="1">
                          <a:solidFill>
                            <a:srgbClr val="002060"/>
                          </a:solidFill>
                          <a:latin typeface="Century Gothic" panose="020B0502020202020204" pitchFamily="34" charset="0"/>
                        </a:rPr>
                        <a:t>réponse</a:t>
                      </a:r>
                      <a:r>
                        <a:rPr lang="en-GB" sz="2000" b="0" dirty="0">
                          <a:solidFill>
                            <a:srgbClr val="002060"/>
                          </a:solidFill>
                          <a:latin typeface="Century Gothic" panose="020B0502020202020204" pitchFamily="34" charset="0"/>
                        </a:rPr>
                        <a:t>.          </a:t>
                      </a:r>
                      <a:endParaRPr lang="en-GB" sz="3200" b="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rgbClr val="002060"/>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trouve</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ça</a:t>
                      </a:r>
                      <a:r>
                        <a:rPr lang="en-GB" sz="2000" b="0" dirty="0">
                          <a:solidFill>
                            <a:srgbClr val="002060"/>
                          </a:solidFill>
                          <a:latin typeface="Century Gothic" panose="020B0502020202020204" pitchFamily="34" charset="0"/>
                        </a:rPr>
                        <a:t> excellent.          </a:t>
                      </a:r>
                      <a:endParaRPr lang="en-GB" sz="3200" b="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r>
                        <a:rPr lang="en-GB" sz="3200" b="1" dirty="0">
                          <a:solidFill>
                            <a:srgbClr val="002060"/>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passe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semaine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intéressante</a:t>
                      </a:r>
                      <a:r>
                        <a:rPr lang="en-GB" sz="2000" dirty="0">
                          <a:solidFill>
                            <a:srgbClr val="002060"/>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restes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calme</a:t>
                      </a:r>
                      <a:r>
                        <a:rPr lang="en-GB" sz="2000" dirty="0">
                          <a:solidFill>
                            <a:srgbClr val="00206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r>
                        <a:rPr lang="en-GB" sz="3200" b="1" dirty="0">
                          <a:solidFill>
                            <a:srgbClr val="002060"/>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portes</a:t>
                      </a:r>
                      <a:r>
                        <a:rPr lang="en-GB" sz="2000" b="0" baseline="0" dirty="0">
                          <a:solidFill>
                            <a:srgbClr val="002060"/>
                          </a:solidFill>
                          <a:latin typeface="Century Gothic" panose="020B0502020202020204" pitchFamily="34" charset="0"/>
                        </a:rPr>
                        <a:t> un </a:t>
                      </a:r>
                      <a:r>
                        <a:rPr lang="en-GB" sz="2000" b="0" baseline="0" dirty="0" err="1">
                          <a:solidFill>
                            <a:srgbClr val="002060"/>
                          </a:solidFill>
                          <a:latin typeface="Century Gothic" panose="020B0502020202020204" pitchFamily="34" charset="0"/>
                        </a:rPr>
                        <a:t>uniforme</a:t>
                      </a:r>
                      <a:r>
                        <a:rPr lang="en-GB" sz="2000" b="0" baseline="0" dirty="0">
                          <a:solidFill>
                            <a:srgbClr val="002060"/>
                          </a:solidFill>
                          <a:latin typeface="Century Gothic" panose="020B0502020202020204" pitchFamily="34" charset="0"/>
                        </a:rPr>
                        <a:t> bleu</a:t>
                      </a:r>
                      <a:r>
                        <a:rPr lang="en-GB" sz="2000" b="0" dirty="0">
                          <a:solidFill>
                            <a:srgbClr val="002060"/>
                          </a:solidFill>
                          <a:latin typeface="Century Gothic" panose="020B0502020202020204" pitchFamily="34" charset="0"/>
                        </a:rPr>
                        <a:t>.          </a:t>
                      </a:r>
                      <a:endParaRPr lang="en-GB" sz="3200" b="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rgbClr val="002060"/>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aimes</a:t>
                      </a:r>
                      <a:r>
                        <a:rPr lang="en-GB" sz="2000" baseline="0" dirty="0">
                          <a:solidFill>
                            <a:srgbClr val="002060"/>
                          </a:solidFill>
                          <a:latin typeface="Century Gothic" panose="020B0502020202020204" pitchFamily="34" charset="0"/>
                        </a:rPr>
                        <a:t> </a:t>
                      </a:r>
                      <a:r>
                        <a:rPr lang="en-GB" sz="2000" baseline="0" dirty="0" err="1">
                          <a:solidFill>
                            <a:srgbClr val="002060"/>
                          </a:solidFill>
                          <a:latin typeface="Century Gothic" panose="020B0502020202020204" pitchFamily="34" charset="0"/>
                        </a:rPr>
                        <a:t>l</a:t>
                      </a:r>
                      <a:r>
                        <a:rPr lang="en-GB" sz="2000" dirty="0" err="1">
                          <a:solidFill>
                            <a:srgbClr val="002060"/>
                          </a:solidFill>
                          <a:latin typeface="Century Gothic" panose="020B0502020202020204" pitchFamily="34" charset="0"/>
                        </a:rPr>
                        <a:t>’anglais</a:t>
                      </a:r>
                      <a:r>
                        <a:rPr lang="en-GB" sz="2000" dirty="0">
                          <a:solidFill>
                            <a:srgbClr val="002060"/>
                          </a:solidFill>
                          <a:latin typeface="Century Gothic" panose="020B0502020202020204" pitchFamily="34" charset="0"/>
                        </a:rPr>
                        <a:t>.     </a:t>
                      </a:r>
                      <a:r>
                        <a:rPr lang="en-GB" sz="2000" baseline="0" dirty="0">
                          <a:solidFill>
                            <a:srgbClr val="002060"/>
                          </a:solidFill>
                          <a:latin typeface="Century Gothic" panose="020B0502020202020204" pitchFamily="34" charset="0"/>
                        </a:rPr>
                        <a:t> </a:t>
                      </a:r>
                      <a:endParaRPr lang="en-GB" sz="2000" dirty="0">
                        <a:solidFill>
                          <a:srgbClr val="002060"/>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7423" y="3444575"/>
            <a:ext cx="498794" cy="519576"/>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7815" y="4147245"/>
            <a:ext cx="498794" cy="51957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7815" y="4815934"/>
            <a:ext cx="498794" cy="519576"/>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3955" y="4847000"/>
            <a:ext cx="498794" cy="519576"/>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9866" y="3475641"/>
            <a:ext cx="498794" cy="519576"/>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3814" y="4167442"/>
            <a:ext cx="498794" cy="519576"/>
          </a:xfrm>
          <a:prstGeom prst="rect">
            <a:avLst/>
          </a:prstGeom>
        </p:spPr>
      </p:pic>
      <p:sp>
        <p:nvSpPr>
          <p:cNvPr id="7" name="Title 6">
            <a:extLst>
              <a:ext uri="{FF2B5EF4-FFF2-40B4-BE49-F238E27FC236}">
                <a16:creationId xmlns:a16="http://schemas.microsoft.com/office/drawing/2014/main" id="{4A0918CE-8055-4BB9-BD0B-BEE61E3D0A3C}"/>
              </a:ext>
            </a:extLst>
          </p:cNvPr>
          <p:cNvSpPr>
            <a:spLocks noGrp="1"/>
          </p:cNvSpPr>
          <p:nvPr>
            <p:ph type="title"/>
          </p:nvPr>
        </p:nvSpPr>
        <p:spPr>
          <a:xfrm>
            <a:off x="0" y="213557"/>
            <a:ext cx="2535382" cy="721625"/>
          </a:xfrm>
        </p:spPr>
        <p:txBody>
          <a:bodyPr>
            <a:normAutofit/>
          </a:bodyPr>
          <a:lstStyle/>
          <a:p>
            <a:r>
              <a:rPr lang="fr-FR" dirty="0"/>
              <a:t>À l’école</a:t>
            </a:r>
          </a:p>
        </p:txBody>
      </p:sp>
      <p:sp>
        <p:nvSpPr>
          <p:cNvPr id="29" name="Rounded Rectangle 46">
            <a:extLst>
              <a:ext uri="{FF2B5EF4-FFF2-40B4-BE49-F238E27FC236}">
                <a16:creationId xmlns:a16="http://schemas.microsoft.com/office/drawing/2014/main" id="{5A664DEA-C5EB-48E3-AC42-B8C58744EC0F}"/>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1" name="Picture 30" descr="A child with short hair wearing a purple shirt&#10;&#10;Description automatically generated">
            <a:extLst>
              <a:ext uri="{FF2B5EF4-FFF2-40B4-BE49-F238E27FC236}">
                <a16:creationId xmlns:a16="http://schemas.microsoft.com/office/drawing/2014/main" id="{DA9E188F-698B-4ED8-9F7C-1A52E149A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047" y="2187993"/>
            <a:ext cx="895234" cy="895234"/>
          </a:xfrm>
          <a:prstGeom prst="rect">
            <a:avLst/>
          </a:prstGeom>
        </p:spPr>
      </p:pic>
      <p:pic>
        <p:nvPicPr>
          <p:cNvPr id="32" name="Picture 31" descr="A picture containing toy, doll&#10;&#10;Description automatically generated">
            <a:extLst>
              <a:ext uri="{FF2B5EF4-FFF2-40B4-BE49-F238E27FC236}">
                <a16:creationId xmlns:a16="http://schemas.microsoft.com/office/drawing/2014/main" id="{173BDAC2-D202-418E-8241-931D5C88E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2281" y="2339323"/>
            <a:ext cx="743904" cy="743904"/>
          </a:xfrm>
          <a:prstGeom prst="rect">
            <a:avLst/>
          </a:prstGeom>
        </p:spPr>
      </p:pic>
      <p:pic>
        <p:nvPicPr>
          <p:cNvPr id="33" name="Picture 32" descr="A child with short hair wearing a purple shirt&#10;&#10;Description automatically generated">
            <a:extLst>
              <a:ext uri="{FF2B5EF4-FFF2-40B4-BE49-F238E27FC236}">
                <a16:creationId xmlns:a16="http://schemas.microsoft.com/office/drawing/2014/main" id="{4587D1CD-10A0-491A-A5B6-E2CB77C94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7471" y="2180731"/>
            <a:ext cx="895234" cy="895234"/>
          </a:xfrm>
          <a:prstGeom prst="rect">
            <a:avLst/>
          </a:prstGeom>
        </p:spPr>
      </p:pic>
      <p:pic>
        <p:nvPicPr>
          <p:cNvPr id="34" name="Picture 33" descr="A picture containing toy, doll&#10;&#10;Description automatically generated">
            <a:extLst>
              <a:ext uri="{FF2B5EF4-FFF2-40B4-BE49-F238E27FC236}">
                <a16:creationId xmlns:a16="http://schemas.microsoft.com/office/drawing/2014/main" id="{48D15356-DC08-4432-82D7-88329BC37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2705" y="2332061"/>
            <a:ext cx="743904" cy="743904"/>
          </a:xfrm>
          <a:prstGeom prst="rect">
            <a:avLst/>
          </a:prstGeom>
        </p:spPr>
      </p:pic>
      <p:sp>
        <p:nvSpPr>
          <p:cNvPr id="24" name="TextBox 23">
            <a:extLst>
              <a:ext uri="{FF2B5EF4-FFF2-40B4-BE49-F238E27FC236}">
                <a16:creationId xmlns:a16="http://schemas.microsoft.com/office/drawing/2014/main" id="{7D64D353-E0D4-4F7A-9784-2C2663714A92}"/>
              </a:ext>
            </a:extLst>
          </p:cNvPr>
          <p:cNvSpPr txBox="1"/>
          <p:nvPr/>
        </p:nvSpPr>
        <p:spPr>
          <a:xfrm>
            <a:off x="4473814" y="3005633"/>
            <a:ext cx="514846" cy="400110"/>
          </a:xfrm>
          <a:prstGeom prst="rect">
            <a:avLst/>
          </a:prstGeom>
          <a:noFill/>
        </p:spPr>
        <p:txBody>
          <a:bodyPr wrap="square" rtlCol="0">
            <a:spAutoFit/>
          </a:bodyPr>
          <a:lstStyle/>
          <a:p>
            <a:pPr algn="ctr"/>
            <a:r>
              <a:rPr lang="en-GB" sz="2000" b="1" dirty="0">
                <a:solidFill>
                  <a:srgbClr val="002060"/>
                </a:solidFill>
              </a:rPr>
              <a:t>I</a:t>
            </a:r>
          </a:p>
        </p:txBody>
      </p:sp>
      <p:sp>
        <p:nvSpPr>
          <p:cNvPr id="36" name="TextBox 35">
            <a:extLst>
              <a:ext uri="{FF2B5EF4-FFF2-40B4-BE49-F238E27FC236}">
                <a16:creationId xmlns:a16="http://schemas.microsoft.com/office/drawing/2014/main" id="{3FEC1AC4-3896-48A4-8008-A6472CED7078}"/>
              </a:ext>
            </a:extLst>
          </p:cNvPr>
          <p:cNvSpPr txBox="1"/>
          <p:nvPr/>
        </p:nvSpPr>
        <p:spPr>
          <a:xfrm>
            <a:off x="5210800" y="2990565"/>
            <a:ext cx="739612" cy="400110"/>
          </a:xfrm>
          <a:prstGeom prst="rect">
            <a:avLst/>
          </a:prstGeom>
          <a:noFill/>
        </p:spPr>
        <p:txBody>
          <a:bodyPr wrap="square" rtlCol="0">
            <a:spAutoFit/>
          </a:bodyPr>
          <a:lstStyle/>
          <a:p>
            <a:pPr algn="ctr"/>
            <a:r>
              <a:rPr lang="en-GB" sz="2000" b="1" dirty="0">
                <a:solidFill>
                  <a:srgbClr val="002060"/>
                </a:solidFill>
              </a:rPr>
              <a:t>you</a:t>
            </a:r>
          </a:p>
        </p:txBody>
      </p:sp>
      <p:sp>
        <p:nvSpPr>
          <p:cNvPr id="37" name="TextBox 36">
            <a:extLst>
              <a:ext uri="{FF2B5EF4-FFF2-40B4-BE49-F238E27FC236}">
                <a16:creationId xmlns:a16="http://schemas.microsoft.com/office/drawing/2014/main" id="{D57235D6-21BA-4351-A1DC-AB8D052EF983}"/>
              </a:ext>
            </a:extLst>
          </p:cNvPr>
          <p:cNvSpPr txBox="1"/>
          <p:nvPr/>
        </p:nvSpPr>
        <p:spPr>
          <a:xfrm>
            <a:off x="9968346" y="3002055"/>
            <a:ext cx="514846" cy="400110"/>
          </a:xfrm>
          <a:prstGeom prst="rect">
            <a:avLst/>
          </a:prstGeom>
          <a:noFill/>
        </p:spPr>
        <p:txBody>
          <a:bodyPr wrap="square" rtlCol="0">
            <a:spAutoFit/>
          </a:bodyPr>
          <a:lstStyle/>
          <a:p>
            <a:pPr algn="ctr"/>
            <a:r>
              <a:rPr lang="en-GB" sz="2000" b="1" dirty="0">
                <a:solidFill>
                  <a:srgbClr val="002060"/>
                </a:solidFill>
              </a:rPr>
              <a:t>I</a:t>
            </a:r>
          </a:p>
        </p:txBody>
      </p:sp>
      <p:sp>
        <p:nvSpPr>
          <p:cNvPr id="38" name="TextBox 37">
            <a:extLst>
              <a:ext uri="{FF2B5EF4-FFF2-40B4-BE49-F238E27FC236}">
                <a16:creationId xmlns:a16="http://schemas.microsoft.com/office/drawing/2014/main" id="{2183B0A4-56F1-4928-AC13-6B7B019BA83E}"/>
              </a:ext>
            </a:extLst>
          </p:cNvPr>
          <p:cNvSpPr txBox="1"/>
          <p:nvPr/>
        </p:nvSpPr>
        <p:spPr>
          <a:xfrm>
            <a:off x="10705332" y="2986987"/>
            <a:ext cx="739612" cy="400110"/>
          </a:xfrm>
          <a:prstGeom prst="rect">
            <a:avLst/>
          </a:prstGeom>
          <a:noFill/>
        </p:spPr>
        <p:txBody>
          <a:bodyPr wrap="square" rtlCol="0">
            <a:spAutoFit/>
          </a:bodyPr>
          <a:lstStyle/>
          <a:p>
            <a:pPr algn="ctr"/>
            <a:r>
              <a:rPr lang="en-GB" sz="2000" b="1" dirty="0">
                <a:solidFill>
                  <a:srgbClr val="002060"/>
                </a:solidFill>
              </a:rPr>
              <a:t>you</a:t>
            </a:r>
          </a:p>
        </p:txBody>
      </p:sp>
    </p:spTree>
    <p:extLst>
      <p:ext uri="{BB962C8B-B14F-4D97-AF65-F5344CB8AC3E}">
        <p14:creationId xmlns:p14="http://schemas.microsoft.com/office/powerpoint/2010/main" val="180621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037" y="1470894"/>
            <a:ext cx="1189196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To say </a:t>
            </a:r>
            <a:r>
              <a:rPr kumimoji="0" lang="en-GB" sz="20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‘s/he’ + regular –ER verb </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in French, the verb is in the short form, and ends in </a:t>
            </a:r>
            <a:r>
              <a:rPr kumimoji="0" lang="en-GB" sz="2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0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aim</a:t>
            </a:r>
            <a:r>
              <a:rPr kumimoji="0" lang="en-GB" sz="2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0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05076"/>
                </a:solidFill>
                <a:latin typeface="Century Gothic" panose="020B0502020202020204" pitchFamily="34" charset="0"/>
              </a:rPr>
              <a:t>port</a:t>
            </a:r>
            <a:r>
              <a:rPr kumimoji="0" lang="en-GB" sz="2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23" name="TextBox 22">
            <a:extLst>
              <a:ext uri="{FF2B5EF4-FFF2-40B4-BE49-F238E27FC236}">
                <a16:creationId xmlns:a16="http://schemas.microsoft.com/office/drawing/2014/main" id="{5A93EC28-0F94-4DAE-9CF6-335A95A2B896}"/>
              </a:ext>
            </a:extLst>
          </p:cNvPr>
          <p:cNvSpPr txBox="1"/>
          <p:nvPr/>
        </p:nvSpPr>
        <p:spPr>
          <a:xfrm>
            <a:off x="3023671" y="3363720"/>
            <a:ext cx="53398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Il</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aim</a:t>
            </a:r>
            <a:r>
              <a:rPr kumimoji="0" lang="en-GB" sz="2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le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professeur</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9" name="TextBox 8">
            <a:extLst>
              <a:ext uri="{FF2B5EF4-FFF2-40B4-BE49-F238E27FC236}">
                <a16:creationId xmlns:a16="http://schemas.microsoft.com/office/drawing/2014/main" id="{4DB01919-D83F-4E8F-B5A5-B63AE2FCC8E9}"/>
              </a:ext>
            </a:extLst>
          </p:cNvPr>
          <p:cNvSpPr txBox="1"/>
          <p:nvPr/>
        </p:nvSpPr>
        <p:spPr>
          <a:xfrm>
            <a:off x="3023671" y="4856436"/>
            <a:ext cx="53398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Elle </a:t>
            </a:r>
            <a:r>
              <a:rPr kumimoji="0" lang="en-GB" sz="20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port</a:t>
            </a:r>
            <a:r>
              <a:rPr kumimoji="0" lang="en-GB" sz="20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un</a:t>
            </a:r>
            <a:r>
              <a:rPr kumimoji="0" lang="en-GB" sz="2000" b="0" i="0" u="none" strike="noStrike" kern="1200" cap="none" spc="0" normalizeH="0" noProof="0" dirty="0">
                <a:ln>
                  <a:noFill/>
                </a:ln>
                <a:solidFill>
                  <a:srgbClr val="105076"/>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105076"/>
                </a:solidFill>
                <a:effectLst/>
                <a:uLnTx/>
                <a:uFillTx/>
                <a:latin typeface="Century Gothic" panose="020B0502020202020204" pitchFamily="34" charset="0"/>
                <a:ea typeface="+mn-ea"/>
                <a:cs typeface="+mn-cs"/>
              </a:rPr>
              <a:t>uniforme</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r>
              <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sp>
        <p:nvSpPr>
          <p:cNvPr id="6" name="Title 5">
            <a:extLst>
              <a:ext uri="{FF2B5EF4-FFF2-40B4-BE49-F238E27FC236}">
                <a16:creationId xmlns:a16="http://schemas.microsoft.com/office/drawing/2014/main" id="{CB7F64C5-C424-4A77-B517-ACB1938606D1}"/>
              </a:ext>
            </a:extLst>
          </p:cNvPr>
          <p:cNvSpPr>
            <a:spLocks noGrp="1"/>
          </p:cNvSpPr>
          <p:nvPr>
            <p:ph type="title"/>
          </p:nvPr>
        </p:nvSpPr>
        <p:spPr/>
        <p:txBody>
          <a:bodyPr>
            <a:normAutofit/>
          </a:bodyPr>
          <a:lstStyle/>
          <a:p>
            <a:r>
              <a:rPr lang="fr-FR" sz="2800" dirty="0"/>
              <a:t>Regular –ER verbs</a:t>
            </a:r>
          </a:p>
        </p:txBody>
      </p:sp>
      <p:sp>
        <p:nvSpPr>
          <p:cNvPr id="16" name="Rounded Rectangle 46">
            <a:extLst>
              <a:ext uri="{FF2B5EF4-FFF2-40B4-BE49-F238E27FC236}">
                <a16:creationId xmlns:a16="http://schemas.microsoft.com/office/drawing/2014/main" id="{A6F2FCFC-0084-4884-B600-4BA2AD755BF4}"/>
              </a:ext>
            </a:extLst>
          </p:cNvPr>
          <p:cNvSpPr/>
          <p:nvPr/>
        </p:nvSpPr>
        <p:spPr>
          <a:xfrm>
            <a:off x="10033687" y="249870"/>
            <a:ext cx="1876234"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2" descr="Police Officer, Female, Police, Woman, Blue, Uniform">
            <a:extLst>
              <a:ext uri="{FF2B5EF4-FFF2-40B4-BE49-F238E27FC236}">
                <a16:creationId xmlns:a16="http://schemas.microsoft.com/office/drawing/2014/main" id="{120D72B3-5F14-4F1A-AB17-3A5A4C23FF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8630" y="4270890"/>
            <a:ext cx="985656" cy="19713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hild with short hair wearing a purple shirt&#10;&#10;Description automatically generated">
            <a:extLst>
              <a:ext uri="{FF2B5EF4-FFF2-40B4-BE49-F238E27FC236}">
                <a16:creationId xmlns:a16="http://schemas.microsoft.com/office/drawing/2014/main" id="{E45909F3-3720-4F1C-AF83-4F15BF197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7539" y="2442270"/>
            <a:ext cx="1575090" cy="1575090"/>
          </a:xfrm>
          <a:prstGeom prst="ellipse">
            <a:avLst/>
          </a:prstGeom>
        </p:spPr>
      </p:pic>
      <p:pic>
        <p:nvPicPr>
          <p:cNvPr id="13" name="Picture 12" descr="A cartoon of a person holding a microphone&#10;&#10;Description automatically generated">
            <a:extLst>
              <a:ext uri="{FF2B5EF4-FFF2-40B4-BE49-F238E27FC236}">
                <a16:creationId xmlns:a16="http://schemas.microsoft.com/office/drawing/2014/main" id="{79C279BF-0CE8-46E4-9354-CDE76AA75C69}"/>
              </a:ext>
            </a:extLst>
          </p:cNvPr>
          <p:cNvPicPr>
            <a:picLocks noChangeAspect="1"/>
          </p:cNvPicPr>
          <p:nvPr/>
        </p:nvPicPr>
        <p:blipFill>
          <a:blip r:embed="rId5">
            <a:clrChange>
              <a:clrFrom>
                <a:srgbClr val="AAFFAA"/>
              </a:clrFrom>
              <a:clrTo>
                <a:srgbClr val="AAFFAA">
                  <a:alpha val="0"/>
                </a:srgbClr>
              </a:clrTo>
            </a:clrChange>
            <a:extLst>
              <a:ext uri="{28A0092B-C50C-407E-A947-70E740481C1C}">
                <a14:useLocalDpi xmlns:a14="http://schemas.microsoft.com/office/drawing/2010/main" val="0"/>
              </a:ext>
            </a:extLst>
          </a:blip>
          <a:stretch>
            <a:fillRect/>
          </a:stretch>
        </p:blipFill>
        <p:spPr>
          <a:xfrm>
            <a:off x="8882409" y="2223715"/>
            <a:ext cx="1277998" cy="915566"/>
          </a:xfrm>
          <a:prstGeom prst="ellipse">
            <a:avLst/>
          </a:prstGeom>
        </p:spPr>
      </p:pic>
      <p:sp>
        <p:nvSpPr>
          <p:cNvPr id="3" name="Thought Bubble: Cloud 2">
            <a:extLst>
              <a:ext uri="{FF2B5EF4-FFF2-40B4-BE49-F238E27FC236}">
                <a16:creationId xmlns:a16="http://schemas.microsoft.com/office/drawing/2014/main" id="{9F932900-393A-47E7-832D-71DEC1E35684}"/>
              </a:ext>
            </a:extLst>
          </p:cNvPr>
          <p:cNvSpPr/>
          <p:nvPr/>
        </p:nvSpPr>
        <p:spPr>
          <a:xfrm>
            <a:off x="8882409" y="2192182"/>
            <a:ext cx="1277998" cy="1029647"/>
          </a:xfrm>
          <a:custGeom>
            <a:avLst/>
            <a:gdLst>
              <a:gd name="connsiteX0" fmla="*/ 115374 w 1277998"/>
              <a:gd name="connsiteY0" fmla="*/ 342500 h 1029647"/>
              <a:gd name="connsiteX1" fmla="*/ 166346 w 1277998"/>
              <a:gd name="connsiteY1" fmla="*/ 164624 h 1029647"/>
              <a:gd name="connsiteX2" fmla="*/ 414313 w 1277998"/>
              <a:gd name="connsiteY2" fmla="*/ 123986 h 1029647"/>
              <a:gd name="connsiteX3" fmla="*/ 664322 w 1277998"/>
              <a:gd name="connsiteY3" fmla="*/ 81799 h 1029647"/>
              <a:gd name="connsiteX4" fmla="*/ 761740 w 1277998"/>
              <a:gd name="connsiteY4" fmla="*/ 4766 h 1029647"/>
              <a:gd name="connsiteX5" fmla="*/ 882558 w 1277998"/>
              <a:gd name="connsiteY5" fmla="*/ 59133 h 1029647"/>
              <a:gd name="connsiteX6" fmla="*/ 1049112 w 1277998"/>
              <a:gd name="connsiteY6" fmla="*/ 16445 h 1029647"/>
              <a:gd name="connsiteX7" fmla="*/ 1133572 w 1277998"/>
              <a:gd name="connsiteY7" fmla="*/ 132900 h 1029647"/>
              <a:gd name="connsiteX8" fmla="*/ 1241965 w 1277998"/>
              <a:gd name="connsiteY8" fmla="*/ 245923 h 1029647"/>
              <a:gd name="connsiteX9" fmla="*/ 1237113 w 1277998"/>
              <a:gd name="connsiteY9" fmla="*/ 368480 h 1029647"/>
              <a:gd name="connsiteX10" fmla="*/ 1272554 w 1277998"/>
              <a:gd name="connsiteY10" fmla="*/ 555866 h 1029647"/>
              <a:gd name="connsiteX11" fmla="*/ 1106533 w 1277998"/>
              <a:gd name="connsiteY11" fmla="*/ 719894 h 1029647"/>
              <a:gd name="connsiteX12" fmla="*/ 1047100 w 1277998"/>
              <a:gd name="connsiteY12" fmla="*/ 860446 h 1029647"/>
              <a:gd name="connsiteX13" fmla="*/ 844750 w 1277998"/>
              <a:gd name="connsiteY13" fmla="*/ 877464 h 1029647"/>
              <a:gd name="connsiteX14" fmla="*/ 700147 w 1277998"/>
              <a:gd name="connsiteY14" fmla="*/ 1027406 h 1029647"/>
              <a:gd name="connsiteX15" fmla="*/ 487532 w 1277998"/>
              <a:gd name="connsiteY15" fmla="*/ 935882 h 1029647"/>
              <a:gd name="connsiteX16" fmla="*/ 171701 w 1277998"/>
              <a:gd name="connsiteY16" fmla="*/ 845454 h 1029647"/>
              <a:gd name="connsiteX17" fmla="*/ 32837 w 1277998"/>
              <a:gd name="connsiteY17" fmla="*/ 744825 h 1029647"/>
              <a:gd name="connsiteX18" fmla="*/ 62509 w 1277998"/>
              <a:gd name="connsiteY18" fmla="*/ 608993 h 1029647"/>
              <a:gd name="connsiteX19" fmla="*/ -148 w 1277998"/>
              <a:gd name="connsiteY19" fmla="*/ 469633 h 1029647"/>
              <a:gd name="connsiteX20" fmla="*/ 114280 w 1277998"/>
              <a:gd name="connsiteY20" fmla="*/ 345765 h 1029647"/>
              <a:gd name="connsiteX21" fmla="*/ 115374 w 1277998"/>
              <a:gd name="connsiteY21" fmla="*/ 342500 h 1029647"/>
              <a:gd name="connsiteX0" fmla="*/ -811146 w 1277998"/>
              <a:gd name="connsiteY0" fmla="*/ 850365 h 1029647"/>
              <a:gd name="connsiteX1" fmla="*/ -839747 w 1277998"/>
              <a:gd name="connsiteY1" fmla="*/ 878966 h 1029647"/>
              <a:gd name="connsiteX2" fmla="*/ -868348 w 1277998"/>
              <a:gd name="connsiteY2" fmla="*/ 850365 h 1029647"/>
              <a:gd name="connsiteX3" fmla="*/ -839747 w 1277998"/>
              <a:gd name="connsiteY3" fmla="*/ 821764 h 1029647"/>
              <a:gd name="connsiteX4" fmla="*/ -811146 w 1277998"/>
              <a:gd name="connsiteY4" fmla="*/ 850365 h 1029647"/>
              <a:gd name="connsiteX0" fmla="*/ -513247 w 1277998"/>
              <a:gd name="connsiteY0" fmla="*/ 789259 h 1029647"/>
              <a:gd name="connsiteX1" fmla="*/ -570450 w 1277998"/>
              <a:gd name="connsiteY1" fmla="*/ 846462 h 1029647"/>
              <a:gd name="connsiteX2" fmla="*/ -627653 w 1277998"/>
              <a:gd name="connsiteY2" fmla="*/ 789259 h 1029647"/>
              <a:gd name="connsiteX3" fmla="*/ -570450 w 1277998"/>
              <a:gd name="connsiteY3" fmla="*/ 732056 h 1029647"/>
              <a:gd name="connsiteX4" fmla="*/ -513247 w 1277998"/>
              <a:gd name="connsiteY4" fmla="*/ 789259 h 1029647"/>
              <a:gd name="connsiteX0" fmla="*/ -159565 w 1277998"/>
              <a:gd name="connsiteY0" fmla="*/ 715495 h 1029647"/>
              <a:gd name="connsiteX1" fmla="*/ -245369 w 1277998"/>
              <a:gd name="connsiteY1" fmla="*/ 801299 h 1029647"/>
              <a:gd name="connsiteX2" fmla="*/ -331173 w 1277998"/>
              <a:gd name="connsiteY2" fmla="*/ 715495 h 1029647"/>
              <a:gd name="connsiteX3" fmla="*/ -245369 w 1277998"/>
              <a:gd name="connsiteY3" fmla="*/ 629691 h 1029647"/>
              <a:gd name="connsiteX4" fmla="*/ -159565 w 1277998"/>
              <a:gd name="connsiteY4" fmla="*/ 715495 h 1029647"/>
              <a:gd name="connsiteX0" fmla="*/ 138834 w 1277998"/>
              <a:gd name="connsiteY0" fmla="*/ 623913 h 1029647"/>
              <a:gd name="connsiteX1" fmla="*/ 63899 w 1277998"/>
              <a:gd name="connsiteY1" fmla="*/ 604917 h 1029647"/>
              <a:gd name="connsiteX2" fmla="*/ 204953 w 1277998"/>
              <a:gd name="connsiteY2" fmla="*/ 831797 h 1029647"/>
              <a:gd name="connsiteX3" fmla="*/ 172174 w 1277998"/>
              <a:gd name="connsiteY3" fmla="*/ 840878 h 1029647"/>
              <a:gd name="connsiteX4" fmla="*/ 487473 w 1277998"/>
              <a:gd name="connsiteY4" fmla="*/ 931687 h 1029647"/>
              <a:gd name="connsiteX5" fmla="*/ 467711 w 1277998"/>
              <a:gd name="connsiteY5" fmla="*/ 890215 h 1029647"/>
              <a:gd name="connsiteX6" fmla="*/ 852797 w 1277998"/>
              <a:gd name="connsiteY6" fmla="*/ 828269 h 1029647"/>
              <a:gd name="connsiteX7" fmla="*/ 844898 w 1277998"/>
              <a:gd name="connsiteY7" fmla="*/ 873769 h 1029647"/>
              <a:gd name="connsiteX8" fmla="*/ 1009648 w 1277998"/>
              <a:gd name="connsiteY8" fmla="*/ 547095 h 1029647"/>
              <a:gd name="connsiteX9" fmla="*/ 1105823 w 1277998"/>
              <a:gd name="connsiteY9" fmla="*/ 717177 h 1029647"/>
              <a:gd name="connsiteX10" fmla="*/ 1236522 w 1277998"/>
              <a:gd name="connsiteY10" fmla="*/ 365953 h 1029647"/>
              <a:gd name="connsiteX11" fmla="*/ 1193685 w 1277998"/>
              <a:gd name="connsiteY11" fmla="*/ 429734 h 1029647"/>
              <a:gd name="connsiteX12" fmla="*/ 1133749 w 1277998"/>
              <a:gd name="connsiteY12" fmla="*/ 129325 h 1029647"/>
              <a:gd name="connsiteX13" fmla="*/ 1135998 w 1277998"/>
              <a:gd name="connsiteY13" fmla="*/ 159452 h 1029647"/>
              <a:gd name="connsiteX14" fmla="*/ 860222 w 1277998"/>
              <a:gd name="connsiteY14" fmla="*/ 94193 h 1029647"/>
              <a:gd name="connsiteX15" fmla="*/ 882173 w 1277998"/>
              <a:gd name="connsiteY15" fmla="*/ 55772 h 1029647"/>
              <a:gd name="connsiteX16" fmla="*/ 655003 w 1277998"/>
              <a:gd name="connsiteY16" fmla="*/ 112498 h 1029647"/>
              <a:gd name="connsiteX17" fmla="*/ 665623 w 1277998"/>
              <a:gd name="connsiteY17" fmla="*/ 79368 h 1029647"/>
              <a:gd name="connsiteX18" fmla="*/ 414166 w 1277998"/>
              <a:gd name="connsiteY18" fmla="*/ 123748 h 1029647"/>
              <a:gd name="connsiteX19" fmla="*/ 452624 w 1277998"/>
              <a:gd name="connsiteY19" fmla="*/ 155877 h 1029647"/>
              <a:gd name="connsiteX20" fmla="*/ 122090 w 1277998"/>
              <a:gd name="connsiteY20" fmla="*/ 376321 h 1029647"/>
              <a:gd name="connsiteX21" fmla="*/ 115374 w 1277998"/>
              <a:gd name="connsiteY21" fmla="*/ 342500 h 102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7998" h="1029647" extrusionOk="0">
                <a:moveTo>
                  <a:pt x="115374" y="342500"/>
                </a:moveTo>
                <a:cubicBezTo>
                  <a:pt x="93518" y="282381"/>
                  <a:pt x="136041" y="206690"/>
                  <a:pt x="166346" y="164624"/>
                </a:cubicBezTo>
                <a:cubicBezTo>
                  <a:pt x="232354" y="95834"/>
                  <a:pt x="334746" y="70472"/>
                  <a:pt x="414313" y="123986"/>
                </a:cubicBezTo>
                <a:cubicBezTo>
                  <a:pt x="444867" y="7835"/>
                  <a:pt x="594773" y="-17998"/>
                  <a:pt x="664322" y="81799"/>
                </a:cubicBezTo>
                <a:cubicBezTo>
                  <a:pt x="686391" y="47918"/>
                  <a:pt x="720914" y="10230"/>
                  <a:pt x="761740" y="4766"/>
                </a:cubicBezTo>
                <a:cubicBezTo>
                  <a:pt x="811685" y="-11971"/>
                  <a:pt x="858614" y="24736"/>
                  <a:pt x="882558" y="59133"/>
                </a:cubicBezTo>
                <a:cubicBezTo>
                  <a:pt x="914568" y="350"/>
                  <a:pt x="985765" y="-1696"/>
                  <a:pt x="1049112" y="16445"/>
                </a:cubicBezTo>
                <a:cubicBezTo>
                  <a:pt x="1099344" y="49504"/>
                  <a:pt x="1135830" y="78867"/>
                  <a:pt x="1133572" y="132900"/>
                </a:cubicBezTo>
                <a:cubicBezTo>
                  <a:pt x="1178086" y="149430"/>
                  <a:pt x="1215064" y="176888"/>
                  <a:pt x="1241965" y="245923"/>
                </a:cubicBezTo>
                <a:cubicBezTo>
                  <a:pt x="1255820" y="285769"/>
                  <a:pt x="1250502" y="330184"/>
                  <a:pt x="1237113" y="368480"/>
                </a:cubicBezTo>
                <a:cubicBezTo>
                  <a:pt x="1266488" y="430411"/>
                  <a:pt x="1284209" y="500688"/>
                  <a:pt x="1272554" y="555866"/>
                </a:cubicBezTo>
                <a:cubicBezTo>
                  <a:pt x="1252418" y="629168"/>
                  <a:pt x="1177045" y="727858"/>
                  <a:pt x="1106533" y="719894"/>
                </a:cubicBezTo>
                <a:cubicBezTo>
                  <a:pt x="1093651" y="771052"/>
                  <a:pt x="1079250" y="833180"/>
                  <a:pt x="1047100" y="860446"/>
                </a:cubicBezTo>
                <a:cubicBezTo>
                  <a:pt x="991183" y="911718"/>
                  <a:pt x="914075" y="912545"/>
                  <a:pt x="844750" y="877464"/>
                </a:cubicBezTo>
                <a:cubicBezTo>
                  <a:pt x="839976" y="947761"/>
                  <a:pt x="778217" y="1011229"/>
                  <a:pt x="700147" y="1027406"/>
                </a:cubicBezTo>
                <a:cubicBezTo>
                  <a:pt x="629185" y="1027575"/>
                  <a:pt x="541887" y="1014029"/>
                  <a:pt x="487532" y="935882"/>
                </a:cubicBezTo>
                <a:cubicBezTo>
                  <a:pt x="397188" y="1001310"/>
                  <a:pt x="246233" y="962487"/>
                  <a:pt x="171701" y="845454"/>
                </a:cubicBezTo>
                <a:cubicBezTo>
                  <a:pt x="114002" y="852035"/>
                  <a:pt x="54454" y="821791"/>
                  <a:pt x="32837" y="744825"/>
                </a:cubicBezTo>
                <a:cubicBezTo>
                  <a:pt x="29655" y="697499"/>
                  <a:pt x="41956" y="639703"/>
                  <a:pt x="62509" y="608993"/>
                </a:cubicBezTo>
                <a:cubicBezTo>
                  <a:pt x="9735" y="581328"/>
                  <a:pt x="-8223" y="526551"/>
                  <a:pt x="-148" y="469633"/>
                </a:cubicBezTo>
                <a:cubicBezTo>
                  <a:pt x="16145" y="388461"/>
                  <a:pt x="46841" y="351451"/>
                  <a:pt x="114280" y="345765"/>
                </a:cubicBezTo>
                <a:cubicBezTo>
                  <a:pt x="114419" y="344902"/>
                  <a:pt x="114814" y="343703"/>
                  <a:pt x="115374" y="342500"/>
                </a:cubicBezTo>
                <a:close/>
              </a:path>
              <a:path w="1277998" h="1029647" extrusionOk="0">
                <a:moveTo>
                  <a:pt x="-811146" y="850365"/>
                </a:moveTo>
                <a:cubicBezTo>
                  <a:pt x="-808986" y="865731"/>
                  <a:pt x="-825542" y="878865"/>
                  <a:pt x="-839747" y="878966"/>
                </a:cubicBezTo>
                <a:cubicBezTo>
                  <a:pt x="-858094" y="882312"/>
                  <a:pt x="-865649" y="864913"/>
                  <a:pt x="-868348" y="850365"/>
                </a:cubicBezTo>
                <a:cubicBezTo>
                  <a:pt x="-869835" y="837881"/>
                  <a:pt x="-852942" y="825378"/>
                  <a:pt x="-839747" y="821764"/>
                </a:cubicBezTo>
                <a:cubicBezTo>
                  <a:pt x="-823396" y="822692"/>
                  <a:pt x="-812045" y="830687"/>
                  <a:pt x="-811146" y="850365"/>
                </a:cubicBezTo>
                <a:close/>
              </a:path>
              <a:path w="1277998" h="1029647" extrusionOk="0">
                <a:moveTo>
                  <a:pt x="-513247" y="789259"/>
                </a:moveTo>
                <a:cubicBezTo>
                  <a:pt x="-508660" y="819858"/>
                  <a:pt x="-541969" y="851497"/>
                  <a:pt x="-570450" y="846462"/>
                </a:cubicBezTo>
                <a:cubicBezTo>
                  <a:pt x="-610691" y="846074"/>
                  <a:pt x="-618478" y="821982"/>
                  <a:pt x="-627653" y="789259"/>
                </a:cubicBezTo>
                <a:cubicBezTo>
                  <a:pt x="-628628" y="764856"/>
                  <a:pt x="-604162" y="736531"/>
                  <a:pt x="-570450" y="732056"/>
                </a:cubicBezTo>
                <a:cubicBezTo>
                  <a:pt x="-541632" y="735891"/>
                  <a:pt x="-513385" y="756726"/>
                  <a:pt x="-513247" y="789259"/>
                </a:cubicBezTo>
                <a:close/>
              </a:path>
              <a:path w="1277998" h="1029647" extrusionOk="0">
                <a:moveTo>
                  <a:pt x="-159565" y="715495"/>
                </a:moveTo>
                <a:cubicBezTo>
                  <a:pt x="-154873" y="765254"/>
                  <a:pt x="-193042" y="799943"/>
                  <a:pt x="-245369" y="801299"/>
                </a:cubicBezTo>
                <a:cubicBezTo>
                  <a:pt x="-296652" y="794904"/>
                  <a:pt x="-340339" y="765579"/>
                  <a:pt x="-331173" y="715495"/>
                </a:cubicBezTo>
                <a:cubicBezTo>
                  <a:pt x="-328346" y="669789"/>
                  <a:pt x="-287065" y="639516"/>
                  <a:pt x="-245369" y="629691"/>
                </a:cubicBezTo>
                <a:cubicBezTo>
                  <a:pt x="-200057" y="632005"/>
                  <a:pt x="-164141" y="658448"/>
                  <a:pt x="-159565" y="715495"/>
                </a:cubicBezTo>
                <a:close/>
              </a:path>
              <a:path w="1277998" h="1029647" fill="none" extrusionOk="0">
                <a:moveTo>
                  <a:pt x="138834" y="623913"/>
                </a:moveTo>
                <a:cubicBezTo>
                  <a:pt x="115380" y="628182"/>
                  <a:pt x="87446" y="619119"/>
                  <a:pt x="63899" y="604917"/>
                </a:cubicBezTo>
                <a:moveTo>
                  <a:pt x="204953" y="831797"/>
                </a:moveTo>
                <a:cubicBezTo>
                  <a:pt x="197116" y="834669"/>
                  <a:pt x="181778" y="840294"/>
                  <a:pt x="172174" y="840878"/>
                </a:cubicBezTo>
                <a:moveTo>
                  <a:pt x="487473" y="931687"/>
                </a:moveTo>
                <a:cubicBezTo>
                  <a:pt x="481854" y="919258"/>
                  <a:pt x="470729" y="903004"/>
                  <a:pt x="467711" y="890215"/>
                </a:cubicBezTo>
                <a:moveTo>
                  <a:pt x="852797" y="828269"/>
                </a:moveTo>
                <a:cubicBezTo>
                  <a:pt x="849343" y="840962"/>
                  <a:pt x="851028" y="858907"/>
                  <a:pt x="844898" y="873769"/>
                </a:cubicBezTo>
                <a:moveTo>
                  <a:pt x="1009648" y="547095"/>
                </a:moveTo>
                <a:cubicBezTo>
                  <a:pt x="1085821" y="589415"/>
                  <a:pt x="1090958" y="642734"/>
                  <a:pt x="1105823" y="717177"/>
                </a:cubicBezTo>
                <a:moveTo>
                  <a:pt x="1236522" y="365953"/>
                </a:moveTo>
                <a:cubicBezTo>
                  <a:pt x="1226799" y="391145"/>
                  <a:pt x="1212709" y="413849"/>
                  <a:pt x="1193685" y="429734"/>
                </a:cubicBezTo>
                <a:moveTo>
                  <a:pt x="1133749" y="129325"/>
                </a:moveTo>
                <a:cubicBezTo>
                  <a:pt x="1134991" y="139556"/>
                  <a:pt x="1136260" y="149121"/>
                  <a:pt x="1135998" y="159452"/>
                </a:cubicBezTo>
                <a:moveTo>
                  <a:pt x="860222" y="94193"/>
                </a:moveTo>
                <a:cubicBezTo>
                  <a:pt x="866798" y="76015"/>
                  <a:pt x="873552" y="64377"/>
                  <a:pt x="882173" y="55772"/>
                </a:cubicBezTo>
                <a:moveTo>
                  <a:pt x="655003" y="112498"/>
                </a:moveTo>
                <a:cubicBezTo>
                  <a:pt x="657419" y="101545"/>
                  <a:pt x="660911" y="90413"/>
                  <a:pt x="665623" y="79368"/>
                </a:cubicBezTo>
                <a:moveTo>
                  <a:pt x="414166" y="123748"/>
                </a:moveTo>
                <a:cubicBezTo>
                  <a:pt x="428744" y="129316"/>
                  <a:pt x="440391" y="142556"/>
                  <a:pt x="452624" y="155877"/>
                </a:cubicBezTo>
                <a:moveTo>
                  <a:pt x="122090" y="376321"/>
                </a:moveTo>
                <a:cubicBezTo>
                  <a:pt x="120055" y="368146"/>
                  <a:pt x="118050" y="355569"/>
                  <a:pt x="115374" y="342500"/>
                </a:cubicBezTo>
              </a:path>
            </a:pathLst>
          </a:custGeom>
          <a:noFill/>
          <a:ln w="57150">
            <a:solidFill>
              <a:srgbClr val="0055A4"/>
            </a:solidFill>
            <a:extLst>
              <a:ext uri="{C807C97D-BFC1-408E-A445-0C87EB9F89A2}">
                <ask:lineSketchStyleProps xmlns:ask="http://schemas.microsoft.com/office/drawing/2018/sketchyshapes" sd="2009077666">
                  <a:prstGeom prst="cloudCallout">
                    <a:avLst>
                      <a:gd name="adj1" fmla="val -115708"/>
                      <a:gd name="adj2" fmla="val 32588"/>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087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9"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510C7AE-34C7-034A-B906-0538D3AF5567}"/>
              </a:ext>
            </a:extLst>
          </p:cNvPr>
          <p:cNvSpPr>
            <a:spLocks noGrp="1"/>
          </p:cNvSpPr>
          <p:nvPr>
            <p:ph type="title"/>
          </p:nvPr>
        </p:nvSpPr>
        <p:spPr/>
        <p:txBody>
          <a:bodyPr>
            <a:normAutofit/>
          </a:bodyPr>
          <a:lstStyle/>
          <a:p>
            <a:r>
              <a:rPr lang="en-GB" sz="3600" b="1" dirty="0">
                <a:solidFill>
                  <a:prstClr val="white"/>
                </a:solidFill>
              </a:rPr>
              <a:t>Regular –ER verbs</a:t>
            </a:r>
            <a:endParaRPr lang="en-US" sz="3600" dirty="0"/>
          </a:p>
        </p:txBody>
      </p:sp>
      <p:sp>
        <p:nvSpPr>
          <p:cNvPr id="30" name="Rounded Rectangle 46">
            <a:extLst>
              <a:ext uri="{FF2B5EF4-FFF2-40B4-BE49-F238E27FC236}">
                <a16:creationId xmlns:a16="http://schemas.microsoft.com/office/drawing/2014/main" id="{37952AF5-A964-4F8D-8087-CD3753EB8107}"/>
              </a:ext>
            </a:extLst>
          </p:cNvPr>
          <p:cNvSpPr/>
          <p:nvPr/>
        </p:nvSpPr>
        <p:spPr>
          <a:xfrm>
            <a:off x="10812162" y="249870"/>
            <a:ext cx="1097758"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6" name="Picture 5" descr="A cartoon of a person with yellow hair&#10;&#10;Description automatically generated">
            <a:extLst>
              <a:ext uri="{FF2B5EF4-FFF2-40B4-BE49-F238E27FC236}">
                <a16:creationId xmlns:a16="http://schemas.microsoft.com/office/drawing/2014/main" id="{96774A67-E2F9-445B-8901-8DA0BECBA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5550" y="62097"/>
            <a:ext cx="1423629" cy="1423629"/>
          </a:xfrm>
          <a:prstGeom prst="rect">
            <a:avLst/>
          </a:prstGeom>
        </p:spPr>
      </p:pic>
      <p:sp>
        <p:nvSpPr>
          <p:cNvPr id="26" name="TextBox 25">
            <a:extLst>
              <a:ext uri="{FF2B5EF4-FFF2-40B4-BE49-F238E27FC236}">
                <a16:creationId xmlns:a16="http://schemas.microsoft.com/office/drawing/2014/main" id="{990A2CD0-39CA-4942-B59E-DCF6C21FB9CC}"/>
              </a:ext>
            </a:extLst>
          </p:cNvPr>
          <p:cNvSpPr txBox="1"/>
          <p:nvPr/>
        </p:nvSpPr>
        <p:spPr>
          <a:xfrm>
            <a:off x="5251237" y="115071"/>
            <a:ext cx="647421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messaging her cousin Amir.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she asking him directly (you)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about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Noura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31" name="Group 30">
            <a:extLst>
              <a:ext uri="{FF2B5EF4-FFF2-40B4-BE49-F238E27FC236}">
                <a16:creationId xmlns:a16="http://schemas.microsoft.com/office/drawing/2014/main" id="{FE4A32ED-61B8-4848-A101-99E3FA441514}"/>
              </a:ext>
            </a:extLst>
          </p:cNvPr>
          <p:cNvGrpSpPr/>
          <p:nvPr/>
        </p:nvGrpSpPr>
        <p:grpSpPr>
          <a:xfrm>
            <a:off x="713126" y="1754531"/>
            <a:ext cx="2563240" cy="4003200"/>
            <a:chOff x="4719331" y="2191837"/>
            <a:chExt cx="2563240" cy="4003200"/>
          </a:xfrm>
        </p:grpSpPr>
        <p:grpSp>
          <p:nvGrpSpPr>
            <p:cNvPr id="32" name="Group 31">
              <a:extLst>
                <a:ext uri="{FF2B5EF4-FFF2-40B4-BE49-F238E27FC236}">
                  <a16:creationId xmlns:a16="http://schemas.microsoft.com/office/drawing/2014/main" id="{591B5DCD-9279-4823-ADF9-11C1D0428101}"/>
                </a:ext>
              </a:extLst>
            </p:cNvPr>
            <p:cNvGrpSpPr/>
            <p:nvPr/>
          </p:nvGrpSpPr>
          <p:grpSpPr>
            <a:xfrm>
              <a:off x="4719331" y="2191837"/>
              <a:ext cx="2314515" cy="4003200"/>
              <a:chOff x="4719331" y="2191837"/>
              <a:chExt cx="2198943" cy="4003200"/>
            </a:xfrm>
          </p:grpSpPr>
          <p:grpSp>
            <p:nvGrpSpPr>
              <p:cNvPr id="37" name="Group 36">
                <a:extLst>
                  <a:ext uri="{FF2B5EF4-FFF2-40B4-BE49-F238E27FC236}">
                    <a16:creationId xmlns:a16="http://schemas.microsoft.com/office/drawing/2014/main" id="{1C38EC82-9D51-4239-92B2-8AED4E5ED723}"/>
                  </a:ext>
                </a:extLst>
              </p:cNvPr>
              <p:cNvGrpSpPr/>
              <p:nvPr/>
            </p:nvGrpSpPr>
            <p:grpSpPr>
              <a:xfrm>
                <a:off x="4719331" y="2191837"/>
                <a:ext cx="2198943" cy="4003200"/>
                <a:chOff x="-30480" y="22860"/>
                <a:chExt cx="3394710" cy="6004560"/>
              </a:xfrm>
            </p:grpSpPr>
            <p:grpSp>
              <p:nvGrpSpPr>
                <p:cNvPr id="39" name="Group 38">
                  <a:extLst>
                    <a:ext uri="{FF2B5EF4-FFF2-40B4-BE49-F238E27FC236}">
                      <a16:creationId xmlns:a16="http://schemas.microsoft.com/office/drawing/2014/main" id="{C18EA8F0-6124-4036-AD94-44549C3E1855}"/>
                    </a:ext>
                  </a:extLst>
                </p:cNvPr>
                <p:cNvGrpSpPr/>
                <p:nvPr/>
              </p:nvGrpSpPr>
              <p:grpSpPr>
                <a:xfrm>
                  <a:off x="-30480" y="22860"/>
                  <a:ext cx="3394710" cy="6004560"/>
                  <a:chOff x="-30480" y="22860"/>
                  <a:chExt cx="3394710" cy="6004560"/>
                </a:xfrm>
              </p:grpSpPr>
              <p:grpSp>
                <p:nvGrpSpPr>
                  <p:cNvPr id="41" name="Group 40">
                    <a:extLst>
                      <a:ext uri="{FF2B5EF4-FFF2-40B4-BE49-F238E27FC236}">
                        <a16:creationId xmlns:a16="http://schemas.microsoft.com/office/drawing/2014/main" id="{C430E3E1-3757-4116-909F-CC88B8F53ADA}"/>
                      </a:ext>
                    </a:extLst>
                  </p:cNvPr>
                  <p:cNvGrpSpPr/>
                  <p:nvPr/>
                </p:nvGrpSpPr>
                <p:grpSpPr>
                  <a:xfrm>
                    <a:off x="-30480" y="22860"/>
                    <a:ext cx="3394710" cy="6004560"/>
                    <a:chOff x="-30480" y="22860"/>
                    <a:chExt cx="3394710" cy="6004560"/>
                  </a:xfrm>
                </p:grpSpPr>
                <p:sp>
                  <p:nvSpPr>
                    <p:cNvPr id="43" name="Rectangle: Rounded Corners 80">
                      <a:extLst>
                        <a:ext uri="{FF2B5EF4-FFF2-40B4-BE49-F238E27FC236}">
                          <a16:creationId xmlns:a16="http://schemas.microsoft.com/office/drawing/2014/main" id="{CD98E755-1620-472D-A7F7-55C6F7354852}"/>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EFC26A10-6396-49AD-BD07-20841D10C966}"/>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42" name="Oval 41">
                    <a:extLst>
                      <a:ext uri="{FF2B5EF4-FFF2-40B4-BE49-F238E27FC236}">
                        <a16:creationId xmlns:a16="http://schemas.microsoft.com/office/drawing/2014/main" id="{1ECDDA46-85D5-428D-A07C-598FC1E13F9B}"/>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40" name="Speech Bubble: Rectangle with Corners Rounded 77">
                  <a:extLst>
                    <a:ext uri="{FF2B5EF4-FFF2-40B4-BE49-F238E27FC236}">
                      <a16:creationId xmlns:a16="http://schemas.microsoft.com/office/drawing/2014/main" id="{E7BFDCDF-D132-41BB-9E64-54F07D2BC6FB}"/>
                    </a:ext>
                  </a:extLst>
                </p:cNvPr>
                <p:cNvSpPr/>
                <p:nvPr/>
              </p:nvSpPr>
              <p:spPr>
                <a:xfrm>
                  <a:off x="266309" y="525985"/>
                  <a:ext cx="2830692" cy="1228946"/>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38" name="TextBox 37">
                <a:extLst>
                  <a:ext uri="{FF2B5EF4-FFF2-40B4-BE49-F238E27FC236}">
                    <a16:creationId xmlns:a16="http://schemas.microsoft.com/office/drawing/2014/main" id="{BDF8F187-B74F-4E6A-84B3-60281AC369BB}"/>
                  </a:ext>
                </a:extLst>
              </p:cNvPr>
              <p:cNvSpPr txBox="1"/>
              <p:nvPr/>
            </p:nvSpPr>
            <p:spPr>
              <a:xfrm>
                <a:off x="4911577" y="2718543"/>
                <a:ext cx="196448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1F4E79"/>
                    </a:solidFill>
                    <a:effectLst/>
                    <a:uLnTx/>
                    <a:uFillTx/>
                  </a:rPr>
                  <a:t>… </a:t>
                </a:r>
                <a:r>
                  <a:rPr kumimoji="0" lang="en-GB" sz="2000" b="0" i="0" u="none" strike="noStrike" kern="0" cap="none" spc="0" normalizeH="0" baseline="0" noProof="0" dirty="0" err="1">
                    <a:ln>
                      <a:noFill/>
                    </a:ln>
                    <a:solidFill>
                      <a:srgbClr val="1F4E79"/>
                    </a:solidFill>
                    <a:effectLst/>
                    <a:uLnTx/>
                    <a:uFillTx/>
                  </a:rPr>
                  <a:t>aime</a:t>
                </a:r>
                <a:r>
                  <a:rPr kumimoji="0" lang="en-GB" sz="2000" b="0" i="0" u="none" strike="noStrike" kern="0" cap="none" spc="0" normalizeH="0" baseline="0" noProof="0" dirty="0">
                    <a:ln>
                      <a:noFill/>
                    </a:ln>
                    <a:solidFill>
                      <a:srgbClr val="1F4E79"/>
                    </a:solidFill>
                    <a:effectLst/>
                    <a:uLnTx/>
                    <a:uFillTx/>
                  </a:rPr>
                  <a:t> quoi ?</a:t>
                </a:r>
              </a:p>
            </p:txBody>
          </p:sp>
        </p:grpSp>
        <p:sp>
          <p:nvSpPr>
            <p:cNvPr id="33" name="Speech Bubble: Rectangle with Corners Rounded 95">
              <a:extLst>
                <a:ext uri="{FF2B5EF4-FFF2-40B4-BE49-F238E27FC236}">
                  <a16:creationId xmlns:a16="http://schemas.microsoft.com/office/drawing/2014/main" id="{4B1A1888-C77B-467D-A922-F5550078AC67}"/>
                </a:ext>
              </a:extLst>
            </p:cNvPr>
            <p:cNvSpPr/>
            <p:nvPr/>
          </p:nvSpPr>
          <p:spPr>
            <a:xfrm>
              <a:off x="4905063" y="3579166"/>
              <a:ext cx="1929967" cy="65992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4" name="Speech Bubble: Rectangle with Corners Rounded 97">
              <a:extLst>
                <a:ext uri="{FF2B5EF4-FFF2-40B4-BE49-F238E27FC236}">
                  <a16:creationId xmlns:a16="http://schemas.microsoft.com/office/drawing/2014/main" id="{AC64FC32-4419-45CD-A281-99AE16D04886}"/>
                </a:ext>
              </a:extLst>
            </p:cNvPr>
            <p:cNvSpPr/>
            <p:nvPr/>
          </p:nvSpPr>
          <p:spPr>
            <a:xfrm>
              <a:off x="4905063" y="4552379"/>
              <a:ext cx="1929967" cy="102326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1A2644BB-F447-4F21-AF31-5A3907D978B4}"/>
                </a:ext>
              </a:extLst>
            </p:cNvPr>
            <p:cNvSpPr txBox="1"/>
            <p:nvPr/>
          </p:nvSpPr>
          <p:spPr>
            <a:xfrm>
              <a:off x="5214833" y="3550565"/>
              <a:ext cx="206773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1F4E79"/>
                  </a:solidFill>
                  <a:effectLst/>
                  <a:uLnTx/>
                  <a:uFillTx/>
                </a:rPr>
                <a:t>… </a:t>
              </a:r>
              <a:r>
                <a:rPr kumimoji="0" lang="en-GB" sz="2000" b="0" i="0" u="none" strike="noStrike" kern="0" cap="none" spc="0" normalizeH="0" baseline="0" noProof="0" dirty="0" err="1">
                  <a:ln>
                    <a:noFill/>
                  </a:ln>
                  <a:solidFill>
                    <a:srgbClr val="1F4E79"/>
                  </a:solidFill>
                  <a:effectLst/>
                  <a:uLnTx/>
                  <a:uFillTx/>
                </a:rPr>
                <a:t>restes</a:t>
              </a:r>
              <a:r>
                <a:rPr kumimoji="0" lang="en-GB" sz="2000" b="0" i="0" u="none" strike="noStrike" kern="0" cap="none" spc="0" normalizeH="0" baseline="0" noProof="0" dirty="0">
                  <a:ln>
                    <a:noFill/>
                  </a:ln>
                  <a:solidFill>
                    <a:srgbClr val="1F4E79"/>
                  </a:solidFill>
                  <a:effectLst/>
                  <a:uLnTx/>
                  <a:uFillTx/>
                </a:rPr>
                <a:t> content ?</a:t>
              </a:r>
            </a:p>
          </p:txBody>
        </p:sp>
        <p:sp>
          <p:nvSpPr>
            <p:cNvPr id="36" name="TextBox 35">
              <a:extLst>
                <a:ext uri="{FF2B5EF4-FFF2-40B4-BE49-F238E27FC236}">
                  <a16:creationId xmlns:a16="http://schemas.microsoft.com/office/drawing/2014/main" id="{926FA727-451F-4C82-8335-FB61E68AFA7D}"/>
                </a:ext>
              </a:extLst>
            </p:cNvPr>
            <p:cNvSpPr txBox="1"/>
            <p:nvPr/>
          </p:nvSpPr>
          <p:spPr>
            <a:xfrm>
              <a:off x="5162667" y="4577128"/>
              <a:ext cx="1873451"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1F4E79"/>
                  </a:solidFill>
                  <a:effectLst/>
                  <a:uLnTx/>
                  <a:uFillTx/>
                </a:rPr>
                <a:t>… </a:t>
              </a:r>
              <a:r>
                <a:rPr kumimoji="0" lang="en-GB" sz="2000" b="0" i="0" u="none" strike="noStrike" kern="0" cap="none" spc="0" normalizeH="0" baseline="0" noProof="0" dirty="0" err="1">
                  <a:ln>
                    <a:noFill/>
                  </a:ln>
                  <a:solidFill>
                    <a:srgbClr val="1F4E79"/>
                  </a:solidFill>
                  <a:effectLst/>
                  <a:uLnTx/>
                  <a:uFillTx/>
                </a:rPr>
                <a:t>porte</a:t>
              </a:r>
              <a:r>
                <a:rPr kumimoji="0" lang="en-GB" sz="2000" b="0" i="0" u="none" strike="noStrike" kern="0" cap="none" spc="0" normalizeH="0" baseline="0" noProof="0" dirty="0">
                  <a:ln>
                    <a:noFill/>
                  </a:ln>
                  <a:solidFill>
                    <a:srgbClr val="1F4E79"/>
                  </a:solidFill>
                  <a:effectLst/>
                  <a:uLnTx/>
                  <a:uFillTx/>
                </a:rPr>
                <a:t> un </a:t>
              </a:r>
              <a:r>
                <a:rPr kumimoji="0" lang="en-GB" sz="2000" b="0" i="0" u="none" strike="noStrike" kern="0" cap="none" spc="0" normalizeH="0" baseline="0" noProof="0" dirty="0" err="1">
                  <a:ln>
                    <a:noFill/>
                  </a:ln>
                  <a:solidFill>
                    <a:srgbClr val="1F4E79"/>
                  </a:solidFill>
                  <a:effectLst/>
                  <a:uLnTx/>
                  <a:uFillTx/>
                </a:rPr>
                <a:t>uniforme</a:t>
              </a:r>
              <a:r>
                <a:rPr kumimoji="0" lang="en-GB" sz="2000" b="0" i="0" u="none" strike="noStrike" kern="0" cap="none" spc="0" normalizeH="0" baseline="0" noProof="0" dirty="0">
                  <a:ln>
                    <a:noFill/>
                  </a:ln>
                  <a:solidFill>
                    <a:srgbClr val="1F4E79"/>
                  </a:solidFill>
                  <a:effectLst/>
                  <a:uLnTx/>
                  <a:uFillTx/>
                </a:rPr>
                <a:t> rouge ?</a:t>
              </a:r>
            </a:p>
          </p:txBody>
        </p:sp>
      </p:grpSp>
      <p:grpSp>
        <p:nvGrpSpPr>
          <p:cNvPr id="45" name="Group 44">
            <a:extLst>
              <a:ext uri="{FF2B5EF4-FFF2-40B4-BE49-F238E27FC236}">
                <a16:creationId xmlns:a16="http://schemas.microsoft.com/office/drawing/2014/main" id="{00AEB606-D5E3-4FEF-BDC8-57E8F20AC38C}"/>
              </a:ext>
            </a:extLst>
          </p:cNvPr>
          <p:cNvGrpSpPr/>
          <p:nvPr/>
        </p:nvGrpSpPr>
        <p:grpSpPr>
          <a:xfrm>
            <a:off x="6251838" y="1675787"/>
            <a:ext cx="2439203" cy="4003200"/>
            <a:chOff x="4719331" y="2191837"/>
            <a:chExt cx="2439203" cy="4003200"/>
          </a:xfrm>
        </p:grpSpPr>
        <p:grpSp>
          <p:nvGrpSpPr>
            <p:cNvPr id="46" name="Group 45">
              <a:extLst>
                <a:ext uri="{FF2B5EF4-FFF2-40B4-BE49-F238E27FC236}">
                  <a16:creationId xmlns:a16="http://schemas.microsoft.com/office/drawing/2014/main" id="{FEB4538A-0626-49A1-A81F-39CAE15773F7}"/>
                </a:ext>
              </a:extLst>
            </p:cNvPr>
            <p:cNvGrpSpPr/>
            <p:nvPr/>
          </p:nvGrpSpPr>
          <p:grpSpPr>
            <a:xfrm>
              <a:off x="4719331" y="2191837"/>
              <a:ext cx="2333697" cy="4003200"/>
              <a:chOff x="4719331" y="2191837"/>
              <a:chExt cx="2217167" cy="4003200"/>
            </a:xfrm>
          </p:grpSpPr>
          <p:grpSp>
            <p:nvGrpSpPr>
              <p:cNvPr id="51" name="Group 50">
                <a:extLst>
                  <a:ext uri="{FF2B5EF4-FFF2-40B4-BE49-F238E27FC236}">
                    <a16:creationId xmlns:a16="http://schemas.microsoft.com/office/drawing/2014/main" id="{569C5A23-9F18-4083-A294-74EAA441BCCE}"/>
                  </a:ext>
                </a:extLst>
              </p:cNvPr>
              <p:cNvGrpSpPr/>
              <p:nvPr/>
            </p:nvGrpSpPr>
            <p:grpSpPr>
              <a:xfrm>
                <a:off x="4719331" y="2191837"/>
                <a:ext cx="2198943" cy="4003200"/>
                <a:chOff x="-30480" y="22860"/>
                <a:chExt cx="3394710" cy="6004560"/>
              </a:xfrm>
            </p:grpSpPr>
            <p:grpSp>
              <p:nvGrpSpPr>
                <p:cNvPr id="53" name="Group 52">
                  <a:extLst>
                    <a:ext uri="{FF2B5EF4-FFF2-40B4-BE49-F238E27FC236}">
                      <a16:creationId xmlns:a16="http://schemas.microsoft.com/office/drawing/2014/main" id="{430E8746-8418-486E-BE1C-C795C2106E1D}"/>
                    </a:ext>
                  </a:extLst>
                </p:cNvPr>
                <p:cNvGrpSpPr/>
                <p:nvPr/>
              </p:nvGrpSpPr>
              <p:grpSpPr>
                <a:xfrm>
                  <a:off x="-30480" y="22860"/>
                  <a:ext cx="3394710" cy="6004560"/>
                  <a:chOff x="-30480" y="22860"/>
                  <a:chExt cx="3394710" cy="6004560"/>
                </a:xfrm>
              </p:grpSpPr>
              <p:grpSp>
                <p:nvGrpSpPr>
                  <p:cNvPr id="55" name="Group 54">
                    <a:extLst>
                      <a:ext uri="{FF2B5EF4-FFF2-40B4-BE49-F238E27FC236}">
                        <a16:creationId xmlns:a16="http://schemas.microsoft.com/office/drawing/2014/main" id="{ECD31763-D176-42B1-A672-921043628DC4}"/>
                      </a:ext>
                    </a:extLst>
                  </p:cNvPr>
                  <p:cNvGrpSpPr/>
                  <p:nvPr/>
                </p:nvGrpSpPr>
                <p:grpSpPr>
                  <a:xfrm>
                    <a:off x="-30480" y="22860"/>
                    <a:ext cx="3394710" cy="6004560"/>
                    <a:chOff x="-30480" y="22860"/>
                    <a:chExt cx="3394710" cy="6004560"/>
                  </a:xfrm>
                </p:grpSpPr>
                <p:sp>
                  <p:nvSpPr>
                    <p:cNvPr id="57" name="Rectangle: Rounded Corners 123">
                      <a:extLst>
                        <a:ext uri="{FF2B5EF4-FFF2-40B4-BE49-F238E27FC236}">
                          <a16:creationId xmlns:a16="http://schemas.microsoft.com/office/drawing/2014/main" id="{C41D0EE8-4D3F-4030-84B0-8EA709741B25}"/>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CF478A26-BD07-4B14-B537-CD19C84AC4F9}"/>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56" name="Oval 55">
                    <a:extLst>
                      <a:ext uri="{FF2B5EF4-FFF2-40B4-BE49-F238E27FC236}">
                        <a16:creationId xmlns:a16="http://schemas.microsoft.com/office/drawing/2014/main" id="{0B0758AF-6B9B-4549-9AEE-C722C66A820F}"/>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54" name="Speech Bubble: Rectangle with Corners Rounded 120">
                  <a:extLst>
                    <a:ext uri="{FF2B5EF4-FFF2-40B4-BE49-F238E27FC236}">
                      <a16:creationId xmlns:a16="http://schemas.microsoft.com/office/drawing/2014/main" id="{970C2DEC-3CDA-4C2B-A622-46D616E58743}"/>
                    </a:ext>
                  </a:extLst>
                </p:cNvPr>
                <p:cNvSpPr/>
                <p:nvPr/>
              </p:nvSpPr>
              <p:spPr>
                <a:xfrm>
                  <a:off x="266309" y="525985"/>
                  <a:ext cx="2830692" cy="1146425"/>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52" name="TextBox 51">
                <a:extLst>
                  <a:ext uri="{FF2B5EF4-FFF2-40B4-BE49-F238E27FC236}">
                    <a16:creationId xmlns:a16="http://schemas.microsoft.com/office/drawing/2014/main" id="{2B1769DC-0FDD-4BA4-9D87-3EAC49F5DD67}"/>
                  </a:ext>
                </a:extLst>
              </p:cNvPr>
              <p:cNvSpPr txBox="1"/>
              <p:nvPr/>
            </p:nvSpPr>
            <p:spPr>
              <a:xfrm>
                <a:off x="4972010" y="2600464"/>
                <a:ext cx="196448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1F4E79"/>
                    </a:solidFill>
                    <a:effectLst/>
                    <a:uLnTx/>
                    <a:uFillTx/>
                  </a:rPr>
                  <a:t>… </a:t>
                </a:r>
                <a:r>
                  <a:rPr kumimoji="0" lang="en-GB" sz="2000" b="0" i="0" u="none" strike="noStrike" kern="0" cap="none" spc="0" normalizeH="0" baseline="0" noProof="0" dirty="0" err="1">
                    <a:ln>
                      <a:noFill/>
                    </a:ln>
                    <a:solidFill>
                      <a:srgbClr val="1F4E79"/>
                    </a:solidFill>
                    <a:effectLst/>
                    <a:uLnTx/>
                    <a:uFillTx/>
                  </a:rPr>
                  <a:t>trouves</a:t>
                </a:r>
                <a:r>
                  <a:rPr kumimoji="0" lang="en-GB" sz="2000" b="0" i="0" u="none" strike="noStrike" kern="0" cap="none" spc="0" normalizeH="0" baseline="0" noProof="0" dirty="0">
                    <a:ln>
                      <a:noFill/>
                    </a:ln>
                    <a:solidFill>
                      <a:srgbClr val="1F4E79"/>
                    </a:solidFill>
                    <a:effectLst/>
                    <a:uLnTx/>
                    <a:uFillTx/>
                  </a:rPr>
                  <a:t> </a:t>
                </a:r>
                <a:r>
                  <a:rPr kumimoji="0" lang="en-GB" sz="2000" b="0" i="0" u="none" strike="noStrike" kern="0" cap="none" spc="0" normalizeH="0" baseline="0" noProof="0" dirty="0" err="1">
                    <a:ln>
                      <a:noFill/>
                    </a:ln>
                    <a:solidFill>
                      <a:srgbClr val="1F4E79"/>
                    </a:solidFill>
                    <a:effectLst/>
                    <a:uLnTx/>
                    <a:uFillTx/>
                  </a:rPr>
                  <a:t>une</a:t>
                </a:r>
                <a:r>
                  <a:rPr kumimoji="0" lang="en-GB" sz="2000" b="0" i="0" u="none" strike="noStrike" kern="0" cap="none" spc="0" normalizeH="0" baseline="0" noProof="0" dirty="0">
                    <a:ln>
                      <a:noFill/>
                    </a:ln>
                    <a:solidFill>
                      <a:srgbClr val="1F4E79"/>
                    </a:solidFill>
                    <a:effectLst/>
                    <a:uLnTx/>
                    <a:uFillTx/>
                  </a:rPr>
                  <a:t> solution ?</a:t>
                </a:r>
              </a:p>
            </p:txBody>
          </p:sp>
        </p:grpSp>
        <p:sp>
          <p:nvSpPr>
            <p:cNvPr id="47" name="Speech Bubble: Rectangle with Corners Rounded 113">
              <a:extLst>
                <a:ext uri="{FF2B5EF4-FFF2-40B4-BE49-F238E27FC236}">
                  <a16:creationId xmlns:a16="http://schemas.microsoft.com/office/drawing/2014/main" id="{508E49E9-053F-4E2B-BC58-6FC784A386F9}"/>
                </a:ext>
              </a:extLst>
            </p:cNvPr>
            <p:cNvSpPr/>
            <p:nvPr/>
          </p:nvSpPr>
          <p:spPr>
            <a:xfrm>
              <a:off x="4905063" y="3508706"/>
              <a:ext cx="1929967" cy="968620"/>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8" name="Speech Bubble: Rectangle with Corners Rounded 114">
              <a:extLst>
                <a:ext uri="{FF2B5EF4-FFF2-40B4-BE49-F238E27FC236}">
                  <a16:creationId xmlns:a16="http://schemas.microsoft.com/office/drawing/2014/main" id="{17212D9B-1EA6-4984-B6B5-CE72A9B371DE}"/>
                </a:ext>
              </a:extLst>
            </p:cNvPr>
            <p:cNvSpPr/>
            <p:nvPr/>
          </p:nvSpPr>
          <p:spPr>
            <a:xfrm>
              <a:off x="4905063" y="4717523"/>
              <a:ext cx="1929967" cy="1007407"/>
            </a:xfrm>
            <a:prstGeom prst="wedgeRoundRectCallout">
              <a:avLst>
                <a:gd name="adj1" fmla="val 34002"/>
                <a:gd name="adj2" fmla="val 62191"/>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9" name="TextBox 48">
              <a:extLst>
                <a:ext uri="{FF2B5EF4-FFF2-40B4-BE49-F238E27FC236}">
                  <a16:creationId xmlns:a16="http://schemas.microsoft.com/office/drawing/2014/main" id="{ADBDA883-FC6F-454F-9140-C30579186D82}"/>
                </a:ext>
              </a:extLst>
            </p:cNvPr>
            <p:cNvSpPr txBox="1"/>
            <p:nvPr/>
          </p:nvSpPr>
          <p:spPr>
            <a:xfrm>
              <a:off x="5090796" y="3497393"/>
              <a:ext cx="206773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1F4E79"/>
                  </a:solidFill>
                  <a:effectLst/>
                  <a:uLnTx/>
                  <a:uFillTx/>
                </a:rPr>
                <a:t>…</a:t>
              </a:r>
              <a:r>
                <a:rPr kumimoji="0" lang="en-GB" sz="2000" b="0" i="0" u="none" strike="noStrike" kern="0" cap="none" spc="0" normalizeH="0" baseline="0" noProof="0" dirty="0" err="1">
                  <a:ln>
                    <a:noFill/>
                  </a:ln>
                  <a:solidFill>
                    <a:srgbClr val="1F4E79"/>
                  </a:solidFill>
                  <a:effectLst/>
                  <a:uLnTx/>
                  <a:uFillTx/>
                </a:rPr>
                <a:t>coches</a:t>
              </a:r>
              <a:r>
                <a:rPr kumimoji="0" lang="en-GB" sz="2000" b="0" i="0" u="none" strike="noStrike" kern="0" cap="none" spc="0" normalizeH="0" baseline="0" noProof="0" dirty="0">
                  <a:ln>
                    <a:noFill/>
                  </a:ln>
                  <a:solidFill>
                    <a:srgbClr val="1F4E79"/>
                  </a:solidFill>
                  <a:effectLst/>
                  <a:uLnTx/>
                  <a:uFillTx/>
                </a:rPr>
                <a:t> le mot, </a:t>
              </a:r>
              <a:r>
                <a:rPr kumimoji="0" lang="en-GB" sz="2000" b="0" i="0" u="none" strike="noStrike" kern="0" cap="none" spc="0" normalizeH="0" baseline="0" noProof="0" dirty="0" err="1">
                  <a:ln>
                    <a:noFill/>
                  </a:ln>
                  <a:solidFill>
                    <a:srgbClr val="1F4E79"/>
                  </a:solidFill>
                  <a:effectLst/>
                  <a:uLnTx/>
                  <a:uFillTx/>
                </a:rPr>
                <a:t>ou</a:t>
              </a:r>
              <a:r>
                <a:rPr kumimoji="0" lang="en-GB" sz="2000" b="0" i="0" u="none" strike="noStrike" kern="0" cap="none" spc="0" normalizeH="0" baseline="0" noProof="0" dirty="0">
                  <a:ln>
                    <a:noFill/>
                  </a:ln>
                  <a:solidFill>
                    <a:srgbClr val="1F4E79"/>
                  </a:solidFill>
                  <a:effectLst/>
                  <a:uLnTx/>
                  <a:uFillTx/>
                </a:rPr>
                <a:t> le </a:t>
              </a:r>
              <a:r>
                <a:rPr kumimoji="0" lang="en-GB" sz="2000" b="0" i="0" u="none" strike="noStrike" kern="0" cap="none" spc="0" normalizeH="0" baseline="0" noProof="0" dirty="0" err="1">
                  <a:ln>
                    <a:noFill/>
                  </a:ln>
                  <a:solidFill>
                    <a:srgbClr val="1F4E79"/>
                  </a:solidFill>
                  <a:effectLst/>
                  <a:uLnTx/>
                  <a:uFillTx/>
                </a:rPr>
                <a:t>numéro</a:t>
              </a:r>
              <a:r>
                <a:rPr kumimoji="0" lang="en-GB" sz="2000" b="0" i="0" u="none" strike="noStrike" kern="0" cap="none" spc="0" normalizeH="0" baseline="0" noProof="0" dirty="0">
                  <a:ln>
                    <a:noFill/>
                  </a:ln>
                  <a:solidFill>
                    <a:srgbClr val="1F4E79"/>
                  </a:solidFill>
                  <a:effectLst/>
                  <a:uLnTx/>
                  <a:uFillTx/>
                </a:rPr>
                <a:t> ?</a:t>
              </a:r>
            </a:p>
          </p:txBody>
        </p:sp>
        <p:sp>
          <p:nvSpPr>
            <p:cNvPr id="50" name="TextBox 49">
              <a:extLst>
                <a:ext uri="{FF2B5EF4-FFF2-40B4-BE49-F238E27FC236}">
                  <a16:creationId xmlns:a16="http://schemas.microsoft.com/office/drawing/2014/main" id="{2F1BCEBE-9AA2-4AC6-8793-CB2FC4ADC7F9}"/>
                </a:ext>
              </a:extLst>
            </p:cNvPr>
            <p:cNvSpPr txBox="1"/>
            <p:nvPr/>
          </p:nvSpPr>
          <p:spPr>
            <a:xfrm>
              <a:off x="5090796" y="4732599"/>
              <a:ext cx="1873451"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1F4E79"/>
                  </a:solidFill>
                </a:rPr>
                <a:t>… passe </a:t>
              </a:r>
              <a:r>
                <a:rPr lang="en-GB" sz="2000" kern="0" dirty="0" err="1">
                  <a:solidFill>
                    <a:srgbClr val="1F4E79"/>
                  </a:solidFill>
                </a:rPr>
                <a:t>une</a:t>
              </a:r>
              <a:r>
                <a:rPr lang="en-GB" sz="2000" kern="0" dirty="0">
                  <a:solidFill>
                    <a:srgbClr val="1F4E79"/>
                  </a:solidFill>
                </a:rPr>
                <a:t> </a:t>
              </a:r>
              <a:r>
                <a:rPr lang="en-GB" sz="2000" kern="0" dirty="0" err="1">
                  <a:solidFill>
                    <a:srgbClr val="1F4E79"/>
                  </a:solidFill>
                </a:rPr>
                <a:t>semaine</a:t>
              </a:r>
              <a:r>
                <a:rPr lang="en-GB" sz="2000" kern="0" dirty="0">
                  <a:solidFill>
                    <a:srgbClr val="1F4E79"/>
                  </a:solidFill>
                </a:rPr>
                <a:t> </a:t>
              </a:r>
              <a:r>
                <a:rPr lang="en-GB" sz="2000" kern="0" dirty="0" err="1">
                  <a:solidFill>
                    <a:srgbClr val="1F4E79"/>
                  </a:solidFill>
                </a:rPr>
                <a:t>amusante</a:t>
              </a:r>
              <a:r>
                <a:rPr lang="en-GB" sz="2000" kern="0" dirty="0">
                  <a:solidFill>
                    <a:srgbClr val="1F4E79"/>
                  </a:solidFill>
                </a:rPr>
                <a:t> ?</a:t>
              </a:r>
              <a:endParaRPr kumimoji="0" lang="en-GB" sz="2000" b="0" i="0" u="none" strike="noStrike" kern="0" cap="none" spc="0" normalizeH="0" baseline="0" noProof="0" dirty="0">
                <a:ln>
                  <a:noFill/>
                </a:ln>
                <a:solidFill>
                  <a:srgbClr val="1F4E79"/>
                </a:solidFill>
                <a:effectLst/>
                <a:uLnTx/>
                <a:uFillTx/>
              </a:endParaRPr>
            </a:p>
          </p:txBody>
        </p:sp>
      </p:grpSp>
      <p:pic>
        <p:nvPicPr>
          <p:cNvPr id="59" name="Picture 58" descr="A cartoon of a person with yellow hair&#10;&#10;Description automatically generated">
            <a:extLst>
              <a:ext uri="{FF2B5EF4-FFF2-40B4-BE49-F238E27FC236}">
                <a16:creationId xmlns:a16="http://schemas.microsoft.com/office/drawing/2014/main" id="{41DB15EB-A2D0-4F8A-9565-C1D55D48D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954" y="2017663"/>
            <a:ext cx="520635" cy="520635"/>
          </a:xfrm>
          <a:prstGeom prst="rect">
            <a:avLst/>
          </a:prstGeom>
        </p:spPr>
      </p:pic>
      <p:pic>
        <p:nvPicPr>
          <p:cNvPr id="60" name="Picture 59" descr="A cartoon of a person with yellow hair&#10;&#10;Description automatically generated">
            <a:extLst>
              <a:ext uri="{FF2B5EF4-FFF2-40B4-BE49-F238E27FC236}">
                <a16:creationId xmlns:a16="http://schemas.microsoft.com/office/drawing/2014/main" id="{0EBEFD50-2B31-4CBC-AE73-14911E637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367" y="3083438"/>
            <a:ext cx="520635" cy="520635"/>
          </a:xfrm>
          <a:prstGeom prst="rect">
            <a:avLst/>
          </a:prstGeom>
        </p:spPr>
      </p:pic>
      <p:pic>
        <p:nvPicPr>
          <p:cNvPr id="61" name="Picture 60" descr="A cartoon of a person with yellow hair&#10;&#10;Description automatically generated">
            <a:extLst>
              <a:ext uri="{FF2B5EF4-FFF2-40B4-BE49-F238E27FC236}">
                <a16:creationId xmlns:a16="http://schemas.microsoft.com/office/drawing/2014/main" id="{8647B3ED-2958-40EF-A7EF-C0ECCAB17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418" y="4106068"/>
            <a:ext cx="520635" cy="520635"/>
          </a:xfrm>
          <a:prstGeom prst="rect">
            <a:avLst/>
          </a:prstGeom>
        </p:spPr>
      </p:pic>
      <p:pic>
        <p:nvPicPr>
          <p:cNvPr id="62" name="Picture 61" descr="A cartoon of a person with yellow hair&#10;&#10;Description automatically generated">
            <a:extLst>
              <a:ext uri="{FF2B5EF4-FFF2-40B4-BE49-F238E27FC236}">
                <a16:creationId xmlns:a16="http://schemas.microsoft.com/office/drawing/2014/main" id="{8F7938A8-8104-4BFC-B697-AD5ECD1F8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985" y="1938051"/>
            <a:ext cx="520635" cy="520635"/>
          </a:xfrm>
          <a:prstGeom prst="rect">
            <a:avLst/>
          </a:prstGeom>
        </p:spPr>
      </p:pic>
      <p:pic>
        <p:nvPicPr>
          <p:cNvPr id="63" name="Picture 62" descr="A cartoon of a person with yellow hair&#10;&#10;Description automatically generated">
            <a:extLst>
              <a:ext uri="{FF2B5EF4-FFF2-40B4-BE49-F238E27FC236}">
                <a16:creationId xmlns:a16="http://schemas.microsoft.com/office/drawing/2014/main" id="{5B27A77C-4501-473F-9C71-7933A0A12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914" y="2919975"/>
            <a:ext cx="520635" cy="520635"/>
          </a:xfrm>
          <a:prstGeom prst="rect">
            <a:avLst/>
          </a:prstGeom>
        </p:spPr>
      </p:pic>
      <p:pic>
        <p:nvPicPr>
          <p:cNvPr id="64" name="Picture 63" descr="A cartoon of a person with yellow hair&#10;&#10;Description automatically generated">
            <a:extLst>
              <a:ext uri="{FF2B5EF4-FFF2-40B4-BE49-F238E27FC236}">
                <a16:creationId xmlns:a16="http://schemas.microsoft.com/office/drawing/2014/main" id="{7664FB9D-50DF-44F2-B11B-17C90F362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718" y="4162568"/>
            <a:ext cx="520635" cy="520635"/>
          </a:xfrm>
          <a:prstGeom prst="rect">
            <a:avLst/>
          </a:prstGeom>
        </p:spPr>
      </p:pic>
      <p:pic>
        <p:nvPicPr>
          <p:cNvPr id="65" name="Picture 64" descr="A child with short hair wearing a purple shirt&#10;&#10;Description automatically generated">
            <a:extLst>
              <a:ext uri="{FF2B5EF4-FFF2-40B4-BE49-F238E27FC236}">
                <a16:creationId xmlns:a16="http://schemas.microsoft.com/office/drawing/2014/main" id="{29FBB802-5B1F-4CAE-8921-F2859A369A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788" y="1680481"/>
            <a:ext cx="807865" cy="807865"/>
          </a:xfrm>
          <a:prstGeom prst="rect">
            <a:avLst/>
          </a:prstGeom>
        </p:spPr>
      </p:pic>
      <p:pic>
        <p:nvPicPr>
          <p:cNvPr id="66" name="Picture 65" descr="A picture containing toy, doll&#10;&#10;Description automatically generated">
            <a:extLst>
              <a:ext uri="{FF2B5EF4-FFF2-40B4-BE49-F238E27FC236}">
                <a16:creationId xmlns:a16="http://schemas.microsoft.com/office/drawing/2014/main" id="{AEEE7D2C-F0D9-42D3-82C4-3CA43A5A5C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5998" y="2369355"/>
            <a:ext cx="623301" cy="623301"/>
          </a:xfrm>
          <a:prstGeom prst="rect">
            <a:avLst/>
          </a:prstGeom>
        </p:spPr>
      </p:pic>
      <p:sp>
        <p:nvSpPr>
          <p:cNvPr id="8" name="TextBox 7">
            <a:extLst>
              <a:ext uri="{FF2B5EF4-FFF2-40B4-BE49-F238E27FC236}">
                <a16:creationId xmlns:a16="http://schemas.microsoft.com/office/drawing/2014/main" id="{B70CC889-EC84-4F10-95A5-446434FE93DE}"/>
              </a:ext>
            </a:extLst>
          </p:cNvPr>
          <p:cNvSpPr txBox="1"/>
          <p:nvPr/>
        </p:nvSpPr>
        <p:spPr>
          <a:xfrm>
            <a:off x="3754874" y="2081182"/>
            <a:ext cx="1093358" cy="400110"/>
          </a:xfrm>
          <a:prstGeom prst="rect">
            <a:avLst/>
          </a:prstGeom>
          <a:noFill/>
        </p:spPr>
        <p:txBody>
          <a:bodyPr wrap="square" rtlCol="0">
            <a:spAutoFit/>
          </a:bodyPr>
          <a:lstStyle/>
          <a:p>
            <a:r>
              <a:rPr lang="en-GB" sz="2000" b="1" dirty="0">
                <a:solidFill>
                  <a:srgbClr val="002060"/>
                </a:solidFill>
              </a:rPr>
              <a:t>you</a:t>
            </a:r>
          </a:p>
        </p:txBody>
      </p:sp>
      <p:sp>
        <p:nvSpPr>
          <p:cNvPr id="69" name="TextBox 68">
            <a:extLst>
              <a:ext uri="{FF2B5EF4-FFF2-40B4-BE49-F238E27FC236}">
                <a16:creationId xmlns:a16="http://schemas.microsoft.com/office/drawing/2014/main" id="{2D5387EF-6602-4899-9DAC-295A4325F240}"/>
              </a:ext>
            </a:extLst>
          </p:cNvPr>
          <p:cNvSpPr txBox="1"/>
          <p:nvPr/>
        </p:nvSpPr>
        <p:spPr>
          <a:xfrm>
            <a:off x="3758541" y="2646842"/>
            <a:ext cx="1093358" cy="400110"/>
          </a:xfrm>
          <a:prstGeom prst="rect">
            <a:avLst/>
          </a:prstGeom>
          <a:noFill/>
        </p:spPr>
        <p:txBody>
          <a:bodyPr wrap="square" rtlCol="0">
            <a:spAutoFit/>
          </a:bodyPr>
          <a:lstStyle/>
          <a:p>
            <a:r>
              <a:rPr lang="en-GB" sz="2000" b="1" dirty="0">
                <a:solidFill>
                  <a:srgbClr val="002060"/>
                </a:solidFill>
              </a:rPr>
              <a:t>she</a:t>
            </a:r>
          </a:p>
        </p:txBody>
      </p:sp>
      <p:graphicFrame>
        <p:nvGraphicFramePr>
          <p:cNvPr id="10" name="Table 11">
            <a:extLst>
              <a:ext uri="{FF2B5EF4-FFF2-40B4-BE49-F238E27FC236}">
                <a16:creationId xmlns:a16="http://schemas.microsoft.com/office/drawing/2014/main" id="{50DF346F-30F4-4C11-987C-8698B816D0C5}"/>
              </a:ext>
            </a:extLst>
          </p:cNvPr>
          <p:cNvGraphicFramePr>
            <a:graphicFrameLocks noGrp="1"/>
          </p:cNvGraphicFramePr>
          <p:nvPr>
            <p:extLst>
              <p:ext uri="{D42A27DB-BD31-4B8C-83A1-F6EECF244321}">
                <p14:modId xmlns:p14="http://schemas.microsoft.com/office/powerpoint/2010/main" val="2106379450"/>
              </p:ext>
            </p:extLst>
          </p:nvPr>
        </p:nvGraphicFramePr>
        <p:xfrm>
          <a:off x="4400780" y="1924717"/>
          <a:ext cx="553545" cy="1059640"/>
        </p:xfrm>
        <a:graphic>
          <a:graphicData uri="http://schemas.openxmlformats.org/drawingml/2006/table">
            <a:tbl>
              <a:tblPr firstRow="1" bandRow="1">
                <a:tableStyleId>{5940675A-B579-460E-94D1-54222C63F5DA}</a:tableStyleId>
              </a:tblPr>
              <a:tblGrid>
                <a:gridCol w="553545">
                  <a:extLst>
                    <a:ext uri="{9D8B030D-6E8A-4147-A177-3AD203B41FA5}">
                      <a16:colId xmlns:a16="http://schemas.microsoft.com/office/drawing/2014/main" val="3328661430"/>
                    </a:ext>
                  </a:extLst>
                </a:gridCol>
              </a:tblGrid>
              <a:tr h="529820">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87707635"/>
                  </a:ext>
                </a:extLst>
              </a:tr>
              <a:tr h="52982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49045177"/>
                  </a:ext>
                </a:extLst>
              </a:tr>
            </a:tbl>
          </a:graphicData>
        </a:graphic>
      </p:graphicFrame>
      <p:pic>
        <p:nvPicPr>
          <p:cNvPr id="12" name="Picture 11">
            <a:extLst>
              <a:ext uri="{FF2B5EF4-FFF2-40B4-BE49-F238E27FC236}">
                <a16:creationId xmlns:a16="http://schemas.microsoft.com/office/drawing/2014/main" id="{D7146A18-A357-4C44-B3D2-57F97CB3648C}"/>
              </a:ext>
            </a:extLst>
          </p:cNvPr>
          <p:cNvPicPr>
            <a:picLocks noChangeAspect="1"/>
          </p:cNvPicPr>
          <p:nvPr/>
        </p:nvPicPr>
        <p:blipFill>
          <a:blip r:embed="rId6"/>
          <a:stretch>
            <a:fillRect/>
          </a:stretch>
        </p:blipFill>
        <p:spPr>
          <a:xfrm>
            <a:off x="3084429" y="2933923"/>
            <a:ext cx="1873919" cy="1505381"/>
          </a:xfrm>
          <a:prstGeom prst="rect">
            <a:avLst/>
          </a:prstGeom>
        </p:spPr>
      </p:pic>
      <p:pic>
        <p:nvPicPr>
          <p:cNvPr id="70" name="Picture 69">
            <a:extLst>
              <a:ext uri="{FF2B5EF4-FFF2-40B4-BE49-F238E27FC236}">
                <a16:creationId xmlns:a16="http://schemas.microsoft.com/office/drawing/2014/main" id="{E0A7D09C-129E-4193-9AA4-59B98E70BEAA}"/>
              </a:ext>
            </a:extLst>
          </p:cNvPr>
          <p:cNvPicPr>
            <a:picLocks noChangeAspect="1"/>
          </p:cNvPicPr>
          <p:nvPr/>
        </p:nvPicPr>
        <p:blipFill>
          <a:blip r:embed="rId6"/>
          <a:stretch>
            <a:fillRect/>
          </a:stretch>
        </p:blipFill>
        <p:spPr>
          <a:xfrm>
            <a:off x="3049630" y="4376709"/>
            <a:ext cx="1873919" cy="1505381"/>
          </a:xfrm>
          <a:prstGeom prst="rect">
            <a:avLst/>
          </a:prstGeom>
        </p:spPr>
      </p:pic>
      <p:pic>
        <p:nvPicPr>
          <p:cNvPr id="71" name="Picture 70">
            <a:extLst>
              <a:ext uri="{FF2B5EF4-FFF2-40B4-BE49-F238E27FC236}">
                <a16:creationId xmlns:a16="http://schemas.microsoft.com/office/drawing/2014/main" id="{78C4282E-0BEC-4A28-A8DF-6E4C960679FD}"/>
              </a:ext>
            </a:extLst>
          </p:cNvPr>
          <p:cNvPicPr>
            <a:picLocks noChangeAspect="1"/>
          </p:cNvPicPr>
          <p:nvPr/>
        </p:nvPicPr>
        <p:blipFill>
          <a:blip r:embed="rId6"/>
          <a:stretch>
            <a:fillRect/>
          </a:stretch>
        </p:blipFill>
        <p:spPr>
          <a:xfrm>
            <a:off x="8480186" y="1510778"/>
            <a:ext cx="1873919" cy="1505381"/>
          </a:xfrm>
          <a:prstGeom prst="rect">
            <a:avLst/>
          </a:prstGeom>
        </p:spPr>
      </p:pic>
      <p:pic>
        <p:nvPicPr>
          <p:cNvPr id="72" name="Picture 71">
            <a:extLst>
              <a:ext uri="{FF2B5EF4-FFF2-40B4-BE49-F238E27FC236}">
                <a16:creationId xmlns:a16="http://schemas.microsoft.com/office/drawing/2014/main" id="{63B6EE6A-CFE2-4D92-8A15-AE8E2D87011E}"/>
              </a:ext>
            </a:extLst>
          </p:cNvPr>
          <p:cNvPicPr>
            <a:picLocks noChangeAspect="1"/>
          </p:cNvPicPr>
          <p:nvPr/>
        </p:nvPicPr>
        <p:blipFill>
          <a:blip r:embed="rId6"/>
          <a:stretch>
            <a:fillRect/>
          </a:stretch>
        </p:blipFill>
        <p:spPr>
          <a:xfrm>
            <a:off x="8445387" y="2953564"/>
            <a:ext cx="1873919" cy="1505381"/>
          </a:xfrm>
          <a:prstGeom prst="rect">
            <a:avLst/>
          </a:prstGeom>
        </p:spPr>
      </p:pic>
      <p:pic>
        <p:nvPicPr>
          <p:cNvPr id="73" name="Picture 72">
            <a:extLst>
              <a:ext uri="{FF2B5EF4-FFF2-40B4-BE49-F238E27FC236}">
                <a16:creationId xmlns:a16="http://schemas.microsoft.com/office/drawing/2014/main" id="{5EA891D9-A477-4B4C-9DE4-8AA3D80A5BCB}"/>
              </a:ext>
            </a:extLst>
          </p:cNvPr>
          <p:cNvPicPr>
            <a:picLocks noChangeAspect="1"/>
          </p:cNvPicPr>
          <p:nvPr/>
        </p:nvPicPr>
        <p:blipFill>
          <a:blip r:embed="rId6"/>
          <a:stretch>
            <a:fillRect/>
          </a:stretch>
        </p:blipFill>
        <p:spPr>
          <a:xfrm>
            <a:off x="8438244" y="4366385"/>
            <a:ext cx="1873919" cy="1505381"/>
          </a:xfrm>
          <a:prstGeom prst="rect">
            <a:avLst/>
          </a:prstGeom>
        </p:spPr>
      </p:pic>
      <p:sp>
        <p:nvSpPr>
          <p:cNvPr id="74" name="Google Shape;613;p26">
            <a:extLst>
              <a:ext uri="{FF2B5EF4-FFF2-40B4-BE49-F238E27FC236}">
                <a16:creationId xmlns:a16="http://schemas.microsoft.com/office/drawing/2014/main" id="{1F34774F-72F5-4451-85C1-27C6F1E644B6}"/>
              </a:ext>
            </a:extLst>
          </p:cNvPr>
          <p:cNvSpPr/>
          <p:nvPr/>
        </p:nvSpPr>
        <p:spPr>
          <a:xfrm>
            <a:off x="230534" y="2118106"/>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Google Shape;613;p26">
            <a:extLst>
              <a:ext uri="{FF2B5EF4-FFF2-40B4-BE49-F238E27FC236}">
                <a16:creationId xmlns:a16="http://schemas.microsoft.com/office/drawing/2014/main" id="{00C5C77D-B1DD-4B4E-B5B9-14D5630E8EC6}"/>
              </a:ext>
            </a:extLst>
          </p:cNvPr>
          <p:cNvSpPr/>
          <p:nvPr/>
        </p:nvSpPr>
        <p:spPr>
          <a:xfrm>
            <a:off x="225191" y="318362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6" name="Google Shape;613;p26">
            <a:extLst>
              <a:ext uri="{FF2B5EF4-FFF2-40B4-BE49-F238E27FC236}">
                <a16:creationId xmlns:a16="http://schemas.microsoft.com/office/drawing/2014/main" id="{FBAAD3AA-E8A1-4D5E-83FE-D80692B31A11}"/>
              </a:ext>
            </a:extLst>
          </p:cNvPr>
          <p:cNvSpPr/>
          <p:nvPr/>
        </p:nvSpPr>
        <p:spPr>
          <a:xfrm>
            <a:off x="225191" y="420147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7" name="Google Shape;613;p26">
            <a:extLst>
              <a:ext uri="{FF2B5EF4-FFF2-40B4-BE49-F238E27FC236}">
                <a16:creationId xmlns:a16="http://schemas.microsoft.com/office/drawing/2014/main" id="{5A9D695D-CE3D-4CE4-8B50-A8BC13396DEA}"/>
              </a:ext>
            </a:extLst>
          </p:cNvPr>
          <p:cNvSpPr/>
          <p:nvPr/>
        </p:nvSpPr>
        <p:spPr>
          <a:xfrm>
            <a:off x="5792062" y="2118106"/>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8" name="Google Shape;613;p26">
            <a:extLst>
              <a:ext uri="{FF2B5EF4-FFF2-40B4-BE49-F238E27FC236}">
                <a16:creationId xmlns:a16="http://schemas.microsoft.com/office/drawing/2014/main" id="{5C2A0C0E-62FB-4475-B3FA-C880FDD317EB}"/>
              </a:ext>
            </a:extLst>
          </p:cNvPr>
          <p:cNvSpPr/>
          <p:nvPr/>
        </p:nvSpPr>
        <p:spPr>
          <a:xfrm>
            <a:off x="5786719" y="318362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9" name="Google Shape;613;p26">
            <a:extLst>
              <a:ext uri="{FF2B5EF4-FFF2-40B4-BE49-F238E27FC236}">
                <a16:creationId xmlns:a16="http://schemas.microsoft.com/office/drawing/2014/main" id="{3908566F-6192-490F-98CF-53D26866CB4D}"/>
              </a:ext>
            </a:extLst>
          </p:cNvPr>
          <p:cNvSpPr/>
          <p:nvPr/>
        </p:nvSpPr>
        <p:spPr>
          <a:xfrm>
            <a:off x="5786719" y="420147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0" name="Picture 79">
            <a:extLst>
              <a:ext uri="{FF2B5EF4-FFF2-40B4-BE49-F238E27FC236}">
                <a16:creationId xmlns:a16="http://schemas.microsoft.com/office/drawing/2014/main" id="{A966DACF-6850-4951-9EA3-03B93AAAEA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2945" y="2369355"/>
            <a:ext cx="498794" cy="519576"/>
          </a:xfrm>
          <a:prstGeom prst="rect">
            <a:avLst/>
          </a:prstGeom>
        </p:spPr>
      </p:pic>
      <p:pic>
        <p:nvPicPr>
          <p:cNvPr id="81" name="Picture 80">
            <a:extLst>
              <a:ext uri="{FF2B5EF4-FFF2-40B4-BE49-F238E27FC236}">
                <a16:creationId xmlns:a16="http://schemas.microsoft.com/office/drawing/2014/main" id="{352A56A7-89A5-44B5-9E90-449B23CC82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7630" y="3140822"/>
            <a:ext cx="498794" cy="519576"/>
          </a:xfrm>
          <a:prstGeom prst="rect">
            <a:avLst/>
          </a:prstGeom>
        </p:spPr>
      </p:pic>
      <p:pic>
        <p:nvPicPr>
          <p:cNvPr id="82" name="Picture 81">
            <a:extLst>
              <a:ext uri="{FF2B5EF4-FFF2-40B4-BE49-F238E27FC236}">
                <a16:creationId xmlns:a16="http://schemas.microsoft.com/office/drawing/2014/main" id="{1E3AE402-1F49-4D98-BFD5-8E776C770C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6437" y="5071205"/>
            <a:ext cx="498794" cy="519576"/>
          </a:xfrm>
          <a:prstGeom prst="rect">
            <a:avLst/>
          </a:prstGeom>
        </p:spPr>
      </p:pic>
      <p:pic>
        <p:nvPicPr>
          <p:cNvPr id="83" name="Picture 82">
            <a:extLst>
              <a:ext uri="{FF2B5EF4-FFF2-40B4-BE49-F238E27FC236}">
                <a16:creationId xmlns:a16="http://schemas.microsoft.com/office/drawing/2014/main" id="{4DCCF1FC-7CBF-4503-8BBA-0257DE4AD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97430" y="1670612"/>
            <a:ext cx="498794" cy="519576"/>
          </a:xfrm>
          <a:prstGeom prst="rect">
            <a:avLst/>
          </a:prstGeom>
        </p:spPr>
      </p:pic>
      <p:pic>
        <p:nvPicPr>
          <p:cNvPr id="84" name="Picture 83">
            <a:extLst>
              <a:ext uri="{FF2B5EF4-FFF2-40B4-BE49-F238E27FC236}">
                <a16:creationId xmlns:a16="http://schemas.microsoft.com/office/drawing/2014/main" id="{32527F50-3438-4427-A9B5-76A5D0FE27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97430" y="3106604"/>
            <a:ext cx="498794" cy="519576"/>
          </a:xfrm>
          <a:prstGeom prst="rect">
            <a:avLst/>
          </a:prstGeom>
        </p:spPr>
      </p:pic>
      <p:pic>
        <p:nvPicPr>
          <p:cNvPr id="85" name="Picture 84">
            <a:extLst>
              <a:ext uri="{FF2B5EF4-FFF2-40B4-BE49-F238E27FC236}">
                <a16:creationId xmlns:a16="http://schemas.microsoft.com/office/drawing/2014/main" id="{43028E37-52B5-4C74-8EE0-504649191B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1383" y="5053997"/>
            <a:ext cx="498794" cy="519576"/>
          </a:xfrm>
          <a:prstGeom prst="rect">
            <a:avLst/>
          </a:prstGeom>
        </p:spPr>
      </p:pic>
    </p:spTree>
    <p:extLst>
      <p:ext uri="{BB962C8B-B14F-4D97-AF65-F5344CB8AC3E}">
        <p14:creationId xmlns:p14="http://schemas.microsoft.com/office/powerpoint/2010/main" val="1792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ED7B8E5-F2A2-4377-AF34-CDA506BD9D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7320" y="0"/>
            <a:ext cx="914400" cy="914400"/>
          </a:xfrm>
          <a:prstGeom prst="rect">
            <a:avLst/>
          </a:prstGeom>
        </p:spPr>
      </p:pic>
      <p:sp>
        <p:nvSpPr>
          <p:cNvPr id="3" name="Title 2">
            <a:extLst>
              <a:ext uri="{FF2B5EF4-FFF2-40B4-BE49-F238E27FC236}">
                <a16:creationId xmlns:a16="http://schemas.microsoft.com/office/drawing/2014/main" id="{B3FE6FB0-8BA4-4CCE-AC70-690436BBA688}"/>
              </a:ext>
            </a:extLst>
          </p:cNvPr>
          <p:cNvSpPr>
            <a:spLocks noGrp="1"/>
          </p:cNvSpPr>
          <p:nvPr>
            <p:ph type="title"/>
          </p:nvPr>
        </p:nvSpPr>
        <p:spPr>
          <a:xfrm>
            <a:off x="-1" y="213557"/>
            <a:ext cx="4981904" cy="700843"/>
          </a:xfrm>
        </p:spPr>
        <p:txBody>
          <a:bodyPr>
            <a:normAutofit/>
          </a:bodyPr>
          <a:lstStyle/>
          <a:p>
            <a:r>
              <a:rPr lang="en-GB" sz="2800" dirty="0"/>
              <a:t>Avec un/</a:t>
            </a:r>
            <a:r>
              <a:rPr lang="en-GB" sz="2800" dirty="0" err="1"/>
              <a:t>une</a:t>
            </a:r>
            <a:r>
              <a:rPr lang="en-GB" sz="2800" dirty="0"/>
              <a:t> </a:t>
            </a:r>
            <a:r>
              <a:rPr lang="en-GB" sz="2800" dirty="0" err="1"/>
              <a:t>partenaire</a:t>
            </a:r>
            <a:endParaRPr lang="en-GB" sz="2800" dirty="0"/>
          </a:p>
        </p:txBody>
      </p:sp>
      <p:grpSp>
        <p:nvGrpSpPr>
          <p:cNvPr id="10" name="Group 9">
            <a:extLst>
              <a:ext uri="{FF2B5EF4-FFF2-40B4-BE49-F238E27FC236}">
                <a16:creationId xmlns:a16="http://schemas.microsoft.com/office/drawing/2014/main" id="{EB0E828A-0C5C-4E4C-9B84-4EA36E447399}"/>
              </a:ext>
            </a:extLst>
          </p:cNvPr>
          <p:cNvGrpSpPr/>
          <p:nvPr/>
        </p:nvGrpSpPr>
        <p:grpSpPr>
          <a:xfrm>
            <a:off x="166200" y="1105652"/>
            <a:ext cx="1896243" cy="1134194"/>
            <a:chOff x="-2702857" y="836329"/>
            <a:chExt cx="9681882" cy="5884770"/>
          </a:xfrm>
        </p:grpSpPr>
        <p:pic>
          <p:nvPicPr>
            <p:cNvPr id="11" name="Picture 10" descr="A picture containing text, dark&#10;&#10;Description automatically generated">
              <a:extLst>
                <a:ext uri="{FF2B5EF4-FFF2-40B4-BE49-F238E27FC236}">
                  <a16:creationId xmlns:a16="http://schemas.microsoft.com/office/drawing/2014/main" id="{2E050B73-2D89-4765-8CDB-CC9B68DD694F}"/>
                </a:ext>
              </a:extLst>
            </p:cNvPr>
            <p:cNvPicPr>
              <a:picLocks noChangeAspect="1"/>
            </p:cNvPicPr>
            <p:nvPr/>
          </p:nvPicPr>
          <p:blipFill>
            <a:blip r:embed="rId5">
              <a:duotone>
                <a:srgbClr val="5B9BD5">
                  <a:shade val="45000"/>
                  <a:satMod val="135000"/>
                </a:srgb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12" name="Rectangle: Rounded Corners 11">
              <a:extLst>
                <a:ext uri="{FF2B5EF4-FFF2-40B4-BE49-F238E27FC236}">
                  <a16:creationId xmlns:a16="http://schemas.microsoft.com/office/drawing/2014/main" id="{3DDC7720-9527-4E09-9FDB-FB6704B1FBFA}"/>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5875467-FBF0-49C2-A798-818730B9F8BB}"/>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14" name="Rounded Rectangle 11">
            <a:extLst>
              <a:ext uri="{FF2B5EF4-FFF2-40B4-BE49-F238E27FC236}">
                <a16:creationId xmlns:a16="http://schemas.microsoft.com/office/drawing/2014/main" id="{CD43F218-2A11-4F2A-ABE3-7EEC0E04E8A6}"/>
              </a:ext>
            </a:extLst>
          </p:cNvPr>
          <p:cNvSpPr/>
          <p:nvPr/>
        </p:nvSpPr>
        <p:spPr>
          <a:xfrm>
            <a:off x="10134306" y="258166"/>
            <a:ext cx="1793838" cy="420260"/>
          </a:xfrm>
          <a:prstGeom prst="roundRect">
            <a:avLst/>
          </a:prstGeom>
          <a:solidFill>
            <a:srgbClr val="0055A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D1E819AF-2968-4285-8F49-B94F42C6D699}"/>
              </a:ext>
            </a:extLst>
          </p:cNvPr>
          <p:cNvSpPr/>
          <p:nvPr/>
        </p:nvSpPr>
        <p:spPr>
          <a:xfrm>
            <a:off x="5661720" y="173421"/>
            <a:ext cx="4333618" cy="740979"/>
          </a:xfrm>
          <a:prstGeom prst="wedgeRoundRectCallout">
            <a:avLst>
              <a:gd name="adj1" fmla="val -54991"/>
              <a:gd name="adj2" fmla="val -7585"/>
              <a:gd name="adj3" fmla="val 16667"/>
            </a:avLst>
          </a:prstGeom>
          <a:solidFill>
            <a:srgbClr val="3A5EA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bg1"/>
                </a:solidFill>
                <a:effectLst/>
                <a:uLnTx/>
                <a:uFillTx/>
                <a:latin typeface="+mj-lt"/>
                <a:ea typeface="+mn-ea"/>
                <a:cs typeface="+mn-cs"/>
              </a:rPr>
              <a:t>Écris</a:t>
            </a:r>
            <a:r>
              <a:rPr kumimoji="0" lang="en-GB" sz="2400" b="0" i="0" u="none" strike="noStrike" kern="1200" cap="none" spc="0" normalizeH="0" baseline="0" noProof="0" dirty="0">
                <a:ln>
                  <a:noFill/>
                </a:ln>
                <a:solidFill>
                  <a:schemeClr val="bg1"/>
                </a:solidFill>
                <a:effectLst/>
                <a:uLnTx/>
                <a:uFillTx/>
                <a:latin typeface="+mj-lt"/>
                <a:ea typeface="+mn-ea"/>
                <a:cs typeface="+mn-cs"/>
              </a:rPr>
              <a:t> 5 phrases </a:t>
            </a:r>
            <a:r>
              <a:rPr kumimoji="0" lang="en-GB" sz="2400" b="0" i="0" u="none" strike="noStrike" kern="1200" cap="none" spc="0" normalizeH="0" baseline="0" noProof="0" dirty="0" err="1">
                <a:ln>
                  <a:noFill/>
                </a:ln>
                <a:solidFill>
                  <a:schemeClr val="bg1"/>
                </a:solidFill>
                <a:effectLst/>
                <a:uLnTx/>
                <a:uFillTx/>
                <a:latin typeface="+mj-lt"/>
                <a:ea typeface="+mn-ea"/>
                <a:cs typeface="+mn-cs"/>
              </a:rPr>
              <a:t>en</a:t>
            </a:r>
            <a:r>
              <a:rPr kumimoji="0" lang="en-GB" sz="2400" b="0" i="0" u="none" strike="noStrike" kern="1200" cap="none" spc="0" normalizeH="0" baseline="0" noProof="0" dirty="0">
                <a:ln>
                  <a:noFill/>
                </a:ln>
                <a:solidFill>
                  <a:schemeClr val="bg1"/>
                </a:solidFill>
                <a:effectLst/>
                <a:uLnTx/>
                <a:uFillTx/>
                <a:latin typeface="+mj-lt"/>
                <a:ea typeface="+mn-ea"/>
                <a:cs typeface="+mn-cs"/>
              </a:rPr>
              <a:t> </a:t>
            </a:r>
            <a:r>
              <a:rPr kumimoji="0" lang="en-GB" sz="2400" b="0" i="0" u="none" strike="noStrike" kern="1200" cap="none" spc="0" normalizeH="0" baseline="0" noProof="0" dirty="0" err="1">
                <a:ln>
                  <a:noFill/>
                </a:ln>
                <a:solidFill>
                  <a:schemeClr val="bg1"/>
                </a:solidFill>
                <a:effectLst/>
                <a:uLnTx/>
                <a:uFillTx/>
                <a:latin typeface="+mj-lt"/>
                <a:ea typeface="+mn-ea"/>
                <a:cs typeface="+mn-cs"/>
              </a:rPr>
              <a:t>anglais</a:t>
            </a:r>
            <a:r>
              <a:rPr kumimoji="0" lang="en-GB" sz="2400" b="0" i="0" u="none" strike="noStrike" kern="1200" cap="none" spc="0" normalizeH="0" baseline="0" noProof="0" dirty="0">
                <a:ln>
                  <a:noFill/>
                </a:ln>
                <a:solidFill>
                  <a:schemeClr val="bg1"/>
                </a:solidFill>
                <a:effectLst/>
                <a:uLnTx/>
                <a:uFillTx/>
                <a:latin typeface="+mj-lt"/>
                <a:ea typeface="+mn-ea"/>
                <a:cs typeface="+mn-cs"/>
              </a:rPr>
              <a:t>.</a:t>
            </a:r>
            <a:br>
              <a:rPr kumimoji="0" lang="en-GB" sz="2400" b="0" i="0" u="none" strike="noStrike" kern="1200" cap="none" spc="0" normalizeH="0" baseline="0" noProof="0" dirty="0">
                <a:ln>
                  <a:noFill/>
                </a:ln>
                <a:solidFill>
                  <a:schemeClr val="bg1"/>
                </a:solidFill>
                <a:effectLst/>
                <a:uLnTx/>
                <a:uFillTx/>
                <a:latin typeface="+mj-lt"/>
                <a:ea typeface="+mn-ea"/>
                <a:cs typeface="+mn-cs"/>
              </a:rPr>
            </a:br>
            <a:r>
              <a:rPr kumimoji="0" lang="en-GB" sz="2400" b="0" i="0" u="none" strike="noStrike" kern="1200" cap="none" spc="0" normalizeH="0" baseline="0" noProof="0" dirty="0" err="1">
                <a:ln>
                  <a:noFill/>
                </a:ln>
                <a:solidFill>
                  <a:schemeClr val="bg1"/>
                </a:solidFill>
                <a:effectLst/>
                <a:uLnTx/>
                <a:uFillTx/>
                <a:latin typeface="+mj-lt"/>
                <a:ea typeface="+mn-ea"/>
                <a:cs typeface="+mn-cs"/>
              </a:rPr>
              <a:t>Parle</a:t>
            </a:r>
            <a:r>
              <a:rPr kumimoji="0" lang="en-GB" sz="2400" b="0" i="0" u="none" strike="noStrike" kern="1200" cap="none" spc="0" normalizeH="0" baseline="0" noProof="0" dirty="0">
                <a:ln>
                  <a:noFill/>
                </a:ln>
                <a:solidFill>
                  <a:schemeClr val="bg1"/>
                </a:solidFill>
                <a:effectLst/>
                <a:uLnTx/>
                <a:uFillTx/>
                <a:latin typeface="+mj-lt"/>
                <a:ea typeface="+mn-ea"/>
                <a:cs typeface="+mn-cs"/>
              </a:rPr>
              <a:t> </a:t>
            </a:r>
            <a:r>
              <a:rPr kumimoji="0" lang="en-GB" sz="2400" b="0" i="0" u="none" strike="noStrike" kern="1200" cap="none" spc="0" normalizeH="0" baseline="0" noProof="0" dirty="0" err="1">
                <a:ln>
                  <a:noFill/>
                </a:ln>
                <a:solidFill>
                  <a:schemeClr val="bg1"/>
                </a:solidFill>
                <a:effectLst/>
                <a:uLnTx/>
                <a:uFillTx/>
                <a:latin typeface="+mj-lt"/>
                <a:ea typeface="+mn-ea"/>
                <a:cs typeface="+mn-cs"/>
              </a:rPr>
              <a:t>en</a:t>
            </a:r>
            <a:r>
              <a:rPr kumimoji="0" lang="en-GB" sz="2400" b="0" i="0" u="none" strike="noStrike" kern="1200" cap="none" spc="0" normalizeH="0" baseline="0" noProof="0" dirty="0">
                <a:ln>
                  <a:noFill/>
                </a:ln>
                <a:solidFill>
                  <a:schemeClr val="bg1"/>
                </a:solidFill>
                <a:effectLst/>
                <a:uLnTx/>
                <a:uFillTx/>
                <a:latin typeface="+mj-lt"/>
                <a:ea typeface="+mn-ea"/>
                <a:cs typeface="+mn-cs"/>
              </a:rPr>
              <a:t> </a:t>
            </a:r>
            <a:r>
              <a:rPr kumimoji="0" lang="en-GB" sz="2400" b="0" i="0" u="none" strike="noStrike" kern="1200" cap="none" spc="0" normalizeH="0" baseline="0" noProof="0" dirty="0" err="1">
                <a:ln>
                  <a:noFill/>
                </a:ln>
                <a:solidFill>
                  <a:schemeClr val="bg1"/>
                </a:solidFill>
                <a:effectLst/>
                <a:uLnTx/>
                <a:uFillTx/>
                <a:latin typeface="+mj-lt"/>
                <a:ea typeface="+mn-ea"/>
                <a:cs typeface="+mn-cs"/>
              </a:rPr>
              <a:t>français</a:t>
            </a:r>
            <a:r>
              <a:rPr kumimoji="0" lang="en-GB" sz="2400" b="0" i="0" u="none" strike="noStrike" kern="1200" cap="none" spc="0" normalizeH="0" baseline="0" noProof="0" dirty="0">
                <a:ln>
                  <a:noFill/>
                </a:ln>
                <a:solidFill>
                  <a:schemeClr val="bg1"/>
                </a:solidFill>
                <a:effectLst/>
                <a:uLnTx/>
                <a:uFillTx/>
                <a:latin typeface="+mj-lt"/>
                <a:ea typeface="+mn-ea"/>
                <a:cs typeface="+mn-cs"/>
              </a:rPr>
              <a:t>.</a:t>
            </a:r>
          </a:p>
        </p:txBody>
      </p:sp>
      <p:graphicFrame>
        <p:nvGraphicFramePr>
          <p:cNvPr id="17" name="Table 16">
            <a:extLst>
              <a:ext uri="{FF2B5EF4-FFF2-40B4-BE49-F238E27FC236}">
                <a16:creationId xmlns:a16="http://schemas.microsoft.com/office/drawing/2014/main" id="{F5514585-3D3D-4435-854A-B2BC753EF57C}"/>
              </a:ext>
            </a:extLst>
          </p:cNvPr>
          <p:cNvGraphicFramePr>
            <a:graphicFrameLocks noGrp="1"/>
          </p:cNvGraphicFramePr>
          <p:nvPr>
            <p:extLst>
              <p:ext uri="{D42A27DB-BD31-4B8C-83A1-F6EECF244321}">
                <p14:modId xmlns:p14="http://schemas.microsoft.com/office/powerpoint/2010/main" val="1997226845"/>
              </p:ext>
            </p:extLst>
          </p:nvPr>
        </p:nvGraphicFramePr>
        <p:xfrm>
          <a:off x="2524371" y="1105652"/>
          <a:ext cx="7171422" cy="5006023"/>
        </p:xfrm>
        <a:graphic>
          <a:graphicData uri="http://schemas.openxmlformats.org/drawingml/2006/table">
            <a:tbl>
              <a:tblPr firstRow="1" firstCol="1" bandRow="1"/>
              <a:tblGrid>
                <a:gridCol w="949451">
                  <a:extLst>
                    <a:ext uri="{9D8B030D-6E8A-4147-A177-3AD203B41FA5}">
                      <a16:colId xmlns:a16="http://schemas.microsoft.com/office/drawing/2014/main" val="3925217450"/>
                    </a:ext>
                  </a:extLst>
                </a:gridCol>
                <a:gridCol w="1233713">
                  <a:extLst>
                    <a:ext uri="{9D8B030D-6E8A-4147-A177-3AD203B41FA5}">
                      <a16:colId xmlns:a16="http://schemas.microsoft.com/office/drawing/2014/main" val="740096765"/>
                    </a:ext>
                  </a:extLst>
                </a:gridCol>
                <a:gridCol w="820176">
                  <a:extLst>
                    <a:ext uri="{9D8B030D-6E8A-4147-A177-3AD203B41FA5}">
                      <a16:colId xmlns:a16="http://schemas.microsoft.com/office/drawing/2014/main" val="3852970589"/>
                    </a:ext>
                  </a:extLst>
                </a:gridCol>
                <a:gridCol w="2045110">
                  <a:extLst>
                    <a:ext uri="{9D8B030D-6E8A-4147-A177-3AD203B41FA5}">
                      <a16:colId xmlns:a16="http://schemas.microsoft.com/office/drawing/2014/main" val="1370816454"/>
                    </a:ext>
                  </a:extLst>
                </a:gridCol>
                <a:gridCol w="2122972">
                  <a:extLst>
                    <a:ext uri="{9D8B030D-6E8A-4147-A177-3AD203B41FA5}">
                      <a16:colId xmlns:a16="http://schemas.microsoft.com/office/drawing/2014/main" val="3449043124"/>
                    </a:ext>
                  </a:extLst>
                </a:gridCol>
              </a:tblGrid>
              <a:tr h="4260016">
                <a:tc rowSpan="2">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Je/J’</a:t>
                      </a: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tu</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il</a:t>
                      </a: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elle</a:t>
                      </a:r>
                    </a:p>
                    <a:p>
                      <a:pPr>
                        <a:lnSpc>
                          <a:spcPct val="107000"/>
                        </a:lnSpc>
                        <a:spcAft>
                          <a:spcPts val="800"/>
                        </a:spcAft>
                      </a:pPr>
                      <a:r>
                        <a:rPr lang="en-GB" sz="2000" dirty="0">
                          <a:solidFill>
                            <a:srgbClr val="002060"/>
                          </a:solidFill>
                          <a:effectLst/>
                          <a:latin typeface="+mj-lt"/>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aime</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aimes</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coche</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coches</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passe</a:t>
                      </a:r>
                    </a:p>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passes</a:t>
                      </a: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porte</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portes</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reste</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restes</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trouve</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trouves</a:t>
                      </a:r>
                      <a:endParaRPr lang="en-GB" sz="2000"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le/l’</a:t>
                      </a:r>
                    </a:p>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la/l’</a:t>
                      </a:r>
                    </a:p>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les</a:t>
                      </a:r>
                    </a:p>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un</a:t>
                      </a: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une</a:t>
                      </a:r>
                      <a:endParaRPr lang="en-GB" sz="2000"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ménage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err="1">
                          <a:solidFill>
                            <a:srgbClr val="002060"/>
                          </a:solidFill>
                          <a:effectLst/>
                          <a:latin typeface="+mj-lt"/>
                          <a:ea typeface="Calibri" panose="020F0502020204030204" pitchFamily="34" charset="0"/>
                          <a:cs typeface="Times New Roman" panose="02020603050405020304" pitchFamily="18" charset="0"/>
                        </a:rPr>
                        <a:t>modèle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mot</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moment</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err="1">
                          <a:solidFill>
                            <a:srgbClr val="002060"/>
                          </a:solidFill>
                          <a:effectLst/>
                          <a:latin typeface="+mj-lt"/>
                          <a:ea typeface="Calibri" panose="020F0502020204030204" pitchFamily="34" charset="0"/>
                          <a:cs typeface="Times New Roman" panose="02020603050405020304" pitchFamily="18" charset="0"/>
                        </a:rPr>
                        <a:t>numéro</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err="1">
                          <a:solidFill>
                            <a:srgbClr val="002060"/>
                          </a:solidFill>
                          <a:effectLst/>
                          <a:latin typeface="+mj-lt"/>
                          <a:ea typeface="Calibri" panose="020F0502020204030204" pitchFamily="34" charset="0"/>
                          <a:cs typeface="Times New Roman" panose="02020603050405020304" pitchFamily="18" charset="0"/>
                        </a:rPr>
                        <a:t>uniforme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cuisine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école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phrase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questions</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err="1">
                          <a:solidFill>
                            <a:srgbClr val="002060"/>
                          </a:solidFill>
                          <a:effectLst/>
                          <a:latin typeface="+mj-lt"/>
                          <a:ea typeface="Calibri" panose="020F0502020204030204" pitchFamily="34" charset="0"/>
                          <a:cs typeface="Times New Roman" panose="02020603050405020304" pitchFamily="18" charset="0"/>
                        </a:rPr>
                        <a:t>réponse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err="1">
                          <a:solidFill>
                            <a:srgbClr val="002060"/>
                          </a:solidFill>
                          <a:effectLst/>
                          <a:latin typeface="+mj-lt"/>
                          <a:ea typeface="Calibri" panose="020F0502020204030204" pitchFamily="34" charset="0"/>
                          <a:cs typeface="Times New Roman" panose="02020603050405020304" pitchFamily="18" charset="0"/>
                        </a:rPr>
                        <a:t>semaine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devoirs</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courses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Calibri" panose="020F0502020204030204" pitchFamily="34" charset="0"/>
                        </a:rPr>
                        <a:t>à </a:t>
                      </a:r>
                      <a:r>
                        <a:rPr lang="en-GB" sz="2000" dirty="0" err="1">
                          <a:solidFill>
                            <a:srgbClr val="002060"/>
                          </a:solidFill>
                          <a:effectLst/>
                          <a:latin typeface="+mj-lt"/>
                          <a:ea typeface="Calibri" panose="020F0502020204030204" pitchFamily="34" charset="0"/>
                          <a:cs typeface="Calibri" panose="020F0502020204030204" pitchFamily="34" charset="0"/>
                        </a:rPr>
                        <a:t>l’école</a:t>
                      </a:r>
                      <a:br>
                        <a:rPr lang="en-GB" sz="2000" dirty="0">
                          <a:solidFill>
                            <a:srgbClr val="002060"/>
                          </a:solidFill>
                          <a:effectLst/>
                          <a:latin typeface="+mj-lt"/>
                          <a:ea typeface="Calibri" panose="020F0502020204030204" pitchFamily="34" charset="0"/>
                          <a:cs typeface="Calibri" panose="020F0502020204030204" pitchFamily="34" charset="0"/>
                        </a:rPr>
                      </a:br>
                      <a:r>
                        <a:rPr lang="en-GB" sz="2000" kern="1200" dirty="0">
                          <a:solidFill>
                            <a:srgbClr val="002060"/>
                          </a:solidFill>
                          <a:effectLst/>
                          <a:latin typeface="+mn-lt"/>
                          <a:ea typeface="Calibri" panose="020F0502020204030204" pitchFamily="34" charset="0"/>
                          <a:cs typeface="Calibri" panose="020F0502020204030204" pitchFamily="34" charset="0"/>
                        </a:rPr>
                        <a:t>à la </a:t>
                      </a:r>
                      <a:r>
                        <a:rPr lang="en-GB" sz="2000" kern="1200" dirty="0" err="1">
                          <a:solidFill>
                            <a:srgbClr val="002060"/>
                          </a:solidFill>
                          <a:effectLst/>
                          <a:latin typeface="+mn-lt"/>
                          <a:ea typeface="Calibri" panose="020F0502020204030204" pitchFamily="34" charset="0"/>
                          <a:cs typeface="Calibri" panose="020F0502020204030204" pitchFamily="34" charset="0"/>
                        </a:rPr>
                        <a:t>maison</a:t>
                      </a:r>
                      <a:br>
                        <a:rPr lang="en-GB" sz="2000" kern="1200" dirty="0">
                          <a:solidFill>
                            <a:srgbClr val="002060"/>
                          </a:solidFill>
                          <a:effectLst/>
                          <a:latin typeface="+mn-lt"/>
                          <a:ea typeface="Calibri" panose="020F0502020204030204" pitchFamily="34" charset="0"/>
                          <a:cs typeface="Calibri" panose="020F0502020204030204" pitchFamily="34" charset="0"/>
                        </a:rPr>
                      </a:br>
                      <a:r>
                        <a:rPr lang="en-GB" sz="2000" kern="1200" dirty="0" err="1">
                          <a:solidFill>
                            <a:srgbClr val="002060"/>
                          </a:solidFill>
                          <a:effectLst/>
                          <a:latin typeface="+mn-lt"/>
                          <a:ea typeface="Calibri" panose="020F0502020204030204" pitchFamily="34" charset="0"/>
                          <a:cs typeface="Calibri" panose="020F0502020204030204" pitchFamily="34" charset="0"/>
                        </a:rPr>
                        <a:t>en</a:t>
                      </a:r>
                      <a:r>
                        <a:rPr lang="en-GB" sz="2000" kern="1200" dirty="0">
                          <a:solidFill>
                            <a:srgbClr val="002060"/>
                          </a:solidFill>
                          <a:effectLst/>
                          <a:latin typeface="+mn-lt"/>
                          <a:ea typeface="Calibri" panose="020F0502020204030204" pitchFamily="34" charset="0"/>
                          <a:cs typeface="Calibri" panose="020F0502020204030204" pitchFamily="34" charset="0"/>
                        </a:rPr>
                        <a:t> </a:t>
                      </a:r>
                      <a:r>
                        <a:rPr lang="en-GB" sz="2000" kern="1200" dirty="0" err="1">
                          <a:solidFill>
                            <a:srgbClr val="002060"/>
                          </a:solidFill>
                          <a:effectLst/>
                          <a:latin typeface="+mn-lt"/>
                          <a:ea typeface="Calibri" panose="020F0502020204030204" pitchFamily="34" charset="0"/>
                          <a:cs typeface="Calibri" panose="020F0502020204030204" pitchFamily="34" charset="0"/>
                        </a:rPr>
                        <a:t>classe</a:t>
                      </a:r>
                      <a:br>
                        <a:rPr lang="en-GB" sz="2000" kern="1200" dirty="0">
                          <a:solidFill>
                            <a:srgbClr val="002060"/>
                          </a:solidFill>
                          <a:effectLst/>
                          <a:latin typeface="+mn-lt"/>
                          <a:ea typeface="Calibri" panose="020F0502020204030204" pitchFamily="34" charset="0"/>
                          <a:cs typeface="Calibri" panose="020F0502020204030204" pitchFamily="34" charset="0"/>
                        </a:rPr>
                      </a:br>
                      <a:r>
                        <a:rPr lang="en-GB" sz="2000" kern="1200" dirty="0" err="1">
                          <a:solidFill>
                            <a:srgbClr val="002060"/>
                          </a:solidFill>
                          <a:effectLst/>
                          <a:latin typeface="+mn-lt"/>
                          <a:ea typeface="Calibri" panose="020F0502020204030204" pitchFamily="34" charset="0"/>
                          <a:cs typeface="Calibri" panose="020F0502020204030204" pitchFamily="34" charset="0"/>
                        </a:rPr>
                        <a:t>en</a:t>
                      </a:r>
                      <a:r>
                        <a:rPr lang="en-GB" sz="2000" kern="1200" dirty="0">
                          <a:solidFill>
                            <a:srgbClr val="002060"/>
                          </a:solidFill>
                          <a:effectLst/>
                          <a:latin typeface="+mn-lt"/>
                          <a:ea typeface="Calibri" panose="020F0502020204030204" pitchFamily="34" charset="0"/>
                          <a:cs typeface="Calibri" panose="020F0502020204030204" pitchFamily="34" charset="0"/>
                        </a:rPr>
                        <a:t> France</a:t>
                      </a:r>
                      <a:br>
                        <a:rPr lang="en-GB" sz="2000" kern="1200" dirty="0">
                          <a:solidFill>
                            <a:srgbClr val="002060"/>
                          </a:solidFill>
                          <a:effectLst/>
                          <a:latin typeface="+mn-lt"/>
                          <a:ea typeface="Calibri" panose="020F0502020204030204" pitchFamily="34" charset="0"/>
                          <a:cs typeface="Calibri" panose="020F0502020204030204" pitchFamily="34" charset="0"/>
                        </a:rPr>
                      </a:br>
                      <a:r>
                        <a:rPr lang="en-GB" sz="2000" dirty="0">
                          <a:solidFill>
                            <a:srgbClr val="002060"/>
                          </a:solidFill>
                          <a:effectLst/>
                          <a:latin typeface="+mj-lt"/>
                          <a:ea typeface="Calibri" panose="020F0502020204030204" pitchFamily="34" charset="0"/>
                          <a:cs typeface="Calibri" panose="020F0502020204030204" pitchFamily="34" charset="0"/>
                        </a:rPr>
                        <a:t>avec un </a:t>
                      </a:r>
                      <a:r>
                        <a:rPr lang="en-GB" sz="2000" dirty="0" err="1">
                          <a:solidFill>
                            <a:srgbClr val="002060"/>
                          </a:solidFill>
                          <a:effectLst/>
                          <a:latin typeface="+mj-lt"/>
                          <a:ea typeface="Calibri" panose="020F0502020204030204" pitchFamily="34" charset="0"/>
                          <a:cs typeface="Calibri" panose="020F0502020204030204" pitchFamily="34" charset="0"/>
                        </a:rPr>
                        <a:t>ami</a:t>
                      </a:r>
                      <a:br>
                        <a:rPr lang="en-GB" sz="2000" dirty="0">
                          <a:solidFill>
                            <a:srgbClr val="002060"/>
                          </a:solidFill>
                          <a:effectLst/>
                          <a:latin typeface="+mj-lt"/>
                          <a:ea typeface="Calibri" panose="020F0502020204030204" pitchFamily="34" charset="0"/>
                          <a:cs typeface="Calibri" panose="020F0502020204030204" pitchFamily="34" charset="0"/>
                        </a:rPr>
                      </a:br>
                      <a:r>
                        <a:rPr lang="en-GB" sz="2000" dirty="0">
                          <a:solidFill>
                            <a:srgbClr val="002060"/>
                          </a:solidFill>
                          <a:effectLst/>
                          <a:latin typeface="+mj-lt"/>
                          <a:ea typeface="Calibri" panose="020F0502020204030204" pitchFamily="34" charset="0"/>
                          <a:cs typeface="Calibri" panose="020F0502020204030204" pitchFamily="34" charset="0"/>
                        </a:rPr>
                        <a:t>avec </a:t>
                      </a:r>
                      <a:r>
                        <a:rPr lang="en-GB" sz="2000" dirty="0" err="1">
                          <a:solidFill>
                            <a:srgbClr val="002060"/>
                          </a:solidFill>
                          <a:effectLst/>
                          <a:latin typeface="+mj-lt"/>
                          <a:ea typeface="Calibri" panose="020F0502020204030204" pitchFamily="34" charset="0"/>
                          <a:cs typeface="Calibri" panose="020F0502020204030204" pitchFamily="34" charset="0"/>
                        </a:rPr>
                        <a:t>une</a:t>
                      </a:r>
                      <a:r>
                        <a:rPr lang="en-GB" sz="2000" dirty="0">
                          <a:solidFill>
                            <a:srgbClr val="002060"/>
                          </a:solidFill>
                          <a:effectLst/>
                          <a:latin typeface="+mj-lt"/>
                          <a:ea typeface="Calibri" panose="020F0502020204030204" pitchFamily="34" charset="0"/>
                          <a:cs typeface="Calibri" panose="020F0502020204030204" pitchFamily="34" charset="0"/>
                        </a:rPr>
                        <a:t> amie</a:t>
                      </a:r>
                      <a:br>
                        <a:rPr lang="en-GB" sz="2000" dirty="0">
                          <a:solidFill>
                            <a:srgbClr val="002060"/>
                          </a:solidFill>
                          <a:effectLst/>
                          <a:latin typeface="+mj-lt"/>
                          <a:ea typeface="Calibri" panose="020F0502020204030204" pitchFamily="34" charset="0"/>
                          <a:cs typeface="Calibri" panose="020F0502020204030204" pitchFamily="34" charset="0"/>
                        </a:rPr>
                      </a:br>
                      <a:endParaRPr lang="en-GB" sz="2000" dirty="0">
                        <a:solidFill>
                          <a:srgbClr val="002060"/>
                        </a:solidFill>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8527643"/>
                  </a:ext>
                </a:extLst>
              </a:tr>
              <a:tr h="0">
                <a:tc vMerge="1">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 </a:t>
                      </a:r>
                      <a:r>
                        <a:rPr lang="en-GB" sz="2000" dirty="0">
                          <a:solidFill>
                            <a:srgbClr val="002060"/>
                          </a:solidFill>
                          <a:effectLst/>
                          <a:latin typeface="+mj-lt"/>
                          <a:cs typeface="Times New Roman" panose="02020603050405020304" pitchFamily="18" charset="0"/>
                        </a:rPr>
                        <a:t>quoi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quoi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955661"/>
                  </a:ext>
                </a:extLst>
              </a:tr>
            </a:tbl>
          </a:graphicData>
        </a:graphic>
      </p:graphicFrame>
      <p:sp>
        <p:nvSpPr>
          <p:cNvPr id="18" name="Speech Bubble: Rectangle with Corners Rounded 17">
            <a:extLst>
              <a:ext uri="{FF2B5EF4-FFF2-40B4-BE49-F238E27FC236}">
                <a16:creationId xmlns:a16="http://schemas.microsoft.com/office/drawing/2014/main" id="{49D2A9AA-4BF0-4633-A017-A186C872A45C}"/>
              </a:ext>
            </a:extLst>
          </p:cNvPr>
          <p:cNvSpPr/>
          <p:nvPr/>
        </p:nvSpPr>
        <p:spPr>
          <a:xfrm>
            <a:off x="9779051" y="1087821"/>
            <a:ext cx="2210312" cy="1784736"/>
          </a:xfrm>
          <a:prstGeom prst="wedgeRoundRectCallout">
            <a:avLst>
              <a:gd name="adj1" fmla="val -23928"/>
              <a:gd name="adj2" fmla="val 83192"/>
              <a:gd name="adj3" fmla="val 16667"/>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a:t>
            </a:r>
            <a:br>
              <a:rPr lang="en-GB" sz="2000" dirty="0"/>
            </a:br>
            <a:r>
              <a:rPr lang="en-GB" sz="2000" dirty="0"/>
              <a:t>You can ask ‘yes/no’ and ‘what’ questions, too.</a:t>
            </a:r>
            <a:endParaRPr lang="en-GB" sz="2000" b="1" dirty="0"/>
          </a:p>
        </p:txBody>
      </p:sp>
      <p:sp>
        <p:nvSpPr>
          <p:cNvPr id="19" name="Speech Bubble: Rectangle with Corners Rounded 18">
            <a:extLst>
              <a:ext uri="{FF2B5EF4-FFF2-40B4-BE49-F238E27FC236}">
                <a16:creationId xmlns:a16="http://schemas.microsoft.com/office/drawing/2014/main" id="{E7A01ED0-3686-4E97-A7F7-6C8FDCFFAF07}"/>
              </a:ext>
            </a:extLst>
          </p:cNvPr>
          <p:cNvSpPr/>
          <p:nvPr/>
        </p:nvSpPr>
        <p:spPr>
          <a:xfrm>
            <a:off x="83095" y="3846276"/>
            <a:ext cx="2210312" cy="1134195"/>
          </a:xfrm>
          <a:prstGeom prst="wedgeRoundRectCallout">
            <a:avLst>
              <a:gd name="adj1" fmla="val -23928"/>
              <a:gd name="adj2" fmla="val 83192"/>
              <a:gd name="adj3" fmla="val 16667"/>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Elle </a:t>
            </a:r>
            <a:r>
              <a:rPr lang="en-GB" sz="2000" dirty="0" err="1"/>
              <a:t>trouve</a:t>
            </a:r>
            <a:r>
              <a:rPr lang="en-GB" sz="2000" dirty="0"/>
              <a:t> la </a:t>
            </a:r>
            <a:r>
              <a:rPr lang="en-GB" sz="2000" dirty="0" err="1"/>
              <a:t>réponse</a:t>
            </a:r>
            <a:r>
              <a:rPr lang="en-GB" sz="2000" dirty="0"/>
              <a:t> avec </a:t>
            </a:r>
            <a:r>
              <a:rPr lang="en-GB" sz="2000" dirty="0" err="1"/>
              <a:t>une</a:t>
            </a:r>
            <a:r>
              <a:rPr lang="en-GB" sz="2000" dirty="0"/>
              <a:t> amie.</a:t>
            </a:r>
            <a:endParaRPr lang="en-GB" sz="2000" b="1" dirty="0"/>
          </a:p>
        </p:txBody>
      </p:sp>
      <p:sp>
        <p:nvSpPr>
          <p:cNvPr id="2" name="TextBox 1">
            <a:extLst>
              <a:ext uri="{FF2B5EF4-FFF2-40B4-BE49-F238E27FC236}">
                <a16:creationId xmlns:a16="http://schemas.microsoft.com/office/drawing/2014/main" id="{1FAB9EC7-7E77-48BC-A240-E31BF26332B5}"/>
              </a:ext>
            </a:extLst>
          </p:cNvPr>
          <p:cNvSpPr txBox="1"/>
          <p:nvPr/>
        </p:nvSpPr>
        <p:spPr>
          <a:xfrm>
            <a:off x="83095" y="2285716"/>
            <a:ext cx="2210312" cy="1323439"/>
          </a:xfrm>
          <a:prstGeom prst="rect">
            <a:avLst/>
          </a:prstGeom>
          <a:noFill/>
        </p:spPr>
        <p:txBody>
          <a:bodyPr wrap="square" rtlCol="0">
            <a:spAutoFit/>
          </a:bodyPr>
          <a:lstStyle/>
          <a:p>
            <a:r>
              <a:rPr lang="en-GB" sz="2000" dirty="0" err="1">
                <a:solidFill>
                  <a:srgbClr val="002060"/>
                </a:solidFill>
              </a:rPr>
              <a:t>Exemple</a:t>
            </a:r>
            <a:r>
              <a:rPr lang="en-GB" sz="2000" dirty="0">
                <a:solidFill>
                  <a:srgbClr val="002060"/>
                </a:solidFill>
              </a:rPr>
              <a:t>:</a:t>
            </a:r>
            <a:br>
              <a:rPr lang="en-GB" sz="2000" dirty="0">
                <a:solidFill>
                  <a:srgbClr val="002060"/>
                </a:solidFill>
              </a:rPr>
            </a:br>
            <a:r>
              <a:rPr lang="en-GB" sz="2000" dirty="0">
                <a:solidFill>
                  <a:srgbClr val="002060"/>
                </a:solidFill>
              </a:rPr>
              <a:t>She finds the answer with a (female) friend.</a:t>
            </a:r>
          </a:p>
        </p:txBody>
      </p:sp>
    </p:spTree>
    <p:extLst>
      <p:ext uri="{BB962C8B-B14F-4D97-AF65-F5344CB8AC3E}">
        <p14:creationId xmlns:p14="http://schemas.microsoft.com/office/powerpoint/2010/main" val="157843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76"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20</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 / Emma Marsden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06.08.23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nSpc>
                <a:spcPct val="100000"/>
              </a:lnSpc>
              <a:spcBef>
                <a:spcPts val="0"/>
              </a:spcBef>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Two-verb structures: </a:t>
            </a:r>
            <a:r>
              <a:rPr kumimoji="0" lang="en-GB" sz="2400" b="0" i="1"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aimer</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infinitive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Intonation questions (two-verb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SSC [oi]</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429000"/>
            <a:ext cx="8892757" cy="1154112"/>
          </a:xfrm>
        </p:spPr>
        <p:txBody>
          <a:bodyPr>
            <a:normAutofit fontScale="92500" lnSpcReduction="10000"/>
          </a:bodyPr>
          <a:lstStyle/>
          <a:p>
            <a:r>
              <a:rPr lang="en-GB" sz="4700" dirty="0"/>
              <a:t>Activities in class</a:t>
            </a:r>
          </a:p>
          <a:p>
            <a:r>
              <a:rPr lang="en-GB" sz="3000" dirty="0"/>
              <a:t>Saying what people like doing </a:t>
            </a:r>
          </a:p>
        </p:txBody>
      </p:sp>
      <p:pic>
        <p:nvPicPr>
          <p:cNvPr id="7" name="Picture 6" descr="A blue circle with a white and blue thumb up symbol&#10;&#10;Description automatically generated">
            <a:extLst>
              <a:ext uri="{FF2B5EF4-FFF2-40B4-BE49-F238E27FC236}">
                <a16:creationId xmlns:a16="http://schemas.microsoft.com/office/drawing/2014/main" id="{3C2AF355-3375-408B-B1B3-BA85230C33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6713" y="2876756"/>
            <a:ext cx="2856835" cy="2801416"/>
          </a:xfrm>
          <a:prstGeom prst="rect">
            <a:avLst/>
          </a:prstGeom>
        </p:spPr>
      </p:pic>
    </p:spTree>
    <p:extLst>
      <p:ext uri="{BB962C8B-B14F-4D97-AF65-F5344CB8AC3E}">
        <p14:creationId xmlns:p14="http://schemas.microsoft.com/office/powerpoint/2010/main" val="3995879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117253" cy="720444"/>
          </a:xfrm>
        </p:spPr>
        <p:txBody>
          <a:bodyPr>
            <a:normAutofit/>
          </a:bodyPr>
          <a:lstStyle/>
          <a:p>
            <a:r>
              <a:rPr lang="en-GB" sz="2800" b="1" dirty="0">
                <a:solidFill>
                  <a:schemeClr val="bg1"/>
                </a:solidFill>
              </a:rPr>
              <a:t>Avec un/</a:t>
            </a:r>
            <a:r>
              <a:rPr lang="en-GB" sz="2800" b="1" dirty="0" err="1">
                <a:solidFill>
                  <a:schemeClr val="bg1"/>
                </a:solidFill>
              </a:rPr>
              <a:t>une</a:t>
            </a:r>
            <a:r>
              <a:rPr lang="en-GB" sz="2800" b="1" dirty="0">
                <a:solidFill>
                  <a:schemeClr val="bg1"/>
                </a:solidFill>
              </a:rPr>
              <a:t> </a:t>
            </a:r>
            <a:r>
              <a:rPr lang="en-GB" sz="2800" b="1" dirty="0" err="1">
                <a:solidFill>
                  <a:schemeClr val="bg1"/>
                </a:solidFill>
              </a:rPr>
              <a:t>partenaire</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60530" y="258166"/>
            <a:ext cx="1167614" cy="400919"/>
          </a:xfrm>
          <a:prstGeom prst="roundRect">
            <a:avLst/>
          </a:prstGeom>
          <a:solidFill>
            <a:srgbClr val="0055A4"/>
          </a:solidFill>
          <a:ln>
            <a:solidFill>
              <a:srgbClr val="0055A4"/>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53F26695-4619-42DF-9C0D-993114ECDEBB}"/>
              </a:ext>
            </a:extLst>
          </p:cNvPr>
          <p:cNvSpPr txBox="1"/>
          <p:nvPr/>
        </p:nvSpPr>
        <p:spPr>
          <a:xfrm>
            <a:off x="8789181" y="5802529"/>
            <a:ext cx="218133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F4136"/>
                </a:solidFill>
                <a:effectLst/>
                <a:uLnTx/>
                <a:uFillTx/>
                <a:latin typeface="+mj-lt"/>
              </a:rPr>
              <a:t>to listen</a:t>
            </a:r>
          </a:p>
        </p:txBody>
      </p:sp>
      <p:sp>
        <p:nvSpPr>
          <p:cNvPr id="41" name="TextBox 40">
            <a:extLst>
              <a:ext uri="{FF2B5EF4-FFF2-40B4-BE49-F238E27FC236}">
                <a16:creationId xmlns:a16="http://schemas.microsoft.com/office/drawing/2014/main" id="{8BC5517E-2D0F-4B6E-996A-15DD67DC8659}"/>
              </a:ext>
            </a:extLst>
          </p:cNvPr>
          <p:cNvSpPr txBox="1"/>
          <p:nvPr/>
        </p:nvSpPr>
        <p:spPr>
          <a:xfrm>
            <a:off x="8789181" y="871406"/>
            <a:ext cx="218133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F4136"/>
                </a:solidFill>
                <a:effectLst/>
                <a:uLnTx/>
                <a:uFillTx/>
                <a:latin typeface="+mj-lt"/>
              </a:rPr>
              <a:t>to tick</a:t>
            </a:r>
          </a:p>
        </p:txBody>
      </p:sp>
      <p:sp>
        <p:nvSpPr>
          <p:cNvPr id="42" name="TextBox 41">
            <a:extLst>
              <a:ext uri="{FF2B5EF4-FFF2-40B4-BE49-F238E27FC236}">
                <a16:creationId xmlns:a16="http://schemas.microsoft.com/office/drawing/2014/main" id="{478B3C9A-3BC1-487D-BB9A-1E85282FCD28}"/>
              </a:ext>
            </a:extLst>
          </p:cNvPr>
          <p:cNvSpPr txBox="1"/>
          <p:nvPr/>
        </p:nvSpPr>
        <p:spPr>
          <a:xfrm>
            <a:off x="8789181" y="1658131"/>
            <a:ext cx="395366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F4136"/>
                </a:solidFill>
                <a:effectLst/>
                <a:uLnTx/>
                <a:uFillTx/>
                <a:latin typeface="+mj-lt"/>
              </a:rPr>
              <a:t>to stay</a:t>
            </a:r>
          </a:p>
        </p:txBody>
      </p:sp>
      <p:sp>
        <p:nvSpPr>
          <p:cNvPr id="43" name="TextBox 42">
            <a:extLst>
              <a:ext uri="{FF2B5EF4-FFF2-40B4-BE49-F238E27FC236}">
                <a16:creationId xmlns:a16="http://schemas.microsoft.com/office/drawing/2014/main" id="{8C3422D5-7CA8-43D0-9FFB-E18AAC53CFB0}"/>
              </a:ext>
            </a:extLst>
          </p:cNvPr>
          <p:cNvSpPr txBox="1"/>
          <p:nvPr/>
        </p:nvSpPr>
        <p:spPr>
          <a:xfrm>
            <a:off x="8789182" y="213557"/>
            <a:ext cx="218133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F4136"/>
                </a:solidFill>
                <a:effectLst/>
                <a:uLnTx/>
                <a:uFillTx/>
                <a:latin typeface="+mj-lt"/>
              </a:rPr>
              <a:t>to like</a:t>
            </a:r>
          </a:p>
        </p:txBody>
      </p:sp>
      <p:sp>
        <p:nvSpPr>
          <p:cNvPr id="44" name="TextBox 43">
            <a:extLst>
              <a:ext uri="{FF2B5EF4-FFF2-40B4-BE49-F238E27FC236}">
                <a16:creationId xmlns:a16="http://schemas.microsoft.com/office/drawing/2014/main" id="{87B50F3C-0370-4712-9718-49DB778BBA77}"/>
              </a:ext>
            </a:extLst>
          </p:cNvPr>
          <p:cNvSpPr txBox="1"/>
          <p:nvPr/>
        </p:nvSpPr>
        <p:spPr>
          <a:xfrm>
            <a:off x="8789181" y="5018491"/>
            <a:ext cx="218133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F4136"/>
                </a:solidFill>
                <a:effectLst/>
                <a:uLnTx/>
                <a:uFillTx/>
                <a:latin typeface="+mj-lt"/>
              </a:rPr>
              <a:t>to speak</a:t>
            </a:r>
          </a:p>
        </p:txBody>
      </p:sp>
      <p:sp>
        <p:nvSpPr>
          <p:cNvPr id="45" name="TextBox 44">
            <a:extLst>
              <a:ext uri="{FF2B5EF4-FFF2-40B4-BE49-F238E27FC236}">
                <a16:creationId xmlns:a16="http://schemas.microsoft.com/office/drawing/2014/main" id="{D28CBA2F-7A75-4BBA-AE1D-FF428ABA9925}"/>
              </a:ext>
            </a:extLst>
          </p:cNvPr>
          <p:cNvSpPr txBox="1"/>
          <p:nvPr/>
        </p:nvSpPr>
        <p:spPr>
          <a:xfrm>
            <a:off x="8789182" y="2483022"/>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F4136"/>
                </a:solidFill>
                <a:effectLst/>
                <a:uLnTx/>
                <a:uFillTx/>
                <a:latin typeface="+mj-lt"/>
              </a:rPr>
              <a:t>to wear</a:t>
            </a:r>
          </a:p>
        </p:txBody>
      </p:sp>
      <p:sp>
        <p:nvSpPr>
          <p:cNvPr id="46" name="TextBox 45">
            <a:extLst>
              <a:ext uri="{FF2B5EF4-FFF2-40B4-BE49-F238E27FC236}">
                <a16:creationId xmlns:a16="http://schemas.microsoft.com/office/drawing/2014/main" id="{E6E9140E-4BEA-42A8-987D-FC807368AF37}"/>
              </a:ext>
            </a:extLst>
          </p:cNvPr>
          <p:cNvSpPr txBox="1"/>
          <p:nvPr/>
        </p:nvSpPr>
        <p:spPr>
          <a:xfrm>
            <a:off x="8789180" y="3361675"/>
            <a:ext cx="368458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F4136"/>
                </a:solidFill>
                <a:effectLst/>
                <a:uLnTx/>
                <a:uFillTx/>
                <a:latin typeface="+mj-lt"/>
              </a:rPr>
              <a:t>to spend (time)</a:t>
            </a:r>
          </a:p>
        </p:txBody>
      </p:sp>
      <p:sp>
        <p:nvSpPr>
          <p:cNvPr id="47" name="TextBox 46">
            <a:extLst>
              <a:ext uri="{FF2B5EF4-FFF2-40B4-BE49-F238E27FC236}">
                <a16:creationId xmlns:a16="http://schemas.microsoft.com/office/drawing/2014/main" id="{2CD74F74-2A39-4844-86D1-8C9C0055F383}"/>
              </a:ext>
            </a:extLst>
          </p:cNvPr>
          <p:cNvSpPr txBox="1"/>
          <p:nvPr/>
        </p:nvSpPr>
        <p:spPr>
          <a:xfrm>
            <a:off x="8789181" y="4234453"/>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EF4136"/>
                </a:solidFill>
                <a:effectLst/>
                <a:uLnTx/>
                <a:uFillTx/>
                <a:latin typeface="+mj-lt"/>
              </a:rPr>
              <a:t>to find</a:t>
            </a:r>
          </a:p>
        </p:txBody>
      </p:sp>
      <p:sp>
        <p:nvSpPr>
          <p:cNvPr id="48" name="TextBox 47">
            <a:extLst>
              <a:ext uri="{FF2B5EF4-FFF2-40B4-BE49-F238E27FC236}">
                <a16:creationId xmlns:a16="http://schemas.microsoft.com/office/drawing/2014/main" id="{6E1409DC-6835-43F1-87BF-2A817AD9BDCB}"/>
              </a:ext>
            </a:extLst>
          </p:cNvPr>
          <p:cNvSpPr txBox="1"/>
          <p:nvPr/>
        </p:nvSpPr>
        <p:spPr>
          <a:xfrm>
            <a:off x="5940425" y="5015703"/>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rPr>
              <a:t>parler</a:t>
            </a:r>
            <a:endParaRPr kumimoji="0" lang="en-GB" sz="3200" b="1" i="0" u="none" strike="noStrike" kern="0" cap="none" spc="0" normalizeH="0" baseline="0" noProof="0" dirty="0">
              <a:ln>
                <a:noFill/>
              </a:ln>
              <a:solidFill>
                <a:srgbClr val="002060"/>
              </a:solidFill>
              <a:effectLst/>
              <a:uLnTx/>
              <a:uFillTx/>
              <a:latin typeface="+mj-lt"/>
            </a:endParaRPr>
          </a:p>
        </p:txBody>
      </p:sp>
      <p:sp>
        <p:nvSpPr>
          <p:cNvPr id="49" name="TextBox 48">
            <a:extLst>
              <a:ext uri="{FF2B5EF4-FFF2-40B4-BE49-F238E27FC236}">
                <a16:creationId xmlns:a16="http://schemas.microsoft.com/office/drawing/2014/main" id="{432955C3-6DB4-4954-A455-B67A9806B735}"/>
              </a:ext>
            </a:extLst>
          </p:cNvPr>
          <p:cNvSpPr txBox="1"/>
          <p:nvPr/>
        </p:nvSpPr>
        <p:spPr>
          <a:xfrm>
            <a:off x="5940425" y="4239194"/>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rPr>
              <a:t>trouver</a:t>
            </a:r>
            <a:endParaRPr kumimoji="0" lang="en-GB" sz="3200" b="1" i="0" u="none" strike="noStrike" kern="0" cap="none" spc="0" normalizeH="0" baseline="0" noProof="0" dirty="0">
              <a:ln>
                <a:noFill/>
              </a:ln>
              <a:solidFill>
                <a:srgbClr val="002060"/>
              </a:solidFill>
              <a:effectLst/>
              <a:uLnTx/>
              <a:uFillTx/>
              <a:latin typeface="+mj-lt"/>
            </a:endParaRPr>
          </a:p>
        </p:txBody>
      </p:sp>
      <p:sp>
        <p:nvSpPr>
          <p:cNvPr id="50" name="TextBox 49">
            <a:extLst>
              <a:ext uri="{FF2B5EF4-FFF2-40B4-BE49-F238E27FC236}">
                <a16:creationId xmlns:a16="http://schemas.microsoft.com/office/drawing/2014/main" id="{54F072CF-257D-4892-BFAF-1A9451E63B06}"/>
              </a:ext>
            </a:extLst>
          </p:cNvPr>
          <p:cNvSpPr txBox="1"/>
          <p:nvPr/>
        </p:nvSpPr>
        <p:spPr>
          <a:xfrm>
            <a:off x="6021127" y="1658131"/>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rPr>
              <a:t>rester</a:t>
            </a:r>
            <a:endParaRPr kumimoji="0" lang="en-GB" sz="3200" b="1" i="0" u="none" strike="noStrike" kern="0" cap="none" spc="0" normalizeH="0" baseline="0" noProof="0" dirty="0">
              <a:ln>
                <a:noFill/>
              </a:ln>
              <a:solidFill>
                <a:srgbClr val="002060"/>
              </a:solidFill>
              <a:effectLst/>
              <a:uLnTx/>
              <a:uFillTx/>
              <a:latin typeface="+mj-lt"/>
            </a:endParaRPr>
          </a:p>
        </p:txBody>
      </p:sp>
      <p:sp>
        <p:nvSpPr>
          <p:cNvPr id="51" name="TextBox 50">
            <a:extLst>
              <a:ext uri="{FF2B5EF4-FFF2-40B4-BE49-F238E27FC236}">
                <a16:creationId xmlns:a16="http://schemas.microsoft.com/office/drawing/2014/main" id="{3BF0CCEA-3C6C-4306-A17E-D17A141E4158}"/>
              </a:ext>
            </a:extLst>
          </p:cNvPr>
          <p:cNvSpPr txBox="1"/>
          <p:nvPr/>
        </p:nvSpPr>
        <p:spPr>
          <a:xfrm>
            <a:off x="6021127" y="133918"/>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latin typeface="+mj-lt"/>
              </a:rPr>
              <a:t>aimer</a:t>
            </a:r>
            <a:endParaRPr kumimoji="0" lang="en-GB" sz="3200" b="1" i="0" u="none" strike="noStrike" kern="0" cap="none" spc="0" normalizeH="0" baseline="0" noProof="0" dirty="0">
              <a:ln>
                <a:noFill/>
              </a:ln>
              <a:solidFill>
                <a:srgbClr val="002060"/>
              </a:solidFill>
              <a:effectLst/>
              <a:uLnTx/>
              <a:uFillTx/>
              <a:latin typeface="+mj-lt"/>
            </a:endParaRPr>
          </a:p>
        </p:txBody>
      </p:sp>
      <p:sp>
        <p:nvSpPr>
          <p:cNvPr id="52" name="TextBox 51">
            <a:extLst>
              <a:ext uri="{FF2B5EF4-FFF2-40B4-BE49-F238E27FC236}">
                <a16:creationId xmlns:a16="http://schemas.microsoft.com/office/drawing/2014/main" id="{71CF5AE6-E0AC-4BBA-A520-50FD16BCE565}"/>
              </a:ext>
            </a:extLst>
          </p:cNvPr>
          <p:cNvSpPr txBox="1"/>
          <p:nvPr/>
        </p:nvSpPr>
        <p:spPr>
          <a:xfrm>
            <a:off x="6021127" y="2402511"/>
            <a:ext cx="188490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rPr>
              <a:t>porter</a:t>
            </a:r>
          </a:p>
        </p:txBody>
      </p:sp>
      <p:sp>
        <p:nvSpPr>
          <p:cNvPr id="53" name="TextBox 52">
            <a:extLst>
              <a:ext uri="{FF2B5EF4-FFF2-40B4-BE49-F238E27FC236}">
                <a16:creationId xmlns:a16="http://schemas.microsoft.com/office/drawing/2014/main" id="{F92023DD-F585-4BF8-877C-76EB9559FFEA}"/>
              </a:ext>
            </a:extLst>
          </p:cNvPr>
          <p:cNvSpPr txBox="1"/>
          <p:nvPr/>
        </p:nvSpPr>
        <p:spPr>
          <a:xfrm>
            <a:off x="5940425" y="3361674"/>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mj-lt"/>
              </a:rPr>
              <a:t>passer</a:t>
            </a:r>
          </a:p>
        </p:txBody>
      </p:sp>
      <p:sp>
        <p:nvSpPr>
          <p:cNvPr id="54" name="TextBox 53">
            <a:extLst>
              <a:ext uri="{FF2B5EF4-FFF2-40B4-BE49-F238E27FC236}">
                <a16:creationId xmlns:a16="http://schemas.microsoft.com/office/drawing/2014/main" id="{A408050F-9ABA-45F3-B222-4DC272D20D6B}"/>
              </a:ext>
            </a:extLst>
          </p:cNvPr>
          <p:cNvSpPr txBox="1"/>
          <p:nvPr/>
        </p:nvSpPr>
        <p:spPr>
          <a:xfrm>
            <a:off x="5940424" y="5792212"/>
            <a:ext cx="196560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rPr>
              <a:t>écouter</a:t>
            </a:r>
            <a:endParaRPr kumimoji="0" lang="en-GB" sz="3200" b="1" i="0" u="none" strike="noStrike" kern="0" cap="none" spc="0" normalizeH="0" baseline="0" noProof="0" dirty="0">
              <a:ln>
                <a:noFill/>
              </a:ln>
              <a:solidFill>
                <a:srgbClr val="002060"/>
              </a:solidFill>
              <a:effectLst/>
              <a:uLnTx/>
              <a:uFillTx/>
              <a:latin typeface="+mj-lt"/>
            </a:endParaRPr>
          </a:p>
        </p:txBody>
      </p:sp>
      <p:sp>
        <p:nvSpPr>
          <p:cNvPr id="55" name="TextBox 54">
            <a:extLst>
              <a:ext uri="{FF2B5EF4-FFF2-40B4-BE49-F238E27FC236}">
                <a16:creationId xmlns:a16="http://schemas.microsoft.com/office/drawing/2014/main" id="{D1C35F19-DDC1-4AE9-8BC6-E8F5B9639A43}"/>
              </a:ext>
            </a:extLst>
          </p:cNvPr>
          <p:cNvSpPr txBox="1"/>
          <p:nvPr/>
        </p:nvSpPr>
        <p:spPr>
          <a:xfrm>
            <a:off x="5940426" y="798332"/>
            <a:ext cx="236066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srgbClr val="002060"/>
                </a:solidFill>
                <a:effectLst/>
                <a:uLnTx/>
                <a:uFillTx/>
                <a:latin typeface="+mj-lt"/>
              </a:rPr>
              <a:t>cocher</a:t>
            </a:r>
            <a:endParaRPr kumimoji="0" lang="en-GB" sz="3200" b="1" i="0" u="none" strike="noStrike" kern="0" cap="none" spc="0" normalizeH="0" baseline="0" noProof="0" dirty="0">
              <a:ln>
                <a:noFill/>
              </a:ln>
              <a:solidFill>
                <a:srgbClr val="002060"/>
              </a:solidFill>
              <a:effectLst/>
              <a:uLnTx/>
              <a:uFillTx/>
              <a:latin typeface="+mj-lt"/>
            </a:endParaRPr>
          </a:p>
        </p:txBody>
      </p:sp>
      <p:pic>
        <p:nvPicPr>
          <p:cNvPr id="7" name="Graphic 6" descr="Cloud with solid fill">
            <a:extLst>
              <a:ext uri="{FF2B5EF4-FFF2-40B4-BE49-F238E27FC236}">
                <a16:creationId xmlns:a16="http://schemas.microsoft.com/office/drawing/2014/main" id="{266264C9-A1D3-4AEB-A820-FAA12C7D8D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4463" y="-150149"/>
            <a:ext cx="914400" cy="914400"/>
          </a:xfrm>
          <a:prstGeom prst="rect">
            <a:avLst/>
          </a:prstGeom>
        </p:spPr>
      </p:pic>
      <p:pic>
        <p:nvPicPr>
          <p:cNvPr id="24" name="Graphic 23" descr="Cloud with solid fill">
            <a:extLst>
              <a:ext uri="{FF2B5EF4-FFF2-40B4-BE49-F238E27FC236}">
                <a16:creationId xmlns:a16="http://schemas.microsoft.com/office/drawing/2014/main" id="{637D9DAC-A0F6-44A6-8D8D-4A1512CF9E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8357" y="493577"/>
            <a:ext cx="914400" cy="914400"/>
          </a:xfrm>
          <a:prstGeom prst="rect">
            <a:avLst/>
          </a:prstGeom>
        </p:spPr>
      </p:pic>
      <p:pic>
        <p:nvPicPr>
          <p:cNvPr id="25" name="Graphic 24" descr="Cloud with solid fill">
            <a:extLst>
              <a:ext uri="{FF2B5EF4-FFF2-40B4-BE49-F238E27FC236}">
                <a16:creationId xmlns:a16="http://schemas.microsoft.com/office/drawing/2014/main" id="{0183C439-1F01-4E5E-A42C-8B357AD684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8130" y="769551"/>
            <a:ext cx="914400" cy="914400"/>
          </a:xfrm>
          <a:prstGeom prst="rect">
            <a:avLst/>
          </a:prstGeom>
        </p:spPr>
      </p:pic>
      <p:pic>
        <p:nvPicPr>
          <p:cNvPr id="26" name="Graphic 25" descr="Cloud with solid fill">
            <a:extLst>
              <a:ext uri="{FF2B5EF4-FFF2-40B4-BE49-F238E27FC236}">
                <a16:creationId xmlns:a16="http://schemas.microsoft.com/office/drawing/2014/main" id="{7E2110E4-CAE3-4EA8-B9DA-358DBC78F1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63927" y="2203048"/>
            <a:ext cx="914400" cy="914400"/>
          </a:xfrm>
          <a:prstGeom prst="rect">
            <a:avLst/>
          </a:prstGeom>
        </p:spPr>
      </p:pic>
      <p:pic>
        <p:nvPicPr>
          <p:cNvPr id="27" name="Graphic 26" descr="Cloud with solid fill">
            <a:extLst>
              <a:ext uri="{FF2B5EF4-FFF2-40B4-BE49-F238E27FC236}">
                <a16:creationId xmlns:a16="http://schemas.microsoft.com/office/drawing/2014/main" id="{951C48A0-9919-463C-97DC-3057579E1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2908" y="1470824"/>
            <a:ext cx="914400" cy="914400"/>
          </a:xfrm>
          <a:prstGeom prst="rect">
            <a:avLst/>
          </a:prstGeom>
        </p:spPr>
      </p:pic>
      <p:pic>
        <p:nvPicPr>
          <p:cNvPr id="28" name="Graphic 27" descr="Cloud with solid fill">
            <a:extLst>
              <a:ext uri="{FF2B5EF4-FFF2-40B4-BE49-F238E27FC236}">
                <a16:creationId xmlns:a16="http://schemas.microsoft.com/office/drawing/2014/main" id="{72CB047E-627B-4EEB-8EF2-2F44C6934D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2103" y="2172250"/>
            <a:ext cx="914400" cy="914400"/>
          </a:xfrm>
          <a:prstGeom prst="rect">
            <a:avLst/>
          </a:prstGeom>
        </p:spPr>
      </p:pic>
      <p:pic>
        <p:nvPicPr>
          <p:cNvPr id="29" name="Graphic 28" descr="Cloud with solid fill">
            <a:extLst>
              <a:ext uri="{FF2B5EF4-FFF2-40B4-BE49-F238E27FC236}">
                <a16:creationId xmlns:a16="http://schemas.microsoft.com/office/drawing/2014/main" id="{8CA43C55-52E2-4C23-93FA-E31351619B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8750" y="3143569"/>
            <a:ext cx="914400" cy="914400"/>
          </a:xfrm>
          <a:prstGeom prst="rect">
            <a:avLst/>
          </a:prstGeom>
        </p:spPr>
      </p:pic>
      <p:pic>
        <p:nvPicPr>
          <p:cNvPr id="30" name="Graphic 29" descr="Cloud with solid fill">
            <a:extLst>
              <a:ext uri="{FF2B5EF4-FFF2-40B4-BE49-F238E27FC236}">
                <a16:creationId xmlns:a16="http://schemas.microsoft.com/office/drawing/2014/main" id="{39851389-6195-459C-8891-BD2C45C9D0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00771" y="4031897"/>
            <a:ext cx="914400" cy="914400"/>
          </a:xfrm>
          <a:prstGeom prst="rect">
            <a:avLst/>
          </a:prstGeom>
        </p:spPr>
      </p:pic>
      <p:pic>
        <p:nvPicPr>
          <p:cNvPr id="31" name="Graphic 30" descr="Cloud with solid fill">
            <a:extLst>
              <a:ext uri="{FF2B5EF4-FFF2-40B4-BE49-F238E27FC236}">
                <a16:creationId xmlns:a16="http://schemas.microsoft.com/office/drawing/2014/main" id="{1F154D02-24EB-4A45-828E-71FEE993BF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3370" y="5600478"/>
            <a:ext cx="914400" cy="914400"/>
          </a:xfrm>
          <a:prstGeom prst="rect">
            <a:avLst/>
          </a:prstGeom>
        </p:spPr>
      </p:pic>
      <p:pic>
        <p:nvPicPr>
          <p:cNvPr id="32" name="Graphic 31" descr="Cloud with solid fill">
            <a:extLst>
              <a:ext uri="{FF2B5EF4-FFF2-40B4-BE49-F238E27FC236}">
                <a16:creationId xmlns:a16="http://schemas.microsoft.com/office/drawing/2014/main" id="{054538F1-2139-4F8E-ACBA-E98281EE6A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6359" y="4781842"/>
            <a:ext cx="914400" cy="914400"/>
          </a:xfrm>
          <a:prstGeom prst="rect">
            <a:avLst/>
          </a:prstGeom>
        </p:spPr>
      </p:pic>
      <p:pic>
        <p:nvPicPr>
          <p:cNvPr id="5" name="Picture 4">
            <a:extLst>
              <a:ext uri="{FF2B5EF4-FFF2-40B4-BE49-F238E27FC236}">
                <a16:creationId xmlns:a16="http://schemas.microsoft.com/office/drawing/2014/main" id="{F75AF528-526A-4FC8-8393-AFF81705AF6E}"/>
              </a:ext>
            </a:extLst>
          </p:cNvPr>
          <p:cNvPicPr>
            <a:picLocks noChangeAspect="1"/>
          </p:cNvPicPr>
          <p:nvPr/>
        </p:nvPicPr>
        <p:blipFill>
          <a:blip r:embed="rId5"/>
          <a:stretch>
            <a:fillRect/>
          </a:stretch>
        </p:blipFill>
        <p:spPr>
          <a:xfrm>
            <a:off x="1570988" y="1073468"/>
            <a:ext cx="1975275" cy="1329043"/>
          </a:xfrm>
          <a:prstGeom prst="rect">
            <a:avLst/>
          </a:prstGeom>
        </p:spPr>
      </p:pic>
      <p:pic>
        <p:nvPicPr>
          <p:cNvPr id="8" name="Picture 7" descr="A blue and white person with a letter&#10;&#10;Description automatically generated">
            <a:extLst>
              <a:ext uri="{FF2B5EF4-FFF2-40B4-BE49-F238E27FC236}">
                <a16:creationId xmlns:a16="http://schemas.microsoft.com/office/drawing/2014/main" id="{03E600C2-0904-4D66-80E2-64A2DCA93A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059" y="1136673"/>
            <a:ext cx="1438116" cy="1507389"/>
          </a:xfrm>
          <a:prstGeom prst="rect">
            <a:avLst/>
          </a:prstGeom>
        </p:spPr>
      </p:pic>
      <p:pic>
        <p:nvPicPr>
          <p:cNvPr id="11" name="Picture 10" descr="A blue and white logo&#10;&#10;Description automatically generated">
            <a:extLst>
              <a:ext uri="{FF2B5EF4-FFF2-40B4-BE49-F238E27FC236}">
                <a16:creationId xmlns:a16="http://schemas.microsoft.com/office/drawing/2014/main" id="{76BBEE97-3D17-45DA-9C2D-5E91B9D11E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8910" y="1073468"/>
            <a:ext cx="1435345" cy="1510160"/>
          </a:xfrm>
          <a:prstGeom prst="rect">
            <a:avLst/>
          </a:prstGeom>
        </p:spPr>
      </p:pic>
    </p:spTree>
    <p:extLst>
      <p:ext uri="{BB962C8B-B14F-4D97-AF65-F5344CB8AC3E}">
        <p14:creationId xmlns:p14="http://schemas.microsoft.com/office/powerpoint/2010/main" val="35762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7"/>
                                        </p:tgtEl>
                                      </p:cBhvr>
                                    </p:animEffect>
                                    <p:set>
                                      <p:cBhvr>
                                        <p:cTn id="20" dur="1" fill="hold">
                                          <p:stCondLst>
                                            <p:cond delay="499"/>
                                          </p:stCondLst>
                                        </p:cTn>
                                        <p:tgtEl>
                                          <p:spTgt spid="2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8"/>
                                        </p:tgtEl>
                                      </p:cBhvr>
                                    </p:animEffect>
                                    <p:set>
                                      <p:cBhvr>
                                        <p:cTn id="28" dur="1" fill="hold">
                                          <p:stCondLst>
                                            <p:cond delay="499"/>
                                          </p:stCondLst>
                                        </p:cTn>
                                        <p:tgtEl>
                                          <p:spTgt spid="2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29"/>
                                        </p:tgtEl>
                                      </p:cBhvr>
                                    </p:animEffect>
                                    <p:set>
                                      <p:cBhvr>
                                        <p:cTn id="33" dur="1" fill="hold">
                                          <p:stCondLst>
                                            <p:cond delay="499"/>
                                          </p:stCondLst>
                                        </p:cTn>
                                        <p:tgtEl>
                                          <p:spTgt spid="2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30"/>
                                        </p:tgtEl>
                                      </p:cBhvr>
                                    </p:animEffect>
                                    <p:set>
                                      <p:cBhvr>
                                        <p:cTn id="38" dur="1" fill="hold">
                                          <p:stCondLst>
                                            <p:cond delay="499"/>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1"/>
                                        </p:tgtEl>
                                      </p:cBhvr>
                                    </p:animEffect>
                                    <p:set>
                                      <p:cBhvr>
                                        <p:cTn id="48"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D5EE69-E6EC-C042-96AA-019E3C2A2E06}"/>
              </a:ext>
            </a:extLst>
          </p:cNvPr>
          <p:cNvSpPr>
            <a:spLocks noGrp="1"/>
          </p:cNvSpPr>
          <p:nvPr>
            <p:ph type="title"/>
          </p:nvPr>
        </p:nvSpPr>
        <p:spPr>
          <a:xfrm>
            <a:off x="0" y="-391060"/>
            <a:ext cx="3413092" cy="3477420"/>
          </a:xfrm>
        </p:spPr>
        <p:txBody>
          <a:bodyPr>
            <a:normAutofit fontScale="90000"/>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sp>
        <p:nvSpPr>
          <p:cNvPr id="3" name="TextBox 2"/>
          <p:cNvSpPr txBox="1"/>
          <p:nvPr/>
        </p:nvSpPr>
        <p:spPr>
          <a:xfrm>
            <a:off x="4753345" y="1883665"/>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17365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 vr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normAutofit fontScale="90000"/>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4098" name="Picture 2" descr="person looking into a microsc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7F75E3-815F-4020-9804-8456D515E7A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71602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oi voir.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CCF8DF-F8E4-5648-8688-7F89183E5585}"/>
              </a:ext>
            </a:extLst>
          </p:cNvPr>
          <p:cNvSpPr>
            <a:spLocks noGrp="1"/>
          </p:cNvSpPr>
          <p:nvPr>
            <p:ph type="title"/>
          </p:nvPr>
        </p:nvSpPr>
        <p:spPr>
          <a:xfrm>
            <a:off x="0" y="-320859"/>
            <a:ext cx="3914775" cy="3516343"/>
          </a:xfrm>
        </p:spPr>
        <p:txBody>
          <a:bodyPr>
            <a:normAutofit fontScale="90000"/>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sp>
        <p:nvSpPr>
          <p:cNvPr id="3" name="TextBox 2"/>
          <p:cNvSpPr txBox="1"/>
          <p:nvPr/>
        </p:nvSpPr>
        <p:spPr>
          <a:xfrm>
            <a:off x="4543096" y="1862443"/>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63949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normAutofit fontScale="90000"/>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6" name="Picture 2" descr="person looking into a microscope">
            <a:extLst>
              <a:ext uri="{FF2B5EF4-FFF2-40B4-BE49-F238E27FC236}">
                <a16:creationId xmlns:a16="http://schemas.microsoft.com/office/drawing/2014/main" id="{14294537-EFB7-4CDC-A2B3-DCD4EFF9E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984CA14-A60B-40C1-A863-DA38B6A6CCF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21735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9680" y="54250"/>
            <a:ext cx="10515600" cy="1385668"/>
          </a:xfrm>
        </p:spPr>
        <p:txBody>
          <a:bodyPr>
            <a:noAutofit/>
          </a:bodyPr>
          <a:lstStyle/>
          <a:p>
            <a:pPr algn="ctr"/>
            <a:r>
              <a:rPr lang="en-GB" sz="12000" b="1" dirty="0">
                <a:solidFill>
                  <a:srgbClr val="115076"/>
                </a:solidFill>
                <a:cs typeface="Calibri" panose="020F0502020204030204" pitchFamily="34" charset="0"/>
              </a:rPr>
              <a:t>oi</a:t>
            </a:r>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man looking through a microscop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9890" y="1533248"/>
            <a:ext cx="1135640" cy="1385668"/>
          </a:xfrm>
          <a:prstGeom prst="rect">
            <a:avLst/>
          </a:prstGeom>
        </p:spPr>
      </p:pic>
      <p:sp>
        <p:nvSpPr>
          <p:cNvPr id="16" name="Rectangle 15">
            <a:extLst>
              <a:ext uri="{FF2B5EF4-FFF2-40B4-BE49-F238E27FC236}">
                <a16:creationId xmlns:a16="http://schemas.microsoft.com/office/drawing/2014/main" id="{66442510-A8AF-46E5-A410-C2B40F7997CD}"/>
              </a:ext>
            </a:extLst>
          </p:cNvPr>
          <p:cNvSpPr/>
          <p:nvPr/>
        </p:nvSpPr>
        <p:spPr>
          <a:xfrm>
            <a:off x="5236708" y="2811292"/>
            <a:ext cx="159210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a:t>
            </a:r>
            <a:endPar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Right Arrow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4255" y="1473585"/>
            <a:ext cx="1198955" cy="1248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3" name="Picture 6" descr="little boy waving"/>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635406" y="4502432"/>
            <a:ext cx="1198955" cy="1763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8" name="Rectangle 17"/>
          <p:cNvSpPr/>
          <p:nvPr/>
        </p:nvSpPr>
        <p:spPr>
          <a:xfrm>
            <a:off x="5100874" y="5352419"/>
            <a:ext cx="16129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r>
              <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8912269" y="1298905"/>
            <a:ext cx="225093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re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08776" y="4502432"/>
            <a:ext cx="888752" cy="1496318"/>
          </a:xfrm>
          <a:prstGeom prst="rect">
            <a:avLst/>
          </a:prstGeom>
        </p:spPr>
      </p:pic>
    </p:spTree>
    <p:extLst>
      <p:ext uri="{BB962C8B-B14F-4D97-AF65-F5344CB8AC3E}">
        <p14:creationId xmlns:p14="http://schemas.microsoft.com/office/powerpoint/2010/main" val="30608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oi pourquoi.wav"/>
                                        </p:tgtEl>
                                      </p:cMediaNode>
                                    </p:audio>
                                  </p:sub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oi voir.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7" name="oi droi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oi droi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8" name="oi avoi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8" name="oi avoi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9" name="oi au revoi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subTnLst>
                                    <p:audio>
                                      <p:cMediaNode>
                                        <p:cTn display="0" masterRel="sameClick">
                                          <p:stCondLst>
                                            <p:cond evt="begin" delay="0">
                                              <p:tn val="49"/>
                                            </p:cond>
                                          </p:stCondLst>
                                          <p:endCondLst>
                                            <p:cond evt="onStopAudio" delay="0">
                                              <p:tgtEl>
                                                <p:sldTgt/>
                                              </p:tgtEl>
                                            </p:cond>
                                          </p:endCondLst>
                                        </p:cTn>
                                        <p:tgtEl>
                                          <p:sndTgt r:embed="rId9" name="oi au revoi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5" name="oi pourquo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5" name="oi pourquo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10" name="oi troi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4" grpId="0"/>
      <p:bldP spid="7" grpId="0"/>
      <p:bldP spid="9" grpId="0"/>
      <p:bldP spid="10" grpId="0"/>
      <p:bldP spid="18" grpId="0"/>
      <p:bldP spid="14" grpId="0"/>
      <p:bldP spid="3"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80" y="28576"/>
            <a:ext cx="10515600" cy="1411342"/>
          </a:xfrm>
        </p:spPr>
        <p:txBody>
          <a:bodyPr>
            <a:normAutofit fontScale="90000"/>
          </a:bodyPr>
          <a:lstStyle/>
          <a:p>
            <a:pPr algn="ctr"/>
            <a:r>
              <a:rPr lang="en-GB" sz="13300" b="1" dirty="0">
                <a:solidFill>
                  <a:srgbClr val="115076"/>
                </a:solidFill>
                <a:cs typeface="Calibri" panose="020F0502020204030204" pitchFamily="34" charset="0"/>
              </a:rPr>
              <a:t>oi</a:t>
            </a:r>
            <a:endParaRPr lang="en-GB" dirty="0"/>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man looking through a microscope">
            <a:extLst>
              <a:ext uri="{FF2B5EF4-FFF2-40B4-BE49-F238E27FC236}">
                <a16:creationId xmlns:a16="http://schemas.microsoft.com/office/drawing/2014/main" id="{5138D53F-4EA5-5A43-84B8-8767DB99F5AC}"/>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6287" y="1531551"/>
            <a:ext cx="1642846" cy="2004543"/>
          </a:xfrm>
          <a:prstGeom prst="rect">
            <a:avLst/>
          </a:prstGeom>
        </p:spPr>
      </p:pic>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79625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5" name="oi voi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oi droit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7" name="oi avo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8" name="oi au revoi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9" name="oi pourquoi.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9" grpId="0"/>
      <p:bldP spid="10" grpId="0"/>
      <p:bldP spid="14"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80" y="28576"/>
            <a:ext cx="10515600" cy="1411342"/>
          </a:xfrm>
        </p:spPr>
        <p:txBody>
          <a:bodyPr>
            <a:normAutofit fontScale="90000"/>
          </a:bodyPr>
          <a:lstStyle/>
          <a:p>
            <a:pPr algn="ctr"/>
            <a:r>
              <a:rPr lang="en-GB" sz="13300" b="1" dirty="0">
                <a:solidFill>
                  <a:srgbClr val="115076"/>
                </a:solidFill>
                <a:cs typeface="Calibri" panose="020F0502020204030204" pitchFamily="34" charset="0"/>
              </a:rPr>
              <a:t>oi</a:t>
            </a:r>
            <a:endParaRPr lang="en-GB" dirty="0"/>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10" descr="man looking through a microscope">
            <a:extLst>
              <a:ext uri="{FF2B5EF4-FFF2-40B4-BE49-F238E27FC236}">
                <a16:creationId xmlns:a16="http://schemas.microsoft.com/office/drawing/2014/main" id="{5138D53F-4EA5-5A43-84B8-8767DB99F5A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6287" y="1531551"/>
            <a:ext cx="1642846" cy="2004543"/>
          </a:xfrm>
          <a:prstGeom prst="rect">
            <a:avLst/>
          </a:prstGeom>
        </p:spPr>
      </p:pic>
    </p:spTree>
    <p:extLst>
      <p:ext uri="{BB962C8B-B14F-4D97-AF65-F5344CB8AC3E}">
        <p14:creationId xmlns:p14="http://schemas.microsoft.com/office/powerpoint/2010/main" val="416833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4" grpId="0"/>
      <p:bldP spid="7" grpId="0"/>
      <p:bldP spid="9" grpId="0"/>
      <p:bldP spid="10" grpId="0"/>
      <p:bldP spid="14"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6"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37"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8"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9"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0"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41"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42" name="TextBox 41">
            <a:hlinkClick r:id="" action="ppaction://noaction">
              <a:snd r:embed="rId3" name="victoire.wav"/>
            </a:hlinkClick>
          </p:cNvPr>
          <p:cNvSpPr txBox="1"/>
          <p:nvPr/>
        </p:nvSpPr>
        <p:spPr>
          <a:xfrm>
            <a:off x="398466" y="3966802"/>
            <a:ext cx="36853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vict</a:t>
            </a:r>
            <a:r>
              <a:rPr kumimoji="0" lang="en-GB" sz="48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mn-cs"/>
              </a:rPr>
              <a:t>oi</a:t>
            </a: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re</a:t>
            </a:r>
            <a:endParaRPr kumimoji="0" lang="en-GB" sz="48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43" name="TextBox 42">
            <a:hlinkClick r:id="" action="ppaction://noaction">
              <a:snd r:embed="rId4" name="accessoire.wav"/>
            </a:hlinkClick>
          </p:cNvPr>
          <p:cNvSpPr txBox="1"/>
          <p:nvPr/>
        </p:nvSpPr>
        <p:spPr>
          <a:xfrm>
            <a:off x="3145391" y="5308237"/>
            <a:ext cx="40036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access</a:t>
            </a:r>
            <a:r>
              <a:rPr kumimoji="0" lang="en-GB" sz="48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Calibri" panose="020F0502020204030204" pitchFamily="34" charset="0"/>
              </a:rPr>
              <a:t>oi</a:t>
            </a: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re</a:t>
            </a:r>
            <a:endParaRPr kumimoji="0" lang="en-GB" sz="4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endParaRPr>
          </a:p>
        </p:txBody>
      </p:sp>
      <p:sp>
        <p:nvSpPr>
          <p:cNvPr id="45" name="TextBox 44">
            <a:hlinkClick r:id="" action="ppaction://noaction">
              <a:snd r:embed="rId5" name="croissant.wav"/>
            </a:hlinkClick>
          </p:cNvPr>
          <p:cNvSpPr txBox="1"/>
          <p:nvPr/>
        </p:nvSpPr>
        <p:spPr>
          <a:xfrm>
            <a:off x="4351366" y="3179762"/>
            <a:ext cx="300738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cr</a:t>
            </a:r>
            <a:r>
              <a:rPr kumimoji="0" lang="en-GB" sz="48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oi</a:t>
            </a:r>
            <a:r>
              <a:rPr kumimoji="0" lang="en-GB" sz="48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ssant</a:t>
            </a:r>
            <a:endParaRPr kumimoji="0" lang="en-GB" sz="48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46" name="TextBox 45">
            <a:hlinkClick r:id="" action="ppaction://noaction">
              <a:snd r:embed="rId6" name="soi.wav"/>
            </a:hlinkClick>
          </p:cNvPr>
          <p:cNvSpPr txBox="1"/>
          <p:nvPr/>
        </p:nvSpPr>
        <p:spPr>
          <a:xfrm>
            <a:off x="5398259" y="915516"/>
            <a:ext cx="24981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s</a:t>
            </a:r>
            <a:r>
              <a:rPr kumimoji="0" lang="en-GB" sz="48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Calibri" panose="020F0502020204030204" pitchFamily="34" charset="0"/>
              </a:rPr>
              <a:t>oi</a:t>
            </a:r>
            <a:endParaRPr kumimoji="0" lang="en-GB" sz="48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endParaRPr>
          </a:p>
        </p:txBody>
      </p:sp>
      <p:sp>
        <p:nvSpPr>
          <p:cNvPr id="47" name="TextBox 19">
            <a:hlinkClick r:id="" action="ppaction://noaction">
              <a:snd r:embed="rId7" name="espoir.wav"/>
            </a:hlinkClick>
          </p:cNvPr>
          <p:cNvSpPr txBox="1"/>
          <p:nvPr/>
        </p:nvSpPr>
        <p:spPr>
          <a:xfrm>
            <a:off x="1216026" y="2438637"/>
            <a:ext cx="286935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esp</a:t>
            </a:r>
            <a:r>
              <a:rPr kumimoji="0" lang="en-GB" sz="48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Calibri" panose="020F0502020204030204" pitchFamily="34" charset="0"/>
              </a:rPr>
              <a:t>oi</a:t>
            </a:r>
            <a:r>
              <a:rPr kumimoji="0" lang="en-GB" sz="4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48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48" name="TextBox 20">
            <a:hlinkClick r:id="" action="ppaction://noaction">
              <a:snd r:embed="rId8" name="etoile.wav"/>
            </a:hlinkClick>
          </p:cNvPr>
          <p:cNvSpPr txBox="1"/>
          <p:nvPr/>
        </p:nvSpPr>
        <p:spPr>
          <a:xfrm flipH="1">
            <a:off x="7310991" y="1731691"/>
            <a:ext cx="268550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é</a:t>
            </a: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48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oi</a:t>
            </a:r>
            <a:r>
              <a:rPr kumimoji="0" lang="en-GB" sz="4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en-GB" sz="48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49" name="TextBox 22">
            <a:hlinkClick r:id="" action="ppaction://noaction">
              <a:snd r:embed="rId9" name="bois.wav"/>
            </a:hlinkClick>
          </p:cNvPr>
          <p:cNvSpPr txBox="1"/>
          <p:nvPr/>
        </p:nvSpPr>
        <p:spPr>
          <a:xfrm>
            <a:off x="3050755" y="1557890"/>
            <a:ext cx="217586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b</a:t>
            </a:r>
            <a:r>
              <a:rPr kumimoji="0" lang="en-GB" sz="4800" b="0" i="0" u="none" strike="noStrike" kern="1200" cap="none" spc="0" normalizeH="0" baseline="0" noProof="0" dirty="0">
                <a:ln>
                  <a:noFill/>
                </a:ln>
                <a:solidFill>
                  <a:srgbClr val="E56700"/>
                </a:solidFill>
                <a:effectLst/>
                <a:uLnTx/>
                <a:uFillTx/>
                <a:latin typeface="Century Gothic" panose="020B0502020202020204" pitchFamily="34" charset="0"/>
                <a:ea typeface="+mn-ea"/>
                <a:cs typeface="Calibri" panose="020F0502020204030204" pitchFamily="34" charset="0"/>
              </a:rPr>
              <a:t>oi</a:t>
            </a:r>
            <a:r>
              <a:rPr kumimoji="0" lang="en-GB" sz="48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s</a:t>
            </a:r>
            <a:endParaRPr kumimoji="0" lang="en-GB" sz="48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30" name="Title 3"/>
          <p:cNvSpPr>
            <a:spLocks noGrp="1"/>
          </p:cNvSpPr>
          <p:nvPr>
            <p:ph type="title"/>
          </p:nvPr>
        </p:nvSpPr>
        <p:spPr>
          <a:xfrm>
            <a:off x="0" y="213557"/>
            <a:ext cx="3145391" cy="739404"/>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1"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hlinkClick r:id="" action="ppaction://noaction">
              <a:snd r:embed="rId10" name="laboratoire.wav"/>
            </a:hlinkClick>
            <a:extLst>
              <a:ext uri="{FF2B5EF4-FFF2-40B4-BE49-F238E27FC236}">
                <a16:creationId xmlns:a16="http://schemas.microsoft.com/office/drawing/2014/main" id="{28BF62DB-148D-40E5-8C0A-12D37E170FBD}"/>
              </a:ext>
            </a:extLst>
          </p:cNvPr>
          <p:cNvSpPr txBox="1"/>
          <p:nvPr/>
        </p:nvSpPr>
        <p:spPr>
          <a:xfrm>
            <a:off x="5226617" y="4440422"/>
            <a:ext cx="45042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laborat</a:t>
            </a:r>
            <a:r>
              <a:rPr kumimoji="0" lang="en-GB" sz="48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Calibri" panose="020F0502020204030204" pitchFamily="34" charset="0"/>
              </a:rPr>
              <a:t>oi</a:t>
            </a: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re</a:t>
            </a:r>
            <a:endParaRPr kumimoji="0" lang="en-GB" sz="4800" b="0" i="0" u="none" strike="noStrike" kern="1200" cap="none" spc="0" normalizeH="0" baseline="0" noProof="0" dirty="0">
              <a:ln>
                <a:noFill/>
              </a:ln>
              <a:solidFill>
                <a:srgbClr val="FF6600"/>
              </a:solidFill>
              <a:effectLst/>
              <a:uLnTx/>
              <a:uFillTx/>
              <a:latin typeface="Century Gothic" panose="020B050202020202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C2B85498-BF91-43FA-83BD-2991FB82BE07}"/>
              </a:ext>
            </a:extLst>
          </p:cNvPr>
          <p:cNvSpPr txBox="1"/>
          <p:nvPr/>
        </p:nvSpPr>
        <p:spPr>
          <a:xfrm>
            <a:off x="6265776" y="1509266"/>
            <a:ext cx="1082522"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[self]</a:t>
            </a:r>
            <a:endParaRPr kumimoji="0" lang="fr-FR" sz="25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1028" name="Picture 4" descr="Wood Pattern Grain Texture Clip Art">
            <a:extLst>
              <a:ext uri="{FF2B5EF4-FFF2-40B4-BE49-F238E27FC236}">
                <a16:creationId xmlns:a16="http://schemas.microsoft.com/office/drawing/2014/main" id="{531544BF-AD92-4654-A480-F718E540871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37065" y="1558600"/>
            <a:ext cx="655180" cy="8794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r Double Clip Art">
            <a:extLst>
              <a:ext uri="{FF2B5EF4-FFF2-40B4-BE49-F238E27FC236}">
                <a16:creationId xmlns:a16="http://schemas.microsoft.com/office/drawing/2014/main" id="{A7233B41-6A1D-4690-9EC7-D4D2493CE61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92191" y="1115257"/>
            <a:ext cx="922040" cy="9673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D59DF4-FEA9-4DE1-8946-FDCC7E00CE8E}"/>
              </a:ext>
            </a:extLst>
          </p:cNvPr>
          <p:cNvSpPr txBox="1"/>
          <p:nvPr/>
        </p:nvSpPr>
        <p:spPr>
          <a:xfrm>
            <a:off x="2651109" y="3087734"/>
            <a:ext cx="1265590"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[hope]</a:t>
            </a:r>
            <a:endParaRPr kumimoji="0" lang="fr-FR" sz="25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1032" name="Picture 8" descr="Victory Clip Art">
            <a:extLst>
              <a:ext uri="{FF2B5EF4-FFF2-40B4-BE49-F238E27FC236}">
                <a16:creationId xmlns:a16="http://schemas.microsoft.com/office/drawing/2014/main" id="{3E6BAF48-09D0-4055-B877-58D8DC9B3ED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3170266" y="4299287"/>
            <a:ext cx="553393" cy="9482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emical Lab Flasks Clip Art">
            <a:extLst>
              <a:ext uri="{FF2B5EF4-FFF2-40B4-BE49-F238E27FC236}">
                <a16:creationId xmlns:a16="http://schemas.microsoft.com/office/drawing/2014/main" id="{ED514B63-8D16-4492-B9D6-32960EA274F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84218" y="5187097"/>
            <a:ext cx="1051594" cy="10732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nch Butter Croissant Clip Art">
            <a:extLst>
              <a:ext uri="{FF2B5EF4-FFF2-40B4-BE49-F238E27FC236}">
                <a16:creationId xmlns:a16="http://schemas.microsoft.com/office/drawing/2014/main" id="{061E656A-549D-497D-95CB-D9863E312E8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77310" y="3595261"/>
            <a:ext cx="814640" cy="8961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BE964C3-6FFD-463E-B261-085C896814F1}"/>
              </a:ext>
            </a:extLst>
          </p:cNvPr>
          <p:cNvSpPr txBox="1"/>
          <p:nvPr/>
        </p:nvSpPr>
        <p:spPr>
          <a:xfrm>
            <a:off x="4769405" y="5900707"/>
            <a:ext cx="2191189"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[accessory]</a:t>
            </a:r>
            <a:endParaRPr kumimoji="0" lang="fr-FR" sz="25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9" name="TextBox 8">
            <a:hlinkClick r:id="" action="ppaction://noaction">
              <a:snd r:embed="rId16" name="voisin.wav"/>
            </a:hlinkClick>
            <a:extLst>
              <a:ext uri="{FF2B5EF4-FFF2-40B4-BE49-F238E27FC236}">
                <a16:creationId xmlns:a16="http://schemas.microsoft.com/office/drawing/2014/main" id="{CA5B4168-11B6-4075-A308-545B83792289}"/>
              </a:ext>
            </a:extLst>
          </p:cNvPr>
          <p:cNvSpPr txBox="1"/>
          <p:nvPr/>
        </p:nvSpPr>
        <p:spPr>
          <a:xfrm>
            <a:off x="7323346" y="2864737"/>
            <a:ext cx="2741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v</a:t>
            </a:r>
            <a:r>
              <a:rPr kumimoji="0" lang="en-GB" sz="4800" b="0" i="0" u="none" strike="noStrike" kern="1200" cap="none" spc="0" normalizeH="0" baseline="0" noProof="0" dirty="0" err="1">
                <a:ln>
                  <a:noFill/>
                </a:ln>
                <a:solidFill>
                  <a:srgbClr val="E56700"/>
                </a:solidFill>
                <a:effectLst/>
                <a:uLnTx/>
                <a:uFillTx/>
                <a:latin typeface="Century Gothic" panose="020B0502020202020204" pitchFamily="34" charset="0"/>
                <a:ea typeface="+mn-ea"/>
                <a:cs typeface="Calibri" panose="020F0502020204030204" pitchFamily="34" charset="0"/>
              </a:rPr>
              <a:t>oi</a:t>
            </a:r>
            <a:r>
              <a:rPr kumimoji="0" lang="en-GB" sz="48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Calibri" panose="020F0502020204030204" pitchFamily="34" charset="0"/>
              </a:rPr>
              <a:t>sin</a:t>
            </a:r>
            <a:endParaRPr kumimoji="0" lang="en-GB" sz="48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6C040D44-1E23-4165-90BC-0DE6A4D3A5EB}"/>
              </a:ext>
            </a:extLst>
          </p:cNvPr>
          <p:cNvSpPr txBox="1"/>
          <p:nvPr/>
        </p:nvSpPr>
        <p:spPr>
          <a:xfrm>
            <a:off x="7831083" y="3496709"/>
            <a:ext cx="2191189"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Calibri" panose="020F0502020204030204" pitchFamily="34" charset="0"/>
              </a:rPr>
              <a:t>[neighbour]</a:t>
            </a:r>
            <a:endParaRPr kumimoji="0" lang="fr-FR" sz="25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 name="Picture 3" descr="A blue circle with black letters and a red arrow&#10;&#10;Description automatically generated">
            <a:extLst>
              <a:ext uri="{FF2B5EF4-FFF2-40B4-BE49-F238E27FC236}">
                <a16:creationId xmlns:a16="http://schemas.microsoft.com/office/drawing/2014/main" id="{567BF676-4B46-4DD2-9F56-A847F84243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95753" y="98644"/>
            <a:ext cx="1069581" cy="925493"/>
          </a:xfrm>
          <a:prstGeom prst="rect">
            <a:avLst/>
          </a:prstGeom>
        </p:spPr>
      </p:pic>
      <p:sp>
        <p:nvSpPr>
          <p:cNvPr id="7" name="TextBox 6">
            <a:extLst>
              <a:ext uri="{FF2B5EF4-FFF2-40B4-BE49-F238E27FC236}">
                <a16:creationId xmlns:a16="http://schemas.microsoft.com/office/drawing/2014/main" id="{BC72BF82-A6FB-48EA-8694-F1D0B3E8F6F4}"/>
              </a:ext>
            </a:extLst>
          </p:cNvPr>
          <p:cNvSpPr txBox="1"/>
          <p:nvPr/>
        </p:nvSpPr>
        <p:spPr>
          <a:xfrm>
            <a:off x="3180573" y="233078"/>
            <a:ext cx="1472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Round 1:</a:t>
            </a:r>
          </a:p>
        </p:txBody>
      </p:sp>
      <p:sp>
        <p:nvSpPr>
          <p:cNvPr id="44" name="TextBox 43">
            <a:extLst>
              <a:ext uri="{FF2B5EF4-FFF2-40B4-BE49-F238E27FC236}">
                <a16:creationId xmlns:a16="http://schemas.microsoft.com/office/drawing/2014/main" id="{F53A99EC-D39D-4659-9E8D-12FE9A5A65CB}"/>
              </a:ext>
            </a:extLst>
          </p:cNvPr>
          <p:cNvSpPr txBox="1"/>
          <p:nvPr/>
        </p:nvSpPr>
        <p:spPr>
          <a:xfrm>
            <a:off x="5790541" y="259132"/>
            <a:ext cx="42745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Round 2: shortest </a:t>
            </a:r>
            <a:r>
              <a:rPr kumimoji="0" lang="en-GB" sz="2400" b="1" i="0" u="none" strike="noStrike" kern="1200" cap="none" spc="0" normalizeH="0" baseline="0" noProof="0" dirty="0">
                <a:ln>
                  <a:noFill/>
                </a:ln>
                <a:solidFill>
                  <a:srgbClr val="002060"/>
                </a:solidFill>
                <a:effectLst/>
                <a:uLnTx/>
                <a:uFillTx/>
                <a:latin typeface="Century Gothic"/>
                <a:ea typeface="+mn-ea"/>
                <a:cs typeface="+mn-cs"/>
                <a:sym typeface="Wingdings" panose="05000000000000000000" pitchFamily="2" charset="2"/>
              </a:rPr>
              <a:t> longest</a:t>
            </a:r>
            <a:endParaRPr kumimoji="0" lang="en-GB" sz="2400" b="1"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3537525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34"/>
                                        </p:tgtEl>
                                      </p:cBhvr>
                                    </p:animEffect>
                                    <p:set>
                                      <p:cBhvr>
                                        <p:cTn id="7" dur="1" fill="hold">
                                          <p:stCondLst>
                                            <p:cond delay="58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FE6FB0-8BA4-4CCE-AC70-690436BBA688}"/>
              </a:ext>
            </a:extLst>
          </p:cNvPr>
          <p:cNvSpPr>
            <a:spLocks noGrp="1"/>
          </p:cNvSpPr>
          <p:nvPr>
            <p:ph type="title"/>
          </p:nvPr>
        </p:nvSpPr>
        <p:spPr>
          <a:xfrm>
            <a:off x="-1" y="213557"/>
            <a:ext cx="4981904" cy="700843"/>
          </a:xfrm>
        </p:spPr>
        <p:txBody>
          <a:bodyPr>
            <a:normAutofit/>
          </a:bodyPr>
          <a:lstStyle/>
          <a:p>
            <a:r>
              <a:rPr lang="en-GB" sz="2800" dirty="0" err="1"/>
              <a:t>En</a:t>
            </a:r>
            <a:r>
              <a:rPr lang="en-GB" sz="2800" dirty="0"/>
              <a:t> </a:t>
            </a:r>
            <a:r>
              <a:rPr lang="en-GB" sz="2800" dirty="0" err="1"/>
              <a:t>français</a:t>
            </a:r>
            <a:r>
              <a:rPr lang="en-GB" sz="2800" dirty="0"/>
              <a:t>, </a:t>
            </a:r>
            <a:r>
              <a:rPr lang="en-GB" sz="2800" dirty="0" err="1"/>
              <a:t>c’est</a:t>
            </a:r>
            <a:r>
              <a:rPr lang="en-GB" sz="2800" dirty="0"/>
              <a:t> quoi ?</a:t>
            </a:r>
          </a:p>
        </p:txBody>
      </p:sp>
      <p:sp>
        <p:nvSpPr>
          <p:cNvPr id="14" name="Rounded Rectangle 11">
            <a:extLst>
              <a:ext uri="{FF2B5EF4-FFF2-40B4-BE49-F238E27FC236}">
                <a16:creationId xmlns:a16="http://schemas.microsoft.com/office/drawing/2014/main" id="{CD43F218-2A11-4F2A-ABE3-7EEC0E04E8A6}"/>
              </a:ext>
            </a:extLst>
          </p:cNvPr>
          <p:cNvSpPr/>
          <p:nvPr/>
        </p:nvSpPr>
        <p:spPr>
          <a:xfrm>
            <a:off x="10134306" y="258166"/>
            <a:ext cx="1793838" cy="420260"/>
          </a:xfrm>
          <a:prstGeom prst="roundRect">
            <a:avLst/>
          </a:prstGeom>
          <a:solidFill>
            <a:srgbClr val="0055A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7" name="Table 16">
            <a:extLst>
              <a:ext uri="{FF2B5EF4-FFF2-40B4-BE49-F238E27FC236}">
                <a16:creationId xmlns:a16="http://schemas.microsoft.com/office/drawing/2014/main" id="{F5514585-3D3D-4435-854A-B2BC753EF57C}"/>
              </a:ext>
            </a:extLst>
          </p:cNvPr>
          <p:cNvGraphicFramePr>
            <a:graphicFrameLocks noGrp="1"/>
          </p:cNvGraphicFramePr>
          <p:nvPr>
            <p:extLst>
              <p:ext uri="{D42A27DB-BD31-4B8C-83A1-F6EECF244321}">
                <p14:modId xmlns:p14="http://schemas.microsoft.com/office/powerpoint/2010/main" val="3480186484"/>
              </p:ext>
            </p:extLst>
          </p:nvPr>
        </p:nvGraphicFramePr>
        <p:xfrm>
          <a:off x="2524371" y="1105652"/>
          <a:ext cx="7171422" cy="5006023"/>
        </p:xfrm>
        <a:graphic>
          <a:graphicData uri="http://schemas.openxmlformats.org/drawingml/2006/table">
            <a:tbl>
              <a:tblPr firstRow="1" firstCol="1" bandRow="1"/>
              <a:tblGrid>
                <a:gridCol w="949451">
                  <a:extLst>
                    <a:ext uri="{9D8B030D-6E8A-4147-A177-3AD203B41FA5}">
                      <a16:colId xmlns:a16="http://schemas.microsoft.com/office/drawing/2014/main" val="3925217450"/>
                    </a:ext>
                  </a:extLst>
                </a:gridCol>
                <a:gridCol w="1233713">
                  <a:extLst>
                    <a:ext uri="{9D8B030D-6E8A-4147-A177-3AD203B41FA5}">
                      <a16:colId xmlns:a16="http://schemas.microsoft.com/office/drawing/2014/main" val="740096765"/>
                    </a:ext>
                  </a:extLst>
                </a:gridCol>
                <a:gridCol w="820176">
                  <a:extLst>
                    <a:ext uri="{9D8B030D-6E8A-4147-A177-3AD203B41FA5}">
                      <a16:colId xmlns:a16="http://schemas.microsoft.com/office/drawing/2014/main" val="3852970589"/>
                    </a:ext>
                  </a:extLst>
                </a:gridCol>
                <a:gridCol w="2045110">
                  <a:extLst>
                    <a:ext uri="{9D8B030D-6E8A-4147-A177-3AD203B41FA5}">
                      <a16:colId xmlns:a16="http://schemas.microsoft.com/office/drawing/2014/main" val="1370816454"/>
                    </a:ext>
                  </a:extLst>
                </a:gridCol>
                <a:gridCol w="2122972">
                  <a:extLst>
                    <a:ext uri="{9D8B030D-6E8A-4147-A177-3AD203B41FA5}">
                      <a16:colId xmlns:a16="http://schemas.microsoft.com/office/drawing/2014/main" val="3449043124"/>
                    </a:ext>
                  </a:extLst>
                </a:gridCol>
              </a:tblGrid>
              <a:tr h="4260016">
                <a:tc rowSpan="2">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Je/J’</a:t>
                      </a: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tu</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il</a:t>
                      </a: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elle</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002060"/>
                          </a:solidFill>
                          <a:effectLst/>
                          <a:latin typeface="+mj-lt"/>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aime</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aimes</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coche</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coches</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passe</a:t>
                      </a:r>
                    </a:p>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passes</a:t>
                      </a: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porte</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portes</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reste</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restes</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trouve</a:t>
                      </a:r>
                      <a:endParaRPr lang="en-GB" sz="20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trouves</a:t>
                      </a:r>
                      <a:endParaRPr lang="en-GB" sz="2000"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le/l’</a:t>
                      </a:r>
                    </a:p>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la/l’</a:t>
                      </a:r>
                    </a:p>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les</a:t>
                      </a:r>
                    </a:p>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un</a:t>
                      </a:r>
                    </a:p>
                    <a:p>
                      <a:pPr>
                        <a:lnSpc>
                          <a:spcPct val="107000"/>
                        </a:lnSpc>
                        <a:spcAft>
                          <a:spcPts val="800"/>
                        </a:spcAft>
                      </a:pPr>
                      <a:r>
                        <a:rPr lang="en-GB" sz="2000" dirty="0" err="1">
                          <a:solidFill>
                            <a:srgbClr val="002060"/>
                          </a:solidFill>
                          <a:effectLst/>
                          <a:latin typeface="+mj-lt"/>
                          <a:ea typeface="Calibri" panose="020F0502020204030204" pitchFamily="34" charset="0"/>
                          <a:cs typeface="Times New Roman" panose="02020603050405020304" pitchFamily="18" charset="0"/>
                        </a:rPr>
                        <a:t>une</a:t>
                      </a:r>
                      <a:endParaRPr lang="en-GB" sz="2000"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ménage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err="1">
                          <a:solidFill>
                            <a:srgbClr val="002060"/>
                          </a:solidFill>
                          <a:effectLst/>
                          <a:latin typeface="+mj-lt"/>
                          <a:ea typeface="Calibri" panose="020F0502020204030204" pitchFamily="34" charset="0"/>
                          <a:cs typeface="Times New Roman" panose="02020603050405020304" pitchFamily="18" charset="0"/>
                        </a:rPr>
                        <a:t>modèle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mot</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moment</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err="1">
                          <a:solidFill>
                            <a:srgbClr val="002060"/>
                          </a:solidFill>
                          <a:effectLst/>
                          <a:latin typeface="+mj-lt"/>
                          <a:ea typeface="Calibri" panose="020F0502020204030204" pitchFamily="34" charset="0"/>
                          <a:cs typeface="Times New Roman" panose="02020603050405020304" pitchFamily="18" charset="0"/>
                        </a:rPr>
                        <a:t>numéro</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err="1">
                          <a:solidFill>
                            <a:srgbClr val="002060"/>
                          </a:solidFill>
                          <a:effectLst/>
                          <a:latin typeface="+mj-lt"/>
                          <a:ea typeface="Calibri" panose="020F0502020204030204" pitchFamily="34" charset="0"/>
                          <a:cs typeface="Times New Roman" panose="02020603050405020304" pitchFamily="18" charset="0"/>
                        </a:rPr>
                        <a:t>uniforme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cuisine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école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phrase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questions</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err="1">
                          <a:solidFill>
                            <a:srgbClr val="002060"/>
                          </a:solidFill>
                          <a:effectLst/>
                          <a:latin typeface="+mj-lt"/>
                          <a:ea typeface="Calibri" panose="020F0502020204030204" pitchFamily="34" charset="0"/>
                          <a:cs typeface="Times New Roman" panose="02020603050405020304" pitchFamily="18" charset="0"/>
                        </a:rPr>
                        <a:t>réponse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err="1">
                          <a:solidFill>
                            <a:srgbClr val="002060"/>
                          </a:solidFill>
                          <a:effectLst/>
                          <a:latin typeface="+mj-lt"/>
                          <a:ea typeface="Calibri" panose="020F0502020204030204" pitchFamily="34" charset="0"/>
                          <a:cs typeface="Times New Roman" panose="02020603050405020304" pitchFamily="18" charset="0"/>
                        </a:rPr>
                        <a:t>semaine</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devoirs</a:t>
                      </a:r>
                      <a:br>
                        <a:rPr lang="en-GB" sz="2000" dirty="0">
                          <a:solidFill>
                            <a:srgbClr val="002060"/>
                          </a:solidFill>
                          <a:effectLst/>
                          <a:latin typeface="+mj-lt"/>
                          <a:ea typeface="Calibri" panose="020F0502020204030204" pitchFamily="34" charset="0"/>
                          <a:cs typeface="Times New Roman" panose="02020603050405020304" pitchFamily="18" charset="0"/>
                        </a:rPr>
                      </a:br>
                      <a:r>
                        <a:rPr lang="en-GB" sz="2000" dirty="0">
                          <a:solidFill>
                            <a:srgbClr val="002060"/>
                          </a:solidFill>
                          <a:effectLst/>
                          <a:latin typeface="+mj-lt"/>
                          <a:ea typeface="Calibri" panose="020F0502020204030204" pitchFamily="34" charset="0"/>
                          <a:cs typeface="Times New Roman" panose="02020603050405020304" pitchFamily="18" charset="0"/>
                        </a:rPr>
                        <a:t>courses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Calibri" panose="020F0502020204030204" pitchFamily="34" charset="0"/>
                        </a:rPr>
                        <a:t>à </a:t>
                      </a:r>
                      <a:r>
                        <a:rPr lang="en-GB" sz="2000" dirty="0" err="1">
                          <a:solidFill>
                            <a:srgbClr val="002060"/>
                          </a:solidFill>
                          <a:effectLst/>
                          <a:latin typeface="+mj-lt"/>
                          <a:ea typeface="Calibri" panose="020F0502020204030204" pitchFamily="34" charset="0"/>
                          <a:cs typeface="Calibri" panose="020F0502020204030204" pitchFamily="34" charset="0"/>
                        </a:rPr>
                        <a:t>l’école</a:t>
                      </a:r>
                      <a:br>
                        <a:rPr lang="en-GB" sz="2000" dirty="0">
                          <a:solidFill>
                            <a:srgbClr val="002060"/>
                          </a:solidFill>
                          <a:effectLst/>
                          <a:latin typeface="+mj-lt"/>
                          <a:ea typeface="Calibri" panose="020F0502020204030204" pitchFamily="34" charset="0"/>
                          <a:cs typeface="Calibri" panose="020F0502020204030204" pitchFamily="34" charset="0"/>
                        </a:rPr>
                      </a:br>
                      <a:r>
                        <a:rPr lang="en-GB" sz="2000" kern="1200" dirty="0">
                          <a:solidFill>
                            <a:srgbClr val="002060"/>
                          </a:solidFill>
                          <a:effectLst/>
                          <a:latin typeface="+mn-lt"/>
                          <a:ea typeface="Calibri" panose="020F0502020204030204" pitchFamily="34" charset="0"/>
                          <a:cs typeface="Calibri" panose="020F0502020204030204" pitchFamily="34" charset="0"/>
                        </a:rPr>
                        <a:t>à la </a:t>
                      </a:r>
                      <a:r>
                        <a:rPr lang="en-GB" sz="2000" kern="1200" dirty="0" err="1">
                          <a:solidFill>
                            <a:srgbClr val="002060"/>
                          </a:solidFill>
                          <a:effectLst/>
                          <a:latin typeface="+mn-lt"/>
                          <a:ea typeface="Calibri" panose="020F0502020204030204" pitchFamily="34" charset="0"/>
                          <a:cs typeface="Calibri" panose="020F0502020204030204" pitchFamily="34" charset="0"/>
                        </a:rPr>
                        <a:t>maison</a:t>
                      </a:r>
                      <a:br>
                        <a:rPr lang="en-GB" sz="2000" kern="1200" dirty="0">
                          <a:solidFill>
                            <a:srgbClr val="002060"/>
                          </a:solidFill>
                          <a:effectLst/>
                          <a:latin typeface="+mn-lt"/>
                          <a:ea typeface="Calibri" panose="020F0502020204030204" pitchFamily="34" charset="0"/>
                          <a:cs typeface="Calibri" panose="020F0502020204030204" pitchFamily="34" charset="0"/>
                        </a:rPr>
                      </a:br>
                      <a:r>
                        <a:rPr lang="en-GB" sz="2000" kern="1200" dirty="0" err="1">
                          <a:solidFill>
                            <a:srgbClr val="002060"/>
                          </a:solidFill>
                          <a:effectLst/>
                          <a:latin typeface="+mn-lt"/>
                          <a:ea typeface="Calibri" panose="020F0502020204030204" pitchFamily="34" charset="0"/>
                          <a:cs typeface="Calibri" panose="020F0502020204030204" pitchFamily="34" charset="0"/>
                        </a:rPr>
                        <a:t>en</a:t>
                      </a:r>
                      <a:r>
                        <a:rPr lang="en-GB" sz="2000" kern="1200" dirty="0">
                          <a:solidFill>
                            <a:srgbClr val="002060"/>
                          </a:solidFill>
                          <a:effectLst/>
                          <a:latin typeface="+mn-lt"/>
                          <a:ea typeface="Calibri" panose="020F0502020204030204" pitchFamily="34" charset="0"/>
                          <a:cs typeface="Calibri" panose="020F0502020204030204" pitchFamily="34" charset="0"/>
                        </a:rPr>
                        <a:t> </a:t>
                      </a:r>
                      <a:r>
                        <a:rPr lang="en-GB" sz="2000" kern="1200" dirty="0" err="1">
                          <a:solidFill>
                            <a:srgbClr val="002060"/>
                          </a:solidFill>
                          <a:effectLst/>
                          <a:latin typeface="+mn-lt"/>
                          <a:ea typeface="Calibri" panose="020F0502020204030204" pitchFamily="34" charset="0"/>
                          <a:cs typeface="Calibri" panose="020F0502020204030204" pitchFamily="34" charset="0"/>
                        </a:rPr>
                        <a:t>classe</a:t>
                      </a:r>
                      <a:br>
                        <a:rPr lang="en-GB" sz="2000" kern="1200" dirty="0">
                          <a:solidFill>
                            <a:srgbClr val="002060"/>
                          </a:solidFill>
                          <a:effectLst/>
                          <a:latin typeface="+mn-lt"/>
                          <a:ea typeface="Calibri" panose="020F0502020204030204" pitchFamily="34" charset="0"/>
                          <a:cs typeface="Calibri" panose="020F0502020204030204" pitchFamily="34" charset="0"/>
                        </a:rPr>
                      </a:br>
                      <a:r>
                        <a:rPr lang="en-GB" sz="2000" kern="1200" dirty="0" err="1">
                          <a:solidFill>
                            <a:srgbClr val="002060"/>
                          </a:solidFill>
                          <a:effectLst/>
                          <a:latin typeface="+mn-lt"/>
                          <a:ea typeface="Calibri" panose="020F0502020204030204" pitchFamily="34" charset="0"/>
                          <a:cs typeface="Calibri" panose="020F0502020204030204" pitchFamily="34" charset="0"/>
                        </a:rPr>
                        <a:t>en</a:t>
                      </a:r>
                      <a:r>
                        <a:rPr lang="en-GB" sz="2000" kern="1200" dirty="0">
                          <a:solidFill>
                            <a:srgbClr val="002060"/>
                          </a:solidFill>
                          <a:effectLst/>
                          <a:latin typeface="+mn-lt"/>
                          <a:ea typeface="Calibri" panose="020F0502020204030204" pitchFamily="34" charset="0"/>
                          <a:cs typeface="Calibri" panose="020F0502020204030204" pitchFamily="34" charset="0"/>
                        </a:rPr>
                        <a:t> France</a:t>
                      </a:r>
                      <a:br>
                        <a:rPr lang="en-GB" sz="2000" kern="1200" dirty="0">
                          <a:solidFill>
                            <a:srgbClr val="002060"/>
                          </a:solidFill>
                          <a:effectLst/>
                          <a:latin typeface="+mn-lt"/>
                          <a:ea typeface="Calibri" panose="020F0502020204030204" pitchFamily="34" charset="0"/>
                          <a:cs typeface="Calibri" panose="020F0502020204030204" pitchFamily="34" charset="0"/>
                        </a:rPr>
                      </a:br>
                      <a:r>
                        <a:rPr lang="en-GB" sz="2000" dirty="0">
                          <a:solidFill>
                            <a:srgbClr val="002060"/>
                          </a:solidFill>
                          <a:effectLst/>
                          <a:latin typeface="+mj-lt"/>
                          <a:ea typeface="Calibri" panose="020F0502020204030204" pitchFamily="34" charset="0"/>
                          <a:cs typeface="Calibri" panose="020F0502020204030204" pitchFamily="34" charset="0"/>
                        </a:rPr>
                        <a:t>avec un </a:t>
                      </a:r>
                      <a:r>
                        <a:rPr lang="en-GB" sz="2000" dirty="0" err="1">
                          <a:solidFill>
                            <a:srgbClr val="002060"/>
                          </a:solidFill>
                          <a:effectLst/>
                          <a:latin typeface="+mj-lt"/>
                          <a:ea typeface="Calibri" panose="020F0502020204030204" pitchFamily="34" charset="0"/>
                          <a:cs typeface="Calibri" panose="020F0502020204030204" pitchFamily="34" charset="0"/>
                        </a:rPr>
                        <a:t>ami</a:t>
                      </a:r>
                      <a:br>
                        <a:rPr lang="en-GB" sz="2000" dirty="0">
                          <a:solidFill>
                            <a:srgbClr val="002060"/>
                          </a:solidFill>
                          <a:effectLst/>
                          <a:latin typeface="+mj-lt"/>
                          <a:ea typeface="Calibri" panose="020F0502020204030204" pitchFamily="34" charset="0"/>
                          <a:cs typeface="Calibri" panose="020F0502020204030204" pitchFamily="34" charset="0"/>
                        </a:rPr>
                      </a:br>
                      <a:r>
                        <a:rPr lang="en-GB" sz="2000" dirty="0">
                          <a:solidFill>
                            <a:srgbClr val="002060"/>
                          </a:solidFill>
                          <a:effectLst/>
                          <a:latin typeface="+mj-lt"/>
                          <a:ea typeface="Calibri" panose="020F0502020204030204" pitchFamily="34" charset="0"/>
                          <a:cs typeface="Calibri" panose="020F0502020204030204" pitchFamily="34" charset="0"/>
                        </a:rPr>
                        <a:t>avec </a:t>
                      </a:r>
                      <a:r>
                        <a:rPr lang="en-GB" sz="2000" dirty="0" err="1">
                          <a:solidFill>
                            <a:srgbClr val="002060"/>
                          </a:solidFill>
                          <a:effectLst/>
                          <a:latin typeface="+mj-lt"/>
                          <a:ea typeface="Calibri" panose="020F0502020204030204" pitchFamily="34" charset="0"/>
                          <a:cs typeface="Calibri" panose="020F0502020204030204" pitchFamily="34" charset="0"/>
                        </a:rPr>
                        <a:t>une</a:t>
                      </a:r>
                      <a:r>
                        <a:rPr lang="en-GB" sz="2000" dirty="0">
                          <a:solidFill>
                            <a:srgbClr val="002060"/>
                          </a:solidFill>
                          <a:effectLst/>
                          <a:latin typeface="+mj-lt"/>
                          <a:ea typeface="Calibri" panose="020F0502020204030204" pitchFamily="34" charset="0"/>
                          <a:cs typeface="Calibri" panose="020F0502020204030204" pitchFamily="34" charset="0"/>
                        </a:rPr>
                        <a:t> amie</a:t>
                      </a:r>
                      <a:br>
                        <a:rPr lang="en-GB" sz="2000" dirty="0">
                          <a:solidFill>
                            <a:srgbClr val="002060"/>
                          </a:solidFill>
                          <a:effectLst/>
                          <a:latin typeface="+mj-lt"/>
                          <a:ea typeface="Calibri" panose="020F0502020204030204" pitchFamily="34" charset="0"/>
                          <a:cs typeface="Calibri" panose="020F0502020204030204" pitchFamily="34" charset="0"/>
                        </a:rPr>
                      </a:br>
                      <a:endParaRPr lang="en-GB" sz="2000" dirty="0">
                        <a:solidFill>
                          <a:srgbClr val="002060"/>
                        </a:solidFill>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8527643"/>
                  </a:ext>
                </a:extLst>
              </a:tr>
              <a:tr h="0">
                <a:tc vMerge="1">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 </a:t>
                      </a:r>
                      <a:r>
                        <a:rPr lang="en-GB" sz="2000" dirty="0">
                          <a:solidFill>
                            <a:srgbClr val="002060"/>
                          </a:solidFill>
                          <a:effectLst/>
                          <a:latin typeface="+mj-lt"/>
                          <a:cs typeface="Times New Roman" panose="02020603050405020304" pitchFamily="18" charset="0"/>
                        </a:rPr>
                        <a:t>quoi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quoi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7000"/>
                        </a:lnSpc>
                        <a:spcAft>
                          <a:spcPts val="800"/>
                        </a:spcAft>
                      </a:pPr>
                      <a:r>
                        <a:rPr lang="en-GB" sz="2000" dirty="0">
                          <a:solidFill>
                            <a:srgbClr val="002060"/>
                          </a:solidFill>
                          <a:effectLst/>
                          <a:latin typeface="+mj-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955661"/>
                  </a:ext>
                </a:extLst>
              </a:tr>
            </a:tbl>
          </a:graphicData>
        </a:graphic>
      </p:graphicFrame>
      <p:sp>
        <p:nvSpPr>
          <p:cNvPr id="19" name="Speech Bubble: Rectangle with Corners Rounded 18">
            <a:extLst>
              <a:ext uri="{FF2B5EF4-FFF2-40B4-BE49-F238E27FC236}">
                <a16:creationId xmlns:a16="http://schemas.microsoft.com/office/drawing/2014/main" id="{E7A01ED0-3686-4E97-A7F7-6C8FDCFFAF07}"/>
              </a:ext>
            </a:extLst>
          </p:cNvPr>
          <p:cNvSpPr/>
          <p:nvPr/>
        </p:nvSpPr>
        <p:spPr>
          <a:xfrm>
            <a:off x="126123" y="996898"/>
            <a:ext cx="1939160" cy="1134195"/>
          </a:xfrm>
          <a:prstGeom prst="wedgeRoundRectCallout">
            <a:avLst>
              <a:gd name="adj1" fmla="val -23928"/>
              <a:gd name="adj2" fmla="val 83192"/>
              <a:gd name="adj3" fmla="val 16667"/>
            </a:avLst>
          </a:prstGeom>
          <a:solidFill>
            <a:schemeClr val="bg2"/>
          </a:solid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You wear a uniform at school.</a:t>
            </a:r>
            <a:endParaRPr lang="en-GB" sz="2000" b="1" dirty="0">
              <a:solidFill>
                <a:srgbClr val="002060"/>
              </a:solidFill>
            </a:endParaRPr>
          </a:p>
        </p:txBody>
      </p:sp>
      <p:sp>
        <p:nvSpPr>
          <p:cNvPr id="20" name="Speech Bubble: Rectangle with Corners Rounded 19">
            <a:extLst>
              <a:ext uri="{FF2B5EF4-FFF2-40B4-BE49-F238E27FC236}">
                <a16:creationId xmlns:a16="http://schemas.microsoft.com/office/drawing/2014/main" id="{D1833E60-77F2-4108-8041-55D32A4F5BC7}"/>
              </a:ext>
            </a:extLst>
          </p:cNvPr>
          <p:cNvSpPr/>
          <p:nvPr/>
        </p:nvSpPr>
        <p:spPr>
          <a:xfrm>
            <a:off x="355666" y="2064842"/>
            <a:ext cx="1939161" cy="1134195"/>
          </a:xfrm>
          <a:prstGeom prst="wedgeRoundRectCallout">
            <a:avLst>
              <a:gd name="adj1" fmla="val -23928"/>
              <a:gd name="adj2" fmla="val 83192"/>
              <a:gd name="adj3" fmla="val 16667"/>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Tu </a:t>
            </a:r>
            <a:r>
              <a:rPr lang="en-GB" sz="2000" dirty="0" err="1"/>
              <a:t>portes</a:t>
            </a:r>
            <a:r>
              <a:rPr lang="en-GB" sz="2000" dirty="0"/>
              <a:t> un </a:t>
            </a:r>
            <a:r>
              <a:rPr lang="en-GB" sz="2000" dirty="0" err="1"/>
              <a:t>uniforme</a:t>
            </a:r>
            <a:r>
              <a:rPr lang="en-GB" sz="2000" dirty="0"/>
              <a:t> à </a:t>
            </a:r>
            <a:r>
              <a:rPr lang="en-GB" sz="2000" dirty="0" err="1"/>
              <a:t>l’école</a:t>
            </a:r>
            <a:r>
              <a:rPr lang="en-GB" sz="2000" dirty="0"/>
              <a:t>.</a:t>
            </a:r>
            <a:endParaRPr lang="en-GB" sz="2000" b="1" dirty="0"/>
          </a:p>
        </p:txBody>
      </p:sp>
      <p:sp>
        <p:nvSpPr>
          <p:cNvPr id="21" name="Speech Bubble: Rectangle with Corners Rounded 20">
            <a:extLst>
              <a:ext uri="{FF2B5EF4-FFF2-40B4-BE49-F238E27FC236}">
                <a16:creationId xmlns:a16="http://schemas.microsoft.com/office/drawing/2014/main" id="{C8093ABD-EBF8-4987-B101-384C34401C77}"/>
              </a:ext>
            </a:extLst>
          </p:cNvPr>
          <p:cNvSpPr/>
          <p:nvPr/>
        </p:nvSpPr>
        <p:spPr>
          <a:xfrm>
            <a:off x="39515" y="3199037"/>
            <a:ext cx="2370084" cy="1134195"/>
          </a:xfrm>
          <a:prstGeom prst="wedgeRoundRectCallout">
            <a:avLst>
              <a:gd name="adj1" fmla="val -23928"/>
              <a:gd name="adj2" fmla="val 83192"/>
              <a:gd name="adj3" fmla="val 16667"/>
            </a:avLst>
          </a:prstGeom>
          <a:solidFill>
            <a:schemeClr val="bg2"/>
          </a:solid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I find the questions with a (female) friend.</a:t>
            </a:r>
            <a:endParaRPr lang="en-GB" sz="2000" b="1" dirty="0">
              <a:solidFill>
                <a:srgbClr val="002060"/>
              </a:solidFill>
            </a:endParaRPr>
          </a:p>
        </p:txBody>
      </p:sp>
      <p:sp>
        <p:nvSpPr>
          <p:cNvPr id="22" name="Speech Bubble: Rectangle with Corners Rounded 21">
            <a:extLst>
              <a:ext uri="{FF2B5EF4-FFF2-40B4-BE49-F238E27FC236}">
                <a16:creationId xmlns:a16="http://schemas.microsoft.com/office/drawing/2014/main" id="{25C77356-D750-4055-AA0E-5FB92BD6B471}"/>
              </a:ext>
            </a:extLst>
          </p:cNvPr>
          <p:cNvSpPr/>
          <p:nvPr/>
        </p:nvSpPr>
        <p:spPr>
          <a:xfrm>
            <a:off x="135791" y="4333232"/>
            <a:ext cx="2177531" cy="1134195"/>
          </a:xfrm>
          <a:prstGeom prst="wedgeRoundRectCallout">
            <a:avLst>
              <a:gd name="adj1" fmla="val -23928"/>
              <a:gd name="adj2" fmla="val 83192"/>
              <a:gd name="adj3" fmla="val 16667"/>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Je </a:t>
            </a:r>
            <a:r>
              <a:rPr lang="en-GB" sz="2000" dirty="0" err="1"/>
              <a:t>trouve</a:t>
            </a:r>
            <a:r>
              <a:rPr lang="en-GB" sz="2000" dirty="0"/>
              <a:t> les questions avec </a:t>
            </a:r>
            <a:r>
              <a:rPr lang="en-GB" sz="2000" dirty="0" err="1"/>
              <a:t>une</a:t>
            </a:r>
            <a:r>
              <a:rPr lang="en-GB" sz="2000" dirty="0"/>
              <a:t> amie.</a:t>
            </a:r>
            <a:endParaRPr lang="en-GB" sz="2000" b="1" dirty="0"/>
          </a:p>
        </p:txBody>
      </p:sp>
      <p:sp>
        <p:nvSpPr>
          <p:cNvPr id="23" name="Speech Bubble: Rectangle with Corners Rounded 22">
            <a:extLst>
              <a:ext uri="{FF2B5EF4-FFF2-40B4-BE49-F238E27FC236}">
                <a16:creationId xmlns:a16="http://schemas.microsoft.com/office/drawing/2014/main" id="{4141FE96-C7E5-4040-8F14-F6D796DABFBC}"/>
              </a:ext>
            </a:extLst>
          </p:cNvPr>
          <p:cNvSpPr/>
          <p:nvPr/>
        </p:nvSpPr>
        <p:spPr>
          <a:xfrm>
            <a:off x="9446273" y="746325"/>
            <a:ext cx="2370084" cy="830227"/>
          </a:xfrm>
          <a:prstGeom prst="wedgeRoundRectCallout">
            <a:avLst>
              <a:gd name="adj1" fmla="val -23928"/>
              <a:gd name="adj2" fmla="val 83192"/>
              <a:gd name="adj3" fmla="val 16667"/>
            </a:avLst>
          </a:prstGeom>
          <a:solidFill>
            <a:schemeClr val="bg2"/>
          </a:solid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He spends a week in France.</a:t>
            </a:r>
            <a:endParaRPr lang="en-GB" sz="2000" b="1" dirty="0">
              <a:solidFill>
                <a:srgbClr val="002060"/>
              </a:solidFill>
            </a:endParaRPr>
          </a:p>
        </p:txBody>
      </p:sp>
      <p:sp>
        <p:nvSpPr>
          <p:cNvPr id="24" name="Speech Bubble: Rectangle with Corners Rounded 23">
            <a:extLst>
              <a:ext uri="{FF2B5EF4-FFF2-40B4-BE49-F238E27FC236}">
                <a16:creationId xmlns:a16="http://schemas.microsoft.com/office/drawing/2014/main" id="{22F359EE-5BFD-461F-A4AC-5057E27852B6}"/>
              </a:ext>
            </a:extLst>
          </p:cNvPr>
          <p:cNvSpPr/>
          <p:nvPr/>
        </p:nvSpPr>
        <p:spPr>
          <a:xfrm>
            <a:off x="9810565" y="1499110"/>
            <a:ext cx="2177531" cy="1134195"/>
          </a:xfrm>
          <a:prstGeom prst="wedgeRoundRectCallout">
            <a:avLst>
              <a:gd name="adj1" fmla="val -23928"/>
              <a:gd name="adj2" fmla="val 83192"/>
              <a:gd name="adj3" fmla="val 16667"/>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Il passe </a:t>
            </a:r>
            <a:r>
              <a:rPr lang="en-GB" sz="2000" dirty="0" err="1"/>
              <a:t>une</a:t>
            </a:r>
            <a:r>
              <a:rPr lang="en-GB" sz="2000" dirty="0"/>
              <a:t> </a:t>
            </a:r>
            <a:r>
              <a:rPr lang="en-GB" sz="2000" dirty="0" err="1"/>
              <a:t>semaine</a:t>
            </a:r>
            <a:r>
              <a:rPr lang="en-GB" sz="2000" dirty="0"/>
              <a:t> </a:t>
            </a:r>
            <a:r>
              <a:rPr lang="en-GB" sz="2000" dirty="0" err="1"/>
              <a:t>en</a:t>
            </a:r>
            <a:r>
              <a:rPr lang="en-GB" sz="2000" dirty="0"/>
              <a:t> France.</a:t>
            </a:r>
            <a:endParaRPr lang="en-GB" sz="2000" b="1" dirty="0"/>
          </a:p>
        </p:txBody>
      </p:sp>
      <p:sp>
        <p:nvSpPr>
          <p:cNvPr id="25" name="Speech Bubble: Rectangle with Corners Rounded 24">
            <a:extLst>
              <a:ext uri="{FF2B5EF4-FFF2-40B4-BE49-F238E27FC236}">
                <a16:creationId xmlns:a16="http://schemas.microsoft.com/office/drawing/2014/main" id="{60689F65-E635-4043-876D-FF0788FFF45B}"/>
              </a:ext>
            </a:extLst>
          </p:cNvPr>
          <p:cNvSpPr/>
          <p:nvPr/>
        </p:nvSpPr>
        <p:spPr>
          <a:xfrm>
            <a:off x="9667629" y="2631939"/>
            <a:ext cx="2370084" cy="946833"/>
          </a:xfrm>
          <a:prstGeom prst="wedgeRoundRectCallout">
            <a:avLst>
              <a:gd name="adj1" fmla="val -23928"/>
              <a:gd name="adj2" fmla="val 83192"/>
              <a:gd name="adj3" fmla="val 16667"/>
            </a:avLst>
          </a:prstGeom>
          <a:solidFill>
            <a:schemeClr val="bg2"/>
          </a:solid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Do you stay (for) a week at home?</a:t>
            </a:r>
            <a:endParaRPr lang="en-GB" sz="2000" b="1" dirty="0">
              <a:solidFill>
                <a:srgbClr val="002060"/>
              </a:solidFill>
            </a:endParaRPr>
          </a:p>
        </p:txBody>
      </p:sp>
      <p:sp>
        <p:nvSpPr>
          <p:cNvPr id="26" name="Speech Bubble: Rectangle with Corners Rounded 25">
            <a:extLst>
              <a:ext uri="{FF2B5EF4-FFF2-40B4-BE49-F238E27FC236}">
                <a16:creationId xmlns:a16="http://schemas.microsoft.com/office/drawing/2014/main" id="{48C47039-BF3A-4BC2-BB34-839592672C3B}"/>
              </a:ext>
            </a:extLst>
          </p:cNvPr>
          <p:cNvSpPr/>
          <p:nvPr/>
        </p:nvSpPr>
        <p:spPr>
          <a:xfrm>
            <a:off x="9880566" y="3578772"/>
            <a:ext cx="2177531" cy="1134195"/>
          </a:xfrm>
          <a:prstGeom prst="wedgeRoundRectCallout">
            <a:avLst>
              <a:gd name="adj1" fmla="val -23928"/>
              <a:gd name="adj2" fmla="val 83192"/>
              <a:gd name="adj3" fmla="val 16667"/>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Tu </a:t>
            </a:r>
            <a:r>
              <a:rPr lang="en-GB" sz="2000" dirty="0" err="1"/>
              <a:t>restes</a:t>
            </a:r>
            <a:r>
              <a:rPr lang="en-GB" sz="2000" dirty="0"/>
              <a:t> </a:t>
            </a:r>
            <a:r>
              <a:rPr lang="en-GB" sz="2000" dirty="0" err="1"/>
              <a:t>une</a:t>
            </a:r>
            <a:r>
              <a:rPr lang="en-GB" sz="2000" dirty="0"/>
              <a:t> </a:t>
            </a:r>
            <a:r>
              <a:rPr lang="en-GB" sz="2000" dirty="0" err="1"/>
              <a:t>semaine</a:t>
            </a:r>
            <a:r>
              <a:rPr lang="en-GB" sz="2000" dirty="0"/>
              <a:t> à la </a:t>
            </a:r>
            <a:r>
              <a:rPr lang="en-GB" sz="2000" dirty="0" err="1"/>
              <a:t>maison</a:t>
            </a:r>
            <a:r>
              <a:rPr lang="en-GB" sz="2000" dirty="0"/>
              <a:t> ?</a:t>
            </a:r>
            <a:endParaRPr lang="en-GB" sz="2000" b="1" dirty="0"/>
          </a:p>
        </p:txBody>
      </p:sp>
      <p:sp>
        <p:nvSpPr>
          <p:cNvPr id="27" name="Speech Bubble: Rectangle with Corners Rounded 26">
            <a:extLst>
              <a:ext uri="{FF2B5EF4-FFF2-40B4-BE49-F238E27FC236}">
                <a16:creationId xmlns:a16="http://schemas.microsoft.com/office/drawing/2014/main" id="{2D484CAA-0CCF-4D95-8750-076E7E4059D3}"/>
              </a:ext>
            </a:extLst>
          </p:cNvPr>
          <p:cNvSpPr/>
          <p:nvPr/>
        </p:nvSpPr>
        <p:spPr>
          <a:xfrm>
            <a:off x="8482587" y="4634159"/>
            <a:ext cx="2370084" cy="946833"/>
          </a:xfrm>
          <a:prstGeom prst="wedgeRoundRectCallout">
            <a:avLst>
              <a:gd name="adj1" fmla="val -23928"/>
              <a:gd name="adj2" fmla="val 83192"/>
              <a:gd name="adj3" fmla="val 16667"/>
            </a:avLst>
          </a:prstGeom>
          <a:solidFill>
            <a:schemeClr val="bg2"/>
          </a:solidFill>
          <a:ln>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What do I like? I like school!</a:t>
            </a:r>
            <a:endParaRPr lang="en-GB" sz="2000" b="1" dirty="0">
              <a:solidFill>
                <a:srgbClr val="002060"/>
              </a:solidFill>
            </a:endParaRPr>
          </a:p>
        </p:txBody>
      </p:sp>
      <p:sp>
        <p:nvSpPr>
          <p:cNvPr id="28" name="Speech Bubble: Rectangle with Corners Rounded 27">
            <a:extLst>
              <a:ext uri="{FF2B5EF4-FFF2-40B4-BE49-F238E27FC236}">
                <a16:creationId xmlns:a16="http://schemas.microsoft.com/office/drawing/2014/main" id="{2003A77C-ACF7-4EA0-8BBC-0BC066EFE277}"/>
              </a:ext>
            </a:extLst>
          </p:cNvPr>
          <p:cNvSpPr/>
          <p:nvPr/>
        </p:nvSpPr>
        <p:spPr>
          <a:xfrm>
            <a:off x="8740295" y="5467159"/>
            <a:ext cx="2370084" cy="758350"/>
          </a:xfrm>
          <a:prstGeom prst="wedgeRoundRectCallout">
            <a:avLst>
              <a:gd name="adj1" fmla="val -23928"/>
              <a:gd name="adj2" fmla="val 83192"/>
              <a:gd name="adj3" fmla="val 16667"/>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J’aime</a:t>
            </a:r>
            <a:r>
              <a:rPr lang="en-GB" sz="2000" dirty="0"/>
              <a:t> quoi ? </a:t>
            </a:r>
            <a:r>
              <a:rPr lang="en-GB" sz="2000" dirty="0" err="1"/>
              <a:t>J’aime</a:t>
            </a:r>
            <a:r>
              <a:rPr lang="en-GB" sz="2000" dirty="0"/>
              <a:t> </a:t>
            </a:r>
            <a:r>
              <a:rPr lang="en-GB" sz="2000" dirty="0" err="1"/>
              <a:t>l’école</a:t>
            </a:r>
            <a:r>
              <a:rPr lang="en-GB" sz="2000" dirty="0"/>
              <a:t> !</a:t>
            </a:r>
            <a:endParaRPr lang="en-GB" sz="2000" b="1" dirty="0"/>
          </a:p>
        </p:txBody>
      </p:sp>
    </p:spTree>
    <p:extLst>
      <p:ext uri="{BB962C8B-B14F-4D97-AF65-F5344CB8AC3E}">
        <p14:creationId xmlns:p14="http://schemas.microsoft.com/office/powerpoint/2010/main" val="389173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64A8D44-6C4F-4CD4-9BB2-26068E560FEF}"/>
              </a:ext>
            </a:extLst>
          </p:cNvPr>
          <p:cNvGraphicFramePr>
            <a:graphicFrameLocks noGrp="1"/>
          </p:cNvGraphicFramePr>
          <p:nvPr>
            <p:extLst>
              <p:ext uri="{D42A27DB-BD31-4B8C-83A1-F6EECF244321}">
                <p14:modId xmlns:p14="http://schemas.microsoft.com/office/powerpoint/2010/main" val="3516431342"/>
              </p:ext>
            </p:extLst>
          </p:nvPr>
        </p:nvGraphicFramePr>
        <p:xfrm>
          <a:off x="700942" y="1081747"/>
          <a:ext cx="10790116" cy="4666044"/>
        </p:xfrm>
        <a:graphic>
          <a:graphicData uri="http://schemas.openxmlformats.org/drawingml/2006/table">
            <a:tbl>
              <a:tblPr firstRow="1" firstCol="1" bandRow="1"/>
              <a:tblGrid>
                <a:gridCol w="1361822">
                  <a:extLst>
                    <a:ext uri="{9D8B030D-6E8A-4147-A177-3AD203B41FA5}">
                      <a16:colId xmlns:a16="http://schemas.microsoft.com/office/drawing/2014/main" val="3925217450"/>
                    </a:ext>
                  </a:extLst>
                </a:gridCol>
                <a:gridCol w="1769546">
                  <a:extLst>
                    <a:ext uri="{9D8B030D-6E8A-4147-A177-3AD203B41FA5}">
                      <a16:colId xmlns:a16="http://schemas.microsoft.com/office/drawing/2014/main" val="740096765"/>
                    </a:ext>
                  </a:extLst>
                </a:gridCol>
                <a:gridCol w="1176400">
                  <a:extLst>
                    <a:ext uri="{9D8B030D-6E8A-4147-A177-3AD203B41FA5}">
                      <a16:colId xmlns:a16="http://schemas.microsoft.com/office/drawing/2014/main" val="3852970589"/>
                    </a:ext>
                  </a:extLst>
                </a:gridCol>
                <a:gridCol w="2933353">
                  <a:extLst>
                    <a:ext uri="{9D8B030D-6E8A-4147-A177-3AD203B41FA5}">
                      <a16:colId xmlns:a16="http://schemas.microsoft.com/office/drawing/2014/main" val="1370816454"/>
                    </a:ext>
                  </a:extLst>
                </a:gridCol>
                <a:gridCol w="3548995">
                  <a:extLst>
                    <a:ext uri="{9D8B030D-6E8A-4147-A177-3AD203B41FA5}">
                      <a16:colId xmlns:a16="http://schemas.microsoft.com/office/drawing/2014/main" val="3449043124"/>
                    </a:ext>
                  </a:extLst>
                </a:gridCol>
              </a:tblGrid>
              <a:tr h="3929112">
                <a:tc rowSpan="2">
                  <a:txBody>
                    <a:bodyPr/>
                    <a:lstStyle/>
                    <a:p>
                      <a:pPr>
                        <a:lnSpc>
                          <a:spcPct val="107000"/>
                        </a:lnSpc>
                        <a:spcAft>
                          <a:spcPts val="800"/>
                        </a:spcAft>
                      </a:pPr>
                      <a:r>
                        <a:rPr lang="es-ES" sz="2400" dirty="0">
                          <a:solidFill>
                            <a:srgbClr val="002060"/>
                          </a:solidFill>
                          <a:effectLst/>
                          <a:latin typeface="+mj-lt"/>
                          <a:ea typeface="Calibri" panose="020F0502020204030204" pitchFamily="34" charset="0"/>
                          <a:cs typeface="Times New Roman" panose="02020603050405020304" pitchFamily="18" charset="0"/>
                        </a:rPr>
                        <a:t>I </a:t>
                      </a:r>
                      <a:endParaRPr lang="en-GB" sz="24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s-ES" sz="2400" dirty="0">
                          <a:solidFill>
                            <a:srgbClr val="002060"/>
                          </a:solidFill>
                          <a:effectLst/>
                          <a:latin typeface="+mj-lt"/>
                          <a:ea typeface="Calibri" panose="020F0502020204030204" pitchFamily="34" charset="0"/>
                          <a:cs typeface="Times New Roman" panose="02020603050405020304" pitchFamily="18" charset="0"/>
                        </a:rPr>
                        <a:t>you</a:t>
                      </a:r>
                      <a:endParaRPr lang="en-GB" sz="24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s-ES" sz="2400" dirty="0">
                          <a:solidFill>
                            <a:srgbClr val="002060"/>
                          </a:solidFill>
                          <a:effectLst/>
                          <a:latin typeface="+mj-lt"/>
                          <a:ea typeface="Calibri" panose="020F0502020204030204" pitchFamily="34" charset="0"/>
                          <a:cs typeface="Times New Roman" panose="02020603050405020304" pitchFamily="18" charset="0"/>
                        </a:rPr>
                        <a:t>he</a:t>
                      </a:r>
                      <a:endParaRPr lang="en-GB" sz="2400" dirty="0">
                        <a:solidFill>
                          <a:srgbClr val="002060"/>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es-ES" sz="2400" dirty="0">
                          <a:solidFill>
                            <a:srgbClr val="002060"/>
                          </a:solidFill>
                          <a:effectLst/>
                          <a:latin typeface="+mj-lt"/>
                          <a:ea typeface="Calibri" panose="020F0502020204030204" pitchFamily="34" charset="0"/>
                          <a:cs typeface="Times New Roman" panose="02020603050405020304" pitchFamily="18" charset="0"/>
                        </a:rPr>
                        <a:t>she</a:t>
                      </a: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rowSpan="2">
                  <a:txBody>
                    <a:bodyPr/>
                    <a:lstStyle/>
                    <a:p>
                      <a:pPr>
                        <a:lnSpc>
                          <a:spcPct val="107000"/>
                        </a:lnSpc>
                        <a:spcAft>
                          <a:spcPts val="800"/>
                        </a:spcAft>
                      </a:pPr>
                      <a:r>
                        <a:rPr lang="en-GB" sz="2400" dirty="0">
                          <a:solidFill>
                            <a:srgbClr val="002060"/>
                          </a:solidFill>
                          <a:effectLst/>
                          <a:latin typeface="+mj-lt"/>
                          <a:ea typeface="Calibri" panose="020F0502020204030204" pitchFamily="34" charset="0"/>
                          <a:cs typeface="Times New Roman" panose="02020603050405020304" pitchFamily="18" charset="0"/>
                        </a:rPr>
                        <a:t>like</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likes</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tick</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ticks</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spend</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spends</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wear</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wears</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stay</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stays</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find</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finds</a:t>
                      </a: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107000"/>
                        </a:lnSpc>
                        <a:spcAft>
                          <a:spcPts val="800"/>
                        </a:spcAft>
                      </a:pPr>
                      <a:r>
                        <a:rPr lang="en-GB" sz="2400">
                          <a:solidFill>
                            <a:srgbClr val="002060"/>
                          </a:solidFill>
                          <a:effectLst/>
                          <a:latin typeface="+mj-lt"/>
                          <a:ea typeface="Calibri" panose="020F0502020204030204" pitchFamily="34" charset="0"/>
                          <a:cs typeface="Times New Roman" panose="02020603050405020304" pitchFamily="18" charset="0"/>
                        </a:rPr>
                        <a:t>the</a:t>
                      </a:r>
                      <a:br>
                        <a:rPr lang="en-GB" sz="2400">
                          <a:solidFill>
                            <a:srgbClr val="002060"/>
                          </a:solidFill>
                          <a:effectLst/>
                          <a:latin typeface="+mj-lt"/>
                          <a:ea typeface="Calibri" panose="020F0502020204030204" pitchFamily="34" charset="0"/>
                          <a:cs typeface="Times New Roman" panose="02020603050405020304" pitchFamily="18" charset="0"/>
                        </a:rPr>
                      </a:br>
                      <a:r>
                        <a:rPr lang="en-GB" sz="2400">
                          <a:solidFill>
                            <a:srgbClr val="002060"/>
                          </a:solidFill>
                          <a:effectLst/>
                          <a:latin typeface="+mj-lt"/>
                          <a:ea typeface="Calibri" panose="020F0502020204030204" pitchFamily="34" charset="0"/>
                          <a:cs typeface="Times New Roman" panose="02020603050405020304" pitchFamily="18" charset="0"/>
                        </a:rPr>
                        <a:t>a</a:t>
                      </a: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nSpc>
                          <a:spcPct val="107000"/>
                        </a:lnSpc>
                        <a:spcAft>
                          <a:spcPts val="800"/>
                        </a:spcAft>
                      </a:pPr>
                      <a:r>
                        <a:rPr lang="en-GB" sz="2400" dirty="0">
                          <a:solidFill>
                            <a:srgbClr val="002060"/>
                          </a:solidFill>
                          <a:effectLst/>
                          <a:latin typeface="+mj-lt"/>
                          <a:ea typeface="Calibri" panose="020F0502020204030204" pitchFamily="34" charset="0"/>
                          <a:cs typeface="Times New Roman" panose="02020603050405020304" pitchFamily="18" charset="0"/>
                        </a:rPr>
                        <a:t>solution</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uniform</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week</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(food) shopping</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cooking</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homework</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housework</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model</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moment</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phrase</a:t>
                      </a:r>
                      <a:br>
                        <a:rPr lang="en-GB" sz="2400" dirty="0">
                          <a:solidFill>
                            <a:srgbClr val="002060"/>
                          </a:solidFill>
                          <a:effectLst/>
                          <a:latin typeface="+mj-lt"/>
                          <a:ea typeface="Calibri" panose="020F0502020204030204" pitchFamily="34" charset="0"/>
                          <a:cs typeface="Times New Roman" panose="02020603050405020304" pitchFamily="18" charset="0"/>
                        </a:rPr>
                      </a:br>
                      <a:r>
                        <a:rPr lang="en-GB" sz="2400" dirty="0">
                          <a:solidFill>
                            <a:srgbClr val="002060"/>
                          </a:solidFill>
                          <a:effectLst/>
                          <a:latin typeface="+mj-lt"/>
                          <a:ea typeface="Calibri" panose="020F0502020204030204" pitchFamily="34" charset="0"/>
                          <a:cs typeface="Times New Roman" panose="02020603050405020304" pitchFamily="18" charset="0"/>
                        </a:rPr>
                        <a:t>question</a:t>
                      </a: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rowSpan="2">
                  <a:txBody>
                    <a:bodyPr/>
                    <a:lstStyle/>
                    <a:p>
                      <a:pPr>
                        <a:lnSpc>
                          <a:spcPct val="107000"/>
                        </a:lnSpc>
                        <a:spcAft>
                          <a:spcPts val="800"/>
                        </a:spcAft>
                      </a:pPr>
                      <a:r>
                        <a:rPr lang="en-GB" sz="2400" dirty="0">
                          <a:solidFill>
                            <a:srgbClr val="002060"/>
                          </a:solidFill>
                          <a:effectLst/>
                          <a:latin typeface="+mj-lt"/>
                          <a:ea typeface="Calibri" panose="020F0502020204030204" pitchFamily="34" charset="0"/>
                          <a:cs typeface="Calibri" panose="020F0502020204030204" pitchFamily="34" charset="0"/>
                        </a:rPr>
                        <a:t>at school</a:t>
                      </a:r>
                      <a:br>
                        <a:rPr lang="en-GB" sz="2400" dirty="0">
                          <a:solidFill>
                            <a:srgbClr val="002060"/>
                          </a:solidFill>
                          <a:effectLst/>
                          <a:latin typeface="+mj-lt"/>
                          <a:ea typeface="Calibri" panose="020F0502020204030204" pitchFamily="34" charset="0"/>
                          <a:cs typeface="Calibri" panose="020F0502020204030204" pitchFamily="34" charset="0"/>
                        </a:rPr>
                      </a:br>
                      <a:r>
                        <a:rPr lang="en-GB" sz="2400" dirty="0">
                          <a:solidFill>
                            <a:srgbClr val="002060"/>
                          </a:solidFill>
                          <a:effectLst/>
                          <a:latin typeface="+mj-lt"/>
                          <a:ea typeface="Calibri" panose="020F0502020204030204" pitchFamily="34" charset="0"/>
                          <a:cs typeface="Calibri" panose="020F0502020204030204" pitchFamily="34" charset="0"/>
                        </a:rPr>
                        <a:t>at home/the house</a:t>
                      </a:r>
                      <a:br>
                        <a:rPr lang="en-GB" sz="2400" dirty="0">
                          <a:solidFill>
                            <a:srgbClr val="002060"/>
                          </a:solidFill>
                          <a:effectLst/>
                          <a:latin typeface="+mj-lt"/>
                          <a:ea typeface="Calibri" panose="020F0502020204030204" pitchFamily="34" charset="0"/>
                          <a:cs typeface="Calibri" panose="020F0502020204030204" pitchFamily="34" charset="0"/>
                        </a:rPr>
                      </a:br>
                      <a:r>
                        <a:rPr lang="en-GB" sz="2400" dirty="0">
                          <a:solidFill>
                            <a:srgbClr val="002060"/>
                          </a:solidFill>
                          <a:effectLst/>
                          <a:latin typeface="+mj-lt"/>
                          <a:ea typeface="Calibri" panose="020F0502020204030204" pitchFamily="34" charset="0"/>
                          <a:cs typeface="Calibri" panose="020F0502020204030204" pitchFamily="34" charset="0"/>
                        </a:rPr>
                        <a:t>in class</a:t>
                      </a:r>
                      <a:br>
                        <a:rPr lang="en-GB" sz="2400" dirty="0">
                          <a:solidFill>
                            <a:srgbClr val="002060"/>
                          </a:solidFill>
                          <a:effectLst/>
                          <a:latin typeface="+mj-lt"/>
                          <a:ea typeface="Calibri" panose="020F0502020204030204" pitchFamily="34" charset="0"/>
                          <a:cs typeface="Calibri" panose="020F0502020204030204" pitchFamily="34" charset="0"/>
                        </a:rPr>
                      </a:br>
                      <a:r>
                        <a:rPr lang="en-GB" sz="2400" dirty="0">
                          <a:solidFill>
                            <a:srgbClr val="002060"/>
                          </a:solidFill>
                          <a:effectLst/>
                          <a:latin typeface="+mj-lt"/>
                          <a:ea typeface="Calibri" panose="020F0502020204030204" pitchFamily="34" charset="0"/>
                          <a:cs typeface="Calibri" panose="020F0502020204030204" pitchFamily="34" charset="0"/>
                        </a:rPr>
                        <a:t>in France</a:t>
                      </a:r>
                      <a:br>
                        <a:rPr lang="en-GB" sz="2400" dirty="0">
                          <a:solidFill>
                            <a:srgbClr val="002060"/>
                          </a:solidFill>
                          <a:effectLst/>
                          <a:latin typeface="+mj-lt"/>
                          <a:ea typeface="Calibri" panose="020F0502020204030204" pitchFamily="34" charset="0"/>
                          <a:cs typeface="Calibri" panose="020F0502020204030204" pitchFamily="34" charset="0"/>
                        </a:rPr>
                      </a:br>
                      <a:r>
                        <a:rPr lang="en-GB" sz="2400" dirty="0">
                          <a:solidFill>
                            <a:srgbClr val="002060"/>
                          </a:solidFill>
                          <a:effectLst/>
                          <a:latin typeface="+mj-lt"/>
                          <a:ea typeface="Calibri" panose="020F0502020204030204" pitchFamily="34" charset="0"/>
                          <a:cs typeface="Calibri" panose="020F0502020204030204" pitchFamily="34" charset="0"/>
                        </a:rPr>
                        <a:t>with a (male) friend</a:t>
                      </a:r>
                      <a:br>
                        <a:rPr lang="en-GB" sz="2400" dirty="0">
                          <a:solidFill>
                            <a:srgbClr val="002060"/>
                          </a:solidFill>
                          <a:effectLst/>
                          <a:latin typeface="+mj-lt"/>
                          <a:ea typeface="Calibri" panose="020F0502020204030204" pitchFamily="34" charset="0"/>
                          <a:cs typeface="Calibri" panose="020F0502020204030204" pitchFamily="34" charset="0"/>
                        </a:rPr>
                      </a:br>
                      <a:r>
                        <a:rPr lang="en-GB" sz="2400" dirty="0">
                          <a:solidFill>
                            <a:srgbClr val="002060"/>
                          </a:solidFill>
                          <a:effectLst/>
                          <a:latin typeface="+mj-lt"/>
                          <a:ea typeface="Calibri" panose="020F0502020204030204" pitchFamily="34" charset="0"/>
                          <a:cs typeface="Calibri" panose="020F0502020204030204" pitchFamily="34" charset="0"/>
                        </a:rPr>
                        <a:t>with a (female) friend</a:t>
                      </a:r>
                      <a:br>
                        <a:rPr lang="en-GB" sz="2400" dirty="0">
                          <a:solidFill>
                            <a:srgbClr val="002060"/>
                          </a:solidFill>
                          <a:effectLst/>
                          <a:latin typeface="+mj-lt"/>
                          <a:ea typeface="Calibri" panose="020F0502020204030204" pitchFamily="34" charset="0"/>
                          <a:cs typeface="Calibri" panose="020F0502020204030204" pitchFamily="34" charset="0"/>
                        </a:rPr>
                      </a:br>
                      <a:r>
                        <a:rPr lang="en-GB" sz="2400" dirty="0">
                          <a:solidFill>
                            <a:srgbClr val="002060"/>
                          </a:solidFill>
                          <a:effectLst/>
                          <a:latin typeface="+mj-lt"/>
                          <a:ea typeface="Calibri" panose="020F0502020204030204" pitchFamily="34" charset="0"/>
                          <a:cs typeface="Calibri" panose="020F0502020204030204" pitchFamily="34" charset="0"/>
                        </a:rPr>
                        <a:t>in French</a:t>
                      </a: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018527643"/>
                  </a:ext>
                </a:extLst>
              </a:tr>
              <a:tr h="333727">
                <a:tc vMerge="1">
                  <a:txBody>
                    <a:bodyPr/>
                    <a:lstStyle/>
                    <a:p>
                      <a:pPr>
                        <a:lnSpc>
                          <a:spcPct val="107000"/>
                        </a:lnSpc>
                        <a:spcAft>
                          <a:spcPts val="800"/>
                        </a:spcAft>
                      </a:pPr>
                      <a:r>
                        <a:rPr lang="en-GB" sz="2400" dirty="0">
                          <a:solidFill>
                            <a:srgbClr val="002060"/>
                          </a:solidFill>
                          <a:effectLst/>
                          <a:latin typeface="+mj-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800"/>
                        </a:spcAft>
                      </a:pPr>
                      <a:r>
                        <a:rPr lang="en-GB" sz="2400" dirty="0">
                          <a:solidFill>
                            <a:srgbClr val="002060"/>
                          </a:solidFill>
                          <a:effectLst/>
                          <a:latin typeface="+mj-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800"/>
                        </a:spcAft>
                      </a:pPr>
                      <a:r>
                        <a:rPr lang="en-GB" sz="2400" dirty="0">
                          <a:solidFill>
                            <a:srgbClr val="002060"/>
                          </a:solidFill>
                          <a:effectLst/>
                          <a:latin typeface="+mj-lt"/>
                          <a:cs typeface="Times New Roman" panose="02020603050405020304" pitchFamily="18" charset="0"/>
                        </a:rPr>
                        <a:t>what?</a:t>
                      </a: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hMerge="1">
                  <a:txBody>
                    <a:bodyPr/>
                    <a:lstStyle/>
                    <a:p>
                      <a:pPr>
                        <a:lnSpc>
                          <a:spcPct val="107000"/>
                        </a:lnSpc>
                        <a:spcAft>
                          <a:spcPts val="800"/>
                        </a:spcAft>
                      </a:pPr>
                      <a:r>
                        <a:rPr lang="en-GB" sz="2400" dirty="0">
                          <a:solidFill>
                            <a:srgbClr val="002060"/>
                          </a:solidFill>
                          <a:effectLst/>
                          <a:latin typeface="+mj-lt"/>
                          <a:ea typeface="Calibri" panose="020F0502020204030204" pitchFamily="34" charset="0"/>
                          <a:cs typeface="Times New Roman" panose="02020603050405020304" pitchFamily="18" charset="0"/>
                        </a:rPr>
                        <a:t>what?</a:t>
                      </a: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vMerge="1">
                  <a:txBody>
                    <a:bodyPr/>
                    <a:lstStyle/>
                    <a:p>
                      <a:pPr>
                        <a:lnSpc>
                          <a:spcPct val="107000"/>
                        </a:lnSpc>
                        <a:spcAft>
                          <a:spcPts val="800"/>
                        </a:spcAft>
                      </a:pPr>
                      <a:endParaRPr lang="en-GB" sz="2400"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16955661"/>
                  </a:ext>
                </a:extLst>
              </a:tr>
            </a:tbl>
          </a:graphicData>
        </a:graphic>
      </p:graphicFrame>
      <p:pic>
        <p:nvPicPr>
          <p:cNvPr id="16" name="Graphic 15" descr="Teacher">
            <a:extLst>
              <a:ext uri="{FF2B5EF4-FFF2-40B4-BE49-F238E27FC236}">
                <a16:creationId xmlns:a16="http://schemas.microsoft.com/office/drawing/2014/main" id="{6ED7B8E5-F2A2-4377-AF34-CDA506BD9D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4179" y="55705"/>
            <a:ext cx="914400" cy="914400"/>
          </a:xfrm>
          <a:prstGeom prst="rect">
            <a:avLst/>
          </a:prstGeom>
        </p:spPr>
      </p:pic>
      <p:sp>
        <p:nvSpPr>
          <p:cNvPr id="3" name="Title 2">
            <a:extLst>
              <a:ext uri="{FF2B5EF4-FFF2-40B4-BE49-F238E27FC236}">
                <a16:creationId xmlns:a16="http://schemas.microsoft.com/office/drawing/2014/main" id="{B3FE6FB0-8BA4-4CCE-AC70-690436BBA688}"/>
              </a:ext>
            </a:extLst>
          </p:cNvPr>
          <p:cNvSpPr>
            <a:spLocks noGrp="1"/>
          </p:cNvSpPr>
          <p:nvPr>
            <p:ph type="title"/>
          </p:nvPr>
        </p:nvSpPr>
        <p:spPr>
          <a:xfrm>
            <a:off x="0" y="150615"/>
            <a:ext cx="4792717" cy="635362"/>
          </a:xfrm>
        </p:spPr>
        <p:txBody>
          <a:bodyPr>
            <a:normAutofit/>
          </a:bodyPr>
          <a:lstStyle/>
          <a:p>
            <a:r>
              <a:rPr lang="en-GB" sz="2800" dirty="0" err="1"/>
              <a:t>En</a:t>
            </a:r>
            <a:r>
              <a:rPr lang="en-GB" sz="2800" dirty="0"/>
              <a:t> </a:t>
            </a:r>
            <a:r>
              <a:rPr lang="en-GB" sz="2800" dirty="0" err="1"/>
              <a:t>français</a:t>
            </a:r>
            <a:r>
              <a:rPr lang="en-GB" sz="2800" dirty="0"/>
              <a:t>, </a:t>
            </a:r>
            <a:r>
              <a:rPr lang="en-GB" sz="2800" dirty="0" err="1"/>
              <a:t>c’est</a:t>
            </a:r>
            <a:r>
              <a:rPr lang="en-GB" sz="2800" dirty="0"/>
              <a:t> quoi ?</a:t>
            </a:r>
          </a:p>
        </p:txBody>
      </p:sp>
      <p:sp>
        <p:nvSpPr>
          <p:cNvPr id="14" name="Rounded Rectangle 11">
            <a:extLst>
              <a:ext uri="{FF2B5EF4-FFF2-40B4-BE49-F238E27FC236}">
                <a16:creationId xmlns:a16="http://schemas.microsoft.com/office/drawing/2014/main" id="{CD43F218-2A11-4F2A-ABE3-7EEC0E04E8A6}"/>
              </a:ext>
            </a:extLst>
          </p:cNvPr>
          <p:cNvSpPr/>
          <p:nvPr/>
        </p:nvSpPr>
        <p:spPr>
          <a:xfrm>
            <a:off x="10686360" y="258166"/>
            <a:ext cx="1241783" cy="420260"/>
          </a:xfrm>
          <a:prstGeom prst="roundRect">
            <a:avLst/>
          </a:prstGeom>
          <a:solidFill>
            <a:srgbClr val="0055A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D1E819AF-2968-4285-8F49-B94F42C6D699}"/>
              </a:ext>
            </a:extLst>
          </p:cNvPr>
          <p:cNvSpPr/>
          <p:nvPr/>
        </p:nvSpPr>
        <p:spPr>
          <a:xfrm>
            <a:off x="6318576" y="226803"/>
            <a:ext cx="2841922" cy="496816"/>
          </a:xfrm>
          <a:prstGeom prst="wedgeRoundRectCallout">
            <a:avLst>
              <a:gd name="adj1" fmla="val -54991"/>
              <a:gd name="adj2" fmla="val -7585"/>
              <a:gd name="adj3" fmla="val 16667"/>
            </a:avLst>
          </a:prstGeom>
          <a:solidFill>
            <a:srgbClr val="3A5EA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mj-lt"/>
                <a:ea typeface="+mn-ea"/>
                <a:cs typeface="+mn-cs"/>
              </a:rPr>
              <a:t>Écris</a:t>
            </a:r>
            <a:r>
              <a:rPr kumimoji="0" lang="en-GB" sz="2400" b="1" i="0" u="none" strike="noStrike" kern="1200" cap="none" spc="0" normalizeH="0" baseline="0" noProof="0" dirty="0">
                <a:ln>
                  <a:noFill/>
                </a:ln>
                <a:solidFill>
                  <a:schemeClr val="bg1"/>
                </a:solidFill>
                <a:effectLst/>
                <a:uLnTx/>
                <a:uFillTx/>
                <a:latin typeface="+mj-lt"/>
                <a:ea typeface="+mn-ea"/>
                <a:cs typeface="+mn-cs"/>
              </a:rPr>
              <a:t> </a:t>
            </a:r>
            <a:r>
              <a:rPr kumimoji="0" lang="en-GB" sz="2400" b="1" i="0" u="none" strike="noStrike" kern="1200" cap="none" spc="0" normalizeH="0" baseline="0" noProof="0" dirty="0" err="1">
                <a:ln>
                  <a:noFill/>
                </a:ln>
                <a:solidFill>
                  <a:schemeClr val="bg1"/>
                </a:solidFill>
                <a:effectLst/>
                <a:uLnTx/>
                <a:uFillTx/>
                <a:latin typeface="+mj-lt"/>
                <a:ea typeface="+mn-ea"/>
                <a:cs typeface="+mn-cs"/>
              </a:rPr>
              <a:t>en</a:t>
            </a:r>
            <a:r>
              <a:rPr kumimoji="0" lang="en-GB" sz="2400" b="1" i="0" u="none" strike="noStrike" kern="1200" cap="none" spc="0" normalizeH="0" baseline="0" noProof="0" dirty="0">
                <a:ln>
                  <a:noFill/>
                </a:ln>
                <a:solidFill>
                  <a:schemeClr val="bg1"/>
                </a:solidFill>
                <a:effectLst/>
                <a:uLnTx/>
                <a:uFillTx/>
                <a:latin typeface="+mj-lt"/>
                <a:ea typeface="+mn-ea"/>
                <a:cs typeface="+mn-cs"/>
              </a:rPr>
              <a:t> </a:t>
            </a:r>
            <a:r>
              <a:rPr kumimoji="0" lang="en-GB" sz="2400" b="1" i="0" u="none" strike="noStrike" kern="1200" cap="none" spc="0" normalizeH="0" baseline="0" noProof="0" dirty="0" err="1">
                <a:ln>
                  <a:noFill/>
                </a:ln>
                <a:solidFill>
                  <a:schemeClr val="bg1"/>
                </a:solidFill>
                <a:effectLst/>
                <a:uLnTx/>
                <a:uFillTx/>
                <a:latin typeface="+mj-lt"/>
                <a:ea typeface="+mn-ea"/>
                <a:cs typeface="+mn-cs"/>
              </a:rPr>
              <a:t>français</a:t>
            </a:r>
            <a:r>
              <a:rPr kumimoji="0" lang="en-GB" sz="2400" b="1" i="0" u="none" strike="noStrike" kern="1200" cap="none" spc="0" normalizeH="0" baseline="0" noProof="0" dirty="0">
                <a:ln>
                  <a:noFill/>
                </a:ln>
                <a:solidFill>
                  <a:schemeClr val="bg1"/>
                </a:solidFill>
                <a:effectLst/>
                <a:uLnTx/>
                <a:uFillTx/>
                <a:latin typeface="+mj-lt"/>
                <a:ea typeface="+mn-ea"/>
                <a:cs typeface="+mn-cs"/>
              </a:rPr>
              <a:t>.</a:t>
            </a:r>
          </a:p>
        </p:txBody>
      </p:sp>
      <p:sp>
        <p:nvSpPr>
          <p:cNvPr id="2" name="Rectangle 1">
            <a:extLst>
              <a:ext uri="{FF2B5EF4-FFF2-40B4-BE49-F238E27FC236}">
                <a16:creationId xmlns:a16="http://schemas.microsoft.com/office/drawing/2014/main" id="{75618931-B64B-4529-AA6E-5B88F12568C3}"/>
              </a:ext>
            </a:extLst>
          </p:cNvPr>
          <p:cNvSpPr/>
          <p:nvPr/>
        </p:nvSpPr>
        <p:spPr>
          <a:xfrm>
            <a:off x="700942" y="1070721"/>
            <a:ext cx="136434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BC9C3278-903B-4E27-913B-830241797A12}"/>
              </a:ext>
            </a:extLst>
          </p:cNvPr>
          <p:cNvSpPr/>
          <p:nvPr/>
        </p:nvSpPr>
        <p:spPr>
          <a:xfrm>
            <a:off x="4962730" y="4611249"/>
            <a:ext cx="301862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6C691335-0C21-4332-8827-A4DB128185AE}"/>
              </a:ext>
            </a:extLst>
          </p:cNvPr>
          <p:cNvSpPr txBox="1"/>
          <p:nvPr/>
        </p:nvSpPr>
        <p:spPr>
          <a:xfrm>
            <a:off x="2930495" y="5795728"/>
            <a:ext cx="7949076" cy="523220"/>
          </a:xfrm>
          <a:prstGeom prst="rect">
            <a:avLst/>
          </a:prstGeom>
          <a:noFill/>
        </p:spPr>
        <p:txBody>
          <a:bodyPr wrap="square" rtlCol="0">
            <a:spAutoFit/>
          </a:bodyPr>
          <a:lstStyle/>
          <a:p>
            <a:r>
              <a:rPr lang="en-GB" sz="2800" b="1" dirty="0">
                <a:solidFill>
                  <a:srgbClr val="002060"/>
                </a:solidFill>
              </a:rPr>
              <a:t>Je </a:t>
            </a:r>
            <a:r>
              <a:rPr lang="en-GB" sz="2800" b="1" dirty="0" err="1">
                <a:solidFill>
                  <a:srgbClr val="002060"/>
                </a:solidFill>
              </a:rPr>
              <a:t>trouve</a:t>
            </a:r>
            <a:r>
              <a:rPr lang="en-GB" sz="2800" b="1" dirty="0">
                <a:solidFill>
                  <a:srgbClr val="002060"/>
                </a:solidFill>
              </a:rPr>
              <a:t> </a:t>
            </a:r>
            <a:r>
              <a:rPr lang="en-GB" sz="2800" b="1" dirty="0" err="1">
                <a:solidFill>
                  <a:srgbClr val="002060"/>
                </a:solidFill>
              </a:rPr>
              <a:t>une</a:t>
            </a:r>
            <a:r>
              <a:rPr lang="en-GB" sz="2800" b="1" dirty="0">
                <a:solidFill>
                  <a:srgbClr val="002060"/>
                </a:solidFill>
              </a:rPr>
              <a:t> phrase </a:t>
            </a:r>
            <a:r>
              <a:rPr lang="en-GB" sz="2800" b="1" dirty="0" err="1">
                <a:solidFill>
                  <a:srgbClr val="002060"/>
                </a:solidFill>
              </a:rPr>
              <a:t>en</a:t>
            </a:r>
            <a:r>
              <a:rPr lang="en-GB" sz="2800" b="1" dirty="0">
                <a:solidFill>
                  <a:srgbClr val="002060"/>
                </a:solidFill>
              </a:rPr>
              <a:t> </a:t>
            </a:r>
            <a:r>
              <a:rPr lang="en-GB" sz="2800" b="1" dirty="0" err="1">
                <a:solidFill>
                  <a:srgbClr val="002060"/>
                </a:solidFill>
              </a:rPr>
              <a:t>français</a:t>
            </a:r>
            <a:r>
              <a:rPr lang="en-GB" sz="2800" b="1" dirty="0">
                <a:solidFill>
                  <a:srgbClr val="002060"/>
                </a:solidFill>
              </a:rPr>
              <a:t>.</a:t>
            </a:r>
          </a:p>
        </p:txBody>
      </p:sp>
      <p:sp>
        <p:nvSpPr>
          <p:cNvPr id="24" name="TextBox 23">
            <a:extLst>
              <a:ext uri="{FF2B5EF4-FFF2-40B4-BE49-F238E27FC236}">
                <a16:creationId xmlns:a16="http://schemas.microsoft.com/office/drawing/2014/main" id="{BB0FD736-CD6A-4F92-8E6A-18853CB8BB27}"/>
              </a:ext>
            </a:extLst>
          </p:cNvPr>
          <p:cNvSpPr txBox="1"/>
          <p:nvPr/>
        </p:nvSpPr>
        <p:spPr>
          <a:xfrm>
            <a:off x="2713146" y="5813045"/>
            <a:ext cx="6158126" cy="523220"/>
          </a:xfrm>
          <a:prstGeom prst="rect">
            <a:avLst/>
          </a:prstGeom>
          <a:noFill/>
        </p:spPr>
        <p:txBody>
          <a:bodyPr wrap="square" rtlCol="0">
            <a:spAutoFit/>
          </a:bodyPr>
          <a:lstStyle/>
          <a:p>
            <a:pPr algn="ctr"/>
            <a:r>
              <a:rPr lang="en-GB" sz="2800" b="1" dirty="0">
                <a:solidFill>
                  <a:srgbClr val="002060"/>
                </a:solidFill>
              </a:rPr>
              <a:t>Tu </a:t>
            </a:r>
            <a:r>
              <a:rPr lang="en-GB" sz="2800" b="1" dirty="0" err="1">
                <a:solidFill>
                  <a:srgbClr val="002060"/>
                </a:solidFill>
              </a:rPr>
              <a:t>coches</a:t>
            </a:r>
            <a:r>
              <a:rPr lang="en-GB" sz="2800" b="1" dirty="0">
                <a:solidFill>
                  <a:srgbClr val="002060"/>
                </a:solidFill>
              </a:rPr>
              <a:t> la solution </a:t>
            </a:r>
            <a:r>
              <a:rPr lang="en-GB" sz="2800" b="1" dirty="0" err="1">
                <a:solidFill>
                  <a:srgbClr val="002060"/>
                </a:solidFill>
              </a:rPr>
              <a:t>en</a:t>
            </a:r>
            <a:r>
              <a:rPr lang="en-GB" sz="2800" b="1" dirty="0">
                <a:solidFill>
                  <a:srgbClr val="002060"/>
                </a:solidFill>
              </a:rPr>
              <a:t> </a:t>
            </a:r>
            <a:r>
              <a:rPr lang="en-GB" sz="2800" b="1" dirty="0" err="1">
                <a:solidFill>
                  <a:srgbClr val="002060"/>
                </a:solidFill>
              </a:rPr>
              <a:t>classe</a:t>
            </a:r>
            <a:r>
              <a:rPr lang="en-GB" sz="2800" b="1" dirty="0">
                <a:solidFill>
                  <a:srgbClr val="002060"/>
                </a:solidFill>
              </a:rPr>
              <a:t>.</a:t>
            </a:r>
          </a:p>
        </p:txBody>
      </p:sp>
      <p:sp>
        <p:nvSpPr>
          <p:cNvPr id="28" name="TextBox 27">
            <a:extLst>
              <a:ext uri="{FF2B5EF4-FFF2-40B4-BE49-F238E27FC236}">
                <a16:creationId xmlns:a16="http://schemas.microsoft.com/office/drawing/2014/main" id="{C0B329D9-9B9F-483A-937E-E0E37419D0F4}"/>
              </a:ext>
            </a:extLst>
          </p:cNvPr>
          <p:cNvSpPr txBox="1"/>
          <p:nvPr/>
        </p:nvSpPr>
        <p:spPr>
          <a:xfrm>
            <a:off x="2893675" y="5772311"/>
            <a:ext cx="5935407" cy="523220"/>
          </a:xfrm>
          <a:prstGeom prst="rect">
            <a:avLst/>
          </a:prstGeom>
          <a:noFill/>
        </p:spPr>
        <p:txBody>
          <a:bodyPr wrap="square" rtlCol="0">
            <a:spAutoFit/>
          </a:bodyPr>
          <a:lstStyle/>
          <a:p>
            <a:pPr algn="ctr"/>
            <a:r>
              <a:rPr lang="en-GB" sz="2800" b="1" dirty="0">
                <a:solidFill>
                  <a:srgbClr val="002060"/>
                </a:solidFill>
              </a:rPr>
              <a:t>Il passe un moment avec un </a:t>
            </a:r>
            <a:r>
              <a:rPr lang="en-GB" sz="2800" b="1" dirty="0" err="1">
                <a:solidFill>
                  <a:srgbClr val="002060"/>
                </a:solidFill>
              </a:rPr>
              <a:t>ami</a:t>
            </a:r>
            <a:r>
              <a:rPr lang="en-GB" sz="2800" b="1" dirty="0">
                <a:solidFill>
                  <a:srgbClr val="002060"/>
                </a:solidFill>
              </a:rPr>
              <a:t>.</a:t>
            </a:r>
          </a:p>
        </p:txBody>
      </p:sp>
      <p:sp>
        <p:nvSpPr>
          <p:cNvPr id="32" name="TextBox 31">
            <a:extLst>
              <a:ext uri="{FF2B5EF4-FFF2-40B4-BE49-F238E27FC236}">
                <a16:creationId xmlns:a16="http://schemas.microsoft.com/office/drawing/2014/main" id="{2AB26836-E9FA-4382-B6EC-EA6EA02CA938}"/>
              </a:ext>
            </a:extLst>
          </p:cNvPr>
          <p:cNvSpPr txBox="1"/>
          <p:nvPr/>
        </p:nvSpPr>
        <p:spPr>
          <a:xfrm>
            <a:off x="2972685" y="5805436"/>
            <a:ext cx="5935407" cy="523220"/>
          </a:xfrm>
          <a:prstGeom prst="rect">
            <a:avLst/>
          </a:prstGeom>
          <a:noFill/>
        </p:spPr>
        <p:txBody>
          <a:bodyPr wrap="square" rtlCol="0">
            <a:spAutoFit/>
          </a:bodyPr>
          <a:lstStyle/>
          <a:p>
            <a:pPr algn="ctr"/>
            <a:r>
              <a:rPr lang="en-GB" sz="2800" b="1" dirty="0">
                <a:solidFill>
                  <a:srgbClr val="002060"/>
                </a:solidFill>
              </a:rPr>
              <a:t>Elle </a:t>
            </a:r>
            <a:r>
              <a:rPr lang="en-GB" sz="2800" b="1" dirty="0" err="1">
                <a:solidFill>
                  <a:srgbClr val="002060"/>
                </a:solidFill>
              </a:rPr>
              <a:t>porte</a:t>
            </a:r>
            <a:r>
              <a:rPr lang="en-GB" sz="2800" b="1" dirty="0">
                <a:solidFill>
                  <a:srgbClr val="002060"/>
                </a:solidFill>
              </a:rPr>
              <a:t> quoi à la </a:t>
            </a:r>
            <a:r>
              <a:rPr lang="en-GB" sz="2800" b="1" dirty="0" err="1">
                <a:solidFill>
                  <a:srgbClr val="002060"/>
                </a:solidFill>
              </a:rPr>
              <a:t>maison</a:t>
            </a:r>
            <a:r>
              <a:rPr lang="en-GB" sz="2800" b="1" dirty="0">
                <a:solidFill>
                  <a:srgbClr val="002060"/>
                </a:solidFill>
              </a:rPr>
              <a:t>  ?</a:t>
            </a:r>
          </a:p>
        </p:txBody>
      </p:sp>
      <p:sp>
        <p:nvSpPr>
          <p:cNvPr id="36" name="TextBox 35">
            <a:extLst>
              <a:ext uri="{FF2B5EF4-FFF2-40B4-BE49-F238E27FC236}">
                <a16:creationId xmlns:a16="http://schemas.microsoft.com/office/drawing/2014/main" id="{224F01FE-7592-4894-9365-6ABDE2B2DDD2}"/>
              </a:ext>
            </a:extLst>
          </p:cNvPr>
          <p:cNvSpPr txBox="1"/>
          <p:nvPr/>
        </p:nvSpPr>
        <p:spPr>
          <a:xfrm>
            <a:off x="2824505" y="5813045"/>
            <a:ext cx="5935407" cy="523220"/>
          </a:xfrm>
          <a:prstGeom prst="rect">
            <a:avLst/>
          </a:prstGeom>
          <a:noFill/>
        </p:spPr>
        <p:txBody>
          <a:bodyPr wrap="square" rtlCol="0">
            <a:spAutoFit/>
          </a:bodyPr>
          <a:lstStyle/>
          <a:p>
            <a:pPr algn="ctr"/>
            <a:r>
              <a:rPr lang="en-GB" sz="2800" b="1" dirty="0">
                <a:solidFill>
                  <a:srgbClr val="002060"/>
                </a:solidFill>
              </a:rPr>
              <a:t>Tu </a:t>
            </a:r>
            <a:r>
              <a:rPr lang="en-GB" sz="2800" b="1" dirty="0" err="1">
                <a:solidFill>
                  <a:srgbClr val="002060"/>
                </a:solidFill>
              </a:rPr>
              <a:t>aimes</a:t>
            </a:r>
            <a:r>
              <a:rPr lang="en-GB" sz="2800" b="1" dirty="0">
                <a:solidFill>
                  <a:srgbClr val="002060"/>
                </a:solidFill>
              </a:rPr>
              <a:t> quoi à </a:t>
            </a:r>
            <a:r>
              <a:rPr lang="en-GB" sz="2800" b="1" dirty="0" err="1">
                <a:solidFill>
                  <a:srgbClr val="002060"/>
                </a:solidFill>
              </a:rPr>
              <a:t>l’lécole</a:t>
            </a:r>
            <a:r>
              <a:rPr lang="en-GB" sz="2800" b="1" dirty="0">
                <a:solidFill>
                  <a:srgbClr val="002060"/>
                </a:solidFill>
              </a:rPr>
              <a:t> ?</a:t>
            </a:r>
          </a:p>
        </p:txBody>
      </p:sp>
      <p:sp>
        <p:nvSpPr>
          <p:cNvPr id="37" name="Rectangle 36">
            <a:extLst>
              <a:ext uri="{FF2B5EF4-FFF2-40B4-BE49-F238E27FC236}">
                <a16:creationId xmlns:a16="http://schemas.microsoft.com/office/drawing/2014/main" id="{18AB6989-3AA7-4EEE-AC9E-A1F8CD6FB1F0}"/>
              </a:ext>
            </a:extLst>
          </p:cNvPr>
          <p:cNvSpPr/>
          <p:nvPr/>
        </p:nvSpPr>
        <p:spPr>
          <a:xfrm>
            <a:off x="2065283" y="4974381"/>
            <a:ext cx="1730425" cy="428067"/>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461D7634-BBE7-4121-91B9-D13FB38DC4BD}"/>
              </a:ext>
            </a:extLst>
          </p:cNvPr>
          <p:cNvSpPr/>
          <p:nvPr/>
        </p:nvSpPr>
        <p:spPr>
          <a:xfrm>
            <a:off x="3843006" y="1451604"/>
            <a:ext cx="1158213" cy="426261"/>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7712B8C8-F825-428D-8042-374C8E81E77C}"/>
              </a:ext>
            </a:extLst>
          </p:cNvPr>
          <p:cNvSpPr/>
          <p:nvPr/>
        </p:nvSpPr>
        <p:spPr>
          <a:xfrm>
            <a:off x="700942" y="1578971"/>
            <a:ext cx="136434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4262FA2D-4CB9-46CF-9FDA-8482CE65FDB9}"/>
              </a:ext>
            </a:extLst>
          </p:cNvPr>
          <p:cNvSpPr/>
          <p:nvPr/>
        </p:nvSpPr>
        <p:spPr>
          <a:xfrm>
            <a:off x="2065283" y="1888770"/>
            <a:ext cx="1777723" cy="394773"/>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D7566DBB-2782-4A3D-9030-9EC8667FCAA9}"/>
              </a:ext>
            </a:extLst>
          </p:cNvPr>
          <p:cNvSpPr/>
          <p:nvPr/>
        </p:nvSpPr>
        <p:spPr>
          <a:xfrm>
            <a:off x="3843006" y="1070112"/>
            <a:ext cx="1158213" cy="426261"/>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EE2C78E0-1E52-47C5-ADA0-22161BAE1D62}"/>
              </a:ext>
            </a:extLst>
          </p:cNvPr>
          <p:cNvSpPr/>
          <p:nvPr/>
        </p:nvSpPr>
        <p:spPr>
          <a:xfrm>
            <a:off x="5002290" y="1064923"/>
            <a:ext cx="2979061" cy="386681"/>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1AB88D52-A06A-4011-8514-034DB49D654E}"/>
              </a:ext>
            </a:extLst>
          </p:cNvPr>
          <p:cNvSpPr/>
          <p:nvPr/>
        </p:nvSpPr>
        <p:spPr>
          <a:xfrm>
            <a:off x="7981351" y="1896862"/>
            <a:ext cx="3509707" cy="386681"/>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540A4C03-3464-4032-A050-F3C2AD183BD8}"/>
              </a:ext>
            </a:extLst>
          </p:cNvPr>
          <p:cNvSpPr/>
          <p:nvPr/>
        </p:nvSpPr>
        <p:spPr>
          <a:xfrm>
            <a:off x="712454" y="2096144"/>
            <a:ext cx="136434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AE8AA9D9-DBB1-46F2-82C8-9EA1A3206998}"/>
              </a:ext>
            </a:extLst>
          </p:cNvPr>
          <p:cNvSpPr/>
          <p:nvPr/>
        </p:nvSpPr>
        <p:spPr>
          <a:xfrm>
            <a:off x="2065282" y="3064608"/>
            <a:ext cx="1730425" cy="428067"/>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711D467A-DDB9-4251-BFCD-A018DE68AD25}"/>
              </a:ext>
            </a:extLst>
          </p:cNvPr>
          <p:cNvSpPr/>
          <p:nvPr/>
        </p:nvSpPr>
        <p:spPr>
          <a:xfrm>
            <a:off x="3804517" y="1476124"/>
            <a:ext cx="1158213" cy="426261"/>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a:extLst>
              <a:ext uri="{FF2B5EF4-FFF2-40B4-BE49-F238E27FC236}">
                <a16:creationId xmlns:a16="http://schemas.microsoft.com/office/drawing/2014/main" id="{3FFBF02A-3E5C-42CF-A956-731DF009F7C6}"/>
              </a:ext>
            </a:extLst>
          </p:cNvPr>
          <p:cNvSpPr/>
          <p:nvPr/>
        </p:nvSpPr>
        <p:spPr>
          <a:xfrm>
            <a:off x="4982509" y="4214641"/>
            <a:ext cx="301862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49">
            <a:extLst>
              <a:ext uri="{FF2B5EF4-FFF2-40B4-BE49-F238E27FC236}">
                <a16:creationId xmlns:a16="http://schemas.microsoft.com/office/drawing/2014/main" id="{EBCF0C5E-F56B-40E0-AAEF-E5F799916050}"/>
              </a:ext>
            </a:extLst>
          </p:cNvPr>
          <p:cNvSpPr/>
          <p:nvPr/>
        </p:nvSpPr>
        <p:spPr>
          <a:xfrm>
            <a:off x="7981350" y="2644637"/>
            <a:ext cx="3509707" cy="386681"/>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50">
            <a:extLst>
              <a:ext uri="{FF2B5EF4-FFF2-40B4-BE49-F238E27FC236}">
                <a16:creationId xmlns:a16="http://schemas.microsoft.com/office/drawing/2014/main" id="{8D6704E6-AEE2-4E98-B02F-0523795B810F}"/>
              </a:ext>
            </a:extLst>
          </p:cNvPr>
          <p:cNvSpPr/>
          <p:nvPr/>
        </p:nvSpPr>
        <p:spPr>
          <a:xfrm>
            <a:off x="712454" y="2579313"/>
            <a:ext cx="136434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A15CD7CC-D30A-4F56-B5C0-4F9F4E97C324}"/>
              </a:ext>
            </a:extLst>
          </p:cNvPr>
          <p:cNvSpPr/>
          <p:nvPr/>
        </p:nvSpPr>
        <p:spPr>
          <a:xfrm>
            <a:off x="2065281" y="3809250"/>
            <a:ext cx="1730425" cy="428067"/>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ectangle 52">
            <a:extLst>
              <a:ext uri="{FF2B5EF4-FFF2-40B4-BE49-F238E27FC236}">
                <a16:creationId xmlns:a16="http://schemas.microsoft.com/office/drawing/2014/main" id="{AD196DFD-2408-44A7-886C-6B478DFE3922}"/>
              </a:ext>
            </a:extLst>
          </p:cNvPr>
          <p:cNvSpPr/>
          <p:nvPr/>
        </p:nvSpPr>
        <p:spPr>
          <a:xfrm>
            <a:off x="3843006" y="5362209"/>
            <a:ext cx="4138344" cy="377973"/>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ctangle 53">
            <a:extLst>
              <a:ext uri="{FF2B5EF4-FFF2-40B4-BE49-F238E27FC236}">
                <a16:creationId xmlns:a16="http://schemas.microsoft.com/office/drawing/2014/main" id="{5F04E84C-A50F-43C6-820E-3F79A5D6F84B}"/>
              </a:ext>
            </a:extLst>
          </p:cNvPr>
          <p:cNvSpPr/>
          <p:nvPr/>
        </p:nvSpPr>
        <p:spPr>
          <a:xfrm>
            <a:off x="7938226" y="1498584"/>
            <a:ext cx="3509707" cy="386681"/>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AD365F09-5C3F-4B11-9C0B-CAA81326D41B}"/>
              </a:ext>
            </a:extLst>
          </p:cNvPr>
          <p:cNvSpPr/>
          <p:nvPr/>
        </p:nvSpPr>
        <p:spPr>
          <a:xfrm>
            <a:off x="657817" y="1591231"/>
            <a:ext cx="1364341"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extLst>
              <a:ext uri="{FF2B5EF4-FFF2-40B4-BE49-F238E27FC236}">
                <a16:creationId xmlns:a16="http://schemas.microsoft.com/office/drawing/2014/main" id="{99E60065-DF4F-4F34-818E-8114EC85D548}"/>
              </a:ext>
            </a:extLst>
          </p:cNvPr>
          <p:cNvSpPr/>
          <p:nvPr/>
        </p:nvSpPr>
        <p:spPr>
          <a:xfrm>
            <a:off x="2046039" y="1095444"/>
            <a:ext cx="1777723" cy="394773"/>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56">
            <a:extLst>
              <a:ext uri="{FF2B5EF4-FFF2-40B4-BE49-F238E27FC236}">
                <a16:creationId xmlns:a16="http://schemas.microsoft.com/office/drawing/2014/main" id="{697EE71E-328C-4E62-A97B-29761511D47F}"/>
              </a:ext>
            </a:extLst>
          </p:cNvPr>
          <p:cNvSpPr/>
          <p:nvPr/>
        </p:nvSpPr>
        <p:spPr>
          <a:xfrm>
            <a:off x="3823762" y="5356017"/>
            <a:ext cx="4138344" cy="377973"/>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Rectangle 57">
            <a:extLst>
              <a:ext uri="{FF2B5EF4-FFF2-40B4-BE49-F238E27FC236}">
                <a16:creationId xmlns:a16="http://schemas.microsoft.com/office/drawing/2014/main" id="{DA44556B-FDB8-40D6-AD38-330683D7BCB3}"/>
              </a:ext>
            </a:extLst>
          </p:cNvPr>
          <p:cNvSpPr/>
          <p:nvPr/>
        </p:nvSpPr>
        <p:spPr>
          <a:xfrm>
            <a:off x="7941309" y="1114334"/>
            <a:ext cx="3509707" cy="386681"/>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extLst>
              <a:ext uri="{FF2B5EF4-FFF2-40B4-BE49-F238E27FC236}">
                <a16:creationId xmlns:a16="http://schemas.microsoft.com/office/drawing/2014/main" id="{9EAA60DE-3952-436F-B18B-2C0CEAF8C7C9}"/>
              </a:ext>
            </a:extLst>
          </p:cNvPr>
          <p:cNvSpPr/>
          <p:nvPr/>
        </p:nvSpPr>
        <p:spPr>
          <a:xfrm>
            <a:off x="7938226" y="3409697"/>
            <a:ext cx="3509707" cy="456783"/>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Speech Bubble: Rectangle with Corners Rounded 59">
            <a:extLst>
              <a:ext uri="{FF2B5EF4-FFF2-40B4-BE49-F238E27FC236}">
                <a16:creationId xmlns:a16="http://schemas.microsoft.com/office/drawing/2014/main" id="{875DCF96-C425-40C6-BEDC-21F88F3C152C}"/>
              </a:ext>
            </a:extLst>
          </p:cNvPr>
          <p:cNvSpPr/>
          <p:nvPr/>
        </p:nvSpPr>
        <p:spPr>
          <a:xfrm>
            <a:off x="8698214" y="4070467"/>
            <a:ext cx="2539841" cy="1134195"/>
          </a:xfrm>
          <a:prstGeom prst="wedgeRoundRectCallout">
            <a:avLst>
              <a:gd name="adj1" fmla="val -23928"/>
              <a:gd name="adj2" fmla="val 83192"/>
              <a:gd name="adj3" fmla="val 16667"/>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We usually say:</a:t>
            </a:r>
            <a:br>
              <a:rPr lang="en-GB" sz="2000" dirty="0"/>
            </a:br>
            <a:r>
              <a:rPr lang="en-GB" sz="2000" dirty="0"/>
              <a:t>What does she wear at home?</a:t>
            </a:r>
            <a:endParaRPr lang="en-GB" sz="2000" b="1" dirty="0"/>
          </a:p>
        </p:txBody>
      </p:sp>
      <p:sp>
        <p:nvSpPr>
          <p:cNvPr id="61" name="Speech Bubble: Rectangle with Corners Rounded 60">
            <a:extLst>
              <a:ext uri="{FF2B5EF4-FFF2-40B4-BE49-F238E27FC236}">
                <a16:creationId xmlns:a16="http://schemas.microsoft.com/office/drawing/2014/main" id="{C390BCD0-EC93-4FBD-846B-373953B3FFED}"/>
              </a:ext>
            </a:extLst>
          </p:cNvPr>
          <p:cNvSpPr/>
          <p:nvPr/>
        </p:nvSpPr>
        <p:spPr>
          <a:xfrm>
            <a:off x="8728949" y="4067469"/>
            <a:ext cx="2539841" cy="1134195"/>
          </a:xfrm>
          <a:prstGeom prst="wedgeRoundRectCallout">
            <a:avLst>
              <a:gd name="adj1" fmla="val -23928"/>
              <a:gd name="adj2" fmla="val 83192"/>
              <a:gd name="adj3" fmla="val 16667"/>
            </a:avLst>
          </a:prstGeom>
          <a:solidFill>
            <a:srgbClr val="005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How would we usually ask this?</a:t>
            </a:r>
            <a:endParaRPr lang="en-GB" sz="2000" b="1" dirty="0"/>
          </a:p>
        </p:txBody>
      </p:sp>
    </p:spTree>
    <p:extLst>
      <p:ext uri="{BB962C8B-B14F-4D97-AF65-F5344CB8AC3E}">
        <p14:creationId xmlns:p14="http://schemas.microsoft.com/office/powerpoint/2010/main" val="181683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left)">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par>
                          <p:cTn id="33" fill="hold">
                            <p:stCondLst>
                              <p:cond delay="0"/>
                            </p:stCondLst>
                            <p:childTnLst>
                              <p:par>
                                <p:cTn id="34" presetID="1" presetClass="exit" presetSubtype="0" fill="hold" grpId="1" nodeType="afterEffect">
                                  <p:stCondLst>
                                    <p:cond delay="0"/>
                                  </p:stCondLst>
                                  <p:childTnLst>
                                    <p:set>
                                      <p:cBhvr>
                                        <p:cTn id="35" dur="1" fill="hold">
                                          <p:stCondLst>
                                            <p:cond delay="0"/>
                                          </p:stCondLst>
                                        </p:cTn>
                                        <p:tgtEl>
                                          <p:spTgt spid="37"/>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grpId="1" nodeType="afterEffect">
                                  <p:stCondLst>
                                    <p:cond delay="0"/>
                                  </p:stCondLst>
                                  <p:childTnLst>
                                    <p:set>
                                      <p:cBhvr>
                                        <p:cTn id="38" dur="1" fill="hold">
                                          <p:stCondLst>
                                            <p:cond delay="0"/>
                                          </p:stCondLst>
                                        </p:cTn>
                                        <p:tgtEl>
                                          <p:spTgt spid="3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5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left)">
                                      <p:cBhvr>
                                        <p:cTn id="49" dur="500"/>
                                        <p:tgtEl>
                                          <p:spTgt spid="4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left)">
                                      <p:cBhvr>
                                        <p:cTn id="56" dur="500"/>
                                        <p:tgtEl>
                                          <p:spTgt spid="42"/>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wipe(left)">
                                      <p:cBhvr>
                                        <p:cTn id="60" dur="500"/>
                                        <p:tgtEl>
                                          <p:spTgt spid="43"/>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ipe(left)">
                                      <p:cBhvr>
                                        <p:cTn id="64" dur="5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24"/>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40"/>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41"/>
                                        </p:tgtEl>
                                        <p:attrNameLst>
                                          <p:attrName>style.visibility</p:attrName>
                                        </p:attrNameLst>
                                      </p:cBhvr>
                                      <p:to>
                                        <p:strVal val="hidden"/>
                                      </p:to>
                                    </p:set>
                                  </p:childTnLst>
                                </p:cTn>
                              </p:par>
                            </p:childTnLst>
                          </p:cTn>
                        </p:par>
                        <p:par>
                          <p:cTn id="78" fill="hold">
                            <p:stCondLst>
                              <p:cond delay="0"/>
                            </p:stCondLst>
                            <p:childTnLst>
                              <p:par>
                                <p:cTn id="79" presetID="1" presetClass="exit" presetSubtype="0" fill="hold" grpId="1" nodeType="afterEffect">
                                  <p:stCondLst>
                                    <p:cond delay="0"/>
                                  </p:stCondLst>
                                  <p:childTnLst>
                                    <p:set>
                                      <p:cBhvr>
                                        <p:cTn id="80" dur="1" fill="hold">
                                          <p:stCondLst>
                                            <p:cond delay="0"/>
                                          </p:stCondLst>
                                        </p:cTn>
                                        <p:tgtEl>
                                          <p:spTgt spid="42"/>
                                        </p:tgtEl>
                                        <p:attrNameLst>
                                          <p:attrName>style.visibility</p:attrName>
                                        </p:attrNameLst>
                                      </p:cBhvr>
                                      <p:to>
                                        <p:strVal val="hidden"/>
                                      </p:to>
                                    </p:set>
                                  </p:childTnLst>
                                </p:cTn>
                              </p:par>
                            </p:childTnLst>
                          </p:cTn>
                        </p:par>
                        <p:par>
                          <p:cTn id="81" fill="hold">
                            <p:stCondLst>
                              <p:cond delay="0"/>
                            </p:stCondLst>
                            <p:childTnLst>
                              <p:par>
                                <p:cTn id="82" presetID="1" presetClass="exit" presetSubtype="0" fill="hold" grpId="1" nodeType="afterEffect">
                                  <p:stCondLst>
                                    <p:cond delay="0"/>
                                  </p:stCondLst>
                                  <p:childTnLst>
                                    <p:set>
                                      <p:cBhvr>
                                        <p:cTn id="83" dur="1" fill="hold">
                                          <p:stCondLst>
                                            <p:cond delay="0"/>
                                          </p:stCondLst>
                                        </p:cTn>
                                        <p:tgtEl>
                                          <p:spTgt spid="43"/>
                                        </p:tgtEl>
                                        <p:attrNameLst>
                                          <p:attrName>style.visibility</p:attrName>
                                        </p:attrNameLst>
                                      </p:cBhvr>
                                      <p:to>
                                        <p:strVal val="hidden"/>
                                      </p:to>
                                    </p:set>
                                  </p:childTnLst>
                                </p:cTn>
                              </p:par>
                            </p:childTnLst>
                          </p:cTn>
                        </p:par>
                        <p:par>
                          <p:cTn id="84" fill="hold">
                            <p:stCondLst>
                              <p:cond delay="0"/>
                            </p:stCondLst>
                            <p:childTnLst>
                              <p:par>
                                <p:cTn id="85" presetID="1" presetClass="exit" presetSubtype="0" fill="hold" grpId="1" nodeType="afterEffect">
                                  <p:stCondLst>
                                    <p:cond delay="0"/>
                                  </p:stCondLst>
                                  <p:childTnLst>
                                    <p:set>
                                      <p:cBhvr>
                                        <p:cTn id="86" dur="1" fill="hold">
                                          <p:stCondLst>
                                            <p:cond delay="0"/>
                                          </p:stCondLst>
                                        </p:cTn>
                                        <p:tgtEl>
                                          <p:spTgt spid="4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wipe(left)">
                                      <p:cBhvr>
                                        <p:cTn id="91" dur="500"/>
                                        <p:tgtEl>
                                          <p:spTgt spid="45"/>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left)">
                                      <p:cBhvr>
                                        <p:cTn id="95" dur="500"/>
                                        <p:tgtEl>
                                          <p:spTgt spid="47"/>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wipe(left)">
                                      <p:cBhvr>
                                        <p:cTn id="99" dur="500"/>
                                        <p:tgtEl>
                                          <p:spTgt spid="48"/>
                                        </p:tgtEl>
                                      </p:cBhvr>
                                    </p:animEffect>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wipe(left)">
                                      <p:cBhvr>
                                        <p:cTn id="103" dur="500"/>
                                        <p:tgtEl>
                                          <p:spTgt spid="49"/>
                                        </p:tgtEl>
                                      </p:cBhvr>
                                    </p:animEffect>
                                  </p:childTnLst>
                                </p:cTn>
                              </p:par>
                            </p:childTnLst>
                          </p:cTn>
                        </p:par>
                        <p:par>
                          <p:cTn id="104" fill="hold">
                            <p:stCondLst>
                              <p:cond delay="2000"/>
                            </p:stCondLst>
                            <p:childTnLst>
                              <p:par>
                                <p:cTn id="105" presetID="22" presetClass="entr" presetSubtype="8" fill="hold" grpId="0" nodeType="after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left)">
                                      <p:cBhvr>
                                        <p:cTn id="107" dur="500"/>
                                        <p:tgtEl>
                                          <p:spTgt spid="5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wipe(left)">
                                      <p:cBhvr>
                                        <p:cTn id="112" dur="500"/>
                                        <p:tgtEl>
                                          <p:spTgt spid="28"/>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8"/>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45"/>
                                        </p:tgtEl>
                                        <p:attrNameLst>
                                          <p:attrName>style.visibility</p:attrName>
                                        </p:attrNameLst>
                                      </p:cBhvr>
                                      <p:to>
                                        <p:strVal val="hidden"/>
                                      </p:to>
                                    </p:set>
                                  </p:childTnLst>
                                </p:cTn>
                              </p:par>
                            </p:childTnLst>
                          </p:cTn>
                        </p:par>
                        <p:par>
                          <p:cTn id="119" fill="hold">
                            <p:stCondLst>
                              <p:cond delay="0"/>
                            </p:stCondLst>
                            <p:childTnLst>
                              <p:par>
                                <p:cTn id="120" presetID="1" presetClass="exit" presetSubtype="0" fill="hold" grpId="1" nodeType="afterEffect">
                                  <p:stCondLst>
                                    <p:cond delay="0"/>
                                  </p:stCondLst>
                                  <p:childTnLst>
                                    <p:set>
                                      <p:cBhvr>
                                        <p:cTn id="121" dur="1" fill="hold">
                                          <p:stCondLst>
                                            <p:cond delay="0"/>
                                          </p:stCondLst>
                                        </p:cTn>
                                        <p:tgtEl>
                                          <p:spTgt spid="47"/>
                                        </p:tgtEl>
                                        <p:attrNameLst>
                                          <p:attrName>style.visibility</p:attrName>
                                        </p:attrNameLst>
                                      </p:cBhvr>
                                      <p:to>
                                        <p:strVal val="hidden"/>
                                      </p:to>
                                    </p:set>
                                  </p:childTnLst>
                                </p:cTn>
                              </p:par>
                            </p:childTnLst>
                          </p:cTn>
                        </p:par>
                        <p:par>
                          <p:cTn id="122" fill="hold">
                            <p:stCondLst>
                              <p:cond delay="0"/>
                            </p:stCondLst>
                            <p:childTnLst>
                              <p:par>
                                <p:cTn id="123" presetID="1" presetClass="exit" presetSubtype="0" fill="hold" grpId="1" nodeType="afterEffect">
                                  <p:stCondLst>
                                    <p:cond delay="0"/>
                                  </p:stCondLst>
                                  <p:childTnLst>
                                    <p:set>
                                      <p:cBhvr>
                                        <p:cTn id="124" dur="1" fill="hold">
                                          <p:stCondLst>
                                            <p:cond delay="0"/>
                                          </p:stCondLst>
                                        </p:cTn>
                                        <p:tgtEl>
                                          <p:spTgt spid="48"/>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9"/>
                                        </p:tgtEl>
                                        <p:attrNameLst>
                                          <p:attrName>style.visibility</p:attrName>
                                        </p:attrNameLst>
                                      </p:cBhvr>
                                      <p:to>
                                        <p:strVal val="hidden"/>
                                      </p:to>
                                    </p:set>
                                  </p:childTnLst>
                                </p:cTn>
                              </p:par>
                            </p:childTnLst>
                          </p:cTn>
                        </p:par>
                        <p:par>
                          <p:cTn id="127" fill="hold">
                            <p:stCondLst>
                              <p:cond delay="0"/>
                            </p:stCondLst>
                            <p:childTnLst>
                              <p:par>
                                <p:cTn id="128" presetID="1" presetClass="exit" presetSubtype="0" fill="hold" grpId="1" nodeType="afterEffect">
                                  <p:stCondLst>
                                    <p:cond delay="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grpId="0" nodeType="clickEffect">
                                  <p:stCondLst>
                                    <p:cond delay="0"/>
                                  </p:stCondLst>
                                  <p:childTnLst>
                                    <p:set>
                                      <p:cBhvr>
                                        <p:cTn id="133" dur="1" fill="hold">
                                          <p:stCondLst>
                                            <p:cond delay="0"/>
                                          </p:stCondLst>
                                        </p:cTn>
                                        <p:tgtEl>
                                          <p:spTgt spid="51"/>
                                        </p:tgtEl>
                                        <p:attrNameLst>
                                          <p:attrName>style.visibility</p:attrName>
                                        </p:attrNameLst>
                                      </p:cBhvr>
                                      <p:to>
                                        <p:strVal val="visible"/>
                                      </p:to>
                                    </p:set>
                                    <p:animEffect transition="in" filter="wipe(left)">
                                      <p:cBhvr>
                                        <p:cTn id="134" dur="500"/>
                                        <p:tgtEl>
                                          <p:spTgt spid="51"/>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wipe(left)">
                                      <p:cBhvr>
                                        <p:cTn id="138" dur="500"/>
                                        <p:tgtEl>
                                          <p:spTgt spid="52"/>
                                        </p:tgtEl>
                                      </p:cBhvr>
                                    </p:animEffect>
                                  </p:childTnLst>
                                </p:cTn>
                              </p:par>
                            </p:childTnLst>
                          </p:cTn>
                        </p:par>
                        <p:par>
                          <p:cTn id="139" fill="hold">
                            <p:stCondLst>
                              <p:cond delay="1000"/>
                            </p:stCondLst>
                            <p:childTnLst>
                              <p:par>
                                <p:cTn id="140" presetID="22" presetClass="entr" presetSubtype="8" fill="hold" grpId="0" nodeType="after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wipe(left)">
                                      <p:cBhvr>
                                        <p:cTn id="142" dur="500"/>
                                        <p:tgtEl>
                                          <p:spTgt spid="53"/>
                                        </p:tgtEl>
                                      </p:cBhvr>
                                    </p:animEffect>
                                  </p:childTnLst>
                                </p:cTn>
                              </p:par>
                            </p:childTnLst>
                          </p:cTn>
                        </p:par>
                        <p:par>
                          <p:cTn id="143" fill="hold">
                            <p:stCondLst>
                              <p:cond delay="1500"/>
                            </p:stCondLst>
                            <p:childTnLst>
                              <p:par>
                                <p:cTn id="144" presetID="22" presetClass="entr" presetSubtype="8" fill="hold" grpId="0" nodeType="afterEffect">
                                  <p:stCondLst>
                                    <p:cond delay="0"/>
                                  </p:stCondLst>
                                  <p:childTnLst>
                                    <p:set>
                                      <p:cBhvr>
                                        <p:cTn id="145" dur="1" fill="hold">
                                          <p:stCondLst>
                                            <p:cond delay="0"/>
                                          </p:stCondLst>
                                        </p:cTn>
                                        <p:tgtEl>
                                          <p:spTgt spid="54"/>
                                        </p:tgtEl>
                                        <p:attrNameLst>
                                          <p:attrName>style.visibility</p:attrName>
                                        </p:attrNameLst>
                                      </p:cBhvr>
                                      <p:to>
                                        <p:strVal val="visible"/>
                                      </p:to>
                                    </p:set>
                                    <p:animEffect transition="in" filter="wipe(left)">
                                      <p:cBhvr>
                                        <p:cTn id="146" dur="500"/>
                                        <p:tgtEl>
                                          <p:spTgt spid="54"/>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32"/>
                                        </p:tgtEl>
                                        <p:attrNameLst>
                                          <p:attrName>style.visibility</p:attrName>
                                        </p:attrNameLst>
                                      </p:cBhvr>
                                      <p:to>
                                        <p:strVal val="visible"/>
                                      </p:to>
                                    </p:set>
                                    <p:animEffect transition="in" filter="wipe(left)">
                                      <p:cBhvr>
                                        <p:cTn id="151" dur="500"/>
                                        <p:tgtEl>
                                          <p:spTgt spid="32"/>
                                        </p:tgtEl>
                                      </p:cBhvr>
                                    </p:animEffec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grpId="0" nodeType="clickEffect">
                                  <p:stCondLst>
                                    <p:cond delay="0"/>
                                  </p:stCondLst>
                                  <p:childTnLst>
                                    <p:set>
                                      <p:cBhvr>
                                        <p:cTn id="155" dur="1" fill="hold">
                                          <p:stCondLst>
                                            <p:cond delay="0"/>
                                          </p:stCondLst>
                                        </p:cTn>
                                        <p:tgtEl>
                                          <p:spTgt spid="60"/>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xit" presetSubtype="0" fill="hold" grpId="1" nodeType="clickEffect">
                                  <p:stCondLst>
                                    <p:cond delay="0"/>
                                  </p:stCondLst>
                                  <p:childTnLst>
                                    <p:set>
                                      <p:cBhvr>
                                        <p:cTn id="159" dur="1" fill="hold">
                                          <p:stCondLst>
                                            <p:cond delay="0"/>
                                          </p:stCondLst>
                                        </p:cTn>
                                        <p:tgtEl>
                                          <p:spTgt spid="32"/>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51"/>
                                        </p:tgtEl>
                                        <p:attrNameLst>
                                          <p:attrName>style.visibility</p:attrName>
                                        </p:attrNameLst>
                                      </p:cBhvr>
                                      <p:to>
                                        <p:strVal val="hidden"/>
                                      </p:to>
                                    </p:set>
                                  </p:childTnLst>
                                </p:cTn>
                              </p:par>
                            </p:childTnLst>
                          </p:cTn>
                        </p:par>
                        <p:par>
                          <p:cTn id="162" fill="hold">
                            <p:stCondLst>
                              <p:cond delay="0"/>
                            </p:stCondLst>
                            <p:childTnLst>
                              <p:par>
                                <p:cTn id="163" presetID="1" presetClass="exit" presetSubtype="0" fill="hold" grpId="1" nodeType="afterEffect">
                                  <p:stCondLst>
                                    <p:cond delay="0"/>
                                  </p:stCondLst>
                                  <p:childTnLst>
                                    <p:set>
                                      <p:cBhvr>
                                        <p:cTn id="164" dur="1" fill="hold">
                                          <p:stCondLst>
                                            <p:cond delay="0"/>
                                          </p:stCondLst>
                                        </p:cTn>
                                        <p:tgtEl>
                                          <p:spTgt spid="52"/>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53"/>
                                        </p:tgtEl>
                                        <p:attrNameLst>
                                          <p:attrName>style.visibility</p:attrName>
                                        </p:attrNameLst>
                                      </p:cBhvr>
                                      <p:to>
                                        <p:strVal val="hidden"/>
                                      </p:to>
                                    </p:set>
                                  </p:childTnLst>
                                </p:cTn>
                              </p:par>
                            </p:childTnLst>
                          </p:cTn>
                        </p:par>
                        <p:par>
                          <p:cTn id="167" fill="hold">
                            <p:stCondLst>
                              <p:cond delay="0"/>
                            </p:stCondLst>
                            <p:childTnLst>
                              <p:par>
                                <p:cTn id="168" presetID="1" presetClass="exit" presetSubtype="0" fill="hold" grpId="1" nodeType="afterEffect">
                                  <p:stCondLst>
                                    <p:cond delay="0"/>
                                  </p:stCondLst>
                                  <p:childTnLst>
                                    <p:set>
                                      <p:cBhvr>
                                        <p:cTn id="169" dur="1" fill="hold">
                                          <p:stCondLst>
                                            <p:cond delay="0"/>
                                          </p:stCondLst>
                                        </p:cTn>
                                        <p:tgtEl>
                                          <p:spTgt spid="54"/>
                                        </p:tgtEl>
                                        <p:attrNameLst>
                                          <p:attrName>style.visibility</p:attrName>
                                        </p:attrNameLst>
                                      </p:cBhvr>
                                      <p:to>
                                        <p:strVal val="hidden"/>
                                      </p:to>
                                    </p:set>
                                  </p:childTnLst>
                                </p:cTn>
                              </p:par>
                              <p:par>
                                <p:cTn id="170" presetID="1" presetClass="exit" presetSubtype="0" fill="hold" grpId="1" nodeType="withEffect">
                                  <p:stCondLst>
                                    <p:cond delay="0"/>
                                  </p:stCondLst>
                                  <p:childTnLst>
                                    <p:set>
                                      <p:cBhvr>
                                        <p:cTn id="171" dur="1" fill="hold">
                                          <p:stCondLst>
                                            <p:cond delay="0"/>
                                          </p:stCondLst>
                                        </p:cTn>
                                        <p:tgtEl>
                                          <p:spTgt spid="60"/>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22" presetClass="entr" presetSubtype="8" fill="hold" grpId="0" nodeType="clickEffect">
                                  <p:stCondLst>
                                    <p:cond delay="0"/>
                                  </p:stCondLst>
                                  <p:childTnLst>
                                    <p:set>
                                      <p:cBhvr>
                                        <p:cTn id="175" dur="1" fill="hold">
                                          <p:stCondLst>
                                            <p:cond delay="0"/>
                                          </p:stCondLst>
                                        </p:cTn>
                                        <p:tgtEl>
                                          <p:spTgt spid="55"/>
                                        </p:tgtEl>
                                        <p:attrNameLst>
                                          <p:attrName>style.visibility</p:attrName>
                                        </p:attrNameLst>
                                      </p:cBhvr>
                                      <p:to>
                                        <p:strVal val="visible"/>
                                      </p:to>
                                    </p:set>
                                    <p:animEffect transition="in" filter="wipe(left)">
                                      <p:cBhvr>
                                        <p:cTn id="176" dur="500"/>
                                        <p:tgtEl>
                                          <p:spTgt spid="55"/>
                                        </p:tgtEl>
                                      </p:cBhvr>
                                    </p:animEffect>
                                  </p:childTnLst>
                                </p:cTn>
                              </p:par>
                              <p:par>
                                <p:cTn id="177" presetID="22" presetClass="entr" presetSubtype="8" fill="hold" grpId="0" nodeType="withEffect">
                                  <p:stCondLst>
                                    <p:cond delay="0"/>
                                  </p:stCondLst>
                                  <p:childTnLst>
                                    <p:set>
                                      <p:cBhvr>
                                        <p:cTn id="178" dur="1" fill="hold">
                                          <p:stCondLst>
                                            <p:cond delay="0"/>
                                          </p:stCondLst>
                                        </p:cTn>
                                        <p:tgtEl>
                                          <p:spTgt spid="56"/>
                                        </p:tgtEl>
                                        <p:attrNameLst>
                                          <p:attrName>style.visibility</p:attrName>
                                        </p:attrNameLst>
                                      </p:cBhvr>
                                      <p:to>
                                        <p:strVal val="visible"/>
                                      </p:to>
                                    </p:set>
                                    <p:animEffect transition="in" filter="wipe(left)">
                                      <p:cBhvr>
                                        <p:cTn id="179" dur="500"/>
                                        <p:tgtEl>
                                          <p:spTgt spid="56"/>
                                        </p:tgtEl>
                                      </p:cBhvr>
                                    </p:animEffect>
                                  </p:childTnLst>
                                </p:cTn>
                              </p:par>
                            </p:childTnLst>
                          </p:cTn>
                        </p:par>
                        <p:par>
                          <p:cTn id="180" fill="hold">
                            <p:stCondLst>
                              <p:cond delay="500"/>
                            </p:stCondLst>
                            <p:childTnLst>
                              <p:par>
                                <p:cTn id="181" presetID="22" presetClass="entr" presetSubtype="8" fill="hold" grpId="0" nodeType="afterEffect">
                                  <p:stCondLst>
                                    <p:cond delay="0"/>
                                  </p:stCondLst>
                                  <p:childTnLst>
                                    <p:set>
                                      <p:cBhvr>
                                        <p:cTn id="182" dur="1" fill="hold">
                                          <p:stCondLst>
                                            <p:cond delay="0"/>
                                          </p:stCondLst>
                                        </p:cTn>
                                        <p:tgtEl>
                                          <p:spTgt spid="57"/>
                                        </p:tgtEl>
                                        <p:attrNameLst>
                                          <p:attrName>style.visibility</p:attrName>
                                        </p:attrNameLst>
                                      </p:cBhvr>
                                      <p:to>
                                        <p:strVal val="visible"/>
                                      </p:to>
                                    </p:set>
                                    <p:animEffect transition="in" filter="wipe(left)">
                                      <p:cBhvr>
                                        <p:cTn id="183" dur="500"/>
                                        <p:tgtEl>
                                          <p:spTgt spid="57"/>
                                        </p:tgtEl>
                                      </p:cBhvr>
                                    </p:animEffect>
                                  </p:childTnLst>
                                </p:cTn>
                              </p:par>
                            </p:childTnLst>
                          </p:cTn>
                        </p:par>
                        <p:par>
                          <p:cTn id="184" fill="hold">
                            <p:stCondLst>
                              <p:cond delay="1000"/>
                            </p:stCondLst>
                            <p:childTnLst>
                              <p:par>
                                <p:cTn id="185" presetID="22" presetClass="entr" presetSubtype="8" fill="hold" grpId="0" nodeType="afterEffect">
                                  <p:stCondLst>
                                    <p:cond delay="0"/>
                                  </p:stCondLst>
                                  <p:childTnLst>
                                    <p:set>
                                      <p:cBhvr>
                                        <p:cTn id="186" dur="1" fill="hold">
                                          <p:stCondLst>
                                            <p:cond delay="0"/>
                                          </p:stCondLst>
                                        </p:cTn>
                                        <p:tgtEl>
                                          <p:spTgt spid="58"/>
                                        </p:tgtEl>
                                        <p:attrNameLst>
                                          <p:attrName>style.visibility</p:attrName>
                                        </p:attrNameLst>
                                      </p:cBhvr>
                                      <p:to>
                                        <p:strVal val="visible"/>
                                      </p:to>
                                    </p:set>
                                    <p:animEffect transition="in" filter="wipe(left)">
                                      <p:cBhvr>
                                        <p:cTn id="187" dur="500"/>
                                        <p:tgtEl>
                                          <p:spTgt spid="58"/>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8" fill="hold" grpId="0" nodeType="clickEffect">
                                  <p:stCondLst>
                                    <p:cond delay="0"/>
                                  </p:stCondLst>
                                  <p:childTnLst>
                                    <p:set>
                                      <p:cBhvr>
                                        <p:cTn id="191" dur="1" fill="hold">
                                          <p:stCondLst>
                                            <p:cond delay="0"/>
                                          </p:stCondLst>
                                        </p:cTn>
                                        <p:tgtEl>
                                          <p:spTgt spid="36"/>
                                        </p:tgtEl>
                                        <p:attrNameLst>
                                          <p:attrName>style.visibility</p:attrName>
                                        </p:attrNameLst>
                                      </p:cBhvr>
                                      <p:to>
                                        <p:strVal val="visible"/>
                                      </p:to>
                                    </p:set>
                                    <p:animEffect transition="in" filter="wipe(left)">
                                      <p:cBhvr>
                                        <p:cTn id="192" dur="500"/>
                                        <p:tgtEl>
                                          <p:spTgt spid="36"/>
                                        </p:tgtEl>
                                      </p:cBhvr>
                                    </p:animEffec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childTnLst>
                                    <p:set>
                                      <p:cBhvr>
                                        <p:cTn id="19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8" grpId="0" animBg="1"/>
      <p:bldP spid="18" grpId="1" animBg="1"/>
      <p:bldP spid="4" grpId="0"/>
      <p:bldP spid="4" grpId="1"/>
      <p:bldP spid="24" grpId="0"/>
      <p:bldP spid="24" grpId="1"/>
      <p:bldP spid="28" grpId="0"/>
      <p:bldP spid="28" grpId="1"/>
      <p:bldP spid="32" grpId="0"/>
      <p:bldP spid="32" grpId="1"/>
      <p:bldP spid="36" grpId="0"/>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6" grpId="0" animBg="1"/>
      <p:bldP spid="57" grpId="0" animBg="1"/>
      <p:bldP spid="58" grpId="0" animBg="1"/>
      <p:bldP spid="59" grpId="0" animBg="1"/>
      <p:bldP spid="59" grpId="1" animBg="1"/>
      <p:bldP spid="60" grpId="0" animBg="1"/>
      <p:bldP spid="60" grpId="1" animBg="1"/>
      <p:bldP spid="6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err="1">
                <a:solidFill>
                  <a:srgbClr val="1E4E79"/>
                </a:solidFill>
              </a:rPr>
              <a:t>trouver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find |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trouve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[finds | is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 name="Picture 4" descr="clip art magnifying glass detective - Clip Art Library">
            <a:extLst>
              <a:ext uri="{FF2B5EF4-FFF2-40B4-BE49-F238E27FC236}">
                <a16:creationId xmlns:a16="http://schemas.microsoft.com/office/drawing/2014/main" id="{C8105684-9AE5-4BFB-9CFE-495DECE43C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92755" y="807197"/>
            <a:ext cx="1010667" cy="14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57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trouv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rouv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091C3-B480-5040-B5E1-E765BC4F2C83}"/>
              </a:ext>
            </a:extLst>
          </p:cNvPr>
          <p:cNvSpPr>
            <a:spLocks noGrp="1"/>
          </p:cNvSpPr>
          <p:nvPr>
            <p:ph type="title"/>
          </p:nvPr>
        </p:nvSpPr>
        <p:spPr>
          <a:xfrm>
            <a:off x="0" y="-396068"/>
            <a:ext cx="3457575" cy="3314699"/>
          </a:xfrm>
        </p:spPr>
        <p:txBody>
          <a:bodyPr>
            <a:normAutofit fontScale="90000"/>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pic>
        <p:nvPicPr>
          <p:cNvPr id="4" name="Picture 3" descr="a 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9123" y="1468283"/>
            <a:ext cx="2719591" cy="2832906"/>
          </a:xfrm>
          <a:prstGeom prst="rect">
            <a:avLst/>
          </a:prstGeom>
        </p:spPr>
      </p:pic>
      <p:sp>
        <p:nvSpPr>
          <p:cNvPr id="3" name="TextBox 2"/>
          <p:cNvSpPr txBox="1"/>
          <p:nvPr/>
        </p:nvSpPr>
        <p:spPr>
          <a:xfrm>
            <a:off x="4653137" y="4301189"/>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267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trouver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find |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 name="Google Shape;65;p12" descr="question mark action button">
            <a:hlinkClick r:id="" action="ppaction://noaction">
              <a:snd r:embed="rId4" name="trouve.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trouve</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[finds | is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 name="Google Shape;62;p12" descr="question mark action button">
            <a:hlinkClick r:id="" action="ppaction://noaction">
              <a:snd r:embed="rId3" name="trouve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3538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trouv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trouv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trouve</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[finds | is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934452" y="3944556"/>
            <a:ext cx="10323094"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Amélie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trouve</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solution.</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2426080" y="5193225"/>
            <a:ext cx="733983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Amélie </a:t>
            </a:r>
            <a:r>
              <a:rPr kumimoji="0" lang="en-HK" sz="3200" b="1" i="0" u="none" strike="noStrike" kern="0" cap="none" spc="0" normalizeH="0" baseline="0" noProof="0" dirty="0">
                <a:ln>
                  <a:noFill/>
                </a:ln>
                <a:solidFill>
                  <a:srgbClr val="ED7D31"/>
                </a:solidFill>
                <a:effectLst/>
                <a:uLnTx/>
                <a:uFillTx/>
                <a:latin typeface="Century Gothic"/>
                <a:ea typeface="Century Gothic"/>
                <a:cs typeface="Century Gothic"/>
              </a:rPr>
              <a:t>finds</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HK"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HK" sz="3200" b="1" i="0" u="none" strike="noStrike" kern="0" cap="none" spc="0" normalizeH="0" baseline="0" noProof="0" dirty="0">
                <a:ln>
                  <a:noFill/>
                </a:ln>
                <a:solidFill>
                  <a:srgbClr val="ED7D31"/>
                </a:solidFill>
                <a:effectLst/>
                <a:uLnTx/>
                <a:uFillTx/>
                <a:latin typeface="Century Gothic"/>
                <a:ea typeface="Century Gothic"/>
                <a:cs typeface="Century Gothic"/>
              </a:rPr>
              <a:t>is finding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solution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08367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trouv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Amelie trouve une solutio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trouver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find |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5400" b="0" i="0" u="none" strike="noStrike" kern="0" cap="none" spc="0" normalizeH="0" baseline="0" noProof="0" dirty="0">
                <a:ln>
                  <a:noFill/>
                </a:ln>
                <a:solidFill>
                  <a:srgbClr val="105076"/>
                </a:solidFill>
                <a:effectLst/>
                <a:uLnTx/>
                <a:uFillTx/>
                <a:latin typeface="Century Gothic"/>
                <a:ea typeface="Century Gothic"/>
                <a:cs typeface="Century Gothic"/>
                <a:sym typeface="Century Gothic"/>
              </a:rPr>
              <a:t>Amélie </a:t>
            </a:r>
            <a:r>
              <a:rPr kumimoji="0" lang="en-GB" sz="5400" b="0" i="0" u="none" strike="noStrike" kern="0" cap="none" spc="0" normalizeH="0" baseline="0" noProof="0" dirty="0" err="1">
                <a:ln>
                  <a:noFill/>
                </a:ln>
                <a:solidFill>
                  <a:srgbClr val="105076"/>
                </a:solidFill>
                <a:effectLst/>
                <a:uLnTx/>
                <a:uFillTx/>
                <a:latin typeface="Century Gothic"/>
                <a:ea typeface="Century Gothic"/>
                <a:cs typeface="Century Gothic"/>
                <a:sym typeface="Century Gothic"/>
              </a:rPr>
              <a:t>aime</a:t>
            </a:r>
            <a:r>
              <a:rPr kumimoji="0" lang="en-GB" sz="5400" b="0" i="0" u="none" strike="noStrike" kern="0" cap="none" spc="0" normalizeH="0" baseline="0" noProof="0" dirty="0">
                <a:ln>
                  <a:noFill/>
                </a:ln>
                <a:solidFill>
                  <a:srgbClr val="105076"/>
                </a:solidFill>
                <a:effectLst/>
                <a:uLnTx/>
                <a:uFillTx/>
                <a:latin typeface="Century Gothic"/>
                <a:ea typeface="Century Gothic"/>
                <a:cs typeface="Century Gothic"/>
                <a:sym typeface="Century Gothic"/>
              </a:rPr>
              <a:t> </a:t>
            </a:r>
            <a:r>
              <a:rPr kumimoji="0" lang="en-GB" sz="54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trouver</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solution.</a:t>
            </a:r>
            <a:endParaRPr kumimoji="0"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1849372" y="5054863"/>
            <a:ext cx="849325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Amélie likes </a:t>
            </a:r>
            <a:r>
              <a:rPr kumimoji="0" lang="en-HK" sz="3200" b="1" i="0" u="none" strike="noStrike" kern="0" cap="none" spc="0" normalizeH="0" baseline="0" noProof="0" dirty="0">
                <a:ln>
                  <a:noFill/>
                </a:ln>
                <a:solidFill>
                  <a:srgbClr val="ED7D31"/>
                </a:solidFill>
                <a:effectLst/>
                <a:uLnTx/>
                <a:uFillTx/>
                <a:latin typeface="Century Gothic"/>
                <a:ea typeface="Century Gothic"/>
                <a:cs typeface="Century Gothic"/>
              </a:rPr>
              <a:t>to find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3200" b="1" i="0" u="none" strike="noStrike" kern="0" cap="none" spc="0" normalizeH="0" baseline="0" noProof="0" dirty="0">
                <a:ln>
                  <a:noFill/>
                </a:ln>
                <a:solidFill>
                  <a:srgbClr val="ED7D31"/>
                </a:solidFill>
                <a:effectLst/>
                <a:uLnTx/>
                <a:uFillTx/>
                <a:latin typeface="Century Gothic"/>
                <a:ea typeface="Century Gothic"/>
                <a:cs typeface="Century Gothic"/>
              </a:rPr>
              <a:t>finding</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solution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4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trouv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Amelie aime trouver une solutio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trouve.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trouve</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[finds | is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Amelie trouve une solution.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Amélie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solution.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3814183" y="4039199"/>
            <a:ext cx="2642761"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trouve</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[Amélie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finds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finding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solution.]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7625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trouv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Amelie trouve une solutio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find | finding]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trouve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trouver</a:t>
            </a:r>
            <a:endParaRPr sz="11500" dirty="0"/>
          </a:p>
        </p:txBody>
      </p:sp>
      <p:sp>
        <p:nvSpPr>
          <p:cNvPr id="106" name="Google Shape;106;p16" descr="question mark action button">
            <a:hlinkClick r:id="" action="ppaction://noaction">
              <a:snd r:embed="rId4" name="Amelie aime trouver une solution.wav"/>
            </a:hlinkClick>
          </p:cNvPr>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47727"/>
            <a:ext cx="12191999"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E4E79"/>
                </a:solidFill>
                <a:effectLst/>
                <a:uLnTx/>
                <a:uFillTx/>
                <a:latin typeface="Century Gothic"/>
                <a:ea typeface="+mn-ea"/>
                <a:cs typeface="Arial"/>
                <a:sym typeface="Century Gothic"/>
              </a:rPr>
              <a:t>Amélie </a:t>
            </a:r>
            <a:r>
              <a:rPr kumimoji="0" lang="en-GB" sz="5400" b="0" i="0" u="none" strike="noStrike" kern="0" cap="none" spc="0" normalizeH="0" baseline="0" noProof="0" dirty="0" err="1">
                <a:ln>
                  <a:noFill/>
                </a:ln>
                <a:solidFill>
                  <a:srgbClr val="1E4E79"/>
                </a:solidFill>
                <a:effectLst/>
                <a:uLnTx/>
                <a:uFillTx/>
                <a:latin typeface="Century Gothic"/>
                <a:ea typeface="+mn-ea"/>
                <a:cs typeface="Arial"/>
                <a:sym typeface="Century Gothic"/>
              </a:rPr>
              <a:t>aime</a:t>
            </a:r>
            <a:r>
              <a:rPr kumimoji="0" lang="en-GB" sz="5400" b="0" i="0" u="none" strike="noStrike" kern="0" cap="none" spc="0" normalizeH="0" baseline="0" noProof="0" dirty="0">
                <a:ln>
                  <a:noFill/>
                </a:ln>
                <a:solidFill>
                  <a:srgbClr val="1E4E79"/>
                </a:solidFill>
                <a:effectLst/>
                <a:uLnTx/>
                <a:uFillTx/>
                <a:latin typeface="Century Gothic"/>
                <a:ea typeface="+mn-ea"/>
                <a:cs typeface="Arial"/>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mn-ea"/>
                <a:cs typeface="Arial"/>
                <a:sym typeface="Century Gothic"/>
              </a:rPr>
              <a:t>une</a:t>
            </a:r>
            <a:r>
              <a:rPr kumimoji="0" lang="en-GB" sz="5400" b="0" i="0" u="none" strike="noStrike" kern="0" cap="none" spc="0" normalizeH="0" baseline="0" noProof="0" dirty="0">
                <a:ln>
                  <a:noFill/>
                </a:ln>
                <a:solidFill>
                  <a:srgbClr val="1E4E79"/>
                </a:solidFill>
                <a:effectLst/>
                <a:uLnTx/>
                <a:uFillTx/>
                <a:latin typeface="Century Gothic"/>
                <a:ea typeface="+mn-ea"/>
                <a:cs typeface="Arial"/>
                <a:sym typeface="Century Gothic"/>
              </a:rPr>
              <a:t> solution.</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4724402" y="3961565"/>
            <a:ext cx="3096120"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trouver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05076"/>
                </a:solidFill>
                <a:effectLst/>
                <a:uLnTx/>
                <a:uFillTx/>
                <a:latin typeface="Century Gothic"/>
                <a:ea typeface="Century Gothic"/>
                <a:cs typeface="Century Gothic"/>
                <a:sym typeface="Century Gothic"/>
              </a:rPr>
              <a:t>[Amélie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to find</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HK" sz="3200" b="1" i="0" u="none" strike="noStrike" kern="0" cap="none" spc="0" normalizeH="0" baseline="0" noProof="0" dirty="0">
                <a:ln>
                  <a:noFill/>
                </a:ln>
                <a:solidFill>
                  <a:srgbClr val="ED7D31"/>
                </a:solidFill>
                <a:effectLst/>
                <a:uLnTx/>
                <a:uFillTx/>
                <a:latin typeface="Century Gothic"/>
                <a:ea typeface="Century Gothic"/>
                <a:cs typeface="Century Gothic"/>
              </a:rPr>
              <a:t>finding</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solution.]</a:t>
            </a:r>
            <a:endParaRPr kumimoji="0" lang="en-GB"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2156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trouv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Amelie aime trouver une solutio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F8B252A-2FDC-4BC7-957A-4FC077CA7B98}"/>
              </a:ext>
            </a:extLst>
          </p:cNvPr>
          <p:cNvSpPr txBox="1"/>
          <p:nvPr/>
        </p:nvSpPr>
        <p:spPr>
          <a:xfrm>
            <a:off x="58338" y="1310202"/>
            <a:ext cx="11851583" cy="830997"/>
          </a:xfrm>
          <a:prstGeom prst="rect">
            <a:avLst/>
          </a:prstGeom>
          <a:noFill/>
        </p:spPr>
        <p:txBody>
          <a:bodyPr wrap="square" rtlCol="0">
            <a:spAutoFit/>
          </a:bodyPr>
          <a:lstStyle/>
          <a:p>
            <a:r>
              <a:rPr lang="en-GB" sz="2400" dirty="0">
                <a:solidFill>
                  <a:srgbClr val="105076"/>
                </a:solidFill>
                <a:latin typeface="Century Gothic" panose="020B0502020202020204" pitchFamily="34" charset="0"/>
              </a:rPr>
              <a:t>As we have learnt, when we use a verb in a sentence with </a:t>
            </a:r>
            <a:r>
              <a:rPr lang="en-GB" sz="2400" b="1" dirty="0">
                <a:solidFill>
                  <a:srgbClr val="105076"/>
                </a:solidFill>
                <a:latin typeface="Century Gothic" panose="020B0502020202020204" pitchFamily="34" charset="0"/>
              </a:rPr>
              <a:t>je</a:t>
            </a:r>
            <a:r>
              <a:rPr lang="en-GB" sz="2400"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tu</a:t>
            </a:r>
            <a:r>
              <a:rPr lang="en-GB" sz="2400" dirty="0">
                <a:solidFill>
                  <a:srgbClr val="105076"/>
                </a:solidFill>
                <a:latin typeface="Century Gothic" panose="020B0502020202020204" pitchFamily="34" charset="0"/>
              </a:rPr>
              <a:t>, </a:t>
            </a:r>
            <a:r>
              <a:rPr lang="en-GB" sz="2400" b="1" dirty="0" err="1">
                <a:solidFill>
                  <a:srgbClr val="105076"/>
                </a:solidFill>
                <a:latin typeface="Century Gothic" panose="020B0502020202020204" pitchFamily="34" charset="0"/>
              </a:rPr>
              <a:t>il</a:t>
            </a:r>
            <a:r>
              <a:rPr lang="en-GB" sz="2400" dirty="0">
                <a:solidFill>
                  <a:srgbClr val="105076"/>
                </a:solidFill>
                <a:latin typeface="Century Gothic" panose="020B0502020202020204" pitchFamily="34" charset="0"/>
              </a:rPr>
              <a:t> or </a:t>
            </a:r>
            <a:r>
              <a:rPr lang="en-GB" sz="2400" b="1" dirty="0" err="1">
                <a:solidFill>
                  <a:srgbClr val="105076"/>
                </a:solidFill>
                <a:latin typeface="Century Gothic" panose="020B0502020202020204" pitchFamily="34" charset="0"/>
              </a:rPr>
              <a:t>elle</a:t>
            </a:r>
            <a:r>
              <a:rPr lang="en-GB" sz="2400" dirty="0">
                <a:solidFill>
                  <a:srgbClr val="105076"/>
                </a:solidFill>
                <a:latin typeface="Century Gothic" panose="020B0502020202020204" pitchFamily="34" charset="0"/>
              </a:rPr>
              <a:t>, we use the </a:t>
            </a:r>
            <a:r>
              <a:rPr lang="en-GB" sz="2400" b="1" dirty="0">
                <a:solidFill>
                  <a:srgbClr val="105076"/>
                </a:solidFill>
                <a:latin typeface="Century Gothic" panose="020B0502020202020204" pitchFamily="34" charset="0"/>
              </a:rPr>
              <a:t>short form </a:t>
            </a:r>
            <a:r>
              <a:rPr lang="en-GB" sz="2400" dirty="0">
                <a:solidFill>
                  <a:srgbClr val="105076"/>
                </a:solidFill>
                <a:latin typeface="Century Gothic" panose="020B0502020202020204" pitchFamily="34" charset="0"/>
              </a:rPr>
              <a:t>of the verb, with an </a:t>
            </a:r>
            <a:r>
              <a:rPr lang="en-GB" sz="2400" b="1" dirty="0">
                <a:solidFill>
                  <a:srgbClr val="EA5F00"/>
                </a:solidFill>
                <a:latin typeface="Century Gothic" panose="020B0502020202020204" pitchFamily="34" charset="0"/>
              </a:rPr>
              <a:t>ending</a:t>
            </a:r>
            <a:r>
              <a:rPr lang="en-GB" sz="2400" dirty="0">
                <a:solidFill>
                  <a:srgbClr val="105076"/>
                </a:solidFill>
                <a:latin typeface="Century Gothic" panose="020B0502020202020204" pitchFamily="34" charset="0"/>
              </a:rPr>
              <a:t> that matches the pronoun: </a:t>
            </a:r>
          </a:p>
        </p:txBody>
      </p:sp>
      <p:sp>
        <p:nvSpPr>
          <p:cNvPr id="17" name="TextBox 16">
            <a:extLst>
              <a:ext uri="{FF2B5EF4-FFF2-40B4-BE49-F238E27FC236}">
                <a16:creationId xmlns:a16="http://schemas.microsoft.com/office/drawing/2014/main" id="{295AE1A9-D06C-4ACF-9BC0-005E4809326D}"/>
              </a:ext>
            </a:extLst>
          </p:cNvPr>
          <p:cNvSpPr txBox="1"/>
          <p:nvPr/>
        </p:nvSpPr>
        <p:spPr>
          <a:xfrm>
            <a:off x="1003329" y="2302378"/>
            <a:ext cx="2709396" cy="400110"/>
          </a:xfrm>
          <a:prstGeom prst="rect">
            <a:avLst/>
          </a:prstGeom>
          <a:noFill/>
        </p:spPr>
        <p:txBody>
          <a:bodyPr wrap="none" rtlCol="0">
            <a:spAutoFit/>
          </a:bodyPr>
          <a:lstStyle/>
          <a:p>
            <a:r>
              <a:rPr lang="en-GB" sz="2000" b="1" dirty="0" err="1">
                <a:solidFill>
                  <a:srgbClr val="105076"/>
                </a:solidFill>
                <a:latin typeface="Century Gothic" panose="020B0502020202020204" pitchFamily="34" charset="0"/>
                <a:cs typeface="Calibri" panose="020F0502020204030204" pitchFamily="34" charset="0"/>
              </a:rPr>
              <a:t>J’aim</a:t>
            </a:r>
            <a:r>
              <a:rPr lang="en-GB" sz="2000" b="1" dirty="0" err="1">
                <a:solidFill>
                  <a:srgbClr val="EA5F00"/>
                </a:solidFill>
                <a:latin typeface="Century Gothic" panose="020B0502020202020204" pitchFamily="34" charset="0"/>
                <a:cs typeface="Calibri" panose="020F0502020204030204" pitchFamily="34" charset="0"/>
              </a:rPr>
              <a:t>e</a:t>
            </a:r>
            <a:r>
              <a:rPr lang="en-GB" sz="2000" dirty="0">
                <a:solidFill>
                  <a:srgbClr val="105076"/>
                </a:solidFill>
                <a:latin typeface="Century Gothic" panose="020B0502020202020204" pitchFamily="34" charset="0"/>
                <a:cs typeface="Calibri" panose="020F0502020204030204" pitchFamily="34" charset="0"/>
              </a:rPr>
              <a:t> le </a:t>
            </a:r>
            <a:r>
              <a:rPr lang="en-GB" sz="2000" dirty="0" err="1">
                <a:solidFill>
                  <a:srgbClr val="105076"/>
                </a:solidFill>
                <a:latin typeface="Century Gothic" panose="020B0502020202020204" pitchFamily="34" charset="0"/>
                <a:cs typeface="Calibri" panose="020F0502020204030204" pitchFamily="34" charset="0"/>
              </a:rPr>
              <a:t>professeur</a:t>
            </a:r>
            <a:r>
              <a:rPr lang="en-GB" sz="2000" dirty="0">
                <a:solidFill>
                  <a:srgbClr val="105076"/>
                </a:solidFill>
                <a:latin typeface="Century Gothic" panose="020B0502020202020204" pitchFamily="34" charset="0"/>
                <a:cs typeface="Calibri" panose="020F0502020204030204" pitchFamily="34" charset="0"/>
              </a:rPr>
              <a:t>.</a:t>
            </a:r>
          </a:p>
        </p:txBody>
      </p:sp>
      <p:sp>
        <p:nvSpPr>
          <p:cNvPr id="109" name="TextBox 108">
            <a:extLst>
              <a:ext uri="{FF2B5EF4-FFF2-40B4-BE49-F238E27FC236}">
                <a16:creationId xmlns:a16="http://schemas.microsoft.com/office/drawing/2014/main" id="{7341D3A5-075C-4A6C-9EDF-0FD3B10B89FB}"/>
              </a:ext>
            </a:extLst>
          </p:cNvPr>
          <p:cNvSpPr txBox="1"/>
          <p:nvPr/>
        </p:nvSpPr>
        <p:spPr>
          <a:xfrm>
            <a:off x="4674605" y="2302378"/>
            <a:ext cx="2959465" cy="400110"/>
          </a:xfrm>
          <a:prstGeom prst="rect">
            <a:avLst/>
          </a:prstGeom>
          <a:noFill/>
        </p:spPr>
        <p:txBody>
          <a:bodyPr wrap="none" rtlCol="0">
            <a:spAutoFit/>
          </a:bodyPr>
          <a:lstStyle/>
          <a:p>
            <a:r>
              <a:rPr lang="en-GB" sz="2000" b="1" dirty="0">
                <a:solidFill>
                  <a:srgbClr val="105076"/>
                </a:solidFill>
                <a:latin typeface="Century Gothic" panose="020B0502020202020204" pitchFamily="34" charset="0"/>
                <a:cs typeface="Calibri" panose="020F0502020204030204" pitchFamily="34" charset="0"/>
              </a:rPr>
              <a:t>Tu </a:t>
            </a:r>
            <a:r>
              <a:rPr lang="en-GB" sz="2000" b="1" dirty="0" err="1">
                <a:solidFill>
                  <a:srgbClr val="105076"/>
                </a:solidFill>
                <a:latin typeface="Century Gothic" panose="020B0502020202020204" pitchFamily="34" charset="0"/>
                <a:cs typeface="Calibri" panose="020F0502020204030204" pitchFamily="34" charset="0"/>
              </a:rPr>
              <a:t>aim</a:t>
            </a:r>
            <a:r>
              <a:rPr lang="en-GB" sz="2000" b="1" dirty="0" err="1">
                <a:solidFill>
                  <a:srgbClr val="EA5F00"/>
                </a:solidFill>
                <a:latin typeface="Century Gothic" panose="020B0502020202020204" pitchFamily="34" charset="0"/>
                <a:cs typeface="Calibri" panose="020F0502020204030204" pitchFamily="34" charset="0"/>
              </a:rPr>
              <a:t>es</a:t>
            </a:r>
            <a:r>
              <a:rPr lang="en-GB" sz="2000" dirty="0">
                <a:solidFill>
                  <a:srgbClr val="105076"/>
                </a:solidFill>
                <a:latin typeface="Century Gothic" panose="020B0502020202020204" pitchFamily="34" charset="0"/>
                <a:cs typeface="Calibri" panose="020F0502020204030204" pitchFamily="34" charset="0"/>
              </a:rPr>
              <a:t> le </a:t>
            </a:r>
            <a:r>
              <a:rPr lang="en-GB" sz="2000" dirty="0" err="1">
                <a:solidFill>
                  <a:srgbClr val="105076"/>
                </a:solidFill>
                <a:latin typeface="Century Gothic" panose="020B0502020202020204" pitchFamily="34" charset="0"/>
                <a:cs typeface="Calibri" panose="020F0502020204030204" pitchFamily="34" charset="0"/>
              </a:rPr>
              <a:t>professeur</a:t>
            </a:r>
            <a:r>
              <a:rPr lang="en-GB" sz="2000" dirty="0">
                <a:solidFill>
                  <a:srgbClr val="105076"/>
                </a:solidFill>
                <a:latin typeface="Century Gothic" panose="020B0502020202020204" pitchFamily="34" charset="0"/>
                <a:cs typeface="Calibri" panose="020F0502020204030204" pitchFamily="34" charset="0"/>
              </a:rPr>
              <a:t>.</a:t>
            </a:r>
          </a:p>
        </p:txBody>
      </p:sp>
      <p:sp>
        <p:nvSpPr>
          <p:cNvPr id="110" name="TextBox 109">
            <a:extLst>
              <a:ext uri="{FF2B5EF4-FFF2-40B4-BE49-F238E27FC236}">
                <a16:creationId xmlns:a16="http://schemas.microsoft.com/office/drawing/2014/main" id="{170630D9-AF6F-4495-8D68-6C368B894C02}"/>
              </a:ext>
            </a:extLst>
          </p:cNvPr>
          <p:cNvSpPr txBox="1"/>
          <p:nvPr/>
        </p:nvSpPr>
        <p:spPr>
          <a:xfrm>
            <a:off x="8586333" y="2302378"/>
            <a:ext cx="2719014" cy="400110"/>
          </a:xfrm>
          <a:prstGeom prst="rect">
            <a:avLst/>
          </a:prstGeom>
          <a:noFill/>
        </p:spPr>
        <p:txBody>
          <a:bodyPr wrap="none" rtlCol="0">
            <a:spAutoFit/>
          </a:bodyPr>
          <a:lstStyle/>
          <a:p>
            <a:r>
              <a:rPr lang="en-GB" sz="2000" b="1" dirty="0">
                <a:solidFill>
                  <a:srgbClr val="105076"/>
                </a:solidFill>
                <a:latin typeface="Century Gothic" panose="020B0502020202020204" pitchFamily="34" charset="0"/>
                <a:cs typeface="Calibri" panose="020F0502020204030204" pitchFamily="34" charset="0"/>
              </a:rPr>
              <a:t>Il </a:t>
            </a:r>
            <a:r>
              <a:rPr lang="en-GB" sz="2000" b="1" dirty="0" err="1">
                <a:solidFill>
                  <a:srgbClr val="105076"/>
                </a:solidFill>
                <a:latin typeface="Century Gothic" panose="020B0502020202020204" pitchFamily="34" charset="0"/>
                <a:cs typeface="Calibri" panose="020F0502020204030204" pitchFamily="34" charset="0"/>
              </a:rPr>
              <a:t>aim</a:t>
            </a:r>
            <a:r>
              <a:rPr lang="en-GB" sz="2000" b="1" dirty="0" err="1">
                <a:solidFill>
                  <a:srgbClr val="EA5F00"/>
                </a:solidFill>
                <a:latin typeface="Century Gothic" panose="020B0502020202020204" pitchFamily="34" charset="0"/>
                <a:cs typeface="Calibri" panose="020F0502020204030204" pitchFamily="34" charset="0"/>
              </a:rPr>
              <a:t>e</a:t>
            </a:r>
            <a:r>
              <a:rPr lang="en-GB" sz="2000" dirty="0">
                <a:solidFill>
                  <a:srgbClr val="105076"/>
                </a:solidFill>
                <a:latin typeface="Century Gothic" panose="020B0502020202020204" pitchFamily="34" charset="0"/>
                <a:cs typeface="Calibri" panose="020F0502020204030204" pitchFamily="34" charset="0"/>
              </a:rPr>
              <a:t> le </a:t>
            </a:r>
            <a:r>
              <a:rPr lang="en-GB" sz="2000" dirty="0" err="1">
                <a:solidFill>
                  <a:srgbClr val="105076"/>
                </a:solidFill>
                <a:latin typeface="Century Gothic" panose="020B0502020202020204" pitchFamily="34" charset="0"/>
                <a:cs typeface="Calibri" panose="020F0502020204030204" pitchFamily="34" charset="0"/>
              </a:rPr>
              <a:t>professeur</a:t>
            </a:r>
            <a:r>
              <a:rPr lang="en-GB" sz="2000" dirty="0">
                <a:solidFill>
                  <a:srgbClr val="105076"/>
                </a:solidFill>
                <a:latin typeface="Century Gothic" panose="020B0502020202020204" pitchFamily="34" charset="0"/>
                <a:cs typeface="Calibri" panose="020F0502020204030204" pitchFamily="34" charset="0"/>
              </a:rPr>
              <a:t>.</a:t>
            </a:r>
          </a:p>
        </p:txBody>
      </p:sp>
      <p:sp>
        <p:nvSpPr>
          <p:cNvPr id="111" name="TextBox 110">
            <a:extLst>
              <a:ext uri="{FF2B5EF4-FFF2-40B4-BE49-F238E27FC236}">
                <a16:creationId xmlns:a16="http://schemas.microsoft.com/office/drawing/2014/main" id="{3130BA23-CD1B-4B14-B28A-C1A44E83688C}"/>
              </a:ext>
            </a:extLst>
          </p:cNvPr>
          <p:cNvSpPr txBox="1"/>
          <p:nvPr/>
        </p:nvSpPr>
        <p:spPr>
          <a:xfrm>
            <a:off x="118964" y="3056788"/>
            <a:ext cx="11851583" cy="461665"/>
          </a:xfrm>
          <a:prstGeom prst="rect">
            <a:avLst/>
          </a:prstGeom>
          <a:noFill/>
        </p:spPr>
        <p:txBody>
          <a:bodyPr wrap="square" rtlCol="0">
            <a:spAutoFit/>
          </a:bodyPr>
          <a:lstStyle/>
          <a:p>
            <a:r>
              <a:rPr lang="en-GB" sz="2400" dirty="0">
                <a:solidFill>
                  <a:srgbClr val="105076"/>
                </a:solidFill>
                <a:latin typeface="Century Gothic" panose="020B0502020202020204" pitchFamily="34" charset="0"/>
              </a:rPr>
              <a:t>If the sentence has </a:t>
            </a:r>
            <a:r>
              <a:rPr lang="en-GB" sz="2400" b="1" dirty="0">
                <a:solidFill>
                  <a:srgbClr val="105076"/>
                </a:solidFill>
                <a:latin typeface="Century Gothic" panose="020B0502020202020204" pitchFamily="34" charset="0"/>
              </a:rPr>
              <a:t>two verbs</a:t>
            </a:r>
            <a:r>
              <a:rPr lang="en-GB" sz="2400" dirty="0">
                <a:solidFill>
                  <a:srgbClr val="105076"/>
                </a:solidFill>
                <a:latin typeface="Century Gothic" panose="020B0502020202020204" pitchFamily="34" charset="0"/>
              </a:rPr>
              <a:t>, the </a:t>
            </a:r>
            <a:r>
              <a:rPr lang="en-GB" sz="2400" b="1" dirty="0">
                <a:solidFill>
                  <a:srgbClr val="105076"/>
                </a:solidFill>
                <a:latin typeface="Century Gothic" panose="020B0502020202020204" pitchFamily="34" charset="0"/>
              </a:rPr>
              <a:t>second verb</a:t>
            </a:r>
            <a:r>
              <a:rPr lang="en-GB" sz="2400" dirty="0">
                <a:solidFill>
                  <a:srgbClr val="105076"/>
                </a:solidFill>
                <a:latin typeface="Century Gothic" panose="020B0502020202020204" pitchFamily="34" charset="0"/>
              </a:rPr>
              <a:t> is in the </a:t>
            </a:r>
            <a:r>
              <a:rPr lang="en-GB" sz="2400" b="1" dirty="0">
                <a:solidFill>
                  <a:srgbClr val="EA5F00"/>
                </a:solidFill>
                <a:latin typeface="Century Gothic" panose="020B0502020202020204" pitchFamily="34" charset="0"/>
              </a:rPr>
              <a:t>long form</a:t>
            </a:r>
            <a:r>
              <a:rPr lang="en-GB" sz="2400" dirty="0">
                <a:solidFill>
                  <a:srgbClr val="EA5F00"/>
                </a:solidFill>
                <a:latin typeface="Century Gothic" panose="020B0502020202020204" pitchFamily="34" charset="0"/>
              </a:rPr>
              <a:t> </a:t>
            </a:r>
            <a:r>
              <a:rPr lang="en-GB" sz="2400" dirty="0">
                <a:solidFill>
                  <a:srgbClr val="105076"/>
                </a:solidFill>
                <a:latin typeface="Century Gothic" panose="020B0502020202020204" pitchFamily="34" charset="0"/>
              </a:rPr>
              <a:t>(infinitive):</a:t>
            </a:r>
          </a:p>
        </p:txBody>
      </p:sp>
      <p:sp>
        <p:nvSpPr>
          <p:cNvPr id="115" name="TextBox 114">
            <a:extLst>
              <a:ext uri="{FF2B5EF4-FFF2-40B4-BE49-F238E27FC236}">
                <a16:creationId xmlns:a16="http://schemas.microsoft.com/office/drawing/2014/main" id="{845CDA73-53EE-41A0-A2B2-5B78B7963B65}"/>
              </a:ext>
            </a:extLst>
          </p:cNvPr>
          <p:cNvSpPr txBox="1"/>
          <p:nvPr/>
        </p:nvSpPr>
        <p:spPr>
          <a:xfrm>
            <a:off x="252867" y="3625026"/>
            <a:ext cx="3749744" cy="400110"/>
          </a:xfrm>
          <a:prstGeom prst="rect">
            <a:avLst/>
          </a:prstGeom>
          <a:noFill/>
        </p:spPr>
        <p:txBody>
          <a:bodyPr wrap="none" rtlCol="0">
            <a:spAutoFit/>
          </a:bodyPr>
          <a:lstStyle/>
          <a:p>
            <a:r>
              <a:rPr lang="en-GB" sz="2000" b="1" dirty="0" err="1">
                <a:solidFill>
                  <a:srgbClr val="105076"/>
                </a:solidFill>
                <a:latin typeface="Century Gothic" panose="020B0502020202020204" pitchFamily="34" charset="0"/>
                <a:cs typeface="Calibri" panose="020F0502020204030204" pitchFamily="34" charset="0"/>
              </a:rPr>
              <a:t>J’aim</a:t>
            </a:r>
            <a:r>
              <a:rPr lang="en-GB" sz="2000" b="1" dirty="0" err="1">
                <a:solidFill>
                  <a:srgbClr val="EA5F00"/>
                </a:solidFill>
                <a:latin typeface="Century Gothic" panose="020B0502020202020204" pitchFamily="34" charset="0"/>
                <a:cs typeface="Calibri" panose="020F0502020204030204" pitchFamily="34" charset="0"/>
              </a:rPr>
              <a:t>e</a:t>
            </a:r>
            <a:r>
              <a:rPr lang="en-GB" sz="2000" b="1" dirty="0">
                <a:solidFill>
                  <a:srgbClr val="105076"/>
                </a:solidFill>
                <a:latin typeface="Century Gothic" panose="020B0502020202020204" pitchFamily="34" charset="0"/>
                <a:cs typeface="Calibri" panose="020F0502020204030204" pitchFamily="34" charset="0"/>
              </a:rPr>
              <a:t> </a:t>
            </a:r>
            <a:r>
              <a:rPr lang="en-GB" sz="2000" b="1" dirty="0" err="1">
                <a:solidFill>
                  <a:srgbClr val="EA5F00"/>
                </a:solidFill>
                <a:latin typeface="Century Gothic" panose="020B0502020202020204" pitchFamily="34" charset="0"/>
                <a:cs typeface="Calibri" panose="020F0502020204030204" pitchFamily="34" charset="0"/>
              </a:rPr>
              <a:t>écouter</a:t>
            </a:r>
            <a:r>
              <a:rPr lang="en-GB" sz="2000" b="1" dirty="0">
                <a:solidFill>
                  <a:srgbClr val="105076"/>
                </a:solidFill>
                <a:latin typeface="Century Gothic" panose="020B0502020202020204" pitchFamily="34" charset="0"/>
                <a:cs typeface="Calibri" panose="020F0502020204030204" pitchFamily="34" charset="0"/>
              </a:rPr>
              <a:t> </a:t>
            </a:r>
            <a:r>
              <a:rPr lang="en-GB" sz="2000" dirty="0">
                <a:solidFill>
                  <a:srgbClr val="105076"/>
                </a:solidFill>
                <a:latin typeface="Century Gothic" panose="020B0502020202020204" pitchFamily="34" charset="0"/>
                <a:cs typeface="Calibri" panose="020F0502020204030204" pitchFamily="34" charset="0"/>
              </a:rPr>
              <a:t>le </a:t>
            </a:r>
            <a:r>
              <a:rPr lang="en-GB" sz="2000" dirty="0" err="1">
                <a:solidFill>
                  <a:srgbClr val="105076"/>
                </a:solidFill>
                <a:latin typeface="Century Gothic" panose="020B0502020202020204" pitchFamily="34" charset="0"/>
                <a:cs typeface="Calibri" panose="020F0502020204030204" pitchFamily="34" charset="0"/>
              </a:rPr>
              <a:t>professeur</a:t>
            </a:r>
            <a:r>
              <a:rPr lang="en-GB" sz="2000" dirty="0">
                <a:solidFill>
                  <a:srgbClr val="105076"/>
                </a:solidFill>
                <a:latin typeface="Century Gothic" panose="020B0502020202020204" pitchFamily="34" charset="0"/>
                <a:cs typeface="Calibri" panose="020F0502020204030204" pitchFamily="34" charset="0"/>
              </a:rPr>
              <a:t>.</a:t>
            </a:r>
          </a:p>
        </p:txBody>
      </p:sp>
      <p:sp>
        <p:nvSpPr>
          <p:cNvPr id="116" name="TextBox 115">
            <a:extLst>
              <a:ext uri="{FF2B5EF4-FFF2-40B4-BE49-F238E27FC236}">
                <a16:creationId xmlns:a16="http://schemas.microsoft.com/office/drawing/2014/main" id="{CA3313A2-A221-4682-8C4B-31462545A173}"/>
              </a:ext>
            </a:extLst>
          </p:cNvPr>
          <p:cNvSpPr txBox="1"/>
          <p:nvPr/>
        </p:nvSpPr>
        <p:spPr>
          <a:xfrm>
            <a:off x="4155228" y="3625026"/>
            <a:ext cx="3998210" cy="400110"/>
          </a:xfrm>
          <a:prstGeom prst="rect">
            <a:avLst/>
          </a:prstGeom>
          <a:noFill/>
        </p:spPr>
        <p:txBody>
          <a:bodyPr wrap="none" rtlCol="0">
            <a:spAutoFit/>
          </a:bodyPr>
          <a:lstStyle/>
          <a:p>
            <a:r>
              <a:rPr lang="en-GB" sz="2000" b="1" dirty="0">
                <a:solidFill>
                  <a:srgbClr val="105076"/>
                </a:solidFill>
                <a:latin typeface="Century Gothic" panose="020B0502020202020204" pitchFamily="34" charset="0"/>
                <a:cs typeface="Calibri" panose="020F0502020204030204" pitchFamily="34" charset="0"/>
              </a:rPr>
              <a:t>Tu </a:t>
            </a:r>
            <a:r>
              <a:rPr lang="en-GB" sz="2000" b="1" dirty="0" err="1">
                <a:solidFill>
                  <a:srgbClr val="105076"/>
                </a:solidFill>
                <a:latin typeface="Century Gothic" panose="020B0502020202020204" pitchFamily="34" charset="0"/>
                <a:cs typeface="Calibri" panose="020F0502020204030204" pitchFamily="34" charset="0"/>
              </a:rPr>
              <a:t>aim</a:t>
            </a:r>
            <a:r>
              <a:rPr lang="en-GB" sz="2000" b="1" dirty="0" err="1">
                <a:solidFill>
                  <a:srgbClr val="EA5F00"/>
                </a:solidFill>
                <a:latin typeface="Century Gothic" panose="020B0502020202020204" pitchFamily="34" charset="0"/>
                <a:cs typeface="Calibri" panose="020F0502020204030204" pitchFamily="34" charset="0"/>
              </a:rPr>
              <a:t>es</a:t>
            </a:r>
            <a:r>
              <a:rPr lang="en-GB" sz="2000" dirty="0">
                <a:solidFill>
                  <a:srgbClr val="105076"/>
                </a:solidFill>
                <a:latin typeface="Century Gothic" panose="020B0502020202020204" pitchFamily="34" charset="0"/>
                <a:cs typeface="Calibri" panose="020F0502020204030204" pitchFamily="34" charset="0"/>
              </a:rPr>
              <a:t> </a:t>
            </a:r>
            <a:r>
              <a:rPr lang="en-GB" sz="2000" b="1" dirty="0" err="1">
                <a:solidFill>
                  <a:srgbClr val="EA5F00"/>
                </a:solidFill>
                <a:latin typeface="Century Gothic" panose="020B0502020202020204" pitchFamily="34" charset="0"/>
                <a:cs typeface="Calibri" panose="020F0502020204030204" pitchFamily="34" charset="0"/>
              </a:rPr>
              <a:t>écouter</a:t>
            </a:r>
            <a:r>
              <a:rPr lang="en-GB" sz="2000" b="1" dirty="0">
                <a:solidFill>
                  <a:srgbClr val="105076"/>
                </a:solidFill>
                <a:latin typeface="Century Gothic" panose="020B0502020202020204" pitchFamily="34" charset="0"/>
                <a:cs typeface="Calibri" panose="020F0502020204030204" pitchFamily="34" charset="0"/>
              </a:rPr>
              <a:t> </a:t>
            </a:r>
            <a:r>
              <a:rPr lang="en-GB" sz="2000" dirty="0">
                <a:solidFill>
                  <a:srgbClr val="105076"/>
                </a:solidFill>
                <a:latin typeface="Century Gothic" panose="020B0502020202020204" pitchFamily="34" charset="0"/>
                <a:cs typeface="Calibri" panose="020F0502020204030204" pitchFamily="34" charset="0"/>
              </a:rPr>
              <a:t>le </a:t>
            </a:r>
            <a:r>
              <a:rPr lang="en-GB" sz="2000" dirty="0" err="1">
                <a:solidFill>
                  <a:srgbClr val="105076"/>
                </a:solidFill>
                <a:latin typeface="Century Gothic" panose="020B0502020202020204" pitchFamily="34" charset="0"/>
                <a:cs typeface="Calibri" panose="020F0502020204030204" pitchFamily="34" charset="0"/>
              </a:rPr>
              <a:t>professeur</a:t>
            </a:r>
            <a:r>
              <a:rPr lang="en-GB" sz="2000" dirty="0">
                <a:solidFill>
                  <a:srgbClr val="105076"/>
                </a:solidFill>
                <a:latin typeface="Century Gothic" panose="020B0502020202020204" pitchFamily="34" charset="0"/>
                <a:cs typeface="Calibri" panose="020F0502020204030204" pitchFamily="34" charset="0"/>
              </a:rPr>
              <a:t>.</a:t>
            </a:r>
          </a:p>
        </p:txBody>
      </p:sp>
      <p:sp>
        <p:nvSpPr>
          <p:cNvPr id="117" name="TextBox 116">
            <a:extLst>
              <a:ext uri="{FF2B5EF4-FFF2-40B4-BE49-F238E27FC236}">
                <a16:creationId xmlns:a16="http://schemas.microsoft.com/office/drawing/2014/main" id="{CD2F476F-E86C-4A89-9F9C-14C5C4B9DD63}"/>
              </a:ext>
            </a:extLst>
          </p:cNvPr>
          <p:cNvSpPr txBox="1"/>
          <p:nvPr/>
        </p:nvSpPr>
        <p:spPr>
          <a:xfrm>
            <a:off x="8298045" y="3625026"/>
            <a:ext cx="3757760" cy="400110"/>
          </a:xfrm>
          <a:prstGeom prst="rect">
            <a:avLst/>
          </a:prstGeom>
          <a:noFill/>
        </p:spPr>
        <p:txBody>
          <a:bodyPr wrap="none" rtlCol="0">
            <a:spAutoFit/>
          </a:bodyPr>
          <a:lstStyle/>
          <a:p>
            <a:r>
              <a:rPr lang="en-GB" sz="2000" b="1" dirty="0">
                <a:solidFill>
                  <a:srgbClr val="105076"/>
                </a:solidFill>
                <a:latin typeface="Century Gothic" panose="020B0502020202020204" pitchFamily="34" charset="0"/>
                <a:cs typeface="Calibri" panose="020F0502020204030204" pitchFamily="34" charset="0"/>
              </a:rPr>
              <a:t>Il </a:t>
            </a:r>
            <a:r>
              <a:rPr lang="en-GB" sz="2000" b="1" dirty="0" err="1">
                <a:solidFill>
                  <a:srgbClr val="105076"/>
                </a:solidFill>
                <a:latin typeface="Century Gothic" panose="020B0502020202020204" pitchFamily="34" charset="0"/>
                <a:cs typeface="Calibri" panose="020F0502020204030204" pitchFamily="34" charset="0"/>
              </a:rPr>
              <a:t>aim</a:t>
            </a:r>
            <a:r>
              <a:rPr lang="en-GB" sz="2000" b="1" dirty="0" err="1">
                <a:solidFill>
                  <a:srgbClr val="EA5F00"/>
                </a:solidFill>
                <a:latin typeface="Century Gothic" panose="020B0502020202020204" pitchFamily="34" charset="0"/>
                <a:cs typeface="Calibri" panose="020F0502020204030204" pitchFamily="34" charset="0"/>
              </a:rPr>
              <a:t>e</a:t>
            </a:r>
            <a:r>
              <a:rPr lang="en-GB" sz="2000" b="1" dirty="0">
                <a:solidFill>
                  <a:srgbClr val="105076"/>
                </a:solidFill>
                <a:latin typeface="Century Gothic" panose="020B0502020202020204" pitchFamily="34" charset="0"/>
                <a:cs typeface="Calibri" panose="020F0502020204030204" pitchFamily="34" charset="0"/>
              </a:rPr>
              <a:t> </a:t>
            </a:r>
            <a:r>
              <a:rPr lang="en-GB" sz="2000" b="1" dirty="0" err="1">
                <a:solidFill>
                  <a:srgbClr val="EA5F00"/>
                </a:solidFill>
                <a:latin typeface="Century Gothic" panose="020B0502020202020204" pitchFamily="34" charset="0"/>
                <a:cs typeface="Calibri" panose="020F0502020204030204" pitchFamily="34" charset="0"/>
              </a:rPr>
              <a:t>écouter</a:t>
            </a:r>
            <a:r>
              <a:rPr lang="en-GB" sz="2000" dirty="0">
                <a:solidFill>
                  <a:srgbClr val="105076"/>
                </a:solidFill>
                <a:latin typeface="Century Gothic" panose="020B0502020202020204" pitchFamily="34" charset="0"/>
                <a:cs typeface="Calibri" panose="020F0502020204030204" pitchFamily="34" charset="0"/>
              </a:rPr>
              <a:t> le </a:t>
            </a:r>
            <a:r>
              <a:rPr lang="en-GB" sz="2000" dirty="0" err="1">
                <a:solidFill>
                  <a:srgbClr val="105076"/>
                </a:solidFill>
                <a:latin typeface="Century Gothic" panose="020B0502020202020204" pitchFamily="34" charset="0"/>
                <a:cs typeface="Calibri" panose="020F0502020204030204" pitchFamily="34" charset="0"/>
              </a:rPr>
              <a:t>professeur</a:t>
            </a:r>
            <a:r>
              <a:rPr lang="en-GB" sz="2000" dirty="0">
                <a:solidFill>
                  <a:srgbClr val="105076"/>
                </a:solidFill>
                <a:latin typeface="Century Gothic" panose="020B0502020202020204" pitchFamily="34" charset="0"/>
                <a:cs typeface="Calibri" panose="020F0502020204030204" pitchFamily="34" charset="0"/>
              </a:rPr>
              <a:t>.</a:t>
            </a:r>
          </a:p>
        </p:txBody>
      </p:sp>
      <p:sp>
        <p:nvSpPr>
          <p:cNvPr id="128" name="TextBox 127">
            <a:extLst>
              <a:ext uri="{FF2B5EF4-FFF2-40B4-BE49-F238E27FC236}">
                <a16:creationId xmlns:a16="http://schemas.microsoft.com/office/drawing/2014/main" id="{139AAE4D-A9C6-47A9-95C3-B9ABF2EE0748}"/>
              </a:ext>
            </a:extLst>
          </p:cNvPr>
          <p:cNvSpPr txBox="1"/>
          <p:nvPr/>
        </p:nvSpPr>
        <p:spPr>
          <a:xfrm>
            <a:off x="118963" y="4437157"/>
            <a:ext cx="11851583" cy="461665"/>
          </a:xfrm>
          <a:prstGeom prst="rect">
            <a:avLst/>
          </a:prstGeom>
          <a:noFill/>
        </p:spPr>
        <p:txBody>
          <a:bodyPr wrap="square" rtlCol="0">
            <a:spAutoFit/>
          </a:bodyPr>
          <a:lstStyle/>
          <a:p>
            <a:r>
              <a:rPr lang="en-GB" sz="2400" dirty="0">
                <a:solidFill>
                  <a:srgbClr val="105076"/>
                </a:solidFill>
                <a:latin typeface="Century Gothic" panose="020B0502020202020204" pitchFamily="34" charset="0"/>
              </a:rPr>
              <a:t>In English, the second verb can be in the ‘to’ infinitive </a:t>
            </a:r>
            <a:r>
              <a:rPr lang="en-GB" sz="2400" b="1" dirty="0">
                <a:solidFill>
                  <a:srgbClr val="105076"/>
                </a:solidFill>
                <a:latin typeface="Century Gothic" panose="020B0502020202020204" pitchFamily="34" charset="0"/>
              </a:rPr>
              <a:t>or</a:t>
            </a:r>
            <a:r>
              <a:rPr lang="en-GB" sz="2400" dirty="0">
                <a:solidFill>
                  <a:srgbClr val="105076"/>
                </a:solidFill>
                <a:latin typeface="Century Gothic" panose="020B0502020202020204" pitchFamily="34" charset="0"/>
              </a:rPr>
              <a:t> the –</a:t>
            </a:r>
            <a:r>
              <a:rPr lang="en-GB" sz="2400" dirty="0" err="1">
                <a:solidFill>
                  <a:srgbClr val="105076"/>
                </a:solidFill>
                <a:latin typeface="Century Gothic" panose="020B0502020202020204" pitchFamily="34" charset="0"/>
              </a:rPr>
              <a:t>ing</a:t>
            </a:r>
            <a:r>
              <a:rPr lang="en-GB" sz="2400" dirty="0">
                <a:solidFill>
                  <a:srgbClr val="105076"/>
                </a:solidFill>
                <a:latin typeface="Century Gothic" panose="020B0502020202020204" pitchFamily="34" charset="0"/>
              </a:rPr>
              <a:t> form:</a:t>
            </a:r>
          </a:p>
        </p:txBody>
      </p:sp>
      <p:sp>
        <p:nvSpPr>
          <p:cNvPr id="129" name="TextBox 128">
            <a:extLst>
              <a:ext uri="{FF2B5EF4-FFF2-40B4-BE49-F238E27FC236}">
                <a16:creationId xmlns:a16="http://schemas.microsoft.com/office/drawing/2014/main" id="{0E68007A-0D6E-4530-AED4-0AB54DB25E4A}"/>
              </a:ext>
            </a:extLst>
          </p:cNvPr>
          <p:cNvSpPr txBox="1"/>
          <p:nvPr/>
        </p:nvSpPr>
        <p:spPr>
          <a:xfrm>
            <a:off x="2153387" y="5008181"/>
            <a:ext cx="3651962" cy="400110"/>
          </a:xfrm>
          <a:prstGeom prst="rect">
            <a:avLst/>
          </a:prstGeom>
          <a:noFill/>
        </p:spPr>
        <p:txBody>
          <a:bodyPr wrap="none" rtlCol="0">
            <a:spAutoFit/>
          </a:bodyPr>
          <a:lstStyle/>
          <a:p>
            <a:r>
              <a:rPr lang="en-GB" sz="2000" dirty="0">
                <a:solidFill>
                  <a:srgbClr val="105076"/>
                </a:solidFill>
                <a:latin typeface="Century Gothic" panose="020B0502020202020204" pitchFamily="34" charset="0"/>
                <a:cs typeface="Calibri" panose="020F0502020204030204" pitchFamily="34" charset="0"/>
              </a:rPr>
              <a:t>I like </a:t>
            </a:r>
            <a:r>
              <a:rPr lang="en-GB" sz="2000" b="1" dirty="0">
                <a:solidFill>
                  <a:srgbClr val="EA5F00"/>
                </a:solidFill>
                <a:latin typeface="Century Gothic" panose="020B0502020202020204" pitchFamily="34" charset="0"/>
                <a:cs typeface="Calibri" panose="020F0502020204030204" pitchFamily="34" charset="0"/>
              </a:rPr>
              <a:t>to listen to</a:t>
            </a:r>
            <a:r>
              <a:rPr lang="en-GB" sz="2000" dirty="0">
                <a:solidFill>
                  <a:srgbClr val="EA5F00"/>
                </a:solidFill>
                <a:latin typeface="Century Gothic" panose="020B0502020202020204" pitchFamily="34" charset="0"/>
                <a:cs typeface="Calibri" panose="020F0502020204030204" pitchFamily="34" charset="0"/>
              </a:rPr>
              <a:t> </a:t>
            </a:r>
            <a:r>
              <a:rPr lang="en-GB" sz="2000" dirty="0">
                <a:solidFill>
                  <a:srgbClr val="105076"/>
                </a:solidFill>
                <a:latin typeface="Century Gothic" panose="020B0502020202020204" pitchFamily="34" charset="0"/>
                <a:cs typeface="Calibri" panose="020F0502020204030204" pitchFamily="34" charset="0"/>
              </a:rPr>
              <a:t>the teacher.</a:t>
            </a:r>
          </a:p>
        </p:txBody>
      </p:sp>
      <p:sp>
        <p:nvSpPr>
          <p:cNvPr id="132" name="TextBox 131">
            <a:extLst>
              <a:ext uri="{FF2B5EF4-FFF2-40B4-BE49-F238E27FC236}">
                <a16:creationId xmlns:a16="http://schemas.microsoft.com/office/drawing/2014/main" id="{AD3D62FF-BF22-4CF8-988A-D0575174E5B0}"/>
              </a:ext>
            </a:extLst>
          </p:cNvPr>
          <p:cNvSpPr txBox="1"/>
          <p:nvPr/>
        </p:nvSpPr>
        <p:spPr>
          <a:xfrm>
            <a:off x="2153387" y="5399259"/>
            <a:ext cx="3724096" cy="400110"/>
          </a:xfrm>
          <a:prstGeom prst="rect">
            <a:avLst/>
          </a:prstGeom>
          <a:noFill/>
        </p:spPr>
        <p:txBody>
          <a:bodyPr wrap="none" rtlCol="0">
            <a:spAutoFit/>
          </a:bodyPr>
          <a:lstStyle/>
          <a:p>
            <a:r>
              <a:rPr lang="en-GB" sz="2000" dirty="0">
                <a:solidFill>
                  <a:srgbClr val="105076"/>
                </a:solidFill>
                <a:latin typeface="Century Gothic" panose="020B0502020202020204" pitchFamily="34" charset="0"/>
                <a:cs typeface="Calibri" panose="020F0502020204030204" pitchFamily="34" charset="0"/>
              </a:rPr>
              <a:t>I like </a:t>
            </a:r>
            <a:r>
              <a:rPr lang="en-GB" sz="2000" b="1" dirty="0">
                <a:solidFill>
                  <a:srgbClr val="EA5F00"/>
                </a:solidFill>
                <a:latin typeface="Century Gothic" panose="020B0502020202020204" pitchFamily="34" charset="0"/>
                <a:cs typeface="Calibri" panose="020F0502020204030204" pitchFamily="34" charset="0"/>
              </a:rPr>
              <a:t>listening to</a:t>
            </a:r>
            <a:r>
              <a:rPr lang="en-GB" sz="2000" dirty="0">
                <a:solidFill>
                  <a:srgbClr val="EA5F00"/>
                </a:solidFill>
                <a:latin typeface="Century Gothic" panose="020B0502020202020204" pitchFamily="34" charset="0"/>
                <a:cs typeface="Calibri" panose="020F0502020204030204" pitchFamily="34" charset="0"/>
              </a:rPr>
              <a:t> </a:t>
            </a:r>
            <a:r>
              <a:rPr lang="en-GB" sz="2000" dirty="0">
                <a:solidFill>
                  <a:srgbClr val="105076"/>
                </a:solidFill>
                <a:latin typeface="Century Gothic" panose="020B0502020202020204" pitchFamily="34" charset="0"/>
                <a:cs typeface="Calibri" panose="020F0502020204030204" pitchFamily="34" charset="0"/>
              </a:rPr>
              <a:t>the teacher.</a:t>
            </a:r>
          </a:p>
        </p:txBody>
      </p:sp>
      <p:sp>
        <p:nvSpPr>
          <p:cNvPr id="135" name="TextBox 134">
            <a:extLst>
              <a:ext uri="{FF2B5EF4-FFF2-40B4-BE49-F238E27FC236}">
                <a16:creationId xmlns:a16="http://schemas.microsoft.com/office/drawing/2014/main" id="{09C1B7E5-3A22-49A7-881B-9A6E49D73426}"/>
              </a:ext>
            </a:extLst>
          </p:cNvPr>
          <p:cNvSpPr txBox="1"/>
          <p:nvPr/>
        </p:nvSpPr>
        <p:spPr>
          <a:xfrm>
            <a:off x="6278566" y="5199204"/>
            <a:ext cx="3749744" cy="400110"/>
          </a:xfrm>
          <a:prstGeom prst="rect">
            <a:avLst/>
          </a:prstGeom>
          <a:noFill/>
        </p:spPr>
        <p:txBody>
          <a:bodyPr wrap="none" rtlCol="0">
            <a:spAutoFit/>
          </a:bodyPr>
          <a:lstStyle/>
          <a:p>
            <a:r>
              <a:rPr lang="en-GB" sz="2000" b="1" dirty="0" err="1">
                <a:solidFill>
                  <a:srgbClr val="105076"/>
                </a:solidFill>
                <a:latin typeface="Century Gothic" panose="020B0502020202020204" pitchFamily="34" charset="0"/>
                <a:cs typeface="Calibri" panose="020F0502020204030204" pitchFamily="34" charset="0"/>
              </a:rPr>
              <a:t>J’aim</a:t>
            </a:r>
            <a:r>
              <a:rPr lang="en-GB" sz="2000" b="1" dirty="0" err="1">
                <a:solidFill>
                  <a:srgbClr val="EA5F00"/>
                </a:solidFill>
                <a:latin typeface="Century Gothic" panose="020B0502020202020204" pitchFamily="34" charset="0"/>
                <a:cs typeface="Calibri" panose="020F0502020204030204" pitchFamily="34" charset="0"/>
              </a:rPr>
              <a:t>e</a:t>
            </a:r>
            <a:r>
              <a:rPr lang="en-GB" sz="2000" b="1" dirty="0">
                <a:solidFill>
                  <a:srgbClr val="EA5F00"/>
                </a:solidFill>
                <a:latin typeface="Century Gothic" panose="020B0502020202020204" pitchFamily="34" charset="0"/>
                <a:cs typeface="Calibri" panose="020F0502020204030204" pitchFamily="34" charset="0"/>
              </a:rPr>
              <a:t> </a:t>
            </a:r>
            <a:r>
              <a:rPr lang="en-GB" sz="2000" b="1" dirty="0" err="1">
                <a:solidFill>
                  <a:srgbClr val="EA5F00"/>
                </a:solidFill>
                <a:latin typeface="Century Gothic" panose="020B0502020202020204" pitchFamily="34" charset="0"/>
                <a:cs typeface="Calibri" panose="020F0502020204030204" pitchFamily="34" charset="0"/>
              </a:rPr>
              <a:t>écouter</a:t>
            </a:r>
            <a:r>
              <a:rPr lang="en-GB" sz="2000" b="1" dirty="0">
                <a:solidFill>
                  <a:srgbClr val="105076"/>
                </a:solidFill>
                <a:latin typeface="Century Gothic" panose="020B0502020202020204" pitchFamily="34" charset="0"/>
                <a:cs typeface="Calibri" panose="020F0502020204030204" pitchFamily="34" charset="0"/>
              </a:rPr>
              <a:t> </a:t>
            </a:r>
            <a:r>
              <a:rPr lang="en-GB" sz="2000" dirty="0">
                <a:solidFill>
                  <a:srgbClr val="105076"/>
                </a:solidFill>
                <a:latin typeface="Century Gothic" panose="020B0502020202020204" pitchFamily="34" charset="0"/>
                <a:cs typeface="Calibri" panose="020F0502020204030204" pitchFamily="34" charset="0"/>
              </a:rPr>
              <a:t>le </a:t>
            </a:r>
            <a:r>
              <a:rPr lang="en-GB" sz="2000" dirty="0" err="1">
                <a:solidFill>
                  <a:srgbClr val="105076"/>
                </a:solidFill>
                <a:latin typeface="Century Gothic" panose="020B0502020202020204" pitchFamily="34" charset="0"/>
                <a:cs typeface="Calibri" panose="020F0502020204030204" pitchFamily="34" charset="0"/>
              </a:rPr>
              <a:t>professeur</a:t>
            </a:r>
            <a:r>
              <a:rPr lang="en-GB" sz="2000" dirty="0">
                <a:solidFill>
                  <a:srgbClr val="105076"/>
                </a:solidFill>
                <a:latin typeface="Century Gothic" panose="020B0502020202020204" pitchFamily="34" charset="0"/>
                <a:cs typeface="Calibri" panose="020F0502020204030204" pitchFamily="34" charset="0"/>
              </a:rPr>
              <a:t>.</a:t>
            </a:r>
          </a:p>
        </p:txBody>
      </p:sp>
      <p:sp>
        <p:nvSpPr>
          <p:cNvPr id="19" name="Right Brace 18">
            <a:extLst>
              <a:ext uri="{FF2B5EF4-FFF2-40B4-BE49-F238E27FC236}">
                <a16:creationId xmlns:a16="http://schemas.microsoft.com/office/drawing/2014/main" id="{442B1372-153C-4734-B66D-A21A2E1E98A5}"/>
              </a:ext>
            </a:extLst>
          </p:cNvPr>
          <p:cNvSpPr/>
          <p:nvPr/>
        </p:nvSpPr>
        <p:spPr>
          <a:xfrm>
            <a:off x="5877482" y="5029293"/>
            <a:ext cx="152617" cy="785118"/>
          </a:xfrm>
          <a:prstGeom prst="rightBrace">
            <a:avLst/>
          </a:prstGeom>
          <a:ln w="38100">
            <a:solidFill>
              <a:srgbClr val="EA5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9">
            <a:extLst>
              <a:ext uri="{FF2B5EF4-FFF2-40B4-BE49-F238E27FC236}">
                <a16:creationId xmlns:a16="http://schemas.microsoft.com/office/drawing/2014/main" id="{85E66565-6EE1-4F8E-8782-92FB6B4C4641}"/>
              </a:ext>
            </a:extLst>
          </p:cNvPr>
          <p:cNvSpPr txBox="1"/>
          <p:nvPr/>
        </p:nvSpPr>
        <p:spPr>
          <a:xfrm>
            <a:off x="9618114" y="3214612"/>
            <a:ext cx="2497039" cy="2207240"/>
          </a:xfrm>
          <a:prstGeom prst="wedgeEllipseCallout">
            <a:avLst>
              <a:gd name="adj1" fmla="val -55145"/>
              <a:gd name="adj2" fmla="val 36276"/>
            </a:avLst>
          </a:prstGeom>
          <a:solidFill>
            <a:srgbClr val="0055A4"/>
          </a:solidFill>
          <a:ln>
            <a:solidFill>
              <a:srgbClr val="EF4136"/>
            </a:solidFill>
          </a:ln>
        </p:spPr>
        <p:txBody>
          <a:bodyPr wrap="square" rtlCol="0" anchor="ctr">
            <a:spAutoFit/>
          </a:bodyPr>
          <a:lstStyle/>
          <a:p>
            <a:pPr algn="ctr"/>
            <a:r>
              <a:rPr lang="en-GB" sz="2400" i="1" dirty="0" err="1">
                <a:solidFill>
                  <a:schemeClr val="bg1"/>
                </a:solidFill>
                <a:latin typeface="Century Gothic" panose="020B0502020202020204" pitchFamily="34" charset="0"/>
              </a:rPr>
              <a:t>écouter</a:t>
            </a:r>
            <a:r>
              <a:rPr lang="en-GB" sz="2400" dirty="0">
                <a:solidFill>
                  <a:schemeClr val="bg1"/>
                </a:solidFill>
                <a:latin typeface="Century Gothic" panose="020B0502020202020204" pitchFamily="34" charset="0"/>
              </a:rPr>
              <a:t> = to listen to AND listening to</a:t>
            </a:r>
          </a:p>
        </p:txBody>
      </p:sp>
      <p:sp>
        <p:nvSpPr>
          <p:cNvPr id="3" name="Title 2">
            <a:extLst>
              <a:ext uri="{FF2B5EF4-FFF2-40B4-BE49-F238E27FC236}">
                <a16:creationId xmlns:a16="http://schemas.microsoft.com/office/drawing/2014/main" id="{A229CC52-5E99-4C68-9FDE-AFAE0BC83569}"/>
              </a:ext>
            </a:extLst>
          </p:cNvPr>
          <p:cNvSpPr>
            <a:spLocks noGrp="1"/>
          </p:cNvSpPr>
          <p:nvPr>
            <p:ph type="title"/>
          </p:nvPr>
        </p:nvSpPr>
        <p:spPr>
          <a:xfrm>
            <a:off x="0" y="213557"/>
            <a:ext cx="5565228" cy="647577"/>
          </a:xfrm>
        </p:spPr>
        <p:txBody>
          <a:bodyPr anchor="t">
            <a:noAutofit/>
          </a:bodyPr>
          <a:lstStyle/>
          <a:p>
            <a:r>
              <a:rPr lang="fr-FR" sz="2400" dirty="0" err="1"/>
              <a:t>Using</a:t>
            </a:r>
            <a:r>
              <a:rPr lang="fr-FR" sz="2400" dirty="0"/>
              <a:t> </a:t>
            </a:r>
            <a:r>
              <a:rPr lang="fr-FR" sz="2400" dirty="0" err="1"/>
              <a:t>two</a:t>
            </a:r>
            <a:r>
              <a:rPr lang="fr-FR" sz="2400" dirty="0"/>
              <a:t> </a:t>
            </a:r>
            <a:r>
              <a:rPr lang="fr-FR" sz="2400" dirty="0" err="1"/>
              <a:t>verbs</a:t>
            </a:r>
            <a:r>
              <a:rPr lang="fr-FR" sz="2400" dirty="0"/>
              <a:t> in a sentence</a:t>
            </a:r>
          </a:p>
        </p:txBody>
      </p:sp>
      <p:sp>
        <p:nvSpPr>
          <p:cNvPr id="24" name="Rounded Rectangle 46">
            <a:extLst>
              <a:ext uri="{FF2B5EF4-FFF2-40B4-BE49-F238E27FC236}">
                <a16:creationId xmlns:a16="http://schemas.microsoft.com/office/drawing/2014/main" id="{9CAE79FB-7350-409B-843D-F6524B401B79}"/>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749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0" grpId="0"/>
      <p:bldP spid="111" grpId="0"/>
      <p:bldP spid="115" grpId="0"/>
      <p:bldP spid="116" grpId="0"/>
      <p:bldP spid="117" grpId="0"/>
      <p:bldP spid="128" grpId="0"/>
      <p:bldP spid="129" grpId="0"/>
      <p:bldP spid="132" grpId="0"/>
      <p:bldP spid="135" grpId="0"/>
      <p:bldP spid="19" grpId="0" animBg="1"/>
      <p:bldP spid="2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p:cNvGraphicFramePr>
          <p:nvPr>
            <p:extLst>
              <p:ext uri="{D42A27DB-BD31-4B8C-83A1-F6EECF244321}">
                <p14:modId xmlns:p14="http://schemas.microsoft.com/office/powerpoint/2010/main" val="3169669675"/>
              </p:ext>
            </p:extLst>
          </p:nvPr>
        </p:nvGraphicFramePr>
        <p:xfrm>
          <a:off x="604808" y="1424884"/>
          <a:ext cx="10982383" cy="4325355"/>
        </p:xfrm>
        <a:graphic>
          <a:graphicData uri="http://schemas.openxmlformats.org/drawingml/2006/table">
            <a:tbl>
              <a:tblPr firstRow="1" bandRow="1">
                <a:tableStyleId>{5C22544A-7EE6-4342-B048-85BDC9FD1C3A}</a:tableStyleId>
              </a:tblPr>
              <a:tblGrid>
                <a:gridCol w="460881">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900000">
                  <a:extLst>
                    <a:ext uri="{9D8B030D-6E8A-4147-A177-3AD203B41FA5}">
                      <a16:colId xmlns:a16="http://schemas.microsoft.com/office/drawing/2014/main" val="2063340645"/>
                    </a:ext>
                  </a:extLst>
                </a:gridCol>
                <a:gridCol w="900000">
                  <a:extLst>
                    <a:ext uri="{9D8B030D-6E8A-4147-A177-3AD203B41FA5}">
                      <a16:colId xmlns:a16="http://schemas.microsoft.com/office/drawing/2014/main" val="1149418214"/>
                    </a:ext>
                  </a:extLst>
                </a:gridCol>
                <a:gridCol w="477672">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900000">
                  <a:extLst>
                    <a:ext uri="{9D8B030D-6E8A-4147-A177-3AD203B41FA5}">
                      <a16:colId xmlns:a16="http://schemas.microsoft.com/office/drawing/2014/main" val="3979149899"/>
                    </a:ext>
                  </a:extLst>
                </a:gridCol>
                <a:gridCol w="900000">
                  <a:extLst>
                    <a:ext uri="{9D8B030D-6E8A-4147-A177-3AD203B41FA5}">
                      <a16:colId xmlns:a16="http://schemas.microsoft.com/office/drawing/2014/main" val="4000977675"/>
                    </a:ext>
                  </a:extLst>
                </a:gridCol>
              </a:tblGrid>
              <a:tr h="911595">
                <a:tc gridSpan="8">
                  <a:txBody>
                    <a:bodyPr/>
                    <a:lstStyle/>
                    <a:p>
                      <a:r>
                        <a:rPr lang="en-GB" sz="2400" b="0" baseline="0" dirty="0" err="1">
                          <a:solidFill>
                            <a:srgbClr val="002060"/>
                          </a:solidFill>
                          <a:latin typeface="Century Gothic" panose="020B0502020202020204" pitchFamily="34" charset="0"/>
                        </a:rPr>
                        <a:t>Léa</a:t>
                      </a:r>
                      <a:r>
                        <a:rPr lang="en-GB" sz="2400" b="0" baseline="0" dirty="0">
                          <a:solidFill>
                            <a:srgbClr val="002060"/>
                          </a:solidFill>
                          <a:latin typeface="Century Gothic" panose="020B0502020202020204" pitchFamily="34" charset="0"/>
                        </a:rPr>
                        <a:t> describes some of the people in her class.</a:t>
                      </a:r>
                    </a:p>
                    <a:p>
                      <a:r>
                        <a:rPr lang="en-GB" sz="2400" b="0" baseline="0" dirty="0">
                          <a:solidFill>
                            <a:srgbClr val="002060"/>
                          </a:solidFill>
                          <a:latin typeface="Century Gothic" panose="020B0502020202020204" pitchFamily="34" charset="0"/>
                        </a:rPr>
                        <a:t>Is she describing what each person </a:t>
                      </a:r>
                      <a:r>
                        <a:rPr lang="en-GB" sz="2400" b="1" baseline="0" dirty="0">
                          <a:solidFill>
                            <a:srgbClr val="002060"/>
                          </a:solidFill>
                          <a:latin typeface="Century Gothic" panose="020B0502020202020204" pitchFamily="34" charset="0"/>
                        </a:rPr>
                        <a:t>does</a:t>
                      </a:r>
                      <a:r>
                        <a:rPr lang="en-GB" sz="2400" b="0" baseline="0" dirty="0">
                          <a:solidFill>
                            <a:srgbClr val="002060"/>
                          </a:solidFill>
                          <a:latin typeface="Century Gothic" panose="020B0502020202020204" pitchFamily="34" charset="0"/>
                        </a:rPr>
                        <a:t>, or what they </a:t>
                      </a:r>
                      <a:r>
                        <a:rPr lang="en-GB" sz="2400" b="1" baseline="0" dirty="0">
                          <a:solidFill>
                            <a:srgbClr val="002060"/>
                          </a:solidFill>
                          <a:latin typeface="Century Gothic" panose="020B0502020202020204" pitchFamily="34" charset="0"/>
                        </a:rPr>
                        <a:t>like doing</a:t>
                      </a:r>
                      <a:r>
                        <a:rPr lang="en-GB" sz="2400" b="0" baseline="0" dirty="0">
                          <a:solidFill>
                            <a:srgbClr val="002060"/>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rgbClr val="002060"/>
                          </a:solidFill>
                          <a:latin typeface="Century Gothic" panose="020B0502020202020204" pitchFamily="34" charset="0"/>
                        </a:rPr>
                        <a:t>does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rgbClr val="002060"/>
                          </a:solidFill>
                          <a:latin typeface="Century Gothic" panose="020B0502020202020204" pitchFamily="34" charset="0"/>
                        </a:rPr>
                        <a:t>likes doing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rgbClr val="002060"/>
                          </a:solidFill>
                          <a:latin typeface="Century Gothic" panose="020B0502020202020204" pitchFamily="34" charset="0"/>
                        </a:rPr>
                        <a:t>does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rgbClr val="002060"/>
                          </a:solidFill>
                          <a:latin typeface="Century Gothic" panose="020B0502020202020204" pitchFamily="34" charset="0"/>
                        </a:rPr>
                        <a:t>likes doing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r>
                        <a:rPr lang="en-GB" sz="3200" b="1" dirty="0">
                          <a:solidFill>
                            <a:srgbClr val="002060"/>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rgbClr val="002060"/>
                          </a:solidFill>
                          <a:latin typeface="Century Gothic" panose="020B0502020202020204" pitchFamily="34" charset="0"/>
                        </a:rPr>
                        <a:t>Je            </a:t>
                      </a:r>
                      <a:r>
                        <a:rPr lang="en-GB" sz="2000" b="0" dirty="0" err="1">
                          <a:solidFill>
                            <a:srgbClr val="002060"/>
                          </a:solidFill>
                          <a:latin typeface="Century Gothic" panose="020B0502020202020204" pitchFamily="34" charset="0"/>
                        </a:rPr>
                        <a:t>fais</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une</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activité</a:t>
                      </a:r>
                      <a:r>
                        <a:rPr lang="en-GB" sz="2000" b="0" dirty="0">
                          <a:solidFill>
                            <a:srgbClr val="00206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rgbClr val="002060"/>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rgbClr val="002060"/>
                          </a:solidFill>
                          <a:latin typeface="Century Gothic" panose="020B0502020202020204" pitchFamily="34" charset="0"/>
                        </a:rPr>
                        <a:t>Monsieur Petit            passe </a:t>
                      </a:r>
                      <a:r>
                        <a:rPr lang="en-GB" sz="2000" b="0" dirty="0" err="1">
                          <a:solidFill>
                            <a:srgbClr val="002060"/>
                          </a:solidFill>
                          <a:latin typeface="Century Gothic" panose="020B0502020202020204" pitchFamily="34" charset="0"/>
                        </a:rPr>
                        <a:t>une</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semaine</a:t>
                      </a:r>
                      <a:r>
                        <a:rPr lang="en-GB" sz="2000" b="0" dirty="0">
                          <a:solidFill>
                            <a:srgbClr val="002060"/>
                          </a:solidFill>
                          <a:latin typeface="Century Gothic" panose="020B0502020202020204" pitchFamily="34" charset="0"/>
                        </a:rPr>
                        <a:t> triste. Il </a:t>
                      </a:r>
                      <a:r>
                        <a:rPr lang="en-GB" sz="2000" b="0" dirty="0" err="1">
                          <a:solidFill>
                            <a:srgbClr val="002060"/>
                          </a:solidFill>
                          <a:latin typeface="Century Gothic" panose="020B0502020202020204" pitchFamily="34" charset="0"/>
                        </a:rPr>
                        <a:t>est</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malade</a:t>
                      </a:r>
                      <a:r>
                        <a:rPr lang="en-GB" sz="2000" b="0" dirty="0">
                          <a:solidFill>
                            <a:srgbClr val="002060"/>
                          </a:solidFill>
                          <a:latin typeface="Century Gothic" panose="020B0502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r>
                        <a:rPr lang="en-GB" sz="3200" b="1" dirty="0">
                          <a:solidFill>
                            <a:srgbClr val="002060"/>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Sophie            </a:t>
                      </a:r>
                      <a:r>
                        <a:rPr lang="en-GB" sz="2000" dirty="0" err="1">
                          <a:solidFill>
                            <a:srgbClr val="002060"/>
                          </a:solidFill>
                          <a:latin typeface="Century Gothic" panose="020B0502020202020204" pitchFamily="34" charset="0"/>
                        </a:rPr>
                        <a:t>coche</a:t>
                      </a:r>
                      <a:r>
                        <a:rPr lang="en-GB" sz="2000" dirty="0">
                          <a:solidFill>
                            <a:srgbClr val="002060"/>
                          </a:solidFill>
                          <a:latin typeface="Century Gothic" panose="020B0502020202020204" pitchFamily="34" charset="0"/>
                        </a:rPr>
                        <a:t> les </a:t>
                      </a:r>
                      <a:r>
                        <a:rPr lang="en-GB" sz="2000" dirty="0" err="1">
                          <a:solidFill>
                            <a:srgbClr val="002060"/>
                          </a:solidFill>
                          <a:latin typeface="Century Gothic" panose="020B0502020202020204" pitchFamily="34" charset="0"/>
                        </a:rPr>
                        <a:t>réponses</a:t>
                      </a:r>
                      <a:r>
                        <a:rPr lang="en-GB" sz="2000" dirty="0">
                          <a:solidFill>
                            <a:srgbClr val="00206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Pierre             </a:t>
                      </a:r>
                      <a:r>
                        <a:rPr lang="en-GB" sz="2000" dirty="0" err="1">
                          <a:solidFill>
                            <a:srgbClr val="002060"/>
                          </a:solidFill>
                          <a:latin typeface="Century Gothic" panose="020B0502020202020204" pitchFamily="34" charset="0"/>
                        </a:rPr>
                        <a:t>porte</a:t>
                      </a:r>
                      <a:r>
                        <a:rPr lang="en-GB" sz="2000" dirty="0">
                          <a:solidFill>
                            <a:srgbClr val="002060"/>
                          </a:solidFill>
                          <a:latin typeface="Century Gothic" panose="020B0502020202020204" pitchFamily="34" charset="0"/>
                        </a:rPr>
                        <a:t> un T-shirt.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r>
                        <a:rPr lang="en-GB" sz="3200" b="1" dirty="0">
                          <a:solidFill>
                            <a:srgbClr val="002060"/>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rgbClr val="002060"/>
                          </a:solidFill>
                          <a:latin typeface="Century Gothic" panose="020B0502020202020204" pitchFamily="34" charset="0"/>
                        </a:rPr>
                        <a:t>Elle </a:t>
                      </a:r>
                      <a:r>
                        <a:rPr lang="en-GB" sz="2000" b="0" dirty="0" err="1">
                          <a:solidFill>
                            <a:srgbClr val="002060"/>
                          </a:solidFill>
                          <a:latin typeface="Century Gothic" panose="020B0502020202020204" pitchFamily="34" charset="0"/>
                        </a:rPr>
                        <a:t>aime</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rester</a:t>
                      </a:r>
                      <a:r>
                        <a:rPr lang="en-GB" sz="2000" b="0" dirty="0">
                          <a:solidFill>
                            <a:srgbClr val="002060"/>
                          </a:solidFill>
                          <a:latin typeface="Century Gothic" panose="020B0502020202020204" pitchFamily="34" charset="0"/>
                        </a:rPr>
                        <a:t> à </a:t>
                      </a:r>
                      <a:r>
                        <a:rPr lang="en-GB" sz="2000" b="0" dirty="0" err="1">
                          <a:solidFill>
                            <a:srgbClr val="002060"/>
                          </a:solidFill>
                          <a:latin typeface="Century Gothic" panose="020B0502020202020204" pitchFamily="34" charset="0"/>
                        </a:rPr>
                        <a:t>l’école</a:t>
                      </a:r>
                      <a:r>
                        <a:rPr lang="en-GB" sz="2000" b="0" dirty="0">
                          <a:solidFill>
                            <a:srgbClr val="002060"/>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3200" b="1" dirty="0">
                          <a:solidFill>
                            <a:srgbClr val="002060"/>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err="1">
                          <a:solidFill>
                            <a:srgbClr val="002060"/>
                          </a:solidFill>
                          <a:latin typeface="Century Gothic" panose="020B0502020202020204" pitchFamily="34" charset="0"/>
                        </a:rPr>
                        <a:t>J’aime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trouver</a:t>
                      </a:r>
                      <a:r>
                        <a:rPr lang="en-GB" sz="2000" dirty="0">
                          <a:solidFill>
                            <a:srgbClr val="002060"/>
                          </a:solidFill>
                          <a:latin typeface="Century Gothic" panose="020B0502020202020204" pitchFamily="34" charset="0"/>
                        </a:rPr>
                        <a:t> les solutions.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9270" y="3429000"/>
            <a:ext cx="498794" cy="519576"/>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488" y="4358597"/>
            <a:ext cx="498794" cy="519576"/>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7827" y="5106225"/>
            <a:ext cx="498794" cy="519576"/>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4865" y="3466227"/>
            <a:ext cx="498794" cy="519576"/>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4865" y="4321481"/>
            <a:ext cx="498794" cy="519576"/>
          </a:xfrm>
          <a:prstGeom prst="rect">
            <a:avLst/>
          </a:prstGeom>
        </p:spPr>
      </p:pic>
      <p:sp>
        <p:nvSpPr>
          <p:cNvPr id="3" name="Title 2">
            <a:extLst>
              <a:ext uri="{FF2B5EF4-FFF2-40B4-BE49-F238E27FC236}">
                <a16:creationId xmlns:a16="http://schemas.microsoft.com/office/drawing/2014/main" id="{17AFBAB2-A800-1643-BDDD-F4A4DB294CAF}"/>
              </a:ext>
            </a:extLst>
          </p:cNvPr>
          <p:cNvSpPr>
            <a:spLocks noGrp="1"/>
          </p:cNvSpPr>
          <p:nvPr>
            <p:ph type="title"/>
          </p:nvPr>
        </p:nvSpPr>
        <p:spPr>
          <a:xfrm>
            <a:off x="0" y="213557"/>
            <a:ext cx="2485673" cy="647577"/>
          </a:xfrm>
        </p:spPr>
        <p:txBody>
          <a:bodyPr>
            <a:normAutofit/>
          </a:bodyPr>
          <a:lstStyle/>
          <a:p>
            <a:r>
              <a:rPr lang="en-GB" dirty="0" err="1">
                <a:solidFill>
                  <a:prstClr val="white"/>
                </a:solidFill>
              </a:rPr>
              <a:t>En</a:t>
            </a:r>
            <a:r>
              <a:rPr lang="en-GB" dirty="0">
                <a:solidFill>
                  <a:prstClr val="white"/>
                </a:solidFill>
              </a:rPr>
              <a:t> </a:t>
            </a:r>
            <a:r>
              <a:rPr lang="en-GB" dirty="0" err="1">
                <a:solidFill>
                  <a:prstClr val="white"/>
                </a:solidFill>
              </a:rPr>
              <a:t>classe</a:t>
            </a:r>
            <a:endParaRPr lang="en-US" sz="3200" dirty="0"/>
          </a:p>
        </p:txBody>
      </p:sp>
      <p:sp>
        <p:nvSpPr>
          <p:cNvPr id="32" name="Rectangle: Rounded Corners 31">
            <a:extLst>
              <a:ext uri="{FF2B5EF4-FFF2-40B4-BE49-F238E27FC236}">
                <a16:creationId xmlns:a16="http://schemas.microsoft.com/office/drawing/2014/main" id="{A14FDC84-E49B-4E30-900A-D9D661B15269}"/>
              </a:ext>
            </a:extLst>
          </p:cNvPr>
          <p:cNvSpPr/>
          <p:nvPr/>
        </p:nvSpPr>
        <p:spPr>
          <a:xfrm>
            <a:off x="1470585" y="3574408"/>
            <a:ext cx="742950" cy="238828"/>
          </a:xfrm>
          <a:prstGeom prst="roundRect">
            <a:avLst/>
          </a:prstGeom>
          <a:solidFill>
            <a:srgbClr val="0055A4"/>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5076"/>
              </a:solidFill>
            </a:endParaRPr>
          </a:p>
        </p:txBody>
      </p:sp>
      <p:sp>
        <p:nvSpPr>
          <p:cNvPr id="33" name="Rectangle: Rounded Corners 32">
            <a:extLst>
              <a:ext uri="{FF2B5EF4-FFF2-40B4-BE49-F238E27FC236}">
                <a16:creationId xmlns:a16="http://schemas.microsoft.com/office/drawing/2014/main" id="{7AD4CBF6-C2D5-48F9-BF8F-A1EDED75333B}"/>
              </a:ext>
            </a:extLst>
          </p:cNvPr>
          <p:cNvSpPr/>
          <p:nvPr/>
        </p:nvSpPr>
        <p:spPr>
          <a:xfrm>
            <a:off x="2003035" y="4453352"/>
            <a:ext cx="742950" cy="238828"/>
          </a:xfrm>
          <a:prstGeom prst="roundRect">
            <a:avLst/>
          </a:prstGeom>
          <a:solidFill>
            <a:srgbClr val="0055A4"/>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5076"/>
              </a:solidFill>
            </a:endParaRPr>
          </a:p>
        </p:txBody>
      </p:sp>
      <p:sp>
        <p:nvSpPr>
          <p:cNvPr id="34" name="Rectangle: Rounded Corners 33">
            <a:extLst>
              <a:ext uri="{FF2B5EF4-FFF2-40B4-BE49-F238E27FC236}">
                <a16:creationId xmlns:a16="http://schemas.microsoft.com/office/drawing/2014/main" id="{90840F85-F28A-406F-B7E4-A88D2608E151}"/>
              </a:ext>
            </a:extLst>
          </p:cNvPr>
          <p:cNvSpPr/>
          <p:nvPr/>
        </p:nvSpPr>
        <p:spPr>
          <a:xfrm>
            <a:off x="1652605" y="5142951"/>
            <a:ext cx="742950" cy="238828"/>
          </a:xfrm>
          <a:prstGeom prst="roundRect">
            <a:avLst/>
          </a:prstGeom>
          <a:solidFill>
            <a:srgbClr val="0055A4"/>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5076"/>
              </a:solidFill>
            </a:endParaRPr>
          </a:p>
        </p:txBody>
      </p:sp>
      <p:sp>
        <p:nvSpPr>
          <p:cNvPr id="36" name="Rectangle: Rounded Corners 35">
            <a:extLst>
              <a:ext uri="{FF2B5EF4-FFF2-40B4-BE49-F238E27FC236}">
                <a16:creationId xmlns:a16="http://schemas.microsoft.com/office/drawing/2014/main" id="{F4DF0D46-C816-4946-9C57-48034663E037}"/>
              </a:ext>
            </a:extLst>
          </p:cNvPr>
          <p:cNvSpPr/>
          <p:nvPr/>
        </p:nvSpPr>
        <p:spPr>
          <a:xfrm>
            <a:off x="8304533" y="3429000"/>
            <a:ext cx="742950" cy="238828"/>
          </a:xfrm>
          <a:prstGeom prst="roundRect">
            <a:avLst/>
          </a:prstGeom>
          <a:solidFill>
            <a:srgbClr val="0055A4"/>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5076"/>
              </a:solidFill>
            </a:endParaRPr>
          </a:p>
        </p:txBody>
      </p:sp>
      <p:sp>
        <p:nvSpPr>
          <p:cNvPr id="37" name="Rectangle: Rounded Corners 36">
            <a:extLst>
              <a:ext uri="{FF2B5EF4-FFF2-40B4-BE49-F238E27FC236}">
                <a16:creationId xmlns:a16="http://schemas.microsoft.com/office/drawing/2014/main" id="{2E6EB835-2323-4D91-9550-0D38A36A15EB}"/>
              </a:ext>
            </a:extLst>
          </p:cNvPr>
          <p:cNvSpPr/>
          <p:nvPr/>
        </p:nvSpPr>
        <p:spPr>
          <a:xfrm>
            <a:off x="6768828" y="5149776"/>
            <a:ext cx="742950" cy="238828"/>
          </a:xfrm>
          <a:prstGeom prst="roundRect">
            <a:avLst/>
          </a:prstGeom>
          <a:solidFill>
            <a:srgbClr val="0055A4"/>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5076"/>
              </a:solidFill>
            </a:endParaRPr>
          </a:p>
        </p:txBody>
      </p:sp>
      <p:sp>
        <p:nvSpPr>
          <p:cNvPr id="38" name="Rectangle: Rounded Corners 37">
            <a:extLst>
              <a:ext uri="{FF2B5EF4-FFF2-40B4-BE49-F238E27FC236}">
                <a16:creationId xmlns:a16="http://schemas.microsoft.com/office/drawing/2014/main" id="{1A418D08-0AAF-4BA0-97BB-655F9F3E1C51}"/>
              </a:ext>
            </a:extLst>
          </p:cNvPr>
          <p:cNvSpPr/>
          <p:nvPr/>
        </p:nvSpPr>
        <p:spPr>
          <a:xfrm>
            <a:off x="7284395" y="4423609"/>
            <a:ext cx="742950" cy="238828"/>
          </a:xfrm>
          <a:prstGeom prst="roundRect">
            <a:avLst/>
          </a:prstGeom>
          <a:solidFill>
            <a:srgbClr val="0055A4"/>
          </a:solidFill>
          <a:ln>
            <a:solidFill>
              <a:srgbClr val="10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5076"/>
              </a:solidFill>
            </a:endParaRPr>
          </a:p>
        </p:txBody>
      </p:sp>
      <p:sp>
        <p:nvSpPr>
          <p:cNvPr id="39" name="Rounded Rectangle 46">
            <a:extLst>
              <a:ext uri="{FF2B5EF4-FFF2-40B4-BE49-F238E27FC236}">
                <a16:creationId xmlns:a16="http://schemas.microsoft.com/office/drawing/2014/main" id="{6F1A005D-C834-4FD1-955A-969A96AF011F}"/>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extBox 6">
            <a:extLst>
              <a:ext uri="{FF2B5EF4-FFF2-40B4-BE49-F238E27FC236}">
                <a16:creationId xmlns:a16="http://schemas.microsoft.com/office/drawing/2014/main" id="{B21AAE33-23B3-44FE-9FB6-39B4F0F2006A}"/>
              </a:ext>
            </a:extLst>
          </p:cNvPr>
          <p:cNvSpPr txBox="1"/>
          <p:nvPr/>
        </p:nvSpPr>
        <p:spPr>
          <a:xfrm>
            <a:off x="6310887" y="213628"/>
            <a:ext cx="3718383" cy="1123712"/>
          </a:xfrm>
          <a:prstGeom prst="wedgeRoundRectCallout">
            <a:avLst>
              <a:gd name="adj1" fmla="val 20484"/>
              <a:gd name="adj2" fmla="val 71050"/>
              <a:gd name="adj3" fmla="val 16667"/>
            </a:avLst>
          </a:prstGeom>
          <a:solidFill>
            <a:srgbClr val="0055A4"/>
          </a:solidFill>
          <a:ln>
            <a:solidFill>
              <a:srgbClr val="EF4136"/>
            </a:solidFill>
          </a:ln>
        </p:spPr>
        <p:txBody>
          <a:bodyPr wrap="square" rtlCol="0">
            <a:spAutoFit/>
          </a:bodyPr>
          <a:lstStyle/>
          <a:p>
            <a:r>
              <a:rPr lang="en-GB" sz="2000" dirty="0">
                <a:solidFill>
                  <a:schemeClr val="bg1"/>
                </a:solidFill>
                <a:latin typeface="Century Gothic" panose="020B0502020202020204" pitchFamily="34" charset="0"/>
              </a:rPr>
              <a:t>Remember! In sentences with </a:t>
            </a:r>
            <a:r>
              <a:rPr lang="en-GB" sz="2000" b="1" dirty="0">
                <a:solidFill>
                  <a:schemeClr val="bg1"/>
                </a:solidFill>
                <a:latin typeface="Century Gothic" panose="020B0502020202020204" pitchFamily="34" charset="0"/>
              </a:rPr>
              <a:t>two verbs</a:t>
            </a:r>
            <a:r>
              <a:rPr lang="en-GB" sz="2000" dirty="0">
                <a:solidFill>
                  <a:schemeClr val="bg1"/>
                </a:solidFill>
                <a:latin typeface="Century Gothic" panose="020B0502020202020204" pitchFamily="34" charset="0"/>
              </a:rPr>
              <a:t>, the </a:t>
            </a:r>
            <a:r>
              <a:rPr lang="en-GB" sz="2000" b="1" dirty="0">
                <a:solidFill>
                  <a:schemeClr val="bg1"/>
                </a:solidFill>
                <a:latin typeface="Century Gothic" panose="020B0502020202020204" pitchFamily="34" charset="0"/>
              </a:rPr>
              <a:t>second verb</a:t>
            </a:r>
            <a:r>
              <a:rPr lang="en-GB" sz="2000" dirty="0">
                <a:solidFill>
                  <a:schemeClr val="bg1"/>
                </a:solidFill>
                <a:latin typeface="Century Gothic" panose="020B0502020202020204" pitchFamily="34" charset="0"/>
              </a:rPr>
              <a:t> is in the </a:t>
            </a:r>
            <a:r>
              <a:rPr lang="en-GB" sz="2000" b="1" dirty="0">
                <a:solidFill>
                  <a:schemeClr val="bg1"/>
                </a:solidFill>
                <a:latin typeface="Century Gothic" panose="020B0502020202020204" pitchFamily="34" charset="0"/>
              </a:rPr>
              <a:t>long form</a:t>
            </a:r>
            <a:r>
              <a:rPr lang="en-GB" sz="2000" dirty="0">
                <a:solidFill>
                  <a:schemeClr val="bg1"/>
                </a:solidFill>
                <a:latin typeface="Century Gothic" panose="020B0502020202020204" pitchFamily="34" charset="0"/>
              </a:rPr>
              <a:t>.</a:t>
            </a:r>
          </a:p>
        </p:txBody>
      </p:sp>
      <p:pic>
        <p:nvPicPr>
          <p:cNvPr id="40" name="Picture 39" descr="A cartoon of a person&#10;&#10;Description automatically generated">
            <a:extLst>
              <a:ext uri="{FF2B5EF4-FFF2-40B4-BE49-F238E27FC236}">
                <a16:creationId xmlns:a16="http://schemas.microsoft.com/office/drawing/2014/main" id="{C488E60B-DA90-4CE8-B38D-A6500142F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112" y="340060"/>
            <a:ext cx="1071480" cy="1071480"/>
          </a:xfrm>
          <a:prstGeom prst="rect">
            <a:avLst/>
          </a:prstGeom>
        </p:spPr>
      </p:pic>
      <p:pic>
        <p:nvPicPr>
          <p:cNvPr id="41" name="Picture 40">
            <a:extLst>
              <a:ext uri="{FF2B5EF4-FFF2-40B4-BE49-F238E27FC236}">
                <a16:creationId xmlns:a16="http://schemas.microsoft.com/office/drawing/2014/main" id="{AC2F67D3-C321-4A1E-919D-2DA363E7DA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8397" y="5009402"/>
            <a:ext cx="498794" cy="519576"/>
          </a:xfrm>
          <a:prstGeom prst="rect">
            <a:avLst/>
          </a:prstGeom>
        </p:spPr>
      </p:pic>
    </p:spTree>
    <p:extLst>
      <p:ext uri="{BB962C8B-B14F-4D97-AF65-F5344CB8AC3E}">
        <p14:creationId xmlns:p14="http://schemas.microsoft.com/office/powerpoint/2010/main" val="102781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animBg="1"/>
      <p:bldP spid="37" grpId="0" animBg="1"/>
      <p:bldP spid="38"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p:cNvGraphicFramePr>
          <p:nvPr>
            <p:extLst>
              <p:ext uri="{D42A27DB-BD31-4B8C-83A1-F6EECF244321}">
                <p14:modId xmlns:p14="http://schemas.microsoft.com/office/powerpoint/2010/main" val="131440088"/>
              </p:ext>
            </p:extLst>
          </p:nvPr>
        </p:nvGraphicFramePr>
        <p:xfrm>
          <a:off x="354085" y="1899320"/>
          <a:ext cx="11483830" cy="3927102"/>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900000">
                  <a:extLst>
                    <a:ext uri="{9D8B030D-6E8A-4147-A177-3AD203B41FA5}">
                      <a16:colId xmlns:a16="http://schemas.microsoft.com/office/drawing/2014/main" val="2063340645"/>
                    </a:ext>
                  </a:extLst>
                </a:gridCol>
                <a:gridCol w="900000">
                  <a:extLst>
                    <a:ext uri="{9D8B030D-6E8A-4147-A177-3AD203B41FA5}">
                      <a16:colId xmlns:a16="http://schemas.microsoft.com/office/drawing/2014/main" val="1149418214"/>
                    </a:ext>
                  </a:extLst>
                </a:gridCol>
                <a:gridCol w="720000">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900000">
                  <a:extLst>
                    <a:ext uri="{9D8B030D-6E8A-4147-A177-3AD203B41FA5}">
                      <a16:colId xmlns:a16="http://schemas.microsoft.com/office/drawing/2014/main" val="3979149899"/>
                    </a:ext>
                  </a:extLst>
                </a:gridCol>
                <a:gridCol w="900000">
                  <a:extLst>
                    <a:ext uri="{9D8B030D-6E8A-4147-A177-3AD203B41FA5}">
                      <a16:colId xmlns:a16="http://schemas.microsoft.com/office/drawing/2014/main" val="4000977675"/>
                    </a:ext>
                  </a:extLst>
                </a:gridCol>
              </a:tblGrid>
              <a:tr h="911595">
                <a:tc gridSpan="8">
                  <a:txBody>
                    <a:bodyPr/>
                    <a:lstStyle/>
                    <a:p>
                      <a:r>
                        <a:rPr lang="en-GB" sz="2400" b="0" baseline="0" dirty="0" err="1">
                          <a:solidFill>
                            <a:srgbClr val="002060"/>
                          </a:solidFill>
                          <a:latin typeface="Century Gothic" panose="020B0502020202020204" pitchFamily="34" charset="0"/>
                        </a:rPr>
                        <a:t>Léa</a:t>
                      </a:r>
                      <a:r>
                        <a:rPr lang="en-GB" sz="2400" b="0" baseline="0" dirty="0">
                          <a:solidFill>
                            <a:srgbClr val="002060"/>
                          </a:solidFill>
                          <a:latin typeface="Century Gothic" panose="020B0502020202020204" pitchFamily="34" charset="0"/>
                        </a:rPr>
                        <a:t> calls Amir to ask him some questions.</a:t>
                      </a:r>
                    </a:p>
                    <a:p>
                      <a:r>
                        <a:rPr lang="en-GB" sz="2400" b="0" baseline="0" dirty="0">
                          <a:solidFill>
                            <a:srgbClr val="002060"/>
                          </a:solidFill>
                          <a:latin typeface="Century Gothic" panose="020B0502020202020204" pitchFamily="34" charset="0"/>
                        </a:rPr>
                        <a:t>Is she asking if he </a:t>
                      </a:r>
                      <a:r>
                        <a:rPr lang="en-GB" sz="2400" b="1" baseline="0" dirty="0">
                          <a:solidFill>
                            <a:srgbClr val="002060"/>
                          </a:solidFill>
                          <a:latin typeface="Century Gothic" panose="020B0502020202020204" pitchFamily="34" charset="0"/>
                        </a:rPr>
                        <a:t>does it</a:t>
                      </a:r>
                      <a:r>
                        <a:rPr lang="en-GB" sz="2400" b="0" baseline="0" dirty="0">
                          <a:solidFill>
                            <a:srgbClr val="002060"/>
                          </a:solidFill>
                          <a:latin typeface="Century Gothic" panose="020B0502020202020204" pitchFamily="34" charset="0"/>
                        </a:rPr>
                        <a:t>, or if he </a:t>
                      </a:r>
                      <a:r>
                        <a:rPr lang="en-GB" sz="2400" b="1" baseline="0" dirty="0">
                          <a:solidFill>
                            <a:srgbClr val="002060"/>
                          </a:solidFill>
                          <a:latin typeface="Century Gothic" panose="020B0502020202020204" pitchFamily="34" charset="0"/>
                        </a:rPr>
                        <a:t>likes doing it</a:t>
                      </a:r>
                      <a:r>
                        <a:rPr lang="en-GB" sz="2400" b="0" baseline="0" dirty="0">
                          <a:solidFill>
                            <a:srgbClr val="002060"/>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rgbClr val="002060"/>
                          </a:solidFill>
                          <a:latin typeface="Century Gothic" panose="020B0502020202020204" pitchFamily="34" charset="0"/>
                        </a:rPr>
                        <a:t>does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rgbClr val="002060"/>
                          </a:solidFill>
                          <a:latin typeface="Century Gothic" panose="020B0502020202020204" pitchFamily="34" charset="0"/>
                        </a:rPr>
                        <a:t>likes doing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rgbClr val="002060"/>
                          </a:solidFill>
                          <a:latin typeface="Century Gothic" panose="020B0502020202020204" pitchFamily="34" charset="0"/>
                        </a:rPr>
                        <a:t>does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rgbClr val="002060"/>
                          </a:solidFill>
                          <a:latin typeface="Century Gothic" panose="020B0502020202020204" pitchFamily="34" charset="0"/>
                        </a:rPr>
                        <a:t>likes doing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sp>
        <p:nvSpPr>
          <p:cNvPr id="3" name="Title 2">
            <a:extLst>
              <a:ext uri="{FF2B5EF4-FFF2-40B4-BE49-F238E27FC236}">
                <a16:creationId xmlns:a16="http://schemas.microsoft.com/office/drawing/2014/main" id="{17AFBAB2-A800-1643-BDDD-F4A4DB294CAF}"/>
              </a:ext>
            </a:extLst>
          </p:cNvPr>
          <p:cNvSpPr>
            <a:spLocks noGrp="1"/>
          </p:cNvSpPr>
          <p:nvPr>
            <p:ph type="title"/>
          </p:nvPr>
        </p:nvSpPr>
        <p:spPr>
          <a:xfrm>
            <a:off x="-1" y="213557"/>
            <a:ext cx="5533698" cy="647577"/>
          </a:xfrm>
        </p:spPr>
        <p:txBody>
          <a:bodyPr>
            <a:normAutofit/>
          </a:bodyPr>
          <a:lstStyle/>
          <a:p>
            <a:r>
              <a:rPr lang="en-GB" sz="2400" b="1" dirty="0" err="1">
                <a:solidFill>
                  <a:prstClr val="white"/>
                </a:solidFill>
              </a:rPr>
              <a:t>Léa</a:t>
            </a:r>
            <a:r>
              <a:rPr lang="en-GB" sz="2400" b="1" dirty="0">
                <a:solidFill>
                  <a:prstClr val="white"/>
                </a:solidFill>
              </a:rPr>
              <a:t> a </a:t>
            </a:r>
            <a:r>
              <a:rPr lang="en-GB" sz="2400" b="1" dirty="0" err="1">
                <a:solidFill>
                  <a:prstClr val="white"/>
                </a:solidFill>
              </a:rPr>
              <a:t>une</a:t>
            </a:r>
            <a:r>
              <a:rPr lang="en-GB" sz="2400" b="1" dirty="0">
                <a:solidFill>
                  <a:prstClr val="white"/>
                </a:solidFill>
              </a:rPr>
              <a:t> </a:t>
            </a:r>
            <a:r>
              <a:rPr lang="en-GB" sz="2400" b="1" dirty="0" err="1">
                <a:solidFill>
                  <a:prstClr val="white"/>
                </a:solidFill>
              </a:rPr>
              <a:t>liste</a:t>
            </a:r>
            <a:r>
              <a:rPr lang="en-GB" sz="2400" b="1" dirty="0">
                <a:solidFill>
                  <a:prstClr val="white"/>
                </a:solidFill>
              </a:rPr>
              <a:t> de questions !</a:t>
            </a:r>
            <a:endParaRPr lang="en-US" sz="2400" dirty="0"/>
          </a:p>
        </p:txBody>
      </p:sp>
      <p:pic>
        <p:nvPicPr>
          <p:cNvPr id="26" name="Picture 10" descr="Zig Zag Clip Art">
            <a:extLst>
              <a:ext uri="{FF2B5EF4-FFF2-40B4-BE49-F238E27FC236}">
                <a16:creationId xmlns:a16="http://schemas.microsoft.com/office/drawing/2014/main" id="{926860F2-CF74-48C2-86A0-8D91F6449AB8}"/>
              </a:ext>
            </a:extLst>
          </p:cNvPr>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8299386">
            <a:off x="9738666" y="2219135"/>
            <a:ext cx="1080000" cy="192098"/>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46">
            <a:extLst>
              <a:ext uri="{FF2B5EF4-FFF2-40B4-BE49-F238E27FC236}">
                <a16:creationId xmlns:a16="http://schemas.microsoft.com/office/drawing/2014/main" id="{47EFE1DA-4F38-431A-8594-3FE481208CFF}"/>
              </a:ext>
            </a:extLst>
          </p:cNvPr>
          <p:cNvSpPr/>
          <p:nvPr/>
        </p:nvSpPr>
        <p:spPr>
          <a:xfrm>
            <a:off x="10277475" y="249869"/>
            <a:ext cx="1632445" cy="400919"/>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02D5AA15-C57F-4111-87EF-1219FEECD13A}"/>
              </a:ext>
            </a:extLst>
          </p:cNvPr>
          <p:cNvSpPr txBox="1"/>
          <p:nvPr/>
        </p:nvSpPr>
        <p:spPr>
          <a:xfrm>
            <a:off x="6310887" y="213628"/>
            <a:ext cx="3718383" cy="1123712"/>
          </a:xfrm>
          <a:prstGeom prst="wedgeRoundRectCallout">
            <a:avLst>
              <a:gd name="adj1" fmla="val 20484"/>
              <a:gd name="adj2" fmla="val 71050"/>
              <a:gd name="adj3" fmla="val 16667"/>
            </a:avLst>
          </a:prstGeom>
          <a:solidFill>
            <a:srgbClr val="0055A4"/>
          </a:solidFill>
          <a:ln>
            <a:solidFill>
              <a:srgbClr val="EF4136"/>
            </a:solidFill>
          </a:ln>
        </p:spPr>
        <p:txBody>
          <a:bodyPr wrap="square" rtlCol="0">
            <a:spAutoFit/>
          </a:bodyPr>
          <a:lstStyle/>
          <a:p>
            <a:r>
              <a:rPr lang="en-GB" sz="2000" dirty="0">
                <a:solidFill>
                  <a:schemeClr val="bg1"/>
                </a:solidFill>
                <a:latin typeface="Century Gothic" panose="020B0502020202020204" pitchFamily="34" charset="0"/>
              </a:rPr>
              <a:t>Remember! In sentences with </a:t>
            </a:r>
            <a:r>
              <a:rPr lang="en-GB" sz="2000" b="1" dirty="0">
                <a:solidFill>
                  <a:schemeClr val="bg1"/>
                </a:solidFill>
                <a:latin typeface="Century Gothic" panose="020B0502020202020204" pitchFamily="34" charset="0"/>
              </a:rPr>
              <a:t>two verbs</a:t>
            </a:r>
            <a:r>
              <a:rPr lang="en-GB" sz="2000" dirty="0">
                <a:solidFill>
                  <a:schemeClr val="bg1"/>
                </a:solidFill>
                <a:latin typeface="Century Gothic" panose="020B0502020202020204" pitchFamily="34" charset="0"/>
              </a:rPr>
              <a:t>, the </a:t>
            </a:r>
            <a:r>
              <a:rPr lang="en-GB" sz="2000" b="1" dirty="0">
                <a:solidFill>
                  <a:schemeClr val="bg1"/>
                </a:solidFill>
                <a:latin typeface="Century Gothic" panose="020B0502020202020204" pitchFamily="34" charset="0"/>
              </a:rPr>
              <a:t>second verb</a:t>
            </a:r>
            <a:r>
              <a:rPr lang="en-GB" sz="2000" dirty="0">
                <a:solidFill>
                  <a:schemeClr val="bg1"/>
                </a:solidFill>
                <a:latin typeface="Century Gothic" panose="020B0502020202020204" pitchFamily="34" charset="0"/>
              </a:rPr>
              <a:t> is in the </a:t>
            </a:r>
            <a:r>
              <a:rPr lang="en-GB" sz="2000" b="1" dirty="0">
                <a:solidFill>
                  <a:schemeClr val="bg1"/>
                </a:solidFill>
                <a:latin typeface="Century Gothic" panose="020B0502020202020204" pitchFamily="34" charset="0"/>
              </a:rPr>
              <a:t>long form</a:t>
            </a:r>
            <a:r>
              <a:rPr lang="en-GB" sz="2000" dirty="0">
                <a:solidFill>
                  <a:schemeClr val="bg1"/>
                </a:solidFill>
                <a:latin typeface="Century Gothic" panose="020B0502020202020204" pitchFamily="34" charset="0"/>
              </a:rPr>
              <a:t>.</a:t>
            </a:r>
          </a:p>
        </p:txBody>
      </p:sp>
      <p:pic>
        <p:nvPicPr>
          <p:cNvPr id="8" name="Picture 7" descr="A cartoon of a person&#10;&#10;Description automatically generated">
            <a:extLst>
              <a:ext uri="{FF2B5EF4-FFF2-40B4-BE49-F238E27FC236}">
                <a16:creationId xmlns:a16="http://schemas.microsoft.com/office/drawing/2014/main" id="{4C10B80D-3CA8-49D2-B5DF-48034BC440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9923" y="1729450"/>
            <a:ext cx="1071480" cy="1071480"/>
          </a:xfrm>
          <a:prstGeom prst="rect">
            <a:avLst/>
          </a:prstGeom>
        </p:spPr>
      </p:pic>
      <p:pic>
        <p:nvPicPr>
          <p:cNvPr id="10" name="Picture 9" descr="A child with a sad face&#10;&#10;Description automatically generated">
            <a:extLst>
              <a:ext uri="{FF2B5EF4-FFF2-40B4-BE49-F238E27FC236}">
                <a16:creationId xmlns:a16="http://schemas.microsoft.com/office/drawing/2014/main" id="{CEA9CCA9-E659-49EA-805B-820F840C2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4397" y="1669984"/>
            <a:ext cx="1130946" cy="1130946"/>
          </a:xfrm>
          <a:prstGeom prst="rect">
            <a:avLst/>
          </a:prstGeom>
        </p:spPr>
      </p:pic>
      <p:sp>
        <p:nvSpPr>
          <p:cNvPr id="41" name="Action Button: Custom 16">
            <a:hlinkClick r:id="" action="ppaction://noaction" highlightClick="1">
              <a:snd r:embed="rId6" name="73.1.wav"/>
            </a:hlinkClick>
            <a:extLst>
              <a:ext uri="{FF2B5EF4-FFF2-40B4-BE49-F238E27FC236}">
                <a16:creationId xmlns:a16="http://schemas.microsoft.com/office/drawing/2014/main" id="{354D8AF3-BAB1-4F05-A1E0-649E6DE7B30B}"/>
              </a:ext>
            </a:extLst>
          </p:cNvPr>
          <p:cNvSpPr/>
          <p:nvPr/>
        </p:nvSpPr>
        <p:spPr>
          <a:xfrm>
            <a:off x="441038" y="3854670"/>
            <a:ext cx="540000" cy="540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 </a:t>
            </a:r>
          </a:p>
        </p:txBody>
      </p:sp>
      <p:sp>
        <p:nvSpPr>
          <p:cNvPr id="42" name="Action Button: Custom 16">
            <a:hlinkClick r:id="" action="ppaction://noaction" highlightClick="1">
              <a:snd r:embed="rId7" name="73.2.wav"/>
            </a:hlinkClick>
            <a:extLst>
              <a:ext uri="{FF2B5EF4-FFF2-40B4-BE49-F238E27FC236}">
                <a16:creationId xmlns:a16="http://schemas.microsoft.com/office/drawing/2014/main" id="{B0BF9E07-9AF4-4A32-BEA2-ADE8E8953398}"/>
              </a:ext>
            </a:extLst>
          </p:cNvPr>
          <p:cNvSpPr/>
          <p:nvPr/>
        </p:nvSpPr>
        <p:spPr>
          <a:xfrm>
            <a:off x="441038" y="4526337"/>
            <a:ext cx="540000" cy="540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2</a:t>
            </a:r>
          </a:p>
        </p:txBody>
      </p:sp>
      <p:sp>
        <p:nvSpPr>
          <p:cNvPr id="43" name="Action Button: Custom 16">
            <a:hlinkClick r:id="" action="ppaction://noaction" highlightClick="1">
              <a:snd r:embed="rId8" name="73.3.wav"/>
            </a:hlinkClick>
            <a:extLst>
              <a:ext uri="{FF2B5EF4-FFF2-40B4-BE49-F238E27FC236}">
                <a16:creationId xmlns:a16="http://schemas.microsoft.com/office/drawing/2014/main" id="{124C644A-ACE3-41BE-837C-4E50A0B864C6}"/>
              </a:ext>
            </a:extLst>
          </p:cNvPr>
          <p:cNvSpPr/>
          <p:nvPr/>
        </p:nvSpPr>
        <p:spPr>
          <a:xfrm>
            <a:off x="441038" y="5198004"/>
            <a:ext cx="540000" cy="540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a:t>
            </a:r>
          </a:p>
        </p:txBody>
      </p:sp>
      <p:sp>
        <p:nvSpPr>
          <p:cNvPr id="60" name="Action Button: Custom 16">
            <a:hlinkClick r:id="" action="ppaction://noaction" highlightClick="1">
              <a:snd r:embed="rId9" name="73.4.wav"/>
            </a:hlinkClick>
            <a:extLst>
              <a:ext uri="{FF2B5EF4-FFF2-40B4-BE49-F238E27FC236}">
                <a16:creationId xmlns:a16="http://schemas.microsoft.com/office/drawing/2014/main" id="{A57282F5-35FE-41C7-9A9C-853675B3AB33}"/>
              </a:ext>
            </a:extLst>
          </p:cNvPr>
          <p:cNvSpPr/>
          <p:nvPr/>
        </p:nvSpPr>
        <p:spPr>
          <a:xfrm>
            <a:off x="6092556" y="3862871"/>
            <a:ext cx="540000" cy="540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4</a:t>
            </a:r>
          </a:p>
        </p:txBody>
      </p:sp>
      <p:sp>
        <p:nvSpPr>
          <p:cNvPr id="61" name="Action Button: Custom 16">
            <a:hlinkClick r:id="" action="ppaction://noaction" highlightClick="1">
              <a:snd r:embed="rId10" name="73.5.wav"/>
            </a:hlinkClick>
            <a:extLst>
              <a:ext uri="{FF2B5EF4-FFF2-40B4-BE49-F238E27FC236}">
                <a16:creationId xmlns:a16="http://schemas.microsoft.com/office/drawing/2014/main" id="{5F7F5D9B-58BF-454A-8B06-205B4A88C032}"/>
              </a:ext>
            </a:extLst>
          </p:cNvPr>
          <p:cNvSpPr/>
          <p:nvPr/>
        </p:nvSpPr>
        <p:spPr>
          <a:xfrm>
            <a:off x="6092556" y="4526337"/>
            <a:ext cx="540000" cy="540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5 </a:t>
            </a:r>
          </a:p>
        </p:txBody>
      </p:sp>
      <p:sp>
        <p:nvSpPr>
          <p:cNvPr id="62" name="Action Button: Custom 16">
            <a:hlinkClick r:id="" action="ppaction://noaction" highlightClick="1">
              <a:snd r:embed="rId11" name="73.6.wav"/>
            </a:hlinkClick>
            <a:extLst>
              <a:ext uri="{FF2B5EF4-FFF2-40B4-BE49-F238E27FC236}">
                <a16:creationId xmlns:a16="http://schemas.microsoft.com/office/drawing/2014/main" id="{16AF6072-F691-4B61-BAF6-0D8ABBB394B6}"/>
              </a:ext>
            </a:extLst>
          </p:cNvPr>
          <p:cNvSpPr/>
          <p:nvPr/>
        </p:nvSpPr>
        <p:spPr>
          <a:xfrm>
            <a:off x="6092556" y="5198004"/>
            <a:ext cx="540000" cy="540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6</a:t>
            </a:r>
          </a:p>
        </p:txBody>
      </p:sp>
    </p:spTree>
    <p:extLst>
      <p:ext uri="{BB962C8B-B14F-4D97-AF65-F5344CB8AC3E}">
        <p14:creationId xmlns:p14="http://schemas.microsoft.com/office/powerpoint/2010/main" val="3792284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p:cNvGraphicFramePr>
          <p:nvPr>
            <p:extLst>
              <p:ext uri="{D42A27DB-BD31-4B8C-83A1-F6EECF244321}">
                <p14:modId xmlns:p14="http://schemas.microsoft.com/office/powerpoint/2010/main" val="342897727"/>
              </p:ext>
            </p:extLst>
          </p:nvPr>
        </p:nvGraphicFramePr>
        <p:xfrm>
          <a:off x="354085" y="1899320"/>
          <a:ext cx="11483830" cy="3927102"/>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48973513"/>
                    </a:ext>
                  </a:extLst>
                </a:gridCol>
                <a:gridCol w="3108960">
                  <a:extLst>
                    <a:ext uri="{9D8B030D-6E8A-4147-A177-3AD203B41FA5}">
                      <a16:colId xmlns:a16="http://schemas.microsoft.com/office/drawing/2014/main" val="2775102314"/>
                    </a:ext>
                  </a:extLst>
                </a:gridCol>
                <a:gridCol w="900000">
                  <a:extLst>
                    <a:ext uri="{9D8B030D-6E8A-4147-A177-3AD203B41FA5}">
                      <a16:colId xmlns:a16="http://schemas.microsoft.com/office/drawing/2014/main" val="2063340645"/>
                    </a:ext>
                  </a:extLst>
                </a:gridCol>
                <a:gridCol w="900000">
                  <a:extLst>
                    <a:ext uri="{9D8B030D-6E8A-4147-A177-3AD203B41FA5}">
                      <a16:colId xmlns:a16="http://schemas.microsoft.com/office/drawing/2014/main" val="1149418214"/>
                    </a:ext>
                  </a:extLst>
                </a:gridCol>
                <a:gridCol w="720000">
                  <a:extLst>
                    <a:ext uri="{9D8B030D-6E8A-4147-A177-3AD203B41FA5}">
                      <a16:colId xmlns:a16="http://schemas.microsoft.com/office/drawing/2014/main" val="3028703937"/>
                    </a:ext>
                  </a:extLst>
                </a:gridCol>
                <a:gridCol w="3334870">
                  <a:extLst>
                    <a:ext uri="{9D8B030D-6E8A-4147-A177-3AD203B41FA5}">
                      <a16:colId xmlns:a16="http://schemas.microsoft.com/office/drawing/2014/main" val="1859025906"/>
                    </a:ext>
                  </a:extLst>
                </a:gridCol>
                <a:gridCol w="900000">
                  <a:extLst>
                    <a:ext uri="{9D8B030D-6E8A-4147-A177-3AD203B41FA5}">
                      <a16:colId xmlns:a16="http://schemas.microsoft.com/office/drawing/2014/main" val="3979149899"/>
                    </a:ext>
                  </a:extLst>
                </a:gridCol>
                <a:gridCol w="900000">
                  <a:extLst>
                    <a:ext uri="{9D8B030D-6E8A-4147-A177-3AD203B41FA5}">
                      <a16:colId xmlns:a16="http://schemas.microsoft.com/office/drawing/2014/main" val="4000977675"/>
                    </a:ext>
                  </a:extLst>
                </a:gridCol>
              </a:tblGrid>
              <a:tr h="911595">
                <a:tc gridSpan="8">
                  <a:txBody>
                    <a:bodyPr/>
                    <a:lstStyle/>
                    <a:p>
                      <a:r>
                        <a:rPr lang="en-GB" sz="2400" b="0" baseline="0" dirty="0">
                          <a:solidFill>
                            <a:srgbClr val="002060"/>
                          </a:solidFill>
                          <a:latin typeface="Century Gothic" panose="020B0502020202020204" pitchFamily="34" charset="0"/>
                        </a:rPr>
                        <a:t>Later, </a:t>
                      </a:r>
                      <a:r>
                        <a:rPr lang="en-GB" sz="2400" b="0" baseline="0" dirty="0" err="1">
                          <a:solidFill>
                            <a:srgbClr val="002060"/>
                          </a:solidFill>
                          <a:latin typeface="Century Gothic" panose="020B0502020202020204" pitchFamily="34" charset="0"/>
                        </a:rPr>
                        <a:t>Léa</a:t>
                      </a:r>
                      <a:r>
                        <a:rPr lang="en-GB" sz="2400" b="0" baseline="0" dirty="0">
                          <a:solidFill>
                            <a:srgbClr val="002060"/>
                          </a:solidFill>
                          <a:latin typeface="Century Gothic" panose="020B0502020202020204" pitchFamily="34" charset="0"/>
                        </a:rPr>
                        <a:t> calls Amir to ask him some questions.</a:t>
                      </a:r>
                    </a:p>
                    <a:p>
                      <a:r>
                        <a:rPr lang="en-GB" sz="2400" b="0" baseline="0" dirty="0">
                          <a:solidFill>
                            <a:srgbClr val="002060"/>
                          </a:solidFill>
                          <a:latin typeface="Century Gothic" panose="020B0502020202020204" pitchFamily="34" charset="0"/>
                        </a:rPr>
                        <a:t>Is she asking if he </a:t>
                      </a:r>
                      <a:r>
                        <a:rPr lang="en-GB" sz="2400" b="1" baseline="0" dirty="0">
                          <a:solidFill>
                            <a:srgbClr val="002060"/>
                          </a:solidFill>
                          <a:latin typeface="Century Gothic" panose="020B0502020202020204" pitchFamily="34" charset="0"/>
                        </a:rPr>
                        <a:t>does it</a:t>
                      </a:r>
                      <a:r>
                        <a:rPr lang="en-GB" sz="2400" b="0" baseline="0" dirty="0">
                          <a:solidFill>
                            <a:srgbClr val="002060"/>
                          </a:solidFill>
                          <a:latin typeface="Century Gothic" panose="020B0502020202020204" pitchFamily="34" charset="0"/>
                        </a:rPr>
                        <a:t>, or if he </a:t>
                      </a:r>
                      <a:r>
                        <a:rPr lang="en-GB" sz="2400" b="1" baseline="0" dirty="0">
                          <a:solidFill>
                            <a:srgbClr val="002060"/>
                          </a:solidFill>
                          <a:latin typeface="Century Gothic" panose="020B0502020202020204" pitchFamily="34" charset="0"/>
                        </a:rPr>
                        <a:t>likes doing it</a:t>
                      </a:r>
                      <a:r>
                        <a:rPr lang="en-GB" sz="2400" b="0" baseline="0" dirty="0">
                          <a:solidFill>
                            <a:srgbClr val="002060"/>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61482725"/>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rgbClr val="002060"/>
                          </a:solidFill>
                          <a:latin typeface="Century Gothic" panose="020B0502020202020204" pitchFamily="34" charset="0"/>
                        </a:rPr>
                        <a:t>does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rgbClr val="002060"/>
                          </a:solidFill>
                          <a:latin typeface="Century Gothic" panose="020B0502020202020204" pitchFamily="34" charset="0"/>
                        </a:rPr>
                        <a:t>likes doing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rgbClr val="002060"/>
                          </a:solidFill>
                          <a:latin typeface="Century Gothic" panose="020B0502020202020204" pitchFamily="34" charset="0"/>
                        </a:rPr>
                        <a:t>does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b="1" dirty="0">
                          <a:solidFill>
                            <a:srgbClr val="002060"/>
                          </a:solidFill>
                          <a:latin typeface="Century Gothic" panose="020B0502020202020204" pitchFamily="34" charset="0"/>
                        </a:rPr>
                        <a:t>likes doing 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764126"/>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3655" y="4546747"/>
            <a:ext cx="498794" cy="519576"/>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8232" y="5271928"/>
            <a:ext cx="498794" cy="519576"/>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8813" y="5246044"/>
            <a:ext cx="498794" cy="519576"/>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8954" y="3848050"/>
            <a:ext cx="498794" cy="519576"/>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8813" y="4599462"/>
            <a:ext cx="498794" cy="519576"/>
          </a:xfrm>
          <a:prstGeom prst="rect">
            <a:avLst/>
          </a:prstGeom>
        </p:spPr>
      </p:pic>
      <p:sp>
        <p:nvSpPr>
          <p:cNvPr id="3" name="Title 2">
            <a:extLst>
              <a:ext uri="{FF2B5EF4-FFF2-40B4-BE49-F238E27FC236}">
                <a16:creationId xmlns:a16="http://schemas.microsoft.com/office/drawing/2014/main" id="{17AFBAB2-A800-1643-BDDD-F4A4DB294CAF}"/>
              </a:ext>
            </a:extLst>
          </p:cNvPr>
          <p:cNvSpPr>
            <a:spLocks noGrp="1"/>
          </p:cNvSpPr>
          <p:nvPr>
            <p:ph type="title"/>
          </p:nvPr>
        </p:nvSpPr>
        <p:spPr>
          <a:xfrm>
            <a:off x="-1" y="213557"/>
            <a:ext cx="5533698" cy="647577"/>
          </a:xfrm>
        </p:spPr>
        <p:txBody>
          <a:bodyPr>
            <a:normAutofit/>
          </a:bodyPr>
          <a:lstStyle/>
          <a:p>
            <a:r>
              <a:rPr lang="en-GB" sz="2400" b="1" dirty="0" err="1">
                <a:solidFill>
                  <a:prstClr val="white"/>
                </a:solidFill>
              </a:rPr>
              <a:t>Léa</a:t>
            </a:r>
            <a:r>
              <a:rPr lang="en-GB" sz="2400" b="1" dirty="0">
                <a:solidFill>
                  <a:prstClr val="white"/>
                </a:solidFill>
              </a:rPr>
              <a:t> a </a:t>
            </a:r>
            <a:r>
              <a:rPr lang="en-GB" sz="2400" b="1" dirty="0" err="1">
                <a:solidFill>
                  <a:prstClr val="white"/>
                </a:solidFill>
              </a:rPr>
              <a:t>une</a:t>
            </a:r>
            <a:r>
              <a:rPr lang="en-GB" sz="2400" b="1" dirty="0">
                <a:solidFill>
                  <a:prstClr val="white"/>
                </a:solidFill>
              </a:rPr>
              <a:t> </a:t>
            </a:r>
            <a:r>
              <a:rPr lang="en-GB" sz="2400" b="1" dirty="0" err="1">
                <a:solidFill>
                  <a:prstClr val="white"/>
                </a:solidFill>
              </a:rPr>
              <a:t>liste</a:t>
            </a:r>
            <a:r>
              <a:rPr lang="en-GB" sz="2400" b="1" dirty="0">
                <a:solidFill>
                  <a:prstClr val="white"/>
                </a:solidFill>
              </a:rPr>
              <a:t> de questions !</a:t>
            </a:r>
            <a:endParaRPr lang="en-US" sz="2400" dirty="0"/>
          </a:p>
        </p:txBody>
      </p:sp>
      <p:pic>
        <p:nvPicPr>
          <p:cNvPr id="28" name="Picture 27">
            <a:extLst>
              <a:ext uri="{FF2B5EF4-FFF2-40B4-BE49-F238E27FC236}">
                <a16:creationId xmlns:a16="http://schemas.microsoft.com/office/drawing/2014/main" id="{A8FC4A28-DB54-4D70-8043-7AF4EF729E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3201" y="3870434"/>
            <a:ext cx="498794" cy="519576"/>
          </a:xfrm>
          <a:prstGeom prst="rect">
            <a:avLst/>
          </a:prstGeom>
        </p:spPr>
      </p:pic>
      <p:pic>
        <p:nvPicPr>
          <p:cNvPr id="26" name="Picture 10" descr="Zig Zag Clip Art">
            <a:extLst>
              <a:ext uri="{FF2B5EF4-FFF2-40B4-BE49-F238E27FC236}">
                <a16:creationId xmlns:a16="http://schemas.microsoft.com/office/drawing/2014/main" id="{926860F2-CF74-48C2-86A0-8D91F6449AB8}"/>
              </a:ext>
            </a:extLst>
          </p:cNvPr>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8299386">
            <a:off x="9738666" y="2219135"/>
            <a:ext cx="1080000" cy="192098"/>
          </a:xfrm>
          <a:prstGeom prst="rect">
            <a:avLst/>
          </a:prstGeom>
          <a:noFill/>
          <a:extLst>
            <a:ext uri="{909E8E84-426E-40DD-AFC4-6F175D3DCCD1}">
              <a14:hiddenFill xmlns:a14="http://schemas.microsoft.com/office/drawing/2010/main">
                <a:solidFill>
                  <a:srgbClr val="FFFFFF"/>
                </a:solidFill>
              </a14:hiddenFill>
            </a:ext>
          </a:extLst>
        </p:spPr>
      </p:pic>
      <p:sp>
        <p:nvSpPr>
          <p:cNvPr id="44" name="Action Button: Custom 16">
            <a:hlinkClick r:id="" action="ppaction://noaction" highlightClick="1">
              <a:snd r:embed="rId5" name="74.1.wav"/>
            </a:hlinkClick>
            <a:extLst>
              <a:ext uri="{FF2B5EF4-FFF2-40B4-BE49-F238E27FC236}">
                <a16:creationId xmlns:a16="http://schemas.microsoft.com/office/drawing/2014/main" id="{8568A7D5-C2A3-4928-8D09-CD3A0F038B3A}"/>
              </a:ext>
            </a:extLst>
          </p:cNvPr>
          <p:cNvSpPr/>
          <p:nvPr/>
        </p:nvSpPr>
        <p:spPr>
          <a:xfrm>
            <a:off x="441039" y="3837838"/>
            <a:ext cx="540000" cy="540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1 </a:t>
            </a:r>
          </a:p>
        </p:txBody>
      </p:sp>
      <p:sp>
        <p:nvSpPr>
          <p:cNvPr id="45" name="Action Button: Custom 16">
            <a:hlinkClick r:id="" action="ppaction://noaction" highlightClick="1">
              <a:snd r:embed="rId6" name="74.2.wav"/>
            </a:hlinkClick>
            <a:extLst>
              <a:ext uri="{FF2B5EF4-FFF2-40B4-BE49-F238E27FC236}">
                <a16:creationId xmlns:a16="http://schemas.microsoft.com/office/drawing/2014/main" id="{CE19FD40-42DD-4F9D-BF2A-50CF29535A41}"/>
              </a:ext>
            </a:extLst>
          </p:cNvPr>
          <p:cNvSpPr/>
          <p:nvPr/>
        </p:nvSpPr>
        <p:spPr>
          <a:xfrm>
            <a:off x="441039" y="4517710"/>
            <a:ext cx="540000" cy="540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2</a:t>
            </a:r>
          </a:p>
        </p:txBody>
      </p:sp>
      <p:sp>
        <p:nvSpPr>
          <p:cNvPr id="46" name="Action Button: Custom 16">
            <a:hlinkClick r:id="" action="ppaction://noaction" highlightClick="1">
              <a:snd r:embed="rId7" name="74.4.wav"/>
            </a:hlinkClick>
            <a:extLst>
              <a:ext uri="{FF2B5EF4-FFF2-40B4-BE49-F238E27FC236}">
                <a16:creationId xmlns:a16="http://schemas.microsoft.com/office/drawing/2014/main" id="{9434E0FC-14F2-4E19-8867-126D43AAC1C9}"/>
              </a:ext>
            </a:extLst>
          </p:cNvPr>
          <p:cNvSpPr/>
          <p:nvPr/>
        </p:nvSpPr>
        <p:spPr>
          <a:xfrm>
            <a:off x="6096000" y="3860796"/>
            <a:ext cx="540000" cy="540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4</a:t>
            </a:r>
          </a:p>
        </p:txBody>
      </p:sp>
      <p:sp>
        <p:nvSpPr>
          <p:cNvPr id="47" name="Action Button: Custom 16">
            <a:hlinkClick r:id="" action="ppaction://noaction" highlightClick="1">
              <a:snd r:embed="rId8" name="74.3.wav"/>
            </a:hlinkClick>
            <a:extLst>
              <a:ext uri="{FF2B5EF4-FFF2-40B4-BE49-F238E27FC236}">
                <a16:creationId xmlns:a16="http://schemas.microsoft.com/office/drawing/2014/main" id="{93ECA331-B47C-4332-849C-422C86048B50}"/>
              </a:ext>
            </a:extLst>
          </p:cNvPr>
          <p:cNvSpPr/>
          <p:nvPr/>
        </p:nvSpPr>
        <p:spPr>
          <a:xfrm>
            <a:off x="441039" y="5197582"/>
            <a:ext cx="540000" cy="540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3</a:t>
            </a:r>
          </a:p>
        </p:txBody>
      </p:sp>
      <p:sp>
        <p:nvSpPr>
          <p:cNvPr id="48" name="Action Button: Custom 16">
            <a:hlinkClick r:id="" action="ppaction://noaction" highlightClick="1">
              <a:snd r:embed="rId9" name="74.5.wav"/>
            </a:hlinkClick>
            <a:extLst>
              <a:ext uri="{FF2B5EF4-FFF2-40B4-BE49-F238E27FC236}">
                <a16:creationId xmlns:a16="http://schemas.microsoft.com/office/drawing/2014/main" id="{FA6F9E99-F200-4260-804F-8E36B6CD702C}"/>
              </a:ext>
            </a:extLst>
          </p:cNvPr>
          <p:cNvSpPr/>
          <p:nvPr/>
        </p:nvSpPr>
        <p:spPr>
          <a:xfrm>
            <a:off x="6096000" y="4540713"/>
            <a:ext cx="540000" cy="540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5 </a:t>
            </a:r>
          </a:p>
        </p:txBody>
      </p:sp>
      <p:sp>
        <p:nvSpPr>
          <p:cNvPr id="49" name="Action Button: Custom 16">
            <a:hlinkClick r:id="" action="ppaction://noaction" highlightClick="1">
              <a:snd r:embed="rId10" name="74.6.wav"/>
            </a:hlinkClick>
            <a:extLst>
              <a:ext uri="{FF2B5EF4-FFF2-40B4-BE49-F238E27FC236}">
                <a16:creationId xmlns:a16="http://schemas.microsoft.com/office/drawing/2014/main" id="{1125352F-14F4-4F6D-B335-9B8EC915E7CE}"/>
              </a:ext>
            </a:extLst>
          </p:cNvPr>
          <p:cNvSpPr/>
          <p:nvPr/>
        </p:nvSpPr>
        <p:spPr>
          <a:xfrm>
            <a:off x="6096000" y="5217181"/>
            <a:ext cx="540000" cy="540000"/>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latin typeface="Century Gothic" panose="020B0502020202020204" pitchFamily="34" charset="0"/>
              </a:rPr>
              <a:t>6</a:t>
            </a:r>
          </a:p>
        </p:txBody>
      </p:sp>
      <p:sp>
        <p:nvSpPr>
          <p:cNvPr id="5" name="TextBox 4">
            <a:extLst>
              <a:ext uri="{FF2B5EF4-FFF2-40B4-BE49-F238E27FC236}">
                <a16:creationId xmlns:a16="http://schemas.microsoft.com/office/drawing/2014/main" id="{26CD7000-04A2-47AD-AB48-966D2595A684}"/>
              </a:ext>
            </a:extLst>
          </p:cNvPr>
          <p:cNvSpPr txBox="1"/>
          <p:nvPr/>
        </p:nvSpPr>
        <p:spPr>
          <a:xfrm>
            <a:off x="1067993" y="3814464"/>
            <a:ext cx="3103957" cy="707886"/>
          </a:xfrm>
          <a:prstGeom prst="rect">
            <a:avLst/>
          </a:prstGeom>
          <a:noFill/>
        </p:spPr>
        <p:txBody>
          <a:bodyPr wrap="square" rtlCol="0">
            <a:spAutoFit/>
          </a:bodyPr>
          <a:lstStyle/>
          <a:p>
            <a:r>
              <a:rPr lang="en-GB" sz="2000" dirty="0">
                <a:solidFill>
                  <a:srgbClr val="105076"/>
                </a:solidFill>
                <a:latin typeface="Century Gothic" panose="020B0502020202020204" pitchFamily="34" charset="0"/>
              </a:rPr>
              <a:t>Tu </a:t>
            </a:r>
            <a:r>
              <a:rPr lang="en-GB" sz="2000" dirty="0" err="1">
                <a:solidFill>
                  <a:srgbClr val="105076"/>
                </a:solidFill>
                <a:latin typeface="Century Gothic" panose="020B0502020202020204" pitchFamily="34" charset="0"/>
              </a:rPr>
              <a:t>aimes</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parler</a:t>
            </a:r>
            <a:r>
              <a:rPr lang="en-GB" sz="2000" dirty="0">
                <a:solidFill>
                  <a:srgbClr val="105076"/>
                </a:solidFill>
                <a:latin typeface="Century Gothic" panose="020B0502020202020204" pitchFamily="34" charset="0"/>
              </a:rPr>
              <a:t> avec Jacques ?</a:t>
            </a:r>
          </a:p>
        </p:txBody>
      </p:sp>
      <p:sp>
        <p:nvSpPr>
          <p:cNvPr id="52" name="TextBox 51">
            <a:extLst>
              <a:ext uri="{FF2B5EF4-FFF2-40B4-BE49-F238E27FC236}">
                <a16:creationId xmlns:a16="http://schemas.microsoft.com/office/drawing/2014/main" id="{C5FCE781-9AE3-4902-B064-9C3C240DB118}"/>
              </a:ext>
            </a:extLst>
          </p:cNvPr>
          <p:cNvSpPr txBox="1"/>
          <p:nvPr/>
        </p:nvSpPr>
        <p:spPr>
          <a:xfrm>
            <a:off x="1086861" y="4455343"/>
            <a:ext cx="3103957" cy="707886"/>
          </a:xfrm>
          <a:prstGeom prst="rect">
            <a:avLst/>
          </a:prstGeom>
          <a:noFill/>
        </p:spPr>
        <p:txBody>
          <a:bodyPr wrap="square" rtlCol="0">
            <a:spAutoFit/>
          </a:bodyPr>
          <a:lstStyle/>
          <a:p>
            <a:r>
              <a:rPr lang="en-GB" sz="2000" dirty="0">
                <a:solidFill>
                  <a:srgbClr val="105076"/>
                </a:solidFill>
                <a:latin typeface="Century Gothic" panose="020B0502020202020204" pitchFamily="34" charset="0"/>
              </a:rPr>
              <a:t>Tu </a:t>
            </a:r>
            <a:r>
              <a:rPr lang="en-GB" sz="2000" dirty="0" err="1">
                <a:solidFill>
                  <a:srgbClr val="105076"/>
                </a:solidFill>
                <a:latin typeface="Century Gothic" panose="020B0502020202020204" pitchFamily="34" charset="0"/>
              </a:rPr>
              <a:t>trouves</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Géraldine</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intelligente</a:t>
            </a:r>
            <a:r>
              <a:rPr lang="en-GB" sz="2000" dirty="0">
                <a:solidFill>
                  <a:srgbClr val="105076"/>
                </a:solidFill>
                <a:latin typeface="Century Gothic" panose="020B0502020202020204" pitchFamily="34" charset="0"/>
              </a:rPr>
              <a:t> ?</a:t>
            </a:r>
          </a:p>
        </p:txBody>
      </p:sp>
      <p:sp>
        <p:nvSpPr>
          <p:cNvPr id="53" name="TextBox 52">
            <a:extLst>
              <a:ext uri="{FF2B5EF4-FFF2-40B4-BE49-F238E27FC236}">
                <a16:creationId xmlns:a16="http://schemas.microsoft.com/office/drawing/2014/main" id="{043DE6B9-6C49-4795-9015-C7DC082B9865}"/>
              </a:ext>
            </a:extLst>
          </p:cNvPr>
          <p:cNvSpPr txBox="1"/>
          <p:nvPr/>
        </p:nvSpPr>
        <p:spPr>
          <a:xfrm>
            <a:off x="1086861" y="5256730"/>
            <a:ext cx="3103957" cy="400110"/>
          </a:xfrm>
          <a:prstGeom prst="rect">
            <a:avLst/>
          </a:prstGeom>
          <a:noFill/>
        </p:spPr>
        <p:txBody>
          <a:bodyPr wrap="square" rtlCol="0">
            <a:spAutoFit/>
          </a:bodyPr>
          <a:lstStyle/>
          <a:p>
            <a:r>
              <a:rPr lang="en-GB" sz="2000" dirty="0">
                <a:solidFill>
                  <a:srgbClr val="105076"/>
                </a:solidFill>
                <a:latin typeface="Century Gothic" panose="020B0502020202020204" pitchFamily="34" charset="0"/>
              </a:rPr>
              <a:t>Tu </a:t>
            </a:r>
            <a:r>
              <a:rPr lang="en-GB" sz="2000" dirty="0" err="1">
                <a:solidFill>
                  <a:srgbClr val="105076"/>
                </a:solidFill>
                <a:latin typeface="Century Gothic" panose="020B0502020202020204" pitchFamily="34" charset="0"/>
              </a:rPr>
              <a:t>restes</a:t>
            </a:r>
            <a:r>
              <a:rPr lang="en-GB" sz="2000" dirty="0">
                <a:solidFill>
                  <a:srgbClr val="105076"/>
                </a:solidFill>
                <a:latin typeface="Century Gothic" panose="020B0502020202020204" pitchFamily="34" charset="0"/>
              </a:rPr>
              <a:t> à </a:t>
            </a:r>
            <a:r>
              <a:rPr lang="en-GB" sz="2000" dirty="0" err="1">
                <a:solidFill>
                  <a:srgbClr val="105076"/>
                </a:solidFill>
                <a:latin typeface="Century Gothic" panose="020B0502020202020204" pitchFamily="34" charset="0"/>
              </a:rPr>
              <a:t>l’école</a:t>
            </a:r>
            <a:r>
              <a:rPr lang="en-GB" sz="2000" dirty="0">
                <a:solidFill>
                  <a:srgbClr val="105076"/>
                </a:solidFill>
                <a:latin typeface="Century Gothic" panose="020B0502020202020204" pitchFamily="34" charset="0"/>
              </a:rPr>
              <a:t> ?</a:t>
            </a:r>
          </a:p>
        </p:txBody>
      </p:sp>
      <p:sp>
        <p:nvSpPr>
          <p:cNvPr id="54" name="TextBox 53">
            <a:extLst>
              <a:ext uri="{FF2B5EF4-FFF2-40B4-BE49-F238E27FC236}">
                <a16:creationId xmlns:a16="http://schemas.microsoft.com/office/drawing/2014/main" id="{E5DC7339-30C9-4152-ACF1-B9B7DFEDC181}"/>
              </a:ext>
            </a:extLst>
          </p:cNvPr>
          <p:cNvSpPr txBox="1"/>
          <p:nvPr/>
        </p:nvSpPr>
        <p:spPr>
          <a:xfrm>
            <a:off x="6722954" y="3793036"/>
            <a:ext cx="3103957" cy="707886"/>
          </a:xfrm>
          <a:prstGeom prst="rect">
            <a:avLst/>
          </a:prstGeom>
          <a:noFill/>
        </p:spPr>
        <p:txBody>
          <a:bodyPr wrap="square" rtlCol="0">
            <a:spAutoFit/>
          </a:bodyPr>
          <a:lstStyle/>
          <a:p>
            <a:r>
              <a:rPr lang="en-GB" sz="2000" dirty="0">
                <a:solidFill>
                  <a:srgbClr val="105076"/>
                </a:solidFill>
                <a:latin typeface="Century Gothic" panose="020B0502020202020204" pitchFamily="34" charset="0"/>
              </a:rPr>
              <a:t>Tu </a:t>
            </a:r>
            <a:r>
              <a:rPr lang="en-GB" sz="2000" dirty="0" err="1">
                <a:solidFill>
                  <a:srgbClr val="105076"/>
                </a:solidFill>
                <a:latin typeface="Century Gothic" panose="020B0502020202020204" pitchFamily="34" charset="0"/>
              </a:rPr>
              <a:t>aimes</a:t>
            </a:r>
            <a:r>
              <a:rPr lang="en-GB" sz="2000" dirty="0">
                <a:solidFill>
                  <a:srgbClr val="105076"/>
                </a:solidFill>
                <a:latin typeface="Century Gothic" panose="020B0502020202020204" pitchFamily="34" charset="0"/>
              </a:rPr>
              <a:t> porter un </a:t>
            </a:r>
            <a:r>
              <a:rPr lang="en-GB" sz="2000" dirty="0" err="1">
                <a:solidFill>
                  <a:srgbClr val="105076"/>
                </a:solidFill>
                <a:latin typeface="Century Gothic" panose="020B0502020202020204" pitchFamily="34" charset="0"/>
              </a:rPr>
              <a:t>uniforme</a:t>
            </a:r>
            <a:r>
              <a:rPr lang="en-GB" sz="2000" dirty="0">
                <a:solidFill>
                  <a:srgbClr val="105076"/>
                </a:solidFill>
                <a:latin typeface="Century Gothic" panose="020B0502020202020204" pitchFamily="34" charset="0"/>
              </a:rPr>
              <a:t> ?</a:t>
            </a:r>
          </a:p>
        </p:txBody>
      </p:sp>
      <p:sp>
        <p:nvSpPr>
          <p:cNvPr id="55" name="TextBox 54">
            <a:extLst>
              <a:ext uri="{FF2B5EF4-FFF2-40B4-BE49-F238E27FC236}">
                <a16:creationId xmlns:a16="http://schemas.microsoft.com/office/drawing/2014/main" id="{A728D630-190E-4CE1-A764-7D737A3B8C2C}"/>
              </a:ext>
            </a:extLst>
          </p:cNvPr>
          <p:cNvSpPr txBox="1"/>
          <p:nvPr/>
        </p:nvSpPr>
        <p:spPr>
          <a:xfrm>
            <a:off x="6734596" y="4525593"/>
            <a:ext cx="3393270" cy="707886"/>
          </a:xfrm>
          <a:prstGeom prst="rect">
            <a:avLst/>
          </a:prstGeom>
          <a:noFill/>
        </p:spPr>
        <p:txBody>
          <a:bodyPr wrap="square" rtlCol="0">
            <a:spAutoFit/>
          </a:bodyPr>
          <a:lstStyle/>
          <a:p>
            <a:r>
              <a:rPr lang="en-GB" sz="2000" dirty="0">
                <a:solidFill>
                  <a:srgbClr val="105076"/>
                </a:solidFill>
                <a:latin typeface="Century Gothic" panose="020B0502020202020204" pitchFamily="34" charset="0"/>
              </a:rPr>
              <a:t>Tu </a:t>
            </a:r>
            <a:r>
              <a:rPr lang="en-GB" sz="2000" dirty="0" err="1">
                <a:solidFill>
                  <a:srgbClr val="105076"/>
                </a:solidFill>
                <a:latin typeface="Century Gothic" panose="020B0502020202020204" pitchFamily="34" charset="0"/>
              </a:rPr>
              <a:t>aimes</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écrire</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en</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français</a:t>
            </a:r>
            <a:r>
              <a:rPr lang="en-GB" sz="2000" dirty="0">
                <a:solidFill>
                  <a:srgbClr val="105076"/>
                </a:solidFill>
                <a:latin typeface="Century Gothic" panose="020B0502020202020204" pitchFamily="34" charset="0"/>
              </a:rPr>
              <a:t> ?</a:t>
            </a:r>
          </a:p>
        </p:txBody>
      </p:sp>
      <p:sp>
        <p:nvSpPr>
          <p:cNvPr id="56" name="TextBox 55">
            <a:extLst>
              <a:ext uri="{FF2B5EF4-FFF2-40B4-BE49-F238E27FC236}">
                <a16:creationId xmlns:a16="http://schemas.microsoft.com/office/drawing/2014/main" id="{D45AB095-78F6-4BDC-904B-A003D69C71FC}"/>
              </a:ext>
            </a:extLst>
          </p:cNvPr>
          <p:cNvSpPr txBox="1"/>
          <p:nvPr/>
        </p:nvSpPr>
        <p:spPr>
          <a:xfrm>
            <a:off x="6734596" y="5271928"/>
            <a:ext cx="3353382" cy="400110"/>
          </a:xfrm>
          <a:prstGeom prst="rect">
            <a:avLst/>
          </a:prstGeom>
          <a:noFill/>
        </p:spPr>
        <p:txBody>
          <a:bodyPr wrap="square" rtlCol="0">
            <a:spAutoFit/>
          </a:bodyPr>
          <a:lstStyle/>
          <a:p>
            <a:r>
              <a:rPr lang="en-GB" sz="2000" dirty="0">
                <a:solidFill>
                  <a:srgbClr val="105076"/>
                </a:solidFill>
                <a:latin typeface="Century Gothic" panose="020B0502020202020204" pitchFamily="34" charset="0"/>
              </a:rPr>
              <a:t>Tu </a:t>
            </a:r>
            <a:r>
              <a:rPr lang="en-GB" sz="2000" dirty="0" err="1">
                <a:solidFill>
                  <a:srgbClr val="105076"/>
                </a:solidFill>
                <a:latin typeface="Century Gothic" panose="020B0502020202020204" pitchFamily="34" charset="0"/>
              </a:rPr>
              <a:t>aimes</a:t>
            </a:r>
            <a:r>
              <a:rPr lang="en-GB" sz="2000" dirty="0">
                <a:solidFill>
                  <a:srgbClr val="105076"/>
                </a:solidFill>
                <a:latin typeface="Century Gothic" panose="020B0502020202020204" pitchFamily="34" charset="0"/>
              </a:rPr>
              <a:t> </a:t>
            </a:r>
            <a:r>
              <a:rPr lang="en-GB" sz="2000" dirty="0" err="1">
                <a:solidFill>
                  <a:srgbClr val="105076"/>
                </a:solidFill>
                <a:latin typeface="Century Gothic" panose="020B0502020202020204" pitchFamily="34" charset="0"/>
              </a:rPr>
              <a:t>avoir</a:t>
            </a:r>
            <a:r>
              <a:rPr lang="en-GB" sz="2000" dirty="0">
                <a:solidFill>
                  <a:srgbClr val="105076"/>
                </a:solidFill>
                <a:latin typeface="Century Gothic" panose="020B0502020202020204" pitchFamily="34" charset="0"/>
              </a:rPr>
              <a:t> un </a:t>
            </a:r>
            <a:r>
              <a:rPr lang="en-GB" sz="2000" dirty="0" err="1">
                <a:solidFill>
                  <a:srgbClr val="105076"/>
                </a:solidFill>
                <a:latin typeface="Century Gothic" panose="020B0502020202020204" pitchFamily="34" charset="0"/>
              </a:rPr>
              <a:t>chien</a:t>
            </a:r>
            <a:r>
              <a:rPr lang="en-GB" sz="2000" dirty="0">
                <a:solidFill>
                  <a:srgbClr val="105076"/>
                </a:solidFill>
                <a:latin typeface="Century Gothic" panose="020B0502020202020204" pitchFamily="34" charset="0"/>
              </a:rPr>
              <a:t> ?</a:t>
            </a:r>
          </a:p>
        </p:txBody>
      </p:sp>
      <p:sp>
        <p:nvSpPr>
          <p:cNvPr id="40" name="Rounded Rectangle 46">
            <a:extLst>
              <a:ext uri="{FF2B5EF4-FFF2-40B4-BE49-F238E27FC236}">
                <a16:creationId xmlns:a16="http://schemas.microsoft.com/office/drawing/2014/main" id="{47EFE1DA-4F38-431A-8594-3FE481208CFF}"/>
              </a:ext>
            </a:extLst>
          </p:cNvPr>
          <p:cNvSpPr/>
          <p:nvPr/>
        </p:nvSpPr>
        <p:spPr>
          <a:xfrm>
            <a:off x="10277475" y="249869"/>
            <a:ext cx="1632445" cy="400919"/>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02D5AA15-C57F-4111-87EF-1219FEECD13A}"/>
              </a:ext>
            </a:extLst>
          </p:cNvPr>
          <p:cNvSpPr txBox="1"/>
          <p:nvPr/>
        </p:nvSpPr>
        <p:spPr>
          <a:xfrm>
            <a:off x="186303" y="1001459"/>
            <a:ext cx="5161090" cy="783193"/>
          </a:xfrm>
          <a:prstGeom prst="wedgeRoundRectCallout">
            <a:avLst>
              <a:gd name="adj1" fmla="val 20484"/>
              <a:gd name="adj2" fmla="val 71050"/>
              <a:gd name="adj3" fmla="val 16667"/>
            </a:avLst>
          </a:prstGeom>
          <a:solidFill>
            <a:srgbClr val="0055A4"/>
          </a:solidFill>
          <a:ln>
            <a:solidFill>
              <a:srgbClr val="EF4136"/>
            </a:solidFill>
          </a:ln>
        </p:spPr>
        <p:txBody>
          <a:bodyPr wrap="square" rtlCol="0">
            <a:spAutoFit/>
          </a:bodyPr>
          <a:lstStyle/>
          <a:p>
            <a:pPr algn="ctr"/>
            <a:r>
              <a:rPr lang="en-GB" sz="2000" dirty="0">
                <a:solidFill>
                  <a:schemeClr val="bg1"/>
                </a:solidFill>
                <a:latin typeface="Century Gothic" panose="020B0502020202020204" pitchFamily="34" charset="0"/>
              </a:rPr>
              <a:t>For a ‘do you like’ 2-verb question, just make your voice go up at the end.</a:t>
            </a:r>
          </a:p>
        </p:txBody>
      </p:sp>
      <p:pic>
        <p:nvPicPr>
          <p:cNvPr id="8" name="Picture 7" descr="A cartoon of a person&#10;&#10;Description automatically generated">
            <a:extLst>
              <a:ext uri="{FF2B5EF4-FFF2-40B4-BE49-F238E27FC236}">
                <a16:creationId xmlns:a16="http://schemas.microsoft.com/office/drawing/2014/main" id="{4C10B80D-3CA8-49D2-B5DF-48034BC440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89923" y="1729450"/>
            <a:ext cx="1071480" cy="1071480"/>
          </a:xfrm>
          <a:prstGeom prst="rect">
            <a:avLst/>
          </a:prstGeom>
        </p:spPr>
      </p:pic>
      <p:pic>
        <p:nvPicPr>
          <p:cNvPr id="10" name="Picture 9" descr="A child with a sad face&#10;&#10;Description automatically generated">
            <a:extLst>
              <a:ext uri="{FF2B5EF4-FFF2-40B4-BE49-F238E27FC236}">
                <a16:creationId xmlns:a16="http://schemas.microsoft.com/office/drawing/2014/main" id="{CEA9CCA9-E659-49EA-805B-820F840C20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54397" y="1669984"/>
            <a:ext cx="1130946" cy="1130946"/>
          </a:xfrm>
          <a:prstGeom prst="rect">
            <a:avLst/>
          </a:prstGeom>
        </p:spPr>
      </p:pic>
    </p:spTree>
    <p:extLst>
      <p:ext uri="{BB962C8B-B14F-4D97-AF65-F5344CB8AC3E}">
        <p14:creationId xmlns:p14="http://schemas.microsoft.com/office/powerpoint/2010/main" val="392382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2" grpId="0"/>
      <p:bldP spid="53" grpId="0"/>
      <p:bldP spid="54" grpId="0"/>
      <p:bldP spid="55" grpId="0"/>
      <p:bldP spid="56" grpId="0"/>
      <p:bldP spid="5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037" y="1555677"/>
            <a:ext cx="11697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3" name="TextBox 2"/>
          <p:cNvSpPr txBox="1"/>
          <p:nvPr/>
        </p:nvSpPr>
        <p:spPr>
          <a:xfrm>
            <a:off x="300037" y="1441201"/>
            <a:ext cx="115281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does what? What likes doing what ?</a:t>
            </a: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Describe the situations below to a partner.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3" name="Google Shape;613;p26">
            <a:extLst>
              <a:ext uri="{FF2B5EF4-FFF2-40B4-BE49-F238E27FC236}">
                <a16:creationId xmlns:a16="http://schemas.microsoft.com/office/drawing/2014/main" id="{E81506B0-A3F8-47F6-A818-34153DC67087}"/>
              </a:ext>
            </a:extLst>
          </p:cNvPr>
          <p:cNvSpPr/>
          <p:nvPr/>
        </p:nvSpPr>
        <p:spPr>
          <a:xfrm>
            <a:off x="435311" y="316980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Google Shape;613;p26">
            <a:extLst>
              <a:ext uri="{FF2B5EF4-FFF2-40B4-BE49-F238E27FC236}">
                <a16:creationId xmlns:a16="http://schemas.microsoft.com/office/drawing/2014/main" id="{E81506B0-A3F8-47F6-A818-34153DC67087}"/>
              </a:ext>
            </a:extLst>
          </p:cNvPr>
          <p:cNvSpPr/>
          <p:nvPr/>
        </p:nvSpPr>
        <p:spPr>
          <a:xfrm>
            <a:off x="3321079" y="3169805"/>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p:cNvSpPr txBox="1"/>
          <p:nvPr/>
        </p:nvSpPr>
        <p:spPr>
          <a:xfrm>
            <a:off x="4586420" y="4984621"/>
            <a:ext cx="1141084" cy="43088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pSp>
        <p:nvGrpSpPr>
          <p:cNvPr id="22" name="Group 21"/>
          <p:cNvGrpSpPr/>
          <p:nvPr/>
        </p:nvGrpSpPr>
        <p:grpSpPr>
          <a:xfrm>
            <a:off x="6253839" y="3169805"/>
            <a:ext cx="2217237" cy="2245702"/>
            <a:chOff x="386149" y="2691282"/>
            <a:chExt cx="2217237" cy="2245702"/>
          </a:xfrm>
          <a:effectLst/>
        </p:grpSpPr>
        <p:sp>
          <p:nvSpPr>
            <p:cNvPr id="25" name="Google Shape;613;p26">
              <a:extLst>
                <a:ext uri="{FF2B5EF4-FFF2-40B4-BE49-F238E27FC236}">
                  <a16:creationId xmlns:a16="http://schemas.microsoft.com/office/drawing/2014/main" id="{E81506B0-A3F8-47F6-A818-34153DC67087}"/>
                </a:ext>
              </a:extLst>
            </p:cNvPr>
            <p:cNvSpPr/>
            <p:nvPr/>
          </p:nvSpPr>
          <p:spPr>
            <a:xfrm>
              <a:off x="386149" y="269128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p:cNvSpPr txBox="1"/>
            <p:nvPr/>
          </p:nvSpPr>
          <p:spPr>
            <a:xfrm>
              <a:off x="1671208" y="4506097"/>
              <a:ext cx="93217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pSp>
      <p:grpSp>
        <p:nvGrpSpPr>
          <p:cNvPr id="27" name="Group 26"/>
          <p:cNvGrpSpPr/>
          <p:nvPr/>
        </p:nvGrpSpPr>
        <p:grpSpPr>
          <a:xfrm>
            <a:off x="9139390" y="3169805"/>
            <a:ext cx="1947159" cy="2245703"/>
            <a:chOff x="386149" y="2691282"/>
            <a:chExt cx="1947159" cy="2245703"/>
          </a:xfrm>
          <a:effectLst/>
        </p:grpSpPr>
        <p:sp>
          <p:nvSpPr>
            <p:cNvPr id="29" name="Google Shape;613;p26">
              <a:extLst>
                <a:ext uri="{FF2B5EF4-FFF2-40B4-BE49-F238E27FC236}">
                  <a16:creationId xmlns:a16="http://schemas.microsoft.com/office/drawing/2014/main" id="{E81506B0-A3F8-47F6-A818-34153DC67087}"/>
                </a:ext>
              </a:extLst>
            </p:cNvPr>
            <p:cNvSpPr/>
            <p:nvPr/>
          </p:nvSpPr>
          <p:spPr>
            <a:xfrm>
              <a:off x="386149" y="269128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extBox 29"/>
            <p:cNvSpPr txBox="1"/>
            <p:nvPr/>
          </p:nvSpPr>
          <p:spPr>
            <a:xfrm>
              <a:off x="1514418" y="4506098"/>
              <a:ext cx="81889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p>
          </p:txBody>
        </p:sp>
      </p:grpSp>
      <p:pic>
        <p:nvPicPr>
          <p:cNvPr id="31" name="Picture 2" descr="Mailma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964" y="3169804"/>
            <a:ext cx="1323827" cy="139893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65674" y="4931318"/>
            <a:ext cx="21604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 Say: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“He wears a blue uniform.”</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34" name="Group 33"/>
          <p:cNvGrpSpPr/>
          <p:nvPr/>
        </p:nvGrpSpPr>
        <p:grpSpPr>
          <a:xfrm>
            <a:off x="9745163" y="3099342"/>
            <a:ext cx="2031062" cy="1530267"/>
            <a:chOff x="9745163" y="2906838"/>
            <a:chExt cx="2031062" cy="1530267"/>
          </a:xfrm>
        </p:grpSpPr>
        <p:pic>
          <p:nvPicPr>
            <p:cNvPr id="41" name="Picture 2" descr="Luke Lamborn Reaching Dow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5163" y="2906838"/>
              <a:ext cx="1178720" cy="153026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10666894" y="2972593"/>
              <a:ext cx="1109331" cy="1150321"/>
              <a:chOff x="8387227" y="1463718"/>
              <a:chExt cx="1353326" cy="1500317"/>
            </a:xfrm>
          </p:grpSpPr>
          <p:pic>
            <p:nvPicPr>
              <p:cNvPr id="4118" name="Picture 22" descr="Magnifying Glas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7227" y="1463718"/>
                <a:ext cx="1353326" cy="1500317"/>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Lunanaut Bicycle Sign Symbol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87486">
                <a:off x="9071097" y="1647762"/>
                <a:ext cx="615146" cy="34243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 name="Group 3">
            <a:extLst>
              <a:ext uri="{FF2B5EF4-FFF2-40B4-BE49-F238E27FC236}">
                <a16:creationId xmlns:a16="http://schemas.microsoft.com/office/drawing/2014/main" id="{A401DC70-D56E-40A7-873C-68752B74F7EA}"/>
              </a:ext>
            </a:extLst>
          </p:cNvPr>
          <p:cNvGrpSpPr/>
          <p:nvPr/>
        </p:nvGrpSpPr>
        <p:grpSpPr>
          <a:xfrm>
            <a:off x="8027686" y="2742805"/>
            <a:ext cx="941916" cy="747251"/>
            <a:chOff x="10834309" y="1126262"/>
            <a:chExt cx="941916" cy="747251"/>
          </a:xfrm>
        </p:grpSpPr>
        <p:sp>
          <p:nvSpPr>
            <p:cNvPr id="37" name="Cloud Callout 10">
              <a:extLst>
                <a:ext uri="{FF2B5EF4-FFF2-40B4-BE49-F238E27FC236}">
                  <a16:creationId xmlns:a16="http://schemas.microsoft.com/office/drawing/2014/main" id="{B9619427-D53A-46AA-8C56-D292FA505415}"/>
                </a:ext>
              </a:extLst>
            </p:cNvPr>
            <p:cNvSpPr/>
            <p:nvPr/>
          </p:nvSpPr>
          <p:spPr>
            <a:xfrm>
              <a:off x="10834309" y="1126262"/>
              <a:ext cx="941916" cy="747251"/>
            </a:xfrm>
            <a:prstGeom prst="cloudCallout">
              <a:avLst>
                <a:gd name="adj1" fmla="val -74070"/>
                <a:gd name="adj2" fmla="val 36184"/>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38" name="Picture 16" descr="Heart 5 Clip Art">
              <a:extLst>
                <a:ext uri="{FF2B5EF4-FFF2-40B4-BE49-F238E27FC236}">
                  <a16:creationId xmlns:a16="http://schemas.microsoft.com/office/drawing/2014/main" id="{41CCCE4C-5AE3-42D0-82DC-5561AE88939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48489" y="1339761"/>
              <a:ext cx="344357" cy="320252"/>
            </a:xfrm>
            <a:prstGeom prst="rect">
              <a:avLst/>
            </a:prstGeom>
            <a:noFill/>
            <a:extLst>
              <a:ext uri="{909E8E84-426E-40DD-AFC4-6F175D3DCCD1}">
                <a14:hiddenFill xmlns:a14="http://schemas.microsoft.com/office/drawing/2010/main">
                  <a:solidFill>
                    <a:srgbClr val="FFFFFF"/>
                  </a:solidFill>
                </a14:hiddenFill>
              </a:ext>
            </a:extLst>
          </p:spPr>
        </p:pic>
      </p:grpSp>
      <p:pic>
        <p:nvPicPr>
          <p:cNvPr id="7170" name="Picture 2" descr="cooking gif clip art - Clip Art Library">
            <a:extLst>
              <a:ext uri="{FF2B5EF4-FFF2-40B4-BE49-F238E27FC236}">
                <a16:creationId xmlns:a16="http://schemas.microsoft.com/office/drawing/2014/main" id="{932442C9-75C4-4EA5-9B43-64DE7FCDD1CA}"/>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8789" y="3189609"/>
            <a:ext cx="1273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make a model clipart - Clip Art Library">
            <a:extLst>
              <a:ext uri="{FF2B5EF4-FFF2-40B4-BE49-F238E27FC236}">
                <a16:creationId xmlns:a16="http://schemas.microsoft.com/office/drawing/2014/main" id="{F8E0C9CC-4D3D-4C9D-A440-85BE4151E32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76987" y="3329546"/>
            <a:ext cx="1292000" cy="1440000"/>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502ACA54-8875-406F-AAFF-BB7B0B1CF73F}"/>
              </a:ext>
            </a:extLst>
          </p:cNvPr>
          <p:cNvGrpSpPr/>
          <p:nvPr/>
        </p:nvGrpSpPr>
        <p:grpSpPr>
          <a:xfrm>
            <a:off x="4163130" y="2582678"/>
            <a:ext cx="941916" cy="747251"/>
            <a:chOff x="10834309" y="1126262"/>
            <a:chExt cx="941916" cy="747251"/>
          </a:xfrm>
        </p:grpSpPr>
        <p:sp>
          <p:nvSpPr>
            <p:cNvPr id="43" name="Cloud Callout 10">
              <a:extLst>
                <a:ext uri="{FF2B5EF4-FFF2-40B4-BE49-F238E27FC236}">
                  <a16:creationId xmlns:a16="http://schemas.microsoft.com/office/drawing/2014/main" id="{B8D8A39C-8A3C-4B8E-B7DB-EE01E96EC824}"/>
                </a:ext>
              </a:extLst>
            </p:cNvPr>
            <p:cNvSpPr/>
            <p:nvPr/>
          </p:nvSpPr>
          <p:spPr>
            <a:xfrm>
              <a:off x="10834309" y="1126262"/>
              <a:ext cx="941916" cy="747251"/>
            </a:xfrm>
            <a:prstGeom prst="cloudCallout">
              <a:avLst>
                <a:gd name="adj1" fmla="val 47278"/>
                <a:gd name="adj2" fmla="val 61677"/>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4" name="Picture 16" descr="Heart 5 Clip Art">
              <a:extLst>
                <a:ext uri="{FF2B5EF4-FFF2-40B4-BE49-F238E27FC236}">
                  <a16:creationId xmlns:a16="http://schemas.microsoft.com/office/drawing/2014/main" id="{C6941D19-392D-4E68-B4E9-75786013929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48489" y="1339761"/>
              <a:ext cx="344357" cy="32025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itle 8">
            <a:extLst>
              <a:ext uri="{FF2B5EF4-FFF2-40B4-BE49-F238E27FC236}">
                <a16:creationId xmlns:a16="http://schemas.microsoft.com/office/drawing/2014/main" id="{3AAA8781-D8E7-4155-9856-77F8BE147C7D}"/>
              </a:ext>
            </a:extLst>
          </p:cNvPr>
          <p:cNvSpPr>
            <a:spLocks noGrp="1"/>
          </p:cNvSpPr>
          <p:nvPr>
            <p:ph type="title"/>
          </p:nvPr>
        </p:nvSpPr>
        <p:spPr>
          <a:xfrm>
            <a:off x="0" y="213557"/>
            <a:ext cx="3547241" cy="647577"/>
          </a:xfrm>
        </p:spPr>
        <p:txBody>
          <a:bodyPr>
            <a:normAutofit/>
          </a:bodyPr>
          <a:lstStyle/>
          <a:p>
            <a:r>
              <a:rPr lang="fr-FR" dirty="0"/>
              <a:t>Qui fait quoi ?</a:t>
            </a:r>
          </a:p>
        </p:txBody>
      </p:sp>
      <p:sp>
        <p:nvSpPr>
          <p:cNvPr id="40" name="Rounded Rectangle 46">
            <a:extLst>
              <a:ext uri="{FF2B5EF4-FFF2-40B4-BE49-F238E27FC236}">
                <a16:creationId xmlns:a16="http://schemas.microsoft.com/office/drawing/2014/main" id="{A250450F-0194-4F9D-8CE1-1B5A36BE9A21}"/>
              </a:ext>
            </a:extLst>
          </p:cNvPr>
          <p:cNvSpPr/>
          <p:nvPr/>
        </p:nvSpPr>
        <p:spPr>
          <a:xfrm>
            <a:off x="9817768" y="188929"/>
            <a:ext cx="2092153" cy="46053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9" name="Picture 38">
            <a:extLst>
              <a:ext uri="{FF2B5EF4-FFF2-40B4-BE49-F238E27FC236}">
                <a16:creationId xmlns:a16="http://schemas.microsoft.com/office/drawing/2014/main" id="{4A972800-685A-4371-BC6D-01874A449114}"/>
              </a:ext>
            </a:extLst>
          </p:cNvPr>
          <p:cNvPicPr>
            <a:picLocks noChangeAspect="1"/>
          </p:cNvPicPr>
          <p:nvPr/>
        </p:nvPicPr>
        <p:blipFill>
          <a:blip r:embed="rId10"/>
          <a:stretch>
            <a:fillRect/>
          </a:stretch>
        </p:blipFill>
        <p:spPr>
          <a:xfrm>
            <a:off x="5499116" y="269843"/>
            <a:ext cx="1975275" cy="1329043"/>
          </a:xfrm>
          <a:prstGeom prst="rect">
            <a:avLst/>
          </a:prstGeom>
        </p:spPr>
      </p:pic>
      <p:pic>
        <p:nvPicPr>
          <p:cNvPr id="45" name="Picture 44" descr="A blue and white person with a letter&#10;&#10;Description automatically generated">
            <a:extLst>
              <a:ext uri="{FF2B5EF4-FFF2-40B4-BE49-F238E27FC236}">
                <a16:creationId xmlns:a16="http://schemas.microsoft.com/office/drawing/2014/main" id="{CB17D753-6D9A-4D32-BE67-01DD70815D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64187" y="333048"/>
            <a:ext cx="1438116" cy="1507389"/>
          </a:xfrm>
          <a:prstGeom prst="rect">
            <a:avLst/>
          </a:prstGeom>
        </p:spPr>
      </p:pic>
      <p:pic>
        <p:nvPicPr>
          <p:cNvPr id="46" name="Picture 45" descr="A blue and white logo&#10;&#10;Description automatically generated">
            <a:extLst>
              <a:ext uri="{FF2B5EF4-FFF2-40B4-BE49-F238E27FC236}">
                <a16:creationId xmlns:a16="http://schemas.microsoft.com/office/drawing/2014/main" id="{B877120E-1444-4CC8-B352-509A06A62C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57038" y="269843"/>
            <a:ext cx="1435345" cy="1510160"/>
          </a:xfrm>
          <a:prstGeom prst="rect">
            <a:avLst/>
          </a:prstGeom>
        </p:spPr>
      </p:pic>
    </p:spTree>
    <p:extLst>
      <p:ext uri="{BB962C8B-B14F-4D97-AF65-F5344CB8AC3E}">
        <p14:creationId xmlns:p14="http://schemas.microsoft.com/office/powerpoint/2010/main" val="2426955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199" y="201332"/>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9" descr="hous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506" y="1340883"/>
            <a:ext cx="2220784" cy="146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252188" y="4448462"/>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Rectangle 4"/>
          <p:cNvSpPr/>
          <p:nvPr/>
        </p:nvSpPr>
        <p:spPr>
          <a:xfrm>
            <a:off x="5069633" y="5615662"/>
            <a:ext cx="172354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[week]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2" name="Rectangle 1"/>
          <p:cNvSpPr/>
          <p:nvPr/>
        </p:nvSpPr>
        <p:spPr>
          <a:xfrm>
            <a:off x="9110705" y="1373463"/>
            <a:ext cx="20281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3" name="Rectangle 2"/>
          <p:cNvSpPr/>
          <p:nvPr/>
        </p:nvSpPr>
        <p:spPr>
          <a:xfrm>
            <a:off x="9423290" y="4418767"/>
            <a:ext cx="171553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do]</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23693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ai vrai.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ai mais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5" name="ai mais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 rais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i rais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ai mauvai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7" name="ai mauvai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ai semain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8" name="ai semain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ai fai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ai fa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6" grpId="0"/>
      <p:bldP spid="12" grpId="0"/>
      <p:bldP spid="11" grpId="0"/>
      <p:bldP spid="4" grpId="0"/>
      <p:bldP spid="10" grpId="0"/>
      <p:bldP spid="5" grpId="0"/>
      <p:bldP spid="8" grpId="0"/>
      <p:bldP spid="2" grpId="0"/>
      <p:bldP spid="9"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037" y="1483488"/>
            <a:ext cx="11697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3" name="TextBox 2"/>
          <p:cNvSpPr txBox="1"/>
          <p:nvPr/>
        </p:nvSpPr>
        <p:spPr>
          <a:xfrm>
            <a:off x="300037" y="1369012"/>
            <a:ext cx="115281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Task 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does what? Who likes doing what? Write what you hear.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3" name="Google Shape;613;p26">
            <a:extLst>
              <a:ext uri="{FF2B5EF4-FFF2-40B4-BE49-F238E27FC236}">
                <a16:creationId xmlns:a16="http://schemas.microsoft.com/office/drawing/2014/main" id="{E81506B0-A3F8-47F6-A818-34153DC67087}"/>
              </a:ext>
            </a:extLst>
          </p:cNvPr>
          <p:cNvSpPr/>
          <p:nvPr/>
        </p:nvSpPr>
        <p:spPr>
          <a:xfrm>
            <a:off x="435309" y="2759256"/>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Google Shape;613;p26">
            <a:extLst>
              <a:ext uri="{FF2B5EF4-FFF2-40B4-BE49-F238E27FC236}">
                <a16:creationId xmlns:a16="http://schemas.microsoft.com/office/drawing/2014/main" id="{E81506B0-A3F8-47F6-A818-34153DC67087}"/>
              </a:ext>
            </a:extLst>
          </p:cNvPr>
          <p:cNvSpPr/>
          <p:nvPr/>
        </p:nvSpPr>
        <p:spPr>
          <a:xfrm>
            <a:off x="435308" y="3657091"/>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Google Shape;613;p26">
            <a:extLst>
              <a:ext uri="{FF2B5EF4-FFF2-40B4-BE49-F238E27FC236}">
                <a16:creationId xmlns:a16="http://schemas.microsoft.com/office/drawing/2014/main" id="{E81506B0-A3F8-47F6-A818-34153DC67087}"/>
              </a:ext>
            </a:extLst>
          </p:cNvPr>
          <p:cNvSpPr/>
          <p:nvPr/>
        </p:nvSpPr>
        <p:spPr>
          <a:xfrm>
            <a:off x="439038" y="459794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Google Shape;613;p26">
            <a:extLst>
              <a:ext uri="{FF2B5EF4-FFF2-40B4-BE49-F238E27FC236}">
                <a16:creationId xmlns:a16="http://schemas.microsoft.com/office/drawing/2014/main" id="{E81506B0-A3F8-47F6-A818-34153DC67087}"/>
              </a:ext>
            </a:extLst>
          </p:cNvPr>
          <p:cNvSpPr/>
          <p:nvPr/>
        </p:nvSpPr>
        <p:spPr>
          <a:xfrm>
            <a:off x="435308" y="5538807"/>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10" name="Straight Connector 9"/>
          <p:cNvCxnSpPr/>
          <p:nvPr/>
        </p:nvCxnSpPr>
        <p:spPr>
          <a:xfrm>
            <a:off x="963561" y="3119388"/>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63560" y="4060247"/>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63560" y="5001106"/>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63559" y="5914377"/>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94734" y="2705629"/>
            <a:ext cx="358784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uniforme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bleu.</a:t>
            </a:r>
          </a:p>
        </p:txBody>
      </p:sp>
      <p:sp>
        <p:nvSpPr>
          <p:cNvPr id="36" name="Rectangle 35"/>
          <p:cNvSpPr/>
          <p:nvPr/>
        </p:nvSpPr>
        <p:spPr>
          <a:xfrm>
            <a:off x="894734" y="3601774"/>
            <a:ext cx="362631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faire le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modèle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7" name="Rectangle 36"/>
          <p:cNvSpPr/>
          <p:nvPr/>
        </p:nvSpPr>
        <p:spPr>
          <a:xfrm>
            <a:off x="894733" y="4542632"/>
            <a:ext cx="345639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aimes faire la cuisine.</a:t>
            </a:r>
          </a:p>
        </p:txBody>
      </p:sp>
      <p:sp>
        <p:nvSpPr>
          <p:cNvPr id="38" name="Rectangle 37"/>
          <p:cNvSpPr/>
          <p:nvPr/>
        </p:nvSpPr>
        <p:spPr>
          <a:xfrm>
            <a:off x="894733" y="5483490"/>
            <a:ext cx="347242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trouve un vélo jaune.</a:t>
            </a:r>
          </a:p>
        </p:txBody>
      </p:sp>
      <p:sp>
        <p:nvSpPr>
          <p:cNvPr id="6" name="Title 5">
            <a:extLst>
              <a:ext uri="{FF2B5EF4-FFF2-40B4-BE49-F238E27FC236}">
                <a16:creationId xmlns:a16="http://schemas.microsoft.com/office/drawing/2014/main" id="{C2C83279-786C-4B50-A338-8562A70CE053}"/>
              </a:ext>
            </a:extLst>
          </p:cNvPr>
          <p:cNvSpPr>
            <a:spLocks noGrp="1"/>
          </p:cNvSpPr>
          <p:nvPr>
            <p:ph type="title"/>
          </p:nvPr>
        </p:nvSpPr>
        <p:spPr>
          <a:xfrm>
            <a:off x="0" y="213557"/>
            <a:ext cx="3105807" cy="647577"/>
          </a:xfrm>
        </p:spPr>
        <p:txBody>
          <a:bodyPr>
            <a:normAutofit/>
          </a:bodyPr>
          <a:lstStyle/>
          <a:p>
            <a:r>
              <a:rPr lang="fr-FR" sz="2800" dirty="0"/>
              <a:t>Qui fait quoi ?</a:t>
            </a:r>
          </a:p>
        </p:txBody>
      </p:sp>
      <p:sp>
        <p:nvSpPr>
          <p:cNvPr id="26" name="Rounded Rectangle 46">
            <a:extLst>
              <a:ext uri="{FF2B5EF4-FFF2-40B4-BE49-F238E27FC236}">
                <a16:creationId xmlns:a16="http://schemas.microsoft.com/office/drawing/2014/main" id="{766200DB-1E30-4907-90F8-2D2F3CA7EE5B}"/>
              </a:ext>
            </a:extLst>
          </p:cNvPr>
          <p:cNvSpPr/>
          <p:nvPr/>
        </p:nvSpPr>
        <p:spPr>
          <a:xfrm>
            <a:off x="9817768" y="188929"/>
            <a:ext cx="2092153" cy="46053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387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037" y="1507551"/>
            <a:ext cx="11697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3" name="TextBox 2"/>
          <p:cNvSpPr txBox="1"/>
          <p:nvPr/>
        </p:nvSpPr>
        <p:spPr>
          <a:xfrm>
            <a:off x="300037" y="1393075"/>
            <a:ext cx="115281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Task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does what? Describe the situations below to a partner.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9" name="Group 8"/>
          <p:cNvGrpSpPr/>
          <p:nvPr/>
        </p:nvGrpSpPr>
        <p:grpSpPr>
          <a:xfrm>
            <a:off x="435311" y="3121679"/>
            <a:ext cx="1738117" cy="2171526"/>
            <a:chOff x="386149" y="2691282"/>
            <a:chExt cx="1738117" cy="2171526"/>
          </a:xfrm>
        </p:grpSpPr>
        <p:sp>
          <p:nvSpPr>
            <p:cNvPr id="13" name="Google Shape;613;p26">
              <a:extLst>
                <a:ext uri="{FF2B5EF4-FFF2-40B4-BE49-F238E27FC236}">
                  <a16:creationId xmlns:a16="http://schemas.microsoft.com/office/drawing/2014/main" id="{E81506B0-A3F8-47F6-A818-34153DC67087}"/>
                </a:ext>
              </a:extLst>
            </p:cNvPr>
            <p:cNvSpPr/>
            <p:nvPr/>
          </p:nvSpPr>
          <p:spPr>
            <a:xfrm>
              <a:off x="386149" y="269128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469598" y="4431921"/>
              <a:ext cx="65466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il</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grpSp>
      <p:grpSp>
        <p:nvGrpSpPr>
          <p:cNvPr id="16" name="Group 15"/>
          <p:cNvGrpSpPr/>
          <p:nvPr/>
        </p:nvGrpSpPr>
        <p:grpSpPr>
          <a:xfrm>
            <a:off x="3321079" y="3121679"/>
            <a:ext cx="1939178" cy="2234988"/>
            <a:chOff x="386149" y="2691282"/>
            <a:chExt cx="1939178" cy="2234988"/>
          </a:xfrm>
        </p:grpSpPr>
        <p:sp>
          <p:nvSpPr>
            <p:cNvPr id="19" name="Google Shape;613;p26">
              <a:extLst>
                <a:ext uri="{FF2B5EF4-FFF2-40B4-BE49-F238E27FC236}">
                  <a16:creationId xmlns:a16="http://schemas.microsoft.com/office/drawing/2014/main" id="{E81506B0-A3F8-47F6-A818-34153DC67087}"/>
                </a:ext>
              </a:extLst>
            </p:cNvPr>
            <p:cNvSpPr/>
            <p:nvPr/>
          </p:nvSpPr>
          <p:spPr>
            <a:xfrm>
              <a:off x="386149" y="269128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p:cNvSpPr txBox="1"/>
            <p:nvPr/>
          </p:nvSpPr>
          <p:spPr>
            <a:xfrm>
              <a:off x="1469380" y="4495383"/>
              <a:ext cx="85594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je …</a:t>
              </a:r>
            </a:p>
          </p:txBody>
        </p:sp>
      </p:grpSp>
      <p:grpSp>
        <p:nvGrpSpPr>
          <p:cNvPr id="22" name="Group 21"/>
          <p:cNvGrpSpPr/>
          <p:nvPr/>
        </p:nvGrpSpPr>
        <p:grpSpPr>
          <a:xfrm>
            <a:off x="6253839" y="3121679"/>
            <a:ext cx="2093748" cy="2245704"/>
            <a:chOff x="386149" y="2691282"/>
            <a:chExt cx="2093748" cy="2245704"/>
          </a:xfrm>
        </p:grpSpPr>
        <p:sp>
          <p:nvSpPr>
            <p:cNvPr id="25" name="Google Shape;613;p26">
              <a:extLst>
                <a:ext uri="{FF2B5EF4-FFF2-40B4-BE49-F238E27FC236}">
                  <a16:creationId xmlns:a16="http://schemas.microsoft.com/office/drawing/2014/main" id="{E81506B0-A3F8-47F6-A818-34153DC67087}"/>
                </a:ext>
              </a:extLst>
            </p:cNvPr>
            <p:cNvSpPr/>
            <p:nvPr/>
          </p:nvSpPr>
          <p:spPr>
            <a:xfrm>
              <a:off x="386149" y="269128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p:cNvSpPr txBox="1"/>
            <p:nvPr/>
          </p:nvSpPr>
          <p:spPr>
            <a:xfrm>
              <a:off x="1388516" y="4506099"/>
              <a:ext cx="109138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elle</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grpSp>
      <p:grpSp>
        <p:nvGrpSpPr>
          <p:cNvPr id="27" name="Group 26"/>
          <p:cNvGrpSpPr/>
          <p:nvPr/>
        </p:nvGrpSpPr>
        <p:grpSpPr>
          <a:xfrm>
            <a:off x="9139390" y="3121679"/>
            <a:ext cx="1810179" cy="2245704"/>
            <a:chOff x="386149" y="2691282"/>
            <a:chExt cx="1810179" cy="2245704"/>
          </a:xfrm>
        </p:grpSpPr>
        <p:sp>
          <p:nvSpPr>
            <p:cNvPr id="29" name="Google Shape;613;p26">
              <a:extLst>
                <a:ext uri="{FF2B5EF4-FFF2-40B4-BE49-F238E27FC236}">
                  <a16:creationId xmlns:a16="http://schemas.microsoft.com/office/drawing/2014/main" id="{E81506B0-A3F8-47F6-A818-34153DC67087}"/>
                </a:ext>
              </a:extLst>
            </p:cNvPr>
            <p:cNvSpPr/>
            <p:nvPr/>
          </p:nvSpPr>
          <p:spPr>
            <a:xfrm>
              <a:off x="386149" y="269128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DAA520"/>
            </a:solidFill>
            <a:ln w="12700" cap="flat" cmpd="sng">
              <a:solidFill>
                <a:srgbClr val="115076"/>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extBox 29"/>
            <p:cNvSpPr txBox="1"/>
            <p:nvPr/>
          </p:nvSpPr>
          <p:spPr>
            <a:xfrm>
              <a:off x="1162242" y="4506099"/>
              <a:ext cx="103408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05076"/>
                  </a:solidFill>
                  <a:effectLst/>
                  <a:uLnTx/>
                  <a:uFillTx/>
                  <a:latin typeface="Century Gothic" panose="020B0502020202020204" pitchFamily="34" charset="0"/>
                  <a:ea typeface="+mn-ea"/>
                  <a:cs typeface="+mn-cs"/>
                </a:rPr>
                <a:t>tu</a:t>
              </a:r>
              <a:r>
                <a:rPr kumimoji="0" lang="en-GB" sz="22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 …</a:t>
              </a:r>
            </a:p>
          </p:txBody>
        </p:sp>
      </p:grpSp>
      <p:sp>
        <p:nvSpPr>
          <p:cNvPr id="10" name="TextBox 9"/>
          <p:cNvSpPr txBox="1"/>
          <p:nvPr/>
        </p:nvSpPr>
        <p:spPr>
          <a:xfrm>
            <a:off x="435311" y="5483809"/>
            <a:ext cx="309616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 he likes doing the shopping.</a:t>
            </a:r>
          </a:p>
        </p:txBody>
      </p:sp>
      <p:pic>
        <p:nvPicPr>
          <p:cNvPr id="5124" name="Picture 4" descr="General, Uniform, Army, Military, Sold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0368" y="3048954"/>
            <a:ext cx="1168074" cy="1730481"/>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9797144" y="3120595"/>
            <a:ext cx="2031062" cy="1530267"/>
            <a:chOff x="9745163" y="2906838"/>
            <a:chExt cx="2031062" cy="1530267"/>
          </a:xfrm>
        </p:grpSpPr>
        <p:pic>
          <p:nvPicPr>
            <p:cNvPr id="37" name="Picture 2" descr="Luke Lamborn Reaching Dow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5163" y="2906838"/>
              <a:ext cx="1178720" cy="15302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2" descr="Magnifying Glass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6894" y="2972593"/>
              <a:ext cx="1109331" cy="1150321"/>
            </a:xfrm>
            <a:prstGeom prst="rect">
              <a:avLst/>
            </a:prstGeom>
            <a:noFill/>
            <a:extLst>
              <a:ext uri="{909E8E84-426E-40DD-AFC4-6F175D3DCCD1}">
                <a14:hiddenFill xmlns:a14="http://schemas.microsoft.com/office/drawing/2010/main">
                  <a:solidFill>
                    <a:srgbClr val="FFFFFF"/>
                  </a:solidFill>
                </a14:hiddenFill>
              </a:ext>
            </a:extLst>
          </p:spPr>
        </p:pic>
      </p:grpSp>
      <p:pic>
        <p:nvPicPr>
          <p:cNvPr id="5128" name="Picture 8" descr="Red Sail Boat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53277" y="3252903"/>
            <a:ext cx="400844" cy="37805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man grocery shopping clipart - Clip Art Library">
            <a:extLst>
              <a:ext uri="{FF2B5EF4-FFF2-40B4-BE49-F238E27FC236}">
                <a16:creationId xmlns:a16="http://schemas.microsoft.com/office/drawing/2014/main" id="{93921819-90D8-4A5F-9E00-0376BAB2F0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3983" y="3272440"/>
            <a:ext cx="1350333" cy="144000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A78E7F42-D159-4786-8679-93582C3448E9}"/>
              </a:ext>
            </a:extLst>
          </p:cNvPr>
          <p:cNvGrpSpPr/>
          <p:nvPr/>
        </p:nvGrpSpPr>
        <p:grpSpPr>
          <a:xfrm>
            <a:off x="2122913" y="2694679"/>
            <a:ext cx="941916" cy="747251"/>
            <a:chOff x="10834309" y="1126262"/>
            <a:chExt cx="941916" cy="747251"/>
          </a:xfrm>
        </p:grpSpPr>
        <p:sp>
          <p:nvSpPr>
            <p:cNvPr id="38" name="Cloud Callout 10">
              <a:extLst>
                <a:ext uri="{FF2B5EF4-FFF2-40B4-BE49-F238E27FC236}">
                  <a16:creationId xmlns:a16="http://schemas.microsoft.com/office/drawing/2014/main" id="{8AB78C71-964D-4E22-94DC-DF437543F4F5}"/>
                </a:ext>
              </a:extLst>
            </p:cNvPr>
            <p:cNvSpPr/>
            <p:nvPr/>
          </p:nvSpPr>
          <p:spPr>
            <a:xfrm>
              <a:off x="10834309" y="1126262"/>
              <a:ext cx="941916" cy="747251"/>
            </a:xfrm>
            <a:prstGeom prst="cloudCallout">
              <a:avLst>
                <a:gd name="adj1" fmla="val -74070"/>
                <a:gd name="adj2" fmla="val 36184"/>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0" name="Picture 16" descr="Heart 5 Clip Art">
              <a:extLst>
                <a:ext uri="{FF2B5EF4-FFF2-40B4-BE49-F238E27FC236}">
                  <a16:creationId xmlns:a16="http://schemas.microsoft.com/office/drawing/2014/main" id="{4E516A47-F921-414A-A79E-067B86F173F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48489" y="1339761"/>
              <a:ext cx="344357" cy="320252"/>
            </a:xfrm>
            <a:prstGeom prst="rect">
              <a:avLst/>
            </a:prstGeom>
            <a:noFill/>
            <a:extLst>
              <a:ext uri="{909E8E84-426E-40DD-AFC4-6F175D3DCCD1}">
                <a14:hiddenFill xmlns:a14="http://schemas.microsoft.com/office/drawing/2010/main">
                  <a:solidFill>
                    <a:srgbClr val="FFFFFF"/>
                  </a:solidFill>
                </a14:hiddenFill>
              </a:ext>
            </a:extLst>
          </p:spPr>
        </p:pic>
      </p:grpSp>
      <p:pic>
        <p:nvPicPr>
          <p:cNvPr id="8196" name="Picture 4" descr="mother doing household chores - Clip Art Library">
            <a:extLst>
              <a:ext uri="{FF2B5EF4-FFF2-40B4-BE49-F238E27FC236}">
                <a16:creationId xmlns:a16="http://schemas.microsoft.com/office/drawing/2014/main" id="{86324A4D-6574-4763-8CBE-6B25F199FEA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7608" y="3339435"/>
            <a:ext cx="1681333" cy="1440000"/>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19F3A1F-1007-4C6D-8CF8-FC9B378DD35A}"/>
              </a:ext>
            </a:extLst>
          </p:cNvPr>
          <p:cNvGrpSpPr/>
          <p:nvPr/>
        </p:nvGrpSpPr>
        <p:grpSpPr>
          <a:xfrm>
            <a:off x="5092073" y="2546627"/>
            <a:ext cx="941916" cy="747251"/>
            <a:chOff x="10834309" y="1126262"/>
            <a:chExt cx="941916" cy="747251"/>
          </a:xfrm>
        </p:grpSpPr>
        <p:sp>
          <p:nvSpPr>
            <p:cNvPr id="48" name="Cloud Callout 10">
              <a:extLst>
                <a:ext uri="{FF2B5EF4-FFF2-40B4-BE49-F238E27FC236}">
                  <a16:creationId xmlns:a16="http://schemas.microsoft.com/office/drawing/2014/main" id="{EC85F343-0E5E-4C19-8CF7-E7E60B9206DF}"/>
                </a:ext>
              </a:extLst>
            </p:cNvPr>
            <p:cNvSpPr/>
            <p:nvPr/>
          </p:nvSpPr>
          <p:spPr>
            <a:xfrm>
              <a:off x="10834309" y="1126262"/>
              <a:ext cx="941916" cy="747251"/>
            </a:xfrm>
            <a:prstGeom prst="cloudCallout">
              <a:avLst>
                <a:gd name="adj1" fmla="val -41710"/>
                <a:gd name="adj2" fmla="val 56579"/>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9" name="Picture 16" descr="Heart 5 Clip Art">
              <a:extLst>
                <a:ext uri="{FF2B5EF4-FFF2-40B4-BE49-F238E27FC236}">
                  <a16:creationId xmlns:a16="http://schemas.microsoft.com/office/drawing/2014/main" id="{6FAC83C2-D4B9-43F9-854F-A89806AD081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48489" y="1339761"/>
              <a:ext cx="344357" cy="320252"/>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Title 3">
            <a:extLst>
              <a:ext uri="{FF2B5EF4-FFF2-40B4-BE49-F238E27FC236}">
                <a16:creationId xmlns:a16="http://schemas.microsoft.com/office/drawing/2014/main" id="{B7436F06-D74B-42D9-9BC8-06327E9169C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Regular –ER verbs  </a:t>
            </a:r>
          </a:p>
        </p:txBody>
      </p:sp>
      <p:sp>
        <p:nvSpPr>
          <p:cNvPr id="43" name="Rounded Rectangle 46">
            <a:extLst>
              <a:ext uri="{FF2B5EF4-FFF2-40B4-BE49-F238E27FC236}">
                <a16:creationId xmlns:a16="http://schemas.microsoft.com/office/drawing/2014/main" id="{BA54DFC9-81CD-4B69-99C0-433A92B1506A}"/>
              </a:ext>
            </a:extLst>
          </p:cNvPr>
          <p:cNvSpPr/>
          <p:nvPr/>
        </p:nvSpPr>
        <p:spPr>
          <a:xfrm>
            <a:off x="9817768" y="188929"/>
            <a:ext cx="2092153" cy="46053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4EC4BC0-4F20-4FA8-B4EB-900EE65CE523}"/>
              </a:ext>
            </a:extLst>
          </p:cNvPr>
          <p:cNvSpPr>
            <a:spLocks noGrp="1"/>
          </p:cNvSpPr>
          <p:nvPr>
            <p:ph type="title"/>
          </p:nvPr>
        </p:nvSpPr>
        <p:spPr>
          <a:xfrm>
            <a:off x="0" y="213557"/>
            <a:ext cx="3531476" cy="647577"/>
          </a:xfrm>
        </p:spPr>
        <p:txBody>
          <a:bodyPr/>
          <a:lstStyle/>
          <a:p>
            <a:r>
              <a:rPr lang="fr-FR" dirty="0"/>
              <a:t>Qui fait quoi ?</a:t>
            </a:r>
            <a:endParaRPr lang="en-GB" dirty="0"/>
          </a:p>
        </p:txBody>
      </p:sp>
    </p:spTree>
    <p:extLst>
      <p:ext uri="{BB962C8B-B14F-4D97-AF65-F5344CB8AC3E}">
        <p14:creationId xmlns:p14="http://schemas.microsoft.com/office/powerpoint/2010/main" val="1612318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037" y="1579740"/>
            <a:ext cx="11697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endParaRPr>
          </a:p>
        </p:txBody>
      </p:sp>
      <p:sp>
        <p:nvSpPr>
          <p:cNvPr id="3" name="TextBox 2"/>
          <p:cNvSpPr txBox="1"/>
          <p:nvPr/>
        </p:nvSpPr>
        <p:spPr>
          <a:xfrm>
            <a:off x="300037" y="1465264"/>
            <a:ext cx="115281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Task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does what? Write what you hear.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11" name="Group 10"/>
          <p:cNvGrpSpPr/>
          <p:nvPr/>
        </p:nvGrpSpPr>
        <p:grpSpPr>
          <a:xfrm>
            <a:off x="963560" y="3215640"/>
            <a:ext cx="10628672" cy="2827727"/>
            <a:chOff x="963560" y="2999073"/>
            <a:chExt cx="10628672" cy="2827727"/>
          </a:xfrm>
        </p:grpSpPr>
        <p:cxnSp>
          <p:nvCxnSpPr>
            <p:cNvPr id="10" name="Straight Connector 9"/>
            <p:cNvCxnSpPr/>
            <p:nvPr/>
          </p:nvCxnSpPr>
          <p:spPr>
            <a:xfrm>
              <a:off x="963561" y="2999073"/>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63560" y="3939932"/>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63560" y="4880791"/>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63560" y="5826800"/>
              <a:ext cx="10628671" cy="0"/>
            </a:xfrm>
            <a:prstGeom prst="line">
              <a:avLst/>
            </a:prstGeom>
            <a:ln w="19050">
              <a:solidFill>
                <a:srgbClr val="105076"/>
              </a:solidFill>
            </a:ln>
          </p:spPr>
          <p:style>
            <a:lnRef idx="1">
              <a:schemeClr val="accent1"/>
            </a:lnRef>
            <a:fillRef idx="0">
              <a:schemeClr val="accent1"/>
            </a:fillRef>
            <a:effectRef idx="0">
              <a:schemeClr val="accent1"/>
            </a:effectRef>
            <a:fontRef idx="minor">
              <a:schemeClr val="tx1"/>
            </a:fontRef>
          </p:style>
        </p:cxnSp>
      </p:grpSp>
      <p:sp>
        <p:nvSpPr>
          <p:cNvPr id="18" name="Google Shape;613;p26">
            <a:extLst>
              <a:ext uri="{FF2B5EF4-FFF2-40B4-BE49-F238E27FC236}">
                <a16:creationId xmlns:a16="http://schemas.microsoft.com/office/drawing/2014/main" id="{E81506B0-A3F8-47F6-A818-34153DC67087}"/>
              </a:ext>
            </a:extLst>
          </p:cNvPr>
          <p:cNvSpPr/>
          <p:nvPr/>
        </p:nvSpPr>
        <p:spPr>
          <a:xfrm>
            <a:off x="435309" y="285550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Google Shape;613;p26">
            <a:extLst>
              <a:ext uri="{FF2B5EF4-FFF2-40B4-BE49-F238E27FC236}">
                <a16:creationId xmlns:a16="http://schemas.microsoft.com/office/drawing/2014/main" id="{E81506B0-A3F8-47F6-A818-34153DC67087}"/>
              </a:ext>
            </a:extLst>
          </p:cNvPr>
          <p:cNvSpPr/>
          <p:nvPr/>
        </p:nvSpPr>
        <p:spPr>
          <a:xfrm>
            <a:off x="435308" y="375334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Google Shape;613;p26">
            <a:extLst>
              <a:ext uri="{FF2B5EF4-FFF2-40B4-BE49-F238E27FC236}">
                <a16:creationId xmlns:a16="http://schemas.microsoft.com/office/drawing/2014/main" id="{E81506B0-A3F8-47F6-A818-34153DC67087}"/>
              </a:ext>
            </a:extLst>
          </p:cNvPr>
          <p:cNvSpPr/>
          <p:nvPr/>
        </p:nvSpPr>
        <p:spPr>
          <a:xfrm>
            <a:off x="439038" y="4694201"/>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Google Shape;613;p26">
            <a:extLst>
              <a:ext uri="{FF2B5EF4-FFF2-40B4-BE49-F238E27FC236}">
                <a16:creationId xmlns:a16="http://schemas.microsoft.com/office/drawing/2014/main" id="{E81506B0-A3F8-47F6-A818-34153DC67087}"/>
              </a:ext>
            </a:extLst>
          </p:cNvPr>
          <p:cNvSpPr/>
          <p:nvPr/>
        </p:nvSpPr>
        <p:spPr>
          <a:xfrm>
            <a:off x="435308" y="563505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0055A4"/>
          </a:solidFill>
          <a:ln w="12700" cap="flat" cmpd="sng">
            <a:solidFill>
              <a:srgbClr val="EF4136"/>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nvSpPr>
        <p:spPr>
          <a:xfrm>
            <a:off x="894734" y="2801881"/>
            <a:ext cx="336983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aime faire les courses.</a:t>
            </a:r>
          </a:p>
        </p:txBody>
      </p:sp>
      <p:sp>
        <p:nvSpPr>
          <p:cNvPr id="24" name="Rectangle 23"/>
          <p:cNvSpPr/>
          <p:nvPr/>
        </p:nvSpPr>
        <p:spPr>
          <a:xfrm>
            <a:off x="894734" y="3698026"/>
            <a:ext cx="345639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J’aime faire le ménage.</a:t>
            </a:r>
          </a:p>
        </p:txBody>
      </p:sp>
      <p:sp>
        <p:nvSpPr>
          <p:cNvPr id="26" name="Rectangle 25"/>
          <p:cNvSpPr/>
          <p:nvPr/>
        </p:nvSpPr>
        <p:spPr>
          <a:xfrm>
            <a:off x="894733" y="4638884"/>
            <a:ext cx="383149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porte un uniforme vert.</a:t>
            </a:r>
          </a:p>
        </p:txBody>
      </p:sp>
      <p:sp>
        <p:nvSpPr>
          <p:cNvPr id="27" name="Rectangle 26"/>
          <p:cNvSpPr/>
          <p:nvPr/>
        </p:nvSpPr>
        <p:spPr>
          <a:xfrm>
            <a:off x="894733" y="5579742"/>
            <a:ext cx="411683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trouves un bateau rouge.</a:t>
            </a:r>
          </a:p>
        </p:txBody>
      </p:sp>
      <p:sp>
        <p:nvSpPr>
          <p:cNvPr id="6" name="Title 5">
            <a:extLst>
              <a:ext uri="{FF2B5EF4-FFF2-40B4-BE49-F238E27FC236}">
                <a16:creationId xmlns:a16="http://schemas.microsoft.com/office/drawing/2014/main" id="{7F09CAD8-E03A-46A3-8771-18D156005DF0}"/>
              </a:ext>
            </a:extLst>
          </p:cNvPr>
          <p:cNvSpPr>
            <a:spLocks noGrp="1"/>
          </p:cNvSpPr>
          <p:nvPr>
            <p:ph type="title"/>
          </p:nvPr>
        </p:nvSpPr>
        <p:spPr/>
        <p:txBody>
          <a:bodyPr>
            <a:normAutofit/>
          </a:bodyPr>
          <a:lstStyle/>
          <a:p>
            <a:r>
              <a:rPr lang="fr-FR" dirty="0"/>
              <a:t>Qui fait quoi ?</a:t>
            </a:r>
          </a:p>
        </p:txBody>
      </p:sp>
      <p:sp>
        <p:nvSpPr>
          <p:cNvPr id="30" name="Rounded Rectangle 46">
            <a:extLst>
              <a:ext uri="{FF2B5EF4-FFF2-40B4-BE49-F238E27FC236}">
                <a16:creationId xmlns:a16="http://schemas.microsoft.com/office/drawing/2014/main" id="{F3258B41-4D68-4F77-B6F7-D8CE0527B5FA}"/>
              </a:ext>
            </a:extLst>
          </p:cNvPr>
          <p:cNvSpPr/>
          <p:nvPr/>
        </p:nvSpPr>
        <p:spPr>
          <a:xfrm>
            <a:off x="9817768" y="188929"/>
            <a:ext cx="2092153" cy="46053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2497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199519"/>
            <a:ext cx="2601310" cy="746412"/>
          </a:xfrm>
        </p:spPr>
        <p:txBody>
          <a:bodyPr>
            <a:normAutofit/>
          </a:bodyPr>
          <a:lstStyle/>
          <a:p>
            <a:r>
              <a:rPr lang="en-GB" sz="3600" b="1" dirty="0">
                <a:solidFill>
                  <a:schemeClr val="bg1"/>
                </a:solidFill>
              </a:rPr>
              <a:t>Devoirs</a:t>
            </a:r>
          </a:p>
        </p:txBody>
      </p:sp>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4)</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263593"/>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Term 1.2 Week 1</a:t>
            </a:r>
            <a:b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Term 1.1 Week 3</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4" name="Picture 13" descr="A blue cartoon face with orange headphones&#10;&#10;Description automatically generated">
            <a:extLst>
              <a:ext uri="{FF2B5EF4-FFF2-40B4-BE49-F238E27FC236}">
                <a16:creationId xmlns:a16="http://schemas.microsoft.com/office/drawing/2014/main" id="{50AC4157-AE15-4487-AD38-3A8D54E3A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2453342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861"/>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13" name="Picture 12" descr="green checkmark">
            <a:extLst>
              <a:ext uri="{FF2B5EF4-FFF2-40B4-BE49-F238E27FC236}">
                <a16:creationId xmlns:a16="http://schemas.microsoft.com/office/drawing/2014/main" id="{0CA69000-DED2-B347-A25F-AFE8D2DD9D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Tree>
    <p:extLst>
      <p:ext uri="{BB962C8B-B14F-4D97-AF65-F5344CB8AC3E}">
        <p14:creationId xmlns:p14="http://schemas.microsoft.com/office/powerpoint/2010/main" val="241376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ai vrai.wav"/>
                                        </p:tgtEl>
                                      </p:cMediaNode>
                                    </p:audio>
                                  </p:sub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ai mais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ai rais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7" name="ai mauvai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8" name="ai semain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9" name="ai fa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6" grpId="0"/>
      <p:bldP spid="12" grpId="0"/>
      <p:bldP spid="11" grpId="0"/>
      <p:bldP spid="10"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861"/>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13" name="Picture 12" descr="green checkmark">
            <a:extLst>
              <a:ext uri="{FF2B5EF4-FFF2-40B4-BE49-F238E27FC236}">
                <a16:creationId xmlns:a16="http://schemas.microsoft.com/office/drawing/2014/main" id="{0CA69000-DED2-B347-A25F-AFE8D2DD9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Tree>
    <p:extLst>
      <p:ext uri="{BB962C8B-B14F-4D97-AF65-F5344CB8AC3E}">
        <p14:creationId xmlns:p14="http://schemas.microsoft.com/office/powerpoint/2010/main" val="257875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6" grpId="0"/>
      <p:bldP spid="12" grpId="0"/>
      <p:bldP spid="11" grpId="0"/>
      <p:bldP spid="10"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sz="3600" b="1" dirty="0" err="1">
                <a:solidFill>
                  <a:sysClr val="window" lastClr="FFFFFF"/>
                </a:solidFill>
              </a:rPr>
              <a:t>Phonétique</a:t>
            </a:r>
            <a:endParaRPr lang="en-GB" sz="3600" dirty="0"/>
          </a:p>
        </p:txBody>
      </p:sp>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ou</a:t>
            </a:r>
          </a:p>
        </p:txBody>
      </p:sp>
      <p:sp>
        <p:nvSpPr>
          <p:cNvPr id="10" name="TextBox 9">
            <a:extLst>
              <a:ext uri="{FF2B5EF4-FFF2-40B4-BE49-F238E27FC236}">
                <a16:creationId xmlns:a16="http://schemas.microsoft.com/office/drawing/2014/main" id="{195BB2BE-1142-43F0-B0EC-0E3053E0B2C5}"/>
              </a:ext>
            </a:extLst>
          </p:cNvPr>
          <p:cNvSpPr txBox="1"/>
          <p:nvPr/>
        </p:nvSpPr>
        <p:spPr>
          <a:xfrm>
            <a:off x="1902876" y="5310843"/>
            <a:ext cx="34219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portug</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ai</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s</a:t>
            </a:r>
            <a:endPar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827569" y="5273679"/>
            <a:ext cx="720000" cy="720000"/>
          </a:xfrm>
          <a:prstGeom prst="rect">
            <a:avLst/>
          </a:prstGeom>
          <a:noFill/>
          <a:ln>
            <a:noFill/>
          </a:ln>
        </p:spPr>
      </p:pic>
      <p:sp>
        <p:nvSpPr>
          <p:cNvPr id="15" name="TextBox 14">
            <a:extLst>
              <a:ext uri="{FF2B5EF4-FFF2-40B4-BE49-F238E27FC236}">
                <a16:creationId xmlns:a16="http://schemas.microsoft.com/office/drawing/2014/main" id="{195BB2BE-1142-43F0-B0EC-0E3053E0B2C5}"/>
              </a:ext>
            </a:extLst>
          </p:cNvPr>
          <p:cNvSpPr txBox="1"/>
          <p:nvPr/>
        </p:nvSpPr>
        <p:spPr>
          <a:xfrm>
            <a:off x="7762470" y="5259863"/>
            <a:ext cx="25266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le combat</a:t>
            </a:r>
          </a:p>
        </p:txBody>
      </p:sp>
      <p:sp>
        <p:nvSpPr>
          <p:cNvPr id="5" name="Rectangle 4"/>
          <p:cNvSpPr/>
          <p:nvPr/>
        </p:nvSpPr>
        <p:spPr>
          <a:xfrm>
            <a:off x="3468304" y="5303770"/>
            <a:ext cx="1270374"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60B8">
                    <a:lumMod val="50000"/>
                  </a:srgbClr>
                </a:solidFill>
                <a:effectLst/>
                <a:uLnTx/>
                <a:uFillTx/>
                <a:latin typeface="Century Gothic" panose="020B0502020202020204" pitchFamily="34" charset="0"/>
                <a:ea typeface="+mn-ea"/>
                <a:cs typeface="+mn-cs"/>
              </a:rPr>
              <a:t>__</a:t>
            </a:r>
          </a:p>
        </p:txBody>
      </p:sp>
      <p:sp>
        <p:nvSpPr>
          <p:cNvPr id="16" name="Rectangle 15"/>
          <p:cNvSpPr/>
          <p:nvPr/>
        </p:nvSpPr>
        <p:spPr>
          <a:xfrm>
            <a:off x="9699928" y="5303770"/>
            <a:ext cx="1120843"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60B8">
                    <a:lumMod val="50000"/>
                  </a:srgbClr>
                </a:solidFill>
                <a:effectLst/>
                <a:uLnTx/>
                <a:uFillTx/>
                <a:latin typeface="Century Gothic" panose="020B0502020202020204" pitchFamily="34" charset="0"/>
                <a:ea typeface="+mn-ea"/>
                <a:cs typeface="+mn-cs"/>
              </a:rPr>
              <a:t>__</a:t>
            </a:r>
          </a:p>
        </p:txBody>
      </p:sp>
      <p:sp>
        <p:nvSpPr>
          <p:cNvPr id="18" name="TextBox 17">
            <a:extLst>
              <a:ext uri="{FF2B5EF4-FFF2-40B4-BE49-F238E27FC236}">
                <a16:creationId xmlns:a16="http://schemas.microsoft.com/office/drawing/2014/main" id="{94E49C98-14A8-46EE-9152-F1CF212BD8DF}"/>
              </a:ext>
            </a:extLst>
          </p:cNvPr>
          <p:cNvSpPr txBox="1"/>
          <p:nvPr/>
        </p:nvSpPr>
        <p:spPr>
          <a:xfrm>
            <a:off x="3814765" y="1598137"/>
            <a:ext cx="456246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ai</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pic>
        <p:nvPicPr>
          <p:cNvPr id="9" name="Picture 8">
            <a:hlinkClick r:id="" action="ppaction://noaction">
              <a:snd r:embed="rId4" name="le combat.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5362" y="2746923"/>
            <a:ext cx="3604707" cy="1802354"/>
          </a:xfrm>
          <a:prstGeom prst="rect">
            <a:avLst/>
          </a:prstGeom>
        </p:spPr>
      </p:pic>
      <p:pic>
        <p:nvPicPr>
          <p:cNvPr id="1026" name="Picture 2" descr="Flag Of Portugal Clip Art">
            <a:hlinkClick r:id="" action="ppaction://noaction">
              <a:snd r:embed="rId6" name="portugais.wav"/>
            </a:hlinkClick>
            <a:extLst>
              <a:ext uri="{FF2B5EF4-FFF2-40B4-BE49-F238E27FC236}">
                <a16:creationId xmlns:a16="http://schemas.microsoft.com/office/drawing/2014/main" id="{085A08A8-4884-4E5C-8AFA-3BC3E1A466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1931" y="2894850"/>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216BEAA1-4E04-40E3-8766-0104A15DC1BF}"/>
              </a:ext>
            </a:extLst>
          </p:cNvPr>
          <p:cNvSpPr/>
          <p:nvPr/>
        </p:nvSpPr>
        <p:spPr>
          <a:xfrm>
            <a:off x="10289124" y="117180"/>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767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95BB2BE-1142-43F0-B0EC-0E3053E0B2C5}"/>
              </a:ext>
            </a:extLst>
          </p:cNvPr>
          <p:cNvSpPr txBox="1"/>
          <p:nvPr/>
        </p:nvSpPr>
        <p:spPr>
          <a:xfrm>
            <a:off x="8195516" y="5259863"/>
            <a:ext cx="18437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e</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lle</a:t>
            </a: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 </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s</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ai</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t</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20" name="Rectangle 19"/>
          <p:cNvSpPr/>
          <p:nvPr/>
        </p:nvSpPr>
        <p:spPr>
          <a:xfrm>
            <a:off x="9368751" y="5186194"/>
            <a:ext cx="1270546"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60B8">
                    <a:lumMod val="50000"/>
                  </a:srgbClr>
                </a:solidFill>
                <a:effectLst/>
                <a:uLnTx/>
                <a:uFillTx/>
                <a:latin typeface="Century Gothic" panose="020B0502020202020204" pitchFamily="34" charset="0"/>
                <a:ea typeface="+mn-ea"/>
                <a:cs typeface="+mn-cs"/>
              </a:rPr>
              <a:t>__</a:t>
            </a:r>
          </a:p>
        </p:txBody>
      </p:sp>
      <p:sp>
        <p:nvSpPr>
          <p:cNvPr id="8" name="TextBox 7">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ou</a:t>
            </a:r>
          </a:p>
        </p:txBody>
      </p:sp>
      <p:sp>
        <p:nvSpPr>
          <p:cNvPr id="10" name="TextBox 9">
            <a:extLst>
              <a:ext uri="{FF2B5EF4-FFF2-40B4-BE49-F238E27FC236}">
                <a16:creationId xmlns:a16="http://schemas.microsoft.com/office/drawing/2014/main" id="{195BB2BE-1142-43F0-B0EC-0E3053E0B2C5}"/>
              </a:ext>
            </a:extLst>
          </p:cNvPr>
          <p:cNvSpPr txBox="1"/>
          <p:nvPr/>
        </p:nvSpPr>
        <p:spPr>
          <a:xfrm>
            <a:off x="1328904" y="5347347"/>
            <a:ext cx="20665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le camp</a:t>
            </a:r>
            <a:endPar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3">
            <a:alphaModFix/>
          </a:blip>
          <a:srcRect/>
          <a:stretch/>
        </p:blipFill>
        <p:spPr>
          <a:xfrm>
            <a:off x="7426398" y="5186194"/>
            <a:ext cx="720000" cy="720000"/>
          </a:xfrm>
          <a:prstGeom prst="rect">
            <a:avLst/>
          </a:prstGeom>
          <a:noFill/>
          <a:ln>
            <a:noFill/>
          </a:ln>
        </p:spPr>
      </p:pic>
      <p:sp>
        <p:nvSpPr>
          <p:cNvPr id="21" name="Rectangle 20"/>
          <p:cNvSpPr/>
          <p:nvPr/>
        </p:nvSpPr>
        <p:spPr>
          <a:xfrm>
            <a:off x="2242406" y="5347347"/>
            <a:ext cx="1202207"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60B8">
                    <a:lumMod val="50000"/>
                  </a:srgbClr>
                </a:solidFill>
                <a:effectLst/>
                <a:uLnTx/>
                <a:uFillTx/>
                <a:latin typeface="Century Gothic" panose="020B0502020202020204" pitchFamily="34" charset="0"/>
                <a:ea typeface="+mn-ea"/>
                <a:cs typeface="+mn-cs"/>
              </a:rPr>
              <a:t>__</a:t>
            </a:r>
          </a:p>
        </p:txBody>
      </p:sp>
      <p:pic>
        <p:nvPicPr>
          <p:cNvPr id="4" name="Picture 3">
            <a:hlinkClick r:id="" action="ppaction://noaction">
              <a:snd r:embed="rId4" name="camp.wav"/>
            </a:hlinkClick>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356" y="2946319"/>
            <a:ext cx="3848100" cy="1924050"/>
          </a:xfrm>
          <a:prstGeom prst="rect">
            <a:avLst/>
          </a:prstGeom>
        </p:spPr>
      </p:pic>
      <p:sp>
        <p:nvSpPr>
          <p:cNvPr id="26" name="Title 6"/>
          <p:cNvSpPr>
            <a:spLocks noGrp="1"/>
          </p:cNvSpPr>
          <p:nvPr>
            <p:ph type="title"/>
          </p:nvPr>
        </p:nvSpPr>
        <p:spPr/>
        <p:txBody>
          <a:bodyPr>
            <a:normAutofit/>
          </a:bodyPr>
          <a:lstStyle/>
          <a:p>
            <a:r>
              <a:rPr lang="en-GB" sz="3600" b="1" dirty="0" err="1">
                <a:solidFill>
                  <a:sysClr val="window" lastClr="FFFFFF"/>
                </a:solidFill>
              </a:rPr>
              <a:t>Phonétique</a:t>
            </a:r>
            <a:endParaRPr lang="en-GB" sz="3600" dirty="0"/>
          </a:p>
        </p:txBody>
      </p:sp>
      <p:sp>
        <p:nvSpPr>
          <p:cNvPr id="2" name="TextBox 1">
            <a:extLst>
              <a:ext uri="{FF2B5EF4-FFF2-40B4-BE49-F238E27FC236}">
                <a16:creationId xmlns:a16="http://schemas.microsoft.com/office/drawing/2014/main" id="{C18C510F-2F9E-4002-81EF-2EFBAC1F35CF}"/>
              </a:ext>
            </a:extLst>
          </p:cNvPr>
          <p:cNvSpPr txBox="1"/>
          <p:nvPr/>
        </p:nvSpPr>
        <p:spPr>
          <a:xfrm>
            <a:off x="3814765" y="1598137"/>
            <a:ext cx="456246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err="1">
                <a:ln>
                  <a:noFill/>
                </a:ln>
                <a:solidFill>
                  <a:srgbClr val="4472C4">
                    <a:lumMod val="50000"/>
                  </a:srgbClr>
                </a:solidFill>
                <a:effectLst/>
                <a:uLnTx/>
                <a:uFillTx/>
                <a:latin typeface="Century Gothic" panose="020F0302020204030204"/>
                <a:ea typeface="+mn-ea"/>
                <a:cs typeface="Arial"/>
                <a:sym typeface="Arial"/>
              </a:rPr>
              <a:t>C’est</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la SSC [</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ai</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r>
              <a:rPr kumimoji="0" lang="en-GB" sz="4000" b="1"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 </a:t>
            </a:r>
            <a:r>
              <a:rPr kumimoji="0" lang="en-GB" sz="40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a:t>
            </a:r>
          </a:p>
        </p:txBody>
      </p:sp>
      <p:grpSp>
        <p:nvGrpSpPr>
          <p:cNvPr id="9" name="Group 8">
            <a:extLst>
              <a:ext uri="{FF2B5EF4-FFF2-40B4-BE49-F238E27FC236}">
                <a16:creationId xmlns:a16="http://schemas.microsoft.com/office/drawing/2014/main" id="{1E23BD42-456C-4C4A-8578-A0590CA9154D}"/>
              </a:ext>
            </a:extLst>
          </p:cNvPr>
          <p:cNvGrpSpPr/>
          <p:nvPr/>
        </p:nvGrpSpPr>
        <p:grpSpPr>
          <a:xfrm>
            <a:off x="7632700" y="1886474"/>
            <a:ext cx="3806919" cy="3082713"/>
            <a:chOff x="7656065" y="1852291"/>
            <a:chExt cx="3806919" cy="3082713"/>
          </a:xfrm>
        </p:grpSpPr>
        <p:sp>
          <p:nvSpPr>
            <p:cNvPr id="24" name="TextBox 23">
              <a:extLst>
                <a:ext uri="{FF2B5EF4-FFF2-40B4-BE49-F238E27FC236}">
                  <a16:creationId xmlns:a16="http://schemas.microsoft.com/office/drawing/2014/main" id="{AB2CA0F4-8490-46B2-80B3-8719251C2CF0}"/>
                </a:ext>
              </a:extLst>
            </p:cNvPr>
            <p:cNvSpPr txBox="1"/>
            <p:nvPr/>
          </p:nvSpPr>
          <p:spPr>
            <a:xfrm>
              <a:off x="7656065" y="4442561"/>
              <a:ext cx="336472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6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Arial"/>
                  <a:sym typeface="Arial"/>
                </a:rPr>
                <a:t>[she knows how to]</a:t>
              </a:r>
            </a:p>
          </p:txBody>
        </p:sp>
        <p:pic>
          <p:nvPicPr>
            <p:cNvPr id="5" name="Picture 4" descr="A close up of a logo&#10;&#10;Description automatically generated">
              <a:hlinkClick r:id="" action="ppaction://noaction">
                <a:snd r:embed="rId6" name="elle sait.wav"/>
              </a:hlinkClick>
              <a:extLst>
                <a:ext uri="{FF2B5EF4-FFF2-40B4-BE49-F238E27FC236}">
                  <a16:creationId xmlns:a16="http://schemas.microsoft.com/office/drawing/2014/main" id="{FB474DB6-BE50-4B50-B27C-BA02B7A5C1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6959" y="2821728"/>
              <a:ext cx="1592541" cy="1592541"/>
            </a:xfrm>
            <a:prstGeom prst="rect">
              <a:avLst/>
            </a:prstGeom>
          </p:spPr>
        </p:pic>
        <p:grpSp>
          <p:nvGrpSpPr>
            <p:cNvPr id="7" name="Group 6">
              <a:extLst>
                <a:ext uri="{FF2B5EF4-FFF2-40B4-BE49-F238E27FC236}">
                  <a16:creationId xmlns:a16="http://schemas.microsoft.com/office/drawing/2014/main" id="{400D597E-2346-4BCB-9C45-BAC1E5B1B96B}"/>
                </a:ext>
              </a:extLst>
            </p:cNvPr>
            <p:cNvGrpSpPr/>
            <p:nvPr/>
          </p:nvGrpSpPr>
          <p:grpSpPr>
            <a:xfrm>
              <a:off x="9583384" y="1852291"/>
              <a:ext cx="1879600" cy="1293834"/>
              <a:chOff x="9639300" y="1305163"/>
              <a:chExt cx="1879600" cy="1293834"/>
            </a:xfrm>
          </p:grpSpPr>
          <p:sp>
            <p:nvSpPr>
              <p:cNvPr id="6" name="Thought Bubble: Cloud 5">
                <a:extLst>
                  <a:ext uri="{FF2B5EF4-FFF2-40B4-BE49-F238E27FC236}">
                    <a16:creationId xmlns:a16="http://schemas.microsoft.com/office/drawing/2014/main" id="{E1098C35-98F9-4845-BCF7-FD8C38782740}"/>
                  </a:ext>
                </a:extLst>
              </p:cNvPr>
              <p:cNvSpPr/>
              <p:nvPr/>
            </p:nvSpPr>
            <p:spPr>
              <a:xfrm>
                <a:off x="9639300" y="1305163"/>
                <a:ext cx="1879600" cy="1293834"/>
              </a:xfrm>
              <a:prstGeom prst="cloudCallout">
                <a:avLst>
                  <a:gd name="adj1" fmla="val -32995"/>
                  <a:gd name="adj2" fmla="val 69371"/>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2050" name="Picture 2" descr="Light Bulb Clip Art">
                <a:extLst>
                  <a:ext uri="{FF2B5EF4-FFF2-40B4-BE49-F238E27FC236}">
                    <a16:creationId xmlns:a16="http://schemas.microsoft.com/office/drawing/2014/main" id="{24EFE5B3-9656-4983-BA1D-E9133DA06A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01890" y="1513200"/>
                <a:ext cx="874814" cy="87775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Rounded Rectangle 46">
            <a:extLst>
              <a:ext uri="{FF2B5EF4-FFF2-40B4-BE49-F238E27FC236}">
                <a16:creationId xmlns:a16="http://schemas.microsoft.com/office/drawing/2014/main" id="{3F7B45A8-9724-4739-8AA6-5A639E45FB14}"/>
              </a:ext>
            </a:extLst>
          </p:cNvPr>
          <p:cNvSpPr/>
          <p:nvPr/>
        </p:nvSpPr>
        <p:spPr>
          <a:xfrm>
            <a:off x="10277475" y="110722"/>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09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1936</TotalTime>
  <Words>7533</Words>
  <Application>Microsoft Office PowerPoint</Application>
  <PresentationFormat>Widescreen</PresentationFormat>
  <Paragraphs>997</Paragraphs>
  <Slides>53</Slides>
  <Notes>53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1" baseType="lpstr">
      <vt:lpstr>Arial</vt:lpstr>
      <vt:lpstr>Arial</vt:lpstr>
      <vt:lpstr>Calibri</vt:lpstr>
      <vt:lpstr>Century Gothic</vt:lpstr>
      <vt:lpstr>Segoe UI</vt:lpstr>
      <vt:lpstr>Tw Cen MT</vt:lpstr>
      <vt:lpstr>NCELP_German_2022</vt:lpstr>
      <vt:lpstr>Bitmap Image</vt:lpstr>
      <vt:lpstr>PowerPoint Presentation</vt:lpstr>
      <vt:lpstr>ai</vt:lpstr>
      <vt:lpstr>ai</vt:lpstr>
      <vt:lpstr>ai</vt:lpstr>
      <vt:lpstr>ai</vt:lpstr>
      <vt:lpstr>ai</vt:lpstr>
      <vt:lpstr>ai</vt:lpstr>
      <vt:lpstr>Phonétique</vt:lpstr>
      <vt:lpstr>Phonétique</vt:lpstr>
      <vt:lpstr>Phonétique</vt:lpstr>
      <vt:lpstr>Phonétique</vt:lpstr>
      <vt:lpstr>Phonétique</vt:lpstr>
      <vt:lpstr>Vocabulaire 1</vt:lpstr>
      <vt:lpstr>Le verbe</vt:lpstr>
      <vt:lpstr>Trouve le verbe !</vt:lpstr>
      <vt:lpstr>aimer</vt:lpstr>
      <vt:lpstr>aimer</vt:lpstr>
      <vt:lpstr>aime</vt:lpstr>
      <vt:lpstr>aimer</vt:lpstr>
      <vt:lpstr>aime</vt:lpstr>
      <vt:lpstr>aimer</vt:lpstr>
      <vt:lpstr>Regular –ER verbs</vt:lpstr>
      <vt:lpstr>Regular –ER verbs</vt:lpstr>
      <vt:lpstr>À l’école</vt:lpstr>
      <vt:lpstr>Regular –ER verbs</vt:lpstr>
      <vt:lpstr>Regular –ER verbs</vt:lpstr>
      <vt:lpstr>Avec un/une partenaire</vt:lpstr>
      <vt:lpstr>PowerPoint Presentation</vt:lpstr>
      <vt:lpstr>Avec un/une partenaire</vt:lpstr>
      <vt:lpstr>oi</vt:lpstr>
      <vt:lpstr>oi</vt:lpstr>
      <vt:lpstr>oi</vt:lpstr>
      <vt:lpstr>oi</vt:lpstr>
      <vt:lpstr>oi</vt:lpstr>
      <vt:lpstr>oi</vt:lpstr>
      <vt:lpstr>Phonétique  </vt:lpstr>
      <vt:lpstr>En français, c’est quoi ?</vt:lpstr>
      <vt:lpstr>En français, c’est quoi ?</vt:lpstr>
      <vt:lpstr>trouver</vt:lpstr>
      <vt:lpstr>trouver</vt:lpstr>
      <vt:lpstr>trouve</vt:lpstr>
      <vt:lpstr>trouver</vt:lpstr>
      <vt:lpstr>trouve</vt:lpstr>
      <vt:lpstr>trouver</vt:lpstr>
      <vt:lpstr>Using two verbs in a sentence</vt:lpstr>
      <vt:lpstr>En classe</vt:lpstr>
      <vt:lpstr>Léa a une liste de questions !</vt:lpstr>
      <vt:lpstr>Léa a une liste de questions !</vt:lpstr>
      <vt:lpstr>Qui fait quoi ?</vt:lpstr>
      <vt:lpstr>Qui fait quoi ?</vt:lpstr>
      <vt:lpstr>Qui fait quoi ?</vt:lpstr>
      <vt:lpstr>Qui fait quoi ?</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48</cp:revision>
  <dcterms:created xsi:type="dcterms:W3CDTF">2023-08-06T03:31:22Z</dcterms:created>
  <dcterms:modified xsi:type="dcterms:W3CDTF">2023-09-06T16:37:09Z</dcterms:modified>
</cp:coreProperties>
</file>