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64" r:id="rId2"/>
    <p:sldId id="342" r:id="rId3"/>
    <p:sldId id="599" r:id="rId4"/>
    <p:sldId id="369" r:id="rId5"/>
    <p:sldId id="282" r:id="rId6"/>
    <p:sldId id="306" r:id="rId7"/>
    <p:sldId id="397" r:id="rId8"/>
    <p:sldId id="343" r:id="rId9"/>
    <p:sldId id="284" r:id="rId10"/>
    <p:sldId id="600" r:id="rId11"/>
    <p:sldId id="922" r:id="rId12"/>
    <p:sldId id="912" r:id="rId13"/>
    <p:sldId id="601" r:id="rId14"/>
    <p:sldId id="509" r:id="rId15"/>
    <p:sldId id="289" r:id="rId16"/>
    <p:sldId id="291" r:id="rId17"/>
    <p:sldId id="292" r:id="rId18"/>
    <p:sldId id="293" r:id="rId19"/>
    <p:sldId id="294" r:id="rId20"/>
    <p:sldId id="295" r:id="rId21"/>
    <p:sldId id="296" r:id="rId22"/>
    <p:sldId id="263" r:id="rId23"/>
    <p:sldId id="317" r:id="rId24"/>
    <p:sldId id="333" r:id="rId25"/>
    <p:sldId id="344" r:id="rId26"/>
    <p:sldId id="345" r:id="rId27"/>
    <p:sldId id="370" r:id="rId28"/>
    <p:sldId id="283" r:id="rId29"/>
    <p:sldId id="307" r:id="rId30"/>
    <p:sldId id="398" r:id="rId31"/>
    <p:sldId id="351" r:id="rId32"/>
    <p:sldId id="602" r:id="rId33"/>
    <p:sldId id="603" r:id="rId34"/>
    <p:sldId id="502" r:id="rId35"/>
    <p:sldId id="597" r:id="rId36"/>
    <p:sldId id="598" r:id="rId37"/>
    <p:sldId id="595" r:id="rId38"/>
    <p:sldId id="596" r:id="rId39"/>
    <p:sldId id="352" r:id="rId40"/>
    <p:sldId id="313" r:id="rId41"/>
    <p:sldId id="952" r:id="rId42"/>
    <p:sldId id="953" r:id="rId43"/>
    <p:sldId id="954" r:id="rId44"/>
    <p:sldId id="955" r:id="rId45"/>
    <p:sldId id="32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1"/>
    <a:srgbClr val="FFFFE1"/>
    <a:srgbClr val="F7FBFF"/>
    <a:srgbClr val="EF4135"/>
    <a:srgbClr val="005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709" autoAdjust="0"/>
  </p:normalViewPr>
  <p:slideViewPr>
    <p:cSldViewPr snapToGrid="0">
      <p:cViewPr varScale="1">
        <p:scale>
          <a:sx n="72" d="100"/>
          <a:sy n="72" d="100"/>
        </p:scale>
        <p:origin x="1992" y="5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E9A18-6614-4F34-B0E4-3780D9E8A502}"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A2A6C-92E3-4C28-9C82-9BA8743AAD3E}" type="slidenum">
              <a:rPr lang="en-GB" smtClean="0"/>
              <a:t>‹#›</a:t>
            </a:fld>
            <a:endParaRPr lang="en-GB"/>
          </a:p>
        </p:txBody>
      </p:sp>
    </p:spTree>
    <p:extLst>
      <p:ext uri="{BB962C8B-B14F-4D97-AF65-F5344CB8AC3E}">
        <p14:creationId xmlns:p14="http://schemas.microsoft.com/office/powerpoint/2010/main" val="3183753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AQA list does not have </a:t>
            </a:r>
            <a:r>
              <a:rPr lang="en-GB" b="1" u="sng" dirty="0">
                <a:solidFill>
                  <a:srgbClr val="FF0000"/>
                </a:solidFill>
              </a:rPr>
              <a:t>phrase</a:t>
            </a:r>
            <a:r>
              <a:rPr lang="en-GB" b="1" i="0" u="sng" dirty="0">
                <a:solidFill>
                  <a:srgbClr val="E6851E"/>
                </a:solidFill>
                <a:effectLst/>
                <a:latin typeface="Segoe UI" panose="020B0502040204020203" pitchFamily="34" charset="0"/>
              </a:rPr>
              <a:t>.</a:t>
            </a:r>
            <a:r>
              <a:rPr lang="en-GB" b="1" u="sng" dirty="0">
                <a:solidFill>
                  <a:srgbClr val="FF0000"/>
                </a:solidFill>
              </a:rPr>
              <a:t> </a:t>
            </a:r>
            <a:r>
              <a:rPr lang="en-GB" b="1" dirty="0">
                <a:solidFill>
                  <a:srgbClr val="FF0000"/>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ii) Edexcel list does not have </a:t>
            </a:r>
            <a:r>
              <a:rPr lang="en-GB" b="1" i="0" u="sng" dirty="0">
                <a:solidFill>
                  <a:srgbClr val="E6851E"/>
                </a:solidFill>
                <a:effectLst/>
                <a:latin typeface="Segoe UI" panose="020B0502040204020203" pitchFamily="34" charset="0"/>
              </a:rPr>
              <a:t>promenade, </a:t>
            </a:r>
            <a:r>
              <a:rPr lang="en-GB" b="1" i="0" u="sng" dirty="0" err="1">
                <a:solidFill>
                  <a:srgbClr val="E6851E"/>
                </a:solidFill>
                <a:effectLst/>
                <a:latin typeface="Segoe UI" panose="020B0502040204020203" pitchFamily="34" charset="0"/>
              </a:rPr>
              <a:t>Londres</a:t>
            </a:r>
            <a:r>
              <a:rPr lang="en-GB" b="1" i="0" u="sng" dirty="0">
                <a:solidFill>
                  <a:srgbClr val="E6851E"/>
                </a:solidFill>
                <a:effectLst/>
                <a:latin typeface="Segoe UI" panose="020B0502040204020203" pitchFamily="34" charset="0"/>
              </a:rPr>
              <a:t>, phrase.</a:t>
            </a:r>
            <a:r>
              <a:rPr lang="en-GB" b="1" u="sng" dirty="0">
                <a:solidFill>
                  <a:srgbClr val="FF0000"/>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ch</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faire with equivalents in English other than 'do/make'</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 (introduce) </a:t>
            </a:r>
            <a:r>
              <a:rPr lang="fr-FR" dirty="0">
                <a:solidFill>
                  <a:srgbClr val="000000"/>
                </a:solidFill>
                <a:latin typeface="Century Gothic" panose="020B0502020202020204" pitchFamily="34" charset="0"/>
              </a:rPr>
              <a:t>bateau [1287], magasin [1736], numéro [766], promenade [&gt;5000], question [144], réponse [456], visite [1072], voyage [904], beau [393], mauvais [274], de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 en</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 Paris [n/a], Londres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acteur [1152], actrice [1152], anglais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[784], fille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[629], français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[251], garçon [1599], médecin [827], mot [220], personne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[84], phrase [2074], le [1], la [1], les [1], en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 </a:t>
            </a:r>
            <a:r>
              <a:rPr lang="fr-FR" dirty="0"/>
              <a:t>être [5], es [5], suis [5], lire [278], écrire [382], écouter [429], parler [429], je [22], tu [112], anglais</a:t>
            </a:r>
            <a:r>
              <a:rPr lang="fr-FR" baseline="30000" dirty="0"/>
              <a:t>1</a:t>
            </a:r>
            <a:r>
              <a:rPr lang="fr-FR" dirty="0"/>
              <a:t> [784], anglaise</a:t>
            </a:r>
            <a:r>
              <a:rPr lang="fr-FR" baseline="30000" dirty="0"/>
              <a:t>1</a:t>
            </a:r>
            <a:r>
              <a:rPr lang="fr-FR" dirty="0"/>
              <a:t> [784], français</a:t>
            </a:r>
            <a:r>
              <a:rPr lang="fr-FR" baseline="30000" dirty="0"/>
              <a:t>1</a:t>
            </a:r>
            <a:r>
              <a:rPr lang="fr-FR" dirty="0"/>
              <a:t> [251], française</a:t>
            </a:r>
            <a:r>
              <a:rPr lang="fr-FR" baseline="30000" dirty="0"/>
              <a:t>1</a:t>
            </a:r>
            <a:r>
              <a:rPr lang="fr-FR" dirty="0"/>
              <a:t> [251], grand</a:t>
            </a:r>
            <a:r>
              <a:rPr lang="fr-FR" baseline="30000" dirty="0"/>
              <a:t>1</a:t>
            </a:r>
            <a:r>
              <a:rPr lang="fr-FR" dirty="0"/>
              <a:t> [59], petit</a:t>
            </a:r>
            <a:r>
              <a:rPr lang="fr-FR" baseline="30000" dirty="0"/>
              <a:t>1</a:t>
            </a:r>
            <a:r>
              <a:rPr lang="fr-FR" dirty="0"/>
              <a:t> [138], grande</a:t>
            </a:r>
            <a:r>
              <a:rPr lang="fr-FR" baseline="30000" dirty="0"/>
              <a:t>1</a:t>
            </a:r>
            <a:r>
              <a:rPr lang="fr-FR" dirty="0"/>
              <a:t> [59], petite</a:t>
            </a:r>
            <a:r>
              <a:rPr lang="fr-FR" baseline="30000" dirty="0"/>
              <a:t>1</a:t>
            </a:r>
            <a:r>
              <a:rPr lang="fr-FR" dirty="0"/>
              <a:t> [138], et [6], au revoir [1274], bonjour [1972]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5 minutes</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revise the previously-presented, prototypical meanings of ‘</a:t>
            </a:r>
            <a:r>
              <a:rPr lang="en-GB" i="0" baseline="0" dirty="0"/>
              <a:t>faire’</a:t>
            </a:r>
            <a:r>
              <a:rPr lang="en-GB" i="1" baseline="0" dirty="0"/>
              <a:t> (</a:t>
            </a:r>
            <a:r>
              <a:rPr lang="en-GB" i="0" baseline="0" dirty="0"/>
              <a:t>as equivalents of ‘do’ and ‘make’</a:t>
            </a:r>
            <a:r>
              <a:rPr lang="en-GB" i="1" baseline="0" dirty="0"/>
              <a:t>)</a:t>
            </a:r>
            <a:r>
              <a:rPr lang="en-GB" i="0" baseline="0" dirty="0"/>
              <a:t>, before introducing some alternative uses.</a:t>
            </a:r>
            <a:endParaRPr lang="en-GB" dirty="0"/>
          </a:p>
          <a:p>
            <a:endParaRPr lang="en-GB" dirty="0"/>
          </a:p>
          <a:p>
            <a:r>
              <a:rPr lang="en-GB" b="1" dirty="0"/>
              <a:t>Procedure:</a:t>
            </a:r>
            <a:endParaRPr lang="en-GB" b="0" dirty="0"/>
          </a:p>
          <a:p>
            <a:r>
              <a:rPr lang="en-GB" b="0" baseline="0" dirty="0"/>
              <a:t>1. Students complete the words in written modality.</a:t>
            </a:r>
          </a:p>
          <a:p>
            <a:r>
              <a:rPr lang="en-GB" b="0" baseline="0" dirty="0"/>
              <a:t>2. Elicit translations into English to clarify the activity and in each instance whether </a:t>
            </a:r>
            <a:r>
              <a:rPr lang="en-GB" b="0" i="0" baseline="0" dirty="0"/>
              <a:t>‘faire’ </a:t>
            </a:r>
            <a:r>
              <a:rPr lang="en-GB" b="0" baseline="0" dirty="0"/>
              <a:t>is translated as ‘do’ or ‘make’</a:t>
            </a:r>
            <a:endParaRPr lang="en-GB" b="1" dirty="0"/>
          </a:p>
          <a:p>
            <a:endParaRPr lang="en-GB" dirty="0"/>
          </a:p>
        </p:txBody>
      </p:sp>
      <p:sp>
        <p:nvSpPr>
          <p:cNvPr id="4" name="Slide Number Placeholder 3"/>
          <p:cNvSpPr>
            <a:spLocks noGrp="1"/>
          </p:cNvSpPr>
          <p:nvPr>
            <p:ph type="sldNum" sz="quarter" idx="5"/>
          </p:nvPr>
        </p:nvSpPr>
        <p:spPr/>
        <p:txBody>
          <a:bodyPr/>
          <a:lstStyle/>
          <a:p>
            <a:fld id="{C8DA2A6C-92E3-4C28-9C82-9BA8743AAD3E}" type="slidenum">
              <a:rPr lang="en-GB" smtClean="0"/>
              <a:t>10</a:t>
            </a:fld>
            <a:endParaRPr lang="en-GB"/>
          </a:p>
        </p:txBody>
      </p:sp>
    </p:spTree>
    <p:extLst>
      <p:ext uri="{BB962C8B-B14F-4D97-AF65-F5344CB8AC3E}">
        <p14:creationId xmlns:p14="http://schemas.microsoft.com/office/powerpoint/2010/main" val="3419919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OPTIONAL</a:t>
            </a:r>
            <a:br>
              <a:rPr lang="en-GB" b="1" dirty="0"/>
            </a:br>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students to the idea that ‘faire’ doesn’t always translate as do/make; to introduce an idiomatic expression with ‘faire’.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Explain that Ascension day is a national holiday in France and falls on a Thursday this year, so many people will take Friday off work and create a bridge from </a:t>
            </a:r>
            <a:r>
              <a:rPr lang="en-GB" dirty="0" err="1"/>
              <a:t>jeudi</a:t>
            </a:r>
            <a:r>
              <a:rPr lang="en-GB" dirty="0"/>
              <a:t> (Thursday) to </a:t>
            </a:r>
            <a:r>
              <a:rPr lang="en-GB" dirty="0" err="1"/>
              <a:t>dimanche</a:t>
            </a:r>
            <a:r>
              <a:rPr lang="en-GB" dirty="0"/>
              <a:t> (Sunday).</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389503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a:t>
            </a:r>
          </a:p>
          <a:p>
            <a:endParaRPr lang="en-US" b="1" dirty="0"/>
          </a:p>
          <a:p>
            <a:r>
              <a:rPr lang="en-US" b="1" dirty="0"/>
              <a:t>Aim: </a:t>
            </a:r>
            <a:r>
              <a:rPr lang="en-US" b="0" dirty="0"/>
              <a:t>to introduce some </a:t>
            </a:r>
            <a:r>
              <a:rPr lang="en-GB" b="0" dirty="0"/>
              <a:t>alternative meanings of </a:t>
            </a:r>
            <a:r>
              <a:rPr lang="en-GB" b="0" i="0" dirty="0"/>
              <a:t>‘faire’ where it often means ‘go (on/for)’ and two weather expressions.</a:t>
            </a:r>
            <a:endParaRPr lang="en-US" b="0" i="0" dirty="0"/>
          </a:p>
          <a:p>
            <a:endParaRPr lang="en-US" b="1" dirty="0"/>
          </a:p>
          <a:p>
            <a:r>
              <a:rPr lang="en-US" b="1" dirty="0"/>
              <a:t>Procedure:</a:t>
            </a:r>
          </a:p>
          <a:p>
            <a:pPr marL="228600" indent="-228600">
              <a:buAutoNum type="arabicPeriod"/>
            </a:pPr>
            <a:r>
              <a:rPr lang="en-US" b="0" dirty="0"/>
              <a:t>Click</a:t>
            </a:r>
            <a:r>
              <a:rPr lang="en-US" b="0" baseline="0" dirty="0"/>
              <a:t> to bring up the French infinitive phrase.</a:t>
            </a:r>
          </a:p>
          <a:p>
            <a:pPr marL="228600" indent="-228600">
              <a:buAutoNum type="arabicPeriod"/>
            </a:pPr>
            <a:r>
              <a:rPr lang="en-US" b="0" baseline="0" dirty="0"/>
              <a:t>Elicit the English meaning (or provide it, if students don’t quickly arrive at the correct meaning).</a:t>
            </a:r>
          </a:p>
          <a:p>
            <a:pPr marL="228600" indent="-228600">
              <a:buAutoNum type="arabicPeriod"/>
            </a:pPr>
            <a:r>
              <a:rPr lang="en-US" b="0" dirty="0"/>
              <a:t> </a:t>
            </a:r>
            <a:r>
              <a:rPr lang="en-GB" dirty="0"/>
              <a:t>Point out that the verb can variously be rendered as </a:t>
            </a:r>
            <a:r>
              <a:rPr lang="en-GB" baseline="0" dirty="0"/>
              <a:t>‘go (on/for)’ and ‘be’ across these examples, the verb ‘faire’ in French covering all of these different meanings in these common collocations. </a:t>
            </a:r>
            <a:endParaRPr lang="en-US" b="0" dirty="0"/>
          </a:p>
          <a:p>
            <a:endParaRPr lang="en-GB" dirty="0"/>
          </a:p>
          <a:p>
            <a:r>
              <a:rPr lang="en-GB" b="1" baseline="0" dirty="0"/>
              <a:t>Note: </a:t>
            </a:r>
            <a:r>
              <a:rPr lang="en-GB" baseline="0" dirty="0"/>
              <a:t>The weather terms are covered with the infinitive for now, as they can of course be encountered in this form in natural language: e.g., ‘il </a:t>
            </a:r>
            <a:r>
              <a:rPr lang="en-GB" baseline="0" dirty="0" err="1"/>
              <a:t>va</a:t>
            </a:r>
            <a:r>
              <a:rPr lang="en-GB" baseline="0" dirty="0"/>
              <a:t> faire beau’. The impersonal use of ‘faire’ in these expressions will be discussed later.</a:t>
            </a:r>
          </a:p>
          <a:p>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004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embed</a:t>
            </a:r>
            <a:r>
              <a:rPr lang="en-US" b="0" baseline="0" dirty="0"/>
              <a:t> correct pronunciation of the newly learnt expressions with </a:t>
            </a:r>
            <a:r>
              <a:rPr lang="en-US" b="0" i="0" baseline="0" dirty="0"/>
              <a:t>‘faire’ and promote recall of meanings in English.</a:t>
            </a:r>
            <a:endParaRPr lang="en-US" b="0" i="0" dirty="0"/>
          </a:p>
          <a:p>
            <a:endParaRPr lang="en-US" b="1" dirty="0"/>
          </a:p>
          <a:p>
            <a:r>
              <a:rPr lang="en-US" b="1" dirty="0"/>
              <a:t>Procedure:</a:t>
            </a:r>
          </a:p>
          <a:p>
            <a:r>
              <a:rPr lang="en-US" b="0" dirty="0"/>
              <a:t>1. Present</a:t>
            </a:r>
            <a:r>
              <a:rPr lang="en-US" b="0" baseline="0" dirty="0"/>
              <a:t> the image and either elicit the French phrase or model the pronunciation (as necessary), asking students to listen and repeat.</a:t>
            </a:r>
            <a:endParaRPr lang="en-US" b="0" dirty="0"/>
          </a:p>
          <a:p>
            <a:r>
              <a:rPr lang="en-US" b="0" dirty="0"/>
              <a:t>2. Click</a:t>
            </a:r>
            <a:r>
              <a:rPr lang="en-US" b="0" baseline="0" dirty="0"/>
              <a:t> to bring up the French.</a:t>
            </a:r>
          </a:p>
          <a:p>
            <a:r>
              <a:rPr lang="en-US" b="0" baseline="0" dirty="0"/>
              <a:t>3. Elicit meanings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endParaRPr lang="en-GB" dirty="0"/>
          </a:p>
        </p:txBody>
      </p:sp>
      <p:sp>
        <p:nvSpPr>
          <p:cNvPr id="4" name="Slide Number Placeholder 3"/>
          <p:cNvSpPr>
            <a:spLocks noGrp="1"/>
          </p:cNvSpPr>
          <p:nvPr>
            <p:ph type="sldNum" sz="quarter" idx="5"/>
          </p:nvPr>
        </p:nvSpPr>
        <p:spPr/>
        <p:txBody>
          <a:bodyPr/>
          <a:lstStyle/>
          <a:p>
            <a:fld id="{C8DA2A6C-92E3-4C28-9C82-9BA8743AAD3E}" type="slidenum">
              <a:rPr lang="en-GB" smtClean="0"/>
              <a:t>13</a:t>
            </a:fld>
            <a:endParaRPr lang="en-GB"/>
          </a:p>
        </p:txBody>
      </p:sp>
    </p:spTree>
    <p:extLst>
      <p:ext uri="{BB962C8B-B14F-4D97-AF65-F5344CB8AC3E}">
        <p14:creationId xmlns:p14="http://schemas.microsoft.com/office/powerpoint/2010/main" val="1025934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C2FA930-DA35-467F-9242-B3AAD6AE2A27}"/>
              </a:ext>
            </a:extLst>
          </p:cNvPr>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the French words for ‘London’ and ‘Paris’</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see and hear the French names of the cities.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repeat.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alternate between saying the English and French city names as many times as necessary.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to reveal the constructions with ‘de’.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repeat.</a:t>
            </a:r>
          </a:p>
          <a:p>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r>
              <a:rPr lang="en-US" b="1" baseline="0" dirty="0"/>
              <a:t> for the next 7 slides</a:t>
            </a:r>
            <a:endParaRPr lang="en-US" b="1" dirty="0"/>
          </a:p>
          <a:p>
            <a:endParaRPr lang="en-US" b="1" dirty="0"/>
          </a:p>
          <a:p>
            <a:r>
              <a:rPr lang="en-US" b="1" dirty="0"/>
              <a:t>Aim: </a:t>
            </a:r>
            <a:r>
              <a:rPr lang="en-US" b="0" dirty="0"/>
              <a:t>to promote</a:t>
            </a:r>
            <a:r>
              <a:rPr lang="en-US" b="0" baseline="0" dirty="0"/>
              <a:t> oral recall of the newly learnt expressions with ‘faire’.</a:t>
            </a:r>
            <a:endParaRPr lang="en-US" b="0" dirty="0"/>
          </a:p>
          <a:p>
            <a:endParaRPr lang="en-US" b="1" dirty="0"/>
          </a:p>
          <a:p>
            <a:r>
              <a:rPr lang="en-US" b="1" dirty="0"/>
              <a:t>Procedure:</a:t>
            </a:r>
          </a:p>
          <a:p>
            <a:r>
              <a:rPr lang="en-US" b="0" dirty="0"/>
              <a:t>1. </a:t>
            </a:r>
            <a:r>
              <a:rPr lang="en-GB" b="0" baseline="0" dirty="0"/>
              <a:t>S</a:t>
            </a:r>
            <a:r>
              <a:rPr lang="en-GB" baseline="0" dirty="0"/>
              <a:t>lowly reveal the image of one of the items of vocabulary just introduced one click at a time.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Challenge students </a:t>
            </a:r>
            <a:r>
              <a:rPr lang="en-GB" baseline="0" dirty="0"/>
              <a:t>to guess the item (in French) at the earliest opportunity, gaining more ‘points’, for example, the earlier they do so.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Refer to the notes for </a:t>
            </a:r>
            <a:r>
              <a:rPr lang="en-GB" dirty="0"/>
              <a:t>the vocabulary item sought, e.g. (for this</a:t>
            </a:r>
            <a:r>
              <a:rPr lang="en-GB" baseline="0" dirty="0"/>
              <a:t> slide):</a:t>
            </a:r>
          </a:p>
          <a:p>
            <a:r>
              <a:rPr lang="en-GB" dirty="0"/>
              <a:t>faire </a:t>
            </a:r>
            <a:r>
              <a:rPr lang="en-GB" dirty="0" err="1"/>
              <a:t>une</a:t>
            </a:r>
            <a:r>
              <a:rPr lang="en-GB" dirty="0"/>
              <a:t> </a:t>
            </a:r>
            <a:r>
              <a:rPr lang="en-GB" dirty="0" err="1"/>
              <a:t>visite</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194968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a:t>
            </a:r>
            <a:r>
              <a:rPr lang="en-GB" baseline="0" dirty="0"/>
              <a:t> </a:t>
            </a:r>
            <a:r>
              <a:rPr lang="en-GB" baseline="0" dirty="0" err="1"/>
              <a:t>une</a:t>
            </a:r>
            <a:r>
              <a:rPr lang="en-GB" baseline="0" dirty="0"/>
              <a:t> promenade.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70420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 beau.</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19162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 </a:t>
            </a:r>
            <a:r>
              <a:rPr lang="en-GB" dirty="0" err="1"/>
              <a:t>mauvais</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483493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a:t>
            </a:r>
            <a:r>
              <a:rPr lang="en-GB" baseline="0" dirty="0"/>
              <a:t> </a:t>
            </a:r>
            <a:r>
              <a:rPr lang="en-GB" baseline="0" dirty="0" err="1"/>
              <a:t>une</a:t>
            </a:r>
            <a:r>
              <a:rPr lang="en-GB" baseline="0" dirty="0"/>
              <a:t> promenade </a:t>
            </a:r>
            <a:r>
              <a:rPr lang="en-GB" baseline="0" dirty="0" err="1"/>
              <a:t>en</a:t>
            </a:r>
            <a:r>
              <a:rPr lang="en-GB" baseline="0" dirty="0"/>
              <a:t> bateau.</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358250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chercher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something everywhere. </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err="1"/>
              <a:t>chercher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955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faire les </a:t>
            </a:r>
            <a:r>
              <a:rPr lang="en-GB" dirty="0" err="1"/>
              <a:t>magasins</a:t>
            </a:r>
            <a:r>
              <a:rPr lang="en-GB"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1429903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explain</a:t>
            </a:r>
            <a:r>
              <a:rPr lang="en-US" b="0" baseline="0" dirty="0"/>
              <a:t> </a:t>
            </a:r>
            <a:r>
              <a:rPr lang="en-GB" b="0" baseline="0" dirty="0"/>
              <a:t>t</a:t>
            </a:r>
            <a:r>
              <a:rPr lang="en-GB" dirty="0"/>
              <a:t>he impersonal use of </a:t>
            </a:r>
            <a:r>
              <a:rPr lang="en-GB" i="0" dirty="0"/>
              <a:t>‘faire’ </a:t>
            </a:r>
            <a:r>
              <a:rPr lang="en-GB" dirty="0"/>
              <a:t>in weather</a:t>
            </a:r>
            <a:r>
              <a:rPr lang="en-GB" baseline="0" dirty="0"/>
              <a:t> expressions. </a:t>
            </a:r>
            <a:endParaRPr lang="en-US" b="1" dirty="0"/>
          </a:p>
          <a:p>
            <a:endParaRPr lang="en-US" b="1" dirty="0"/>
          </a:p>
          <a:p>
            <a:r>
              <a:rPr lang="en-US" b="1" dirty="0"/>
              <a:t>Procedure:</a:t>
            </a:r>
          </a:p>
          <a:p>
            <a:r>
              <a:rPr lang="en-US" b="0" dirty="0"/>
              <a:t>1. Click to bring up the explanation.</a:t>
            </a:r>
            <a:r>
              <a:rPr lang="en-US" b="0" baseline="0" dirty="0"/>
              <a:t> </a:t>
            </a:r>
            <a:endParaRPr lang="en-US" b="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706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recognition</a:t>
            </a:r>
            <a:r>
              <a:rPr lang="en-US" b="0" baseline="0" dirty="0"/>
              <a:t> of the newly learnt expressions with </a:t>
            </a:r>
            <a:r>
              <a:rPr lang="en-US" b="0" i="0" baseline="0" dirty="0"/>
              <a:t>‘faire’ </a:t>
            </a:r>
            <a:r>
              <a:rPr lang="en-US" b="0" baseline="0" dirty="0"/>
              <a:t>in the oral modality.</a:t>
            </a:r>
            <a:endParaRPr lang="en-US" b="0" dirty="0"/>
          </a:p>
          <a:p>
            <a:endParaRPr lang="en-US" b="1" dirty="0"/>
          </a:p>
          <a:p>
            <a:r>
              <a:rPr lang="en-US" b="1" dirty="0"/>
              <a:t>Procedure:</a:t>
            </a:r>
          </a:p>
          <a:p>
            <a:pPr marL="228600" indent="-228600">
              <a:buAutoNum type="arabicPeriod"/>
            </a:pPr>
            <a:r>
              <a:rPr lang="en-US" b="0" dirty="0"/>
              <a:t>Click on the number trigger to play the audio.</a:t>
            </a:r>
          </a:p>
          <a:p>
            <a:pPr marL="228600" indent="-228600">
              <a:buAutoNum type="arabicPeriod"/>
            </a:pPr>
            <a:r>
              <a:rPr lang="en-US" b="0" dirty="0"/>
              <a:t>Students </a:t>
            </a:r>
            <a:r>
              <a:rPr lang="en-GB" b="0" baseline="0" dirty="0"/>
              <a:t>write in the number next to the correct image.</a:t>
            </a:r>
            <a:endParaRPr lang="en-US" b="0" baseline="0" dirty="0"/>
          </a:p>
          <a:p>
            <a:pPr marL="228600" indent="-228600">
              <a:buAutoNum type="arabicPeriod"/>
            </a:pPr>
            <a:r>
              <a:rPr lang="en-US" b="0" dirty="0"/>
              <a:t>See</a:t>
            </a:r>
            <a:r>
              <a:rPr lang="en-US" b="0" baseline="0" dirty="0"/>
              <a:t> the next slide for the answers. </a:t>
            </a:r>
            <a:endParaRPr lang="en-GB" b="1" dirty="0"/>
          </a:p>
          <a:p>
            <a:endParaRPr lang="en-GB" b="1" dirty="0"/>
          </a:p>
          <a:p>
            <a:r>
              <a:rPr lang="en-GB" b="1" dirty="0"/>
              <a:t>Transcript:</a:t>
            </a:r>
          </a:p>
          <a:p>
            <a:pPr marL="228600" indent="-228600">
              <a:buAutoNum type="arabicPeriod"/>
            </a:pPr>
            <a:r>
              <a:rPr lang="fr-FR" b="0" noProof="0" dirty="0"/>
              <a:t>Je fais les magasins.</a:t>
            </a:r>
          </a:p>
          <a:p>
            <a:pPr marL="228600" indent="-228600">
              <a:buAutoNum type="arabicPeriod"/>
            </a:pPr>
            <a:r>
              <a:rPr lang="fr-FR" b="0" noProof="0" dirty="0"/>
              <a:t>Elle fait le ménage.</a:t>
            </a:r>
          </a:p>
          <a:p>
            <a:pPr marL="228600" indent="-228600">
              <a:buAutoNum type="arabicPeriod"/>
            </a:pPr>
            <a:r>
              <a:rPr lang="fr-FR" b="0" noProof="0" dirty="0"/>
              <a:t>Je fais un voyage.</a:t>
            </a:r>
          </a:p>
          <a:p>
            <a:pPr marL="228600" indent="-228600">
              <a:buAutoNum type="arabicPeriod"/>
            </a:pPr>
            <a:r>
              <a:rPr lang="fr-FR" b="0" noProof="0" dirty="0"/>
              <a:t>Il fait une promenade.</a:t>
            </a:r>
            <a:endParaRPr lang="fr-FR" b="0" baseline="0" noProof="0" dirty="0"/>
          </a:p>
          <a:p>
            <a:pPr marL="228600" indent="-228600">
              <a:buAutoNum type="arabicPeriod"/>
            </a:pPr>
            <a:r>
              <a:rPr lang="fr-FR" b="0" baseline="0" noProof="0" dirty="0"/>
              <a:t>Il fait mauvais.</a:t>
            </a:r>
          </a:p>
          <a:p>
            <a:pPr marL="228600" indent="-228600">
              <a:buAutoNum type="arabicPeriod"/>
            </a:pPr>
            <a:r>
              <a:rPr lang="fr-FR" b="0" baseline="0" noProof="0" dirty="0"/>
              <a:t>Il fait beau.</a:t>
            </a:r>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581669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practise</a:t>
            </a:r>
            <a:r>
              <a:rPr lang="en-US" b="0" dirty="0"/>
              <a:t> written</a:t>
            </a:r>
            <a:r>
              <a:rPr lang="en-US" b="0" baseline="0" dirty="0"/>
              <a:t> production of the newly learnt expressions with </a:t>
            </a:r>
            <a:r>
              <a:rPr lang="en-US" b="0" i="0" baseline="0" dirty="0"/>
              <a:t>‘faire’ and singular persons of the verb ‘faire’. </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Reveal</a:t>
            </a:r>
            <a:r>
              <a:rPr lang="en-US" b="0" baseline="0" dirty="0"/>
              <a:t> the answers on a mouse click to the previous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Tell students they are now going to write what they heard.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Play the audio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a:t>
            </a:r>
            <a:r>
              <a:rPr lang="en-GB" b="0" baseline="0" dirty="0"/>
              <a:t> reconstruct the sentence as heard in the 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Ask student to then create a similar sentence which could fit the picture. They could do either of these first orally, then in writing (i.e. transcribe or adapt what they hear).</a:t>
            </a:r>
          </a:p>
          <a:p>
            <a:endParaRPr lang="en-GB" b="1" dirty="0"/>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2510886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[ç/c]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1" dirty="0"/>
              <a:t>[faire with equivalents in English other than 'do/make'</a:t>
            </a:r>
            <a:r>
              <a:rPr lang="en-GB" sz="1200" b="1" i="0" dirty="0">
                <a:solidFill>
                  <a:prstClr val="white"/>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7.1.2.2 (introduce) </a:t>
            </a:r>
            <a:r>
              <a:rPr lang="fr-FR" dirty="0">
                <a:solidFill>
                  <a:srgbClr val="000000"/>
                </a:solidFill>
                <a:latin typeface="Century Gothic" panose="020B0502020202020204" pitchFamily="34" charset="0"/>
              </a:rPr>
              <a:t>bateau [1287], magasin [1736], numéro [766], promenade [&gt;5000], question [144], réponse [456], visite [1072], voyage [904], beau [393], mauvais [274], de</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[2], en</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[7], Paris [n/a], Londres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acteur [1152], actrice [1152], anglais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[784], fille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[629], français</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dirty="0">
                <a:solidFill>
                  <a:schemeClr val="tx1"/>
                </a:solidFill>
                <a:effectLst/>
                <a:latin typeface="+mn-lt"/>
                <a:ea typeface="Calibri"/>
                <a:cs typeface="Calibri"/>
                <a:sym typeface="Calibri"/>
              </a:rPr>
              <a:t> [251], garçon [1599], médecin [827], mot [220], personne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[84], phrase [2074], le [1], la [1], les [1], en</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[7]</a:t>
            </a:r>
            <a:endParaRPr lang="fr-FR"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 </a:t>
            </a:r>
            <a:r>
              <a:rPr lang="fr-FR" dirty="0"/>
              <a:t>être [5], es [5], suis [5], lire [278], écrire [382], écouter [429], parler [429], je [22], tu [112], anglais</a:t>
            </a:r>
            <a:r>
              <a:rPr lang="fr-FR" baseline="30000" dirty="0"/>
              <a:t>1</a:t>
            </a:r>
            <a:r>
              <a:rPr lang="fr-FR" dirty="0"/>
              <a:t> [784], anglaise</a:t>
            </a:r>
            <a:r>
              <a:rPr lang="fr-FR" baseline="30000" dirty="0"/>
              <a:t>1</a:t>
            </a:r>
            <a:r>
              <a:rPr lang="fr-FR" dirty="0"/>
              <a:t> [784], français</a:t>
            </a:r>
            <a:r>
              <a:rPr lang="fr-FR" baseline="30000" dirty="0"/>
              <a:t>1</a:t>
            </a:r>
            <a:r>
              <a:rPr lang="fr-FR" dirty="0"/>
              <a:t> [251], française</a:t>
            </a:r>
            <a:r>
              <a:rPr lang="fr-FR" baseline="30000" dirty="0"/>
              <a:t>1</a:t>
            </a:r>
            <a:r>
              <a:rPr lang="fr-FR" dirty="0"/>
              <a:t> [251], grand</a:t>
            </a:r>
            <a:r>
              <a:rPr lang="fr-FR" baseline="30000" dirty="0"/>
              <a:t>1</a:t>
            </a:r>
            <a:r>
              <a:rPr lang="fr-FR" dirty="0"/>
              <a:t> [59], petit</a:t>
            </a:r>
            <a:r>
              <a:rPr lang="fr-FR" baseline="30000" dirty="0"/>
              <a:t>1</a:t>
            </a:r>
            <a:r>
              <a:rPr lang="fr-FR" dirty="0"/>
              <a:t> [138], grande</a:t>
            </a:r>
            <a:r>
              <a:rPr lang="fr-FR" baseline="30000" dirty="0"/>
              <a:t>1</a:t>
            </a:r>
            <a:r>
              <a:rPr lang="fr-FR" dirty="0"/>
              <a:t> [59], petite</a:t>
            </a:r>
            <a:r>
              <a:rPr lang="fr-FR" baseline="30000" dirty="0"/>
              <a:t>1</a:t>
            </a:r>
            <a:r>
              <a:rPr lang="fr-FR" dirty="0"/>
              <a:t> [138], et [6], au revoir [1274], bonjour [1972]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720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4625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1406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460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264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90948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three slides.</a:t>
            </a:r>
            <a:endParaRPr lang="en-US" b="1" dirty="0"/>
          </a:p>
          <a:p>
            <a:endParaRPr lang="en-US" b="1" dirty="0"/>
          </a:p>
          <a:p>
            <a:r>
              <a:rPr lang="en-US" b="1" dirty="0"/>
              <a:t>Aim: </a:t>
            </a:r>
            <a:r>
              <a:rPr lang="en-US" b="0" dirty="0" err="1"/>
              <a:t>automatisation</a:t>
            </a:r>
            <a:r>
              <a:rPr lang="en-US" b="0" dirty="0"/>
              <a:t> of oral production of</a:t>
            </a:r>
            <a:r>
              <a:rPr lang="en-US" b="0" baseline="0" dirty="0"/>
              <a:t> SSCs soft [c] and [ç] at word level.</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Tell students that they are going to take turns to say all the words within a given time, building up speed. They call in any order they like</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are not allowed to repeat the one they said in their last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Click on début</a:t>
            </a:r>
            <a:r>
              <a:rPr lang="en-GB" sz="1200" kern="1200" baseline="0" dirty="0">
                <a:solidFill>
                  <a:schemeClr val="tx1"/>
                </a:solidFill>
                <a:effectLst/>
                <a:latin typeface="+mn-lt"/>
                <a:ea typeface="+mn-ea"/>
                <a:cs typeface="+mn-cs"/>
              </a:rPr>
              <a:t> to start the timer on the screen.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 listening students checks that the speaking student does not produce a hard [c]. If they do, they must repeat the words correctly three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Students swap roles. Restart the timer.</a:t>
            </a: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a:solidFill>
                  <a:schemeClr val="tx1"/>
                </a:solidFill>
                <a:effectLst/>
                <a:latin typeface="+mn-lt"/>
                <a:ea typeface="+mn-ea"/>
                <a:cs typeface="+mn-cs"/>
              </a:rPr>
              <a:t>Click to check pronunciation of the words.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FR" b="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ici</a:t>
            </a:r>
            <a:r>
              <a:rPr lang="en-GB" b="1" baseline="0" dirty="0"/>
              <a:t> </a:t>
            </a:r>
            <a:r>
              <a:rPr lang="en-GB" baseline="0" dirty="0"/>
              <a:t>[167], </a:t>
            </a:r>
            <a:r>
              <a:rPr lang="en-GB" baseline="0" dirty="0" err="1"/>
              <a:t>décevoir</a:t>
            </a:r>
            <a:r>
              <a:rPr lang="en-GB" baseline="0" dirty="0"/>
              <a:t> [1302], </a:t>
            </a:r>
            <a:r>
              <a:rPr lang="en-GB" baseline="0" dirty="0" err="1"/>
              <a:t>ceci</a:t>
            </a:r>
            <a:r>
              <a:rPr lang="en-GB" baseline="0" dirty="0"/>
              <a:t> [732], cinq [288], </a:t>
            </a:r>
            <a:r>
              <a:rPr lang="en-GB" baseline="0" dirty="0" err="1"/>
              <a:t>cependant</a:t>
            </a:r>
            <a:r>
              <a:rPr lang="en-GB" baseline="0" dirty="0"/>
              <a:t> [352], </a:t>
            </a:r>
            <a:r>
              <a:rPr lang="en-GB" baseline="0" dirty="0" err="1"/>
              <a:t>façon</a:t>
            </a:r>
            <a:r>
              <a:rPr lang="en-GB" baseline="0" dirty="0"/>
              <a:t> [248], </a:t>
            </a:r>
            <a:r>
              <a:rPr lang="en-GB" baseline="0" dirty="0" err="1"/>
              <a:t>ancien</a:t>
            </a:r>
            <a:r>
              <a:rPr lang="en-GB" baseline="0" dirty="0"/>
              <a:t> [392], </a:t>
            </a:r>
            <a:r>
              <a:rPr lang="en-GB" baseline="0" dirty="0" err="1"/>
              <a:t>commerçant</a:t>
            </a:r>
            <a:r>
              <a:rPr lang="en-GB" baseline="0" dirty="0"/>
              <a:t> [4167], </a:t>
            </a:r>
            <a:r>
              <a:rPr lang="en-GB" baseline="0" dirty="0" err="1"/>
              <a:t>spécial</a:t>
            </a:r>
            <a:r>
              <a:rPr lang="en-GB" baseline="0" dirty="0"/>
              <a:t> [726], insouciant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noProof="0" dirty="0" err="1"/>
              <a:t>Ask</a:t>
            </a:r>
            <a:r>
              <a:rPr lang="fr-FR" b="0" baseline="0" noProof="0" dirty="0"/>
              <a:t> </a:t>
            </a:r>
            <a:r>
              <a:rPr lang="fr-FR" b="0" baseline="0" noProof="0" dirty="0" err="1"/>
              <a:t>students</a:t>
            </a:r>
            <a:r>
              <a:rPr lang="fr-FR" b="0" baseline="0" noProof="0" dirty="0"/>
              <a:t> </a:t>
            </a:r>
            <a:r>
              <a:rPr lang="fr-FR" b="0" baseline="0" noProof="0" dirty="0" err="1"/>
              <a:t>what</a:t>
            </a:r>
            <a:r>
              <a:rPr lang="fr-FR" b="0" baseline="0" noProof="0" dirty="0"/>
              <a:t> </a:t>
            </a:r>
            <a:r>
              <a:rPr lang="fr-FR" b="0" baseline="0" noProof="0" dirty="0" err="1"/>
              <a:t>they</a:t>
            </a:r>
            <a:r>
              <a:rPr lang="fr-FR" b="0" baseline="0" noProof="0" dirty="0"/>
              <a:t> notice about the </a:t>
            </a:r>
            <a:r>
              <a:rPr lang="fr-FR" b="0" baseline="0" noProof="0" dirty="0" err="1"/>
              <a:t>vowels</a:t>
            </a:r>
            <a:r>
              <a:rPr lang="fr-FR" b="0" baseline="0" noProof="0" dirty="0"/>
              <a:t> </a:t>
            </a:r>
            <a:r>
              <a:rPr lang="fr-FR" b="0" baseline="0" noProof="0" dirty="0" err="1"/>
              <a:t>which</a:t>
            </a:r>
            <a:r>
              <a:rPr lang="fr-FR" b="0" baseline="0" noProof="0" dirty="0"/>
              <a:t> follow soft [c] (</a:t>
            </a:r>
            <a:r>
              <a:rPr lang="fr-FR" b="0" baseline="0" noProof="0" dirty="0" err="1"/>
              <a:t>always</a:t>
            </a:r>
            <a:r>
              <a:rPr lang="fr-FR" b="0" baseline="0" noProof="0" dirty="0"/>
              <a:t> ‘i’ or ‘e’). This primes for the </a:t>
            </a:r>
            <a:r>
              <a:rPr lang="fr-FR" b="0" baseline="0" noProof="0" dirty="0" err="1"/>
              <a:t>explanation</a:t>
            </a:r>
            <a:r>
              <a:rPr lang="fr-FR" b="0" baseline="0" noProof="0" dirty="0"/>
              <a:t> on slide 36.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971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previous, but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6579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8521875-952A-473C-9C0F-77584EB060DF}"/>
              </a:ext>
            </a:extLst>
          </p:cNvPr>
          <p:cNvSpPr>
            <a:spLocks noGrp="1"/>
          </p:cNvSpPr>
          <p:nvPr>
            <p:ph type="body" idx="1"/>
          </p:nvPr>
        </p:nvSpPr>
        <p:spPr/>
        <p:txBody>
          <a:bodyPr/>
          <a:lstStyle/>
          <a:p>
            <a:r>
              <a:rPr lang="en-US" b="1" dirty="0"/>
              <a:t>Timing: 3 minutes</a:t>
            </a:r>
          </a:p>
          <a:p>
            <a:endParaRPr lang="en-US" b="1" dirty="0"/>
          </a:p>
          <a:p>
            <a:r>
              <a:rPr lang="en-US" b="1" dirty="0"/>
              <a:t>Aim: </a:t>
            </a:r>
            <a:r>
              <a:rPr lang="en-GB" b="0" dirty="0"/>
              <a:t>Written production of some of the words form this week’s revisited set. Revision of adjective agreement.</a:t>
            </a:r>
            <a:endParaRPr lang="en-GB" sz="1200" b="0" dirty="0">
              <a:solidFill>
                <a:schemeClr val="bg1"/>
              </a:solidFill>
            </a:endParaRPr>
          </a:p>
          <a:p>
            <a:endParaRPr lang="en-GB" sz="1200" b="1" dirty="0">
              <a:solidFill>
                <a:schemeClr val="bg1"/>
              </a:solidFill>
            </a:endParaRPr>
          </a:p>
          <a:p>
            <a:r>
              <a:rPr lang="en-US" b="1" dirty="0"/>
              <a:t>Procedure</a:t>
            </a:r>
          </a:p>
          <a:p>
            <a:pPr marL="228600" indent="-228600">
              <a:buAutoNum type="arabicPeriod"/>
            </a:pPr>
            <a:r>
              <a:rPr lang="en-US" b="0" dirty="0"/>
              <a:t>Students read the sentences and decide which form of the French adjective is needed based on the gender of the speaker.</a:t>
            </a:r>
          </a:p>
          <a:p>
            <a:pPr marL="228600" indent="-228600">
              <a:buAutoNum type="arabicPeriod"/>
            </a:pPr>
            <a:r>
              <a:rPr lang="en-US" b="0" dirty="0"/>
              <a:t>Students write 1-8 and the adjective with the correct ending.</a:t>
            </a:r>
          </a:p>
          <a:p>
            <a:pPr marL="228600" indent="-228600">
              <a:buAutoNum type="arabicPeriod"/>
            </a:pPr>
            <a:r>
              <a:rPr lang="en-US" b="0" dirty="0"/>
              <a:t>Answers revealed on clicks.</a:t>
            </a:r>
          </a:p>
          <a:p>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CDF6BC4-8805-4579-80A1-A03AE40DE65C}"/>
              </a:ext>
            </a:extLst>
          </p:cNvPr>
          <p:cNvSpPr>
            <a:spLocks noGrp="1"/>
          </p:cNvSpPr>
          <p:nvPr>
            <p:ph type="body" idx="1"/>
          </p:nvPr>
        </p:nvSpPr>
        <p:spPr/>
        <p:txBody>
          <a:bodyPr/>
          <a:lstStyle/>
          <a:p>
            <a:r>
              <a:rPr lang="en-US" b="1" dirty="0"/>
              <a:t>Timing: 3 minutes </a:t>
            </a:r>
            <a:r>
              <a:rPr lang="en-US" b="0" dirty="0"/>
              <a:t>for two slides.</a:t>
            </a:r>
            <a:endParaRPr lang="en-US" b="1" dirty="0"/>
          </a:p>
          <a:p>
            <a:endParaRPr lang="en-US" b="1" dirty="0"/>
          </a:p>
          <a:p>
            <a:r>
              <a:rPr lang="en-US" b="1" dirty="0"/>
              <a:t>Aim: </a:t>
            </a:r>
            <a:r>
              <a:rPr lang="en-GB" b="0" dirty="0"/>
              <a:t>To introduce the concept of words with multiple meanings, and to explain how these will be taught.</a:t>
            </a:r>
            <a:endParaRPr lang="en-US" b="0" dirty="0"/>
          </a:p>
          <a:p>
            <a:endParaRPr lang="en-GB"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FF6CB52-19A6-4161-BF9B-2B6076D7FB11}"/>
              </a:ext>
            </a:extLst>
          </p:cNvPr>
          <p:cNvSpPr>
            <a:spLocks noGrp="1"/>
          </p:cNvSpPr>
          <p:nvPr>
            <p:ph type="body" idx="1"/>
          </p:nvPr>
        </p:nvSpPr>
        <p:spPr/>
        <p:txBody>
          <a:bodyPr/>
          <a:lstStyle/>
          <a:p>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9107A70-64D1-447C-9E44-BD8F5F8D2C4A}"/>
              </a:ext>
            </a:extLst>
          </p:cNvPr>
          <p:cNvSpPr>
            <a:spLocks noGrp="1"/>
          </p:cNvSpPr>
          <p:nvPr>
            <p:ph type="body" idx="1"/>
          </p:nvPr>
        </p:nvSpPr>
        <p:spPr/>
        <p:txBody>
          <a:bodyPr/>
          <a:lstStyle/>
          <a:p>
            <a:r>
              <a:rPr lang="en-GB" b="1" dirty="0"/>
              <a:t>Timing: 6 minutes (2 slides)</a:t>
            </a:r>
          </a:p>
          <a:p>
            <a:endParaRPr lang="en-GB" b="1" dirty="0"/>
          </a:p>
          <a:p>
            <a:r>
              <a:rPr lang="en-GB" b="1" dirty="0"/>
              <a:t>Aim: </a:t>
            </a:r>
            <a:r>
              <a:rPr lang="en-GB" b="0" dirty="0"/>
              <a:t>Practise different translations of preposition </a:t>
            </a:r>
            <a:r>
              <a:rPr lang="en-GB" b="0" i="1" dirty="0" err="1"/>
              <a:t>en</a:t>
            </a:r>
            <a:r>
              <a:rPr lang="en-GB" b="0" i="0" dirty="0"/>
              <a:t>. Written recognition of some of the vocabulary in this week’s revisited set.</a:t>
            </a:r>
            <a:endParaRPr lang="en-GB" b="1" dirty="0"/>
          </a:p>
          <a:p>
            <a:endParaRPr lang="en-GB" b="1" dirty="0"/>
          </a:p>
          <a:p>
            <a:r>
              <a:rPr lang="en-GB" b="1" dirty="0"/>
              <a:t>Procedure:</a:t>
            </a:r>
          </a:p>
          <a:p>
            <a:pPr marL="228600" indent="-228600">
              <a:buAutoNum type="arabicPeriod"/>
            </a:pPr>
            <a:r>
              <a:rPr lang="en-GB" b="0" dirty="0"/>
              <a:t>Students read the sentences and note ‘in’ or ‘by’ for 1-6. </a:t>
            </a:r>
          </a:p>
          <a:p>
            <a:pPr marL="228600" indent="-228600">
              <a:buAutoNum type="arabicPeriod"/>
            </a:pPr>
            <a:r>
              <a:rPr lang="en-GB" b="0" dirty="0"/>
              <a:t>Answers revealed on clicks.</a:t>
            </a:r>
          </a:p>
          <a:p>
            <a:pPr marL="228600" indent="-228600">
              <a:buAutoNum type="arabicPeriod"/>
            </a:pPr>
            <a:r>
              <a:rPr lang="en-GB" b="0" dirty="0"/>
              <a:t>Attention should be drawn to the fact that the same preposition can be translated differently depending on the context.</a:t>
            </a:r>
          </a:p>
          <a:p>
            <a:pPr marL="228600" indent="-228600">
              <a:buAutoNum type="arabicPeriod"/>
            </a:pPr>
            <a:r>
              <a:rPr lang="en-GB" b="0" dirty="0"/>
              <a:t>Move to the next slide, inviting students to translate the full sentences, orally in a think-pair-share.</a:t>
            </a:r>
          </a:p>
          <a:p>
            <a:pPr marL="228600" indent="-228600">
              <a:buAutoNum type="arabicPeriod"/>
            </a:pPr>
            <a:r>
              <a:rPr lang="en-GB" b="0" dirty="0"/>
              <a:t>Suggested translations can be found on the next slide.</a:t>
            </a:r>
          </a:p>
          <a:p>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8263E96-9A05-42A5-88FB-A5CA6A767CE2}"/>
              </a:ext>
            </a:extLst>
          </p:cNvPr>
          <p:cNvSpPr>
            <a:spLocks noGrp="1"/>
          </p:cNvSpPr>
          <p:nvPr>
            <p:ph type="body" idx="1"/>
          </p:nvPr>
        </p:nvSpPr>
        <p:spPr/>
        <p:txBody>
          <a:bodyPr/>
          <a:lstStyle/>
          <a:p>
            <a:r>
              <a:rPr lang="en-GB" b="1" dirty="0"/>
              <a:t>Procedure:</a:t>
            </a:r>
          </a:p>
          <a:p>
            <a:pPr marL="228600" indent="-228600">
              <a:buAutoNum type="arabicPeriod"/>
            </a:pPr>
            <a:r>
              <a:rPr lang="en-GB" b="0" dirty="0"/>
              <a:t>Students work in pairs to translate the sentences orally. </a:t>
            </a:r>
          </a:p>
          <a:p>
            <a:pPr marL="228600" indent="-228600">
              <a:buAutoNum type="arabicPeriod"/>
            </a:pPr>
            <a:r>
              <a:rPr lang="en-GB" b="0" dirty="0"/>
              <a:t>Elicit responses and click to reveal the English translations.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aseline="0" dirty="0"/>
              <a:t>check understanding of the new vocabulary and of the person of the verb used in each sentence, engaging the students again with the grammar feature.</a:t>
            </a:r>
          </a:p>
          <a:p>
            <a:endParaRPr lang="en-US" b="1" dirty="0"/>
          </a:p>
          <a:p>
            <a:r>
              <a:rPr lang="en-US" b="1" dirty="0"/>
              <a:t>Procedure:</a:t>
            </a:r>
          </a:p>
          <a:p>
            <a:r>
              <a:rPr lang="en-US" b="0" dirty="0"/>
              <a:t>1. Students translate</a:t>
            </a:r>
            <a:r>
              <a:rPr lang="en-US" b="0" baseline="0" dirty="0"/>
              <a:t> each sentence into English.</a:t>
            </a:r>
            <a:endParaRPr lang="en-US" b="0" dirty="0"/>
          </a:p>
          <a:p>
            <a:r>
              <a:rPr lang="en-US" b="0" dirty="0"/>
              <a:t>2. Answers are revealed on</a:t>
            </a:r>
            <a:r>
              <a:rPr lang="en-US" b="0" baseline="0" dirty="0"/>
              <a:t> a mouse click.</a:t>
            </a:r>
          </a:p>
          <a:p>
            <a:endParaRPr lang="en-US" b="0" baseline="0" dirty="0"/>
          </a:p>
          <a:p>
            <a:r>
              <a:rPr lang="en-US" b="1" baseline="0" dirty="0"/>
              <a:t>Note</a:t>
            </a:r>
            <a:r>
              <a:rPr lang="en-US" b="0" baseline="0" dirty="0"/>
              <a:t> – it might be useful to do this activity as an individual writing task, so that students work on their own retrieval of the language and structure for this week.</a:t>
            </a:r>
          </a:p>
          <a:p>
            <a:endParaRPr lang="en-US" b="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1482464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197774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baseline="0" dirty="0"/>
              <a:t> oral production of singular persons of the verb ‘faire’ along with most this week’s target vocabulary, priming for the oral production task on the following slides.</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Ask students </a:t>
            </a:r>
            <a:r>
              <a:rPr lang="en-GB" b="0" baseline="0" dirty="0"/>
              <a:t>to translate the sentences into French orally (either as whole-class choral response or in pairs). The sentence are variations of those students have seen, rather than all being identical, to keep students focused on the singular parts of faire and singular pronouns.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are provided, in case they are needed for feedback.</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We need to bear in mind that learners are not at the moment ‘actively’ choosing to use (produce) faire for all these different English meaning. Because this task focusses </a:t>
            </a:r>
            <a:r>
              <a:rPr lang="en-GB" b="0" i="1" baseline="0" dirty="0"/>
              <a:t>only</a:t>
            </a:r>
            <a:r>
              <a:rPr lang="en-GB" b="0" baseline="0" dirty="0"/>
              <a:t> on faire, this is a ‘given’ in this series of activities! In a later series of activities in the Scheme of Work, we will provide opportunities for students to actively ‘choose’ to produce ‘faire’ for this set of activities (versus ‘</a:t>
            </a:r>
            <a:r>
              <a:rPr lang="en-GB" b="0" baseline="0" dirty="0" err="1"/>
              <a:t>aller</a:t>
            </a:r>
            <a:r>
              <a:rPr lang="en-GB" b="0" baseline="0" dirty="0"/>
              <a:t>’ or ‘</a:t>
            </a:r>
            <a:r>
              <a:rPr lang="en-GB" b="0" baseline="0" dirty="0" err="1"/>
              <a:t>être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7834074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OPTIONAL</a:t>
            </a:r>
            <a:br>
              <a:rPr lang="en-GB" b="1" dirty="0"/>
            </a:br>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another idiomatic expression with ‘faire’; to give the opportunity for students to use this and last week’s new language to respond to open and/or closed questions with faire about the weekend.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pupils if they have a lie-in at the weekend? Elicit any other sentences / activities that students can recall to say what they do (from this lesson and the previously one on faire from two weeks ago). We can prompt students with direct questions to support their understanding, as needed. Even if students answer ‘</a:t>
            </a:r>
            <a:r>
              <a:rPr lang="en-GB" dirty="0" err="1"/>
              <a:t>oui</a:t>
            </a:r>
            <a:r>
              <a:rPr lang="en-GB" dirty="0"/>
              <a:t>’ or ‘non’, they are still speeding up their oral comprehension of the new language.  Possible questions:</a:t>
            </a:r>
            <a:br>
              <a:rPr lang="en-GB" dirty="0"/>
            </a:br>
            <a:r>
              <a:rPr lang="en-GB" dirty="0"/>
              <a:t>Tu </a:t>
            </a:r>
            <a:r>
              <a:rPr lang="en-GB" dirty="0" err="1"/>
              <a:t>fais</a:t>
            </a:r>
            <a:r>
              <a:rPr lang="en-GB" dirty="0"/>
              <a:t> </a:t>
            </a:r>
            <a:r>
              <a:rPr lang="en-GB" dirty="0" err="1"/>
              <a:t>une</a:t>
            </a:r>
            <a:r>
              <a:rPr lang="en-GB" dirty="0"/>
              <a:t> promenade?  Tu </a:t>
            </a:r>
            <a:r>
              <a:rPr lang="en-GB" dirty="0" err="1"/>
              <a:t>fais</a:t>
            </a:r>
            <a:r>
              <a:rPr lang="en-GB" dirty="0"/>
              <a:t> les </a:t>
            </a:r>
            <a:r>
              <a:rPr lang="en-GB" dirty="0" err="1"/>
              <a:t>magasins</a:t>
            </a:r>
            <a:r>
              <a:rPr lang="en-GB" dirty="0"/>
              <a:t> </a:t>
            </a:r>
            <a:r>
              <a:rPr lang="en-GB" dirty="0" err="1"/>
              <a:t>ou</a:t>
            </a:r>
            <a:r>
              <a:rPr lang="en-GB" dirty="0"/>
              <a:t> les courses?  Tu </a:t>
            </a:r>
            <a:r>
              <a:rPr lang="en-GB" dirty="0" err="1"/>
              <a:t>fais</a:t>
            </a:r>
            <a:r>
              <a:rPr lang="en-GB" dirty="0"/>
              <a:t> le ménage/le lit/</a:t>
            </a:r>
            <a:r>
              <a:rPr lang="en-GB" dirty="0" err="1"/>
              <a:t>une</a:t>
            </a:r>
            <a:r>
              <a:rPr lang="en-GB" dirty="0"/>
              <a:t> </a:t>
            </a:r>
            <a:r>
              <a:rPr lang="en-GB" dirty="0" err="1"/>
              <a:t>activité</a:t>
            </a:r>
            <a:r>
              <a:rPr lang="en-GB" dirty="0"/>
              <a:t> </a:t>
            </a:r>
            <a:r>
              <a:rPr lang="en-GB" dirty="0" err="1"/>
              <a:t>en</a:t>
            </a:r>
            <a:r>
              <a:rPr lang="en-GB" dirty="0"/>
              <a:t> </a:t>
            </a:r>
            <a:r>
              <a:rPr lang="en-GB" dirty="0" err="1"/>
              <a:t>famille</a:t>
            </a:r>
            <a:r>
              <a:rPr lang="en-GB" dirty="0"/>
              <a:t>/la cuisine?</a:t>
            </a:r>
          </a:p>
          <a:p>
            <a:pPr marL="0" marR="0" lvl="0" indent="0" algn="l" rtl="0">
              <a:lnSpc>
                <a:spcPct val="100000"/>
              </a:lnSpc>
              <a:spcBef>
                <a:spcPts val="0"/>
              </a:spcBef>
              <a:spcAft>
                <a:spcPts val="0"/>
              </a:spcAft>
              <a:buClr>
                <a:schemeClr val="dk1"/>
              </a:buClr>
              <a:buSzPts val="1200"/>
              <a:buFont typeface="Calibri"/>
              <a:buNone/>
            </a:pPr>
            <a:endParaRPr lang="en-GB" dirty="0"/>
          </a:p>
        </p:txBody>
      </p:sp>
    </p:spTree>
    <p:extLst>
      <p:ext uri="{BB962C8B-B14F-4D97-AF65-F5344CB8AC3E}">
        <p14:creationId xmlns:p14="http://schemas.microsoft.com/office/powerpoint/2010/main" val="2389503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10 minutes (two rounds of speaking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and comprehension of negative sentences with 1</a:t>
            </a:r>
            <a:r>
              <a:rPr lang="en-GB" b="0" baseline="30000" dirty="0"/>
              <a:t>st</a:t>
            </a:r>
            <a:r>
              <a:rPr lang="en-GB" b="0" dirty="0"/>
              <a:t> person of faire, and vocabulary from this week.</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r>
              <a:rPr lang="en-GB" b="1" dirty="0"/>
              <a:t>Note: </a:t>
            </a:r>
            <a:r>
              <a:rPr lang="en-GB" b="0" baseline="0" noProof="0" dirty="0"/>
              <a:t>This slide shows how the speaking task is intended to work. The stages are animated to support the teacher in modelling the task.</a:t>
            </a:r>
            <a:endParaRPr lang="en-US" b="0" dirty="0"/>
          </a:p>
          <a:p>
            <a:endParaRPr lang="en-US" b="0" dirty="0"/>
          </a:p>
          <a:p>
            <a:r>
              <a:rPr lang="en-US" b="1" dirty="0"/>
              <a:t>Procedure:</a:t>
            </a:r>
          </a:p>
          <a:p>
            <a:pPr marL="228600" indent="-228600">
              <a:buAutoNum type="arabicPeriod"/>
            </a:pPr>
            <a:r>
              <a:rPr lang="en-US" b="0" dirty="0"/>
              <a:t>After modelling this example, display the next slide with 9 item choices (or an alternative with 15).</a:t>
            </a:r>
          </a:p>
          <a:p>
            <a:pPr marL="228600" indent="-228600">
              <a:buAutoNum type="arabicPeriod"/>
            </a:pPr>
            <a:r>
              <a:rPr lang="en-US" b="0" baseline="0" noProof="0" dirty="0"/>
              <a:t>Partner As read first and Bs answer.</a:t>
            </a:r>
          </a:p>
          <a:p>
            <a:pPr marL="228600" indent="-228600">
              <a:buAutoNum type="arabicPeriod"/>
            </a:pPr>
            <a:r>
              <a:rPr lang="en-US" b="0" baseline="0" noProof="0" dirty="0"/>
              <a:t>Then swap roles for Round 2.  To provide some progression, teachers might like to use the slide of 9 with Round 1 and the slide of 15 with Round 2.</a:t>
            </a:r>
          </a:p>
          <a:p>
            <a:endParaRPr lang="en-GB" dirty="0"/>
          </a:p>
          <a:p>
            <a:r>
              <a:rPr lang="en-GB" b="1" dirty="0"/>
              <a:t>Note</a:t>
            </a:r>
            <a:r>
              <a:rPr lang="en-GB" dirty="0"/>
              <a:t>: to increase the challenge, open up the choice of sentences to other singular persons of faire (e.g., je + il (or je + il + </a:t>
            </a:r>
            <a:r>
              <a:rPr lang="en-GB" dirty="0" err="1"/>
              <a:t>tu</a:t>
            </a:r>
            <a:r>
              <a:rPr lang="en-GB" dirty="0"/>
              <a:t> + </a:t>
            </a:r>
            <a:r>
              <a:rPr lang="en-GB" dirty="0" err="1"/>
              <a:t>elle</a:t>
            </a:r>
            <a:r>
              <a:rPr lang="en-GB" dirty="0"/>
              <a:t>).  This makes it less likely that students will coincide with their options as there will be 36 possible sentences if all four pronouns are in the activity. Alternatively, teachers may want to add other activities from last week’s lesson – </a:t>
            </a:r>
            <a:r>
              <a:rPr lang="fr-FR" dirty="0"/>
              <a:t>activité, cuisine, devoirs, lit, modèle. This would give 14 different options (or 15, with faire un effort).</a:t>
            </a:r>
            <a:endParaRPr lang="en-GB" dirty="0"/>
          </a:p>
        </p:txBody>
      </p:sp>
      <p:sp>
        <p:nvSpPr>
          <p:cNvPr id="4" name="Slide Number Placeholder 3"/>
          <p:cNvSpPr>
            <a:spLocks noGrp="1"/>
          </p:cNvSpPr>
          <p:nvPr>
            <p:ph type="sldNum" sz="quarter" idx="5"/>
          </p:nvPr>
        </p:nvSpPr>
        <p:spPr/>
        <p:txBody>
          <a:bodyPr/>
          <a:lstStyle/>
          <a:p>
            <a:fld id="{C8DA2A6C-92E3-4C28-9C82-9BA8743AAD3E}" type="slidenum">
              <a:rPr lang="en-GB" smtClean="0"/>
              <a:t>42</a:t>
            </a:fld>
            <a:endParaRPr lang="en-GB"/>
          </a:p>
        </p:txBody>
      </p:sp>
    </p:spTree>
    <p:extLst>
      <p:ext uri="{BB962C8B-B14F-4D97-AF65-F5344CB8AC3E}">
        <p14:creationId xmlns:p14="http://schemas.microsoft.com/office/powerpoint/2010/main" val="11289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noProof="0" dirty="0"/>
              <a:t>DISPLAY THIS SLIDE OR THE NEXT FOR PUPILS DURING THE TASK.</a:t>
            </a:r>
          </a:p>
          <a:p>
            <a:endParaRPr lang="en-GB" dirty="0"/>
          </a:p>
        </p:txBody>
      </p:sp>
      <p:sp>
        <p:nvSpPr>
          <p:cNvPr id="4" name="Slide Number Placeholder 3"/>
          <p:cNvSpPr>
            <a:spLocks noGrp="1"/>
          </p:cNvSpPr>
          <p:nvPr>
            <p:ph type="sldNum" sz="quarter" idx="5"/>
          </p:nvPr>
        </p:nvSpPr>
        <p:spPr/>
        <p:txBody>
          <a:bodyPr/>
          <a:lstStyle/>
          <a:p>
            <a:fld id="{C8DA2A6C-92E3-4C28-9C82-9BA8743AAD3E}" type="slidenum">
              <a:rPr lang="en-GB" smtClean="0"/>
              <a:t>43</a:t>
            </a:fld>
            <a:endParaRPr lang="en-GB"/>
          </a:p>
        </p:txBody>
      </p:sp>
    </p:spTree>
    <p:extLst>
      <p:ext uri="{BB962C8B-B14F-4D97-AF65-F5344CB8AC3E}">
        <p14:creationId xmlns:p14="http://schemas.microsoft.com/office/powerpoint/2010/main" val="1861502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noProof="0" dirty="0"/>
              <a:t>DISPLAY THIS SLIDE OR THE PREVIOUS FOR PUPILS DURING THE TASK.</a:t>
            </a:r>
          </a:p>
          <a:p>
            <a:endParaRPr lang="en-GB" dirty="0"/>
          </a:p>
        </p:txBody>
      </p:sp>
      <p:sp>
        <p:nvSpPr>
          <p:cNvPr id="4" name="Slide Number Placeholder 3"/>
          <p:cNvSpPr>
            <a:spLocks noGrp="1"/>
          </p:cNvSpPr>
          <p:nvPr>
            <p:ph type="sldNum" sz="quarter" idx="5"/>
          </p:nvPr>
        </p:nvSpPr>
        <p:spPr/>
        <p:txBody>
          <a:bodyPr/>
          <a:lstStyle/>
          <a:p>
            <a:fld id="{C8DA2A6C-92E3-4C28-9C82-9BA8743AAD3E}" type="slidenum">
              <a:rPr lang="en-GB" smtClean="0"/>
              <a:t>44</a:t>
            </a:fld>
            <a:endParaRPr lang="en-GB"/>
          </a:p>
        </p:txBody>
      </p:sp>
    </p:spTree>
    <p:extLst>
      <p:ext uri="{BB962C8B-B14F-4D97-AF65-F5344CB8AC3E}">
        <p14:creationId xmlns:p14="http://schemas.microsoft.com/office/powerpoint/2010/main" val="2892118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1st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singular/plural (Verb agreement (present))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Verbs (present): 3rd person singular/plural (Verb agreement (present))</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876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err="1"/>
              <a:t>chercher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dimanche</a:t>
            </a:r>
            <a:r>
              <a:rPr lang="en-GB" baseline="0" dirty="0"/>
              <a:t> [1235]; </a:t>
            </a:r>
            <a:r>
              <a:rPr lang="en-GB" b="1" baseline="0" dirty="0"/>
              <a:t>chanter </a:t>
            </a:r>
            <a:r>
              <a:rPr lang="en-GB" b="0" baseline="0" dirty="0"/>
              <a:t>[1820]</a:t>
            </a:r>
            <a:r>
              <a:rPr lang="en-GB" baseline="0" dirty="0"/>
              <a:t> </a:t>
            </a:r>
            <a:r>
              <a:rPr lang="en-GB" b="1" baseline="0" dirty="0"/>
              <a:t>bouche</a:t>
            </a:r>
            <a:r>
              <a:rPr lang="en-GB" baseline="0" dirty="0"/>
              <a:t> [1838]; </a:t>
            </a:r>
            <a:r>
              <a:rPr lang="en-GB" b="1" baseline="0" dirty="0"/>
              <a:t>champ</a:t>
            </a:r>
            <a:r>
              <a:rPr lang="en-GB" baseline="0" dirty="0"/>
              <a:t> [847]; </a:t>
            </a:r>
            <a:r>
              <a:rPr lang="en-GB" b="1" baseline="0" dirty="0"/>
              <a:t>chat</a:t>
            </a:r>
            <a:r>
              <a:rPr lang="en-GB" baseline="0" dirty="0"/>
              <a:t> [3138]; </a:t>
            </a:r>
            <a:r>
              <a:rPr lang="en-GB" b="1" baseline="0" dirty="0" err="1"/>
              <a:t>chercher</a:t>
            </a:r>
            <a:r>
              <a:rPr lang="en-GB" b="1" baseline="0" dirty="0"/>
              <a:t> </a:t>
            </a:r>
            <a:r>
              <a:rPr lang="en-GB" baseline="0" dirty="0"/>
              <a:t>[336].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8375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6734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54943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br>
              <a:rPr lang="en-GB" b="1" dirty="0"/>
            </a:br>
            <a:r>
              <a:rPr lang="en-GB" b="1" dirty="0"/>
              <a:t>Aim:  </a:t>
            </a:r>
            <a:r>
              <a:rPr lang="en-GB" b="0" dirty="0"/>
              <a:t>To differentiate between pairs of words that differ by one phoneme (one SSC that changes the meaning). These words are called minimal pairs. </a:t>
            </a:r>
            <a:br>
              <a:rPr lang="en-GB" b="0" dirty="0"/>
            </a:br>
            <a:br>
              <a:rPr lang="en-GB" b="0" dirty="0"/>
            </a:br>
            <a:r>
              <a:rPr lang="en-GB" b="1" dirty="0"/>
              <a:t>Procedure:</a:t>
            </a:r>
            <a:br>
              <a:rPr lang="en-GB" b="1" dirty="0"/>
            </a:br>
            <a:r>
              <a:rPr lang="en-GB" b="1" dirty="0"/>
              <a:t>1. </a:t>
            </a:r>
            <a:r>
              <a:rPr lang="en-GB" b="0" dirty="0"/>
              <a:t>Click on the letter triggers (a then b for numbers</a:t>
            </a:r>
            <a:r>
              <a:rPr lang="en-GB" b="0" baseline="0" dirty="0"/>
              <a:t> 1-6)</a:t>
            </a:r>
            <a:r>
              <a:rPr lang="en-GB" b="0" dirty="0"/>
              <a:t> to play</a:t>
            </a:r>
            <a:r>
              <a:rPr lang="en-GB" b="0" baseline="0" dirty="0"/>
              <a:t> the audio</a:t>
            </a:r>
            <a:r>
              <a:rPr lang="en-GB" b="0" dirty="0"/>
              <a:t>.</a:t>
            </a:r>
            <a:br>
              <a:rPr lang="en-GB" b="0" dirty="0"/>
            </a:br>
            <a:r>
              <a:rPr lang="en-GB" b="1" dirty="0"/>
              <a:t>2. </a:t>
            </a:r>
            <a:r>
              <a:rPr lang="en-GB" b="0" dirty="0"/>
              <a:t>Students</a:t>
            </a:r>
            <a:r>
              <a:rPr lang="en-GB" b="1" dirty="0"/>
              <a:t> </a:t>
            </a:r>
            <a:r>
              <a:rPr lang="en-GB" b="0" dirty="0"/>
              <a:t>write [</a:t>
            </a:r>
            <a:r>
              <a:rPr lang="en-GB" b="0" dirty="0" err="1"/>
              <a:t>ch</a:t>
            </a:r>
            <a:r>
              <a:rPr lang="en-GB" b="0" dirty="0"/>
              <a:t>]</a:t>
            </a:r>
            <a:r>
              <a:rPr lang="en-GB" b="0" baseline="0" dirty="0"/>
              <a:t> or [s(s)] for each pair. </a:t>
            </a:r>
            <a:endParaRPr lang="en-GB" b="0" dirty="0"/>
          </a:p>
          <a:p>
            <a:r>
              <a:rPr lang="en-GB" b="1" dirty="0"/>
              <a:t>3. </a:t>
            </a:r>
            <a:r>
              <a:rPr lang="en-GB" b="0" dirty="0"/>
              <a:t>Click to see the answers.</a:t>
            </a:r>
          </a:p>
          <a:p>
            <a:endParaRPr lang="en-GB" b="1" dirty="0"/>
          </a:p>
          <a:p>
            <a:r>
              <a:rPr lang="en-GB" b="1" dirty="0"/>
              <a:t>Transcript:</a:t>
            </a:r>
          </a:p>
          <a:p>
            <a:r>
              <a:rPr lang="fr-FR" sz="1200" kern="1200" dirty="0">
                <a:solidFill>
                  <a:schemeClr val="tx1"/>
                </a:solidFill>
                <a:effectLst/>
                <a:latin typeface="+mn-lt"/>
                <a:ea typeface="+mn-ea"/>
                <a:cs typeface="+mn-cs"/>
              </a:rPr>
              <a:t>1a. broche 	- b. brosse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2a. mâche</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masse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3a. sot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chaud</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4a. crasse</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crache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5a. sait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chez </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6a. chut</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 b. su</a:t>
            </a:r>
            <a:endParaRPr lang="en-GB" sz="1200" kern="1200" dirty="0">
              <a:solidFill>
                <a:schemeClr val="tx1"/>
              </a:solidFill>
              <a:effectLst/>
              <a:latin typeface="+mn-lt"/>
              <a:ea typeface="+mn-ea"/>
              <a:cs typeface="+mn-cs"/>
            </a:endParaRP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vocabulary (1 is the most frequent word in French): </a:t>
            </a:r>
            <a:br>
              <a:rPr lang="en-GB" baseline="0" dirty="0"/>
            </a:br>
            <a:r>
              <a:rPr lang="en-GB" baseline="0" dirty="0" err="1"/>
              <a:t>broche</a:t>
            </a:r>
            <a:r>
              <a:rPr lang="en-GB" baseline="0" dirty="0"/>
              <a:t> [&gt;5000], brosse [&gt;5000], </a:t>
            </a:r>
            <a:r>
              <a:rPr lang="fr-FR" sz="1200" kern="1200" dirty="0">
                <a:solidFill>
                  <a:schemeClr val="tx1"/>
                </a:solidFill>
                <a:effectLst/>
                <a:latin typeface="+mn-lt"/>
                <a:ea typeface="+mn-ea"/>
                <a:cs typeface="+mn-cs"/>
              </a:rPr>
              <a:t>mâche</a:t>
            </a:r>
            <a:r>
              <a:rPr lang="fr-FR" sz="1200" kern="1200" baseline="0" dirty="0">
                <a:solidFill>
                  <a:schemeClr val="tx1"/>
                </a:solidFill>
                <a:effectLst/>
                <a:latin typeface="+mn-lt"/>
                <a:ea typeface="+mn-ea"/>
                <a:cs typeface="+mn-cs"/>
              </a:rPr>
              <a:t>r [&gt;5000], masse [1826], sot [&gt;5000], chaud [1852], crasse [&gt;5000], cracher [&gt;5000], savoir [67], chez [206]</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783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singular persons of the verb </a:t>
            </a:r>
            <a:r>
              <a:rPr lang="en-US" b="0" i="0" dirty="0"/>
              <a:t>‘faire’.</a:t>
            </a:r>
          </a:p>
          <a:p>
            <a:endParaRPr lang="en-US" b="1" dirty="0"/>
          </a:p>
          <a:p>
            <a:r>
              <a:rPr lang="en-US" b="1" dirty="0"/>
              <a:t>Procedure:</a:t>
            </a:r>
          </a:p>
          <a:p>
            <a:r>
              <a:rPr lang="en-US" b="0" dirty="0"/>
              <a:t>1.Read</a:t>
            </a:r>
            <a:r>
              <a:rPr lang="en-US" b="0" baseline="0" dirty="0"/>
              <a:t> through the explanation</a:t>
            </a:r>
            <a:endParaRPr lang="en-US" b="0" dirty="0"/>
          </a:p>
          <a:p>
            <a:r>
              <a:rPr lang="en-US" b="0" dirty="0"/>
              <a:t>2.Highlight </a:t>
            </a:r>
            <a:r>
              <a:rPr lang="en-GB" baseline="0" dirty="0"/>
              <a:t>the spelling difference in the third person singular form</a:t>
            </a:r>
          </a:p>
          <a:p>
            <a:endParaRPr lang="en-US" b="0"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054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450387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99564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34925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426038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36277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649704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72733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7032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846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60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13064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28752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0971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09420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8966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0991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4531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89025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1.wav"/><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audio" Target="../media/audio29.wav"/><Relationship Id="rId5" Type="http://schemas.openxmlformats.org/officeDocument/2006/relationships/image" Target="../media/image43.png"/><Relationship Id="rId10" Type="http://schemas.openxmlformats.org/officeDocument/2006/relationships/audio" Target="../media/audio28.wav"/><Relationship Id="rId4" Type="http://schemas.openxmlformats.org/officeDocument/2006/relationships/image" Target="../media/image42.png"/><Relationship Id="rId9" Type="http://schemas.openxmlformats.org/officeDocument/2006/relationships/audio" Target="../media/audio27.wav"/><Relationship Id="rId1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45.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image" Target="../media/image43.png"/><Relationship Id="rId5" Type="http://schemas.openxmlformats.org/officeDocument/2006/relationships/audio" Target="../media/audio27.wav"/><Relationship Id="rId10" Type="http://schemas.openxmlformats.org/officeDocument/2006/relationships/image" Target="../media/image42.png"/><Relationship Id="rId4" Type="http://schemas.openxmlformats.org/officeDocument/2006/relationships/audio" Target="../media/audio26.wav"/><Relationship Id="rId9" Type="http://schemas.openxmlformats.org/officeDocument/2006/relationships/image" Target="../media/image41.png"/><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8.png"/><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audio" Target="../media/audio32.wav"/></Relationships>
</file>

<file path=ppt/slides/_rels/slide26.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audio" Target="../media/audio32.wav"/></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image" Target="../media/image52.png"/><Relationship Id="rId3" Type="http://schemas.openxmlformats.org/officeDocument/2006/relationships/audio" Target="../media/audio31.wav"/><Relationship Id="rId7" Type="http://schemas.openxmlformats.org/officeDocument/2006/relationships/audio" Target="../media/audio35.wav"/><Relationship Id="rId12" Type="http://schemas.openxmlformats.org/officeDocument/2006/relationships/image" Target="../media/image51.jp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audio" Target="../media/audio34.wav"/><Relationship Id="rId11" Type="http://schemas.openxmlformats.org/officeDocument/2006/relationships/image" Target="../media/image50.png"/><Relationship Id="rId5" Type="http://schemas.openxmlformats.org/officeDocument/2006/relationships/audio" Target="../media/audio32.wav"/><Relationship Id="rId15" Type="http://schemas.openxmlformats.org/officeDocument/2006/relationships/image" Target="../media/image54.png"/><Relationship Id="rId10" Type="http://schemas.openxmlformats.org/officeDocument/2006/relationships/audio" Target="../media/audio38.wav"/><Relationship Id="rId4" Type="http://schemas.openxmlformats.org/officeDocument/2006/relationships/audio" Target="../media/audio33.wav"/><Relationship Id="rId9" Type="http://schemas.openxmlformats.org/officeDocument/2006/relationships/audio" Target="../media/audio37.wav"/><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1.wav"/><Relationship Id="rId7" Type="http://schemas.openxmlformats.org/officeDocument/2006/relationships/audio" Target="../media/audio35.wav"/><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audio" Target="../media/audio34.wav"/><Relationship Id="rId11" Type="http://schemas.openxmlformats.org/officeDocument/2006/relationships/image" Target="../media/image50.png"/><Relationship Id="rId5" Type="http://schemas.openxmlformats.org/officeDocument/2006/relationships/audio" Target="../media/audio32.wav"/><Relationship Id="rId10" Type="http://schemas.openxmlformats.org/officeDocument/2006/relationships/audio" Target="../media/audio38.wav"/><Relationship Id="rId4" Type="http://schemas.openxmlformats.org/officeDocument/2006/relationships/audio" Target="../media/audio33.wav"/><Relationship Id="rId9" Type="http://schemas.openxmlformats.org/officeDocument/2006/relationships/audio" Target="../media/audio3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3" Type="http://schemas.openxmlformats.org/officeDocument/2006/relationships/image" Target="../media/image55.png"/><Relationship Id="rId7" Type="http://schemas.openxmlformats.org/officeDocument/2006/relationships/audio" Target="../media/audio40.wav"/><Relationship Id="rId12" Type="http://schemas.openxmlformats.org/officeDocument/2006/relationships/audio" Target="../media/audio45.wav"/><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image" Target="../media/image56.png"/><Relationship Id="rId15" Type="http://schemas.openxmlformats.org/officeDocument/2006/relationships/audio" Target="../media/audio48.wav"/><Relationship Id="rId10" Type="http://schemas.openxmlformats.org/officeDocument/2006/relationships/audio" Target="../media/audio43.wav"/><Relationship Id="rId4" Type="http://schemas.microsoft.com/office/2007/relationships/hdphoto" Target="../media/hdphoto1.wdp"/><Relationship Id="rId9" Type="http://schemas.openxmlformats.org/officeDocument/2006/relationships/audio" Target="../media/audio42.wav"/><Relationship Id="rId14" Type="http://schemas.openxmlformats.org/officeDocument/2006/relationships/audio" Target="../media/audio47.wav"/></Relationships>
</file>

<file path=ppt/slides/_rels/slide32.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3" Type="http://schemas.openxmlformats.org/officeDocument/2006/relationships/image" Target="../media/image55.png"/><Relationship Id="rId7" Type="http://schemas.openxmlformats.org/officeDocument/2006/relationships/audio" Target="../media/audio40.wav"/><Relationship Id="rId12" Type="http://schemas.openxmlformats.org/officeDocument/2006/relationships/audio" Target="../media/audio45.wav"/><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image" Target="../media/image56.png"/><Relationship Id="rId15" Type="http://schemas.openxmlformats.org/officeDocument/2006/relationships/audio" Target="../media/audio48.wav"/><Relationship Id="rId10" Type="http://schemas.openxmlformats.org/officeDocument/2006/relationships/audio" Target="../media/audio43.wav"/><Relationship Id="rId4" Type="http://schemas.microsoft.com/office/2007/relationships/hdphoto" Target="../media/hdphoto1.wdp"/><Relationship Id="rId9" Type="http://schemas.openxmlformats.org/officeDocument/2006/relationships/audio" Target="../media/audio42.wav"/><Relationship Id="rId14" Type="http://schemas.openxmlformats.org/officeDocument/2006/relationships/audio" Target="../media/audio47.wav"/></Relationships>
</file>

<file path=ppt/slides/_rels/slide33.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3" Type="http://schemas.openxmlformats.org/officeDocument/2006/relationships/image" Target="../media/image55.png"/><Relationship Id="rId7" Type="http://schemas.openxmlformats.org/officeDocument/2006/relationships/audio" Target="../media/audio40.wav"/><Relationship Id="rId12" Type="http://schemas.openxmlformats.org/officeDocument/2006/relationships/audio" Target="../media/audio45.wav"/><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audio" Target="../media/audio44.wav"/><Relationship Id="rId5" Type="http://schemas.openxmlformats.org/officeDocument/2006/relationships/image" Target="../media/image56.png"/><Relationship Id="rId15" Type="http://schemas.openxmlformats.org/officeDocument/2006/relationships/audio" Target="../media/audio48.wav"/><Relationship Id="rId10" Type="http://schemas.openxmlformats.org/officeDocument/2006/relationships/audio" Target="../media/audio43.wav"/><Relationship Id="rId4" Type="http://schemas.microsoft.com/office/2007/relationships/hdphoto" Target="../media/hdphoto1.wdp"/><Relationship Id="rId9" Type="http://schemas.openxmlformats.org/officeDocument/2006/relationships/audio" Target="../media/audio42.wav"/><Relationship Id="rId14" Type="http://schemas.openxmlformats.org/officeDocument/2006/relationships/audio" Target="../media/audio47.wav"/></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2.png"/><Relationship Id="rId7"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77.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81.png"/><Relationship Id="rId9" Type="http://schemas.openxmlformats.org/officeDocument/2006/relationships/image" Target="../media/image27.pn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3" Type="http://schemas.openxmlformats.org/officeDocument/2006/relationships/image" Target="../media/image83.png"/><Relationship Id="rId7" Type="http://schemas.openxmlformats.org/officeDocument/2006/relationships/image" Target="../media/image25.png"/><Relationship Id="rId12"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80.png"/><Relationship Id="rId9" Type="http://schemas.openxmlformats.org/officeDocument/2006/relationships/image" Target="../media/image27.png"/></Relationships>
</file>

<file path=ppt/slides/_rels/slide4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png"/><Relationship Id="rId18" Type="http://schemas.openxmlformats.org/officeDocument/2006/relationships/image" Target="../media/image18.png"/><Relationship Id="rId3" Type="http://schemas.openxmlformats.org/officeDocument/2006/relationships/image" Target="../media/image83.png"/><Relationship Id="rId21" Type="http://schemas.openxmlformats.org/officeDocument/2006/relationships/image" Target="../media/image84.png"/><Relationship Id="rId7" Type="http://schemas.openxmlformats.org/officeDocument/2006/relationships/image" Target="../media/image25.png"/><Relationship Id="rId12" Type="http://schemas.openxmlformats.org/officeDocument/2006/relationships/image" Target="../media/image77.png"/><Relationship Id="rId17" Type="http://schemas.openxmlformats.org/officeDocument/2006/relationships/image" Target="../media/image17.png"/><Relationship Id="rId2" Type="http://schemas.openxmlformats.org/officeDocument/2006/relationships/notesSlide" Target="../notesSlides/notesSlide44.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15.png"/><Relationship Id="rId10" Type="http://schemas.openxmlformats.org/officeDocument/2006/relationships/image" Target="../media/image28.png"/><Relationship Id="rId19" Type="http://schemas.openxmlformats.org/officeDocument/2006/relationships/image" Target="../media/image19.png"/><Relationship Id="rId4" Type="http://schemas.openxmlformats.org/officeDocument/2006/relationships/image" Target="../media/image80.png"/><Relationship Id="rId9" Type="http://schemas.openxmlformats.org/officeDocument/2006/relationships/image" Target="../media/image27.png"/><Relationship Id="rId1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hyperlink" Target="https://www.rachelhawkes.com/LDPresources/Yr7French/French_Y7_Term1ii_Wk3_audio.html"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hyperlink" Target="https://www.rachelhawkes.com/LDPresources/Yr7French/French_Y7_Term1ii_Wk3_audio_HW_sheet.docx"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54"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17</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Emma Marsden / Ciarán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05.08.23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i="1" dirty="0">
                <a:solidFill>
                  <a:prstClr val="white"/>
                </a:solidFill>
              </a:rPr>
              <a:t>Faire </a:t>
            </a:r>
            <a:r>
              <a:rPr lang="en-GB" sz="2400" dirty="0">
                <a:solidFill>
                  <a:prstClr val="white"/>
                </a:solidFill>
              </a:rPr>
              <a:t>with equivalents in English other than 'do/make’</a:t>
            </a:r>
          </a:p>
          <a:p>
            <a:pPr algn="l"/>
            <a:r>
              <a:rPr lang="en-GB" sz="2400" dirty="0">
                <a:solidFill>
                  <a:prstClr val="white"/>
                </a:solidFill>
              </a:rPr>
              <a:t>SSC [</a:t>
            </a:r>
            <a:r>
              <a:rPr lang="en-GB" sz="2400" dirty="0" err="1">
                <a:solidFill>
                  <a:prstClr val="white"/>
                </a:solidFill>
              </a:rPr>
              <a:t>ch</a:t>
            </a:r>
            <a:r>
              <a:rPr lang="en-GB" sz="2400" dirty="0">
                <a:solidFill>
                  <a:prstClr val="white"/>
                </a:solidFill>
              </a:rPr>
              <a:t>]</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344591"/>
            <a:ext cx="8892757" cy="1154112"/>
          </a:xfrm>
        </p:spPr>
        <p:txBody>
          <a:bodyPr>
            <a:normAutofit/>
          </a:bodyPr>
          <a:lstStyle/>
          <a:p>
            <a:r>
              <a:rPr lang="en-GB" sz="4000" dirty="0"/>
              <a:t>Activities on trips</a:t>
            </a:r>
          </a:p>
          <a:p>
            <a:r>
              <a:rPr lang="en-GB" sz="2800" dirty="0"/>
              <a:t>Saying what people do</a:t>
            </a:r>
          </a:p>
        </p:txBody>
      </p:sp>
      <p:pic>
        <p:nvPicPr>
          <p:cNvPr id="7" name="Picture 6" descr="Diagram&#10;&#10;Description automatically generated">
            <a:extLst>
              <a:ext uri="{FF2B5EF4-FFF2-40B4-BE49-F238E27FC236}">
                <a16:creationId xmlns:a16="http://schemas.microsoft.com/office/drawing/2014/main" id="{63CFBE08-AD19-4B33-9864-0EA82C4BC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5868" y="3532436"/>
            <a:ext cx="2873364" cy="2963664"/>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F7E40-E1BC-4642-B318-51DE85C28CD1}"/>
              </a:ext>
            </a:extLst>
          </p:cNvPr>
          <p:cNvSpPr>
            <a:spLocks noGrp="1"/>
          </p:cNvSpPr>
          <p:nvPr>
            <p:ph type="title"/>
          </p:nvPr>
        </p:nvSpPr>
        <p:spPr/>
        <p:txBody>
          <a:bodyPr>
            <a:normAutofit/>
          </a:bodyPr>
          <a:lstStyle/>
          <a:p>
            <a:r>
              <a:rPr lang="en-GB" sz="2800" dirty="0"/>
              <a:t>faire… (to do, make)</a:t>
            </a:r>
          </a:p>
        </p:txBody>
      </p:sp>
      <p:sp>
        <p:nvSpPr>
          <p:cNvPr id="4" name="Rectangle 3">
            <a:extLst>
              <a:ext uri="{FF2B5EF4-FFF2-40B4-BE49-F238E27FC236}">
                <a16:creationId xmlns:a16="http://schemas.microsoft.com/office/drawing/2014/main" id="{6E96CC4A-AF26-4A8A-817E-789F908292C7}"/>
              </a:ext>
            </a:extLst>
          </p:cNvPr>
          <p:cNvSpPr/>
          <p:nvPr/>
        </p:nvSpPr>
        <p:spPr>
          <a:xfrm>
            <a:off x="7719301" y="4865096"/>
            <a:ext cx="4472699" cy="646331"/>
          </a:xfrm>
          <a:prstGeom prst="rect">
            <a:avLst/>
          </a:prstGeom>
          <a:no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l_ _ d_ _ _ _ _ _</a:t>
            </a:r>
          </a:p>
        </p:txBody>
      </p:sp>
      <p:sp>
        <p:nvSpPr>
          <p:cNvPr id="5" name="Rectangle 4">
            <a:extLst>
              <a:ext uri="{FF2B5EF4-FFF2-40B4-BE49-F238E27FC236}">
                <a16:creationId xmlns:a16="http://schemas.microsoft.com/office/drawing/2014/main" id="{2CCA98F0-16EA-4764-98CA-A1B43FFF2785}"/>
              </a:ext>
            </a:extLst>
          </p:cNvPr>
          <p:cNvSpPr/>
          <p:nvPr/>
        </p:nvSpPr>
        <p:spPr>
          <a:xfrm>
            <a:off x="2663444" y="5698449"/>
            <a:ext cx="4463081" cy="646331"/>
          </a:xfrm>
          <a:prstGeom prst="rect">
            <a:avLst/>
          </a:prstGeom>
          <a:solidFill>
            <a:schemeClr val="bg1"/>
          </a:solid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l_ _ c_ _ _ _ _ _</a:t>
            </a:r>
          </a:p>
        </p:txBody>
      </p:sp>
      <p:sp>
        <p:nvSpPr>
          <p:cNvPr id="6" name="Rectangle 5">
            <a:extLst>
              <a:ext uri="{FF2B5EF4-FFF2-40B4-BE49-F238E27FC236}">
                <a16:creationId xmlns:a16="http://schemas.microsoft.com/office/drawing/2014/main" id="{C4D125FB-8DA7-4515-A0D0-D117C2DA5E49}"/>
              </a:ext>
            </a:extLst>
          </p:cNvPr>
          <p:cNvSpPr/>
          <p:nvPr/>
        </p:nvSpPr>
        <p:spPr>
          <a:xfrm>
            <a:off x="140642" y="4149716"/>
            <a:ext cx="3964563"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l_ m_ _ _ _ _ </a:t>
            </a:r>
          </a:p>
        </p:txBody>
      </p:sp>
      <p:sp>
        <p:nvSpPr>
          <p:cNvPr id="7" name="Rectangle 6">
            <a:extLst>
              <a:ext uri="{FF2B5EF4-FFF2-40B4-BE49-F238E27FC236}">
                <a16:creationId xmlns:a16="http://schemas.microsoft.com/office/drawing/2014/main" id="{835F4BC4-4AF8-4007-A77E-EC06E8B43D7E}"/>
              </a:ext>
            </a:extLst>
          </p:cNvPr>
          <p:cNvSpPr/>
          <p:nvPr/>
        </p:nvSpPr>
        <p:spPr>
          <a:xfrm>
            <a:off x="9663" y="4219436"/>
            <a:ext cx="4039391"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le ménage</a:t>
            </a:r>
          </a:p>
        </p:txBody>
      </p:sp>
      <p:sp>
        <p:nvSpPr>
          <p:cNvPr id="8" name="Rectangle 7">
            <a:extLst>
              <a:ext uri="{FF2B5EF4-FFF2-40B4-BE49-F238E27FC236}">
                <a16:creationId xmlns:a16="http://schemas.microsoft.com/office/drawing/2014/main" id="{E983BE64-E798-4EAA-B5CC-8B33F5B29A59}"/>
              </a:ext>
            </a:extLst>
          </p:cNvPr>
          <p:cNvSpPr/>
          <p:nvPr/>
        </p:nvSpPr>
        <p:spPr>
          <a:xfrm>
            <a:off x="2297313" y="2459940"/>
            <a:ext cx="2475358" cy="646331"/>
          </a:xfrm>
          <a:prstGeom prst="rect">
            <a:avLst/>
          </a:prstGeom>
          <a:no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l_ l_ _</a:t>
            </a:r>
          </a:p>
        </p:txBody>
      </p:sp>
      <p:sp>
        <p:nvSpPr>
          <p:cNvPr id="9" name="Rectangle 8">
            <a:extLst>
              <a:ext uri="{FF2B5EF4-FFF2-40B4-BE49-F238E27FC236}">
                <a16:creationId xmlns:a16="http://schemas.microsoft.com/office/drawing/2014/main" id="{D0F6F80D-09E5-473D-BE7B-35A375EC1587}"/>
              </a:ext>
            </a:extLst>
          </p:cNvPr>
          <p:cNvSpPr/>
          <p:nvPr/>
        </p:nvSpPr>
        <p:spPr>
          <a:xfrm>
            <a:off x="4476869" y="1748280"/>
            <a:ext cx="4177747" cy="646331"/>
          </a:xfrm>
          <a:prstGeom prst="rect">
            <a:avLst/>
          </a:prstGeom>
          <a:no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u_ m_ _ _ _ _ </a:t>
            </a:r>
          </a:p>
        </p:txBody>
      </p:sp>
      <p:sp>
        <p:nvSpPr>
          <p:cNvPr id="10" name="Rectangle 9">
            <a:extLst>
              <a:ext uri="{FF2B5EF4-FFF2-40B4-BE49-F238E27FC236}">
                <a16:creationId xmlns:a16="http://schemas.microsoft.com/office/drawing/2014/main" id="{489E9F20-F258-4A97-9003-0CCA9EA98333}"/>
              </a:ext>
            </a:extLst>
          </p:cNvPr>
          <p:cNvSpPr/>
          <p:nvPr/>
        </p:nvSpPr>
        <p:spPr>
          <a:xfrm>
            <a:off x="3819638" y="3868734"/>
            <a:ext cx="4102405" cy="646331"/>
          </a:xfrm>
          <a:prstGeom prst="rect">
            <a:avLst/>
          </a:prstGeom>
          <a:solidFill>
            <a:schemeClr val="bg1"/>
          </a:solid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l_ c_ _ _ _ _ _</a:t>
            </a:r>
          </a:p>
        </p:txBody>
      </p:sp>
      <p:sp>
        <p:nvSpPr>
          <p:cNvPr id="11" name="Rectangle 10">
            <a:extLst>
              <a:ext uri="{FF2B5EF4-FFF2-40B4-BE49-F238E27FC236}">
                <a16:creationId xmlns:a16="http://schemas.microsoft.com/office/drawing/2014/main" id="{FC110482-F029-46C5-87B5-0DA70215931D}"/>
              </a:ext>
            </a:extLst>
          </p:cNvPr>
          <p:cNvSpPr/>
          <p:nvPr/>
        </p:nvSpPr>
        <p:spPr>
          <a:xfrm>
            <a:off x="2481979" y="5718920"/>
            <a:ext cx="4581384"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les courses</a:t>
            </a:r>
          </a:p>
        </p:txBody>
      </p:sp>
      <p:sp>
        <p:nvSpPr>
          <p:cNvPr id="12" name="Rectangle 11">
            <a:extLst>
              <a:ext uri="{FF2B5EF4-FFF2-40B4-BE49-F238E27FC236}">
                <a16:creationId xmlns:a16="http://schemas.microsoft.com/office/drawing/2014/main" id="{8AB68CF8-2A12-4908-A678-97FB81B5F6B6}"/>
              </a:ext>
            </a:extLst>
          </p:cNvPr>
          <p:cNvSpPr/>
          <p:nvPr/>
        </p:nvSpPr>
        <p:spPr>
          <a:xfrm>
            <a:off x="7772191" y="4870633"/>
            <a:ext cx="4334083"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les devoirs</a:t>
            </a:r>
          </a:p>
        </p:txBody>
      </p:sp>
      <p:pic>
        <p:nvPicPr>
          <p:cNvPr id="14" name="Picture 13">
            <a:extLst>
              <a:ext uri="{FF2B5EF4-FFF2-40B4-BE49-F238E27FC236}">
                <a16:creationId xmlns:a16="http://schemas.microsoft.com/office/drawing/2014/main" id="{5DE894E8-5076-40D7-B97A-029AFC002D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6184" y="4615295"/>
            <a:ext cx="1317603" cy="1246859"/>
          </a:xfrm>
          <a:prstGeom prst="rect">
            <a:avLst/>
          </a:prstGeom>
        </p:spPr>
      </p:pic>
      <p:pic>
        <p:nvPicPr>
          <p:cNvPr id="15" name="Picture 4" descr="Notepad Issue Write - Free image on Pixabay">
            <a:extLst>
              <a:ext uri="{FF2B5EF4-FFF2-40B4-BE49-F238E27FC236}">
                <a16:creationId xmlns:a16="http://schemas.microsoft.com/office/drawing/2014/main" id="{4A9785FC-24CD-4939-8925-7BBCEB3DCE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6711" y="3628060"/>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ucket, Cleaning, Supplies, Housework, Household">
            <a:extLst>
              <a:ext uri="{FF2B5EF4-FFF2-40B4-BE49-F238E27FC236}">
                <a16:creationId xmlns:a16="http://schemas.microsoft.com/office/drawing/2014/main" id="{673AF059-7489-4AF5-9FBE-238D9DF239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407" y="2628576"/>
            <a:ext cx="1615428" cy="1536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oking Pans Glove Clip Art">
            <a:extLst>
              <a:ext uri="{FF2B5EF4-FFF2-40B4-BE49-F238E27FC236}">
                <a16:creationId xmlns:a16="http://schemas.microsoft.com/office/drawing/2014/main" id="{77FC75FE-2BAA-4FD1-A4C0-F3031D886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1310" y="2721524"/>
            <a:ext cx="1692850" cy="12244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ingle Bed Clip Art">
            <a:extLst>
              <a:ext uri="{FF2B5EF4-FFF2-40B4-BE49-F238E27FC236}">
                <a16:creationId xmlns:a16="http://schemas.microsoft.com/office/drawing/2014/main" id="{3D2C3104-5F60-4C05-B5AB-FFFEE03715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875" y="1287778"/>
            <a:ext cx="2080762" cy="11721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B1C03B1-C0C2-40F1-97CD-D26E605B72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3535" y="357092"/>
            <a:ext cx="1318657" cy="1510646"/>
          </a:xfrm>
          <a:prstGeom prst="rect">
            <a:avLst/>
          </a:prstGeom>
        </p:spPr>
      </p:pic>
      <p:grpSp>
        <p:nvGrpSpPr>
          <p:cNvPr id="20" name="Group 19">
            <a:extLst>
              <a:ext uri="{FF2B5EF4-FFF2-40B4-BE49-F238E27FC236}">
                <a16:creationId xmlns:a16="http://schemas.microsoft.com/office/drawing/2014/main" id="{CAFD0BF9-090C-4034-A7DB-FB2E310A52DC}"/>
              </a:ext>
            </a:extLst>
          </p:cNvPr>
          <p:cNvGrpSpPr/>
          <p:nvPr/>
        </p:nvGrpSpPr>
        <p:grpSpPr>
          <a:xfrm>
            <a:off x="9285668" y="1084327"/>
            <a:ext cx="2689857" cy="1200445"/>
            <a:chOff x="532625" y="3856269"/>
            <a:chExt cx="3703559" cy="1714855"/>
          </a:xfrm>
        </p:grpSpPr>
        <p:pic>
          <p:nvPicPr>
            <p:cNvPr id="21" name="Picture 20">
              <a:extLst>
                <a:ext uri="{FF2B5EF4-FFF2-40B4-BE49-F238E27FC236}">
                  <a16:creationId xmlns:a16="http://schemas.microsoft.com/office/drawing/2014/main" id="{F310E78C-C445-43B6-B0D4-EB8FF3BBEE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22" name="Picture 21">
              <a:extLst>
                <a:ext uri="{FF2B5EF4-FFF2-40B4-BE49-F238E27FC236}">
                  <a16:creationId xmlns:a16="http://schemas.microsoft.com/office/drawing/2014/main" id="{F5753E0B-F4C8-474A-9758-1FDE31A453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23" name="Picture 22">
              <a:extLst>
                <a:ext uri="{FF2B5EF4-FFF2-40B4-BE49-F238E27FC236}">
                  <a16:creationId xmlns:a16="http://schemas.microsoft.com/office/drawing/2014/main" id="{B6302059-41BF-4277-97CD-6A90924512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sp>
        <p:nvSpPr>
          <p:cNvPr id="24" name="Rectangle 23">
            <a:extLst>
              <a:ext uri="{FF2B5EF4-FFF2-40B4-BE49-F238E27FC236}">
                <a16:creationId xmlns:a16="http://schemas.microsoft.com/office/drawing/2014/main" id="{F37341B2-62A6-4C51-ADB8-EC270C62D8FE}"/>
              </a:ext>
            </a:extLst>
          </p:cNvPr>
          <p:cNvSpPr/>
          <p:nvPr/>
        </p:nvSpPr>
        <p:spPr>
          <a:xfrm>
            <a:off x="2224668" y="2542369"/>
            <a:ext cx="2812111"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le lit</a:t>
            </a:r>
          </a:p>
        </p:txBody>
      </p:sp>
      <p:sp>
        <p:nvSpPr>
          <p:cNvPr id="25" name="Rectangle 24">
            <a:extLst>
              <a:ext uri="{FF2B5EF4-FFF2-40B4-BE49-F238E27FC236}">
                <a16:creationId xmlns:a16="http://schemas.microsoft.com/office/drawing/2014/main" id="{5783B389-6FEA-4420-9D8F-18B48F43129C}"/>
              </a:ext>
            </a:extLst>
          </p:cNvPr>
          <p:cNvSpPr/>
          <p:nvPr/>
        </p:nvSpPr>
        <p:spPr>
          <a:xfrm>
            <a:off x="4451386" y="1871222"/>
            <a:ext cx="4159713"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un </a:t>
            </a:r>
            <a:r>
              <a:rPr lang="en-US" sz="3600" b="1" dirty="0" err="1">
                <a:ln w="0"/>
                <a:solidFill>
                  <a:srgbClr val="115177"/>
                </a:solidFill>
                <a:latin typeface="Century Gothic" panose="020B0502020202020204" pitchFamily="34" charset="0"/>
              </a:rPr>
              <a:t>modèle</a:t>
            </a:r>
            <a:endParaRPr lang="en-US" sz="3600" b="1" dirty="0">
              <a:ln w="0"/>
              <a:solidFill>
                <a:srgbClr val="115177"/>
              </a:solidFill>
              <a:latin typeface="Century Gothic" panose="020B0502020202020204" pitchFamily="34" charset="0"/>
            </a:endParaRPr>
          </a:p>
        </p:txBody>
      </p:sp>
      <p:sp>
        <p:nvSpPr>
          <p:cNvPr id="26" name="Rectangle 25">
            <a:extLst>
              <a:ext uri="{FF2B5EF4-FFF2-40B4-BE49-F238E27FC236}">
                <a16:creationId xmlns:a16="http://schemas.microsoft.com/office/drawing/2014/main" id="{8D5C5B68-8748-4731-BB22-C132DFD458C7}"/>
              </a:ext>
            </a:extLst>
          </p:cNvPr>
          <p:cNvSpPr/>
          <p:nvPr/>
        </p:nvSpPr>
        <p:spPr>
          <a:xfrm>
            <a:off x="7160624" y="2572588"/>
            <a:ext cx="5000087" cy="646331"/>
          </a:xfrm>
          <a:prstGeom prst="rect">
            <a:avLst/>
          </a:prstGeom>
          <a:noFill/>
          <a:ln>
            <a:noFill/>
          </a:ln>
        </p:spPr>
        <p:txBody>
          <a:bodyPr wrap="none" lIns="91440" tIns="45720" rIns="91440" bIns="45720">
            <a:spAutoFit/>
          </a:bodyPr>
          <a:lstStyle/>
          <a:p>
            <a:pPr algn="ctr"/>
            <a:r>
              <a:rPr lang="en-US" sz="3600" b="1" dirty="0">
                <a:ln w="0"/>
                <a:solidFill>
                  <a:srgbClr val="115177"/>
                </a:solidFill>
                <a:latin typeface="Century Gothic" panose="020B0502020202020204" pitchFamily="34" charset="0"/>
              </a:rPr>
              <a:t>faire u_ _ a_ _ _ _ _ _ _</a:t>
            </a:r>
          </a:p>
        </p:txBody>
      </p:sp>
      <p:sp>
        <p:nvSpPr>
          <p:cNvPr id="27" name="Rectangle 26">
            <a:extLst>
              <a:ext uri="{FF2B5EF4-FFF2-40B4-BE49-F238E27FC236}">
                <a16:creationId xmlns:a16="http://schemas.microsoft.com/office/drawing/2014/main" id="{69AB0B74-5C02-4E1E-8B4F-03CD7C8847F5}"/>
              </a:ext>
            </a:extLst>
          </p:cNvPr>
          <p:cNvSpPr/>
          <p:nvPr/>
        </p:nvSpPr>
        <p:spPr>
          <a:xfrm>
            <a:off x="6958691" y="2564728"/>
            <a:ext cx="5107683"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a:t>
            </a:r>
            <a:r>
              <a:rPr lang="en-US" sz="3600" b="1" dirty="0" err="1">
                <a:ln w="0"/>
                <a:solidFill>
                  <a:srgbClr val="115177"/>
                </a:solidFill>
                <a:latin typeface="Century Gothic" panose="020B0502020202020204" pitchFamily="34" charset="0"/>
              </a:rPr>
              <a:t>une</a:t>
            </a:r>
            <a:r>
              <a:rPr lang="en-US" sz="3600" b="1" dirty="0">
                <a:ln w="0"/>
                <a:solidFill>
                  <a:srgbClr val="115177"/>
                </a:solidFill>
                <a:latin typeface="Century Gothic" panose="020B0502020202020204" pitchFamily="34" charset="0"/>
              </a:rPr>
              <a:t> </a:t>
            </a:r>
            <a:r>
              <a:rPr lang="en-US" sz="3600" b="1" dirty="0" err="1">
                <a:ln w="0"/>
                <a:solidFill>
                  <a:srgbClr val="115177"/>
                </a:solidFill>
                <a:latin typeface="Century Gothic" panose="020B0502020202020204" pitchFamily="34" charset="0"/>
              </a:rPr>
              <a:t>activité</a:t>
            </a:r>
            <a:endParaRPr lang="en-US" sz="3600" b="1" dirty="0">
              <a:ln w="0"/>
              <a:solidFill>
                <a:srgbClr val="115177"/>
              </a:solidFill>
              <a:latin typeface="Century Gothic" panose="020B0502020202020204" pitchFamily="34" charset="0"/>
            </a:endParaRPr>
          </a:p>
        </p:txBody>
      </p:sp>
      <p:sp>
        <p:nvSpPr>
          <p:cNvPr id="28" name="Rectangle 27">
            <a:extLst>
              <a:ext uri="{FF2B5EF4-FFF2-40B4-BE49-F238E27FC236}">
                <a16:creationId xmlns:a16="http://schemas.microsoft.com/office/drawing/2014/main" id="{817284AD-82B8-4A25-B01F-15E6FCF44739}"/>
              </a:ext>
            </a:extLst>
          </p:cNvPr>
          <p:cNvSpPr/>
          <p:nvPr/>
        </p:nvSpPr>
        <p:spPr>
          <a:xfrm>
            <a:off x="3818614" y="3923740"/>
            <a:ext cx="4295943" cy="646331"/>
          </a:xfrm>
          <a:prstGeom prst="rect">
            <a:avLst/>
          </a:prstGeom>
          <a:solidFill>
            <a:schemeClr val="bg1"/>
          </a:solidFill>
          <a:ln>
            <a:noFill/>
          </a:ln>
        </p:spPr>
        <p:txBody>
          <a:bodyPr wrap="square" lIns="91440" tIns="45720" rIns="91440" bIns="45720">
            <a:spAutoFit/>
          </a:bodyPr>
          <a:lstStyle/>
          <a:p>
            <a:pPr algn="ctr"/>
            <a:r>
              <a:rPr lang="en-US" sz="3600" b="1" dirty="0">
                <a:ln w="0"/>
                <a:solidFill>
                  <a:srgbClr val="115177"/>
                </a:solidFill>
                <a:latin typeface="Century Gothic" panose="020B0502020202020204" pitchFamily="34" charset="0"/>
              </a:rPr>
              <a:t>faire la cuisine</a:t>
            </a:r>
          </a:p>
        </p:txBody>
      </p:sp>
      <p:sp>
        <p:nvSpPr>
          <p:cNvPr id="29" name="TextBox 28">
            <a:extLst>
              <a:ext uri="{FF2B5EF4-FFF2-40B4-BE49-F238E27FC236}">
                <a16:creationId xmlns:a16="http://schemas.microsoft.com/office/drawing/2014/main" id="{B095E4AD-A946-4517-872C-1BEED7FFDB87}"/>
              </a:ext>
            </a:extLst>
          </p:cNvPr>
          <p:cNvSpPr txBox="1"/>
          <p:nvPr/>
        </p:nvSpPr>
        <p:spPr>
          <a:xfrm>
            <a:off x="1373925" y="1286543"/>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1</a:t>
            </a:r>
          </a:p>
        </p:txBody>
      </p:sp>
      <p:sp>
        <p:nvSpPr>
          <p:cNvPr id="30" name="TextBox 29">
            <a:extLst>
              <a:ext uri="{FF2B5EF4-FFF2-40B4-BE49-F238E27FC236}">
                <a16:creationId xmlns:a16="http://schemas.microsoft.com/office/drawing/2014/main" id="{24248242-3F59-4FBA-BE5F-0C55E6BE8D5F}"/>
              </a:ext>
            </a:extLst>
          </p:cNvPr>
          <p:cNvSpPr txBox="1"/>
          <p:nvPr/>
        </p:nvSpPr>
        <p:spPr>
          <a:xfrm>
            <a:off x="7847706" y="1209328"/>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2</a:t>
            </a:r>
          </a:p>
        </p:txBody>
      </p:sp>
      <p:sp>
        <p:nvSpPr>
          <p:cNvPr id="31" name="TextBox 30">
            <a:extLst>
              <a:ext uri="{FF2B5EF4-FFF2-40B4-BE49-F238E27FC236}">
                <a16:creationId xmlns:a16="http://schemas.microsoft.com/office/drawing/2014/main" id="{57A9AF3B-0359-43D0-92E0-A90D8805E42E}"/>
              </a:ext>
            </a:extLst>
          </p:cNvPr>
          <p:cNvSpPr txBox="1"/>
          <p:nvPr/>
        </p:nvSpPr>
        <p:spPr>
          <a:xfrm>
            <a:off x="9610711" y="1967497"/>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3</a:t>
            </a:r>
          </a:p>
        </p:txBody>
      </p:sp>
      <p:sp>
        <p:nvSpPr>
          <p:cNvPr id="32" name="TextBox 31">
            <a:extLst>
              <a:ext uri="{FF2B5EF4-FFF2-40B4-BE49-F238E27FC236}">
                <a16:creationId xmlns:a16="http://schemas.microsoft.com/office/drawing/2014/main" id="{87171B61-9852-4963-828E-AF06A191D862}"/>
              </a:ext>
            </a:extLst>
          </p:cNvPr>
          <p:cNvSpPr txBox="1"/>
          <p:nvPr/>
        </p:nvSpPr>
        <p:spPr>
          <a:xfrm>
            <a:off x="435035" y="3699798"/>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4</a:t>
            </a:r>
          </a:p>
        </p:txBody>
      </p:sp>
      <p:sp>
        <p:nvSpPr>
          <p:cNvPr id="33" name="TextBox 32">
            <a:extLst>
              <a:ext uri="{FF2B5EF4-FFF2-40B4-BE49-F238E27FC236}">
                <a16:creationId xmlns:a16="http://schemas.microsoft.com/office/drawing/2014/main" id="{62E22D4A-5EEE-49A0-8DE6-EC6C10E8EF4D}"/>
              </a:ext>
            </a:extLst>
          </p:cNvPr>
          <p:cNvSpPr txBox="1"/>
          <p:nvPr/>
        </p:nvSpPr>
        <p:spPr>
          <a:xfrm>
            <a:off x="4466332" y="3506667"/>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5</a:t>
            </a:r>
          </a:p>
        </p:txBody>
      </p:sp>
      <p:sp>
        <p:nvSpPr>
          <p:cNvPr id="34" name="TextBox 33">
            <a:extLst>
              <a:ext uri="{FF2B5EF4-FFF2-40B4-BE49-F238E27FC236}">
                <a16:creationId xmlns:a16="http://schemas.microsoft.com/office/drawing/2014/main" id="{11D68EA8-CCE7-4F14-B747-972E3F14CFF6}"/>
              </a:ext>
            </a:extLst>
          </p:cNvPr>
          <p:cNvSpPr txBox="1"/>
          <p:nvPr/>
        </p:nvSpPr>
        <p:spPr>
          <a:xfrm>
            <a:off x="3750421" y="5250536"/>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6</a:t>
            </a:r>
          </a:p>
        </p:txBody>
      </p:sp>
      <p:sp>
        <p:nvSpPr>
          <p:cNvPr id="35" name="TextBox 34">
            <a:extLst>
              <a:ext uri="{FF2B5EF4-FFF2-40B4-BE49-F238E27FC236}">
                <a16:creationId xmlns:a16="http://schemas.microsoft.com/office/drawing/2014/main" id="{AFF254A0-7EC7-440B-A381-5D7CCD2BB61D}"/>
              </a:ext>
            </a:extLst>
          </p:cNvPr>
          <p:cNvSpPr txBox="1"/>
          <p:nvPr/>
        </p:nvSpPr>
        <p:spPr>
          <a:xfrm>
            <a:off x="11130676" y="4379532"/>
            <a:ext cx="432000" cy="492443"/>
          </a:xfrm>
          <a:prstGeom prst="rect">
            <a:avLst/>
          </a:prstGeom>
          <a:noFill/>
          <a:ln>
            <a:solidFill>
              <a:schemeClr val="accent1">
                <a:lumMod val="50000"/>
              </a:schemeClr>
            </a:solidFill>
          </a:ln>
        </p:spPr>
        <p:txBody>
          <a:bodyPr wrap="square" rtlCol="0" anchor="ctr">
            <a:spAutoFit/>
          </a:bodyPr>
          <a:lstStyle/>
          <a:p>
            <a:pPr algn="ctr"/>
            <a:r>
              <a:rPr lang="en-GB" sz="2600" b="1" dirty="0">
                <a:solidFill>
                  <a:schemeClr val="accent1">
                    <a:lumMod val="50000"/>
                  </a:schemeClr>
                </a:solidFill>
                <a:latin typeface="Century Gothic" panose="020B0502020202020204" pitchFamily="34" charset="0"/>
              </a:rPr>
              <a:t>7</a:t>
            </a:r>
          </a:p>
        </p:txBody>
      </p:sp>
      <p:sp>
        <p:nvSpPr>
          <p:cNvPr id="36" name="Rounded Rectangle 46">
            <a:extLst>
              <a:ext uri="{FF2B5EF4-FFF2-40B4-BE49-F238E27FC236}">
                <a16:creationId xmlns:a16="http://schemas.microsoft.com/office/drawing/2014/main" id="{A3CC8857-97D3-4B9A-AF42-4978BC4B2019}"/>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49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24" grpId="0" animBg="1"/>
      <p:bldP spid="25"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0" y="213557"/>
            <a:ext cx="5672668" cy="647577"/>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2400" b="1" dirty="0">
                <a:solidFill>
                  <a:schemeClr val="bg1"/>
                </a:solidFill>
              </a:rPr>
              <a:t>The verb ‘faire’ – other meanings</a:t>
            </a:r>
            <a:endParaRPr lang="en-GB" sz="2400" b="1" i="0" u="none" strike="noStrike" cap="none" dirty="0">
              <a:solidFill>
                <a:srgbClr val="1E4E79"/>
              </a:solidFill>
              <a:latin typeface="Century Gothic"/>
              <a:ea typeface="Century Gothic"/>
              <a:cs typeface="Century Gothic"/>
              <a:sym typeface="Century Gothic"/>
            </a:endParaRPr>
          </a:p>
        </p:txBody>
      </p:sp>
      <p:sp>
        <p:nvSpPr>
          <p:cNvPr id="16" name="Google Shape;169;p8">
            <a:extLst>
              <a:ext uri="{FF2B5EF4-FFF2-40B4-BE49-F238E27FC236}">
                <a16:creationId xmlns:a16="http://schemas.microsoft.com/office/drawing/2014/main" id="{B4F132BF-0F27-4183-A033-D182D0CEA9FB}"/>
              </a:ext>
            </a:extLst>
          </p:cNvPr>
          <p:cNvSpPr txBox="1"/>
          <p:nvPr/>
        </p:nvSpPr>
        <p:spPr>
          <a:xfrm>
            <a:off x="350062" y="1375440"/>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Faire le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pont</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literally means ‘to make the bridge’.</a:t>
            </a:r>
            <a:endParaRPr kumimoji="0"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1" name="Picture 20" descr="Diagram&#10;&#10;Description automatically generated">
            <a:extLst>
              <a:ext uri="{FF2B5EF4-FFF2-40B4-BE49-F238E27FC236}">
                <a16:creationId xmlns:a16="http://schemas.microsoft.com/office/drawing/2014/main" id="{90DE5DCC-3BE0-4212-95D9-F1FA08133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47" y="1921617"/>
            <a:ext cx="3986345" cy="4111622"/>
          </a:xfrm>
          <a:prstGeom prst="rect">
            <a:avLst/>
          </a:prstGeom>
        </p:spPr>
      </p:pic>
      <p:sp>
        <p:nvSpPr>
          <p:cNvPr id="25" name="Google Shape;169;p8">
            <a:extLst>
              <a:ext uri="{FF2B5EF4-FFF2-40B4-BE49-F238E27FC236}">
                <a16:creationId xmlns:a16="http://schemas.microsoft.com/office/drawing/2014/main" id="{B3DAE0E8-D798-434D-A205-754AD78F7277}"/>
              </a:ext>
            </a:extLst>
          </p:cNvPr>
          <p:cNvSpPr txBox="1"/>
          <p:nvPr/>
        </p:nvSpPr>
        <p:spPr>
          <a:xfrm>
            <a:off x="4860566" y="1921617"/>
            <a:ext cx="6941290"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But French people say this to mean ‘to take a long weekend’.</a:t>
            </a:r>
            <a:endParaRPr kumimoji="0"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69;p8">
            <a:extLst>
              <a:ext uri="{FF2B5EF4-FFF2-40B4-BE49-F238E27FC236}">
                <a16:creationId xmlns:a16="http://schemas.microsoft.com/office/drawing/2014/main" id="{1AD7C83C-B1D9-46D5-96F9-E5188EDFB281}"/>
              </a:ext>
            </a:extLst>
          </p:cNvPr>
          <p:cNvSpPr txBox="1"/>
          <p:nvPr/>
        </p:nvSpPr>
        <p:spPr>
          <a:xfrm>
            <a:off x="4820316" y="3023361"/>
            <a:ext cx="6941290" cy="1200288"/>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When a national holiday day falls on a Tuesday or Thursday, many people will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faire le </a:t>
            </a:r>
            <a:r>
              <a:rPr kumimoji="0" lang="en-GB" sz="24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pont</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to make a four-day weekend.</a:t>
            </a:r>
            <a:endParaRPr kumimoji="0"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graphicFrame>
        <p:nvGraphicFramePr>
          <p:cNvPr id="3" name="Table 3">
            <a:extLst>
              <a:ext uri="{FF2B5EF4-FFF2-40B4-BE49-F238E27FC236}">
                <a16:creationId xmlns:a16="http://schemas.microsoft.com/office/drawing/2014/main" id="{28245353-590B-4D50-92FD-326E9F0C01A4}"/>
              </a:ext>
            </a:extLst>
          </p:cNvPr>
          <p:cNvGraphicFramePr>
            <a:graphicFrameLocks noGrp="1"/>
          </p:cNvGraphicFramePr>
          <p:nvPr/>
        </p:nvGraphicFramePr>
        <p:xfrm>
          <a:off x="4718521" y="5243982"/>
          <a:ext cx="7225379" cy="792480"/>
        </p:xfrm>
        <a:graphic>
          <a:graphicData uri="http://schemas.openxmlformats.org/drawingml/2006/table">
            <a:tbl>
              <a:tblPr firstRow="1" bandRow="1">
                <a:tableStyleId>{5940675A-B579-460E-94D1-54222C63F5DA}</a:tableStyleId>
              </a:tblPr>
              <a:tblGrid>
                <a:gridCol w="1032197">
                  <a:extLst>
                    <a:ext uri="{9D8B030D-6E8A-4147-A177-3AD203B41FA5}">
                      <a16:colId xmlns:a16="http://schemas.microsoft.com/office/drawing/2014/main" val="1924417510"/>
                    </a:ext>
                  </a:extLst>
                </a:gridCol>
                <a:gridCol w="1032197">
                  <a:extLst>
                    <a:ext uri="{9D8B030D-6E8A-4147-A177-3AD203B41FA5}">
                      <a16:colId xmlns:a16="http://schemas.microsoft.com/office/drawing/2014/main" val="3200514299"/>
                    </a:ext>
                  </a:extLst>
                </a:gridCol>
                <a:gridCol w="1032197">
                  <a:extLst>
                    <a:ext uri="{9D8B030D-6E8A-4147-A177-3AD203B41FA5}">
                      <a16:colId xmlns:a16="http://schemas.microsoft.com/office/drawing/2014/main" val="2579978478"/>
                    </a:ext>
                  </a:extLst>
                </a:gridCol>
                <a:gridCol w="1032197">
                  <a:extLst>
                    <a:ext uri="{9D8B030D-6E8A-4147-A177-3AD203B41FA5}">
                      <a16:colId xmlns:a16="http://schemas.microsoft.com/office/drawing/2014/main" val="3317500984"/>
                    </a:ext>
                  </a:extLst>
                </a:gridCol>
                <a:gridCol w="1032197">
                  <a:extLst>
                    <a:ext uri="{9D8B030D-6E8A-4147-A177-3AD203B41FA5}">
                      <a16:colId xmlns:a16="http://schemas.microsoft.com/office/drawing/2014/main" val="949152719"/>
                    </a:ext>
                  </a:extLst>
                </a:gridCol>
                <a:gridCol w="1032197">
                  <a:extLst>
                    <a:ext uri="{9D8B030D-6E8A-4147-A177-3AD203B41FA5}">
                      <a16:colId xmlns:a16="http://schemas.microsoft.com/office/drawing/2014/main" val="1458302132"/>
                    </a:ext>
                  </a:extLst>
                </a:gridCol>
                <a:gridCol w="1032197">
                  <a:extLst>
                    <a:ext uri="{9D8B030D-6E8A-4147-A177-3AD203B41FA5}">
                      <a16:colId xmlns:a16="http://schemas.microsoft.com/office/drawing/2014/main" val="713978602"/>
                    </a:ext>
                  </a:extLst>
                </a:gridCol>
              </a:tblGrid>
              <a:tr h="370840">
                <a:tc>
                  <a:txBody>
                    <a:bodyPr/>
                    <a:lstStyle/>
                    <a:p>
                      <a:pPr algn="ctr"/>
                      <a:r>
                        <a:rPr lang="en-GB" sz="2000" b="1" dirty="0">
                          <a:solidFill>
                            <a:srgbClr val="002060"/>
                          </a:solidFill>
                          <a:latin typeface="Century Gothic" panose="020B0502020202020204" pitchFamily="34" charset="0"/>
                        </a:rPr>
                        <a:t>Lu.</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Ma.</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Me.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FF0066"/>
                          </a:solidFill>
                          <a:latin typeface="Century Gothic" panose="020B0502020202020204" pitchFamily="34" charset="0"/>
                        </a:rPr>
                        <a:t>Je.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Ve</a:t>
                      </a:r>
                      <a:r>
                        <a:rPr lang="en-GB" sz="2000" b="1" dirty="0">
                          <a:solidFill>
                            <a:srgbClr val="002060"/>
                          </a:solidFill>
                          <a:latin typeface="Century Gothic" panose="020B0502020202020204" pitchFamily="34" charset="0"/>
                        </a:rPr>
                        <a:t>.</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Sa.</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Di.</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429757806"/>
                  </a:ext>
                </a:extLst>
              </a:tr>
              <a:tr h="370840">
                <a:tc>
                  <a:txBody>
                    <a:bodyPr/>
                    <a:lstStyle/>
                    <a:p>
                      <a:pPr algn="ctr"/>
                      <a:r>
                        <a:rPr lang="en-GB" sz="2000" b="1" dirty="0">
                          <a:solidFill>
                            <a:srgbClr val="002060"/>
                          </a:solidFill>
                          <a:latin typeface="Century Gothic" panose="020B0502020202020204" pitchFamily="34" charset="0"/>
                        </a:rPr>
                        <a:t>23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24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25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FF0066"/>
                          </a:solidFill>
                          <a:latin typeface="Century Gothic" panose="020B0502020202020204" pitchFamily="34" charset="0"/>
                        </a:rPr>
                        <a:t>26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27</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28</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29</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42568082"/>
                  </a:ext>
                </a:extLst>
              </a:tr>
            </a:tbl>
          </a:graphicData>
        </a:graphic>
      </p:graphicFrame>
      <p:sp>
        <p:nvSpPr>
          <p:cNvPr id="36" name="TextBox 35">
            <a:extLst>
              <a:ext uri="{FF2B5EF4-FFF2-40B4-BE49-F238E27FC236}">
                <a16:creationId xmlns:a16="http://schemas.microsoft.com/office/drawing/2014/main" id="{C304AF06-5FE1-4997-B7DC-50B2D9DD1F3B}"/>
              </a:ext>
            </a:extLst>
          </p:cNvPr>
          <p:cNvSpPr txBox="1"/>
          <p:nvPr/>
        </p:nvSpPr>
        <p:spPr>
          <a:xfrm>
            <a:off x="4718521" y="4792823"/>
            <a:ext cx="1676883"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Mai 2022</a:t>
            </a:r>
            <a:endParaRPr lang="en-GB" sz="1600" dirty="0">
              <a:solidFill>
                <a:srgbClr val="002060"/>
              </a:solidFill>
            </a:endParaRPr>
          </a:p>
        </p:txBody>
      </p:sp>
      <p:sp>
        <p:nvSpPr>
          <p:cNvPr id="5" name="TextBox 4">
            <a:extLst>
              <a:ext uri="{FF2B5EF4-FFF2-40B4-BE49-F238E27FC236}">
                <a16:creationId xmlns:a16="http://schemas.microsoft.com/office/drawing/2014/main" id="{B50515BE-EFAE-429F-A833-FB8307AB1D91}"/>
              </a:ext>
            </a:extLst>
          </p:cNvPr>
          <p:cNvSpPr txBox="1"/>
          <p:nvPr/>
        </p:nvSpPr>
        <p:spPr>
          <a:xfrm>
            <a:off x="7632192" y="6012078"/>
            <a:ext cx="1499616" cy="400110"/>
          </a:xfrm>
          <a:prstGeom prst="rect">
            <a:avLst/>
          </a:prstGeom>
          <a:noFill/>
        </p:spPr>
        <p:txBody>
          <a:bodyPr wrap="square" rtlCol="0">
            <a:spAutoFit/>
          </a:bodyPr>
          <a:lstStyle/>
          <a:p>
            <a:r>
              <a:rPr lang="en-GB" sz="2000" b="1" dirty="0">
                <a:solidFill>
                  <a:srgbClr val="FF0066"/>
                </a:solidFill>
                <a:latin typeface="Century Gothic" panose="020B0502020202020204" pitchFamily="34" charset="0"/>
              </a:rPr>
              <a:t>Ascension</a:t>
            </a:r>
          </a:p>
        </p:txBody>
      </p:sp>
      <p:pic>
        <p:nvPicPr>
          <p:cNvPr id="7" name="Graphic 6" descr="Bridge scene outline">
            <a:extLst>
              <a:ext uri="{FF2B5EF4-FFF2-40B4-BE49-F238E27FC236}">
                <a16:creationId xmlns:a16="http://schemas.microsoft.com/office/drawing/2014/main" id="{4CAC8D04-080F-4D33-AE32-C10C331923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6253" y="4347016"/>
            <a:ext cx="914400" cy="914400"/>
          </a:xfrm>
          <a:prstGeom prst="rect">
            <a:avLst/>
          </a:prstGeom>
        </p:spPr>
      </p:pic>
      <p:pic>
        <p:nvPicPr>
          <p:cNvPr id="37" name="Graphic 36" descr="Bridge scene outline">
            <a:extLst>
              <a:ext uri="{FF2B5EF4-FFF2-40B4-BE49-F238E27FC236}">
                <a16:creationId xmlns:a16="http://schemas.microsoft.com/office/drawing/2014/main" id="{97E10554-7A64-4FEC-ADFE-2D53AF9AB4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61602" y="4350338"/>
            <a:ext cx="914400" cy="914400"/>
          </a:xfrm>
          <a:prstGeom prst="rect">
            <a:avLst/>
          </a:prstGeom>
        </p:spPr>
      </p:pic>
      <p:pic>
        <p:nvPicPr>
          <p:cNvPr id="39" name="Graphic 38" descr="Bridge scene outline">
            <a:extLst>
              <a:ext uri="{FF2B5EF4-FFF2-40B4-BE49-F238E27FC236}">
                <a16:creationId xmlns:a16="http://schemas.microsoft.com/office/drawing/2014/main" id="{73FC9C48-2C85-413E-BFBB-5179CA4E0D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36446" y="4344796"/>
            <a:ext cx="914400" cy="914400"/>
          </a:xfrm>
          <a:prstGeom prst="rect">
            <a:avLst/>
          </a:prstGeom>
        </p:spPr>
      </p:pic>
      <p:pic>
        <p:nvPicPr>
          <p:cNvPr id="40" name="Graphic 39" descr="Bridge scene outline">
            <a:extLst>
              <a:ext uri="{FF2B5EF4-FFF2-40B4-BE49-F238E27FC236}">
                <a16:creationId xmlns:a16="http://schemas.microsoft.com/office/drawing/2014/main" id="{03451BE2-7AA3-4D90-9517-3968DA604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36658" y="4344796"/>
            <a:ext cx="914400" cy="914400"/>
          </a:xfrm>
          <a:prstGeom prst="rect">
            <a:avLst/>
          </a:prstGeom>
        </p:spPr>
      </p:pic>
      <p:pic>
        <p:nvPicPr>
          <p:cNvPr id="41" name="Graphic 40" descr="Bridge scene outline">
            <a:extLst>
              <a:ext uri="{FF2B5EF4-FFF2-40B4-BE49-F238E27FC236}">
                <a16:creationId xmlns:a16="http://schemas.microsoft.com/office/drawing/2014/main" id="{2DA10A60-3E51-4A96-8365-F559CF9A6B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21300" y="4341474"/>
            <a:ext cx="914400" cy="914400"/>
          </a:xfrm>
          <a:prstGeom prst="rect">
            <a:avLst/>
          </a:prstGeom>
        </p:spPr>
      </p:pic>
      <p:sp>
        <p:nvSpPr>
          <p:cNvPr id="8" name="Rectangle: Rounded Corners 7">
            <a:extLst>
              <a:ext uri="{FF2B5EF4-FFF2-40B4-BE49-F238E27FC236}">
                <a16:creationId xmlns:a16="http://schemas.microsoft.com/office/drawing/2014/main" id="{EF186F9D-301D-4F1D-A9FA-DEDEC3CE239A}"/>
              </a:ext>
            </a:extLst>
          </p:cNvPr>
          <p:cNvSpPr/>
          <p:nvPr/>
        </p:nvSpPr>
        <p:spPr>
          <a:xfrm>
            <a:off x="7808422" y="5240507"/>
            <a:ext cx="4127278" cy="769351"/>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223E6E92-373E-481D-971A-F219B6B114D2}"/>
              </a:ext>
            </a:extLst>
          </p:cNvPr>
          <p:cNvPicPr>
            <a:picLocks noChangeAspect="1"/>
          </p:cNvPicPr>
          <p:nvPr/>
        </p:nvPicPr>
        <p:blipFill>
          <a:blip r:embed="rId6"/>
          <a:stretch>
            <a:fillRect/>
          </a:stretch>
        </p:blipFill>
        <p:spPr>
          <a:xfrm>
            <a:off x="10598759" y="124421"/>
            <a:ext cx="1505843" cy="646232"/>
          </a:xfrm>
          <a:prstGeom prst="rect">
            <a:avLst/>
          </a:prstGeom>
        </p:spPr>
      </p:pic>
      <p:sp>
        <p:nvSpPr>
          <p:cNvPr id="23" name="Google Shape;169;p8">
            <a:extLst>
              <a:ext uri="{FF2B5EF4-FFF2-40B4-BE49-F238E27FC236}">
                <a16:creationId xmlns:a16="http://schemas.microsoft.com/office/drawing/2014/main" id="{48380483-CCEB-4EFC-9ED1-0E78A8745BF5}"/>
              </a:ext>
            </a:extLst>
          </p:cNvPr>
          <p:cNvSpPr txBox="1"/>
          <p:nvPr/>
        </p:nvSpPr>
        <p:spPr>
          <a:xfrm>
            <a:off x="350062" y="909365"/>
            <a:ext cx="1141154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 verb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faire </a:t>
            </a:r>
            <a:r>
              <a:rPr kumimoji="0" lang="en-GB"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has meanings other than ‘to do, to make’.</a:t>
            </a:r>
            <a:endParaRPr kumimoji="0" sz="28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31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par>
                          <p:cTn id="40" fill="hold">
                            <p:stCondLst>
                              <p:cond delay="2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5" grpId="0" animBg="1"/>
      <p:bldP spid="36" grpId="0"/>
      <p:bldP spid="5"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FEC60F4E-89FE-41EA-BE6D-E0CCA574C2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5981" y="1606833"/>
            <a:ext cx="2041881" cy="1095810"/>
          </a:xfrm>
          <a:prstGeom prst="rect">
            <a:avLst/>
          </a:prstGeom>
        </p:spPr>
      </p:pic>
      <p:graphicFrame>
        <p:nvGraphicFramePr>
          <p:cNvPr id="3" name="Table 3">
            <a:extLst>
              <a:ext uri="{FF2B5EF4-FFF2-40B4-BE49-F238E27FC236}">
                <a16:creationId xmlns:a16="http://schemas.microsoft.com/office/drawing/2014/main" id="{7A779059-75BA-4E3B-98AF-BE5F73CB3B4F}"/>
              </a:ext>
            </a:extLst>
          </p:cNvPr>
          <p:cNvGraphicFramePr>
            <a:graphicFrameLocks noGrp="1"/>
          </p:cNvGraphicFramePr>
          <p:nvPr>
            <p:extLst>
              <p:ext uri="{D42A27DB-BD31-4B8C-83A1-F6EECF244321}">
                <p14:modId xmlns:p14="http://schemas.microsoft.com/office/powerpoint/2010/main" val="2918331754"/>
              </p:ext>
            </p:extLst>
          </p:nvPr>
        </p:nvGraphicFramePr>
        <p:xfrm>
          <a:off x="426102" y="1493736"/>
          <a:ext cx="11232496" cy="4020156"/>
        </p:xfrm>
        <a:graphic>
          <a:graphicData uri="http://schemas.openxmlformats.org/drawingml/2006/table">
            <a:tbl>
              <a:tblPr firstRow="1" bandRow="1">
                <a:tableStyleId>{5940675A-B579-460E-94D1-54222C63F5DA}</a:tableStyleId>
              </a:tblPr>
              <a:tblGrid>
                <a:gridCol w="2808124">
                  <a:extLst>
                    <a:ext uri="{9D8B030D-6E8A-4147-A177-3AD203B41FA5}">
                      <a16:colId xmlns:a16="http://schemas.microsoft.com/office/drawing/2014/main" val="1369646778"/>
                    </a:ext>
                  </a:extLst>
                </a:gridCol>
                <a:gridCol w="2808124">
                  <a:extLst>
                    <a:ext uri="{9D8B030D-6E8A-4147-A177-3AD203B41FA5}">
                      <a16:colId xmlns:a16="http://schemas.microsoft.com/office/drawing/2014/main" val="3828758490"/>
                    </a:ext>
                  </a:extLst>
                </a:gridCol>
                <a:gridCol w="2808124">
                  <a:extLst>
                    <a:ext uri="{9D8B030D-6E8A-4147-A177-3AD203B41FA5}">
                      <a16:colId xmlns:a16="http://schemas.microsoft.com/office/drawing/2014/main" val="4083932608"/>
                    </a:ext>
                  </a:extLst>
                </a:gridCol>
                <a:gridCol w="2808124">
                  <a:extLst>
                    <a:ext uri="{9D8B030D-6E8A-4147-A177-3AD203B41FA5}">
                      <a16:colId xmlns:a16="http://schemas.microsoft.com/office/drawing/2014/main" val="2333340336"/>
                    </a:ext>
                  </a:extLst>
                </a:gridCol>
              </a:tblGrid>
              <a:tr h="2010078">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24759632"/>
                  </a:ext>
                </a:extLst>
              </a:tr>
              <a:tr h="2010078">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6001905"/>
                  </a:ext>
                </a:extLst>
              </a:tr>
            </a:tbl>
          </a:graphicData>
        </a:graphic>
      </p:graphicFrame>
      <p:sp>
        <p:nvSpPr>
          <p:cNvPr id="5" name="TextBox 4">
            <a:extLst>
              <a:ext uri="{FF2B5EF4-FFF2-40B4-BE49-F238E27FC236}">
                <a16:creationId xmlns:a16="http://schemas.microsoft.com/office/drawing/2014/main" id="{FE1D2F33-F9A1-48BC-A981-3254ECF24F2C}"/>
              </a:ext>
            </a:extLst>
          </p:cNvPr>
          <p:cNvSpPr txBox="1"/>
          <p:nvPr/>
        </p:nvSpPr>
        <p:spPr>
          <a:xfrm>
            <a:off x="475010" y="2598305"/>
            <a:ext cx="281745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visit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go on a tour of</a:t>
            </a:r>
          </a:p>
        </p:txBody>
      </p:sp>
      <p:sp>
        <p:nvSpPr>
          <p:cNvPr id="17" name="TextBox 16">
            <a:extLst>
              <a:ext uri="{FF2B5EF4-FFF2-40B4-BE49-F238E27FC236}">
                <a16:creationId xmlns:a16="http://schemas.microsoft.com/office/drawing/2014/main" id="{D62470CF-B894-400C-87D7-F1D96C1DED05}"/>
              </a:ext>
            </a:extLst>
          </p:cNvPr>
          <p:cNvSpPr txBox="1"/>
          <p:nvPr/>
        </p:nvSpPr>
        <p:spPr>
          <a:xfrm>
            <a:off x="3542105" y="2586740"/>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be bad weather</a:t>
            </a:r>
          </a:p>
        </p:txBody>
      </p:sp>
      <p:sp>
        <p:nvSpPr>
          <p:cNvPr id="18" name="TextBox 17">
            <a:extLst>
              <a:ext uri="{FF2B5EF4-FFF2-40B4-BE49-F238E27FC236}">
                <a16:creationId xmlns:a16="http://schemas.microsoft.com/office/drawing/2014/main" id="{4CB47676-6E15-4C10-8A8A-DE85DA6270DF}"/>
              </a:ext>
            </a:extLst>
          </p:cNvPr>
          <p:cNvSpPr txBox="1"/>
          <p:nvPr/>
        </p:nvSpPr>
        <p:spPr>
          <a:xfrm>
            <a:off x="6273985" y="2549707"/>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go on a journey/trip</a:t>
            </a:r>
          </a:p>
        </p:txBody>
      </p:sp>
      <p:sp>
        <p:nvSpPr>
          <p:cNvPr id="26" name="TextBox 25">
            <a:extLst>
              <a:ext uri="{FF2B5EF4-FFF2-40B4-BE49-F238E27FC236}">
                <a16:creationId xmlns:a16="http://schemas.microsoft.com/office/drawing/2014/main" id="{CCFCFC60-9D49-4565-8E1D-E459165EE1AB}"/>
              </a:ext>
            </a:extLst>
          </p:cNvPr>
          <p:cNvSpPr txBox="1"/>
          <p:nvPr/>
        </p:nvSpPr>
        <p:spPr>
          <a:xfrm>
            <a:off x="722465" y="4594965"/>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go shopping</a:t>
            </a:r>
          </a:p>
        </p:txBody>
      </p:sp>
      <p:sp>
        <p:nvSpPr>
          <p:cNvPr id="27" name="TextBox 26">
            <a:extLst>
              <a:ext uri="{FF2B5EF4-FFF2-40B4-BE49-F238E27FC236}">
                <a16:creationId xmlns:a16="http://schemas.microsoft.com/office/drawing/2014/main" id="{456206A8-E059-480A-8E74-584AF89841E8}"/>
              </a:ext>
            </a:extLst>
          </p:cNvPr>
          <p:cNvSpPr txBox="1"/>
          <p:nvPr/>
        </p:nvSpPr>
        <p:spPr>
          <a:xfrm>
            <a:off x="3544317" y="4601642"/>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be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nice weather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7F14F37A-A906-46CF-A084-C7A804A7965D}"/>
              </a:ext>
            </a:extLst>
          </p:cNvPr>
          <p:cNvSpPr txBox="1"/>
          <p:nvPr/>
        </p:nvSpPr>
        <p:spPr>
          <a:xfrm>
            <a:off x="6323141" y="4624827"/>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go for a walk</a:t>
            </a:r>
          </a:p>
        </p:txBody>
      </p:sp>
      <p:sp>
        <p:nvSpPr>
          <p:cNvPr id="56" name="Rectangle: Rounded Corners 55">
            <a:extLst>
              <a:ext uri="{FF2B5EF4-FFF2-40B4-BE49-F238E27FC236}">
                <a16:creationId xmlns:a16="http://schemas.microsoft.com/office/drawing/2014/main" id="{8ED78437-EAB1-4EAC-B219-45367F34D606}"/>
              </a:ext>
            </a:extLst>
          </p:cNvPr>
          <p:cNvSpPr/>
          <p:nvPr/>
        </p:nvSpPr>
        <p:spPr>
          <a:xfrm>
            <a:off x="2953707" y="5675973"/>
            <a:ext cx="6885425" cy="51393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faire un voyage</a:t>
            </a:r>
          </a:p>
        </p:txBody>
      </p:sp>
      <p:sp>
        <p:nvSpPr>
          <p:cNvPr id="58" name="Rectangle: Rounded Corners 57">
            <a:extLst>
              <a:ext uri="{FF2B5EF4-FFF2-40B4-BE49-F238E27FC236}">
                <a16:creationId xmlns:a16="http://schemas.microsoft.com/office/drawing/2014/main" id="{285A7C5D-80B1-444A-BA3F-A154FCB3D86C}"/>
              </a:ext>
            </a:extLst>
          </p:cNvPr>
          <p:cNvSpPr/>
          <p:nvPr/>
        </p:nvSpPr>
        <p:spPr>
          <a:xfrm>
            <a:off x="2710244" y="5647302"/>
            <a:ext cx="7372350" cy="58524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faire les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magasins</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59" name="Rectangle 58">
            <a:extLst>
              <a:ext uri="{FF2B5EF4-FFF2-40B4-BE49-F238E27FC236}">
                <a16:creationId xmlns:a16="http://schemas.microsoft.com/office/drawing/2014/main" id="{2B21FA7D-2A21-4A82-B055-1412F6E551B3}"/>
              </a:ext>
            </a:extLst>
          </p:cNvPr>
          <p:cNvSpPr/>
          <p:nvPr/>
        </p:nvSpPr>
        <p:spPr>
          <a:xfrm>
            <a:off x="466838" y="3519892"/>
            <a:ext cx="2771587" cy="1932762"/>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Rectangle: Rounded Corners 59">
            <a:extLst>
              <a:ext uri="{FF2B5EF4-FFF2-40B4-BE49-F238E27FC236}">
                <a16:creationId xmlns:a16="http://schemas.microsoft.com/office/drawing/2014/main" id="{44A64834-349F-4F1A-B451-5AF77957C4D9}"/>
              </a:ext>
            </a:extLst>
          </p:cNvPr>
          <p:cNvSpPr/>
          <p:nvPr/>
        </p:nvSpPr>
        <p:spPr>
          <a:xfrm>
            <a:off x="1705667" y="5644154"/>
            <a:ext cx="8673366" cy="62752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4000" b="1" i="0" u="none" strike="noStrike" kern="1200" cap="none" spc="0" normalizeH="0" noProof="0" dirty="0">
                <a:ln>
                  <a:noFill/>
                </a:ln>
                <a:solidFill>
                  <a:prstClr val="white"/>
                </a:solidFill>
                <a:effectLst/>
                <a:uLnTx/>
                <a:uFillTx/>
                <a:latin typeface="Century Gothic" panose="020B0502020202020204" pitchFamily="34" charset="0"/>
              </a:rPr>
              <a:t> promenade</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D84B7C9B-A084-4615-A854-65CE7B411963}"/>
              </a:ext>
            </a:extLst>
          </p:cNvPr>
          <p:cNvSpPr/>
          <p:nvPr/>
        </p:nvSpPr>
        <p:spPr>
          <a:xfrm>
            <a:off x="2923268" y="5730181"/>
            <a:ext cx="6885426" cy="52322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visite</a:t>
            </a:r>
            <a:r>
              <a:rPr kumimoji="0" lang="en-GB" sz="4000" b="1" i="0" u="none" strike="noStrike" kern="1200" cap="none" spc="0" normalizeH="0" noProof="0" dirty="0">
                <a:ln>
                  <a:noFill/>
                </a:ln>
                <a:solidFill>
                  <a:prstClr val="white"/>
                </a:solidFill>
                <a:effectLst/>
                <a:uLnTx/>
                <a:uFillTx/>
                <a:latin typeface="Century Gothic" panose="020B0502020202020204" pitchFamily="34" charset="0"/>
              </a:rPr>
              <a:t> de</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A4CA84B6-974D-4CAB-A407-FF02113AEDF6}"/>
              </a:ext>
            </a:extLst>
          </p:cNvPr>
          <p:cNvSpPr/>
          <p:nvPr/>
        </p:nvSpPr>
        <p:spPr>
          <a:xfrm>
            <a:off x="2797824" y="5702652"/>
            <a:ext cx="6596349" cy="53321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mauvais</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68" name="Rectangle: Rounded Corners 67">
            <a:extLst>
              <a:ext uri="{FF2B5EF4-FFF2-40B4-BE49-F238E27FC236}">
                <a16:creationId xmlns:a16="http://schemas.microsoft.com/office/drawing/2014/main" id="{BC78EE61-443F-49A0-9FD0-EFE6C74E4FFB}"/>
              </a:ext>
            </a:extLst>
          </p:cNvPr>
          <p:cNvSpPr/>
          <p:nvPr/>
        </p:nvSpPr>
        <p:spPr>
          <a:xfrm>
            <a:off x="3162952" y="5656698"/>
            <a:ext cx="5467708" cy="533212"/>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faire beau</a:t>
            </a:r>
          </a:p>
        </p:txBody>
      </p:sp>
      <p:sp>
        <p:nvSpPr>
          <p:cNvPr id="65" name="Rectangle 64">
            <a:extLst>
              <a:ext uri="{FF2B5EF4-FFF2-40B4-BE49-F238E27FC236}">
                <a16:creationId xmlns:a16="http://schemas.microsoft.com/office/drawing/2014/main" id="{B2AEF98F-1E7F-42A1-B5E0-94DD310ADAF7}"/>
              </a:ext>
            </a:extLst>
          </p:cNvPr>
          <p:cNvSpPr/>
          <p:nvPr/>
        </p:nvSpPr>
        <p:spPr>
          <a:xfrm>
            <a:off x="3287867" y="1463990"/>
            <a:ext cx="2737499" cy="2000665"/>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68">
            <a:extLst>
              <a:ext uri="{FF2B5EF4-FFF2-40B4-BE49-F238E27FC236}">
                <a16:creationId xmlns:a16="http://schemas.microsoft.com/office/drawing/2014/main" id="{002EA261-57FB-4097-8745-9CBAF3E5F151}"/>
              </a:ext>
            </a:extLst>
          </p:cNvPr>
          <p:cNvSpPr/>
          <p:nvPr/>
        </p:nvSpPr>
        <p:spPr>
          <a:xfrm>
            <a:off x="8871837" y="1553818"/>
            <a:ext cx="2816959" cy="2053373"/>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56">
            <a:extLst>
              <a:ext uri="{FF2B5EF4-FFF2-40B4-BE49-F238E27FC236}">
                <a16:creationId xmlns:a16="http://schemas.microsoft.com/office/drawing/2014/main" id="{06094735-ACAC-43B5-B4E4-04892F3A9F51}"/>
              </a:ext>
            </a:extLst>
          </p:cNvPr>
          <p:cNvSpPr/>
          <p:nvPr/>
        </p:nvSpPr>
        <p:spPr>
          <a:xfrm>
            <a:off x="6024982" y="1575758"/>
            <a:ext cx="2771587" cy="2000665"/>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ndParaRPr>
          </a:p>
        </p:txBody>
      </p:sp>
      <p:sp>
        <p:nvSpPr>
          <p:cNvPr id="63" name="Rectangle 62">
            <a:extLst>
              <a:ext uri="{FF2B5EF4-FFF2-40B4-BE49-F238E27FC236}">
                <a16:creationId xmlns:a16="http://schemas.microsoft.com/office/drawing/2014/main" id="{04276490-E4C3-43B1-906A-CCE75F2A4E68}"/>
              </a:ext>
            </a:extLst>
          </p:cNvPr>
          <p:cNvSpPr/>
          <p:nvPr/>
        </p:nvSpPr>
        <p:spPr>
          <a:xfrm>
            <a:off x="436031" y="1528312"/>
            <a:ext cx="2726921" cy="195636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60">
            <a:extLst>
              <a:ext uri="{FF2B5EF4-FFF2-40B4-BE49-F238E27FC236}">
                <a16:creationId xmlns:a16="http://schemas.microsoft.com/office/drawing/2014/main" id="{D2B47D28-D7EB-4799-89BA-02EF12DE3B19}"/>
              </a:ext>
            </a:extLst>
          </p:cNvPr>
          <p:cNvSpPr/>
          <p:nvPr/>
        </p:nvSpPr>
        <p:spPr>
          <a:xfrm>
            <a:off x="6072784" y="3545407"/>
            <a:ext cx="2723785" cy="191659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Rectangle 66">
            <a:extLst>
              <a:ext uri="{FF2B5EF4-FFF2-40B4-BE49-F238E27FC236}">
                <a16:creationId xmlns:a16="http://schemas.microsoft.com/office/drawing/2014/main" id="{99C9F25C-BF0C-47D1-AB04-90E7CE2E42F6}"/>
              </a:ext>
            </a:extLst>
          </p:cNvPr>
          <p:cNvSpPr/>
          <p:nvPr/>
        </p:nvSpPr>
        <p:spPr>
          <a:xfrm>
            <a:off x="3286226" y="3547956"/>
            <a:ext cx="2771587" cy="196593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9" name="Picture 48">
            <a:extLst>
              <a:ext uri="{FF2B5EF4-FFF2-40B4-BE49-F238E27FC236}">
                <a16:creationId xmlns:a16="http://schemas.microsoft.com/office/drawing/2014/main" id="{BB58C37F-3643-4CB0-8BAD-0217536765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4969" y="3565583"/>
            <a:ext cx="883032" cy="1203584"/>
          </a:xfrm>
          <a:prstGeom prst="rect">
            <a:avLst/>
          </a:prstGeom>
        </p:spPr>
      </p:pic>
      <p:pic>
        <p:nvPicPr>
          <p:cNvPr id="50" name="Picture 49">
            <a:extLst>
              <a:ext uri="{FF2B5EF4-FFF2-40B4-BE49-F238E27FC236}">
                <a16:creationId xmlns:a16="http://schemas.microsoft.com/office/drawing/2014/main" id="{740220D0-142B-499C-B7A5-77467DD49A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1897" y="1641372"/>
            <a:ext cx="746018" cy="1011723"/>
          </a:xfrm>
          <a:prstGeom prst="rect">
            <a:avLst/>
          </a:prstGeom>
        </p:spPr>
      </p:pic>
      <p:pic>
        <p:nvPicPr>
          <p:cNvPr id="51" name="Picture 50">
            <a:extLst>
              <a:ext uri="{FF2B5EF4-FFF2-40B4-BE49-F238E27FC236}">
                <a16:creationId xmlns:a16="http://schemas.microsoft.com/office/drawing/2014/main" id="{F7DA8220-4CE2-4292-924D-42EB6EA14C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0363" y="3702928"/>
            <a:ext cx="900375" cy="856857"/>
          </a:xfrm>
          <a:prstGeom prst="rect">
            <a:avLst/>
          </a:prstGeom>
        </p:spPr>
      </p:pic>
      <p:pic>
        <p:nvPicPr>
          <p:cNvPr id="52" name="Picture 51">
            <a:extLst>
              <a:ext uri="{FF2B5EF4-FFF2-40B4-BE49-F238E27FC236}">
                <a16:creationId xmlns:a16="http://schemas.microsoft.com/office/drawing/2014/main" id="{7D36E59A-519E-483F-A0E8-4B924BA68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1385" y="1616076"/>
            <a:ext cx="1278333" cy="969403"/>
          </a:xfrm>
          <a:prstGeom prst="rect">
            <a:avLst/>
          </a:prstGeom>
        </p:spPr>
      </p:pic>
      <p:pic>
        <p:nvPicPr>
          <p:cNvPr id="53" name="Picture 2" descr="Shopping cart Stock photography Shopping bag - shopping png download - 1000*1000 - Free Transparent Shopping Cart png Download.">
            <a:extLst>
              <a:ext uri="{FF2B5EF4-FFF2-40B4-BE49-F238E27FC236}">
                <a16:creationId xmlns:a16="http://schemas.microsoft.com/office/drawing/2014/main" id="{09B04670-6DFB-4E1F-9351-95822EAB579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6140" y="3702928"/>
            <a:ext cx="1007322" cy="1007322"/>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B2D303DC-9EC9-48DF-AB24-DA88D40EB3DB}"/>
              </a:ext>
            </a:extLst>
          </p:cNvPr>
          <p:cNvSpPr txBox="1"/>
          <p:nvPr/>
        </p:nvSpPr>
        <p:spPr>
          <a:xfrm>
            <a:off x="8990869" y="4606866"/>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go for a boat ride</a:t>
            </a:r>
          </a:p>
        </p:txBody>
      </p:sp>
      <p:pic>
        <p:nvPicPr>
          <p:cNvPr id="55" name="Picture 54">
            <a:extLst>
              <a:ext uri="{FF2B5EF4-FFF2-40B4-BE49-F238E27FC236}">
                <a16:creationId xmlns:a16="http://schemas.microsoft.com/office/drawing/2014/main" id="{6122A8DE-723C-41EA-9720-123D8BC6D4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5031" y="3634720"/>
            <a:ext cx="1030829" cy="1030829"/>
          </a:xfrm>
          <a:prstGeom prst="rect">
            <a:avLst/>
          </a:prstGeom>
        </p:spPr>
      </p:pic>
      <p:sp>
        <p:nvSpPr>
          <p:cNvPr id="70" name="TextBox 69">
            <a:extLst>
              <a:ext uri="{FF2B5EF4-FFF2-40B4-BE49-F238E27FC236}">
                <a16:creationId xmlns:a16="http://schemas.microsoft.com/office/drawing/2014/main" id="{47EA8C17-2967-4C60-B7D9-C1C216E863DB}"/>
              </a:ext>
            </a:extLst>
          </p:cNvPr>
          <p:cNvSpPr txBox="1"/>
          <p:nvPr/>
        </p:nvSpPr>
        <p:spPr>
          <a:xfrm>
            <a:off x="8714253" y="2573248"/>
            <a:ext cx="318664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go /do the (food) shopping</a:t>
            </a:r>
          </a:p>
        </p:txBody>
      </p:sp>
      <p:pic>
        <p:nvPicPr>
          <p:cNvPr id="71" name="Picture 70" descr="Icon&#10;&#10;Description automatically generated">
            <a:extLst>
              <a:ext uri="{FF2B5EF4-FFF2-40B4-BE49-F238E27FC236}">
                <a16:creationId xmlns:a16="http://schemas.microsoft.com/office/drawing/2014/main" id="{91A7E1EF-7562-4695-AC24-7F9F240405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9132" y="1666650"/>
            <a:ext cx="996946" cy="954108"/>
          </a:xfrm>
          <a:prstGeom prst="rect">
            <a:avLst/>
          </a:prstGeom>
        </p:spPr>
      </p:pic>
      <p:sp>
        <p:nvSpPr>
          <p:cNvPr id="82" name="Rectangle: Rounded Corners 81">
            <a:extLst>
              <a:ext uri="{FF2B5EF4-FFF2-40B4-BE49-F238E27FC236}">
                <a16:creationId xmlns:a16="http://schemas.microsoft.com/office/drawing/2014/main" id="{F7496083-3EB8-40DE-A372-59AB36E83328}"/>
              </a:ext>
            </a:extLst>
          </p:cNvPr>
          <p:cNvSpPr/>
          <p:nvPr/>
        </p:nvSpPr>
        <p:spPr>
          <a:xfrm>
            <a:off x="1721130" y="5674016"/>
            <a:ext cx="8673366" cy="62752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faire les courses</a:t>
            </a:r>
          </a:p>
        </p:txBody>
      </p:sp>
      <p:sp>
        <p:nvSpPr>
          <p:cNvPr id="83" name="Rectangle: Rounded Corners 82">
            <a:extLst>
              <a:ext uri="{FF2B5EF4-FFF2-40B4-BE49-F238E27FC236}">
                <a16:creationId xmlns:a16="http://schemas.microsoft.com/office/drawing/2014/main" id="{43FA427A-DAC9-4CC2-B347-094A1763C296}"/>
              </a:ext>
            </a:extLst>
          </p:cNvPr>
          <p:cNvSpPr/>
          <p:nvPr/>
        </p:nvSpPr>
        <p:spPr>
          <a:xfrm>
            <a:off x="1759315" y="5691334"/>
            <a:ext cx="8673366" cy="627525"/>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faire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une</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 promenade </a:t>
            </a:r>
            <a:r>
              <a:rPr kumimoji="0" lang="en-GB" sz="40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 bateau</a:t>
            </a:r>
          </a:p>
        </p:txBody>
      </p:sp>
      <p:sp>
        <p:nvSpPr>
          <p:cNvPr id="84" name="Rectangle 83">
            <a:extLst>
              <a:ext uri="{FF2B5EF4-FFF2-40B4-BE49-F238E27FC236}">
                <a16:creationId xmlns:a16="http://schemas.microsoft.com/office/drawing/2014/main" id="{88F195EB-C540-4F47-8343-20B18A6067B8}"/>
              </a:ext>
            </a:extLst>
          </p:cNvPr>
          <p:cNvSpPr/>
          <p:nvPr/>
        </p:nvSpPr>
        <p:spPr>
          <a:xfrm>
            <a:off x="8790332" y="3503814"/>
            <a:ext cx="2898463" cy="195818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8BE33489-6992-4561-88F1-D9EA6029279D}"/>
              </a:ext>
            </a:extLst>
          </p:cNvPr>
          <p:cNvSpPr/>
          <p:nvPr/>
        </p:nvSpPr>
        <p:spPr>
          <a:xfrm>
            <a:off x="5129493" y="234607"/>
            <a:ext cx="3742344" cy="56629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7" name="Graphic 86" descr="Teacher">
            <a:extLst>
              <a:ext uri="{FF2B5EF4-FFF2-40B4-BE49-F238E27FC236}">
                <a16:creationId xmlns:a16="http://schemas.microsoft.com/office/drawing/2014/main" id="{E8BD6F55-4DBD-4B4B-91EA-15D28781FCD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86772" y="64422"/>
            <a:ext cx="914400" cy="914400"/>
          </a:xfrm>
          <a:prstGeom prst="rect">
            <a:avLst/>
          </a:prstGeom>
        </p:spPr>
      </p:pic>
      <p:sp>
        <p:nvSpPr>
          <p:cNvPr id="88" name="Google Shape;108;p3">
            <a:extLst>
              <a:ext uri="{FF2B5EF4-FFF2-40B4-BE49-F238E27FC236}">
                <a16:creationId xmlns:a16="http://schemas.microsoft.com/office/drawing/2014/main" id="{D0545501-1205-48BA-9E9D-A4E44159F214}"/>
              </a:ext>
            </a:extLst>
          </p:cNvPr>
          <p:cNvSpPr txBox="1"/>
          <p:nvPr/>
        </p:nvSpPr>
        <p:spPr>
          <a:xfrm>
            <a:off x="5129494" y="260263"/>
            <a:ext cx="37061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quoi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8" name="Title 7">
            <a:extLst>
              <a:ext uri="{FF2B5EF4-FFF2-40B4-BE49-F238E27FC236}">
                <a16:creationId xmlns:a16="http://schemas.microsoft.com/office/drawing/2014/main" id="{5BA22D28-0EBB-4E66-8751-B90A92BBB351}"/>
              </a:ext>
            </a:extLst>
          </p:cNvPr>
          <p:cNvSpPr>
            <a:spLocks noGrp="1"/>
          </p:cNvSpPr>
          <p:nvPr>
            <p:ph type="title"/>
          </p:nvPr>
        </p:nvSpPr>
        <p:spPr/>
        <p:txBody>
          <a:bodyPr>
            <a:normAutofit/>
          </a:bodyPr>
          <a:lstStyle/>
          <a:p>
            <a:r>
              <a:rPr lang="en-GB" sz="2800" dirty="0"/>
              <a:t>Faire – new meanings</a:t>
            </a:r>
          </a:p>
        </p:txBody>
      </p:sp>
      <p:sp>
        <p:nvSpPr>
          <p:cNvPr id="89" name="Rounded Rectangle 46">
            <a:extLst>
              <a:ext uri="{FF2B5EF4-FFF2-40B4-BE49-F238E27FC236}">
                <a16:creationId xmlns:a16="http://schemas.microsoft.com/office/drawing/2014/main" id="{B1C28B18-D7D2-442C-B6B7-F926BB87F11C}"/>
              </a:ext>
            </a:extLst>
          </p:cNvPr>
          <p:cNvSpPr/>
          <p:nvPr/>
        </p:nvSpPr>
        <p:spPr>
          <a:xfrm>
            <a:off x="11058525" y="249870"/>
            <a:ext cx="851396" cy="38873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0" name="Speech Bubble: Rectangle with Corners Rounded 89">
            <a:extLst>
              <a:ext uri="{FF2B5EF4-FFF2-40B4-BE49-F238E27FC236}">
                <a16:creationId xmlns:a16="http://schemas.microsoft.com/office/drawing/2014/main" id="{467D8964-619A-453A-84B4-DDB16B90932A}"/>
              </a:ext>
            </a:extLst>
          </p:cNvPr>
          <p:cNvSpPr/>
          <p:nvPr/>
        </p:nvSpPr>
        <p:spPr>
          <a:xfrm>
            <a:off x="183160" y="1321294"/>
            <a:ext cx="4087817" cy="2244289"/>
          </a:xfrm>
          <a:prstGeom prst="wedgeRoundRectCallout">
            <a:avLst/>
          </a:prstGeom>
          <a:solidFill>
            <a:srgbClr val="0055A4"/>
          </a:solidFill>
          <a:ln>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faire les </a:t>
            </a:r>
            <a:r>
              <a:rPr lang="en-GB" sz="2400" b="1" dirty="0">
                <a:solidFill>
                  <a:srgbClr val="FF6600"/>
                </a:solidFill>
                <a:latin typeface="Century Gothic" panose="020B0502020202020204" pitchFamily="34" charset="0"/>
              </a:rPr>
              <a:t>courses</a:t>
            </a:r>
            <a:r>
              <a:rPr lang="en-GB" sz="2400" b="1" dirty="0">
                <a:solidFill>
                  <a:schemeClr val="bg1"/>
                </a:solidFill>
                <a:latin typeface="Century Gothic" panose="020B0502020202020204" pitchFamily="34" charset="0"/>
              </a:rPr>
              <a:t> = </a:t>
            </a:r>
            <a:r>
              <a:rPr lang="en-GB" sz="2400" dirty="0">
                <a:solidFill>
                  <a:schemeClr val="bg1"/>
                </a:solidFill>
                <a:latin typeface="Century Gothic" panose="020B0502020202020204" pitchFamily="34" charset="0"/>
              </a:rPr>
              <a:t>to go food shopping (a chore)</a:t>
            </a:r>
          </a:p>
          <a:p>
            <a:pPr algn="ctr"/>
            <a:endParaRPr lang="en-GB" sz="2400" dirty="0">
              <a:solidFill>
                <a:schemeClr val="bg1"/>
              </a:solidFill>
              <a:latin typeface="Century Gothic" panose="020B0502020202020204" pitchFamily="34" charset="0"/>
            </a:endParaRPr>
          </a:p>
          <a:p>
            <a:pPr algn="ctr"/>
            <a:r>
              <a:rPr lang="en-GB" sz="2400" b="1" dirty="0">
                <a:solidFill>
                  <a:schemeClr val="bg1"/>
                </a:solidFill>
                <a:latin typeface="Century Gothic" panose="020B0502020202020204" pitchFamily="34" charset="0"/>
              </a:rPr>
              <a:t>faire les </a:t>
            </a:r>
            <a:r>
              <a:rPr lang="en-GB" sz="2400" b="1" dirty="0" err="1">
                <a:solidFill>
                  <a:srgbClr val="FF6600"/>
                </a:solidFill>
                <a:latin typeface="Century Gothic" panose="020B0502020202020204" pitchFamily="34" charset="0"/>
              </a:rPr>
              <a:t>magasins</a:t>
            </a:r>
            <a:r>
              <a:rPr lang="en-GB" sz="2400" b="1" dirty="0">
                <a:solidFill>
                  <a:schemeClr val="bg1"/>
                </a:solidFill>
                <a:latin typeface="Century Gothic" panose="020B0502020202020204" pitchFamily="34" charset="0"/>
              </a:rPr>
              <a:t> = </a:t>
            </a:r>
            <a:r>
              <a:rPr lang="en-GB" sz="2400" dirty="0">
                <a:solidFill>
                  <a:schemeClr val="bg1"/>
                </a:solidFill>
                <a:latin typeface="Century Gothic" panose="020B0502020202020204" pitchFamily="34" charset="0"/>
              </a:rPr>
              <a:t>to go shopping (for fun)</a:t>
            </a:r>
          </a:p>
        </p:txBody>
      </p:sp>
    </p:spTree>
    <p:extLst>
      <p:ext uri="{BB962C8B-B14F-4D97-AF65-F5344CB8AC3E}">
        <p14:creationId xmlns:p14="http://schemas.microsoft.com/office/powerpoint/2010/main" val="308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circle(out)">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circle(out)">
                                      <p:cBhvr>
                                        <p:cTn id="12" dur="20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6"/>
                                        </p:tgtEl>
                                        <p:attrNameLst>
                                          <p:attrName>style.visibility</p:attrName>
                                        </p:attrNameLst>
                                      </p:cBhvr>
                                      <p:to>
                                        <p:strVal val="hidden"/>
                                      </p:to>
                                    </p:set>
                                  </p:childTnLst>
                                </p:cTn>
                              </p:par>
                              <p:par>
                                <p:cTn id="17" presetID="6" presetClass="entr" presetSubtype="32"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circle(out)">
                                      <p:cBhvr>
                                        <p:cTn id="19" dur="2000"/>
                                        <p:tgtEl>
                                          <p:spTgt spid="5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circle(out)">
                                      <p:cBhvr>
                                        <p:cTn id="24" dur="2000"/>
                                        <p:tgtEl>
                                          <p:spTgt spid="5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58"/>
                                        </p:tgtEl>
                                        <p:attrNameLst>
                                          <p:attrName>style.visibility</p:attrName>
                                        </p:attrNameLst>
                                      </p:cBhvr>
                                      <p:to>
                                        <p:strVal val="hidden"/>
                                      </p:to>
                                    </p:set>
                                  </p:childTnLst>
                                </p:cTn>
                              </p:par>
                              <p:par>
                                <p:cTn id="37" presetID="6" presetClass="entr" presetSubtype="32"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circle(out)">
                                      <p:cBhvr>
                                        <p:cTn id="39" dur="20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grpId="0" nodeType="click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circle(out)">
                                      <p:cBhvr>
                                        <p:cTn id="44" dur="20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60"/>
                                        </p:tgtEl>
                                        <p:attrNameLst>
                                          <p:attrName>style.visibility</p:attrName>
                                        </p:attrNameLst>
                                      </p:cBhvr>
                                      <p:to>
                                        <p:strVal val="hidden"/>
                                      </p:to>
                                    </p:set>
                                  </p:childTnLst>
                                </p:cTn>
                              </p:par>
                              <p:par>
                                <p:cTn id="49" presetID="6" presetClass="entr" presetSubtype="32"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circle(out)">
                                      <p:cBhvr>
                                        <p:cTn id="51" dur="20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32"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circle(out)">
                                      <p:cBhvr>
                                        <p:cTn id="56" dur="20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62"/>
                                        </p:tgtEl>
                                        <p:attrNameLst>
                                          <p:attrName>style.visibility</p:attrName>
                                        </p:attrNameLst>
                                      </p:cBhvr>
                                      <p:to>
                                        <p:strVal val="hidden"/>
                                      </p:to>
                                    </p:set>
                                  </p:childTnLst>
                                </p:cTn>
                              </p:par>
                              <p:par>
                                <p:cTn id="61" presetID="6" presetClass="entr" presetSubtype="32"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circle(out)">
                                      <p:cBhvr>
                                        <p:cTn id="63" dur="20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grpId="0" nodeType="click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circle(out)">
                                      <p:cBhvr>
                                        <p:cTn id="68" dur="2000"/>
                                        <p:tgtEl>
                                          <p:spTgt spid="6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64"/>
                                        </p:tgtEl>
                                        <p:attrNameLst>
                                          <p:attrName>style.visibility</p:attrName>
                                        </p:attrNameLst>
                                      </p:cBhvr>
                                      <p:to>
                                        <p:strVal val="hidden"/>
                                      </p:to>
                                    </p:set>
                                  </p:childTnLst>
                                </p:cTn>
                              </p:par>
                              <p:par>
                                <p:cTn id="73" presetID="6" presetClass="entr" presetSubtype="32"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circle(out)">
                                      <p:cBhvr>
                                        <p:cTn id="75" dur="2000"/>
                                        <p:tgtEl>
                                          <p:spTgt spid="68"/>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32" fill="hold" grpId="0"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circle(out)">
                                      <p:cBhvr>
                                        <p:cTn id="80" dur="2000"/>
                                        <p:tgtEl>
                                          <p:spTgt spid="67"/>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68"/>
                                        </p:tgtEl>
                                        <p:attrNameLst>
                                          <p:attrName>style.visibility</p:attrName>
                                        </p:attrNameLst>
                                      </p:cBhvr>
                                      <p:to>
                                        <p:strVal val="hidden"/>
                                      </p:to>
                                    </p:set>
                                  </p:childTnLst>
                                </p:cTn>
                              </p:par>
                              <p:par>
                                <p:cTn id="85" presetID="6" presetClass="entr" presetSubtype="32" fill="hold" grpId="0" nodeType="withEffect">
                                  <p:stCondLst>
                                    <p:cond delay="0"/>
                                  </p:stCondLst>
                                  <p:childTnLst>
                                    <p:set>
                                      <p:cBhvr>
                                        <p:cTn id="86" dur="1" fill="hold">
                                          <p:stCondLst>
                                            <p:cond delay="0"/>
                                          </p:stCondLst>
                                        </p:cTn>
                                        <p:tgtEl>
                                          <p:spTgt spid="82"/>
                                        </p:tgtEl>
                                        <p:attrNameLst>
                                          <p:attrName>style.visibility</p:attrName>
                                        </p:attrNameLst>
                                      </p:cBhvr>
                                      <p:to>
                                        <p:strVal val="visible"/>
                                      </p:to>
                                    </p:set>
                                    <p:animEffect transition="in" filter="circle(out)">
                                      <p:cBhvr>
                                        <p:cTn id="87" dur="2000"/>
                                        <p:tgtEl>
                                          <p:spTgt spid="82"/>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32" fill="hold" grpId="0" nodeType="click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circle(out)">
                                      <p:cBhvr>
                                        <p:cTn id="92" dur="2000"/>
                                        <p:tgtEl>
                                          <p:spTgt spid="69"/>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82"/>
                                        </p:tgtEl>
                                        <p:attrNameLst>
                                          <p:attrName>style.visibility</p:attrName>
                                        </p:attrNameLst>
                                      </p:cBhvr>
                                      <p:to>
                                        <p:strVal val="hidden"/>
                                      </p:to>
                                    </p:set>
                                  </p:childTnLst>
                                </p:cTn>
                              </p:par>
                              <p:par>
                                <p:cTn id="97" presetID="6" presetClass="entr" presetSubtype="32"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circle(out)">
                                      <p:cBhvr>
                                        <p:cTn id="99" dur="2000"/>
                                        <p:tgtEl>
                                          <p:spTgt spid="83"/>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8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6" presetClass="entr" presetSubtype="32" fill="hold" grpId="0" nodeType="clickEffect">
                                  <p:stCondLst>
                                    <p:cond delay="0"/>
                                  </p:stCondLst>
                                  <p:childTnLst>
                                    <p:set>
                                      <p:cBhvr>
                                        <p:cTn id="107" dur="1" fill="hold">
                                          <p:stCondLst>
                                            <p:cond delay="0"/>
                                          </p:stCondLst>
                                        </p:cTn>
                                        <p:tgtEl>
                                          <p:spTgt spid="84"/>
                                        </p:tgtEl>
                                        <p:attrNameLst>
                                          <p:attrName>style.visibility</p:attrName>
                                        </p:attrNameLst>
                                      </p:cBhvr>
                                      <p:to>
                                        <p:strVal val="visible"/>
                                      </p:to>
                                    </p:set>
                                    <p:animEffect transition="in" filter="circle(out)">
                                      <p:cBhvr>
                                        <p:cTn id="108"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8" grpId="0" animBg="1"/>
      <p:bldP spid="58" grpId="1" animBg="1"/>
      <p:bldP spid="59" grpId="0" animBg="1"/>
      <p:bldP spid="60" grpId="0" animBg="1"/>
      <p:bldP spid="60" grpId="1" animBg="1"/>
      <p:bldP spid="62" grpId="0" animBg="1"/>
      <p:bldP spid="62" grpId="1" animBg="1"/>
      <p:bldP spid="64" grpId="0" animBg="1"/>
      <p:bldP spid="64" grpId="1" animBg="1"/>
      <p:bldP spid="68" grpId="0" animBg="1"/>
      <p:bldP spid="68" grpId="1" animBg="1"/>
      <p:bldP spid="65" grpId="0" animBg="1"/>
      <p:bldP spid="69" grpId="0" animBg="1"/>
      <p:bldP spid="57" grpId="0" animBg="1"/>
      <p:bldP spid="63" grpId="0" animBg="1"/>
      <p:bldP spid="61" grpId="0" animBg="1"/>
      <p:bldP spid="67" grpId="0" animBg="1"/>
      <p:bldP spid="82" grpId="0" animBg="1"/>
      <p:bldP spid="82" grpId="1" animBg="1"/>
      <p:bldP spid="83" grpId="0" animBg="1"/>
      <p:bldP spid="83" grpId="1" animBg="1"/>
      <p:bldP spid="84" grpId="0" animBg="1"/>
      <p:bldP spid="90" grpId="0" animBg="1"/>
      <p:bldP spid="9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92CDD1-BF71-4B96-877F-EF212184529D}"/>
              </a:ext>
            </a:extLst>
          </p:cNvPr>
          <p:cNvSpPr>
            <a:spLocks noGrp="1"/>
          </p:cNvSpPr>
          <p:nvPr>
            <p:ph type="title"/>
          </p:nvPr>
        </p:nvSpPr>
        <p:spPr>
          <a:xfrm>
            <a:off x="-1" y="213557"/>
            <a:ext cx="5544273" cy="647577"/>
          </a:xfrm>
        </p:spPr>
        <p:txBody>
          <a:bodyPr>
            <a:noAutofit/>
          </a:bodyPr>
          <a:lstStyle/>
          <a:p>
            <a:r>
              <a:rPr lang="en-GB" sz="2400" b="1" dirty="0">
                <a:solidFill>
                  <a:schemeClr val="bg1"/>
                </a:solidFill>
              </a:rPr>
              <a:t>The verb ‘faire’ – other meanings</a:t>
            </a:r>
            <a:endParaRPr lang="en-GB" sz="2400" dirty="0"/>
          </a:p>
        </p:txBody>
      </p:sp>
      <p:sp>
        <p:nvSpPr>
          <p:cNvPr id="4" name="Rectangle 3">
            <a:extLst>
              <a:ext uri="{FF2B5EF4-FFF2-40B4-BE49-F238E27FC236}">
                <a16:creationId xmlns:a16="http://schemas.microsoft.com/office/drawing/2014/main" id="{1C990D4D-1CBB-4AA3-B7A0-E182C1BCE1AB}"/>
              </a:ext>
            </a:extLst>
          </p:cNvPr>
          <p:cNvSpPr/>
          <p:nvPr/>
        </p:nvSpPr>
        <p:spPr>
          <a:xfrm>
            <a:off x="109474" y="4878054"/>
            <a:ext cx="4126451"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a:t>
            </a:r>
            <a:r>
              <a:rPr lang="en-US" sz="3600" b="1" dirty="0" err="1">
                <a:ln w="0">
                  <a:noFill/>
                </a:ln>
                <a:solidFill>
                  <a:srgbClr val="115177"/>
                </a:solidFill>
                <a:latin typeface="Century Gothic" panose="020B0502020202020204" pitchFamily="34" charset="0"/>
              </a:rPr>
              <a:t>une</a:t>
            </a:r>
            <a:r>
              <a:rPr lang="en-US" sz="3600" b="1" dirty="0">
                <a:ln w="0">
                  <a:noFill/>
                </a:ln>
                <a:solidFill>
                  <a:srgbClr val="115177"/>
                </a:solidFill>
                <a:latin typeface="Century Gothic" panose="020B0502020202020204" pitchFamily="34" charset="0"/>
              </a:rPr>
              <a:t> </a:t>
            </a:r>
            <a:r>
              <a:rPr lang="en-US" sz="3600" b="1" dirty="0" err="1">
                <a:ln w="0">
                  <a:noFill/>
                </a:ln>
                <a:solidFill>
                  <a:srgbClr val="115177"/>
                </a:solidFill>
                <a:latin typeface="Century Gothic" panose="020B0502020202020204" pitchFamily="34" charset="0"/>
              </a:rPr>
              <a:t>visite</a:t>
            </a:r>
            <a:r>
              <a:rPr lang="en-US" sz="3600" b="1" dirty="0">
                <a:ln w="0">
                  <a:noFill/>
                </a:ln>
                <a:solidFill>
                  <a:srgbClr val="115177"/>
                </a:solidFill>
                <a:latin typeface="Century Gothic" panose="020B0502020202020204" pitchFamily="34" charset="0"/>
              </a:rPr>
              <a:t> de</a:t>
            </a:r>
          </a:p>
        </p:txBody>
      </p:sp>
      <p:sp>
        <p:nvSpPr>
          <p:cNvPr id="5" name="Rectangle 4">
            <a:extLst>
              <a:ext uri="{FF2B5EF4-FFF2-40B4-BE49-F238E27FC236}">
                <a16:creationId xmlns:a16="http://schemas.microsoft.com/office/drawing/2014/main" id="{0DA7438E-496B-4946-97BA-55B869B32CB5}"/>
              </a:ext>
            </a:extLst>
          </p:cNvPr>
          <p:cNvSpPr/>
          <p:nvPr/>
        </p:nvSpPr>
        <p:spPr>
          <a:xfrm>
            <a:off x="264695" y="1410957"/>
            <a:ext cx="3711272"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un voyage</a:t>
            </a:r>
          </a:p>
        </p:txBody>
      </p:sp>
      <p:sp>
        <p:nvSpPr>
          <p:cNvPr id="6" name="Rectangle 5">
            <a:extLst>
              <a:ext uri="{FF2B5EF4-FFF2-40B4-BE49-F238E27FC236}">
                <a16:creationId xmlns:a16="http://schemas.microsoft.com/office/drawing/2014/main" id="{A0499AFE-0FAD-4D5F-8C21-2BBFA7709E26}"/>
              </a:ext>
            </a:extLst>
          </p:cNvPr>
          <p:cNvSpPr/>
          <p:nvPr/>
        </p:nvSpPr>
        <p:spPr>
          <a:xfrm>
            <a:off x="6515403" y="1441366"/>
            <a:ext cx="4998484"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a:t>
            </a:r>
            <a:r>
              <a:rPr lang="en-US" sz="3600" b="1" dirty="0" err="1">
                <a:ln w="0">
                  <a:noFill/>
                </a:ln>
                <a:solidFill>
                  <a:srgbClr val="115177"/>
                </a:solidFill>
                <a:latin typeface="Century Gothic" panose="020B0502020202020204" pitchFamily="34" charset="0"/>
              </a:rPr>
              <a:t>une</a:t>
            </a:r>
            <a:r>
              <a:rPr lang="en-US" sz="3600" b="1" dirty="0">
                <a:ln w="0">
                  <a:noFill/>
                </a:ln>
                <a:solidFill>
                  <a:srgbClr val="115177"/>
                </a:solidFill>
                <a:latin typeface="Century Gothic" panose="020B0502020202020204" pitchFamily="34" charset="0"/>
              </a:rPr>
              <a:t> promenade</a:t>
            </a:r>
          </a:p>
        </p:txBody>
      </p:sp>
      <p:sp>
        <p:nvSpPr>
          <p:cNvPr id="7" name="Rectangle 6">
            <a:extLst>
              <a:ext uri="{FF2B5EF4-FFF2-40B4-BE49-F238E27FC236}">
                <a16:creationId xmlns:a16="http://schemas.microsoft.com/office/drawing/2014/main" id="{9549AA29-EAF5-423F-AF2C-E61CDF4A4920}"/>
              </a:ext>
            </a:extLst>
          </p:cNvPr>
          <p:cNvSpPr/>
          <p:nvPr/>
        </p:nvSpPr>
        <p:spPr>
          <a:xfrm>
            <a:off x="3572033" y="4054484"/>
            <a:ext cx="4184159"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les </a:t>
            </a:r>
            <a:r>
              <a:rPr lang="en-US" sz="3600" b="1" dirty="0" err="1">
                <a:ln w="0">
                  <a:noFill/>
                </a:ln>
                <a:solidFill>
                  <a:srgbClr val="115177"/>
                </a:solidFill>
                <a:latin typeface="Century Gothic" panose="020B0502020202020204" pitchFamily="34" charset="0"/>
              </a:rPr>
              <a:t>magasins</a:t>
            </a:r>
            <a:endParaRPr lang="en-US" sz="3600" b="1" dirty="0">
              <a:ln w="0">
                <a:noFill/>
              </a:ln>
              <a:solidFill>
                <a:srgbClr val="115177"/>
              </a:solidFill>
              <a:latin typeface="Century Gothic" panose="020B0502020202020204" pitchFamily="34" charset="0"/>
            </a:endParaRPr>
          </a:p>
        </p:txBody>
      </p:sp>
      <p:sp>
        <p:nvSpPr>
          <p:cNvPr id="8" name="Rectangle 7">
            <a:extLst>
              <a:ext uri="{FF2B5EF4-FFF2-40B4-BE49-F238E27FC236}">
                <a16:creationId xmlns:a16="http://schemas.microsoft.com/office/drawing/2014/main" id="{C8BE2883-A5E9-4662-8A91-F3C533B80D19}"/>
              </a:ext>
            </a:extLst>
          </p:cNvPr>
          <p:cNvSpPr/>
          <p:nvPr/>
        </p:nvSpPr>
        <p:spPr>
          <a:xfrm>
            <a:off x="7607110" y="3257890"/>
            <a:ext cx="2515432"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beau</a:t>
            </a:r>
          </a:p>
        </p:txBody>
      </p:sp>
      <p:sp>
        <p:nvSpPr>
          <p:cNvPr id="9" name="Rectangle 8">
            <a:extLst>
              <a:ext uri="{FF2B5EF4-FFF2-40B4-BE49-F238E27FC236}">
                <a16:creationId xmlns:a16="http://schemas.microsoft.com/office/drawing/2014/main" id="{8D81080F-4855-4088-9B13-0AC608A3ADCD}"/>
              </a:ext>
            </a:extLst>
          </p:cNvPr>
          <p:cNvSpPr/>
          <p:nvPr/>
        </p:nvSpPr>
        <p:spPr>
          <a:xfrm>
            <a:off x="112640" y="5744869"/>
            <a:ext cx="7520007"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a:t>
            </a:r>
            <a:r>
              <a:rPr lang="en-US" sz="3600" b="1" dirty="0" err="1">
                <a:ln w="0">
                  <a:noFill/>
                </a:ln>
                <a:solidFill>
                  <a:srgbClr val="115177"/>
                </a:solidFill>
                <a:latin typeface="Century Gothic" panose="020B0502020202020204" pitchFamily="34" charset="0"/>
              </a:rPr>
              <a:t>une</a:t>
            </a:r>
            <a:r>
              <a:rPr lang="en-US" sz="3600" b="1" dirty="0">
                <a:ln w="0">
                  <a:noFill/>
                </a:ln>
                <a:solidFill>
                  <a:srgbClr val="115177"/>
                </a:solidFill>
                <a:latin typeface="Century Gothic" panose="020B0502020202020204" pitchFamily="34" charset="0"/>
              </a:rPr>
              <a:t> promenade </a:t>
            </a:r>
            <a:r>
              <a:rPr lang="en-US" sz="3600" b="1" dirty="0" err="1">
                <a:ln w="0">
                  <a:noFill/>
                </a:ln>
                <a:solidFill>
                  <a:srgbClr val="115177"/>
                </a:solidFill>
                <a:latin typeface="Century Gothic" panose="020B0502020202020204" pitchFamily="34" charset="0"/>
              </a:rPr>
              <a:t>en</a:t>
            </a:r>
            <a:r>
              <a:rPr lang="en-US" sz="3600" b="1" dirty="0">
                <a:ln w="0">
                  <a:noFill/>
                </a:ln>
                <a:solidFill>
                  <a:srgbClr val="115177"/>
                </a:solidFill>
                <a:latin typeface="Century Gothic" panose="020B0502020202020204" pitchFamily="34" charset="0"/>
              </a:rPr>
              <a:t> bateau</a:t>
            </a:r>
          </a:p>
        </p:txBody>
      </p:sp>
      <p:sp>
        <p:nvSpPr>
          <p:cNvPr id="10" name="Rectangle 9">
            <a:extLst>
              <a:ext uri="{FF2B5EF4-FFF2-40B4-BE49-F238E27FC236}">
                <a16:creationId xmlns:a16="http://schemas.microsoft.com/office/drawing/2014/main" id="{05EE9FB8-A598-4443-AA91-1FA3B2E21618}"/>
              </a:ext>
            </a:extLst>
          </p:cNvPr>
          <p:cNvSpPr/>
          <p:nvPr/>
        </p:nvSpPr>
        <p:spPr>
          <a:xfrm>
            <a:off x="9014645" y="4878054"/>
            <a:ext cx="3195105" cy="646331"/>
          </a:xfrm>
          <a:prstGeom prst="rect">
            <a:avLst/>
          </a:prstGeom>
          <a:noFill/>
        </p:spPr>
        <p:txBody>
          <a:bodyPr wrap="none" lIns="91440" tIns="45720" rIns="91440" bIns="45720">
            <a:spAutoFit/>
          </a:bodyPr>
          <a:lstStyle/>
          <a:p>
            <a:pPr algn="ctr"/>
            <a:r>
              <a:rPr lang="en-US" sz="3600" b="1" dirty="0">
                <a:ln w="0">
                  <a:noFill/>
                </a:ln>
                <a:solidFill>
                  <a:srgbClr val="115177"/>
                </a:solidFill>
                <a:latin typeface="Century Gothic" panose="020B0502020202020204" pitchFamily="34" charset="0"/>
              </a:rPr>
              <a:t>faire </a:t>
            </a:r>
            <a:r>
              <a:rPr lang="en-US" sz="3600" b="1" dirty="0" err="1">
                <a:ln w="0">
                  <a:noFill/>
                </a:ln>
                <a:solidFill>
                  <a:srgbClr val="115177"/>
                </a:solidFill>
                <a:latin typeface="Century Gothic" panose="020B0502020202020204" pitchFamily="34" charset="0"/>
              </a:rPr>
              <a:t>mauvais</a:t>
            </a:r>
            <a:endParaRPr lang="en-US" sz="3600" b="1" dirty="0">
              <a:ln w="0">
                <a:noFill/>
              </a:ln>
              <a:solidFill>
                <a:srgbClr val="115177"/>
              </a:solidFill>
              <a:latin typeface="Century Gothic" panose="020B0502020202020204" pitchFamily="34" charset="0"/>
            </a:endParaRPr>
          </a:p>
        </p:txBody>
      </p:sp>
      <p:pic>
        <p:nvPicPr>
          <p:cNvPr id="11" name="Picture 10">
            <a:extLst>
              <a:ext uri="{FF2B5EF4-FFF2-40B4-BE49-F238E27FC236}">
                <a16:creationId xmlns:a16="http://schemas.microsoft.com/office/drawing/2014/main" id="{924BEB6E-3FB5-4B31-A30B-B0EAB6BAF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7637" y="1252569"/>
            <a:ext cx="2433346" cy="1305896"/>
          </a:xfrm>
          <a:prstGeom prst="rect">
            <a:avLst/>
          </a:prstGeom>
        </p:spPr>
      </p:pic>
      <p:pic>
        <p:nvPicPr>
          <p:cNvPr id="12" name="Picture 11">
            <a:extLst>
              <a:ext uri="{FF2B5EF4-FFF2-40B4-BE49-F238E27FC236}">
                <a16:creationId xmlns:a16="http://schemas.microsoft.com/office/drawing/2014/main" id="{B05B0725-B518-4374-9E38-869A426FBC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3309" y="365845"/>
            <a:ext cx="883032" cy="1203584"/>
          </a:xfrm>
          <a:prstGeom prst="rect">
            <a:avLst/>
          </a:prstGeom>
        </p:spPr>
      </p:pic>
      <p:pic>
        <p:nvPicPr>
          <p:cNvPr id="13" name="Picture 12">
            <a:extLst>
              <a:ext uri="{FF2B5EF4-FFF2-40B4-BE49-F238E27FC236}">
                <a16:creationId xmlns:a16="http://schemas.microsoft.com/office/drawing/2014/main" id="{071B9FF6-DDAF-4E71-8D87-DF2F9CEEAB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1297" y="2745427"/>
            <a:ext cx="1593723" cy="2161350"/>
          </a:xfrm>
          <a:prstGeom prst="rect">
            <a:avLst/>
          </a:prstGeom>
        </p:spPr>
      </p:pic>
      <p:pic>
        <p:nvPicPr>
          <p:cNvPr id="14" name="Picture 13">
            <a:extLst>
              <a:ext uri="{FF2B5EF4-FFF2-40B4-BE49-F238E27FC236}">
                <a16:creationId xmlns:a16="http://schemas.microsoft.com/office/drawing/2014/main" id="{F76DE94A-BEC3-4130-B059-B79255DD5E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2814" y="4997271"/>
            <a:ext cx="1274712" cy="1274712"/>
          </a:xfrm>
          <a:prstGeom prst="rect">
            <a:avLst/>
          </a:prstGeom>
        </p:spPr>
      </p:pic>
      <p:pic>
        <p:nvPicPr>
          <p:cNvPr id="15" name="Picture 14">
            <a:extLst>
              <a:ext uri="{FF2B5EF4-FFF2-40B4-BE49-F238E27FC236}">
                <a16:creationId xmlns:a16="http://schemas.microsoft.com/office/drawing/2014/main" id="{045B552C-1A40-45E0-BA90-2BE659808A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4638" y="2503560"/>
            <a:ext cx="900375" cy="856857"/>
          </a:xfrm>
          <a:prstGeom prst="rect">
            <a:avLst/>
          </a:prstGeom>
        </p:spPr>
      </p:pic>
      <p:pic>
        <p:nvPicPr>
          <p:cNvPr id="16" name="Picture 15">
            <a:extLst>
              <a:ext uri="{FF2B5EF4-FFF2-40B4-BE49-F238E27FC236}">
                <a16:creationId xmlns:a16="http://schemas.microsoft.com/office/drawing/2014/main" id="{AEE729DF-D9CD-46F3-B7CF-25F0D151B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3030" y="3930596"/>
            <a:ext cx="1278333" cy="969403"/>
          </a:xfrm>
          <a:prstGeom prst="rect">
            <a:avLst/>
          </a:prstGeom>
        </p:spPr>
      </p:pic>
      <p:pic>
        <p:nvPicPr>
          <p:cNvPr id="17" name="Picture 2" descr="Shopping cart Stock photography Shopping bag - shopping png download - 1000*1000 - Free Transparent Shopping Cart png Download.">
            <a:extLst>
              <a:ext uri="{FF2B5EF4-FFF2-40B4-BE49-F238E27FC236}">
                <a16:creationId xmlns:a16="http://schemas.microsoft.com/office/drawing/2014/main" id="{E8F41C09-8F66-4A6B-A50B-AD358CD609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4112" y="2705256"/>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46">
            <a:extLst>
              <a:ext uri="{FF2B5EF4-FFF2-40B4-BE49-F238E27FC236}">
                <a16:creationId xmlns:a16="http://schemas.microsoft.com/office/drawing/2014/main" id="{00F9531F-618B-496F-B03C-43A669A057A8}"/>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Speech Bubble: Rectangle with Corners Rounded 18">
            <a:extLst>
              <a:ext uri="{FF2B5EF4-FFF2-40B4-BE49-F238E27FC236}">
                <a16:creationId xmlns:a16="http://schemas.microsoft.com/office/drawing/2014/main" id="{0AD20F66-422F-44F8-852F-A3631540F82D}"/>
              </a:ext>
            </a:extLst>
          </p:cNvPr>
          <p:cNvSpPr/>
          <p:nvPr/>
        </p:nvSpPr>
        <p:spPr>
          <a:xfrm>
            <a:off x="109474" y="2993761"/>
            <a:ext cx="3994258" cy="2545443"/>
          </a:xfrm>
          <a:prstGeom prst="wedgeRoundRectCallout">
            <a:avLst/>
          </a:prstGeom>
          <a:solidFill>
            <a:srgbClr val="0055A4"/>
          </a:solidFill>
          <a:ln>
            <a:solidFill>
              <a:srgbClr val="EF41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Century Gothic" panose="020B0502020202020204" pitchFamily="34" charset="0"/>
              </a:rPr>
              <a:t>Here, </a:t>
            </a:r>
            <a:r>
              <a:rPr lang="en-GB" sz="2400" b="1"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means ‘by’ </a:t>
            </a:r>
          </a:p>
          <a:p>
            <a:pPr algn="ctr"/>
            <a:r>
              <a:rPr lang="en-GB" sz="2400" dirty="0">
                <a:solidFill>
                  <a:schemeClr val="bg1"/>
                </a:solidFill>
                <a:latin typeface="Century Gothic" panose="020B0502020202020204" pitchFamily="34" charset="0"/>
              </a:rPr>
              <a:t>(a trip </a:t>
            </a:r>
            <a:r>
              <a:rPr lang="en-GB" sz="2400" b="1" dirty="0">
                <a:solidFill>
                  <a:schemeClr val="bg1"/>
                </a:solidFill>
                <a:latin typeface="Century Gothic" panose="020B0502020202020204" pitchFamily="34" charset="0"/>
              </a:rPr>
              <a:t>by</a:t>
            </a:r>
            <a:r>
              <a:rPr lang="en-GB" sz="2400" dirty="0">
                <a:solidFill>
                  <a:schemeClr val="bg1"/>
                </a:solidFill>
                <a:latin typeface="Century Gothic" panose="020B0502020202020204" pitchFamily="34" charset="0"/>
              </a:rPr>
              <a:t> boat).</a:t>
            </a:r>
          </a:p>
          <a:p>
            <a:pPr algn="ctr"/>
            <a:endParaRPr lang="en-GB" sz="2400" dirty="0">
              <a:solidFill>
                <a:schemeClr val="bg1"/>
              </a:solidFill>
              <a:latin typeface="Century Gothic" panose="020B0502020202020204" pitchFamily="34" charset="0"/>
            </a:endParaRPr>
          </a:p>
          <a:p>
            <a:pPr algn="ctr"/>
            <a:r>
              <a:rPr lang="en-GB" sz="2400" dirty="0">
                <a:solidFill>
                  <a:schemeClr val="bg1"/>
                </a:solidFill>
                <a:latin typeface="Century Gothic" panose="020B0502020202020204" pitchFamily="34" charset="0"/>
              </a:rPr>
              <a:t>As you know, it can also mean ‘in’ (</a:t>
            </a:r>
            <a:r>
              <a:rPr lang="en-GB" sz="2400" dirty="0" err="1">
                <a:solidFill>
                  <a:schemeClr val="bg1"/>
                </a:solidFill>
                <a:latin typeface="Century Gothic" panose="020B0502020202020204" pitchFamily="34" charset="0"/>
              </a:rPr>
              <a:t>écris</a:t>
            </a:r>
            <a:r>
              <a:rPr lang="en-GB" sz="2400"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en</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anglais</a:t>
            </a:r>
            <a:r>
              <a:rPr lang="en-GB" sz="2400" dirty="0">
                <a:solidFill>
                  <a:schemeClr val="bg1"/>
                </a:solidFill>
                <a:latin typeface="Century Gothic" panose="020B0502020202020204" pitchFamily="34" charset="0"/>
              </a:rPr>
              <a:t>/write </a:t>
            </a:r>
            <a:r>
              <a:rPr lang="en-GB" sz="2400" b="1" dirty="0">
                <a:solidFill>
                  <a:schemeClr val="bg1"/>
                </a:solidFill>
                <a:latin typeface="Century Gothic" panose="020B0502020202020204" pitchFamily="34" charset="0"/>
              </a:rPr>
              <a:t>in </a:t>
            </a:r>
            <a:r>
              <a:rPr lang="en-GB" sz="2400" dirty="0">
                <a:solidFill>
                  <a:schemeClr val="bg1"/>
                </a:solidFill>
                <a:latin typeface="Century Gothic" panose="020B0502020202020204" pitchFamily="34" charset="0"/>
              </a:rPr>
              <a:t>English).</a:t>
            </a:r>
          </a:p>
        </p:txBody>
      </p:sp>
    </p:spTree>
    <p:extLst>
      <p:ext uri="{BB962C8B-B14F-4D97-AF65-F5344CB8AC3E}">
        <p14:creationId xmlns:p14="http://schemas.microsoft.com/office/powerpoint/2010/main" val="17051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Londres</a:t>
            </a:r>
            <a:r>
              <a:rPr lang="en-GB" sz="3600" b="1" dirty="0">
                <a:solidFill>
                  <a:schemeClr val="bg1"/>
                </a:solidFill>
              </a:rPr>
              <a:t> et Paris</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 has its own word for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London.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Paris</a:t>
            </a:r>
            <a:r>
              <a:rPr lang="en-US" sz="2400" dirty="0">
                <a:solidFill>
                  <a:srgbClr val="4472C4">
                    <a:lumMod val="50000"/>
                  </a:srgbClr>
                </a:solidFill>
                <a:latin typeface="Century Gothic" panose="020F0302020204030204"/>
              </a:rPr>
              <a:t> has an </a:t>
            </a:r>
            <a:r>
              <a:rPr lang="en-US" sz="2400" b="1" dirty="0">
                <a:solidFill>
                  <a:srgbClr val="4472C4">
                    <a:lumMod val="50000"/>
                  </a:srgbClr>
                </a:solidFill>
                <a:latin typeface="Century Gothic" panose="020F0302020204030204"/>
              </a:rPr>
              <a:t>SFC </a:t>
            </a:r>
            <a:r>
              <a:rPr lang="en-US" sz="2400" dirty="0">
                <a:solidFill>
                  <a:srgbClr val="4472C4">
                    <a:lumMod val="50000"/>
                  </a:srgbClr>
                </a:solidFill>
                <a:latin typeface="Century Gothic" panose="020F0302020204030204"/>
              </a:rPr>
              <a:t>in French.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 say you went on a tourist visit or tour of a city, use ‘faire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visite</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de</a:t>
            </a:r>
            <a:r>
              <a:rPr lang="en-US" sz="2400" dirty="0">
                <a:solidFill>
                  <a:srgbClr val="4472C4">
                    <a:lumMod val="50000"/>
                  </a:srgbClr>
                </a:solidFill>
                <a:latin typeface="Century Gothic" panose="020F0302020204030204"/>
              </a:rPr>
              <a:t>’ (a visit </a:t>
            </a:r>
            <a:r>
              <a:rPr lang="en-US" sz="2400" b="1" dirty="0">
                <a:solidFill>
                  <a:srgbClr val="4472C4">
                    <a:lumMod val="50000"/>
                  </a:srgbClr>
                </a:solidFill>
                <a:latin typeface="Century Gothic" panose="020F0302020204030204"/>
              </a:rPr>
              <a:t>of</a:t>
            </a:r>
            <a:r>
              <a:rPr lang="en-US" sz="2400" dirty="0">
                <a:solidFill>
                  <a:srgbClr val="4472C4">
                    <a:lumMod val="50000"/>
                  </a:srgbClr>
                </a:solidFill>
                <a:latin typeface="Century Gothic" panose="020F0302020204030204"/>
              </a:rPr>
              <a:t>) + name of city.</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5E9BC42A-F868-4D7F-92F5-154B1082FD29}"/>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Paris, Panorama, Silhouette, Skyline, City">
            <a:extLst>
              <a:ext uri="{FF2B5EF4-FFF2-40B4-BE49-F238E27FC236}">
                <a16:creationId xmlns:a16="http://schemas.microsoft.com/office/drawing/2014/main" id="{7A4F8E77-FC55-48E3-ACF7-0207092188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9806" y="2865659"/>
            <a:ext cx="4979610" cy="24898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kyline, London, City, Tower, Ferris Wheel, England">
            <a:extLst>
              <a:ext uri="{FF2B5EF4-FFF2-40B4-BE49-F238E27FC236}">
                <a16:creationId xmlns:a16="http://schemas.microsoft.com/office/drawing/2014/main" id="{98432B73-5EE1-49DE-B8B1-701041F00B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083" y="2865660"/>
            <a:ext cx="4979610" cy="2489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 action="ppaction://noaction">
              <a:snd r:embed="rId3" name="londres.wav"/>
            </a:hlinkClick>
            <a:extLst>
              <a:ext uri="{FF2B5EF4-FFF2-40B4-BE49-F238E27FC236}">
                <a16:creationId xmlns:a16="http://schemas.microsoft.com/office/drawing/2014/main" id="{293FAEE7-9AA5-461D-AB89-13A485C79B45}"/>
              </a:ext>
            </a:extLst>
          </p:cNvPr>
          <p:cNvSpPr txBox="1"/>
          <p:nvPr/>
        </p:nvSpPr>
        <p:spPr>
          <a:xfrm>
            <a:off x="353291" y="5100336"/>
            <a:ext cx="5742707" cy="553998"/>
          </a:xfrm>
          <a:prstGeom prst="rect">
            <a:avLst/>
          </a:prstGeom>
          <a:noFill/>
        </p:spPr>
        <p:txBody>
          <a:bodyPr wrap="square" rtlCol="0">
            <a:spAutoFit/>
          </a:bodyPr>
          <a:lstStyle/>
          <a:p>
            <a:pPr algn="ctr"/>
            <a:r>
              <a:rPr lang="en-GB" sz="3000" b="1" dirty="0" err="1">
                <a:solidFill>
                  <a:srgbClr val="FF6600"/>
                </a:solidFill>
              </a:rPr>
              <a:t>Londres</a:t>
            </a:r>
            <a:endParaRPr lang="en-GB" sz="3000" b="1" dirty="0">
              <a:solidFill>
                <a:srgbClr val="FF6600"/>
              </a:solidFill>
            </a:endParaRPr>
          </a:p>
        </p:txBody>
      </p:sp>
      <p:sp>
        <p:nvSpPr>
          <p:cNvPr id="5" name="TextBox 4">
            <a:hlinkClick r:id="" action="ppaction://noaction">
              <a:snd r:embed="rId4" name="paris.wav"/>
            </a:hlinkClick>
            <a:extLst>
              <a:ext uri="{FF2B5EF4-FFF2-40B4-BE49-F238E27FC236}">
                <a16:creationId xmlns:a16="http://schemas.microsoft.com/office/drawing/2014/main" id="{4C491F9E-9257-4B9D-B988-0F5A97E8FC0F}"/>
              </a:ext>
            </a:extLst>
          </p:cNvPr>
          <p:cNvSpPr txBox="1"/>
          <p:nvPr/>
        </p:nvSpPr>
        <p:spPr>
          <a:xfrm>
            <a:off x="6341107" y="5100336"/>
            <a:ext cx="5742707" cy="553998"/>
          </a:xfrm>
          <a:prstGeom prst="rect">
            <a:avLst/>
          </a:prstGeom>
          <a:noFill/>
        </p:spPr>
        <p:txBody>
          <a:bodyPr wrap="square" rtlCol="0">
            <a:spAutoFit/>
          </a:bodyPr>
          <a:lstStyle/>
          <a:p>
            <a:pPr algn="ctr"/>
            <a:r>
              <a:rPr lang="en-GB" sz="3000" b="1" dirty="0">
                <a:solidFill>
                  <a:srgbClr val="FF6600"/>
                </a:solidFill>
              </a:rPr>
              <a:t>Paris</a:t>
            </a:r>
          </a:p>
        </p:txBody>
      </p:sp>
      <p:sp>
        <p:nvSpPr>
          <p:cNvPr id="10" name="Rectangle 9">
            <a:extLst>
              <a:ext uri="{FF2B5EF4-FFF2-40B4-BE49-F238E27FC236}">
                <a16:creationId xmlns:a16="http://schemas.microsoft.com/office/drawing/2014/main" id="{639BAF5C-5497-490B-A81E-E1B9E8633226}"/>
              </a:ext>
            </a:extLst>
          </p:cNvPr>
          <p:cNvSpPr/>
          <p:nvPr/>
        </p:nvSpPr>
        <p:spPr>
          <a:xfrm>
            <a:off x="5583677" y="1296000"/>
            <a:ext cx="4085617" cy="348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hlinkClick r:id="" action="ppaction://noaction">
              <a:snd r:embed="rId5" name="je fais une visite de Londres.wav"/>
            </a:hlinkClick>
            <a:extLst>
              <a:ext uri="{FF2B5EF4-FFF2-40B4-BE49-F238E27FC236}">
                <a16:creationId xmlns:a16="http://schemas.microsoft.com/office/drawing/2014/main" id="{1F9B3D5D-75B2-44C2-98DC-0F9B3A66247F}"/>
              </a:ext>
            </a:extLst>
          </p:cNvPr>
          <p:cNvSpPr txBox="1"/>
          <p:nvPr/>
        </p:nvSpPr>
        <p:spPr>
          <a:xfrm>
            <a:off x="230737" y="5631099"/>
            <a:ext cx="5987816" cy="553998"/>
          </a:xfrm>
          <a:prstGeom prst="rect">
            <a:avLst/>
          </a:prstGeom>
          <a:noFill/>
        </p:spPr>
        <p:txBody>
          <a:bodyPr wrap="square" rtlCol="0">
            <a:spAutoFit/>
          </a:bodyPr>
          <a:lstStyle/>
          <a:p>
            <a:pPr algn="ctr"/>
            <a:r>
              <a:rPr lang="en-GB" sz="3000" b="1" dirty="0">
                <a:solidFill>
                  <a:srgbClr val="FF6600"/>
                </a:solidFill>
              </a:rPr>
              <a:t>Je </a:t>
            </a:r>
            <a:r>
              <a:rPr lang="en-GB" sz="3000" b="1" dirty="0" err="1">
                <a:solidFill>
                  <a:srgbClr val="FF6600"/>
                </a:solidFill>
              </a:rPr>
              <a:t>fais</a:t>
            </a:r>
            <a:r>
              <a:rPr lang="en-GB" sz="3000" b="1" dirty="0">
                <a:solidFill>
                  <a:srgbClr val="FF6600"/>
                </a:solidFill>
              </a:rPr>
              <a:t> </a:t>
            </a:r>
            <a:r>
              <a:rPr lang="en-GB" sz="3000" b="1" dirty="0" err="1">
                <a:solidFill>
                  <a:srgbClr val="FF6600"/>
                </a:solidFill>
              </a:rPr>
              <a:t>une</a:t>
            </a:r>
            <a:r>
              <a:rPr lang="en-GB" sz="3000" b="1" dirty="0">
                <a:solidFill>
                  <a:srgbClr val="FF6600"/>
                </a:solidFill>
              </a:rPr>
              <a:t> </a:t>
            </a:r>
            <a:r>
              <a:rPr lang="en-GB" sz="3000" b="1" dirty="0" err="1">
                <a:solidFill>
                  <a:srgbClr val="FF6600"/>
                </a:solidFill>
              </a:rPr>
              <a:t>visite</a:t>
            </a:r>
            <a:r>
              <a:rPr lang="en-GB" sz="3000" b="1" dirty="0">
                <a:solidFill>
                  <a:srgbClr val="FF6600"/>
                </a:solidFill>
              </a:rPr>
              <a:t> </a:t>
            </a:r>
            <a:r>
              <a:rPr lang="en-GB" sz="3000" b="1" dirty="0">
                <a:solidFill>
                  <a:schemeClr val="accent1">
                    <a:lumMod val="50000"/>
                  </a:schemeClr>
                </a:solidFill>
              </a:rPr>
              <a:t>de</a:t>
            </a:r>
            <a:r>
              <a:rPr lang="en-GB" sz="3000" b="1" dirty="0">
                <a:solidFill>
                  <a:srgbClr val="FF6600"/>
                </a:solidFill>
              </a:rPr>
              <a:t> </a:t>
            </a:r>
            <a:r>
              <a:rPr lang="en-GB" sz="3000" b="1" dirty="0" err="1">
                <a:solidFill>
                  <a:srgbClr val="FF6600"/>
                </a:solidFill>
              </a:rPr>
              <a:t>Londres</a:t>
            </a:r>
            <a:r>
              <a:rPr lang="en-GB" sz="3000" b="1" dirty="0">
                <a:solidFill>
                  <a:srgbClr val="FF6600"/>
                </a:solidFill>
              </a:rPr>
              <a:t>.</a:t>
            </a:r>
          </a:p>
        </p:txBody>
      </p:sp>
      <p:sp>
        <p:nvSpPr>
          <p:cNvPr id="15" name="TextBox 14">
            <a:hlinkClick r:id="" action="ppaction://noaction">
              <a:snd r:embed="rId6" name="tu fais une visite de Paris.wav"/>
            </a:hlinkClick>
            <a:extLst>
              <a:ext uri="{FF2B5EF4-FFF2-40B4-BE49-F238E27FC236}">
                <a16:creationId xmlns:a16="http://schemas.microsoft.com/office/drawing/2014/main" id="{1C0CC537-6564-40AA-9BF6-8043AC7E8385}"/>
              </a:ext>
            </a:extLst>
          </p:cNvPr>
          <p:cNvSpPr txBox="1"/>
          <p:nvPr/>
        </p:nvSpPr>
        <p:spPr>
          <a:xfrm>
            <a:off x="6095998" y="5631098"/>
            <a:ext cx="5987816" cy="553998"/>
          </a:xfrm>
          <a:prstGeom prst="rect">
            <a:avLst/>
          </a:prstGeom>
          <a:noFill/>
        </p:spPr>
        <p:txBody>
          <a:bodyPr wrap="square" rtlCol="0">
            <a:spAutoFit/>
          </a:bodyPr>
          <a:lstStyle/>
          <a:p>
            <a:pPr algn="ctr"/>
            <a:r>
              <a:rPr lang="en-GB" sz="3000" b="1" dirty="0">
                <a:solidFill>
                  <a:srgbClr val="FF6600"/>
                </a:solidFill>
              </a:rPr>
              <a:t>Tu </a:t>
            </a:r>
            <a:r>
              <a:rPr lang="en-GB" sz="3000" b="1" dirty="0" err="1">
                <a:solidFill>
                  <a:srgbClr val="FF6600"/>
                </a:solidFill>
              </a:rPr>
              <a:t>fais</a:t>
            </a:r>
            <a:r>
              <a:rPr lang="en-GB" sz="3000" b="1" dirty="0">
                <a:solidFill>
                  <a:srgbClr val="FF6600"/>
                </a:solidFill>
              </a:rPr>
              <a:t> </a:t>
            </a:r>
            <a:r>
              <a:rPr lang="en-GB" sz="3000" b="1" dirty="0" err="1">
                <a:solidFill>
                  <a:srgbClr val="FF6600"/>
                </a:solidFill>
              </a:rPr>
              <a:t>une</a:t>
            </a:r>
            <a:r>
              <a:rPr lang="en-GB" sz="3000" b="1" dirty="0">
                <a:solidFill>
                  <a:srgbClr val="FF6600"/>
                </a:solidFill>
              </a:rPr>
              <a:t> </a:t>
            </a:r>
            <a:r>
              <a:rPr lang="en-GB" sz="3000" b="1" dirty="0" err="1">
                <a:solidFill>
                  <a:srgbClr val="FF6600"/>
                </a:solidFill>
              </a:rPr>
              <a:t>visite</a:t>
            </a:r>
            <a:r>
              <a:rPr lang="en-GB" sz="3000" b="1" dirty="0">
                <a:solidFill>
                  <a:srgbClr val="FF6600"/>
                </a:solidFill>
              </a:rPr>
              <a:t> </a:t>
            </a:r>
            <a:r>
              <a:rPr lang="en-GB" sz="3000" b="1" dirty="0">
                <a:solidFill>
                  <a:schemeClr val="accent1">
                    <a:lumMod val="50000"/>
                  </a:schemeClr>
                </a:solidFill>
              </a:rPr>
              <a:t>de</a:t>
            </a:r>
            <a:r>
              <a:rPr lang="en-GB" sz="3000" b="1" dirty="0">
                <a:solidFill>
                  <a:srgbClr val="FF6600"/>
                </a:solidFill>
              </a:rPr>
              <a:t> Paris.</a:t>
            </a:r>
          </a:p>
        </p:txBody>
      </p:sp>
    </p:spTree>
    <p:extLst>
      <p:ext uri="{BB962C8B-B14F-4D97-AF65-F5344CB8AC3E}">
        <p14:creationId xmlns:p14="http://schemas.microsoft.com/office/powerpoint/2010/main" val="47061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londr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ari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je fais une visite de Londre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u fais une visite de Par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animBg="1"/>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6891" y="1738517"/>
            <a:ext cx="5020238" cy="4102295"/>
          </a:xfrm>
          <a:prstGeom prst="rect">
            <a:avLst/>
          </a:prstGeom>
        </p:spPr>
      </p:pic>
      <p:sp>
        <p:nvSpPr>
          <p:cNvPr id="3" name="TextBox 2"/>
          <p:cNvSpPr txBox="1"/>
          <p:nvPr/>
        </p:nvSpPr>
        <p:spPr>
          <a:xfrm>
            <a:off x="3418423" y="4163384"/>
            <a:ext cx="5277174" cy="1877437"/>
          </a:xfrm>
          <a:prstGeom prst="rect">
            <a:avLst/>
          </a:prstGeom>
          <a:solidFill>
            <a:srgbClr val="115076"/>
          </a:solidFill>
        </p:spPr>
        <p:txBody>
          <a:bodyPr wrap="square" rtlCol="0">
            <a:spAutoFit/>
          </a:bodyPr>
          <a:lstStyle/>
          <a:p>
            <a:pPr algn="ctr"/>
            <a:endParaRPr lang="en-GB" sz="36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a:t>
            </a:r>
            <a:r>
              <a:rPr lang="en-GB" sz="4400" b="1" dirty="0" err="1">
                <a:solidFill>
                  <a:schemeClr val="bg1"/>
                </a:solidFill>
                <a:latin typeface="Century Gothic" panose="020B0502020202020204" pitchFamily="34" charset="0"/>
              </a:rPr>
              <a:t>une</a:t>
            </a:r>
            <a:r>
              <a:rPr lang="en-GB" sz="4400" b="1" dirty="0">
                <a:solidFill>
                  <a:schemeClr val="bg1"/>
                </a:solidFill>
                <a:latin typeface="Century Gothic" panose="020B0502020202020204" pitchFamily="34" charset="0"/>
              </a:rPr>
              <a:t> </a:t>
            </a:r>
            <a:r>
              <a:rPr lang="en-GB" sz="4400" b="1" dirty="0" err="1">
                <a:solidFill>
                  <a:schemeClr val="bg1"/>
                </a:solidFill>
                <a:latin typeface="Century Gothic" panose="020B0502020202020204" pitchFamily="34" charset="0"/>
              </a:rPr>
              <a:t>visite</a:t>
            </a:r>
            <a:r>
              <a:rPr lang="en-GB" sz="4400" b="1" dirty="0">
                <a:solidFill>
                  <a:schemeClr val="bg1"/>
                </a:solidFill>
                <a:latin typeface="Century Gothic" panose="020B0502020202020204" pitchFamily="34" charset="0"/>
              </a:rPr>
              <a:t> de</a:t>
            </a:r>
          </a:p>
          <a:p>
            <a:pPr algn="ctr"/>
            <a:endParaRPr lang="en-GB" sz="3600" b="1" dirty="0">
              <a:solidFill>
                <a:schemeClr val="bg1"/>
              </a:solidFill>
              <a:latin typeface="Century Gothic" panose="020B0502020202020204" pitchFamily="34" charset="0"/>
            </a:endParaRPr>
          </a:p>
        </p:txBody>
      </p:sp>
      <p:sp>
        <p:nvSpPr>
          <p:cNvPr id="37" name="Rectangle 36"/>
          <p:cNvSpPr/>
          <p:nvPr/>
        </p:nvSpPr>
        <p:spPr>
          <a:xfrm>
            <a:off x="2860625" y="4630489"/>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7142400" y="12888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2861135" y="2974379"/>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860184" y="1288204"/>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5020523"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ectangle 31"/>
          <p:cNvSpPr/>
          <p:nvPr/>
        </p:nvSpPr>
        <p:spPr>
          <a:xfrm>
            <a:off x="5022000" y="12888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5020523"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228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9"/>
                                        </p:tgtEl>
                                      </p:cBhvr>
                                    </p:animEffect>
                                    <p:set>
                                      <p:cBhvr>
                                        <p:cTn id="17" dur="1" fill="hold">
                                          <p:stCondLst>
                                            <p:cond delay="499"/>
                                          </p:stCondLst>
                                        </p:cTn>
                                        <p:tgtEl>
                                          <p:spTgt spid="3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40"/>
                                        </p:tgtEl>
                                      </p:cBhvr>
                                    </p:animEffect>
                                    <p:set>
                                      <p:cBhvr>
                                        <p:cTn id="22" dur="1" fill="hold">
                                          <p:stCondLst>
                                            <p:cond delay="499"/>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5"/>
                                        </p:tgtEl>
                                      </p:cBhvr>
                                    </p:animEffect>
                                    <p:set>
                                      <p:cBhvr>
                                        <p:cTn id="27" dur="1" fill="hold">
                                          <p:stCondLst>
                                            <p:cond delay="499"/>
                                          </p:stCondLst>
                                        </p:cTn>
                                        <p:tgtEl>
                                          <p:spTgt spid="3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33" grpId="0" animBg="1"/>
      <p:bldP spid="35" grpId="0" animBg="1"/>
      <p:bldP spid="39" grpId="0" animBg="1"/>
      <p:bldP spid="40" grpId="0" animBg="1"/>
      <p:bldP spid="38" grpId="0" animBg="1"/>
      <p:bldP spid="32" grpId="0" animBg="1"/>
      <p:bldP spid="36"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694" y="1470430"/>
            <a:ext cx="4113428" cy="4378259"/>
          </a:xfrm>
          <a:prstGeom prst="rect">
            <a:avLst/>
          </a:prstGeom>
        </p:spPr>
      </p:pic>
      <p:sp>
        <p:nvSpPr>
          <p:cNvPr id="16" name="TextBox 15"/>
          <p:cNvSpPr txBox="1"/>
          <p:nvPr/>
        </p:nvSpPr>
        <p:spPr>
          <a:xfrm>
            <a:off x="3228622" y="4147633"/>
            <a:ext cx="5891647" cy="1877437"/>
          </a:xfrm>
          <a:prstGeom prst="rect">
            <a:avLst/>
          </a:prstGeom>
          <a:solidFill>
            <a:srgbClr val="115076"/>
          </a:solidFill>
        </p:spPr>
        <p:txBody>
          <a:bodyPr wrap="square" rtlCol="0">
            <a:spAutoFit/>
          </a:bodyPr>
          <a:lstStyle/>
          <a:p>
            <a:pPr algn="ctr"/>
            <a:endParaRPr lang="en-GB" sz="24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a:t>
            </a:r>
            <a:r>
              <a:rPr lang="en-GB" sz="4400" b="1" dirty="0" err="1">
                <a:solidFill>
                  <a:schemeClr val="bg1"/>
                </a:solidFill>
                <a:latin typeface="Century Gothic" panose="020B0502020202020204" pitchFamily="34" charset="0"/>
              </a:rPr>
              <a:t>une</a:t>
            </a:r>
            <a:r>
              <a:rPr lang="en-GB" sz="4400" b="1" dirty="0">
                <a:solidFill>
                  <a:schemeClr val="bg1"/>
                </a:solidFill>
                <a:latin typeface="Century Gothic" panose="020B0502020202020204" pitchFamily="34" charset="0"/>
              </a:rPr>
              <a:t> promenade</a:t>
            </a:r>
          </a:p>
        </p:txBody>
      </p:sp>
      <p:sp>
        <p:nvSpPr>
          <p:cNvPr id="18" name="Rectangle 17"/>
          <p:cNvSpPr/>
          <p:nvPr/>
        </p:nvSpPr>
        <p:spPr>
          <a:xfrm>
            <a:off x="286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925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P spid="22" grpId="0" animBg="1"/>
      <p:bldP spid="23" grpId="0" animBg="1"/>
      <p:bldP spid="26" grpId="0" animBg="1"/>
      <p:bldP spid="28" grpId="0" animBg="1"/>
      <p:bldP spid="20" grpId="0" animBg="1"/>
      <p:bldP spid="2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7173" y="1646847"/>
            <a:ext cx="3893328" cy="3695971"/>
          </a:xfrm>
          <a:prstGeom prst="rect">
            <a:avLst/>
          </a:prstGeom>
        </p:spPr>
      </p:pic>
      <p:sp>
        <p:nvSpPr>
          <p:cNvPr id="16" name="TextBox 15"/>
          <p:cNvSpPr txBox="1"/>
          <p:nvPr/>
        </p:nvSpPr>
        <p:spPr>
          <a:xfrm>
            <a:off x="3228622" y="4147633"/>
            <a:ext cx="5891647" cy="1877437"/>
          </a:xfrm>
          <a:prstGeom prst="rect">
            <a:avLst/>
          </a:prstGeom>
          <a:solidFill>
            <a:srgbClr val="115076"/>
          </a:solidFill>
        </p:spPr>
        <p:txBody>
          <a:bodyPr wrap="square" rtlCol="0">
            <a:spAutoFit/>
          </a:bodyPr>
          <a:lstStyle/>
          <a:p>
            <a:pPr algn="ctr"/>
            <a:endParaRPr lang="en-GB" sz="36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beau</a:t>
            </a:r>
          </a:p>
          <a:p>
            <a:pPr algn="ctr"/>
            <a:endParaRPr lang="en-GB" sz="3600" b="1" dirty="0">
              <a:solidFill>
                <a:schemeClr val="bg1"/>
              </a:solidFill>
              <a:latin typeface="Century Gothic" panose="020B0502020202020204" pitchFamily="34" charset="0"/>
            </a:endParaRPr>
          </a:p>
        </p:txBody>
      </p:sp>
      <p:sp>
        <p:nvSpPr>
          <p:cNvPr id="18" name="Rectangle 17"/>
          <p:cNvSpPr/>
          <p:nvPr/>
        </p:nvSpPr>
        <p:spPr>
          <a:xfrm>
            <a:off x="286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620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P spid="22" grpId="0" animBg="1"/>
      <p:bldP spid="23" grpId="0" animBg="1"/>
      <p:bldP spid="26" grpId="0" animBg="1"/>
      <p:bldP spid="27" grpId="0" animBg="1"/>
      <p:bldP spid="28" grpId="0" animBg="1"/>
      <p:bldP spid="20"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1169" y="1646847"/>
            <a:ext cx="5825336" cy="4406826"/>
          </a:xfrm>
          <a:prstGeom prst="rect">
            <a:avLst/>
          </a:prstGeom>
        </p:spPr>
      </p:pic>
      <p:sp>
        <p:nvSpPr>
          <p:cNvPr id="16" name="TextBox 15"/>
          <p:cNvSpPr txBox="1"/>
          <p:nvPr/>
        </p:nvSpPr>
        <p:spPr>
          <a:xfrm>
            <a:off x="3228622" y="4147633"/>
            <a:ext cx="5891647" cy="1877437"/>
          </a:xfrm>
          <a:prstGeom prst="rect">
            <a:avLst/>
          </a:prstGeom>
          <a:solidFill>
            <a:srgbClr val="115076"/>
          </a:solidFill>
        </p:spPr>
        <p:txBody>
          <a:bodyPr wrap="square" rtlCol="0">
            <a:spAutoFit/>
          </a:bodyPr>
          <a:lstStyle/>
          <a:p>
            <a:pPr algn="ctr"/>
            <a:endParaRPr lang="en-GB" sz="36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a:t>
            </a:r>
            <a:r>
              <a:rPr lang="en-GB" sz="4400" b="1" dirty="0" err="1">
                <a:solidFill>
                  <a:schemeClr val="bg1"/>
                </a:solidFill>
                <a:latin typeface="Century Gothic" panose="020B0502020202020204" pitchFamily="34" charset="0"/>
              </a:rPr>
              <a:t>mauvais</a:t>
            </a:r>
            <a:endParaRPr lang="en-GB" sz="4400" b="1" dirty="0">
              <a:solidFill>
                <a:schemeClr val="bg1"/>
              </a:solidFill>
              <a:latin typeface="Century Gothic" panose="020B0502020202020204" pitchFamily="34" charset="0"/>
            </a:endParaRPr>
          </a:p>
          <a:p>
            <a:pPr algn="ctr"/>
            <a:endParaRPr lang="en-GB" sz="3600" b="1" dirty="0">
              <a:solidFill>
                <a:schemeClr val="bg1"/>
              </a:solidFill>
              <a:latin typeface="Century Gothic" panose="020B0502020202020204" pitchFamily="34" charset="0"/>
            </a:endParaRPr>
          </a:p>
        </p:txBody>
      </p:sp>
      <p:sp>
        <p:nvSpPr>
          <p:cNvPr id="18" name="Rectangle 17"/>
          <p:cNvSpPr/>
          <p:nvPr/>
        </p:nvSpPr>
        <p:spPr>
          <a:xfrm>
            <a:off x="286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268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2" grpId="0" animBg="1"/>
      <p:bldP spid="23" grpId="0" animBg="1"/>
      <p:bldP spid="28" grpId="0" animBg="1"/>
      <p:bldP spid="26" grpId="0" animBg="1"/>
      <p:bldP spid="19"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085" y="1465587"/>
            <a:ext cx="4568456" cy="4568456"/>
          </a:xfrm>
          <a:prstGeom prst="rect">
            <a:avLst/>
          </a:prstGeom>
        </p:spPr>
      </p:pic>
      <p:sp>
        <p:nvSpPr>
          <p:cNvPr id="16" name="TextBox 15"/>
          <p:cNvSpPr txBox="1"/>
          <p:nvPr/>
        </p:nvSpPr>
        <p:spPr>
          <a:xfrm>
            <a:off x="3037668" y="4147633"/>
            <a:ext cx="6082601" cy="1723549"/>
          </a:xfrm>
          <a:prstGeom prst="rect">
            <a:avLst/>
          </a:prstGeom>
          <a:solidFill>
            <a:srgbClr val="115076"/>
          </a:solidFill>
        </p:spPr>
        <p:txBody>
          <a:bodyPr wrap="square" rtlCol="0">
            <a:spAutoFit/>
          </a:bodyPr>
          <a:lstStyle/>
          <a:p>
            <a:pPr algn="ctr"/>
            <a:endParaRPr lang="en-GB"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a:t>
            </a:r>
            <a:r>
              <a:rPr lang="en-GB" sz="4400" b="1" dirty="0" err="1">
                <a:solidFill>
                  <a:schemeClr val="bg1"/>
                </a:solidFill>
                <a:latin typeface="Century Gothic" panose="020B0502020202020204" pitchFamily="34" charset="0"/>
              </a:rPr>
              <a:t>une</a:t>
            </a:r>
            <a:r>
              <a:rPr lang="en-GB" sz="4400" b="1" dirty="0">
                <a:solidFill>
                  <a:schemeClr val="bg1"/>
                </a:solidFill>
                <a:latin typeface="Century Gothic" panose="020B0502020202020204" pitchFamily="34" charset="0"/>
              </a:rPr>
              <a:t> promenade </a:t>
            </a:r>
            <a:r>
              <a:rPr lang="en-GB" sz="4400" b="1" dirty="0" err="1">
                <a:solidFill>
                  <a:schemeClr val="bg1"/>
                </a:solidFill>
                <a:latin typeface="Century Gothic" panose="020B0502020202020204" pitchFamily="34" charset="0"/>
              </a:rPr>
              <a:t>en</a:t>
            </a:r>
            <a:r>
              <a:rPr lang="en-GB" sz="4400" b="1" dirty="0">
                <a:solidFill>
                  <a:schemeClr val="bg1"/>
                </a:solidFill>
                <a:latin typeface="Century Gothic" panose="020B0502020202020204" pitchFamily="34" charset="0"/>
              </a:rPr>
              <a:t> bateau</a:t>
            </a:r>
          </a:p>
        </p:txBody>
      </p:sp>
      <p:sp>
        <p:nvSpPr>
          <p:cNvPr id="18" name="Rectangle 17"/>
          <p:cNvSpPr/>
          <p:nvPr/>
        </p:nvSpPr>
        <p:spPr>
          <a:xfrm>
            <a:off x="2880711" y="4629599"/>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19"/>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043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1" grpId="0" animBg="1"/>
      <p:bldP spid="22" grpId="0" animBg="1"/>
      <p:bldP spid="23" grpId="0" animBg="1"/>
      <p:bldP spid="26" grpId="0" animBg="1"/>
      <p:bldP spid="28" grpId="0" animBg="1"/>
      <p:bldP spid="27" grpId="0" animBg="1"/>
      <p:bldP spid="20"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normAutofit fontScale="90000"/>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01924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ch 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eaLnBrk="1" latinLnBrk="0" hangingPunct="1"/>
            <a:r>
              <a:rPr lang="en-GB" sz="3600" b="1" kern="1200" dirty="0">
                <a:solidFill>
                  <a:srgbClr val="FFFFFF"/>
                </a:solidFill>
                <a:effectLst/>
                <a:ea typeface="+mn-ea"/>
                <a:cs typeface="+mn-cs"/>
              </a:rPr>
              <a:t>C’est quoi ?</a:t>
            </a:r>
            <a:endParaRPr lang="en-GB" dirty="0">
              <a:effectLst/>
            </a:endParaRPr>
          </a:p>
          <a:p>
            <a:endParaRPr lang="en-GB" dirty="0"/>
          </a:p>
        </p:txBody>
      </p:sp>
      <p:pic>
        <p:nvPicPr>
          <p:cNvPr id="14" name="Picture 2" descr="Shopping cart Stock photography Shopping bag - shopping png download - 1000*1000 - Free Transparent Shopping Cart png Download.">
            <a:extLst>
              <a:ext uri="{FF2B5EF4-FFF2-40B4-BE49-F238E27FC236}">
                <a16:creationId xmlns:a16="http://schemas.microsoft.com/office/drawing/2014/main" id="{8D24139C-CC8F-4B9D-8B6D-70EF5F76A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143" y="1222467"/>
            <a:ext cx="4802603" cy="480260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228622" y="4147633"/>
            <a:ext cx="5891647" cy="1877437"/>
          </a:xfrm>
          <a:prstGeom prst="rect">
            <a:avLst/>
          </a:prstGeom>
          <a:solidFill>
            <a:srgbClr val="115076"/>
          </a:solidFill>
        </p:spPr>
        <p:txBody>
          <a:bodyPr wrap="square" rtlCol="0">
            <a:spAutoFit/>
          </a:bodyPr>
          <a:lstStyle/>
          <a:p>
            <a:pPr algn="ctr"/>
            <a:endParaRPr lang="en-GB" sz="3600" b="1" dirty="0">
              <a:solidFill>
                <a:schemeClr val="bg1"/>
              </a:solidFill>
              <a:latin typeface="Century Gothic" panose="020B0502020202020204" pitchFamily="34" charset="0"/>
            </a:endParaRPr>
          </a:p>
          <a:p>
            <a:pPr algn="ctr"/>
            <a:r>
              <a:rPr lang="en-GB" sz="4400" b="1" dirty="0">
                <a:solidFill>
                  <a:schemeClr val="bg1"/>
                </a:solidFill>
                <a:latin typeface="Century Gothic" panose="020B0502020202020204" pitchFamily="34" charset="0"/>
              </a:rPr>
              <a:t>faire les </a:t>
            </a:r>
            <a:r>
              <a:rPr lang="en-GB" sz="4400" b="1" dirty="0" err="1">
                <a:solidFill>
                  <a:schemeClr val="bg1"/>
                </a:solidFill>
                <a:latin typeface="Century Gothic" panose="020B0502020202020204" pitchFamily="34" charset="0"/>
              </a:rPr>
              <a:t>magasins</a:t>
            </a:r>
            <a:endParaRPr lang="en-GB" sz="4400" b="1" dirty="0">
              <a:solidFill>
                <a:schemeClr val="bg1"/>
              </a:solidFill>
              <a:latin typeface="Century Gothic" panose="020B0502020202020204" pitchFamily="34" charset="0"/>
            </a:endParaRPr>
          </a:p>
          <a:p>
            <a:pPr algn="ctr"/>
            <a:endParaRPr lang="en-GB" sz="3600" b="1" dirty="0">
              <a:solidFill>
                <a:schemeClr val="bg1"/>
              </a:solidFill>
              <a:latin typeface="Century Gothic" panose="020B0502020202020204" pitchFamily="34" charset="0"/>
            </a:endParaRPr>
          </a:p>
        </p:txBody>
      </p:sp>
      <p:sp>
        <p:nvSpPr>
          <p:cNvPr id="19" name="Rectangle 18"/>
          <p:cNvSpPr/>
          <p:nvPr/>
        </p:nvSpPr>
        <p:spPr>
          <a:xfrm>
            <a:off x="2862000" y="4629599"/>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1424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286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286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1424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5022000" y="4629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1424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p:cNvSpPr/>
          <p:nvPr/>
        </p:nvSpPr>
        <p:spPr>
          <a:xfrm>
            <a:off x="5022000" y="1288800"/>
            <a:ext cx="2168889" cy="168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5022000" y="2973600"/>
            <a:ext cx="2168889" cy="168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381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3" grpId="0" animBg="1"/>
      <p:bldP spid="24" grpId="0" animBg="1"/>
      <p:bldP spid="27" grpId="0" animBg="1"/>
      <p:bldP spid="29" grpId="0" animBg="1"/>
      <p:bldP spid="28" grpId="0" animBg="1"/>
      <p:bldP spid="21"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13557"/>
            <a:ext cx="6632294" cy="647577"/>
          </a:xfrm>
        </p:spPr>
        <p:txBody>
          <a:bodyPr>
            <a:normAutofit/>
          </a:bodyPr>
          <a:lstStyle/>
          <a:p>
            <a:r>
              <a:rPr lang="en-GB" sz="3400" b="1" dirty="0">
                <a:solidFill>
                  <a:schemeClr val="bg1"/>
                </a:solidFill>
              </a:rPr>
              <a:t>Talking about the weather</a:t>
            </a:r>
          </a:p>
        </p:txBody>
      </p:sp>
      <p:sp>
        <p:nvSpPr>
          <p:cNvPr id="2" name="TextBox 1"/>
          <p:cNvSpPr txBox="1"/>
          <p:nvPr/>
        </p:nvSpPr>
        <p:spPr>
          <a:xfrm>
            <a:off x="385193" y="1336054"/>
            <a:ext cx="1137920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600" dirty="0">
                <a:solidFill>
                  <a:schemeClr val="accent1">
                    <a:lumMod val="50000"/>
                  </a:schemeClr>
                </a:solidFill>
                <a:latin typeface="Century Gothic" panose="020B0502020202020204" pitchFamily="34" charset="0"/>
              </a:rPr>
              <a:t>Faire </a:t>
            </a:r>
            <a:r>
              <a:rPr kumimoji="0" lang="en-GB" sz="2600" i="0" u="none" strike="noStrike" kern="1200" cap="none" spc="0" normalizeH="0" noProof="0" dirty="0">
                <a:ln>
                  <a:noFill/>
                </a:ln>
                <a:solidFill>
                  <a:schemeClr val="accent1">
                    <a:lumMod val="50000"/>
                  </a:schemeClr>
                </a:solidFill>
                <a:effectLst/>
                <a:uLnTx/>
                <a:uFillTx/>
                <a:latin typeface="Century Gothic" panose="020B0502020202020204" pitchFamily="34" charset="0"/>
              </a:rPr>
              <a:t>is used with </a:t>
            </a:r>
            <a:r>
              <a:rPr kumimoji="0" lang="en-GB" sz="2600" b="1" i="0" u="none" strike="noStrike" kern="1200" cap="none" spc="0" normalizeH="0" noProof="0" dirty="0" err="1">
                <a:ln>
                  <a:noFill/>
                </a:ln>
                <a:solidFill>
                  <a:schemeClr val="accent1">
                    <a:lumMod val="50000"/>
                  </a:schemeClr>
                </a:solidFill>
                <a:effectLst/>
                <a:uLnTx/>
                <a:uFillTx/>
                <a:latin typeface="Century Gothic" panose="020B0502020202020204" pitchFamily="34" charset="0"/>
              </a:rPr>
              <a:t>il</a:t>
            </a:r>
            <a:r>
              <a:rPr kumimoji="0" lang="en-GB" sz="2600" i="0" u="none" strike="noStrike" kern="1200" cap="none" spc="0" normalizeH="0" noProof="0" dirty="0">
                <a:ln>
                  <a:noFill/>
                </a:ln>
                <a:solidFill>
                  <a:schemeClr val="accent1">
                    <a:lumMod val="50000"/>
                  </a:schemeClr>
                </a:solidFill>
                <a:effectLst/>
                <a:uLnTx/>
                <a:uFillTx/>
                <a:latin typeface="Century Gothic" panose="020B0502020202020204" pitchFamily="34" charset="0"/>
              </a:rPr>
              <a:t> (meaning ‘it’) with weather expressions:</a:t>
            </a:r>
            <a:endParaRPr kumimoji="0" lang="en-GB" sz="26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19" name="TextBox 18"/>
          <p:cNvSpPr txBox="1"/>
          <p:nvPr/>
        </p:nvSpPr>
        <p:spPr>
          <a:xfrm>
            <a:off x="763546" y="2484011"/>
            <a:ext cx="3295452" cy="830997"/>
          </a:xfrm>
          <a:prstGeom prst="rect">
            <a:avLst/>
          </a:prstGeom>
          <a:solidFill>
            <a:schemeClr val="bg1"/>
          </a:solidFill>
        </p:spPr>
        <p:txBody>
          <a:bodyPr wrap="square" rtlCol="0">
            <a:spAutoFit/>
          </a:bodyPr>
          <a:lstStyle/>
          <a:p>
            <a:pPr algn="ctr"/>
            <a:r>
              <a:rPr lang="en-GB" sz="4800" b="1" dirty="0" err="1">
                <a:solidFill>
                  <a:srgbClr val="FF6600"/>
                </a:solidFill>
                <a:latin typeface="Century Gothic" panose="020B0502020202020204" pitchFamily="34" charset="0"/>
              </a:rPr>
              <a:t>il</a:t>
            </a:r>
            <a:r>
              <a:rPr lang="en-GB" sz="4800" b="1" dirty="0">
                <a:solidFill>
                  <a:srgbClr val="FF6600"/>
                </a:solidFill>
                <a:latin typeface="Century Gothic" panose="020B0502020202020204" pitchFamily="34" charset="0"/>
              </a:rPr>
              <a:t> fait </a:t>
            </a:r>
            <a:r>
              <a:rPr lang="en-GB" sz="4800" b="1" dirty="0">
                <a:solidFill>
                  <a:srgbClr val="5B9BD5">
                    <a:lumMod val="50000"/>
                  </a:srgbClr>
                </a:solidFill>
                <a:latin typeface="Century Gothic" panose="020B0502020202020204" pitchFamily="34" charset="0"/>
              </a:rPr>
              <a:t>beau</a:t>
            </a:r>
            <a:endParaRPr lang="en-GB" sz="7200" b="1" dirty="0">
              <a:solidFill>
                <a:srgbClr val="5B9BD5">
                  <a:lumMod val="50000"/>
                </a:srgbClr>
              </a:solidFill>
              <a:latin typeface="Century Gothic" panose="020B0502020202020204" pitchFamily="34" charset="0"/>
            </a:endParaRPr>
          </a:p>
        </p:txBody>
      </p:sp>
      <p:sp>
        <p:nvSpPr>
          <p:cNvPr id="20" name="TextBox 19"/>
          <p:cNvSpPr txBox="1"/>
          <p:nvPr/>
        </p:nvSpPr>
        <p:spPr>
          <a:xfrm>
            <a:off x="451262" y="4407198"/>
            <a:ext cx="4822546" cy="830997"/>
          </a:xfrm>
          <a:prstGeom prst="rect">
            <a:avLst/>
          </a:prstGeom>
          <a:solidFill>
            <a:schemeClr val="bg1"/>
          </a:solidFill>
        </p:spPr>
        <p:txBody>
          <a:bodyPr wrap="square" rtlCol="0">
            <a:spAutoFit/>
          </a:bodyPr>
          <a:lstStyle/>
          <a:p>
            <a:pPr algn="ctr"/>
            <a:r>
              <a:rPr lang="en-GB" sz="4800" b="1" dirty="0" err="1">
                <a:solidFill>
                  <a:srgbClr val="FF6600"/>
                </a:solidFill>
                <a:latin typeface="Century Gothic" panose="020B0502020202020204" pitchFamily="34" charset="0"/>
              </a:rPr>
              <a:t>il</a:t>
            </a:r>
            <a:r>
              <a:rPr lang="en-GB" sz="4800" b="1" dirty="0">
                <a:solidFill>
                  <a:srgbClr val="FF6600"/>
                </a:solidFill>
                <a:latin typeface="Century Gothic" panose="020B0502020202020204" pitchFamily="34" charset="0"/>
              </a:rPr>
              <a:t> fait </a:t>
            </a:r>
            <a:r>
              <a:rPr lang="en-GB" sz="4800" b="1" dirty="0" err="1">
                <a:solidFill>
                  <a:srgbClr val="5B9BD5">
                    <a:lumMod val="50000"/>
                  </a:srgbClr>
                </a:solidFill>
                <a:latin typeface="Century Gothic" panose="020B0502020202020204" pitchFamily="34" charset="0"/>
              </a:rPr>
              <a:t>mauvais</a:t>
            </a:r>
            <a:endParaRPr lang="en-GB" sz="7200" b="1" dirty="0">
              <a:solidFill>
                <a:srgbClr val="5B9BD5">
                  <a:lumMod val="50000"/>
                </a:srgbClr>
              </a:solidFill>
              <a:latin typeface="Century Gothic" panose="020B0502020202020204" pitchFamily="34" charset="0"/>
            </a:endParaRPr>
          </a:p>
        </p:txBody>
      </p:sp>
      <p:sp>
        <p:nvSpPr>
          <p:cNvPr id="27" name="TextBox 26"/>
          <p:cNvSpPr txBox="1"/>
          <p:nvPr/>
        </p:nvSpPr>
        <p:spPr>
          <a:xfrm>
            <a:off x="6870440" y="2484011"/>
            <a:ext cx="5321560"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it is nice weather</a:t>
            </a:r>
          </a:p>
        </p:txBody>
      </p:sp>
      <p:sp>
        <p:nvSpPr>
          <p:cNvPr id="21" name="TextBox 20"/>
          <p:cNvSpPr txBox="1"/>
          <p:nvPr/>
        </p:nvSpPr>
        <p:spPr>
          <a:xfrm>
            <a:off x="6870440" y="4530309"/>
            <a:ext cx="5321560" cy="707886"/>
          </a:xfrm>
          <a:prstGeom prst="rect">
            <a:avLst/>
          </a:prstGeom>
          <a:solidFill>
            <a:schemeClr val="bg1"/>
          </a:solidFill>
        </p:spPr>
        <p:txBody>
          <a:bodyPr wrap="square" rtlCol="0">
            <a:spAutoFit/>
          </a:bodyPr>
          <a:lstStyle/>
          <a:p>
            <a:r>
              <a:rPr lang="en-GB" sz="4000" dirty="0">
                <a:solidFill>
                  <a:srgbClr val="5B9BD5">
                    <a:lumMod val="50000"/>
                  </a:srgbClr>
                </a:solidFill>
                <a:latin typeface="Century Gothic" panose="020B0502020202020204" pitchFamily="34" charset="0"/>
              </a:rPr>
              <a:t>it is bad weather</a:t>
            </a:r>
          </a:p>
        </p:txBody>
      </p:sp>
      <p:sp>
        <p:nvSpPr>
          <p:cNvPr id="12"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Sun, Cool, Sunshine, Glossy, Smile, Summer, Heat">
            <a:extLst>
              <a:ext uri="{FF2B5EF4-FFF2-40B4-BE49-F238E27FC236}">
                <a16:creationId xmlns:a16="http://schemas.microsoft.com/office/drawing/2014/main" id="{B38CBFEC-2A00-4CF2-B41B-CBC85F729E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9346" y="2224688"/>
            <a:ext cx="1391998" cy="1391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nderstorm, Lightning, Thunder, Rain, Adverse Weather">
            <a:extLst>
              <a:ext uri="{FF2B5EF4-FFF2-40B4-BE49-F238E27FC236}">
                <a16:creationId xmlns:a16="http://schemas.microsoft.com/office/drawing/2014/main" id="{7CF1081A-B727-48DC-8CBF-C1A31E117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798" y="4338201"/>
            <a:ext cx="1278529" cy="133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53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7"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sz="3600" b="1" dirty="0" err="1">
                <a:solidFill>
                  <a:schemeClr val="bg1"/>
                </a:solidFill>
              </a:rPr>
              <a:t>Écris</a:t>
            </a:r>
            <a:r>
              <a:rPr lang="en-GB" sz="3600" b="1" dirty="0">
                <a:solidFill>
                  <a:schemeClr val="bg1"/>
                </a:solidFill>
              </a:rPr>
              <a:t> le </a:t>
            </a:r>
            <a:r>
              <a:rPr lang="en-GB" sz="3600" b="1" dirty="0" err="1">
                <a:solidFill>
                  <a:schemeClr val="bg1"/>
                </a:solidFill>
              </a:rPr>
              <a:t>numéro</a:t>
            </a:r>
            <a:r>
              <a:rPr lang="en-GB" sz="3600" b="1" dirty="0">
                <a:solidFill>
                  <a:schemeClr val="bg1"/>
                </a:solidFill>
              </a:rPr>
              <a:t> !</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346620471"/>
              </p:ext>
            </p:extLst>
          </p:nvPr>
        </p:nvGraphicFramePr>
        <p:xfrm>
          <a:off x="474562" y="1430666"/>
          <a:ext cx="10858659" cy="3109471"/>
        </p:xfrm>
        <a:graphic>
          <a:graphicData uri="http://schemas.openxmlformats.org/drawingml/2006/table">
            <a:tbl>
              <a:tblPr firstRow="1" bandRow="1">
                <a:tableStyleId>{5C22544A-7EE6-4342-B048-85BDC9FD1C3A}</a:tableStyleId>
              </a:tblPr>
              <a:tblGrid>
                <a:gridCol w="706905">
                  <a:extLst>
                    <a:ext uri="{9D8B030D-6E8A-4147-A177-3AD203B41FA5}">
                      <a16:colId xmlns:a16="http://schemas.microsoft.com/office/drawing/2014/main" val="2548973513"/>
                    </a:ext>
                  </a:extLst>
                </a:gridCol>
                <a:gridCol w="736869">
                  <a:extLst>
                    <a:ext uri="{9D8B030D-6E8A-4147-A177-3AD203B41FA5}">
                      <a16:colId xmlns:a16="http://schemas.microsoft.com/office/drawing/2014/main" val="2775102314"/>
                    </a:ext>
                  </a:extLst>
                </a:gridCol>
                <a:gridCol w="3920140">
                  <a:extLst>
                    <a:ext uri="{9D8B030D-6E8A-4147-A177-3AD203B41FA5}">
                      <a16:colId xmlns:a16="http://schemas.microsoft.com/office/drawing/2014/main" val="2063340645"/>
                    </a:ext>
                  </a:extLst>
                </a:gridCol>
                <a:gridCol w="677626">
                  <a:extLst>
                    <a:ext uri="{9D8B030D-6E8A-4147-A177-3AD203B41FA5}">
                      <a16:colId xmlns:a16="http://schemas.microsoft.com/office/drawing/2014/main" val="3028703937"/>
                    </a:ext>
                  </a:extLst>
                </a:gridCol>
                <a:gridCol w="794384">
                  <a:extLst>
                    <a:ext uri="{9D8B030D-6E8A-4147-A177-3AD203B41FA5}">
                      <a16:colId xmlns:a16="http://schemas.microsoft.com/office/drawing/2014/main" val="1859025906"/>
                    </a:ext>
                  </a:extLst>
                </a:gridCol>
                <a:gridCol w="4022735">
                  <a:extLst>
                    <a:ext uri="{9D8B030D-6E8A-4147-A177-3AD203B41FA5}">
                      <a16:colId xmlns:a16="http://schemas.microsoft.com/office/drawing/2014/main" val="3979149899"/>
                    </a:ext>
                  </a:extLst>
                </a:gridCol>
              </a:tblGrid>
              <a:tr h="581409">
                <a:tc gridSpan="6">
                  <a:txBody>
                    <a:bodyPr/>
                    <a:lstStyle/>
                    <a:p>
                      <a:r>
                        <a:rPr lang="en-GB" sz="2400" b="0" dirty="0">
                          <a:solidFill>
                            <a:srgbClr val="115076"/>
                          </a:solidFill>
                          <a:latin typeface="Century Gothic" panose="020B0502020202020204" pitchFamily="34" charset="0"/>
                        </a:rPr>
                        <a:t>Number</a:t>
                      </a:r>
                      <a:r>
                        <a:rPr lang="en-GB" sz="2400" b="0" baseline="0" dirty="0">
                          <a:solidFill>
                            <a:srgbClr val="115076"/>
                          </a:solidFill>
                          <a:latin typeface="Century Gothic" panose="020B0502020202020204" pitchFamily="34" charset="0"/>
                        </a:rPr>
                        <a:t> the pictures below in the order that you hear them mentioned.</a:t>
                      </a:r>
                      <a:endParaRPr lang="en-GB" sz="24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760222">
                <a:tc>
                  <a:txBody>
                    <a:bodyPr/>
                    <a:lstStyle/>
                    <a:p>
                      <a:pPr algn="ctr"/>
                      <a:r>
                        <a:rPr lang="en-GB" sz="3600" b="1" dirty="0">
                          <a:solidFill>
                            <a:srgbClr val="115177"/>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60222">
                <a:tc>
                  <a:txBody>
                    <a:bodyPr/>
                    <a:lstStyle/>
                    <a:p>
                      <a:pPr algn="ctr"/>
                      <a:r>
                        <a:rPr lang="en-GB" sz="3600" b="1" dirty="0">
                          <a:solidFill>
                            <a:srgbClr val="115076"/>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60222">
                <a:tc>
                  <a:txBody>
                    <a:bodyPr/>
                    <a:lstStyle/>
                    <a:p>
                      <a:pPr algn="ctr"/>
                      <a:r>
                        <a:rPr lang="en-GB" sz="3600" b="1" dirty="0">
                          <a:solidFill>
                            <a:srgbClr val="115076"/>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598" y="2092319"/>
            <a:ext cx="625954" cy="5993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2899" y="2861579"/>
            <a:ext cx="437720" cy="601792"/>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0504" y="2193076"/>
            <a:ext cx="634608" cy="484240"/>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6091" y="2844235"/>
            <a:ext cx="804141" cy="636728"/>
          </a:xfrm>
          <a:prstGeom prst="rect">
            <a:avLst/>
          </a:prstGeom>
        </p:spPr>
      </p:pic>
      <p:sp>
        <p:nvSpPr>
          <p:cNvPr id="2" name="Action Button: Custom 1">
            <a:hlinkClick r:id="" action="ppaction://noaction" highlightClick="1">
              <a:snd r:embed="rId7" name="Fr_1.wav"/>
            </a:hlinkClick>
          </p:cNvPr>
          <p:cNvSpPr/>
          <p:nvPr/>
        </p:nvSpPr>
        <p:spPr>
          <a:xfrm>
            <a:off x="473640" y="4917254"/>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1</a:t>
            </a:r>
          </a:p>
        </p:txBody>
      </p:sp>
      <p:sp>
        <p:nvSpPr>
          <p:cNvPr id="24" name="Action Button: Custom 23">
            <a:hlinkClick r:id="" action="ppaction://noaction" highlightClick="1">
              <a:snd r:embed="rId8" name="Fr_2.wav"/>
            </a:hlinkClick>
          </p:cNvPr>
          <p:cNvSpPr/>
          <p:nvPr/>
        </p:nvSpPr>
        <p:spPr>
          <a:xfrm>
            <a:off x="1210582" y="4929489"/>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2</a:t>
            </a:r>
          </a:p>
        </p:txBody>
      </p:sp>
      <p:sp>
        <p:nvSpPr>
          <p:cNvPr id="25" name="Action Button: Custom 24">
            <a:hlinkClick r:id="" action="ppaction://noaction" highlightClick="1">
              <a:snd r:embed="rId9" name="Fr_3.wav"/>
            </a:hlinkClick>
          </p:cNvPr>
          <p:cNvSpPr/>
          <p:nvPr/>
        </p:nvSpPr>
        <p:spPr>
          <a:xfrm>
            <a:off x="1947525" y="4917254"/>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3</a:t>
            </a:r>
          </a:p>
        </p:txBody>
      </p:sp>
      <p:sp>
        <p:nvSpPr>
          <p:cNvPr id="26" name="Action Button: Custom 25">
            <a:hlinkClick r:id="" action="ppaction://noaction" highlightClick="1">
              <a:snd r:embed="rId10" name="Fr_4.wav"/>
            </a:hlinkClick>
          </p:cNvPr>
          <p:cNvSpPr/>
          <p:nvPr/>
        </p:nvSpPr>
        <p:spPr>
          <a:xfrm>
            <a:off x="2684467" y="4929489"/>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4</a:t>
            </a:r>
          </a:p>
        </p:txBody>
      </p:sp>
      <p:sp>
        <p:nvSpPr>
          <p:cNvPr id="27" name="Action Button: Custom 26">
            <a:hlinkClick r:id="" action="ppaction://noaction" highlightClick="1">
              <a:snd r:embed="rId11" name="Fr_5.wav"/>
            </a:hlinkClick>
          </p:cNvPr>
          <p:cNvSpPr/>
          <p:nvPr/>
        </p:nvSpPr>
        <p:spPr>
          <a:xfrm>
            <a:off x="3412909" y="4923637"/>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5</a:t>
            </a:r>
          </a:p>
        </p:txBody>
      </p:sp>
      <p:sp>
        <p:nvSpPr>
          <p:cNvPr id="28" name="Action Button: Custom 27">
            <a:hlinkClick r:id="" action="ppaction://noaction" highlightClick="1">
              <a:snd r:embed="rId12" name="Fr_6.wav"/>
            </a:hlinkClick>
          </p:cNvPr>
          <p:cNvSpPr/>
          <p:nvPr/>
        </p:nvSpPr>
        <p:spPr>
          <a:xfrm>
            <a:off x="4141351" y="4917254"/>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6</a:t>
            </a:r>
          </a:p>
        </p:txBody>
      </p:sp>
      <p:pic>
        <p:nvPicPr>
          <p:cNvPr id="36" name="Picture 2" descr="Shopping cart Stock photography Shopping bag - shopping png download - 1000*1000 - Free Transparent Shopping Cart png Download.">
            <a:extLst>
              <a:ext uri="{FF2B5EF4-FFF2-40B4-BE49-F238E27FC236}">
                <a16:creationId xmlns:a16="http://schemas.microsoft.com/office/drawing/2014/main" id="{5A892146-BC0F-4056-AEEE-66BC2CFBD02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8017" y="3840488"/>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46">
            <a:extLst>
              <a:ext uri="{FF2B5EF4-FFF2-40B4-BE49-F238E27FC236}">
                <a16:creationId xmlns:a16="http://schemas.microsoft.com/office/drawing/2014/main" id="{8F859989-DB06-4C35-8F6D-A746E286940A}"/>
              </a:ext>
            </a:extLst>
          </p:cNvPr>
          <p:cNvSpPr/>
          <p:nvPr/>
        </p:nvSpPr>
        <p:spPr>
          <a:xfrm>
            <a:off x="10355579" y="249868"/>
            <a:ext cx="1554341" cy="413071"/>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34208" y="3754813"/>
            <a:ext cx="747905" cy="711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315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ontent Placeholder 4"/>
          <p:cNvGraphicFramePr>
            <a:graphicFrameLocks/>
          </p:cNvGraphicFramePr>
          <p:nvPr>
            <p:extLst>
              <p:ext uri="{D42A27DB-BD31-4B8C-83A1-F6EECF244321}">
                <p14:modId xmlns:p14="http://schemas.microsoft.com/office/powerpoint/2010/main" val="2279460034"/>
              </p:ext>
            </p:extLst>
          </p:nvPr>
        </p:nvGraphicFramePr>
        <p:xfrm>
          <a:off x="667140" y="1527245"/>
          <a:ext cx="10858659" cy="3109471"/>
        </p:xfrm>
        <a:graphic>
          <a:graphicData uri="http://schemas.openxmlformats.org/drawingml/2006/table">
            <a:tbl>
              <a:tblPr firstRow="1" bandRow="1">
                <a:tableStyleId>{5C22544A-7EE6-4342-B048-85BDC9FD1C3A}</a:tableStyleId>
              </a:tblPr>
              <a:tblGrid>
                <a:gridCol w="706905">
                  <a:extLst>
                    <a:ext uri="{9D8B030D-6E8A-4147-A177-3AD203B41FA5}">
                      <a16:colId xmlns:a16="http://schemas.microsoft.com/office/drawing/2014/main" val="2548973513"/>
                    </a:ext>
                  </a:extLst>
                </a:gridCol>
                <a:gridCol w="736869">
                  <a:extLst>
                    <a:ext uri="{9D8B030D-6E8A-4147-A177-3AD203B41FA5}">
                      <a16:colId xmlns:a16="http://schemas.microsoft.com/office/drawing/2014/main" val="2775102314"/>
                    </a:ext>
                  </a:extLst>
                </a:gridCol>
                <a:gridCol w="3920140">
                  <a:extLst>
                    <a:ext uri="{9D8B030D-6E8A-4147-A177-3AD203B41FA5}">
                      <a16:colId xmlns:a16="http://schemas.microsoft.com/office/drawing/2014/main" val="2063340645"/>
                    </a:ext>
                  </a:extLst>
                </a:gridCol>
                <a:gridCol w="677626">
                  <a:extLst>
                    <a:ext uri="{9D8B030D-6E8A-4147-A177-3AD203B41FA5}">
                      <a16:colId xmlns:a16="http://schemas.microsoft.com/office/drawing/2014/main" val="3028703937"/>
                    </a:ext>
                  </a:extLst>
                </a:gridCol>
                <a:gridCol w="794384">
                  <a:extLst>
                    <a:ext uri="{9D8B030D-6E8A-4147-A177-3AD203B41FA5}">
                      <a16:colId xmlns:a16="http://schemas.microsoft.com/office/drawing/2014/main" val="1859025906"/>
                    </a:ext>
                  </a:extLst>
                </a:gridCol>
                <a:gridCol w="4022735">
                  <a:extLst>
                    <a:ext uri="{9D8B030D-6E8A-4147-A177-3AD203B41FA5}">
                      <a16:colId xmlns:a16="http://schemas.microsoft.com/office/drawing/2014/main" val="3979149899"/>
                    </a:ext>
                  </a:extLst>
                </a:gridCol>
              </a:tblGrid>
              <a:tr h="581409">
                <a:tc gridSpan="6">
                  <a:txBody>
                    <a:bodyPr/>
                    <a:lstStyle/>
                    <a:p>
                      <a:r>
                        <a:rPr lang="en-GB" sz="2400" b="1" dirty="0" err="1">
                          <a:solidFill>
                            <a:srgbClr val="115076"/>
                          </a:solidFill>
                          <a:latin typeface="Century Gothic" panose="020B0502020202020204" pitchFamily="34" charset="0"/>
                        </a:rPr>
                        <a:t>Réponses</a:t>
                      </a:r>
                      <a:r>
                        <a:rPr lang="en-GB" sz="2400" b="1" baseline="0" dirty="0">
                          <a:solidFill>
                            <a:srgbClr val="115076"/>
                          </a:solidFill>
                          <a:latin typeface="Century Gothic" panose="020B0502020202020204" pitchFamily="34" charset="0"/>
                        </a:rPr>
                        <a:t> </a:t>
                      </a:r>
                      <a:r>
                        <a:rPr lang="en-GB" sz="2400" b="1" dirty="0">
                          <a:solidFill>
                            <a:srgbClr val="115076"/>
                          </a:solidFill>
                          <a:latin typeface="Century Gothic" panose="020B0502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760222">
                <a:tc>
                  <a:txBody>
                    <a:bodyPr/>
                    <a:lstStyle/>
                    <a:p>
                      <a:pPr algn="ctr"/>
                      <a:r>
                        <a:rPr lang="en-GB" sz="3600" b="1" dirty="0">
                          <a:solidFill>
                            <a:srgbClr val="115177"/>
                          </a:solidFill>
                          <a:latin typeface="Century Gothic" panose="020B0502020202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760222">
                <a:tc>
                  <a:txBody>
                    <a:bodyPr/>
                    <a:lstStyle/>
                    <a:p>
                      <a:pPr algn="ctr"/>
                      <a:r>
                        <a:rPr lang="en-GB" sz="3600" b="1" dirty="0">
                          <a:solidFill>
                            <a:srgbClr val="115076"/>
                          </a:solidFill>
                          <a:latin typeface="Century Gothic" panose="020B0502020202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760222">
                <a:tc>
                  <a:txBody>
                    <a:bodyPr/>
                    <a:lstStyle/>
                    <a:p>
                      <a:pPr algn="ctr"/>
                      <a:r>
                        <a:rPr lang="en-GB" sz="3600" b="1" dirty="0">
                          <a:solidFill>
                            <a:srgbClr val="115076"/>
                          </a:solidFill>
                          <a:latin typeface="Century Gothic" panose="020B0502020202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rgbClr val="115076"/>
                        </a:solidFill>
                        <a:latin typeface="Century Gothic" panose="020B0502020202020204" pitchFamily="34" charset="0"/>
                      </a:endParaRPr>
                    </a:p>
                    <a:p>
                      <a:endParaRPr lang="en-GB" sz="200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56" name="TextBox 55"/>
          <p:cNvSpPr txBox="1"/>
          <p:nvPr/>
        </p:nvSpPr>
        <p:spPr>
          <a:xfrm>
            <a:off x="2532185" y="1347966"/>
            <a:ext cx="750277" cy="531539"/>
          </a:xfrm>
          <a:prstGeom prst="rect">
            <a:avLst/>
          </a:prstGeom>
          <a:noFill/>
        </p:spPr>
        <p:txBody>
          <a:bodyPr wrap="square" rtlCol="0">
            <a:spAutoFit/>
          </a:bodyPr>
          <a:lstStyle/>
          <a:p>
            <a:endParaRPr lang="en-GB" dirty="0"/>
          </a:p>
        </p:txBody>
      </p:sp>
      <p:sp>
        <p:nvSpPr>
          <p:cNvPr id="37" name="Action Button: Custom 36">
            <a:hlinkClick r:id="" action="ppaction://noaction" highlightClick="1">
              <a:snd r:embed="rId3" name="Fr_1.wav"/>
            </a:hlinkClick>
          </p:cNvPr>
          <p:cNvSpPr/>
          <p:nvPr/>
        </p:nvSpPr>
        <p:spPr>
          <a:xfrm>
            <a:off x="2365492" y="3966163"/>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1</a:t>
            </a:r>
          </a:p>
        </p:txBody>
      </p:sp>
      <p:sp>
        <p:nvSpPr>
          <p:cNvPr id="39" name="Action Button: Custom 38">
            <a:hlinkClick r:id="" action="ppaction://noaction" highlightClick="1">
              <a:snd r:embed="rId4" name="Fr_2.wav"/>
            </a:hlinkClick>
          </p:cNvPr>
          <p:cNvSpPr/>
          <p:nvPr/>
        </p:nvSpPr>
        <p:spPr>
          <a:xfrm>
            <a:off x="7849750" y="4013315"/>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2</a:t>
            </a:r>
          </a:p>
        </p:txBody>
      </p:sp>
      <p:sp>
        <p:nvSpPr>
          <p:cNvPr id="40" name="Action Button: Custom 39">
            <a:hlinkClick r:id="" action="ppaction://noaction" highlightClick="1">
              <a:snd r:embed="rId5" name="Fr_3.wav"/>
            </a:hlinkClick>
          </p:cNvPr>
          <p:cNvSpPr/>
          <p:nvPr/>
        </p:nvSpPr>
        <p:spPr>
          <a:xfrm>
            <a:off x="7849750" y="3101038"/>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3</a:t>
            </a:r>
          </a:p>
        </p:txBody>
      </p:sp>
      <p:sp>
        <p:nvSpPr>
          <p:cNvPr id="41" name="Action Button: Custom 40">
            <a:hlinkClick r:id="" action="ppaction://noaction" highlightClick="1">
              <a:snd r:embed="rId6" name="Fr_4.wav"/>
            </a:hlinkClick>
          </p:cNvPr>
          <p:cNvSpPr/>
          <p:nvPr/>
        </p:nvSpPr>
        <p:spPr>
          <a:xfrm>
            <a:off x="2358616" y="3115222"/>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4</a:t>
            </a:r>
          </a:p>
        </p:txBody>
      </p:sp>
      <p:sp>
        <p:nvSpPr>
          <p:cNvPr id="42" name="Action Button: Custom 41">
            <a:hlinkClick r:id="" action="ppaction://noaction" highlightClick="1">
              <a:snd r:embed="rId7" name="Fr_5.wav"/>
            </a:hlinkClick>
          </p:cNvPr>
          <p:cNvSpPr/>
          <p:nvPr/>
        </p:nvSpPr>
        <p:spPr>
          <a:xfrm>
            <a:off x="7853290" y="2284847"/>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5</a:t>
            </a:r>
          </a:p>
        </p:txBody>
      </p:sp>
      <p:sp>
        <p:nvSpPr>
          <p:cNvPr id="44" name="Action Button: Custom 43">
            <a:hlinkClick r:id="" action="ppaction://noaction" highlightClick="1">
              <a:snd r:embed="rId8" name="Fr_6.wav"/>
            </a:hlinkClick>
          </p:cNvPr>
          <p:cNvSpPr/>
          <p:nvPr/>
        </p:nvSpPr>
        <p:spPr>
          <a:xfrm>
            <a:off x="2360922" y="2274846"/>
            <a:ext cx="572458" cy="506936"/>
          </a:xfrm>
          <a:prstGeom prst="actionButtonBlank">
            <a:avLst/>
          </a:prstGeom>
          <a:solidFill>
            <a:srgbClr val="0055A4"/>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Century Gothic" panose="020B0502020202020204" pitchFamily="34" charset="0"/>
              </a:rPr>
              <a:t>6</a:t>
            </a:r>
          </a:p>
        </p:txBody>
      </p:sp>
      <p:sp>
        <p:nvSpPr>
          <p:cNvPr id="55" name="Title 6"/>
          <p:cNvSpPr>
            <a:spLocks noGrp="1"/>
          </p:cNvSpPr>
          <p:nvPr>
            <p:ph type="title"/>
          </p:nvPr>
        </p:nvSpPr>
        <p:spPr/>
        <p:txBody>
          <a:bodyPr>
            <a:normAutofit/>
          </a:bodyPr>
          <a:lstStyle/>
          <a:p>
            <a:r>
              <a:rPr lang="en-GB" sz="3600" b="1" dirty="0" err="1">
                <a:solidFill>
                  <a:schemeClr val="bg1"/>
                </a:solidFill>
              </a:rPr>
              <a:t>Écris</a:t>
            </a:r>
            <a:r>
              <a:rPr lang="en-GB" sz="3600" b="1" dirty="0">
                <a:solidFill>
                  <a:schemeClr val="bg1"/>
                </a:solidFill>
              </a:rPr>
              <a:t> le </a:t>
            </a:r>
            <a:r>
              <a:rPr lang="en-GB" sz="3600" b="1" dirty="0" err="1">
                <a:solidFill>
                  <a:schemeClr val="bg1"/>
                </a:solidFill>
              </a:rPr>
              <a:t>numéro</a:t>
            </a:r>
            <a:r>
              <a:rPr lang="en-GB" sz="3600" b="1" dirty="0">
                <a:solidFill>
                  <a:schemeClr val="bg1"/>
                </a:solidFill>
              </a:rPr>
              <a:t> !</a:t>
            </a:r>
          </a:p>
        </p:txBody>
      </p:sp>
      <p:sp>
        <p:nvSpPr>
          <p:cNvPr id="57" name="Rounded Rectangle 46">
            <a:extLst>
              <a:ext uri="{FF2B5EF4-FFF2-40B4-BE49-F238E27FC236}">
                <a16:creationId xmlns:a16="http://schemas.microsoft.com/office/drawing/2014/main" id="{8F859989-DB06-4C35-8F6D-A746E286940A}"/>
              </a:ext>
            </a:extLst>
          </p:cNvPr>
          <p:cNvSpPr/>
          <p:nvPr/>
        </p:nvSpPr>
        <p:spPr>
          <a:xfrm>
            <a:off x="8422208" y="249869"/>
            <a:ext cx="3487713"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lvl="0" algn="ctr">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0" cap="none" spc="0" normalizeH="0" noProof="0" dirty="0">
                <a:ln>
                  <a:noFill/>
                </a:ln>
                <a:solidFill>
                  <a:prstClr val="white"/>
                </a:solidFill>
                <a:effectLst/>
                <a:uLnTx/>
                <a:uFillTx/>
                <a:latin typeface="Century Gothic" panose="020B0502020202020204" pitchFamily="34" charset="0"/>
                <a:ea typeface="+mn-ea"/>
                <a:cs typeface="+mn-cs"/>
              </a:rPr>
              <a:t> /</a:t>
            </a:r>
            <a:r>
              <a:rPr lang="en-GB" sz="2000" b="1" kern="0" dirty="0" err="1">
                <a:solidFill>
                  <a:prstClr val="white"/>
                </a:solidFill>
                <a:latin typeface="Century Gothic" panose="020B0502020202020204" pitchFamily="34" charset="0"/>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1" name="Picture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2059" y="2250602"/>
            <a:ext cx="625954" cy="599376"/>
          </a:xfrm>
          <a:prstGeom prst="rect">
            <a:avLst/>
          </a:prstGeom>
        </p:spPr>
      </p:pic>
      <p:pic>
        <p:nvPicPr>
          <p:cNvPr id="72" name="Picture 7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5360" y="3019862"/>
            <a:ext cx="437720" cy="601792"/>
          </a:xfrm>
          <a:prstGeom prst="rect">
            <a:avLst/>
          </a:prstGeom>
        </p:spPr>
      </p:pic>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92965" y="2351359"/>
            <a:ext cx="634608" cy="484240"/>
          </a:xfrm>
          <a:prstGeom prst="rect">
            <a:avLst/>
          </a:prstGeom>
        </p:spPr>
      </p:pic>
      <p:pic>
        <p:nvPicPr>
          <p:cNvPr id="75" name="Picture 7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88552" y="3002518"/>
            <a:ext cx="804141" cy="636728"/>
          </a:xfrm>
          <a:prstGeom prst="rect">
            <a:avLst/>
          </a:prstGeom>
        </p:spPr>
      </p:pic>
      <p:pic>
        <p:nvPicPr>
          <p:cNvPr id="78" name="Picture 2" descr="Shopping cart Stock photography Shopping bag - shopping png download - 1000*1000 - Free Transparent Shopping Cart png Download.">
            <a:extLst>
              <a:ext uri="{FF2B5EF4-FFF2-40B4-BE49-F238E27FC236}">
                <a16:creationId xmlns:a16="http://schemas.microsoft.com/office/drawing/2014/main" id="{5A892146-BC0F-4056-AEEE-66BC2CFBD02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2059" y="390765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31579" y="3806165"/>
            <a:ext cx="757380" cy="72036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EAED8E6-2697-43CE-B5E9-86F95A25DD14}"/>
              </a:ext>
            </a:extLst>
          </p:cNvPr>
          <p:cNvSpPr txBox="1"/>
          <p:nvPr/>
        </p:nvSpPr>
        <p:spPr>
          <a:xfrm>
            <a:off x="3004185" y="2331869"/>
            <a:ext cx="2704637"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srgbClr val="002060"/>
                </a:solidFill>
                <a:effectLst/>
                <a:uLnTx/>
                <a:uFillTx/>
                <a:latin typeface="+mj-lt"/>
                <a:ea typeface="+mn-ea"/>
                <a:cs typeface="+mn-cs"/>
              </a:rPr>
              <a:t>Il fait beau.</a:t>
            </a:r>
          </a:p>
        </p:txBody>
      </p:sp>
      <p:sp>
        <p:nvSpPr>
          <p:cNvPr id="35" name="TextBox 34">
            <a:extLst>
              <a:ext uri="{FF2B5EF4-FFF2-40B4-BE49-F238E27FC236}">
                <a16:creationId xmlns:a16="http://schemas.microsoft.com/office/drawing/2014/main" id="{545946A8-150B-4ECA-8AA4-791A4DFE1240}"/>
              </a:ext>
            </a:extLst>
          </p:cNvPr>
          <p:cNvSpPr txBox="1"/>
          <p:nvPr/>
        </p:nvSpPr>
        <p:spPr>
          <a:xfrm>
            <a:off x="3004185" y="3130485"/>
            <a:ext cx="300599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srgbClr val="002060"/>
                </a:solidFill>
                <a:effectLst/>
                <a:uLnTx/>
                <a:uFillTx/>
                <a:latin typeface="+mj-lt"/>
                <a:ea typeface="+mn-ea"/>
                <a:cs typeface="+mn-cs"/>
              </a:rPr>
              <a:t>Il fait une promenade.</a:t>
            </a:r>
          </a:p>
        </p:txBody>
      </p:sp>
      <p:sp>
        <p:nvSpPr>
          <p:cNvPr id="58" name="TextBox 57">
            <a:extLst>
              <a:ext uri="{FF2B5EF4-FFF2-40B4-BE49-F238E27FC236}">
                <a16:creationId xmlns:a16="http://schemas.microsoft.com/office/drawing/2014/main" id="{C546116B-CA3B-4E38-B8D9-4016C9143F04}"/>
              </a:ext>
            </a:extLst>
          </p:cNvPr>
          <p:cNvSpPr txBox="1"/>
          <p:nvPr/>
        </p:nvSpPr>
        <p:spPr>
          <a:xfrm>
            <a:off x="2938168" y="4045744"/>
            <a:ext cx="300599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fr-FR" sz="2000" dirty="0">
                <a:solidFill>
                  <a:srgbClr val="002060"/>
                </a:solidFill>
                <a:latin typeface="+mj-lt"/>
              </a:rPr>
              <a:t>Je fais les magasins.</a:t>
            </a:r>
            <a:endParaRPr kumimoji="0" lang="fr-FR" sz="2000" b="0" i="0" u="none" strike="noStrike" kern="1200" cap="none" spc="0" normalizeH="0" baseline="0" noProof="0" dirty="0">
              <a:ln>
                <a:noFill/>
              </a:ln>
              <a:solidFill>
                <a:srgbClr val="002060"/>
              </a:solidFill>
              <a:effectLst/>
              <a:uLnTx/>
              <a:uFillTx/>
              <a:latin typeface="+mj-lt"/>
              <a:ea typeface="+mn-ea"/>
              <a:cs typeface="+mn-cs"/>
            </a:endParaRPr>
          </a:p>
        </p:txBody>
      </p:sp>
      <p:sp>
        <p:nvSpPr>
          <p:cNvPr id="60" name="TextBox 59">
            <a:extLst>
              <a:ext uri="{FF2B5EF4-FFF2-40B4-BE49-F238E27FC236}">
                <a16:creationId xmlns:a16="http://schemas.microsoft.com/office/drawing/2014/main" id="{E0C19701-57A5-4214-BD23-2F48CC514C8E}"/>
              </a:ext>
            </a:extLst>
          </p:cNvPr>
          <p:cNvSpPr txBox="1"/>
          <p:nvPr/>
        </p:nvSpPr>
        <p:spPr>
          <a:xfrm>
            <a:off x="8472774" y="2331869"/>
            <a:ext cx="300599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srgbClr val="002060"/>
                </a:solidFill>
                <a:effectLst/>
                <a:uLnTx/>
                <a:uFillTx/>
                <a:latin typeface="+mj-lt"/>
                <a:ea typeface="+mn-ea"/>
                <a:cs typeface="+mn-cs"/>
              </a:rPr>
              <a:t>Il fait mauvais.</a:t>
            </a:r>
          </a:p>
        </p:txBody>
      </p:sp>
      <p:sp>
        <p:nvSpPr>
          <p:cNvPr id="61" name="TextBox 60">
            <a:extLst>
              <a:ext uri="{FF2B5EF4-FFF2-40B4-BE49-F238E27FC236}">
                <a16:creationId xmlns:a16="http://schemas.microsoft.com/office/drawing/2014/main" id="{06D3EDF8-D549-4082-989B-2ABDEAD52616}"/>
              </a:ext>
            </a:extLst>
          </p:cNvPr>
          <p:cNvSpPr txBox="1"/>
          <p:nvPr/>
        </p:nvSpPr>
        <p:spPr>
          <a:xfrm>
            <a:off x="8386639" y="3161320"/>
            <a:ext cx="300599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fr-FR" sz="2000" dirty="0">
                <a:solidFill>
                  <a:srgbClr val="002060"/>
                </a:solidFill>
                <a:latin typeface="+mj-lt"/>
              </a:rPr>
              <a:t>Je fais un voyage.</a:t>
            </a:r>
            <a:endParaRPr kumimoji="0" lang="fr-FR" sz="2000" b="0" i="0" u="none" strike="noStrike" kern="1200" cap="none" spc="0" normalizeH="0" baseline="0" noProof="0" dirty="0">
              <a:ln>
                <a:noFill/>
              </a:ln>
              <a:solidFill>
                <a:srgbClr val="002060"/>
              </a:solidFill>
              <a:effectLst/>
              <a:uLnTx/>
              <a:uFillTx/>
              <a:latin typeface="+mj-lt"/>
              <a:ea typeface="+mn-ea"/>
              <a:cs typeface="+mn-cs"/>
            </a:endParaRPr>
          </a:p>
        </p:txBody>
      </p:sp>
      <p:sp>
        <p:nvSpPr>
          <p:cNvPr id="63" name="TextBox 62">
            <a:extLst>
              <a:ext uri="{FF2B5EF4-FFF2-40B4-BE49-F238E27FC236}">
                <a16:creationId xmlns:a16="http://schemas.microsoft.com/office/drawing/2014/main" id="{97D3A271-CD93-4F9C-95D9-A6B32FD6FCC6}"/>
              </a:ext>
            </a:extLst>
          </p:cNvPr>
          <p:cNvSpPr txBox="1"/>
          <p:nvPr/>
        </p:nvSpPr>
        <p:spPr>
          <a:xfrm>
            <a:off x="8422208" y="4039096"/>
            <a:ext cx="3005998"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fr-FR" sz="2000" b="0" i="0" u="none" strike="noStrike" kern="1200" cap="none" spc="0" normalizeH="0" baseline="0" noProof="0" dirty="0">
                <a:ln>
                  <a:noFill/>
                </a:ln>
                <a:solidFill>
                  <a:srgbClr val="002060"/>
                </a:solidFill>
                <a:effectLst/>
                <a:uLnTx/>
                <a:uFillTx/>
                <a:latin typeface="+mj-lt"/>
                <a:ea typeface="+mn-ea"/>
                <a:cs typeface="+mn-cs"/>
              </a:rPr>
              <a:t>Elle fait le ménage.</a:t>
            </a:r>
          </a:p>
        </p:txBody>
      </p:sp>
    </p:spTree>
    <p:extLst>
      <p:ext uri="{BB962C8B-B14F-4D97-AF65-F5344CB8AC3E}">
        <p14:creationId xmlns:p14="http://schemas.microsoft.com/office/powerpoint/2010/main" val="20291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500"/>
                                        <p:tgtEl>
                                          <p:spTgt spid="5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P spid="41" grpId="0" animBg="1"/>
      <p:bldP spid="42" grpId="0" animBg="1"/>
      <p:bldP spid="44" grpId="0" animBg="1"/>
      <p:bldP spid="34" grpId="0"/>
      <p:bldP spid="35" grpId="0"/>
      <p:bldP spid="58" grpId="0"/>
      <p:bldP spid="60" grpId="0"/>
      <p:bldP spid="61" grpId="0"/>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7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1.2</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18</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Emma Marsden / Ciarán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05.08.23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en-GB" sz="2400" i="1" dirty="0">
                <a:solidFill>
                  <a:prstClr val="white"/>
                </a:solidFill>
              </a:rPr>
              <a:t>Faire </a:t>
            </a:r>
            <a:r>
              <a:rPr lang="en-GB" sz="2400" dirty="0">
                <a:solidFill>
                  <a:prstClr val="white"/>
                </a:solidFill>
              </a:rPr>
              <a:t>with equivalents in English other than 'do/make’</a:t>
            </a:r>
          </a:p>
          <a:p>
            <a:pPr algn="l"/>
            <a:r>
              <a:rPr lang="en-GB" sz="2400" dirty="0">
                <a:solidFill>
                  <a:prstClr val="white"/>
                </a:solidFill>
              </a:rPr>
              <a:t>SSC [ç/c]</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383857" y="1458449"/>
            <a:ext cx="8892757" cy="1461384"/>
          </a:xfrm>
        </p:spPr>
        <p:txBody>
          <a:bodyPr>
            <a:normAutofit/>
          </a:bodyPr>
          <a:lstStyle/>
          <a:p>
            <a:r>
              <a:rPr lang="en-GB" sz="4000" dirty="0"/>
              <a:t>Activities on trips</a:t>
            </a:r>
          </a:p>
          <a:p>
            <a:r>
              <a:rPr lang="en-GB" sz="2800" dirty="0"/>
              <a:t>Saying what people do</a:t>
            </a:r>
          </a:p>
          <a:p>
            <a:endParaRPr lang="en-GB" sz="2800" dirty="0"/>
          </a:p>
        </p:txBody>
      </p:sp>
      <p:pic>
        <p:nvPicPr>
          <p:cNvPr id="6" name="Picture 5">
            <a:extLst>
              <a:ext uri="{FF2B5EF4-FFF2-40B4-BE49-F238E27FC236}">
                <a16:creationId xmlns:a16="http://schemas.microsoft.com/office/drawing/2014/main" id="{B55CA9BE-5339-4F9C-9EAD-19B0563F80F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37969" y="2720398"/>
            <a:ext cx="3612445" cy="3714596"/>
          </a:xfrm>
          <a:prstGeom prst="rect">
            <a:avLst/>
          </a:prstGeom>
        </p:spPr>
      </p:pic>
    </p:spTree>
    <p:extLst>
      <p:ext uri="{BB962C8B-B14F-4D97-AF65-F5344CB8AC3E}">
        <p14:creationId xmlns:p14="http://schemas.microsoft.com/office/powerpoint/2010/main" val="1692862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102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0FCE4E-9C2F-1B4B-BD5C-C5021A24A5DB}"/>
              </a:ext>
            </a:extLst>
          </p:cNvPr>
          <p:cNvSpPr>
            <a:spLocks noGrp="1"/>
          </p:cNvSpPr>
          <p:nvPr>
            <p:ph type="title"/>
          </p:nvPr>
        </p:nvSpPr>
        <p:spPr>
          <a:xfrm>
            <a:off x="0" y="-307934"/>
            <a:ext cx="5443538" cy="3422609"/>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sp>
        <p:nvSpPr>
          <p:cNvPr id="2" name="TextBox 1"/>
          <p:cNvSpPr txBox="1"/>
          <p:nvPr/>
        </p:nvSpPr>
        <p:spPr>
          <a:xfrm>
            <a:off x="4645572" y="2145179"/>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9721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947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254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32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ç ic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7" name="ç garç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8" name="ç ciném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ç décid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828BC75-82D1-4140-9A8D-0C411E81704E}"/>
              </a:ext>
            </a:extLst>
          </p:cNvPr>
          <p:cNvSpPr>
            <a:spLocks noGrp="1"/>
          </p:cNvSpPr>
          <p:nvPr>
            <p:ph type="title"/>
          </p:nvPr>
        </p:nvSpPr>
        <p:spPr>
          <a:xfrm>
            <a:off x="100289" y="-545628"/>
            <a:ext cx="4385986" cy="3274542"/>
          </a:xfrm>
        </p:spPr>
        <p:txBody>
          <a:bodyPr>
            <a:normAutofit fontScale="90000"/>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2459504"/>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49509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4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49600" cy="736727"/>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6"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45</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0" name="TextBox 19">
            <a:hlinkClick r:id="" action="ppaction://noaction">
              <a:snd r:embed="rId6" name="façon.wav"/>
            </a:hlinkClick>
          </p:cNvPr>
          <p:cNvSpPr txBox="1"/>
          <p:nvPr/>
        </p:nvSpPr>
        <p:spPr>
          <a:xfrm>
            <a:off x="484735" y="3691125"/>
            <a:ext cx="3007386" cy="707886"/>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cs typeface="Calibri" panose="020F0502020204030204" pitchFamily="34" charset="0"/>
              </a:rPr>
              <a:t>fa</a:t>
            </a:r>
            <a:r>
              <a:rPr lang="en-GB" sz="4000" dirty="0" err="1">
                <a:solidFill>
                  <a:srgbClr val="FA6500"/>
                </a:solidFill>
                <a:latin typeface="Century Gothic" panose="020B0502020202020204" pitchFamily="34" charset="0"/>
                <a:cs typeface="Calibri" panose="020F0502020204030204" pitchFamily="34" charset="0"/>
              </a:rPr>
              <a:t>ç</a:t>
            </a:r>
            <a:r>
              <a:rPr lang="en-GB" sz="4000" dirty="0" err="1">
                <a:solidFill>
                  <a:srgbClr val="115076"/>
                </a:solidFill>
                <a:latin typeface="Century Gothic" panose="020B0502020202020204" pitchFamily="34" charset="0"/>
                <a:cs typeface="Calibri" panose="020F0502020204030204" pitchFamily="34" charset="0"/>
              </a:rPr>
              <a:t>on</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7" name="décevoir.wav"/>
            </a:hlinkClick>
          </p:cNvPr>
          <p:cNvSpPr txBox="1"/>
          <p:nvPr/>
        </p:nvSpPr>
        <p:spPr>
          <a:xfrm>
            <a:off x="2019730" y="992910"/>
            <a:ext cx="4548319"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dé</a:t>
            </a:r>
            <a:r>
              <a:rPr lang="en-GB" sz="4000" dirty="0" err="1">
                <a:solidFill>
                  <a:srgbClr val="FA6500"/>
                </a:solidFill>
                <a:latin typeface="Century Gothic" panose="020B0502020202020204" pitchFamily="34" charset="0"/>
                <a:cs typeface="Calibri" panose="020F0502020204030204" pitchFamily="34" charset="0"/>
              </a:rPr>
              <a:t>ç</a:t>
            </a:r>
            <a:r>
              <a:rPr lang="en-GB" sz="4000" dirty="0" err="1">
                <a:solidFill>
                  <a:schemeClr val="accent1">
                    <a:lumMod val="50000"/>
                  </a:schemeClr>
                </a:solidFill>
                <a:latin typeface="Century Gothic" panose="020B0502020202020204" pitchFamily="34" charset="0"/>
                <a:cs typeface="Calibri" panose="020F0502020204030204" pitchFamily="34" charset="0"/>
              </a:rPr>
              <a:t>evoir</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2" name="TextBox 21">
            <a:hlinkClick r:id="" action="ppaction://noaction">
              <a:snd r:embed="rId8" name="cependant.wav"/>
            </a:hlinkClick>
          </p:cNvPr>
          <p:cNvSpPr txBox="1"/>
          <p:nvPr/>
        </p:nvSpPr>
        <p:spPr>
          <a:xfrm>
            <a:off x="93486" y="2325272"/>
            <a:ext cx="5449840" cy="707886"/>
          </a:xfrm>
          <a:prstGeom prst="rect">
            <a:avLst/>
          </a:prstGeom>
          <a:noFill/>
        </p:spPr>
        <p:txBody>
          <a:bodyPr wrap="square" rtlCol="0">
            <a:spAutoFit/>
          </a:bodyPr>
          <a:lstStyle/>
          <a:p>
            <a:pPr algn="ct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rgbClr val="115076"/>
                </a:solidFill>
                <a:latin typeface="Century Gothic" panose="020B0502020202020204" pitchFamily="34" charset="0"/>
                <a:cs typeface="Calibri" panose="020F0502020204030204" pitchFamily="34" charset="0"/>
              </a:rPr>
              <a:t>ependant</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3" name="TextBox 22">
            <a:hlinkClick r:id="" action="ppaction://noaction">
              <a:snd r:embed="rId9" name="insouciant.wav"/>
            </a:hlinkClick>
          </p:cNvPr>
          <p:cNvSpPr txBox="1"/>
          <p:nvPr/>
        </p:nvSpPr>
        <p:spPr>
          <a:xfrm>
            <a:off x="4363407" y="5460070"/>
            <a:ext cx="4877546" cy="707886"/>
          </a:xfrm>
          <a:prstGeom prst="rect">
            <a:avLst/>
          </a:prstGeom>
          <a:noFill/>
        </p:spPr>
        <p:txBody>
          <a:bodyPr wrap="square" rtlCol="0">
            <a:spAutoFit/>
          </a:bodyPr>
          <a:lstStyle/>
          <a:p>
            <a:pPr algn="ctr"/>
            <a:r>
              <a:rPr lang="en-GB" sz="4000" dirty="0">
                <a:solidFill>
                  <a:srgbClr val="115076"/>
                </a:solidFill>
                <a:latin typeface="Century Gothic" panose="020B0502020202020204" pitchFamily="34" charset="0"/>
                <a:cs typeface="Calibri" panose="020F0502020204030204" pitchFamily="34" charset="0"/>
              </a:rPr>
              <a:t>insou</a:t>
            </a:r>
            <a:r>
              <a:rPr lang="en-GB" sz="4000" dirty="0">
                <a:solidFill>
                  <a:srgbClr val="FA6500"/>
                </a:solidFill>
                <a:latin typeface="Century Gothic" panose="020B0502020202020204" pitchFamily="34" charset="0"/>
                <a:cs typeface="Calibri" panose="020F0502020204030204" pitchFamily="34" charset="0"/>
              </a:rPr>
              <a:t>c</a:t>
            </a:r>
            <a:r>
              <a:rPr lang="en-GB" sz="4000" dirty="0">
                <a:solidFill>
                  <a:srgbClr val="115076"/>
                </a:solidFill>
                <a:latin typeface="Century Gothic" panose="020B0502020202020204" pitchFamily="34" charset="0"/>
                <a:cs typeface="Calibri" panose="020F0502020204030204" pitchFamily="34" charset="0"/>
              </a:rPr>
              <a:t>iant</a:t>
            </a:r>
          </a:p>
        </p:txBody>
      </p:sp>
      <p:sp>
        <p:nvSpPr>
          <p:cNvPr id="24" name="TextBox 23">
            <a:hlinkClick r:id="" action="ppaction://noaction">
              <a:snd r:embed="rId10" name="ancien.wav"/>
            </a:hlinkClick>
          </p:cNvPr>
          <p:cNvSpPr txBox="1"/>
          <p:nvPr/>
        </p:nvSpPr>
        <p:spPr>
          <a:xfrm>
            <a:off x="6346647" y="2770933"/>
            <a:ext cx="3431958"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an</a:t>
            </a:r>
            <a:r>
              <a:rPr lang="en-GB" sz="4000" dirty="0" err="1">
                <a:solidFill>
                  <a:srgbClr val="FF66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ien</a:t>
            </a:r>
            <a:endParaRPr lang="en-GB" sz="4000" b="1" dirty="0">
              <a:solidFill>
                <a:srgbClr val="7030A0"/>
              </a:solidFill>
              <a:latin typeface="Century Gothic" panose="020B0502020202020204" pitchFamily="34" charset="0"/>
              <a:cs typeface="Calibri" panose="020F0502020204030204" pitchFamily="34" charset="0"/>
            </a:endParaRPr>
          </a:p>
        </p:txBody>
      </p:sp>
      <p:sp>
        <p:nvSpPr>
          <p:cNvPr id="25" name="TextBox 24">
            <a:hlinkClick r:id="" action="ppaction://noaction">
              <a:snd r:embed="rId11" name="ici.wav"/>
            </a:hlinkClick>
            <a:extLst>
              <a:ext uri="{FF2B5EF4-FFF2-40B4-BE49-F238E27FC236}">
                <a16:creationId xmlns:a16="http://schemas.microsoft.com/office/drawing/2014/main" id="{91748251-12C0-4539-9667-C56F7B3ED949}"/>
              </a:ext>
            </a:extLst>
          </p:cNvPr>
          <p:cNvSpPr txBox="1"/>
          <p:nvPr/>
        </p:nvSpPr>
        <p:spPr>
          <a:xfrm>
            <a:off x="2790196" y="3928322"/>
            <a:ext cx="3007386"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i</a:t>
            </a: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6" name="TextBox 25">
            <a:hlinkClick r:id="" action="ppaction://noaction">
              <a:snd r:embed="rId12" name="commerçant.wav"/>
            </a:hlinkClick>
            <a:extLst>
              <a:ext uri="{FF2B5EF4-FFF2-40B4-BE49-F238E27FC236}">
                <a16:creationId xmlns:a16="http://schemas.microsoft.com/office/drawing/2014/main" id="{2C0F56B2-0106-41CB-83BE-C24E56C0E727}"/>
              </a:ext>
            </a:extLst>
          </p:cNvPr>
          <p:cNvSpPr txBox="1"/>
          <p:nvPr/>
        </p:nvSpPr>
        <p:spPr>
          <a:xfrm>
            <a:off x="3970221" y="4165519"/>
            <a:ext cx="6408196" cy="707886"/>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cs typeface="Calibri" panose="020F0502020204030204" pitchFamily="34" charset="0"/>
              </a:rPr>
              <a:t>commer</a:t>
            </a:r>
            <a:r>
              <a:rPr lang="en-GB" sz="4000" dirty="0" err="1">
                <a:solidFill>
                  <a:srgbClr val="FF6600"/>
                </a:solidFill>
                <a:latin typeface="Century Gothic" panose="020B0502020202020204" pitchFamily="34" charset="0"/>
                <a:cs typeface="Calibri" panose="020F0502020204030204" pitchFamily="34" charset="0"/>
              </a:rPr>
              <a:t>ç</a:t>
            </a:r>
            <a:r>
              <a:rPr lang="en-GB" sz="4000" dirty="0" err="1">
                <a:solidFill>
                  <a:srgbClr val="115076"/>
                </a:solidFill>
                <a:latin typeface="Century Gothic" panose="020B0502020202020204" pitchFamily="34" charset="0"/>
                <a:cs typeface="Calibri" panose="020F0502020204030204" pitchFamily="34" charset="0"/>
              </a:rPr>
              <a:t>ant</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7" name="TextBox 26">
            <a:hlinkClick r:id="" action="ppaction://noaction">
              <a:snd r:embed="rId13" name="special.wav"/>
            </a:hlinkClick>
            <a:extLst>
              <a:ext uri="{FF2B5EF4-FFF2-40B4-BE49-F238E27FC236}">
                <a16:creationId xmlns:a16="http://schemas.microsoft.com/office/drawing/2014/main" id="{54D73A0F-409F-400C-98A5-8A5D8EE95C02}"/>
              </a:ext>
            </a:extLst>
          </p:cNvPr>
          <p:cNvSpPr txBox="1"/>
          <p:nvPr/>
        </p:nvSpPr>
        <p:spPr>
          <a:xfrm>
            <a:off x="-72696" y="5347798"/>
            <a:ext cx="4194625"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spé</a:t>
            </a: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ial</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14" name="ceci.wav"/>
            </a:hlinkClick>
            <a:extLst>
              <a:ext uri="{FF2B5EF4-FFF2-40B4-BE49-F238E27FC236}">
                <a16:creationId xmlns:a16="http://schemas.microsoft.com/office/drawing/2014/main" id="{3BCFE931-74DA-4EBC-886C-A889FE347CDF}"/>
              </a:ext>
            </a:extLst>
          </p:cNvPr>
          <p:cNvSpPr txBox="1"/>
          <p:nvPr/>
        </p:nvSpPr>
        <p:spPr>
          <a:xfrm>
            <a:off x="7270923" y="930686"/>
            <a:ext cx="3007386" cy="707886"/>
          </a:xfrm>
          <a:prstGeom prst="rect">
            <a:avLst/>
          </a:prstGeom>
          <a:noFill/>
        </p:spPr>
        <p:txBody>
          <a:bodyPr wrap="square" rtlCol="0">
            <a:spAutoFit/>
          </a:bodyPr>
          <a:lstStyle/>
          <a:p>
            <a:pPr algn="ct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e</a:t>
            </a: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3" name="TextBox 2">
            <a:hlinkClick r:id="" action="ppaction://noaction">
              <a:snd r:embed="rId15" name="cinq.wav"/>
            </a:hlinkClick>
            <a:extLst>
              <a:ext uri="{FF2B5EF4-FFF2-40B4-BE49-F238E27FC236}">
                <a16:creationId xmlns:a16="http://schemas.microsoft.com/office/drawing/2014/main" id="{AF2F01CC-08B0-4620-AC0D-4A6406B40862}"/>
              </a:ext>
            </a:extLst>
          </p:cNvPr>
          <p:cNvSpPr txBox="1"/>
          <p:nvPr/>
        </p:nvSpPr>
        <p:spPr>
          <a:xfrm>
            <a:off x="5202395" y="1883321"/>
            <a:ext cx="3007386" cy="707886"/>
          </a:xfrm>
          <a:prstGeom prst="rect">
            <a:avLst/>
          </a:prstGeom>
          <a:noFill/>
        </p:spPr>
        <p:txBody>
          <a:bodyPr wrap="square" rtlCol="0">
            <a:spAutoFit/>
          </a:bodyPr>
          <a:lstStyle/>
          <a:p>
            <a:pPr algn="ctr"/>
            <a:r>
              <a:rPr lang="en-GB" sz="4000" dirty="0">
                <a:solidFill>
                  <a:srgbClr val="FA6500"/>
                </a:solidFill>
                <a:latin typeface="Century Gothic" panose="020B0502020202020204" pitchFamily="34" charset="0"/>
                <a:cs typeface="Calibri" panose="020F0502020204030204" pitchFamily="34" charset="0"/>
              </a:rPr>
              <a:t>c</a:t>
            </a:r>
            <a:r>
              <a:rPr lang="en-GB" sz="4000" dirty="0">
                <a:solidFill>
                  <a:schemeClr val="accent1">
                    <a:lumMod val="50000"/>
                  </a:schemeClr>
                </a:solidFill>
                <a:latin typeface="Century Gothic" panose="020B0502020202020204" pitchFamily="34" charset="0"/>
                <a:cs typeface="Calibri" panose="020F0502020204030204" pitchFamily="34" charset="0"/>
              </a:rPr>
              <a:t>inq</a:t>
            </a:r>
            <a:endParaRPr lang="en-GB" sz="4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024856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1"/>
                                        </p:tgtEl>
                                      </p:cBhvr>
                                    </p:animEffect>
                                    <p:set>
                                      <p:cBhvr>
                                        <p:cTn id="7" dur="1" fill="hold">
                                          <p:stCondLst>
                                            <p:cond delay="4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49600" cy="736727"/>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6"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30</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0" name="TextBox 19">
            <a:hlinkClick r:id="" action="ppaction://noaction">
              <a:snd r:embed="rId6" name="façon.wav"/>
            </a:hlinkClick>
          </p:cNvPr>
          <p:cNvSpPr txBox="1"/>
          <p:nvPr/>
        </p:nvSpPr>
        <p:spPr>
          <a:xfrm>
            <a:off x="484735" y="3691125"/>
            <a:ext cx="3007386" cy="707886"/>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cs typeface="Calibri" panose="020F0502020204030204" pitchFamily="34" charset="0"/>
              </a:rPr>
              <a:t>fa</a:t>
            </a:r>
            <a:r>
              <a:rPr lang="en-GB" sz="4000" dirty="0" err="1">
                <a:solidFill>
                  <a:srgbClr val="FA6500"/>
                </a:solidFill>
                <a:latin typeface="Century Gothic" panose="020B0502020202020204" pitchFamily="34" charset="0"/>
                <a:cs typeface="Calibri" panose="020F0502020204030204" pitchFamily="34" charset="0"/>
              </a:rPr>
              <a:t>ç</a:t>
            </a:r>
            <a:r>
              <a:rPr lang="en-GB" sz="4000" dirty="0" err="1">
                <a:solidFill>
                  <a:srgbClr val="115076"/>
                </a:solidFill>
                <a:latin typeface="Century Gothic" panose="020B0502020202020204" pitchFamily="34" charset="0"/>
                <a:cs typeface="Calibri" panose="020F0502020204030204" pitchFamily="34" charset="0"/>
              </a:rPr>
              <a:t>on</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7" name="décevoir.wav"/>
            </a:hlinkClick>
          </p:cNvPr>
          <p:cNvSpPr txBox="1"/>
          <p:nvPr/>
        </p:nvSpPr>
        <p:spPr>
          <a:xfrm>
            <a:off x="2019730" y="992910"/>
            <a:ext cx="4548319"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dé</a:t>
            </a:r>
            <a:r>
              <a:rPr lang="en-GB" sz="4000" dirty="0" err="1">
                <a:solidFill>
                  <a:srgbClr val="FA6500"/>
                </a:solidFill>
                <a:latin typeface="Century Gothic" panose="020B0502020202020204" pitchFamily="34" charset="0"/>
                <a:cs typeface="Calibri" panose="020F0502020204030204" pitchFamily="34" charset="0"/>
              </a:rPr>
              <a:t>ç</a:t>
            </a:r>
            <a:r>
              <a:rPr lang="en-GB" sz="4000" dirty="0" err="1">
                <a:solidFill>
                  <a:schemeClr val="accent1">
                    <a:lumMod val="50000"/>
                  </a:schemeClr>
                </a:solidFill>
                <a:latin typeface="Century Gothic" panose="020B0502020202020204" pitchFamily="34" charset="0"/>
                <a:cs typeface="Calibri" panose="020F0502020204030204" pitchFamily="34" charset="0"/>
              </a:rPr>
              <a:t>evoir</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2" name="TextBox 21">
            <a:hlinkClick r:id="" action="ppaction://noaction">
              <a:snd r:embed="rId8" name="cependant.wav"/>
            </a:hlinkClick>
          </p:cNvPr>
          <p:cNvSpPr txBox="1"/>
          <p:nvPr/>
        </p:nvSpPr>
        <p:spPr>
          <a:xfrm>
            <a:off x="93486" y="2325272"/>
            <a:ext cx="5449840" cy="707886"/>
          </a:xfrm>
          <a:prstGeom prst="rect">
            <a:avLst/>
          </a:prstGeom>
          <a:noFill/>
        </p:spPr>
        <p:txBody>
          <a:bodyPr wrap="square" rtlCol="0">
            <a:spAutoFit/>
          </a:bodyPr>
          <a:lstStyle/>
          <a:p>
            <a:pPr algn="ct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rgbClr val="115076"/>
                </a:solidFill>
                <a:latin typeface="Century Gothic" panose="020B0502020202020204" pitchFamily="34" charset="0"/>
                <a:cs typeface="Calibri" panose="020F0502020204030204" pitchFamily="34" charset="0"/>
              </a:rPr>
              <a:t>ependant</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3" name="TextBox 22">
            <a:hlinkClick r:id="" action="ppaction://noaction">
              <a:snd r:embed="rId9" name="insouciant.wav"/>
            </a:hlinkClick>
          </p:cNvPr>
          <p:cNvSpPr txBox="1"/>
          <p:nvPr/>
        </p:nvSpPr>
        <p:spPr>
          <a:xfrm>
            <a:off x="4363407" y="5460070"/>
            <a:ext cx="4877546" cy="707886"/>
          </a:xfrm>
          <a:prstGeom prst="rect">
            <a:avLst/>
          </a:prstGeom>
          <a:noFill/>
        </p:spPr>
        <p:txBody>
          <a:bodyPr wrap="square" rtlCol="0">
            <a:spAutoFit/>
          </a:bodyPr>
          <a:lstStyle/>
          <a:p>
            <a:pPr algn="ctr"/>
            <a:r>
              <a:rPr lang="en-GB" sz="4000" dirty="0">
                <a:solidFill>
                  <a:srgbClr val="115076"/>
                </a:solidFill>
                <a:latin typeface="Century Gothic" panose="020B0502020202020204" pitchFamily="34" charset="0"/>
                <a:cs typeface="Calibri" panose="020F0502020204030204" pitchFamily="34" charset="0"/>
              </a:rPr>
              <a:t>insou</a:t>
            </a:r>
            <a:r>
              <a:rPr lang="en-GB" sz="4000" dirty="0">
                <a:solidFill>
                  <a:srgbClr val="FA6500"/>
                </a:solidFill>
                <a:latin typeface="Century Gothic" panose="020B0502020202020204" pitchFamily="34" charset="0"/>
                <a:cs typeface="Calibri" panose="020F0502020204030204" pitchFamily="34" charset="0"/>
              </a:rPr>
              <a:t>c</a:t>
            </a:r>
            <a:r>
              <a:rPr lang="en-GB" sz="4000" dirty="0">
                <a:solidFill>
                  <a:srgbClr val="115076"/>
                </a:solidFill>
                <a:latin typeface="Century Gothic" panose="020B0502020202020204" pitchFamily="34" charset="0"/>
                <a:cs typeface="Calibri" panose="020F0502020204030204" pitchFamily="34" charset="0"/>
              </a:rPr>
              <a:t>iant</a:t>
            </a:r>
          </a:p>
        </p:txBody>
      </p:sp>
      <p:sp>
        <p:nvSpPr>
          <p:cNvPr id="24" name="TextBox 23">
            <a:hlinkClick r:id="" action="ppaction://noaction">
              <a:snd r:embed="rId10" name="ancien.wav"/>
            </a:hlinkClick>
          </p:cNvPr>
          <p:cNvSpPr txBox="1"/>
          <p:nvPr/>
        </p:nvSpPr>
        <p:spPr>
          <a:xfrm>
            <a:off x="6346647" y="2770933"/>
            <a:ext cx="3431958"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an</a:t>
            </a:r>
            <a:r>
              <a:rPr lang="en-GB" sz="4000" dirty="0" err="1">
                <a:solidFill>
                  <a:srgbClr val="FF66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ien</a:t>
            </a:r>
            <a:endParaRPr lang="en-GB" sz="4000" b="1" dirty="0">
              <a:solidFill>
                <a:srgbClr val="7030A0"/>
              </a:solidFill>
              <a:latin typeface="Century Gothic" panose="020B0502020202020204" pitchFamily="34" charset="0"/>
              <a:cs typeface="Calibri" panose="020F0502020204030204" pitchFamily="34" charset="0"/>
            </a:endParaRPr>
          </a:p>
        </p:txBody>
      </p:sp>
      <p:sp>
        <p:nvSpPr>
          <p:cNvPr id="25" name="TextBox 24">
            <a:hlinkClick r:id="" action="ppaction://noaction">
              <a:snd r:embed="rId11" name="ici.wav"/>
            </a:hlinkClick>
            <a:extLst>
              <a:ext uri="{FF2B5EF4-FFF2-40B4-BE49-F238E27FC236}">
                <a16:creationId xmlns:a16="http://schemas.microsoft.com/office/drawing/2014/main" id="{91748251-12C0-4539-9667-C56F7B3ED949}"/>
              </a:ext>
            </a:extLst>
          </p:cNvPr>
          <p:cNvSpPr txBox="1"/>
          <p:nvPr/>
        </p:nvSpPr>
        <p:spPr>
          <a:xfrm>
            <a:off x="2790196" y="3928322"/>
            <a:ext cx="3007386"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i</a:t>
            </a: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6" name="TextBox 25">
            <a:hlinkClick r:id="" action="ppaction://noaction">
              <a:snd r:embed="rId12" name="commerçant.wav"/>
            </a:hlinkClick>
            <a:extLst>
              <a:ext uri="{FF2B5EF4-FFF2-40B4-BE49-F238E27FC236}">
                <a16:creationId xmlns:a16="http://schemas.microsoft.com/office/drawing/2014/main" id="{2C0F56B2-0106-41CB-83BE-C24E56C0E727}"/>
              </a:ext>
            </a:extLst>
          </p:cNvPr>
          <p:cNvSpPr txBox="1"/>
          <p:nvPr/>
        </p:nvSpPr>
        <p:spPr>
          <a:xfrm>
            <a:off x="3970221" y="4165519"/>
            <a:ext cx="6408196" cy="707886"/>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cs typeface="Calibri" panose="020F0502020204030204" pitchFamily="34" charset="0"/>
              </a:rPr>
              <a:t>commer</a:t>
            </a:r>
            <a:r>
              <a:rPr lang="en-GB" sz="4000" dirty="0" err="1">
                <a:solidFill>
                  <a:srgbClr val="FF6600"/>
                </a:solidFill>
                <a:latin typeface="Century Gothic" panose="020B0502020202020204" pitchFamily="34" charset="0"/>
                <a:cs typeface="Calibri" panose="020F0502020204030204" pitchFamily="34" charset="0"/>
              </a:rPr>
              <a:t>ç</a:t>
            </a:r>
            <a:r>
              <a:rPr lang="en-GB" sz="4000" dirty="0" err="1">
                <a:solidFill>
                  <a:srgbClr val="115076"/>
                </a:solidFill>
                <a:latin typeface="Century Gothic" panose="020B0502020202020204" pitchFamily="34" charset="0"/>
                <a:cs typeface="Calibri" panose="020F0502020204030204" pitchFamily="34" charset="0"/>
              </a:rPr>
              <a:t>ant</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7" name="TextBox 26">
            <a:hlinkClick r:id="" action="ppaction://noaction">
              <a:snd r:embed="rId13" name="special.wav"/>
            </a:hlinkClick>
            <a:extLst>
              <a:ext uri="{FF2B5EF4-FFF2-40B4-BE49-F238E27FC236}">
                <a16:creationId xmlns:a16="http://schemas.microsoft.com/office/drawing/2014/main" id="{54D73A0F-409F-400C-98A5-8A5D8EE95C02}"/>
              </a:ext>
            </a:extLst>
          </p:cNvPr>
          <p:cNvSpPr txBox="1"/>
          <p:nvPr/>
        </p:nvSpPr>
        <p:spPr>
          <a:xfrm>
            <a:off x="-72696" y="5347798"/>
            <a:ext cx="4194625"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spé</a:t>
            </a: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ial</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14" name="ceci.wav"/>
            </a:hlinkClick>
            <a:extLst>
              <a:ext uri="{FF2B5EF4-FFF2-40B4-BE49-F238E27FC236}">
                <a16:creationId xmlns:a16="http://schemas.microsoft.com/office/drawing/2014/main" id="{3BCFE931-74DA-4EBC-886C-A889FE347CDF}"/>
              </a:ext>
            </a:extLst>
          </p:cNvPr>
          <p:cNvSpPr txBox="1"/>
          <p:nvPr/>
        </p:nvSpPr>
        <p:spPr>
          <a:xfrm>
            <a:off x="7270923" y="930686"/>
            <a:ext cx="3007386" cy="707886"/>
          </a:xfrm>
          <a:prstGeom prst="rect">
            <a:avLst/>
          </a:prstGeom>
          <a:noFill/>
        </p:spPr>
        <p:txBody>
          <a:bodyPr wrap="square" rtlCol="0">
            <a:spAutoFit/>
          </a:bodyPr>
          <a:lstStyle/>
          <a:p>
            <a:pPr algn="ct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e</a:t>
            </a: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3" name="TextBox 2">
            <a:hlinkClick r:id="" action="ppaction://noaction">
              <a:snd r:embed="rId15" name="cinq.wav"/>
            </a:hlinkClick>
            <a:extLst>
              <a:ext uri="{FF2B5EF4-FFF2-40B4-BE49-F238E27FC236}">
                <a16:creationId xmlns:a16="http://schemas.microsoft.com/office/drawing/2014/main" id="{AF2F01CC-08B0-4620-AC0D-4A6406B40862}"/>
              </a:ext>
            </a:extLst>
          </p:cNvPr>
          <p:cNvSpPr txBox="1"/>
          <p:nvPr/>
        </p:nvSpPr>
        <p:spPr>
          <a:xfrm>
            <a:off x="5202395" y="1883321"/>
            <a:ext cx="3007386" cy="707886"/>
          </a:xfrm>
          <a:prstGeom prst="rect">
            <a:avLst/>
          </a:prstGeom>
          <a:noFill/>
        </p:spPr>
        <p:txBody>
          <a:bodyPr wrap="square" rtlCol="0">
            <a:spAutoFit/>
          </a:bodyPr>
          <a:lstStyle/>
          <a:p>
            <a:pPr algn="ctr"/>
            <a:r>
              <a:rPr lang="en-GB" sz="4000" dirty="0">
                <a:solidFill>
                  <a:srgbClr val="FA6500"/>
                </a:solidFill>
                <a:latin typeface="Century Gothic" panose="020B0502020202020204" pitchFamily="34" charset="0"/>
                <a:cs typeface="Calibri" panose="020F0502020204030204" pitchFamily="34" charset="0"/>
              </a:rPr>
              <a:t>c</a:t>
            </a:r>
            <a:r>
              <a:rPr lang="en-GB" sz="4000" dirty="0">
                <a:solidFill>
                  <a:schemeClr val="accent1">
                    <a:lumMod val="50000"/>
                  </a:schemeClr>
                </a:solidFill>
                <a:latin typeface="Century Gothic" panose="020B0502020202020204" pitchFamily="34" charset="0"/>
                <a:cs typeface="Calibri" panose="020F0502020204030204" pitchFamily="34" charset="0"/>
              </a:rPr>
              <a:t>inq</a:t>
            </a:r>
            <a:endParaRPr lang="en-GB" sz="4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490163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1"/>
                                        </p:tgtEl>
                                      </p:cBhvr>
                                    </p:animEffect>
                                    <p:set>
                                      <p:cBhvr>
                                        <p:cTn id="7" dur="1" fill="hold">
                                          <p:stCondLst>
                                            <p:cond delay="29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149600" cy="736727"/>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6" name="Picture 7"/>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15</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20" name="TextBox 19">
            <a:hlinkClick r:id="" action="ppaction://noaction">
              <a:snd r:embed="rId6" name="façon.wav"/>
            </a:hlinkClick>
          </p:cNvPr>
          <p:cNvSpPr txBox="1"/>
          <p:nvPr/>
        </p:nvSpPr>
        <p:spPr>
          <a:xfrm>
            <a:off x="484735" y="3691125"/>
            <a:ext cx="3007386" cy="707886"/>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cs typeface="Calibri" panose="020F0502020204030204" pitchFamily="34" charset="0"/>
              </a:rPr>
              <a:t>fa</a:t>
            </a:r>
            <a:r>
              <a:rPr lang="en-GB" sz="4000" dirty="0" err="1">
                <a:solidFill>
                  <a:srgbClr val="FA6500"/>
                </a:solidFill>
                <a:latin typeface="Century Gothic" panose="020B0502020202020204" pitchFamily="34" charset="0"/>
                <a:cs typeface="Calibri" panose="020F0502020204030204" pitchFamily="34" charset="0"/>
              </a:rPr>
              <a:t>ç</a:t>
            </a:r>
            <a:r>
              <a:rPr lang="en-GB" sz="4000" dirty="0" err="1">
                <a:solidFill>
                  <a:srgbClr val="115076"/>
                </a:solidFill>
                <a:latin typeface="Century Gothic" panose="020B0502020202020204" pitchFamily="34" charset="0"/>
                <a:cs typeface="Calibri" panose="020F0502020204030204" pitchFamily="34" charset="0"/>
              </a:rPr>
              <a:t>on</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1" name="TextBox 20">
            <a:hlinkClick r:id="" action="ppaction://noaction">
              <a:snd r:embed="rId7" name="décevoir.wav"/>
            </a:hlinkClick>
          </p:cNvPr>
          <p:cNvSpPr txBox="1"/>
          <p:nvPr/>
        </p:nvSpPr>
        <p:spPr>
          <a:xfrm>
            <a:off x="2019730" y="992910"/>
            <a:ext cx="4548319"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dé</a:t>
            </a:r>
            <a:r>
              <a:rPr lang="en-GB" sz="4000" dirty="0" err="1">
                <a:solidFill>
                  <a:srgbClr val="FA6500"/>
                </a:solidFill>
                <a:latin typeface="Century Gothic" panose="020B0502020202020204" pitchFamily="34" charset="0"/>
                <a:cs typeface="Calibri" panose="020F0502020204030204" pitchFamily="34" charset="0"/>
              </a:rPr>
              <a:t>ç</a:t>
            </a:r>
            <a:r>
              <a:rPr lang="en-GB" sz="4000" dirty="0" err="1">
                <a:solidFill>
                  <a:schemeClr val="accent1">
                    <a:lumMod val="50000"/>
                  </a:schemeClr>
                </a:solidFill>
                <a:latin typeface="Century Gothic" panose="020B0502020202020204" pitchFamily="34" charset="0"/>
                <a:cs typeface="Calibri" panose="020F0502020204030204" pitchFamily="34" charset="0"/>
              </a:rPr>
              <a:t>evoir</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2" name="TextBox 21">
            <a:hlinkClick r:id="" action="ppaction://noaction">
              <a:snd r:embed="rId8" name="cependant.wav"/>
            </a:hlinkClick>
          </p:cNvPr>
          <p:cNvSpPr txBox="1"/>
          <p:nvPr/>
        </p:nvSpPr>
        <p:spPr>
          <a:xfrm>
            <a:off x="93486" y="2325272"/>
            <a:ext cx="5449840" cy="707886"/>
          </a:xfrm>
          <a:prstGeom prst="rect">
            <a:avLst/>
          </a:prstGeom>
          <a:noFill/>
        </p:spPr>
        <p:txBody>
          <a:bodyPr wrap="square" rtlCol="0">
            <a:spAutoFit/>
          </a:bodyPr>
          <a:lstStyle/>
          <a:p>
            <a:pPr algn="ct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rgbClr val="115076"/>
                </a:solidFill>
                <a:latin typeface="Century Gothic" panose="020B0502020202020204" pitchFamily="34" charset="0"/>
                <a:cs typeface="Calibri" panose="020F0502020204030204" pitchFamily="34" charset="0"/>
              </a:rPr>
              <a:t>ependant</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3" name="TextBox 22">
            <a:hlinkClick r:id="" action="ppaction://noaction">
              <a:snd r:embed="rId9" name="insouciant.wav"/>
            </a:hlinkClick>
          </p:cNvPr>
          <p:cNvSpPr txBox="1"/>
          <p:nvPr/>
        </p:nvSpPr>
        <p:spPr>
          <a:xfrm>
            <a:off x="4363407" y="5460070"/>
            <a:ext cx="4877546" cy="707886"/>
          </a:xfrm>
          <a:prstGeom prst="rect">
            <a:avLst/>
          </a:prstGeom>
          <a:noFill/>
        </p:spPr>
        <p:txBody>
          <a:bodyPr wrap="square" rtlCol="0">
            <a:spAutoFit/>
          </a:bodyPr>
          <a:lstStyle/>
          <a:p>
            <a:pPr algn="ctr"/>
            <a:r>
              <a:rPr lang="en-GB" sz="4000" dirty="0">
                <a:solidFill>
                  <a:srgbClr val="115076"/>
                </a:solidFill>
                <a:latin typeface="Century Gothic" panose="020B0502020202020204" pitchFamily="34" charset="0"/>
                <a:cs typeface="Calibri" panose="020F0502020204030204" pitchFamily="34" charset="0"/>
              </a:rPr>
              <a:t>insou</a:t>
            </a:r>
            <a:r>
              <a:rPr lang="en-GB" sz="4000" dirty="0">
                <a:solidFill>
                  <a:srgbClr val="FA6500"/>
                </a:solidFill>
                <a:latin typeface="Century Gothic" panose="020B0502020202020204" pitchFamily="34" charset="0"/>
                <a:cs typeface="Calibri" panose="020F0502020204030204" pitchFamily="34" charset="0"/>
              </a:rPr>
              <a:t>c</a:t>
            </a:r>
            <a:r>
              <a:rPr lang="en-GB" sz="4000" dirty="0">
                <a:solidFill>
                  <a:srgbClr val="115076"/>
                </a:solidFill>
                <a:latin typeface="Century Gothic" panose="020B0502020202020204" pitchFamily="34" charset="0"/>
                <a:cs typeface="Calibri" panose="020F0502020204030204" pitchFamily="34" charset="0"/>
              </a:rPr>
              <a:t>iant</a:t>
            </a:r>
          </a:p>
        </p:txBody>
      </p:sp>
      <p:sp>
        <p:nvSpPr>
          <p:cNvPr id="24" name="TextBox 23">
            <a:hlinkClick r:id="" action="ppaction://noaction">
              <a:snd r:embed="rId10" name="ancien.wav"/>
            </a:hlinkClick>
          </p:cNvPr>
          <p:cNvSpPr txBox="1"/>
          <p:nvPr/>
        </p:nvSpPr>
        <p:spPr>
          <a:xfrm>
            <a:off x="6346647" y="2770933"/>
            <a:ext cx="3431958"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an</a:t>
            </a:r>
            <a:r>
              <a:rPr lang="en-GB" sz="4000" dirty="0" err="1">
                <a:solidFill>
                  <a:srgbClr val="FF66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ien</a:t>
            </a:r>
            <a:endParaRPr lang="en-GB" sz="4000" b="1" dirty="0">
              <a:solidFill>
                <a:srgbClr val="7030A0"/>
              </a:solidFill>
              <a:latin typeface="Century Gothic" panose="020B0502020202020204" pitchFamily="34" charset="0"/>
              <a:cs typeface="Calibri" panose="020F0502020204030204" pitchFamily="34" charset="0"/>
            </a:endParaRPr>
          </a:p>
        </p:txBody>
      </p:sp>
      <p:sp>
        <p:nvSpPr>
          <p:cNvPr id="25" name="TextBox 24">
            <a:hlinkClick r:id="" action="ppaction://noaction">
              <a:snd r:embed="rId11" name="ici.wav"/>
            </a:hlinkClick>
            <a:extLst>
              <a:ext uri="{FF2B5EF4-FFF2-40B4-BE49-F238E27FC236}">
                <a16:creationId xmlns:a16="http://schemas.microsoft.com/office/drawing/2014/main" id="{91748251-12C0-4539-9667-C56F7B3ED949}"/>
              </a:ext>
            </a:extLst>
          </p:cNvPr>
          <p:cNvSpPr txBox="1"/>
          <p:nvPr/>
        </p:nvSpPr>
        <p:spPr>
          <a:xfrm>
            <a:off x="2790196" y="3928322"/>
            <a:ext cx="3007386"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i</a:t>
            </a: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6" name="TextBox 25">
            <a:hlinkClick r:id="" action="ppaction://noaction">
              <a:snd r:embed="rId12" name="commerçant.wav"/>
            </a:hlinkClick>
            <a:extLst>
              <a:ext uri="{FF2B5EF4-FFF2-40B4-BE49-F238E27FC236}">
                <a16:creationId xmlns:a16="http://schemas.microsoft.com/office/drawing/2014/main" id="{2C0F56B2-0106-41CB-83BE-C24E56C0E727}"/>
              </a:ext>
            </a:extLst>
          </p:cNvPr>
          <p:cNvSpPr txBox="1"/>
          <p:nvPr/>
        </p:nvSpPr>
        <p:spPr>
          <a:xfrm>
            <a:off x="3970221" y="4165519"/>
            <a:ext cx="6408196" cy="707886"/>
          </a:xfrm>
          <a:prstGeom prst="rect">
            <a:avLst/>
          </a:prstGeom>
          <a:noFill/>
        </p:spPr>
        <p:txBody>
          <a:bodyPr wrap="square" rtlCol="0">
            <a:spAutoFit/>
          </a:bodyPr>
          <a:lstStyle/>
          <a:p>
            <a:pPr algn="ctr"/>
            <a:r>
              <a:rPr lang="en-GB" sz="4000" dirty="0" err="1">
                <a:solidFill>
                  <a:srgbClr val="115076"/>
                </a:solidFill>
                <a:latin typeface="Century Gothic" panose="020B0502020202020204" pitchFamily="34" charset="0"/>
                <a:cs typeface="Calibri" panose="020F0502020204030204" pitchFamily="34" charset="0"/>
              </a:rPr>
              <a:t>commer</a:t>
            </a:r>
            <a:r>
              <a:rPr lang="en-GB" sz="4000" dirty="0" err="1">
                <a:solidFill>
                  <a:srgbClr val="FF6600"/>
                </a:solidFill>
                <a:latin typeface="Century Gothic" panose="020B0502020202020204" pitchFamily="34" charset="0"/>
                <a:cs typeface="Calibri" panose="020F0502020204030204" pitchFamily="34" charset="0"/>
              </a:rPr>
              <a:t>ç</a:t>
            </a:r>
            <a:r>
              <a:rPr lang="en-GB" sz="4000" dirty="0" err="1">
                <a:solidFill>
                  <a:srgbClr val="115076"/>
                </a:solidFill>
                <a:latin typeface="Century Gothic" panose="020B0502020202020204" pitchFamily="34" charset="0"/>
                <a:cs typeface="Calibri" panose="020F0502020204030204" pitchFamily="34" charset="0"/>
              </a:rPr>
              <a:t>ant</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7" name="TextBox 26">
            <a:hlinkClick r:id="" action="ppaction://noaction">
              <a:snd r:embed="rId13" name="special.wav"/>
            </a:hlinkClick>
            <a:extLst>
              <a:ext uri="{FF2B5EF4-FFF2-40B4-BE49-F238E27FC236}">
                <a16:creationId xmlns:a16="http://schemas.microsoft.com/office/drawing/2014/main" id="{54D73A0F-409F-400C-98A5-8A5D8EE95C02}"/>
              </a:ext>
            </a:extLst>
          </p:cNvPr>
          <p:cNvSpPr txBox="1"/>
          <p:nvPr/>
        </p:nvSpPr>
        <p:spPr>
          <a:xfrm>
            <a:off x="-72696" y="5347798"/>
            <a:ext cx="4194625" cy="707886"/>
          </a:xfrm>
          <a:prstGeom prst="rect">
            <a:avLst/>
          </a:prstGeom>
          <a:noFill/>
        </p:spPr>
        <p:txBody>
          <a:bodyPr wrap="square" rtlCol="0">
            <a:spAutoFit/>
          </a:bodyPr>
          <a:lstStyle/>
          <a:p>
            <a:pPr algn="ctr"/>
            <a:r>
              <a:rPr lang="en-GB" sz="4000" dirty="0" err="1">
                <a:solidFill>
                  <a:schemeClr val="accent1">
                    <a:lumMod val="50000"/>
                  </a:schemeClr>
                </a:solidFill>
                <a:latin typeface="Century Gothic" panose="020B0502020202020204" pitchFamily="34" charset="0"/>
                <a:cs typeface="Calibri" panose="020F0502020204030204" pitchFamily="34" charset="0"/>
              </a:rPr>
              <a:t>spé</a:t>
            </a: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ial</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14" name="ceci.wav"/>
            </a:hlinkClick>
            <a:extLst>
              <a:ext uri="{FF2B5EF4-FFF2-40B4-BE49-F238E27FC236}">
                <a16:creationId xmlns:a16="http://schemas.microsoft.com/office/drawing/2014/main" id="{3BCFE931-74DA-4EBC-886C-A889FE347CDF}"/>
              </a:ext>
            </a:extLst>
          </p:cNvPr>
          <p:cNvSpPr txBox="1"/>
          <p:nvPr/>
        </p:nvSpPr>
        <p:spPr>
          <a:xfrm>
            <a:off x="7270923" y="930686"/>
            <a:ext cx="3007386" cy="707886"/>
          </a:xfrm>
          <a:prstGeom prst="rect">
            <a:avLst/>
          </a:prstGeom>
          <a:noFill/>
        </p:spPr>
        <p:txBody>
          <a:bodyPr wrap="square" rtlCol="0">
            <a:spAutoFit/>
          </a:bodyPr>
          <a:lstStyle/>
          <a:p>
            <a:pPr algn="ct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e</a:t>
            </a:r>
            <a:r>
              <a:rPr lang="en-GB" sz="4000" dirty="0" err="1">
                <a:solidFill>
                  <a:srgbClr val="FA6500"/>
                </a:solidFill>
                <a:latin typeface="Century Gothic" panose="020B0502020202020204" pitchFamily="34" charset="0"/>
                <a:cs typeface="Calibri" panose="020F0502020204030204" pitchFamily="34" charset="0"/>
              </a:rPr>
              <a:t>c</a:t>
            </a:r>
            <a:r>
              <a:rPr lang="en-GB" sz="4000" dirty="0" err="1">
                <a:solidFill>
                  <a:schemeClr val="accent1">
                    <a:lumMod val="50000"/>
                  </a:schemeClr>
                </a:solidFill>
                <a:latin typeface="Century Gothic" panose="020B0502020202020204" pitchFamily="34" charset="0"/>
                <a:cs typeface="Calibri" panose="020F0502020204030204" pitchFamily="34" charset="0"/>
              </a:rPr>
              <a:t>i</a:t>
            </a:r>
            <a:endParaRPr lang="en-GB" sz="4000" dirty="0">
              <a:solidFill>
                <a:srgbClr val="115076"/>
              </a:solidFill>
              <a:latin typeface="Century Gothic" panose="020B0502020202020204" pitchFamily="34" charset="0"/>
              <a:cs typeface="Calibri" panose="020F0502020204030204" pitchFamily="34" charset="0"/>
            </a:endParaRPr>
          </a:p>
        </p:txBody>
      </p:sp>
      <p:sp>
        <p:nvSpPr>
          <p:cNvPr id="3" name="TextBox 2">
            <a:hlinkClick r:id="" action="ppaction://noaction">
              <a:snd r:embed="rId15" name="cinq.wav"/>
            </a:hlinkClick>
            <a:extLst>
              <a:ext uri="{FF2B5EF4-FFF2-40B4-BE49-F238E27FC236}">
                <a16:creationId xmlns:a16="http://schemas.microsoft.com/office/drawing/2014/main" id="{AF2F01CC-08B0-4620-AC0D-4A6406B40862}"/>
              </a:ext>
            </a:extLst>
          </p:cNvPr>
          <p:cNvSpPr txBox="1"/>
          <p:nvPr/>
        </p:nvSpPr>
        <p:spPr>
          <a:xfrm>
            <a:off x="5202395" y="1883321"/>
            <a:ext cx="3007386" cy="707886"/>
          </a:xfrm>
          <a:prstGeom prst="rect">
            <a:avLst/>
          </a:prstGeom>
          <a:noFill/>
        </p:spPr>
        <p:txBody>
          <a:bodyPr wrap="square" rtlCol="0">
            <a:spAutoFit/>
          </a:bodyPr>
          <a:lstStyle/>
          <a:p>
            <a:pPr algn="ctr"/>
            <a:r>
              <a:rPr lang="en-GB" sz="4000" dirty="0">
                <a:solidFill>
                  <a:srgbClr val="FA6500"/>
                </a:solidFill>
                <a:latin typeface="Century Gothic" panose="020B0502020202020204" pitchFamily="34" charset="0"/>
                <a:cs typeface="Calibri" panose="020F0502020204030204" pitchFamily="34" charset="0"/>
              </a:rPr>
              <a:t>c</a:t>
            </a:r>
            <a:r>
              <a:rPr lang="en-GB" sz="4000" dirty="0">
                <a:solidFill>
                  <a:schemeClr val="accent1">
                    <a:lumMod val="50000"/>
                  </a:schemeClr>
                </a:solidFill>
                <a:latin typeface="Century Gothic" panose="020B0502020202020204" pitchFamily="34" charset="0"/>
                <a:cs typeface="Calibri" panose="020F0502020204030204" pitchFamily="34" charset="0"/>
              </a:rPr>
              <a:t>inq</a:t>
            </a:r>
            <a:endParaRPr lang="en-GB" sz="4000" dirty="0">
              <a:solidFill>
                <a:srgbClr val="115076"/>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44697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11"/>
                                        </p:tgtEl>
                                      </p:cBhvr>
                                    </p:animEffect>
                                    <p:set>
                                      <p:cBhvr>
                                        <p:cTn id="7"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942703" cy="734710"/>
          </a:xfrm>
        </p:spPr>
        <p:txBody>
          <a:bodyPr>
            <a:normAutofit/>
          </a:bodyPr>
          <a:lstStyle/>
          <a:p>
            <a:r>
              <a:rPr lang="en-GB" sz="3600" b="1" dirty="0">
                <a:solidFill>
                  <a:schemeClr val="bg1"/>
                </a:solidFill>
              </a:rPr>
              <a:t>La </a:t>
            </a:r>
            <a:r>
              <a:rPr lang="en-GB" sz="3600" b="1" dirty="0" err="1">
                <a:solidFill>
                  <a:schemeClr val="bg1"/>
                </a:solidFill>
              </a:rPr>
              <a:t>personne</a:t>
            </a:r>
            <a:r>
              <a:rPr lang="en-GB" sz="3600" b="1" dirty="0">
                <a:solidFill>
                  <a:schemeClr val="bg1"/>
                </a:solidFill>
              </a:rPr>
              <a:t> </a:t>
            </a:r>
            <a:r>
              <a:rPr lang="en-GB" sz="3600" b="1" dirty="0" err="1">
                <a:solidFill>
                  <a:schemeClr val="bg1"/>
                </a:solidFill>
              </a:rPr>
              <a:t>est</a:t>
            </a:r>
            <a:r>
              <a:rPr lang="en-GB" sz="3600" b="1" dirty="0">
                <a:solidFill>
                  <a:schemeClr val="bg1"/>
                </a:solidFill>
              </a:rPr>
              <a:t> …</a:t>
            </a:r>
          </a:p>
        </p:txBody>
      </p:sp>
      <p:sp>
        <p:nvSpPr>
          <p:cNvPr id="11" name="Speech Bubble: Rectangle with Corners Rounded 10">
            <a:extLst>
              <a:ext uri="{FF2B5EF4-FFF2-40B4-BE49-F238E27FC236}">
                <a16:creationId xmlns:a16="http://schemas.microsoft.com/office/drawing/2014/main" id="{A6DDF341-8032-4AF3-8620-F67A6C165423}"/>
              </a:ext>
            </a:extLst>
          </p:cNvPr>
          <p:cNvSpPr/>
          <p:nvPr/>
        </p:nvSpPr>
        <p:spPr>
          <a:xfrm>
            <a:off x="1581435" y="1403883"/>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kumimoji="0" lang="en-GB"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e</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3" name="Speech Bubble: Rectangle with Corners Rounded 12">
            <a:extLst>
              <a:ext uri="{FF2B5EF4-FFF2-40B4-BE49-F238E27FC236}">
                <a16:creationId xmlns:a16="http://schemas.microsoft.com/office/drawing/2014/main" id="{C5C247F9-ACCF-4D10-8015-3201B1FDB8D5}"/>
              </a:ext>
            </a:extLst>
          </p:cNvPr>
          <p:cNvSpPr/>
          <p:nvPr/>
        </p:nvSpPr>
        <p:spPr>
          <a:xfrm>
            <a:off x="1582517" y="2645199"/>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grand.</a:t>
            </a:r>
          </a:p>
        </p:txBody>
      </p:sp>
      <p:sp>
        <p:nvSpPr>
          <p:cNvPr id="17" name="Speech Bubble: Rectangle with Corners Rounded 16">
            <a:extLst>
              <a:ext uri="{FF2B5EF4-FFF2-40B4-BE49-F238E27FC236}">
                <a16:creationId xmlns:a16="http://schemas.microsoft.com/office/drawing/2014/main" id="{DA9CF97D-62BB-4FE0-B0D3-68AB015F122C}"/>
              </a:ext>
            </a:extLst>
          </p:cNvPr>
          <p:cNvSpPr/>
          <p:nvPr/>
        </p:nvSpPr>
        <p:spPr>
          <a:xfrm>
            <a:off x="1582517" y="3905824"/>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anglais</a:t>
            </a:r>
            <a:r>
              <a:rPr lang="en-GB" sz="2400" b="1" dirty="0">
                <a:solidFill>
                  <a:srgbClr val="FF6600"/>
                </a:solidFill>
                <a:latin typeface="Century Gothic" panose="020F0302020204030204"/>
              </a:rPr>
              <a:t>e</a:t>
            </a:r>
            <a:r>
              <a:rPr lang="en-GB" sz="2400" b="1" dirty="0">
                <a:solidFill>
                  <a:srgbClr val="5B9BD5">
                    <a:lumMod val="50000"/>
                  </a:srgbClr>
                </a:solidFill>
                <a:latin typeface="Century Gothic" panose="020F0302020204030204"/>
              </a:rPr>
              <a: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Speech Bubble: Rectangle with Corners Rounded 20">
            <a:extLst>
              <a:ext uri="{FF2B5EF4-FFF2-40B4-BE49-F238E27FC236}">
                <a16:creationId xmlns:a16="http://schemas.microsoft.com/office/drawing/2014/main" id="{06752775-F410-4EAD-B0E4-35AEE6626AC2}"/>
              </a:ext>
            </a:extLst>
          </p:cNvPr>
          <p:cNvSpPr/>
          <p:nvPr/>
        </p:nvSpPr>
        <p:spPr>
          <a:xfrm>
            <a:off x="1582517" y="5125201"/>
            <a:ext cx="3925782"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anglais</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3" name="Picture 22" descr="A close up of a toy&#10;&#10;Description automatically generated">
            <a:extLst>
              <a:ext uri="{FF2B5EF4-FFF2-40B4-BE49-F238E27FC236}">
                <a16:creationId xmlns:a16="http://schemas.microsoft.com/office/drawing/2014/main" id="{2A466DB3-2107-49D3-AF18-4E6CA54BA5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982" y="3591585"/>
            <a:ext cx="1183675" cy="1183675"/>
          </a:xfrm>
          <a:prstGeom prst="rect">
            <a:avLst/>
          </a:prstGeom>
        </p:spPr>
      </p:pic>
      <p:sp>
        <p:nvSpPr>
          <p:cNvPr id="27" name="Speech Bubble: Rectangle with Corners Rounded 26">
            <a:extLst>
              <a:ext uri="{FF2B5EF4-FFF2-40B4-BE49-F238E27FC236}">
                <a16:creationId xmlns:a16="http://schemas.microsoft.com/office/drawing/2014/main" id="{2803998C-96DF-4014-8675-5E7247733235}"/>
              </a:ext>
            </a:extLst>
          </p:cNvPr>
          <p:cNvSpPr/>
          <p:nvPr/>
        </p:nvSpPr>
        <p:spPr>
          <a:xfrm>
            <a:off x="7779859" y="1405205"/>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français</a:t>
            </a:r>
            <a:r>
              <a:rPr lang="en-GB" sz="2400" dirty="0">
                <a:solidFill>
                  <a:srgbClr val="5B9BD5">
                    <a:lumMod val="50000"/>
                  </a:srgbClr>
                </a:solidFill>
                <a:latin typeface="Century Gothic" panose="020F0302020204030204"/>
              </a:rPr>
              <a: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sp>
        <p:nvSpPr>
          <p:cNvPr id="29" name="Speech Bubble: Rectangle with Corners Rounded 28">
            <a:extLst>
              <a:ext uri="{FF2B5EF4-FFF2-40B4-BE49-F238E27FC236}">
                <a16:creationId xmlns:a16="http://schemas.microsoft.com/office/drawing/2014/main" id="{3CE00CFD-9AC9-490B-9225-477161F0356F}"/>
              </a:ext>
            </a:extLst>
          </p:cNvPr>
          <p:cNvSpPr/>
          <p:nvPr/>
        </p:nvSpPr>
        <p:spPr>
          <a:xfrm>
            <a:off x="7779859" y="2645200"/>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petit</a:t>
            </a:r>
            <a:r>
              <a:rPr lang="en-GB" sz="2400" dirty="0">
                <a:solidFill>
                  <a:srgbClr val="5B9BD5">
                    <a:lumMod val="50000"/>
                  </a:srgbClr>
                </a:solidFill>
                <a:latin typeface="Century Gothic" panose="020F0302020204030204"/>
              </a:rPr>
              <a: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A close up of a person&#10;&#10;Description automatically generated">
            <a:extLst>
              <a:ext uri="{FF2B5EF4-FFF2-40B4-BE49-F238E27FC236}">
                <a16:creationId xmlns:a16="http://schemas.microsoft.com/office/drawing/2014/main" id="{053D29D8-93A1-4F30-99F7-025DAC6B02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9058" y="4725190"/>
            <a:ext cx="1419625" cy="1419625"/>
          </a:xfrm>
          <a:prstGeom prst="rect">
            <a:avLst/>
          </a:prstGeom>
        </p:spPr>
      </p:pic>
      <p:sp>
        <p:nvSpPr>
          <p:cNvPr id="33" name="Speech Bubble: Rectangle with Corners Rounded 32">
            <a:extLst>
              <a:ext uri="{FF2B5EF4-FFF2-40B4-BE49-F238E27FC236}">
                <a16:creationId xmlns:a16="http://schemas.microsoft.com/office/drawing/2014/main" id="{59C1419B-DE30-432A-9FAB-085E438A50DA}"/>
              </a:ext>
            </a:extLst>
          </p:cNvPr>
          <p:cNvSpPr/>
          <p:nvPr/>
        </p:nvSpPr>
        <p:spPr>
          <a:xfrm>
            <a:off x="7780825" y="3885201"/>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grand</a:t>
            </a:r>
            <a:r>
              <a:rPr kumimoji="0" lang="en-GB" sz="2400" b="1" i="0" u="none" strike="noStrike" kern="1200" cap="none" spc="0" normalizeH="0" baseline="0" noProof="0" dirty="0" err="1">
                <a:ln>
                  <a:noFill/>
                </a:ln>
                <a:solidFill>
                  <a:srgbClr val="FF660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35" name="Picture 34" descr="A picture containing clock&#10;&#10;Description automatically generated">
            <a:extLst>
              <a:ext uri="{FF2B5EF4-FFF2-40B4-BE49-F238E27FC236}">
                <a16:creationId xmlns:a16="http://schemas.microsoft.com/office/drawing/2014/main" id="{FA1061F8-5692-4669-A3C2-A5AE98212B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5570" y="2167013"/>
            <a:ext cx="1419626" cy="1419626"/>
          </a:xfrm>
          <a:prstGeom prst="rect">
            <a:avLst/>
          </a:prstGeom>
        </p:spPr>
      </p:pic>
      <p:sp>
        <p:nvSpPr>
          <p:cNvPr id="37" name="Speech Bubble: Rectangle with Corners Rounded 36">
            <a:extLst>
              <a:ext uri="{FF2B5EF4-FFF2-40B4-BE49-F238E27FC236}">
                <a16:creationId xmlns:a16="http://schemas.microsoft.com/office/drawing/2014/main" id="{F87E145F-7570-459F-A522-DC69125990E9}"/>
              </a:ext>
            </a:extLst>
          </p:cNvPr>
          <p:cNvSpPr/>
          <p:nvPr/>
        </p:nvSpPr>
        <p:spPr>
          <a:xfrm>
            <a:off x="7779859" y="5125202"/>
            <a:ext cx="3926864" cy="1019613"/>
          </a:xfrm>
          <a:prstGeom prst="wedgeRoundRectCallout">
            <a:avLst>
              <a:gd name="adj1" fmla="val -57744"/>
              <a:gd name="adj2" fmla="val -18921"/>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 Je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suis</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petit</a:t>
            </a:r>
            <a:r>
              <a:rPr kumimoji="0" lang="en-GB" sz="2400" b="1" i="0" u="none" strike="noStrike" kern="1200" cap="none" spc="0" normalizeH="0" baseline="0" noProof="0" dirty="0">
                <a:ln>
                  <a:noFill/>
                </a:ln>
                <a:solidFill>
                  <a:srgbClr val="FF6600"/>
                </a:solidFill>
                <a:effectLst/>
                <a:uLnTx/>
                <a:uFillTx/>
                <a:latin typeface="Century Gothic" panose="020F0302020204030204"/>
                <a:ea typeface="+mn-ea"/>
                <a:cs typeface="+mn-cs"/>
              </a:rPr>
              <a:t>e</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6BF3D897-47DF-40E6-8BF2-D63B3F0502A9}"/>
              </a:ext>
            </a:extLst>
          </p:cNvPr>
          <p:cNvSpPr/>
          <p:nvPr/>
        </p:nvSpPr>
        <p:spPr>
          <a:xfrm>
            <a:off x="2966407" y="1620653"/>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[French]</a:t>
            </a:r>
          </a:p>
        </p:txBody>
      </p:sp>
      <p:pic>
        <p:nvPicPr>
          <p:cNvPr id="12" name="Picture 11" descr="A picture containing shirt&#10;&#10;Description automatically generated">
            <a:extLst>
              <a:ext uri="{FF2B5EF4-FFF2-40B4-BE49-F238E27FC236}">
                <a16:creationId xmlns:a16="http://schemas.microsoft.com/office/drawing/2014/main" id="{F3A45684-66F5-4F43-953F-6D18AEA99D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4249" y="1173957"/>
            <a:ext cx="1202267" cy="1202267"/>
          </a:xfrm>
          <a:prstGeom prst="rect">
            <a:avLst/>
          </a:prstGeom>
        </p:spPr>
      </p:pic>
      <p:sp>
        <p:nvSpPr>
          <p:cNvPr id="46" name="Rectangle 45">
            <a:extLst>
              <a:ext uri="{FF2B5EF4-FFF2-40B4-BE49-F238E27FC236}">
                <a16:creationId xmlns:a16="http://schemas.microsoft.com/office/drawing/2014/main" id="{94B7CC7B-63BA-4E03-9D09-32D25EBADE00}"/>
              </a:ext>
            </a:extLst>
          </p:cNvPr>
          <p:cNvSpPr/>
          <p:nvPr/>
        </p:nvSpPr>
        <p:spPr>
          <a:xfrm>
            <a:off x="2966407" y="2869821"/>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[tall]</a:t>
            </a:r>
          </a:p>
        </p:txBody>
      </p:sp>
      <p:sp>
        <p:nvSpPr>
          <p:cNvPr id="47" name="Rectangle 46">
            <a:extLst>
              <a:ext uri="{FF2B5EF4-FFF2-40B4-BE49-F238E27FC236}">
                <a16:creationId xmlns:a16="http://schemas.microsoft.com/office/drawing/2014/main" id="{9B219079-CDB6-498B-8947-01C6B0E00C44}"/>
              </a:ext>
            </a:extLst>
          </p:cNvPr>
          <p:cNvSpPr/>
          <p:nvPr/>
        </p:nvSpPr>
        <p:spPr>
          <a:xfrm>
            <a:off x="2966407" y="4118989"/>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[English]</a:t>
            </a:r>
          </a:p>
        </p:txBody>
      </p:sp>
      <p:sp>
        <p:nvSpPr>
          <p:cNvPr id="48" name="Rectangle 47">
            <a:extLst>
              <a:ext uri="{FF2B5EF4-FFF2-40B4-BE49-F238E27FC236}">
                <a16:creationId xmlns:a16="http://schemas.microsoft.com/office/drawing/2014/main" id="{0FF49856-8133-41EA-A5FD-917B27395215}"/>
              </a:ext>
            </a:extLst>
          </p:cNvPr>
          <p:cNvSpPr/>
          <p:nvPr/>
        </p:nvSpPr>
        <p:spPr>
          <a:xfrm>
            <a:off x="2966407" y="5368157"/>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[English]</a:t>
            </a:r>
          </a:p>
        </p:txBody>
      </p:sp>
      <p:sp>
        <p:nvSpPr>
          <p:cNvPr id="49" name="Rectangle 48">
            <a:extLst>
              <a:ext uri="{FF2B5EF4-FFF2-40B4-BE49-F238E27FC236}">
                <a16:creationId xmlns:a16="http://schemas.microsoft.com/office/drawing/2014/main" id="{45EBAB12-D267-4663-8F23-D24B35B4B745}"/>
              </a:ext>
            </a:extLst>
          </p:cNvPr>
          <p:cNvSpPr/>
          <p:nvPr/>
        </p:nvSpPr>
        <p:spPr>
          <a:xfrm>
            <a:off x="9225593" y="1620653"/>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[French]</a:t>
            </a:r>
          </a:p>
        </p:txBody>
      </p:sp>
      <p:sp>
        <p:nvSpPr>
          <p:cNvPr id="50" name="Rectangle 49">
            <a:extLst>
              <a:ext uri="{FF2B5EF4-FFF2-40B4-BE49-F238E27FC236}">
                <a16:creationId xmlns:a16="http://schemas.microsoft.com/office/drawing/2014/main" id="{4578F8CA-9AA1-4654-836E-D4A929FB5B75}"/>
              </a:ext>
            </a:extLst>
          </p:cNvPr>
          <p:cNvSpPr/>
          <p:nvPr/>
        </p:nvSpPr>
        <p:spPr>
          <a:xfrm>
            <a:off x="9225593" y="2869821"/>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[short]</a:t>
            </a:r>
          </a:p>
        </p:txBody>
      </p:sp>
      <p:sp>
        <p:nvSpPr>
          <p:cNvPr id="51" name="Rectangle 50">
            <a:extLst>
              <a:ext uri="{FF2B5EF4-FFF2-40B4-BE49-F238E27FC236}">
                <a16:creationId xmlns:a16="http://schemas.microsoft.com/office/drawing/2014/main" id="{C34319AB-9BA5-4F62-8CBD-B186A421B85F}"/>
              </a:ext>
            </a:extLst>
          </p:cNvPr>
          <p:cNvSpPr/>
          <p:nvPr/>
        </p:nvSpPr>
        <p:spPr>
          <a:xfrm>
            <a:off x="9225593" y="4118989"/>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[tall]</a:t>
            </a:r>
          </a:p>
        </p:txBody>
      </p:sp>
      <p:sp>
        <p:nvSpPr>
          <p:cNvPr id="52" name="Rectangle 51">
            <a:extLst>
              <a:ext uri="{FF2B5EF4-FFF2-40B4-BE49-F238E27FC236}">
                <a16:creationId xmlns:a16="http://schemas.microsoft.com/office/drawing/2014/main" id="{3112494D-3E34-46A4-9EA7-A0BEE3B96432}"/>
              </a:ext>
            </a:extLst>
          </p:cNvPr>
          <p:cNvSpPr/>
          <p:nvPr/>
        </p:nvSpPr>
        <p:spPr>
          <a:xfrm>
            <a:off x="9225593" y="5368157"/>
            <a:ext cx="1787746" cy="541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[short]</a:t>
            </a:r>
          </a:p>
        </p:txBody>
      </p:sp>
      <p:pic>
        <p:nvPicPr>
          <p:cNvPr id="14" name="Picture 2" descr="Clipart - Man Face Cartoon - Clip Art Library">
            <a:extLst>
              <a:ext uri="{FF2B5EF4-FFF2-40B4-BE49-F238E27FC236}">
                <a16:creationId xmlns:a16="http://schemas.microsoft.com/office/drawing/2014/main" id="{9845FD18-ED71-44AB-9007-C2531255759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995" y="5147081"/>
            <a:ext cx="1040092" cy="10400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ee Hair Girl Cliparts, Download Free Clip Art, Free Clip Art on ...">
            <a:extLst>
              <a:ext uri="{FF2B5EF4-FFF2-40B4-BE49-F238E27FC236}">
                <a16:creationId xmlns:a16="http://schemas.microsoft.com/office/drawing/2014/main" id="{E2E64063-ED88-493A-BA8F-4913FB265C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771" y="3903276"/>
            <a:ext cx="989026" cy="10196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erson wearing a suit and tie&#10;&#10;Description automatically generated">
            <a:extLst>
              <a:ext uri="{FF2B5EF4-FFF2-40B4-BE49-F238E27FC236}">
                <a16:creationId xmlns:a16="http://schemas.microsoft.com/office/drawing/2014/main" id="{CF3251F9-DA6E-40A6-90CA-CFB867EB15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833" y="2468670"/>
            <a:ext cx="1210415" cy="1210415"/>
          </a:xfrm>
          <a:prstGeom prst="rect">
            <a:avLst/>
          </a:prstGeom>
        </p:spPr>
      </p:pic>
      <p:pic>
        <p:nvPicPr>
          <p:cNvPr id="3" name="Picture 2" descr="A picture containing food, clock, light&#10;&#10;Description automatically generated">
            <a:extLst>
              <a:ext uri="{FF2B5EF4-FFF2-40B4-BE49-F238E27FC236}">
                <a16:creationId xmlns:a16="http://schemas.microsoft.com/office/drawing/2014/main" id="{1E770C99-8DBF-4346-A665-7B905BE547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833" y="1195970"/>
            <a:ext cx="1210415" cy="1210415"/>
          </a:xfrm>
          <a:prstGeom prst="rect">
            <a:avLst/>
          </a:prstGeom>
        </p:spPr>
      </p:pic>
      <p:sp>
        <p:nvSpPr>
          <p:cNvPr id="2" name="Rounded Rectangle 46">
            <a:extLst>
              <a:ext uri="{FF2B5EF4-FFF2-40B4-BE49-F238E27FC236}">
                <a16:creationId xmlns:a16="http://schemas.microsoft.com/office/drawing/2014/main" id="{A9367FB4-9EFD-4F84-A99E-BD112D475378}"/>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102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6" grpId="0" animBg="1"/>
      <p:bldP spid="47" grpId="0" animBg="1"/>
      <p:bldP spid="48" grpId="0" animBg="1"/>
      <p:bldP spid="49" grpId="0" animBg="1"/>
      <p:bldP spid="50" grpId="0" animBg="1"/>
      <p:bldP spid="51" grpId="0" animBg="1"/>
      <p:bldP spid="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807200" cy="647577"/>
          </a:xfrm>
        </p:spPr>
        <p:txBody>
          <a:bodyPr>
            <a:noAutofit/>
          </a:bodyPr>
          <a:lstStyle/>
          <a:p>
            <a:r>
              <a:rPr lang="en-GB" sz="2500" b="1" dirty="0">
                <a:solidFill>
                  <a:schemeClr val="bg1"/>
                </a:solidFill>
              </a:rPr>
              <a:t>Words with more than one meaning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72992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rPr>
              <a:t>Many words in English have more than one meaning. What does the word ‘pupil’ mean in these sentences? How do you</a:t>
            </a:r>
            <a:r>
              <a:rPr kumimoji="0" lang="en-US" sz="2600" b="0" i="0" u="none" strike="noStrike" kern="1200" cap="none" spc="0" normalizeH="0" noProof="0" dirty="0">
                <a:ln>
                  <a:noFill/>
                </a:ln>
                <a:solidFill>
                  <a:srgbClr val="4472C4">
                    <a:lumMod val="50000"/>
                  </a:srgbClr>
                </a:solidFill>
                <a:effectLst/>
                <a:uLnTx/>
                <a:uFillTx/>
                <a:latin typeface="Century Gothic" panose="020F0302020204030204"/>
              </a:rPr>
              <a:t> know?</a:t>
            </a: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rPr>
              <a:t>Your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rPr>
              <a:t>pupils</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rPr>
              <a:t> get bigger in the dark.		</a:t>
            </a:r>
            <a:r>
              <a:rPr lang="en-US" sz="2600" dirty="0">
                <a:solidFill>
                  <a:srgbClr val="4472C4">
                    <a:lumMod val="50000"/>
                  </a:srgbClr>
                </a:solidFill>
                <a:latin typeface="Century Gothic" panose="020F0302020204030204"/>
              </a:rPr>
              <a:t>The </a:t>
            </a:r>
            <a:r>
              <a:rPr lang="en-US" sz="2600" b="1" dirty="0">
                <a:solidFill>
                  <a:srgbClr val="4472C4">
                    <a:lumMod val="50000"/>
                  </a:srgbClr>
                </a:solidFill>
                <a:latin typeface="Century Gothic" panose="020F0302020204030204"/>
              </a:rPr>
              <a:t>pupils</a:t>
            </a:r>
            <a:r>
              <a:rPr lang="en-US" sz="2600" dirty="0">
                <a:solidFill>
                  <a:srgbClr val="4472C4">
                    <a:lumMod val="50000"/>
                  </a:srgbClr>
                </a:solidFill>
                <a:latin typeface="Century Gothic" panose="020F0302020204030204"/>
              </a:rPr>
              <a:t> are working hard.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rPr>
              <a:t>The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rPr>
              <a:t>other words in the sentence</a:t>
            </a:r>
            <a:r>
              <a:rPr kumimoji="0" lang="en-US" sz="2600" i="0" u="none" strike="noStrike" kern="1200" cap="none" spc="0" normalizeH="0" baseline="0" noProof="0" dirty="0">
                <a:ln>
                  <a:noFill/>
                </a:ln>
                <a:solidFill>
                  <a:srgbClr val="4472C4">
                    <a:lumMod val="50000"/>
                  </a:srgbClr>
                </a:solidFill>
                <a:effectLst/>
                <a:uLnTx/>
                <a:uFillTx/>
                <a:latin typeface="Century Gothic" panose="020F0302020204030204"/>
              </a:rPr>
              <a:t> tell you the meaning.</a:t>
            </a:r>
          </a:p>
        </p:txBody>
      </p:sp>
      <p:grpSp>
        <p:nvGrpSpPr>
          <p:cNvPr id="9" name="Group 8">
            <a:extLst>
              <a:ext uri="{FF2B5EF4-FFF2-40B4-BE49-F238E27FC236}">
                <a16:creationId xmlns:a16="http://schemas.microsoft.com/office/drawing/2014/main" id="{5915F60F-4CFF-4155-9349-CCB9B2DC8535}"/>
              </a:ext>
            </a:extLst>
          </p:cNvPr>
          <p:cNvGrpSpPr/>
          <p:nvPr/>
        </p:nvGrpSpPr>
        <p:grpSpPr>
          <a:xfrm>
            <a:off x="1122831" y="3570672"/>
            <a:ext cx="3594026" cy="952500"/>
            <a:chOff x="6096000" y="2095500"/>
            <a:chExt cx="3594026" cy="952500"/>
          </a:xfrm>
        </p:grpSpPr>
        <p:pic>
          <p:nvPicPr>
            <p:cNvPr id="3" name="Picture 2">
              <a:extLst>
                <a:ext uri="{FF2B5EF4-FFF2-40B4-BE49-F238E27FC236}">
                  <a16:creationId xmlns:a16="http://schemas.microsoft.com/office/drawing/2014/main" id="{578375F8-34FC-4492-A5DD-6F15358DE0DF}"/>
                </a:ext>
              </a:extLst>
            </p:cNvPr>
            <p:cNvPicPr>
              <a:picLocks noChangeAspect="1"/>
            </p:cNvPicPr>
            <p:nvPr/>
          </p:nvPicPr>
          <p:blipFill>
            <a:blip r:embed="rId3"/>
            <a:stretch>
              <a:fillRect/>
            </a:stretch>
          </p:blipFill>
          <p:spPr>
            <a:xfrm>
              <a:off x="6096000" y="2095500"/>
              <a:ext cx="3594026" cy="952500"/>
            </a:xfrm>
            <a:prstGeom prst="rect">
              <a:avLst/>
            </a:prstGeom>
          </p:spPr>
        </p:pic>
        <p:sp>
          <p:nvSpPr>
            <p:cNvPr id="5" name="Arrow: Left-Right 4">
              <a:extLst>
                <a:ext uri="{FF2B5EF4-FFF2-40B4-BE49-F238E27FC236}">
                  <a16:creationId xmlns:a16="http://schemas.microsoft.com/office/drawing/2014/main" id="{8C277B02-B509-4EC0-A2AE-B98A0AEDE127}"/>
                </a:ext>
              </a:extLst>
            </p:cNvPr>
            <p:cNvSpPr/>
            <p:nvPr/>
          </p:nvSpPr>
          <p:spPr>
            <a:xfrm>
              <a:off x="7086600" y="2571750"/>
              <a:ext cx="1695450" cy="1905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098" name="Picture 2" descr="School Teacher, Teacher, School, Student, Pupils">
            <a:extLst>
              <a:ext uri="{FF2B5EF4-FFF2-40B4-BE49-F238E27FC236}">
                <a16:creationId xmlns:a16="http://schemas.microsoft.com/office/drawing/2014/main" id="{5B17371A-45C1-4F63-9EC0-C670F6BE1C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2938" y="3542769"/>
            <a:ext cx="1835631" cy="1323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553200" cy="647577"/>
          </a:xfrm>
        </p:spPr>
        <p:txBody>
          <a:bodyPr>
            <a:noAutofit/>
          </a:bodyPr>
          <a:lstStyle/>
          <a:p>
            <a:r>
              <a:rPr lang="en-GB" sz="2500" b="1" dirty="0">
                <a:solidFill>
                  <a:schemeClr val="bg1"/>
                </a:solidFill>
              </a:rPr>
              <a:t>Words with more than one meaning</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201200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same thing</a:t>
            </a:r>
            <a:r>
              <a:rPr kumimoji="0" lang="en-US" sz="2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happens in French. </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does the word ‘</a:t>
            </a:r>
            <a:r>
              <a:rPr kumimoji="0" lang="en-US"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mean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L’acteur</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FF6600"/>
                </a:solidFill>
                <a:effectLst/>
                <a:uLnTx/>
                <a:uFillTx/>
                <a:latin typeface="Century Gothic" panose="020F0302020204030204"/>
                <a:ea typeface="+mn-ea"/>
                <a:cs typeface="+mn-cs"/>
              </a:rPr>
              <a:t>en</a:t>
            </a:r>
            <a:r>
              <a:rPr kumimoji="0" lang="en-US" sz="2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voyage </a:t>
            </a:r>
            <a:r>
              <a:rPr lang="en-US" sz="2600" b="1" dirty="0" err="1">
                <a:solidFill>
                  <a:srgbClr val="FF6600"/>
                </a:solidFill>
                <a:latin typeface="Century Gothic" panose="020F0302020204030204"/>
              </a:rPr>
              <a:t>en</a:t>
            </a:r>
            <a:r>
              <a:rPr lang="en-US" sz="2600" b="1" dirty="0">
                <a:solidFill>
                  <a:srgbClr val="4472C4">
                    <a:lumMod val="50000"/>
                  </a:srgbClr>
                </a:solidFill>
                <a:latin typeface="Century Gothic" panose="020F0302020204030204"/>
              </a:rPr>
              <a:t> voiture.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actor speaks </a:t>
            </a:r>
            <a:r>
              <a:rPr kumimoji="0" lang="en-US" sz="2600" b="1" i="0" u="none" strike="noStrike" kern="1200" cap="none" spc="0" normalizeH="0" noProof="0" dirty="0">
                <a:ln>
                  <a:noFill/>
                </a:ln>
                <a:solidFill>
                  <a:srgbClr val="FF6600"/>
                </a:solidFill>
                <a:effectLst/>
                <a:uLnTx/>
                <a:uFillTx/>
                <a:latin typeface="Century Gothic" panose="020F0302020204030204"/>
                <a:ea typeface="+mn-ea"/>
                <a:cs typeface="+mn-cs"/>
              </a:rPr>
              <a:t>in</a:t>
            </a:r>
            <a:r>
              <a:rPr kumimoji="0" lang="en-US" sz="2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6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English.		I’m going on a journey </a:t>
            </a:r>
            <a:r>
              <a:rPr kumimoji="0" lang="en-US" sz="2600" b="1" i="0" u="none" strike="noStrike" kern="1200" cap="none" spc="0" normalizeH="0" noProof="0" dirty="0">
                <a:ln>
                  <a:noFill/>
                </a:ln>
                <a:solidFill>
                  <a:srgbClr val="FF6600"/>
                </a:solidFill>
                <a:effectLst/>
                <a:uLnTx/>
                <a:uFillTx/>
                <a:latin typeface="Century Gothic" panose="020F0302020204030204"/>
                <a:ea typeface="+mn-ea"/>
                <a:cs typeface="+mn-cs"/>
              </a:rPr>
              <a:t>by</a:t>
            </a:r>
            <a:r>
              <a:rPr kumimoji="0" lang="en-US" sz="26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b="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b="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b="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You will learn the meanings of words like this </a:t>
            </a:r>
            <a:r>
              <a:rPr kumimoji="0" lang="en-US" sz="26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one by one. </a:t>
            </a:r>
          </a:p>
        </p:txBody>
      </p:sp>
      <p:sp>
        <p:nvSpPr>
          <p:cNvPr id="19" name="Rectangle 18">
            <a:extLst>
              <a:ext uri="{FF2B5EF4-FFF2-40B4-BE49-F238E27FC236}">
                <a16:creationId xmlns:a16="http://schemas.microsoft.com/office/drawing/2014/main" id="{B73A0CF2-212F-4BE9-BCF8-B2CD28F12B63}"/>
              </a:ext>
            </a:extLst>
          </p:cNvPr>
          <p:cNvSpPr/>
          <p:nvPr/>
        </p:nvSpPr>
        <p:spPr>
          <a:xfrm>
            <a:off x="180000" y="2514600"/>
            <a:ext cx="4677750"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01FD959-8E05-4F0E-90A5-3A203EFF01AB}"/>
              </a:ext>
            </a:extLst>
          </p:cNvPr>
          <p:cNvSpPr/>
          <p:nvPr/>
        </p:nvSpPr>
        <p:spPr>
          <a:xfrm>
            <a:off x="5571150" y="2557462"/>
            <a:ext cx="5241012" cy="438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red white and blue flag&#10;&#10;Description automatically generated">
            <a:extLst>
              <a:ext uri="{FF2B5EF4-FFF2-40B4-BE49-F238E27FC236}">
                <a16:creationId xmlns:a16="http://schemas.microsoft.com/office/drawing/2014/main" id="{C35A205E-6E03-47B5-A0B3-9C736D480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187" y="2995611"/>
            <a:ext cx="1370895" cy="909639"/>
          </a:xfrm>
          <a:prstGeom prst="rect">
            <a:avLst/>
          </a:prstGeom>
        </p:spPr>
      </p:pic>
      <p:pic>
        <p:nvPicPr>
          <p:cNvPr id="10" name="Picture 9" descr="A cartoon of two men in a car&#10;&#10;Description automatically generated">
            <a:extLst>
              <a:ext uri="{FF2B5EF4-FFF2-40B4-BE49-F238E27FC236}">
                <a16:creationId xmlns:a16="http://schemas.microsoft.com/office/drawing/2014/main" id="{E42E5E78-661D-468B-A891-91CEFA393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159" y="2978053"/>
            <a:ext cx="2044508" cy="1511019"/>
          </a:xfrm>
          <a:prstGeom prst="rect">
            <a:avLst/>
          </a:prstGeom>
        </p:spPr>
      </p:pic>
      <p:pic>
        <p:nvPicPr>
          <p:cNvPr id="13" name="Picture 12" descr="A person looking to the side&#10;&#10;Description automatically generated">
            <a:extLst>
              <a:ext uri="{FF2B5EF4-FFF2-40B4-BE49-F238E27FC236}">
                <a16:creationId xmlns:a16="http://schemas.microsoft.com/office/drawing/2014/main" id="{86991AEC-2AE0-4905-9FB5-E12BBBF014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8755" y="3041043"/>
            <a:ext cx="1140092" cy="1125841"/>
          </a:xfrm>
          <a:prstGeom prst="rect">
            <a:avLst/>
          </a:prstGeom>
        </p:spPr>
      </p:pic>
    </p:spTree>
    <p:extLst>
      <p:ext uri="{BB962C8B-B14F-4D97-AF65-F5344CB8AC3E}">
        <p14:creationId xmlns:p14="http://schemas.microsoft.com/office/powerpoint/2010/main" val="113330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a:xfrm>
            <a:off x="0" y="213557"/>
            <a:ext cx="6297688" cy="647577"/>
          </a:xfrm>
        </p:spPr>
        <p:txBody>
          <a:bodyPr>
            <a:noAutofit/>
          </a:bodyPr>
          <a:lstStyle/>
          <a:p>
            <a:r>
              <a:rPr lang="en-GB" sz="2800" b="1" dirty="0">
                <a:solidFill>
                  <a:schemeClr val="bg1"/>
                </a:solidFill>
              </a:rPr>
              <a:t>Saying ‘in’ and ‘by’ in French</a:t>
            </a:r>
          </a:p>
        </p:txBody>
      </p:sp>
      <p:sp>
        <p:nvSpPr>
          <p:cNvPr id="4" name="TextBox 3">
            <a:extLst>
              <a:ext uri="{FF2B5EF4-FFF2-40B4-BE49-F238E27FC236}">
                <a16:creationId xmlns:a16="http://schemas.microsoft.com/office/drawing/2014/main" id="{00416A84-9BEC-475E-8CCB-74F4C654DE98}"/>
              </a:ext>
            </a:extLst>
          </p:cNvPr>
          <p:cNvSpPr txBox="1"/>
          <p:nvPr/>
        </p:nvSpPr>
        <p:spPr>
          <a:xfrm>
            <a:off x="134313" y="1301714"/>
            <a:ext cx="6163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 les phrases. </a:t>
            </a:r>
            <a:r>
              <a:rPr lang="en-GB" sz="2400" b="1" dirty="0" err="1">
                <a:solidFill>
                  <a:srgbClr val="115076"/>
                </a:solidFill>
                <a:latin typeface="Century Gothic" panose="020B0502020202020204" pitchFamily="34" charset="0"/>
              </a:rPr>
              <a:t>C’est</a:t>
            </a:r>
            <a:r>
              <a:rPr lang="en-GB" sz="2400" b="1" dirty="0">
                <a:solidFill>
                  <a:srgbClr val="115076"/>
                </a:solidFill>
                <a:latin typeface="Century Gothic" panose="020B0502020202020204" pitchFamily="34" charset="0"/>
              </a:rPr>
              <a:t> ‘in’ </a:t>
            </a:r>
            <a:r>
              <a:rPr lang="en-GB" sz="2400" b="1" dirty="0" err="1">
                <a:solidFill>
                  <a:srgbClr val="115076"/>
                </a:solidFill>
                <a:latin typeface="Century Gothic" panose="020B0502020202020204" pitchFamily="34" charset="0"/>
              </a:rPr>
              <a:t>ou</a:t>
            </a:r>
            <a:r>
              <a:rPr lang="en-GB" sz="2400" b="1" dirty="0">
                <a:solidFill>
                  <a:srgbClr val="115076"/>
                </a:solidFill>
                <a:latin typeface="Century Gothic" panose="020B0502020202020204" pitchFamily="34" charset="0"/>
              </a:rPr>
              <a:t> ‘by’ ?</a:t>
            </a: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extLst>
              <p:ext uri="{D42A27DB-BD31-4B8C-83A1-F6EECF244321}">
                <p14:modId xmlns:p14="http://schemas.microsoft.com/office/powerpoint/2010/main" val="1467815305"/>
              </p:ext>
            </p:extLst>
          </p:nvPr>
        </p:nvGraphicFramePr>
        <p:xfrm>
          <a:off x="134313" y="2470975"/>
          <a:ext cx="5760000" cy="28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880000">
                  <a:extLst>
                    <a:ext uri="{9D8B030D-6E8A-4147-A177-3AD203B41FA5}">
                      <a16:colId xmlns:a16="http://schemas.microsoft.com/office/drawing/2014/main" val="2892665280"/>
                    </a:ext>
                  </a:extLst>
                </a:gridCol>
                <a:gridCol w="1080000">
                  <a:extLst>
                    <a:ext uri="{9D8B030D-6E8A-4147-A177-3AD203B41FA5}">
                      <a16:colId xmlns:a16="http://schemas.microsoft.com/office/drawing/2014/main" val="3764915247"/>
                    </a:ext>
                  </a:extLst>
                </a:gridCol>
                <a:gridCol w="1080000">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‘by’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Le </a:t>
                      </a:r>
                      <a:r>
                        <a:rPr lang="en-GB" sz="2000" dirty="0" err="1">
                          <a:solidFill>
                            <a:srgbClr val="115076"/>
                          </a:solidFill>
                          <a:latin typeface="Century Gothic" panose="020B0502020202020204" pitchFamily="34" charset="0"/>
                        </a:rPr>
                        <a:t>médecin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parle</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anglais</a:t>
                      </a:r>
                      <a:r>
                        <a:rPr lang="en-GB" sz="2000" b="0" dirty="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Il fait </a:t>
                      </a:r>
                      <a:r>
                        <a:rPr lang="en-GB" sz="2000" dirty="0" err="1">
                          <a:solidFill>
                            <a:srgbClr val="115076"/>
                          </a:solidFill>
                          <a:latin typeface="Century Gothic" panose="020B0502020202020204" pitchFamily="34" charset="0"/>
                        </a:rPr>
                        <a:t>une</a:t>
                      </a:r>
                      <a:r>
                        <a:rPr lang="en-GB" sz="2000" dirty="0">
                          <a:solidFill>
                            <a:srgbClr val="115076"/>
                          </a:solidFill>
                          <a:latin typeface="Century Gothic" panose="020B0502020202020204" pitchFamily="34" charset="0"/>
                        </a:rPr>
                        <a:t> promenade </a:t>
                      </a:r>
                      <a:r>
                        <a:rPr lang="en-GB" sz="2000" b="1" dirty="0" err="1">
                          <a:solidFill>
                            <a:srgbClr val="115076"/>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b="0" dirty="0">
                          <a:solidFill>
                            <a:srgbClr val="115076"/>
                          </a:solidFill>
                          <a:latin typeface="Century Gothic" panose="020B0502020202020204" pitchFamily="34" charset="0"/>
                        </a:rPr>
                        <a:t>bateau</a:t>
                      </a:r>
                      <a:r>
                        <a:rPr lang="en-GB" sz="200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Le garçon </a:t>
                      </a:r>
                      <a:r>
                        <a:rPr lang="en-GB" sz="2000" dirty="0" err="1">
                          <a:solidFill>
                            <a:srgbClr val="115076"/>
                          </a:solidFill>
                          <a:latin typeface="Century Gothic" panose="020B0502020202020204" pitchFamily="34" charset="0"/>
                        </a:rPr>
                        <a:t>est</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actif</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classe</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bl>
          </a:graphicData>
        </a:graphic>
      </p:graphicFrame>
      <p:graphicFrame>
        <p:nvGraphicFramePr>
          <p:cNvPr id="21" name="Table 20">
            <a:extLst>
              <a:ext uri="{FF2B5EF4-FFF2-40B4-BE49-F238E27FC236}">
                <a16:creationId xmlns:a16="http://schemas.microsoft.com/office/drawing/2014/main" id="{28FABD45-8F22-47D5-B20B-2A6EDFAF3A36}"/>
              </a:ext>
            </a:extLst>
          </p:cNvPr>
          <p:cNvGraphicFramePr>
            <a:graphicFrameLocks noGrp="1"/>
          </p:cNvGraphicFramePr>
          <p:nvPr>
            <p:extLst>
              <p:ext uri="{D42A27DB-BD31-4B8C-83A1-F6EECF244321}">
                <p14:modId xmlns:p14="http://schemas.microsoft.com/office/powerpoint/2010/main" val="647354272"/>
              </p:ext>
            </p:extLst>
          </p:nvPr>
        </p:nvGraphicFramePr>
        <p:xfrm>
          <a:off x="6297688" y="2470975"/>
          <a:ext cx="5760000" cy="28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950771">
                  <a:extLst>
                    <a:ext uri="{9D8B030D-6E8A-4147-A177-3AD203B41FA5}">
                      <a16:colId xmlns:a16="http://schemas.microsoft.com/office/drawing/2014/main" val="2892665280"/>
                    </a:ext>
                  </a:extLst>
                </a:gridCol>
                <a:gridCol w="1079292">
                  <a:extLst>
                    <a:ext uri="{9D8B030D-6E8A-4147-A177-3AD203B41FA5}">
                      <a16:colId xmlns:a16="http://schemas.microsoft.com/office/drawing/2014/main" val="3764915247"/>
                    </a:ext>
                  </a:extLst>
                </a:gridCol>
                <a:gridCol w="1009937">
                  <a:extLst>
                    <a:ext uri="{9D8B030D-6E8A-4147-A177-3AD203B41FA5}">
                      <a16:colId xmlns:a16="http://schemas.microsoft.com/office/drawing/2014/main" val="2783025705"/>
                    </a:ext>
                  </a:extLst>
                </a:gridCol>
              </a:tblGrid>
              <a:tr h="720000">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Century Gothic" panose="020B0502020202020204" pitchFamily="34" charset="0"/>
                        </a:rPr>
                        <a:t>‘in’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tc>
                  <a:txBody>
                    <a:bodyPr/>
                    <a:lstStyle/>
                    <a:p>
                      <a:pPr algn="ctr"/>
                      <a:r>
                        <a:rPr lang="en-GB" sz="2400" b="1" dirty="0">
                          <a:solidFill>
                            <a:srgbClr val="115076"/>
                          </a:solidFill>
                          <a:latin typeface="Century Gothic" panose="020B0502020202020204" pitchFamily="34" charset="0"/>
                        </a:rPr>
                        <a:t>‘by’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E3EAFD"/>
                    </a:solidFill>
                  </a:tcPr>
                </a:tc>
                <a:extLst>
                  <a:ext uri="{0D108BD9-81ED-4DB2-BD59-A6C34878D82A}">
                    <a16:rowId xmlns:a16="http://schemas.microsoft.com/office/drawing/2014/main" val="4135236674"/>
                  </a:ext>
                </a:extLst>
              </a:tr>
              <a:tr h="720000">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B0502020202020204" pitchFamily="34" charset="0"/>
                        </a:rPr>
                        <a:t>L’actrice</a:t>
                      </a:r>
                      <a:r>
                        <a:rPr lang="en-GB" sz="2000" dirty="0">
                          <a:solidFill>
                            <a:srgbClr val="115076"/>
                          </a:solidFill>
                          <a:latin typeface="Century Gothic" panose="020B0502020202020204" pitchFamily="34" charset="0"/>
                        </a:rPr>
                        <a:t> fait un </a:t>
                      </a:r>
                      <a:r>
                        <a:rPr lang="en-GB" sz="2000" b="0" dirty="0">
                          <a:solidFill>
                            <a:srgbClr val="115076"/>
                          </a:solidFill>
                          <a:latin typeface="Century Gothic" panose="020B0502020202020204" pitchFamily="34" charset="0"/>
                        </a:rPr>
                        <a:t>voyage </a:t>
                      </a:r>
                      <a:r>
                        <a:rPr lang="en-GB" sz="2000" b="1" dirty="0" err="1">
                          <a:solidFill>
                            <a:srgbClr val="115076"/>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b="0" dirty="0">
                          <a:solidFill>
                            <a:srgbClr val="115076"/>
                          </a:solidFill>
                          <a:latin typeface="Century Gothic" panose="020B0502020202020204" pitchFamily="34" charset="0"/>
                        </a:rPr>
                        <a:t>bateau.</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115076"/>
                          </a:solidFill>
                          <a:latin typeface="Century Gothic" panose="020B0502020202020204" pitchFamily="34" charset="0"/>
                        </a:rPr>
                        <a:t>La </a:t>
                      </a:r>
                      <a:r>
                        <a:rPr lang="en-GB" sz="2000" b="0" dirty="0" err="1">
                          <a:solidFill>
                            <a:srgbClr val="115076"/>
                          </a:solidFill>
                          <a:latin typeface="Century Gothic" panose="020B0502020202020204" pitchFamily="34" charset="0"/>
                        </a:rPr>
                        <a:t>fille</a:t>
                      </a:r>
                      <a:r>
                        <a:rPr lang="en-GB" sz="2000" b="0" dirty="0">
                          <a:solidFill>
                            <a:srgbClr val="115076"/>
                          </a:solidFill>
                          <a:latin typeface="Century Gothic" panose="020B0502020202020204" pitchFamily="34" charset="0"/>
                        </a:rPr>
                        <a:t> fait des courses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voiture.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Tu es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France ?</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bl>
          </a:graphicData>
        </a:graphic>
      </p:graphicFrame>
      <p:pic>
        <p:nvPicPr>
          <p:cNvPr id="22" name="Picture 21">
            <a:extLst>
              <a:ext uri="{FF2B5EF4-FFF2-40B4-BE49-F238E27FC236}">
                <a16:creationId xmlns:a16="http://schemas.microsoft.com/office/drawing/2014/main" id="{9CB842E8-E0E3-4214-99D7-F9488227B2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038" y="3145976"/>
            <a:ext cx="720000" cy="749999"/>
          </a:xfrm>
          <a:prstGeom prst="rect">
            <a:avLst/>
          </a:prstGeom>
        </p:spPr>
      </p:pic>
      <p:pic>
        <p:nvPicPr>
          <p:cNvPr id="23" name="Picture 22">
            <a:extLst>
              <a:ext uri="{FF2B5EF4-FFF2-40B4-BE49-F238E27FC236}">
                <a16:creationId xmlns:a16="http://schemas.microsoft.com/office/drawing/2014/main" id="{05CAFD15-F053-4EAC-9300-D7B1F48C1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6001" y="3920294"/>
            <a:ext cx="720000" cy="749999"/>
          </a:xfrm>
          <a:prstGeom prst="rect">
            <a:avLst/>
          </a:prstGeom>
        </p:spPr>
      </p:pic>
      <p:pic>
        <p:nvPicPr>
          <p:cNvPr id="24" name="Picture 23">
            <a:extLst>
              <a:ext uri="{FF2B5EF4-FFF2-40B4-BE49-F238E27FC236}">
                <a16:creationId xmlns:a16="http://schemas.microsoft.com/office/drawing/2014/main" id="{CA0BE750-C6B0-4234-95AA-21D1377C86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0038" y="4608475"/>
            <a:ext cx="720000" cy="749999"/>
          </a:xfrm>
          <a:prstGeom prst="rect">
            <a:avLst/>
          </a:prstGeom>
        </p:spPr>
      </p:pic>
      <p:pic>
        <p:nvPicPr>
          <p:cNvPr id="27" name="Picture 26">
            <a:extLst>
              <a:ext uri="{FF2B5EF4-FFF2-40B4-BE49-F238E27FC236}">
                <a16:creationId xmlns:a16="http://schemas.microsoft.com/office/drawing/2014/main" id="{C24DB70B-727A-4D04-8B0C-69309DB36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67805" y="3183475"/>
            <a:ext cx="720000" cy="749999"/>
          </a:xfrm>
          <a:prstGeom prst="rect">
            <a:avLst/>
          </a:prstGeom>
        </p:spPr>
      </p:pic>
      <p:pic>
        <p:nvPicPr>
          <p:cNvPr id="32" name="Picture 31">
            <a:extLst>
              <a:ext uri="{FF2B5EF4-FFF2-40B4-BE49-F238E27FC236}">
                <a16:creationId xmlns:a16="http://schemas.microsoft.com/office/drawing/2014/main" id="{21C69A9B-55BA-4B21-BE8B-6AF441C35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496" y="3895975"/>
            <a:ext cx="720000" cy="749999"/>
          </a:xfrm>
          <a:prstGeom prst="rect">
            <a:avLst/>
          </a:prstGeom>
        </p:spPr>
      </p:pic>
      <p:pic>
        <p:nvPicPr>
          <p:cNvPr id="33" name="Picture 32">
            <a:extLst>
              <a:ext uri="{FF2B5EF4-FFF2-40B4-BE49-F238E27FC236}">
                <a16:creationId xmlns:a16="http://schemas.microsoft.com/office/drawing/2014/main" id="{C0E6963D-BF75-499B-B223-EAEAEE792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7689" y="4645974"/>
            <a:ext cx="720000" cy="749999"/>
          </a:xfrm>
          <a:prstGeom prst="rect">
            <a:avLst/>
          </a:prstGeom>
        </p:spPr>
      </p:pic>
      <p:sp>
        <p:nvSpPr>
          <p:cNvPr id="35" name="TextBox 34">
            <a:extLst>
              <a:ext uri="{FF2B5EF4-FFF2-40B4-BE49-F238E27FC236}">
                <a16:creationId xmlns:a16="http://schemas.microsoft.com/office/drawing/2014/main" id="{C52CE318-8A1E-4A0C-8247-3C78FB509943}"/>
              </a:ext>
            </a:extLst>
          </p:cNvPr>
          <p:cNvSpPr txBox="1"/>
          <p:nvPr/>
        </p:nvSpPr>
        <p:spPr>
          <a:xfrm>
            <a:off x="6186379" y="84413"/>
            <a:ext cx="4277757" cy="2951619"/>
          </a:xfrm>
          <a:prstGeom prst="cloudCallout">
            <a:avLst>
              <a:gd name="adj1" fmla="val -50346"/>
              <a:gd name="adj2" fmla="val 45805"/>
            </a:avLst>
          </a:prstGeom>
          <a:solidFill>
            <a:srgbClr val="E3EAFD"/>
          </a:solidFill>
          <a:ln>
            <a:solidFill>
              <a:srgbClr val="115076"/>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Remember!</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B0502020202020204" pitchFamily="34" charset="0"/>
              </a:rPr>
              <a:t>‘</a:t>
            </a:r>
            <a:r>
              <a:rPr lang="en-GB" sz="2000" dirty="0" err="1">
                <a:solidFill>
                  <a:srgbClr val="115076"/>
                </a:solidFill>
                <a:latin typeface="Century Gothic" panose="020B0502020202020204" pitchFamily="34" charset="0"/>
              </a:rPr>
              <a:t>en</a:t>
            </a:r>
            <a:r>
              <a:rPr lang="en-GB" sz="2000" dirty="0">
                <a:solidFill>
                  <a:srgbClr val="115076"/>
                </a:solidFill>
                <a:latin typeface="Century Gothic" panose="020B0502020202020204" pitchFamily="34" charset="0"/>
              </a:rPr>
              <a:t>’ has </a:t>
            </a:r>
            <a:r>
              <a:rPr lang="en-GB" sz="2000" b="1" dirty="0">
                <a:solidFill>
                  <a:srgbClr val="115076"/>
                </a:solidFill>
                <a:latin typeface="Century Gothic" panose="020B0502020202020204" pitchFamily="34" charset="0"/>
              </a:rPr>
              <a:t>more than one</a:t>
            </a:r>
            <a:r>
              <a:rPr lang="en-GB" sz="2000" dirty="0">
                <a:solidFill>
                  <a:srgbClr val="115076"/>
                </a:solidFill>
                <a:latin typeface="Century Gothic" panose="020B0502020202020204" pitchFamily="34" charset="0"/>
              </a:rPr>
              <a:t> meaning in French. The </a:t>
            </a:r>
            <a:r>
              <a:rPr lang="en-GB" sz="2000" b="1" dirty="0">
                <a:solidFill>
                  <a:srgbClr val="115076"/>
                </a:solidFill>
                <a:latin typeface="Century Gothic" panose="020B0502020202020204" pitchFamily="34" charset="0"/>
              </a:rPr>
              <a:t>other words</a:t>
            </a:r>
            <a:r>
              <a:rPr lang="en-GB" sz="2000" dirty="0">
                <a:solidFill>
                  <a:srgbClr val="115076"/>
                </a:solidFill>
                <a:latin typeface="Century Gothic" panose="020B0502020202020204" pitchFamily="34" charset="0"/>
              </a:rPr>
              <a:t> in the sentence tell us the meaning.</a:t>
            </a:r>
          </a:p>
        </p:txBody>
      </p:sp>
      <p:sp>
        <p:nvSpPr>
          <p:cNvPr id="3" name="Rounded Rectangle 46">
            <a:extLst>
              <a:ext uri="{FF2B5EF4-FFF2-40B4-BE49-F238E27FC236}">
                <a16:creationId xmlns:a16="http://schemas.microsoft.com/office/drawing/2014/main" id="{F3C591A4-B50F-433E-B92F-1A65CD6D283B}"/>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79404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B70-B511-4005-9328-5F023589E1F1}"/>
              </a:ext>
            </a:extLst>
          </p:cNvPr>
          <p:cNvSpPr>
            <a:spLocks noGrp="1"/>
          </p:cNvSpPr>
          <p:nvPr>
            <p:ph type="title"/>
          </p:nvPr>
        </p:nvSpPr>
        <p:spPr/>
        <p:txBody>
          <a:bodyPr>
            <a:noAutofit/>
          </a:bodyPr>
          <a:lstStyle/>
          <a:p>
            <a:r>
              <a:rPr lang="en-GB" sz="2800" b="1" dirty="0">
                <a:solidFill>
                  <a:schemeClr val="bg1"/>
                </a:solidFill>
              </a:rPr>
              <a:t>Saying ‘in’ and ‘by’</a:t>
            </a:r>
          </a:p>
        </p:txBody>
      </p:sp>
      <p:sp>
        <p:nvSpPr>
          <p:cNvPr id="4" name="TextBox 3">
            <a:extLst>
              <a:ext uri="{FF2B5EF4-FFF2-40B4-BE49-F238E27FC236}">
                <a16:creationId xmlns:a16="http://schemas.microsoft.com/office/drawing/2014/main" id="{00416A84-9BEC-475E-8CCB-74F4C654DE98}"/>
              </a:ext>
            </a:extLst>
          </p:cNvPr>
          <p:cNvSpPr txBox="1"/>
          <p:nvPr/>
        </p:nvSpPr>
        <p:spPr>
          <a:xfrm>
            <a:off x="134313" y="1301714"/>
            <a:ext cx="6163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Parle</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graphicFrame>
        <p:nvGraphicFramePr>
          <p:cNvPr id="5" name="Table 4">
            <a:extLst>
              <a:ext uri="{FF2B5EF4-FFF2-40B4-BE49-F238E27FC236}">
                <a16:creationId xmlns:a16="http://schemas.microsoft.com/office/drawing/2014/main" id="{88B6AD54-46DC-4685-B706-0AF365C19FD5}"/>
              </a:ext>
            </a:extLst>
          </p:cNvPr>
          <p:cNvGraphicFramePr>
            <a:graphicFrameLocks noGrp="1"/>
          </p:cNvGraphicFramePr>
          <p:nvPr>
            <p:extLst>
              <p:ext uri="{D42A27DB-BD31-4B8C-83A1-F6EECF244321}">
                <p14:modId xmlns:p14="http://schemas.microsoft.com/office/powerpoint/2010/main" val="4294913601"/>
              </p:ext>
            </p:extLst>
          </p:nvPr>
        </p:nvGraphicFramePr>
        <p:xfrm>
          <a:off x="134313" y="2104606"/>
          <a:ext cx="5760000" cy="27316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967689207"/>
                    </a:ext>
                  </a:extLst>
                </a:gridCol>
                <a:gridCol w="2880000">
                  <a:extLst>
                    <a:ext uri="{9D8B030D-6E8A-4147-A177-3AD203B41FA5}">
                      <a16:colId xmlns:a16="http://schemas.microsoft.com/office/drawing/2014/main" val="2892665280"/>
                    </a:ext>
                  </a:extLst>
                </a:gridCol>
                <a:gridCol w="2160000">
                  <a:extLst>
                    <a:ext uri="{9D8B030D-6E8A-4147-A177-3AD203B41FA5}">
                      <a16:colId xmlns:a16="http://schemas.microsoft.com/office/drawing/2014/main" val="3764915247"/>
                    </a:ext>
                  </a:extLst>
                </a:gridCol>
              </a:tblGrid>
              <a:tr h="720000">
                <a:tc>
                  <a:txBody>
                    <a:bodyPr/>
                    <a:lstStyle/>
                    <a:p>
                      <a:pPr algn="ctr"/>
                      <a:r>
                        <a:rPr lang="en-GB" sz="2400" b="1" dirty="0">
                          <a:solidFill>
                            <a:srgbClr val="115076"/>
                          </a:solidFill>
                          <a:latin typeface="Century Gothic" panose="020B0502020202020204" pitchFamily="34" charset="0"/>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Le </a:t>
                      </a:r>
                      <a:r>
                        <a:rPr lang="en-GB" sz="2000" dirty="0" err="1">
                          <a:solidFill>
                            <a:srgbClr val="115076"/>
                          </a:solidFill>
                          <a:latin typeface="Century Gothic" panose="020B0502020202020204" pitchFamily="34" charset="0"/>
                        </a:rPr>
                        <a:t>médecin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parle</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anglais</a:t>
                      </a:r>
                      <a:r>
                        <a:rPr lang="en-GB" sz="2000" b="0" dirty="0">
                          <a:solidFill>
                            <a:srgbClr val="115076"/>
                          </a:solidFill>
                          <a:latin typeface="Century Gothic" panose="020B0502020202020204" pitchFamily="34" charset="0"/>
                        </a:rPr>
                        <a:t>.</a:t>
                      </a:r>
                      <a:endParaRPr lang="en-GB" sz="20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The doctor speaks </a:t>
                      </a:r>
                      <a:r>
                        <a:rPr lang="en-GB" sz="2000" b="1" dirty="0">
                          <a:solidFill>
                            <a:srgbClr val="115076"/>
                          </a:solidFill>
                          <a:latin typeface="Century Gothic" panose="020B0502020202020204" pitchFamily="34" charset="0"/>
                        </a:rPr>
                        <a:t>in </a:t>
                      </a:r>
                      <a:r>
                        <a:rPr lang="en-GB" sz="2000" b="0" dirty="0">
                          <a:solidFill>
                            <a:srgbClr val="115076"/>
                          </a:solidFill>
                          <a:latin typeface="Century Gothic" panose="020B0502020202020204" pitchFamily="34" charset="0"/>
                        </a:rPr>
                        <a:t>English.</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Il fait </a:t>
                      </a:r>
                      <a:r>
                        <a:rPr lang="en-GB" sz="2000" dirty="0" err="1">
                          <a:solidFill>
                            <a:srgbClr val="115076"/>
                          </a:solidFill>
                          <a:latin typeface="Century Gothic" panose="020B0502020202020204" pitchFamily="34" charset="0"/>
                        </a:rPr>
                        <a:t>une</a:t>
                      </a:r>
                      <a:r>
                        <a:rPr lang="en-GB" sz="2000" dirty="0">
                          <a:solidFill>
                            <a:srgbClr val="115076"/>
                          </a:solidFill>
                          <a:latin typeface="Century Gothic" panose="020B0502020202020204" pitchFamily="34" charset="0"/>
                        </a:rPr>
                        <a:t> promenade </a:t>
                      </a:r>
                      <a:r>
                        <a:rPr lang="en-GB" sz="2000" b="1" dirty="0" err="1">
                          <a:solidFill>
                            <a:srgbClr val="115076"/>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b="0" dirty="0">
                          <a:solidFill>
                            <a:srgbClr val="115076"/>
                          </a:solidFill>
                          <a:latin typeface="Century Gothic" panose="020B0502020202020204" pitchFamily="34" charset="0"/>
                        </a:rPr>
                        <a:t>bateau</a:t>
                      </a:r>
                      <a:r>
                        <a:rPr lang="en-GB" sz="2000" dirty="0">
                          <a:solidFill>
                            <a:srgbClr val="115076"/>
                          </a:solidFill>
                          <a:latin typeface="Century Gothic" panose="020B0502020202020204" pitchFamily="34" charset="0"/>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He’s taking a trip </a:t>
                      </a:r>
                      <a:r>
                        <a:rPr lang="en-GB" sz="2000" b="1" dirty="0">
                          <a:solidFill>
                            <a:srgbClr val="115076"/>
                          </a:solidFill>
                          <a:latin typeface="Century Gothic" panose="020B0502020202020204" pitchFamily="34" charset="0"/>
                        </a:rPr>
                        <a:t>by</a:t>
                      </a:r>
                      <a:r>
                        <a:rPr lang="en-GB" sz="2000" b="0" dirty="0">
                          <a:solidFill>
                            <a:srgbClr val="115076"/>
                          </a:solidFill>
                          <a:latin typeface="Century Gothic" panose="020B0502020202020204" pitchFamily="34" charset="0"/>
                        </a:rPr>
                        <a:t> boat / a boat trip.</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Le garçon </a:t>
                      </a:r>
                      <a:r>
                        <a:rPr lang="en-GB" sz="2000" dirty="0" err="1">
                          <a:solidFill>
                            <a:srgbClr val="115076"/>
                          </a:solidFill>
                          <a:latin typeface="Century Gothic" panose="020B0502020202020204" pitchFamily="34" charset="0"/>
                        </a:rPr>
                        <a:t>est</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actif</a:t>
                      </a:r>
                      <a:r>
                        <a:rPr lang="en-GB" sz="2000" dirty="0">
                          <a:solidFill>
                            <a:srgbClr val="115076"/>
                          </a:solidFill>
                          <a:latin typeface="Century Gothic" panose="020B0502020202020204" pitchFamily="34" charset="0"/>
                        </a:rPr>
                        <a:t>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a:t>
                      </a:r>
                      <a:r>
                        <a:rPr lang="en-GB" sz="2000" b="0" dirty="0" err="1">
                          <a:solidFill>
                            <a:srgbClr val="115076"/>
                          </a:solidFill>
                          <a:latin typeface="Century Gothic" panose="020B0502020202020204" pitchFamily="34" charset="0"/>
                        </a:rPr>
                        <a:t>classe</a:t>
                      </a:r>
                      <a:r>
                        <a:rPr lang="en-GB" sz="2000" b="0" dirty="0">
                          <a:solidFill>
                            <a:srgbClr val="115076"/>
                          </a:solidFill>
                          <a:latin typeface="Century Gothic" panose="020B0502020202020204" pitchFamily="34" charset="0"/>
                        </a:rPr>
                        <a:t>.</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The boy is active </a:t>
                      </a:r>
                      <a:r>
                        <a:rPr lang="en-GB" sz="2000" b="1" dirty="0">
                          <a:solidFill>
                            <a:srgbClr val="115076"/>
                          </a:solidFill>
                          <a:latin typeface="Century Gothic" panose="020B0502020202020204" pitchFamily="34" charset="0"/>
                        </a:rPr>
                        <a:t>in </a:t>
                      </a:r>
                      <a:r>
                        <a:rPr lang="en-GB" sz="2000" b="0" dirty="0">
                          <a:solidFill>
                            <a:srgbClr val="115076"/>
                          </a:solidFill>
                          <a:latin typeface="Century Gothic" panose="020B0502020202020204" pitchFamily="34" charset="0"/>
                        </a:rPr>
                        <a:t>class.</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bl>
          </a:graphicData>
        </a:graphic>
      </p:graphicFrame>
      <p:graphicFrame>
        <p:nvGraphicFramePr>
          <p:cNvPr id="21" name="Table 20">
            <a:extLst>
              <a:ext uri="{FF2B5EF4-FFF2-40B4-BE49-F238E27FC236}">
                <a16:creationId xmlns:a16="http://schemas.microsoft.com/office/drawing/2014/main" id="{28FABD45-8F22-47D5-B20B-2A6EDFAF3A36}"/>
              </a:ext>
            </a:extLst>
          </p:cNvPr>
          <p:cNvGraphicFramePr>
            <a:graphicFrameLocks noGrp="1"/>
          </p:cNvGraphicFramePr>
          <p:nvPr>
            <p:extLst>
              <p:ext uri="{D42A27DB-BD31-4B8C-83A1-F6EECF244321}">
                <p14:modId xmlns:p14="http://schemas.microsoft.com/office/powerpoint/2010/main" val="439950891"/>
              </p:ext>
            </p:extLst>
          </p:nvPr>
        </p:nvGraphicFramePr>
        <p:xfrm>
          <a:off x="6095999" y="2104606"/>
          <a:ext cx="5961688" cy="2731680"/>
        </p:xfrm>
        <a:graphic>
          <a:graphicData uri="http://schemas.openxmlformats.org/drawingml/2006/table">
            <a:tbl>
              <a:tblPr firstRow="1" bandRow="1">
                <a:tableStyleId>{5940675A-B579-460E-94D1-54222C63F5DA}</a:tableStyleId>
              </a:tblPr>
              <a:tblGrid>
                <a:gridCol w="745211">
                  <a:extLst>
                    <a:ext uri="{9D8B030D-6E8A-4147-A177-3AD203B41FA5}">
                      <a16:colId xmlns:a16="http://schemas.microsoft.com/office/drawing/2014/main" val="2967689207"/>
                    </a:ext>
                  </a:extLst>
                </a:gridCol>
                <a:gridCol w="2926245">
                  <a:extLst>
                    <a:ext uri="{9D8B030D-6E8A-4147-A177-3AD203B41FA5}">
                      <a16:colId xmlns:a16="http://schemas.microsoft.com/office/drawing/2014/main" val="2892665280"/>
                    </a:ext>
                  </a:extLst>
                </a:gridCol>
                <a:gridCol w="2290232">
                  <a:extLst>
                    <a:ext uri="{9D8B030D-6E8A-4147-A177-3AD203B41FA5}">
                      <a16:colId xmlns:a16="http://schemas.microsoft.com/office/drawing/2014/main" val="3764915247"/>
                    </a:ext>
                  </a:extLst>
                </a:gridCol>
              </a:tblGrid>
              <a:tr h="720000">
                <a:tc>
                  <a:txBody>
                    <a:bodyPr/>
                    <a:lstStyle/>
                    <a:p>
                      <a:pPr algn="ctr"/>
                      <a:r>
                        <a:rPr lang="en-GB" sz="2400" b="1" dirty="0">
                          <a:solidFill>
                            <a:srgbClr val="115076"/>
                          </a:solidFill>
                          <a:latin typeface="Century Gothic" panose="020B0502020202020204" pitchFamily="34" charset="0"/>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latin typeface="Century Gothic" panose="020B0502020202020204" pitchFamily="34" charset="0"/>
                        </a:rPr>
                        <a:t>L’actrice</a:t>
                      </a:r>
                      <a:r>
                        <a:rPr lang="en-GB" sz="2000" dirty="0">
                          <a:solidFill>
                            <a:srgbClr val="115076"/>
                          </a:solidFill>
                          <a:latin typeface="Century Gothic" panose="020B0502020202020204" pitchFamily="34" charset="0"/>
                        </a:rPr>
                        <a:t> fait un </a:t>
                      </a:r>
                      <a:r>
                        <a:rPr lang="en-GB" sz="2000" b="0" dirty="0">
                          <a:solidFill>
                            <a:srgbClr val="115076"/>
                          </a:solidFill>
                          <a:latin typeface="Century Gothic" panose="020B0502020202020204" pitchFamily="34" charset="0"/>
                        </a:rPr>
                        <a:t>voyage </a:t>
                      </a:r>
                      <a:r>
                        <a:rPr lang="en-GB" sz="2000" b="1" dirty="0" err="1">
                          <a:solidFill>
                            <a:srgbClr val="115076"/>
                          </a:solidFill>
                          <a:latin typeface="Century Gothic" panose="020B0502020202020204" pitchFamily="34" charset="0"/>
                        </a:rPr>
                        <a:t>en</a:t>
                      </a:r>
                      <a:r>
                        <a:rPr lang="en-GB" sz="2000" b="1" dirty="0">
                          <a:solidFill>
                            <a:srgbClr val="115076"/>
                          </a:solidFill>
                          <a:latin typeface="Century Gothic" panose="020B0502020202020204" pitchFamily="34" charset="0"/>
                        </a:rPr>
                        <a:t> </a:t>
                      </a:r>
                      <a:r>
                        <a:rPr lang="en-GB" sz="2000" b="0" dirty="0">
                          <a:solidFill>
                            <a:srgbClr val="115076"/>
                          </a:solidFill>
                          <a:latin typeface="Century Gothic" panose="020B0502020202020204" pitchFamily="34" charset="0"/>
                        </a:rPr>
                        <a:t>bateau.</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chemeClr val="accent1">
                              <a:lumMod val="50000"/>
                            </a:schemeClr>
                          </a:solidFill>
                          <a:latin typeface="Century Gothic" panose="020B0502020202020204" pitchFamily="34" charset="0"/>
                        </a:rPr>
                        <a:t>The actress is going on a journey </a:t>
                      </a:r>
                      <a:r>
                        <a:rPr lang="en-GB" sz="2000" b="1" dirty="0">
                          <a:solidFill>
                            <a:schemeClr val="accent1">
                              <a:lumMod val="50000"/>
                            </a:schemeClr>
                          </a:solidFill>
                          <a:latin typeface="Century Gothic" panose="020B0502020202020204" pitchFamily="34" charset="0"/>
                        </a:rPr>
                        <a:t>by</a:t>
                      </a:r>
                      <a:r>
                        <a:rPr lang="en-GB" sz="2000" b="0" dirty="0">
                          <a:solidFill>
                            <a:schemeClr val="accent1">
                              <a:lumMod val="50000"/>
                            </a:schemeClr>
                          </a:solidFill>
                          <a:latin typeface="Century Gothic" panose="020B0502020202020204" pitchFamily="34" charset="0"/>
                        </a:rPr>
                        <a:t> boat.</a:t>
                      </a:r>
                      <a:endParaRPr lang="en-GB" sz="2000" dirty="0">
                        <a:solidFill>
                          <a:schemeClr val="accent1">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24542657"/>
                  </a:ext>
                </a:extLst>
              </a:tr>
              <a:tr h="720000">
                <a:tc>
                  <a:txBody>
                    <a:bodyPr/>
                    <a:lstStyle/>
                    <a:p>
                      <a:pPr algn="ctr"/>
                      <a:r>
                        <a:rPr lang="en-GB" sz="2400" b="1" dirty="0">
                          <a:solidFill>
                            <a:srgbClr val="115076"/>
                          </a:solidFill>
                          <a:latin typeface="Century Gothic" panose="020B0502020202020204" pitchFamily="34" charset="0"/>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115076"/>
                          </a:solidFill>
                          <a:latin typeface="Century Gothic" panose="020B0502020202020204" pitchFamily="34" charset="0"/>
                        </a:rPr>
                        <a:t>La </a:t>
                      </a:r>
                      <a:r>
                        <a:rPr lang="en-GB" sz="2000" b="0" dirty="0" err="1">
                          <a:solidFill>
                            <a:srgbClr val="115076"/>
                          </a:solidFill>
                          <a:latin typeface="Century Gothic" panose="020B0502020202020204" pitchFamily="34" charset="0"/>
                        </a:rPr>
                        <a:t>fille</a:t>
                      </a:r>
                      <a:r>
                        <a:rPr lang="en-GB" sz="2000" b="0" dirty="0">
                          <a:solidFill>
                            <a:srgbClr val="115076"/>
                          </a:solidFill>
                          <a:latin typeface="Century Gothic" panose="020B0502020202020204" pitchFamily="34" charset="0"/>
                        </a:rPr>
                        <a:t> fait des courses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voiture.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The girl is going food shopping </a:t>
                      </a:r>
                      <a:r>
                        <a:rPr lang="en-GB" sz="2000" b="1" dirty="0">
                          <a:solidFill>
                            <a:srgbClr val="115076"/>
                          </a:solidFill>
                          <a:latin typeface="Century Gothic" panose="020B0502020202020204" pitchFamily="34" charset="0"/>
                        </a:rPr>
                        <a:t>by</a:t>
                      </a:r>
                      <a:r>
                        <a:rPr lang="en-GB" sz="2000" b="0" dirty="0">
                          <a:solidFill>
                            <a:srgbClr val="115076"/>
                          </a:solidFill>
                          <a:latin typeface="Century Gothic" panose="020B0502020202020204" pitchFamily="34" charset="0"/>
                        </a:rPr>
                        <a:t> car.</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5750089"/>
                  </a:ext>
                </a:extLst>
              </a:tr>
              <a:tr h="720000">
                <a:tc>
                  <a:txBody>
                    <a:bodyPr/>
                    <a:lstStyle/>
                    <a:p>
                      <a:pPr algn="ctr"/>
                      <a:r>
                        <a:rPr lang="en-GB" sz="2400" b="1" dirty="0">
                          <a:solidFill>
                            <a:srgbClr val="115076"/>
                          </a:solidFill>
                          <a:latin typeface="Century Gothic" panose="020B0502020202020204" pitchFamily="34" charset="0"/>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Tu es </a:t>
                      </a:r>
                      <a:r>
                        <a:rPr lang="en-GB" sz="2000" b="1" dirty="0" err="1">
                          <a:solidFill>
                            <a:srgbClr val="115076"/>
                          </a:solidFill>
                          <a:latin typeface="Century Gothic" panose="020B0502020202020204" pitchFamily="34" charset="0"/>
                        </a:rPr>
                        <a:t>en</a:t>
                      </a:r>
                      <a:r>
                        <a:rPr lang="en-GB" sz="2000" b="0" dirty="0">
                          <a:solidFill>
                            <a:srgbClr val="115076"/>
                          </a:solidFill>
                          <a:latin typeface="Century Gothic" panose="020B0502020202020204" pitchFamily="34" charset="0"/>
                        </a:rPr>
                        <a:t> France ?</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l"/>
                      <a:r>
                        <a:rPr lang="en-GB" sz="2000" dirty="0">
                          <a:solidFill>
                            <a:srgbClr val="115076"/>
                          </a:solidFill>
                          <a:latin typeface="Century Gothic" panose="020B0502020202020204" pitchFamily="34" charset="0"/>
                        </a:rPr>
                        <a:t>Are you </a:t>
                      </a:r>
                      <a:r>
                        <a:rPr lang="en-GB" sz="2000" b="1" dirty="0">
                          <a:solidFill>
                            <a:srgbClr val="115076"/>
                          </a:solidFill>
                          <a:latin typeface="Century Gothic" panose="020B0502020202020204" pitchFamily="34" charset="0"/>
                        </a:rPr>
                        <a:t>in </a:t>
                      </a:r>
                      <a:r>
                        <a:rPr lang="en-GB" sz="2000" b="0" dirty="0">
                          <a:solidFill>
                            <a:srgbClr val="115076"/>
                          </a:solidFill>
                          <a:latin typeface="Century Gothic" panose="020B0502020202020204" pitchFamily="34" charset="0"/>
                        </a:rPr>
                        <a:t>France?</a:t>
                      </a:r>
                      <a:endParaRPr lang="en-GB" sz="200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57747660"/>
                  </a:ext>
                </a:extLst>
              </a:tr>
            </a:tbl>
          </a:graphicData>
        </a:graphic>
      </p:graphicFrame>
      <p:sp>
        <p:nvSpPr>
          <p:cNvPr id="3" name="Rounded Rectangle 46">
            <a:extLst>
              <a:ext uri="{FF2B5EF4-FFF2-40B4-BE49-F238E27FC236}">
                <a16:creationId xmlns:a16="http://schemas.microsoft.com/office/drawing/2014/main" id="{F3C591A4-B50F-433E-B92F-1A65CD6D283B}"/>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6">
            <a:extLst>
              <a:ext uri="{FF2B5EF4-FFF2-40B4-BE49-F238E27FC236}">
                <a16:creationId xmlns:a16="http://schemas.microsoft.com/office/drawing/2014/main" id="{801D9178-2C98-443F-AB56-B329000D6F50}"/>
              </a:ext>
            </a:extLst>
          </p:cNvPr>
          <p:cNvSpPr/>
          <p:nvPr/>
        </p:nvSpPr>
        <p:spPr>
          <a:xfrm>
            <a:off x="3798455" y="2164182"/>
            <a:ext cx="2034020" cy="908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37A7CB1-F738-4757-9605-15B77CE1E6B5}"/>
              </a:ext>
            </a:extLst>
          </p:cNvPr>
          <p:cNvSpPr/>
          <p:nvPr/>
        </p:nvSpPr>
        <p:spPr>
          <a:xfrm>
            <a:off x="3797972" y="3167039"/>
            <a:ext cx="2034020" cy="908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C6003CF-B279-483B-A75F-7D20D3A8C02F}"/>
              </a:ext>
            </a:extLst>
          </p:cNvPr>
          <p:cNvSpPr/>
          <p:nvPr/>
        </p:nvSpPr>
        <p:spPr>
          <a:xfrm>
            <a:off x="3798455" y="4185864"/>
            <a:ext cx="2034020" cy="573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32BAADDD-404A-4FC3-869B-5D2654070583}"/>
              </a:ext>
            </a:extLst>
          </p:cNvPr>
          <p:cNvSpPr/>
          <p:nvPr/>
        </p:nvSpPr>
        <p:spPr>
          <a:xfrm>
            <a:off x="9833853" y="2144468"/>
            <a:ext cx="2034020" cy="928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5FF5391F-9A23-430C-8B66-E96008388D84}"/>
              </a:ext>
            </a:extLst>
          </p:cNvPr>
          <p:cNvSpPr/>
          <p:nvPr/>
        </p:nvSpPr>
        <p:spPr>
          <a:xfrm>
            <a:off x="9819171" y="3162101"/>
            <a:ext cx="2034020" cy="9136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7166173-6B83-4653-AEA2-33AE94276EE5}"/>
              </a:ext>
            </a:extLst>
          </p:cNvPr>
          <p:cNvSpPr/>
          <p:nvPr/>
        </p:nvSpPr>
        <p:spPr>
          <a:xfrm>
            <a:off x="9819171" y="4193166"/>
            <a:ext cx="2034020" cy="573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and red speech bubbles&#10;&#10;Description automatically generated">
            <a:extLst>
              <a:ext uri="{FF2B5EF4-FFF2-40B4-BE49-F238E27FC236}">
                <a16:creationId xmlns:a16="http://schemas.microsoft.com/office/drawing/2014/main" id="{E5C07788-B4DA-4F9F-87A2-374D1ABCE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451" y="634308"/>
            <a:ext cx="1975275" cy="1329043"/>
          </a:xfrm>
          <a:prstGeom prst="rect">
            <a:avLst/>
          </a:prstGeom>
        </p:spPr>
      </p:pic>
      <p:pic>
        <p:nvPicPr>
          <p:cNvPr id="12" name="Picture 11" descr="A blue and white person with a letter&#10;&#10;Description automatically generated">
            <a:extLst>
              <a:ext uri="{FF2B5EF4-FFF2-40B4-BE49-F238E27FC236}">
                <a16:creationId xmlns:a16="http://schemas.microsoft.com/office/drawing/2014/main" id="{02AB01C0-63F5-4473-8447-E873E5EA2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898" y="671647"/>
            <a:ext cx="1438116" cy="1507389"/>
          </a:xfrm>
          <a:prstGeom prst="rect">
            <a:avLst/>
          </a:prstGeom>
        </p:spPr>
      </p:pic>
      <p:pic>
        <p:nvPicPr>
          <p:cNvPr id="14" name="Picture 13" descr="A blue and white logo&#10;&#10;Description automatically generated">
            <a:extLst>
              <a:ext uri="{FF2B5EF4-FFF2-40B4-BE49-F238E27FC236}">
                <a16:creationId xmlns:a16="http://schemas.microsoft.com/office/drawing/2014/main" id="{AE7CC283-B8E8-47A9-9FA0-E15F2EB9E3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205" y="634308"/>
            <a:ext cx="1435345" cy="1510160"/>
          </a:xfrm>
          <a:prstGeom prst="rect">
            <a:avLst/>
          </a:prstGeom>
        </p:spPr>
      </p:pic>
    </p:spTree>
    <p:extLst>
      <p:ext uri="{BB962C8B-B14F-4D97-AF65-F5344CB8AC3E}">
        <p14:creationId xmlns:p14="http://schemas.microsoft.com/office/powerpoint/2010/main" val="244831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animBg="1"/>
      <p:bldP spid="29" grpId="0" animBg="1"/>
      <p:bldP spid="31" grpId="0" animBg="1"/>
      <p:bldP spid="36"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29BAEE-D52F-4764-9D77-5C516F3F4A3C}"/>
              </a:ext>
            </a:extLst>
          </p:cNvPr>
          <p:cNvSpPr>
            <a:spLocks noGrp="1"/>
          </p:cNvSpPr>
          <p:nvPr>
            <p:ph type="title"/>
          </p:nvPr>
        </p:nvSpPr>
        <p:spPr>
          <a:xfrm>
            <a:off x="-53794" y="284519"/>
            <a:ext cx="3699671" cy="647577"/>
          </a:xfrm>
        </p:spPr>
        <p:txBody>
          <a:bodyPr>
            <a:normAutofit fontScale="90000"/>
          </a:bodyPr>
          <a:lstStyle/>
          <a:p>
            <a:r>
              <a:rPr lang="en-GB" sz="3200" b="1" dirty="0" err="1">
                <a:solidFill>
                  <a:schemeClr val="bg1"/>
                </a:solidFill>
              </a:rPr>
              <a:t>Écris</a:t>
            </a:r>
            <a:r>
              <a:rPr lang="en-GB" sz="3200" b="1" dirty="0">
                <a:solidFill>
                  <a:schemeClr val="bg1"/>
                </a:solidFill>
              </a:rPr>
              <a:t> </a:t>
            </a:r>
            <a:r>
              <a:rPr lang="en-GB" sz="3200" b="1" dirty="0" err="1">
                <a:solidFill>
                  <a:schemeClr val="bg1"/>
                </a:solidFill>
              </a:rPr>
              <a:t>en</a:t>
            </a:r>
            <a:r>
              <a:rPr lang="en-GB" sz="3200" b="1" dirty="0">
                <a:solidFill>
                  <a:schemeClr val="bg1"/>
                </a:solidFill>
              </a:rPr>
              <a:t> </a:t>
            </a:r>
            <a:r>
              <a:rPr lang="en-GB" sz="3200" b="1" dirty="0" err="1">
                <a:solidFill>
                  <a:schemeClr val="bg1"/>
                </a:solidFill>
              </a:rPr>
              <a:t>anglais</a:t>
            </a:r>
            <a:r>
              <a:rPr lang="en-GB" sz="3200" b="1" dirty="0">
                <a:solidFill>
                  <a:schemeClr val="bg1"/>
                </a:solidFill>
              </a:rPr>
              <a:t> </a:t>
            </a:r>
            <a:br>
              <a:rPr lang="en-GB" sz="3200" b="1" dirty="0">
                <a:solidFill>
                  <a:schemeClr val="bg1"/>
                </a:solidFill>
              </a:rPr>
            </a:br>
            <a:endParaRPr lang="en-GB" dirty="0"/>
          </a:p>
        </p:txBody>
      </p:sp>
      <p:sp>
        <p:nvSpPr>
          <p:cNvPr id="3" name="Rounded Rectangle 46">
            <a:extLst>
              <a:ext uri="{FF2B5EF4-FFF2-40B4-BE49-F238E27FC236}">
                <a16:creationId xmlns:a16="http://schemas.microsoft.com/office/drawing/2014/main" id="{BA0442B4-DDF8-494E-B3C5-6F0B7758DADF}"/>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14" name="Table 16">
            <a:extLst>
              <a:ext uri="{FF2B5EF4-FFF2-40B4-BE49-F238E27FC236}">
                <a16:creationId xmlns:a16="http://schemas.microsoft.com/office/drawing/2014/main" id="{D8085B54-0E99-46BD-BBC9-D0A350C3CD5D}"/>
              </a:ext>
            </a:extLst>
          </p:cNvPr>
          <p:cNvGraphicFramePr>
            <a:graphicFrameLocks noGrp="1"/>
          </p:cNvGraphicFramePr>
          <p:nvPr>
            <p:extLst>
              <p:ext uri="{D42A27DB-BD31-4B8C-83A1-F6EECF244321}">
                <p14:modId xmlns:p14="http://schemas.microsoft.com/office/powerpoint/2010/main" val="3274158532"/>
              </p:ext>
            </p:extLst>
          </p:nvPr>
        </p:nvGraphicFramePr>
        <p:xfrm>
          <a:off x="533654" y="1389285"/>
          <a:ext cx="11353546" cy="4547935"/>
        </p:xfrm>
        <a:graphic>
          <a:graphicData uri="http://schemas.openxmlformats.org/drawingml/2006/table">
            <a:tbl>
              <a:tblPr firstRow="1" bandRow="1">
                <a:tableStyleId>{16D9F66E-5EB9-4882-86FB-DCBF35E3C3E4}</a:tableStyleId>
              </a:tblPr>
              <a:tblGrid>
                <a:gridCol w="5247437">
                  <a:extLst>
                    <a:ext uri="{9D8B030D-6E8A-4147-A177-3AD203B41FA5}">
                      <a16:colId xmlns:a16="http://schemas.microsoft.com/office/drawing/2014/main" val="1623684424"/>
                    </a:ext>
                  </a:extLst>
                </a:gridCol>
                <a:gridCol w="6106109">
                  <a:extLst>
                    <a:ext uri="{9D8B030D-6E8A-4147-A177-3AD203B41FA5}">
                      <a16:colId xmlns:a16="http://schemas.microsoft.com/office/drawing/2014/main" val="3244056422"/>
                    </a:ext>
                  </a:extLst>
                </a:gridCol>
              </a:tblGrid>
              <a:tr h="709078">
                <a:tc>
                  <a:txBody>
                    <a:bodyPr/>
                    <a:lstStyle/>
                    <a:p>
                      <a:r>
                        <a:rPr lang="en-GB" sz="2400" b="1" dirty="0">
                          <a:solidFill>
                            <a:srgbClr val="002060"/>
                          </a:solidFill>
                        </a:rPr>
                        <a:t>1. Il fait le ménage.</a:t>
                      </a:r>
                    </a:p>
                  </a:txBody>
                  <a:tcPr anchor="ctr"/>
                </a:tc>
                <a:tc>
                  <a:txBody>
                    <a:bodyPr/>
                    <a:lstStyle/>
                    <a:p>
                      <a:endParaRPr lang="en-GB" sz="2400" b="1">
                        <a:solidFill>
                          <a:srgbClr val="002060"/>
                        </a:solidFill>
                      </a:endParaRPr>
                    </a:p>
                  </a:txBody>
                  <a:tcPr anchor="ctr"/>
                </a:tc>
                <a:extLst>
                  <a:ext uri="{0D108BD9-81ED-4DB2-BD59-A6C34878D82A}">
                    <a16:rowId xmlns:a16="http://schemas.microsoft.com/office/drawing/2014/main" val="940513941"/>
                  </a:ext>
                </a:extLst>
              </a:tr>
              <a:tr h="709078">
                <a:tc>
                  <a:txBody>
                    <a:bodyPr/>
                    <a:lstStyle/>
                    <a:p>
                      <a:r>
                        <a:rPr lang="en-GB" sz="2400" b="1" dirty="0">
                          <a:solidFill>
                            <a:srgbClr val="002060"/>
                          </a:solidFill>
                        </a:rPr>
                        <a:t>2. Il fait </a:t>
                      </a:r>
                      <a:r>
                        <a:rPr lang="en-GB" sz="2400" b="1" dirty="0" err="1">
                          <a:solidFill>
                            <a:srgbClr val="002060"/>
                          </a:solidFill>
                        </a:rPr>
                        <a:t>mauvais</a:t>
                      </a:r>
                      <a:r>
                        <a:rPr lang="en-GB" sz="2400" b="1" dirty="0">
                          <a:solidFill>
                            <a:srgbClr val="002060"/>
                          </a:solidFill>
                        </a:rPr>
                        <a:t>.</a:t>
                      </a:r>
                    </a:p>
                  </a:txBody>
                  <a:tcPr anchor="ctr"/>
                </a:tc>
                <a:tc>
                  <a:txBody>
                    <a:bodyPr/>
                    <a:lstStyle/>
                    <a:p>
                      <a:endParaRPr lang="en-GB" sz="2400" b="1">
                        <a:solidFill>
                          <a:srgbClr val="002060"/>
                        </a:solidFill>
                      </a:endParaRPr>
                    </a:p>
                  </a:txBody>
                  <a:tcPr anchor="ctr"/>
                </a:tc>
                <a:extLst>
                  <a:ext uri="{0D108BD9-81ED-4DB2-BD59-A6C34878D82A}">
                    <a16:rowId xmlns:a16="http://schemas.microsoft.com/office/drawing/2014/main" val="2783858093"/>
                  </a:ext>
                </a:extLst>
              </a:tr>
              <a:tr h="709078">
                <a:tc>
                  <a:txBody>
                    <a:bodyPr/>
                    <a:lstStyle/>
                    <a:p>
                      <a:r>
                        <a:rPr lang="en-GB" sz="2400" b="1" dirty="0">
                          <a:solidFill>
                            <a:srgbClr val="002060"/>
                          </a:solidFill>
                        </a:rPr>
                        <a:t>3. Elle fait </a:t>
                      </a:r>
                      <a:r>
                        <a:rPr lang="en-GB" sz="2400" b="1" dirty="0" err="1">
                          <a:solidFill>
                            <a:srgbClr val="002060"/>
                          </a:solidFill>
                        </a:rPr>
                        <a:t>une</a:t>
                      </a:r>
                      <a:r>
                        <a:rPr lang="en-GB" sz="2400" b="1" dirty="0">
                          <a:solidFill>
                            <a:srgbClr val="002060"/>
                          </a:solidFill>
                        </a:rPr>
                        <a:t> </a:t>
                      </a:r>
                      <a:r>
                        <a:rPr lang="en-GB" sz="2400" b="1" dirty="0" err="1">
                          <a:solidFill>
                            <a:srgbClr val="002060"/>
                          </a:solidFill>
                        </a:rPr>
                        <a:t>visite</a:t>
                      </a:r>
                      <a:r>
                        <a:rPr lang="en-GB" sz="2400" b="1" dirty="0">
                          <a:solidFill>
                            <a:srgbClr val="002060"/>
                          </a:solidFill>
                        </a:rPr>
                        <a:t> de </a:t>
                      </a:r>
                      <a:r>
                        <a:rPr lang="en-GB" sz="2400" b="1" dirty="0" err="1">
                          <a:solidFill>
                            <a:srgbClr val="002060"/>
                          </a:solidFill>
                        </a:rPr>
                        <a:t>Londres</a:t>
                      </a:r>
                      <a:r>
                        <a:rPr lang="en-GB" sz="2400" b="1" dirty="0">
                          <a:solidFill>
                            <a:srgbClr val="002060"/>
                          </a:solidFill>
                        </a:rPr>
                        <a:t>.</a:t>
                      </a:r>
                    </a:p>
                  </a:txBody>
                  <a:tcPr anchor="ctr"/>
                </a:tc>
                <a:tc>
                  <a:txBody>
                    <a:bodyPr/>
                    <a:lstStyle/>
                    <a:p>
                      <a:endParaRPr lang="en-GB" sz="2400" b="1">
                        <a:solidFill>
                          <a:srgbClr val="002060"/>
                        </a:solidFill>
                      </a:endParaRPr>
                    </a:p>
                  </a:txBody>
                  <a:tcPr anchor="ctr"/>
                </a:tc>
                <a:extLst>
                  <a:ext uri="{0D108BD9-81ED-4DB2-BD59-A6C34878D82A}">
                    <a16:rowId xmlns:a16="http://schemas.microsoft.com/office/drawing/2014/main" val="4213871483"/>
                  </a:ext>
                </a:extLst>
              </a:tr>
              <a:tr h="1002545">
                <a:tc>
                  <a:txBody>
                    <a:bodyPr/>
                    <a:lstStyle/>
                    <a:p>
                      <a:r>
                        <a:rPr lang="en-GB" sz="2400" b="1" dirty="0">
                          <a:solidFill>
                            <a:srgbClr val="002060"/>
                          </a:solidFill>
                        </a:rPr>
                        <a:t>4. Je </a:t>
                      </a:r>
                      <a:r>
                        <a:rPr lang="en-GB" sz="2400" b="1" dirty="0" err="1">
                          <a:solidFill>
                            <a:srgbClr val="002060"/>
                          </a:solidFill>
                        </a:rPr>
                        <a:t>fais</a:t>
                      </a:r>
                      <a:r>
                        <a:rPr lang="en-GB" sz="2400" b="1" dirty="0">
                          <a:solidFill>
                            <a:srgbClr val="002060"/>
                          </a:solidFill>
                        </a:rPr>
                        <a:t> </a:t>
                      </a:r>
                      <a:r>
                        <a:rPr lang="en-GB" sz="2400" b="1" dirty="0" err="1">
                          <a:solidFill>
                            <a:srgbClr val="002060"/>
                          </a:solidFill>
                        </a:rPr>
                        <a:t>une</a:t>
                      </a:r>
                      <a:r>
                        <a:rPr lang="en-GB" sz="2400" b="1" dirty="0">
                          <a:solidFill>
                            <a:srgbClr val="002060"/>
                          </a:solidFill>
                        </a:rPr>
                        <a:t> promenade </a:t>
                      </a:r>
                      <a:r>
                        <a:rPr lang="en-GB" sz="2400" b="1" dirty="0" err="1">
                          <a:solidFill>
                            <a:srgbClr val="002060"/>
                          </a:solidFill>
                        </a:rPr>
                        <a:t>en</a:t>
                      </a:r>
                      <a:r>
                        <a:rPr lang="en-GB" sz="2400" b="1" dirty="0">
                          <a:solidFill>
                            <a:srgbClr val="002060"/>
                          </a:solidFill>
                        </a:rPr>
                        <a:t> bateau.</a:t>
                      </a:r>
                    </a:p>
                  </a:txBody>
                  <a:tcPr anchor="ctr"/>
                </a:tc>
                <a:tc>
                  <a:txBody>
                    <a:bodyPr/>
                    <a:lstStyle/>
                    <a:p>
                      <a:endParaRPr lang="en-GB" sz="2400" b="1" dirty="0">
                        <a:solidFill>
                          <a:srgbClr val="002060"/>
                        </a:solidFill>
                      </a:endParaRPr>
                    </a:p>
                  </a:txBody>
                  <a:tcPr anchor="ctr"/>
                </a:tc>
                <a:extLst>
                  <a:ext uri="{0D108BD9-81ED-4DB2-BD59-A6C34878D82A}">
                    <a16:rowId xmlns:a16="http://schemas.microsoft.com/office/drawing/2014/main" val="3484157392"/>
                  </a:ext>
                </a:extLst>
              </a:tr>
              <a:tr h="709078">
                <a:tc>
                  <a:txBody>
                    <a:bodyPr/>
                    <a:lstStyle/>
                    <a:p>
                      <a:r>
                        <a:rPr lang="en-GB" sz="2400" b="1" dirty="0">
                          <a:solidFill>
                            <a:srgbClr val="002060"/>
                          </a:solidFill>
                        </a:rPr>
                        <a:t>5. Tu </a:t>
                      </a:r>
                      <a:r>
                        <a:rPr lang="en-GB" sz="2400" b="1" dirty="0" err="1">
                          <a:solidFill>
                            <a:srgbClr val="002060"/>
                          </a:solidFill>
                        </a:rPr>
                        <a:t>fais</a:t>
                      </a:r>
                      <a:r>
                        <a:rPr lang="en-GB" sz="2400" b="1" dirty="0">
                          <a:solidFill>
                            <a:srgbClr val="002060"/>
                          </a:solidFill>
                        </a:rPr>
                        <a:t> les </a:t>
                      </a:r>
                      <a:r>
                        <a:rPr lang="en-GB" sz="2400" b="1" dirty="0" err="1">
                          <a:solidFill>
                            <a:srgbClr val="002060"/>
                          </a:solidFill>
                        </a:rPr>
                        <a:t>magasins</a:t>
                      </a:r>
                      <a:r>
                        <a:rPr lang="en-GB" sz="2400" b="1" dirty="0">
                          <a:solidFill>
                            <a:srgbClr val="002060"/>
                          </a:solidFill>
                        </a:rPr>
                        <a:t>.</a:t>
                      </a:r>
                    </a:p>
                  </a:txBody>
                  <a:tcPr anchor="ctr"/>
                </a:tc>
                <a:tc>
                  <a:txBody>
                    <a:bodyPr/>
                    <a:lstStyle/>
                    <a:p>
                      <a:endParaRPr lang="en-GB" sz="2400" b="1">
                        <a:solidFill>
                          <a:srgbClr val="002060"/>
                        </a:solidFill>
                      </a:endParaRPr>
                    </a:p>
                  </a:txBody>
                  <a:tcPr anchor="ctr"/>
                </a:tc>
                <a:extLst>
                  <a:ext uri="{0D108BD9-81ED-4DB2-BD59-A6C34878D82A}">
                    <a16:rowId xmlns:a16="http://schemas.microsoft.com/office/drawing/2014/main" val="2697319906"/>
                  </a:ext>
                </a:extLst>
              </a:tr>
              <a:tr h="709078">
                <a:tc>
                  <a:txBody>
                    <a:bodyPr/>
                    <a:lstStyle/>
                    <a:p>
                      <a:r>
                        <a:rPr lang="en-GB" sz="2400" b="1" dirty="0">
                          <a:solidFill>
                            <a:srgbClr val="002060"/>
                          </a:solidFill>
                        </a:rPr>
                        <a:t>6. Il fait beau.</a:t>
                      </a:r>
                    </a:p>
                  </a:txBody>
                  <a:tcPr anchor="ctr"/>
                </a:tc>
                <a:tc>
                  <a:txBody>
                    <a:bodyPr/>
                    <a:lstStyle/>
                    <a:p>
                      <a:endParaRPr lang="en-GB" sz="2400" b="1" dirty="0">
                        <a:solidFill>
                          <a:srgbClr val="002060"/>
                        </a:solidFill>
                      </a:endParaRPr>
                    </a:p>
                  </a:txBody>
                  <a:tcPr anchor="ctr"/>
                </a:tc>
                <a:extLst>
                  <a:ext uri="{0D108BD9-81ED-4DB2-BD59-A6C34878D82A}">
                    <a16:rowId xmlns:a16="http://schemas.microsoft.com/office/drawing/2014/main" val="1817769224"/>
                  </a:ext>
                </a:extLst>
              </a:tr>
            </a:tbl>
          </a:graphicData>
        </a:graphic>
      </p:graphicFrame>
      <p:sp>
        <p:nvSpPr>
          <p:cNvPr id="67" name="TextBox 66"/>
          <p:cNvSpPr txBox="1"/>
          <p:nvPr/>
        </p:nvSpPr>
        <p:spPr>
          <a:xfrm>
            <a:off x="5781091" y="1383487"/>
            <a:ext cx="5192208"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He does the housework.</a:t>
            </a:r>
          </a:p>
        </p:txBody>
      </p:sp>
      <p:sp>
        <p:nvSpPr>
          <p:cNvPr id="64" name="TextBox 63"/>
          <p:cNvSpPr txBox="1"/>
          <p:nvPr/>
        </p:nvSpPr>
        <p:spPr>
          <a:xfrm>
            <a:off x="5708902" y="2186088"/>
            <a:ext cx="3695700"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 It is bad weather.</a:t>
            </a:r>
          </a:p>
        </p:txBody>
      </p:sp>
      <p:sp>
        <p:nvSpPr>
          <p:cNvPr id="48" name="TextBox 47">
            <a:extLst>
              <a:ext uri="{FF2B5EF4-FFF2-40B4-BE49-F238E27FC236}">
                <a16:creationId xmlns:a16="http://schemas.microsoft.com/office/drawing/2014/main" id="{B14D8785-1C2B-494E-9F91-0195F3858A89}"/>
              </a:ext>
            </a:extLst>
          </p:cNvPr>
          <p:cNvSpPr txBox="1"/>
          <p:nvPr/>
        </p:nvSpPr>
        <p:spPr>
          <a:xfrm>
            <a:off x="5781091" y="2986028"/>
            <a:ext cx="6410909"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She goes on a tour/visit of London.</a:t>
            </a:r>
          </a:p>
        </p:txBody>
      </p:sp>
      <p:sp>
        <p:nvSpPr>
          <p:cNvPr id="52" name="TextBox 51">
            <a:extLst>
              <a:ext uri="{FF2B5EF4-FFF2-40B4-BE49-F238E27FC236}">
                <a16:creationId xmlns:a16="http://schemas.microsoft.com/office/drawing/2014/main" id="{C54D0172-26F4-489C-ABB5-780267731F79}"/>
              </a:ext>
            </a:extLst>
          </p:cNvPr>
          <p:cNvSpPr txBox="1"/>
          <p:nvPr/>
        </p:nvSpPr>
        <p:spPr>
          <a:xfrm>
            <a:off x="5781091" y="3782395"/>
            <a:ext cx="6410909"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I go on a boat ride.</a:t>
            </a:r>
          </a:p>
        </p:txBody>
      </p:sp>
      <p:sp>
        <p:nvSpPr>
          <p:cNvPr id="53" name="TextBox 52">
            <a:extLst>
              <a:ext uri="{FF2B5EF4-FFF2-40B4-BE49-F238E27FC236}">
                <a16:creationId xmlns:a16="http://schemas.microsoft.com/office/drawing/2014/main" id="{B74E6603-D987-4873-A26E-025BD287D20E}"/>
              </a:ext>
            </a:extLst>
          </p:cNvPr>
          <p:cNvSpPr txBox="1"/>
          <p:nvPr/>
        </p:nvSpPr>
        <p:spPr>
          <a:xfrm>
            <a:off x="5797134" y="4598197"/>
            <a:ext cx="6410909"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You go shopping.</a:t>
            </a:r>
          </a:p>
        </p:txBody>
      </p:sp>
      <p:sp>
        <p:nvSpPr>
          <p:cNvPr id="54" name="TextBox 53">
            <a:extLst>
              <a:ext uri="{FF2B5EF4-FFF2-40B4-BE49-F238E27FC236}">
                <a16:creationId xmlns:a16="http://schemas.microsoft.com/office/drawing/2014/main" id="{728419F7-AF44-439E-B0DA-292CF136FECE}"/>
              </a:ext>
            </a:extLst>
          </p:cNvPr>
          <p:cNvSpPr txBox="1"/>
          <p:nvPr/>
        </p:nvSpPr>
        <p:spPr>
          <a:xfrm>
            <a:off x="5781090" y="5309470"/>
            <a:ext cx="6410909"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It is nice weather.</a:t>
            </a:r>
          </a:p>
        </p:txBody>
      </p:sp>
    </p:spTree>
    <p:extLst>
      <p:ext uri="{BB962C8B-B14F-4D97-AF65-F5344CB8AC3E}">
        <p14:creationId xmlns:p14="http://schemas.microsoft.com/office/powerpoint/2010/main" val="22218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4" grpId="0"/>
      <p:bldP spid="48" grpId="0"/>
      <p:bldP spid="52" grpId="0"/>
      <p:bldP spid="53"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C30714-DCCF-3D43-B0F7-2610004A83B8}"/>
              </a:ext>
            </a:extLst>
          </p:cNvPr>
          <p:cNvSpPr>
            <a:spLocks noGrp="1"/>
          </p:cNvSpPr>
          <p:nvPr>
            <p:ph type="title"/>
          </p:nvPr>
        </p:nvSpPr>
        <p:spPr>
          <a:xfrm>
            <a:off x="100289" y="-544253"/>
            <a:ext cx="4301942" cy="3440466"/>
          </a:xfrm>
        </p:spPr>
        <p:txBody>
          <a:bodyPr>
            <a:normAutofit fontScale="90000"/>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ch</a:t>
            </a:r>
            <a:endParaRPr lang="en-US" dirty="0"/>
          </a:p>
        </p:txBody>
      </p:sp>
      <p:sp>
        <p:nvSpPr>
          <p:cNvPr id="3" name="TextBox 2"/>
          <p:cNvSpPr txBox="1"/>
          <p:nvPr/>
        </p:nvSpPr>
        <p:spPr>
          <a:xfrm>
            <a:off x="2541859" y="4282829"/>
            <a:ext cx="710828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ch</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pic>
        <p:nvPicPr>
          <p:cNvPr id="4" name="Picture 3" descr="a search sig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231" y="419700"/>
            <a:ext cx="4259906" cy="4372641"/>
          </a:xfrm>
          <a:prstGeom prst="rect">
            <a:avLst/>
          </a:prstGeom>
        </p:spPr>
      </p:pic>
    </p:spTree>
    <p:extLst>
      <p:ext uri="{BB962C8B-B14F-4D97-AF65-F5344CB8AC3E}">
        <p14:creationId xmlns:p14="http://schemas.microsoft.com/office/powerpoint/2010/main" val="323634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Content Placeholder 4"/>
          <p:cNvGraphicFramePr>
            <a:graphicFrameLocks/>
          </p:cNvGraphicFramePr>
          <p:nvPr>
            <p:extLst>
              <p:ext uri="{D42A27DB-BD31-4B8C-83A1-F6EECF244321}">
                <p14:modId xmlns:p14="http://schemas.microsoft.com/office/powerpoint/2010/main" val="378851012"/>
              </p:ext>
            </p:extLst>
          </p:nvPr>
        </p:nvGraphicFramePr>
        <p:xfrm>
          <a:off x="450036" y="1083163"/>
          <a:ext cx="11459884" cy="4691674"/>
        </p:xfrm>
        <a:graphic>
          <a:graphicData uri="http://schemas.openxmlformats.org/drawingml/2006/table">
            <a:tbl>
              <a:tblPr firstRow="1" bandRow="1">
                <a:tableStyleId>{5C22544A-7EE6-4342-B048-85BDC9FD1C3A}</a:tableStyleId>
              </a:tblPr>
              <a:tblGrid>
                <a:gridCol w="746045">
                  <a:extLst>
                    <a:ext uri="{9D8B030D-6E8A-4147-A177-3AD203B41FA5}">
                      <a16:colId xmlns:a16="http://schemas.microsoft.com/office/drawing/2014/main" val="2548973513"/>
                    </a:ext>
                  </a:extLst>
                </a:gridCol>
                <a:gridCol w="777668">
                  <a:extLst>
                    <a:ext uri="{9D8B030D-6E8A-4147-A177-3AD203B41FA5}">
                      <a16:colId xmlns:a16="http://schemas.microsoft.com/office/drawing/2014/main" val="2775102314"/>
                    </a:ext>
                  </a:extLst>
                </a:gridCol>
                <a:gridCol w="4137191">
                  <a:extLst>
                    <a:ext uri="{9D8B030D-6E8A-4147-A177-3AD203B41FA5}">
                      <a16:colId xmlns:a16="http://schemas.microsoft.com/office/drawing/2014/main" val="2063340645"/>
                    </a:ext>
                  </a:extLst>
                </a:gridCol>
                <a:gridCol w="715145">
                  <a:extLst>
                    <a:ext uri="{9D8B030D-6E8A-4147-A177-3AD203B41FA5}">
                      <a16:colId xmlns:a16="http://schemas.microsoft.com/office/drawing/2014/main" val="3028703937"/>
                    </a:ext>
                  </a:extLst>
                </a:gridCol>
                <a:gridCol w="838368">
                  <a:extLst>
                    <a:ext uri="{9D8B030D-6E8A-4147-A177-3AD203B41FA5}">
                      <a16:colId xmlns:a16="http://schemas.microsoft.com/office/drawing/2014/main" val="1859025906"/>
                    </a:ext>
                  </a:extLst>
                </a:gridCol>
                <a:gridCol w="4245467">
                  <a:extLst>
                    <a:ext uri="{9D8B030D-6E8A-4147-A177-3AD203B41FA5}">
                      <a16:colId xmlns:a16="http://schemas.microsoft.com/office/drawing/2014/main" val="3979149899"/>
                    </a:ext>
                  </a:extLst>
                </a:gridCol>
              </a:tblGrid>
              <a:tr h="805058">
                <a:tc gridSpan="6">
                  <a:txBody>
                    <a:bodyPr/>
                    <a:lstStyle/>
                    <a:p>
                      <a:r>
                        <a:rPr lang="en-GB" sz="2400" b="0" dirty="0">
                          <a:solidFill>
                            <a:srgbClr val="115076"/>
                          </a:solidFill>
                          <a:latin typeface="Century Gothic" panose="020B0502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1438746">
                <a:tc>
                  <a:txBody>
                    <a:bodyPr/>
                    <a:lstStyle/>
                    <a:p>
                      <a:pPr algn="ctr"/>
                      <a:r>
                        <a:rPr lang="en-GB" sz="3600" b="1" dirty="0">
                          <a:solidFill>
                            <a:srgbClr val="115076"/>
                          </a:solidFill>
                          <a:latin typeface="Century Gothic" panose="020B0502020202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latin typeface="Century Gothic" panose="020B0502020202020204" pitchFamily="34" charset="0"/>
                        </a:rPr>
                        <a:t>I go for a 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latin typeface="Century Gothic" panose="020B0502020202020204" pitchFamily="34" charset="0"/>
                        </a:rPr>
                        <a:t>She</a:t>
                      </a:r>
                      <a:r>
                        <a:rPr lang="en-GB" sz="2400" b="1" baseline="0" dirty="0">
                          <a:solidFill>
                            <a:srgbClr val="115076"/>
                          </a:solidFill>
                          <a:latin typeface="Century Gothic" panose="020B0502020202020204" pitchFamily="34" charset="0"/>
                        </a:rPr>
                        <a:t> goes on a journey.</a:t>
                      </a:r>
                      <a:endParaRPr lang="en-GB" sz="24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1223935">
                <a:tc>
                  <a:txBody>
                    <a:bodyPr/>
                    <a:lstStyle/>
                    <a:p>
                      <a:pPr algn="ctr"/>
                      <a:r>
                        <a:rPr lang="en-GB" sz="3600" b="1" dirty="0">
                          <a:solidFill>
                            <a:srgbClr val="115076"/>
                          </a:solidFill>
                          <a:latin typeface="Century Gothic" panose="020B0502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1" dirty="0">
                          <a:solidFill>
                            <a:srgbClr val="115076"/>
                          </a:solidFill>
                          <a:latin typeface="Century Gothic" panose="020B0502020202020204" pitchFamily="34" charset="0"/>
                        </a:rPr>
                        <a:t>He</a:t>
                      </a:r>
                      <a:r>
                        <a:rPr lang="en-GB" sz="2400" b="1" baseline="0" dirty="0">
                          <a:solidFill>
                            <a:srgbClr val="115076"/>
                          </a:solidFill>
                          <a:latin typeface="Century Gothic" panose="020B0502020202020204" pitchFamily="34" charset="0"/>
                        </a:rPr>
                        <a:t> goes shopping.</a:t>
                      </a:r>
                      <a:endParaRPr lang="en-GB" sz="24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latin typeface="Century Gothic" panose="020B0502020202020204" pitchFamily="34" charset="0"/>
                        </a:rPr>
                        <a:t>I go on a boat ride.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r h="1223935">
                <a:tc>
                  <a:txBody>
                    <a:bodyPr/>
                    <a:lstStyle/>
                    <a:p>
                      <a:pPr algn="ctr"/>
                      <a:r>
                        <a:rPr lang="en-GB" sz="3600" b="1" dirty="0">
                          <a:solidFill>
                            <a:srgbClr val="115076"/>
                          </a:solidFill>
                          <a:latin typeface="Century Gothic" panose="020B0502020202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32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1" dirty="0">
                          <a:solidFill>
                            <a:srgbClr val="115076"/>
                          </a:solidFill>
                          <a:latin typeface="Century Gothic" panose="020B0502020202020204" pitchFamily="34" charset="0"/>
                        </a:rPr>
                        <a:t>You</a:t>
                      </a:r>
                      <a:r>
                        <a:rPr lang="en-GB" sz="2400" b="1" baseline="0" dirty="0">
                          <a:solidFill>
                            <a:srgbClr val="115076"/>
                          </a:solidFill>
                          <a:latin typeface="Century Gothic" panose="020B0502020202020204" pitchFamily="34" charset="0"/>
                        </a:rPr>
                        <a:t> go on a tour of Paris.</a:t>
                      </a:r>
                      <a:endParaRPr lang="en-GB" sz="24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600" b="1" dirty="0">
                          <a:solidFill>
                            <a:srgbClr val="115076"/>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b="0"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latin typeface="Century Gothic" panose="020B0502020202020204" pitchFamily="34" charset="0"/>
                        </a:rPr>
                        <a:t>Do you do the housework?</a:t>
                      </a:r>
                    </a:p>
                    <a:p>
                      <a:endParaRPr lang="en-GB" sz="2400" b="1" dirty="0">
                        <a:solidFill>
                          <a:srgbClr val="115076"/>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809608"/>
                  </a:ext>
                </a:extLst>
              </a:tr>
            </a:tbl>
          </a:graphicData>
        </a:graphic>
      </p:graphicFrame>
      <p:pic>
        <p:nvPicPr>
          <p:cNvPr id="92" name="Picture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6399" y="2192164"/>
            <a:ext cx="465002" cy="689106"/>
          </a:xfrm>
          <a:prstGeom prst="rect">
            <a:avLst/>
          </a:prstGeom>
        </p:spPr>
      </p:pic>
      <p:pic>
        <p:nvPicPr>
          <p:cNvPr id="93" name="Picture 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726" y="4899523"/>
            <a:ext cx="592675" cy="738319"/>
          </a:xfrm>
          <a:prstGeom prst="rect">
            <a:avLst/>
          </a:prstGeom>
        </p:spPr>
      </p:pic>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3797" y="2111497"/>
            <a:ext cx="854260" cy="729111"/>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5297" y="3514864"/>
            <a:ext cx="671259" cy="670546"/>
          </a:xfrm>
          <a:prstGeom prst="rect">
            <a:avLst/>
          </a:prstGeom>
        </p:spPr>
      </p:pic>
      <p:pic>
        <p:nvPicPr>
          <p:cNvPr id="53" name="Picture 2" descr="Bucket, Cleaning, Supplies, Housework, Household">
            <a:extLst>
              <a:ext uri="{FF2B5EF4-FFF2-40B4-BE49-F238E27FC236}">
                <a16:creationId xmlns:a16="http://schemas.microsoft.com/office/drawing/2014/main" id="{5C2549FD-74FE-4AFB-9991-2A3585F0CC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6855" y="4942379"/>
            <a:ext cx="731202" cy="6954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hopping cart Stock photography Shopping bag - shopping png download - 1000*1000 - Free Transparent Shopping Cart png Download.">
            <a:extLst>
              <a:ext uri="{FF2B5EF4-FFF2-40B4-BE49-F238E27FC236}">
                <a16:creationId xmlns:a16="http://schemas.microsoft.com/office/drawing/2014/main" id="{1875FB29-7899-4E33-BE36-33A467343C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6399" y="3490299"/>
            <a:ext cx="705950" cy="7059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46">
            <a:extLst>
              <a:ext uri="{FF2B5EF4-FFF2-40B4-BE49-F238E27FC236}">
                <a16:creationId xmlns:a16="http://schemas.microsoft.com/office/drawing/2014/main" id="{A40D41C0-7496-459B-92FE-7962D348A25D}"/>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E36D557F-0287-4D18-9739-AB7890E6BF68}"/>
              </a:ext>
            </a:extLst>
          </p:cNvPr>
          <p:cNvSpPr>
            <a:spLocks noGrp="1"/>
          </p:cNvSpPr>
          <p:nvPr>
            <p:ph type="title"/>
          </p:nvPr>
        </p:nvSpPr>
        <p:spPr>
          <a:xfrm>
            <a:off x="0" y="274690"/>
            <a:ext cx="4427580" cy="647577"/>
          </a:xfrm>
        </p:spPr>
        <p:txBody>
          <a:bodyPr/>
          <a:lstStyle/>
          <a:p>
            <a:r>
              <a:rPr lang="en-GB" dirty="0" err="1"/>
              <a:t>Parle</a:t>
            </a:r>
            <a:r>
              <a:rPr lang="en-GB" dirty="0"/>
              <a:t> </a:t>
            </a:r>
            <a:r>
              <a:rPr lang="en-GB" dirty="0" err="1"/>
              <a:t>en</a:t>
            </a:r>
            <a:r>
              <a:rPr lang="en-GB" dirty="0"/>
              <a:t> </a:t>
            </a:r>
            <a:r>
              <a:rPr lang="en-GB" dirty="0" err="1"/>
              <a:t>français</a:t>
            </a:r>
            <a:endParaRPr lang="en-GB" dirty="0"/>
          </a:p>
        </p:txBody>
      </p:sp>
      <p:sp>
        <p:nvSpPr>
          <p:cNvPr id="54" name="TextBox 53">
            <a:extLst>
              <a:ext uri="{FF2B5EF4-FFF2-40B4-BE49-F238E27FC236}">
                <a16:creationId xmlns:a16="http://schemas.microsoft.com/office/drawing/2014/main" id="{3988DFA5-292D-44A1-A70F-A4901A6375ED}"/>
              </a:ext>
            </a:extLst>
          </p:cNvPr>
          <p:cNvSpPr txBox="1"/>
          <p:nvPr/>
        </p:nvSpPr>
        <p:spPr>
          <a:xfrm>
            <a:off x="2010677" y="2460674"/>
            <a:ext cx="5192208"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Je </a:t>
            </a:r>
            <a:r>
              <a:rPr lang="en-GB" sz="2400" dirty="0" err="1">
                <a:solidFill>
                  <a:srgbClr val="EF4135"/>
                </a:solidFill>
                <a:latin typeface="Century Gothic" panose="020B0502020202020204" pitchFamily="34" charset="0"/>
              </a:rPr>
              <a:t>fais</a:t>
            </a:r>
            <a:r>
              <a:rPr lang="en-GB" sz="2400" dirty="0">
                <a:solidFill>
                  <a:srgbClr val="EF4135"/>
                </a:solidFill>
                <a:latin typeface="Century Gothic" panose="020B0502020202020204" pitchFamily="34" charset="0"/>
              </a:rPr>
              <a:t> </a:t>
            </a:r>
            <a:r>
              <a:rPr lang="en-GB" sz="2400" dirty="0" err="1">
                <a:solidFill>
                  <a:srgbClr val="EF4135"/>
                </a:solidFill>
                <a:latin typeface="Century Gothic" panose="020B0502020202020204" pitchFamily="34" charset="0"/>
              </a:rPr>
              <a:t>une</a:t>
            </a:r>
            <a:r>
              <a:rPr lang="en-GB" sz="2400" dirty="0">
                <a:solidFill>
                  <a:srgbClr val="EF4135"/>
                </a:solidFill>
                <a:latin typeface="Century Gothic" panose="020B0502020202020204" pitchFamily="34" charset="0"/>
              </a:rPr>
              <a:t> promenade.</a:t>
            </a:r>
          </a:p>
        </p:txBody>
      </p:sp>
      <p:sp>
        <p:nvSpPr>
          <p:cNvPr id="57" name="TextBox 56">
            <a:extLst>
              <a:ext uri="{FF2B5EF4-FFF2-40B4-BE49-F238E27FC236}">
                <a16:creationId xmlns:a16="http://schemas.microsoft.com/office/drawing/2014/main" id="{F8F9299B-5F27-4090-BA59-321761517406}"/>
              </a:ext>
            </a:extLst>
          </p:cNvPr>
          <p:cNvSpPr txBox="1"/>
          <p:nvPr/>
        </p:nvSpPr>
        <p:spPr>
          <a:xfrm>
            <a:off x="1964926" y="3825306"/>
            <a:ext cx="5192208"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Il fait les </a:t>
            </a:r>
            <a:r>
              <a:rPr lang="en-GB" sz="2400" dirty="0" err="1">
                <a:solidFill>
                  <a:srgbClr val="EF4135"/>
                </a:solidFill>
                <a:latin typeface="Century Gothic" panose="020B0502020202020204" pitchFamily="34" charset="0"/>
              </a:rPr>
              <a:t>magasins</a:t>
            </a:r>
            <a:r>
              <a:rPr lang="en-GB" sz="2400" dirty="0">
                <a:solidFill>
                  <a:srgbClr val="EF4135"/>
                </a:solidFill>
                <a:latin typeface="Century Gothic" panose="020B0502020202020204" pitchFamily="34" charset="0"/>
              </a:rPr>
              <a:t>.</a:t>
            </a:r>
          </a:p>
        </p:txBody>
      </p:sp>
      <p:sp>
        <p:nvSpPr>
          <p:cNvPr id="58" name="TextBox 57">
            <a:extLst>
              <a:ext uri="{FF2B5EF4-FFF2-40B4-BE49-F238E27FC236}">
                <a16:creationId xmlns:a16="http://schemas.microsoft.com/office/drawing/2014/main" id="{10D56087-A608-41B1-848F-A72C0703F5F3}"/>
              </a:ext>
            </a:extLst>
          </p:cNvPr>
          <p:cNvSpPr txBox="1"/>
          <p:nvPr/>
        </p:nvSpPr>
        <p:spPr>
          <a:xfrm>
            <a:off x="1924821" y="5059277"/>
            <a:ext cx="5192208"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Tu </a:t>
            </a:r>
            <a:r>
              <a:rPr lang="en-GB" sz="2400" dirty="0" err="1">
                <a:solidFill>
                  <a:srgbClr val="EF4135"/>
                </a:solidFill>
                <a:latin typeface="Century Gothic" panose="020B0502020202020204" pitchFamily="34" charset="0"/>
              </a:rPr>
              <a:t>fais</a:t>
            </a:r>
            <a:r>
              <a:rPr lang="en-GB" sz="2400" dirty="0">
                <a:solidFill>
                  <a:srgbClr val="EF4135"/>
                </a:solidFill>
                <a:latin typeface="Century Gothic" panose="020B0502020202020204" pitchFamily="34" charset="0"/>
              </a:rPr>
              <a:t> </a:t>
            </a:r>
            <a:r>
              <a:rPr lang="en-GB" sz="2400" dirty="0" err="1">
                <a:solidFill>
                  <a:srgbClr val="EF4135"/>
                </a:solidFill>
                <a:latin typeface="Century Gothic" panose="020B0502020202020204" pitchFamily="34" charset="0"/>
              </a:rPr>
              <a:t>une</a:t>
            </a:r>
            <a:r>
              <a:rPr lang="en-GB" sz="2400" dirty="0">
                <a:solidFill>
                  <a:srgbClr val="EF4135"/>
                </a:solidFill>
                <a:latin typeface="Century Gothic" panose="020B0502020202020204" pitchFamily="34" charset="0"/>
              </a:rPr>
              <a:t> </a:t>
            </a:r>
            <a:r>
              <a:rPr lang="en-GB" sz="2400" dirty="0" err="1">
                <a:solidFill>
                  <a:srgbClr val="EF4135"/>
                </a:solidFill>
                <a:latin typeface="Century Gothic" panose="020B0502020202020204" pitchFamily="34" charset="0"/>
              </a:rPr>
              <a:t>visite</a:t>
            </a:r>
            <a:r>
              <a:rPr lang="en-GB" sz="2400" dirty="0">
                <a:solidFill>
                  <a:srgbClr val="EF4135"/>
                </a:solidFill>
                <a:latin typeface="Century Gothic" panose="020B0502020202020204" pitchFamily="34" charset="0"/>
              </a:rPr>
              <a:t> de Paris.</a:t>
            </a:r>
          </a:p>
        </p:txBody>
      </p:sp>
      <p:sp>
        <p:nvSpPr>
          <p:cNvPr id="67" name="TextBox 66">
            <a:extLst>
              <a:ext uri="{FF2B5EF4-FFF2-40B4-BE49-F238E27FC236}">
                <a16:creationId xmlns:a16="http://schemas.microsoft.com/office/drawing/2014/main" id="{25801C74-9BAC-4844-9217-FF67EC6CA56E}"/>
              </a:ext>
            </a:extLst>
          </p:cNvPr>
          <p:cNvSpPr txBox="1"/>
          <p:nvPr/>
        </p:nvSpPr>
        <p:spPr>
          <a:xfrm>
            <a:off x="7707867" y="2419605"/>
            <a:ext cx="5192208"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Elle fait un voyage.</a:t>
            </a:r>
          </a:p>
        </p:txBody>
      </p:sp>
      <p:sp>
        <p:nvSpPr>
          <p:cNvPr id="68" name="TextBox 67">
            <a:extLst>
              <a:ext uri="{FF2B5EF4-FFF2-40B4-BE49-F238E27FC236}">
                <a16:creationId xmlns:a16="http://schemas.microsoft.com/office/drawing/2014/main" id="{4E7148EE-D98E-4729-A5F9-B870E942874A}"/>
              </a:ext>
            </a:extLst>
          </p:cNvPr>
          <p:cNvSpPr txBox="1"/>
          <p:nvPr/>
        </p:nvSpPr>
        <p:spPr>
          <a:xfrm>
            <a:off x="7688057" y="3732897"/>
            <a:ext cx="5192208" cy="830997"/>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Je </a:t>
            </a:r>
            <a:r>
              <a:rPr lang="en-GB" sz="2400" dirty="0" err="1">
                <a:solidFill>
                  <a:srgbClr val="EF4135"/>
                </a:solidFill>
                <a:latin typeface="Century Gothic" panose="020B0502020202020204" pitchFamily="34" charset="0"/>
              </a:rPr>
              <a:t>fais</a:t>
            </a:r>
            <a:r>
              <a:rPr lang="en-GB" sz="2400" dirty="0">
                <a:solidFill>
                  <a:srgbClr val="EF4135"/>
                </a:solidFill>
                <a:latin typeface="Century Gothic" panose="020B0502020202020204" pitchFamily="34" charset="0"/>
              </a:rPr>
              <a:t> </a:t>
            </a:r>
            <a:r>
              <a:rPr lang="en-GB" sz="2400" dirty="0" err="1">
                <a:solidFill>
                  <a:srgbClr val="EF4135"/>
                </a:solidFill>
                <a:latin typeface="Century Gothic" panose="020B0502020202020204" pitchFamily="34" charset="0"/>
              </a:rPr>
              <a:t>une</a:t>
            </a:r>
            <a:r>
              <a:rPr lang="en-GB" sz="2400" dirty="0">
                <a:solidFill>
                  <a:srgbClr val="EF4135"/>
                </a:solidFill>
                <a:latin typeface="Century Gothic" panose="020B0502020202020204" pitchFamily="34" charset="0"/>
              </a:rPr>
              <a:t> promenade </a:t>
            </a:r>
            <a:r>
              <a:rPr lang="en-GB" sz="2400" dirty="0" err="1">
                <a:solidFill>
                  <a:srgbClr val="EF4135"/>
                </a:solidFill>
                <a:latin typeface="Century Gothic" panose="020B0502020202020204" pitchFamily="34" charset="0"/>
              </a:rPr>
              <a:t>en</a:t>
            </a:r>
            <a:r>
              <a:rPr lang="en-GB" sz="2400" dirty="0">
                <a:solidFill>
                  <a:srgbClr val="EF4135"/>
                </a:solidFill>
                <a:latin typeface="Century Gothic" panose="020B0502020202020204" pitchFamily="34" charset="0"/>
              </a:rPr>
              <a:t> bateau.</a:t>
            </a:r>
          </a:p>
        </p:txBody>
      </p:sp>
      <p:sp>
        <p:nvSpPr>
          <p:cNvPr id="69" name="TextBox 68">
            <a:extLst>
              <a:ext uri="{FF2B5EF4-FFF2-40B4-BE49-F238E27FC236}">
                <a16:creationId xmlns:a16="http://schemas.microsoft.com/office/drawing/2014/main" id="{145AD168-2ECB-4CE6-ADD0-F80C98374865}"/>
              </a:ext>
            </a:extLst>
          </p:cNvPr>
          <p:cNvSpPr txBox="1"/>
          <p:nvPr/>
        </p:nvSpPr>
        <p:spPr>
          <a:xfrm>
            <a:off x="7596556" y="5123205"/>
            <a:ext cx="5192208" cy="461665"/>
          </a:xfrm>
          <a:prstGeom prst="rect">
            <a:avLst/>
          </a:prstGeom>
          <a:noFill/>
        </p:spPr>
        <p:txBody>
          <a:bodyPr wrap="square" rtlCol="0">
            <a:spAutoFit/>
          </a:bodyPr>
          <a:lstStyle/>
          <a:p>
            <a:r>
              <a:rPr lang="en-GB" sz="2400" dirty="0">
                <a:solidFill>
                  <a:srgbClr val="EF4135"/>
                </a:solidFill>
                <a:latin typeface="Century Gothic" panose="020B0502020202020204" pitchFamily="34" charset="0"/>
              </a:rPr>
              <a:t>Tu </a:t>
            </a:r>
            <a:r>
              <a:rPr lang="en-GB" sz="2400" dirty="0" err="1">
                <a:solidFill>
                  <a:srgbClr val="EF4135"/>
                </a:solidFill>
                <a:latin typeface="Century Gothic" panose="020B0502020202020204" pitchFamily="34" charset="0"/>
              </a:rPr>
              <a:t>fais</a:t>
            </a:r>
            <a:r>
              <a:rPr lang="en-GB" sz="2400" dirty="0">
                <a:solidFill>
                  <a:srgbClr val="EF4135"/>
                </a:solidFill>
                <a:latin typeface="Century Gothic" panose="020B0502020202020204" pitchFamily="34" charset="0"/>
              </a:rPr>
              <a:t> les devoirs ?</a:t>
            </a:r>
          </a:p>
        </p:txBody>
      </p:sp>
      <p:pic>
        <p:nvPicPr>
          <p:cNvPr id="78" name="Picture 77">
            <a:extLst>
              <a:ext uri="{FF2B5EF4-FFF2-40B4-BE49-F238E27FC236}">
                <a16:creationId xmlns:a16="http://schemas.microsoft.com/office/drawing/2014/main" id="{97AB9723-94F5-4399-817A-C63C628EC229}"/>
              </a:ext>
            </a:extLst>
          </p:cNvPr>
          <p:cNvPicPr>
            <a:picLocks noChangeAspect="1"/>
          </p:cNvPicPr>
          <p:nvPr/>
        </p:nvPicPr>
        <p:blipFill>
          <a:blip r:embed="rId9"/>
          <a:stretch>
            <a:fillRect/>
          </a:stretch>
        </p:blipFill>
        <p:spPr>
          <a:xfrm>
            <a:off x="4120725" y="343133"/>
            <a:ext cx="1975275" cy="1329043"/>
          </a:xfrm>
          <a:prstGeom prst="rect">
            <a:avLst/>
          </a:prstGeom>
        </p:spPr>
      </p:pic>
    </p:spTree>
    <p:extLst>
      <p:ext uri="{BB962C8B-B14F-4D97-AF65-F5344CB8AC3E}">
        <p14:creationId xmlns:p14="http://schemas.microsoft.com/office/powerpoint/2010/main" val="105026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p:bldP spid="58" grpId="0"/>
      <p:bldP spid="67" grpId="0"/>
      <p:bldP spid="68" grpId="0"/>
      <p:bldP spid="6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0" y="213558"/>
            <a:ext cx="6400800" cy="756090"/>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2800" b="1" dirty="0">
                <a:latin typeface="Century Gothic"/>
                <a:ea typeface="Century Gothic"/>
                <a:cs typeface="Century Gothic"/>
                <a:sym typeface="Century Gothic"/>
              </a:rPr>
              <a:t>le </a:t>
            </a:r>
            <a:r>
              <a:rPr lang="en-GB" sz="2800" b="1" dirty="0" err="1">
                <a:latin typeface="Century Gothic"/>
                <a:ea typeface="Century Gothic"/>
                <a:cs typeface="Century Gothic"/>
                <a:sym typeface="Century Gothic"/>
              </a:rPr>
              <a:t>verbe</a:t>
            </a:r>
            <a:r>
              <a:rPr lang="en-GB" sz="2800" b="1" dirty="0">
                <a:latin typeface="Century Gothic"/>
                <a:ea typeface="Century Gothic"/>
                <a:cs typeface="Century Gothic"/>
                <a:sym typeface="Century Gothic"/>
              </a:rPr>
              <a:t> ‘faire’ – other meanings</a:t>
            </a:r>
            <a:endParaRPr lang="en-GB" sz="2800" b="1" i="0" u="none" strike="noStrike" cap="none" dirty="0">
              <a:solidFill>
                <a:srgbClr val="1E4E79"/>
              </a:solidFill>
              <a:latin typeface="Century Gothic"/>
              <a:ea typeface="Century Gothic"/>
              <a:cs typeface="Century Gothic"/>
              <a:sym typeface="Century Gothic"/>
            </a:endParaRPr>
          </a:p>
        </p:txBody>
      </p:sp>
      <p:sp>
        <p:nvSpPr>
          <p:cNvPr id="16" name="Google Shape;169;p8">
            <a:extLst>
              <a:ext uri="{FF2B5EF4-FFF2-40B4-BE49-F238E27FC236}">
                <a16:creationId xmlns:a16="http://schemas.microsoft.com/office/drawing/2014/main" id="{B4F132BF-0F27-4183-A033-D182D0CEA9FB}"/>
              </a:ext>
            </a:extLst>
          </p:cNvPr>
          <p:cNvSpPr txBox="1"/>
          <p:nvPr/>
        </p:nvSpPr>
        <p:spPr>
          <a:xfrm>
            <a:off x="87398" y="1032298"/>
            <a:ext cx="9886596"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Faire la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grasse</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matinée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literally means ‘to do/make the fat morning’.</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5" name="Google Shape;169;p8">
            <a:extLst>
              <a:ext uri="{FF2B5EF4-FFF2-40B4-BE49-F238E27FC236}">
                <a16:creationId xmlns:a16="http://schemas.microsoft.com/office/drawing/2014/main" id="{B3DAE0E8-D798-434D-A205-754AD78F7277}"/>
              </a:ext>
            </a:extLst>
          </p:cNvPr>
          <p:cNvSpPr txBox="1"/>
          <p:nvPr/>
        </p:nvSpPr>
        <p:spPr>
          <a:xfrm>
            <a:off x="4192657" y="1942944"/>
            <a:ext cx="8011521"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But French people say this to mean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have a lie-in</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4" name="Picture 3">
            <a:extLst>
              <a:ext uri="{FF2B5EF4-FFF2-40B4-BE49-F238E27FC236}">
                <a16:creationId xmlns:a16="http://schemas.microsoft.com/office/drawing/2014/main" id="{955FDC72-A155-453D-92ED-CEB1FC03AFF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4236" y="2173756"/>
            <a:ext cx="3612445" cy="3714596"/>
          </a:xfrm>
          <a:prstGeom prst="rect">
            <a:avLst/>
          </a:prstGeom>
        </p:spPr>
      </p:pic>
      <p:sp>
        <p:nvSpPr>
          <p:cNvPr id="20" name="Google Shape;169;p8">
            <a:extLst>
              <a:ext uri="{FF2B5EF4-FFF2-40B4-BE49-F238E27FC236}">
                <a16:creationId xmlns:a16="http://schemas.microsoft.com/office/drawing/2014/main" id="{C3A3D243-D2E8-45E5-A0DD-C1008EC817DC}"/>
              </a:ext>
            </a:extLst>
          </p:cNvPr>
          <p:cNvSpPr txBox="1"/>
          <p:nvPr/>
        </p:nvSpPr>
        <p:spPr>
          <a:xfrm>
            <a:off x="4369560" y="3115235"/>
            <a:ext cx="8011521"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Tu </a:t>
            </a:r>
            <a:r>
              <a:rPr kumimoji="0" lang="en-GB" sz="24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fais</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la </a:t>
            </a:r>
            <a:r>
              <a:rPr kumimoji="0" lang="en-GB" sz="24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grasse</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matinée ?</a:t>
            </a:r>
            <a:endParaRPr kumimoji="0"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3" name="Google Shape;169;p8">
            <a:extLst>
              <a:ext uri="{FF2B5EF4-FFF2-40B4-BE49-F238E27FC236}">
                <a16:creationId xmlns:a16="http://schemas.microsoft.com/office/drawing/2014/main" id="{DD518C48-F495-48E5-92B3-01FFC5B521C0}"/>
              </a:ext>
            </a:extLst>
          </p:cNvPr>
          <p:cNvSpPr txBox="1"/>
          <p:nvPr/>
        </p:nvSpPr>
        <p:spPr>
          <a:xfrm>
            <a:off x="4369559" y="4089342"/>
            <a:ext cx="8011521"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400" b="1" dirty="0">
                <a:solidFill>
                  <a:srgbClr val="002060"/>
                </a:solidFill>
                <a:latin typeface="Century Gothic"/>
                <a:ea typeface="Century Gothic"/>
                <a:cs typeface="Century Gothic"/>
                <a:sym typeface="Century Gothic"/>
              </a:rPr>
              <a:t>Tu </a:t>
            </a:r>
            <a:r>
              <a:rPr lang="en-GB" sz="2400" b="1" dirty="0" err="1">
                <a:solidFill>
                  <a:srgbClr val="002060"/>
                </a:solidFill>
                <a:latin typeface="Century Gothic"/>
                <a:ea typeface="Century Gothic"/>
                <a:cs typeface="Century Gothic"/>
                <a:sym typeface="Century Gothic"/>
              </a:rPr>
              <a:t>fais</a:t>
            </a:r>
            <a:r>
              <a:rPr lang="en-GB" sz="2400" b="1" dirty="0">
                <a:solidFill>
                  <a:srgbClr val="002060"/>
                </a:solidFill>
                <a:latin typeface="Century Gothic"/>
                <a:ea typeface="Century Gothic"/>
                <a:cs typeface="Century Gothic"/>
                <a:sym typeface="Century Gothic"/>
              </a:rPr>
              <a:t> quoi le week-end ?</a:t>
            </a:r>
            <a:endParaRPr kumimoji="0"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4" name="Picture 13">
            <a:extLst>
              <a:ext uri="{FF2B5EF4-FFF2-40B4-BE49-F238E27FC236}">
                <a16:creationId xmlns:a16="http://schemas.microsoft.com/office/drawing/2014/main" id="{4D99B1E9-C902-4721-9916-CC9D22C7A73A}"/>
              </a:ext>
            </a:extLst>
          </p:cNvPr>
          <p:cNvPicPr>
            <a:picLocks noChangeAspect="1"/>
          </p:cNvPicPr>
          <p:nvPr/>
        </p:nvPicPr>
        <p:blipFill>
          <a:blip r:embed="rId4"/>
          <a:stretch>
            <a:fillRect/>
          </a:stretch>
        </p:blipFill>
        <p:spPr>
          <a:xfrm>
            <a:off x="10598759" y="124421"/>
            <a:ext cx="1505843" cy="646232"/>
          </a:xfrm>
          <a:prstGeom prst="rect">
            <a:avLst/>
          </a:prstGeom>
        </p:spPr>
      </p:pic>
    </p:spTree>
    <p:extLst>
      <p:ext uri="{BB962C8B-B14F-4D97-AF65-F5344CB8AC3E}">
        <p14:creationId xmlns:p14="http://schemas.microsoft.com/office/powerpoint/2010/main" val="27794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F95A8CA9-5DC7-4CCA-944C-F91C889C8C49}"/>
              </a:ext>
            </a:extLst>
          </p:cNvPr>
          <p:cNvGraphicFramePr>
            <a:graphicFrameLocks noGrp="1"/>
          </p:cNvGraphicFramePr>
          <p:nvPr>
            <p:extLst>
              <p:ext uri="{D42A27DB-BD31-4B8C-83A1-F6EECF244321}">
                <p14:modId xmlns:p14="http://schemas.microsoft.com/office/powerpoint/2010/main" val="2722743334"/>
              </p:ext>
            </p:extLst>
          </p:nvPr>
        </p:nvGraphicFramePr>
        <p:xfrm>
          <a:off x="9010156" y="1946795"/>
          <a:ext cx="3007896" cy="1958862"/>
        </p:xfrm>
        <a:graphic>
          <a:graphicData uri="http://schemas.openxmlformats.org/drawingml/2006/table">
            <a:tbl>
              <a:tblPr firstRow="1" bandRow="1">
                <a:tableStyleId>{5940675A-B579-460E-94D1-54222C63F5DA}</a:tableStyleId>
              </a:tblPr>
              <a:tblGrid>
                <a:gridCol w="1002632">
                  <a:extLst>
                    <a:ext uri="{9D8B030D-6E8A-4147-A177-3AD203B41FA5}">
                      <a16:colId xmlns:a16="http://schemas.microsoft.com/office/drawing/2014/main" val="4040294967"/>
                    </a:ext>
                  </a:extLst>
                </a:gridCol>
                <a:gridCol w="1002632">
                  <a:extLst>
                    <a:ext uri="{9D8B030D-6E8A-4147-A177-3AD203B41FA5}">
                      <a16:colId xmlns:a16="http://schemas.microsoft.com/office/drawing/2014/main" val="2949069693"/>
                    </a:ext>
                  </a:extLst>
                </a:gridCol>
                <a:gridCol w="1002632">
                  <a:extLst>
                    <a:ext uri="{9D8B030D-6E8A-4147-A177-3AD203B41FA5}">
                      <a16:colId xmlns:a16="http://schemas.microsoft.com/office/drawing/2014/main" val="3534378683"/>
                    </a:ext>
                  </a:extLst>
                </a:gridCol>
              </a:tblGrid>
              <a:tr h="652954">
                <a:tc>
                  <a:txBody>
                    <a:bodyPr/>
                    <a:lstStyle/>
                    <a:p>
                      <a:endParaRPr lang="en-GB"/>
                    </a:p>
                  </a:txBody>
                  <a:tcPr>
                    <a:solidFill>
                      <a:schemeClr val="accent6"/>
                    </a:solidFill>
                  </a:tcPr>
                </a:tc>
                <a:tc>
                  <a:txBody>
                    <a:bodyPr/>
                    <a:lstStyle/>
                    <a:p>
                      <a:endParaRPr lang="en-GB"/>
                    </a:p>
                  </a:txBody>
                  <a:tcPr>
                    <a:solidFill>
                      <a:schemeClr val="accent6"/>
                    </a:solidFill>
                  </a:tcPr>
                </a:tc>
                <a:tc>
                  <a:txBody>
                    <a:bodyPr/>
                    <a:lstStyle/>
                    <a:p>
                      <a:endParaRPr lang="en-GB" dirty="0"/>
                    </a:p>
                  </a:txBody>
                  <a:tcPr>
                    <a:solidFill>
                      <a:schemeClr val="accent6"/>
                    </a:solidFill>
                  </a:tcPr>
                </a:tc>
                <a:extLst>
                  <a:ext uri="{0D108BD9-81ED-4DB2-BD59-A6C34878D82A}">
                    <a16:rowId xmlns:a16="http://schemas.microsoft.com/office/drawing/2014/main" val="4097123570"/>
                  </a:ext>
                </a:extLst>
              </a:tr>
              <a:tr h="652954">
                <a:tc>
                  <a:txBody>
                    <a:bodyPr/>
                    <a:lstStyle/>
                    <a:p>
                      <a:endParaRPr lang="en-GB"/>
                    </a:p>
                  </a:txBody>
                  <a:tcPr>
                    <a:solidFill>
                      <a:schemeClr val="accent6"/>
                    </a:solidFill>
                  </a:tcPr>
                </a:tc>
                <a:tc>
                  <a:txBody>
                    <a:bodyPr/>
                    <a:lstStyle/>
                    <a:p>
                      <a:endParaRPr lang="en-GB"/>
                    </a:p>
                  </a:txBody>
                  <a:tcPr>
                    <a:solidFill>
                      <a:schemeClr val="accent6"/>
                    </a:solidFill>
                  </a:tcPr>
                </a:tc>
                <a:tc>
                  <a:txBody>
                    <a:bodyPr/>
                    <a:lstStyle/>
                    <a:p>
                      <a:endParaRPr lang="en-GB"/>
                    </a:p>
                  </a:txBody>
                  <a:tcPr>
                    <a:solidFill>
                      <a:schemeClr val="accent6"/>
                    </a:solidFill>
                  </a:tcPr>
                </a:tc>
                <a:extLst>
                  <a:ext uri="{0D108BD9-81ED-4DB2-BD59-A6C34878D82A}">
                    <a16:rowId xmlns:a16="http://schemas.microsoft.com/office/drawing/2014/main" val="1774529898"/>
                  </a:ext>
                </a:extLst>
              </a:tr>
              <a:tr h="652954">
                <a:tc>
                  <a:txBody>
                    <a:bodyPr/>
                    <a:lstStyle/>
                    <a:p>
                      <a:endParaRPr lang="en-GB"/>
                    </a:p>
                  </a:txBody>
                  <a:tcPr>
                    <a:solidFill>
                      <a:schemeClr val="accent6"/>
                    </a:solidFill>
                  </a:tcPr>
                </a:tc>
                <a:tc>
                  <a:txBody>
                    <a:bodyPr/>
                    <a:lstStyle/>
                    <a:p>
                      <a:endParaRPr lang="en-GB"/>
                    </a:p>
                  </a:txBody>
                  <a:tcPr>
                    <a:solidFill>
                      <a:schemeClr val="accent6"/>
                    </a:solidFill>
                  </a:tcPr>
                </a:tc>
                <a:tc>
                  <a:txBody>
                    <a:bodyPr/>
                    <a:lstStyle/>
                    <a:p>
                      <a:endParaRPr lang="en-GB" dirty="0"/>
                    </a:p>
                  </a:txBody>
                  <a:tcPr>
                    <a:solidFill>
                      <a:schemeClr val="accent6"/>
                    </a:solidFill>
                  </a:tcPr>
                </a:tc>
                <a:extLst>
                  <a:ext uri="{0D108BD9-81ED-4DB2-BD59-A6C34878D82A}">
                    <a16:rowId xmlns:a16="http://schemas.microsoft.com/office/drawing/2014/main" val="3369040521"/>
                  </a:ext>
                </a:extLst>
              </a:tr>
            </a:tbl>
          </a:graphicData>
        </a:graphic>
      </p:graphicFrame>
      <p:sp>
        <p:nvSpPr>
          <p:cNvPr id="3" name="Title 2">
            <a:extLst>
              <a:ext uri="{FF2B5EF4-FFF2-40B4-BE49-F238E27FC236}">
                <a16:creationId xmlns:a16="http://schemas.microsoft.com/office/drawing/2014/main" id="{CADBB6FF-1163-42EE-9FEB-F6985FBEAE73}"/>
              </a:ext>
            </a:extLst>
          </p:cNvPr>
          <p:cNvSpPr>
            <a:spLocks noGrp="1"/>
          </p:cNvSpPr>
          <p:nvPr>
            <p:ph type="title"/>
          </p:nvPr>
        </p:nvSpPr>
        <p:spPr>
          <a:xfrm>
            <a:off x="0" y="213558"/>
            <a:ext cx="4788568" cy="633608"/>
          </a:xfrm>
        </p:spPr>
        <p:txBody>
          <a:bodyPr>
            <a:normAutofit/>
          </a:bodyPr>
          <a:lstStyle/>
          <a:p>
            <a:r>
              <a:rPr lang="en-GB" sz="2800" dirty="0"/>
              <a:t>Pierre-papier-ciseaux*</a:t>
            </a:r>
          </a:p>
        </p:txBody>
      </p:sp>
      <p:sp>
        <p:nvSpPr>
          <p:cNvPr id="6" name="TextBox 5">
            <a:extLst>
              <a:ext uri="{FF2B5EF4-FFF2-40B4-BE49-F238E27FC236}">
                <a16:creationId xmlns:a16="http://schemas.microsoft.com/office/drawing/2014/main" id="{0D414BE0-7230-408D-A1B4-34F1570640F1}"/>
              </a:ext>
            </a:extLst>
          </p:cNvPr>
          <p:cNvSpPr txBox="1"/>
          <p:nvPr/>
        </p:nvSpPr>
        <p:spPr>
          <a:xfrm>
            <a:off x="123171" y="510103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p:txBody>
      </p:sp>
      <p:sp>
        <p:nvSpPr>
          <p:cNvPr id="7" name="TextBox 6">
            <a:extLst>
              <a:ext uri="{FF2B5EF4-FFF2-40B4-BE49-F238E27FC236}">
                <a16:creationId xmlns:a16="http://schemas.microsoft.com/office/drawing/2014/main" id="{1AEF0CA9-DD1F-43AB-9AD5-32A92A592EF5}"/>
              </a:ext>
            </a:extLst>
          </p:cNvPr>
          <p:cNvSpPr txBox="1"/>
          <p:nvPr/>
        </p:nvSpPr>
        <p:spPr>
          <a:xfrm>
            <a:off x="44196" y="981482"/>
            <a:ext cx="10469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From the pictures, choose four activities and write four sentences in French saying ‘I do’ one of the activities (or it is nice/bad weather).</a:t>
            </a:r>
          </a:p>
        </p:txBody>
      </p:sp>
      <p:sp>
        <p:nvSpPr>
          <p:cNvPr id="9" name="TextBox 8">
            <a:extLst>
              <a:ext uri="{FF2B5EF4-FFF2-40B4-BE49-F238E27FC236}">
                <a16:creationId xmlns:a16="http://schemas.microsoft.com/office/drawing/2014/main" id="{5573CB46-DE43-4427-9C03-B4606F3DD65F}"/>
              </a:ext>
            </a:extLst>
          </p:cNvPr>
          <p:cNvSpPr txBox="1"/>
          <p:nvPr/>
        </p:nvSpPr>
        <p:spPr>
          <a:xfrm>
            <a:off x="9501346" y="6003009"/>
            <a:ext cx="269065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*Rock-paper-scissors</a:t>
            </a:r>
          </a:p>
        </p:txBody>
      </p:sp>
      <p:pic>
        <p:nvPicPr>
          <p:cNvPr id="10" name="Picture 9" descr="Graphical user interface, application, Teams&#10;&#10;Description automatically generated">
            <a:extLst>
              <a:ext uri="{FF2B5EF4-FFF2-40B4-BE49-F238E27FC236}">
                <a16:creationId xmlns:a16="http://schemas.microsoft.com/office/drawing/2014/main" id="{6B7B4148-443E-48D0-B5B5-84C8CF70A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568" y="213558"/>
            <a:ext cx="1537184" cy="1059216"/>
          </a:xfrm>
          <a:prstGeom prst="rect">
            <a:avLst/>
          </a:prstGeom>
        </p:spPr>
      </p:pic>
      <p:sp>
        <p:nvSpPr>
          <p:cNvPr id="11" name="TextBox 10">
            <a:extLst>
              <a:ext uri="{FF2B5EF4-FFF2-40B4-BE49-F238E27FC236}">
                <a16:creationId xmlns:a16="http://schemas.microsoft.com/office/drawing/2014/main" id="{C669D7FD-B21C-4362-9674-73F7CD7D2336}"/>
              </a:ext>
            </a:extLst>
          </p:cNvPr>
          <p:cNvSpPr txBox="1"/>
          <p:nvPr/>
        </p:nvSpPr>
        <p:spPr>
          <a:xfrm>
            <a:off x="92851" y="2060201"/>
            <a:ext cx="926646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your sentences. If your partner has exactly the same sentence as you, play rock-paper-scissors. The loser must write/say a different sentence. Play until you have successfully said all your sentences.</a:t>
            </a:r>
          </a:p>
        </p:txBody>
      </p:sp>
      <p:sp>
        <p:nvSpPr>
          <p:cNvPr id="12" name="TextBox 11">
            <a:extLst>
              <a:ext uri="{FF2B5EF4-FFF2-40B4-BE49-F238E27FC236}">
                <a16:creationId xmlns:a16="http://schemas.microsoft.com/office/drawing/2014/main" id="{D77DC214-BE32-49B9-AC9F-4036FA5E2A65}"/>
              </a:ext>
            </a:extLst>
          </p:cNvPr>
          <p:cNvSpPr txBox="1"/>
          <p:nvPr/>
        </p:nvSpPr>
        <p:spPr>
          <a:xfrm>
            <a:off x="141946" y="4183149"/>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Exemple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Speech Bubble: Rectangle with Corners Rounded 12">
            <a:extLst>
              <a:ext uri="{FF2B5EF4-FFF2-40B4-BE49-F238E27FC236}">
                <a16:creationId xmlns:a16="http://schemas.microsoft.com/office/drawing/2014/main" id="{2A439E44-8207-4987-B470-D7E107B8477E}"/>
              </a:ext>
            </a:extLst>
          </p:cNvPr>
          <p:cNvSpPr/>
          <p:nvPr/>
        </p:nvSpPr>
        <p:spPr>
          <a:xfrm>
            <a:off x="2527546" y="4093385"/>
            <a:ext cx="1857809" cy="791741"/>
          </a:xfrm>
          <a:prstGeom prst="wedgeRoundRectCallout">
            <a:avLst>
              <a:gd name="adj1" fmla="val -49328"/>
              <a:gd name="adj2" fmla="val 100491"/>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magasins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4" name="TextBox 13">
            <a:extLst>
              <a:ext uri="{FF2B5EF4-FFF2-40B4-BE49-F238E27FC236}">
                <a16:creationId xmlns:a16="http://schemas.microsoft.com/office/drawing/2014/main" id="{720535D9-D79C-459E-81C6-36449D64399B}"/>
              </a:ext>
            </a:extLst>
          </p:cNvPr>
          <p:cNvSpPr txBox="1"/>
          <p:nvPr/>
        </p:nvSpPr>
        <p:spPr>
          <a:xfrm>
            <a:off x="6792240" y="5170798"/>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15" name="Speech Bubble: Rectangle with Corners Rounded 14">
            <a:extLst>
              <a:ext uri="{FF2B5EF4-FFF2-40B4-BE49-F238E27FC236}">
                <a16:creationId xmlns:a16="http://schemas.microsoft.com/office/drawing/2014/main" id="{C1B6BE82-2F4B-445E-8683-F1A37CC90CCB}"/>
              </a:ext>
            </a:extLst>
          </p:cNvPr>
          <p:cNvSpPr/>
          <p:nvPr/>
        </p:nvSpPr>
        <p:spPr>
          <a:xfrm>
            <a:off x="5699872" y="3577481"/>
            <a:ext cx="2373317" cy="1326445"/>
          </a:xfrm>
          <a:prstGeom prst="wedgeRoundRectCallout">
            <a:avLst>
              <a:gd name="adj1" fmla="val 26550"/>
              <a:gd name="adj2" fmla="val 76224"/>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magasins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16" name="Imagen 10">
            <a:extLst>
              <a:ext uri="{FF2B5EF4-FFF2-40B4-BE49-F238E27FC236}">
                <a16:creationId xmlns:a16="http://schemas.microsoft.com/office/drawing/2014/main" id="{AA73D8A4-AB21-43C3-9308-24E4436E7412}"/>
              </a:ext>
            </a:extLst>
          </p:cNvPr>
          <p:cNvPicPr>
            <a:picLocks noChangeAspect="1"/>
          </p:cNvPicPr>
          <p:nvPr/>
        </p:nvPicPr>
        <p:blipFill rotWithShape="1">
          <a:blip r:embed="rId4">
            <a:clrChange>
              <a:clrFrom>
                <a:srgbClr val="FEFEFE"/>
              </a:clrFrom>
              <a:clrTo>
                <a:srgbClr val="FEFEFE">
                  <a:alpha val="0"/>
                </a:srgbClr>
              </a:clrTo>
            </a:clrChange>
          </a:blip>
          <a:srcRect r="68395"/>
          <a:stretch/>
        </p:blipFill>
        <p:spPr>
          <a:xfrm>
            <a:off x="6096000" y="5170798"/>
            <a:ext cx="1160459" cy="1707517"/>
          </a:xfrm>
          <a:prstGeom prst="rect">
            <a:avLst/>
          </a:prstGeom>
        </p:spPr>
      </p:pic>
      <p:pic>
        <p:nvPicPr>
          <p:cNvPr id="17" name="Imagen 37">
            <a:extLst>
              <a:ext uri="{FF2B5EF4-FFF2-40B4-BE49-F238E27FC236}">
                <a16:creationId xmlns:a16="http://schemas.microsoft.com/office/drawing/2014/main" id="{CEC3A56E-187E-4076-8377-94C542C6A335}"/>
              </a:ext>
            </a:extLst>
          </p:cNvPr>
          <p:cNvPicPr>
            <a:picLocks noChangeAspect="1"/>
          </p:cNvPicPr>
          <p:nvPr/>
        </p:nvPicPr>
        <p:blipFill rotWithShape="1">
          <a:blip r:embed="rId4">
            <a:clrChange>
              <a:clrFrom>
                <a:srgbClr val="FEFEFE"/>
              </a:clrFrom>
              <a:clrTo>
                <a:srgbClr val="FEFEFE">
                  <a:alpha val="0"/>
                </a:srgbClr>
              </a:clrTo>
            </a:clrChange>
          </a:blip>
          <a:srcRect l="59276"/>
          <a:stretch/>
        </p:blipFill>
        <p:spPr>
          <a:xfrm>
            <a:off x="3783889" y="4979500"/>
            <a:ext cx="1495261" cy="1707517"/>
          </a:xfrm>
          <a:prstGeom prst="rect">
            <a:avLst/>
          </a:prstGeom>
        </p:spPr>
      </p:pic>
      <p:sp>
        <p:nvSpPr>
          <p:cNvPr id="18" name="Speech Bubble: Rectangle with Corners Rounded 17">
            <a:extLst>
              <a:ext uri="{FF2B5EF4-FFF2-40B4-BE49-F238E27FC236}">
                <a16:creationId xmlns:a16="http://schemas.microsoft.com/office/drawing/2014/main" id="{95E81E2E-8A3B-44F6-B210-8A7264CD051E}"/>
              </a:ext>
            </a:extLst>
          </p:cNvPr>
          <p:cNvSpPr/>
          <p:nvPr/>
        </p:nvSpPr>
        <p:spPr>
          <a:xfrm>
            <a:off x="9519600" y="4179472"/>
            <a:ext cx="2373317" cy="1326444"/>
          </a:xfrm>
          <a:prstGeom prst="wedgeRoundRectCallout">
            <a:avLst>
              <a:gd name="adj1" fmla="val -67743"/>
              <a:gd name="adj2" fmla="val 38186"/>
              <a:gd name="adj3" fmla="val 16667"/>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visite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Londres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21" name="Rounded Rectangle 46">
            <a:extLst>
              <a:ext uri="{FF2B5EF4-FFF2-40B4-BE49-F238E27FC236}">
                <a16:creationId xmlns:a16="http://schemas.microsoft.com/office/drawing/2014/main" id="{CDBE3847-AA19-4DC5-9520-0D1667526F42}"/>
              </a:ext>
            </a:extLst>
          </p:cNvPr>
          <p:cNvSpPr/>
          <p:nvPr/>
        </p:nvSpPr>
        <p:spPr>
          <a:xfrm>
            <a:off x="8753707" y="249869"/>
            <a:ext cx="3156214"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écrire</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431CD02D-CCB2-4F2E-B95E-E0E12D8125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5337" y="2010635"/>
            <a:ext cx="889459" cy="485703"/>
          </a:xfrm>
          <a:prstGeom prst="rect">
            <a:avLst/>
          </a:prstGeom>
        </p:spPr>
      </p:pic>
      <p:pic>
        <p:nvPicPr>
          <p:cNvPr id="23" name="Picture 22">
            <a:extLst>
              <a:ext uri="{FF2B5EF4-FFF2-40B4-BE49-F238E27FC236}">
                <a16:creationId xmlns:a16="http://schemas.microsoft.com/office/drawing/2014/main" id="{591A2326-B0AE-4E73-980D-25E6ADFD5A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0026" y="1952591"/>
            <a:ext cx="441516" cy="601792"/>
          </a:xfrm>
          <a:prstGeom prst="rect">
            <a:avLst/>
          </a:prstGeom>
        </p:spPr>
      </p:pic>
      <p:pic>
        <p:nvPicPr>
          <p:cNvPr id="24" name="Picture 23">
            <a:extLst>
              <a:ext uri="{FF2B5EF4-FFF2-40B4-BE49-F238E27FC236}">
                <a16:creationId xmlns:a16="http://schemas.microsoft.com/office/drawing/2014/main" id="{C25295EE-53C6-4E61-BDCB-3826426ED5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3642" y="3183131"/>
            <a:ext cx="503608" cy="682975"/>
          </a:xfrm>
          <a:prstGeom prst="rect">
            <a:avLst/>
          </a:prstGeom>
        </p:spPr>
      </p:pic>
      <p:pic>
        <p:nvPicPr>
          <p:cNvPr id="25" name="Picture 24">
            <a:extLst>
              <a:ext uri="{FF2B5EF4-FFF2-40B4-BE49-F238E27FC236}">
                <a16:creationId xmlns:a16="http://schemas.microsoft.com/office/drawing/2014/main" id="{A09438FA-E6EB-4108-9E56-998150AAE0F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20120" y="2654565"/>
            <a:ext cx="543322" cy="543322"/>
          </a:xfrm>
          <a:prstGeom prst="rect">
            <a:avLst/>
          </a:prstGeom>
        </p:spPr>
      </p:pic>
      <p:pic>
        <p:nvPicPr>
          <p:cNvPr id="26" name="Picture 25">
            <a:extLst>
              <a:ext uri="{FF2B5EF4-FFF2-40B4-BE49-F238E27FC236}">
                <a16:creationId xmlns:a16="http://schemas.microsoft.com/office/drawing/2014/main" id="{E12CCBE3-8D9D-4191-BB1D-BABE92DFE3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64561" y="3307988"/>
            <a:ext cx="672292" cy="639798"/>
          </a:xfrm>
          <a:prstGeom prst="rect">
            <a:avLst/>
          </a:prstGeom>
        </p:spPr>
      </p:pic>
      <p:pic>
        <p:nvPicPr>
          <p:cNvPr id="27" name="Picture 26">
            <a:extLst>
              <a:ext uri="{FF2B5EF4-FFF2-40B4-BE49-F238E27FC236}">
                <a16:creationId xmlns:a16="http://schemas.microsoft.com/office/drawing/2014/main" id="{15248E32-1254-49B8-9A92-BC396F0085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83595" y="2092103"/>
            <a:ext cx="634223" cy="480953"/>
          </a:xfrm>
          <a:prstGeom prst="rect">
            <a:avLst/>
          </a:prstGeom>
        </p:spPr>
      </p:pic>
      <p:pic>
        <p:nvPicPr>
          <p:cNvPr id="28" name="Picture 2" descr="Bucket, Cleaning, Supplies, Housework, Household">
            <a:extLst>
              <a:ext uri="{FF2B5EF4-FFF2-40B4-BE49-F238E27FC236}">
                <a16:creationId xmlns:a16="http://schemas.microsoft.com/office/drawing/2014/main" id="{664039EE-652E-4D0F-A8C8-D05E1D2568F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97449" y="3129310"/>
            <a:ext cx="773806" cy="7359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hopping cart Stock photography Shopping bag - shopping png download - 1000*1000 - Free Transparent Shopping Cart png Download.">
            <a:extLst>
              <a:ext uri="{FF2B5EF4-FFF2-40B4-BE49-F238E27FC236}">
                <a16:creationId xmlns:a16="http://schemas.microsoft.com/office/drawing/2014/main" id="{E85545E7-D79B-41BE-BC0F-C076D52E3C4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11481" y="2626590"/>
            <a:ext cx="543322" cy="5433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Icon&#10;&#10;Description automatically generated">
            <a:extLst>
              <a:ext uri="{FF2B5EF4-FFF2-40B4-BE49-F238E27FC236}">
                <a16:creationId xmlns:a16="http://schemas.microsoft.com/office/drawing/2014/main" id="{00787C23-1E3B-4C06-A306-0866C28953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8597" y="2669795"/>
            <a:ext cx="484087" cy="463286"/>
          </a:xfrm>
          <a:prstGeom prst="rect">
            <a:avLst/>
          </a:prstGeom>
        </p:spPr>
      </p:pic>
    </p:spTree>
    <p:extLst>
      <p:ext uri="{BB962C8B-B14F-4D97-AF65-F5344CB8AC3E}">
        <p14:creationId xmlns:p14="http://schemas.microsoft.com/office/powerpoint/2010/main" val="86939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animBg="1"/>
      <p:bldP spid="14" grpId="0"/>
      <p:bldP spid="15"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B211048E-31C4-40C9-85DA-5EE5EE6AAA90}"/>
              </a:ext>
            </a:extLst>
          </p:cNvPr>
          <p:cNvGraphicFramePr>
            <a:graphicFrameLocks noGrp="1"/>
          </p:cNvGraphicFramePr>
          <p:nvPr>
            <p:extLst>
              <p:ext uri="{D42A27DB-BD31-4B8C-83A1-F6EECF244321}">
                <p14:modId xmlns:p14="http://schemas.microsoft.com/office/powerpoint/2010/main" val="974535731"/>
              </p:ext>
            </p:extLst>
          </p:nvPr>
        </p:nvGraphicFramePr>
        <p:xfrm>
          <a:off x="2828000" y="891957"/>
          <a:ext cx="6934245" cy="5230146"/>
        </p:xfrm>
        <a:graphic>
          <a:graphicData uri="http://schemas.openxmlformats.org/drawingml/2006/table">
            <a:tbl>
              <a:tblPr firstRow="1" bandRow="1">
                <a:tableStyleId>{5940675A-B579-460E-94D1-54222C63F5DA}</a:tableStyleId>
              </a:tblPr>
              <a:tblGrid>
                <a:gridCol w="2311415">
                  <a:extLst>
                    <a:ext uri="{9D8B030D-6E8A-4147-A177-3AD203B41FA5}">
                      <a16:colId xmlns:a16="http://schemas.microsoft.com/office/drawing/2014/main" val="550531402"/>
                    </a:ext>
                  </a:extLst>
                </a:gridCol>
                <a:gridCol w="2311415">
                  <a:extLst>
                    <a:ext uri="{9D8B030D-6E8A-4147-A177-3AD203B41FA5}">
                      <a16:colId xmlns:a16="http://schemas.microsoft.com/office/drawing/2014/main" val="3253261284"/>
                    </a:ext>
                  </a:extLst>
                </a:gridCol>
                <a:gridCol w="2311415">
                  <a:extLst>
                    <a:ext uri="{9D8B030D-6E8A-4147-A177-3AD203B41FA5}">
                      <a16:colId xmlns:a16="http://schemas.microsoft.com/office/drawing/2014/main" val="2848937033"/>
                    </a:ext>
                  </a:extLst>
                </a:gridCol>
              </a:tblGrid>
              <a:tr h="1743382">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dirty="0"/>
                    </a:p>
                  </a:txBody>
                  <a:tcPr>
                    <a:solidFill>
                      <a:srgbClr val="F7FBFF"/>
                    </a:solidFill>
                  </a:tcPr>
                </a:tc>
                <a:extLst>
                  <a:ext uri="{0D108BD9-81ED-4DB2-BD59-A6C34878D82A}">
                    <a16:rowId xmlns:a16="http://schemas.microsoft.com/office/drawing/2014/main" val="649624035"/>
                  </a:ext>
                </a:extLst>
              </a:tr>
              <a:tr h="1743382">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a:p>
                  </a:txBody>
                  <a:tcPr>
                    <a:solidFill>
                      <a:srgbClr val="F7FBFF"/>
                    </a:solidFill>
                  </a:tcPr>
                </a:tc>
                <a:extLst>
                  <a:ext uri="{0D108BD9-81ED-4DB2-BD59-A6C34878D82A}">
                    <a16:rowId xmlns:a16="http://schemas.microsoft.com/office/drawing/2014/main" val="3798142010"/>
                  </a:ext>
                </a:extLst>
              </a:tr>
              <a:tr h="1743382">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dirty="0"/>
                    </a:p>
                  </a:txBody>
                  <a:tcPr>
                    <a:solidFill>
                      <a:srgbClr val="F7FBFF"/>
                    </a:solidFill>
                  </a:tcPr>
                </a:tc>
                <a:extLst>
                  <a:ext uri="{0D108BD9-81ED-4DB2-BD59-A6C34878D82A}">
                    <a16:rowId xmlns:a16="http://schemas.microsoft.com/office/drawing/2014/main" val="2532848466"/>
                  </a:ext>
                </a:extLst>
              </a:tr>
            </a:tbl>
          </a:graphicData>
        </a:graphic>
      </p:graphicFrame>
      <p:sp>
        <p:nvSpPr>
          <p:cNvPr id="3" name="Title 2">
            <a:extLst>
              <a:ext uri="{FF2B5EF4-FFF2-40B4-BE49-F238E27FC236}">
                <a16:creationId xmlns:a16="http://schemas.microsoft.com/office/drawing/2014/main" id="{11CC1D3A-BB67-439F-A55C-29FFF0021EA9}"/>
              </a:ext>
            </a:extLst>
          </p:cNvPr>
          <p:cNvSpPr>
            <a:spLocks noGrp="1"/>
          </p:cNvSpPr>
          <p:nvPr>
            <p:ph type="title"/>
          </p:nvPr>
        </p:nvSpPr>
        <p:spPr/>
        <p:txBody>
          <a:bodyPr>
            <a:normAutofit/>
          </a:bodyPr>
          <a:lstStyle/>
          <a:p>
            <a:r>
              <a:rPr lang="en-GB" sz="2800" dirty="0"/>
              <a:t>Pierre-papier-ciseaux</a:t>
            </a:r>
          </a:p>
        </p:txBody>
      </p:sp>
      <p:pic>
        <p:nvPicPr>
          <p:cNvPr id="8" name="Picture 7" descr="A picture containing text&#10;&#10;Description automatically generated">
            <a:extLst>
              <a:ext uri="{FF2B5EF4-FFF2-40B4-BE49-F238E27FC236}">
                <a16:creationId xmlns:a16="http://schemas.microsoft.com/office/drawing/2014/main" id="{66896904-D404-4845-AD74-CA74A72F6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8236" y="3182277"/>
            <a:ext cx="814150" cy="1110993"/>
          </a:xfrm>
          <a:prstGeom prst="rect">
            <a:avLst/>
          </a:prstGeom>
        </p:spPr>
      </p:pic>
      <p:pic>
        <p:nvPicPr>
          <p:cNvPr id="10" name="Picture 9" descr="Graphical user interface, application, Teams&#10;&#10;Description automatically generated">
            <a:extLst>
              <a:ext uri="{FF2B5EF4-FFF2-40B4-BE49-F238E27FC236}">
                <a16:creationId xmlns:a16="http://schemas.microsoft.com/office/drawing/2014/main" id="{533988DD-718D-41F7-9879-9033B5BE2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830" y="137562"/>
            <a:ext cx="1094814" cy="754395"/>
          </a:xfrm>
          <a:prstGeom prst="rect">
            <a:avLst/>
          </a:prstGeom>
        </p:spPr>
      </p:pic>
      <p:pic>
        <p:nvPicPr>
          <p:cNvPr id="12" name="Picture 11">
            <a:extLst>
              <a:ext uri="{FF2B5EF4-FFF2-40B4-BE49-F238E27FC236}">
                <a16:creationId xmlns:a16="http://schemas.microsoft.com/office/drawing/2014/main" id="{F600CBA1-86B0-4720-9EB8-28987DD345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4908" y="2841661"/>
            <a:ext cx="1070378" cy="1451609"/>
          </a:xfrm>
          <a:prstGeom prst="rect">
            <a:avLst/>
          </a:prstGeom>
        </p:spPr>
      </p:pic>
      <p:pic>
        <p:nvPicPr>
          <p:cNvPr id="13" name="Picture 12">
            <a:extLst>
              <a:ext uri="{FF2B5EF4-FFF2-40B4-BE49-F238E27FC236}">
                <a16:creationId xmlns:a16="http://schemas.microsoft.com/office/drawing/2014/main" id="{1302336C-02E8-4D4D-AF38-CF3E1296D8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6076" y="4806367"/>
            <a:ext cx="2031251" cy="1090105"/>
          </a:xfrm>
          <a:prstGeom prst="rect">
            <a:avLst/>
          </a:prstGeom>
        </p:spPr>
      </p:pic>
      <p:pic>
        <p:nvPicPr>
          <p:cNvPr id="14" name="Picture 13">
            <a:extLst>
              <a:ext uri="{FF2B5EF4-FFF2-40B4-BE49-F238E27FC236}">
                <a16:creationId xmlns:a16="http://schemas.microsoft.com/office/drawing/2014/main" id="{D09AEFAF-342E-4695-9B99-808736702F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6064" y="3002706"/>
            <a:ext cx="883032" cy="1203584"/>
          </a:xfrm>
          <a:prstGeom prst="rect">
            <a:avLst/>
          </a:prstGeom>
        </p:spPr>
      </p:pic>
      <p:pic>
        <p:nvPicPr>
          <p:cNvPr id="15" name="Picture 14">
            <a:extLst>
              <a:ext uri="{FF2B5EF4-FFF2-40B4-BE49-F238E27FC236}">
                <a16:creationId xmlns:a16="http://schemas.microsoft.com/office/drawing/2014/main" id="{31EBF2D8-8783-4190-BB52-6D1B654F6C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996" y="4631661"/>
            <a:ext cx="1274712" cy="1274712"/>
          </a:xfrm>
          <a:prstGeom prst="rect">
            <a:avLst/>
          </a:prstGeom>
        </p:spPr>
      </p:pic>
      <p:pic>
        <p:nvPicPr>
          <p:cNvPr id="16" name="Picture 15">
            <a:extLst>
              <a:ext uri="{FF2B5EF4-FFF2-40B4-BE49-F238E27FC236}">
                <a16:creationId xmlns:a16="http://schemas.microsoft.com/office/drawing/2014/main" id="{1E8E05C1-AA8F-4B41-9FBD-901B3405D9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3136" y="1310523"/>
            <a:ext cx="900375" cy="856857"/>
          </a:xfrm>
          <a:prstGeom prst="rect">
            <a:avLst/>
          </a:prstGeom>
        </p:spPr>
      </p:pic>
      <p:pic>
        <p:nvPicPr>
          <p:cNvPr id="17" name="Picture 16">
            <a:extLst>
              <a:ext uri="{FF2B5EF4-FFF2-40B4-BE49-F238E27FC236}">
                <a16:creationId xmlns:a16="http://schemas.microsoft.com/office/drawing/2014/main" id="{7C68352E-D42A-479C-943B-44947E7484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15178" y="3082763"/>
            <a:ext cx="1278333" cy="969403"/>
          </a:xfrm>
          <a:prstGeom prst="rect">
            <a:avLst/>
          </a:prstGeom>
        </p:spPr>
      </p:pic>
      <p:pic>
        <p:nvPicPr>
          <p:cNvPr id="18" name="Picture 2" descr="Shopping cart Stock photography Shopping bag - shopping png download - 1000*1000 - Free Transparent Shopping Cart png Download.">
            <a:extLst>
              <a:ext uri="{FF2B5EF4-FFF2-40B4-BE49-F238E27FC236}">
                <a16:creationId xmlns:a16="http://schemas.microsoft.com/office/drawing/2014/main" id="{6A6AA9DE-266E-4FE7-BE74-A736271406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17602" y="1018952"/>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ucket, Cleaning, Supplies, Housework, Household">
            <a:extLst>
              <a:ext uri="{FF2B5EF4-FFF2-40B4-BE49-F238E27FC236}">
                <a16:creationId xmlns:a16="http://schemas.microsoft.com/office/drawing/2014/main" id="{A1669B0A-CEB1-4947-8F1A-91C8544AA7E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37726" y="4380278"/>
            <a:ext cx="1578442" cy="15012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Icon&#10;&#10;Description automatically generated">
            <a:extLst>
              <a:ext uri="{FF2B5EF4-FFF2-40B4-BE49-F238E27FC236}">
                <a16:creationId xmlns:a16="http://schemas.microsoft.com/office/drawing/2014/main" id="{BB94CC6E-C17D-43D3-BB37-3A9EE52C64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62165" y="1175355"/>
            <a:ext cx="1266242" cy="1211832"/>
          </a:xfrm>
          <a:prstGeom prst="rect">
            <a:avLst/>
          </a:prstGeom>
        </p:spPr>
      </p:pic>
      <p:sp>
        <p:nvSpPr>
          <p:cNvPr id="21" name="Rounded Rectangle 46">
            <a:extLst>
              <a:ext uri="{FF2B5EF4-FFF2-40B4-BE49-F238E27FC236}">
                <a16:creationId xmlns:a16="http://schemas.microsoft.com/office/drawing/2014/main" id="{994897BC-AF2E-4C89-A5BA-8448902748DE}"/>
              </a:ext>
            </a:extLst>
          </p:cNvPr>
          <p:cNvSpPr/>
          <p:nvPr/>
        </p:nvSpPr>
        <p:spPr>
          <a:xfrm>
            <a:off x="8753707" y="249869"/>
            <a:ext cx="3156214"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écrire</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9511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B211048E-31C4-40C9-85DA-5EE5EE6AAA90}"/>
              </a:ext>
            </a:extLst>
          </p:cNvPr>
          <p:cNvGraphicFramePr>
            <a:graphicFrameLocks noGrp="1"/>
          </p:cNvGraphicFramePr>
          <p:nvPr/>
        </p:nvGraphicFramePr>
        <p:xfrm>
          <a:off x="363580" y="1036839"/>
          <a:ext cx="11557075" cy="5230146"/>
        </p:xfrm>
        <a:graphic>
          <a:graphicData uri="http://schemas.openxmlformats.org/drawingml/2006/table">
            <a:tbl>
              <a:tblPr firstRow="1" bandRow="1">
                <a:tableStyleId>{5940675A-B579-460E-94D1-54222C63F5DA}</a:tableStyleId>
              </a:tblPr>
              <a:tblGrid>
                <a:gridCol w="2311415">
                  <a:extLst>
                    <a:ext uri="{9D8B030D-6E8A-4147-A177-3AD203B41FA5}">
                      <a16:colId xmlns:a16="http://schemas.microsoft.com/office/drawing/2014/main" val="550531402"/>
                    </a:ext>
                  </a:extLst>
                </a:gridCol>
                <a:gridCol w="2311415">
                  <a:extLst>
                    <a:ext uri="{9D8B030D-6E8A-4147-A177-3AD203B41FA5}">
                      <a16:colId xmlns:a16="http://schemas.microsoft.com/office/drawing/2014/main" val="3253261284"/>
                    </a:ext>
                  </a:extLst>
                </a:gridCol>
                <a:gridCol w="2311415">
                  <a:extLst>
                    <a:ext uri="{9D8B030D-6E8A-4147-A177-3AD203B41FA5}">
                      <a16:colId xmlns:a16="http://schemas.microsoft.com/office/drawing/2014/main" val="2848937033"/>
                    </a:ext>
                  </a:extLst>
                </a:gridCol>
                <a:gridCol w="2311415">
                  <a:extLst>
                    <a:ext uri="{9D8B030D-6E8A-4147-A177-3AD203B41FA5}">
                      <a16:colId xmlns:a16="http://schemas.microsoft.com/office/drawing/2014/main" val="3269645712"/>
                    </a:ext>
                  </a:extLst>
                </a:gridCol>
                <a:gridCol w="2311415">
                  <a:extLst>
                    <a:ext uri="{9D8B030D-6E8A-4147-A177-3AD203B41FA5}">
                      <a16:colId xmlns:a16="http://schemas.microsoft.com/office/drawing/2014/main" val="2321519994"/>
                    </a:ext>
                  </a:extLst>
                </a:gridCol>
              </a:tblGrid>
              <a:tr h="1743382">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dirty="0"/>
                    </a:p>
                  </a:txBody>
                  <a:tcPr>
                    <a:solidFill>
                      <a:srgbClr val="F7FBFF"/>
                    </a:solidFill>
                  </a:tcPr>
                </a:tc>
                <a:tc>
                  <a:txBody>
                    <a:bodyPr/>
                    <a:lstStyle/>
                    <a:p>
                      <a:endParaRPr lang="en-GB"/>
                    </a:p>
                  </a:txBody>
                  <a:tcPr>
                    <a:solidFill>
                      <a:srgbClr val="F7FBFF"/>
                    </a:solidFill>
                  </a:tcPr>
                </a:tc>
                <a:tc>
                  <a:txBody>
                    <a:bodyPr/>
                    <a:lstStyle/>
                    <a:p>
                      <a:endParaRPr lang="en-GB"/>
                    </a:p>
                  </a:txBody>
                  <a:tcPr>
                    <a:solidFill>
                      <a:srgbClr val="F7FBFF"/>
                    </a:solidFill>
                  </a:tcPr>
                </a:tc>
                <a:extLst>
                  <a:ext uri="{0D108BD9-81ED-4DB2-BD59-A6C34878D82A}">
                    <a16:rowId xmlns:a16="http://schemas.microsoft.com/office/drawing/2014/main" val="649624035"/>
                  </a:ext>
                </a:extLst>
              </a:tr>
              <a:tr h="1743382">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a:p>
                  </a:txBody>
                  <a:tcPr>
                    <a:solidFill>
                      <a:srgbClr val="F7FBFF"/>
                    </a:solidFill>
                  </a:tcPr>
                </a:tc>
                <a:extLst>
                  <a:ext uri="{0D108BD9-81ED-4DB2-BD59-A6C34878D82A}">
                    <a16:rowId xmlns:a16="http://schemas.microsoft.com/office/drawing/2014/main" val="3798142010"/>
                  </a:ext>
                </a:extLst>
              </a:tr>
              <a:tr h="1743382">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a:p>
                  </a:txBody>
                  <a:tcPr>
                    <a:solidFill>
                      <a:srgbClr val="F7FBFF"/>
                    </a:solidFill>
                  </a:tcPr>
                </a:tc>
                <a:tc>
                  <a:txBody>
                    <a:bodyPr/>
                    <a:lstStyle/>
                    <a:p>
                      <a:endParaRPr lang="en-GB" dirty="0"/>
                    </a:p>
                  </a:txBody>
                  <a:tcPr>
                    <a:solidFill>
                      <a:srgbClr val="F7FBFF"/>
                    </a:solidFill>
                  </a:tcPr>
                </a:tc>
                <a:extLst>
                  <a:ext uri="{0D108BD9-81ED-4DB2-BD59-A6C34878D82A}">
                    <a16:rowId xmlns:a16="http://schemas.microsoft.com/office/drawing/2014/main" val="2532848466"/>
                  </a:ext>
                </a:extLst>
              </a:tr>
            </a:tbl>
          </a:graphicData>
        </a:graphic>
      </p:graphicFrame>
      <p:sp>
        <p:nvSpPr>
          <p:cNvPr id="3" name="Title 2">
            <a:extLst>
              <a:ext uri="{FF2B5EF4-FFF2-40B4-BE49-F238E27FC236}">
                <a16:creationId xmlns:a16="http://schemas.microsoft.com/office/drawing/2014/main" id="{11CC1D3A-BB67-439F-A55C-29FFF0021EA9}"/>
              </a:ext>
            </a:extLst>
          </p:cNvPr>
          <p:cNvSpPr>
            <a:spLocks noGrp="1"/>
          </p:cNvSpPr>
          <p:nvPr>
            <p:ph type="title"/>
          </p:nvPr>
        </p:nvSpPr>
        <p:spPr/>
        <p:txBody>
          <a:bodyPr>
            <a:normAutofit/>
          </a:bodyPr>
          <a:lstStyle/>
          <a:p>
            <a:r>
              <a:rPr lang="en-GB" sz="2800" dirty="0"/>
              <a:t>Pierre-papier-ciseaux</a:t>
            </a:r>
          </a:p>
        </p:txBody>
      </p:sp>
      <p:pic>
        <p:nvPicPr>
          <p:cNvPr id="8" name="Picture 7" descr="A picture containing text&#10;&#10;Description automatically generated">
            <a:extLst>
              <a:ext uri="{FF2B5EF4-FFF2-40B4-BE49-F238E27FC236}">
                <a16:creationId xmlns:a16="http://schemas.microsoft.com/office/drawing/2014/main" id="{66896904-D404-4845-AD74-CA74A72F6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816" y="3327159"/>
            <a:ext cx="814150" cy="1110993"/>
          </a:xfrm>
          <a:prstGeom prst="rect">
            <a:avLst/>
          </a:prstGeom>
        </p:spPr>
      </p:pic>
      <p:pic>
        <p:nvPicPr>
          <p:cNvPr id="10" name="Picture 9" descr="Graphical user interface, application, Teams&#10;&#10;Description automatically generated">
            <a:extLst>
              <a:ext uri="{FF2B5EF4-FFF2-40B4-BE49-F238E27FC236}">
                <a16:creationId xmlns:a16="http://schemas.microsoft.com/office/drawing/2014/main" id="{533988DD-718D-41F7-9879-9033B5BE2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6830" y="137562"/>
            <a:ext cx="1094814" cy="754395"/>
          </a:xfrm>
          <a:prstGeom prst="rect">
            <a:avLst/>
          </a:prstGeom>
        </p:spPr>
      </p:pic>
      <p:pic>
        <p:nvPicPr>
          <p:cNvPr id="12" name="Picture 11">
            <a:extLst>
              <a:ext uri="{FF2B5EF4-FFF2-40B4-BE49-F238E27FC236}">
                <a16:creationId xmlns:a16="http://schemas.microsoft.com/office/drawing/2014/main" id="{F600CBA1-86B0-4720-9EB8-28987DD345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0488" y="2986543"/>
            <a:ext cx="1070378" cy="1451609"/>
          </a:xfrm>
          <a:prstGeom prst="rect">
            <a:avLst/>
          </a:prstGeom>
        </p:spPr>
      </p:pic>
      <p:pic>
        <p:nvPicPr>
          <p:cNvPr id="13" name="Picture 12">
            <a:extLst>
              <a:ext uri="{FF2B5EF4-FFF2-40B4-BE49-F238E27FC236}">
                <a16:creationId xmlns:a16="http://schemas.microsoft.com/office/drawing/2014/main" id="{1302336C-02E8-4D4D-AF38-CF3E1296D8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1656" y="4951249"/>
            <a:ext cx="2031251" cy="1090105"/>
          </a:xfrm>
          <a:prstGeom prst="rect">
            <a:avLst/>
          </a:prstGeom>
        </p:spPr>
      </p:pic>
      <p:pic>
        <p:nvPicPr>
          <p:cNvPr id="14" name="Picture 13">
            <a:extLst>
              <a:ext uri="{FF2B5EF4-FFF2-40B4-BE49-F238E27FC236}">
                <a16:creationId xmlns:a16="http://schemas.microsoft.com/office/drawing/2014/main" id="{D09AEFAF-342E-4695-9B99-808736702F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1644" y="3147588"/>
            <a:ext cx="883032" cy="1203584"/>
          </a:xfrm>
          <a:prstGeom prst="rect">
            <a:avLst/>
          </a:prstGeom>
        </p:spPr>
      </p:pic>
      <p:pic>
        <p:nvPicPr>
          <p:cNvPr id="15" name="Picture 14">
            <a:extLst>
              <a:ext uri="{FF2B5EF4-FFF2-40B4-BE49-F238E27FC236}">
                <a16:creationId xmlns:a16="http://schemas.microsoft.com/office/drawing/2014/main" id="{31EBF2D8-8783-4190-BB52-6D1B654F6C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6576" y="4776543"/>
            <a:ext cx="1274712" cy="1274712"/>
          </a:xfrm>
          <a:prstGeom prst="rect">
            <a:avLst/>
          </a:prstGeom>
        </p:spPr>
      </p:pic>
      <p:pic>
        <p:nvPicPr>
          <p:cNvPr id="16" name="Picture 15">
            <a:extLst>
              <a:ext uri="{FF2B5EF4-FFF2-40B4-BE49-F238E27FC236}">
                <a16:creationId xmlns:a16="http://schemas.microsoft.com/office/drawing/2014/main" id="{1E8E05C1-AA8F-4B41-9FBD-901B3405D96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8716" y="1455405"/>
            <a:ext cx="900375" cy="856857"/>
          </a:xfrm>
          <a:prstGeom prst="rect">
            <a:avLst/>
          </a:prstGeom>
        </p:spPr>
      </p:pic>
      <p:pic>
        <p:nvPicPr>
          <p:cNvPr id="17" name="Picture 16">
            <a:extLst>
              <a:ext uri="{FF2B5EF4-FFF2-40B4-BE49-F238E27FC236}">
                <a16:creationId xmlns:a16="http://schemas.microsoft.com/office/drawing/2014/main" id="{7C68352E-D42A-479C-943B-44947E7484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758" y="3227645"/>
            <a:ext cx="1278333" cy="969403"/>
          </a:xfrm>
          <a:prstGeom prst="rect">
            <a:avLst/>
          </a:prstGeom>
        </p:spPr>
      </p:pic>
      <p:pic>
        <p:nvPicPr>
          <p:cNvPr id="18" name="Picture 2" descr="Shopping cart Stock photography Shopping bag - shopping png download - 1000*1000 - Free Transparent Shopping Cart png Download.">
            <a:extLst>
              <a:ext uri="{FF2B5EF4-FFF2-40B4-BE49-F238E27FC236}">
                <a16:creationId xmlns:a16="http://schemas.microsoft.com/office/drawing/2014/main" id="{6A6AA9DE-266E-4FE7-BE74-A7362714061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3182" y="1163834"/>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ucket, Cleaning, Supplies, Housework, Household">
            <a:extLst>
              <a:ext uri="{FF2B5EF4-FFF2-40B4-BE49-F238E27FC236}">
                <a16:creationId xmlns:a16="http://schemas.microsoft.com/office/drawing/2014/main" id="{A1669B0A-CEB1-4947-8F1A-91C8544AA7E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73306" y="4525160"/>
            <a:ext cx="1578442" cy="15012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Icon&#10;&#10;Description automatically generated">
            <a:extLst>
              <a:ext uri="{FF2B5EF4-FFF2-40B4-BE49-F238E27FC236}">
                <a16:creationId xmlns:a16="http://schemas.microsoft.com/office/drawing/2014/main" id="{BB94CC6E-C17D-43D3-BB37-3A9EE52C64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97745" y="1320237"/>
            <a:ext cx="1266242" cy="1211832"/>
          </a:xfrm>
          <a:prstGeom prst="rect">
            <a:avLst/>
          </a:prstGeom>
        </p:spPr>
      </p:pic>
      <p:sp>
        <p:nvSpPr>
          <p:cNvPr id="21" name="Rounded Rectangle 46">
            <a:extLst>
              <a:ext uri="{FF2B5EF4-FFF2-40B4-BE49-F238E27FC236}">
                <a16:creationId xmlns:a16="http://schemas.microsoft.com/office/drawing/2014/main" id="{994897BC-AF2E-4C89-A5BA-8448902748DE}"/>
              </a:ext>
            </a:extLst>
          </p:cNvPr>
          <p:cNvSpPr/>
          <p:nvPr/>
        </p:nvSpPr>
        <p:spPr>
          <a:xfrm>
            <a:off x="8753707" y="249869"/>
            <a:ext cx="3156214" cy="399600"/>
          </a:xfrm>
          <a:prstGeom prst="roundRect">
            <a:avLst/>
          </a:prstGeom>
          <a:solidFill>
            <a:srgbClr val="0055A4"/>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écrire</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4" descr="Notepad Issue Write - Free image on Pixabay">
            <a:extLst>
              <a:ext uri="{FF2B5EF4-FFF2-40B4-BE49-F238E27FC236}">
                <a16:creationId xmlns:a16="http://schemas.microsoft.com/office/drawing/2014/main" id="{1E655B91-DD67-41CB-93C6-6954A2AF7A5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63593" y="1163834"/>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ooking Pans Glove Clip Art">
            <a:extLst>
              <a:ext uri="{FF2B5EF4-FFF2-40B4-BE49-F238E27FC236}">
                <a16:creationId xmlns:a16="http://schemas.microsoft.com/office/drawing/2014/main" id="{488120D2-5B52-42D3-BF3E-1975909263B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16586" y="1128730"/>
            <a:ext cx="1692850" cy="1224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ingle Bed Clip Art">
            <a:extLst>
              <a:ext uri="{FF2B5EF4-FFF2-40B4-BE49-F238E27FC236}">
                <a16:creationId xmlns:a16="http://schemas.microsoft.com/office/drawing/2014/main" id="{C542BFF9-35BA-497E-8931-BF794F7F2F8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49948" y="3254639"/>
            <a:ext cx="1557729" cy="8775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A9B94F1-544C-46ED-9237-DE6FF7EB92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62668" y="4773031"/>
            <a:ext cx="1079683" cy="1236879"/>
          </a:xfrm>
          <a:prstGeom prst="rect">
            <a:avLst/>
          </a:prstGeom>
        </p:spPr>
      </p:pic>
      <p:grpSp>
        <p:nvGrpSpPr>
          <p:cNvPr id="26" name="Group 25">
            <a:extLst>
              <a:ext uri="{FF2B5EF4-FFF2-40B4-BE49-F238E27FC236}">
                <a16:creationId xmlns:a16="http://schemas.microsoft.com/office/drawing/2014/main" id="{04604CD8-6280-42C9-929D-AD6BDB334DFD}"/>
              </a:ext>
            </a:extLst>
          </p:cNvPr>
          <p:cNvGrpSpPr/>
          <p:nvPr/>
        </p:nvGrpSpPr>
        <p:grpSpPr>
          <a:xfrm>
            <a:off x="7460939" y="4816859"/>
            <a:ext cx="2079114" cy="1224495"/>
            <a:chOff x="532625" y="3856269"/>
            <a:chExt cx="3703559" cy="1714855"/>
          </a:xfrm>
        </p:grpSpPr>
        <p:pic>
          <p:nvPicPr>
            <p:cNvPr id="27" name="Picture 26">
              <a:extLst>
                <a:ext uri="{FF2B5EF4-FFF2-40B4-BE49-F238E27FC236}">
                  <a16:creationId xmlns:a16="http://schemas.microsoft.com/office/drawing/2014/main" id="{67583AEC-6B16-4A4D-9546-916A8AF98A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41700" y="4145138"/>
              <a:ext cx="1791735" cy="1152683"/>
            </a:xfrm>
            <a:prstGeom prst="rect">
              <a:avLst/>
            </a:prstGeom>
          </p:spPr>
        </p:pic>
        <p:pic>
          <p:nvPicPr>
            <p:cNvPr id="28" name="Picture 27">
              <a:extLst>
                <a:ext uri="{FF2B5EF4-FFF2-40B4-BE49-F238E27FC236}">
                  <a16:creationId xmlns:a16="http://schemas.microsoft.com/office/drawing/2014/main" id="{9A677B8D-2342-4268-A587-95B8FBD8484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2625" y="3856269"/>
              <a:ext cx="1621869" cy="1481307"/>
            </a:xfrm>
            <a:prstGeom prst="rect">
              <a:avLst/>
            </a:prstGeom>
          </p:spPr>
        </p:pic>
        <p:pic>
          <p:nvPicPr>
            <p:cNvPr id="29" name="Picture 28">
              <a:extLst>
                <a:ext uri="{FF2B5EF4-FFF2-40B4-BE49-F238E27FC236}">
                  <a16:creationId xmlns:a16="http://schemas.microsoft.com/office/drawing/2014/main" id="{1E4C9E49-51FD-457C-B410-B7FEFDD6144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426974" y="4184063"/>
              <a:ext cx="1809210" cy="1387061"/>
            </a:xfrm>
            <a:prstGeom prst="rect">
              <a:avLst/>
            </a:prstGeom>
          </p:spPr>
        </p:pic>
      </p:grpSp>
      <p:pic>
        <p:nvPicPr>
          <p:cNvPr id="31" name="Picture 30" descr="A black background with white spots&#10;&#10;Description automatically generated">
            <a:extLst>
              <a:ext uri="{FF2B5EF4-FFF2-40B4-BE49-F238E27FC236}">
                <a16:creationId xmlns:a16="http://schemas.microsoft.com/office/drawing/2014/main" id="{90E5F91D-09E1-4FC3-8D34-D59FC6B3658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710635" y="2896379"/>
            <a:ext cx="1628375" cy="1478259"/>
          </a:xfrm>
          <a:prstGeom prst="rect">
            <a:avLst/>
          </a:prstGeom>
        </p:spPr>
      </p:pic>
      <p:sp>
        <p:nvSpPr>
          <p:cNvPr id="32" name="TextBox 31">
            <a:extLst>
              <a:ext uri="{FF2B5EF4-FFF2-40B4-BE49-F238E27FC236}">
                <a16:creationId xmlns:a16="http://schemas.microsoft.com/office/drawing/2014/main" id="{6476314C-7FF2-46D3-A7B0-0148EAA07A3A}"/>
              </a:ext>
            </a:extLst>
          </p:cNvPr>
          <p:cNvSpPr txBox="1"/>
          <p:nvPr/>
        </p:nvSpPr>
        <p:spPr>
          <a:xfrm>
            <a:off x="10388184" y="4012710"/>
            <a:ext cx="1310594" cy="400110"/>
          </a:xfrm>
          <a:prstGeom prst="rect">
            <a:avLst/>
          </a:prstGeom>
          <a:noFill/>
        </p:spPr>
        <p:txBody>
          <a:bodyPr wrap="square" rtlCol="0">
            <a:spAutoFit/>
          </a:bodyPr>
          <a:lstStyle/>
          <a:p>
            <a:r>
              <a:rPr lang="en-GB" sz="2000" dirty="0"/>
              <a:t>un effort</a:t>
            </a:r>
          </a:p>
        </p:txBody>
      </p:sp>
    </p:spTree>
    <p:extLst>
      <p:ext uri="{BB962C8B-B14F-4D97-AF65-F5344CB8AC3E}">
        <p14:creationId xmlns:p14="http://schemas.microsoft.com/office/powerpoint/2010/main" val="1502831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336800" cy="647577"/>
          </a:xfrm>
        </p:spPr>
        <p:txBody>
          <a:bodyPr>
            <a:normAutofit/>
          </a:bodyPr>
          <a:lstStyle/>
          <a:p>
            <a:r>
              <a:rPr lang="en-GB" sz="3600" b="1" dirty="0">
                <a:solidFill>
                  <a:schemeClr val="bg1"/>
                </a:solidFill>
              </a:rPr>
              <a:t>Devoirs</a:t>
            </a:r>
          </a:p>
        </p:txBody>
      </p:sp>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3)</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Term 1.1 Week 7</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Term 1.1 Week 2</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blue cartoon face with orange headphones&#10;&#10;Description automatically generated">
            <a:extLst>
              <a:ext uri="{FF2B5EF4-FFF2-40B4-BE49-F238E27FC236}">
                <a16:creationId xmlns:a16="http://schemas.microsoft.com/office/drawing/2014/main" id="{236DD3D9-C135-4F63-A0F5-9DFAF2F76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655366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350" y="13529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0" descr="magnifying glass with a questionmark "/>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22" name="Group 21" descr="calendar with an arrow pointing to a sunday"/>
          <p:cNvGrpSpPr/>
          <p:nvPr/>
        </p:nvGrpSpPr>
        <p:grpSpPr>
          <a:xfrm>
            <a:off x="1237429" y="1423687"/>
            <a:ext cx="2275340" cy="1459436"/>
            <a:chOff x="975783" y="1716250"/>
            <a:chExt cx="2275340" cy="1459436"/>
          </a:xfrm>
        </p:grpSpPr>
        <p:pic>
          <p:nvPicPr>
            <p:cNvPr id="9" name="Picture 2" descr="calendar with an arrow pointing to a sunda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5783" y="1716250"/>
              <a:ext cx="1711260" cy="14594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a:off x="2494378" y="2480332"/>
              <a:ext cx="756745" cy="2827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12" name="Picture 4" descr="Mouth"/>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32982" y="4614494"/>
            <a:ext cx="850859" cy="118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23" name="Rectangle 22"/>
          <p:cNvSpPr/>
          <p:nvPr/>
        </p:nvSpPr>
        <p:spPr>
          <a:xfrm>
            <a:off x="5398180" y="5413588"/>
            <a:ext cx="14542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[field]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pic>
        <p:nvPicPr>
          <p:cNvPr id="20" name="Picture 19" descr="woman sing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63561" y="1405020"/>
            <a:ext cx="1038996" cy="2077991"/>
          </a:xfrm>
          <a:prstGeom prst="rect">
            <a:avLst/>
          </a:prstGeom>
        </p:spPr>
      </p:pic>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2" name="Picture 1" descr="cat"/>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22072" y="4368301"/>
            <a:ext cx="2125303" cy="1593978"/>
          </a:xfrm>
          <a:prstGeom prst="rect">
            <a:avLst/>
          </a:prstGeom>
        </p:spPr>
      </p:pic>
    </p:spTree>
    <p:extLst>
      <p:ext uri="{BB962C8B-B14F-4D97-AF65-F5344CB8AC3E}">
        <p14:creationId xmlns:p14="http://schemas.microsoft.com/office/powerpoint/2010/main" val="245309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 diman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ch dimanch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ch chant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ch chant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8" name="ch bouch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8" name="ch bouch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ch champ.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9" name="ch champ.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10" name="ch chat.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subTnLst>
                                    <p:audio>
                                      <p:cMediaNode>
                                        <p:cTn display="0" masterRel="sameClick">
                                          <p:stCondLst>
                                            <p:cond evt="begin" delay="0">
                                              <p:tn val="66"/>
                                            </p:cond>
                                          </p:stCondLst>
                                          <p:endCondLst>
                                            <p:cond evt="onStopAudio" delay="0">
                                              <p:tgtEl>
                                                <p:sldTgt/>
                                              </p:tgtEl>
                                            </p:cond>
                                          </p:endCondLst>
                                        </p:cTn>
                                        <p:tgtEl>
                                          <p:sndTgt r:embed="rId10" name="ch 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5" grpId="0"/>
      <p:bldP spid="4" grpId="0"/>
      <p:bldP spid="5" grpId="0"/>
      <p:bldP spid="8" grpId="0"/>
      <p:bldP spid="2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35548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4" name="ch chercher.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chercher.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ch diman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7" name="ch chant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8" name="ch bouch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ch champ.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10" name="ch cha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07367" y="145029"/>
            <a:ext cx="10515600" cy="1325563"/>
          </a:xfrm>
        </p:spPr>
        <p:txBody>
          <a:bodyPr>
            <a:normAutofit fontScale="90000"/>
          </a:bodyPr>
          <a:lstStyle/>
          <a:p>
            <a:pPr algn="ctr"/>
            <a:r>
              <a:rPr lang="en-GB" sz="13300" b="1" dirty="0" err="1">
                <a:solidFill>
                  <a:srgbClr val="115076"/>
                </a:solidFill>
                <a:cs typeface="Calibri" panose="020F0502020204030204" pitchFamily="34" charset="0"/>
              </a:rPr>
              <a:t>ch</a:t>
            </a:r>
            <a:endParaRPr lang="en-GB" dirty="0"/>
          </a:p>
        </p:txBody>
      </p:sp>
      <p:sp>
        <p:nvSpPr>
          <p:cNvPr id="3" name="Rounded Rectangle 2" descr="rectangle"/>
          <p:cNvSpPr/>
          <p:nvPr/>
        </p:nvSpPr>
        <p:spPr>
          <a:xfrm>
            <a:off x="4190520" y="1813891"/>
            <a:ext cx="3806447" cy="28006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p:cNvSpPr txBox="1"/>
          <p:nvPr/>
        </p:nvSpPr>
        <p:spPr>
          <a:xfrm>
            <a:off x="4190520" y="3385018"/>
            <a:ext cx="38064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359243" y="439705"/>
            <a:ext cx="4538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 name="TextBox 4"/>
          <p:cNvSpPr txBox="1"/>
          <p:nvPr/>
        </p:nvSpPr>
        <p:spPr>
          <a:xfrm>
            <a:off x="492859" y="3563272"/>
            <a:ext cx="32004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bou</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8" name="TextBox 7"/>
          <p:cNvSpPr txBox="1"/>
          <p:nvPr/>
        </p:nvSpPr>
        <p:spPr>
          <a:xfrm>
            <a:off x="4371598" y="4614494"/>
            <a:ext cx="3448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amp</a:t>
            </a:r>
          </a:p>
        </p:txBody>
      </p:sp>
      <p:sp>
        <p:nvSpPr>
          <p:cNvPr id="6" name="TextBox 5"/>
          <p:cNvSpPr txBox="1"/>
          <p:nvPr/>
        </p:nvSpPr>
        <p:spPr>
          <a:xfrm>
            <a:off x="8139497" y="483505"/>
            <a:ext cx="388712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anter</a:t>
            </a:r>
          </a:p>
        </p:txBody>
      </p:sp>
      <p:sp>
        <p:nvSpPr>
          <p:cNvPr id="7" name="TextBox 6"/>
          <p:cNvSpPr txBox="1"/>
          <p:nvPr/>
        </p:nvSpPr>
        <p:spPr>
          <a:xfrm>
            <a:off x="8674718" y="3531810"/>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a:t>
            </a:r>
          </a:p>
        </p:txBody>
      </p:sp>
      <p:pic>
        <p:nvPicPr>
          <p:cNvPr id="10" name="Picture 9" descr="magnifying glass with a questionmark ">
            <a:extLst>
              <a:ext uri="{FF2B5EF4-FFF2-40B4-BE49-F238E27FC236}">
                <a16:creationId xmlns:a16="http://schemas.microsoft.com/office/drawing/2014/main" id="{8EFA2337-A255-4444-BD7A-EECC9229FD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8521" y="2009654"/>
            <a:ext cx="1513563" cy="1553618"/>
          </a:xfrm>
          <a:prstGeom prst="rect">
            <a:avLst/>
          </a:prstGeom>
        </p:spPr>
      </p:pic>
    </p:spTree>
    <p:extLst>
      <p:ext uri="{BB962C8B-B14F-4D97-AF65-F5344CB8AC3E}">
        <p14:creationId xmlns:p14="http://schemas.microsoft.com/office/powerpoint/2010/main" val="171616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5" grpId="0"/>
      <p:bldP spid="4" grpId="0"/>
      <p:bldP spid="5" grpId="0"/>
      <p:bldP spid="8"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1333731" y="1918109"/>
            <a:ext cx="38499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noProof="0" dirty="0">
                <a:solidFill>
                  <a:srgbClr val="115076"/>
                </a:solidFill>
                <a:latin typeface="Century Gothic" panose="020F0302020204030204"/>
                <a:cs typeface="Calibri" panose="020F0502020204030204" pitchFamily="34" charset="0"/>
              </a:rPr>
              <a:t>bro</a:t>
            </a:r>
            <a:r>
              <a:rPr lang="en-GB" sz="3800" b="1" noProof="0" dirty="0">
                <a:solidFill>
                  <a:srgbClr val="115076"/>
                </a:solidFill>
                <a:latin typeface="Century Gothic" panose="020F0302020204030204"/>
                <a:cs typeface="Calibri" panose="020F0502020204030204" pitchFamily="34" charset="0"/>
              </a:rPr>
              <a:t>ch</a:t>
            </a:r>
            <a:r>
              <a:rPr lang="en-GB" sz="3800" noProof="0" dirty="0">
                <a:solidFill>
                  <a:srgbClr val="115076"/>
                </a:solidFill>
                <a:latin typeface="Century Gothic" panose="020F0302020204030204"/>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brooch</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55" name="TextBox 54"/>
          <p:cNvSpPr txBox="1"/>
          <p:nvPr/>
        </p:nvSpPr>
        <p:spPr>
          <a:xfrm>
            <a:off x="1427091" y="2542201"/>
            <a:ext cx="522043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dirty="0">
                <a:solidFill>
                  <a:srgbClr val="115076"/>
                </a:solidFill>
                <a:latin typeface="Century Gothic" panose="020F0302020204030204"/>
                <a:cs typeface="Calibri" panose="020F0502020204030204" pitchFamily="34" charset="0"/>
              </a:rPr>
              <a:t>m</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â</a:t>
            </a:r>
            <a:r>
              <a:rPr kumimoji="0" lang="en-GB" sz="38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chews, is chewing</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56" name="TextBox 55"/>
          <p:cNvSpPr txBox="1"/>
          <p:nvPr/>
        </p:nvSpPr>
        <p:spPr>
          <a:xfrm>
            <a:off x="1853021" y="3238321"/>
            <a:ext cx="263477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1" dirty="0">
                <a:solidFill>
                  <a:srgbClr val="115076"/>
                </a:solidFill>
                <a:latin typeface="Century Gothic" panose="020F0302020204030204"/>
                <a:cs typeface="Calibri" panose="020F0502020204030204" pitchFamily="34" charset="0"/>
              </a:rPr>
              <a:t>s</a:t>
            </a:r>
            <a:r>
              <a:rPr lang="en-GB" sz="3800" dirty="0">
                <a:solidFill>
                  <a:srgbClr val="115076"/>
                </a:solidFill>
                <a:latin typeface="Century Gothic" panose="020F0302020204030204"/>
                <a:cs typeface="Calibri" panose="020F0502020204030204" pitchFamily="34" charset="0"/>
              </a:rPr>
              <a:t>ot</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silly</a:t>
            </a:r>
          </a:p>
        </p:txBody>
      </p:sp>
      <p:sp>
        <p:nvSpPr>
          <p:cNvPr id="57" name="TextBox 56"/>
          <p:cNvSpPr txBox="1"/>
          <p:nvPr/>
        </p:nvSpPr>
        <p:spPr>
          <a:xfrm>
            <a:off x="1501821" y="3863404"/>
            <a:ext cx="348500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dirty="0" err="1">
                <a:solidFill>
                  <a:srgbClr val="115076"/>
                </a:solidFill>
                <a:latin typeface="Century Gothic" panose="020F0302020204030204"/>
                <a:cs typeface="Calibri" panose="020F0502020204030204" pitchFamily="34" charset="0"/>
              </a:rPr>
              <a:t>cra</a:t>
            </a:r>
            <a:r>
              <a:rPr lang="en-GB" sz="3800" b="1" dirty="0" err="1">
                <a:solidFill>
                  <a:srgbClr val="115076"/>
                </a:solidFill>
                <a:latin typeface="Century Gothic" panose="020F0302020204030204"/>
                <a:cs typeface="Calibri" panose="020F0502020204030204" pitchFamily="34" charset="0"/>
              </a:rPr>
              <a:t>ss</a:t>
            </a:r>
            <a:r>
              <a:rPr lang="en-GB" sz="3800" dirty="0" err="1">
                <a:solidFill>
                  <a:srgbClr val="115076"/>
                </a:solidFill>
                <a:latin typeface="Century Gothic" panose="020F0302020204030204"/>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noProof="0" dirty="0">
                <a:solidFill>
                  <a:srgbClr val="EE6000"/>
                </a:solidFill>
                <a:latin typeface="Century Gothic" panose="020F0302020204030204"/>
                <a:cs typeface="Calibri" panose="020F0502020204030204" pitchFamily="34" charset="0"/>
              </a:rPr>
              <a:t>grime</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58" name="TextBox 57"/>
          <p:cNvSpPr txBox="1"/>
          <p:nvPr/>
        </p:nvSpPr>
        <p:spPr>
          <a:xfrm>
            <a:off x="1778921" y="4490645"/>
            <a:ext cx="46812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s</a:t>
            </a:r>
            <a:r>
              <a:rPr kumimoji="0" lang="en-GB" sz="3800" b="0"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ait</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knows,</a:t>
            </a:r>
            <a:r>
              <a:rPr kumimoji="0" lang="en-GB" sz="2800" b="0" i="0" u="none" strike="noStrike" kern="1200" cap="none" spc="0" normalizeH="0" noProof="0" dirty="0">
                <a:ln>
                  <a:noFill/>
                </a:ln>
                <a:solidFill>
                  <a:srgbClr val="FF6600"/>
                </a:solidFill>
                <a:effectLst/>
                <a:uLnTx/>
                <a:uFillTx/>
                <a:latin typeface="Century Gothic" panose="020F0302020204030204"/>
                <a:ea typeface="+mn-ea"/>
                <a:cs typeface="Calibri" panose="020F0502020204030204" pitchFamily="34" charset="0"/>
              </a:rPr>
              <a:t> is knowing</a:t>
            </a:r>
            <a:endPar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endParaRPr>
          </a:p>
        </p:txBody>
      </p:sp>
      <p:sp>
        <p:nvSpPr>
          <p:cNvPr id="59" name="TextBox 58"/>
          <p:cNvSpPr txBox="1"/>
          <p:nvPr/>
        </p:nvSpPr>
        <p:spPr>
          <a:xfrm>
            <a:off x="2210432" y="5095607"/>
            <a:ext cx="275666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ch</a:t>
            </a:r>
            <a:r>
              <a:rPr kumimoji="0" lang="en-GB" sz="3800" b="0" i="0" u="none" strike="noStrike" kern="1200" cap="none" spc="0" normalizeH="0" baseline="0" noProof="0" dirty="0" err="1">
                <a:ln>
                  <a:noFill/>
                </a:ln>
                <a:solidFill>
                  <a:srgbClr val="115177"/>
                </a:solidFill>
                <a:effectLst/>
                <a:uLnTx/>
                <a:uFillTx/>
                <a:latin typeface="Century Gothic" panose="020F0302020204030204"/>
                <a:ea typeface="+mn-ea"/>
                <a:cs typeface="Calibri" panose="020F0502020204030204" pitchFamily="34" charset="0"/>
              </a:rPr>
              <a:t>ut</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 </a:t>
            </a:r>
            <a:r>
              <a:rPr lang="en-GB" sz="2800" dirty="0">
                <a:solidFill>
                  <a:srgbClr val="FF6600"/>
                </a:solidFill>
                <a:latin typeface="Century Gothic" panose="020F0302020204030204"/>
                <a:cs typeface="Calibri" panose="020F0502020204030204" pitchFamily="34" charset="0"/>
              </a:rPr>
              <a:t>hush</a:t>
            </a:r>
            <a:endParaRPr kumimoji="0" lang="en-GB" sz="2800" b="0" i="0" u="none" strike="noStrike" kern="1200" cap="none" spc="0" normalizeH="0" baseline="0" noProof="0" dirty="0">
              <a:ln>
                <a:noFill/>
              </a:ln>
              <a:solidFill>
                <a:srgbClr val="FF6600"/>
              </a:solidFill>
              <a:effectLst/>
              <a:uLnTx/>
              <a:uFillTx/>
              <a:latin typeface="Century Gothic" panose="020F0302020204030204"/>
              <a:cs typeface="Calibri" panose="020F0502020204030204" pitchFamily="34" charset="0"/>
            </a:endParaRPr>
          </a:p>
        </p:txBody>
      </p:sp>
      <p:sp>
        <p:nvSpPr>
          <p:cNvPr id="38" name="TextBox 37"/>
          <p:cNvSpPr txBox="1"/>
          <p:nvPr/>
        </p:nvSpPr>
        <p:spPr>
          <a:xfrm>
            <a:off x="7503397" y="1918109"/>
            <a:ext cx="384998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noProof="0" dirty="0" err="1">
                <a:solidFill>
                  <a:srgbClr val="115076"/>
                </a:solidFill>
                <a:latin typeface="Century Gothic" panose="020F0302020204030204"/>
                <a:cs typeface="Calibri" panose="020F0502020204030204" pitchFamily="34" charset="0"/>
              </a:rPr>
              <a:t>bro</a:t>
            </a:r>
            <a:r>
              <a:rPr lang="en-GB" sz="3800" b="1" noProof="0" dirty="0" err="1">
                <a:solidFill>
                  <a:srgbClr val="115076"/>
                </a:solidFill>
                <a:latin typeface="Century Gothic" panose="020F0302020204030204"/>
                <a:cs typeface="Calibri" panose="020F0502020204030204" pitchFamily="34" charset="0"/>
              </a:rPr>
              <a:t>ss</a:t>
            </a:r>
            <a:r>
              <a:rPr lang="en-GB" sz="3800" noProof="0" dirty="0" err="1">
                <a:solidFill>
                  <a:srgbClr val="115076"/>
                </a:solidFill>
                <a:latin typeface="Century Gothic" panose="020F0302020204030204"/>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brush</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39" name="TextBox 38"/>
          <p:cNvSpPr txBox="1"/>
          <p:nvPr/>
        </p:nvSpPr>
        <p:spPr>
          <a:xfrm>
            <a:off x="7957468" y="2558071"/>
            <a:ext cx="412080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dirty="0">
                <a:solidFill>
                  <a:srgbClr val="115076"/>
                </a:solidFill>
                <a:latin typeface="Century Gothic" panose="020F0302020204030204"/>
                <a:cs typeface="Calibri" panose="020F0502020204030204" pitchFamily="34" charset="0"/>
              </a:rPr>
              <a:t>ma</a:t>
            </a:r>
            <a:r>
              <a:rPr lang="en-GB" sz="3800" b="1" dirty="0">
                <a:solidFill>
                  <a:srgbClr val="115076"/>
                </a:solidFill>
                <a:latin typeface="Century Gothic" panose="020F0302020204030204"/>
                <a:cs typeface="Calibri" panose="020F0502020204030204" pitchFamily="34" charset="0"/>
              </a:rPr>
              <a:t>ss</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 </a:t>
            </a:r>
            <a:r>
              <a:rPr lang="en-GB" sz="2800" dirty="0">
                <a:solidFill>
                  <a:srgbClr val="EE6000"/>
                </a:solidFill>
                <a:latin typeface="Century Gothic" panose="020F0302020204030204"/>
                <a:cs typeface="Calibri" panose="020F0502020204030204" pitchFamily="34" charset="0"/>
              </a:rPr>
              <a:t>mass</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40" name="TextBox 39"/>
          <p:cNvSpPr txBox="1"/>
          <p:nvPr/>
        </p:nvSpPr>
        <p:spPr>
          <a:xfrm>
            <a:off x="7784813" y="3223995"/>
            <a:ext cx="263477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1" dirty="0" err="1">
                <a:solidFill>
                  <a:srgbClr val="115076"/>
                </a:solidFill>
                <a:latin typeface="Century Gothic" panose="020F0302020204030204"/>
                <a:cs typeface="Calibri" panose="020F0502020204030204" pitchFamily="34" charset="0"/>
              </a:rPr>
              <a:t>ch</a:t>
            </a:r>
            <a:r>
              <a:rPr lang="en-GB" sz="3800" dirty="0" err="1">
                <a:solidFill>
                  <a:srgbClr val="115076"/>
                </a:solidFill>
                <a:latin typeface="Century Gothic" panose="020F0302020204030204"/>
                <a:cs typeface="Calibri" panose="020F0502020204030204" pitchFamily="34" charset="0"/>
              </a:rPr>
              <a:t>aud</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hot</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41" name="TextBox 40"/>
          <p:cNvSpPr txBox="1"/>
          <p:nvPr/>
        </p:nvSpPr>
        <p:spPr>
          <a:xfrm>
            <a:off x="7471535" y="3863957"/>
            <a:ext cx="484198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noProof="0" dirty="0" err="1">
                <a:solidFill>
                  <a:srgbClr val="115076"/>
                </a:solidFill>
                <a:latin typeface="Century Gothic" panose="020F0302020204030204"/>
                <a:cs typeface="Calibri" panose="020F0502020204030204" pitchFamily="34" charset="0"/>
              </a:rPr>
              <a:t>cra</a:t>
            </a:r>
            <a:r>
              <a:rPr lang="en-GB" sz="3800" b="1" noProof="0" dirty="0" err="1">
                <a:solidFill>
                  <a:srgbClr val="115076"/>
                </a:solidFill>
                <a:latin typeface="Century Gothic" panose="020F0302020204030204"/>
                <a:cs typeface="Calibri" panose="020F0502020204030204" pitchFamily="34" charset="0"/>
              </a:rPr>
              <a:t>ch</a:t>
            </a:r>
            <a:r>
              <a:rPr lang="en-GB" sz="3800" noProof="0" dirty="0" err="1">
                <a:solidFill>
                  <a:srgbClr val="115076"/>
                </a:solidFill>
                <a:latin typeface="Century Gothic" panose="020F0302020204030204"/>
                <a:cs typeface="Calibri" panose="020F0502020204030204" pitchFamily="34" charset="0"/>
              </a:rPr>
              <a: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lang="en-GB" sz="2800" dirty="0">
                <a:solidFill>
                  <a:srgbClr val="EE6000"/>
                </a:solidFill>
                <a:latin typeface="Century Gothic" panose="020F0302020204030204"/>
                <a:cs typeface="Calibri" panose="020F0502020204030204" pitchFamily="34" charset="0"/>
              </a:rPr>
              <a:t>spits, is spitting</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42" name="TextBox 41"/>
          <p:cNvSpPr txBox="1"/>
          <p:nvPr/>
        </p:nvSpPr>
        <p:spPr>
          <a:xfrm>
            <a:off x="7713533" y="4505518"/>
            <a:ext cx="46812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1" dirty="0">
                <a:solidFill>
                  <a:srgbClr val="115177"/>
                </a:solidFill>
                <a:latin typeface="Century Gothic" panose="020F0302020204030204"/>
                <a:cs typeface="Calibri" panose="020F0502020204030204" pitchFamily="34" charset="0"/>
              </a:rPr>
              <a:t>ch</a:t>
            </a:r>
            <a:r>
              <a:rPr lang="en-GB" sz="3800" dirty="0">
                <a:solidFill>
                  <a:srgbClr val="115177"/>
                </a:solidFill>
                <a:latin typeface="Century Gothic" panose="020F0302020204030204"/>
                <a:cs typeface="Calibri" panose="020F0502020204030204" pitchFamily="34" charset="0"/>
              </a:rPr>
              <a:t>ez</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FF6600"/>
                </a:solidFill>
                <a:effectLst/>
                <a:uLnTx/>
                <a:uFillTx/>
                <a:latin typeface="Century Gothic" panose="020F0302020204030204"/>
                <a:ea typeface="+mn-ea"/>
                <a:cs typeface="Calibri" panose="020F0502020204030204" pitchFamily="34" charset="0"/>
              </a:rPr>
              <a:t>at</a:t>
            </a:r>
          </a:p>
        </p:txBody>
      </p:sp>
      <p:sp>
        <p:nvSpPr>
          <p:cNvPr id="43" name="TextBox 42"/>
          <p:cNvSpPr txBox="1"/>
          <p:nvPr/>
        </p:nvSpPr>
        <p:spPr>
          <a:xfrm>
            <a:off x="7924635" y="5182244"/>
            <a:ext cx="275666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800" b="1" dirty="0">
                <a:solidFill>
                  <a:srgbClr val="115177"/>
                </a:solidFill>
                <a:latin typeface="Century Gothic" panose="020F0302020204030204"/>
                <a:cs typeface="Calibri" panose="020F0502020204030204" pitchFamily="34" charset="0"/>
              </a:rPr>
              <a:t>s</a:t>
            </a:r>
            <a:r>
              <a:rPr kumimoji="0" lang="en-GB" sz="3800" b="0" i="0" u="none" strike="noStrike" kern="1200" cap="none" spc="0" normalizeH="0" baseline="0" noProof="0" dirty="0">
                <a:ln>
                  <a:noFill/>
                </a:ln>
                <a:solidFill>
                  <a:srgbClr val="115177"/>
                </a:solidFill>
                <a:effectLst/>
                <a:uLnTx/>
                <a:uFillTx/>
                <a:latin typeface="Century Gothic" panose="020F0302020204030204"/>
                <a:ea typeface="+mn-ea"/>
                <a:cs typeface="Calibri" panose="020F0502020204030204" pitchFamily="34" charset="0"/>
              </a:rPr>
              <a:t>u </a:t>
            </a:r>
            <a:r>
              <a:rPr lang="en-GB" sz="2800" noProof="0" dirty="0">
                <a:solidFill>
                  <a:srgbClr val="FF6600"/>
                </a:solidFill>
                <a:latin typeface="Century Gothic" panose="020F0302020204030204"/>
                <a:cs typeface="Calibri" panose="020F0502020204030204" pitchFamily="34" charset="0"/>
              </a:rPr>
              <a:t>knew</a:t>
            </a:r>
            <a:endParaRPr kumimoji="0" lang="en-GB" sz="2800" b="0" i="0" u="none" strike="noStrike" kern="1200" cap="none" spc="0" normalizeH="0" baseline="0" noProof="0" dirty="0">
              <a:ln>
                <a:noFill/>
              </a:ln>
              <a:solidFill>
                <a:srgbClr val="FF6600"/>
              </a:solidFill>
              <a:effectLst/>
              <a:uLnTx/>
              <a:uFillTx/>
              <a:latin typeface="Century Gothic" panose="020F0302020204030204"/>
              <a:cs typeface="Calibri" panose="020F0502020204030204" pitchFamily="34" charset="0"/>
            </a:endParaRPr>
          </a:p>
        </p:txBody>
      </p:sp>
      <p:graphicFrame>
        <p:nvGraphicFramePr>
          <p:cNvPr id="2" name="Table 1"/>
          <p:cNvGraphicFramePr>
            <a:graphicFrameLocks noGrp="1"/>
          </p:cNvGraphicFramePr>
          <p:nvPr/>
        </p:nvGraphicFramePr>
        <p:xfrm>
          <a:off x="95507" y="1935942"/>
          <a:ext cx="11982762" cy="3892872"/>
        </p:xfrm>
        <a:graphic>
          <a:graphicData uri="http://schemas.openxmlformats.org/drawingml/2006/table">
            <a:tbl>
              <a:tblPr firstRow="1" bandRow="1">
                <a:tableStyleId>{5C22544A-7EE6-4342-B048-85BDC9FD1C3A}</a:tableStyleId>
              </a:tblPr>
              <a:tblGrid>
                <a:gridCol w="576786">
                  <a:extLst>
                    <a:ext uri="{9D8B030D-6E8A-4147-A177-3AD203B41FA5}">
                      <a16:colId xmlns:a16="http://schemas.microsoft.com/office/drawing/2014/main" val="20000"/>
                    </a:ext>
                  </a:extLst>
                </a:gridCol>
                <a:gridCol w="634180">
                  <a:extLst>
                    <a:ext uri="{9D8B030D-6E8A-4147-A177-3AD203B41FA5}">
                      <a16:colId xmlns:a16="http://schemas.microsoft.com/office/drawing/2014/main" val="20001"/>
                    </a:ext>
                  </a:extLst>
                </a:gridCol>
                <a:gridCol w="5324168">
                  <a:extLst>
                    <a:ext uri="{9D8B030D-6E8A-4147-A177-3AD203B41FA5}">
                      <a16:colId xmlns:a16="http://schemas.microsoft.com/office/drawing/2014/main" val="20002"/>
                    </a:ext>
                  </a:extLst>
                </a:gridCol>
                <a:gridCol w="867826">
                  <a:extLst>
                    <a:ext uri="{9D8B030D-6E8A-4147-A177-3AD203B41FA5}">
                      <a16:colId xmlns:a16="http://schemas.microsoft.com/office/drawing/2014/main" val="20003"/>
                    </a:ext>
                  </a:extLst>
                </a:gridCol>
                <a:gridCol w="4579802">
                  <a:extLst>
                    <a:ext uri="{9D8B030D-6E8A-4147-A177-3AD203B41FA5}">
                      <a16:colId xmlns:a16="http://schemas.microsoft.com/office/drawing/2014/main" val="20004"/>
                    </a:ext>
                  </a:extLst>
                </a:gridCol>
              </a:tblGrid>
              <a:tr h="648812">
                <a:tc>
                  <a:txBody>
                    <a:bodyPr/>
                    <a:lstStyle/>
                    <a:p>
                      <a:pPr algn="ctr"/>
                      <a:r>
                        <a:rPr lang="en-GB" sz="3600" b="1" dirty="0">
                          <a:solidFill>
                            <a:srgbClr val="115177"/>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48812">
                <a:tc>
                  <a:txBody>
                    <a:bodyPr/>
                    <a:lstStyle/>
                    <a:p>
                      <a:pPr algn="ctr"/>
                      <a:r>
                        <a:rPr lang="en-GB" sz="3600" b="1" dirty="0">
                          <a:solidFill>
                            <a:srgbClr val="115177"/>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48812">
                <a:tc>
                  <a:txBody>
                    <a:bodyPr/>
                    <a:lstStyle/>
                    <a:p>
                      <a:pPr algn="ctr"/>
                      <a:r>
                        <a:rPr lang="en-GB" sz="3600" b="1" dirty="0">
                          <a:solidFill>
                            <a:srgbClr val="115177"/>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48812">
                <a:tc>
                  <a:txBody>
                    <a:bodyPr/>
                    <a:lstStyle/>
                    <a:p>
                      <a:pPr algn="ctr"/>
                      <a:r>
                        <a:rPr lang="en-GB" sz="3600" b="1" dirty="0">
                          <a:solidFill>
                            <a:srgbClr val="115177"/>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8812">
                <a:tc>
                  <a:txBody>
                    <a:bodyPr/>
                    <a:lstStyle/>
                    <a:p>
                      <a:pPr algn="ctr"/>
                      <a:r>
                        <a:rPr lang="en-GB" sz="3600" b="1" dirty="0">
                          <a:solidFill>
                            <a:srgbClr val="115177"/>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48812">
                <a:tc>
                  <a:txBody>
                    <a:bodyPr/>
                    <a:lstStyle/>
                    <a:p>
                      <a:pPr algn="ctr"/>
                      <a:r>
                        <a:rPr lang="en-GB" sz="3600" b="1" dirty="0">
                          <a:solidFill>
                            <a:srgbClr val="115177"/>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67" name="Rectangle 66"/>
          <p:cNvSpPr/>
          <p:nvPr/>
        </p:nvSpPr>
        <p:spPr>
          <a:xfrm>
            <a:off x="7633432" y="5244756"/>
            <a:ext cx="582405" cy="5279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2198914" y="1990023"/>
            <a:ext cx="613273" cy="475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2331204" y="2704368"/>
            <a:ext cx="549224" cy="3728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559109" y="3375645"/>
            <a:ext cx="581021" cy="4146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2363863" y="4057237"/>
            <a:ext cx="448324" cy="4037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1367287" y="4591798"/>
            <a:ext cx="703393" cy="5033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206548" y="5227089"/>
            <a:ext cx="694686" cy="4957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8367416" y="2005241"/>
            <a:ext cx="454965" cy="4796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8822381" y="2775856"/>
            <a:ext cx="448941" cy="33781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7784812" y="3358847"/>
            <a:ext cx="692388" cy="4561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p:cNvSpPr/>
          <p:nvPr/>
        </p:nvSpPr>
        <p:spPr>
          <a:xfrm>
            <a:off x="8367416" y="4016964"/>
            <a:ext cx="577507" cy="4155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p:cNvSpPr/>
          <p:nvPr/>
        </p:nvSpPr>
        <p:spPr>
          <a:xfrm>
            <a:off x="7713533" y="4580967"/>
            <a:ext cx="688153" cy="51418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3252055" y="1147802"/>
            <a:ext cx="47604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C’est [</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ch</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ou [s(s)]</a:t>
            </a:r>
            <a:r>
              <a:rPr kumimoji="0" lang="en-GB" sz="3600" b="1" i="0" u="none" strike="noStrike" kern="1200" cap="none" spc="0" normalizeH="0" noProof="0" dirty="0">
                <a:ln>
                  <a:noFill/>
                </a:ln>
                <a:solidFill>
                  <a:srgbClr val="115076"/>
                </a:solidFill>
                <a:effectLst/>
                <a:uLnTx/>
                <a:uFillTx/>
                <a:latin typeface="Century Gothic" panose="020F0302020204030204"/>
                <a:ea typeface="+mn-ea"/>
                <a:cs typeface="Calibri" panose="020F0502020204030204" pitchFamily="34" charset="0"/>
              </a:rPr>
              <a:t> ?</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29" name="Action Button: Custom 21">
            <a:hlinkClick r:id="" action="ppaction://noaction" highlightClick="1">
              <a:snd r:embed="rId3" name="chute.wav"/>
            </a:hlinkClick>
            <a:extLst>
              <a:ext uri="{FF2B5EF4-FFF2-40B4-BE49-F238E27FC236}">
                <a16:creationId xmlns:a16="http://schemas.microsoft.com/office/drawing/2014/main" id="{9B8DD0CF-B6B8-460B-B44C-809C55C6AC3E}"/>
              </a:ext>
            </a:extLst>
          </p:cNvPr>
          <p:cNvSpPr/>
          <p:nvPr/>
        </p:nvSpPr>
        <p:spPr>
          <a:xfrm>
            <a:off x="739492" y="5244756"/>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Action Button: Custom 21">
            <a:hlinkClick r:id="" action="ppaction://noaction" highlightClick="1">
              <a:snd r:embed="rId4" name="sait.wav"/>
            </a:hlinkClick>
            <a:extLst>
              <a:ext uri="{FF2B5EF4-FFF2-40B4-BE49-F238E27FC236}">
                <a16:creationId xmlns:a16="http://schemas.microsoft.com/office/drawing/2014/main" id="{9B8DD0CF-B6B8-460B-B44C-809C55C6AC3E}"/>
              </a:ext>
            </a:extLst>
          </p:cNvPr>
          <p:cNvSpPr/>
          <p:nvPr/>
        </p:nvSpPr>
        <p:spPr>
          <a:xfrm>
            <a:off x="739492" y="4578939"/>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Action Button: Custom 21">
            <a:hlinkClick r:id="" action="ppaction://noaction" highlightClick="1">
              <a:snd r:embed="rId5" name="crasse.wav"/>
            </a:hlinkClick>
            <a:extLst>
              <a:ext uri="{FF2B5EF4-FFF2-40B4-BE49-F238E27FC236}">
                <a16:creationId xmlns:a16="http://schemas.microsoft.com/office/drawing/2014/main" id="{9B8DD0CF-B6B8-460B-B44C-809C55C6AC3E}"/>
              </a:ext>
            </a:extLst>
          </p:cNvPr>
          <p:cNvSpPr/>
          <p:nvPr/>
        </p:nvSpPr>
        <p:spPr>
          <a:xfrm>
            <a:off x="739492" y="3935469"/>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Action Button: Custom 21">
            <a:hlinkClick r:id="" action="ppaction://noaction" highlightClick="1">
              <a:snd r:embed="rId6" name="sot.wav"/>
            </a:hlinkClick>
            <a:extLst>
              <a:ext uri="{FF2B5EF4-FFF2-40B4-BE49-F238E27FC236}">
                <a16:creationId xmlns:a16="http://schemas.microsoft.com/office/drawing/2014/main" id="{9B8DD0CF-B6B8-460B-B44C-809C55C6AC3E}"/>
              </a:ext>
            </a:extLst>
          </p:cNvPr>
          <p:cNvSpPr/>
          <p:nvPr/>
        </p:nvSpPr>
        <p:spPr>
          <a:xfrm>
            <a:off x="739492" y="3297475"/>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Action Button: Custom 21">
            <a:hlinkClick r:id="" action="ppaction://noaction" highlightClick="1">
              <a:snd r:embed="rId7" name="mache.wav"/>
            </a:hlinkClick>
            <a:extLst>
              <a:ext uri="{FF2B5EF4-FFF2-40B4-BE49-F238E27FC236}">
                <a16:creationId xmlns:a16="http://schemas.microsoft.com/office/drawing/2014/main" id="{9B8DD0CF-B6B8-460B-B44C-809C55C6AC3E}"/>
              </a:ext>
            </a:extLst>
          </p:cNvPr>
          <p:cNvSpPr/>
          <p:nvPr/>
        </p:nvSpPr>
        <p:spPr>
          <a:xfrm>
            <a:off x="739492" y="2631658"/>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F0302020204030204"/>
              </a:rPr>
              <a:t>a</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Action Button: Custom 21">
            <a:hlinkClick r:id="" action="ppaction://noaction" highlightClick="1">
              <a:snd r:embed="rId8" name="broche.wav"/>
            </a:hlinkClick>
            <a:extLst>
              <a:ext uri="{FF2B5EF4-FFF2-40B4-BE49-F238E27FC236}">
                <a16:creationId xmlns:a16="http://schemas.microsoft.com/office/drawing/2014/main" id="{9B8DD0CF-B6B8-460B-B44C-809C55C6AC3E}"/>
              </a:ext>
            </a:extLst>
          </p:cNvPr>
          <p:cNvSpPr/>
          <p:nvPr/>
        </p:nvSpPr>
        <p:spPr>
          <a:xfrm>
            <a:off x="739492" y="2005241"/>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24" name="Action Button: Custom 21">
            <a:hlinkClick r:id="" action="ppaction://noaction" highlightClick="1">
              <a:snd r:embed="rId9" name="su.wav"/>
            </a:hlinkClick>
            <a:extLst>
              <a:ext uri="{FF2B5EF4-FFF2-40B4-BE49-F238E27FC236}">
                <a16:creationId xmlns:a16="http://schemas.microsoft.com/office/drawing/2014/main" id="{9B8DD0CF-B6B8-460B-B44C-809C55C6AC3E}"/>
              </a:ext>
            </a:extLst>
          </p:cNvPr>
          <p:cNvSpPr/>
          <p:nvPr/>
        </p:nvSpPr>
        <p:spPr>
          <a:xfrm>
            <a:off x="6815798" y="5268070"/>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Action Button: Custom 21">
            <a:hlinkClick r:id="" action="ppaction://noaction" highlightClick="1">
              <a:snd r:embed="rId10" name="chez.wav"/>
            </a:hlinkClick>
            <a:extLst>
              <a:ext uri="{FF2B5EF4-FFF2-40B4-BE49-F238E27FC236}">
                <a16:creationId xmlns:a16="http://schemas.microsoft.com/office/drawing/2014/main" id="{9B8DD0CF-B6B8-460B-B44C-809C55C6AC3E}"/>
              </a:ext>
            </a:extLst>
          </p:cNvPr>
          <p:cNvSpPr/>
          <p:nvPr/>
        </p:nvSpPr>
        <p:spPr>
          <a:xfrm>
            <a:off x="6815798" y="4593005"/>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27" name="Action Button: Custom 21">
            <a:hlinkClick r:id="" action="ppaction://noaction" highlightClick="1">
              <a:snd r:embed="rId11" name="crache.wav"/>
            </a:hlinkClick>
            <a:extLst>
              <a:ext uri="{FF2B5EF4-FFF2-40B4-BE49-F238E27FC236}">
                <a16:creationId xmlns:a16="http://schemas.microsoft.com/office/drawing/2014/main" id="{9B8DD0CF-B6B8-460B-B44C-809C55C6AC3E}"/>
              </a:ext>
            </a:extLst>
          </p:cNvPr>
          <p:cNvSpPr/>
          <p:nvPr/>
        </p:nvSpPr>
        <p:spPr>
          <a:xfrm>
            <a:off x="6815798" y="3932989"/>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Action Button: Custom 21">
            <a:hlinkClick r:id="" action="ppaction://noaction" highlightClick="1">
              <a:snd r:embed="rId12" name="chaud.wav"/>
            </a:hlinkClick>
            <a:extLst>
              <a:ext uri="{FF2B5EF4-FFF2-40B4-BE49-F238E27FC236}">
                <a16:creationId xmlns:a16="http://schemas.microsoft.com/office/drawing/2014/main" id="{9B8DD0CF-B6B8-460B-B44C-809C55C6AC3E}"/>
              </a:ext>
            </a:extLst>
          </p:cNvPr>
          <p:cNvSpPr/>
          <p:nvPr/>
        </p:nvSpPr>
        <p:spPr>
          <a:xfrm>
            <a:off x="6815798" y="3295617"/>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Action Button: Custom 21">
            <a:hlinkClick r:id="" action="ppaction://noaction" highlightClick="1">
              <a:snd r:embed="rId13" name="masse.wav"/>
            </a:hlinkClick>
            <a:extLst>
              <a:ext uri="{FF2B5EF4-FFF2-40B4-BE49-F238E27FC236}">
                <a16:creationId xmlns:a16="http://schemas.microsoft.com/office/drawing/2014/main" id="{9B8DD0CF-B6B8-460B-B44C-809C55C6AC3E}"/>
              </a:ext>
            </a:extLst>
          </p:cNvPr>
          <p:cNvSpPr/>
          <p:nvPr/>
        </p:nvSpPr>
        <p:spPr>
          <a:xfrm>
            <a:off x="6815798" y="2646516"/>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Action Button: Custom 21">
            <a:hlinkClick r:id="" action="ppaction://noaction" highlightClick="1">
              <a:snd r:embed="rId14" name="brosse.wav"/>
            </a:hlinkClick>
            <a:extLst>
              <a:ext uri="{FF2B5EF4-FFF2-40B4-BE49-F238E27FC236}">
                <a16:creationId xmlns:a16="http://schemas.microsoft.com/office/drawing/2014/main" id="{9B8DD0CF-B6B8-460B-B44C-809C55C6AC3E}"/>
              </a:ext>
            </a:extLst>
          </p:cNvPr>
          <p:cNvSpPr/>
          <p:nvPr/>
        </p:nvSpPr>
        <p:spPr>
          <a:xfrm>
            <a:off x="6815798" y="2005241"/>
            <a:ext cx="488404" cy="520020"/>
          </a:xfrm>
          <a:prstGeom prst="actionButtonBlank">
            <a:avLst/>
          </a:prstGeom>
          <a:solidFill>
            <a:srgbClr val="0055A4"/>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Century Gothic" panose="020F0302020204030204"/>
              </a:rPr>
              <a:t>b</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F85CB6FE-95D2-4FDF-A974-C25EAC8E0219}"/>
              </a:ext>
            </a:extLst>
          </p:cNvPr>
          <p:cNvSpPr>
            <a:spLocks noGrp="1"/>
          </p:cNvSpPr>
          <p:nvPr>
            <p:ph type="title"/>
          </p:nvPr>
        </p:nvSpPr>
        <p:spPr>
          <a:xfrm>
            <a:off x="0" y="186329"/>
            <a:ext cx="2620278" cy="647577"/>
          </a:xfrm>
        </p:spPr>
        <p:txBody>
          <a:bodyPr>
            <a:normAutofit fontScale="90000"/>
          </a:bodyPr>
          <a:lstStyle/>
          <a:p>
            <a:r>
              <a:rPr lang="en-GB" sz="3200" b="1" dirty="0" err="1">
                <a:solidFill>
                  <a:schemeClr val="bg1"/>
                </a:solidFill>
              </a:rPr>
              <a:t>Phonétique</a:t>
            </a:r>
            <a:r>
              <a:rPr lang="en-GB" sz="3200" b="1" dirty="0">
                <a:solidFill>
                  <a:schemeClr val="bg1"/>
                </a:solidFill>
              </a:rPr>
              <a:t>  </a:t>
            </a:r>
            <a:br>
              <a:rPr lang="en-GB" sz="3200" b="1" dirty="0">
                <a:solidFill>
                  <a:schemeClr val="bg1"/>
                </a:solidFill>
              </a:rPr>
            </a:br>
            <a:endParaRPr lang="en-GB" dirty="0"/>
          </a:p>
        </p:txBody>
      </p:sp>
    </p:spTree>
    <p:extLst>
      <p:ext uri="{BB962C8B-B14F-4D97-AF65-F5344CB8AC3E}">
        <p14:creationId xmlns:p14="http://schemas.microsoft.com/office/powerpoint/2010/main" val="224519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1"/>
                                        </p:tgtEl>
                                      </p:cBhvr>
                                    </p:animEffect>
                                    <p:set>
                                      <p:cBhvr>
                                        <p:cTn id="12" dur="1" fill="hold">
                                          <p:stCondLst>
                                            <p:cond delay="499"/>
                                          </p:stCondLst>
                                        </p:cTn>
                                        <p:tgtEl>
                                          <p:spTgt spid="5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5"/>
                                        </p:tgtEl>
                                      </p:cBhvr>
                                    </p:animEffect>
                                    <p:set>
                                      <p:cBhvr>
                                        <p:cTn id="17" dur="1" fill="hold">
                                          <p:stCondLst>
                                            <p:cond delay="499"/>
                                          </p:stCondLst>
                                        </p:cTn>
                                        <p:tgtEl>
                                          <p:spTgt spid="4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3"/>
                                        </p:tgtEl>
                                      </p:cBhvr>
                                    </p:animEffect>
                                    <p:set>
                                      <p:cBhvr>
                                        <p:cTn id="22" dur="1" fill="hold">
                                          <p:stCondLst>
                                            <p:cond delay="499"/>
                                          </p:stCondLst>
                                        </p:cTn>
                                        <p:tgtEl>
                                          <p:spTgt spid="5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6"/>
                                        </p:tgtEl>
                                      </p:cBhvr>
                                    </p:animEffect>
                                    <p:set>
                                      <p:cBhvr>
                                        <p:cTn id="27" dur="1" fill="hold">
                                          <p:stCondLst>
                                            <p:cond delay="499"/>
                                          </p:stCondLst>
                                        </p:cTn>
                                        <p:tgtEl>
                                          <p:spTgt spid="4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4"/>
                                        </p:tgtEl>
                                      </p:cBhvr>
                                    </p:animEffect>
                                    <p:set>
                                      <p:cBhvr>
                                        <p:cTn id="32" dur="1" fill="hold">
                                          <p:stCondLst>
                                            <p:cond delay="499"/>
                                          </p:stCondLst>
                                        </p:cTn>
                                        <p:tgtEl>
                                          <p:spTgt spid="5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65"/>
                                        </p:tgtEl>
                                      </p:cBhvr>
                                    </p:animEffect>
                                    <p:set>
                                      <p:cBhvr>
                                        <p:cTn id="42" dur="1" fill="hold">
                                          <p:stCondLst>
                                            <p:cond delay="499"/>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6"/>
                                        </p:tgtEl>
                                      </p:cBhvr>
                                    </p:animEffect>
                                    <p:set>
                                      <p:cBhvr>
                                        <p:cTn id="52" dur="1" fill="hold">
                                          <p:stCondLst>
                                            <p:cond delay="499"/>
                                          </p:stCondLst>
                                        </p:cTn>
                                        <p:tgtEl>
                                          <p:spTgt spid="6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0"/>
                                        </p:tgtEl>
                                      </p:cBhvr>
                                    </p:animEffect>
                                    <p:set>
                                      <p:cBhvr>
                                        <p:cTn id="57" dur="1" fill="hold">
                                          <p:stCondLst>
                                            <p:cond delay="499"/>
                                          </p:stCondLst>
                                        </p:cTn>
                                        <p:tgtEl>
                                          <p:spTgt spid="5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7"/>
                                        </p:tgtEl>
                                      </p:cBhvr>
                                    </p:animEffect>
                                    <p:set>
                                      <p:cBhvr>
                                        <p:cTn id="62"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44" grpId="0" animBg="1"/>
      <p:bldP spid="45" grpId="0" animBg="1"/>
      <p:bldP spid="46" grpId="0" animBg="1"/>
      <p:bldP spid="48" grpId="0" animBg="1"/>
      <p:bldP spid="49" grpId="0" animBg="1"/>
      <p:bldP spid="50" grpId="0" animBg="1"/>
      <p:bldP spid="51" grpId="0" animBg="1"/>
      <p:bldP spid="53" grpId="0" animBg="1"/>
      <p:bldP spid="54" grpId="0" animBg="1"/>
      <p:bldP spid="65" grpId="0" animBg="1"/>
      <p:bldP spid="6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  </a:t>
            </a:r>
          </a:p>
        </p:txBody>
      </p:sp>
      <p:sp>
        <p:nvSpPr>
          <p:cNvPr id="2" name="TextBox 1"/>
          <p:cNvSpPr txBox="1"/>
          <p:nvPr/>
        </p:nvSpPr>
        <p:spPr>
          <a:xfrm>
            <a:off x="98785" y="1248703"/>
            <a:ext cx="11379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latin typeface="Century Gothic" panose="020B0502020202020204" pitchFamily="34" charset="0"/>
              </a:rPr>
              <a:t>Reminder: </a:t>
            </a:r>
            <a:r>
              <a:rPr lang="en-GB" sz="2400" dirty="0" err="1">
                <a:solidFill>
                  <a:schemeClr val="accent1">
                    <a:lumMod val="50000"/>
                  </a:schemeClr>
                </a:solidFill>
                <a:latin typeface="Century Gothic" panose="020B0502020202020204" pitchFamily="34" charset="0"/>
              </a:rPr>
              <a:t>i</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n</a:t>
            </a:r>
            <a:r>
              <a:rPr kumimoji="0" lang="en-GB" sz="24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French we use the verb </a:t>
            </a:r>
            <a:r>
              <a:rPr kumimoji="0" lang="en-GB" sz="2400" b="1"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faire </a:t>
            </a:r>
            <a:r>
              <a:rPr kumimoji="0" lang="en-GB" sz="24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to say </a:t>
            </a:r>
            <a:r>
              <a:rPr kumimoji="0" lang="en-GB" sz="2400" i="1"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to do </a:t>
            </a:r>
            <a:r>
              <a:rPr kumimoji="0" lang="en-GB" sz="24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and </a:t>
            </a:r>
            <a:r>
              <a:rPr kumimoji="0" lang="en-GB" sz="2400" i="1"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to make</a:t>
            </a:r>
            <a:r>
              <a:rPr kumimoji="0" lang="en-GB" sz="240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a:t>
            </a:r>
            <a:endParaRPr kumimoji="0" lang="en-GB"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28" name="TextBox 27"/>
          <p:cNvSpPr txBox="1"/>
          <p:nvPr/>
        </p:nvSpPr>
        <p:spPr>
          <a:xfrm>
            <a:off x="1338082" y="1937339"/>
            <a:ext cx="3346657" cy="1015663"/>
          </a:xfrm>
          <a:prstGeom prst="rect">
            <a:avLst/>
          </a:prstGeom>
          <a:solidFill>
            <a:schemeClr val="bg1"/>
          </a:solidFill>
        </p:spPr>
        <p:txBody>
          <a:bodyPr wrap="square" rtlCol="0">
            <a:spAutoFit/>
          </a:bodyPr>
          <a:lstStyle/>
          <a:p>
            <a:pPr algn="ctr"/>
            <a:r>
              <a:rPr lang="en-GB" sz="6000" b="1" dirty="0">
                <a:solidFill>
                  <a:srgbClr val="5B9BD5">
                    <a:lumMod val="50000"/>
                  </a:srgbClr>
                </a:solidFill>
                <a:latin typeface="Century Gothic" panose="020B0502020202020204" pitchFamily="34" charset="0"/>
              </a:rPr>
              <a:t>je </a:t>
            </a:r>
            <a:r>
              <a:rPr lang="en-GB" sz="6000" b="1" dirty="0" err="1">
                <a:solidFill>
                  <a:srgbClr val="5B9BD5">
                    <a:lumMod val="50000"/>
                  </a:srgbClr>
                </a:solidFill>
                <a:latin typeface="Century Gothic" panose="020B0502020202020204" pitchFamily="34" charset="0"/>
              </a:rPr>
              <a:t>fais</a:t>
            </a:r>
            <a:endParaRPr lang="en-GB" sz="6000" b="1" dirty="0">
              <a:solidFill>
                <a:srgbClr val="5B9BD5">
                  <a:lumMod val="50000"/>
                </a:srgbClr>
              </a:solidFill>
              <a:latin typeface="Century Gothic" panose="020B0502020202020204" pitchFamily="34" charset="0"/>
            </a:endParaRPr>
          </a:p>
        </p:txBody>
      </p:sp>
      <p:sp>
        <p:nvSpPr>
          <p:cNvPr id="37" name="TextBox 36"/>
          <p:cNvSpPr txBox="1"/>
          <p:nvPr/>
        </p:nvSpPr>
        <p:spPr>
          <a:xfrm>
            <a:off x="4519890" y="2056503"/>
            <a:ext cx="6442802" cy="830997"/>
          </a:xfrm>
          <a:prstGeom prst="rect">
            <a:avLst/>
          </a:prstGeom>
          <a:solidFill>
            <a:schemeClr val="bg1"/>
          </a:solidFill>
        </p:spPr>
        <p:txBody>
          <a:bodyPr wrap="square" rtlCol="0">
            <a:spAutoFit/>
          </a:bodyPr>
          <a:lstStyle/>
          <a:p>
            <a:r>
              <a:rPr lang="en-GB" sz="4800" dirty="0">
                <a:solidFill>
                  <a:srgbClr val="5B9BD5">
                    <a:lumMod val="50000"/>
                  </a:srgbClr>
                </a:solidFill>
                <a:latin typeface="Century Gothic" panose="020B0502020202020204" pitchFamily="34" charset="0"/>
              </a:rPr>
              <a:t>I do / I make</a:t>
            </a:r>
          </a:p>
        </p:txBody>
      </p:sp>
      <p:sp>
        <p:nvSpPr>
          <p:cNvPr id="38" name="TextBox 37"/>
          <p:cNvSpPr txBox="1"/>
          <p:nvPr/>
        </p:nvSpPr>
        <p:spPr>
          <a:xfrm>
            <a:off x="-323940" y="4175007"/>
            <a:ext cx="4499364" cy="1015663"/>
          </a:xfrm>
          <a:prstGeom prst="rect">
            <a:avLst/>
          </a:prstGeom>
          <a:solidFill>
            <a:schemeClr val="bg1"/>
          </a:solidFill>
        </p:spPr>
        <p:txBody>
          <a:bodyPr wrap="square" rtlCol="0">
            <a:spAutoFit/>
          </a:bodyPr>
          <a:lstStyle/>
          <a:p>
            <a:pPr algn="r"/>
            <a:r>
              <a:rPr lang="en-GB" sz="6000" b="1" dirty="0" err="1">
                <a:solidFill>
                  <a:srgbClr val="5B9BD5">
                    <a:lumMod val="50000"/>
                  </a:srgbClr>
                </a:solidFill>
                <a:latin typeface="Century Gothic" panose="020B0502020202020204" pitchFamily="34" charset="0"/>
              </a:rPr>
              <a:t>il</a:t>
            </a:r>
            <a:r>
              <a:rPr lang="en-GB" sz="6000" b="1" dirty="0">
                <a:solidFill>
                  <a:srgbClr val="5B9BD5">
                    <a:lumMod val="50000"/>
                  </a:srgbClr>
                </a:solidFill>
                <a:latin typeface="Century Gothic" panose="020B0502020202020204" pitchFamily="34" charset="0"/>
              </a:rPr>
              <a:t> fai</a:t>
            </a:r>
            <a:r>
              <a:rPr lang="en-GB" sz="6000" b="1" dirty="0">
                <a:solidFill>
                  <a:srgbClr val="FF6600"/>
                </a:solidFill>
                <a:latin typeface="Century Gothic" panose="020B0502020202020204" pitchFamily="34" charset="0"/>
              </a:rPr>
              <a:t>t</a:t>
            </a:r>
            <a:r>
              <a:rPr lang="en-GB" sz="6000" b="1" dirty="0">
                <a:solidFill>
                  <a:srgbClr val="5B9BD5">
                    <a:lumMod val="50000"/>
                  </a:srgbClr>
                </a:solidFill>
                <a:latin typeface="Century Gothic" panose="020B0502020202020204" pitchFamily="34" charset="0"/>
              </a:rPr>
              <a:t> </a:t>
            </a:r>
          </a:p>
        </p:txBody>
      </p:sp>
      <p:sp>
        <p:nvSpPr>
          <p:cNvPr id="40" name="TextBox 39"/>
          <p:cNvSpPr txBox="1"/>
          <p:nvPr/>
        </p:nvSpPr>
        <p:spPr>
          <a:xfrm>
            <a:off x="4572119" y="5194060"/>
            <a:ext cx="7282384" cy="830997"/>
          </a:xfrm>
          <a:prstGeom prst="rect">
            <a:avLst/>
          </a:prstGeom>
          <a:solidFill>
            <a:schemeClr val="bg1"/>
          </a:solidFill>
        </p:spPr>
        <p:txBody>
          <a:bodyPr wrap="square" rtlCol="0">
            <a:spAutoFit/>
          </a:bodyPr>
          <a:lstStyle/>
          <a:p>
            <a:r>
              <a:rPr lang="en-GB" sz="4800" dirty="0">
                <a:solidFill>
                  <a:srgbClr val="5B9BD5">
                    <a:lumMod val="50000"/>
                  </a:srgbClr>
                </a:solidFill>
                <a:latin typeface="Century Gothic" panose="020B0502020202020204" pitchFamily="34" charset="0"/>
              </a:rPr>
              <a:t>she does / she makes</a:t>
            </a:r>
          </a:p>
        </p:txBody>
      </p:sp>
      <p:sp>
        <p:nvSpPr>
          <p:cNvPr id="41" name="TextBox 40"/>
          <p:cNvSpPr txBox="1"/>
          <p:nvPr/>
        </p:nvSpPr>
        <p:spPr>
          <a:xfrm>
            <a:off x="4572119" y="4313506"/>
            <a:ext cx="6905866" cy="830997"/>
          </a:xfrm>
          <a:prstGeom prst="rect">
            <a:avLst/>
          </a:prstGeom>
          <a:solidFill>
            <a:schemeClr val="bg1"/>
          </a:solidFill>
        </p:spPr>
        <p:txBody>
          <a:bodyPr wrap="square" rtlCol="0">
            <a:spAutoFit/>
          </a:bodyPr>
          <a:lstStyle/>
          <a:p>
            <a:r>
              <a:rPr lang="en-GB" sz="4800" dirty="0">
                <a:solidFill>
                  <a:srgbClr val="5B9BD5">
                    <a:lumMod val="50000"/>
                  </a:srgbClr>
                </a:solidFill>
                <a:latin typeface="Century Gothic" panose="020B0502020202020204" pitchFamily="34" charset="0"/>
              </a:rPr>
              <a:t>he does / he makes</a:t>
            </a:r>
          </a:p>
        </p:txBody>
      </p:sp>
      <p:sp>
        <p:nvSpPr>
          <p:cNvPr id="12" name="TextBox 11"/>
          <p:cNvSpPr txBox="1"/>
          <p:nvPr/>
        </p:nvSpPr>
        <p:spPr>
          <a:xfrm>
            <a:off x="1334923" y="3012553"/>
            <a:ext cx="3346657" cy="1015663"/>
          </a:xfrm>
          <a:prstGeom prst="rect">
            <a:avLst/>
          </a:prstGeom>
          <a:solidFill>
            <a:schemeClr val="bg1"/>
          </a:solidFill>
        </p:spPr>
        <p:txBody>
          <a:bodyPr wrap="square" rtlCol="0">
            <a:spAutoFit/>
          </a:bodyPr>
          <a:lstStyle/>
          <a:p>
            <a:pPr algn="ctr"/>
            <a:r>
              <a:rPr lang="en-GB" sz="6000" b="1" dirty="0" err="1">
                <a:solidFill>
                  <a:srgbClr val="5B9BD5">
                    <a:lumMod val="50000"/>
                  </a:srgbClr>
                </a:solidFill>
                <a:latin typeface="Century Gothic" panose="020B0502020202020204" pitchFamily="34" charset="0"/>
              </a:rPr>
              <a:t>tu</a:t>
            </a:r>
            <a:r>
              <a:rPr lang="en-GB" sz="6000" b="1" dirty="0">
                <a:solidFill>
                  <a:srgbClr val="5B9BD5">
                    <a:lumMod val="50000"/>
                  </a:srgbClr>
                </a:solidFill>
                <a:latin typeface="Century Gothic" panose="020B0502020202020204" pitchFamily="34" charset="0"/>
              </a:rPr>
              <a:t> </a:t>
            </a:r>
            <a:r>
              <a:rPr lang="en-GB" sz="6000" b="1" dirty="0" err="1">
                <a:solidFill>
                  <a:srgbClr val="5B9BD5">
                    <a:lumMod val="50000"/>
                  </a:srgbClr>
                </a:solidFill>
                <a:latin typeface="Century Gothic" panose="020B0502020202020204" pitchFamily="34" charset="0"/>
              </a:rPr>
              <a:t>fais</a:t>
            </a:r>
            <a:endParaRPr lang="en-GB" sz="6000" b="1" dirty="0">
              <a:solidFill>
                <a:srgbClr val="5B9BD5">
                  <a:lumMod val="50000"/>
                </a:srgbClr>
              </a:solidFill>
              <a:latin typeface="Century Gothic" panose="020B0502020202020204" pitchFamily="34" charset="0"/>
            </a:endParaRPr>
          </a:p>
        </p:txBody>
      </p:sp>
      <p:sp>
        <p:nvSpPr>
          <p:cNvPr id="13" name="TextBox 12"/>
          <p:cNvSpPr txBox="1"/>
          <p:nvPr/>
        </p:nvSpPr>
        <p:spPr>
          <a:xfrm>
            <a:off x="4477139" y="3120425"/>
            <a:ext cx="7377364" cy="830997"/>
          </a:xfrm>
          <a:prstGeom prst="rect">
            <a:avLst/>
          </a:prstGeom>
          <a:solidFill>
            <a:schemeClr val="bg1"/>
          </a:solidFill>
        </p:spPr>
        <p:txBody>
          <a:bodyPr wrap="square" rtlCol="0">
            <a:spAutoFit/>
          </a:bodyPr>
          <a:lstStyle/>
          <a:p>
            <a:r>
              <a:rPr lang="en-GB" sz="4800" dirty="0">
                <a:solidFill>
                  <a:srgbClr val="5B9BD5">
                    <a:lumMod val="50000"/>
                  </a:srgbClr>
                </a:solidFill>
                <a:latin typeface="Century Gothic" panose="020B0502020202020204" pitchFamily="34" charset="0"/>
              </a:rPr>
              <a:t>you do / you make</a:t>
            </a:r>
          </a:p>
        </p:txBody>
      </p:sp>
      <p:sp>
        <p:nvSpPr>
          <p:cNvPr id="3" name="TextBox 2"/>
          <p:cNvSpPr txBox="1"/>
          <p:nvPr/>
        </p:nvSpPr>
        <p:spPr>
          <a:xfrm>
            <a:off x="696787" y="5144503"/>
            <a:ext cx="3478638" cy="1015663"/>
          </a:xfrm>
          <a:prstGeom prst="rect">
            <a:avLst/>
          </a:prstGeom>
          <a:noFill/>
        </p:spPr>
        <p:txBody>
          <a:bodyPr wrap="square" rtlCol="0">
            <a:spAutoFit/>
          </a:bodyPr>
          <a:lstStyle/>
          <a:p>
            <a:pPr algn="r"/>
            <a:r>
              <a:rPr lang="en-GB" sz="6000" b="1" dirty="0" err="1">
                <a:solidFill>
                  <a:srgbClr val="5B9BD5">
                    <a:lumMod val="50000"/>
                  </a:srgbClr>
                </a:solidFill>
                <a:latin typeface="Century Gothic" panose="020B0502020202020204" pitchFamily="34" charset="0"/>
              </a:rPr>
              <a:t>elle</a:t>
            </a:r>
            <a:r>
              <a:rPr lang="en-GB" sz="6000" b="1" dirty="0">
                <a:solidFill>
                  <a:srgbClr val="5B9BD5">
                    <a:lumMod val="50000"/>
                  </a:srgbClr>
                </a:solidFill>
                <a:latin typeface="Century Gothic" panose="020B0502020202020204" pitchFamily="34" charset="0"/>
              </a:rPr>
              <a:t> fai</a:t>
            </a:r>
            <a:r>
              <a:rPr lang="en-GB" sz="6000" b="1" dirty="0">
                <a:solidFill>
                  <a:srgbClr val="FF6600"/>
                </a:solidFill>
                <a:latin typeface="Century Gothic" panose="020B0502020202020204" pitchFamily="34" charset="0"/>
              </a:rPr>
              <a:t>t</a:t>
            </a:r>
          </a:p>
        </p:txBody>
      </p:sp>
      <p:sp>
        <p:nvSpPr>
          <p:cNvPr id="5" name="Title 4"/>
          <p:cNvSpPr>
            <a:spLocks noGrp="1"/>
          </p:cNvSpPr>
          <p:nvPr>
            <p:ph type="title"/>
          </p:nvPr>
        </p:nvSpPr>
        <p:spPr>
          <a:xfrm>
            <a:off x="-1" y="213557"/>
            <a:ext cx="5914663" cy="647577"/>
          </a:xfrm>
        </p:spPr>
        <p:txBody>
          <a:bodyPr>
            <a:normAutofit/>
          </a:bodyPr>
          <a:lstStyle/>
          <a:p>
            <a:r>
              <a:rPr lang="en-GB" sz="2800" b="1" dirty="0">
                <a:solidFill>
                  <a:schemeClr val="bg1"/>
                </a:solidFill>
              </a:rPr>
              <a:t>The verb ‘faire’ – to do/make</a:t>
            </a:r>
            <a:endParaRPr lang="en-GB" sz="2800" dirty="0"/>
          </a:p>
        </p:txBody>
      </p:sp>
      <p:sp>
        <p:nvSpPr>
          <p:cNvPr id="15"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67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P spid="38" grpId="0" animBg="1"/>
      <p:bldP spid="40" grpId="0" animBg="1"/>
      <p:bldP spid="41" grpId="0" animBg="1"/>
      <p:bldP spid="12" grpId="0" animBg="1"/>
      <p:bldP spid="13" grpId="0" animBg="1"/>
      <p:bldP spid="3"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3599</TotalTime>
  <Words>6018</Words>
  <Application>Microsoft Office PowerPoint</Application>
  <PresentationFormat>Widescreen</PresentationFormat>
  <Paragraphs>790</Paragraphs>
  <Slides>45</Slides>
  <Notes>45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1" baseType="lpstr">
      <vt:lpstr>Arial</vt:lpstr>
      <vt:lpstr>Calibri</vt:lpstr>
      <vt:lpstr>Century Gothic</vt:lpstr>
      <vt:lpstr>Segoe UI</vt:lpstr>
      <vt:lpstr>NCELP_German_2022</vt:lpstr>
      <vt:lpstr>Bitmap Image</vt:lpstr>
      <vt:lpstr>PowerPoint Presentation</vt:lpstr>
      <vt:lpstr>ch</vt:lpstr>
      <vt:lpstr>ch</vt:lpstr>
      <vt:lpstr>ch</vt:lpstr>
      <vt:lpstr>ch</vt:lpstr>
      <vt:lpstr>ch</vt:lpstr>
      <vt:lpstr>ch</vt:lpstr>
      <vt:lpstr>Phonétique   </vt:lpstr>
      <vt:lpstr>The verb ‘faire’ – to do/make</vt:lpstr>
      <vt:lpstr>faire… (to do, make)</vt:lpstr>
      <vt:lpstr>The verb ‘faire’ – other meanings</vt:lpstr>
      <vt:lpstr>Faire – new meanings</vt:lpstr>
      <vt:lpstr>The verb ‘faire’ – other meanings</vt:lpstr>
      <vt:lpstr>Londres et Paris</vt:lpstr>
      <vt:lpstr>C’est quoi ? </vt:lpstr>
      <vt:lpstr>C’est quoi ? </vt:lpstr>
      <vt:lpstr>C’est quoi ? </vt:lpstr>
      <vt:lpstr>C’est quoi ? </vt:lpstr>
      <vt:lpstr>C’est quoi ? </vt:lpstr>
      <vt:lpstr>C’est quoi ? </vt:lpstr>
      <vt:lpstr>Talking about the weather</vt:lpstr>
      <vt:lpstr>Écris le numéro !</vt:lpstr>
      <vt:lpstr>Écris le numéro !</vt:lpstr>
      <vt:lpstr>PowerPoint Presentation</vt:lpstr>
      <vt:lpstr>ç/c</vt:lpstr>
      <vt:lpstr>ç/c</vt:lpstr>
      <vt:lpstr>ç/c</vt:lpstr>
      <vt:lpstr>ç/c</vt:lpstr>
      <vt:lpstr>ç/c</vt:lpstr>
      <vt:lpstr>ç/c</vt:lpstr>
      <vt:lpstr>Phonétique  </vt:lpstr>
      <vt:lpstr>Phonétique  </vt:lpstr>
      <vt:lpstr>Phonétique  </vt:lpstr>
      <vt:lpstr>La personne est …</vt:lpstr>
      <vt:lpstr>Words with more than one meaning</vt:lpstr>
      <vt:lpstr>Words with more than one meaning</vt:lpstr>
      <vt:lpstr>Saying ‘in’ and ‘by’ in French</vt:lpstr>
      <vt:lpstr>Saying ‘in’ and ‘by’</vt:lpstr>
      <vt:lpstr>Écris en anglais  </vt:lpstr>
      <vt:lpstr>Parle en français</vt:lpstr>
      <vt:lpstr>le verbe ‘faire’ – other meanings</vt:lpstr>
      <vt:lpstr>Pierre-papier-ciseaux*</vt:lpstr>
      <vt:lpstr>Pierre-papier-ciseaux</vt:lpstr>
      <vt:lpstr>Pierre-papier-ciseaux</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40</cp:revision>
  <dcterms:created xsi:type="dcterms:W3CDTF">2023-08-05T18:00:58Z</dcterms:created>
  <dcterms:modified xsi:type="dcterms:W3CDTF">2023-09-06T14:12:35Z</dcterms:modified>
</cp:coreProperties>
</file>