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4" r:id="rId2"/>
    <p:sldId id="510" r:id="rId3"/>
    <p:sldId id="511" r:id="rId4"/>
    <p:sldId id="371" r:id="rId5"/>
    <p:sldId id="284" r:id="rId6"/>
    <p:sldId id="308" r:id="rId7"/>
    <p:sldId id="399" r:id="rId8"/>
    <p:sldId id="258" r:id="rId9"/>
    <p:sldId id="574" r:id="rId10"/>
    <p:sldId id="575" r:id="rId11"/>
    <p:sldId id="312" r:id="rId12"/>
    <p:sldId id="339" r:id="rId13"/>
    <p:sldId id="342" r:id="rId14"/>
    <p:sldId id="398" r:id="rId15"/>
    <p:sldId id="359" r:id="rId16"/>
    <p:sldId id="340" r:id="rId17"/>
    <p:sldId id="350" r:id="rId18"/>
    <p:sldId id="380" r:id="rId19"/>
    <p:sldId id="349" r:id="rId20"/>
    <p:sldId id="346" r:id="rId21"/>
    <p:sldId id="383" r:id="rId22"/>
    <p:sldId id="274" r:id="rId23"/>
    <p:sldId id="406" r:id="rId24"/>
    <p:sldId id="372" r:id="rId25"/>
    <p:sldId id="285" r:id="rId26"/>
    <p:sldId id="309" r:id="rId27"/>
    <p:sldId id="407" r:id="rId28"/>
    <p:sldId id="509" r:id="rId29"/>
    <p:sldId id="508" r:id="rId30"/>
    <p:sldId id="361" r:id="rId31"/>
    <p:sldId id="347" r:id="rId32"/>
    <p:sldId id="397" r:id="rId33"/>
    <p:sldId id="405" r:id="rId34"/>
    <p:sldId id="384" r:id="rId35"/>
    <p:sldId id="341" r:id="rId36"/>
    <p:sldId id="348" r:id="rId37"/>
    <p:sldId id="395" r:id="rId38"/>
    <p:sldId id="316" r:id="rId39"/>
    <p:sldId id="36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4"/>
    <a:srgbClr val="EF4135"/>
    <a:srgbClr val="FDED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251" autoAdjust="0"/>
  </p:normalViewPr>
  <p:slideViewPr>
    <p:cSldViewPr snapToGrid="0">
      <p:cViewPr varScale="1">
        <p:scale>
          <a:sx n="82" d="100"/>
          <a:sy n="82" d="100"/>
        </p:scale>
        <p:origin x="1632" y="78"/>
      </p:cViewPr>
      <p:guideLst/>
    </p:cSldViewPr>
  </p:slideViewPr>
  <p:notesTextViewPr>
    <p:cViewPr>
      <p:scale>
        <a:sx n="1" d="1"/>
        <a:sy n="1" d="1"/>
      </p:scale>
      <p:origin x="0" y="0"/>
    </p:cViewPr>
  </p:notesTextViewPr>
  <p:sorterViewPr>
    <p:cViewPr>
      <p:scale>
        <a:sx n="100" d="100"/>
        <a:sy n="100" d="100"/>
      </p:scale>
      <p:origin x="0" y="-101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2AB50-3BC7-4F2D-8EF4-67B1200B53DB}"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99910-CFE4-4AA1-AE8F-DD2D99187784}" type="slidenum">
              <a:rPr lang="en-GB" smtClean="0"/>
              <a:t>‹#›</a:t>
            </a:fld>
            <a:endParaRPr lang="en-GB"/>
          </a:p>
        </p:txBody>
      </p:sp>
    </p:spTree>
    <p:extLst>
      <p:ext uri="{BB962C8B-B14F-4D97-AF65-F5344CB8AC3E}">
        <p14:creationId xmlns:p14="http://schemas.microsoft.com/office/powerpoint/2010/main" val="155692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mediatheques.valenceromansagglo.fr/cms/articleview/id_profil/518/id_module/5/id/230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jaune, </a:t>
            </a:r>
            <a:r>
              <a:rPr lang="en-GB" b="1" u="sng" dirty="0" err="1">
                <a:solidFill>
                  <a:srgbClr val="FF0000"/>
                </a:solidFill>
              </a:rPr>
              <a:t>poète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i="0" dirty="0" err="1">
                <a:solidFill>
                  <a:srgbClr val="E6851E"/>
                </a:solidFill>
                <a:effectLst/>
                <a:latin typeface="Segoe UI" panose="020B0502040204020203" pitchFamily="34" charset="0"/>
              </a:rPr>
              <a:t>drôle</a:t>
            </a:r>
            <a:r>
              <a:rPr lang="en-GB" b="1" i="0" dirty="0">
                <a:solidFill>
                  <a:srgbClr val="E6851E"/>
                </a:solidFill>
                <a:effectLst/>
                <a:latin typeface="Segoe UI" panose="020B0502040204020203" pitchFamily="34" charset="0"/>
              </a:rPr>
              <a:t>, </a:t>
            </a:r>
            <a:r>
              <a:rPr lang="en-GB" b="1" u="sng" dirty="0" err="1">
                <a:solidFill>
                  <a:srgbClr val="FF0000"/>
                </a:solidFill>
              </a:rPr>
              <a:t>poème</a:t>
            </a:r>
            <a:r>
              <a:rPr lang="en-GB" b="1" i="0" u="sng" dirty="0">
                <a:solidFill>
                  <a:srgbClr val="E6851E"/>
                </a:solidFill>
                <a:effectLst/>
                <a:latin typeface="Segoe UI" panose="020B0502040204020203" pitchFamily="34" charset="0"/>
              </a:rPr>
              <a:t>, </a:t>
            </a:r>
            <a:r>
              <a:rPr lang="en-GB" b="1" u="sng" dirty="0" err="1">
                <a:solidFill>
                  <a:srgbClr val="FF0000"/>
                </a:solidFill>
              </a:rPr>
              <a:t>poète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a:t>iii</a:t>
            </a:r>
            <a:r>
              <a:rPr lang="en-GB" b="1" dirty="0"/>
              <a:t>) </a:t>
            </a:r>
            <a:r>
              <a:rPr lang="en-GB" b="1" dirty="0" err="1"/>
              <a:t>Eduqas</a:t>
            </a:r>
            <a:r>
              <a:rPr lang="en-GB" b="1" dirty="0"/>
              <a:t> list does not have </a:t>
            </a:r>
            <a:r>
              <a:rPr lang="en-GB" b="1" u="sng" dirty="0" err="1">
                <a:solidFill>
                  <a:srgbClr val="FF0000"/>
                </a:solidFill>
              </a:rPr>
              <a:t>poème</a:t>
            </a:r>
            <a:r>
              <a:rPr lang="en-GB" b="1" i="0" u="sng" dirty="0">
                <a:solidFill>
                  <a:srgbClr val="E6851E"/>
                </a:solidFill>
                <a:effectLst/>
                <a:latin typeface="Segoe UI" panose="020B0502040204020203" pitchFamily="34" charset="0"/>
              </a:rPr>
              <a:t>, </a:t>
            </a:r>
            <a:r>
              <a:rPr lang="en-GB" b="1" u="sng" dirty="0" err="1">
                <a:solidFill>
                  <a:srgbClr val="FF0000"/>
                </a:solidFill>
              </a:rPr>
              <a:t>poète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i="0" u="sng" dirty="0">
              <a:solidFill>
                <a:srgbClr val="E6851E"/>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0" u="sng" strike="noStrike" kern="1200" dirty="0">
              <a:solidFill>
                <a:srgbClr val="E6851E"/>
              </a:solidFill>
              <a:effectLst/>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dirty="0"/>
            </a:b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qu</a:t>
            </a:r>
            <a:r>
              <a:rPr lang="en-GB" b="1" dirty="0"/>
              <a:t>]</a:t>
            </a:r>
            <a:endParaRPr lang="en-GB" sz="1200" b="1"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u="none" strike="noStrike" kern="1200" dirty="0">
                <a:solidFill>
                  <a:srgbClr val="1F4E79"/>
                </a:solidFill>
                <a:effectLst/>
                <a:latin typeface="Century Gothic" panose="020B0502020202020204" pitchFamily="34" charset="0"/>
                <a:ea typeface="+mn-ea"/>
                <a:cs typeface="+mn-cs"/>
              </a:rPr>
              <a:t>Deepening vocabulary knowledge through work with a challenging 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 (introduce):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r>
              <a:rPr lang="en-GB" sz="1200" b="0" i="0" u="none" strike="noStrike" kern="1200" cap="none" dirty="0">
                <a:solidFill>
                  <a:schemeClr val="tx1"/>
                </a:solidFill>
                <a:effectLst/>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sympa(thique) [4164], vrai [292]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 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080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b="1" dirty="0"/>
              <a:t>Timing: 3 minutes</a:t>
            </a:r>
          </a:p>
          <a:p>
            <a:pPr marL="0" lvl="0" indent="0" algn="l" rtl="0">
              <a:spcBef>
                <a:spcPts val="0"/>
              </a:spcBef>
              <a:spcAft>
                <a:spcPts val="0"/>
              </a:spcAft>
              <a:buNone/>
            </a:pPr>
            <a:endParaRPr lang="en-GB" sz="1100" b="1" dirty="0"/>
          </a:p>
          <a:p>
            <a:pPr marL="0" lvl="0" indent="0" algn="l" rtl="0">
              <a:spcBef>
                <a:spcPts val="0"/>
              </a:spcBef>
              <a:spcAft>
                <a:spcPts val="0"/>
              </a:spcAft>
              <a:buNone/>
            </a:pPr>
            <a:r>
              <a:rPr lang="en-GB" sz="1100" b="1" dirty="0"/>
              <a:t>Aim: </a:t>
            </a:r>
            <a:r>
              <a:rPr lang="en-GB" sz="1100" dirty="0"/>
              <a:t>To introduce the task and the text, and to engage students.</a:t>
            </a:r>
          </a:p>
          <a:p>
            <a:pPr marL="0" lvl="0" indent="0" algn="l" rtl="0">
              <a:spcBef>
                <a:spcPts val="0"/>
              </a:spcBef>
              <a:spcAft>
                <a:spcPts val="0"/>
              </a:spcAft>
              <a:buNone/>
            </a:pPr>
            <a:endParaRPr lang="en-GB" sz="1100" dirty="0"/>
          </a:p>
          <a:p>
            <a:pPr marL="0" lvl="0" indent="0" algn="l" rtl="0">
              <a:spcBef>
                <a:spcPts val="0"/>
              </a:spcBef>
              <a:spcAft>
                <a:spcPts val="0"/>
              </a:spcAft>
              <a:buNone/>
            </a:pPr>
            <a:r>
              <a:rPr lang="en-GB" sz="1100" b="1" dirty="0"/>
              <a:t>Procedure:</a:t>
            </a:r>
          </a:p>
          <a:p>
            <a:pPr marL="228600" lvl="0" indent="-228600" algn="l" rtl="0">
              <a:spcBef>
                <a:spcPts val="0"/>
              </a:spcBef>
              <a:spcAft>
                <a:spcPts val="0"/>
              </a:spcAft>
              <a:buAutoNum type="arabicPeriod"/>
            </a:pPr>
            <a:r>
              <a:rPr lang="en-GB" sz="1100" dirty="0"/>
              <a:t>Ask students to look at</a:t>
            </a:r>
            <a:r>
              <a:rPr lang="en-GB" sz="1100" baseline="0" dirty="0"/>
              <a:t> the three globes and decide what the green areas are. </a:t>
            </a:r>
          </a:p>
          <a:p>
            <a:pPr marL="228600" lvl="0" indent="-228600" algn="l" rtl="0">
              <a:spcBef>
                <a:spcPts val="0"/>
              </a:spcBef>
              <a:spcAft>
                <a:spcPts val="0"/>
              </a:spcAft>
              <a:buAutoNum type="arabicPeriod"/>
            </a:pPr>
            <a:r>
              <a:rPr lang="en-GB" sz="1100" baseline="0" dirty="0"/>
              <a:t>Give the French translation of the first area (Afrique), and ask students to guess what the translations of the two others may be, giving the hint that they rhyme with the first (</a:t>
            </a:r>
            <a:r>
              <a:rPr lang="en-GB" sz="1100" baseline="0" dirty="0" err="1"/>
              <a:t>Mexique</a:t>
            </a:r>
            <a:r>
              <a:rPr lang="en-GB" sz="1100" baseline="0" dirty="0"/>
              <a:t>, </a:t>
            </a:r>
            <a:r>
              <a:rPr lang="en-GB" sz="1100" baseline="0" dirty="0" err="1"/>
              <a:t>Jamaïque</a:t>
            </a:r>
            <a:r>
              <a:rPr lang="en-GB" sz="1100" baseline="0" dirty="0"/>
              <a:t>)</a:t>
            </a:r>
          </a:p>
          <a:p>
            <a:pPr marL="228600" lvl="0" indent="-228600" algn="l" rtl="0">
              <a:spcBef>
                <a:spcPts val="0"/>
              </a:spcBef>
              <a:spcAft>
                <a:spcPts val="0"/>
              </a:spcAft>
              <a:buAutoNum type="arabicPeriod"/>
            </a:pPr>
            <a:r>
              <a:rPr lang="en-GB" sz="1100" baseline="0" dirty="0"/>
              <a:t>Then, present the first two lines of the poem and ask them to guess what sort of text it could be. Why do they think it’s a poem? (A rhyming couplet, repetition of ‘</a:t>
            </a:r>
            <a:r>
              <a:rPr lang="en-GB" sz="1100" baseline="0" dirty="0" err="1"/>
              <a:t>comme</a:t>
            </a:r>
            <a:r>
              <a:rPr lang="en-GB" sz="1100" baseline="0" dirty="0"/>
              <a:t>’ and of colours)</a:t>
            </a:r>
          </a:p>
          <a:p>
            <a:pPr marL="228600" lvl="0" indent="-228600" algn="l" rtl="0">
              <a:spcBef>
                <a:spcPts val="0"/>
              </a:spcBef>
              <a:spcAft>
                <a:spcPts val="0"/>
              </a:spcAft>
              <a:buAutoNum type="arabicPeriod"/>
            </a:pPr>
            <a:endParaRPr lang="en-GB"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dirty="0"/>
              <a:t>Word frequencies of unknown words used (1 is the most frequent word in French): </a:t>
            </a:r>
            <a:br>
              <a:rPr lang="en-GB" sz="1100" baseline="0" dirty="0"/>
            </a:br>
            <a:r>
              <a:rPr lang="en-GB" sz="1100" b="0" baseline="0" dirty="0" err="1"/>
              <a:t>texte</a:t>
            </a:r>
            <a:r>
              <a:rPr lang="en-GB" sz="1100" b="0" baseline="0" dirty="0"/>
              <a:t> [631], de [2], sable [3263]</a:t>
            </a:r>
            <a:endParaRPr lang="en-GB"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b="0" i="0" kern="1200" dirty="0">
                <a:solidFill>
                  <a:schemeClr val="tx1"/>
                </a:solidFill>
                <a:effectLst/>
                <a:latin typeface="Century Gothic" panose="020B0502020202020204" pitchFamily="34" charset="0"/>
                <a:ea typeface="+mn-ea"/>
                <a:cs typeface="+mn-cs"/>
              </a:rPr>
              <a:t>Source: </a:t>
            </a:r>
            <a:r>
              <a:rPr lang="en-GB" sz="1100" kern="1200" dirty="0" err="1">
                <a:solidFill>
                  <a:schemeClr val="tx1"/>
                </a:solidFill>
                <a:effectLst/>
                <a:latin typeface="Century Gothic" panose="020B0502020202020204" pitchFamily="34" charset="0"/>
                <a:ea typeface="+mn-ea"/>
                <a:cs typeface="+mn-cs"/>
              </a:rPr>
              <a:t>Londsale</a:t>
            </a:r>
            <a:r>
              <a:rPr lang="en-GB" sz="1100" kern="1200" dirty="0">
                <a:solidFill>
                  <a:schemeClr val="tx1"/>
                </a:solidFill>
                <a:effectLst/>
                <a:latin typeface="Century Gothic" panose="020B0502020202020204" pitchFamily="34" charset="0"/>
                <a:ea typeface="+mn-ea"/>
                <a:cs typeface="+mn-cs"/>
              </a:rPr>
              <a:t>, D., &amp; Le Bras, Y.  (2009). </a:t>
            </a:r>
            <a:r>
              <a:rPr lang="en-GB" sz="11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1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sz="1100" dirty="0"/>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18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Information gathering exercise using a short text composed of known and unknown words.</a:t>
            </a:r>
            <a:endParaRPr lang="en-GB" b="1" dirty="0"/>
          </a:p>
          <a:p>
            <a:endParaRPr lang="en-GB" b="1" dirty="0"/>
          </a:p>
          <a:p>
            <a:r>
              <a:rPr lang="en-GB" b="1" dirty="0"/>
              <a:t>Suggested procedures:</a:t>
            </a:r>
          </a:p>
          <a:p>
            <a:pPr marL="228600" indent="-228600">
              <a:buAutoNum type="arabicPeriod"/>
            </a:pPr>
            <a:r>
              <a:rPr lang="en-GB" dirty="0"/>
              <a:t>Students</a:t>
            </a:r>
            <a:r>
              <a:rPr lang="en-GB" baseline="0" dirty="0"/>
              <a:t> could take notes in English based on the biographical information that is presented here. </a:t>
            </a:r>
          </a:p>
          <a:p>
            <a:pPr marL="228600" indent="-228600">
              <a:buAutoNum type="arabicPeriod"/>
            </a:pPr>
            <a:r>
              <a:rPr lang="en-GB" baseline="0" dirty="0"/>
              <a:t>It could be read aloud by the teacher simultaneously to present sound-spelling connections. In context, students should be able to guess the meaning of ‘</a:t>
            </a:r>
            <a:r>
              <a:rPr lang="en-GB" baseline="0" dirty="0" err="1"/>
              <a:t>ville</a:t>
            </a:r>
            <a:r>
              <a:rPr lang="en-GB" baseline="0" dirty="0"/>
              <a:t>’, ‘pays </a:t>
            </a:r>
            <a:r>
              <a:rPr lang="en-GB" baseline="0" dirty="0" err="1"/>
              <a:t>d’origine</a:t>
            </a:r>
            <a:r>
              <a:rPr lang="en-GB" baseline="0" dirty="0"/>
              <a:t>’, ‘</a:t>
            </a:r>
            <a:r>
              <a:rPr lang="en-GB" baseline="0" dirty="0" err="1"/>
              <a:t>depuis</a:t>
            </a:r>
            <a:r>
              <a:rPr lang="en-GB" baseline="0" dirty="0"/>
              <a:t>’ and ‘pour’. </a:t>
            </a:r>
          </a:p>
          <a:p>
            <a:pPr marL="228600" indent="-228600">
              <a:buAutoNum type="arabicPeriod"/>
            </a:pPr>
            <a:r>
              <a:rPr lang="en-GB" dirty="0"/>
              <a:t>Students could</a:t>
            </a:r>
            <a:r>
              <a:rPr lang="en-GB" baseline="0" dirty="0"/>
              <a:t> be asked how they think she feels in the photo (</a:t>
            </a:r>
            <a:r>
              <a:rPr lang="en-GB" baseline="0" dirty="0" err="1"/>
              <a:t>elle</a:t>
            </a:r>
            <a:r>
              <a:rPr lang="en-GB" baseline="0" dirty="0"/>
              <a:t> </a:t>
            </a:r>
            <a:r>
              <a:rPr lang="en-GB" baseline="0" dirty="0" err="1"/>
              <a:t>est</a:t>
            </a:r>
            <a:r>
              <a:rPr lang="en-GB" baseline="0" dirty="0"/>
              <a:t> </a:t>
            </a:r>
            <a:r>
              <a:rPr lang="en-GB" baseline="0" dirty="0" err="1"/>
              <a:t>calme</a:t>
            </a:r>
            <a:r>
              <a:rPr lang="en-GB" baseline="0" dirty="0"/>
              <a:t>/</a:t>
            </a:r>
            <a:r>
              <a:rPr lang="en-GB" baseline="0" dirty="0" err="1"/>
              <a:t>contente</a:t>
            </a:r>
            <a:r>
              <a:rPr lang="en-GB" baseline="0" dirty="0"/>
              <a:t>/</a:t>
            </a:r>
            <a:r>
              <a:rPr lang="en-GB" baseline="0" dirty="0" err="1"/>
              <a:t>indifférente</a:t>
            </a:r>
            <a:r>
              <a:rPr lang="en-GB" baseline="0" dirty="0"/>
              <a:t>)</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frequencies of unknown words used (1 is the most frequent word in French): </a:t>
            </a:r>
            <a:br>
              <a:rPr lang="en-GB" sz="1200" baseline="0" dirty="0"/>
            </a:br>
            <a:r>
              <a:rPr lang="en-GB" sz="1200" dirty="0">
                <a:solidFill>
                  <a:srgbClr val="002060"/>
                </a:solidFill>
                <a:latin typeface="Century Gothic" panose="020B0502020202020204" pitchFamily="34" charset="0"/>
              </a:rPr>
              <a:t>pays</a:t>
            </a:r>
            <a:r>
              <a:rPr lang="en-GB" sz="1200" b="0" baseline="0" dirty="0"/>
              <a:t> [114], de [2], </a:t>
            </a:r>
            <a:r>
              <a:rPr lang="en-GB" sz="1200" b="0" baseline="0" dirty="0" err="1"/>
              <a:t>origine</a:t>
            </a:r>
            <a:r>
              <a:rPr lang="en-GB" sz="1200" b="0" baseline="0" dirty="0"/>
              <a:t> [709], </a:t>
            </a:r>
            <a:r>
              <a:rPr lang="en-GB" sz="1200" b="0" baseline="0" dirty="0" err="1"/>
              <a:t>ville</a:t>
            </a:r>
            <a:r>
              <a:rPr lang="en-GB" sz="1200" b="0" baseline="0" dirty="0"/>
              <a:t> [260], aimer [242], pour [10], enfant [213], </a:t>
            </a:r>
            <a:r>
              <a:rPr lang="en-GB" sz="1200" b="0" baseline="0" dirty="0" err="1"/>
              <a:t>blogeuse</a:t>
            </a:r>
            <a:r>
              <a:rPr lang="en-GB" sz="1200" b="0" baseline="0" dirty="0"/>
              <a:t> [&gt;5000], </a:t>
            </a:r>
            <a:r>
              <a:rPr lang="en-GB" sz="1200" b="0" baseline="0" dirty="0" err="1"/>
              <a:t>depuis</a:t>
            </a:r>
            <a:r>
              <a:rPr lang="en-GB" sz="1200" b="0" baseline="0" dirty="0"/>
              <a:t> [96]</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Advertisement featuring </a:t>
            </a:r>
            <a:r>
              <a:rPr lang="en-GB" sz="1200" dirty="0" err="1"/>
              <a:t>Mymi</a:t>
            </a:r>
            <a:r>
              <a:rPr lang="en-GB" sz="1200" dirty="0"/>
              <a:t> </a:t>
            </a:r>
            <a:r>
              <a:rPr lang="en-GB" sz="1200" dirty="0" err="1"/>
              <a:t>Doinet</a:t>
            </a:r>
            <a:r>
              <a:rPr lang="en-GB" sz="1200" dirty="0"/>
              <a:t> by </a:t>
            </a:r>
            <a:r>
              <a:rPr lang="en-GB" sz="1200" dirty="0">
                <a:hlinkClick r:id="rId3"/>
              </a:rPr>
              <a:t>Valences Romans </a:t>
            </a:r>
            <a:r>
              <a:rPr lang="en-GB" sz="1200" dirty="0" err="1">
                <a:hlinkClick r:id="rId3"/>
              </a:rPr>
              <a:t>Mediathiques</a:t>
            </a:r>
            <a:r>
              <a:rPr lang="en-GB" sz="1200" dirty="0">
                <a:hlinkClick r:id="rId3"/>
              </a:rPr>
              <a:t> </a:t>
            </a:r>
            <a:r>
              <a:rPr lang="it-IT" sz="1200" dirty="0">
                <a:hlinkClick r:id="rId3"/>
              </a:rPr>
              <a:t>is in the public domain. </a:t>
            </a: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98927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recall of some words in this week’s vocabulary set.</a:t>
            </a:r>
          </a:p>
          <a:p>
            <a:endParaRPr lang="en-GB" b="1" dirty="0"/>
          </a:p>
          <a:p>
            <a:r>
              <a:rPr lang="en-GB" b="1" dirty="0"/>
              <a:t>Procedure</a:t>
            </a:r>
          </a:p>
          <a:p>
            <a:pPr marL="228600" indent="-228600">
              <a:buAutoNum type="arabicPeriod"/>
            </a:pPr>
            <a:r>
              <a:rPr lang="en-GB" b="0" baseline="0" dirty="0"/>
              <a:t>On clicks, the names of the three cognate colours appear for A-C. Have students sound them out using their SSC knowledge ([SFC], soft and </a:t>
            </a:r>
            <a:r>
              <a:rPr lang="en-GB" b="0" baseline="0" dirty="0" err="1"/>
              <a:t>gard</a:t>
            </a:r>
            <a:r>
              <a:rPr lang="en-GB" b="0" baseline="0" dirty="0"/>
              <a:t> [g], [an])</a:t>
            </a:r>
          </a:p>
          <a:p>
            <a:pPr marL="228600" indent="-228600">
              <a:buAutoNum type="arabicPeriod"/>
            </a:pPr>
            <a:r>
              <a:rPr lang="en-GB" b="0" baseline="0" dirty="0"/>
              <a:t>Then, students say the names of remaining colours, which they have pre-learned, aloud.</a:t>
            </a:r>
          </a:p>
          <a:p>
            <a:endParaRPr lang="en-GB" baseline="0" dirty="0"/>
          </a:p>
          <a:p>
            <a:pPr marL="0" indent="0">
              <a:buNone/>
            </a:pPr>
            <a:r>
              <a:rPr lang="en-GB" b="1" baseline="0" dirty="0"/>
              <a:t>Word frequencies:</a:t>
            </a:r>
            <a:br>
              <a:rPr lang="en-GB" baseline="0" dirty="0"/>
            </a:br>
            <a:r>
              <a:rPr lang="en-GB" baseline="0" dirty="0"/>
              <a:t>orange [3912]; indigo [&gt;5000]; violet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62701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use knowledge of gender and adjective agreement to choose from pairs of masculine or feminine nouns.</a:t>
            </a:r>
          </a:p>
          <a:p>
            <a:endParaRPr lang="en-GB" b="1" dirty="0"/>
          </a:p>
          <a:p>
            <a:r>
              <a:rPr lang="en-GB" b="1" dirty="0"/>
              <a:t>Procedure</a:t>
            </a:r>
          </a:p>
          <a:p>
            <a:pPr marL="228600" indent="-228600">
              <a:buAutoNum type="arabicPeriod"/>
            </a:pPr>
            <a:r>
              <a:rPr lang="en-GB" b="0" baseline="0" dirty="0"/>
              <a:t>Remind students of adjective agreement rules learned so far (where possible, add an –e in feminine form).</a:t>
            </a:r>
          </a:p>
          <a:p>
            <a:pPr marL="228600" indent="-228600">
              <a:buAutoNum type="arabicPeriod"/>
            </a:pPr>
            <a:r>
              <a:rPr lang="en-GB" b="0" baseline="0" dirty="0"/>
              <a:t>Students write 1-8 and decide which noun is being described based on the form of the colour adjective. Remind them to watch out for the colours which end in –e in the masculine form.</a:t>
            </a:r>
          </a:p>
          <a:p>
            <a:pPr marL="228600" indent="-228600">
              <a:buAutoNum type="arabicPeriod"/>
            </a:pPr>
            <a:r>
              <a:rPr lang="en-GB" b="0" baseline="0" dirty="0"/>
              <a:t>Answers revealed on clicks.</a:t>
            </a:r>
          </a:p>
          <a:p>
            <a:endParaRPr lang="en-GB" baseline="0" dirty="0"/>
          </a:p>
          <a:p>
            <a:pPr marL="0" indent="0">
              <a:buNone/>
            </a:pPr>
            <a:r>
              <a:rPr lang="en-GB" b="1" baseline="0" dirty="0"/>
              <a:t>Word frequencies:</a:t>
            </a:r>
            <a:br>
              <a:rPr lang="en-GB" baseline="0" dirty="0"/>
            </a:br>
            <a:r>
              <a:rPr lang="en-GB" baseline="0" dirty="0"/>
              <a:t>orange [3912]; violet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313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Timing:</a:t>
            </a:r>
            <a:r>
              <a:rPr lang="en-GB" sz="1200" b="1" baseline="0" dirty="0"/>
              <a:t> 5 minutes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 </a:t>
            </a:r>
            <a:r>
              <a:rPr lang="en-GB" sz="1200" b="0" dirty="0">
                <a:solidFill>
                  <a:srgbClr val="002060"/>
                </a:solidFill>
                <a:latin typeface="Century Gothic" panose="020B0502020202020204" pitchFamily="34" charset="0"/>
              </a:rPr>
              <a:t>Practice in connecting the spoken and written forms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Procedure:</a:t>
            </a:r>
          </a:p>
          <a:p>
            <a:r>
              <a:rPr lang="en-GB" sz="1200" b="0" dirty="0"/>
              <a:t>1. </a:t>
            </a:r>
            <a:r>
              <a:rPr lang="en-GB" dirty="0"/>
              <a:t>Tell students that they will hear and read a number of words that will appear in Doinet’s </a:t>
            </a:r>
            <a:r>
              <a:rPr lang="en-GB" baseline="0" dirty="0"/>
              <a:t>poem. </a:t>
            </a:r>
            <a:br>
              <a:rPr lang="en-GB" baseline="0" dirty="0"/>
            </a:br>
            <a:r>
              <a:rPr lang="en-GB" baseline="0" dirty="0"/>
              <a:t>2. They need to listen and match the letter of the written word to the number of the word heard.</a:t>
            </a:r>
          </a:p>
          <a:p>
            <a:pPr marL="0" indent="0">
              <a:buNone/>
            </a:pPr>
            <a:r>
              <a:rPr lang="en-GB" dirty="0"/>
              <a:t>3. Note:</a:t>
            </a:r>
            <a:r>
              <a:rPr lang="en-GB" baseline="0" dirty="0"/>
              <a:t> where the words are not cognates, pictures are provided to give the meaning. Students will need a bit of help understanding the function of ‘aux’.</a:t>
            </a:r>
            <a:br>
              <a:rPr lang="en-GB" baseline="0" dirty="0"/>
            </a:br>
            <a:r>
              <a:rPr lang="en-GB" baseline="0" dirty="0"/>
              <a:t>4. Answers appear on click.</a:t>
            </a:r>
            <a:br>
              <a:rPr lang="en-GB" baseline="0" dirty="0"/>
            </a:br>
            <a:endParaRPr lang="en-GB" baseline="0" dirty="0"/>
          </a:p>
          <a:p>
            <a:pPr marL="0" indent="0">
              <a:buNone/>
            </a:pPr>
            <a:r>
              <a:rPr lang="en-GB" sz="1200" b="1" baseline="0" dirty="0"/>
              <a:t>Transcript:</a:t>
            </a:r>
          </a:p>
          <a:p>
            <a:pPr marL="0" indent="0">
              <a:buNone/>
            </a:pPr>
            <a:r>
              <a:rPr lang="en-GB" baseline="0" dirty="0"/>
              <a:t>1. sorbet </a:t>
            </a:r>
          </a:p>
          <a:p>
            <a:pPr marL="0" indent="0">
              <a:buNone/>
            </a:pPr>
            <a:r>
              <a:rPr lang="en-GB" baseline="0" dirty="0"/>
              <a:t>2. </a:t>
            </a:r>
            <a:r>
              <a:rPr lang="en-GB" baseline="0" dirty="0" err="1"/>
              <a:t>volcan</a:t>
            </a:r>
            <a:r>
              <a:rPr lang="en-GB" baseline="0" dirty="0"/>
              <a:t> </a:t>
            </a:r>
          </a:p>
          <a:p>
            <a:pPr marL="0" indent="0">
              <a:buNone/>
            </a:pPr>
            <a:r>
              <a:rPr lang="en-GB" baseline="0" dirty="0"/>
              <a:t>3. fruit </a:t>
            </a:r>
          </a:p>
          <a:p>
            <a:pPr marL="0" indent="0">
              <a:buNone/>
            </a:pPr>
            <a:r>
              <a:rPr lang="en-GB" baseline="0" dirty="0"/>
              <a:t>4. </a:t>
            </a:r>
            <a:r>
              <a:rPr lang="en-GB" baseline="0" dirty="0" err="1"/>
              <a:t>girafe</a:t>
            </a:r>
            <a:r>
              <a:rPr lang="en-GB" baseline="0" dirty="0"/>
              <a:t> chic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arc aux sept </a:t>
            </a:r>
            <a:r>
              <a:rPr lang="en-GB" baseline="0" dirty="0" err="1"/>
              <a:t>couleurs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papillon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vague</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baseline="0" dirty="0"/>
              <a:t>sorbet [&gt;5000]; </a:t>
            </a:r>
            <a:r>
              <a:rPr lang="en-GB" baseline="0" dirty="0" err="1"/>
              <a:t>volcan</a:t>
            </a:r>
            <a:r>
              <a:rPr lang="en-GB" baseline="0" dirty="0"/>
              <a:t> [&gt;5000]; fruit [896]; </a:t>
            </a:r>
            <a:r>
              <a:rPr lang="en-GB" baseline="0" dirty="0" err="1"/>
              <a:t>girafe</a:t>
            </a:r>
            <a:r>
              <a:rPr lang="en-GB" baseline="0" dirty="0"/>
              <a:t> [&gt;5000], chic [&gt;5000]; arc [&gt;5000]; à [4], sept [905], couleur [1211] sable [3263]; </a:t>
            </a:r>
            <a:r>
              <a:rPr lang="en-GB" baseline="0" dirty="0" err="1"/>
              <a:t>papillon</a:t>
            </a:r>
            <a:r>
              <a:rPr lang="en-GB" baseline="0" dirty="0"/>
              <a:t> [&gt;5000]; vague [1493].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333539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Recall of the spoken forms of words introduced on previous slide. The written forms are removed so that students must try to recall the meaning, rather than looking at the form.</a:t>
            </a:r>
            <a:endParaRPr lang="en-GB" dirty="0"/>
          </a:p>
          <a:p>
            <a:endParaRPr lang="en-GB" dirty="0"/>
          </a:p>
          <a:p>
            <a:r>
              <a:rPr lang="en-GB" b="1" dirty="0"/>
              <a:t>Procedure:</a:t>
            </a:r>
          </a:p>
          <a:p>
            <a:pPr marL="228600" indent="-228600">
              <a:buAutoNum type="arabicPeriod"/>
            </a:pPr>
            <a:r>
              <a:rPr lang="en-GB" dirty="0"/>
              <a:t>Tell students that they will hear a number of words that will appear in Doinet’s </a:t>
            </a:r>
            <a:r>
              <a:rPr lang="en-GB" baseline="0" dirty="0"/>
              <a:t>poem. These are depicted in Pictures A-H. </a:t>
            </a:r>
          </a:p>
          <a:p>
            <a:pPr marL="228600" indent="-228600">
              <a:buAutoNum type="arabicPeriod"/>
            </a:pPr>
            <a:r>
              <a:rPr lang="en-GB" baseline="0" dirty="0"/>
              <a:t>Listen and match the letter of the picture to the word heard.</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p>
          <a:p>
            <a:pPr marL="0" indent="0">
              <a:buNone/>
            </a:pPr>
            <a:r>
              <a:rPr lang="en-GB" baseline="0" dirty="0"/>
              <a:t>1. sorbet </a:t>
            </a:r>
          </a:p>
          <a:p>
            <a:pPr marL="0" indent="0">
              <a:buNone/>
            </a:pPr>
            <a:r>
              <a:rPr lang="en-GB" baseline="0" dirty="0"/>
              <a:t>2. </a:t>
            </a:r>
            <a:r>
              <a:rPr lang="en-GB" baseline="0" dirty="0" err="1"/>
              <a:t>volcan</a:t>
            </a:r>
            <a:r>
              <a:rPr lang="en-GB" baseline="0" dirty="0"/>
              <a:t> </a:t>
            </a:r>
          </a:p>
          <a:p>
            <a:pPr marL="0" indent="0">
              <a:buNone/>
            </a:pPr>
            <a:r>
              <a:rPr lang="en-GB" baseline="0" dirty="0"/>
              <a:t>3. fruit </a:t>
            </a:r>
          </a:p>
          <a:p>
            <a:pPr marL="0" indent="0">
              <a:buNone/>
            </a:pPr>
            <a:r>
              <a:rPr lang="en-GB" baseline="0" dirty="0"/>
              <a:t>4. </a:t>
            </a:r>
            <a:r>
              <a:rPr lang="en-GB" baseline="0" dirty="0" err="1"/>
              <a:t>girafe</a:t>
            </a:r>
            <a:r>
              <a:rPr lang="en-GB" baseline="0" dirty="0"/>
              <a:t> chic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arc aux sept </a:t>
            </a:r>
            <a:r>
              <a:rPr lang="en-GB" baseline="0" dirty="0" err="1"/>
              <a:t>couleurs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sable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papillon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vague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baseline="0" dirty="0"/>
              <a:t>sorbet [&gt;5000]; </a:t>
            </a:r>
            <a:r>
              <a:rPr lang="en-GB" baseline="0" dirty="0" err="1"/>
              <a:t>volcan</a:t>
            </a:r>
            <a:r>
              <a:rPr lang="en-GB" baseline="0" dirty="0"/>
              <a:t> [&gt;5000]; fruit [896]; </a:t>
            </a:r>
            <a:r>
              <a:rPr lang="en-GB" baseline="0" dirty="0" err="1"/>
              <a:t>girafe</a:t>
            </a:r>
            <a:r>
              <a:rPr lang="en-GB" baseline="0" dirty="0"/>
              <a:t> [&gt;5000], chic [&gt;5000]; arc [&gt;5000]; à [4], sept [905], couleur [1211] sable [3263]; papillon [&gt;5000]; vague [1493].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0907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sz="1200" b="0" dirty="0">
                <a:solidFill>
                  <a:srgbClr val="002060"/>
                </a:solidFill>
                <a:latin typeface="Century Gothic" panose="020B0502020202020204" pitchFamily="34" charset="0"/>
              </a:rPr>
              <a:t>Practice in connecting the spoken and written forms of unknown words, with</a:t>
            </a:r>
            <a:r>
              <a:rPr lang="en-GB" sz="1200" b="0" baseline="0" dirty="0">
                <a:solidFill>
                  <a:srgbClr val="002060"/>
                </a:solidFill>
                <a:latin typeface="Century Gothic" panose="020B0502020202020204" pitchFamily="34" charset="0"/>
              </a:rPr>
              <a:t> particular emphasis on reinforcing the sound and spelling of the vowels within each word</a:t>
            </a:r>
            <a:r>
              <a:rPr lang="en-GB" sz="1200" b="0" dirty="0">
                <a:solidFill>
                  <a:srgbClr val="002060"/>
                </a:solidFill>
                <a:latin typeface="Century Gothic" panose="020B0502020202020204" pitchFamily="34" charset="0"/>
              </a:rPr>
              <a:t>.</a:t>
            </a:r>
          </a:p>
          <a:p>
            <a:endParaRPr lang="en-GB" dirty="0"/>
          </a:p>
          <a:p>
            <a:r>
              <a:rPr lang="en-GB" b="1" dirty="0"/>
              <a:t>Procedure:</a:t>
            </a:r>
          </a:p>
          <a:p>
            <a:pPr marL="228600" indent="-228600">
              <a:buAutoNum type="arabicPeriod"/>
            </a:pPr>
            <a:r>
              <a:rPr lang="en-GB" dirty="0"/>
              <a:t>Tell students that they will hear a number of words that will appear in </a:t>
            </a:r>
            <a:r>
              <a:rPr lang="en-GB" dirty="0" err="1"/>
              <a:t>Doinet’s</a:t>
            </a:r>
            <a:r>
              <a:rPr lang="en-GB" dirty="0"/>
              <a:t> </a:t>
            </a:r>
            <a:r>
              <a:rPr lang="en-GB" baseline="0" dirty="0"/>
              <a:t>poem. These are depicted in the pictures.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image to play the audio.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c</a:t>
            </a:r>
            <a:r>
              <a:rPr lang="en-GB" dirty="0"/>
              <a:t>omplete the words with the correct vowels.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See n</a:t>
            </a:r>
            <a:r>
              <a:rPr lang="en-GB" baseline="0" dirty="0"/>
              <a:t>ext slide for the answers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518185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a:t>
            </a:r>
            <a:r>
              <a:rPr lang="en-GB" baseline="0" dirty="0"/>
              <a:t>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27730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practise listening to the target words now at sentence level within the full poem.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Play button 1 - top left: audio with full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Play button 2 - bottom left: audio with text in which colours are obscured with wave sounds. This may be preferable to hearing the full text because students don’t listen out for the colour (they should be listening for the place name and noun).</a:t>
            </a:r>
          </a:p>
          <a:p>
            <a:endParaRPr lang="en-GB"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Decide which version of the text to play (see above).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appropriate play button.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decide which picture represents the noun associated with each place in the poem by writing the correct letter by the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nSpc>
                <a:spcPct val="150000"/>
              </a:lnSpc>
            </a:pPr>
            <a:r>
              <a:rPr lang="en-GB" sz="1200" dirty="0">
                <a:solidFill>
                  <a:srgbClr val="002060"/>
                </a:solidFill>
                <a:latin typeface="Century Gothic" panose="020B0502020202020204" pitchFamily="34" charset="0"/>
              </a:rPr>
              <a:t>Rouge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fruit du </a:t>
            </a:r>
            <a:r>
              <a:rPr lang="en-GB" sz="1200" dirty="0" err="1">
                <a:solidFill>
                  <a:srgbClr val="002060"/>
                </a:solidFill>
                <a:latin typeface="Century Gothic" panose="020B0502020202020204" pitchFamily="34" charset="0"/>
              </a:rPr>
              <a:t>Mexique</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Orange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 sable </a:t>
            </a:r>
            <a:r>
              <a:rPr lang="en-GB" sz="1200" dirty="0" err="1">
                <a:solidFill>
                  <a:srgbClr val="002060"/>
                </a:solidFill>
                <a:latin typeface="Century Gothic" panose="020B0502020202020204" pitchFamily="34" charset="0"/>
              </a:rPr>
              <a:t>d’Afrique</a:t>
            </a:r>
            <a:r>
              <a:rPr lang="en-GB" sz="1200" dirty="0">
                <a:solidFill>
                  <a:srgbClr val="002060"/>
                </a:solidFill>
                <a:latin typeface="Century Gothic" panose="020B0502020202020204" pitchFamily="34" charset="0"/>
              </a:rPr>
              <a:t>		</a:t>
            </a:r>
          </a:p>
          <a:p>
            <a:pPr>
              <a:lnSpc>
                <a:spcPct val="150000"/>
              </a:lnSpc>
            </a:pPr>
            <a:r>
              <a:rPr lang="en-GB" sz="1200" dirty="0" err="1">
                <a:solidFill>
                  <a:srgbClr val="002060"/>
                </a:solidFill>
                <a:latin typeface="Century Gothic" panose="020B0502020202020204" pitchFamily="34" charset="0"/>
              </a:rPr>
              <a:t>Jaune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girafes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chics</a:t>
            </a:r>
            <a:endParaRPr lang="en-GB" sz="1200" dirty="0">
              <a:solidFill>
                <a:srgbClr val="002060"/>
              </a:solidFill>
              <a:latin typeface="Century Gothic" panose="020B0502020202020204" pitchFamily="34" charset="0"/>
            </a:endParaRPr>
          </a:p>
          <a:p>
            <a:pPr>
              <a:lnSpc>
                <a:spcPct val="150000"/>
              </a:lnSpc>
            </a:pPr>
            <a:r>
              <a:rPr lang="en-GB" sz="1200" dirty="0" err="1">
                <a:solidFill>
                  <a:srgbClr val="002060"/>
                </a:solidFill>
                <a:latin typeface="Century Gothic" panose="020B0502020202020204" pitchFamily="34" charset="0"/>
              </a:rPr>
              <a:t>Vert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sorbet </a:t>
            </a:r>
            <a:r>
              <a:rPr lang="en-GB" sz="1200" dirty="0" err="1">
                <a:solidFill>
                  <a:srgbClr val="002060"/>
                </a:solidFill>
                <a:latin typeface="Century Gothic" panose="020B0502020202020204" pitchFamily="34" charset="0"/>
              </a:rPr>
              <a:t>Jamaïque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Bleu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vagues</a:t>
            </a:r>
            <a:r>
              <a:rPr lang="en-GB" sz="1200" dirty="0">
                <a:solidFill>
                  <a:srgbClr val="002060"/>
                </a:solidFill>
                <a:latin typeface="Century Gothic" panose="020B0502020202020204" pitchFamily="34" charset="0"/>
              </a:rPr>
              <a:t> de </a:t>
            </a:r>
            <a:r>
              <a:rPr lang="en-GB" sz="1200" dirty="0" err="1">
                <a:solidFill>
                  <a:srgbClr val="002060"/>
                </a:solidFill>
                <a:latin typeface="Century Gothic" panose="020B0502020202020204" pitchFamily="34" charset="0"/>
              </a:rPr>
              <a:t>Pacifique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Indigo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papillon</a:t>
            </a:r>
            <a:r>
              <a:rPr lang="en-GB" sz="1200" dirty="0">
                <a:solidFill>
                  <a:srgbClr val="002060"/>
                </a:solidFill>
                <a:latin typeface="Century Gothic" panose="020B0502020202020204" pitchFamily="34" charset="0"/>
              </a:rPr>
              <a:t> de </a:t>
            </a:r>
            <a:r>
              <a:rPr lang="en-GB" sz="1200" dirty="0" err="1">
                <a:solidFill>
                  <a:srgbClr val="002060"/>
                </a:solidFill>
                <a:latin typeface="Century Gothic" panose="020B0502020202020204" pitchFamily="34" charset="0"/>
              </a:rPr>
              <a:t>tropiques</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Violet </a:t>
            </a:r>
            <a:r>
              <a:rPr lang="en-GB" sz="1200" dirty="0" err="1">
                <a:solidFill>
                  <a:srgbClr val="002060"/>
                </a:solidFill>
                <a:latin typeface="Century Gothic" panose="020B0502020202020204" pitchFamily="34" charset="0"/>
              </a:rPr>
              <a:t>comme</a:t>
            </a:r>
            <a:r>
              <a:rPr lang="en-GB" sz="1200" dirty="0">
                <a:solidFill>
                  <a:srgbClr val="002060"/>
                </a:solidFill>
                <a:latin typeface="Century Gothic" panose="020B0502020202020204" pitchFamily="34" charset="0"/>
              </a:rPr>
              <a:t> les </a:t>
            </a:r>
            <a:r>
              <a:rPr lang="en-GB" sz="1200" dirty="0" err="1">
                <a:solidFill>
                  <a:srgbClr val="002060"/>
                </a:solidFill>
                <a:latin typeface="Century Gothic" panose="020B0502020202020204" pitchFamily="34" charset="0"/>
              </a:rPr>
              <a:t>volcans</a:t>
            </a:r>
            <a:r>
              <a:rPr lang="en-GB" sz="1200" dirty="0">
                <a:solidFill>
                  <a:srgbClr val="002060"/>
                </a:solidFill>
                <a:latin typeface="Century Gothic" panose="020B0502020202020204" pitchFamily="34" charset="0"/>
              </a:rPr>
              <a:t> de Martinique</a:t>
            </a:r>
          </a:p>
          <a:p>
            <a:pPr>
              <a:lnSpc>
                <a:spcPct val="150000"/>
              </a:lnSpc>
            </a:pPr>
            <a:r>
              <a:rPr lang="en-GB" sz="1200" dirty="0">
                <a:solidFill>
                  <a:srgbClr val="002060"/>
                </a:solidFill>
                <a:latin typeface="Century Gothic" panose="020B0502020202020204" pitchFamily="34" charset="0"/>
              </a:rPr>
              <a:t>Qui </a:t>
            </a:r>
            <a:r>
              <a:rPr lang="en-GB" sz="1200" dirty="0" err="1">
                <a:solidFill>
                  <a:srgbClr val="002060"/>
                </a:solidFill>
                <a:latin typeface="Century Gothic" panose="020B0502020202020204" pitchFamily="34" charset="0"/>
              </a:rPr>
              <a:t>donc</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aussi</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fantastique</a:t>
            </a:r>
            <a:r>
              <a:rPr lang="en-GB" sz="1200" dirty="0">
                <a:solidFill>
                  <a:srgbClr val="002060"/>
                </a:solidFill>
                <a:latin typeface="Century Gothic" panose="020B0502020202020204" pitchFamily="34" charset="0"/>
              </a:rPr>
              <a:t>?</a:t>
            </a:r>
          </a:p>
          <a:p>
            <a:pPr>
              <a:lnSpc>
                <a:spcPct val="150000"/>
              </a:lnSpc>
            </a:pPr>
            <a:r>
              <a:rPr lang="en-GB" sz="1200" dirty="0">
                <a:solidFill>
                  <a:srgbClr val="002060"/>
                </a:solidFill>
                <a:latin typeface="Century Gothic" panose="020B0502020202020204" pitchFamily="34" charset="0"/>
              </a:rPr>
              <a:t>Est-</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un </a:t>
            </a:r>
            <a:r>
              <a:rPr lang="en-GB" sz="1200" dirty="0" err="1">
                <a:solidFill>
                  <a:srgbClr val="002060"/>
                </a:solidFill>
                <a:latin typeface="Century Gothic" panose="020B0502020202020204" pitchFamily="34" charset="0"/>
              </a:rPr>
              <a:t>rêve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ou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est-ce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véridique</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C’est</a:t>
            </a:r>
            <a:r>
              <a:rPr lang="en-GB" dirty="0"/>
              <a:t> </a:t>
            </a:r>
            <a:r>
              <a:rPr lang="en-GB" dirty="0" err="1"/>
              <a:t>dans</a:t>
            </a:r>
            <a:r>
              <a:rPr lang="en-GB" dirty="0"/>
              <a:t> le </a:t>
            </a:r>
            <a:r>
              <a:rPr lang="en-GB" dirty="0" err="1"/>
              <a:t>ciel</a:t>
            </a:r>
            <a:r>
              <a:rPr lang="en-GB" dirty="0"/>
              <a:t> </a:t>
            </a:r>
            <a:r>
              <a:rPr lang="en-GB" dirty="0" err="1"/>
              <a:t>mangnifique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L’arc</a:t>
            </a:r>
            <a:r>
              <a:rPr lang="en-GB" dirty="0"/>
              <a:t> aux sept couleurs </a:t>
            </a:r>
            <a:r>
              <a:rPr lang="en-GB" dirty="0" err="1"/>
              <a:t>magique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78890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text for reference.</a:t>
            </a:r>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12407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[j/soft g]</a:t>
            </a:r>
            <a:endParaRPr lang="en-GB" sz="1200" b="1"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u="none" strike="noStrike" kern="1200" dirty="0">
                <a:solidFill>
                  <a:srgbClr val="1F4E79"/>
                </a:solidFill>
                <a:effectLst/>
                <a:latin typeface="Century Gothic" panose="020B0502020202020204" pitchFamily="34" charset="0"/>
                <a:ea typeface="+mn-ea"/>
                <a:cs typeface="+mn-cs"/>
              </a:rPr>
              <a:t>Deepening vocabulary knowledge through work with a challenging 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 (introduce):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comme1 [32]</a:t>
            </a:r>
            <a:r>
              <a:rPr lang="en-GB" sz="1200" b="0" i="0" u="none" strike="noStrike" kern="1200" cap="none" dirty="0">
                <a:solidFill>
                  <a:schemeClr val="tx1"/>
                </a:solidFill>
                <a:effectLst/>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sympa(thique) [4164], vrai [292]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515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3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7324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733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492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to explain</a:t>
            </a:r>
            <a:r>
              <a:rPr lang="en-GB" b="0" baseline="0" dirty="0"/>
              <a:t> spelling rules governing the pronunciation of soft and hard ‘[g]’.</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Draw attention to the fact that students will not encounter ‘soft g’ followed by ‘</a:t>
            </a:r>
            <a:r>
              <a:rPr lang="en-GB" b="0" baseline="0" dirty="0" err="1"/>
              <a:t>i</a:t>
            </a:r>
            <a:r>
              <a:rPr lang="en-GB" b="0" baseline="0" dirty="0"/>
              <a:t>’ or ‘y’ very often, whereas ‘soft g’ followed by ‘e’ is very common.</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a:t>
            </a:r>
            <a:r>
              <a:rPr lang="en-GB" b="0" baseline="0" dirty="0"/>
              <a:t> have encountered all words used as examples here </a:t>
            </a:r>
            <a:r>
              <a:rPr lang="en-GB" b="1" baseline="0" dirty="0"/>
              <a:t>with the exception of ‘</a:t>
            </a:r>
            <a:r>
              <a:rPr lang="en-GB" b="1" baseline="0" dirty="0" err="1"/>
              <a:t>gymnastique</a:t>
            </a:r>
            <a:r>
              <a:rPr lang="en-GB" b="1" baseline="0" dirty="0"/>
              <a:t>’.  </a:t>
            </a:r>
            <a:r>
              <a:rPr lang="en-GB" b="0" baseline="0" dirty="0"/>
              <a:t>As no words containing ‘soft g’ followed by ‘y’ feature in the SOW for Year 7, a cognate is used as an example here. </a:t>
            </a:r>
          </a:p>
          <a:p>
            <a:endParaRPr lang="en-GB" b="1" dirty="0"/>
          </a:p>
          <a:p>
            <a:r>
              <a:rPr lang="en-GB" b="1" dirty="0"/>
              <a:t>Word frequency (1 is the most frequent word in French): </a:t>
            </a:r>
          </a:p>
          <a:p>
            <a:r>
              <a:rPr lang="en-GB" b="0" baseline="0" dirty="0" err="1"/>
              <a:t>gymnastique</a:t>
            </a:r>
            <a:r>
              <a:rPr lang="en-GB" b="0" baseline="0" dirty="0"/>
              <a:t> [&gt;5000].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5 minutes</a:t>
            </a:r>
          </a:p>
          <a:p>
            <a:endParaRPr lang="en-GB" sz="1200" b="0" i="0" kern="1200" dirty="0">
              <a:solidFill>
                <a:schemeClr val="tx1"/>
              </a:solidFill>
              <a:effectLst/>
              <a:latin typeface="+mn-lt"/>
              <a:ea typeface="+mn-ea"/>
              <a:cs typeface="+mn-cs"/>
            </a:endParaRPr>
          </a:p>
          <a:p>
            <a:r>
              <a:rPr lang="en-GB" b="1" dirty="0"/>
              <a:t>Aim: </a:t>
            </a:r>
            <a:r>
              <a:rPr lang="en-GB" b="0" dirty="0"/>
              <a:t>to identify</a:t>
            </a:r>
            <a:r>
              <a:rPr lang="en-GB" b="0" baseline="0" dirty="0"/>
              <a:t> whether ‘g’ is soft or hard by putting into practise the rules on the previous slide.</a:t>
            </a:r>
            <a:endParaRPr lang="en-GB" b="0" dirty="0"/>
          </a:p>
          <a:p>
            <a:endParaRPr lang="en-GB" b="1" dirty="0"/>
          </a:p>
          <a:p>
            <a:r>
              <a:rPr lang="en-GB" b="1" dirty="0"/>
              <a:t>Procedure: </a:t>
            </a:r>
          </a:p>
          <a:p>
            <a:pPr marL="228600" indent="-228600">
              <a:buAutoNum type="arabicPeriod"/>
            </a:pPr>
            <a:r>
              <a:rPr lang="en-GB" b="0" dirty="0"/>
              <a:t>Students read the word and decide based on spelling </a:t>
            </a:r>
            <a:r>
              <a:rPr lang="en-GB" b="0" baseline="0" dirty="0"/>
              <a:t>whether they think [g] is soft or hard.</a:t>
            </a:r>
          </a:p>
          <a:p>
            <a:pPr marL="228600" indent="-228600">
              <a:buAutoNum type="arabicPeriod"/>
            </a:pPr>
            <a:r>
              <a:rPr lang="en-GB" b="0" baseline="0" dirty="0"/>
              <a:t>Listen to check. Answers revealed on clicks.</a:t>
            </a:r>
          </a:p>
          <a:p>
            <a:pPr marL="228600" indent="-228600">
              <a:buAutoNum type="arabicPeriod"/>
            </a:pPr>
            <a:r>
              <a:rPr lang="en-GB" b="0" baseline="0" dirty="0"/>
              <a:t>Students try to pronounce the words.</a:t>
            </a:r>
          </a:p>
          <a:p>
            <a:pPr marL="228600" indent="-228600">
              <a:buAutoNum type="arabicPeriod"/>
            </a:pPr>
            <a:r>
              <a:rPr lang="en-GB" b="0" baseline="0" dirty="0"/>
              <a:t>Listen again to check pronunciation. Elicit whole class choral </a:t>
            </a:r>
            <a:r>
              <a:rPr lang="en-GB" sz="1200" b="0" i="0" kern="1200" dirty="0">
                <a:solidFill>
                  <a:schemeClr val="tx1"/>
                </a:solidFill>
                <a:effectLst/>
                <a:latin typeface="+mn-lt"/>
                <a:ea typeface="+mn-ea"/>
                <a:cs typeface="+mn-cs"/>
              </a:rPr>
              <a:t>pronunciation. (</a:t>
            </a:r>
            <a:r>
              <a:rPr lang="en-GB" sz="1200" b="0" i="0" kern="1200" baseline="0" dirty="0">
                <a:solidFill>
                  <a:schemeClr val="tx1"/>
                </a:solidFill>
                <a:effectLst/>
                <a:latin typeface="+mn-lt"/>
                <a:ea typeface="+mn-ea"/>
                <a:cs typeface="+mn-cs"/>
              </a:rPr>
              <a:t>Choral p</a:t>
            </a:r>
            <a:r>
              <a:rPr lang="en-GB" sz="1200" b="0" i="0" kern="1200" dirty="0">
                <a:solidFill>
                  <a:schemeClr val="tx1"/>
                </a:solidFill>
                <a:effectLst/>
                <a:latin typeface="+mn-lt"/>
                <a:ea typeface="+mn-ea"/>
                <a:cs typeface="+mn-cs"/>
              </a:rPr>
              <a:t>ronunciation practice is recommended as the words contain SSCs which have</a:t>
            </a:r>
            <a:r>
              <a:rPr lang="en-GB" sz="1200" b="0" i="0" kern="1200" baseline="0" dirty="0">
                <a:solidFill>
                  <a:schemeClr val="tx1"/>
                </a:solidFill>
                <a:effectLst/>
                <a:latin typeface="+mn-lt"/>
                <a:ea typeface="+mn-ea"/>
                <a:cs typeface="+mn-cs"/>
              </a:rPr>
              <a:t> not yet been focussed on explicitly.)</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a:t>
            </a:r>
            <a:r>
              <a:rPr lang="en-GB" sz="1200" b="0" i="0" kern="1200" baseline="0" dirty="0">
                <a:solidFill>
                  <a:schemeClr val="tx1"/>
                </a:solidFill>
                <a:effectLst/>
                <a:latin typeface="+mn-lt"/>
                <a:ea typeface="+mn-ea"/>
                <a:cs typeface="+mn-cs"/>
              </a:rPr>
              <a:t>: U</a:t>
            </a:r>
            <a:r>
              <a:rPr lang="en-GB" sz="1200" b="0" i="0" kern="1200" dirty="0">
                <a:solidFill>
                  <a:schemeClr val="tx1"/>
                </a:solidFill>
                <a:effectLst/>
                <a:latin typeface="+mn-lt"/>
                <a:ea typeface="+mn-ea"/>
                <a:cs typeface="+mn-cs"/>
              </a:rPr>
              <a:t>nknown words have been chosen so that students must focus on the sound. </a:t>
            </a:r>
            <a:endParaRPr lang="en-GB" sz="1200" b="0" i="0" kern="1200" baseline="0" dirty="0">
              <a:solidFill>
                <a:schemeClr val="tx1"/>
              </a:solidFill>
              <a:effectLst/>
              <a:latin typeface="+mn-lt"/>
              <a:ea typeface="+mn-ea"/>
              <a:cs typeface="+mn-cs"/>
            </a:endParaRPr>
          </a:p>
          <a:p>
            <a:endParaRPr lang="en-GB" b="1" dirty="0"/>
          </a:p>
          <a:p>
            <a:r>
              <a:rPr lang="en-GB" b="1"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solidFill>
                  <a:schemeClr val="accent1">
                    <a:lumMod val="50000"/>
                  </a:schemeClr>
                </a:solidFill>
                <a:latin typeface="Century Gothic" panose="020B0502020202020204" pitchFamily="34" charset="0"/>
              </a:rPr>
              <a:t>progrès</a:t>
            </a:r>
            <a:r>
              <a:rPr lang="en-GB" b="0" dirty="0">
                <a:solidFill>
                  <a:schemeClr val="accent1">
                    <a:lumMod val="50000"/>
                  </a:schemeClr>
                </a:solidFill>
                <a:latin typeface="Century Gothic" panose="020B0502020202020204" pitchFamily="34" charset="0"/>
              </a:rPr>
              <a:t> [919];</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nager</a:t>
            </a:r>
            <a:r>
              <a:rPr lang="en-GB" b="0" dirty="0">
                <a:solidFill>
                  <a:schemeClr val="accent1">
                    <a:lumMod val="50000"/>
                  </a:schemeClr>
                </a:solidFill>
                <a:latin typeface="Century Gothic" panose="020B0502020202020204" pitchFamily="34" charset="0"/>
              </a:rPr>
              <a:t> [&gt;5000];</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gare</a:t>
            </a:r>
            <a:r>
              <a:rPr lang="en-GB" b="0" dirty="0">
                <a:solidFill>
                  <a:schemeClr val="accent1">
                    <a:lumMod val="50000"/>
                  </a:schemeClr>
                </a:solidFill>
                <a:latin typeface="Century Gothic" panose="020B0502020202020204" pitchFamily="34" charset="0"/>
              </a:rPr>
              <a:t> [2581]; </a:t>
            </a:r>
            <a:r>
              <a:rPr lang="en-GB" b="0" dirty="0" err="1">
                <a:solidFill>
                  <a:schemeClr val="accent1">
                    <a:lumMod val="50000"/>
                  </a:schemeClr>
                </a:solidFill>
                <a:latin typeface="Century Gothic" panose="020B0502020202020204" pitchFamily="34" charset="0"/>
              </a:rPr>
              <a:t>étranger</a:t>
            </a:r>
            <a:r>
              <a:rPr lang="en-GB" b="0" dirty="0">
                <a:solidFill>
                  <a:schemeClr val="accent1">
                    <a:lumMod val="50000"/>
                  </a:schemeClr>
                </a:solidFill>
                <a:latin typeface="Century Gothic" panose="020B0502020202020204" pitchFamily="34" charset="0"/>
              </a:rPr>
              <a:t> [305]; </a:t>
            </a:r>
            <a:r>
              <a:rPr lang="en-GB" b="0" dirty="0" err="1">
                <a:solidFill>
                  <a:schemeClr val="accent1">
                    <a:lumMod val="50000"/>
                  </a:schemeClr>
                </a:solidFill>
                <a:latin typeface="Century Gothic" panose="020B0502020202020204" pitchFamily="34" charset="0"/>
              </a:rPr>
              <a:t>Angleterre</a:t>
            </a:r>
            <a:r>
              <a:rPr lang="en-GB" b="0" dirty="0">
                <a:solidFill>
                  <a:schemeClr val="accent1">
                    <a:lumMod val="50000"/>
                  </a:schemeClr>
                </a:solidFill>
                <a:latin typeface="Century Gothic" panose="020B0502020202020204" pitchFamily="34" charset="0"/>
              </a:rPr>
              <a:t> [n/a]; boulangerie [&gt;5000]; </a:t>
            </a:r>
            <a:r>
              <a:rPr lang="en-GB" b="0" dirty="0" err="1">
                <a:solidFill>
                  <a:schemeClr val="accent1">
                    <a:lumMod val="50000"/>
                  </a:schemeClr>
                </a:solidFill>
                <a:latin typeface="Century Gothic" panose="020B0502020202020204" pitchFamily="34" charset="0"/>
              </a:rPr>
              <a:t>corriger</a:t>
            </a:r>
            <a:r>
              <a:rPr lang="en-GB" b="0" dirty="0">
                <a:solidFill>
                  <a:schemeClr val="accent1">
                    <a:lumMod val="50000"/>
                  </a:schemeClr>
                </a:solidFill>
                <a:latin typeface="Century Gothic" panose="020B0502020202020204" pitchFamily="34" charset="0"/>
              </a:rPr>
              <a:t> [1639]; </a:t>
            </a:r>
            <a:r>
              <a:rPr lang="en-GB" b="0" dirty="0" err="1">
                <a:solidFill>
                  <a:schemeClr val="accent1">
                    <a:lumMod val="50000"/>
                  </a:schemeClr>
                </a:solidFill>
                <a:latin typeface="Century Gothic" panose="020B0502020202020204" pitchFamily="34" charset="0"/>
              </a:rPr>
              <a:t>plage</a:t>
            </a:r>
            <a:r>
              <a:rPr lang="en-GB" b="0" dirty="0">
                <a:solidFill>
                  <a:schemeClr val="accent1">
                    <a:lumMod val="50000"/>
                  </a:schemeClr>
                </a:solidFill>
                <a:latin typeface="Century Gothic" panose="020B0502020202020204" pitchFamily="34" charset="0"/>
              </a:rPr>
              <a:t> [2693]; argent [472]; </a:t>
            </a:r>
            <a:r>
              <a:rPr lang="en-GB" b="0" dirty="0" err="1">
                <a:solidFill>
                  <a:schemeClr val="accent1">
                    <a:lumMod val="50000"/>
                  </a:schemeClr>
                </a:solidFill>
                <a:latin typeface="Century Gothic" panose="020B0502020202020204" pitchFamily="34" charset="0"/>
              </a:rPr>
              <a:t>agréable</a:t>
            </a:r>
            <a:r>
              <a:rPr lang="en-GB" b="0" dirty="0">
                <a:solidFill>
                  <a:schemeClr val="accent1">
                    <a:lumMod val="50000"/>
                  </a:schemeClr>
                </a:solidFill>
                <a:latin typeface="Century Gothic" panose="020B0502020202020204" pitchFamily="34" charset="0"/>
              </a:rPr>
              <a:t> [2841]</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6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903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br>
              <a:rPr lang="en-GB" baseline="0" dirty="0"/>
            </a:br>
            <a:endParaRPr lang="en-GB" baseline="0" dirty="0"/>
          </a:p>
          <a:p>
            <a:r>
              <a:rPr lang="en-GB" b="1" baseline="0" dirty="0"/>
              <a:t>Aim: </a:t>
            </a:r>
            <a:r>
              <a:rPr lang="en-GB" b="0" baseline="0" dirty="0"/>
              <a:t>T</a:t>
            </a:r>
            <a:r>
              <a:rPr lang="en-GB" baseline="0" dirty="0"/>
              <a:t>o consolidate SSC knowledge of selected key words from the poem.</a:t>
            </a:r>
          </a:p>
          <a:p>
            <a:endParaRPr lang="en-GB" baseline="0" dirty="0"/>
          </a:p>
          <a:p>
            <a:r>
              <a:rPr lang="en-GB" b="1" baseline="0" dirty="0"/>
              <a:t>Procedure:</a:t>
            </a:r>
          </a:p>
          <a:p>
            <a:pPr marL="228600" indent="-228600">
              <a:buAutoNum type="arabicPeriod"/>
            </a:pPr>
            <a:r>
              <a:rPr lang="en-GB" baseline="0" dirty="0"/>
              <a:t>Students say out loud the word.</a:t>
            </a:r>
          </a:p>
          <a:p>
            <a:pPr marL="228600" indent="-228600">
              <a:buAutoNum type="arabicPeriod"/>
            </a:pPr>
            <a:r>
              <a:rPr lang="en-GB" baseline="0" dirty="0"/>
              <a:t>Students classify the word according to the categories within the Venn diagram. </a:t>
            </a:r>
          </a:p>
          <a:p>
            <a:pPr marL="228600" indent="-228600">
              <a:buAutoNum type="arabicPeriod"/>
            </a:pPr>
            <a:r>
              <a:rPr lang="en-GB" baseline="0" dirty="0"/>
              <a:t>Click on the words to reveal their position within the Venn diagram.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736394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practise key sounds within target words from the poem and linking these to the spellings.</a:t>
            </a:r>
          </a:p>
          <a:p>
            <a:endParaRPr lang="en-GB" dirty="0"/>
          </a:p>
          <a:p>
            <a:r>
              <a:rPr lang="en-GB" b="1" dirty="0"/>
              <a:t>Procedure:</a:t>
            </a:r>
          </a:p>
          <a:p>
            <a:pPr marL="228600" indent="-228600">
              <a:buAutoNum type="arabicPeriod"/>
            </a:pPr>
            <a:r>
              <a:rPr lang="en-GB" b="0" dirty="0"/>
              <a:t>Elicit</a:t>
            </a:r>
            <a:r>
              <a:rPr lang="en-GB" b="0" baseline="0" dirty="0"/>
              <a:t> the SSCs [</a:t>
            </a:r>
            <a:r>
              <a:rPr lang="en-GB" b="0" baseline="0" dirty="0" err="1"/>
              <a:t>i</a:t>
            </a:r>
            <a:r>
              <a:rPr lang="en-GB" b="0" baseline="0" dirty="0"/>
              <a:t>] and [</a:t>
            </a:r>
            <a:r>
              <a:rPr lang="en-GB" b="0" baseline="0" dirty="0" err="1"/>
              <a:t>qu</a:t>
            </a:r>
            <a:r>
              <a:rPr lang="en-GB" b="0" baseline="0" dirty="0"/>
              <a:t>] from students.</a:t>
            </a:r>
          </a:p>
          <a:p>
            <a:pPr marL="228600" indent="-228600">
              <a:buAutoNum type="arabicPeriod"/>
            </a:pPr>
            <a:r>
              <a:rPr lang="en-GB" b="0" baseline="0" dirty="0"/>
              <a:t>Click to reveal the word containing the target SSCs and elicit the pronunciation from students, reinforcing correct pronunciation where necessary.</a:t>
            </a:r>
          </a:p>
          <a:p>
            <a:pPr marL="228600" indent="-228600">
              <a:buAutoNum type="arabicPeriod"/>
            </a:pPr>
            <a:r>
              <a:rPr lang="en-GB" b="0" baseline="0" dirty="0"/>
              <a:t>Repeat for SSCs: [</a:t>
            </a:r>
            <a:r>
              <a:rPr lang="en-GB" b="0" baseline="0" dirty="0" err="1"/>
              <a:t>ou</a:t>
            </a:r>
            <a:r>
              <a:rPr lang="en-GB" b="0" baseline="0" dirty="0"/>
              <a:t>], then [j] and [</a:t>
            </a:r>
            <a:r>
              <a:rPr lang="en-GB" b="0" baseline="0" dirty="0" err="1"/>
              <a:t>gi</a:t>
            </a:r>
            <a:r>
              <a:rPr lang="en-GB" b="0"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2881950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5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recognition and production of the colour terms which form part of this week’s vocabulary set. Revision of ‘</a:t>
            </a:r>
            <a:r>
              <a:rPr lang="en-GB" b="0" dirty="0" err="1"/>
              <a:t>vrai</a:t>
            </a:r>
            <a:r>
              <a:rPr lang="en-GB" b="0" dirty="0"/>
              <a:t>’ and ‘faux’ which feature in this week’s revisited vocabulary set.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1-6 in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They read the sentences and write </a:t>
            </a:r>
            <a:r>
              <a:rPr lang="en-GB" b="0" i="1" baseline="0" dirty="0" err="1"/>
              <a:t>vrai</a:t>
            </a:r>
            <a:r>
              <a:rPr lang="en-GB" b="0" i="1" baseline="0" dirty="0"/>
              <a:t> </a:t>
            </a:r>
            <a:r>
              <a:rPr lang="en-GB" b="0" i="0" baseline="0" dirty="0"/>
              <a:t>or </a:t>
            </a:r>
            <a:r>
              <a:rPr lang="en-GB" b="0" i="1" baseline="0" dirty="0"/>
              <a:t>faux </a:t>
            </a:r>
            <a:r>
              <a:rPr lang="en-GB" b="0" i="0" baseline="0" dirty="0"/>
              <a:t>in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They then fill the gaps with the correct colour. Remind students that colours are adjectives, and they need to add an –e to the feminine form where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Answers appear on clicks.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rose [2671], </a:t>
            </a:r>
            <a:r>
              <a:rPr lang="en-GB" baseline="0" dirty="0" err="1"/>
              <a:t>banane</a:t>
            </a:r>
            <a:r>
              <a:rPr lang="en-GB" baseline="0" dirty="0"/>
              <a:t> [&gt;5000], </a:t>
            </a:r>
            <a:r>
              <a:rPr lang="en-GB" baseline="0" dirty="0" err="1"/>
              <a:t>concombre</a:t>
            </a:r>
            <a:r>
              <a:rPr lang="en-GB" baseline="0" dirty="0"/>
              <a:t> [&gt;5000], </a:t>
            </a:r>
            <a:r>
              <a:rPr lang="en-GB" baseline="0" dirty="0" err="1"/>
              <a:t>plante</a:t>
            </a:r>
            <a:r>
              <a:rPr lang="en-GB" baseline="0" dirty="0"/>
              <a:t> [2702], carotte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85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2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recap the pronunciation of colours ahead of</a:t>
            </a:r>
            <a:r>
              <a:rPr lang="en-GB" b="0" baseline="0" dirty="0"/>
              <a:t> the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pairs students name the colours.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answers from students to clarify.</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137185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b="0" baseline="0" dirty="0"/>
              <a:t>To promote recall of key vocabulary from the poem in the oral modality plus meanings in English of the full sentences.</a:t>
            </a:r>
          </a:p>
          <a:p>
            <a:endParaRPr lang="en-GB" dirty="0"/>
          </a:p>
          <a:p>
            <a:r>
              <a:rPr lang="en-GB" b="1" dirty="0"/>
              <a:t>Procedure:</a:t>
            </a:r>
          </a:p>
          <a:p>
            <a:pPr marL="228600" indent="-228600">
              <a:buAutoNum type="arabicPeriod"/>
            </a:pPr>
            <a:r>
              <a:rPr lang="en-GB" baseline="0" dirty="0"/>
              <a:t>Use the pictures in the gaps to elicit the missing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mixed word/picture-based read aloud task could then be done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for the translations of the sentences into English.</a:t>
            </a: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138960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b="0" dirty="0"/>
              <a:t>T</a:t>
            </a:r>
            <a:r>
              <a:rPr lang="en-GB" dirty="0"/>
              <a:t>o clarify the difference between </a:t>
            </a:r>
            <a:r>
              <a:rPr lang="en-GB" baseline="0" dirty="0"/>
              <a:t>the use of the definite and indefinite article.</a:t>
            </a:r>
          </a:p>
          <a:p>
            <a:endParaRPr lang="en-GB" b="1" baseline="0" dirty="0"/>
          </a:p>
          <a:p>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Elicit the correct word from students, offering additional explanations as necessary.</a:t>
            </a:r>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1710811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b="0" dirty="0"/>
              <a:t>T</a:t>
            </a:r>
            <a:r>
              <a:rPr lang="en-GB" dirty="0"/>
              <a:t>o encourage further engagement with the text</a:t>
            </a:r>
            <a:r>
              <a:rPr lang="en-GB" baseline="0" dirty="0"/>
              <a:t> by asking students for their emotional response after they have finished reading the poem.</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GB" dirty="0"/>
              <a:t>Use</a:t>
            </a:r>
            <a:r>
              <a:rPr lang="en-GB" baseline="0" dirty="0"/>
              <a:t> the French prompt to ask students how they feel.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report back on how their partner feels (</a:t>
            </a:r>
            <a:r>
              <a:rPr lang="en-GB" baseline="0" dirty="0" err="1"/>
              <a:t>il</a:t>
            </a:r>
            <a:r>
              <a:rPr lang="en-GB" baseline="0" dirty="0"/>
              <a:t> </a:t>
            </a:r>
            <a:r>
              <a:rPr lang="en-GB" baseline="0" dirty="0" err="1"/>
              <a:t>est</a:t>
            </a:r>
            <a:r>
              <a:rPr lang="en-GB" baseline="0" dirty="0"/>
              <a:t>/</a:t>
            </a:r>
            <a:r>
              <a:rPr lang="en-GB" baseline="0" dirty="0" err="1"/>
              <a:t>elle</a:t>
            </a:r>
            <a:r>
              <a:rPr lang="en-GB" baseline="0" dirty="0"/>
              <a:t> </a:t>
            </a:r>
            <a:r>
              <a:rPr lang="en-GB" baseline="0" dirty="0" err="1"/>
              <a:t>est</a:t>
            </a:r>
            <a:r>
              <a:rPr lang="en-GB" baseline="0"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baseline="0" dirty="0" err="1"/>
              <a:t>hereux</a:t>
            </a:r>
            <a:r>
              <a:rPr lang="en-GB" baseline="0" dirty="0"/>
              <a:t>(-</a:t>
            </a:r>
            <a:r>
              <a:rPr lang="en-GB" baseline="0" dirty="0" err="1"/>
              <a:t>euse</a:t>
            </a:r>
            <a:r>
              <a:rPr lang="en-GB" baseline="0" dirty="0"/>
              <a:t>) [764]; </a:t>
            </a:r>
            <a:r>
              <a:rPr lang="en-GB" baseline="0" dirty="0" err="1"/>
              <a:t>calme</a:t>
            </a:r>
            <a:r>
              <a:rPr lang="en-GB" baseline="0" dirty="0"/>
              <a:t> [1731]; content(e) [1841]; </a:t>
            </a:r>
            <a:r>
              <a:rPr lang="en-GB" baseline="0" dirty="0" err="1"/>
              <a:t>indifférent</a:t>
            </a:r>
            <a:r>
              <a:rPr lang="en-GB" baseline="0" dirty="0"/>
              <a:t>(e) [4151]; triste [1843]; </a:t>
            </a:r>
            <a:r>
              <a:rPr lang="en-GB" dirty="0" err="1">
                <a:solidFill>
                  <a:srgbClr val="002060"/>
                </a:solidFill>
              </a:rPr>
              <a:t>fâché</a:t>
            </a:r>
            <a:r>
              <a:rPr lang="en-GB" dirty="0">
                <a:solidFill>
                  <a:srgbClr val="002060"/>
                </a:solidFill>
              </a:rPr>
              <a:t>(e) [4413]; </a:t>
            </a:r>
            <a:r>
              <a:rPr lang="en-GB" dirty="0" err="1">
                <a:solidFill>
                  <a:srgbClr val="002060"/>
                </a:solidFill>
              </a:rPr>
              <a:t>intéressé</a:t>
            </a:r>
            <a:r>
              <a:rPr lang="en-GB" dirty="0">
                <a:solidFill>
                  <a:srgbClr val="002060"/>
                </a:solidFill>
              </a:rPr>
              <a:t>(e) [559].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30958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15-20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dirty="0">
                <a:solidFill>
                  <a:schemeClr val="tx1"/>
                </a:solidFill>
                <a:effectLst/>
                <a:latin typeface="+mn-lt"/>
                <a:ea typeface="+mn-ea"/>
                <a:cs typeface="+mn-cs"/>
              </a:rPr>
              <a:t>To practise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correct use of</a:t>
            </a:r>
            <a:r>
              <a:rPr lang="en-GB" sz="1200" b="0" i="0" kern="1200" baseline="0" dirty="0">
                <a:solidFill>
                  <a:schemeClr val="tx1"/>
                </a:solidFill>
                <a:effectLst/>
                <a:latin typeface="+mn-lt"/>
                <a:ea typeface="+mn-ea"/>
                <a:cs typeface="+mn-cs"/>
              </a:rPr>
              <a:t> the </a:t>
            </a:r>
            <a:r>
              <a:rPr lang="en-GB" sz="1200" b="0" i="0" kern="1200" dirty="0">
                <a:solidFill>
                  <a:schemeClr val="tx1"/>
                </a:solidFill>
                <a:effectLst/>
                <a:latin typeface="+mn-lt"/>
                <a:ea typeface="+mn-ea"/>
                <a:cs typeface="+mn-cs"/>
              </a:rPr>
              <a:t>article according to intended meaning within a creative written</a:t>
            </a:r>
            <a:r>
              <a:rPr lang="en-GB" sz="1200" b="0" i="0" kern="1200" baseline="0" dirty="0">
                <a:solidFill>
                  <a:schemeClr val="tx1"/>
                </a:solidFill>
                <a:effectLst/>
                <a:latin typeface="+mn-lt"/>
                <a:ea typeface="+mn-ea"/>
                <a:cs typeface="+mn-cs"/>
              </a:rPr>
              <a:t> production task</a:t>
            </a:r>
            <a:r>
              <a:rPr lang="en-GB" sz="1200" b="0" i="0" kern="1200" dirty="0">
                <a:solidFill>
                  <a:schemeClr val="tx1"/>
                </a:solidFill>
                <a:effectLst/>
                <a:latin typeface="+mn-lt"/>
                <a:ea typeface="+mn-ea"/>
                <a:cs typeface="+mn-cs"/>
              </a:rPr>
              <a:t>.</a:t>
            </a:r>
          </a:p>
          <a:p>
            <a:endParaRPr lang="en-US" b="1" dirty="0"/>
          </a:p>
          <a:p>
            <a:r>
              <a:rPr lang="en-US" b="1" dirty="0"/>
              <a:t>Procedure:</a:t>
            </a:r>
          </a:p>
          <a:p>
            <a:r>
              <a:rPr lang="en-US" b="0" dirty="0"/>
              <a:t>1.</a:t>
            </a:r>
            <a:r>
              <a:rPr lang="en-GB" sz="1200" b="0" i="0" kern="1200" dirty="0">
                <a:solidFill>
                  <a:schemeClr val="tx1"/>
                </a:solidFill>
                <a:effectLst/>
                <a:latin typeface="+mn-lt"/>
                <a:ea typeface="+mn-ea"/>
                <a:cs typeface="+mn-cs"/>
              </a:rPr>
              <a:t> Tell</a:t>
            </a:r>
            <a:r>
              <a:rPr lang="en-GB" sz="1200" b="0" i="0" kern="1200" baseline="0" dirty="0">
                <a:solidFill>
                  <a:schemeClr val="tx1"/>
                </a:solidFill>
                <a:effectLst/>
                <a:latin typeface="+mn-lt"/>
                <a:ea typeface="+mn-ea"/>
                <a:cs typeface="+mn-cs"/>
              </a:rPr>
              <a:t> student their task is to </a:t>
            </a:r>
            <a:r>
              <a:rPr lang="en-GB" sz="1200" b="0" i="0" kern="1200" dirty="0">
                <a:solidFill>
                  <a:schemeClr val="tx1"/>
                </a:solidFill>
                <a:effectLst/>
                <a:latin typeface="+mn-lt"/>
                <a:ea typeface="+mn-ea"/>
                <a:cs typeface="+mn-cs"/>
              </a:rPr>
              <a:t>research and writing their own poem. </a:t>
            </a:r>
            <a:endParaRPr lang="en-US" b="0" dirty="0"/>
          </a:p>
          <a:p>
            <a:r>
              <a:rPr lang="en-US" b="0" dirty="0"/>
              <a:t>2. </a:t>
            </a:r>
            <a:r>
              <a:rPr lang="en-GB" sz="1200" b="0" i="0" kern="1200" dirty="0">
                <a:solidFill>
                  <a:schemeClr val="tx1"/>
                </a:solidFill>
                <a:effectLst/>
                <a:latin typeface="+mn-lt"/>
                <a:ea typeface="+mn-ea"/>
                <a:cs typeface="+mn-cs"/>
              </a:rPr>
              <a:t>Allow</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use of dictionaries for this, especially as they may want to include words</a:t>
            </a:r>
            <a:r>
              <a:rPr lang="en-GB" sz="1200" b="0" i="0" kern="1200" baseline="0" dirty="0">
                <a:solidFill>
                  <a:schemeClr val="tx1"/>
                </a:solidFill>
                <a:effectLst/>
                <a:latin typeface="+mn-lt"/>
                <a:ea typeface="+mn-ea"/>
                <a:cs typeface="+mn-cs"/>
              </a:rPr>
              <a:t> that haven’t yet been taught</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3. </a:t>
            </a:r>
            <a:r>
              <a:rPr lang="en-GB" sz="1200" b="0" i="0" kern="1200" baseline="0" dirty="0">
                <a:solidFill>
                  <a:schemeClr val="tx1"/>
                </a:solidFill>
                <a:effectLst/>
                <a:latin typeface="+mn-lt"/>
                <a:ea typeface="+mn-ea"/>
                <a:cs typeface="+mn-cs"/>
              </a:rPr>
              <a:t>Offer students feedback on their use of articles</a:t>
            </a:r>
            <a:endParaRPr lang="en-US" b="0" dirty="0"/>
          </a:p>
          <a:p>
            <a:endParaRPr lang="en-US" b="0" dirty="0"/>
          </a:p>
          <a:p>
            <a:pPr rtl="0" latinLnBrk="0"/>
            <a:r>
              <a:rPr lang="en-GB" sz="1200" b="1" i="0" kern="1200" dirty="0">
                <a:solidFill>
                  <a:schemeClr val="tx1"/>
                </a:solidFill>
                <a:effectLst/>
                <a:latin typeface="+mn-lt"/>
                <a:ea typeface="+mn-ea"/>
                <a:cs typeface="+mn-cs"/>
              </a:rPr>
              <a:t>Note:</a:t>
            </a:r>
          </a:p>
          <a:p>
            <a:pPr rtl="0" latinLnBrk="0"/>
            <a:r>
              <a:rPr lang="en-GB" sz="1200" b="0" i="0" kern="1200" dirty="0">
                <a:solidFill>
                  <a:schemeClr val="tx1"/>
                </a:solidFill>
                <a:effectLst/>
                <a:latin typeface="+mn-lt"/>
                <a:ea typeface="+mn-ea"/>
                <a:cs typeface="+mn-cs"/>
              </a:rPr>
              <a:t>This task can be given with or without the concrete/abstract nouns focus on the previous slide. Even without an explicit focus on</a:t>
            </a:r>
            <a:r>
              <a:rPr lang="en-GB" sz="1200" b="0" i="0" kern="1200" baseline="0" dirty="0">
                <a:solidFill>
                  <a:schemeClr val="tx1"/>
                </a:solidFill>
                <a:effectLst/>
                <a:latin typeface="+mn-lt"/>
                <a:ea typeface="+mn-ea"/>
                <a:cs typeface="+mn-cs"/>
              </a:rPr>
              <a:t> the previous slide</a:t>
            </a:r>
            <a:r>
              <a:rPr lang="en-GB" sz="1200" b="0" i="0" kern="1200" dirty="0">
                <a:solidFill>
                  <a:schemeClr val="tx1"/>
                </a:solidFill>
                <a:effectLst/>
                <a:latin typeface="+mn-lt"/>
                <a:ea typeface="+mn-ea"/>
                <a:cs typeface="+mn-cs"/>
              </a:rPr>
              <a:t>, it's possible that students will mix/match concrete and abstract e.g.</a:t>
            </a:r>
            <a:br>
              <a:rPr lang="en-GB" dirty="0"/>
            </a:br>
            <a:r>
              <a:rPr lang="en-GB" i="1" dirty="0"/>
              <a:t>Rouge </a:t>
            </a:r>
            <a:r>
              <a:rPr lang="en-GB" i="1" dirty="0" err="1"/>
              <a:t>comme</a:t>
            </a:r>
            <a:r>
              <a:rPr lang="en-GB" i="1" dirty="0"/>
              <a:t> </a:t>
            </a:r>
            <a:r>
              <a:rPr lang="en-GB" b="0" i="1" dirty="0" err="1"/>
              <a:t>l’</a:t>
            </a:r>
            <a:r>
              <a:rPr lang="en-GB" i="1" dirty="0" err="1"/>
              <a:t>amour</a:t>
            </a:r>
            <a:endParaRPr lang="en-GB" i="1" dirty="0"/>
          </a:p>
          <a:p>
            <a:pPr rtl="0" latinLnBrk="0"/>
            <a:r>
              <a:rPr lang="en-GB" sz="1200" b="0" i="1" kern="1200" dirty="0">
                <a:solidFill>
                  <a:schemeClr val="tx1"/>
                </a:solidFill>
                <a:effectLst/>
                <a:latin typeface="+mn-lt"/>
                <a:ea typeface="+mn-ea"/>
                <a:cs typeface="+mn-cs"/>
              </a:rPr>
              <a:t>Bleu</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comme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une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voiture</a:t>
            </a:r>
            <a:endParaRPr lang="en-GB" sz="1200" b="0" i="1" kern="1200" baseline="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27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and production of this week’s revisited vocabulary.</a:t>
            </a:r>
            <a:endParaRPr lang="en-US" b="1" dirty="0"/>
          </a:p>
          <a:p>
            <a:endParaRPr lang="en-US" b="1" dirty="0"/>
          </a:p>
          <a:p>
            <a:r>
              <a:rPr lang="en-US" b="1" dirty="0"/>
              <a:t>Procedure:</a:t>
            </a:r>
          </a:p>
          <a:p>
            <a:r>
              <a:rPr lang="en-US" b="0" dirty="0"/>
              <a:t>1. Students sketch the fist grid and match the words to the pictures.</a:t>
            </a:r>
          </a:p>
          <a:p>
            <a:r>
              <a:rPr lang="en-US" b="0" dirty="0"/>
              <a:t>2. Answers revealed on clicks. As the words are revealed, teacher pronounces them. Students repeat.</a:t>
            </a:r>
          </a:p>
          <a:p>
            <a:r>
              <a:rPr lang="en-US" b="0" dirty="0"/>
              <a:t>3. Students sketch the second grid and write the feminine forms of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Answers revealed on clicks. As the words are revealed, teacher pronounces them. Students repeat. Why do some words stay the same? Remind students of adjective agreement rules.</a:t>
            </a:r>
          </a:p>
          <a:p>
            <a:r>
              <a:rPr lang="en-US" b="0" dirty="0"/>
              <a:t>5. Now practice saying pairs of words, focusing on pronunciation changes if relevant.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baseline="0" dirty="0" err="1"/>
              <a:t>forme</a:t>
            </a:r>
            <a:r>
              <a:rPr lang="en-GB" baseline="0" dirty="0"/>
              <a:t> [369], </a:t>
            </a:r>
            <a:r>
              <a:rPr lang="en-GB" baseline="0" dirty="0" err="1"/>
              <a:t>masculin</a:t>
            </a:r>
            <a:r>
              <a:rPr lang="en-GB" baseline="0" dirty="0"/>
              <a:t> [3714], </a:t>
            </a:r>
            <a:r>
              <a:rPr lang="en-GB" sz="1200" dirty="0" err="1">
                <a:solidFill>
                  <a:schemeClr val="accent5">
                    <a:lumMod val="50000"/>
                  </a:schemeClr>
                </a:solidFill>
              </a:rPr>
              <a:t>féminin</a:t>
            </a:r>
            <a:r>
              <a:rPr lang="en-GB" sz="1200" dirty="0">
                <a:solidFill>
                  <a:schemeClr val="accent5">
                    <a:lumMod val="50000"/>
                  </a:schemeClr>
                </a:solidFill>
              </a:rPr>
              <a:t> [2381]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US"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a:t>
            </a:r>
            <a:r>
              <a:rPr lang="en-GB" sz="1200">
                <a:effectLst/>
                <a:latin typeface="Calibri" panose="020F0502020204030204" pitchFamily="34" charset="0"/>
                <a:ea typeface="Calibri" panose="020F0502020204030204" pitchFamily="34" charset="0"/>
                <a:cs typeface="Times New Roman" panose="02020603050405020304" pitchFamily="18" charset="0"/>
              </a:rPr>
              <a:t>Its original content should still be available to teachers and much of it is appropriate for Y7 learners.</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21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671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188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3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813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5 minutes </a:t>
            </a:r>
            <a:r>
              <a:rPr lang="en-GB" sz="1200" b="0" kern="1200" dirty="0">
                <a:solidFill>
                  <a:schemeClr val="tx1"/>
                </a:solidFill>
                <a:effectLst/>
                <a:latin typeface="+mn-lt"/>
                <a:ea typeface="+mn-ea"/>
                <a:cs typeface="+mn-cs"/>
              </a:rPr>
              <a:t>for three slides</a:t>
            </a:r>
            <a:endParaRPr lang="en-GB" sz="1200" b="1" kern="1200" dirty="0">
              <a:solidFill>
                <a:schemeClr val="tx1"/>
              </a:solidFill>
              <a:effectLst/>
              <a:latin typeface="+mn-lt"/>
              <a:ea typeface="+mn-ea"/>
              <a:cs typeface="+mn-cs"/>
            </a:endParaRPr>
          </a:p>
          <a:p>
            <a:endParaRPr lang="en-GB" b="1" dirty="0"/>
          </a:p>
          <a:p>
            <a:r>
              <a:rPr lang="en-US" b="1" dirty="0"/>
              <a:t>Aim: </a:t>
            </a:r>
            <a:r>
              <a:rPr lang="en-US" b="0" dirty="0" err="1"/>
              <a:t>automatisation</a:t>
            </a:r>
            <a:r>
              <a:rPr lang="en-US" b="0" dirty="0"/>
              <a:t> of oral production of</a:t>
            </a:r>
            <a:r>
              <a:rPr lang="en-US" b="0" baseline="0" dirty="0"/>
              <a:t> SSC [</a:t>
            </a:r>
            <a:r>
              <a:rPr lang="en-US" b="0" baseline="0" dirty="0" err="1"/>
              <a:t>qu</a:t>
            </a:r>
            <a:r>
              <a:rPr lang="en-US" b="0" baseline="0" dirty="0"/>
              <a:t>]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pronounce [</a:t>
            </a:r>
            <a:r>
              <a:rPr lang="en-GB" sz="1200" kern="1200" dirty="0" err="1">
                <a:solidFill>
                  <a:schemeClr val="tx1"/>
                </a:solidFill>
                <a:effectLst/>
                <a:latin typeface="+mn-lt"/>
                <a:ea typeface="+mn-ea"/>
                <a:cs typeface="+mn-cs"/>
              </a:rPr>
              <a:t>qu</a:t>
            </a:r>
            <a:r>
              <a:rPr lang="en-GB" sz="1200" kern="1200" dirty="0">
                <a:solidFill>
                  <a:schemeClr val="tx1"/>
                </a:solidFill>
                <a:effectLst/>
                <a:latin typeface="+mn-lt"/>
                <a:ea typeface="+mn-ea"/>
                <a:cs typeface="+mn-cs"/>
              </a:rPr>
              <a:t>] the English way. If they do, they must repeat the word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musique [1139], </a:t>
            </a:r>
            <a:r>
              <a:rPr lang="en-GB" baseline="0" dirty="0" err="1"/>
              <a:t>équipe</a:t>
            </a:r>
            <a:r>
              <a:rPr lang="en-GB" baseline="0" dirty="0"/>
              <a:t> [814], </a:t>
            </a:r>
            <a:r>
              <a:rPr lang="en-GB" baseline="0" dirty="0" err="1"/>
              <a:t>équipement</a:t>
            </a:r>
            <a:r>
              <a:rPr lang="en-GB" baseline="0" dirty="0"/>
              <a:t> [1704], </a:t>
            </a:r>
            <a:r>
              <a:rPr lang="en-GB" baseline="0" dirty="0" err="1"/>
              <a:t>quantité</a:t>
            </a:r>
            <a:r>
              <a:rPr lang="en-GB" baseline="0" dirty="0"/>
              <a:t> [1680], </a:t>
            </a:r>
            <a:r>
              <a:rPr lang="en-GB" baseline="0" dirty="0" err="1"/>
              <a:t>requête</a:t>
            </a:r>
            <a:r>
              <a:rPr lang="en-GB" baseline="0" dirty="0"/>
              <a:t> [3750], </a:t>
            </a:r>
            <a:r>
              <a:rPr lang="en-GB" baseline="0" dirty="0" err="1"/>
              <a:t>manquer</a:t>
            </a:r>
            <a:r>
              <a:rPr lang="en-GB" baseline="0" dirty="0"/>
              <a:t> [583], </a:t>
            </a:r>
            <a:r>
              <a:rPr lang="en-GB" baseline="0" dirty="0" err="1"/>
              <a:t>expliquer</a:t>
            </a:r>
            <a:r>
              <a:rPr lang="en-GB" baseline="0" dirty="0"/>
              <a:t> [252], quatre [253]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18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previous but with 15 fewer seconds on the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28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49682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4279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4857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10501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21747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65036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034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4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4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068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328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3206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301005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494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7097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344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41331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audio" Target="../media/audio13.wav"/><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19.wav"/><Relationship Id="rId18" Type="http://schemas.openxmlformats.org/officeDocument/2006/relationships/audio" Target="../media/audio23.wav"/><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audio" Target="../media/audio18.wav"/><Relationship Id="rId17" Type="http://schemas.openxmlformats.org/officeDocument/2006/relationships/audio" Target="../media/audio22.wav"/><Relationship Id="rId2" Type="http://schemas.openxmlformats.org/officeDocument/2006/relationships/notesSlide" Target="../notesSlides/notesSlide15.xml"/><Relationship Id="rId16"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audio" Target="../media/audio21.wav"/><Relationship Id="rId10" Type="http://schemas.openxmlformats.org/officeDocument/2006/relationships/image" Target="../media/image30.png"/><Relationship Id="rId19" Type="http://schemas.openxmlformats.org/officeDocument/2006/relationships/audio" Target="../media/audio24.wav"/><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audio" Target="../media/audio20.wav"/></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18.wav"/><Relationship Id="rId18" Type="http://schemas.openxmlformats.org/officeDocument/2006/relationships/audio" Target="../media/audio22.wav"/><Relationship Id="rId3"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audio" Target="../media/audio1.wav"/><Relationship Id="rId2" Type="http://schemas.openxmlformats.org/officeDocument/2006/relationships/notesSlide" Target="../notesSlides/notesSlide16.xml"/><Relationship Id="rId16" Type="http://schemas.openxmlformats.org/officeDocument/2006/relationships/audio" Target="../media/audio21.wav"/><Relationship Id="rId20" Type="http://schemas.openxmlformats.org/officeDocument/2006/relationships/audio" Target="../media/audio24.wav"/><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5.png"/><Relationship Id="rId15" Type="http://schemas.openxmlformats.org/officeDocument/2006/relationships/audio" Target="../media/audio20.wav"/><Relationship Id="rId10" Type="http://schemas.openxmlformats.org/officeDocument/2006/relationships/image" Target="../media/image37.png"/><Relationship Id="rId19" Type="http://schemas.openxmlformats.org/officeDocument/2006/relationships/audio" Target="../media/audio23.wav"/><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audio" Target="../media/audio19.wav"/></Relationships>
</file>

<file path=ppt/slides/_rels/slide1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4.png"/><Relationship Id="rId18" Type="http://schemas.openxmlformats.org/officeDocument/2006/relationships/audio" Target="../media/audio21.wav"/><Relationship Id="rId3" Type="http://schemas.openxmlformats.org/officeDocument/2006/relationships/audio" Target="../media/audio20.wav"/><Relationship Id="rId7" Type="http://schemas.openxmlformats.org/officeDocument/2006/relationships/image" Target="../media/image33.png"/><Relationship Id="rId12" Type="http://schemas.openxmlformats.org/officeDocument/2006/relationships/audio" Target="../media/audio18.wav"/><Relationship Id="rId17" Type="http://schemas.openxmlformats.org/officeDocument/2006/relationships/image" Target="../media/image32.png"/><Relationship Id="rId2" Type="http://schemas.openxmlformats.org/officeDocument/2006/relationships/notesSlide" Target="../notesSlides/notesSlide17.xml"/><Relationship Id="rId16" Type="http://schemas.openxmlformats.org/officeDocument/2006/relationships/audio" Target="../media/audio19.wav"/><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35.png"/><Relationship Id="rId5" Type="http://schemas.openxmlformats.org/officeDocument/2006/relationships/image" Target="../media/image37.png"/><Relationship Id="rId15" Type="http://schemas.openxmlformats.org/officeDocument/2006/relationships/image" Target="../media/image5.png"/><Relationship Id="rId10" Type="http://schemas.openxmlformats.org/officeDocument/2006/relationships/audio" Target="../media/audio22.wav"/><Relationship Id="rId19"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24.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4.png"/><Relationship Id="rId18" Type="http://schemas.openxmlformats.org/officeDocument/2006/relationships/audio" Target="../media/audio21.wav"/><Relationship Id="rId3" Type="http://schemas.openxmlformats.org/officeDocument/2006/relationships/audio" Target="../media/audio20.wav"/><Relationship Id="rId7" Type="http://schemas.openxmlformats.org/officeDocument/2006/relationships/image" Target="../media/image33.png"/><Relationship Id="rId12" Type="http://schemas.openxmlformats.org/officeDocument/2006/relationships/audio" Target="../media/audio18.wav"/><Relationship Id="rId17" Type="http://schemas.openxmlformats.org/officeDocument/2006/relationships/image" Target="../media/image32.png"/><Relationship Id="rId2" Type="http://schemas.openxmlformats.org/officeDocument/2006/relationships/notesSlide" Target="../notesSlides/notesSlide18.xml"/><Relationship Id="rId16" Type="http://schemas.openxmlformats.org/officeDocument/2006/relationships/audio" Target="../media/audio19.wav"/><Relationship Id="rId20"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35.png"/><Relationship Id="rId5" Type="http://schemas.openxmlformats.org/officeDocument/2006/relationships/image" Target="../media/image37.png"/><Relationship Id="rId15" Type="http://schemas.openxmlformats.org/officeDocument/2006/relationships/image" Target="../media/image5.png"/><Relationship Id="rId10" Type="http://schemas.openxmlformats.org/officeDocument/2006/relationships/audio" Target="../media/audio22.wav"/><Relationship Id="rId19"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24.pn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audio" Target="../media/audio26.wav"/><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audio" Target="../media/audio25.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4.png"/><Relationship Id="rId4" Type="http://schemas.openxmlformats.org/officeDocument/2006/relationships/audio" Target="../media/audio20.wav"/><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audio" Target="../media/audio28.wav"/></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2.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audio" Target="../media/audio30.wav"/><Relationship Id="rId11" Type="http://schemas.openxmlformats.org/officeDocument/2006/relationships/image" Target="../media/image40.jpeg"/><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2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30.wav"/><Relationship Id="rId11" Type="http://schemas.openxmlformats.org/officeDocument/2006/relationships/image" Target="../media/image40.jpeg"/><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43.png"/><Relationship Id="rId7" Type="http://schemas.openxmlformats.org/officeDocument/2006/relationships/audio" Target="../media/audio38.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audio" Target="../media/audio20.wav"/><Relationship Id="rId7" Type="http://schemas.openxmlformats.org/officeDocument/2006/relationships/image" Target="../media/image18.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4.xml"/><Relationship Id="rId16"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29.png"/><Relationship Id="rId5" Type="http://schemas.openxmlformats.org/officeDocument/2006/relationships/image" Target="../media/image22.png"/><Relationship Id="rId15" Type="http://schemas.openxmlformats.org/officeDocument/2006/relationships/image" Target="../media/image57.png"/><Relationship Id="rId10" Type="http://schemas.openxmlformats.org/officeDocument/2006/relationships/image" Target="../media/image53.pn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21.png"/><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2_audio.html"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https://www.rachelhawkes.com/LDPresources/Yr7French/French_Y7_Term1ii_Wk2_audio_HW_sheet.doc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5.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9.wav"/><Relationship Id="rId4" Type="http://schemas.openxmlformats.org/officeDocument/2006/relationships/audio" Target="../media/audio4.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audio" Target="../media/audio3.wav"/><Relationship Id="rId10" Type="http://schemas.openxmlformats.org/officeDocument/2006/relationships/audio" Target="../media/audio9.wav"/><Relationship Id="rId4" Type="http://schemas.openxmlformats.org/officeDocument/2006/relationships/audio" Target="../media/audio4.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audio" Target="../media/audio13.wav"/><Relationship Id="rId12"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audio" Target="../media/audio13.wav"/><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15</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 / Ciarán Morris</a:t>
            </a:r>
          </a:p>
          <a:p>
            <a:pPr lvl="0">
              <a:lnSpc>
                <a:spcPct val="100000"/>
              </a:lnSpc>
              <a:spcBef>
                <a:spcPts val="0"/>
              </a:spcBef>
              <a:defRPr/>
            </a:pPr>
            <a:r>
              <a:rPr lang="en-GB" sz="15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Sept Couleurs </a:t>
            </a:r>
            <a:r>
              <a:rPr lang="en-GB" sz="2400" i="1" dirty="0" err="1">
                <a:solidFill>
                  <a:prstClr val="white"/>
                </a:solidFill>
              </a:rPr>
              <a:t>Magiques</a:t>
            </a:r>
            <a:endParaRPr lang="en-GB" sz="2400" dirty="0">
              <a:solidFill>
                <a:prstClr val="white"/>
              </a:solidFill>
            </a:endParaRPr>
          </a:p>
          <a:p>
            <a:pPr algn="l"/>
            <a:r>
              <a:rPr lang="en-GB" sz="2400" dirty="0">
                <a:solidFill>
                  <a:prstClr val="white"/>
                </a:solidFill>
              </a:rPr>
              <a:t>SSC [</a:t>
            </a:r>
            <a:r>
              <a:rPr lang="en-GB" sz="2400" dirty="0" err="1">
                <a:solidFill>
                  <a:prstClr val="white"/>
                </a:solidFill>
              </a:rPr>
              <a:t>qu</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703512"/>
            <a:ext cx="8892757" cy="844550"/>
          </a:xfrm>
        </p:spPr>
        <p:txBody>
          <a:bodyPr>
            <a:normAutofit/>
          </a:bodyPr>
          <a:lstStyle/>
          <a:p>
            <a:r>
              <a:rPr lang="en-GB" dirty="0"/>
              <a:t>Un </a:t>
            </a:r>
            <a:r>
              <a:rPr lang="en-GB" dirty="0" err="1"/>
              <a:t>poème</a:t>
            </a:r>
            <a:endParaRPr lang="en-GB" dirty="0"/>
          </a:p>
        </p:txBody>
      </p:sp>
      <p:pic>
        <p:nvPicPr>
          <p:cNvPr id="16" name="Picture 6" descr="rainbow">
            <a:hlinkClick r:id="" action="ppaction://noaction">
              <a:snd r:embed="rId5" name="arc aux 7 couleurs.wav"/>
            </a:hlinkClick>
            <a:extLst>
              <a:ext uri="{FF2B5EF4-FFF2-40B4-BE49-F238E27FC236}">
                <a16:creationId xmlns:a16="http://schemas.microsoft.com/office/drawing/2014/main" id="{7883B454-2A81-4AD6-8447-AE135ACAE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734" y="3147717"/>
            <a:ext cx="4529632" cy="298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4EE838C4-8BEC-43E3-BD22-C25161827D19}"/>
              </a:ext>
            </a:extLst>
          </p:cNvPr>
          <p:cNvSpPr>
            <a:spLocks noGrp="1"/>
          </p:cNvSpPr>
          <p:nvPr>
            <p:ph type="title"/>
          </p:nvPr>
        </p:nvSpPr>
        <p:spPr>
          <a:xfrm>
            <a:off x="0" y="213557"/>
            <a:ext cx="2981195" cy="647577"/>
          </a:xfrm>
        </p:spPr>
        <p:txBody>
          <a:bodyPr>
            <a:normAutofit/>
          </a:bodyPr>
          <a:lstStyle/>
          <a:p>
            <a:r>
              <a:rPr lang="fr-FR" dirty="0"/>
              <a:t>Phonétique</a:t>
            </a: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0718234C-91C2-4D16-93B4-FFDDDE6AB7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hlinkClick r:id="" action="ppaction://noaction">
              <a:snd r:embed="rId4" name="expliquer.wav"/>
            </a:hlinkClick>
            <a:extLst>
              <a:ext uri="{FF2B5EF4-FFF2-40B4-BE49-F238E27FC236}">
                <a16:creationId xmlns:a16="http://schemas.microsoft.com/office/drawing/2014/main" id="{0F5D8DAD-82D2-4C2A-B334-6834946F8566}"/>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5" name="musique.wav"/>
            </a:hlinkClick>
            <a:extLst>
              <a:ext uri="{FF2B5EF4-FFF2-40B4-BE49-F238E27FC236}">
                <a16:creationId xmlns:a16="http://schemas.microsoft.com/office/drawing/2014/main" id="{E9AB6618-8C2D-49EE-B4D5-5255633F0144}"/>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6" name="requete.wav"/>
            </a:hlinkClick>
            <a:extLst>
              <a:ext uri="{FF2B5EF4-FFF2-40B4-BE49-F238E27FC236}">
                <a16:creationId xmlns:a16="http://schemas.microsoft.com/office/drawing/2014/main" id="{A271556C-CC8E-4616-A81A-F198BDE18F4B}"/>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7" name="manquer.wav"/>
            </a:hlinkClick>
            <a:extLst>
              <a:ext uri="{FF2B5EF4-FFF2-40B4-BE49-F238E27FC236}">
                <a16:creationId xmlns:a16="http://schemas.microsoft.com/office/drawing/2014/main" id="{32471325-6ECD-431D-9B46-3D951EFC084B}"/>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8" name="equipement.wav"/>
            </a:hlinkClick>
            <a:extLst>
              <a:ext uri="{FF2B5EF4-FFF2-40B4-BE49-F238E27FC236}">
                <a16:creationId xmlns:a16="http://schemas.microsoft.com/office/drawing/2014/main" id="{8582503C-BF12-4940-ACFC-8E425762633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9" name="equipe.wav"/>
            </a:hlinkClick>
            <a:extLst>
              <a:ext uri="{FF2B5EF4-FFF2-40B4-BE49-F238E27FC236}">
                <a16:creationId xmlns:a16="http://schemas.microsoft.com/office/drawing/2014/main" id="{6FDD321B-6F53-450B-A6C3-8BD55762149D}"/>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0" name="quantite.wav"/>
            </a:hlinkClick>
            <a:extLst>
              <a:ext uri="{FF2B5EF4-FFF2-40B4-BE49-F238E27FC236}">
                <a16:creationId xmlns:a16="http://schemas.microsoft.com/office/drawing/2014/main" id="{42545974-37E2-4FD6-9008-F404E6E949AB}"/>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1" name="quatre.wav"/>
            </a:hlinkClick>
            <a:extLst>
              <a:ext uri="{FF2B5EF4-FFF2-40B4-BE49-F238E27FC236}">
                <a16:creationId xmlns:a16="http://schemas.microsoft.com/office/drawing/2014/main" id="{25C97944-D029-4AF2-BCD4-63EE16A9E79A}"/>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4AB4704D-4C6E-4482-8D1D-3A0D5DB95FB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494C03C0-AF31-4A03-9622-0EF401FD2F4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6" name="requete.wav"/>
            </a:hlinkClick>
            <a:extLst>
              <a:ext uri="{FF2B5EF4-FFF2-40B4-BE49-F238E27FC236}">
                <a16:creationId xmlns:a16="http://schemas.microsoft.com/office/drawing/2014/main" id="{2C9C2964-722F-4499-9FDE-69F80554F97C}"/>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6" name="requete.wav"/>
            </a:hlinkClick>
            <a:extLst>
              <a:ext uri="{FF2B5EF4-FFF2-40B4-BE49-F238E27FC236}">
                <a16:creationId xmlns:a16="http://schemas.microsoft.com/office/drawing/2014/main" id="{20625127-A029-4F25-9C3F-6D2A3E17566A}"/>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6" name="requete.wav"/>
            </a:hlinkClick>
            <a:extLst>
              <a:ext uri="{FF2B5EF4-FFF2-40B4-BE49-F238E27FC236}">
                <a16:creationId xmlns:a16="http://schemas.microsoft.com/office/drawing/2014/main" id="{8A5187B8-71C4-460A-8242-306F9DD1FCDE}"/>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75772138-C1A0-4DD4-B8D4-64555B367462}"/>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pic>
        <p:nvPicPr>
          <p:cNvPr id="36" name="Picture 35" descr="A blue circle with black letters and a red arrow&#10;&#10;Description automatically generated">
            <a:extLst>
              <a:ext uri="{FF2B5EF4-FFF2-40B4-BE49-F238E27FC236}">
                <a16:creationId xmlns:a16="http://schemas.microsoft.com/office/drawing/2014/main" id="{8685F4A7-D662-4C1D-B40A-B875766200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512" y="888123"/>
            <a:ext cx="1069581" cy="925493"/>
          </a:xfrm>
          <a:prstGeom prst="rect">
            <a:avLst/>
          </a:prstGeom>
        </p:spPr>
      </p:pic>
    </p:spTree>
    <p:extLst>
      <p:ext uri="{BB962C8B-B14F-4D97-AF65-F5344CB8AC3E}">
        <p14:creationId xmlns:p14="http://schemas.microsoft.com/office/powerpoint/2010/main" val="1661207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030" name="Picture 6" descr="Africa (orthographic projection).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90" y="2049629"/>
            <a:ext cx="2743550" cy="2743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xico (orthographic projection).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8457" y="2130597"/>
            <a:ext cx="2662582" cy="2662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cation of Jama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807" y="2049629"/>
            <a:ext cx="2780371" cy="2780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0985" y="5202932"/>
            <a:ext cx="8808232" cy="1077218"/>
          </a:xfrm>
          <a:prstGeom prst="rect">
            <a:avLst/>
          </a:prstGeom>
        </p:spPr>
        <p:txBody>
          <a:bodyPr wrap="square">
            <a:spAutoFit/>
          </a:bodyPr>
          <a:lstStyle/>
          <a:p>
            <a:r>
              <a:rPr lang="en-GB" sz="3200" i="1" dirty="0">
                <a:solidFill>
                  <a:srgbClr val="002060"/>
                </a:solidFill>
                <a:latin typeface="Century Gothic" panose="020B0502020202020204" pitchFamily="34" charset="0"/>
              </a:rPr>
              <a:t>Rouge comme un fruit du Mexique</a:t>
            </a:r>
          </a:p>
          <a:p>
            <a:r>
              <a:rPr lang="en-GB" sz="3200" i="1" dirty="0">
                <a:solidFill>
                  <a:srgbClr val="002060"/>
                </a:solidFill>
                <a:latin typeface="Century Gothic" panose="020B0502020202020204" pitchFamily="34" charset="0"/>
              </a:rPr>
              <a:t>Orange comme le sable d’Afrique…</a:t>
            </a:r>
          </a:p>
        </p:txBody>
      </p:sp>
      <p:sp>
        <p:nvSpPr>
          <p:cNvPr id="4" name="Title 3"/>
          <p:cNvSpPr>
            <a:spLocks noGrp="1"/>
          </p:cNvSpPr>
          <p:nvPr>
            <p:ph type="title"/>
          </p:nvPr>
        </p:nvSpPr>
        <p:spPr>
          <a:xfrm>
            <a:off x="0" y="223193"/>
            <a:ext cx="3705640" cy="647577"/>
          </a:xfrm>
        </p:spPr>
        <p:txBody>
          <a:bodyPr>
            <a:noAutofit/>
          </a:bodyPr>
          <a:lstStyle/>
          <a:p>
            <a:r>
              <a:rPr lang="en-GB" sz="2800" b="1" dirty="0">
                <a:solidFill>
                  <a:sysClr val="window" lastClr="FFFFFF"/>
                </a:solidFill>
              </a:rPr>
              <a:t>Un </a:t>
            </a:r>
            <a:r>
              <a:rPr lang="en-GB" sz="2800" b="1" dirty="0" err="1">
                <a:solidFill>
                  <a:sysClr val="window" lastClr="FFFFFF"/>
                </a:solidFill>
              </a:rPr>
              <a:t>texte</a:t>
            </a:r>
            <a:r>
              <a:rPr lang="en-GB" sz="2800" b="1" dirty="0">
                <a:solidFill>
                  <a:sysClr val="window" lastClr="FFFFFF"/>
                </a:solidFill>
              </a:rPr>
              <a:t> </a:t>
            </a:r>
            <a:r>
              <a:rPr lang="en-GB" sz="2800" b="1" dirty="0" err="1">
                <a:solidFill>
                  <a:sysClr val="window" lastClr="FFFFFF"/>
                </a:solidFill>
              </a:rPr>
              <a:t>français</a:t>
            </a:r>
            <a:br>
              <a:rPr kumimoji="0" lang="en-GB" sz="28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br>
            <a:endParaRPr lang="en-GB" sz="2800" dirty="0">
              <a:solidFill>
                <a:schemeClr val="bg1"/>
              </a:solidFill>
            </a:endParaRPr>
          </a:p>
        </p:txBody>
      </p:sp>
      <p:sp>
        <p:nvSpPr>
          <p:cNvPr id="2" name="TextBox 1">
            <a:extLst>
              <a:ext uri="{FF2B5EF4-FFF2-40B4-BE49-F238E27FC236}">
                <a16:creationId xmlns:a16="http://schemas.microsoft.com/office/drawing/2014/main" id="{71C9DBEB-FAEC-49F2-B253-D18224A91460}"/>
              </a:ext>
            </a:extLst>
          </p:cNvPr>
          <p:cNvSpPr txBox="1"/>
          <p:nvPr/>
        </p:nvSpPr>
        <p:spPr>
          <a:xfrm>
            <a:off x="180000" y="1296000"/>
            <a:ext cx="115275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 we are going to read a short text in French. What kind of text is it?</a:t>
            </a:r>
          </a:p>
        </p:txBody>
      </p:sp>
      <p:sp>
        <p:nvSpPr>
          <p:cNvPr id="6" name="Rounded Rectangle 46">
            <a:extLst>
              <a:ext uri="{FF2B5EF4-FFF2-40B4-BE49-F238E27FC236}">
                <a16:creationId xmlns:a16="http://schemas.microsoft.com/office/drawing/2014/main" id="{17C39D3C-9268-4F2F-B110-8D9965FBC870}"/>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Speech Bubble: Rectangle with Corners Rounded 6">
            <a:extLst>
              <a:ext uri="{FF2B5EF4-FFF2-40B4-BE49-F238E27FC236}">
                <a16:creationId xmlns:a16="http://schemas.microsoft.com/office/drawing/2014/main" id="{982631E9-2143-4265-9E33-F843DB8AC8B7}"/>
              </a:ext>
            </a:extLst>
          </p:cNvPr>
          <p:cNvSpPr/>
          <p:nvPr/>
        </p:nvSpPr>
        <p:spPr>
          <a:xfrm>
            <a:off x="1463942" y="4449981"/>
            <a:ext cx="2055113"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C’est</a:t>
            </a:r>
            <a:r>
              <a:rPr lang="en-GB" sz="2200" dirty="0">
                <a:solidFill>
                  <a:schemeClr val="bg1"/>
                </a:solidFill>
                <a:latin typeface="Century Gothic" panose="020B0502020202020204" pitchFamily="34" charset="0"/>
              </a:rPr>
              <a:t> Afrique</a:t>
            </a:r>
          </a:p>
        </p:txBody>
      </p:sp>
      <p:sp>
        <p:nvSpPr>
          <p:cNvPr id="12" name="Speech Bubble: Rectangle with Corners Rounded 11">
            <a:extLst>
              <a:ext uri="{FF2B5EF4-FFF2-40B4-BE49-F238E27FC236}">
                <a16:creationId xmlns:a16="http://schemas.microsoft.com/office/drawing/2014/main" id="{986B7245-9D32-4540-8E5A-6405B62A708F}"/>
              </a:ext>
            </a:extLst>
          </p:cNvPr>
          <p:cNvSpPr/>
          <p:nvPr/>
        </p:nvSpPr>
        <p:spPr>
          <a:xfrm>
            <a:off x="5265384" y="4445886"/>
            <a:ext cx="2340761"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C’est</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Mexique</a:t>
            </a:r>
            <a:endParaRPr lang="en-GB" sz="2200" dirty="0">
              <a:solidFill>
                <a:schemeClr val="bg1"/>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id="{BB90BDD4-16E5-45B2-8B18-8C5118DD246B}"/>
              </a:ext>
            </a:extLst>
          </p:cNvPr>
          <p:cNvSpPr/>
          <p:nvPr/>
        </p:nvSpPr>
        <p:spPr>
          <a:xfrm>
            <a:off x="8799257" y="4445886"/>
            <a:ext cx="2547616" cy="526722"/>
          </a:xfrm>
          <a:prstGeom prst="wedgeRoundRectCallout">
            <a:avLst>
              <a:gd name="adj1" fmla="val -22797"/>
              <a:gd name="adj2" fmla="val -80378"/>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C’est</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Jamaïque</a:t>
            </a:r>
            <a:endParaRPr lang="en-GB" sz="2200" dirty="0">
              <a:solidFill>
                <a:schemeClr val="bg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381BD334-158C-4F94-82E0-DD5051254C7B}"/>
              </a:ext>
            </a:extLst>
          </p:cNvPr>
          <p:cNvSpPr/>
          <p:nvPr/>
        </p:nvSpPr>
        <p:spPr>
          <a:xfrm>
            <a:off x="8286639" y="5478180"/>
            <a:ext cx="2908329" cy="526722"/>
          </a:xfrm>
          <a:prstGeom prst="wedgeRoundRectCallout">
            <a:avLst>
              <a:gd name="adj1" fmla="val -21166"/>
              <a:gd name="adj2" fmla="val 87963"/>
              <a:gd name="adj3" fmla="val 166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Century Gothic" panose="020B0502020202020204" pitchFamily="34" charset="0"/>
              </a:rPr>
              <a:t>C’est</a:t>
            </a:r>
            <a:r>
              <a:rPr lang="en-GB" sz="2200" dirty="0">
                <a:latin typeface="Century Gothic" panose="020B0502020202020204" pitchFamily="34" charset="0"/>
              </a:rPr>
              <a:t> un </a:t>
            </a:r>
            <a:r>
              <a:rPr lang="en-GB" sz="2200" dirty="0" err="1">
                <a:latin typeface="Century Gothic" panose="020B0502020202020204" pitchFamily="34" charset="0"/>
              </a:rPr>
              <a:t>poème</a:t>
            </a:r>
            <a:r>
              <a:rPr lang="en-GB" sz="2200" dirty="0">
                <a:latin typeface="Century Gothic" panose="020B0502020202020204" pitchFamily="34" charset="0"/>
              </a:rPr>
              <a:t> !</a:t>
            </a:r>
          </a:p>
        </p:txBody>
      </p:sp>
    </p:spTree>
    <p:extLst>
      <p:ext uri="{BB962C8B-B14F-4D97-AF65-F5344CB8AC3E}">
        <p14:creationId xmlns:p14="http://schemas.microsoft.com/office/powerpoint/2010/main" val="70018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2"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67739" cy="791257"/>
          </a:xfrm>
        </p:spPr>
        <p:txBody>
          <a:bodyPr>
            <a:normAutofit fontScale="90000"/>
          </a:bodyPr>
          <a:lstStyle/>
          <a:p>
            <a:r>
              <a:rPr lang="en-GB" sz="3600" b="1" dirty="0" err="1">
                <a:solidFill>
                  <a:sysClr val="window" lastClr="FFFFFF"/>
                </a:solidFill>
              </a:rPr>
              <a:t>Mymi</a:t>
            </a:r>
            <a:r>
              <a:rPr lang="en-GB" sz="3600" b="1" dirty="0">
                <a:solidFill>
                  <a:sysClr val="window" lastClr="FFFFFF"/>
                </a:solidFill>
              </a:rPr>
              <a:t> </a:t>
            </a:r>
            <a:r>
              <a:rPr lang="en-GB" sz="3600" b="1" dirty="0" err="1">
                <a:solidFill>
                  <a:sysClr val="window" lastClr="FFFFFF"/>
                </a:solidFill>
              </a:rPr>
              <a:t>Doinet</a:t>
            </a:r>
            <a:r>
              <a:rPr lang="en-GB" sz="3600" b="1" dirty="0">
                <a:solidFill>
                  <a:sysClr val="window" lastClr="FFFFFF"/>
                </a:solidFill>
              </a:rPr>
              <a:t> (1958-)</a:t>
            </a:r>
            <a:b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br>
            <a:endParaRPr lang="en-GB" sz="3600" dirty="0"/>
          </a:p>
        </p:txBody>
      </p:sp>
      <p:sp>
        <p:nvSpPr>
          <p:cNvPr id="4" name="TextBox 3"/>
          <p:cNvSpPr txBox="1"/>
          <p:nvPr/>
        </p:nvSpPr>
        <p:spPr>
          <a:xfrm>
            <a:off x="141911" y="1882868"/>
            <a:ext cx="9836728" cy="3970318"/>
          </a:xfrm>
          <a:prstGeom prst="rect">
            <a:avLst/>
          </a:prstGeom>
          <a:noFill/>
        </p:spPr>
        <p:txBody>
          <a:bodyPr wrap="square" rtlCol="0">
            <a:spAutoFit/>
          </a:bodyPr>
          <a:lstStyle/>
          <a:p>
            <a:r>
              <a:rPr lang="en-GB" sz="3600" dirty="0">
                <a:solidFill>
                  <a:srgbClr val="002060"/>
                </a:solidFill>
              </a:rPr>
              <a:t>La </a:t>
            </a:r>
            <a:r>
              <a:rPr lang="en-GB" sz="3600" dirty="0" err="1">
                <a:solidFill>
                  <a:srgbClr val="002060"/>
                </a:solidFill>
              </a:rPr>
              <a:t>poète</a:t>
            </a:r>
            <a:r>
              <a:rPr lang="en-GB" sz="3600" dirty="0">
                <a:solidFill>
                  <a:srgbClr val="002060"/>
                </a:solidFill>
              </a:rPr>
              <a:t>: </a:t>
            </a:r>
            <a:r>
              <a:rPr lang="en-GB" sz="3600" dirty="0" err="1">
                <a:solidFill>
                  <a:srgbClr val="002060"/>
                </a:solidFill>
              </a:rPr>
              <a:t>Mymi</a:t>
            </a:r>
            <a:r>
              <a:rPr lang="en-GB" sz="3600" dirty="0">
                <a:solidFill>
                  <a:srgbClr val="002060"/>
                </a:solidFill>
              </a:rPr>
              <a:t> </a:t>
            </a:r>
            <a:r>
              <a:rPr lang="en-GB" sz="3600" dirty="0" err="1">
                <a:solidFill>
                  <a:srgbClr val="002060"/>
                </a:solidFill>
              </a:rPr>
              <a:t>Doinet</a:t>
            </a:r>
            <a:endParaRPr lang="en-GB" sz="3600" dirty="0">
              <a:solidFill>
                <a:srgbClr val="002060"/>
              </a:solidFill>
            </a:endParaRPr>
          </a:p>
          <a:p>
            <a:r>
              <a:rPr lang="en-GB" sz="3600" dirty="0">
                <a:solidFill>
                  <a:srgbClr val="002060"/>
                </a:solidFill>
                <a:latin typeface="Century Gothic" panose="020B0502020202020204" pitchFamily="34" charset="0"/>
              </a:rPr>
              <a:t>Pays </a:t>
            </a:r>
            <a:r>
              <a:rPr lang="en-GB" sz="3600" dirty="0" err="1">
                <a:solidFill>
                  <a:srgbClr val="002060"/>
                </a:solidFill>
                <a:latin typeface="Century Gothic" panose="020B0502020202020204" pitchFamily="34" charset="0"/>
              </a:rPr>
              <a:t>d’origine</a:t>
            </a:r>
            <a:r>
              <a:rPr lang="en-GB" sz="3600" dirty="0">
                <a:solidFill>
                  <a:srgbClr val="002060"/>
                </a:solidFill>
                <a:latin typeface="Century Gothic" panose="020B0502020202020204" pitchFamily="34" charset="0"/>
              </a:rPr>
              <a:t>: France</a:t>
            </a:r>
          </a:p>
          <a:p>
            <a:r>
              <a:rPr lang="en-GB" sz="3600" dirty="0">
                <a:solidFill>
                  <a:srgbClr val="002060"/>
                </a:solidFill>
                <a:latin typeface="Century Gothic" panose="020B0502020202020204" pitchFamily="34" charset="0"/>
              </a:rPr>
              <a:t>Ville: Paris</a:t>
            </a:r>
          </a:p>
          <a:p>
            <a:r>
              <a:rPr lang="en-GB" sz="3600" dirty="0">
                <a:solidFill>
                  <a:srgbClr val="002060"/>
                </a:solidFill>
                <a:latin typeface="Century Gothic" panose="020B0502020202020204" pitchFamily="34" charset="0"/>
              </a:rPr>
              <a:t>Elle aime écrire pour les enfants	</a:t>
            </a:r>
          </a:p>
          <a:p>
            <a:r>
              <a:rPr lang="en-GB" sz="3600" dirty="0">
                <a:solidFill>
                  <a:srgbClr val="002060"/>
                </a:solidFill>
                <a:latin typeface="Century Gothic" panose="020B0502020202020204" pitchFamily="34" charset="0"/>
              </a:rPr>
              <a:t>Elle </a:t>
            </a:r>
            <a:r>
              <a:rPr lang="en-GB" sz="3600" dirty="0" err="1">
                <a:solidFill>
                  <a:srgbClr val="002060"/>
                </a:solidFill>
                <a:latin typeface="Century Gothic" panose="020B0502020202020204" pitchFamily="34" charset="0"/>
              </a:rPr>
              <a:t>est</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blogueuse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depuis</a:t>
            </a:r>
            <a:r>
              <a:rPr lang="en-GB" sz="3600" dirty="0">
                <a:solidFill>
                  <a:srgbClr val="002060"/>
                </a:solidFill>
                <a:latin typeface="Century Gothic" panose="020B0502020202020204" pitchFamily="34" charset="0"/>
              </a:rPr>
              <a:t> 2010</a:t>
            </a:r>
          </a:p>
          <a:p>
            <a:endParaRPr lang="en-GB" sz="3600" dirty="0">
              <a:solidFill>
                <a:srgbClr val="002060"/>
              </a:solidFill>
              <a:latin typeface="Century Gothic" panose="020B0502020202020204" pitchFamily="34" charset="0"/>
            </a:endParaRPr>
          </a:p>
          <a:p>
            <a:endParaRPr lang="en-GB" sz="3600" dirty="0">
              <a:solidFill>
                <a:srgbClr val="002060"/>
              </a:solidFill>
              <a:latin typeface="Century Gothic" panose="020B0502020202020204" pitchFamily="34" charset="0"/>
            </a:endParaRPr>
          </a:p>
        </p:txBody>
      </p:sp>
      <p:pic>
        <p:nvPicPr>
          <p:cNvPr id="1026" name="Picture 2" descr="Mymi Doinet -  Rencontre - MÃ©diathÃ¨que publique et universitaire de Va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096" y="991483"/>
            <a:ext cx="3252269" cy="459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3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2" descr="purple pencil">
            <a:extLst>
              <a:ext uri="{FF2B5EF4-FFF2-40B4-BE49-F238E27FC236}">
                <a16:creationId xmlns:a16="http://schemas.microsoft.com/office/drawing/2014/main" id="{A860D313-B9F5-49A6-9753-A9965CEEE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535" b="10619"/>
          <a:stretch/>
        </p:blipFill>
        <p:spPr bwMode="auto">
          <a:xfrm>
            <a:off x="5019788" y="3605569"/>
            <a:ext cx="2653138" cy="2621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19294"/>
            <a:ext cx="2922104" cy="753194"/>
          </a:xfrm>
        </p:spPr>
        <p:txBody>
          <a:bodyPr>
            <a:normAutofit/>
          </a:bodyPr>
          <a:lstStyle/>
          <a:p>
            <a:pPr lvl="0">
              <a:defRPr/>
            </a:pPr>
            <a:r>
              <a:rPr lang="en-GB" b="1">
                <a:solidFill>
                  <a:sysClr val="window" lastClr="FFFFFF"/>
                </a:solidFill>
              </a:rPr>
              <a:t>Les couleurs</a:t>
            </a:r>
            <a:endParaRPr lang="en-GB" b="1" dirty="0">
              <a:solidFill>
                <a:sysClr val="window" lastClr="FFFFFF"/>
              </a:solidFill>
            </a:endParaRPr>
          </a:p>
        </p:txBody>
      </p:sp>
      <p:sp>
        <p:nvSpPr>
          <p:cNvPr id="6" name="TextBox 5">
            <a:extLst>
              <a:ext uri="{FF2B5EF4-FFF2-40B4-BE49-F238E27FC236}">
                <a16:creationId xmlns:a16="http://schemas.microsoft.com/office/drawing/2014/main" id="{CCC5F470-025E-4CA4-8D55-1966F46C2730}"/>
              </a:ext>
            </a:extLst>
          </p:cNvPr>
          <p:cNvSpPr txBox="1"/>
          <p:nvPr/>
        </p:nvSpPr>
        <p:spPr>
          <a:xfrm>
            <a:off x="495587" y="3774091"/>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pic>
        <p:nvPicPr>
          <p:cNvPr id="7" name="Picture 26" descr="orange pencil">
            <a:extLst>
              <a:ext uri="{FF2B5EF4-FFF2-40B4-BE49-F238E27FC236}">
                <a16:creationId xmlns:a16="http://schemas.microsoft.com/office/drawing/2014/main" id="{486A7791-B19D-4429-A39E-FD2724FCCA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29" r="11364" b="5928"/>
          <a:stretch/>
        </p:blipFill>
        <p:spPr bwMode="auto">
          <a:xfrm rot="1508841">
            <a:off x="1170769" y="2378475"/>
            <a:ext cx="495420" cy="3375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C5CCFF-CEE2-43D5-A775-BABF3C2656E5}"/>
              </a:ext>
            </a:extLst>
          </p:cNvPr>
          <p:cNvSpPr txBox="1"/>
          <p:nvPr/>
        </p:nvSpPr>
        <p:spPr>
          <a:xfrm>
            <a:off x="2397615" y="360558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pic>
        <p:nvPicPr>
          <p:cNvPr id="9" name="Picture 14" descr="violet pencil">
            <a:extLst>
              <a:ext uri="{FF2B5EF4-FFF2-40B4-BE49-F238E27FC236}">
                <a16:creationId xmlns:a16="http://schemas.microsoft.com/office/drawing/2014/main" id="{C713470C-649B-41EE-8D78-5455FDA485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84" r="83309"/>
          <a:stretch/>
        </p:blipFill>
        <p:spPr bwMode="auto">
          <a:xfrm rot="20363843">
            <a:off x="3083929" y="2694728"/>
            <a:ext cx="387832" cy="3173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9222DAA-FAD8-4AE2-8683-938758C6F5E9}"/>
              </a:ext>
            </a:extLst>
          </p:cNvPr>
          <p:cNvSpPr txBox="1"/>
          <p:nvPr/>
        </p:nvSpPr>
        <p:spPr>
          <a:xfrm>
            <a:off x="4482638" y="231811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1" name="Picture 12" descr="blue pencil">
            <a:extLst>
              <a:ext uri="{FF2B5EF4-FFF2-40B4-BE49-F238E27FC236}">
                <a16:creationId xmlns:a16="http://schemas.microsoft.com/office/drawing/2014/main" id="{43213373-1750-4FF0-9C61-E0AE1AAE9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25" r="66455"/>
          <a:stretch/>
        </p:blipFill>
        <p:spPr bwMode="auto">
          <a:xfrm rot="3012236">
            <a:off x="5111577" y="1578198"/>
            <a:ext cx="398039" cy="31734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1B3897-75C1-4821-BE14-9CC337590230}"/>
              </a:ext>
            </a:extLst>
          </p:cNvPr>
          <p:cNvSpPr txBox="1"/>
          <p:nvPr/>
        </p:nvSpPr>
        <p:spPr>
          <a:xfrm>
            <a:off x="5411351" y="462833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sp>
        <p:nvSpPr>
          <p:cNvPr id="14" name="TextBox 13">
            <a:extLst>
              <a:ext uri="{FF2B5EF4-FFF2-40B4-BE49-F238E27FC236}">
                <a16:creationId xmlns:a16="http://schemas.microsoft.com/office/drawing/2014/main" id="{7A068DFC-CEAC-4EFC-B6A9-1B7C3F56C768}"/>
              </a:ext>
            </a:extLst>
          </p:cNvPr>
          <p:cNvSpPr txBox="1"/>
          <p:nvPr/>
        </p:nvSpPr>
        <p:spPr>
          <a:xfrm>
            <a:off x="6936279" y="2042893"/>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15" name="Picture 30" descr="green pencil">
            <a:extLst>
              <a:ext uri="{FF2B5EF4-FFF2-40B4-BE49-F238E27FC236}">
                <a16:creationId xmlns:a16="http://schemas.microsoft.com/office/drawing/2014/main" id="{499B3471-647A-44E3-9C71-A21A7FD710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998" r="39491"/>
          <a:stretch/>
        </p:blipFill>
        <p:spPr bwMode="auto">
          <a:xfrm rot="20835230">
            <a:off x="7402351" y="1718788"/>
            <a:ext cx="771410" cy="29096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1E156D5-7E49-487B-AF87-F3BC2920370E}"/>
              </a:ext>
            </a:extLst>
          </p:cNvPr>
          <p:cNvSpPr txBox="1"/>
          <p:nvPr/>
        </p:nvSpPr>
        <p:spPr>
          <a:xfrm>
            <a:off x="9795145" y="250619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17" name="Picture 28" descr="yellow pencil">
            <a:extLst>
              <a:ext uri="{FF2B5EF4-FFF2-40B4-BE49-F238E27FC236}">
                <a16:creationId xmlns:a16="http://schemas.microsoft.com/office/drawing/2014/main" id="{59ECB26C-7724-409B-A3E0-93DF901902B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78" t="24405" r="5562" b="22261"/>
          <a:stretch/>
        </p:blipFill>
        <p:spPr bwMode="auto">
          <a:xfrm>
            <a:off x="8904453" y="2152521"/>
            <a:ext cx="3274459" cy="19136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1295847-D1E0-4223-8B44-565C4B3B862D}"/>
              </a:ext>
            </a:extLst>
          </p:cNvPr>
          <p:cNvSpPr txBox="1"/>
          <p:nvPr/>
        </p:nvSpPr>
        <p:spPr>
          <a:xfrm>
            <a:off x="9633917" y="4377732"/>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37" name="Picture 24" descr="red pencil">
            <a:extLst>
              <a:ext uri="{FF2B5EF4-FFF2-40B4-BE49-F238E27FC236}">
                <a16:creationId xmlns:a16="http://schemas.microsoft.com/office/drawing/2014/main" id="{850D29E9-D406-4425-933E-A5D81ECFC3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39358" r="-6334" b="36357"/>
          <a:stretch/>
        </p:blipFill>
        <p:spPr bwMode="auto">
          <a:xfrm rot="20624633">
            <a:off x="7929436" y="4811791"/>
            <a:ext cx="3916767" cy="8945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CD71F9D-4291-49B6-A609-3CB9A7D56C5D}"/>
              </a:ext>
            </a:extLst>
          </p:cNvPr>
          <p:cNvSpPr txBox="1"/>
          <p:nvPr/>
        </p:nvSpPr>
        <p:spPr>
          <a:xfrm>
            <a:off x="180000" y="1296000"/>
            <a:ext cx="11527586"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You don’t know the French words for some of these </a:t>
            </a:r>
            <a:r>
              <a:rPr lang="en-US" sz="2000" dirty="0" err="1">
                <a:solidFill>
                  <a:srgbClr val="002060"/>
                </a:solidFill>
                <a:latin typeface="Century Gothic" panose="020B0502020202020204" pitchFamily="34" charset="0"/>
              </a:rPr>
              <a:t>colours</a:t>
            </a:r>
            <a:r>
              <a:rPr lang="en-US" sz="2000" dirty="0">
                <a:solidFill>
                  <a:srgbClr val="002060"/>
                </a:solidFill>
                <a:latin typeface="Century Gothic" panose="020B0502020202020204" pitchFamily="34" charset="0"/>
              </a:rPr>
              <a:t>, but they look similar to English!</a:t>
            </a:r>
          </a:p>
        </p:txBody>
      </p:sp>
      <p:sp>
        <p:nvSpPr>
          <p:cNvPr id="21" name="TextBox 20">
            <a:extLst>
              <a:ext uri="{FF2B5EF4-FFF2-40B4-BE49-F238E27FC236}">
                <a16:creationId xmlns:a16="http://schemas.microsoft.com/office/drawing/2014/main" id="{FFBC9DDA-0472-4A86-BE4D-B13EBBC36966}"/>
              </a:ext>
            </a:extLst>
          </p:cNvPr>
          <p:cNvSpPr txBox="1"/>
          <p:nvPr/>
        </p:nvSpPr>
        <p:spPr>
          <a:xfrm>
            <a:off x="1100116" y="5259044"/>
            <a:ext cx="1173878"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orange</a:t>
            </a:r>
          </a:p>
        </p:txBody>
      </p:sp>
      <p:sp>
        <p:nvSpPr>
          <p:cNvPr id="27" name="TextBox 26">
            <a:extLst>
              <a:ext uri="{FF2B5EF4-FFF2-40B4-BE49-F238E27FC236}">
                <a16:creationId xmlns:a16="http://schemas.microsoft.com/office/drawing/2014/main" id="{DD9D3B64-6A0D-40A7-88A7-48B923B3D0E3}"/>
              </a:ext>
            </a:extLst>
          </p:cNvPr>
          <p:cNvSpPr txBox="1"/>
          <p:nvPr/>
        </p:nvSpPr>
        <p:spPr>
          <a:xfrm>
            <a:off x="3935544" y="5733660"/>
            <a:ext cx="1173878"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indigo</a:t>
            </a:r>
          </a:p>
        </p:txBody>
      </p:sp>
      <p:sp>
        <p:nvSpPr>
          <p:cNvPr id="24" name="Rounded Rectangle 46">
            <a:extLst>
              <a:ext uri="{FF2B5EF4-FFF2-40B4-BE49-F238E27FC236}">
                <a16:creationId xmlns:a16="http://schemas.microsoft.com/office/drawing/2014/main" id="{2555AA6D-AF2B-43F7-81D1-3FD789E4FB03}"/>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64FF5B1-F6C8-4E25-A0D4-28FEBA919749}"/>
              </a:ext>
            </a:extLst>
          </p:cNvPr>
          <p:cNvSpPr txBox="1"/>
          <p:nvPr/>
        </p:nvSpPr>
        <p:spPr>
          <a:xfrm>
            <a:off x="6448153" y="4162288"/>
            <a:ext cx="1173878"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violet</a:t>
            </a:r>
          </a:p>
        </p:txBody>
      </p:sp>
    </p:spTree>
    <p:extLst>
      <p:ext uri="{BB962C8B-B14F-4D97-AF65-F5344CB8AC3E}">
        <p14:creationId xmlns:p14="http://schemas.microsoft.com/office/powerpoint/2010/main" val="20265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D71F9D-4291-49B6-A609-3CB9A7D56C5D}"/>
              </a:ext>
            </a:extLst>
          </p:cNvPr>
          <p:cNvSpPr txBox="1"/>
          <p:nvPr/>
        </p:nvSpPr>
        <p:spPr>
          <a:xfrm>
            <a:off x="202824" y="1389345"/>
            <a:ext cx="115275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Colours</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can be used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adjectives. </a:t>
            </a:r>
            <a:r>
              <a:rPr lang="en-US" sz="2200" dirty="0">
                <a:solidFill>
                  <a:srgbClr val="4472C4">
                    <a:lumMod val="50000"/>
                  </a:srgbClr>
                </a:solidFill>
                <a:latin typeface="Century Gothic" panose="020B0502020202020204" pitchFamily="34" charset="0"/>
              </a:rPr>
              <a:t>They agree with the noun they are describing.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B0502020202020204" pitchFamily="34" charset="0"/>
              </a:rPr>
              <a:t>What is being described below?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 name="Rounded Rectangle 46">
            <a:extLst>
              <a:ext uri="{FF2B5EF4-FFF2-40B4-BE49-F238E27FC236}">
                <a16:creationId xmlns:a16="http://schemas.microsoft.com/office/drawing/2014/main" id="{0F12B8C8-2E32-4DED-9AE7-4E6FF9ADDFC9}"/>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48" name="Table 6">
            <a:extLst>
              <a:ext uri="{FF2B5EF4-FFF2-40B4-BE49-F238E27FC236}">
                <a16:creationId xmlns:a16="http://schemas.microsoft.com/office/drawing/2014/main" id="{CB4782DB-A0B2-4592-99E6-475632434165}"/>
              </a:ext>
            </a:extLst>
          </p:cNvPr>
          <p:cNvGraphicFramePr>
            <a:graphicFrameLocks noGrp="1"/>
          </p:cNvGraphicFramePr>
          <p:nvPr>
            <p:extLst>
              <p:ext uri="{D42A27DB-BD31-4B8C-83A1-F6EECF244321}">
                <p14:modId xmlns:p14="http://schemas.microsoft.com/office/powerpoint/2010/main" val="3170634998"/>
              </p:ext>
            </p:extLst>
          </p:nvPr>
        </p:nvGraphicFramePr>
        <p:xfrm>
          <a:off x="324207" y="2465988"/>
          <a:ext cx="11406202" cy="3413760"/>
        </p:xfrm>
        <a:graphic>
          <a:graphicData uri="http://schemas.openxmlformats.org/drawingml/2006/table">
            <a:tbl>
              <a:tblPr firstRow="1" bandRow="1">
                <a:tableStyleId>{BDBED569-4797-4DF1-A0F4-6AAB3CD982D8}</a:tableStyleId>
              </a:tblPr>
              <a:tblGrid>
                <a:gridCol w="589369">
                  <a:extLst>
                    <a:ext uri="{9D8B030D-6E8A-4147-A177-3AD203B41FA5}">
                      <a16:colId xmlns:a16="http://schemas.microsoft.com/office/drawing/2014/main" val="2607353726"/>
                    </a:ext>
                  </a:extLst>
                </a:gridCol>
                <a:gridCol w="3495864">
                  <a:extLst>
                    <a:ext uri="{9D8B030D-6E8A-4147-A177-3AD203B41FA5}">
                      <a16:colId xmlns:a16="http://schemas.microsoft.com/office/drawing/2014/main" val="1600817978"/>
                    </a:ext>
                  </a:extLst>
                </a:gridCol>
                <a:gridCol w="2440323">
                  <a:extLst>
                    <a:ext uri="{9D8B030D-6E8A-4147-A177-3AD203B41FA5}">
                      <a16:colId xmlns:a16="http://schemas.microsoft.com/office/drawing/2014/main" val="4128092149"/>
                    </a:ext>
                  </a:extLst>
                </a:gridCol>
                <a:gridCol w="2440323">
                  <a:extLst>
                    <a:ext uri="{9D8B030D-6E8A-4147-A177-3AD203B41FA5}">
                      <a16:colId xmlns:a16="http://schemas.microsoft.com/office/drawing/2014/main" val="2609792770"/>
                    </a:ext>
                  </a:extLst>
                </a:gridCol>
                <a:gridCol w="2440323">
                  <a:extLst>
                    <a:ext uri="{9D8B030D-6E8A-4147-A177-3AD203B41FA5}">
                      <a16:colId xmlns:a16="http://schemas.microsoft.com/office/drawing/2014/main" val="1616836717"/>
                    </a:ext>
                  </a:extLst>
                </a:gridCol>
              </a:tblGrid>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b="0" dirty="0">
                          <a:solidFill>
                            <a:schemeClr val="accent1">
                              <a:lumMod val="50000"/>
                            </a:schemeClr>
                          </a:solidFill>
                        </a:rPr>
                        <a:t>1.</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200" b="0" dirty="0">
                          <a:solidFill>
                            <a:schemeClr val="accent1">
                              <a:lumMod val="50000"/>
                            </a:schemeClr>
                          </a:solidFill>
                        </a:rPr>
                        <a:t>___________ </a:t>
                      </a:r>
                      <a:r>
                        <a:rPr lang="en-GB" sz="2200" b="0" dirty="0" err="1">
                          <a:solidFill>
                            <a:schemeClr val="accent1">
                              <a:lumMod val="50000"/>
                            </a:schemeClr>
                          </a:solidFill>
                        </a:rPr>
                        <a:t>est</a:t>
                      </a:r>
                      <a:r>
                        <a:rPr lang="en-GB" sz="2200" b="0" dirty="0">
                          <a:solidFill>
                            <a:schemeClr val="accent1">
                              <a:lumMod val="50000"/>
                            </a:schemeClr>
                          </a:solidFill>
                        </a:rPr>
                        <a:t> vert.</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b="0" dirty="0">
                          <a:solidFill>
                            <a:schemeClr val="accent1">
                              <a:lumMod val="50000"/>
                            </a:schemeClr>
                          </a:solidFill>
                        </a:rPr>
                        <a:t>la </a:t>
                      </a:r>
                      <a:r>
                        <a:rPr lang="en-GB" sz="2200" b="0" dirty="0" err="1">
                          <a:solidFill>
                            <a:schemeClr val="accent1">
                              <a:lumMod val="50000"/>
                            </a:schemeClr>
                          </a:solidFill>
                        </a:rPr>
                        <a:t>chambre</a:t>
                      </a:r>
                      <a:endParaRPr lang="en-GB" sz="2200" b="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b="0" dirty="0">
                          <a:solidFill>
                            <a:schemeClr val="accent1">
                              <a:lumMod val="50000"/>
                            </a:schemeClr>
                          </a:solidFill>
                        </a:rPr>
                        <a:t>le portable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b="0" dirty="0">
                          <a:solidFill>
                            <a:schemeClr val="accent1">
                              <a:lumMod val="50000"/>
                            </a:schemeClr>
                          </a:solidFill>
                        </a:rPr>
                        <a:t>could be either</a:t>
                      </a:r>
                    </a:p>
                  </a:txBody>
                  <a:tcPr/>
                </a:tc>
                <a:extLst>
                  <a:ext uri="{0D108BD9-81ED-4DB2-BD59-A6C34878D82A}">
                    <a16:rowId xmlns:a16="http://schemas.microsoft.com/office/drawing/2014/main"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rPr>
                        <a:t>2.</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a:t>
                      </a:r>
                      <a:r>
                        <a:rPr lang="en-GB" sz="2200" dirty="0" err="1">
                          <a:solidFill>
                            <a:schemeClr val="accent1">
                              <a:lumMod val="50000"/>
                            </a:schemeClr>
                          </a:solidFill>
                        </a:rPr>
                        <a:t>bleue</a:t>
                      </a:r>
                      <a:r>
                        <a:rPr lang="en-GB" sz="2200" dirty="0">
                          <a:solidFill>
                            <a:schemeClr val="accent1">
                              <a:lumMod val="50000"/>
                            </a:schemeClr>
                          </a:solidFill>
                        </a:rPr>
                        <a:t>.</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le lit</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la voiture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1961458278"/>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3.</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jaune.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err="1">
                          <a:solidFill>
                            <a:schemeClr val="accent1">
                              <a:lumMod val="50000"/>
                            </a:schemeClr>
                          </a:solidFill>
                        </a:rPr>
                        <a:t>l’ordinateur</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la chose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218931396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rPr>
                        <a:t>4.</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rouge.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la voiture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le </a:t>
                      </a:r>
                      <a:r>
                        <a:rPr lang="en-GB" sz="2200" dirty="0" err="1">
                          <a:solidFill>
                            <a:schemeClr val="accent1">
                              <a:lumMod val="50000"/>
                            </a:schemeClr>
                          </a:solidFill>
                        </a:rPr>
                        <a:t>modèle</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234419719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rPr>
                        <a:t>5.</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bleu.</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le </a:t>
                      </a:r>
                      <a:r>
                        <a:rPr lang="en-GB" sz="2200" dirty="0" err="1">
                          <a:solidFill>
                            <a:schemeClr val="accent1">
                              <a:lumMod val="50000"/>
                            </a:schemeClr>
                          </a:solidFill>
                        </a:rPr>
                        <a:t>ciel</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la vague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197238962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rPr>
                        <a:t>6.</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a:t>
                      </a:r>
                      <a:r>
                        <a:rPr lang="en-GB" sz="2200" dirty="0" err="1">
                          <a:solidFill>
                            <a:schemeClr val="accent1">
                              <a:lumMod val="50000"/>
                            </a:schemeClr>
                          </a:solidFill>
                        </a:rPr>
                        <a:t>verte</a:t>
                      </a:r>
                      <a:r>
                        <a:rPr lang="en-GB" sz="2200" dirty="0">
                          <a:solidFill>
                            <a:schemeClr val="accent1">
                              <a:lumMod val="50000"/>
                            </a:schemeClr>
                          </a:solidFill>
                        </a:rPr>
                        <a:t>.</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le livre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la </a:t>
                      </a:r>
                      <a:r>
                        <a:rPr lang="en-GB" sz="2200" dirty="0" err="1">
                          <a:solidFill>
                            <a:schemeClr val="accent1">
                              <a:lumMod val="50000"/>
                            </a:schemeClr>
                          </a:solidFill>
                        </a:rPr>
                        <a:t>règle</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66493156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a:solidFill>
                            <a:schemeClr val="accent1">
                              <a:lumMod val="50000"/>
                            </a:schemeClr>
                          </a:solidFill>
                        </a:rPr>
                        <a:t>7.</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orange.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la voiture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err="1">
                          <a:solidFill>
                            <a:schemeClr val="accent1">
                              <a:lumMod val="50000"/>
                            </a:schemeClr>
                          </a:solidFill>
                        </a:rPr>
                        <a:t>l’animal</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2371851735"/>
                  </a:ext>
                </a:extLst>
              </a:tr>
              <a:tr h="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200" dirty="0">
                          <a:solidFill>
                            <a:schemeClr val="accent1">
                              <a:lumMod val="50000"/>
                            </a:schemeClr>
                          </a:solidFill>
                        </a:rPr>
                        <a:t>8.</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___________ </a:t>
                      </a:r>
                      <a:r>
                        <a:rPr lang="en-GB" sz="2200" dirty="0" err="1">
                          <a:solidFill>
                            <a:schemeClr val="accent1">
                              <a:lumMod val="50000"/>
                            </a:schemeClr>
                          </a:solidFill>
                        </a:rPr>
                        <a:t>est</a:t>
                      </a:r>
                      <a:r>
                        <a:rPr lang="en-GB" sz="2200" dirty="0">
                          <a:solidFill>
                            <a:schemeClr val="accent1">
                              <a:lumMod val="50000"/>
                            </a:schemeClr>
                          </a:solidFill>
                        </a:rPr>
                        <a:t> violet.</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le </a:t>
                      </a:r>
                      <a:r>
                        <a:rPr lang="en-GB" sz="2200" dirty="0" err="1">
                          <a:solidFill>
                            <a:schemeClr val="accent1">
                              <a:lumMod val="50000"/>
                            </a:schemeClr>
                          </a:solidFill>
                        </a:rPr>
                        <a:t>vélo</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la </a:t>
                      </a:r>
                      <a:r>
                        <a:rPr lang="en-GB" sz="2200" dirty="0" err="1">
                          <a:solidFill>
                            <a:schemeClr val="accent1">
                              <a:lumMod val="50000"/>
                            </a:schemeClr>
                          </a:solidFill>
                        </a:rPr>
                        <a:t>chambre</a:t>
                      </a:r>
                      <a:endParaRPr lang="en-GB" sz="2200" dirty="0">
                        <a:solidFill>
                          <a:schemeClr val="accent1">
                            <a:lumMod val="50000"/>
                          </a:schemeClr>
                        </a:solidFill>
                      </a:endParaRP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could be either</a:t>
                      </a:r>
                    </a:p>
                  </a:txBody>
                  <a:tcPr/>
                </a:tc>
                <a:extLst>
                  <a:ext uri="{0D108BD9-81ED-4DB2-BD59-A6C34878D82A}">
                    <a16:rowId xmlns:a16="http://schemas.microsoft.com/office/drawing/2014/main" val="1736239533"/>
                  </a:ext>
                </a:extLst>
              </a:tr>
            </a:tbl>
          </a:graphicData>
        </a:graphic>
      </p:graphicFrame>
      <p:sp>
        <p:nvSpPr>
          <p:cNvPr id="5" name="Rectangle: Rounded Corners 4">
            <a:extLst>
              <a:ext uri="{FF2B5EF4-FFF2-40B4-BE49-F238E27FC236}">
                <a16:creationId xmlns:a16="http://schemas.microsoft.com/office/drawing/2014/main" id="{06A80396-4D94-4EEC-910D-6C1C6DCDC1B7}"/>
              </a:ext>
            </a:extLst>
          </p:cNvPr>
          <p:cNvSpPr/>
          <p:nvPr/>
        </p:nvSpPr>
        <p:spPr>
          <a:xfrm>
            <a:off x="6878320" y="2479040"/>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Rectangle: Rounded Corners 64">
            <a:extLst>
              <a:ext uri="{FF2B5EF4-FFF2-40B4-BE49-F238E27FC236}">
                <a16:creationId xmlns:a16="http://schemas.microsoft.com/office/drawing/2014/main" id="{1511C77B-2C13-4F1B-B00C-D75576922819}"/>
              </a:ext>
            </a:extLst>
          </p:cNvPr>
          <p:cNvSpPr/>
          <p:nvPr/>
        </p:nvSpPr>
        <p:spPr>
          <a:xfrm>
            <a:off x="6878320" y="2898661"/>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D57D8153-A5F5-4AAA-9326-F30BA4FD053B}"/>
              </a:ext>
            </a:extLst>
          </p:cNvPr>
          <p:cNvSpPr/>
          <p:nvPr/>
        </p:nvSpPr>
        <p:spPr>
          <a:xfrm>
            <a:off x="9304364" y="3318282"/>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86A807A4-DC3F-4658-95FD-7CE94F7DB4C2}"/>
              </a:ext>
            </a:extLst>
          </p:cNvPr>
          <p:cNvSpPr/>
          <p:nvPr/>
        </p:nvSpPr>
        <p:spPr>
          <a:xfrm>
            <a:off x="9304364" y="3753247"/>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D2B3D10E-EB26-4FDD-84F1-5DCB19DF5704}"/>
              </a:ext>
            </a:extLst>
          </p:cNvPr>
          <p:cNvSpPr/>
          <p:nvPr/>
        </p:nvSpPr>
        <p:spPr>
          <a:xfrm>
            <a:off x="4429760" y="4192836"/>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64D7A913-0C5A-4ADA-9E23-D25CD2F384EA}"/>
              </a:ext>
            </a:extLst>
          </p:cNvPr>
          <p:cNvSpPr/>
          <p:nvPr/>
        </p:nvSpPr>
        <p:spPr>
          <a:xfrm>
            <a:off x="6878320" y="4612457"/>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1B4E1329-CC52-40B7-BAE8-E70A245C1D36}"/>
              </a:ext>
            </a:extLst>
          </p:cNvPr>
          <p:cNvSpPr/>
          <p:nvPr/>
        </p:nvSpPr>
        <p:spPr>
          <a:xfrm>
            <a:off x="9276080" y="5047422"/>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2F3311CA-B793-4D94-BFF6-14954E822F1C}"/>
              </a:ext>
            </a:extLst>
          </p:cNvPr>
          <p:cNvSpPr/>
          <p:nvPr/>
        </p:nvSpPr>
        <p:spPr>
          <a:xfrm>
            <a:off x="4429760" y="5460127"/>
            <a:ext cx="2397760" cy="419621"/>
          </a:xfrm>
          <a:prstGeom prst="roundRect">
            <a:avLst/>
          </a:prstGeom>
          <a:noFill/>
          <a:ln w="28575">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679E813F-566F-4C6F-B198-F0AED3A8D6E5}"/>
              </a:ext>
            </a:extLst>
          </p:cNvPr>
          <p:cNvSpPr>
            <a:spLocks noGrp="1"/>
          </p:cNvSpPr>
          <p:nvPr>
            <p:ph type="title"/>
          </p:nvPr>
        </p:nvSpPr>
        <p:spPr/>
        <p:txBody>
          <a:bodyPr/>
          <a:lstStyle/>
          <a:p>
            <a:r>
              <a:rPr lang="en-GB" dirty="0"/>
              <a:t>Les couleurs</a:t>
            </a:r>
          </a:p>
        </p:txBody>
      </p:sp>
    </p:spTree>
    <p:extLst>
      <p:ext uri="{BB962C8B-B14F-4D97-AF65-F5344CB8AC3E}">
        <p14:creationId xmlns:p14="http://schemas.microsoft.com/office/powerpoint/2010/main" val="242312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5"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9" y="212519"/>
            <a:ext cx="2589823" cy="583741"/>
          </a:xfrm>
        </p:spPr>
        <p:txBody>
          <a:bodyPr>
            <a:normAutofit/>
          </a:bodyPr>
          <a:lstStyle/>
          <a:p>
            <a:r>
              <a:rPr lang="en-GB" sz="2800" dirty="0" err="1"/>
              <a:t>Vocabulaire</a:t>
            </a:r>
            <a:endParaRPr lang="en-GB" sz="2800" dirty="0"/>
          </a:p>
        </p:txBody>
      </p:sp>
      <p:sp>
        <p:nvSpPr>
          <p:cNvPr id="7" name="TextBox 6"/>
          <p:cNvSpPr txBox="1"/>
          <p:nvPr/>
        </p:nvSpPr>
        <p:spPr>
          <a:xfrm>
            <a:off x="907993" y="114821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e</a:t>
            </a:r>
          </a:p>
        </p:txBody>
      </p:sp>
      <p:sp>
        <p:nvSpPr>
          <p:cNvPr id="34" name="TextBox 33"/>
          <p:cNvSpPr txBox="1"/>
          <p:nvPr/>
        </p:nvSpPr>
        <p:spPr>
          <a:xfrm>
            <a:off x="906408" y="1779525"/>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g</a:t>
            </a:r>
          </a:p>
        </p:txBody>
      </p:sp>
      <p:sp>
        <p:nvSpPr>
          <p:cNvPr id="35" name="TextBox 34"/>
          <p:cNvSpPr txBox="1"/>
          <p:nvPr/>
        </p:nvSpPr>
        <p:spPr>
          <a:xfrm>
            <a:off x="902110" y="2410838"/>
            <a:ext cx="38731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d</a:t>
            </a:r>
          </a:p>
        </p:txBody>
      </p:sp>
      <p:sp>
        <p:nvSpPr>
          <p:cNvPr id="36" name="TextBox 35"/>
          <p:cNvSpPr txBox="1"/>
          <p:nvPr/>
        </p:nvSpPr>
        <p:spPr>
          <a:xfrm>
            <a:off x="887939" y="3042151"/>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f</a:t>
            </a:r>
          </a:p>
        </p:txBody>
      </p:sp>
      <p:sp>
        <p:nvSpPr>
          <p:cNvPr id="37" name="TextBox 36"/>
          <p:cNvSpPr txBox="1"/>
          <p:nvPr/>
        </p:nvSpPr>
        <p:spPr>
          <a:xfrm>
            <a:off x="873461" y="3673464"/>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c</a:t>
            </a:r>
          </a:p>
        </p:txBody>
      </p:sp>
      <p:sp>
        <p:nvSpPr>
          <p:cNvPr id="38" name="TextBox 37"/>
          <p:cNvSpPr txBox="1"/>
          <p:nvPr/>
        </p:nvSpPr>
        <p:spPr>
          <a:xfrm>
            <a:off x="873461" y="4304777"/>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h</a:t>
            </a:r>
          </a:p>
        </p:txBody>
      </p:sp>
      <p:sp>
        <p:nvSpPr>
          <p:cNvPr id="39" name="TextBox 38"/>
          <p:cNvSpPr txBox="1"/>
          <p:nvPr/>
        </p:nvSpPr>
        <p:spPr>
          <a:xfrm>
            <a:off x="893161" y="4936090"/>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a</a:t>
            </a:r>
          </a:p>
        </p:txBody>
      </p:sp>
      <p:sp>
        <p:nvSpPr>
          <p:cNvPr id="40" name="TextBox 39"/>
          <p:cNvSpPr txBox="1"/>
          <p:nvPr/>
        </p:nvSpPr>
        <p:spPr>
          <a:xfrm>
            <a:off x="878557" y="5567403"/>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b</a:t>
            </a:r>
          </a:p>
        </p:txBody>
      </p:sp>
      <p:graphicFrame>
        <p:nvGraphicFramePr>
          <p:cNvPr id="6" name="Table 5" descr="table for exercise to match vocabularly and pictures"/>
          <p:cNvGraphicFramePr>
            <a:graphicFrameLocks noGrp="1"/>
          </p:cNvGraphicFramePr>
          <p:nvPr/>
        </p:nvGraphicFramePr>
        <p:xfrm>
          <a:off x="1436131" y="1214795"/>
          <a:ext cx="5021114" cy="5043506"/>
        </p:xfrm>
        <a:graphic>
          <a:graphicData uri="http://schemas.openxmlformats.org/drawingml/2006/table">
            <a:tbl>
              <a:tblPr firstRow="1" bandRow="1">
                <a:tableStyleId>{5940675A-B579-460E-94D1-54222C63F5DA}</a:tableStyleId>
              </a:tblPr>
              <a:tblGrid>
                <a:gridCol w="572283">
                  <a:extLst>
                    <a:ext uri="{9D8B030D-6E8A-4147-A177-3AD203B41FA5}">
                      <a16:colId xmlns:a16="http://schemas.microsoft.com/office/drawing/2014/main" val="20000"/>
                    </a:ext>
                  </a:extLst>
                </a:gridCol>
                <a:gridCol w="4448831">
                  <a:extLst>
                    <a:ext uri="{9D8B030D-6E8A-4147-A177-3AD203B41FA5}">
                      <a16:colId xmlns:a16="http://schemas.microsoft.com/office/drawing/2014/main" val="20001"/>
                    </a:ext>
                  </a:extLst>
                </a:gridCol>
              </a:tblGrid>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636789">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629531">
                <a:tc>
                  <a:txBody>
                    <a:bodyPr/>
                    <a:lstStyle/>
                    <a:p>
                      <a:pPr algn="ctr"/>
                      <a:endParaRPr lang="en-GB" sz="24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p:cNvSpPr txBox="1"/>
          <p:nvPr/>
        </p:nvSpPr>
        <p:spPr>
          <a:xfrm>
            <a:off x="1381153" y="1280919"/>
            <a:ext cx="578912"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a</a:t>
            </a:r>
          </a:p>
        </p:txBody>
      </p:sp>
      <p:sp>
        <p:nvSpPr>
          <p:cNvPr id="4" name="TextBox 3"/>
          <p:cNvSpPr txBox="1"/>
          <p:nvPr/>
        </p:nvSpPr>
        <p:spPr>
          <a:xfrm>
            <a:off x="2005427" y="1199018"/>
            <a:ext cx="1744005" cy="459678"/>
          </a:xfrm>
          <a:prstGeom prst="rect">
            <a:avLst/>
          </a:prstGeom>
          <a:noFill/>
        </p:spPr>
        <p:txBody>
          <a:bodyPr wrap="square" rtlCol="0">
            <a:spAutoFit/>
          </a:bodyPr>
          <a:lstStyle/>
          <a:p>
            <a:pPr lvl="0"/>
            <a:r>
              <a:rPr lang="en-GB" sz="2400" dirty="0" err="1">
                <a:solidFill>
                  <a:srgbClr val="4472C4">
                    <a:lumMod val="50000"/>
                  </a:srgbClr>
                </a:solidFill>
                <a:latin typeface="Century Gothic" panose="020B0502020202020204" pitchFamily="34" charset="0"/>
              </a:rPr>
              <a:t>papillon</a:t>
            </a:r>
            <a:endParaRPr lang="en-GB" sz="2400" dirty="0">
              <a:solidFill>
                <a:srgbClr val="4472C4">
                  <a:lumMod val="50000"/>
                </a:srgbClr>
              </a:solidFill>
              <a:latin typeface="Century Gothic" panose="020B0502020202020204" pitchFamily="34" charset="0"/>
            </a:endParaRPr>
          </a:p>
        </p:txBody>
      </p:sp>
      <p:pic>
        <p:nvPicPr>
          <p:cNvPr id="1028" name="Picture 4" descr="butterf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6223" y="1241317"/>
            <a:ext cx="871432" cy="5545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388333" y="1914996"/>
            <a:ext cx="578912"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b</a:t>
            </a:r>
          </a:p>
        </p:txBody>
      </p:sp>
      <p:sp>
        <p:nvSpPr>
          <p:cNvPr id="8" name="TextBox 7"/>
          <p:cNvSpPr txBox="1"/>
          <p:nvPr/>
        </p:nvSpPr>
        <p:spPr>
          <a:xfrm>
            <a:off x="2016950" y="1861152"/>
            <a:ext cx="1623206" cy="459678"/>
          </a:xfrm>
          <a:prstGeom prst="rect">
            <a:avLst/>
          </a:prstGeom>
          <a:noFill/>
        </p:spPr>
        <p:txBody>
          <a:bodyPr wrap="square" rtlCol="0">
            <a:spAutoFit/>
          </a:bodyPr>
          <a:lstStyle/>
          <a:p>
            <a:pPr lvl="0"/>
            <a:r>
              <a:rPr lang="en-GB" sz="2400" dirty="0">
                <a:solidFill>
                  <a:srgbClr val="4472C4">
                    <a:lumMod val="50000"/>
                  </a:srgbClr>
                </a:solidFill>
                <a:latin typeface="Century Gothic" panose="020B0502020202020204" pitchFamily="34" charset="0"/>
              </a:rPr>
              <a:t>vague</a:t>
            </a:r>
          </a:p>
        </p:txBody>
      </p:sp>
      <p:pic>
        <p:nvPicPr>
          <p:cNvPr id="1032" name="Picture 8" descr="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5479" b="21805"/>
          <a:stretch/>
        </p:blipFill>
        <p:spPr bwMode="auto">
          <a:xfrm>
            <a:off x="3473221" y="1870451"/>
            <a:ext cx="1139441" cy="6937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88333" y="2502996"/>
            <a:ext cx="578912"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c</a:t>
            </a:r>
          </a:p>
        </p:txBody>
      </p:sp>
      <p:sp>
        <p:nvSpPr>
          <p:cNvPr id="9" name="TextBox 8"/>
          <p:cNvSpPr txBox="1"/>
          <p:nvPr/>
        </p:nvSpPr>
        <p:spPr>
          <a:xfrm>
            <a:off x="2027702" y="2451405"/>
            <a:ext cx="3396315" cy="459678"/>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arc aux sept couleurs</a:t>
            </a:r>
            <a:endParaRPr lang="en-GB" dirty="0"/>
          </a:p>
        </p:txBody>
      </p:sp>
      <p:pic>
        <p:nvPicPr>
          <p:cNvPr id="1030" name="Picture 6" descr="rainb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496" y="2547311"/>
            <a:ext cx="694663" cy="45847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388333" y="3184139"/>
            <a:ext cx="578912"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d</a:t>
            </a:r>
          </a:p>
        </p:txBody>
      </p:sp>
      <p:sp>
        <p:nvSpPr>
          <p:cNvPr id="10" name="TextBox 9"/>
          <p:cNvSpPr txBox="1"/>
          <p:nvPr/>
        </p:nvSpPr>
        <p:spPr>
          <a:xfrm>
            <a:off x="2055550" y="3132747"/>
            <a:ext cx="3087592" cy="459678"/>
          </a:xfrm>
          <a:prstGeom prst="rect">
            <a:avLst/>
          </a:prstGeom>
          <a:noFill/>
        </p:spPr>
        <p:txBody>
          <a:bodyPr wrap="square" rtlCol="0">
            <a:spAutoFit/>
          </a:bodyPr>
          <a:lstStyle/>
          <a:p>
            <a:pPr lvl="0"/>
            <a:r>
              <a:rPr lang="en-GB" sz="2400" dirty="0">
                <a:solidFill>
                  <a:srgbClr val="4472C4">
                    <a:lumMod val="50000"/>
                  </a:srgbClr>
                </a:solidFill>
                <a:latin typeface="Century Gothic" panose="020B0502020202020204" pitchFamily="34" charset="0"/>
              </a:rPr>
              <a:t>fruit</a:t>
            </a:r>
          </a:p>
        </p:txBody>
      </p:sp>
      <p:pic>
        <p:nvPicPr>
          <p:cNvPr id="48" name="Picture 18" descr="watermel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6339" y="3172778"/>
            <a:ext cx="711728" cy="42940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06058" y="3802305"/>
            <a:ext cx="563653"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e</a:t>
            </a:r>
          </a:p>
        </p:txBody>
      </p:sp>
      <p:sp>
        <p:nvSpPr>
          <p:cNvPr id="11" name="TextBox 10"/>
          <p:cNvSpPr txBox="1"/>
          <p:nvPr/>
        </p:nvSpPr>
        <p:spPr>
          <a:xfrm>
            <a:off x="2055549" y="3736548"/>
            <a:ext cx="2753122" cy="459678"/>
          </a:xfrm>
          <a:prstGeom prst="rect">
            <a:avLst/>
          </a:prstGeom>
          <a:noFill/>
        </p:spPr>
        <p:txBody>
          <a:bodyPr wrap="square" rtlCol="0">
            <a:spAutoFit/>
          </a:bodyPr>
          <a:lstStyle/>
          <a:p>
            <a:pPr lvl="0"/>
            <a:r>
              <a:rPr lang="en-GB" sz="2400" dirty="0">
                <a:solidFill>
                  <a:srgbClr val="4472C4">
                    <a:lumMod val="50000"/>
                  </a:srgbClr>
                </a:solidFill>
                <a:latin typeface="Century Gothic" panose="020B0502020202020204" pitchFamily="34" charset="0"/>
              </a:rPr>
              <a:t>sorbet</a:t>
            </a:r>
          </a:p>
        </p:txBody>
      </p:sp>
      <p:pic>
        <p:nvPicPr>
          <p:cNvPr id="49" name="Picture 10" descr="sorb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3037" y="3766421"/>
            <a:ext cx="405030" cy="54551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421317" y="4473302"/>
            <a:ext cx="563653"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f</a:t>
            </a:r>
          </a:p>
        </p:txBody>
      </p:sp>
      <p:sp>
        <p:nvSpPr>
          <p:cNvPr id="12" name="TextBox 11"/>
          <p:cNvSpPr txBox="1"/>
          <p:nvPr/>
        </p:nvSpPr>
        <p:spPr>
          <a:xfrm>
            <a:off x="2021323" y="4369216"/>
            <a:ext cx="3164754" cy="459678"/>
          </a:xfrm>
          <a:prstGeom prst="rect">
            <a:avLst/>
          </a:prstGeom>
          <a:noFill/>
        </p:spPr>
        <p:txBody>
          <a:bodyPr wrap="square" rtlCol="0">
            <a:spAutoFit/>
          </a:bodyPr>
          <a:lstStyle/>
          <a:p>
            <a:pPr lvl="0"/>
            <a:r>
              <a:rPr lang="en-GB" sz="2400" dirty="0" err="1">
                <a:solidFill>
                  <a:srgbClr val="4472C4">
                    <a:lumMod val="50000"/>
                  </a:srgbClr>
                </a:solidFill>
                <a:latin typeface="Century Gothic" panose="020B0502020202020204" pitchFamily="34" charset="0"/>
              </a:rPr>
              <a:t>girafe</a:t>
            </a:r>
            <a:r>
              <a:rPr lang="en-GB" sz="2400" dirty="0">
                <a:solidFill>
                  <a:srgbClr val="4472C4">
                    <a:lumMod val="50000"/>
                  </a:srgbClr>
                </a:solidFill>
                <a:latin typeface="Century Gothic" panose="020B0502020202020204" pitchFamily="34" charset="0"/>
              </a:rPr>
              <a:t> chic</a:t>
            </a:r>
          </a:p>
        </p:txBody>
      </p:sp>
      <p:grpSp>
        <p:nvGrpSpPr>
          <p:cNvPr id="50" name="Group 49" descr="chic giraffe"/>
          <p:cNvGrpSpPr/>
          <p:nvPr/>
        </p:nvGrpSpPr>
        <p:grpSpPr>
          <a:xfrm>
            <a:off x="5210666" y="3830043"/>
            <a:ext cx="935179" cy="1161846"/>
            <a:chOff x="3303683" y="823312"/>
            <a:chExt cx="1823161" cy="2658540"/>
          </a:xfrm>
        </p:grpSpPr>
        <p:pic>
          <p:nvPicPr>
            <p:cNvPr id="51" name="Picture 12" descr="giraff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014" y="823312"/>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glasses for the giraff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96486">
              <a:off x="3303683" y="949799"/>
              <a:ext cx="652106" cy="3738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1406058" y="5032388"/>
            <a:ext cx="578912" cy="459678"/>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g</a:t>
            </a:r>
          </a:p>
        </p:txBody>
      </p:sp>
      <p:sp>
        <p:nvSpPr>
          <p:cNvPr id="13" name="TextBox 12"/>
          <p:cNvSpPr txBox="1"/>
          <p:nvPr/>
        </p:nvSpPr>
        <p:spPr>
          <a:xfrm>
            <a:off x="2017370" y="5024623"/>
            <a:ext cx="1694960" cy="459678"/>
          </a:xfrm>
          <a:prstGeom prst="rect">
            <a:avLst/>
          </a:prstGeom>
          <a:noFill/>
        </p:spPr>
        <p:txBody>
          <a:bodyPr wrap="square" rtlCol="0">
            <a:spAutoFit/>
          </a:bodyPr>
          <a:lstStyle/>
          <a:p>
            <a:pPr lvl="0"/>
            <a:r>
              <a:rPr lang="en-GB" sz="2400" dirty="0" err="1">
                <a:solidFill>
                  <a:srgbClr val="4472C4">
                    <a:lumMod val="50000"/>
                  </a:srgbClr>
                </a:solidFill>
                <a:latin typeface="Century Gothic" panose="020B0502020202020204" pitchFamily="34" charset="0"/>
              </a:rPr>
              <a:t>volcan</a:t>
            </a:r>
            <a:endParaRPr lang="en-GB" sz="2400" dirty="0">
              <a:solidFill>
                <a:srgbClr val="4472C4">
                  <a:lumMod val="50000"/>
                </a:srgbClr>
              </a:solidFill>
              <a:latin typeface="Century Gothic" panose="020B0502020202020204" pitchFamily="34" charset="0"/>
            </a:endParaRPr>
          </a:p>
        </p:txBody>
      </p:sp>
      <p:pic>
        <p:nvPicPr>
          <p:cNvPr id="53" name="Picture 2" descr="volca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5437" y="5006260"/>
            <a:ext cx="627805" cy="5119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473541" y="5721301"/>
            <a:ext cx="459204" cy="467580"/>
          </a:xfrm>
          <a:prstGeom prst="rect">
            <a:avLst/>
          </a:prstGeom>
          <a:noFill/>
        </p:spPr>
        <p:txBody>
          <a:bodyPr wrap="square" rtlCol="0">
            <a:spAutoFit/>
          </a:bodyPr>
          <a:lstStyle/>
          <a:p>
            <a:pPr lvl="0" algn="ctr"/>
            <a:r>
              <a:rPr lang="en-GB" sz="2400" b="1" dirty="0">
                <a:solidFill>
                  <a:srgbClr val="4472C4">
                    <a:lumMod val="50000"/>
                  </a:srgbClr>
                </a:solidFill>
                <a:latin typeface="Century Gothic" panose="020B0502020202020204" pitchFamily="34" charset="0"/>
              </a:rPr>
              <a:t>h</a:t>
            </a:r>
          </a:p>
        </p:txBody>
      </p:sp>
      <p:sp>
        <p:nvSpPr>
          <p:cNvPr id="14" name="TextBox 13"/>
          <p:cNvSpPr txBox="1"/>
          <p:nvPr/>
        </p:nvSpPr>
        <p:spPr>
          <a:xfrm>
            <a:off x="2054434" y="5678266"/>
            <a:ext cx="1145007" cy="735485"/>
          </a:xfrm>
          <a:prstGeom prst="rect">
            <a:avLst/>
          </a:prstGeom>
          <a:noFill/>
        </p:spPr>
        <p:txBody>
          <a:bodyPr wrap="square" rtlCol="0">
            <a:spAutoFit/>
          </a:bodyPr>
          <a:lstStyle/>
          <a:p>
            <a:pPr lvl="0"/>
            <a:r>
              <a:rPr lang="en-GB" sz="2400" dirty="0">
                <a:solidFill>
                  <a:srgbClr val="4472C4">
                    <a:lumMod val="50000"/>
                  </a:srgbClr>
                </a:solidFill>
                <a:latin typeface="Century Gothic" panose="020B0502020202020204" pitchFamily="34" charset="0"/>
              </a:rPr>
              <a:t>sable</a:t>
            </a:r>
          </a:p>
          <a:p>
            <a:endParaRPr lang="en-GB" dirty="0"/>
          </a:p>
        </p:txBody>
      </p:sp>
      <p:pic>
        <p:nvPicPr>
          <p:cNvPr id="3076" name="Picture 4" descr="sandcast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2110" y="5622909"/>
            <a:ext cx="913078" cy="615868"/>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46">
            <a:extLst>
              <a:ext uri="{FF2B5EF4-FFF2-40B4-BE49-F238E27FC236}">
                <a16:creationId xmlns:a16="http://schemas.microsoft.com/office/drawing/2014/main" id="{8F859989-DB06-4C35-8F6D-A746E286940A}"/>
              </a:ext>
            </a:extLst>
          </p:cNvPr>
          <p:cNvSpPr/>
          <p:nvPr/>
        </p:nvSpPr>
        <p:spPr>
          <a:xfrm>
            <a:off x="10709563" y="249869"/>
            <a:ext cx="1200357" cy="454836"/>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Action Button: Custom 16">
            <a:hlinkClick r:id="" action="ppaction://noaction" highlightClick="1">
              <a:snd r:embed="rId12" name="sorbet.wav"/>
            </a:hlinkClick>
            <a:extLst>
              <a:ext uri="{FF2B5EF4-FFF2-40B4-BE49-F238E27FC236}">
                <a16:creationId xmlns:a16="http://schemas.microsoft.com/office/drawing/2014/main" id="{00B3E4C1-DFF4-46C3-8013-784275E7AA6B}"/>
              </a:ext>
            </a:extLst>
          </p:cNvPr>
          <p:cNvSpPr/>
          <p:nvPr/>
        </p:nvSpPr>
        <p:spPr>
          <a:xfrm>
            <a:off x="291397" y="1284199"/>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16">
            <a:hlinkClick r:id="" action="ppaction://noaction" highlightClick="1">
              <a:snd r:embed="rId13" name="volcan.wav"/>
            </a:hlinkClick>
            <a:extLst>
              <a:ext uri="{FF2B5EF4-FFF2-40B4-BE49-F238E27FC236}">
                <a16:creationId xmlns:a16="http://schemas.microsoft.com/office/drawing/2014/main" id="{5B92A95F-523A-4E36-B65E-94DAE9FBB368}"/>
              </a:ext>
            </a:extLst>
          </p:cNvPr>
          <p:cNvSpPr/>
          <p:nvPr/>
        </p:nvSpPr>
        <p:spPr>
          <a:xfrm>
            <a:off x="291397" y="1908223"/>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16">
            <a:hlinkClick r:id="" action="ppaction://noaction" highlightClick="1">
              <a:snd r:embed="rId14" name="fruit.wav"/>
            </a:hlinkClick>
            <a:extLst>
              <a:ext uri="{FF2B5EF4-FFF2-40B4-BE49-F238E27FC236}">
                <a16:creationId xmlns:a16="http://schemas.microsoft.com/office/drawing/2014/main" id="{D4B491BE-DEE1-4BAB-B62E-08BEC8F84C2F}"/>
              </a:ext>
            </a:extLst>
          </p:cNvPr>
          <p:cNvSpPr/>
          <p:nvPr/>
        </p:nvSpPr>
        <p:spPr>
          <a:xfrm>
            <a:off x="291397" y="2532247"/>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16">
            <a:hlinkClick r:id="" action="ppaction://noaction" highlightClick="1">
              <a:snd r:embed="rId15" name="giraffe chic.wav"/>
            </a:hlinkClick>
            <a:extLst>
              <a:ext uri="{FF2B5EF4-FFF2-40B4-BE49-F238E27FC236}">
                <a16:creationId xmlns:a16="http://schemas.microsoft.com/office/drawing/2014/main" id="{7C5D1C98-B338-48C7-A0D6-9CC93C596CA9}"/>
              </a:ext>
            </a:extLst>
          </p:cNvPr>
          <p:cNvSpPr/>
          <p:nvPr/>
        </p:nvSpPr>
        <p:spPr>
          <a:xfrm>
            <a:off x="291398" y="3156271"/>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Action Button: Custom 16">
            <a:hlinkClick r:id="" action="ppaction://noaction" highlightClick="1">
              <a:snd r:embed="rId16" name="arc aux 7 couleurs.wav"/>
            </a:hlinkClick>
            <a:extLst>
              <a:ext uri="{FF2B5EF4-FFF2-40B4-BE49-F238E27FC236}">
                <a16:creationId xmlns:a16="http://schemas.microsoft.com/office/drawing/2014/main" id="{735F5EA0-D015-4C01-9444-94092DE5E112}"/>
              </a:ext>
            </a:extLst>
          </p:cNvPr>
          <p:cNvSpPr/>
          <p:nvPr/>
        </p:nvSpPr>
        <p:spPr>
          <a:xfrm>
            <a:off x="291399" y="3780295"/>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0" name="Action Button: Custom 16">
            <a:hlinkClick r:id="" action="ppaction://noaction" highlightClick="1">
              <a:snd r:embed="rId17" name="sable.wav"/>
            </a:hlinkClick>
            <a:extLst>
              <a:ext uri="{FF2B5EF4-FFF2-40B4-BE49-F238E27FC236}">
                <a16:creationId xmlns:a16="http://schemas.microsoft.com/office/drawing/2014/main" id="{C85FFF45-DBEA-4B31-808F-B9B100F63A1A}"/>
              </a:ext>
            </a:extLst>
          </p:cNvPr>
          <p:cNvSpPr/>
          <p:nvPr/>
        </p:nvSpPr>
        <p:spPr>
          <a:xfrm>
            <a:off x="291399" y="4404319"/>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1" name="Action Button: Custom 16">
            <a:hlinkClick r:id="" action="ppaction://noaction" highlightClick="1">
              <a:snd r:embed="rId18" name="papillon.wav"/>
            </a:hlinkClick>
            <a:extLst>
              <a:ext uri="{FF2B5EF4-FFF2-40B4-BE49-F238E27FC236}">
                <a16:creationId xmlns:a16="http://schemas.microsoft.com/office/drawing/2014/main" id="{C30A216B-AEBB-4E5C-9D72-F3186157431E}"/>
              </a:ext>
            </a:extLst>
          </p:cNvPr>
          <p:cNvSpPr/>
          <p:nvPr/>
        </p:nvSpPr>
        <p:spPr>
          <a:xfrm>
            <a:off x="282202" y="5028343"/>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2" name="Action Button: Custom 16">
            <a:hlinkClick r:id="" action="ppaction://noaction" highlightClick="1">
              <a:snd r:embed="rId19" name="vague.wav"/>
            </a:hlinkClick>
            <a:extLst>
              <a:ext uri="{FF2B5EF4-FFF2-40B4-BE49-F238E27FC236}">
                <a16:creationId xmlns:a16="http://schemas.microsoft.com/office/drawing/2014/main" id="{B283615F-33BB-4FCE-934D-0B85B4100205}"/>
              </a:ext>
            </a:extLst>
          </p:cNvPr>
          <p:cNvSpPr/>
          <p:nvPr/>
        </p:nvSpPr>
        <p:spPr>
          <a:xfrm>
            <a:off x="282202" y="5652366"/>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7" name="TextBox 56">
            <a:extLst>
              <a:ext uri="{FF2B5EF4-FFF2-40B4-BE49-F238E27FC236}">
                <a16:creationId xmlns:a16="http://schemas.microsoft.com/office/drawing/2014/main" id="{41A5C017-2829-41D4-A105-BB32A79C5F28}"/>
              </a:ext>
            </a:extLst>
          </p:cNvPr>
          <p:cNvSpPr txBox="1"/>
          <p:nvPr/>
        </p:nvSpPr>
        <p:spPr>
          <a:xfrm>
            <a:off x="2573504" y="119930"/>
            <a:ext cx="5656096" cy="584775"/>
          </a:xfrm>
          <a:prstGeom prst="rect">
            <a:avLst/>
          </a:prstGeom>
          <a:noFill/>
        </p:spPr>
        <p:txBody>
          <a:bodyPr wrap="square">
            <a:spAutoFit/>
          </a:bodyPr>
          <a:lstStyle/>
          <a:p>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Le mot,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quoi ?</a:t>
            </a:r>
            <a:endParaRPr lang="en-GB" sz="1400" dirty="0">
              <a:solidFill>
                <a:srgbClr val="002060"/>
              </a:solidFill>
            </a:endParaRPr>
          </a:p>
        </p:txBody>
      </p:sp>
    </p:spTree>
    <p:extLst>
      <p:ext uri="{BB962C8B-B14F-4D97-AF65-F5344CB8AC3E}">
        <p14:creationId xmlns:p14="http://schemas.microsoft.com/office/powerpoint/2010/main" val="21226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5" grpId="0"/>
      <p:bldP spid="36" grpId="0"/>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40182" cy="647577"/>
          </a:xfrm>
        </p:spPr>
        <p:txBody>
          <a:bodyPr>
            <a:normAutofit/>
          </a:bodyPr>
          <a:lstStyle/>
          <a:p>
            <a:r>
              <a:rPr lang="en-GB" sz="2800" dirty="0" err="1"/>
              <a:t>Vocabulaire</a:t>
            </a:r>
            <a:endParaRPr lang="en-GB" sz="2800" dirty="0"/>
          </a:p>
        </p:txBody>
      </p:sp>
      <p:grpSp>
        <p:nvGrpSpPr>
          <p:cNvPr id="5" name="Group 4"/>
          <p:cNvGrpSpPr/>
          <p:nvPr/>
        </p:nvGrpSpPr>
        <p:grpSpPr>
          <a:xfrm>
            <a:off x="1678914" y="2114969"/>
            <a:ext cx="1935147" cy="1577989"/>
            <a:chOff x="508499" y="2129653"/>
            <a:chExt cx="1935147" cy="1577989"/>
          </a:xfrm>
        </p:grpSpPr>
        <p:pic>
          <p:nvPicPr>
            <p:cNvPr id="1026" name="Picture 2"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99" y="2129653"/>
              <a:ext cx="1935147" cy="1577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7205" y="256938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grpSp>
      <p:sp>
        <p:nvSpPr>
          <p:cNvPr id="12" name="TextBox 11"/>
          <p:cNvSpPr txBox="1"/>
          <p:nvPr/>
        </p:nvSpPr>
        <p:spPr>
          <a:xfrm>
            <a:off x="3861970" y="230105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13" name="TextBox 12"/>
          <p:cNvSpPr txBox="1"/>
          <p:nvPr/>
        </p:nvSpPr>
        <p:spPr>
          <a:xfrm>
            <a:off x="8334867" y="212688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1028" name="Picture 4" descr="buter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279" y="4630659"/>
            <a:ext cx="1689162" cy="1074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040317" y="309260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030" name="Picture 6" descr="rainb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95" y="4976116"/>
            <a:ext cx="1897966" cy="12526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06789" y="550955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1034" name="Picture 10" descr="sorb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961" y="2534229"/>
            <a:ext cx="950721" cy="12804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84776" y="5668176"/>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1032" name="Picture 8" descr="wave"/>
          <p:cNvPicPr>
            <a:picLocks noChangeAspect="1" noChangeArrowheads="1"/>
          </p:cNvPicPr>
          <p:nvPr/>
        </p:nvPicPr>
        <p:blipFill rotWithShape="1">
          <a:blip r:embed="rId7">
            <a:extLst>
              <a:ext uri="{28A0092B-C50C-407E-A947-70E740481C1C}">
                <a14:useLocalDpi xmlns:a14="http://schemas.microsoft.com/office/drawing/2010/main" val="0"/>
              </a:ext>
            </a:extLst>
          </a:blip>
          <a:srcRect t="25479" b="21805"/>
          <a:stretch/>
        </p:blipFill>
        <p:spPr bwMode="auto">
          <a:xfrm>
            <a:off x="6035325" y="2372793"/>
            <a:ext cx="2136710" cy="13009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912460" y="5727480"/>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3076" name="Picture 4" descr="sandcast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9816" y="3901948"/>
            <a:ext cx="2467983" cy="16646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294873" y="472106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pic>
        <p:nvPicPr>
          <p:cNvPr id="4" name="Picture 2" descr="banan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2801" y="5218245"/>
            <a:ext cx="1140836" cy="9925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ermel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9833" y="4903399"/>
            <a:ext cx="1329581" cy="8021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chic giraffe"/>
          <p:cNvGrpSpPr/>
          <p:nvPr/>
        </p:nvGrpSpPr>
        <p:grpSpPr>
          <a:xfrm>
            <a:off x="4351290" y="1936823"/>
            <a:ext cx="1514369" cy="2311554"/>
            <a:chOff x="3309424" y="823312"/>
            <a:chExt cx="1817420" cy="2658540"/>
          </a:xfrm>
        </p:grpSpPr>
        <p:pic>
          <p:nvPicPr>
            <p:cNvPr id="1036" name="Picture 12" descr="giraff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3015" y="823312"/>
              <a:ext cx="1733829"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lasses for the giraff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96486">
              <a:off x="3309424" y="880431"/>
              <a:ext cx="652106" cy="37387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ounded Rectangle 46">
            <a:extLst>
              <a:ext uri="{FF2B5EF4-FFF2-40B4-BE49-F238E27FC236}">
                <a16:creationId xmlns:a16="http://schemas.microsoft.com/office/drawing/2014/main" id="{8F859989-DB06-4C35-8F6D-A746E286940A}"/>
              </a:ext>
            </a:extLst>
          </p:cNvPr>
          <p:cNvSpPr/>
          <p:nvPr/>
        </p:nvSpPr>
        <p:spPr>
          <a:xfrm>
            <a:off x="10580339" y="249869"/>
            <a:ext cx="1329581" cy="397358"/>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Action Button: Custom 16">
            <a:hlinkClick r:id="" action="ppaction://noaction" highlightClick="1">
              <a:snd r:embed="rId13" name="sorbet.wav"/>
            </a:hlinkClick>
            <a:extLst>
              <a:ext uri="{FF2B5EF4-FFF2-40B4-BE49-F238E27FC236}">
                <a16:creationId xmlns:a16="http://schemas.microsoft.com/office/drawing/2014/main" id="{00B3E4C1-DFF4-46C3-8013-784275E7AA6B}"/>
              </a:ext>
            </a:extLst>
          </p:cNvPr>
          <p:cNvSpPr/>
          <p:nvPr/>
        </p:nvSpPr>
        <p:spPr>
          <a:xfrm>
            <a:off x="214045" y="1173628"/>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14" name="volcan.wav"/>
            </a:hlinkClick>
            <a:extLst>
              <a:ext uri="{FF2B5EF4-FFF2-40B4-BE49-F238E27FC236}">
                <a16:creationId xmlns:a16="http://schemas.microsoft.com/office/drawing/2014/main" id="{5B92A95F-523A-4E36-B65E-94DAE9FBB368}"/>
              </a:ext>
            </a:extLst>
          </p:cNvPr>
          <p:cNvSpPr/>
          <p:nvPr/>
        </p:nvSpPr>
        <p:spPr>
          <a:xfrm>
            <a:off x="227424" y="1779319"/>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15" name="fruit.wav"/>
            </a:hlinkClick>
            <a:extLst>
              <a:ext uri="{FF2B5EF4-FFF2-40B4-BE49-F238E27FC236}">
                <a16:creationId xmlns:a16="http://schemas.microsoft.com/office/drawing/2014/main" id="{D4B491BE-DEE1-4BAB-B62E-08BEC8F84C2F}"/>
              </a:ext>
            </a:extLst>
          </p:cNvPr>
          <p:cNvSpPr/>
          <p:nvPr/>
        </p:nvSpPr>
        <p:spPr>
          <a:xfrm>
            <a:off x="227426" y="2385010"/>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16" name="giraffe chic.wav"/>
            </a:hlinkClick>
            <a:extLst>
              <a:ext uri="{FF2B5EF4-FFF2-40B4-BE49-F238E27FC236}">
                <a16:creationId xmlns:a16="http://schemas.microsoft.com/office/drawing/2014/main" id="{7C5D1C98-B338-48C7-A0D6-9CC93C596CA9}"/>
              </a:ext>
            </a:extLst>
          </p:cNvPr>
          <p:cNvSpPr/>
          <p:nvPr/>
        </p:nvSpPr>
        <p:spPr>
          <a:xfrm>
            <a:off x="227425" y="2990701"/>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17" name="arc aux 7 couleurs.wav"/>
            </a:hlinkClick>
            <a:extLst>
              <a:ext uri="{FF2B5EF4-FFF2-40B4-BE49-F238E27FC236}">
                <a16:creationId xmlns:a16="http://schemas.microsoft.com/office/drawing/2014/main" id="{735F5EA0-D015-4C01-9444-94092DE5E112}"/>
              </a:ext>
            </a:extLst>
          </p:cNvPr>
          <p:cNvSpPr/>
          <p:nvPr/>
        </p:nvSpPr>
        <p:spPr>
          <a:xfrm>
            <a:off x="214046" y="3596392"/>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18" name="sable.wav"/>
            </a:hlinkClick>
            <a:extLst>
              <a:ext uri="{FF2B5EF4-FFF2-40B4-BE49-F238E27FC236}">
                <a16:creationId xmlns:a16="http://schemas.microsoft.com/office/drawing/2014/main" id="{C85FFF45-DBEA-4B31-808F-B9B100F63A1A}"/>
              </a:ext>
            </a:extLst>
          </p:cNvPr>
          <p:cNvSpPr/>
          <p:nvPr/>
        </p:nvSpPr>
        <p:spPr>
          <a:xfrm>
            <a:off x="211906" y="4202083"/>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Action Button: Custom 16">
            <a:hlinkClick r:id="" action="ppaction://noaction" highlightClick="1">
              <a:snd r:embed="rId19" name="papillon.wav"/>
            </a:hlinkClick>
            <a:extLst>
              <a:ext uri="{FF2B5EF4-FFF2-40B4-BE49-F238E27FC236}">
                <a16:creationId xmlns:a16="http://schemas.microsoft.com/office/drawing/2014/main" id="{C30A216B-AEBB-4E5C-9D72-F3186157431E}"/>
              </a:ext>
            </a:extLst>
          </p:cNvPr>
          <p:cNvSpPr/>
          <p:nvPr/>
        </p:nvSpPr>
        <p:spPr>
          <a:xfrm>
            <a:off x="211906" y="4807774"/>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20" name="vague.wav"/>
            </a:hlinkClick>
            <a:extLst>
              <a:ext uri="{FF2B5EF4-FFF2-40B4-BE49-F238E27FC236}">
                <a16:creationId xmlns:a16="http://schemas.microsoft.com/office/drawing/2014/main" id="{B283615F-33BB-4FCE-934D-0B85B4100205}"/>
              </a:ext>
            </a:extLst>
          </p:cNvPr>
          <p:cNvSpPr/>
          <p:nvPr/>
        </p:nvSpPr>
        <p:spPr>
          <a:xfrm>
            <a:off x="217062" y="5413462"/>
            <a:ext cx="454441" cy="473624"/>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3" name="TextBox 42"/>
          <p:cNvSpPr txBox="1"/>
          <p:nvPr/>
        </p:nvSpPr>
        <p:spPr>
          <a:xfrm>
            <a:off x="858260" y="109145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D</a:t>
            </a:r>
          </a:p>
        </p:txBody>
      </p:sp>
      <p:sp>
        <p:nvSpPr>
          <p:cNvPr id="44" name="TextBox 43"/>
          <p:cNvSpPr txBox="1"/>
          <p:nvPr/>
        </p:nvSpPr>
        <p:spPr>
          <a:xfrm>
            <a:off x="858260" y="169930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A</a:t>
            </a:r>
          </a:p>
        </p:txBody>
      </p:sp>
      <p:sp>
        <p:nvSpPr>
          <p:cNvPr id="45" name="TextBox 44"/>
          <p:cNvSpPr txBox="1"/>
          <p:nvPr/>
        </p:nvSpPr>
        <p:spPr>
          <a:xfrm>
            <a:off x="859065" y="230715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H</a:t>
            </a:r>
          </a:p>
        </p:txBody>
      </p:sp>
      <p:sp>
        <p:nvSpPr>
          <p:cNvPr id="46" name="TextBox 45"/>
          <p:cNvSpPr txBox="1"/>
          <p:nvPr/>
        </p:nvSpPr>
        <p:spPr>
          <a:xfrm>
            <a:off x="850252" y="291500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B</a:t>
            </a:r>
          </a:p>
        </p:txBody>
      </p:sp>
      <p:sp>
        <p:nvSpPr>
          <p:cNvPr id="47" name="TextBox 46"/>
          <p:cNvSpPr txBox="1"/>
          <p:nvPr/>
        </p:nvSpPr>
        <p:spPr>
          <a:xfrm>
            <a:off x="850251" y="352285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E</a:t>
            </a:r>
          </a:p>
        </p:txBody>
      </p:sp>
      <p:sp>
        <p:nvSpPr>
          <p:cNvPr id="48" name="TextBox 47"/>
          <p:cNvSpPr txBox="1"/>
          <p:nvPr/>
        </p:nvSpPr>
        <p:spPr>
          <a:xfrm>
            <a:off x="848750" y="413070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G</a:t>
            </a:r>
          </a:p>
        </p:txBody>
      </p:sp>
      <p:sp>
        <p:nvSpPr>
          <p:cNvPr id="49" name="TextBox 48"/>
          <p:cNvSpPr txBox="1"/>
          <p:nvPr/>
        </p:nvSpPr>
        <p:spPr>
          <a:xfrm>
            <a:off x="848749" y="4738552"/>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F</a:t>
            </a:r>
          </a:p>
        </p:txBody>
      </p:sp>
      <p:sp>
        <p:nvSpPr>
          <p:cNvPr id="50" name="TextBox 49"/>
          <p:cNvSpPr txBox="1"/>
          <p:nvPr/>
        </p:nvSpPr>
        <p:spPr>
          <a:xfrm>
            <a:off x="848748" y="5346401"/>
            <a:ext cx="415659" cy="643550"/>
          </a:xfrm>
          <a:prstGeom prst="rect">
            <a:avLst/>
          </a:prstGeom>
          <a:noFill/>
        </p:spPr>
        <p:txBody>
          <a:bodyPr wrap="square" rtlCol="0">
            <a:spAutoFit/>
          </a:bodyPr>
          <a:lstStyle/>
          <a:p>
            <a:pPr algn="ctr"/>
            <a:r>
              <a:rPr lang="en-GB" sz="3600" b="1" dirty="0">
                <a:solidFill>
                  <a:srgbClr val="EF4135"/>
                </a:solidFill>
                <a:latin typeface="Century Gothic" panose="020B0502020202020204" pitchFamily="34" charset="0"/>
              </a:rPr>
              <a:t>C</a:t>
            </a:r>
          </a:p>
        </p:txBody>
      </p:sp>
      <p:sp>
        <p:nvSpPr>
          <p:cNvPr id="51" name="TextBox 50">
            <a:extLst>
              <a:ext uri="{FF2B5EF4-FFF2-40B4-BE49-F238E27FC236}">
                <a16:creationId xmlns:a16="http://schemas.microsoft.com/office/drawing/2014/main" id="{F188F5CD-1B2B-46F1-ACF4-9B7FAE691437}"/>
              </a:ext>
            </a:extLst>
          </p:cNvPr>
          <p:cNvSpPr txBox="1"/>
          <p:nvPr/>
        </p:nvSpPr>
        <p:spPr>
          <a:xfrm>
            <a:off x="2673210" y="229092"/>
            <a:ext cx="8146472" cy="523220"/>
          </a:xfrm>
          <a:prstGeom prst="rect">
            <a:avLst/>
          </a:prstGeom>
          <a:noFill/>
        </p:spPr>
        <p:txBody>
          <a:bodyPr wrap="square">
            <a:spAutoFit/>
          </a:bodyPr>
          <a:lstStyle/>
          <a:p>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Écoute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L’image</a:t>
            </a:r>
            <a:r>
              <a:rPr lang="en-GB" sz="2800" b="1" dirty="0">
                <a:solidFill>
                  <a:srgbClr val="002060"/>
                </a:solidFill>
                <a:latin typeface="Century Gothic" panose="020B0502020202020204" pitchFamily="34" charset="0"/>
                <a:ea typeface="+mj-ea"/>
                <a:cs typeface="+mj-cs"/>
              </a:rPr>
              <a:t> </a:t>
            </a:r>
            <a:r>
              <a:rPr lang="en-GB" sz="2800" b="1" dirty="0" err="1">
                <a:solidFill>
                  <a:srgbClr val="002060"/>
                </a:solidFill>
                <a:latin typeface="Century Gothic" panose="020B0502020202020204" pitchFamily="34" charset="0"/>
                <a:ea typeface="+mj-ea"/>
                <a:cs typeface="+mj-cs"/>
              </a:rPr>
              <a:t>correcte</a:t>
            </a:r>
            <a:r>
              <a:rPr lang="en-GB" sz="2800" b="1" dirty="0">
                <a:solidFill>
                  <a:srgbClr val="002060"/>
                </a:solidFill>
                <a:latin typeface="Century Gothic" panose="020B0502020202020204" pitchFamily="34" charset="0"/>
                <a:ea typeface="+mj-ea"/>
                <a:cs typeface="+mj-cs"/>
              </a:rPr>
              <a:t>, </a:t>
            </a:r>
            <a:r>
              <a:rPr lang="en-GB" sz="2800" b="1" dirty="0" err="1">
                <a:solidFill>
                  <a:srgbClr val="002060"/>
                </a:solidFill>
                <a:latin typeface="Century Gothic" panose="020B0502020202020204" pitchFamily="34" charset="0"/>
                <a:ea typeface="+mj-ea"/>
                <a:cs typeface="+mj-cs"/>
              </a:rPr>
              <a:t>c’est</a:t>
            </a:r>
            <a:r>
              <a:rPr lang="en-GB" sz="2800" b="1" dirty="0">
                <a:solidFill>
                  <a:srgbClr val="002060"/>
                </a:solidFill>
                <a:latin typeface="Century Gothic" panose="020B0502020202020204" pitchFamily="34" charset="0"/>
                <a:ea typeface="+mj-ea"/>
                <a:cs typeface="+mj-cs"/>
              </a:rPr>
              <a:t> quoi ?</a:t>
            </a:r>
            <a:endParaRPr lang="en-GB" dirty="0">
              <a:solidFill>
                <a:srgbClr val="002060"/>
              </a:solidFill>
            </a:endParaRPr>
          </a:p>
        </p:txBody>
      </p:sp>
    </p:spTree>
    <p:extLst>
      <p:ext uri="{BB962C8B-B14F-4D97-AF65-F5344CB8AC3E}">
        <p14:creationId xmlns:p14="http://schemas.microsoft.com/office/powerpoint/2010/main" val="332488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banana">
            <a:hlinkClick r:id="" action="ppaction://noaction">
              <a:snd r:embed="rId3" name="fruit.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44" y="2145042"/>
            <a:ext cx="1312087" cy="1141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watermelon">
            <a:hlinkClick r:id="" action="ppaction://noaction">
              <a:snd r:embed="rId3" name="frui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31" y="2053263"/>
            <a:ext cx="1529164" cy="92259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97329" y="3182035"/>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fr_ _t</a:t>
            </a:r>
          </a:p>
        </p:txBody>
      </p:sp>
      <p:sp>
        <p:nvSpPr>
          <p:cNvPr id="24" name="TextBox 23"/>
          <p:cNvSpPr txBox="1"/>
          <p:nvPr/>
        </p:nvSpPr>
        <p:spPr>
          <a:xfrm>
            <a:off x="3370133" y="1723954"/>
            <a:ext cx="344143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g_r_f</a:t>
            </a:r>
            <a:r>
              <a:rPr lang="en-GB" sz="3200" b="1" dirty="0">
                <a:solidFill>
                  <a:srgbClr val="002060"/>
                </a:solidFill>
                <a:latin typeface="Century Gothic" panose="020B0502020202020204" pitchFamily="34" charset="0"/>
              </a:rPr>
              <a:t>_   </a:t>
            </a:r>
            <a:r>
              <a:rPr lang="en-GB" sz="3200" b="1" dirty="0" err="1">
                <a:solidFill>
                  <a:srgbClr val="002060"/>
                </a:solidFill>
                <a:latin typeface="Century Gothic" panose="020B0502020202020204" pitchFamily="34" charset="0"/>
              </a:rPr>
              <a:t>ch_c</a:t>
            </a:r>
            <a:endParaRPr lang="en-GB" sz="3200" b="1" dirty="0">
              <a:solidFill>
                <a:srgbClr val="002060"/>
              </a:solidFill>
              <a:latin typeface="Century Gothic" panose="020B0502020202020204" pitchFamily="34" charset="0"/>
            </a:endParaRPr>
          </a:p>
        </p:txBody>
      </p:sp>
      <p:pic>
        <p:nvPicPr>
          <p:cNvPr id="5" name="Picture 4" descr="butterfly">
            <a:hlinkClick r:id="" action="ppaction://noaction">
              <a:snd r:embed="rId6" name="papillon.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14" y="1131855"/>
            <a:ext cx="1942721" cy="12362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03414" y="2282376"/>
            <a:ext cx="2764679"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p_p_ll_n</a:t>
            </a:r>
            <a:endParaRPr lang="en-GB" sz="3200" b="1" dirty="0">
              <a:solidFill>
                <a:srgbClr val="002060"/>
              </a:solidFill>
              <a:latin typeface="Century Gothic" panose="020B0502020202020204" pitchFamily="34" charset="0"/>
            </a:endParaRPr>
          </a:p>
        </p:txBody>
      </p:sp>
      <p:pic>
        <p:nvPicPr>
          <p:cNvPr id="7" name="Picture 8" descr="wave">
            <a:hlinkClick r:id="" action="ppaction://noaction">
              <a:snd r:embed="rId8" name="vague.wav"/>
            </a:hlinkClick>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479" b="21805"/>
          <a:stretch/>
        </p:blipFill>
        <p:spPr bwMode="auto">
          <a:xfrm>
            <a:off x="6823270" y="1723954"/>
            <a:ext cx="2457450" cy="14962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93779" y="2909646"/>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v_g</a:t>
            </a:r>
            <a:r>
              <a:rPr lang="en-GB" sz="3200" b="1" dirty="0">
                <a:solidFill>
                  <a:srgbClr val="002060"/>
                </a:solidFill>
                <a:latin typeface="Century Gothic" panose="020B0502020202020204" pitchFamily="34" charset="0"/>
              </a:rPr>
              <a:t>_ _</a:t>
            </a:r>
          </a:p>
        </p:txBody>
      </p:sp>
      <p:pic>
        <p:nvPicPr>
          <p:cNvPr id="22" name="Picture 4" descr="sandcaslte">
            <a:hlinkClick r:id="" action="ppaction://noaction">
              <a:snd r:embed="rId10" name="sable.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74" y="3834168"/>
            <a:ext cx="2838450" cy="19145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97330" y="5664799"/>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s_bl</a:t>
            </a:r>
            <a:r>
              <a:rPr lang="en-GB" sz="3200" b="1" dirty="0">
                <a:solidFill>
                  <a:srgbClr val="002060"/>
                </a:solidFill>
                <a:latin typeface="Century Gothic" panose="020B0502020202020204" pitchFamily="34" charset="0"/>
              </a:rPr>
              <a:t>_</a:t>
            </a:r>
          </a:p>
        </p:txBody>
      </p:sp>
      <p:pic>
        <p:nvPicPr>
          <p:cNvPr id="8" name="Picture 10" descr="sorbet">
            <a:hlinkClick r:id="" action="ppaction://noaction">
              <a:snd r:embed="rId12" name="sorbet.wav"/>
            </a:hlinkClick>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8747" y="4351323"/>
            <a:ext cx="1093434" cy="14726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58747" y="5720793"/>
            <a:ext cx="238104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s_rb_t</a:t>
            </a:r>
            <a:endParaRPr lang="en-GB" sz="3200" b="1" dirty="0">
              <a:solidFill>
                <a:srgbClr val="002060"/>
              </a:solidFill>
              <a:latin typeface="Century Gothic" panose="020B0502020202020204" pitchFamily="34" charset="0"/>
            </a:endParaRPr>
          </a:p>
        </p:txBody>
      </p:sp>
      <p:pic>
        <p:nvPicPr>
          <p:cNvPr id="6" name="Picture 6" descr="rainbow">
            <a:hlinkClick r:id="" action="ppaction://noaction">
              <a:snd r:embed="rId14" name="arc aux 7 couleurs.wav"/>
            </a:hlinkClick>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63626" y="3938899"/>
            <a:ext cx="1607763" cy="10611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2403" y="4935962"/>
            <a:ext cx="2858317" cy="107721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_rc  _ _x  </a:t>
            </a:r>
            <a:r>
              <a:rPr lang="en-GB" sz="3200" b="1" dirty="0" err="1">
                <a:solidFill>
                  <a:srgbClr val="002060"/>
                </a:solidFill>
                <a:latin typeface="Century Gothic" panose="020B0502020202020204" pitchFamily="34" charset="0"/>
              </a:rPr>
              <a:t>s_pt</a:t>
            </a:r>
            <a:r>
              <a:rPr lang="en-GB" sz="3200" b="1" dirty="0">
                <a:solidFill>
                  <a:srgbClr val="002060"/>
                </a:solidFill>
                <a:latin typeface="Century Gothic" panose="020B0502020202020204" pitchFamily="34" charset="0"/>
              </a:rPr>
              <a:t> </a:t>
            </a:r>
          </a:p>
          <a:p>
            <a:r>
              <a:rPr lang="en-GB" sz="3200" b="1" dirty="0">
                <a:solidFill>
                  <a:srgbClr val="002060"/>
                </a:solidFill>
                <a:latin typeface="Century Gothic" panose="020B0502020202020204" pitchFamily="34" charset="0"/>
              </a:rPr>
              <a:t>c_ _l_ _rs</a:t>
            </a:r>
          </a:p>
        </p:txBody>
      </p:sp>
      <p:sp>
        <p:nvSpPr>
          <p:cNvPr id="11" name="TextBox 10"/>
          <p:cNvSpPr txBox="1"/>
          <p:nvPr/>
        </p:nvSpPr>
        <p:spPr>
          <a:xfrm>
            <a:off x="10359233" y="3570424"/>
            <a:ext cx="266997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v_lc_n</a:t>
            </a:r>
            <a:endParaRPr lang="en-GB" sz="3200" b="1" dirty="0">
              <a:solidFill>
                <a:srgbClr val="002060"/>
              </a:solidFill>
              <a:latin typeface="Century Gothic" panose="020B0502020202020204" pitchFamily="34" charset="0"/>
            </a:endParaRPr>
          </a:p>
        </p:txBody>
      </p:sp>
      <p:pic>
        <p:nvPicPr>
          <p:cNvPr id="4" name="Picture 2" descr="volcano">
            <a:hlinkClick r:id="" action="ppaction://noaction">
              <a:snd r:embed="rId16" name="volcan.wav"/>
            </a:hlinkClick>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9002" y="4351323"/>
            <a:ext cx="2138299" cy="1743646"/>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é</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couter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2" name="Group 11"/>
          <p:cNvGrpSpPr/>
          <p:nvPr/>
        </p:nvGrpSpPr>
        <p:grpSpPr>
          <a:xfrm>
            <a:off x="2823062" y="1496659"/>
            <a:ext cx="1733830" cy="2658540"/>
            <a:chOff x="2823062" y="1496659"/>
            <a:chExt cx="1733830" cy="2658540"/>
          </a:xfrm>
        </p:grpSpPr>
        <p:pic>
          <p:nvPicPr>
            <p:cNvPr id="9" name="Picture 12" descr="giraffe">
              <a:hlinkClick r:id="" action="ppaction://noaction">
                <a:snd r:embed="rId18" name="giraffe chic.wav"/>
              </a:hlinkClick>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3062" y="1496659"/>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glasses for the giraff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96486">
              <a:off x="2836986" y="1596974"/>
              <a:ext cx="543369" cy="32507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itle 14"/>
          <p:cNvSpPr>
            <a:spLocks noGrp="1"/>
          </p:cNvSpPr>
          <p:nvPr>
            <p:ph type="title"/>
          </p:nvPr>
        </p:nvSpPr>
        <p:spPr>
          <a:xfrm>
            <a:off x="0" y="213557"/>
            <a:ext cx="2493818" cy="647577"/>
          </a:xfrm>
        </p:spPr>
        <p:txBody>
          <a:bodyPr>
            <a:normAutofit/>
          </a:bodyPr>
          <a:lstStyle/>
          <a:p>
            <a:r>
              <a:rPr lang="en-GB" sz="2800" dirty="0" err="1">
                <a:solidFill>
                  <a:schemeClr val="bg1"/>
                </a:solidFill>
              </a:rPr>
              <a:t>Phonétique</a:t>
            </a:r>
            <a:endParaRPr lang="en-GB" sz="2800" dirty="0">
              <a:solidFill>
                <a:schemeClr val="bg1"/>
              </a:solidFill>
            </a:endParaRPr>
          </a:p>
        </p:txBody>
      </p:sp>
    </p:spTree>
    <p:extLst>
      <p:ext uri="{BB962C8B-B14F-4D97-AF65-F5344CB8AC3E}">
        <p14:creationId xmlns:p14="http://schemas.microsoft.com/office/powerpoint/2010/main" val="140754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banana">
            <a:hlinkClick r:id="" action="ppaction://noaction">
              <a:snd r:embed="rId3" name="fruit.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44" y="2145042"/>
            <a:ext cx="1312087" cy="1141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watermelon">
            <a:hlinkClick r:id="" action="ppaction://noaction">
              <a:snd r:embed="rId3" name="frui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31" y="2053263"/>
            <a:ext cx="1529164" cy="92259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97329" y="3182035"/>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fr</a:t>
            </a:r>
            <a:r>
              <a:rPr lang="en-GB" sz="3200" b="1" u="sng" dirty="0">
                <a:solidFill>
                  <a:srgbClr val="002060"/>
                </a:solidFill>
                <a:latin typeface="Century Gothic" panose="020B0502020202020204" pitchFamily="34" charset="0"/>
              </a:rPr>
              <a:t>ui</a:t>
            </a:r>
            <a:r>
              <a:rPr lang="en-GB" sz="3200" b="1" dirty="0">
                <a:solidFill>
                  <a:srgbClr val="002060"/>
                </a:solidFill>
                <a:latin typeface="Century Gothic" panose="020B0502020202020204" pitchFamily="34" charset="0"/>
              </a:rPr>
              <a:t>t</a:t>
            </a:r>
          </a:p>
        </p:txBody>
      </p:sp>
      <p:sp>
        <p:nvSpPr>
          <p:cNvPr id="24" name="TextBox 23"/>
          <p:cNvSpPr txBox="1"/>
          <p:nvPr/>
        </p:nvSpPr>
        <p:spPr>
          <a:xfrm>
            <a:off x="3370133" y="1723954"/>
            <a:ext cx="344143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g</a:t>
            </a:r>
            <a:r>
              <a:rPr lang="en-GB" sz="3200" b="1" u="sng" dirty="0" err="1">
                <a:solidFill>
                  <a:srgbClr val="002060"/>
                </a:solidFill>
                <a:latin typeface="Century Gothic" panose="020B0502020202020204" pitchFamily="34" charset="0"/>
              </a:rPr>
              <a:t>i</a:t>
            </a:r>
            <a:r>
              <a:rPr lang="en-GB" sz="3200" b="1" dirty="0" err="1">
                <a:solidFill>
                  <a:srgbClr val="002060"/>
                </a:solidFill>
                <a:latin typeface="Century Gothic" panose="020B0502020202020204" pitchFamily="34" charset="0"/>
              </a:rPr>
              <a:t>r</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f</a:t>
            </a:r>
            <a:r>
              <a:rPr lang="en-GB" sz="3200" b="1" u="sng" dirty="0" err="1">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   ch</a:t>
            </a:r>
            <a:r>
              <a:rPr lang="en-GB" sz="3200" b="1" u="sng" dirty="0">
                <a:solidFill>
                  <a:srgbClr val="002060"/>
                </a:solidFill>
                <a:latin typeface="Century Gothic" panose="020B0502020202020204" pitchFamily="34" charset="0"/>
              </a:rPr>
              <a:t>i</a:t>
            </a:r>
            <a:r>
              <a:rPr lang="en-GB" sz="3200" b="1" dirty="0">
                <a:solidFill>
                  <a:srgbClr val="002060"/>
                </a:solidFill>
                <a:latin typeface="Century Gothic" panose="020B0502020202020204" pitchFamily="34" charset="0"/>
              </a:rPr>
              <a:t>c</a:t>
            </a:r>
          </a:p>
        </p:txBody>
      </p:sp>
      <p:pic>
        <p:nvPicPr>
          <p:cNvPr id="5" name="Picture 4" descr="butterfly">
            <a:hlinkClick r:id="" action="ppaction://noaction">
              <a:snd r:embed="rId6" name="papillon.wav"/>
            </a:hlinkCli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14" y="1131855"/>
            <a:ext cx="1942721" cy="12362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203414" y="2282376"/>
            <a:ext cx="2764679"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p</a:t>
            </a:r>
            <a:r>
              <a:rPr lang="en-GB" sz="3200" b="1" u="sng" dirty="0" err="1">
                <a:solidFill>
                  <a:srgbClr val="002060"/>
                </a:solidFill>
                <a:latin typeface="Century Gothic" panose="020B0502020202020204" pitchFamily="34" charset="0"/>
              </a:rPr>
              <a:t>i</a:t>
            </a:r>
            <a:r>
              <a:rPr lang="en-GB" sz="3200" b="1" dirty="0" err="1">
                <a:solidFill>
                  <a:srgbClr val="002060"/>
                </a:solidFill>
                <a:latin typeface="Century Gothic" panose="020B0502020202020204" pitchFamily="34" charset="0"/>
              </a:rPr>
              <a:t>ll</a:t>
            </a:r>
            <a:r>
              <a:rPr lang="en-GB" sz="3200" b="1" u="sng" dirty="0" err="1">
                <a:solidFill>
                  <a:srgbClr val="002060"/>
                </a:solidFill>
                <a:latin typeface="Century Gothic" panose="020B0502020202020204" pitchFamily="34" charset="0"/>
              </a:rPr>
              <a:t>o</a:t>
            </a:r>
            <a:r>
              <a:rPr lang="en-GB" sz="3200" b="1" dirty="0" err="1">
                <a:solidFill>
                  <a:srgbClr val="002060"/>
                </a:solidFill>
                <a:latin typeface="Century Gothic" panose="020B0502020202020204" pitchFamily="34" charset="0"/>
              </a:rPr>
              <a:t>n</a:t>
            </a:r>
            <a:endParaRPr lang="en-GB" sz="3200" b="1" dirty="0">
              <a:solidFill>
                <a:srgbClr val="002060"/>
              </a:solidFill>
              <a:latin typeface="Century Gothic" panose="020B0502020202020204" pitchFamily="34" charset="0"/>
            </a:endParaRPr>
          </a:p>
        </p:txBody>
      </p:sp>
      <p:pic>
        <p:nvPicPr>
          <p:cNvPr id="7" name="Picture 8" descr="wave">
            <a:hlinkClick r:id="" action="ppaction://noaction">
              <a:snd r:embed="rId8" name="vague.wav"/>
            </a:hlinkClick>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5479" b="21805"/>
          <a:stretch/>
        </p:blipFill>
        <p:spPr bwMode="auto">
          <a:xfrm>
            <a:off x="6823270" y="1723954"/>
            <a:ext cx="2457450" cy="14962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693779" y="2909646"/>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v</a:t>
            </a:r>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g</a:t>
            </a:r>
            <a:r>
              <a:rPr lang="en-GB" sz="3200" b="1" u="sng" dirty="0">
                <a:solidFill>
                  <a:srgbClr val="002060"/>
                </a:solidFill>
                <a:latin typeface="Century Gothic" panose="020B0502020202020204" pitchFamily="34" charset="0"/>
              </a:rPr>
              <a:t>ue</a:t>
            </a:r>
          </a:p>
        </p:txBody>
      </p:sp>
      <p:pic>
        <p:nvPicPr>
          <p:cNvPr id="22" name="Picture 4" descr="sandcaslte">
            <a:hlinkClick r:id="" action="ppaction://noaction">
              <a:snd r:embed="rId10" name="sable.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74" y="3834168"/>
            <a:ext cx="2838450" cy="19145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97330" y="5664799"/>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a:t>
            </a:r>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bl</a:t>
            </a:r>
            <a:r>
              <a:rPr lang="en-GB" sz="3200" b="1" u="sng" dirty="0">
                <a:solidFill>
                  <a:srgbClr val="002060"/>
                </a:solidFill>
                <a:latin typeface="Century Gothic" panose="020B0502020202020204" pitchFamily="34" charset="0"/>
              </a:rPr>
              <a:t>e</a:t>
            </a:r>
          </a:p>
        </p:txBody>
      </p:sp>
      <p:pic>
        <p:nvPicPr>
          <p:cNvPr id="8" name="Picture 10" descr="sorbet">
            <a:hlinkClick r:id="" action="ppaction://noaction">
              <a:snd r:embed="rId12" name="sorbet.wav"/>
            </a:hlinkClick>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8747" y="4351323"/>
            <a:ext cx="1093434" cy="14726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558747" y="5720793"/>
            <a:ext cx="238104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a:t>
            </a:r>
            <a:r>
              <a:rPr lang="en-GB" sz="3200" b="1" u="sng" dirty="0">
                <a:solidFill>
                  <a:srgbClr val="002060"/>
                </a:solidFill>
                <a:latin typeface="Century Gothic" panose="020B0502020202020204" pitchFamily="34" charset="0"/>
              </a:rPr>
              <a:t>o</a:t>
            </a:r>
            <a:r>
              <a:rPr lang="en-GB" sz="3200" b="1" dirty="0">
                <a:solidFill>
                  <a:srgbClr val="002060"/>
                </a:solidFill>
                <a:latin typeface="Century Gothic" panose="020B0502020202020204" pitchFamily="34" charset="0"/>
              </a:rPr>
              <a:t>rb</a:t>
            </a:r>
            <a:r>
              <a:rPr lang="en-GB" sz="3200" b="1" u="sng" dirty="0">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t</a:t>
            </a:r>
          </a:p>
        </p:txBody>
      </p:sp>
      <p:pic>
        <p:nvPicPr>
          <p:cNvPr id="6" name="Picture 6" descr="rainbow">
            <a:hlinkClick r:id="" action="ppaction://noaction">
              <a:snd r:embed="rId14" name="arc aux 7 couleurs.wav"/>
            </a:hlinkClick>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63626" y="3938899"/>
            <a:ext cx="1607763" cy="10611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2403" y="4935962"/>
            <a:ext cx="3092300" cy="1077218"/>
          </a:xfrm>
          <a:prstGeom prst="rect">
            <a:avLst/>
          </a:prstGeom>
          <a:noFill/>
        </p:spPr>
        <p:txBody>
          <a:bodyPr wrap="square" rtlCol="0">
            <a:spAutoFit/>
          </a:bodyPr>
          <a:lstStyle/>
          <a:p>
            <a:r>
              <a:rPr lang="en-GB" sz="3200" b="1" u="sng" dirty="0">
                <a:solidFill>
                  <a:srgbClr val="002060"/>
                </a:solidFill>
                <a:latin typeface="Century Gothic" panose="020B0502020202020204" pitchFamily="34" charset="0"/>
              </a:rPr>
              <a:t>a</a:t>
            </a:r>
            <a:r>
              <a:rPr lang="en-GB" sz="3200" b="1" dirty="0">
                <a:solidFill>
                  <a:srgbClr val="002060"/>
                </a:solidFill>
                <a:latin typeface="Century Gothic" panose="020B0502020202020204" pitchFamily="34" charset="0"/>
              </a:rPr>
              <a:t>rc  </a:t>
            </a:r>
            <a:r>
              <a:rPr lang="en-GB" sz="3200" b="1" u="sng" dirty="0">
                <a:solidFill>
                  <a:srgbClr val="002060"/>
                </a:solidFill>
                <a:latin typeface="Century Gothic" panose="020B0502020202020204" pitchFamily="34" charset="0"/>
              </a:rPr>
              <a:t>au</a:t>
            </a:r>
            <a:r>
              <a:rPr lang="en-GB" sz="3200" b="1" dirty="0">
                <a:solidFill>
                  <a:srgbClr val="002060"/>
                </a:solidFill>
                <a:latin typeface="Century Gothic" panose="020B0502020202020204" pitchFamily="34" charset="0"/>
              </a:rPr>
              <a:t>x  s</a:t>
            </a:r>
            <a:r>
              <a:rPr lang="en-GB" sz="3200" b="1" u="sng" dirty="0">
                <a:solidFill>
                  <a:srgbClr val="002060"/>
                </a:solidFill>
                <a:latin typeface="Century Gothic" panose="020B0502020202020204" pitchFamily="34" charset="0"/>
              </a:rPr>
              <a:t>e</a:t>
            </a:r>
            <a:r>
              <a:rPr lang="en-GB" sz="3200" b="1" dirty="0">
                <a:solidFill>
                  <a:srgbClr val="002060"/>
                </a:solidFill>
                <a:latin typeface="Century Gothic" panose="020B0502020202020204" pitchFamily="34" charset="0"/>
              </a:rPr>
              <a:t>pt </a:t>
            </a:r>
          </a:p>
          <a:p>
            <a:r>
              <a:rPr lang="en-GB" sz="3200" b="1" dirty="0">
                <a:solidFill>
                  <a:srgbClr val="002060"/>
                </a:solidFill>
                <a:latin typeface="Century Gothic" panose="020B0502020202020204" pitchFamily="34" charset="0"/>
              </a:rPr>
              <a:t>c</a:t>
            </a:r>
            <a:r>
              <a:rPr lang="en-GB" sz="3200" b="1" u="sng" dirty="0">
                <a:solidFill>
                  <a:srgbClr val="002060"/>
                </a:solidFill>
                <a:latin typeface="Century Gothic" panose="020B0502020202020204" pitchFamily="34" charset="0"/>
              </a:rPr>
              <a:t>ou</a:t>
            </a:r>
            <a:r>
              <a:rPr lang="en-GB" sz="3200" b="1" dirty="0">
                <a:solidFill>
                  <a:srgbClr val="002060"/>
                </a:solidFill>
                <a:latin typeface="Century Gothic" panose="020B0502020202020204" pitchFamily="34" charset="0"/>
              </a:rPr>
              <a:t>l</a:t>
            </a:r>
            <a:r>
              <a:rPr lang="en-GB" sz="3200" b="1" u="sng" dirty="0">
                <a:solidFill>
                  <a:srgbClr val="002060"/>
                </a:solidFill>
                <a:latin typeface="Century Gothic" panose="020B0502020202020204" pitchFamily="34" charset="0"/>
              </a:rPr>
              <a:t>eu</a:t>
            </a:r>
            <a:r>
              <a:rPr lang="en-GB" sz="3200" b="1" dirty="0">
                <a:solidFill>
                  <a:srgbClr val="002060"/>
                </a:solidFill>
                <a:latin typeface="Century Gothic" panose="020B0502020202020204" pitchFamily="34" charset="0"/>
              </a:rPr>
              <a:t>rs</a:t>
            </a:r>
          </a:p>
        </p:txBody>
      </p:sp>
      <p:sp>
        <p:nvSpPr>
          <p:cNvPr id="11" name="TextBox 10"/>
          <p:cNvSpPr txBox="1"/>
          <p:nvPr/>
        </p:nvSpPr>
        <p:spPr>
          <a:xfrm>
            <a:off x="10359233" y="3570424"/>
            <a:ext cx="2669977"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v</a:t>
            </a:r>
            <a:r>
              <a:rPr lang="en-GB" sz="3200" b="1" u="sng" dirty="0" err="1">
                <a:solidFill>
                  <a:srgbClr val="002060"/>
                </a:solidFill>
                <a:latin typeface="Century Gothic" panose="020B0502020202020204" pitchFamily="34" charset="0"/>
              </a:rPr>
              <a:t>o</a:t>
            </a:r>
            <a:r>
              <a:rPr lang="en-GB" sz="3200" b="1" dirty="0" err="1">
                <a:solidFill>
                  <a:srgbClr val="002060"/>
                </a:solidFill>
                <a:latin typeface="Century Gothic" panose="020B0502020202020204" pitchFamily="34" charset="0"/>
              </a:rPr>
              <a:t>lc</a:t>
            </a:r>
            <a:r>
              <a:rPr lang="en-GB" sz="3200" b="1" u="sng" dirty="0" err="1">
                <a:solidFill>
                  <a:srgbClr val="002060"/>
                </a:solidFill>
                <a:latin typeface="Century Gothic" panose="020B0502020202020204" pitchFamily="34" charset="0"/>
              </a:rPr>
              <a:t>a</a:t>
            </a:r>
            <a:r>
              <a:rPr lang="en-GB" sz="3200" b="1" dirty="0" err="1">
                <a:solidFill>
                  <a:srgbClr val="002060"/>
                </a:solidFill>
                <a:latin typeface="Century Gothic" panose="020B0502020202020204" pitchFamily="34" charset="0"/>
              </a:rPr>
              <a:t>n</a:t>
            </a:r>
            <a:endParaRPr lang="en-GB" sz="3200" b="1" dirty="0">
              <a:solidFill>
                <a:srgbClr val="002060"/>
              </a:solidFill>
              <a:latin typeface="Century Gothic" panose="020B0502020202020204" pitchFamily="34" charset="0"/>
            </a:endParaRPr>
          </a:p>
        </p:txBody>
      </p:sp>
      <p:pic>
        <p:nvPicPr>
          <p:cNvPr id="4" name="Picture 2" descr="volcano">
            <a:hlinkClick r:id="" action="ppaction://noaction">
              <a:snd r:embed="rId16" name="volcan.wav"/>
            </a:hlinkClick>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9002" y="4351323"/>
            <a:ext cx="2138299" cy="1743646"/>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é</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couter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2" name="Group 11"/>
          <p:cNvGrpSpPr/>
          <p:nvPr/>
        </p:nvGrpSpPr>
        <p:grpSpPr>
          <a:xfrm>
            <a:off x="2823062" y="1496659"/>
            <a:ext cx="1733830" cy="2658540"/>
            <a:chOff x="2823062" y="1496659"/>
            <a:chExt cx="1733830" cy="2658540"/>
          </a:xfrm>
        </p:grpSpPr>
        <p:pic>
          <p:nvPicPr>
            <p:cNvPr id="9" name="Picture 12" descr="giraffe">
              <a:hlinkClick r:id="" action="ppaction://noaction">
                <a:snd r:embed="rId18" name="giraffe chic.wav"/>
              </a:hlinkClick>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3062" y="1496659"/>
              <a:ext cx="1733830" cy="26585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glasses for the giraff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396486">
              <a:off x="2836986" y="1596974"/>
              <a:ext cx="543369" cy="32507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0" y="213557"/>
            <a:ext cx="2868649" cy="647577"/>
          </a:xfrm>
        </p:spPr>
        <p:txBody>
          <a:bodyPr>
            <a:normAutofit/>
          </a:bodyPr>
          <a:lstStyle/>
          <a:p>
            <a:r>
              <a:rPr lang="en-GB" sz="2800" dirty="0">
                <a:solidFill>
                  <a:schemeClr val="bg1"/>
                </a:solidFill>
              </a:rPr>
              <a:t>Les </a:t>
            </a:r>
            <a:r>
              <a:rPr lang="en-GB" sz="2800" dirty="0" err="1">
                <a:solidFill>
                  <a:schemeClr val="bg1"/>
                </a:solidFill>
              </a:rPr>
              <a:t>réponses</a:t>
            </a:r>
            <a:endParaRPr lang="en-GB" sz="2800" dirty="0">
              <a:solidFill>
                <a:schemeClr val="bg1"/>
              </a:solidFill>
            </a:endParaRPr>
          </a:p>
        </p:txBody>
      </p:sp>
    </p:spTree>
    <p:extLst>
      <p:ext uri="{BB962C8B-B14F-4D97-AF65-F5344CB8AC3E}">
        <p14:creationId xmlns:p14="http://schemas.microsoft.com/office/powerpoint/2010/main" val="10972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Où … ?  </a:t>
            </a:r>
            <a:endParaRPr lang="en-GB" dirty="0">
              <a:effectLst/>
            </a:endParaRPr>
          </a:p>
          <a:p>
            <a:endParaRPr lang="en-GB" dirty="0"/>
          </a:p>
        </p:txBody>
      </p:sp>
      <p:pic>
        <p:nvPicPr>
          <p:cNvPr id="4" name="Picture 2"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396" y="1308046"/>
            <a:ext cx="1764313" cy="14386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anana">
            <a:hlinkClick r:id="" action="ppaction://noaction">
              <a:snd r:embed="rId4" name="fruit.wav"/>
            </a:hlinkClick>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0049" y="5144515"/>
            <a:ext cx="1312087" cy="11415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294" y="2285693"/>
            <a:ext cx="216503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Mexique</a:t>
            </a:r>
          </a:p>
        </p:txBody>
      </p:sp>
      <p:sp>
        <p:nvSpPr>
          <p:cNvPr id="27" name="TextBox 26"/>
          <p:cNvSpPr txBox="1"/>
          <p:nvPr/>
        </p:nvSpPr>
        <p:spPr>
          <a:xfrm>
            <a:off x="2261024" y="229135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sp>
        <p:nvSpPr>
          <p:cNvPr id="13" name="TextBox 12"/>
          <p:cNvSpPr txBox="1"/>
          <p:nvPr/>
        </p:nvSpPr>
        <p:spPr>
          <a:xfrm>
            <a:off x="231319" y="2807236"/>
            <a:ext cx="161075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Afrique</a:t>
            </a:r>
            <a:r>
              <a:rPr lang="en-GB" sz="2800" dirty="0">
                <a:latin typeface="Century Gothic" panose="020B0502020202020204" pitchFamily="34" charset="0"/>
              </a:rPr>
              <a:t> </a:t>
            </a:r>
          </a:p>
        </p:txBody>
      </p:sp>
      <p:sp>
        <p:nvSpPr>
          <p:cNvPr id="28" name="TextBox 27"/>
          <p:cNvSpPr txBox="1"/>
          <p:nvPr/>
        </p:nvSpPr>
        <p:spPr>
          <a:xfrm>
            <a:off x="2270744" y="281017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sp>
        <p:nvSpPr>
          <p:cNvPr id="14" name="TextBox 13"/>
          <p:cNvSpPr txBox="1"/>
          <p:nvPr/>
        </p:nvSpPr>
        <p:spPr>
          <a:xfrm>
            <a:off x="203942" y="3318606"/>
            <a:ext cx="19741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Jamaïque</a:t>
            </a:r>
            <a:r>
              <a:rPr lang="en-GB" sz="2800" dirty="0">
                <a:latin typeface="Century Gothic" panose="020B0502020202020204" pitchFamily="34" charset="0"/>
              </a:rPr>
              <a:t> </a:t>
            </a:r>
          </a:p>
        </p:txBody>
      </p:sp>
      <p:sp>
        <p:nvSpPr>
          <p:cNvPr id="29" name="TextBox 28"/>
          <p:cNvSpPr txBox="1"/>
          <p:nvPr/>
        </p:nvSpPr>
        <p:spPr>
          <a:xfrm>
            <a:off x="2289034" y="332898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sp>
        <p:nvSpPr>
          <p:cNvPr id="15" name="TextBox 14"/>
          <p:cNvSpPr txBox="1"/>
          <p:nvPr/>
        </p:nvSpPr>
        <p:spPr>
          <a:xfrm>
            <a:off x="231319" y="3801486"/>
            <a:ext cx="1974191"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Pacifique</a:t>
            </a:r>
            <a:r>
              <a:rPr lang="en-GB" sz="2800" dirty="0">
                <a:latin typeface="Century Gothic" panose="020B0502020202020204" pitchFamily="34" charset="0"/>
              </a:rPr>
              <a:t> </a:t>
            </a:r>
          </a:p>
        </p:txBody>
      </p:sp>
      <p:sp>
        <p:nvSpPr>
          <p:cNvPr id="30" name="TextBox 29"/>
          <p:cNvSpPr txBox="1"/>
          <p:nvPr/>
        </p:nvSpPr>
        <p:spPr>
          <a:xfrm>
            <a:off x="2232887" y="384780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sp>
        <p:nvSpPr>
          <p:cNvPr id="16" name="TextBox 15"/>
          <p:cNvSpPr txBox="1"/>
          <p:nvPr/>
        </p:nvSpPr>
        <p:spPr>
          <a:xfrm>
            <a:off x="231319" y="4321315"/>
            <a:ext cx="212360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Tropique</a:t>
            </a:r>
            <a:r>
              <a:rPr lang="en-GB" sz="2800" dirty="0">
                <a:latin typeface="Century Gothic" panose="020B0502020202020204" pitchFamily="34" charset="0"/>
              </a:rPr>
              <a:t> </a:t>
            </a:r>
          </a:p>
        </p:txBody>
      </p:sp>
      <p:sp>
        <p:nvSpPr>
          <p:cNvPr id="31" name="TextBox 30"/>
          <p:cNvSpPr txBox="1"/>
          <p:nvPr/>
        </p:nvSpPr>
        <p:spPr>
          <a:xfrm>
            <a:off x="2238036" y="4366618"/>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sp>
        <p:nvSpPr>
          <p:cNvPr id="12" name="TextBox 11"/>
          <p:cNvSpPr txBox="1"/>
          <p:nvPr/>
        </p:nvSpPr>
        <p:spPr>
          <a:xfrm>
            <a:off x="244393" y="4860590"/>
            <a:ext cx="2148938"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Martinique</a:t>
            </a:r>
            <a:r>
              <a:rPr lang="en-GB" sz="2800" dirty="0">
                <a:latin typeface="Century Gothic" panose="020B0502020202020204" pitchFamily="34" charset="0"/>
              </a:rPr>
              <a:t> </a:t>
            </a:r>
          </a:p>
        </p:txBody>
      </p:sp>
      <p:sp>
        <p:nvSpPr>
          <p:cNvPr id="32" name="TextBox 31"/>
          <p:cNvSpPr txBox="1"/>
          <p:nvPr/>
        </p:nvSpPr>
        <p:spPr>
          <a:xfrm>
            <a:off x="2265369" y="488543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20" name="TextBox 19"/>
          <p:cNvSpPr txBox="1"/>
          <p:nvPr/>
        </p:nvSpPr>
        <p:spPr>
          <a:xfrm>
            <a:off x="4515965" y="1670312"/>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sp>
        <p:nvSpPr>
          <p:cNvPr id="21" name="TextBox 20"/>
          <p:cNvSpPr txBox="1"/>
          <p:nvPr/>
        </p:nvSpPr>
        <p:spPr>
          <a:xfrm>
            <a:off x="9645356" y="1277963"/>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5" name="Picture 4" descr="butter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4343" y="1856742"/>
            <a:ext cx="1540042" cy="9800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763842" y="3068846"/>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11" name="Picture 4" descr="sandcast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177" y="3174380"/>
            <a:ext cx="2250109" cy="15176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770985" y="3100175"/>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6" name="Picture 6" descr="rainb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742" y="3293601"/>
            <a:ext cx="1730415" cy="11420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428579" y="493316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8" name="Picture 10" descr="sorbe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8301" y="5133373"/>
            <a:ext cx="866792" cy="1167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wave"/>
          <p:cNvPicPr>
            <a:picLocks noChangeAspect="1" noChangeArrowheads="1"/>
          </p:cNvPicPr>
          <p:nvPr/>
        </p:nvPicPr>
        <p:blipFill rotWithShape="1">
          <a:blip r:embed="rId10">
            <a:extLst>
              <a:ext uri="{28A0092B-C50C-407E-A947-70E740481C1C}">
                <a14:useLocalDpi xmlns:a14="http://schemas.microsoft.com/office/drawing/2010/main" val="0"/>
              </a:ext>
            </a:extLst>
          </a:blip>
          <a:srcRect t="25479" b="21805"/>
          <a:stretch/>
        </p:blipFill>
        <p:spPr bwMode="auto">
          <a:xfrm>
            <a:off x="7331880" y="5122200"/>
            <a:ext cx="1948082" cy="11861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flipH="1">
            <a:off x="7013287" y="4986361"/>
            <a:ext cx="55570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sp>
        <p:nvSpPr>
          <p:cNvPr id="26" name="TextBox 25"/>
          <p:cNvSpPr txBox="1"/>
          <p:nvPr/>
        </p:nvSpPr>
        <p:spPr>
          <a:xfrm>
            <a:off x="10322930" y="4671551"/>
            <a:ext cx="40233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a:t>
            </a:r>
          </a:p>
        </p:txBody>
      </p:sp>
      <p:pic>
        <p:nvPicPr>
          <p:cNvPr id="10" name="Picture 18" descr="watermel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6950" y="4933161"/>
            <a:ext cx="1716632" cy="1035701"/>
          </a:xfrm>
          <a:prstGeom prst="rect">
            <a:avLst/>
          </a:prstGeom>
          <a:noFill/>
          <a:extLst>
            <a:ext uri="{909E8E84-426E-40DD-AFC4-6F175D3DCCD1}">
              <a14:hiddenFill xmlns:a14="http://schemas.microsoft.com/office/drawing/2010/main">
                <a:solidFill>
                  <a:srgbClr val="FFFFFF"/>
                </a:solidFill>
              </a14:hiddenFill>
            </a:ext>
          </a:extLst>
        </p:spPr>
      </p:pic>
      <p:sp>
        <p:nvSpPr>
          <p:cNvPr id="39" name="Action Button: Custom 16">
            <a:hlinkClick r:id="" action="ppaction://noaction" highlightClick="1">
              <a:snd r:embed="rId12" name="Full recording - L'arc aux 7 couleurs - with wave sounds.wav"/>
            </a:hlinkClick>
            <a:extLst>
              <a:ext uri="{FF2B5EF4-FFF2-40B4-BE49-F238E27FC236}">
                <a16:creationId xmlns:a16="http://schemas.microsoft.com/office/drawing/2014/main" id="{5B92A95F-523A-4E36-B65E-94DAE9FBB368}"/>
              </a:ext>
            </a:extLst>
          </p:cNvPr>
          <p:cNvSpPr/>
          <p:nvPr/>
        </p:nvSpPr>
        <p:spPr>
          <a:xfrm>
            <a:off x="167812" y="5509581"/>
            <a:ext cx="694674" cy="667963"/>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13" name="Full recording - L'arc aux 7 couleurs.wav"/>
            </a:hlinkClick>
            <a:extLst>
              <a:ext uri="{FF2B5EF4-FFF2-40B4-BE49-F238E27FC236}">
                <a16:creationId xmlns:a16="http://schemas.microsoft.com/office/drawing/2014/main" id="{5B92A95F-523A-4E36-B65E-94DAE9FBB368}"/>
              </a:ext>
            </a:extLst>
          </p:cNvPr>
          <p:cNvSpPr/>
          <p:nvPr/>
        </p:nvSpPr>
        <p:spPr>
          <a:xfrm>
            <a:off x="167812" y="1455425"/>
            <a:ext cx="694674" cy="667963"/>
          </a:xfrm>
          <a:prstGeom prst="actionButtonBlank">
            <a:avLst/>
          </a:prstGeom>
          <a:solidFill>
            <a:srgbClr val="0055A4"/>
          </a:solidFill>
          <a:ln w="127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b="1" kern="0" dirty="0">
                <a:solidFill>
                  <a:prstClr val="white"/>
                </a:solidFill>
                <a:latin typeface="Century Gothic" panose="020B0502020202020204" pitchFamily="34" charset="0"/>
              </a:rPr>
              <a:t>1</a:t>
            </a:r>
            <a:endParaRPr kumimoji="0" lang="en-GB" sz="36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le 46">
            <a:extLst>
              <a:ext uri="{FF2B5EF4-FFF2-40B4-BE49-F238E27FC236}">
                <a16:creationId xmlns:a16="http://schemas.microsoft.com/office/drawing/2014/main" id="{1CF48007-4DE7-460D-9A21-38BF7BB97EC0}"/>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58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0118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1232" y="1163992"/>
            <a:ext cx="13500018" cy="5078313"/>
          </a:xfrm>
          <a:prstGeom prst="rect">
            <a:avLst/>
          </a:prstGeom>
        </p:spPr>
        <p:txBody>
          <a:bodyPr wrap="square">
            <a:spAutoFit/>
          </a:bodyPr>
          <a:lstStyle/>
          <a:p>
            <a:pPr>
              <a:lnSpc>
                <a:spcPct val="150000"/>
              </a:lnSpc>
            </a:pPr>
            <a:r>
              <a:rPr lang="en-GB" sz="2400" dirty="0">
                <a:solidFill>
                  <a:srgbClr val="002060"/>
                </a:solidFill>
                <a:latin typeface="Century Gothic" panose="020B0502020202020204" pitchFamily="34" charset="0"/>
              </a:rPr>
              <a:t>Rouge </a:t>
            </a:r>
            <a:r>
              <a:rPr lang="en-GB" sz="2400" dirty="0" err="1">
                <a:solidFill>
                  <a:srgbClr val="002060"/>
                </a:solidFill>
                <a:latin typeface="Century Gothic" panose="020B0502020202020204" pitchFamily="34" charset="0"/>
              </a:rPr>
              <a:t>comme</a:t>
            </a:r>
            <a:r>
              <a:rPr lang="en-GB" sz="2400" dirty="0">
                <a:solidFill>
                  <a:srgbClr val="002060"/>
                </a:solidFill>
                <a:latin typeface="Century Gothic" panose="020B0502020202020204" pitchFamily="34" charset="0"/>
              </a:rPr>
              <a:t> un fruit du </a:t>
            </a:r>
            <a:r>
              <a:rPr lang="en-GB" sz="2400" dirty="0" err="1">
                <a:solidFill>
                  <a:srgbClr val="002060"/>
                </a:solidFill>
                <a:latin typeface="Century Gothic" panose="020B0502020202020204" pitchFamily="34" charset="0"/>
              </a:rPr>
              <a:t>Mexique</a:t>
            </a:r>
            <a:r>
              <a:rPr lang="en-GB" sz="2400" dirty="0">
                <a:solidFill>
                  <a:srgbClr val="002060"/>
                </a:solidFill>
                <a:latin typeface="Century Gothic" panose="020B0502020202020204" pitchFamily="34" charset="0"/>
              </a:rPr>
              <a:t>		C’est </a:t>
            </a:r>
            <a:r>
              <a:rPr lang="en-GB" sz="2400" dirty="0" err="1">
                <a:solidFill>
                  <a:srgbClr val="002060"/>
                </a:solidFill>
                <a:latin typeface="Century Gothic" panose="020B0502020202020204" pitchFamily="34" charset="0"/>
              </a:rPr>
              <a:t>dans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ciel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magnifique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Orange comme le sable </a:t>
            </a:r>
            <a:r>
              <a:rPr lang="en-GB" sz="2400" dirty="0" err="1">
                <a:solidFill>
                  <a:srgbClr val="002060"/>
                </a:solidFill>
                <a:latin typeface="Century Gothic" panose="020B0502020202020204" pitchFamily="34" charset="0"/>
              </a:rPr>
              <a:t>d’Afrique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L’arc</a:t>
            </a:r>
            <a:r>
              <a:rPr lang="en-GB" sz="2400" dirty="0">
                <a:solidFill>
                  <a:srgbClr val="002060"/>
                </a:solidFill>
                <a:latin typeface="Century Gothic" panose="020B0502020202020204" pitchFamily="34" charset="0"/>
              </a:rPr>
              <a:t> aux sept couleurs </a:t>
            </a:r>
            <a:r>
              <a:rPr lang="en-GB" sz="2400" dirty="0" err="1">
                <a:solidFill>
                  <a:srgbClr val="002060"/>
                </a:solidFill>
                <a:latin typeface="Century Gothic" panose="020B0502020202020204" pitchFamily="34" charset="0"/>
              </a:rPr>
              <a:t>magique</a:t>
            </a:r>
            <a:endParaRPr lang="en-GB" sz="2400" dirty="0">
              <a:solidFill>
                <a:srgbClr val="002060"/>
              </a:solidFill>
              <a:latin typeface="Century Gothic" panose="020B0502020202020204" pitchFamily="34" charset="0"/>
            </a:endParaRPr>
          </a:p>
          <a:p>
            <a:pPr>
              <a:lnSpc>
                <a:spcPct val="150000"/>
              </a:lnSpc>
            </a:pPr>
            <a:r>
              <a:rPr lang="en-GB" sz="2400" dirty="0" err="1">
                <a:solidFill>
                  <a:srgbClr val="002060"/>
                </a:solidFill>
                <a:latin typeface="Century Gothic" panose="020B0502020202020204" pitchFamily="34" charset="0"/>
              </a:rPr>
              <a:t>Jaune</a:t>
            </a:r>
            <a:r>
              <a:rPr lang="en-GB" sz="2400" dirty="0">
                <a:solidFill>
                  <a:srgbClr val="002060"/>
                </a:solidFill>
                <a:latin typeface="Century Gothic" panose="020B0502020202020204" pitchFamily="34" charset="0"/>
              </a:rPr>
              <a:t> comme les girafes chics</a:t>
            </a:r>
          </a:p>
          <a:p>
            <a:pPr>
              <a:lnSpc>
                <a:spcPct val="150000"/>
              </a:lnSpc>
            </a:pPr>
            <a:r>
              <a:rPr lang="en-GB" sz="2400" dirty="0">
                <a:solidFill>
                  <a:srgbClr val="002060"/>
                </a:solidFill>
                <a:latin typeface="Century Gothic" panose="020B0502020202020204" pitchFamily="34" charset="0"/>
              </a:rPr>
              <a:t>Vert  comme un sorbet </a:t>
            </a:r>
            <a:r>
              <a:rPr lang="en-GB" sz="2400" dirty="0" err="1">
                <a:solidFill>
                  <a:srgbClr val="002060"/>
                </a:solidFill>
                <a:latin typeface="Century Gothic" panose="020B0502020202020204" pitchFamily="34" charset="0"/>
              </a:rPr>
              <a:t>Jamaïque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Bleu comme les vagues de Pacifique</a:t>
            </a:r>
          </a:p>
          <a:p>
            <a:pPr>
              <a:lnSpc>
                <a:spcPct val="150000"/>
              </a:lnSpc>
            </a:pPr>
            <a:r>
              <a:rPr lang="en-GB" sz="2400" dirty="0">
                <a:solidFill>
                  <a:srgbClr val="002060"/>
                </a:solidFill>
                <a:latin typeface="Century Gothic" panose="020B0502020202020204" pitchFamily="34" charset="0"/>
              </a:rPr>
              <a:t>Indigo comme un papillon de tropiques</a:t>
            </a:r>
          </a:p>
          <a:p>
            <a:pPr>
              <a:lnSpc>
                <a:spcPct val="150000"/>
              </a:lnSpc>
            </a:pPr>
            <a:r>
              <a:rPr lang="en-GB" sz="2400" dirty="0">
                <a:solidFill>
                  <a:srgbClr val="002060"/>
                </a:solidFill>
                <a:latin typeface="Century Gothic" panose="020B0502020202020204" pitchFamily="34" charset="0"/>
              </a:rPr>
              <a:t>Violet comme les volcans de Martinique</a:t>
            </a:r>
          </a:p>
          <a:p>
            <a:pPr>
              <a:lnSpc>
                <a:spcPct val="150000"/>
              </a:lnSpc>
            </a:pPr>
            <a:r>
              <a:rPr lang="en-GB" sz="2400" dirty="0">
                <a:solidFill>
                  <a:srgbClr val="002060"/>
                </a:solidFill>
                <a:latin typeface="Century Gothic" panose="020B0502020202020204" pitchFamily="34" charset="0"/>
              </a:rPr>
              <a:t>Qui </a:t>
            </a:r>
            <a:r>
              <a:rPr lang="en-GB" sz="2400" dirty="0" err="1">
                <a:solidFill>
                  <a:srgbClr val="002060"/>
                </a:solidFill>
                <a:latin typeface="Century Gothic" panose="020B0502020202020204" pitchFamily="34" charset="0"/>
              </a:rPr>
              <a:t>donc</a:t>
            </a:r>
            <a:r>
              <a:rPr lang="en-GB" sz="2400" dirty="0">
                <a:solidFill>
                  <a:srgbClr val="002060"/>
                </a:solidFill>
                <a:latin typeface="Century Gothic" panose="020B0502020202020204" pitchFamily="34" charset="0"/>
              </a:rPr>
              <a:t> est aussi </a:t>
            </a:r>
            <a:r>
              <a:rPr lang="en-GB" sz="2400" dirty="0" err="1">
                <a:solidFill>
                  <a:srgbClr val="002060"/>
                </a:solidFill>
                <a:latin typeface="Century Gothic" panose="020B0502020202020204" pitchFamily="34" charset="0"/>
              </a:rPr>
              <a:t>fantastique</a:t>
            </a:r>
            <a:r>
              <a:rPr lang="en-GB" sz="2400" dirty="0">
                <a:solidFill>
                  <a:srgbClr val="002060"/>
                </a:solidFill>
                <a:latin typeface="Century Gothic" panose="020B0502020202020204" pitchFamily="34" charset="0"/>
              </a:rPr>
              <a:t>?</a:t>
            </a:r>
          </a:p>
          <a:p>
            <a:pPr>
              <a:lnSpc>
                <a:spcPct val="150000"/>
              </a:lnSpc>
            </a:pPr>
            <a:r>
              <a:rPr lang="en-GB" sz="2400" dirty="0">
                <a:solidFill>
                  <a:srgbClr val="002060"/>
                </a:solidFill>
                <a:latin typeface="Century Gothic" panose="020B0502020202020204" pitchFamily="34" charset="0"/>
              </a:rPr>
              <a:t>Est-</a:t>
            </a:r>
            <a:r>
              <a:rPr lang="en-GB" sz="2400" dirty="0" err="1">
                <a:solidFill>
                  <a:srgbClr val="002060"/>
                </a:solidFill>
                <a:latin typeface="Century Gothic" panose="020B0502020202020204" pitchFamily="34" charset="0"/>
              </a:rPr>
              <a:t>ce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rêve</a:t>
            </a:r>
            <a:r>
              <a:rPr lang="en-GB" sz="2400" dirty="0">
                <a:solidFill>
                  <a:srgbClr val="002060"/>
                </a:solidFill>
                <a:latin typeface="Century Gothic" panose="020B0502020202020204" pitchFamily="34" charset="0"/>
              </a:rPr>
              <a:t> ou </a:t>
            </a:r>
            <a:r>
              <a:rPr lang="en-GB" sz="2400" dirty="0" err="1">
                <a:solidFill>
                  <a:srgbClr val="002060"/>
                </a:solidFill>
                <a:latin typeface="Century Gothic" panose="020B0502020202020204" pitchFamily="34" charset="0"/>
              </a:rPr>
              <a:t>est-ce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véridique</a:t>
            </a:r>
            <a:r>
              <a:rPr lang="en-GB" sz="2400" dirty="0">
                <a:solidFill>
                  <a:srgbClr val="002060"/>
                </a:solidFill>
                <a:latin typeface="Century Gothic" panose="020B0502020202020204" pitchFamily="34" charset="0"/>
              </a:rPr>
              <a:t>?</a:t>
            </a:r>
          </a:p>
        </p:txBody>
      </p:sp>
      <p:sp>
        <p:nvSpPr>
          <p:cNvPr id="2" name="Title 1"/>
          <p:cNvSpPr>
            <a:spLocks noGrp="1"/>
          </p:cNvSpPr>
          <p:nvPr>
            <p:ph type="title"/>
          </p:nvPr>
        </p:nvSpPr>
        <p:spPr/>
        <p:txBody>
          <a:bodyPr>
            <a:normAutofit/>
          </a:bodyPr>
          <a:lstStyle/>
          <a:p>
            <a:r>
              <a:rPr lang="en-GB" sz="3600" b="1" dirty="0" err="1">
                <a:solidFill>
                  <a:schemeClr val="bg1"/>
                </a:solidFill>
              </a:rPr>
              <a:t>Texte</a:t>
            </a:r>
            <a:r>
              <a:rPr lang="en-GB" sz="3600" b="1" dirty="0">
                <a:solidFill>
                  <a:schemeClr val="bg1"/>
                </a:solidFill>
              </a:rPr>
              <a:t> </a:t>
            </a:r>
            <a:r>
              <a:rPr lang="en-GB" sz="3600" b="1" dirty="0" err="1">
                <a:solidFill>
                  <a:schemeClr val="bg1"/>
                </a:solidFill>
              </a:rPr>
              <a:t>complet</a:t>
            </a:r>
            <a:endParaRPr lang="en-GB" sz="3600" b="1" dirty="0">
              <a:solidFill>
                <a:schemeClr val="bg1"/>
              </a:solidFill>
            </a:endParaRPr>
          </a:p>
        </p:txBody>
      </p:sp>
      <p:sp>
        <p:nvSpPr>
          <p:cNvPr id="3" name="Rounded Rectangle 46">
            <a:extLst>
              <a:ext uri="{FF2B5EF4-FFF2-40B4-BE49-F238E27FC236}">
                <a16:creationId xmlns:a16="http://schemas.microsoft.com/office/drawing/2014/main" id="{2BE60D2D-AA8C-470D-AA85-A29EA620B2A8}"/>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697923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16</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 / Ciarán Morris</a:t>
            </a:r>
          </a:p>
          <a:p>
            <a:pPr lvl="0">
              <a:lnSpc>
                <a:spcPct val="100000"/>
              </a:lnSpc>
              <a:spcBef>
                <a:spcPts val="0"/>
              </a:spcBef>
              <a:defRPr/>
            </a:pPr>
            <a:r>
              <a:rPr lang="en-GB" sz="15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Sept Couleurs </a:t>
            </a:r>
            <a:r>
              <a:rPr lang="en-GB" sz="2400" i="1" dirty="0" err="1">
                <a:solidFill>
                  <a:prstClr val="white"/>
                </a:solidFill>
              </a:rPr>
              <a:t>Magiques</a:t>
            </a:r>
            <a:endParaRPr lang="en-GB" sz="2400" dirty="0">
              <a:solidFill>
                <a:prstClr val="white"/>
              </a:solidFill>
            </a:endParaRPr>
          </a:p>
          <a:p>
            <a:pPr algn="l"/>
            <a:r>
              <a:rPr lang="en-GB" sz="2400" dirty="0">
                <a:solidFill>
                  <a:prstClr val="white"/>
                </a:solidFill>
              </a:rPr>
              <a:t>SSC [j/soft g]</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703512"/>
            <a:ext cx="8892757" cy="844550"/>
          </a:xfrm>
        </p:spPr>
        <p:txBody>
          <a:bodyPr>
            <a:normAutofit/>
          </a:bodyPr>
          <a:lstStyle/>
          <a:p>
            <a:r>
              <a:rPr lang="en-GB" dirty="0"/>
              <a:t>Un </a:t>
            </a:r>
            <a:r>
              <a:rPr lang="en-GB" dirty="0" err="1"/>
              <a:t>poème</a:t>
            </a:r>
            <a:endParaRPr lang="en-GB" dirty="0"/>
          </a:p>
        </p:txBody>
      </p:sp>
      <p:pic>
        <p:nvPicPr>
          <p:cNvPr id="16" name="Picture 6" descr="rainbow">
            <a:hlinkClick r:id="" action="ppaction://noaction">
              <a:snd r:embed="rId5" name="arc aux 7 couleurs.wav"/>
            </a:hlinkClick>
            <a:extLst>
              <a:ext uri="{FF2B5EF4-FFF2-40B4-BE49-F238E27FC236}">
                <a16:creationId xmlns:a16="http://schemas.microsoft.com/office/drawing/2014/main" id="{7883B454-2A81-4AD6-8447-AE135ACAE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734" y="3147717"/>
            <a:ext cx="4529632" cy="298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63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65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989C6-4933-6A4D-A56E-A6408036279B}"/>
              </a:ext>
            </a:extLst>
          </p:cNvPr>
          <p:cNvSpPr>
            <a:spLocks noGrp="1"/>
          </p:cNvSpPr>
          <p:nvPr>
            <p:ph type="title"/>
          </p:nvPr>
        </p:nvSpPr>
        <p:spPr>
          <a:xfrm>
            <a:off x="171450"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sp>
        <p:nvSpPr>
          <p:cNvPr id="3" name="TextBox 2"/>
          <p:cNvSpPr txBox="1"/>
          <p:nvPr/>
        </p:nvSpPr>
        <p:spPr>
          <a:xfrm>
            <a:off x="3392214" y="2459504"/>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29655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4989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408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 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6"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7"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8"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9"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10"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581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5" name="jour.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6" name="j j'ai.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7" name="j génia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8" name="j suje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9" name="j déjà.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417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7018330" y="2514600"/>
            <a:ext cx="3761294" cy="1828800"/>
          </a:xfrm>
          <a:prstGeom prst="wedgeRoundRectCallout">
            <a:avLst>
              <a:gd name="adj1" fmla="val -57885"/>
              <a:gd name="adj2" fmla="val -23805"/>
              <a:gd name="adj3" fmla="val 16667"/>
            </a:avLst>
          </a:prstGeom>
          <a:solidFill>
            <a:srgbClr val="0055A4"/>
          </a:solidFill>
          <a:ln>
            <a:solidFill>
              <a:srgbClr val="EA5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will meet lots of examples of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soft g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followed by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A31BB9B-66AD-444F-89D0-63CD6C5A8D62}"/>
              </a:ext>
            </a:extLst>
          </p:cNvPr>
          <p:cNvSpPr txBox="1"/>
          <p:nvPr/>
        </p:nvSpPr>
        <p:spPr>
          <a:xfrm>
            <a:off x="106714" y="1161479"/>
            <a:ext cx="664187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hard.</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 front of these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nial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intelli</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 rou</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 ména</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rafe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y</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mnastique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 front of other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va</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 </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Calibri" panose="020F0502020204030204" pitchFamily="34" charset="0"/>
              </a:rPr>
              <a:t>r</a:t>
            </a:r>
            <a:r>
              <a:rPr kumimoji="0" lang="en-GB" sz="24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Calibri" panose="020F0502020204030204" pitchFamily="34" charset="0"/>
              </a:rPr>
              <a:t>and, le </a:t>
            </a:r>
            <a:r>
              <a:rPr kumimoji="0" lang="en-GB" sz="2400" b="0" i="0" u="none" strike="noStrike" kern="1200" cap="none" spc="0" normalizeH="0" baseline="0" noProof="0" dirty="0" err="1">
                <a:ln>
                  <a:noFill/>
                </a:ln>
                <a:solidFill>
                  <a:srgbClr val="0060B8">
                    <a:lumMod val="50000"/>
                  </a:srgbClr>
                </a:solidFill>
                <a:effectLst/>
                <a:uLnTx/>
                <a:uFillTx/>
                <a:latin typeface="Century Gothic" panose="020B0502020202020204" pitchFamily="34" charset="0"/>
                <a:ea typeface="+mn-ea"/>
                <a:cs typeface="Calibri" panose="020F0502020204030204" pitchFamily="34" charset="0"/>
              </a:rPr>
              <a:t>ma</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0060B8">
                    <a:lumMod val="50000"/>
                  </a:srgbClr>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err="1">
                <a:ln>
                  <a:noFill/>
                </a:ln>
                <a:solidFill>
                  <a:srgbClr val="0060B8">
                    <a:lumMod val="50000"/>
                  </a:srgbClr>
                </a:solidFill>
                <a:effectLst/>
                <a:uLnTx/>
                <a:uFillTx/>
                <a:latin typeface="Century Gothic" panose="020B0502020202020204" pitchFamily="34" charset="0"/>
                <a:ea typeface="+mn-ea"/>
                <a:cs typeface="Calibri" panose="020F0502020204030204" pitchFamily="34" charset="0"/>
              </a:rPr>
              <a:t>sin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09F6604B-BDD1-4901-A265-48C858D0F018}"/>
              </a:ext>
            </a:extLst>
          </p:cNvPr>
          <p:cNvSpPr>
            <a:spLocks noGrp="1"/>
          </p:cNvSpPr>
          <p:nvPr>
            <p:ph type="title"/>
          </p:nvPr>
        </p:nvSpPr>
        <p:spPr/>
        <p:txBody>
          <a:bodyPr>
            <a:normAutofit/>
          </a:bodyPr>
          <a:lstStyle/>
          <a:p>
            <a:r>
              <a:rPr lang="fr-FR" dirty="0"/>
              <a:t>Soft or hard g- ?</a:t>
            </a:r>
          </a:p>
        </p:txBody>
      </p:sp>
      <p:sp>
        <p:nvSpPr>
          <p:cNvPr id="11" name="Rounded Rectangle 46">
            <a:extLst>
              <a:ext uri="{FF2B5EF4-FFF2-40B4-BE49-F238E27FC236}">
                <a16:creationId xmlns:a16="http://schemas.microsoft.com/office/drawing/2014/main" id="{6B3677D4-5A26-4D8D-A4AE-F70849765E09}"/>
              </a:ext>
            </a:extLst>
          </p:cNvPr>
          <p:cNvSpPr/>
          <p:nvPr/>
        </p:nvSpPr>
        <p:spPr>
          <a:xfrm>
            <a:off x="10034337" y="249870"/>
            <a:ext cx="187558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102038" y="887490"/>
            <a:ext cx="118078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Consider the words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Do you think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is soft or hard?</a:t>
            </a:r>
          </a:p>
        </p:txBody>
      </p:sp>
      <p:graphicFrame>
        <p:nvGraphicFramePr>
          <p:cNvPr id="9" name="Table 8">
            <a:extLst>
              <a:ext uri="{FF2B5EF4-FFF2-40B4-BE49-F238E27FC236}">
                <a16:creationId xmlns:a16="http://schemas.microsoft.com/office/drawing/2014/main" id="{0ED2A710-5A78-4641-97D0-4E2022388725}"/>
              </a:ext>
            </a:extLst>
          </p:cNvPr>
          <p:cNvGraphicFramePr>
            <a:graphicFrameLocks noGrp="1"/>
          </p:cNvGraphicFramePr>
          <p:nvPr/>
        </p:nvGraphicFramePr>
        <p:xfrm>
          <a:off x="211766" y="2114175"/>
          <a:ext cx="5471060" cy="3433702"/>
        </p:xfrm>
        <a:graphic>
          <a:graphicData uri="http://schemas.openxmlformats.org/drawingml/2006/table">
            <a:tbl>
              <a:tblPr firstRow="1" bandRow="1">
                <a:tableStyleId>{C4B1156A-380E-4F78-BDF5-A606A8083BF9}</a:tableStyleId>
              </a:tblPr>
              <a:tblGrid>
                <a:gridCol w="3600000">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tblGrid>
              <a:tr h="370840">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soft</a:t>
                      </a: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hard</a:t>
                      </a:r>
                    </a:p>
                  </a:txBody>
                  <a:tcPr/>
                </a:tc>
                <a:extLst>
                  <a:ext uri="{0D108BD9-81ED-4DB2-BD59-A6C34878D82A}">
                    <a16:rowId xmlns:a16="http://schemas.microsoft.com/office/drawing/2014/main" val="3508207670"/>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pro</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rès</a:t>
                      </a:r>
                      <a:r>
                        <a:rPr lang="en-GB" sz="2000" dirty="0">
                          <a:solidFill>
                            <a:schemeClr val="accent1">
                              <a:lumMod val="50000"/>
                            </a:schemeClr>
                          </a:solidFill>
                          <a:latin typeface="Century Gothic" panose="020B0502020202020204" pitchFamily="34" charset="0"/>
                        </a:rPr>
                        <a:t> (progress)</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315610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(to swim)</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151726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are</a:t>
                      </a:r>
                      <a:r>
                        <a:rPr lang="en-GB" sz="2000" dirty="0">
                          <a:solidFill>
                            <a:schemeClr val="accent1">
                              <a:lumMod val="50000"/>
                            </a:schemeClr>
                          </a:solidFill>
                          <a:latin typeface="Century Gothic" panose="020B0502020202020204" pitchFamily="34" charset="0"/>
                        </a:rPr>
                        <a:t> (station)</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9547306"/>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étran</a:t>
                      </a:r>
                      <a:r>
                        <a:rPr lang="en-GB" sz="2000" b="1" dirty="0">
                          <a:solidFill>
                            <a:schemeClr val="accent1">
                              <a:lumMod val="50000"/>
                            </a:schemeClr>
                          </a:solidFill>
                          <a:latin typeface="Century Gothic" panose="020B0502020202020204" pitchFamily="34" charset="0"/>
                        </a:rPr>
                        <a:t>g</a:t>
                      </a:r>
                      <a:r>
                        <a:rPr lang="en-GB" sz="2000" dirty="0">
                          <a:solidFill>
                            <a:schemeClr val="accent1">
                              <a:lumMod val="50000"/>
                            </a:schemeClr>
                          </a:solidFill>
                          <a:latin typeface="Century Gothic" panose="020B0502020202020204" pitchFamily="34" charset="0"/>
                        </a:rPr>
                        <a:t>er (abroad)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011778380"/>
                  </a:ext>
                </a:extLst>
              </a:tr>
              <a:tr h="182399">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An</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leterre</a:t>
                      </a:r>
                      <a:r>
                        <a:rPr lang="en-GB" sz="2000" dirty="0">
                          <a:solidFill>
                            <a:schemeClr val="accent1">
                              <a:lumMod val="50000"/>
                            </a:schemeClr>
                          </a:solidFill>
                          <a:latin typeface="Century Gothic" panose="020B0502020202020204" pitchFamily="34" charset="0"/>
                        </a:rPr>
                        <a:t> (England)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67168994"/>
                  </a:ext>
                </a:extLst>
              </a:tr>
              <a:tr h="182399">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0" dirty="0">
                          <a:solidFill>
                            <a:schemeClr val="accent1">
                              <a:lumMod val="50000"/>
                            </a:schemeClr>
                          </a:solidFill>
                          <a:latin typeface="Century Gothic" panose="020B0502020202020204" pitchFamily="34" charset="0"/>
                        </a:rPr>
                        <a:t>boulan</a:t>
                      </a:r>
                      <a:r>
                        <a:rPr lang="en-GB" sz="2000" b="1" dirty="0">
                          <a:solidFill>
                            <a:schemeClr val="accent1">
                              <a:lumMod val="50000"/>
                            </a:schemeClr>
                          </a:solidFill>
                          <a:latin typeface="Century Gothic" panose="020B0502020202020204" pitchFamily="34" charset="0"/>
                        </a:rPr>
                        <a:t>g</a:t>
                      </a:r>
                      <a:r>
                        <a:rPr lang="en-GB" sz="2000" b="0" dirty="0">
                          <a:solidFill>
                            <a:schemeClr val="accent1">
                              <a:lumMod val="50000"/>
                            </a:schemeClr>
                          </a:solidFill>
                          <a:latin typeface="Century Gothic" panose="020B0502020202020204" pitchFamily="34" charset="0"/>
                        </a:rPr>
                        <a:t>erie (bakery)</a:t>
                      </a:r>
                    </a:p>
                  </a:txBody>
                  <a:tcPr anchor="ct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69113255"/>
                  </a:ext>
                </a:extLst>
              </a:tr>
            </a:tbl>
          </a:graphicData>
        </a:graphic>
      </p:graphicFrame>
      <p:pic>
        <p:nvPicPr>
          <p:cNvPr id="32" name="Picture 31">
            <a:extLst>
              <a:ext uri="{FF2B5EF4-FFF2-40B4-BE49-F238E27FC236}">
                <a16:creationId xmlns:a16="http://schemas.microsoft.com/office/drawing/2014/main" id="{F317B3F5-E6E0-4092-ACEF-C9F84D945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867" y="2740696"/>
            <a:ext cx="262510" cy="273448"/>
          </a:xfrm>
          <a:prstGeom prst="rect">
            <a:avLst/>
          </a:prstGeom>
        </p:spPr>
      </p:pic>
      <p:pic>
        <p:nvPicPr>
          <p:cNvPr id="33" name="Picture 32">
            <a:extLst>
              <a:ext uri="{FF2B5EF4-FFF2-40B4-BE49-F238E27FC236}">
                <a16:creationId xmlns:a16="http://schemas.microsoft.com/office/drawing/2014/main" id="{01DE65A1-1B56-4636-A0E3-CC5F8148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497" y="3176255"/>
            <a:ext cx="262510" cy="273448"/>
          </a:xfrm>
          <a:prstGeom prst="rect">
            <a:avLst/>
          </a:prstGeom>
        </p:spPr>
      </p:pic>
      <p:pic>
        <p:nvPicPr>
          <p:cNvPr id="34" name="Picture 33">
            <a:extLst>
              <a:ext uri="{FF2B5EF4-FFF2-40B4-BE49-F238E27FC236}">
                <a16:creationId xmlns:a16="http://schemas.microsoft.com/office/drawing/2014/main" id="{6A7A0968-07D4-452B-9F95-1A8EB320A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867" y="3729888"/>
            <a:ext cx="262510" cy="273448"/>
          </a:xfrm>
          <a:prstGeom prst="rect">
            <a:avLst/>
          </a:prstGeom>
        </p:spPr>
      </p:pic>
      <p:pic>
        <p:nvPicPr>
          <p:cNvPr id="35" name="Picture 34">
            <a:extLst>
              <a:ext uri="{FF2B5EF4-FFF2-40B4-BE49-F238E27FC236}">
                <a16:creationId xmlns:a16="http://schemas.microsoft.com/office/drawing/2014/main" id="{F2067081-847B-4902-A08F-75154229D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497" y="4149076"/>
            <a:ext cx="262510" cy="273448"/>
          </a:xfrm>
          <a:prstGeom prst="rect">
            <a:avLst/>
          </a:prstGeom>
        </p:spPr>
      </p:pic>
      <p:pic>
        <p:nvPicPr>
          <p:cNvPr id="36" name="Picture 35">
            <a:extLst>
              <a:ext uri="{FF2B5EF4-FFF2-40B4-BE49-F238E27FC236}">
                <a16:creationId xmlns:a16="http://schemas.microsoft.com/office/drawing/2014/main" id="{CEB937AD-289D-48DE-8D8D-3E36C716F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867" y="4704321"/>
            <a:ext cx="262510" cy="273448"/>
          </a:xfrm>
          <a:prstGeom prst="rect">
            <a:avLst/>
          </a:prstGeom>
        </p:spPr>
      </p:pic>
      <p:pic>
        <p:nvPicPr>
          <p:cNvPr id="37" name="Picture 36">
            <a:extLst>
              <a:ext uri="{FF2B5EF4-FFF2-40B4-BE49-F238E27FC236}">
                <a16:creationId xmlns:a16="http://schemas.microsoft.com/office/drawing/2014/main" id="{6C10ACC4-1F11-431D-8536-29E0273CD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8436" y="5121897"/>
            <a:ext cx="262510" cy="273448"/>
          </a:xfrm>
          <a:prstGeom prst="rect">
            <a:avLst/>
          </a:prstGeom>
        </p:spPr>
      </p:pic>
      <p:sp>
        <p:nvSpPr>
          <p:cNvPr id="6" name="Title 5">
            <a:extLst>
              <a:ext uri="{FF2B5EF4-FFF2-40B4-BE49-F238E27FC236}">
                <a16:creationId xmlns:a16="http://schemas.microsoft.com/office/drawing/2014/main" id="{D1DDA311-B149-4C88-8C4F-92FAAC4CF4DB}"/>
              </a:ext>
            </a:extLst>
          </p:cNvPr>
          <p:cNvSpPr>
            <a:spLocks noGrp="1"/>
          </p:cNvSpPr>
          <p:nvPr>
            <p:ph type="title"/>
          </p:nvPr>
        </p:nvSpPr>
        <p:spPr/>
        <p:txBody>
          <a:bodyPr>
            <a:normAutofit/>
          </a:bodyPr>
          <a:lstStyle/>
          <a:p>
            <a:r>
              <a:rPr lang="fr-FR" dirty="0"/>
              <a:t>Soft or hard g- ?</a:t>
            </a:r>
          </a:p>
        </p:txBody>
      </p:sp>
      <p:sp>
        <p:nvSpPr>
          <p:cNvPr id="22" name="Rounded Rectangle 46">
            <a:extLst>
              <a:ext uri="{FF2B5EF4-FFF2-40B4-BE49-F238E27FC236}">
                <a16:creationId xmlns:a16="http://schemas.microsoft.com/office/drawing/2014/main" id="{91881012-7064-4D4B-ABE6-F05516F661FE}"/>
              </a:ext>
            </a:extLst>
          </p:cNvPr>
          <p:cNvSpPr/>
          <p:nvPr/>
        </p:nvSpPr>
        <p:spPr>
          <a:xfrm>
            <a:off x="10034337" y="249870"/>
            <a:ext cx="187558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progres.wav"/>
            </a:hlinkClick>
            <a:extLst>
              <a:ext uri="{FF2B5EF4-FFF2-40B4-BE49-F238E27FC236}">
                <a16:creationId xmlns:a16="http://schemas.microsoft.com/office/drawing/2014/main" id="{B3427837-DCC6-4EEB-8F45-B7D16ABB0356}"/>
              </a:ext>
            </a:extLst>
          </p:cNvPr>
          <p:cNvSpPr/>
          <p:nvPr/>
        </p:nvSpPr>
        <p:spPr>
          <a:xfrm>
            <a:off x="245027" y="2654144"/>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 name="Rectangle 3">
            <a:hlinkClick r:id="" action="ppaction://noaction">
              <a:snd r:embed="rId5" name="nager.wav"/>
            </a:hlinkClick>
            <a:extLst>
              <a:ext uri="{FF2B5EF4-FFF2-40B4-BE49-F238E27FC236}">
                <a16:creationId xmlns:a16="http://schemas.microsoft.com/office/drawing/2014/main" id="{B2CE5A1C-7C19-4856-AC68-00D82D4F2338}"/>
              </a:ext>
            </a:extLst>
          </p:cNvPr>
          <p:cNvSpPr/>
          <p:nvPr/>
        </p:nvSpPr>
        <p:spPr>
          <a:xfrm>
            <a:off x="245027" y="3142577"/>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sp>
        <p:nvSpPr>
          <p:cNvPr id="5" name="Rectangle 4">
            <a:hlinkClick r:id="" action="ppaction://noaction">
              <a:snd r:embed="rId6" name="gare.wav"/>
            </a:hlinkClick>
            <a:extLst>
              <a:ext uri="{FF2B5EF4-FFF2-40B4-BE49-F238E27FC236}">
                <a16:creationId xmlns:a16="http://schemas.microsoft.com/office/drawing/2014/main" id="{8A2EBE50-A234-4C5D-8F7B-C28755C24027}"/>
              </a:ext>
            </a:extLst>
          </p:cNvPr>
          <p:cNvSpPr/>
          <p:nvPr/>
        </p:nvSpPr>
        <p:spPr>
          <a:xfrm>
            <a:off x="245027" y="3631009"/>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a:t>
            </a:r>
          </a:p>
        </p:txBody>
      </p:sp>
      <p:sp>
        <p:nvSpPr>
          <p:cNvPr id="7" name="Rectangle 6">
            <a:hlinkClick r:id="" action="ppaction://noaction">
              <a:snd r:embed="rId7" name="etranger.wav"/>
            </a:hlinkClick>
            <a:extLst>
              <a:ext uri="{FF2B5EF4-FFF2-40B4-BE49-F238E27FC236}">
                <a16:creationId xmlns:a16="http://schemas.microsoft.com/office/drawing/2014/main" id="{00B9BF07-688E-460F-9D5B-BA46CC31607C}"/>
              </a:ext>
            </a:extLst>
          </p:cNvPr>
          <p:cNvSpPr/>
          <p:nvPr/>
        </p:nvSpPr>
        <p:spPr>
          <a:xfrm>
            <a:off x="245027" y="4119442"/>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a:t>
            </a:r>
          </a:p>
        </p:txBody>
      </p:sp>
      <p:sp>
        <p:nvSpPr>
          <p:cNvPr id="8" name="Rectangle 7">
            <a:hlinkClick r:id="" action="ppaction://noaction">
              <a:snd r:embed="rId8" name="angleterre.wav"/>
            </a:hlinkClick>
            <a:extLst>
              <a:ext uri="{FF2B5EF4-FFF2-40B4-BE49-F238E27FC236}">
                <a16:creationId xmlns:a16="http://schemas.microsoft.com/office/drawing/2014/main" id="{FC06BB11-C9BF-44F7-A521-5CCF657A5A71}"/>
              </a:ext>
            </a:extLst>
          </p:cNvPr>
          <p:cNvSpPr/>
          <p:nvPr/>
        </p:nvSpPr>
        <p:spPr>
          <a:xfrm>
            <a:off x="245027" y="4607874"/>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a:t>
            </a:r>
          </a:p>
        </p:txBody>
      </p:sp>
      <p:sp>
        <p:nvSpPr>
          <p:cNvPr id="10" name="Rectangle 9">
            <a:hlinkClick r:id="" action="ppaction://noaction">
              <a:snd r:embed="rId9" name="boulangerie.wav"/>
            </a:hlinkClick>
            <a:extLst>
              <a:ext uri="{FF2B5EF4-FFF2-40B4-BE49-F238E27FC236}">
                <a16:creationId xmlns:a16="http://schemas.microsoft.com/office/drawing/2014/main" id="{5253100B-4BB9-4DD6-9D28-4FF073E32098}"/>
              </a:ext>
            </a:extLst>
          </p:cNvPr>
          <p:cNvSpPr/>
          <p:nvPr/>
        </p:nvSpPr>
        <p:spPr>
          <a:xfrm>
            <a:off x="236150" y="5104046"/>
            <a:ext cx="360000" cy="360000"/>
          </a:xfrm>
          <a:prstGeom prst="rect">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a:t>
            </a:r>
          </a:p>
        </p:txBody>
      </p:sp>
      <p:sp>
        <p:nvSpPr>
          <p:cNvPr id="31" name="Rounded Rectangular Callout 6">
            <a:extLst>
              <a:ext uri="{FF2B5EF4-FFF2-40B4-BE49-F238E27FC236}">
                <a16:creationId xmlns:a16="http://schemas.microsoft.com/office/drawing/2014/main" id="{6DC5B103-9671-4552-B6E9-C988550E22F4}"/>
              </a:ext>
            </a:extLst>
          </p:cNvPr>
          <p:cNvSpPr/>
          <p:nvPr/>
        </p:nvSpPr>
        <p:spPr>
          <a:xfrm>
            <a:off x="6577148" y="2398579"/>
            <a:ext cx="5268296" cy="1828800"/>
          </a:xfrm>
          <a:prstGeom prst="wedgeRoundRectCallout">
            <a:avLst>
              <a:gd name="adj1" fmla="val -57885"/>
              <a:gd name="adj2" fmla="val -23805"/>
              <a:gd name="adj3" fmla="val 16667"/>
            </a:avLst>
          </a:prstGeom>
          <a:solidFill>
            <a:srgbClr val="0055A4"/>
          </a:solidFill>
          <a:ln>
            <a:solidFill>
              <a:srgbClr val="EA5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French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 when followed by: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e, i, y.</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b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 in front of other sounds.</a:t>
            </a:r>
          </a:p>
        </p:txBody>
      </p:sp>
    </p:spTree>
    <p:extLst>
      <p:ext uri="{BB962C8B-B14F-4D97-AF65-F5344CB8AC3E}">
        <p14:creationId xmlns:p14="http://schemas.microsoft.com/office/powerpoint/2010/main" val="27142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E60C-4014-2D42-81ED-12BC535E06C2}"/>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3" name="TextBox 2"/>
          <p:cNvSpPr txBox="1"/>
          <p:nvPr/>
        </p:nvSpPr>
        <p:spPr>
          <a:xfrm>
            <a:off x="2393644" y="1910066"/>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5498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13557"/>
            <a:ext cx="2648091" cy="647577"/>
          </a:xfrm>
        </p:spPr>
        <p:txBody>
          <a:bodyPr>
            <a:normAutofit fontScale="90000"/>
          </a:bodyPr>
          <a:lstStyle/>
          <a:p>
            <a:pPr lvl="0"/>
            <a:r>
              <a:rPr lang="en-GB" dirty="0" err="1"/>
              <a:t>Phonétique</a:t>
            </a:r>
            <a:br>
              <a:rPr lang="en-GB" dirty="0"/>
            </a:br>
            <a:endParaRPr lang="en-GB" dirty="0"/>
          </a:p>
        </p:txBody>
      </p:sp>
      <p:sp>
        <p:nvSpPr>
          <p:cNvPr id="4" name="Oval 3" descr="oval for e"/>
          <p:cNvSpPr/>
          <p:nvPr/>
        </p:nvSpPr>
        <p:spPr>
          <a:xfrm>
            <a:off x="70590" y="1436412"/>
            <a:ext cx="5155003" cy="3877887"/>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846006" y="1733931"/>
            <a:ext cx="2269497" cy="723512"/>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è/ê</a:t>
            </a:r>
          </a:p>
        </p:txBody>
      </p:sp>
      <p:sp>
        <p:nvSpPr>
          <p:cNvPr id="29" name="Oval 28" descr="oval for SFC"/>
          <p:cNvSpPr/>
          <p:nvPr/>
        </p:nvSpPr>
        <p:spPr>
          <a:xfrm>
            <a:off x="3071963" y="1569752"/>
            <a:ext cx="5806934" cy="3877887"/>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135111" y="1714045"/>
            <a:ext cx="1488037" cy="723512"/>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SFC</a:t>
            </a:r>
          </a:p>
        </p:txBody>
      </p:sp>
      <p:sp>
        <p:nvSpPr>
          <p:cNvPr id="28" name="Oval 27" descr="oval for an/en"/>
          <p:cNvSpPr/>
          <p:nvPr/>
        </p:nvSpPr>
        <p:spPr>
          <a:xfrm>
            <a:off x="6642312" y="1603485"/>
            <a:ext cx="5425175" cy="3877887"/>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880754" y="1691543"/>
            <a:ext cx="2269497" cy="723512"/>
          </a:xfrm>
          <a:prstGeom prst="rect">
            <a:avLst/>
          </a:prstGeom>
          <a:noFill/>
        </p:spPr>
        <p:txBody>
          <a:bodyPr wrap="square" rtlCol="0">
            <a:spAutoFit/>
          </a:bodyPr>
          <a:lstStyle/>
          <a:p>
            <a:pPr algn="ctr"/>
            <a:r>
              <a:rPr lang="en-GB" sz="4000" b="1" dirty="0">
                <a:solidFill>
                  <a:srgbClr val="E56700"/>
                </a:solidFill>
                <a:latin typeface="Century Gothic" panose="020B0502020202020204" pitchFamily="34" charset="0"/>
              </a:rPr>
              <a:t>an/</a:t>
            </a:r>
            <a:r>
              <a:rPr lang="en-GB" sz="4000" b="1" dirty="0" err="1">
                <a:solidFill>
                  <a:srgbClr val="E56700"/>
                </a:solidFill>
                <a:latin typeface="Century Gothic" panose="020B0502020202020204" pitchFamily="34" charset="0"/>
              </a:rPr>
              <a:t>en</a:t>
            </a:r>
            <a:endParaRPr lang="en-GB" sz="4000" b="1" dirty="0">
              <a:solidFill>
                <a:srgbClr val="E56700"/>
              </a:solidFill>
              <a:latin typeface="Century Gothic" panose="020B0502020202020204" pitchFamily="34" charset="0"/>
            </a:endParaRPr>
          </a:p>
        </p:txBody>
      </p:sp>
      <p:sp>
        <p:nvSpPr>
          <p:cNvPr id="30" name="TextBox 29"/>
          <p:cNvSpPr txBox="1"/>
          <p:nvPr/>
        </p:nvSpPr>
        <p:spPr>
          <a:xfrm>
            <a:off x="-351520" y="5825640"/>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fruit</a:t>
            </a:r>
          </a:p>
        </p:txBody>
      </p:sp>
      <p:sp>
        <p:nvSpPr>
          <p:cNvPr id="26" name="TextBox 25"/>
          <p:cNvSpPr txBox="1"/>
          <p:nvPr/>
        </p:nvSpPr>
        <p:spPr>
          <a:xfrm>
            <a:off x="805437" y="5831344"/>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orange</a:t>
            </a:r>
          </a:p>
        </p:txBody>
      </p:sp>
      <p:sp>
        <p:nvSpPr>
          <p:cNvPr id="21" name="TextBox 20"/>
          <p:cNvSpPr txBox="1"/>
          <p:nvPr/>
        </p:nvSpPr>
        <p:spPr>
          <a:xfrm>
            <a:off x="2004285" y="583890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dans</a:t>
            </a:r>
            <a:endParaRPr lang="en-GB" sz="2400" b="1" dirty="0">
              <a:solidFill>
                <a:srgbClr val="02456F"/>
              </a:solidFill>
              <a:latin typeface="Century Gothic" panose="020B0502020202020204" pitchFamily="34" charset="0"/>
            </a:endParaRPr>
          </a:p>
        </p:txBody>
      </p:sp>
      <p:sp>
        <p:nvSpPr>
          <p:cNvPr id="23" name="TextBox 22"/>
          <p:cNvSpPr txBox="1"/>
          <p:nvPr/>
        </p:nvSpPr>
        <p:spPr>
          <a:xfrm>
            <a:off x="4243529" y="5831344"/>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violet</a:t>
            </a:r>
          </a:p>
        </p:txBody>
      </p:sp>
      <p:sp>
        <p:nvSpPr>
          <p:cNvPr id="24" name="TextBox 23"/>
          <p:cNvSpPr txBox="1"/>
          <p:nvPr/>
        </p:nvSpPr>
        <p:spPr>
          <a:xfrm>
            <a:off x="5795364" y="5831344"/>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fantastique</a:t>
            </a:r>
            <a:endParaRPr lang="en-GB" sz="2400" b="1" dirty="0">
              <a:solidFill>
                <a:srgbClr val="02456F"/>
              </a:solidFill>
              <a:latin typeface="Century Gothic" panose="020B0502020202020204" pitchFamily="34" charset="0"/>
            </a:endParaRPr>
          </a:p>
        </p:txBody>
      </p:sp>
      <p:sp>
        <p:nvSpPr>
          <p:cNvPr id="25" name="TextBox 24"/>
          <p:cNvSpPr txBox="1"/>
          <p:nvPr/>
        </p:nvSpPr>
        <p:spPr>
          <a:xfrm>
            <a:off x="7036242" y="580807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est</a:t>
            </a:r>
            <a:endParaRPr lang="en-GB" sz="2400" b="1" dirty="0">
              <a:solidFill>
                <a:srgbClr val="02456F"/>
              </a:solidFill>
              <a:latin typeface="Century Gothic" panose="020B0502020202020204" pitchFamily="34" charset="0"/>
            </a:endParaRPr>
          </a:p>
        </p:txBody>
      </p:sp>
      <p:sp>
        <p:nvSpPr>
          <p:cNvPr id="22" name="TextBox 21"/>
          <p:cNvSpPr txBox="1"/>
          <p:nvPr/>
        </p:nvSpPr>
        <p:spPr>
          <a:xfrm>
            <a:off x="8076276" y="5783777"/>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volcans</a:t>
            </a:r>
            <a:endParaRPr lang="en-GB" sz="2400" b="1" dirty="0">
              <a:solidFill>
                <a:srgbClr val="02456F"/>
              </a:solidFill>
              <a:latin typeface="Century Gothic" panose="020B0502020202020204" pitchFamily="34" charset="0"/>
            </a:endParaRPr>
          </a:p>
        </p:txBody>
      </p:sp>
      <p:sp>
        <p:nvSpPr>
          <p:cNvPr id="27" name="TextBox 26"/>
          <p:cNvSpPr txBox="1"/>
          <p:nvPr/>
        </p:nvSpPr>
        <p:spPr>
          <a:xfrm>
            <a:off x="9317154" y="5808069"/>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sorbet</a:t>
            </a:r>
          </a:p>
        </p:txBody>
      </p:sp>
      <p:sp>
        <p:nvSpPr>
          <p:cNvPr id="31" name="TextBox 30"/>
          <p:cNvSpPr txBox="1"/>
          <p:nvPr/>
        </p:nvSpPr>
        <p:spPr>
          <a:xfrm>
            <a:off x="10465235" y="5774336"/>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chics</a:t>
            </a:r>
            <a:endParaRPr lang="en-GB" sz="2400" b="1" dirty="0">
              <a:solidFill>
                <a:srgbClr val="02456F"/>
              </a:solidFill>
              <a:latin typeface="Century Gothic" panose="020B0502020202020204" pitchFamily="34" charset="0"/>
            </a:endParaRPr>
          </a:p>
        </p:txBody>
      </p:sp>
      <p:sp>
        <p:nvSpPr>
          <p:cNvPr id="33" name="TextBox 32">
            <a:extLst>
              <a:ext uri="{FF2B5EF4-FFF2-40B4-BE49-F238E27FC236}">
                <a16:creationId xmlns:a16="http://schemas.microsoft.com/office/drawing/2014/main" id="{22F20F05-F121-4B1D-B474-F02173E5F588}"/>
              </a:ext>
            </a:extLst>
          </p:cNvPr>
          <p:cNvSpPr txBox="1"/>
          <p:nvPr/>
        </p:nvSpPr>
        <p:spPr>
          <a:xfrm>
            <a:off x="3071963" y="5817589"/>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rêve</a:t>
            </a:r>
            <a:endParaRPr lang="en-GB" sz="2400" b="1" dirty="0">
              <a:solidFill>
                <a:srgbClr val="02456F"/>
              </a:solidFill>
              <a:latin typeface="Century Gothic" panose="020B0502020202020204" pitchFamily="34" charset="0"/>
            </a:endParaRPr>
          </a:p>
        </p:txBody>
      </p:sp>
      <p:sp>
        <p:nvSpPr>
          <p:cNvPr id="34" name="Rounded Rectangle 46">
            <a:extLst>
              <a:ext uri="{FF2B5EF4-FFF2-40B4-BE49-F238E27FC236}">
                <a16:creationId xmlns:a16="http://schemas.microsoft.com/office/drawing/2014/main" id="{864BC5B5-13A6-4ADD-B355-842C665C4725}"/>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4AF51B5-4308-4BFD-A10C-AD58DAED70C4}"/>
              </a:ext>
            </a:extLst>
          </p:cNvPr>
          <p:cNvSpPr txBox="1"/>
          <p:nvPr/>
        </p:nvSpPr>
        <p:spPr>
          <a:xfrm>
            <a:off x="4914617" y="2398577"/>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fruit</a:t>
            </a:r>
          </a:p>
        </p:txBody>
      </p:sp>
      <p:sp>
        <p:nvSpPr>
          <p:cNvPr id="36" name="TextBox 35">
            <a:extLst>
              <a:ext uri="{FF2B5EF4-FFF2-40B4-BE49-F238E27FC236}">
                <a16:creationId xmlns:a16="http://schemas.microsoft.com/office/drawing/2014/main" id="{D3376359-1561-4D7A-946E-0041D647D90D}"/>
              </a:ext>
            </a:extLst>
          </p:cNvPr>
          <p:cNvSpPr txBox="1"/>
          <p:nvPr/>
        </p:nvSpPr>
        <p:spPr>
          <a:xfrm>
            <a:off x="8916188" y="2398577"/>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orange</a:t>
            </a:r>
          </a:p>
        </p:txBody>
      </p:sp>
      <p:sp>
        <p:nvSpPr>
          <p:cNvPr id="37" name="TextBox 36">
            <a:extLst>
              <a:ext uri="{FF2B5EF4-FFF2-40B4-BE49-F238E27FC236}">
                <a16:creationId xmlns:a16="http://schemas.microsoft.com/office/drawing/2014/main" id="{617E32C8-5FEF-46E7-B0C6-62D6C5495F44}"/>
              </a:ext>
            </a:extLst>
          </p:cNvPr>
          <p:cNvSpPr txBox="1"/>
          <p:nvPr/>
        </p:nvSpPr>
        <p:spPr>
          <a:xfrm>
            <a:off x="6757271" y="2479191"/>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dans</a:t>
            </a:r>
            <a:endParaRPr lang="en-GB" sz="2400" b="1" dirty="0">
              <a:solidFill>
                <a:srgbClr val="02456F"/>
              </a:solidFill>
              <a:latin typeface="Century Gothic" panose="020B0502020202020204" pitchFamily="34" charset="0"/>
            </a:endParaRPr>
          </a:p>
        </p:txBody>
      </p:sp>
      <p:sp>
        <p:nvSpPr>
          <p:cNvPr id="38" name="TextBox 37">
            <a:extLst>
              <a:ext uri="{FF2B5EF4-FFF2-40B4-BE49-F238E27FC236}">
                <a16:creationId xmlns:a16="http://schemas.microsoft.com/office/drawing/2014/main" id="{48A66E7B-7980-4289-911E-BB852A5E8098}"/>
              </a:ext>
            </a:extLst>
          </p:cNvPr>
          <p:cNvSpPr txBox="1"/>
          <p:nvPr/>
        </p:nvSpPr>
        <p:spPr>
          <a:xfrm>
            <a:off x="1082958" y="2376272"/>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rêve</a:t>
            </a:r>
            <a:endParaRPr lang="en-GB" sz="2400" b="1" dirty="0">
              <a:solidFill>
                <a:srgbClr val="02456F"/>
              </a:solidFill>
              <a:latin typeface="Century Gothic" panose="020B0502020202020204" pitchFamily="34" charset="0"/>
            </a:endParaRPr>
          </a:p>
        </p:txBody>
      </p:sp>
      <p:sp>
        <p:nvSpPr>
          <p:cNvPr id="39" name="TextBox 38">
            <a:extLst>
              <a:ext uri="{FF2B5EF4-FFF2-40B4-BE49-F238E27FC236}">
                <a16:creationId xmlns:a16="http://schemas.microsoft.com/office/drawing/2014/main" id="{1C2C11A2-8664-4914-839B-722107E53DA4}"/>
              </a:ext>
            </a:extLst>
          </p:cNvPr>
          <p:cNvSpPr txBox="1"/>
          <p:nvPr/>
        </p:nvSpPr>
        <p:spPr>
          <a:xfrm>
            <a:off x="3230242" y="2431828"/>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violet</a:t>
            </a:r>
          </a:p>
        </p:txBody>
      </p:sp>
      <p:sp>
        <p:nvSpPr>
          <p:cNvPr id="40" name="TextBox 39">
            <a:extLst>
              <a:ext uri="{FF2B5EF4-FFF2-40B4-BE49-F238E27FC236}">
                <a16:creationId xmlns:a16="http://schemas.microsoft.com/office/drawing/2014/main" id="{51C1BBE8-8F2D-4104-9170-47FF5B20DCD7}"/>
              </a:ext>
            </a:extLst>
          </p:cNvPr>
          <p:cNvSpPr txBox="1"/>
          <p:nvPr/>
        </p:nvSpPr>
        <p:spPr>
          <a:xfrm>
            <a:off x="9124716" y="3032645"/>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fantastique</a:t>
            </a:r>
            <a:endParaRPr lang="en-GB" sz="2400" b="1" dirty="0">
              <a:solidFill>
                <a:srgbClr val="02456F"/>
              </a:solidFill>
              <a:latin typeface="Century Gothic" panose="020B0502020202020204" pitchFamily="34" charset="0"/>
            </a:endParaRPr>
          </a:p>
        </p:txBody>
      </p:sp>
      <p:sp>
        <p:nvSpPr>
          <p:cNvPr id="41" name="TextBox 40">
            <a:extLst>
              <a:ext uri="{FF2B5EF4-FFF2-40B4-BE49-F238E27FC236}">
                <a16:creationId xmlns:a16="http://schemas.microsoft.com/office/drawing/2014/main" id="{82F77365-D228-4F2C-BED3-A7DB817DC62B}"/>
              </a:ext>
            </a:extLst>
          </p:cNvPr>
          <p:cNvSpPr txBox="1"/>
          <p:nvPr/>
        </p:nvSpPr>
        <p:spPr>
          <a:xfrm>
            <a:off x="3185160" y="2973855"/>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est</a:t>
            </a:r>
            <a:endParaRPr lang="en-GB" sz="2400" b="1" dirty="0">
              <a:solidFill>
                <a:srgbClr val="02456F"/>
              </a:solidFill>
              <a:latin typeface="Century Gothic" panose="020B0502020202020204" pitchFamily="34" charset="0"/>
            </a:endParaRPr>
          </a:p>
        </p:txBody>
      </p:sp>
      <p:sp>
        <p:nvSpPr>
          <p:cNvPr id="42" name="TextBox 41">
            <a:extLst>
              <a:ext uri="{FF2B5EF4-FFF2-40B4-BE49-F238E27FC236}">
                <a16:creationId xmlns:a16="http://schemas.microsoft.com/office/drawing/2014/main" id="{1D5B24EA-90B9-4DB7-9B1B-CFD02A58D503}"/>
              </a:ext>
            </a:extLst>
          </p:cNvPr>
          <p:cNvSpPr txBox="1"/>
          <p:nvPr/>
        </p:nvSpPr>
        <p:spPr>
          <a:xfrm>
            <a:off x="6757271" y="3107195"/>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volcans</a:t>
            </a:r>
            <a:endParaRPr lang="en-GB" sz="2400" b="1" dirty="0">
              <a:solidFill>
                <a:srgbClr val="02456F"/>
              </a:solidFill>
              <a:latin typeface="Century Gothic" panose="020B0502020202020204" pitchFamily="34" charset="0"/>
            </a:endParaRPr>
          </a:p>
        </p:txBody>
      </p:sp>
      <p:sp>
        <p:nvSpPr>
          <p:cNvPr id="43" name="TextBox 42">
            <a:extLst>
              <a:ext uri="{FF2B5EF4-FFF2-40B4-BE49-F238E27FC236}">
                <a16:creationId xmlns:a16="http://schemas.microsoft.com/office/drawing/2014/main" id="{E991D830-F312-4B10-9629-1A842CD25B3F}"/>
              </a:ext>
            </a:extLst>
          </p:cNvPr>
          <p:cNvSpPr txBox="1"/>
          <p:nvPr/>
        </p:nvSpPr>
        <p:spPr>
          <a:xfrm>
            <a:off x="3169972" y="3613426"/>
            <a:ext cx="1842654"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sorbet</a:t>
            </a:r>
          </a:p>
        </p:txBody>
      </p:sp>
      <p:sp>
        <p:nvSpPr>
          <p:cNvPr id="44" name="TextBox 43">
            <a:extLst>
              <a:ext uri="{FF2B5EF4-FFF2-40B4-BE49-F238E27FC236}">
                <a16:creationId xmlns:a16="http://schemas.microsoft.com/office/drawing/2014/main" id="{AA21764E-6FE5-43D0-8A13-071BAA4BAEAD}"/>
              </a:ext>
            </a:extLst>
          </p:cNvPr>
          <p:cNvSpPr txBox="1"/>
          <p:nvPr/>
        </p:nvSpPr>
        <p:spPr>
          <a:xfrm>
            <a:off x="4929857" y="2986550"/>
            <a:ext cx="1842654" cy="461665"/>
          </a:xfrm>
          <a:prstGeom prst="rect">
            <a:avLst/>
          </a:prstGeom>
          <a:noFill/>
        </p:spPr>
        <p:txBody>
          <a:bodyPr wrap="square" rtlCol="0">
            <a:spAutoFit/>
          </a:bodyPr>
          <a:lstStyle/>
          <a:p>
            <a:pPr algn="ctr"/>
            <a:r>
              <a:rPr lang="en-GB" sz="2400" b="1" dirty="0" err="1">
                <a:solidFill>
                  <a:srgbClr val="02456F"/>
                </a:solidFill>
                <a:latin typeface="Century Gothic" panose="020B0502020202020204" pitchFamily="34" charset="0"/>
              </a:rPr>
              <a:t>chics</a:t>
            </a:r>
            <a:endParaRPr lang="en-GB" sz="2400" b="1" dirty="0">
              <a:solidFill>
                <a:srgbClr val="02456F"/>
              </a:solidFill>
              <a:latin typeface="Century Gothic" panose="020B0502020202020204" pitchFamily="34" charset="0"/>
            </a:endParaRPr>
          </a:p>
        </p:txBody>
      </p:sp>
      <p:sp>
        <p:nvSpPr>
          <p:cNvPr id="45" name="TextBox 44">
            <a:extLst>
              <a:ext uri="{FF2B5EF4-FFF2-40B4-BE49-F238E27FC236}">
                <a16:creationId xmlns:a16="http://schemas.microsoft.com/office/drawing/2014/main" id="{F7A9B8F4-7FE7-4346-9B04-0102C0EE60A3}"/>
              </a:ext>
            </a:extLst>
          </p:cNvPr>
          <p:cNvSpPr txBox="1"/>
          <p:nvPr/>
        </p:nvSpPr>
        <p:spPr>
          <a:xfrm>
            <a:off x="-1519" y="864941"/>
            <a:ext cx="6606540" cy="769441"/>
          </a:xfrm>
          <a:prstGeom prst="rect">
            <a:avLst/>
          </a:prstGeom>
          <a:noFill/>
        </p:spPr>
        <p:txBody>
          <a:bodyPr wrap="square">
            <a:spAutoFit/>
          </a:bodyPr>
          <a:lstStyle/>
          <a:p>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Prononce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et organise les mots. </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lang="en-GB" sz="1600" dirty="0">
              <a:solidFill>
                <a:srgbClr val="002060"/>
              </a:solidFill>
            </a:endParaRPr>
          </a:p>
        </p:txBody>
      </p:sp>
    </p:spTree>
    <p:extLst>
      <p:ext uri="{BB962C8B-B14F-4D97-AF65-F5344CB8AC3E}">
        <p14:creationId xmlns:p14="http://schemas.microsoft.com/office/powerpoint/2010/main" val="19339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P spid="21" grpId="0"/>
      <p:bldP spid="23" grpId="0"/>
      <p:bldP spid="24" grpId="0"/>
      <p:bldP spid="25" grpId="0"/>
      <p:bldP spid="22" grpId="0"/>
      <p:bldP spid="27" grpId="0"/>
      <p:bldP spid="31" grpId="0"/>
      <p:bldP spid="33" grpId="0"/>
      <p:bldP spid="35" grpId="0"/>
      <p:bldP spid="36" grpId="0"/>
      <p:bldP spid="37" grpId="0"/>
      <p:bldP spid="38" grpId="0"/>
      <p:bldP spid="39" grpId="0"/>
      <p:bldP spid="40" grpId="0"/>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13557"/>
            <a:ext cx="2971800" cy="647577"/>
          </a:xfrm>
        </p:spPr>
        <p:txBody>
          <a:bodyPr>
            <a:normAutofit fontScale="90000"/>
          </a:bodyPr>
          <a:lstStyle/>
          <a:p>
            <a:pPr rtl="0" eaLnBrk="1" latinLnBrk="0" hangingPunct="1"/>
            <a:r>
              <a:rPr lang="en-GB" sz="3600" b="1" kern="1200" dirty="0" err="1">
                <a:solidFill>
                  <a:srgbClr val="FFFFFF"/>
                </a:solidFill>
                <a:effectLst/>
                <a:ea typeface="+mn-ea"/>
                <a:cs typeface="+mn-cs"/>
              </a:rPr>
              <a:t>Phonétique</a:t>
            </a:r>
            <a:br>
              <a:rPr lang="en-GB" sz="3600" b="1" kern="1200" dirty="0">
                <a:solidFill>
                  <a:srgbClr val="FFFFFF"/>
                </a:solidFill>
                <a:effectLst/>
                <a:ea typeface="+mn-ea"/>
                <a:cs typeface="+mn-cs"/>
              </a:rPr>
            </a:br>
            <a:endParaRPr lang="en-GB" dirty="0">
              <a:effectLst/>
            </a:endParaRPr>
          </a:p>
          <a:p>
            <a:endParaRPr lang="en-GB" dirty="0"/>
          </a:p>
        </p:txBody>
      </p:sp>
      <p:graphicFrame>
        <p:nvGraphicFramePr>
          <p:cNvPr id="6" name="Table 5" descr="to practice pronounciation of words with 'i' and 'qu'"/>
          <p:cNvGraphicFramePr>
            <a:graphicFrameLocks noGrp="1"/>
          </p:cNvGraphicFramePr>
          <p:nvPr/>
        </p:nvGraphicFramePr>
        <p:xfrm>
          <a:off x="1107447" y="1339949"/>
          <a:ext cx="10124832" cy="1280160"/>
        </p:xfrm>
        <a:graphic>
          <a:graphicData uri="http://schemas.openxmlformats.org/drawingml/2006/table">
            <a:tbl>
              <a:tblPr firstRow="1" bandRow="1">
                <a:tableStyleId>{8A107856-5554-42FB-B03E-39F5DBC370BA}</a:tableStyleId>
              </a:tblPr>
              <a:tblGrid>
                <a:gridCol w="740403">
                  <a:extLst>
                    <a:ext uri="{9D8B030D-6E8A-4147-A177-3AD203B41FA5}">
                      <a16:colId xmlns:a16="http://schemas.microsoft.com/office/drawing/2014/main" val="3055555070"/>
                    </a:ext>
                  </a:extLst>
                </a:gridCol>
                <a:gridCol w="9384429">
                  <a:extLst>
                    <a:ext uri="{9D8B030D-6E8A-4147-A177-3AD203B41FA5}">
                      <a16:colId xmlns:a16="http://schemas.microsoft.com/office/drawing/2014/main" val="1853054451"/>
                    </a:ext>
                  </a:extLst>
                </a:gridCol>
              </a:tblGrid>
              <a:tr h="370840">
                <a:tc>
                  <a:txBody>
                    <a:bodyPr/>
                    <a:lstStyle/>
                    <a:p>
                      <a:endParaRPr lang="en-GB" sz="3600" i="0" dirty="0">
                        <a:solidFill>
                          <a:srgbClr val="002060"/>
                        </a:solidFill>
                        <a:latin typeface="Century Gothic" panose="020B0502020202020204" pitchFamily="34" charset="0"/>
                      </a:endParaRPr>
                    </a:p>
                  </a:txBody>
                  <a:tcPr/>
                </a:tc>
                <a:tc>
                  <a:txBody>
                    <a:bodyPr/>
                    <a:lstStyle/>
                    <a:p>
                      <a:r>
                        <a:rPr lang="en-GB" sz="3600" dirty="0">
                          <a:solidFill>
                            <a:srgbClr val="002060"/>
                          </a:solidFill>
                          <a:latin typeface="Century Gothic" panose="020B0502020202020204" pitchFamily="34" charset="0"/>
                        </a:rPr>
                        <a:t>I (and ‘QU’)</a:t>
                      </a:r>
                    </a:p>
                  </a:txBody>
                  <a:tcPr/>
                </a:tc>
                <a:extLst>
                  <a:ext uri="{0D108BD9-81ED-4DB2-BD59-A6C34878D82A}">
                    <a16:rowId xmlns:a16="http://schemas.microsoft.com/office/drawing/2014/main" val="1022785011"/>
                  </a:ext>
                </a:extLst>
              </a:tr>
              <a:tr h="370840">
                <a:tc>
                  <a:txBody>
                    <a:bodyPr/>
                    <a:lstStyle/>
                    <a:p>
                      <a:endParaRPr lang="en-GB" sz="3600"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Mex</a:t>
                      </a:r>
                      <a:r>
                        <a:rPr lang="en-GB" sz="3600" u="sng" dirty="0">
                          <a:solidFill>
                            <a:srgbClr val="002060"/>
                          </a:solidFill>
                          <a:latin typeface="Century Gothic" panose="020B0502020202020204" pitchFamily="34" charset="0"/>
                        </a:rPr>
                        <a:t>i</a:t>
                      </a:r>
                      <a:r>
                        <a:rPr lang="en-GB" sz="3600" u="none" dirty="0">
                          <a:solidFill>
                            <a:srgbClr val="002060"/>
                          </a:solidFill>
                          <a:latin typeface="Century Gothic" panose="020B0502020202020204" pitchFamily="34" charset="0"/>
                        </a:rPr>
                        <a:t>que, Afr</a:t>
                      </a:r>
                      <a:r>
                        <a:rPr lang="en-GB" sz="3600" u="sng" dirty="0">
                          <a:solidFill>
                            <a:srgbClr val="002060"/>
                          </a:solidFill>
                          <a:latin typeface="Century Gothic" panose="020B0502020202020204" pitchFamily="34" charset="0"/>
                        </a:rPr>
                        <a:t>i</a:t>
                      </a:r>
                      <a:r>
                        <a:rPr lang="en-GB" sz="3600" u="none" dirty="0">
                          <a:solidFill>
                            <a:srgbClr val="002060"/>
                          </a:solidFill>
                          <a:latin typeface="Century Gothic" panose="020B0502020202020204" pitchFamily="34" charset="0"/>
                        </a:rPr>
                        <a:t>que,</a:t>
                      </a:r>
                      <a:r>
                        <a:rPr lang="en-GB" sz="3600" u="none" baseline="0" dirty="0">
                          <a:solidFill>
                            <a:srgbClr val="002060"/>
                          </a:solidFill>
                          <a:latin typeface="Century Gothic" panose="020B0502020202020204" pitchFamily="34" charset="0"/>
                        </a:rPr>
                        <a:t> Pac</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f</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que, Trop</a:t>
                      </a:r>
                      <a:r>
                        <a:rPr lang="en-GB" sz="3600" u="sng" baseline="0" dirty="0">
                          <a:solidFill>
                            <a:srgbClr val="002060"/>
                          </a:solidFill>
                          <a:latin typeface="Century Gothic" panose="020B0502020202020204" pitchFamily="34" charset="0"/>
                        </a:rPr>
                        <a:t>i</a:t>
                      </a:r>
                      <a:r>
                        <a:rPr lang="en-GB" sz="3600" u="none" baseline="0" dirty="0">
                          <a:solidFill>
                            <a:srgbClr val="002060"/>
                          </a:solidFill>
                          <a:latin typeface="Century Gothic" panose="020B0502020202020204" pitchFamily="34" charset="0"/>
                        </a:rPr>
                        <a:t>que </a:t>
                      </a:r>
                      <a:endParaRPr lang="en-GB" sz="3600" u="none" dirty="0">
                        <a:solidFill>
                          <a:srgbClr val="002060"/>
                        </a:solidFill>
                        <a:latin typeface="Century Gothic" panose="020B0502020202020204" pitchFamily="34" charset="0"/>
                      </a:endParaRPr>
                    </a:p>
                  </a:txBody>
                  <a:tcPr/>
                </a:tc>
                <a:extLst>
                  <a:ext uri="{0D108BD9-81ED-4DB2-BD59-A6C34878D82A}">
                    <a16:rowId xmlns:a16="http://schemas.microsoft.com/office/drawing/2014/main" val="137663633"/>
                  </a:ext>
                </a:extLst>
              </a:tr>
            </a:tbl>
          </a:graphicData>
        </a:graphic>
      </p:graphicFrame>
      <p:sp>
        <p:nvSpPr>
          <p:cNvPr id="8" name="Rectangle 7" descr="yellow rectangle"/>
          <p:cNvSpPr/>
          <p:nvPr/>
        </p:nvSpPr>
        <p:spPr>
          <a:xfrm>
            <a:off x="1807638" y="1979551"/>
            <a:ext cx="2054538" cy="650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descr="yellow rectangle"/>
          <p:cNvSpPr/>
          <p:nvPr/>
        </p:nvSpPr>
        <p:spPr>
          <a:xfrm>
            <a:off x="4105597" y="1970109"/>
            <a:ext cx="1577836"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descr="yellow rectangle"/>
          <p:cNvSpPr/>
          <p:nvPr/>
        </p:nvSpPr>
        <p:spPr>
          <a:xfrm>
            <a:off x="5862172" y="1970108"/>
            <a:ext cx="2183963" cy="650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descr="yellow rectangle"/>
          <p:cNvSpPr/>
          <p:nvPr/>
        </p:nvSpPr>
        <p:spPr>
          <a:xfrm>
            <a:off x="8192470" y="1965146"/>
            <a:ext cx="2245688" cy="6500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descr="to practice pronounciation of words with 'ou'"/>
          <p:cNvGraphicFramePr>
            <a:graphicFrameLocks noGrp="1"/>
          </p:cNvGraphicFramePr>
          <p:nvPr/>
        </p:nvGraphicFramePr>
        <p:xfrm>
          <a:off x="1107447" y="3116743"/>
          <a:ext cx="10124832" cy="1280160"/>
        </p:xfrm>
        <a:graphic>
          <a:graphicData uri="http://schemas.openxmlformats.org/drawingml/2006/table">
            <a:tbl>
              <a:tblPr firstRow="1" bandRow="1">
                <a:tableStyleId>{8A107856-5554-42FB-B03E-39F5DBC370BA}</a:tableStyleId>
              </a:tblPr>
              <a:tblGrid>
                <a:gridCol w="702303">
                  <a:extLst>
                    <a:ext uri="{9D8B030D-6E8A-4147-A177-3AD203B41FA5}">
                      <a16:colId xmlns:a16="http://schemas.microsoft.com/office/drawing/2014/main" val="3055555070"/>
                    </a:ext>
                  </a:extLst>
                </a:gridCol>
                <a:gridCol w="9422529">
                  <a:extLst>
                    <a:ext uri="{9D8B030D-6E8A-4147-A177-3AD203B41FA5}">
                      <a16:colId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OU</a:t>
                      </a:r>
                    </a:p>
                  </a:txBody>
                  <a:tcPr/>
                </a:tc>
                <a:extLst>
                  <a:ext uri="{0D108BD9-81ED-4DB2-BD59-A6C34878D82A}">
                    <a16:rowId xmlns:a16="http://schemas.microsoft.com/office/drawing/2014/main" val="1022785011"/>
                  </a:ext>
                </a:extLst>
              </a:tr>
              <a:tr h="370840">
                <a:tc>
                  <a:txBody>
                    <a:bodyPr/>
                    <a:lstStyle/>
                    <a:p>
                      <a:endParaRPr lang="en-GB" sz="3600" u="none"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r</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ge, </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  , c</a:t>
                      </a:r>
                      <a:r>
                        <a:rPr lang="en-GB" sz="3600" u="sng" dirty="0">
                          <a:solidFill>
                            <a:srgbClr val="002060"/>
                          </a:solidFill>
                          <a:latin typeface="Century Gothic" panose="020B0502020202020204" pitchFamily="34" charset="0"/>
                        </a:rPr>
                        <a:t>ou</a:t>
                      </a:r>
                      <a:r>
                        <a:rPr lang="en-GB" sz="3600" u="none" dirty="0">
                          <a:solidFill>
                            <a:srgbClr val="002060"/>
                          </a:solidFill>
                          <a:latin typeface="Century Gothic" panose="020B0502020202020204" pitchFamily="34" charset="0"/>
                        </a:rPr>
                        <a:t>leurs</a:t>
                      </a:r>
                    </a:p>
                  </a:txBody>
                  <a:tcPr/>
                </a:tc>
                <a:extLst>
                  <a:ext uri="{0D108BD9-81ED-4DB2-BD59-A6C34878D82A}">
                    <a16:rowId xmlns:a16="http://schemas.microsoft.com/office/drawing/2014/main" val="4216387539"/>
                  </a:ext>
                </a:extLst>
              </a:tr>
            </a:tbl>
          </a:graphicData>
        </a:graphic>
      </p:graphicFrame>
      <p:sp>
        <p:nvSpPr>
          <p:cNvPr id="11" name="Rectangle 10" descr="yellow rectangle"/>
          <p:cNvSpPr/>
          <p:nvPr/>
        </p:nvSpPr>
        <p:spPr>
          <a:xfrm>
            <a:off x="1839916" y="3762783"/>
            <a:ext cx="1349560"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descr="yellow rectangle"/>
          <p:cNvSpPr/>
          <p:nvPr/>
        </p:nvSpPr>
        <p:spPr>
          <a:xfrm>
            <a:off x="3369572" y="3756823"/>
            <a:ext cx="880853"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descr="yellow rectangle"/>
          <p:cNvSpPr/>
          <p:nvPr/>
        </p:nvSpPr>
        <p:spPr>
          <a:xfrm>
            <a:off x="4488060" y="3756823"/>
            <a:ext cx="1927081"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descr="to practice pronounciation of words with 'j' and 'gi'"/>
          <p:cNvGraphicFramePr>
            <a:graphicFrameLocks noGrp="1"/>
          </p:cNvGraphicFramePr>
          <p:nvPr/>
        </p:nvGraphicFramePr>
        <p:xfrm>
          <a:off x="1107447" y="4755043"/>
          <a:ext cx="10124832" cy="1280160"/>
        </p:xfrm>
        <a:graphic>
          <a:graphicData uri="http://schemas.openxmlformats.org/drawingml/2006/table">
            <a:tbl>
              <a:tblPr firstRow="1" bandRow="1">
                <a:tableStyleId>{8A107856-5554-42FB-B03E-39F5DBC370BA}</a:tableStyleId>
              </a:tblPr>
              <a:tblGrid>
                <a:gridCol w="740403">
                  <a:extLst>
                    <a:ext uri="{9D8B030D-6E8A-4147-A177-3AD203B41FA5}">
                      <a16:colId xmlns:a16="http://schemas.microsoft.com/office/drawing/2014/main" val="3055555070"/>
                    </a:ext>
                  </a:extLst>
                </a:gridCol>
                <a:gridCol w="9384429">
                  <a:extLst>
                    <a:ext uri="{9D8B030D-6E8A-4147-A177-3AD203B41FA5}">
                      <a16:colId xmlns:a16="http://schemas.microsoft.com/office/drawing/2014/main" val="1853054451"/>
                    </a:ext>
                  </a:extLst>
                </a:gridCol>
              </a:tblGrid>
              <a:tr h="370840">
                <a:tc>
                  <a:txBody>
                    <a:bodyPr/>
                    <a:lstStyle/>
                    <a:p>
                      <a:endParaRPr lang="en-GB" sz="36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J</a:t>
                      </a:r>
                      <a:r>
                        <a:rPr lang="en-GB" sz="3600" b="1" baseline="0" dirty="0">
                          <a:solidFill>
                            <a:srgbClr val="002060"/>
                          </a:solidFill>
                          <a:latin typeface="Century Gothic" panose="020B0502020202020204" pitchFamily="34" charset="0"/>
                        </a:rPr>
                        <a:t> (and GI)</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22785011"/>
                  </a:ext>
                </a:extLst>
              </a:tr>
              <a:tr h="370840">
                <a:tc>
                  <a:txBody>
                    <a:bodyPr/>
                    <a:lstStyle/>
                    <a:p>
                      <a:endParaRPr lang="en-GB" sz="3600" u="none" dirty="0">
                        <a:solidFill>
                          <a:srgbClr val="002060"/>
                        </a:solidFill>
                        <a:latin typeface="Century Gothic" panose="020B0502020202020204" pitchFamily="34" charset="0"/>
                      </a:endParaRPr>
                    </a:p>
                  </a:txBody>
                  <a:tcPr/>
                </a:tc>
                <a:tc>
                  <a:txBody>
                    <a:bodyPr/>
                    <a:lstStyle/>
                    <a:p>
                      <a:r>
                        <a:rPr lang="en-GB" sz="3600" u="none" dirty="0">
                          <a:solidFill>
                            <a:srgbClr val="002060"/>
                          </a:solidFill>
                          <a:latin typeface="Century Gothic" panose="020B0502020202020204" pitchFamily="34" charset="0"/>
                        </a:rPr>
                        <a:t>rou</a:t>
                      </a:r>
                      <a:r>
                        <a:rPr lang="en-GB" sz="3600" u="sng" dirty="0">
                          <a:solidFill>
                            <a:srgbClr val="002060"/>
                          </a:solidFill>
                          <a:latin typeface="Century Gothic" panose="020B0502020202020204" pitchFamily="34" charset="0"/>
                        </a:rPr>
                        <a:t>ge</a:t>
                      </a:r>
                      <a:r>
                        <a:rPr lang="en-GB" sz="3600" u="none" dirty="0">
                          <a:solidFill>
                            <a:srgbClr val="002060"/>
                          </a:solidFill>
                          <a:latin typeface="Century Gothic" panose="020B0502020202020204" pitchFamily="34" charset="0"/>
                        </a:rPr>
                        <a:t>,  oran</a:t>
                      </a:r>
                      <a:r>
                        <a:rPr lang="en-GB" sz="3600" u="sng" dirty="0">
                          <a:solidFill>
                            <a:srgbClr val="002060"/>
                          </a:solidFill>
                          <a:latin typeface="Century Gothic" panose="020B0502020202020204" pitchFamily="34" charset="0"/>
                        </a:rPr>
                        <a:t>ge</a:t>
                      </a:r>
                      <a:r>
                        <a:rPr lang="en-GB" sz="3600" u="none" dirty="0">
                          <a:solidFill>
                            <a:srgbClr val="002060"/>
                          </a:solidFill>
                          <a:latin typeface="Century Gothic" panose="020B0502020202020204" pitchFamily="34" charset="0"/>
                        </a:rPr>
                        <a:t>,</a:t>
                      </a:r>
                      <a:r>
                        <a:rPr lang="en-GB" sz="3600" u="none" baseline="0" dirty="0">
                          <a:solidFill>
                            <a:srgbClr val="002060"/>
                          </a:solidFill>
                          <a:latin typeface="Century Gothic" panose="020B0502020202020204" pitchFamily="34" charset="0"/>
                        </a:rPr>
                        <a:t> </a:t>
                      </a:r>
                      <a:r>
                        <a:rPr lang="en-GB" sz="3600" u="sng" baseline="0" dirty="0">
                          <a:solidFill>
                            <a:srgbClr val="002060"/>
                          </a:solidFill>
                          <a:latin typeface="Century Gothic" panose="020B0502020202020204" pitchFamily="34" charset="0"/>
                        </a:rPr>
                        <a:t>gi</a:t>
                      </a:r>
                      <a:r>
                        <a:rPr lang="en-GB" sz="3600" u="none" baseline="0" dirty="0">
                          <a:solidFill>
                            <a:srgbClr val="002060"/>
                          </a:solidFill>
                          <a:latin typeface="Century Gothic" panose="020B0502020202020204" pitchFamily="34" charset="0"/>
                        </a:rPr>
                        <a:t>rafe  , ma</a:t>
                      </a:r>
                      <a:r>
                        <a:rPr lang="en-GB" sz="3600" u="sng" baseline="0" dirty="0">
                          <a:solidFill>
                            <a:srgbClr val="002060"/>
                          </a:solidFill>
                          <a:latin typeface="Century Gothic" panose="020B0502020202020204" pitchFamily="34" charset="0"/>
                        </a:rPr>
                        <a:t>gi</a:t>
                      </a:r>
                      <a:r>
                        <a:rPr lang="en-GB" sz="3600" u="none" baseline="0" dirty="0">
                          <a:solidFill>
                            <a:srgbClr val="002060"/>
                          </a:solidFill>
                          <a:latin typeface="Century Gothic" panose="020B0502020202020204" pitchFamily="34" charset="0"/>
                        </a:rPr>
                        <a:t>que</a:t>
                      </a:r>
                      <a:endParaRPr lang="en-GB" sz="3600" u="none" dirty="0">
                        <a:solidFill>
                          <a:srgbClr val="002060"/>
                        </a:solidFill>
                        <a:latin typeface="Century Gothic" panose="020B0502020202020204" pitchFamily="34" charset="0"/>
                      </a:endParaRPr>
                    </a:p>
                  </a:txBody>
                  <a:tcPr/>
                </a:tc>
                <a:extLst>
                  <a:ext uri="{0D108BD9-81ED-4DB2-BD59-A6C34878D82A}">
                    <a16:rowId xmlns:a16="http://schemas.microsoft.com/office/drawing/2014/main" val="4216387539"/>
                  </a:ext>
                </a:extLst>
              </a:tr>
            </a:tbl>
          </a:graphicData>
        </a:graphic>
      </p:graphicFrame>
      <p:sp>
        <p:nvSpPr>
          <p:cNvPr id="13" name="Rectangle 12" descr="yellow rectangle"/>
          <p:cNvSpPr/>
          <p:nvPr/>
        </p:nvSpPr>
        <p:spPr>
          <a:xfrm>
            <a:off x="1922066" y="5376236"/>
            <a:ext cx="1321361"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descr="yellow rectangle"/>
          <p:cNvSpPr/>
          <p:nvPr/>
        </p:nvSpPr>
        <p:spPr>
          <a:xfrm>
            <a:off x="3521329" y="5376236"/>
            <a:ext cx="1741608"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descr="yellow rectangle"/>
          <p:cNvSpPr/>
          <p:nvPr/>
        </p:nvSpPr>
        <p:spPr>
          <a:xfrm>
            <a:off x="5430517" y="5395123"/>
            <a:ext cx="164609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descr="yellow rectangle"/>
          <p:cNvSpPr/>
          <p:nvPr/>
        </p:nvSpPr>
        <p:spPr>
          <a:xfrm>
            <a:off x="7244191" y="5376236"/>
            <a:ext cx="2245874" cy="64008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46">
            <a:extLst>
              <a:ext uri="{FF2B5EF4-FFF2-40B4-BE49-F238E27FC236}">
                <a16:creationId xmlns:a16="http://schemas.microsoft.com/office/drawing/2014/main" id="{7AAF3C01-8181-443B-B822-BC7819ADB68B}"/>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FD3F33E6-3719-4DA2-A19C-C69BBFEB1764}"/>
              </a:ext>
            </a:extLst>
          </p:cNvPr>
          <p:cNvSpPr txBox="1"/>
          <p:nvPr/>
        </p:nvSpPr>
        <p:spPr>
          <a:xfrm>
            <a:off x="2834907" y="255428"/>
            <a:ext cx="6606540" cy="769441"/>
          </a:xfrm>
          <a:prstGeom prst="rect">
            <a:avLst/>
          </a:prstGeom>
          <a:noFill/>
        </p:spPr>
        <p:txBody>
          <a:bodyPr wrap="square">
            <a:spAutoFit/>
          </a:bodyPr>
          <a:lstStyle/>
          <a:p>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Prononce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les mots. </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lang="en-GB" sz="1600" dirty="0">
              <a:solidFill>
                <a:srgbClr val="002060"/>
              </a:solidFill>
            </a:endParaRPr>
          </a:p>
        </p:txBody>
      </p:sp>
    </p:spTree>
    <p:extLst>
      <p:ext uri="{BB962C8B-B14F-4D97-AF65-F5344CB8AC3E}">
        <p14:creationId xmlns:p14="http://schemas.microsoft.com/office/powerpoint/2010/main" val="11082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1" grpId="0" animBg="1"/>
      <p:bldP spid="20" grpId="0" animBg="1"/>
      <p:bldP spid="11" grpId="0" animBg="1"/>
      <p:bldP spid="22" grpId="0" animBg="1"/>
      <p:bldP spid="17" grpId="0" animBg="1"/>
      <p:bldP spid="13" grpId="0" animBg="1"/>
      <p:bldP spid="18" grpId="0" animBg="1"/>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10A2A8B-22D6-4B5E-9C4D-22840FBD2057}"/>
              </a:ext>
            </a:extLst>
          </p:cNvPr>
          <p:cNvGraphicFramePr>
            <a:graphicFrameLocks noGrp="1"/>
          </p:cNvGraphicFramePr>
          <p:nvPr>
            <p:extLst>
              <p:ext uri="{D42A27DB-BD31-4B8C-83A1-F6EECF244321}">
                <p14:modId xmlns:p14="http://schemas.microsoft.com/office/powerpoint/2010/main" val="3314804983"/>
              </p:ext>
            </p:extLst>
          </p:nvPr>
        </p:nvGraphicFramePr>
        <p:xfrm>
          <a:off x="288360" y="1305246"/>
          <a:ext cx="11615280" cy="4937760"/>
        </p:xfrm>
        <a:graphic>
          <a:graphicData uri="http://schemas.openxmlformats.org/drawingml/2006/table">
            <a:tbl>
              <a:tblPr firstRow="1" bandRow="1">
                <a:tableStyleId>{BDBED569-4797-4DF1-A0F4-6AAB3CD982D8}</a:tableStyleId>
              </a:tblPr>
              <a:tblGrid>
                <a:gridCol w="5807640">
                  <a:extLst>
                    <a:ext uri="{9D8B030D-6E8A-4147-A177-3AD203B41FA5}">
                      <a16:colId xmlns:a16="http://schemas.microsoft.com/office/drawing/2014/main" val="2576116431"/>
                    </a:ext>
                  </a:extLst>
                </a:gridCol>
                <a:gridCol w="5807640">
                  <a:extLst>
                    <a:ext uri="{9D8B030D-6E8A-4147-A177-3AD203B41FA5}">
                      <a16:colId xmlns:a16="http://schemas.microsoft.com/office/drawing/2014/main" val="3481567677"/>
                    </a:ext>
                  </a:extLst>
                </a:gridCol>
              </a:tblGrid>
              <a:tr h="784535">
                <a:tc>
                  <a:txBody>
                    <a:bodyPr/>
                    <a:lstStyle/>
                    <a:p>
                      <a:r>
                        <a:rPr lang="en-GB" sz="2400" b="1" dirty="0">
                          <a:solidFill>
                            <a:schemeClr val="accent1">
                              <a:lumMod val="50000"/>
                            </a:schemeClr>
                          </a:solidFill>
                        </a:rPr>
                        <a:t>1. </a:t>
                      </a:r>
                      <a:r>
                        <a:rPr lang="en-GB" sz="2400" b="0" dirty="0">
                          <a:solidFill>
                            <a:schemeClr val="accent1">
                              <a:lumMod val="50000"/>
                            </a:schemeClr>
                          </a:solidFill>
                        </a:rPr>
                        <a:t>Une rose </a:t>
                      </a:r>
                      <a:r>
                        <a:rPr lang="en-GB" sz="2400" b="0" dirty="0" err="1">
                          <a:solidFill>
                            <a:schemeClr val="accent1">
                              <a:lumMod val="50000"/>
                            </a:schemeClr>
                          </a:solidFill>
                        </a:rPr>
                        <a:t>est</a:t>
                      </a:r>
                      <a:r>
                        <a:rPr lang="en-GB" sz="2400" b="0" dirty="0">
                          <a:solidFill>
                            <a:schemeClr val="accent1">
                              <a:lumMod val="50000"/>
                            </a:schemeClr>
                          </a:solidFill>
                        </a:rPr>
                        <a:t> indigo.</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Une rose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a:solidFill>
                            <a:schemeClr val="accent1">
                              <a:lumMod val="50000"/>
                            </a:schemeClr>
                          </a:solidFill>
                        </a:rPr>
                        <a:t>rouge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368982908"/>
                  </a:ext>
                </a:extLst>
              </a:tr>
              <a:tr h="784535">
                <a:tc>
                  <a:txBody>
                    <a:bodyPr/>
                    <a:lstStyle/>
                    <a:p>
                      <a:r>
                        <a:rPr lang="en-GB" sz="2400" b="1" dirty="0">
                          <a:solidFill>
                            <a:schemeClr val="accent1">
                              <a:lumMod val="50000"/>
                            </a:schemeClr>
                          </a:solidFill>
                        </a:rPr>
                        <a:t>2. </a:t>
                      </a:r>
                      <a:r>
                        <a:rPr lang="en-GB" sz="2400" b="0" dirty="0">
                          <a:solidFill>
                            <a:schemeClr val="accent1">
                              <a:lumMod val="50000"/>
                            </a:schemeClr>
                          </a:solidFill>
                        </a:rPr>
                        <a:t>Une vague </a:t>
                      </a:r>
                      <a:r>
                        <a:rPr lang="en-GB" sz="2400" b="0" dirty="0" err="1">
                          <a:solidFill>
                            <a:schemeClr val="accent1">
                              <a:lumMod val="50000"/>
                            </a:schemeClr>
                          </a:solidFill>
                        </a:rPr>
                        <a:t>est</a:t>
                      </a:r>
                      <a:r>
                        <a:rPr lang="en-GB" sz="2400" b="0" dirty="0">
                          <a:solidFill>
                            <a:schemeClr val="accent1">
                              <a:lumMod val="50000"/>
                            </a:schemeClr>
                          </a:solidFill>
                        </a:rPr>
                        <a:t> </a:t>
                      </a:r>
                      <a:r>
                        <a:rPr lang="en-GB" sz="2400" b="0" dirty="0" err="1">
                          <a:solidFill>
                            <a:schemeClr val="accent1">
                              <a:lumMod val="50000"/>
                            </a:schemeClr>
                          </a:solidFill>
                        </a:rPr>
                        <a:t>violette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Une vague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err="1">
                          <a:solidFill>
                            <a:schemeClr val="accent1">
                              <a:lumMod val="50000"/>
                            </a:schemeClr>
                          </a:solidFill>
                        </a:rPr>
                        <a:t>bleu</a:t>
                      </a:r>
                      <a:r>
                        <a:rPr lang="en-GB" sz="2400" b="1" dirty="0" err="1">
                          <a:solidFill>
                            <a:srgbClr val="E56700"/>
                          </a:solidFill>
                        </a:rPr>
                        <a:t>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673835514"/>
                  </a:ext>
                </a:extLst>
              </a:tr>
              <a:tr h="784535">
                <a:tc>
                  <a:txBody>
                    <a:bodyPr/>
                    <a:lstStyle/>
                    <a:p>
                      <a:r>
                        <a:rPr lang="en-GB" sz="2400" b="1" dirty="0">
                          <a:solidFill>
                            <a:schemeClr val="accent1">
                              <a:lumMod val="50000"/>
                            </a:schemeClr>
                          </a:solidFill>
                        </a:rPr>
                        <a:t>3. </a:t>
                      </a:r>
                      <a:r>
                        <a:rPr lang="en-GB" sz="2400" b="0" dirty="0">
                          <a:solidFill>
                            <a:schemeClr val="accent1">
                              <a:lumMod val="50000"/>
                            </a:schemeClr>
                          </a:solidFill>
                        </a:rPr>
                        <a:t>Une </a:t>
                      </a:r>
                      <a:r>
                        <a:rPr lang="en-GB" sz="2400" b="0" dirty="0" err="1">
                          <a:solidFill>
                            <a:schemeClr val="accent1">
                              <a:lumMod val="50000"/>
                            </a:schemeClr>
                          </a:solidFill>
                        </a:rPr>
                        <a:t>banane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jaune.</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Une </a:t>
                      </a:r>
                      <a:r>
                        <a:rPr lang="en-GB" sz="2400" b="0" dirty="0" err="1">
                          <a:solidFill>
                            <a:schemeClr val="accent1">
                              <a:lumMod val="50000"/>
                            </a:schemeClr>
                          </a:solidFill>
                        </a:rPr>
                        <a:t>banane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a:solidFill>
                            <a:schemeClr val="accent1">
                              <a:lumMod val="50000"/>
                            </a:schemeClr>
                          </a:solidFill>
                        </a:rPr>
                        <a:t>jaune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82691311"/>
                  </a:ext>
                </a:extLst>
              </a:tr>
              <a:tr h="784535">
                <a:tc>
                  <a:txBody>
                    <a:bodyPr/>
                    <a:lstStyle/>
                    <a:p>
                      <a:r>
                        <a:rPr lang="en-GB" sz="2400" b="1" dirty="0">
                          <a:solidFill>
                            <a:schemeClr val="accent1">
                              <a:lumMod val="50000"/>
                            </a:schemeClr>
                          </a:solidFill>
                        </a:rPr>
                        <a:t>4. </a:t>
                      </a:r>
                      <a:r>
                        <a:rPr lang="en-GB" sz="2400" b="0" dirty="0">
                          <a:solidFill>
                            <a:schemeClr val="accent1">
                              <a:lumMod val="50000"/>
                            </a:schemeClr>
                          </a:solidFill>
                        </a:rPr>
                        <a:t>Un </a:t>
                      </a:r>
                      <a:r>
                        <a:rPr lang="en-GB" sz="2400" b="0" dirty="0" err="1">
                          <a:solidFill>
                            <a:schemeClr val="accent1">
                              <a:lumMod val="50000"/>
                            </a:schemeClr>
                          </a:solidFill>
                        </a:rPr>
                        <a:t>concombre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violet.</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Un </a:t>
                      </a:r>
                      <a:r>
                        <a:rPr lang="en-GB" sz="2400" b="0" dirty="0" err="1">
                          <a:solidFill>
                            <a:schemeClr val="accent1">
                              <a:lumMod val="50000"/>
                            </a:schemeClr>
                          </a:solidFill>
                        </a:rPr>
                        <a:t>concombre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a:solidFill>
                            <a:schemeClr val="accent1">
                              <a:lumMod val="50000"/>
                            </a:schemeClr>
                          </a:solidFill>
                        </a:rPr>
                        <a:t>vert</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460598376"/>
                  </a:ext>
                </a:extLst>
              </a:tr>
              <a:tr h="784535">
                <a:tc>
                  <a:txBody>
                    <a:bodyPr/>
                    <a:lstStyle/>
                    <a:p>
                      <a:r>
                        <a:rPr lang="en-GB" sz="2400" b="1" dirty="0">
                          <a:solidFill>
                            <a:schemeClr val="accent1">
                              <a:lumMod val="50000"/>
                            </a:schemeClr>
                          </a:solidFill>
                        </a:rPr>
                        <a:t>5. </a:t>
                      </a:r>
                      <a:r>
                        <a:rPr lang="en-GB" sz="2400" b="0" dirty="0">
                          <a:solidFill>
                            <a:schemeClr val="accent1">
                              <a:lumMod val="50000"/>
                            </a:schemeClr>
                          </a:solidFill>
                        </a:rPr>
                        <a:t>Une </a:t>
                      </a:r>
                      <a:r>
                        <a:rPr lang="en-GB" sz="2400" b="0" dirty="0" err="1">
                          <a:solidFill>
                            <a:schemeClr val="accent1">
                              <a:lumMod val="50000"/>
                            </a:schemeClr>
                          </a:solidFill>
                        </a:rPr>
                        <a:t>plante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indigo.</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r>
                        <a:rPr lang="en-GB" sz="2400" b="0" dirty="0">
                          <a:solidFill>
                            <a:schemeClr val="accent1">
                              <a:lumMod val="50000"/>
                            </a:schemeClr>
                          </a:solidFill>
                        </a:rPr>
                        <a:t>Une </a:t>
                      </a:r>
                      <a:r>
                        <a:rPr lang="en-GB" sz="2400" b="0" dirty="0" err="1">
                          <a:solidFill>
                            <a:schemeClr val="accent1">
                              <a:lumMod val="50000"/>
                            </a:schemeClr>
                          </a:solidFill>
                        </a:rPr>
                        <a:t>plante</a:t>
                      </a:r>
                      <a:r>
                        <a:rPr lang="en-GB" sz="2400" b="0" dirty="0">
                          <a:solidFill>
                            <a:schemeClr val="accent1">
                              <a:lumMod val="50000"/>
                            </a:schemeClr>
                          </a:solidFill>
                        </a:rPr>
                        <a:t>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err="1">
                          <a:solidFill>
                            <a:schemeClr val="accent1">
                              <a:lumMod val="50000"/>
                            </a:schemeClr>
                          </a:solidFill>
                        </a:rPr>
                        <a:t>vert</a:t>
                      </a:r>
                      <a:r>
                        <a:rPr lang="en-GB" sz="2400" b="1" dirty="0" err="1">
                          <a:solidFill>
                            <a:srgbClr val="E56700"/>
                          </a:solidFill>
                        </a:rPr>
                        <a:t>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889839488"/>
                  </a:ext>
                </a:extLst>
              </a:tr>
              <a:tr h="784535">
                <a:tc>
                  <a:txBody>
                    <a:bodyPr/>
                    <a:lstStyle/>
                    <a:p>
                      <a:r>
                        <a:rPr lang="en-GB" sz="2400" b="1" dirty="0">
                          <a:solidFill>
                            <a:schemeClr val="accent1">
                              <a:lumMod val="50000"/>
                            </a:schemeClr>
                          </a:solidFill>
                        </a:rPr>
                        <a:t>6. </a:t>
                      </a:r>
                      <a:r>
                        <a:rPr lang="en-GB" sz="2400" b="0" dirty="0">
                          <a:solidFill>
                            <a:schemeClr val="accent1">
                              <a:lumMod val="50000"/>
                            </a:schemeClr>
                          </a:solidFill>
                        </a:rPr>
                        <a:t>Une carotte </a:t>
                      </a:r>
                      <a:r>
                        <a:rPr lang="en-GB" sz="2400" b="0" dirty="0" err="1">
                          <a:solidFill>
                            <a:schemeClr val="accent1">
                              <a:lumMod val="50000"/>
                            </a:schemeClr>
                          </a:solidFill>
                        </a:rPr>
                        <a:t>est</a:t>
                      </a:r>
                      <a:r>
                        <a:rPr lang="en-GB" sz="2400" b="0" dirty="0">
                          <a:solidFill>
                            <a:schemeClr val="accent1">
                              <a:lumMod val="50000"/>
                            </a:schemeClr>
                          </a:solidFill>
                        </a:rPr>
                        <a:t> orange.</a:t>
                      </a:r>
                      <a:endParaRPr lang="en-GB" sz="2400" b="0" dirty="0">
                        <a:solidFill>
                          <a:schemeClr val="accent1">
                            <a:lumMod val="50000"/>
                          </a:schemeClr>
                        </a:solidFill>
                        <a:latin typeface="Century Gothic" panose="020B0502020202020204" pitchFamily="34" charset="0"/>
                      </a:endParaRPr>
                    </a:p>
                  </a:txBody>
                  <a:tcPr/>
                </a:tc>
                <a:tc>
                  <a:txBody>
                    <a:bodyPr/>
                    <a:lstStyle/>
                    <a:p>
                      <a:r>
                        <a:rPr lang="en-GB" sz="2400" b="0" dirty="0" err="1">
                          <a:solidFill>
                            <a:schemeClr val="accent1">
                              <a:lumMod val="50000"/>
                            </a:schemeClr>
                          </a:solidFill>
                        </a:rPr>
                        <a:t>C’est</a:t>
                      </a:r>
                      <a:r>
                        <a:rPr lang="en-GB" sz="2400" b="0" dirty="0">
                          <a:solidFill>
                            <a:schemeClr val="accent1">
                              <a:lumMod val="50000"/>
                            </a:schemeClr>
                          </a:solidFill>
                        </a:rPr>
                        <a:t> </a:t>
                      </a:r>
                      <a:r>
                        <a:rPr lang="en-GB" sz="2400" b="0" dirty="0" err="1">
                          <a:solidFill>
                            <a:schemeClr val="accent1">
                              <a:lumMod val="50000"/>
                            </a:schemeClr>
                          </a:solidFill>
                        </a:rPr>
                        <a:t>vrai</a:t>
                      </a:r>
                      <a:r>
                        <a:rPr lang="en-GB" sz="2400" b="0" dirty="0">
                          <a:solidFill>
                            <a:schemeClr val="accent1">
                              <a:lumMod val="50000"/>
                            </a:schemeClr>
                          </a:solidFill>
                        </a:rPr>
                        <a:t> / faux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rPr>
                        <a:t>Une carotte </a:t>
                      </a:r>
                      <a:r>
                        <a:rPr lang="en-GB" sz="2400" b="0" dirty="0" err="1">
                          <a:solidFill>
                            <a:schemeClr val="accent1">
                              <a:lumMod val="50000"/>
                            </a:schemeClr>
                          </a:solidFill>
                        </a:rPr>
                        <a:t>est</a:t>
                      </a:r>
                      <a:r>
                        <a:rPr lang="en-GB" sz="2400" b="0" dirty="0">
                          <a:solidFill>
                            <a:schemeClr val="accent1">
                              <a:lumMod val="50000"/>
                            </a:schemeClr>
                          </a:solidFill>
                        </a:rPr>
                        <a:t> </a:t>
                      </a:r>
                      <a:r>
                        <a:rPr lang="en-GB" sz="2400" b="1" dirty="0">
                          <a:solidFill>
                            <a:schemeClr val="accent1">
                              <a:lumMod val="50000"/>
                            </a:schemeClr>
                          </a:solidFill>
                        </a:rPr>
                        <a:t>orange</a:t>
                      </a:r>
                      <a:r>
                        <a:rPr lang="en-GB" sz="2400" b="0" dirty="0">
                          <a:solidFill>
                            <a:schemeClr val="accent1">
                              <a:lumMod val="50000"/>
                            </a:schemeClr>
                          </a:solidFill>
                        </a:rPr>
                        <a:t>.</a:t>
                      </a:r>
                      <a:endParaRPr lang="en-GB" sz="24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82930578"/>
                  </a:ext>
                </a:extLst>
              </a:tr>
            </a:tbl>
          </a:graphicData>
        </a:graphic>
      </p:graphicFrame>
      <p:sp>
        <p:nvSpPr>
          <p:cNvPr id="2" name="Title 1"/>
          <p:cNvSpPr>
            <a:spLocks noGrp="1"/>
          </p:cNvSpPr>
          <p:nvPr>
            <p:ph type="title"/>
          </p:nvPr>
        </p:nvSpPr>
        <p:spPr/>
        <p:txBody>
          <a:bodyPr>
            <a:normAutofit/>
          </a:bodyPr>
          <a:lstStyle/>
          <a:p>
            <a:r>
              <a:rPr lang="en-GB" sz="3600" b="1" dirty="0" err="1">
                <a:solidFill>
                  <a:schemeClr val="bg1"/>
                </a:solidFill>
              </a:rPr>
              <a:t>Vrai</a:t>
            </a:r>
            <a:r>
              <a:rPr lang="en-GB" sz="3600" b="1" dirty="0">
                <a:solidFill>
                  <a:schemeClr val="bg1"/>
                </a:solidFill>
              </a:rPr>
              <a:t> </a:t>
            </a:r>
            <a:r>
              <a:rPr lang="en-GB" sz="3600" b="1" dirty="0" err="1">
                <a:solidFill>
                  <a:schemeClr val="bg1"/>
                </a:solidFill>
              </a:rPr>
              <a:t>ou</a:t>
            </a:r>
            <a:r>
              <a:rPr lang="en-GB" sz="3600" b="1" dirty="0">
                <a:solidFill>
                  <a:schemeClr val="bg1"/>
                </a:solidFill>
              </a:rPr>
              <a:t> faux ?</a:t>
            </a:r>
          </a:p>
        </p:txBody>
      </p:sp>
      <p:sp>
        <p:nvSpPr>
          <p:cNvPr id="4" name="Rounded Rectangle 46">
            <a:extLst>
              <a:ext uri="{FF2B5EF4-FFF2-40B4-BE49-F238E27FC236}">
                <a16:creationId xmlns:a16="http://schemas.microsoft.com/office/drawing/2014/main" id="{1A84F688-79D2-4FCC-B858-0414835DF09D}"/>
              </a:ext>
            </a:extLst>
          </p:cNvPr>
          <p:cNvSpPr/>
          <p:nvPr/>
        </p:nvSpPr>
        <p:spPr>
          <a:xfrm>
            <a:off x="10133556" y="249869"/>
            <a:ext cx="177636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7" name="Speech Bubble: Rectangle with Corners Rounded 6">
            <a:extLst>
              <a:ext uri="{FF2B5EF4-FFF2-40B4-BE49-F238E27FC236}">
                <a16:creationId xmlns:a16="http://schemas.microsoft.com/office/drawing/2014/main" id="{68C47A2A-6CC4-4E49-8A05-4B447AA95169}"/>
              </a:ext>
            </a:extLst>
          </p:cNvPr>
          <p:cNvSpPr/>
          <p:nvPr/>
        </p:nvSpPr>
        <p:spPr>
          <a:xfrm>
            <a:off x="6457245" y="260983"/>
            <a:ext cx="3498285" cy="731836"/>
          </a:xfrm>
          <a:prstGeom prst="wedgeRoundRectCallout">
            <a:avLst>
              <a:gd name="adj1" fmla="val -20833"/>
              <a:gd name="adj2" fmla="val 74995"/>
              <a:gd name="adj3" fmla="val 16667"/>
            </a:avLst>
          </a:prstGeom>
          <a:solidFill>
            <a:srgbClr val="0055A4"/>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Careful! </a:t>
            </a:r>
            <a:r>
              <a:rPr lang="en-GB" sz="2000" dirty="0">
                <a:solidFill>
                  <a:schemeClr val="bg1"/>
                </a:solidFill>
                <a:latin typeface="Century Gothic" panose="020B0502020202020204" pitchFamily="34" charset="0"/>
              </a:rPr>
              <a:t>What adjective ending do you need?</a:t>
            </a:r>
          </a:p>
        </p:txBody>
      </p:sp>
      <p:pic>
        <p:nvPicPr>
          <p:cNvPr id="2050" name="Picture 2" descr="Redrose Clip Art">
            <a:extLst>
              <a:ext uri="{FF2B5EF4-FFF2-40B4-BE49-F238E27FC236}">
                <a16:creationId xmlns:a16="http://schemas.microsoft.com/office/drawing/2014/main" id="{9A87E48A-B9F8-426C-8C9F-62623CB75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15041">
            <a:off x="3521180" y="850811"/>
            <a:ext cx="1036765" cy="12959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ave">
            <a:extLst>
              <a:ext uri="{FF2B5EF4-FFF2-40B4-BE49-F238E27FC236}">
                <a16:creationId xmlns:a16="http://schemas.microsoft.com/office/drawing/2014/main" id="{AA26756B-764D-41E6-9C32-31A0EE2AC01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9675" b="67480" l="5634" r="96714">
                        <a14:foregroundMark x1="7512" y1="43902" x2="7512" y2="43902"/>
                        <a14:foregroundMark x1="91080" y1="60976" x2="91080" y2="60976"/>
                        <a14:foregroundMark x1="6573" y1="41870" x2="6573" y2="41870"/>
                        <a14:foregroundMark x1="7042" y1="42683" x2="7042" y2="42683"/>
                        <a14:foregroundMark x1="94836" y1="65041" x2="94836" y2="65041"/>
                        <a14:foregroundMark x1="95775" y1="60569" x2="95775" y2="60569"/>
                        <a14:foregroundMark x1="97183" y1="67480" x2="97183" y2="67480"/>
                        <a14:foregroundMark x1="94366" y1="60163" x2="94366" y2="60163"/>
                        <a14:foregroundMark x1="95305" y1="60569" x2="95305" y2="60569"/>
                        <a14:foregroundMark x1="5634" y1="42276" x2="5634" y2="42276"/>
                        <a14:foregroundMark x1="7042" y1="41463" x2="7042" y2="41463"/>
                        <a14:foregroundMark x1="7512" y1="42276" x2="7512" y2="42276"/>
                        <a14:foregroundMark x1="7512" y1="42683" x2="7512" y2="42683"/>
                        <a14:foregroundMark x1="7512" y1="42683" x2="7512" y2="42683"/>
                        <a14:foregroundMark x1="92488" y1="66260" x2="92488" y2="66260"/>
                        <a14:backgroundMark x1="88732" y1="34959" x2="88732" y2="34959"/>
                        <a14:backgroundMark x1="6573" y1="43089" x2="6573" y2="43089"/>
                        <a14:backgroundMark x1="6573" y1="42276" x2="6573" y2="42276"/>
                        <a14:backgroundMark x1="7512" y1="42276" x2="7512" y2="42276"/>
                        <a14:backgroundMark x1="94836" y1="60569" x2="94836" y2="60569"/>
                        <a14:backgroundMark x1="93427" y1="59756" x2="93427" y2="59756"/>
                        <a14:backgroundMark x1="7981" y1="43089" x2="7981" y2="43089"/>
                        <a14:backgroundMark x1="81221" y1="34959" x2="81221" y2="34959"/>
                        <a14:backgroundMark x1="92019" y1="66260" x2="92019" y2="66260"/>
                      </a14:backgroundRemoval>
                    </a14:imgEffect>
                  </a14:imgLayer>
                </a14:imgProps>
              </a:ext>
              <a:ext uri="{28A0092B-C50C-407E-A947-70E740481C1C}">
                <a14:useLocalDpi xmlns:a14="http://schemas.microsoft.com/office/drawing/2010/main" val="0"/>
              </a:ext>
            </a:extLst>
          </a:blip>
          <a:srcRect t="25479" r="446" b="30622"/>
          <a:stretch/>
        </p:blipFill>
        <p:spPr bwMode="auto">
          <a:xfrm>
            <a:off x="4113293" y="2139014"/>
            <a:ext cx="1357867" cy="691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ana Clip Art">
            <a:extLst>
              <a:ext uri="{FF2B5EF4-FFF2-40B4-BE49-F238E27FC236}">
                <a16:creationId xmlns:a16="http://schemas.microsoft.com/office/drawing/2014/main" id="{8606F666-2467-47FC-9936-D206907CB8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7095" y="2907099"/>
            <a:ext cx="956310" cy="710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cumber Clip Art">
            <a:extLst>
              <a:ext uri="{FF2B5EF4-FFF2-40B4-BE49-F238E27FC236}">
                <a16:creationId xmlns:a16="http://schemas.microsoft.com/office/drawing/2014/main" id="{CA1BF1E2-B4C9-469E-9B25-BEEE4A965C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6077" y="3805412"/>
            <a:ext cx="908519" cy="7616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dling, Potted Plant, Sapling, Plant, Growing, Growth">
            <a:extLst>
              <a:ext uri="{FF2B5EF4-FFF2-40B4-BE49-F238E27FC236}">
                <a16:creationId xmlns:a16="http://schemas.microsoft.com/office/drawing/2014/main" id="{55A33FE7-1000-44EA-B298-5A95032EDE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4596" y="4301958"/>
            <a:ext cx="908519" cy="1195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Carrot, Vegetable, Food, Fresh, Healthy, Organic">
            <a:extLst>
              <a:ext uri="{FF2B5EF4-FFF2-40B4-BE49-F238E27FC236}">
                <a16:creationId xmlns:a16="http://schemas.microsoft.com/office/drawing/2014/main" id="{6B1364D9-E447-4476-991D-4FB89FE55A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3854" y="5297302"/>
            <a:ext cx="1060742" cy="8974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47D9A69-8F19-4ECD-8BC7-D28DD83A4687}"/>
              </a:ext>
            </a:extLst>
          </p:cNvPr>
          <p:cNvSpPr/>
          <p:nvPr/>
        </p:nvSpPr>
        <p:spPr>
          <a:xfrm>
            <a:off x="6985552" y="1353344"/>
            <a:ext cx="864389"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4616FDF-6F46-489F-91C9-68D5FA3B1B88}"/>
              </a:ext>
            </a:extLst>
          </p:cNvPr>
          <p:cNvSpPr/>
          <p:nvPr/>
        </p:nvSpPr>
        <p:spPr>
          <a:xfrm>
            <a:off x="7983945" y="1738244"/>
            <a:ext cx="1396604"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
        <p:nvSpPr>
          <p:cNvPr id="13" name="Rectangle 12">
            <a:extLst>
              <a:ext uri="{FF2B5EF4-FFF2-40B4-BE49-F238E27FC236}">
                <a16:creationId xmlns:a16="http://schemas.microsoft.com/office/drawing/2014/main" id="{C1327153-DC99-44BE-83B1-5CAAB7EFA3DB}"/>
              </a:ext>
            </a:extLst>
          </p:cNvPr>
          <p:cNvSpPr/>
          <p:nvPr/>
        </p:nvSpPr>
        <p:spPr>
          <a:xfrm>
            <a:off x="6985553" y="2176866"/>
            <a:ext cx="864388"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94C2600-2812-487C-8D90-665EA47AE518}"/>
              </a:ext>
            </a:extLst>
          </p:cNvPr>
          <p:cNvSpPr/>
          <p:nvPr/>
        </p:nvSpPr>
        <p:spPr>
          <a:xfrm>
            <a:off x="8369610" y="2564965"/>
            <a:ext cx="1396604"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
        <p:nvSpPr>
          <p:cNvPr id="15" name="Rectangle 14">
            <a:extLst>
              <a:ext uri="{FF2B5EF4-FFF2-40B4-BE49-F238E27FC236}">
                <a16:creationId xmlns:a16="http://schemas.microsoft.com/office/drawing/2014/main" id="{1CB08D6D-DCB7-4907-93BC-F09530D29868}"/>
              </a:ext>
            </a:extLst>
          </p:cNvPr>
          <p:cNvSpPr/>
          <p:nvPr/>
        </p:nvSpPr>
        <p:spPr>
          <a:xfrm>
            <a:off x="7617188" y="3000388"/>
            <a:ext cx="956310"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B09423F-24B1-4DFA-B135-D516BAF3319B}"/>
              </a:ext>
            </a:extLst>
          </p:cNvPr>
          <p:cNvSpPr/>
          <p:nvPr/>
        </p:nvSpPr>
        <p:spPr>
          <a:xfrm>
            <a:off x="8573498" y="3391686"/>
            <a:ext cx="1396604"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
        <p:nvSpPr>
          <p:cNvPr id="17" name="Rectangle 16">
            <a:extLst>
              <a:ext uri="{FF2B5EF4-FFF2-40B4-BE49-F238E27FC236}">
                <a16:creationId xmlns:a16="http://schemas.microsoft.com/office/drawing/2014/main" id="{4906F919-8931-4422-8605-7148DB662115}"/>
              </a:ext>
            </a:extLst>
          </p:cNvPr>
          <p:cNvSpPr/>
          <p:nvPr/>
        </p:nvSpPr>
        <p:spPr>
          <a:xfrm>
            <a:off x="6985552" y="3823910"/>
            <a:ext cx="864388"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8BA38578-B509-42DF-BEFB-9C3ADA687C33}"/>
              </a:ext>
            </a:extLst>
          </p:cNvPr>
          <p:cNvSpPr/>
          <p:nvPr/>
        </p:nvSpPr>
        <p:spPr>
          <a:xfrm>
            <a:off x="8960548" y="4218407"/>
            <a:ext cx="1396604"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
        <p:nvSpPr>
          <p:cNvPr id="37" name="Rectangle 36">
            <a:extLst>
              <a:ext uri="{FF2B5EF4-FFF2-40B4-BE49-F238E27FC236}">
                <a16:creationId xmlns:a16="http://schemas.microsoft.com/office/drawing/2014/main" id="{18B80572-5ECC-4095-9EDA-3145D03F336E}"/>
              </a:ext>
            </a:extLst>
          </p:cNvPr>
          <p:cNvSpPr/>
          <p:nvPr/>
        </p:nvSpPr>
        <p:spPr>
          <a:xfrm>
            <a:off x="6985553" y="4642609"/>
            <a:ext cx="864388"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FB895C89-8754-44AB-98DC-D4496CDE31B4}"/>
              </a:ext>
            </a:extLst>
          </p:cNvPr>
          <p:cNvSpPr/>
          <p:nvPr/>
        </p:nvSpPr>
        <p:spPr>
          <a:xfrm>
            <a:off x="8328539" y="5045128"/>
            <a:ext cx="1396604" cy="333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
        <p:nvSpPr>
          <p:cNvPr id="39" name="Rectangle 38">
            <a:extLst>
              <a:ext uri="{FF2B5EF4-FFF2-40B4-BE49-F238E27FC236}">
                <a16:creationId xmlns:a16="http://schemas.microsoft.com/office/drawing/2014/main" id="{8FBF5E86-54EE-447D-A234-0362E017852B}"/>
              </a:ext>
            </a:extLst>
          </p:cNvPr>
          <p:cNvSpPr/>
          <p:nvPr/>
        </p:nvSpPr>
        <p:spPr>
          <a:xfrm>
            <a:off x="7663149" y="5470954"/>
            <a:ext cx="864388"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A7A9895-52A3-4E79-AF2D-F237BB8407A3}"/>
              </a:ext>
            </a:extLst>
          </p:cNvPr>
          <p:cNvSpPr/>
          <p:nvPr/>
        </p:nvSpPr>
        <p:spPr>
          <a:xfrm>
            <a:off x="8518693" y="5871847"/>
            <a:ext cx="1396604" cy="333638"/>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_________</a:t>
            </a:r>
          </a:p>
        </p:txBody>
      </p:sp>
    </p:spTree>
    <p:extLst>
      <p:ext uri="{BB962C8B-B14F-4D97-AF65-F5344CB8AC3E}">
        <p14:creationId xmlns:p14="http://schemas.microsoft.com/office/powerpoint/2010/main" val="259170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36" grpId="0" animBg="1"/>
      <p:bldP spid="37" grpId="0" animBg="1"/>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Les</a:t>
            </a:r>
            <a:r>
              <a:rPr lang="en-GB" sz="3600" b="1" baseline="0" dirty="0">
                <a:solidFill>
                  <a:schemeClr val="bg1"/>
                </a:solidFill>
              </a:rPr>
              <a:t> couleurs</a:t>
            </a:r>
            <a:endParaRPr lang="en-GB" sz="3600" b="1" dirty="0">
              <a:solidFill>
                <a:schemeClr val="bg1"/>
              </a:solidFill>
            </a:endParaRPr>
          </a:p>
        </p:txBody>
      </p:sp>
      <p:sp>
        <p:nvSpPr>
          <p:cNvPr id="21" name="TextBox 20"/>
          <p:cNvSpPr txBox="1"/>
          <p:nvPr/>
        </p:nvSpPr>
        <p:spPr>
          <a:xfrm>
            <a:off x="571610" y="322398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a:t>
            </a:r>
          </a:p>
        </p:txBody>
      </p:sp>
      <p:pic>
        <p:nvPicPr>
          <p:cNvPr id="2074" name="Picture 26" descr="orange pencil"/>
          <p:cNvPicPr>
            <a:picLocks noChangeAspect="1" noChangeArrowheads="1"/>
          </p:cNvPicPr>
          <p:nvPr/>
        </p:nvPicPr>
        <p:blipFill rotWithShape="1">
          <a:blip r:embed="rId3">
            <a:extLst>
              <a:ext uri="{28A0092B-C50C-407E-A947-70E740481C1C}">
                <a14:useLocalDpi xmlns:a14="http://schemas.microsoft.com/office/drawing/2010/main" val="0"/>
              </a:ext>
            </a:extLst>
          </a:blip>
          <a:srcRect l="74829" r="11364" b="5928"/>
          <a:stretch/>
        </p:blipFill>
        <p:spPr bwMode="auto">
          <a:xfrm rot="480396">
            <a:off x="1005438" y="1661968"/>
            <a:ext cx="495420" cy="33753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292793" y="4007276"/>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a:t>
            </a:r>
          </a:p>
        </p:txBody>
      </p:sp>
      <p:pic>
        <p:nvPicPr>
          <p:cNvPr id="2062" name="Picture 14" descr="violet pencil"/>
          <p:cNvPicPr>
            <a:picLocks noChangeAspect="1" noChangeArrowheads="1"/>
          </p:cNvPicPr>
          <p:nvPr/>
        </p:nvPicPr>
        <p:blipFill rotWithShape="1">
          <a:blip r:embed="rId4">
            <a:extLst>
              <a:ext uri="{28A0092B-C50C-407E-A947-70E740481C1C}">
                <a14:useLocalDpi xmlns:a14="http://schemas.microsoft.com/office/drawing/2010/main" val="0"/>
              </a:ext>
            </a:extLst>
          </a:blip>
          <a:srcRect l="8584" r="83309"/>
          <a:stretch/>
        </p:blipFill>
        <p:spPr bwMode="auto">
          <a:xfrm rot="20363843">
            <a:off x="2979107" y="3096417"/>
            <a:ext cx="387832" cy="31734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316868" y="226442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p>
        </p:txBody>
      </p:sp>
      <p:pic>
        <p:nvPicPr>
          <p:cNvPr id="2060" name="Picture 12" descr="blue pencil"/>
          <p:cNvPicPr>
            <a:picLocks noChangeAspect="1" noChangeArrowheads="1"/>
          </p:cNvPicPr>
          <p:nvPr/>
        </p:nvPicPr>
        <p:blipFill rotWithShape="1">
          <a:blip r:embed="rId4">
            <a:extLst>
              <a:ext uri="{28A0092B-C50C-407E-A947-70E740481C1C}">
                <a14:useLocalDpi xmlns:a14="http://schemas.microsoft.com/office/drawing/2010/main" val="0"/>
              </a:ext>
            </a:extLst>
          </a:blip>
          <a:srcRect l="25225" r="66455"/>
          <a:stretch/>
        </p:blipFill>
        <p:spPr bwMode="auto">
          <a:xfrm rot="1282886">
            <a:off x="4636862" y="1368040"/>
            <a:ext cx="398039" cy="31734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411351" y="4628339"/>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D</a:t>
            </a:r>
          </a:p>
        </p:txBody>
      </p:sp>
      <p:pic>
        <p:nvPicPr>
          <p:cNvPr id="2070" name="Picture 22" descr="purple pencil"/>
          <p:cNvPicPr>
            <a:picLocks noChangeAspect="1" noChangeArrowheads="1"/>
          </p:cNvPicPr>
          <p:nvPr/>
        </p:nvPicPr>
        <p:blipFill rotWithShape="1">
          <a:blip r:embed="rId5">
            <a:extLst>
              <a:ext uri="{28A0092B-C50C-407E-A947-70E740481C1C}">
                <a14:useLocalDpi xmlns:a14="http://schemas.microsoft.com/office/drawing/2010/main" val="0"/>
              </a:ext>
            </a:extLst>
          </a:blip>
          <a:srcRect r="9535" b="10619"/>
          <a:stretch/>
        </p:blipFill>
        <p:spPr bwMode="auto">
          <a:xfrm>
            <a:off x="4960703" y="3615296"/>
            <a:ext cx="2653138" cy="2621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936279" y="2042893"/>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E</a:t>
            </a:r>
          </a:p>
        </p:txBody>
      </p:sp>
      <p:pic>
        <p:nvPicPr>
          <p:cNvPr id="2078" name="Picture 30" descr="green pencil"/>
          <p:cNvPicPr>
            <a:picLocks noChangeAspect="1" noChangeArrowheads="1"/>
          </p:cNvPicPr>
          <p:nvPr/>
        </p:nvPicPr>
        <p:blipFill rotWithShape="1">
          <a:blip r:embed="rId6">
            <a:extLst>
              <a:ext uri="{28A0092B-C50C-407E-A947-70E740481C1C}">
                <a14:useLocalDpi xmlns:a14="http://schemas.microsoft.com/office/drawing/2010/main" val="0"/>
              </a:ext>
            </a:extLst>
          </a:blip>
          <a:srcRect l="33998" r="39491"/>
          <a:stretch/>
        </p:blipFill>
        <p:spPr bwMode="auto">
          <a:xfrm rot="20835230">
            <a:off x="7402351" y="1718788"/>
            <a:ext cx="771410" cy="29096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271067" y="1496677"/>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a:t>
            </a:r>
          </a:p>
        </p:txBody>
      </p:sp>
      <p:pic>
        <p:nvPicPr>
          <p:cNvPr id="2076" name="Picture 28" descr="yellow pencil"/>
          <p:cNvPicPr>
            <a:picLocks noChangeAspect="1" noChangeArrowheads="1"/>
          </p:cNvPicPr>
          <p:nvPr/>
        </p:nvPicPr>
        <p:blipFill rotWithShape="1">
          <a:blip r:embed="rId7">
            <a:extLst>
              <a:ext uri="{28A0092B-C50C-407E-A947-70E740481C1C}">
                <a14:useLocalDpi xmlns:a14="http://schemas.microsoft.com/office/drawing/2010/main" val="0"/>
              </a:ext>
            </a:extLst>
          </a:blip>
          <a:srcRect l="3178" t="24405" r="5562" b="22261"/>
          <a:stretch/>
        </p:blipFill>
        <p:spPr bwMode="auto">
          <a:xfrm>
            <a:off x="8380375" y="1142999"/>
            <a:ext cx="3274459" cy="191364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633917" y="4377732"/>
            <a:ext cx="32935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t>
            </a:r>
          </a:p>
        </p:txBody>
      </p:sp>
      <p:pic>
        <p:nvPicPr>
          <p:cNvPr id="2072" name="Picture 24" descr="red pencil"/>
          <p:cNvPicPr>
            <a:picLocks noChangeAspect="1" noChangeArrowheads="1"/>
          </p:cNvPicPr>
          <p:nvPr/>
        </p:nvPicPr>
        <p:blipFill rotWithShape="1">
          <a:blip r:embed="rId8">
            <a:extLst>
              <a:ext uri="{28A0092B-C50C-407E-A947-70E740481C1C}">
                <a14:useLocalDpi xmlns:a14="http://schemas.microsoft.com/office/drawing/2010/main" val="0"/>
              </a:ext>
            </a:extLst>
          </a:blip>
          <a:srcRect l="-1" t="39358" r="-6334" b="36357"/>
          <a:stretch/>
        </p:blipFill>
        <p:spPr bwMode="auto">
          <a:xfrm rot="20624633">
            <a:off x="7929436" y="4811791"/>
            <a:ext cx="3916767" cy="894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190" y="4973335"/>
            <a:ext cx="2515954"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orange</a:t>
            </a:r>
          </a:p>
        </p:txBody>
      </p:sp>
      <p:sp>
        <p:nvSpPr>
          <p:cNvPr id="20" name="TextBox 19"/>
          <p:cNvSpPr txBox="1"/>
          <p:nvPr/>
        </p:nvSpPr>
        <p:spPr>
          <a:xfrm>
            <a:off x="1926595" y="2313472"/>
            <a:ext cx="2515954"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indigo</a:t>
            </a:r>
          </a:p>
        </p:txBody>
      </p:sp>
      <p:sp>
        <p:nvSpPr>
          <p:cNvPr id="25" name="TextBox 24"/>
          <p:cNvSpPr txBox="1"/>
          <p:nvPr/>
        </p:nvSpPr>
        <p:spPr>
          <a:xfrm>
            <a:off x="3568381" y="4375026"/>
            <a:ext cx="2515954"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bleu</a:t>
            </a:r>
          </a:p>
        </p:txBody>
      </p:sp>
      <p:sp>
        <p:nvSpPr>
          <p:cNvPr id="29" name="TextBox 28"/>
          <p:cNvSpPr txBox="1"/>
          <p:nvPr/>
        </p:nvSpPr>
        <p:spPr>
          <a:xfrm>
            <a:off x="5285649" y="3166387"/>
            <a:ext cx="2515954"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violet</a:t>
            </a:r>
          </a:p>
        </p:txBody>
      </p:sp>
      <p:sp>
        <p:nvSpPr>
          <p:cNvPr id="30" name="TextBox 29"/>
          <p:cNvSpPr txBox="1"/>
          <p:nvPr/>
        </p:nvSpPr>
        <p:spPr>
          <a:xfrm>
            <a:off x="6605446" y="1074915"/>
            <a:ext cx="2515954"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vert</a:t>
            </a:r>
            <a:endParaRPr lang="en-GB" sz="4000" dirty="0">
              <a:solidFill>
                <a:srgbClr val="002060"/>
              </a:solidFill>
              <a:latin typeface="Century Gothic" panose="020B0502020202020204" pitchFamily="34" charset="0"/>
            </a:endParaRPr>
          </a:p>
        </p:txBody>
      </p:sp>
      <p:sp>
        <p:nvSpPr>
          <p:cNvPr id="31" name="TextBox 30"/>
          <p:cNvSpPr txBox="1"/>
          <p:nvPr/>
        </p:nvSpPr>
        <p:spPr>
          <a:xfrm>
            <a:off x="9435742" y="2324244"/>
            <a:ext cx="2515954"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jaune</a:t>
            </a:r>
            <a:endParaRPr lang="en-GB" sz="4000" dirty="0">
              <a:solidFill>
                <a:srgbClr val="002060"/>
              </a:solidFill>
              <a:latin typeface="Century Gothic" panose="020B0502020202020204" pitchFamily="34" charset="0"/>
            </a:endParaRPr>
          </a:p>
        </p:txBody>
      </p:sp>
      <p:sp>
        <p:nvSpPr>
          <p:cNvPr id="32" name="TextBox 31"/>
          <p:cNvSpPr txBox="1"/>
          <p:nvPr/>
        </p:nvSpPr>
        <p:spPr>
          <a:xfrm>
            <a:off x="9676046" y="5260495"/>
            <a:ext cx="2515954"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rPr>
              <a:t>rouge</a:t>
            </a:r>
          </a:p>
        </p:txBody>
      </p:sp>
      <p:sp>
        <p:nvSpPr>
          <p:cNvPr id="4" name="Rounded Rectangle 46">
            <a:extLst>
              <a:ext uri="{FF2B5EF4-FFF2-40B4-BE49-F238E27FC236}">
                <a16:creationId xmlns:a16="http://schemas.microsoft.com/office/drawing/2014/main" id="{41A5C462-D2B6-4DB1-9233-91F4724E431A}"/>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92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5" grpId="0"/>
      <p:bldP spid="29"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eaLnBrk="1" latinLnBrk="0" hangingPunct="1"/>
            <a:r>
              <a:rPr lang="en-GB" sz="3600" b="1" kern="1200" dirty="0" err="1">
                <a:solidFill>
                  <a:srgbClr val="FFFFFF"/>
                </a:solidFill>
                <a:effectLst/>
                <a:ea typeface="+mn-ea"/>
                <a:cs typeface="+mn-cs"/>
              </a:rPr>
              <a:t>Vocabulaire</a:t>
            </a:r>
            <a:r>
              <a:rPr lang="en-GB" sz="3600" b="1" kern="1200" dirty="0">
                <a:solidFill>
                  <a:srgbClr val="FFFFFF"/>
                </a:solidFill>
                <a:effectLst/>
                <a:latin typeface="Tw Cen MT" panose="020B0602020104020603" pitchFamily="34" charset="0"/>
                <a:ea typeface="+mn-ea"/>
                <a:cs typeface="+mn-cs"/>
              </a:rPr>
              <a:t>  </a:t>
            </a:r>
            <a:endParaRPr lang="en-GB" dirty="0">
              <a:effectLst/>
            </a:endParaRPr>
          </a:p>
          <a:p>
            <a:endParaRPr lang="en-GB" dirty="0"/>
          </a:p>
        </p:txBody>
      </p:sp>
      <p:pic>
        <p:nvPicPr>
          <p:cNvPr id="28" name="Picture 2" descr="banana">
            <a:hlinkClick r:id="" action="ppaction://noaction">
              <a:snd r:embed="rId3" name="fruit.wav"/>
            </a:hlinkClick>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283" y="1298275"/>
            <a:ext cx="757969" cy="6594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43690" y="1423655"/>
            <a:ext cx="10237177"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un ________ du </a:t>
            </a:r>
            <a:r>
              <a:rPr lang="en-GB" sz="2400" dirty="0" err="1">
                <a:solidFill>
                  <a:schemeClr val="accent1">
                    <a:lumMod val="50000"/>
                  </a:schemeClr>
                </a:solidFill>
                <a:latin typeface="Century Gothic" panose="020B0502020202020204" pitchFamily="34" charset="0"/>
              </a:rPr>
              <a:t>Mexique</a:t>
            </a:r>
            <a:endParaRPr lang="en-GB" sz="2400" dirty="0">
              <a:solidFill>
                <a:schemeClr val="accent1">
                  <a:lumMod val="50000"/>
                </a:schemeClr>
              </a:solidFill>
              <a:latin typeface="Century Gothic" panose="020B0502020202020204" pitchFamily="34" charset="0"/>
            </a:endParaRPr>
          </a:p>
        </p:txBody>
      </p:sp>
      <p:pic>
        <p:nvPicPr>
          <p:cNvPr id="5" name="Picture 24" descr="red penci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39358" r="-6334" b="36357"/>
          <a:stretch/>
        </p:blipFill>
        <p:spPr bwMode="auto">
          <a:xfrm rot="9705651">
            <a:off x="557576" y="1476484"/>
            <a:ext cx="1446236" cy="330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watermel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6179" y="1383645"/>
            <a:ext cx="739148" cy="4459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7336" y="2111925"/>
            <a:ext cx="7576306"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le __________ </a:t>
            </a:r>
            <a:r>
              <a:rPr lang="en-GB" sz="2400" dirty="0" err="1">
                <a:solidFill>
                  <a:schemeClr val="accent1">
                    <a:lumMod val="50000"/>
                  </a:schemeClr>
                </a:solidFill>
                <a:latin typeface="Century Gothic" panose="020B0502020202020204" pitchFamily="34" charset="0"/>
              </a:rPr>
              <a:t>d’Afrique</a:t>
            </a:r>
            <a:endParaRPr lang="en-GB" sz="2400" dirty="0">
              <a:solidFill>
                <a:schemeClr val="accent1">
                  <a:lumMod val="50000"/>
                </a:schemeClr>
              </a:solidFill>
              <a:latin typeface="Century Gothic" panose="020B0502020202020204" pitchFamily="34" charset="0"/>
            </a:endParaRPr>
          </a:p>
        </p:txBody>
      </p:sp>
      <p:pic>
        <p:nvPicPr>
          <p:cNvPr id="6" name="Picture 26" descr="orange penci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4829" r="11364" b="5928"/>
          <a:stretch/>
        </p:blipFill>
        <p:spPr bwMode="auto">
          <a:xfrm rot="15243852" flipH="1">
            <a:off x="1147980" y="1868990"/>
            <a:ext cx="188665" cy="1285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andcast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499" y="2102022"/>
            <a:ext cx="975086" cy="6576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98406" y="2869708"/>
            <a:ext cx="8387765"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les __________   ______</a:t>
            </a:r>
          </a:p>
        </p:txBody>
      </p:sp>
      <p:pic>
        <p:nvPicPr>
          <p:cNvPr id="8" name="Picture 28" descr="yellow penci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78" t="24405" r="5562" b="22261"/>
          <a:stretch/>
        </p:blipFill>
        <p:spPr bwMode="auto">
          <a:xfrm rot="661151">
            <a:off x="742691" y="2923950"/>
            <a:ext cx="1224317" cy="7155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giraff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276" y="2875963"/>
            <a:ext cx="1028574" cy="6294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lasses for the giraff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96486">
            <a:off x="5362422" y="3064196"/>
            <a:ext cx="792832" cy="4655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7336" y="3569082"/>
            <a:ext cx="8387765"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un __________ </a:t>
            </a:r>
            <a:r>
              <a:rPr lang="en-GB" sz="2400" dirty="0" err="1">
                <a:solidFill>
                  <a:schemeClr val="accent1">
                    <a:lumMod val="50000"/>
                  </a:schemeClr>
                </a:solidFill>
                <a:latin typeface="Century Gothic" panose="020B0502020202020204" pitchFamily="34" charset="0"/>
              </a:rPr>
              <a:t>jamaïque</a:t>
            </a:r>
            <a:endParaRPr lang="en-GB" sz="2400" dirty="0">
              <a:solidFill>
                <a:schemeClr val="accent1">
                  <a:lumMod val="50000"/>
                </a:schemeClr>
              </a:solidFill>
              <a:latin typeface="Century Gothic" panose="020B0502020202020204" pitchFamily="34" charset="0"/>
            </a:endParaRPr>
          </a:p>
        </p:txBody>
      </p:sp>
      <p:pic>
        <p:nvPicPr>
          <p:cNvPr id="11" name="Picture 30" descr="green penci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3998" r="39491"/>
          <a:stretch/>
        </p:blipFill>
        <p:spPr bwMode="auto">
          <a:xfrm rot="14762108">
            <a:off x="1227078" y="3348560"/>
            <a:ext cx="289926" cy="1093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orb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2068" y="3593385"/>
            <a:ext cx="448398" cy="6039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85596" y="4197308"/>
            <a:ext cx="8479127"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les __________ de </a:t>
            </a:r>
            <a:r>
              <a:rPr lang="en-GB" sz="2400" dirty="0" err="1">
                <a:solidFill>
                  <a:schemeClr val="accent1">
                    <a:lumMod val="50000"/>
                  </a:schemeClr>
                </a:solidFill>
                <a:latin typeface="Century Gothic" panose="020B0502020202020204" pitchFamily="34" charset="0"/>
              </a:rPr>
              <a:t>Pacifique</a:t>
            </a:r>
            <a:endParaRPr lang="en-GB" sz="2400" dirty="0">
              <a:solidFill>
                <a:schemeClr val="accent1">
                  <a:lumMod val="50000"/>
                </a:schemeClr>
              </a:solidFill>
              <a:latin typeface="Century Gothic" panose="020B0502020202020204" pitchFamily="34" charset="0"/>
            </a:endParaRPr>
          </a:p>
        </p:txBody>
      </p:sp>
      <p:pic>
        <p:nvPicPr>
          <p:cNvPr id="13" name="Picture 12" descr="blue pencil"/>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225" r="66455"/>
          <a:stretch/>
        </p:blipFill>
        <p:spPr bwMode="auto">
          <a:xfrm rot="4148397" flipH="1">
            <a:off x="1266916" y="4048400"/>
            <a:ext cx="125592" cy="10013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wav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5479" r="446" b="30622"/>
          <a:stretch/>
        </p:blipFill>
        <p:spPr bwMode="auto">
          <a:xfrm>
            <a:off x="4171194" y="4278263"/>
            <a:ext cx="880749" cy="44857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17336" y="4878132"/>
            <a:ext cx="8479127"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un __________ de </a:t>
            </a:r>
            <a:r>
              <a:rPr lang="en-GB" sz="2400" dirty="0" err="1">
                <a:solidFill>
                  <a:schemeClr val="accent1">
                    <a:lumMod val="50000"/>
                  </a:schemeClr>
                </a:solidFill>
                <a:latin typeface="Century Gothic" panose="020B0502020202020204" pitchFamily="34" charset="0"/>
              </a:rPr>
              <a:t>tropiques</a:t>
            </a:r>
            <a:endParaRPr lang="en-GB" sz="2400" dirty="0">
              <a:solidFill>
                <a:schemeClr val="accent1">
                  <a:lumMod val="50000"/>
                </a:schemeClr>
              </a:solidFill>
              <a:latin typeface="Century Gothic" panose="020B0502020202020204" pitchFamily="34" charset="0"/>
            </a:endParaRPr>
          </a:p>
        </p:txBody>
      </p:sp>
      <p:pic>
        <p:nvPicPr>
          <p:cNvPr id="20" name="Picture 14" descr="violet pencil"/>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584" r="83309"/>
          <a:stretch/>
        </p:blipFill>
        <p:spPr bwMode="auto">
          <a:xfrm rot="4702777" flipH="1">
            <a:off x="1212272" y="4813618"/>
            <a:ext cx="121993" cy="9982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tterfl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63873" y="4866965"/>
            <a:ext cx="1011320" cy="64356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43692" y="5603918"/>
            <a:ext cx="8751963" cy="714619"/>
          </a:xfrm>
          <a:prstGeom prst="rect">
            <a:avLst/>
          </a:prstGeom>
          <a:noFill/>
        </p:spPr>
        <p:txBody>
          <a:bodyPr wrap="square" rtlCol="0">
            <a:spAutoFit/>
          </a:bodyPr>
          <a:lstStyle/>
          <a:p>
            <a:pPr lvl="0">
              <a:lnSpc>
                <a:spcPct val="200000"/>
              </a:lnSpc>
            </a:pPr>
            <a:r>
              <a:rPr lang="en-GB" sz="2400" dirty="0">
                <a:solidFill>
                  <a:schemeClr val="accent1">
                    <a:lumMod val="50000"/>
                  </a:schemeClr>
                </a:solidFill>
                <a:latin typeface="Century Gothic" panose="020B0502020202020204" pitchFamily="34" charset="0"/>
              </a:rPr>
              <a:t>_______ </a:t>
            </a:r>
            <a:r>
              <a:rPr lang="en-GB" sz="2400" dirty="0" err="1">
                <a:solidFill>
                  <a:schemeClr val="accent1">
                    <a:lumMod val="50000"/>
                  </a:schemeClr>
                </a:solidFill>
                <a:latin typeface="Century Gothic" panose="020B0502020202020204" pitchFamily="34" charset="0"/>
              </a:rPr>
              <a:t>comme</a:t>
            </a:r>
            <a:r>
              <a:rPr lang="en-GB" sz="2400" dirty="0">
                <a:solidFill>
                  <a:schemeClr val="accent1">
                    <a:lumMod val="50000"/>
                  </a:schemeClr>
                </a:solidFill>
                <a:latin typeface="Century Gothic" panose="020B0502020202020204" pitchFamily="34" charset="0"/>
              </a:rPr>
              <a:t> les _____________ de Martinique</a:t>
            </a:r>
          </a:p>
        </p:txBody>
      </p:sp>
      <p:pic>
        <p:nvPicPr>
          <p:cNvPr id="17" name="Picture 22" descr="purple pencil"/>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9535" b="10619"/>
          <a:stretch/>
        </p:blipFill>
        <p:spPr bwMode="auto">
          <a:xfrm rot="17732126">
            <a:off x="819327" y="5614111"/>
            <a:ext cx="826955" cy="817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olcan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50734" y="5377504"/>
            <a:ext cx="1014650" cy="827382"/>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8F859989-DB06-4C35-8F6D-A746E286940A}"/>
              </a:ext>
            </a:extLst>
          </p:cNvPr>
          <p:cNvSpPr/>
          <p:nvPr/>
        </p:nvSpPr>
        <p:spPr>
          <a:xfrm>
            <a:off x="10257183" y="249869"/>
            <a:ext cx="165273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F0302020204030204"/>
              </a:rPr>
              <a:t>parl</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 lire</a:t>
            </a:r>
          </a:p>
        </p:txBody>
      </p:sp>
    </p:spTree>
    <p:extLst>
      <p:ext uri="{BB962C8B-B14F-4D97-AF65-F5344CB8AC3E}">
        <p14:creationId xmlns:p14="http://schemas.microsoft.com/office/powerpoint/2010/main" val="2680073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3557"/>
            <a:ext cx="3307080" cy="647577"/>
          </a:xfrm>
        </p:spPr>
        <p:txBody>
          <a:bodyPr>
            <a:normAutofit/>
          </a:bodyPr>
          <a:lstStyle/>
          <a:p>
            <a:pPr rtl="0" eaLnBrk="1" latinLnBrk="0" hangingPunct="1"/>
            <a:r>
              <a:rPr lang="en-GB" sz="3600" b="1" kern="1200" dirty="0">
                <a:solidFill>
                  <a:srgbClr val="FFFFFF"/>
                </a:solidFill>
                <a:effectLst/>
                <a:ea typeface="+mn-ea"/>
                <a:cs typeface="+mn-cs"/>
              </a:rPr>
              <a:t>‘Un’ ou ‘le’ ?  </a:t>
            </a:r>
            <a:endParaRPr lang="en-GB" sz="3600" dirty="0">
              <a:effectLst/>
            </a:endParaRPr>
          </a:p>
          <a:p>
            <a:endParaRPr lang="en-GB" sz="3600" dirty="0"/>
          </a:p>
        </p:txBody>
      </p:sp>
      <p:sp>
        <p:nvSpPr>
          <p:cNvPr id="4" name="Rectangle 3"/>
          <p:cNvSpPr/>
          <p:nvPr/>
        </p:nvSpPr>
        <p:spPr>
          <a:xfrm>
            <a:off x="1581404" y="1243644"/>
            <a:ext cx="10369296" cy="3876639"/>
          </a:xfrm>
          <a:prstGeom prst="rect">
            <a:avLst/>
          </a:prstGeom>
        </p:spPr>
        <p:txBody>
          <a:bodyPr wrap="square">
            <a:spAutoFit/>
          </a:bodyPr>
          <a:lstStyle/>
          <a:p>
            <a:pPr>
              <a:lnSpc>
                <a:spcPct val="200000"/>
              </a:lnSpc>
            </a:pPr>
            <a:r>
              <a:rPr lang="en-GB" sz="3200" dirty="0">
                <a:solidFill>
                  <a:schemeClr val="accent1">
                    <a:lumMod val="50000"/>
                  </a:schemeClr>
                </a:solidFill>
                <a:latin typeface="Century Gothic" panose="020B0502020202020204" pitchFamily="34" charset="0"/>
              </a:rPr>
              <a:t>Rouge comme un / le fruit du Mexique</a:t>
            </a:r>
          </a:p>
          <a:p>
            <a:pPr>
              <a:lnSpc>
                <a:spcPct val="200000"/>
              </a:lnSpc>
            </a:pPr>
            <a:r>
              <a:rPr lang="en-GB" sz="3200" dirty="0">
                <a:solidFill>
                  <a:schemeClr val="accent1">
                    <a:lumMod val="50000"/>
                  </a:schemeClr>
                </a:solidFill>
                <a:latin typeface="Century Gothic" panose="020B0502020202020204" pitchFamily="34" charset="0"/>
              </a:rPr>
              <a:t>Orange comme un / le sable d’Afrique</a:t>
            </a:r>
          </a:p>
          <a:p>
            <a:pPr>
              <a:lnSpc>
                <a:spcPct val="200000"/>
              </a:lnSpc>
            </a:pPr>
            <a:r>
              <a:rPr lang="en-GB" sz="3200" dirty="0">
                <a:solidFill>
                  <a:schemeClr val="accent1">
                    <a:lumMod val="50000"/>
                  </a:schemeClr>
                </a:solidFill>
                <a:latin typeface="Century Gothic" panose="020B0502020202020204" pitchFamily="34" charset="0"/>
              </a:rPr>
              <a:t>Vert comme un / le sorbet Jamaïque</a:t>
            </a:r>
          </a:p>
          <a:p>
            <a:pPr>
              <a:lnSpc>
                <a:spcPct val="200000"/>
              </a:lnSpc>
            </a:pPr>
            <a:r>
              <a:rPr lang="en-GB" sz="3200" dirty="0">
                <a:solidFill>
                  <a:schemeClr val="accent1">
                    <a:lumMod val="50000"/>
                  </a:schemeClr>
                </a:solidFill>
                <a:latin typeface="Century Gothic" panose="020B0502020202020204" pitchFamily="34" charset="0"/>
              </a:rPr>
              <a:t>Indigo comme un / le papillon de tropique</a:t>
            </a:r>
          </a:p>
        </p:txBody>
      </p:sp>
      <p:sp>
        <p:nvSpPr>
          <p:cNvPr id="12" name="Oval 11" descr="oval to show 'un' as the correct answer"/>
          <p:cNvSpPr/>
          <p:nvPr/>
        </p:nvSpPr>
        <p:spPr>
          <a:xfrm>
            <a:off x="4610100" y="1607164"/>
            <a:ext cx="889000" cy="749300"/>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descr="oval to show 'le' as the correct answer"/>
          <p:cNvSpPr/>
          <p:nvPr/>
        </p:nvSpPr>
        <p:spPr>
          <a:xfrm>
            <a:off x="5613400" y="2465026"/>
            <a:ext cx="889000" cy="749300"/>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descr="oval to show 'un' as the correct answer"/>
          <p:cNvSpPr/>
          <p:nvPr/>
        </p:nvSpPr>
        <p:spPr>
          <a:xfrm>
            <a:off x="4165600" y="3500554"/>
            <a:ext cx="889000" cy="749300"/>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descr="oval to show 'un' as the correct answer"/>
          <p:cNvSpPr/>
          <p:nvPr/>
        </p:nvSpPr>
        <p:spPr>
          <a:xfrm>
            <a:off x="4508500" y="4446430"/>
            <a:ext cx="889000" cy="749300"/>
          </a:xfrm>
          <a:prstGeom prst="ellipse">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5818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77723" y="2373130"/>
            <a:ext cx="3667557" cy="2888889"/>
          </a:xfrm>
        </p:spPr>
        <p:txBody>
          <a:bodyPr>
            <a:normAutofit/>
          </a:bodyPr>
          <a:lstStyle/>
          <a:p>
            <a:pPr>
              <a:lnSpc>
                <a:spcPct val="150000"/>
              </a:lnSpc>
            </a:pPr>
            <a:r>
              <a:rPr lang="en-GB" dirty="0" err="1">
                <a:solidFill>
                  <a:srgbClr val="002060"/>
                </a:solidFill>
              </a:rPr>
              <a:t>heureux</a:t>
            </a:r>
            <a:r>
              <a:rPr lang="en-GB" dirty="0">
                <a:solidFill>
                  <a:srgbClr val="002060"/>
                </a:solidFill>
              </a:rPr>
              <a:t> (-</a:t>
            </a:r>
            <a:r>
              <a:rPr lang="en-GB" dirty="0" err="1">
                <a:solidFill>
                  <a:srgbClr val="002060"/>
                </a:solidFill>
              </a:rPr>
              <a:t>euse</a:t>
            </a:r>
            <a:r>
              <a:rPr lang="en-GB" dirty="0">
                <a:solidFill>
                  <a:srgbClr val="002060"/>
                </a:solidFill>
              </a:rPr>
              <a:t>)</a:t>
            </a:r>
          </a:p>
          <a:p>
            <a:pPr>
              <a:lnSpc>
                <a:spcPct val="150000"/>
              </a:lnSpc>
            </a:pPr>
            <a:r>
              <a:rPr lang="en-GB" dirty="0" err="1">
                <a:solidFill>
                  <a:srgbClr val="002060"/>
                </a:solidFill>
              </a:rPr>
              <a:t>calme</a:t>
            </a:r>
            <a:endParaRPr lang="en-GB" dirty="0">
              <a:solidFill>
                <a:srgbClr val="002060"/>
              </a:solidFill>
            </a:endParaRPr>
          </a:p>
          <a:p>
            <a:pPr>
              <a:lnSpc>
                <a:spcPct val="150000"/>
              </a:lnSpc>
            </a:pPr>
            <a:r>
              <a:rPr lang="en-GB" dirty="0">
                <a:solidFill>
                  <a:srgbClr val="002060"/>
                </a:solidFill>
              </a:rPr>
              <a:t>content(e)</a:t>
            </a:r>
          </a:p>
          <a:p>
            <a:pPr>
              <a:lnSpc>
                <a:spcPct val="150000"/>
              </a:lnSpc>
            </a:pPr>
            <a:r>
              <a:rPr lang="en-GB" dirty="0" err="1">
                <a:solidFill>
                  <a:srgbClr val="002060"/>
                </a:solidFill>
              </a:rPr>
              <a:t>intéressé</a:t>
            </a:r>
            <a:r>
              <a:rPr lang="en-GB" dirty="0">
                <a:solidFill>
                  <a:srgbClr val="002060"/>
                </a:solidFill>
              </a:rPr>
              <a:t>(e)</a:t>
            </a:r>
          </a:p>
          <a:p>
            <a:endParaRPr lang="en-GB" dirty="0">
              <a:solidFill>
                <a:srgbClr val="002060"/>
              </a:solidFill>
            </a:endParaRPr>
          </a:p>
        </p:txBody>
      </p:sp>
      <p:sp>
        <p:nvSpPr>
          <p:cNvPr id="2" name="Title 1"/>
          <p:cNvSpPr>
            <a:spLocks noGrp="1"/>
          </p:cNvSpPr>
          <p:nvPr>
            <p:ph type="title"/>
          </p:nvPr>
        </p:nvSpPr>
        <p:spPr>
          <a:xfrm>
            <a:off x="0" y="213557"/>
            <a:ext cx="2926080" cy="647577"/>
          </a:xfrm>
        </p:spPr>
        <p:txBody>
          <a:bodyPr>
            <a:normAutofit fontScale="90000"/>
          </a:bodyPr>
          <a:lstStyle/>
          <a:p>
            <a:r>
              <a:rPr lang="en-GB" sz="3200" b="1" dirty="0">
                <a:solidFill>
                  <a:sysClr val="window" lastClr="FFFFFF"/>
                </a:solidFill>
              </a:rPr>
              <a:t>Les </a:t>
            </a:r>
            <a:r>
              <a:rPr lang="en-GB" sz="3200" b="1" dirty="0" err="1">
                <a:solidFill>
                  <a:sysClr val="window" lastClr="FFFFFF"/>
                </a:solidFill>
              </a:rPr>
              <a:t>émotions</a:t>
            </a:r>
            <a:r>
              <a:rPr lang="en-GB" sz="3200" b="1" dirty="0">
                <a:solidFill>
                  <a:sysClr val="window" lastClr="FFFFFF"/>
                </a:solidFill>
              </a:rPr>
              <a:t>  </a:t>
            </a:r>
            <a:br>
              <a:rPr lang="en-GB" sz="3200" b="1" dirty="0">
                <a:solidFill>
                  <a:sysClr val="window" lastClr="FFFFFF"/>
                </a:solidFill>
              </a:rPr>
            </a:br>
            <a:endParaRPr lang="en-GB" dirty="0">
              <a:solidFill>
                <a:srgbClr val="002060"/>
              </a:solidFill>
            </a:endParaRPr>
          </a:p>
        </p:txBody>
      </p:sp>
      <p:sp>
        <p:nvSpPr>
          <p:cNvPr id="11" name="TextBox 10"/>
          <p:cNvSpPr txBox="1"/>
          <p:nvPr/>
        </p:nvSpPr>
        <p:spPr>
          <a:xfrm>
            <a:off x="477723" y="1521920"/>
            <a:ext cx="326083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suis</a:t>
            </a:r>
            <a:r>
              <a:rPr lang="en-GB" sz="2800" dirty="0">
                <a:solidFill>
                  <a:srgbClr val="002060"/>
                </a:solidFill>
                <a:latin typeface="Century Gothic" panose="020B0502020202020204" pitchFamily="34" charset="0"/>
              </a:rPr>
              <a:t>…</a:t>
            </a:r>
          </a:p>
        </p:txBody>
      </p:sp>
      <p:pic>
        <p:nvPicPr>
          <p:cNvPr id="4" name="Picture 3" descr="smiley face"/>
          <p:cNvPicPr>
            <a:picLocks noChangeAspect="1"/>
          </p:cNvPicPr>
          <p:nvPr/>
        </p:nvPicPr>
        <p:blipFill>
          <a:blip r:embed="rId3"/>
          <a:stretch>
            <a:fillRect/>
          </a:stretch>
        </p:blipFill>
        <p:spPr>
          <a:xfrm>
            <a:off x="2919405" y="2505891"/>
            <a:ext cx="738240" cy="531640"/>
          </a:xfrm>
          <a:prstGeom prst="rect">
            <a:avLst/>
          </a:prstGeom>
        </p:spPr>
      </p:pic>
      <p:pic>
        <p:nvPicPr>
          <p:cNvPr id="5" name="Picture 4" descr="calm face"/>
          <p:cNvPicPr>
            <a:picLocks noChangeAspect="1"/>
          </p:cNvPicPr>
          <p:nvPr/>
        </p:nvPicPr>
        <p:blipFill>
          <a:blip r:embed="rId3"/>
          <a:stretch>
            <a:fillRect/>
          </a:stretch>
        </p:blipFill>
        <p:spPr>
          <a:xfrm>
            <a:off x="2914111" y="3194908"/>
            <a:ext cx="738240" cy="531640"/>
          </a:xfrm>
          <a:prstGeom prst="rect">
            <a:avLst/>
          </a:prstGeom>
        </p:spPr>
      </p:pic>
      <p:pic>
        <p:nvPicPr>
          <p:cNvPr id="6" name="Picture 5" descr="content face"/>
          <p:cNvPicPr>
            <a:picLocks noChangeAspect="1"/>
          </p:cNvPicPr>
          <p:nvPr/>
        </p:nvPicPr>
        <p:blipFill>
          <a:blip r:embed="rId3"/>
          <a:stretch>
            <a:fillRect/>
          </a:stretch>
        </p:blipFill>
        <p:spPr>
          <a:xfrm>
            <a:off x="2930097" y="3883925"/>
            <a:ext cx="738240" cy="531640"/>
          </a:xfrm>
          <a:prstGeom prst="rect">
            <a:avLst/>
          </a:prstGeom>
        </p:spPr>
      </p:pic>
      <p:pic>
        <p:nvPicPr>
          <p:cNvPr id="7" name="Picture 6" descr="neutral face"/>
          <p:cNvPicPr>
            <a:picLocks noChangeAspect="1"/>
          </p:cNvPicPr>
          <p:nvPr/>
        </p:nvPicPr>
        <p:blipFill>
          <a:blip r:embed="rId4"/>
          <a:stretch>
            <a:fillRect/>
          </a:stretch>
        </p:blipFill>
        <p:spPr>
          <a:xfrm>
            <a:off x="6934757" y="3356802"/>
            <a:ext cx="590235" cy="590235"/>
          </a:xfrm>
          <a:prstGeom prst="rect">
            <a:avLst/>
          </a:prstGeom>
          <a:solidFill>
            <a:schemeClr val="bg1"/>
          </a:solidFill>
        </p:spPr>
      </p:pic>
      <p:pic>
        <p:nvPicPr>
          <p:cNvPr id="5122" name="Picture 2" descr="sad fa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5159" y="2637141"/>
            <a:ext cx="566723" cy="540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ad f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2233" y="3269238"/>
            <a:ext cx="564155" cy="5816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ppy face"/>
          <p:cNvPicPr>
            <a:picLocks noChangeAspect="1"/>
          </p:cNvPicPr>
          <p:nvPr/>
        </p:nvPicPr>
        <p:blipFill>
          <a:blip r:embed="rId3"/>
          <a:stretch>
            <a:fillRect/>
          </a:stretch>
        </p:blipFill>
        <p:spPr>
          <a:xfrm>
            <a:off x="2944096" y="4538583"/>
            <a:ext cx="738240" cy="531640"/>
          </a:xfrm>
          <a:prstGeom prst="rect">
            <a:avLst/>
          </a:prstGeom>
        </p:spPr>
      </p:pic>
      <p:sp>
        <p:nvSpPr>
          <p:cNvPr id="16"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endParaRPr lang="en-GB" sz="3600" b="1" dirty="0">
              <a:solidFill>
                <a:sysClr val="window" lastClr="FFFFFF"/>
              </a:solidFill>
            </a:endParaRPr>
          </a:p>
        </p:txBody>
      </p:sp>
      <p:sp>
        <p:nvSpPr>
          <p:cNvPr id="8" name="Rounded Rectangle 46">
            <a:extLst>
              <a:ext uri="{FF2B5EF4-FFF2-40B4-BE49-F238E27FC236}">
                <a16:creationId xmlns:a16="http://schemas.microsoft.com/office/drawing/2014/main" id="{D6D9700C-11F1-4F71-B965-4B22817806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E9C3722-2C5A-4065-811E-788FBBE13A2E}"/>
              </a:ext>
            </a:extLst>
          </p:cNvPr>
          <p:cNvSpPr txBox="1"/>
          <p:nvPr/>
        </p:nvSpPr>
        <p:spPr>
          <a:xfrm>
            <a:off x="3002280" y="244394"/>
            <a:ext cx="6187440" cy="523220"/>
          </a:xfrm>
          <a:prstGeom prst="rect">
            <a:avLst/>
          </a:prstGeom>
          <a:noFill/>
        </p:spPr>
        <p:txBody>
          <a:bodyPr wrap="square">
            <a:spAutoFit/>
          </a:bodyPr>
          <a:lstStyle/>
          <a:p>
            <a:r>
              <a:rPr lang="en-GB" sz="2800" b="1" dirty="0" err="1">
                <a:solidFill>
                  <a:srgbClr val="002060"/>
                </a:solidFill>
              </a:rPr>
              <a:t>Ça</a:t>
            </a:r>
            <a:r>
              <a:rPr lang="en-GB" sz="2800" b="1" dirty="0">
                <a:solidFill>
                  <a:srgbClr val="002060"/>
                </a:solidFill>
              </a:rPr>
              <a:t> </a:t>
            </a:r>
            <a:r>
              <a:rPr lang="en-GB" sz="2800" b="1" dirty="0" err="1">
                <a:solidFill>
                  <a:srgbClr val="002060"/>
                </a:solidFill>
              </a:rPr>
              <a:t>va</a:t>
            </a:r>
            <a:r>
              <a:rPr lang="en-GB" sz="2800" b="1" dirty="0">
                <a:solidFill>
                  <a:srgbClr val="002060"/>
                </a:solidFill>
              </a:rPr>
              <a:t> comment ?</a:t>
            </a:r>
          </a:p>
        </p:txBody>
      </p:sp>
      <p:sp>
        <p:nvSpPr>
          <p:cNvPr id="18" name="TextBox 17">
            <a:extLst>
              <a:ext uri="{FF2B5EF4-FFF2-40B4-BE49-F238E27FC236}">
                <a16:creationId xmlns:a16="http://schemas.microsoft.com/office/drawing/2014/main" id="{7367C843-6B1E-41BF-B10B-FAB3AD2687D2}"/>
              </a:ext>
            </a:extLst>
          </p:cNvPr>
          <p:cNvSpPr txBox="1"/>
          <p:nvPr/>
        </p:nvSpPr>
        <p:spPr>
          <a:xfrm>
            <a:off x="8602849" y="2569470"/>
            <a:ext cx="2291462" cy="1940596"/>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triste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fâché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0" name="TextBox 19">
            <a:extLst>
              <a:ext uri="{FF2B5EF4-FFF2-40B4-BE49-F238E27FC236}">
                <a16:creationId xmlns:a16="http://schemas.microsoft.com/office/drawing/2014/main" id="{C350B482-D6BF-4F9F-97EE-33706EF0D521}"/>
              </a:ext>
            </a:extLst>
          </p:cNvPr>
          <p:cNvSpPr txBox="1"/>
          <p:nvPr/>
        </p:nvSpPr>
        <p:spPr>
          <a:xfrm>
            <a:off x="4844570" y="3275279"/>
            <a:ext cx="8244840" cy="576120"/>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indifférent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45047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un </a:t>
            </a:r>
            <a:r>
              <a:rPr lang="en-GB" sz="3600" b="1" dirty="0" err="1">
                <a:solidFill>
                  <a:schemeClr val="bg1"/>
                </a:solidFill>
              </a:rPr>
              <a:t>poème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1"/>
          <p:cNvSpPr txBox="1">
            <a:spLocks/>
          </p:cNvSpPr>
          <p:nvPr/>
        </p:nvSpPr>
        <p:spPr>
          <a:xfrm>
            <a:off x="1841997" y="1568405"/>
            <a:ext cx="8565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solidFill>
                  <a:srgbClr val="002060"/>
                </a:solidFill>
              </a:rPr>
              <a:t>Now create your own poem!</a:t>
            </a:r>
          </a:p>
        </p:txBody>
      </p:sp>
      <p:sp>
        <p:nvSpPr>
          <p:cNvPr id="10" name="TextBox 9"/>
          <p:cNvSpPr txBox="1"/>
          <p:nvPr/>
        </p:nvSpPr>
        <p:spPr>
          <a:xfrm>
            <a:off x="1199445" y="3095796"/>
            <a:ext cx="10515600"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002060"/>
                </a:solidFill>
                <a:latin typeface="Century Gothic" panose="020B0502020202020204" pitchFamily="34" charset="0"/>
              </a:rPr>
              <a:t>Try to re-use the colours in the poem with ‘comme’</a:t>
            </a:r>
          </a:p>
        </p:txBody>
      </p:sp>
      <p:sp>
        <p:nvSpPr>
          <p:cNvPr id="11" name="TextBox 10"/>
          <p:cNvSpPr txBox="1"/>
          <p:nvPr/>
        </p:nvSpPr>
        <p:spPr>
          <a:xfrm>
            <a:off x="1199445" y="3882399"/>
            <a:ext cx="10515600"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rgbClr val="002060"/>
                </a:solidFill>
                <a:latin typeface="Century Gothic" panose="020B0502020202020204" pitchFamily="34" charset="0"/>
              </a:rPr>
              <a:t>Remember to use un/</a:t>
            </a:r>
            <a:r>
              <a:rPr lang="en-GB" sz="3200" dirty="0" err="1">
                <a:solidFill>
                  <a:srgbClr val="002060"/>
                </a:solidFill>
                <a:latin typeface="Century Gothic" panose="020B0502020202020204" pitchFamily="34" charset="0"/>
              </a:rPr>
              <a:t>une</a:t>
            </a:r>
            <a:r>
              <a:rPr lang="en-GB" sz="3200" dirty="0">
                <a:solidFill>
                  <a:srgbClr val="002060"/>
                </a:solidFill>
                <a:latin typeface="Century Gothic" panose="020B0502020202020204" pitchFamily="34" charset="0"/>
              </a:rPr>
              <a:t>/le/la correctly</a:t>
            </a:r>
          </a:p>
        </p:txBody>
      </p:sp>
    </p:spTree>
    <p:extLst>
      <p:ext uri="{BB962C8B-B14F-4D97-AF65-F5344CB8AC3E}">
        <p14:creationId xmlns:p14="http://schemas.microsoft.com/office/powerpoint/2010/main" val="34279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2">
            <a:extLst>
              <a:ext uri="{FF2B5EF4-FFF2-40B4-BE49-F238E27FC236}">
                <a16:creationId xmlns:a16="http://schemas.microsoft.com/office/drawing/2014/main" id="{E88A1FD8-BA9D-41AF-AC72-4C435056294E}"/>
              </a:ext>
            </a:extLst>
          </p:cNvPr>
          <p:cNvGraphicFramePr>
            <a:graphicFrameLocks noGrp="1"/>
          </p:cNvGraphicFramePr>
          <p:nvPr>
            <p:extLst>
              <p:ext uri="{D42A27DB-BD31-4B8C-83A1-F6EECF244321}">
                <p14:modId xmlns:p14="http://schemas.microsoft.com/office/powerpoint/2010/main" val="2563173880"/>
              </p:ext>
            </p:extLst>
          </p:nvPr>
        </p:nvGraphicFramePr>
        <p:xfrm>
          <a:off x="6167891" y="2094321"/>
          <a:ext cx="5742028" cy="3386954"/>
        </p:xfrm>
        <a:graphic>
          <a:graphicData uri="http://schemas.openxmlformats.org/drawingml/2006/table">
            <a:tbl>
              <a:tblPr firstRow="1" bandRow="1">
                <a:tableStyleId>{5940675A-B579-460E-94D1-54222C63F5DA}</a:tableStyleId>
              </a:tblPr>
              <a:tblGrid>
                <a:gridCol w="1435507">
                  <a:extLst>
                    <a:ext uri="{9D8B030D-6E8A-4147-A177-3AD203B41FA5}">
                      <a16:colId xmlns:a16="http://schemas.microsoft.com/office/drawing/2014/main" val="282357489"/>
                    </a:ext>
                  </a:extLst>
                </a:gridCol>
                <a:gridCol w="1435507">
                  <a:extLst>
                    <a:ext uri="{9D8B030D-6E8A-4147-A177-3AD203B41FA5}">
                      <a16:colId xmlns:a16="http://schemas.microsoft.com/office/drawing/2014/main" val="4078260513"/>
                    </a:ext>
                  </a:extLst>
                </a:gridCol>
                <a:gridCol w="1435507">
                  <a:extLst>
                    <a:ext uri="{9D8B030D-6E8A-4147-A177-3AD203B41FA5}">
                      <a16:colId xmlns:a16="http://schemas.microsoft.com/office/drawing/2014/main" val="1673377349"/>
                    </a:ext>
                  </a:extLst>
                </a:gridCol>
                <a:gridCol w="1435507">
                  <a:extLst>
                    <a:ext uri="{9D8B030D-6E8A-4147-A177-3AD203B41FA5}">
                      <a16:colId xmlns:a16="http://schemas.microsoft.com/office/drawing/2014/main" val="1475424330"/>
                    </a:ext>
                  </a:extLst>
                </a:gridCol>
              </a:tblGrid>
              <a:tr h="169347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8768225"/>
                  </a:ext>
                </a:extLst>
              </a:tr>
              <a:tr h="1693477">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32656363"/>
                  </a:ext>
                </a:extLst>
              </a:tr>
            </a:tbl>
          </a:graphicData>
        </a:graphic>
      </p:graphicFrame>
      <p:grpSp>
        <p:nvGrpSpPr>
          <p:cNvPr id="128" name="Group 127">
            <a:extLst>
              <a:ext uri="{FF2B5EF4-FFF2-40B4-BE49-F238E27FC236}">
                <a16:creationId xmlns:a16="http://schemas.microsoft.com/office/drawing/2014/main" id="{CEC23C7D-135B-4C8F-AED9-F97DF7C6142A}"/>
              </a:ext>
            </a:extLst>
          </p:cNvPr>
          <p:cNvGrpSpPr/>
          <p:nvPr/>
        </p:nvGrpSpPr>
        <p:grpSpPr>
          <a:xfrm>
            <a:off x="6387050" y="2574253"/>
            <a:ext cx="1006816" cy="1008158"/>
            <a:chOff x="309517" y="4044134"/>
            <a:chExt cx="1027791" cy="1193376"/>
          </a:xfrm>
        </p:grpSpPr>
        <p:pic>
          <p:nvPicPr>
            <p:cNvPr id="129" name="Picture 6" descr="Black Couple Hugging Clip Art">
              <a:extLst>
                <a:ext uri="{FF2B5EF4-FFF2-40B4-BE49-F238E27FC236}">
                  <a16:creationId xmlns:a16="http://schemas.microsoft.com/office/drawing/2014/main" id="{7B4BBA16-88D7-4F8B-9BE7-8920EFC09C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17" y="4094237"/>
              <a:ext cx="1027791" cy="1143273"/>
            </a:xfrm>
            <a:prstGeom prst="rect">
              <a:avLst/>
            </a:prstGeom>
            <a:noFill/>
            <a:extLst>
              <a:ext uri="{909E8E84-426E-40DD-AFC4-6F175D3DCCD1}">
                <a14:hiddenFill xmlns:a14="http://schemas.microsoft.com/office/drawing/2010/main">
                  <a:solidFill>
                    <a:srgbClr val="FFFFFF"/>
                  </a:solidFill>
                </a14:hiddenFill>
              </a:ext>
            </a:extLst>
          </p:spPr>
        </p:pic>
        <p:sp>
          <p:nvSpPr>
            <p:cNvPr id="130" name="Arrow: Down 129">
              <a:extLst>
                <a:ext uri="{FF2B5EF4-FFF2-40B4-BE49-F238E27FC236}">
                  <a16:creationId xmlns:a16="http://schemas.microsoft.com/office/drawing/2014/main" id="{B418AD06-0F22-4487-A10E-69F5AB6247F8}"/>
                </a:ext>
              </a:extLst>
            </p:cNvPr>
            <p:cNvSpPr/>
            <p:nvPr/>
          </p:nvSpPr>
          <p:spPr>
            <a:xfrm rot="2128183">
              <a:off x="993223" y="4044134"/>
              <a:ext cx="190594" cy="312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aphicFrame>
        <p:nvGraphicFramePr>
          <p:cNvPr id="22" name="Table 22">
            <a:extLst>
              <a:ext uri="{FF2B5EF4-FFF2-40B4-BE49-F238E27FC236}">
                <a16:creationId xmlns:a16="http://schemas.microsoft.com/office/drawing/2014/main" id="{306C100F-9A89-4977-81D2-BC86E51E18E5}"/>
              </a:ext>
            </a:extLst>
          </p:cNvPr>
          <p:cNvGraphicFramePr>
            <a:graphicFrameLocks noGrp="1"/>
          </p:cNvGraphicFramePr>
          <p:nvPr>
            <p:extLst>
              <p:ext uri="{D42A27DB-BD31-4B8C-83A1-F6EECF244321}">
                <p14:modId xmlns:p14="http://schemas.microsoft.com/office/powerpoint/2010/main" val="1302172580"/>
              </p:ext>
            </p:extLst>
          </p:nvPr>
        </p:nvGraphicFramePr>
        <p:xfrm>
          <a:off x="206479" y="2094321"/>
          <a:ext cx="5742028" cy="3386954"/>
        </p:xfrm>
        <a:graphic>
          <a:graphicData uri="http://schemas.openxmlformats.org/drawingml/2006/table">
            <a:tbl>
              <a:tblPr firstRow="1" bandRow="1">
                <a:tableStyleId>{5940675A-B579-460E-94D1-54222C63F5DA}</a:tableStyleId>
              </a:tblPr>
              <a:tblGrid>
                <a:gridCol w="1435507">
                  <a:extLst>
                    <a:ext uri="{9D8B030D-6E8A-4147-A177-3AD203B41FA5}">
                      <a16:colId xmlns:a16="http://schemas.microsoft.com/office/drawing/2014/main" val="282357489"/>
                    </a:ext>
                  </a:extLst>
                </a:gridCol>
                <a:gridCol w="1435507">
                  <a:extLst>
                    <a:ext uri="{9D8B030D-6E8A-4147-A177-3AD203B41FA5}">
                      <a16:colId xmlns:a16="http://schemas.microsoft.com/office/drawing/2014/main" val="4078260513"/>
                    </a:ext>
                  </a:extLst>
                </a:gridCol>
                <a:gridCol w="1435507">
                  <a:extLst>
                    <a:ext uri="{9D8B030D-6E8A-4147-A177-3AD203B41FA5}">
                      <a16:colId xmlns:a16="http://schemas.microsoft.com/office/drawing/2014/main" val="1673377349"/>
                    </a:ext>
                  </a:extLst>
                </a:gridCol>
                <a:gridCol w="1435507">
                  <a:extLst>
                    <a:ext uri="{9D8B030D-6E8A-4147-A177-3AD203B41FA5}">
                      <a16:colId xmlns:a16="http://schemas.microsoft.com/office/drawing/2014/main" val="1475424330"/>
                    </a:ext>
                  </a:extLst>
                </a:gridCol>
              </a:tblGrid>
              <a:tr h="169347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8768225"/>
                  </a:ext>
                </a:extLst>
              </a:tr>
              <a:tr h="1693477">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32656363"/>
                  </a:ext>
                </a:extLst>
              </a:tr>
            </a:tbl>
          </a:graphicData>
        </a:graphic>
      </p:graphicFrame>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16816" y="249870"/>
            <a:ext cx="1593103"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1B231FC-EA9D-4BB7-919C-F72F81351E77}"/>
              </a:ext>
            </a:extLst>
          </p:cNvPr>
          <p:cNvSpPr txBox="1"/>
          <p:nvPr/>
        </p:nvSpPr>
        <p:spPr>
          <a:xfrm>
            <a:off x="206479" y="5738210"/>
            <a:ext cx="11703440" cy="400110"/>
          </a:xfrm>
          <a:prstGeom prst="rect">
            <a:avLst/>
          </a:prstGeom>
          <a:noFill/>
          <a:ln w="19050">
            <a:solidFill>
              <a:schemeClr val="accent1">
                <a:lumMod val="50000"/>
              </a:schemeClr>
            </a:solidFill>
          </a:ln>
        </p:spPr>
        <p:txBody>
          <a:bodyPr wrap="square" rtlCol="0">
            <a:spAutoFit/>
          </a:bodyPr>
          <a:lstStyle/>
          <a:p>
            <a:pPr algn="ctr"/>
            <a:r>
              <a:rPr lang="en-GB" sz="2000" dirty="0">
                <a:solidFill>
                  <a:srgbClr val="002060"/>
                </a:solidFill>
              </a:rPr>
              <a:t>le </a:t>
            </a:r>
            <a:r>
              <a:rPr lang="en-GB" sz="2000" dirty="0" err="1">
                <a:solidFill>
                  <a:srgbClr val="002060"/>
                </a:solidFill>
              </a:rPr>
              <a:t>professeur</a:t>
            </a:r>
            <a:r>
              <a:rPr lang="en-GB" sz="2000" dirty="0">
                <a:solidFill>
                  <a:srgbClr val="002060"/>
                </a:solidFill>
              </a:rPr>
              <a:t>	 </a:t>
            </a:r>
            <a:r>
              <a:rPr lang="en-GB" sz="2000" dirty="0" err="1">
                <a:solidFill>
                  <a:srgbClr val="002060"/>
                </a:solidFill>
              </a:rPr>
              <a:t>il</a:t>
            </a:r>
            <a:r>
              <a:rPr lang="en-GB" sz="2000" dirty="0">
                <a:solidFill>
                  <a:srgbClr val="002060"/>
                </a:solidFill>
              </a:rPr>
              <a:t> 	le chanteur	</a:t>
            </a:r>
            <a:r>
              <a:rPr lang="en-GB" sz="2000" dirty="0" err="1">
                <a:solidFill>
                  <a:srgbClr val="002060"/>
                </a:solidFill>
              </a:rPr>
              <a:t>l’homme</a:t>
            </a:r>
            <a:r>
              <a:rPr lang="en-GB" sz="2000" dirty="0">
                <a:solidFill>
                  <a:srgbClr val="002060"/>
                </a:solidFill>
              </a:rPr>
              <a:t>	</a:t>
            </a:r>
            <a:r>
              <a:rPr lang="en-GB" sz="2000" dirty="0" err="1">
                <a:solidFill>
                  <a:srgbClr val="002060"/>
                </a:solidFill>
              </a:rPr>
              <a:t>l’ami</a:t>
            </a:r>
            <a:r>
              <a:rPr lang="en-GB" sz="2000" dirty="0">
                <a:solidFill>
                  <a:srgbClr val="002060"/>
                </a:solidFill>
              </a:rPr>
              <a:t>	</a:t>
            </a:r>
            <a:r>
              <a:rPr lang="en-GB" sz="2000" dirty="0" err="1">
                <a:solidFill>
                  <a:srgbClr val="002060"/>
                </a:solidFill>
              </a:rPr>
              <a:t>intéressant</a:t>
            </a:r>
            <a:r>
              <a:rPr lang="en-GB" sz="2000" dirty="0">
                <a:solidFill>
                  <a:srgbClr val="002060"/>
                </a:solidFill>
              </a:rPr>
              <a:t> 	</a:t>
            </a:r>
            <a:r>
              <a:rPr lang="en-GB" sz="2000" dirty="0" err="1">
                <a:solidFill>
                  <a:srgbClr val="002060"/>
                </a:solidFill>
              </a:rPr>
              <a:t>drôle</a:t>
            </a:r>
            <a:r>
              <a:rPr lang="en-GB" sz="2000" dirty="0">
                <a:solidFill>
                  <a:srgbClr val="002060"/>
                </a:solidFill>
              </a:rPr>
              <a:t>	</a:t>
            </a:r>
            <a:r>
              <a:rPr lang="en-GB" sz="2000" dirty="0" err="1">
                <a:solidFill>
                  <a:srgbClr val="002060"/>
                </a:solidFill>
              </a:rPr>
              <a:t>sympa</a:t>
            </a:r>
            <a:endParaRPr lang="en-GB" sz="2000" dirty="0">
              <a:solidFill>
                <a:srgbClr val="002060"/>
              </a:solidFill>
            </a:endParaRPr>
          </a:p>
        </p:txBody>
      </p:sp>
      <p:sp>
        <p:nvSpPr>
          <p:cNvPr id="13" name="TextBox 12">
            <a:extLst>
              <a:ext uri="{FF2B5EF4-FFF2-40B4-BE49-F238E27FC236}">
                <a16:creationId xmlns:a16="http://schemas.microsoft.com/office/drawing/2014/main" id="{91E2C348-04F1-4C5B-8B04-A749BDBE1231}"/>
              </a:ext>
            </a:extLst>
          </p:cNvPr>
          <p:cNvSpPr txBox="1"/>
          <p:nvPr/>
        </p:nvSpPr>
        <p:spPr>
          <a:xfrm>
            <a:off x="98323" y="1258529"/>
            <a:ext cx="5850193" cy="707886"/>
          </a:xfrm>
          <a:prstGeom prst="rect">
            <a:avLst/>
          </a:prstGeom>
          <a:noFill/>
        </p:spPr>
        <p:txBody>
          <a:bodyPr wrap="square" rtlCol="0">
            <a:spAutoFit/>
          </a:bodyPr>
          <a:lstStyle/>
          <a:p>
            <a:pPr algn="l"/>
            <a:r>
              <a:rPr lang="en-GB" sz="2000" dirty="0" err="1">
                <a:solidFill>
                  <a:srgbClr val="002060"/>
                </a:solidFill>
              </a:rPr>
              <a:t>Voici</a:t>
            </a:r>
            <a:r>
              <a:rPr lang="en-GB" sz="2000" dirty="0">
                <a:solidFill>
                  <a:srgbClr val="002060"/>
                </a:solidFill>
              </a:rPr>
              <a:t> les </a:t>
            </a:r>
            <a:r>
              <a:rPr lang="en-GB" sz="2000" dirty="0" err="1">
                <a:solidFill>
                  <a:srgbClr val="002060"/>
                </a:solidFill>
              </a:rPr>
              <a:t>formes</a:t>
            </a:r>
            <a:r>
              <a:rPr lang="en-GB" sz="2000" dirty="0">
                <a:solidFill>
                  <a:srgbClr val="002060"/>
                </a:solidFill>
              </a:rPr>
              <a:t> </a:t>
            </a:r>
            <a:r>
              <a:rPr lang="en-GB" sz="2000" dirty="0" err="1">
                <a:solidFill>
                  <a:srgbClr val="002060"/>
                </a:solidFill>
              </a:rPr>
              <a:t>masculines</a:t>
            </a:r>
            <a:r>
              <a:rPr lang="en-GB" sz="2000" dirty="0">
                <a:solidFill>
                  <a:srgbClr val="002060"/>
                </a:solidFill>
              </a:rPr>
              <a:t>. </a:t>
            </a:r>
          </a:p>
          <a:p>
            <a:pPr algn="l"/>
            <a:r>
              <a:rPr lang="en-GB" sz="2000" dirty="0">
                <a:solidFill>
                  <a:srgbClr val="002060"/>
                </a:solidFill>
              </a:rPr>
              <a:t>Match them with the English words / pictures! </a:t>
            </a:r>
          </a:p>
        </p:txBody>
      </p:sp>
      <p:pic>
        <p:nvPicPr>
          <p:cNvPr id="15" name="Picture 8" descr="Karaoke Singer Clip Art">
            <a:extLst>
              <a:ext uri="{FF2B5EF4-FFF2-40B4-BE49-F238E27FC236}">
                <a16:creationId xmlns:a16="http://schemas.microsoft.com/office/drawing/2014/main" id="{7D75EB47-A4E3-4768-8566-11146703B4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215" y="2223350"/>
            <a:ext cx="965832" cy="96583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FBD6B18-2113-4E76-8CDE-3947FB6E8C39}"/>
              </a:ext>
            </a:extLst>
          </p:cNvPr>
          <p:cNvGrpSpPr/>
          <p:nvPr/>
        </p:nvGrpSpPr>
        <p:grpSpPr>
          <a:xfrm>
            <a:off x="430097" y="2296373"/>
            <a:ext cx="1006816" cy="1286037"/>
            <a:chOff x="309517" y="3715203"/>
            <a:chExt cx="1027791" cy="1522307"/>
          </a:xfrm>
        </p:grpSpPr>
        <p:pic>
          <p:nvPicPr>
            <p:cNvPr id="17" name="Picture 6" descr="Black Couple Hugging Clip Art">
              <a:extLst>
                <a:ext uri="{FF2B5EF4-FFF2-40B4-BE49-F238E27FC236}">
                  <a16:creationId xmlns:a16="http://schemas.microsoft.com/office/drawing/2014/main" id="{62002B8C-B519-4A6C-B6A7-FAB16456BE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17" y="4094237"/>
              <a:ext cx="1027791" cy="1143273"/>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92240A3E-72DD-4C5D-A903-2334D6DE421A}"/>
                </a:ext>
              </a:extLst>
            </p:cNvPr>
            <p:cNvSpPr/>
            <p:nvPr/>
          </p:nvSpPr>
          <p:spPr>
            <a:xfrm>
              <a:off x="387315" y="3715203"/>
              <a:ext cx="190594" cy="3125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23" name="TextBox 22">
            <a:extLst>
              <a:ext uri="{FF2B5EF4-FFF2-40B4-BE49-F238E27FC236}">
                <a16:creationId xmlns:a16="http://schemas.microsoft.com/office/drawing/2014/main" id="{284ECE66-4350-46EC-AA3E-CF8347312171}"/>
              </a:ext>
            </a:extLst>
          </p:cNvPr>
          <p:cNvSpPr txBox="1"/>
          <p:nvPr/>
        </p:nvSpPr>
        <p:spPr>
          <a:xfrm>
            <a:off x="1736741" y="2506669"/>
            <a:ext cx="1247618" cy="400110"/>
          </a:xfrm>
          <a:prstGeom prst="rect">
            <a:avLst/>
          </a:prstGeom>
          <a:noFill/>
        </p:spPr>
        <p:txBody>
          <a:bodyPr wrap="square" rtlCol="0">
            <a:spAutoFit/>
          </a:bodyPr>
          <a:lstStyle/>
          <a:p>
            <a:pPr algn="ctr"/>
            <a:r>
              <a:rPr lang="en-GB" sz="2000" dirty="0">
                <a:solidFill>
                  <a:srgbClr val="002060"/>
                </a:solidFill>
              </a:rPr>
              <a:t>[he, it]</a:t>
            </a:r>
          </a:p>
        </p:txBody>
      </p:sp>
      <p:pic>
        <p:nvPicPr>
          <p:cNvPr id="1026" name="Picture 2" descr="Aiga Symbol Signs 108 Clip Art">
            <a:extLst>
              <a:ext uri="{FF2B5EF4-FFF2-40B4-BE49-F238E27FC236}">
                <a16:creationId xmlns:a16="http://schemas.microsoft.com/office/drawing/2014/main" id="{D940D416-270D-4E98-A816-04AB32ECE1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517" y="4072054"/>
            <a:ext cx="334917" cy="8637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D595930-0507-4C04-9AB2-8828392083E1}"/>
              </a:ext>
            </a:extLst>
          </p:cNvPr>
          <p:cNvSpPr txBox="1"/>
          <p:nvPr/>
        </p:nvSpPr>
        <p:spPr>
          <a:xfrm>
            <a:off x="2891698" y="4139973"/>
            <a:ext cx="1800740" cy="400110"/>
          </a:xfrm>
          <a:prstGeom prst="rect">
            <a:avLst/>
          </a:prstGeom>
          <a:noFill/>
          <a:ln>
            <a:noFill/>
          </a:ln>
        </p:spPr>
        <p:txBody>
          <a:bodyPr wrap="square" rtlCol="0">
            <a:spAutoFit/>
          </a:bodyPr>
          <a:lstStyle/>
          <a:p>
            <a:pPr algn="ctr"/>
            <a:r>
              <a:rPr lang="en-GB" sz="2000" dirty="0">
                <a:solidFill>
                  <a:srgbClr val="002060"/>
                </a:solidFill>
              </a:rPr>
              <a:t>[interesting]</a:t>
            </a:r>
          </a:p>
        </p:txBody>
      </p:sp>
      <p:sp>
        <p:nvSpPr>
          <p:cNvPr id="26" name="TextBox 25">
            <a:extLst>
              <a:ext uri="{FF2B5EF4-FFF2-40B4-BE49-F238E27FC236}">
                <a16:creationId xmlns:a16="http://schemas.microsoft.com/office/drawing/2014/main" id="{9BDEFDA9-2E0A-4081-ABCB-7A068B19C0C5}"/>
              </a:ext>
            </a:extLst>
          </p:cNvPr>
          <p:cNvSpPr txBox="1"/>
          <p:nvPr/>
        </p:nvSpPr>
        <p:spPr>
          <a:xfrm>
            <a:off x="303377" y="4139973"/>
            <a:ext cx="1194625" cy="400110"/>
          </a:xfrm>
          <a:prstGeom prst="rect">
            <a:avLst/>
          </a:prstGeom>
          <a:noFill/>
          <a:ln>
            <a:noFill/>
          </a:ln>
        </p:spPr>
        <p:txBody>
          <a:bodyPr wrap="square" rtlCol="0">
            <a:spAutoFit/>
          </a:bodyPr>
          <a:lstStyle/>
          <a:p>
            <a:pPr algn="ctr"/>
            <a:r>
              <a:rPr lang="en-GB" sz="2000" dirty="0">
                <a:solidFill>
                  <a:srgbClr val="002060"/>
                </a:solidFill>
              </a:rPr>
              <a:t>[funny]</a:t>
            </a:r>
          </a:p>
        </p:txBody>
      </p:sp>
      <p:sp>
        <p:nvSpPr>
          <p:cNvPr id="28" name="TextBox 27">
            <a:extLst>
              <a:ext uri="{FF2B5EF4-FFF2-40B4-BE49-F238E27FC236}">
                <a16:creationId xmlns:a16="http://schemas.microsoft.com/office/drawing/2014/main" id="{EED099A6-F355-4D43-8EAE-83CAE8BB5BA0}"/>
              </a:ext>
            </a:extLst>
          </p:cNvPr>
          <p:cNvSpPr txBox="1"/>
          <p:nvPr/>
        </p:nvSpPr>
        <p:spPr>
          <a:xfrm>
            <a:off x="3194756" y="2506669"/>
            <a:ext cx="1194625" cy="400110"/>
          </a:xfrm>
          <a:prstGeom prst="rect">
            <a:avLst/>
          </a:prstGeom>
          <a:noFill/>
        </p:spPr>
        <p:txBody>
          <a:bodyPr wrap="square" rtlCol="0">
            <a:spAutoFit/>
          </a:bodyPr>
          <a:lstStyle/>
          <a:p>
            <a:pPr algn="ctr"/>
            <a:r>
              <a:rPr lang="en-GB" sz="2000" dirty="0">
                <a:solidFill>
                  <a:srgbClr val="002060"/>
                </a:solidFill>
              </a:rPr>
              <a:t>[kind]</a:t>
            </a:r>
          </a:p>
        </p:txBody>
      </p:sp>
      <p:pic>
        <p:nvPicPr>
          <p:cNvPr id="1028" name="Picture 4" descr="Businessman, Cartoons, Training, Lecture, Presentation">
            <a:extLst>
              <a:ext uri="{FF2B5EF4-FFF2-40B4-BE49-F238E27FC236}">
                <a16:creationId xmlns:a16="http://schemas.microsoft.com/office/drawing/2014/main" id="{DD579B71-2C3B-4CCD-9BAF-0D9FA2E7CD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495" y="3813000"/>
            <a:ext cx="959574" cy="9595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637380A-D1D3-4C1F-B0F9-4B1A6141B4AA}"/>
              </a:ext>
            </a:extLst>
          </p:cNvPr>
          <p:cNvSpPr txBox="1"/>
          <p:nvPr/>
        </p:nvSpPr>
        <p:spPr>
          <a:xfrm>
            <a:off x="282080" y="3403778"/>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l’ami</a:t>
            </a:r>
            <a:endParaRPr lang="en-GB" sz="2000" dirty="0">
              <a:solidFill>
                <a:srgbClr val="002060"/>
              </a:solidFill>
            </a:endParaRPr>
          </a:p>
        </p:txBody>
      </p:sp>
      <p:sp>
        <p:nvSpPr>
          <p:cNvPr id="35" name="TextBox 34">
            <a:extLst>
              <a:ext uri="{FF2B5EF4-FFF2-40B4-BE49-F238E27FC236}">
                <a16:creationId xmlns:a16="http://schemas.microsoft.com/office/drawing/2014/main" id="{72B88199-72D4-44EF-AFAB-FAB53A7AB664}"/>
              </a:ext>
            </a:extLst>
          </p:cNvPr>
          <p:cNvSpPr txBox="1"/>
          <p:nvPr/>
        </p:nvSpPr>
        <p:spPr>
          <a:xfrm>
            <a:off x="1736741" y="3403778"/>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il</a:t>
            </a:r>
            <a:endParaRPr lang="en-GB" sz="2000" dirty="0">
              <a:solidFill>
                <a:srgbClr val="002060"/>
              </a:solidFill>
            </a:endParaRPr>
          </a:p>
        </p:txBody>
      </p:sp>
      <p:sp>
        <p:nvSpPr>
          <p:cNvPr id="39" name="TextBox 38">
            <a:extLst>
              <a:ext uri="{FF2B5EF4-FFF2-40B4-BE49-F238E27FC236}">
                <a16:creationId xmlns:a16="http://schemas.microsoft.com/office/drawing/2014/main" id="{83D7B196-4812-4105-9BBA-0E5C3F8FCD1E}"/>
              </a:ext>
            </a:extLst>
          </p:cNvPr>
          <p:cNvSpPr txBox="1"/>
          <p:nvPr/>
        </p:nvSpPr>
        <p:spPr>
          <a:xfrm>
            <a:off x="3182398" y="3403778"/>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sympa</a:t>
            </a:r>
            <a:endParaRPr lang="en-GB" sz="2000" dirty="0">
              <a:solidFill>
                <a:srgbClr val="002060"/>
              </a:solidFill>
            </a:endParaRPr>
          </a:p>
        </p:txBody>
      </p:sp>
      <p:sp>
        <p:nvSpPr>
          <p:cNvPr id="41" name="TextBox 40">
            <a:extLst>
              <a:ext uri="{FF2B5EF4-FFF2-40B4-BE49-F238E27FC236}">
                <a16:creationId xmlns:a16="http://schemas.microsoft.com/office/drawing/2014/main" id="{1F75D6D6-BF99-46A8-B6F9-A49D3249F462}"/>
              </a:ext>
            </a:extLst>
          </p:cNvPr>
          <p:cNvSpPr txBox="1"/>
          <p:nvPr/>
        </p:nvSpPr>
        <p:spPr>
          <a:xfrm>
            <a:off x="4605420" y="3096001"/>
            <a:ext cx="1247070" cy="615553"/>
          </a:xfrm>
          <a:prstGeom prst="rect">
            <a:avLst/>
          </a:prstGeom>
          <a:solidFill>
            <a:schemeClr val="bg1"/>
          </a:solidFill>
          <a:ln>
            <a:noFill/>
          </a:ln>
        </p:spPr>
        <p:txBody>
          <a:bodyPr wrap="square" lIns="0" tIns="0" rIns="0" bIns="0" rtlCol="0">
            <a:spAutoFit/>
          </a:bodyPr>
          <a:lstStyle/>
          <a:p>
            <a:pPr algn="ctr"/>
            <a:r>
              <a:rPr lang="en-GB" sz="2000" dirty="0">
                <a:solidFill>
                  <a:srgbClr val="002060"/>
                </a:solidFill>
              </a:rPr>
              <a:t>le</a:t>
            </a:r>
          </a:p>
          <a:p>
            <a:pPr algn="ctr"/>
            <a:r>
              <a:rPr lang="en-GB" sz="2000" dirty="0">
                <a:solidFill>
                  <a:srgbClr val="002060"/>
                </a:solidFill>
              </a:rPr>
              <a:t>chanteur</a:t>
            </a:r>
          </a:p>
        </p:txBody>
      </p:sp>
      <p:sp>
        <p:nvSpPr>
          <p:cNvPr id="43" name="TextBox 42">
            <a:extLst>
              <a:ext uri="{FF2B5EF4-FFF2-40B4-BE49-F238E27FC236}">
                <a16:creationId xmlns:a16="http://schemas.microsoft.com/office/drawing/2014/main" id="{ED9D79E1-D67B-4522-A0AD-2143D90B1ED8}"/>
              </a:ext>
            </a:extLst>
          </p:cNvPr>
          <p:cNvSpPr txBox="1"/>
          <p:nvPr/>
        </p:nvSpPr>
        <p:spPr>
          <a:xfrm>
            <a:off x="282080" y="5099282"/>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drôle</a:t>
            </a:r>
            <a:endParaRPr lang="en-GB" sz="2000" dirty="0">
              <a:solidFill>
                <a:srgbClr val="002060"/>
              </a:solidFill>
            </a:endParaRPr>
          </a:p>
        </p:txBody>
      </p:sp>
      <p:sp>
        <p:nvSpPr>
          <p:cNvPr id="45" name="TextBox 44">
            <a:extLst>
              <a:ext uri="{FF2B5EF4-FFF2-40B4-BE49-F238E27FC236}">
                <a16:creationId xmlns:a16="http://schemas.microsoft.com/office/drawing/2014/main" id="{B185E5C1-D1F2-4F46-93E7-E26385DA55DF}"/>
              </a:ext>
            </a:extLst>
          </p:cNvPr>
          <p:cNvSpPr txBox="1"/>
          <p:nvPr/>
        </p:nvSpPr>
        <p:spPr>
          <a:xfrm>
            <a:off x="1736741" y="5099283"/>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l’homme</a:t>
            </a:r>
            <a:endParaRPr lang="en-GB" sz="2000" dirty="0">
              <a:solidFill>
                <a:srgbClr val="002060"/>
              </a:solidFill>
            </a:endParaRPr>
          </a:p>
        </p:txBody>
      </p:sp>
      <p:sp>
        <p:nvSpPr>
          <p:cNvPr id="47" name="TextBox 46">
            <a:extLst>
              <a:ext uri="{FF2B5EF4-FFF2-40B4-BE49-F238E27FC236}">
                <a16:creationId xmlns:a16="http://schemas.microsoft.com/office/drawing/2014/main" id="{835A9DBB-A6E8-41B1-AF20-698077B38722}"/>
              </a:ext>
            </a:extLst>
          </p:cNvPr>
          <p:cNvSpPr txBox="1"/>
          <p:nvPr/>
        </p:nvSpPr>
        <p:spPr>
          <a:xfrm>
            <a:off x="3101673" y="5100949"/>
            <a:ext cx="1380790" cy="306604"/>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intéressant</a:t>
            </a:r>
            <a:endParaRPr lang="en-GB" sz="2000" dirty="0">
              <a:solidFill>
                <a:srgbClr val="002060"/>
              </a:solidFill>
            </a:endParaRPr>
          </a:p>
        </p:txBody>
      </p:sp>
      <p:sp>
        <p:nvSpPr>
          <p:cNvPr id="49" name="TextBox 48">
            <a:extLst>
              <a:ext uri="{FF2B5EF4-FFF2-40B4-BE49-F238E27FC236}">
                <a16:creationId xmlns:a16="http://schemas.microsoft.com/office/drawing/2014/main" id="{5780379B-B2DA-4DD5-80A9-F12B0AC48BB0}"/>
              </a:ext>
            </a:extLst>
          </p:cNvPr>
          <p:cNvSpPr txBox="1"/>
          <p:nvPr/>
        </p:nvSpPr>
        <p:spPr>
          <a:xfrm>
            <a:off x="4568942" y="4797018"/>
            <a:ext cx="1320027" cy="615553"/>
          </a:xfrm>
          <a:prstGeom prst="rect">
            <a:avLst/>
          </a:prstGeom>
          <a:solidFill>
            <a:schemeClr val="bg1"/>
          </a:solidFill>
          <a:ln>
            <a:noFill/>
          </a:ln>
        </p:spPr>
        <p:txBody>
          <a:bodyPr wrap="square" lIns="0" tIns="0" rIns="0" bIns="0" rtlCol="0">
            <a:spAutoFit/>
          </a:bodyPr>
          <a:lstStyle/>
          <a:p>
            <a:pPr algn="ctr"/>
            <a:r>
              <a:rPr lang="en-GB" sz="2000" dirty="0">
                <a:solidFill>
                  <a:srgbClr val="002060"/>
                </a:solidFill>
              </a:rPr>
              <a:t>le </a:t>
            </a:r>
            <a:r>
              <a:rPr lang="en-GB" sz="2000" dirty="0" err="1">
                <a:solidFill>
                  <a:srgbClr val="002060"/>
                </a:solidFill>
              </a:rPr>
              <a:t>professeur</a:t>
            </a:r>
            <a:endParaRPr lang="en-GB" sz="2000" dirty="0">
              <a:solidFill>
                <a:srgbClr val="002060"/>
              </a:solidFill>
            </a:endParaRPr>
          </a:p>
        </p:txBody>
      </p:sp>
      <p:sp>
        <p:nvSpPr>
          <p:cNvPr id="101" name="TextBox 100">
            <a:extLst>
              <a:ext uri="{FF2B5EF4-FFF2-40B4-BE49-F238E27FC236}">
                <a16:creationId xmlns:a16="http://schemas.microsoft.com/office/drawing/2014/main" id="{4B292160-1F70-43C1-9047-C5927D6DC8FA}"/>
              </a:ext>
            </a:extLst>
          </p:cNvPr>
          <p:cNvSpPr txBox="1"/>
          <p:nvPr/>
        </p:nvSpPr>
        <p:spPr>
          <a:xfrm>
            <a:off x="8856220" y="4154070"/>
            <a:ext cx="1800740" cy="400110"/>
          </a:xfrm>
          <a:prstGeom prst="rect">
            <a:avLst/>
          </a:prstGeom>
          <a:noFill/>
          <a:ln>
            <a:noFill/>
          </a:ln>
        </p:spPr>
        <p:txBody>
          <a:bodyPr wrap="square" rtlCol="0">
            <a:spAutoFit/>
          </a:bodyPr>
          <a:lstStyle/>
          <a:p>
            <a:pPr algn="ctr"/>
            <a:r>
              <a:rPr lang="en-GB" sz="2000" dirty="0">
                <a:solidFill>
                  <a:srgbClr val="002060"/>
                </a:solidFill>
              </a:rPr>
              <a:t>[interesting]</a:t>
            </a:r>
          </a:p>
        </p:txBody>
      </p:sp>
      <p:sp>
        <p:nvSpPr>
          <p:cNvPr id="103" name="TextBox 102">
            <a:extLst>
              <a:ext uri="{FF2B5EF4-FFF2-40B4-BE49-F238E27FC236}">
                <a16:creationId xmlns:a16="http://schemas.microsoft.com/office/drawing/2014/main" id="{2F04B679-52FE-4510-B73C-5F0500EF3DC4}"/>
              </a:ext>
            </a:extLst>
          </p:cNvPr>
          <p:cNvSpPr txBox="1"/>
          <p:nvPr/>
        </p:nvSpPr>
        <p:spPr>
          <a:xfrm>
            <a:off x="6267899" y="4154070"/>
            <a:ext cx="1194625" cy="400110"/>
          </a:xfrm>
          <a:prstGeom prst="rect">
            <a:avLst/>
          </a:prstGeom>
          <a:noFill/>
          <a:ln>
            <a:noFill/>
          </a:ln>
        </p:spPr>
        <p:txBody>
          <a:bodyPr wrap="square" rtlCol="0">
            <a:spAutoFit/>
          </a:bodyPr>
          <a:lstStyle/>
          <a:p>
            <a:pPr algn="ctr"/>
            <a:r>
              <a:rPr lang="en-GB" sz="2000" dirty="0">
                <a:solidFill>
                  <a:srgbClr val="002060"/>
                </a:solidFill>
              </a:rPr>
              <a:t>[funny]</a:t>
            </a:r>
          </a:p>
        </p:txBody>
      </p:sp>
      <p:sp>
        <p:nvSpPr>
          <p:cNvPr id="107" name="TextBox 106">
            <a:extLst>
              <a:ext uri="{FF2B5EF4-FFF2-40B4-BE49-F238E27FC236}">
                <a16:creationId xmlns:a16="http://schemas.microsoft.com/office/drawing/2014/main" id="{529390E7-3E62-4D91-B413-C5397373758D}"/>
              </a:ext>
            </a:extLst>
          </p:cNvPr>
          <p:cNvSpPr txBox="1"/>
          <p:nvPr/>
        </p:nvSpPr>
        <p:spPr>
          <a:xfrm>
            <a:off x="6246602" y="3417875"/>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l’ami</a:t>
            </a:r>
            <a:r>
              <a:rPr lang="en-GB" sz="2000" b="1" dirty="0" err="1">
                <a:solidFill>
                  <a:srgbClr val="002060"/>
                </a:solidFill>
              </a:rPr>
              <a:t>e</a:t>
            </a:r>
            <a:endParaRPr lang="en-GB" sz="2000" b="1" dirty="0">
              <a:solidFill>
                <a:srgbClr val="002060"/>
              </a:solidFill>
            </a:endParaRPr>
          </a:p>
        </p:txBody>
      </p:sp>
      <p:sp>
        <p:nvSpPr>
          <p:cNvPr id="109" name="TextBox 108">
            <a:extLst>
              <a:ext uri="{FF2B5EF4-FFF2-40B4-BE49-F238E27FC236}">
                <a16:creationId xmlns:a16="http://schemas.microsoft.com/office/drawing/2014/main" id="{8B8859AD-97C1-4F6B-8505-8BF9F4FFCE28}"/>
              </a:ext>
            </a:extLst>
          </p:cNvPr>
          <p:cNvSpPr txBox="1"/>
          <p:nvPr/>
        </p:nvSpPr>
        <p:spPr>
          <a:xfrm>
            <a:off x="7701263" y="3417875"/>
            <a:ext cx="1247070" cy="307099"/>
          </a:xfrm>
          <a:prstGeom prst="rect">
            <a:avLst/>
          </a:prstGeom>
          <a:solidFill>
            <a:schemeClr val="bg1"/>
          </a:solidFill>
          <a:ln>
            <a:noFill/>
          </a:ln>
        </p:spPr>
        <p:txBody>
          <a:bodyPr wrap="square" lIns="0" tIns="0" rIns="0" bIns="0" rtlCol="0">
            <a:spAutoFit/>
          </a:bodyPr>
          <a:lstStyle/>
          <a:p>
            <a:pPr algn="ctr"/>
            <a:r>
              <a:rPr lang="en-GB" sz="2000" b="1" dirty="0" err="1">
                <a:solidFill>
                  <a:srgbClr val="002060"/>
                </a:solidFill>
              </a:rPr>
              <a:t>elle</a:t>
            </a:r>
            <a:endParaRPr lang="en-GB" sz="2000" b="1" dirty="0">
              <a:solidFill>
                <a:srgbClr val="002060"/>
              </a:solidFill>
            </a:endParaRPr>
          </a:p>
        </p:txBody>
      </p:sp>
      <p:sp>
        <p:nvSpPr>
          <p:cNvPr id="111" name="TextBox 110">
            <a:extLst>
              <a:ext uri="{FF2B5EF4-FFF2-40B4-BE49-F238E27FC236}">
                <a16:creationId xmlns:a16="http://schemas.microsoft.com/office/drawing/2014/main" id="{06934308-BDA8-4DA6-8F4A-79665BB32487}"/>
              </a:ext>
            </a:extLst>
          </p:cNvPr>
          <p:cNvSpPr txBox="1"/>
          <p:nvPr/>
        </p:nvSpPr>
        <p:spPr>
          <a:xfrm>
            <a:off x="9146920" y="3417875"/>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sympa</a:t>
            </a:r>
            <a:endParaRPr lang="en-GB" sz="2000" dirty="0">
              <a:solidFill>
                <a:srgbClr val="002060"/>
              </a:solidFill>
            </a:endParaRPr>
          </a:p>
        </p:txBody>
      </p:sp>
      <p:sp>
        <p:nvSpPr>
          <p:cNvPr id="115" name="TextBox 114">
            <a:extLst>
              <a:ext uri="{FF2B5EF4-FFF2-40B4-BE49-F238E27FC236}">
                <a16:creationId xmlns:a16="http://schemas.microsoft.com/office/drawing/2014/main" id="{32121C22-80ED-42F6-9655-9C9F493BC76A}"/>
              </a:ext>
            </a:extLst>
          </p:cNvPr>
          <p:cNvSpPr txBox="1"/>
          <p:nvPr/>
        </p:nvSpPr>
        <p:spPr>
          <a:xfrm>
            <a:off x="6246602" y="5113379"/>
            <a:ext cx="1247070" cy="307099"/>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drôle</a:t>
            </a:r>
            <a:endParaRPr lang="en-GB" sz="2000" dirty="0">
              <a:solidFill>
                <a:srgbClr val="002060"/>
              </a:solidFill>
            </a:endParaRPr>
          </a:p>
        </p:txBody>
      </p:sp>
      <p:sp>
        <p:nvSpPr>
          <p:cNvPr id="117" name="TextBox 116">
            <a:extLst>
              <a:ext uri="{FF2B5EF4-FFF2-40B4-BE49-F238E27FC236}">
                <a16:creationId xmlns:a16="http://schemas.microsoft.com/office/drawing/2014/main" id="{56B67A98-1C9A-4699-B8A3-C3692AE01C33}"/>
              </a:ext>
            </a:extLst>
          </p:cNvPr>
          <p:cNvSpPr txBox="1"/>
          <p:nvPr/>
        </p:nvSpPr>
        <p:spPr>
          <a:xfrm>
            <a:off x="7701263" y="5113380"/>
            <a:ext cx="1247070" cy="307099"/>
          </a:xfrm>
          <a:prstGeom prst="rect">
            <a:avLst/>
          </a:prstGeom>
          <a:solidFill>
            <a:schemeClr val="bg1"/>
          </a:solidFill>
          <a:ln>
            <a:noFill/>
          </a:ln>
        </p:spPr>
        <p:txBody>
          <a:bodyPr wrap="square" lIns="0" tIns="0" rIns="0" bIns="0" rtlCol="0">
            <a:spAutoFit/>
          </a:bodyPr>
          <a:lstStyle/>
          <a:p>
            <a:pPr algn="ctr"/>
            <a:r>
              <a:rPr lang="en-GB" sz="2000" b="1" dirty="0">
                <a:solidFill>
                  <a:srgbClr val="002060"/>
                </a:solidFill>
              </a:rPr>
              <a:t>la</a:t>
            </a:r>
            <a:r>
              <a:rPr lang="en-GB" sz="2000" dirty="0">
                <a:solidFill>
                  <a:srgbClr val="002060"/>
                </a:solidFill>
              </a:rPr>
              <a:t> </a:t>
            </a:r>
            <a:r>
              <a:rPr lang="en-GB" sz="2000" b="1" dirty="0">
                <a:solidFill>
                  <a:srgbClr val="002060"/>
                </a:solidFill>
              </a:rPr>
              <a:t>femme</a:t>
            </a:r>
          </a:p>
        </p:txBody>
      </p:sp>
      <p:sp>
        <p:nvSpPr>
          <p:cNvPr id="121" name="TextBox 120">
            <a:extLst>
              <a:ext uri="{FF2B5EF4-FFF2-40B4-BE49-F238E27FC236}">
                <a16:creationId xmlns:a16="http://schemas.microsoft.com/office/drawing/2014/main" id="{B32D1C64-63B5-4F88-AD1A-C69E2C3B3CD5}"/>
              </a:ext>
            </a:extLst>
          </p:cNvPr>
          <p:cNvSpPr txBox="1"/>
          <p:nvPr/>
        </p:nvSpPr>
        <p:spPr>
          <a:xfrm>
            <a:off x="10550590" y="4929955"/>
            <a:ext cx="1475035" cy="615553"/>
          </a:xfrm>
          <a:prstGeom prst="rect">
            <a:avLst/>
          </a:prstGeom>
          <a:solidFill>
            <a:schemeClr val="bg1"/>
          </a:solidFill>
          <a:ln>
            <a:noFill/>
          </a:ln>
        </p:spPr>
        <p:txBody>
          <a:bodyPr wrap="square" lIns="0" tIns="0" rIns="0" bIns="0" rtlCol="0">
            <a:spAutoFit/>
          </a:bodyPr>
          <a:lstStyle/>
          <a:p>
            <a:pPr algn="ctr"/>
            <a:r>
              <a:rPr lang="en-GB" sz="2000" b="1" dirty="0">
                <a:solidFill>
                  <a:srgbClr val="002060"/>
                </a:solidFill>
              </a:rPr>
              <a:t>la</a:t>
            </a:r>
            <a:r>
              <a:rPr lang="en-GB" sz="2000" dirty="0">
                <a:solidFill>
                  <a:srgbClr val="002060"/>
                </a:solidFill>
              </a:rPr>
              <a:t> </a:t>
            </a:r>
            <a:r>
              <a:rPr lang="en-GB" sz="2000" dirty="0" err="1">
                <a:solidFill>
                  <a:srgbClr val="002060"/>
                </a:solidFill>
              </a:rPr>
              <a:t>professeur</a:t>
            </a:r>
            <a:r>
              <a:rPr lang="en-GB" sz="2000" b="1" dirty="0" err="1">
                <a:solidFill>
                  <a:srgbClr val="002060"/>
                </a:solidFill>
              </a:rPr>
              <a:t>e</a:t>
            </a:r>
            <a:endParaRPr lang="en-GB" sz="2000" b="1" dirty="0">
              <a:solidFill>
                <a:srgbClr val="002060"/>
              </a:solidFill>
            </a:endParaRPr>
          </a:p>
        </p:txBody>
      </p:sp>
      <p:sp>
        <p:nvSpPr>
          <p:cNvPr id="123" name="TextBox 122">
            <a:extLst>
              <a:ext uri="{FF2B5EF4-FFF2-40B4-BE49-F238E27FC236}">
                <a16:creationId xmlns:a16="http://schemas.microsoft.com/office/drawing/2014/main" id="{8F5E0CC9-592D-4943-AD11-3C5E4FBAF8DA}"/>
              </a:ext>
            </a:extLst>
          </p:cNvPr>
          <p:cNvSpPr txBox="1"/>
          <p:nvPr/>
        </p:nvSpPr>
        <p:spPr>
          <a:xfrm>
            <a:off x="6059726" y="1257968"/>
            <a:ext cx="5850193" cy="707886"/>
          </a:xfrm>
          <a:prstGeom prst="rect">
            <a:avLst/>
          </a:prstGeom>
          <a:noFill/>
        </p:spPr>
        <p:txBody>
          <a:bodyPr wrap="square" rtlCol="0">
            <a:spAutoFit/>
          </a:bodyPr>
          <a:lstStyle/>
          <a:p>
            <a:pPr algn="l"/>
            <a:r>
              <a:rPr lang="en-GB" sz="2000" dirty="0" err="1">
                <a:solidFill>
                  <a:srgbClr val="002060"/>
                </a:solidFill>
              </a:rPr>
              <a:t>C’est</a:t>
            </a:r>
            <a:r>
              <a:rPr lang="en-GB" sz="2000" dirty="0">
                <a:solidFill>
                  <a:srgbClr val="002060"/>
                </a:solidFill>
              </a:rPr>
              <a:t> quoi la </a:t>
            </a:r>
            <a:r>
              <a:rPr lang="en-GB" sz="2000" dirty="0" err="1">
                <a:solidFill>
                  <a:srgbClr val="002060"/>
                </a:solidFill>
              </a:rPr>
              <a:t>forme</a:t>
            </a:r>
            <a:r>
              <a:rPr lang="en-GB" sz="2000" dirty="0">
                <a:solidFill>
                  <a:srgbClr val="002060"/>
                </a:solidFill>
              </a:rPr>
              <a:t> </a:t>
            </a:r>
            <a:r>
              <a:rPr lang="en-GB" sz="2000" dirty="0" err="1">
                <a:solidFill>
                  <a:srgbClr val="002060"/>
                </a:solidFill>
              </a:rPr>
              <a:t>féminine</a:t>
            </a:r>
            <a:r>
              <a:rPr lang="en-GB" sz="2000" dirty="0">
                <a:solidFill>
                  <a:srgbClr val="002060"/>
                </a:solidFill>
              </a:rPr>
              <a:t> ?</a:t>
            </a:r>
          </a:p>
          <a:p>
            <a:r>
              <a:rPr lang="en-GB" sz="2000" dirty="0" err="1">
                <a:solidFill>
                  <a:srgbClr val="002060"/>
                </a:solidFill>
              </a:rPr>
              <a:t>Écris</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français</a:t>
            </a:r>
            <a:r>
              <a:rPr lang="en-GB" sz="2000" dirty="0">
                <a:solidFill>
                  <a:srgbClr val="002060"/>
                </a:solidFill>
              </a:rPr>
              <a:t>.</a:t>
            </a:r>
          </a:p>
        </p:txBody>
      </p:sp>
      <p:sp>
        <p:nvSpPr>
          <p:cNvPr id="1027" name="TextBox 1026">
            <a:extLst>
              <a:ext uri="{FF2B5EF4-FFF2-40B4-BE49-F238E27FC236}">
                <a16:creationId xmlns:a16="http://schemas.microsoft.com/office/drawing/2014/main" id="{30DA6EF7-4ED6-4236-BA7B-53FB61861113}"/>
              </a:ext>
            </a:extLst>
          </p:cNvPr>
          <p:cNvSpPr txBox="1"/>
          <p:nvPr/>
        </p:nvSpPr>
        <p:spPr>
          <a:xfrm>
            <a:off x="7701263" y="2506669"/>
            <a:ext cx="1247618" cy="400110"/>
          </a:xfrm>
          <a:prstGeom prst="rect">
            <a:avLst/>
          </a:prstGeom>
          <a:noFill/>
        </p:spPr>
        <p:txBody>
          <a:bodyPr wrap="square" rtlCol="0">
            <a:spAutoFit/>
          </a:bodyPr>
          <a:lstStyle/>
          <a:p>
            <a:pPr algn="ctr"/>
            <a:r>
              <a:rPr lang="en-GB" sz="2000" dirty="0">
                <a:solidFill>
                  <a:srgbClr val="002060"/>
                </a:solidFill>
              </a:rPr>
              <a:t>[she, it]</a:t>
            </a:r>
          </a:p>
        </p:txBody>
      </p:sp>
      <p:sp>
        <p:nvSpPr>
          <p:cNvPr id="1029" name="TextBox 1028">
            <a:extLst>
              <a:ext uri="{FF2B5EF4-FFF2-40B4-BE49-F238E27FC236}">
                <a16:creationId xmlns:a16="http://schemas.microsoft.com/office/drawing/2014/main" id="{3929D305-8FD0-4639-B3FE-0DC86BC1EF56}"/>
              </a:ext>
            </a:extLst>
          </p:cNvPr>
          <p:cNvSpPr txBox="1"/>
          <p:nvPr/>
        </p:nvSpPr>
        <p:spPr>
          <a:xfrm>
            <a:off x="9159278" y="2506669"/>
            <a:ext cx="1194625" cy="400110"/>
          </a:xfrm>
          <a:prstGeom prst="rect">
            <a:avLst/>
          </a:prstGeom>
          <a:noFill/>
        </p:spPr>
        <p:txBody>
          <a:bodyPr wrap="square" rtlCol="0">
            <a:spAutoFit/>
          </a:bodyPr>
          <a:lstStyle/>
          <a:p>
            <a:pPr algn="ctr"/>
            <a:r>
              <a:rPr lang="en-GB" sz="2000" dirty="0">
                <a:solidFill>
                  <a:srgbClr val="002060"/>
                </a:solidFill>
              </a:rPr>
              <a:t>[kind]</a:t>
            </a:r>
          </a:p>
        </p:txBody>
      </p:sp>
      <p:sp>
        <p:nvSpPr>
          <p:cNvPr id="1030" name="TextBox 1029">
            <a:extLst>
              <a:ext uri="{FF2B5EF4-FFF2-40B4-BE49-F238E27FC236}">
                <a16:creationId xmlns:a16="http://schemas.microsoft.com/office/drawing/2014/main" id="{6109A071-B6A9-4E0D-9472-9CD76DD5FB4B}"/>
              </a:ext>
            </a:extLst>
          </p:cNvPr>
          <p:cNvSpPr txBox="1"/>
          <p:nvPr/>
        </p:nvSpPr>
        <p:spPr>
          <a:xfrm>
            <a:off x="10524243" y="3109421"/>
            <a:ext cx="1330305" cy="615553"/>
          </a:xfrm>
          <a:prstGeom prst="rect">
            <a:avLst/>
          </a:prstGeom>
          <a:solidFill>
            <a:schemeClr val="bg1"/>
          </a:solidFill>
          <a:ln>
            <a:noFill/>
          </a:ln>
        </p:spPr>
        <p:txBody>
          <a:bodyPr wrap="square" lIns="0" tIns="0" rIns="0" bIns="0" rtlCol="0">
            <a:spAutoFit/>
          </a:bodyPr>
          <a:lstStyle/>
          <a:p>
            <a:pPr algn="ctr"/>
            <a:r>
              <a:rPr lang="en-GB" sz="2000" b="1" dirty="0">
                <a:solidFill>
                  <a:srgbClr val="002060"/>
                </a:solidFill>
              </a:rPr>
              <a:t>la</a:t>
            </a:r>
          </a:p>
          <a:p>
            <a:pPr algn="ctr"/>
            <a:r>
              <a:rPr lang="en-GB" sz="2000" dirty="0">
                <a:solidFill>
                  <a:srgbClr val="002060"/>
                </a:solidFill>
              </a:rPr>
              <a:t>chanteu</a:t>
            </a:r>
            <a:r>
              <a:rPr lang="en-GB" sz="2000" b="1" dirty="0">
                <a:solidFill>
                  <a:srgbClr val="002060"/>
                </a:solidFill>
              </a:rPr>
              <a:t>se</a:t>
            </a:r>
          </a:p>
        </p:txBody>
      </p:sp>
      <p:pic>
        <p:nvPicPr>
          <p:cNvPr id="1031" name="Picture 6" descr="Silhouette, Singing, Woman">
            <a:extLst>
              <a:ext uri="{FF2B5EF4-FFF2-40B4-BE49-F238E27FC236}">
                <a16:creationId xmlns:a16="http://schemas.microsoft.com/office/drawing/2014/main" id="{98E11CDB-C8F4-44B8-9F7E-9F76D6E57F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00076" y="2207350"/>
            <a:ext cx="386802" cy="7736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iga Symbol Signs 2 Clip Art">
            <a:extLst>
              <a:ext uri="{FF2B5EF4-FFF2-40B4-BE49-F238E27FC236}">
                <a16:creationId xmlns:a16="http://schemas.microsoft.com/office/drawing/2014/main" id="{2CCE3510-707C-4709-890F-FE8F3D8CD9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4568" y="4072054"/>
            <a:ext cx="380683" cy="8275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Blackboard, Chalk, Chalkboard, Comic Characters, Learn">
            <a:extLst>
              <a:ext uri="{FF2B5EF4-FFF2-40B4-BE49-F238E27FC236}">
                <a16:creationId xmlns:a16="http://schemas.microsoft.com/office/drawing/2014/main" id="{6969996E-389D-4344-AD96-6BECCBDC67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19478" y="4021885"/>
            <a:ext cx="1027642" cy="73540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4DC032AE-7F9D-49CA-8F07-66B1DA2CA40A}"/>
              </a:ext>
            </a:extLst>
          </p:cNvPr>
          <p:cNvSpPr txBox="1"/>
          <p:nvPr/>
        </p:nvSpPr>
        <p:spPr>
          <a:xfrm>
            <a:off x="8938601" y="4660694"/>
            <a:ext cx="1577762" cy="307777"/>
          </a:xfrm>
          <a:prstGeom prst="rect">
            <a:avLst/>
          </a:prstGeom>
          <a:solidFill>
            <a:schemeClr val="bg1"/>
          </a:solidFill>
          <a:ln>
            <a:noFill/>
          </a:ln>
        </p:spPr>
        <p:txBody>
          <a:bodyPr wrap="square" lIns="0" tIns="0" rIns="0" bIns="0" rtlCol="0">
            <a:spAutoFit/>
          </a:bodyPr>
          <a:lstStyle/>
          <a:p>
            <a:pPr algn="ctr"/>
            <a:r>
              <a:rPr lang="en-GB" sz="2000" dirty="0" err="1">
                <a:solidFill>
                  <a:srgbClr val="002060"/>
                </a:solidFill>
              </a:rPr>
              <a:t>intéressant</a:t>
            </a:r>
            <a:r>
              <a:rPr lang="en-GB" sz="2000" b="1" dirty="0" err="1">
                <a:solidFill>
                  <a:srgbClr val="002060"/>
                </a:solidFill>
              </a:rPr>
              <a:t>e</a:t>
            </a:r>
            <a:endParaRPr lang="en-GB" sz="2000" b="1" dirty="0">
              <a:solidFill>
                <a:srgbClr val="002060"/>
              </a:solidFill>
            </a:endParaRPr>
          </a:p>
        </p:txBody>
      </p:sp>
      <p:sp>
        <p:nvSpPr>
          <p:cNvPr id="1033" name="Rectangle 1032">
            <a:extLst>
              <a:ext uri="{FF2B5EF4-FFF2-40B4-BE49-F238E27FC236}">
                <a16:creationId xmlns:a16="http://schemas.microsoft.com/office/drawing/2014/main" id="{A46CEB31-ED66-4221-B4CF-356F2AC1F7AB}"/>
              </a:ext>
            </a:extLst>
          </p:cNvPr>
          <p:cNvSpPr/>
          <p:nvPr/>
        </p:nvSpPr>
        <p:spPr>
          <a:xfrm>
            <a:off x="6890458" y="5772471"/>
            <a:ext cx="810805" cy="33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0" name="Rectangle 149">
            <a:extLst>
              <a:ext uri="{FF2B5EF4-FFF2-40B4-BE49-F238E27FC236}">
                <a16:creationId xmlns:a16="http://schemas.microsoft.com/office/drawing/2014/main" id="{6D2A3986-EB9F-4277-8B8E-F8E928C8F87A}"/>
              </a:ext>
            </a:extLst>
          </p:cNvPr>
          <p:cNvSpPr/>
          <p:nvPr/>
        </p:nvSpPr>
        <p:spPr>
          <a:xfrm>
            <a:off x="2266688" y="5772471"/>
            <a:ext cx="810805" cy="33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1" name="Rectangle 150">
            <a:extLst>
              <a:ext uri="{FF2B5EF4-FFF2-40B4-BE49-F238E27FC236}">
                <a16:creationId xmlns:a16="http://schemas.microsoft.com/office/drawing/2014/main" id="{032E79E3-9B14-4CAD-AFF3-4BF152C35B51}"/>
              </a:ext>
            </a:extLst>
          </p:cNvPr>
          <p:cNvSpPr/>
          <p:nvPr/>
        </p:nvSpPr>
        <p:spPr>
          <a:xfrm>
            <a:off x="10571442" y="5796478"/>
            <a:ext cx="942786" cy="298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2" name="Rectangle 151">
            <a:extLst>
              <a:ext uri="{FF2B5EF4-FFF2-40B4-BE49-F238E27FC236}">
                <a16:creationId xmlns:a16="http://schemas.microsoft.com/office/drawing/2014/main" id="{833D2E6F-8C83-4064-B1E4-94E25F17AF1E}"/>
              </a:ext>
            </a:extLst>
          </p:cNvPr>
          <p:cNvSpPr/>
          <p:nvPr/>
        </p:nvSpPr>
        <p:spPr>
          <a:xfrm>
            <a:off x="3225221" y="5772470"/>
            <a:ext cx="1556994" cy="33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3" name="Rectangle 152">
            <a:extLst>
              <a:ext uri="{FF2B5EF4-FFF2-40B4-BE49-F238E27FC236}">
                <a16:creationId xmlns:a16="http://schemas.microsoft.com/office/drawing/2014/main" id="{E69A1831-07AB-4E63-801F-35DFB7F44CF1}"/>
              </a:ext>
            </a:extLst>
          </p:cNvPr>
          <p:cNvSpPr/>
          <p:nvPr/>
        </p:nvSpPr>
        <p:spPr>
          <a:xfrm>
            <a:off x="9737073" y="5813381"/>
            <a:ext cx="779290" cy="281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4" name="Rectangle 153">
            <a:extLst>
              <a:ext uri="{FF2B5EF4-FFF2-40B4-BE49-F238E27FC236}">
                <a16:creationId xmlns:a16="http://schemas.microsoft.com/office/drawing/2014/main" id="{68FF440E-43B5-49F0-9D09-05CAE5813D9F}"/>
              </a:ext>
            </a:extLst>
          </p:cNvPr>
          <p:cNvSpPr/>
          <p:nvPr/>
        </p:nvSpPr>
        <p:spPr>
          <a:xfrm>
            <a:off x="5101686" y="5772469"/>
            <a:ext cx="1285364" cy="33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5" name="Rectangle 154">
            <a:extLst>
              <a:ext uri="{FF2B5EF4-FFF2-40B4-BE49-F238E27FC236}">
                <a16:creationId xmlns:a16="http://schemas.microsoft.com/office/drawing/2014/main" id="{1EC30807-6DD5-4AC4-B007-6A09A2C96CA7}"/>
              </a:ext>
            </a:extLst>
          </p:cNvPr>
          <p:cNvSpPr/>
          <p:nvPr/>
        </p:nvSpPr>
        <p:spPr>
          <a:xfrm>
            <a:off x="7886690" y="5772469"/>
            <a:ext cx="1433525" cy="322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56" name="Rectangle 155">
            <a:extLst>
              <a:ext uri="{FF2B5EF4-FFF2-40B4-BE49-F238E27FC236}">
                <a16:creationId xmlns:a16="http://schemas.microsoft.com/office/drawing/2014/main" id="{C5D504D5-6C3C-41C3-9EFE-45ED9BE08991}"/>
              </a:ext>
            </a:extLst>
          </p:cNvPr>
          <p:cNvSpPr/>
          <p:nvPr/>
        </p:nvSpPr>
        <p:spPr>
          <a:xfrm>
            <a:off x="595196" y="5772469"/>
            <a:ext cx="1671491" cy="33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9" grpId="0" animBg="1"/>
      <p:bldP spid="41" grpId="0" animBg="1"/>
      <p:bldP spid="43" grpId="0" animBg="1"/>
      <p:bldP spid="45" grpId="0" animBg="1"/>
      <p:bldP spid="47" grpId="0" animBg="1"/>
      <p:bldP spid="49" grpId="0" animBg="1"/>
      <p:bldP spid="107" grpId="0" animBg="1"/>
      <p:bldP spid="109" grpId="0" animBg="1"/>
      <p:bldP spid="111" grpId="0" animBg="1"/>
      <p:bldP spid="115" grpId="0" animBg="1"/>
      <p:bldP spid="117" grpId="0" animBg="1"/>
      <p:bldP spid="121" grpId="0" animBg="1"/>
      <p:bldP spid="123" grpId="0"/>
      <p:bldP spid="1030" grpId="0" animBg="1"/>
      <p:bldP spid="119" grpId="0" animBg="1"/>
      <p:bldP spid="1033" grpId="0" animBg="1"/>
      <p:bldP spid="150" grpId="0" animBg="1"/>
      <p:bldP spid="151" grpId="0" animBg="1"/>
      <p:bldP spid="152" grpId="0" animBg="1"/>
      <p:bldP spid="153" grpId="0" animBg="1"/>
      <p:bldP spid="154" grpId="0" animBg="1"/>
      <p:bldP spid="155" grpId="0" animBg="1"/>
      <p:bldP spid="1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Term 1.1.5</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1FA9978A-6736-499E-BE80-5777F739A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8727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4215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476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7" name="qu musi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qu expliq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9" name="manq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5487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sic, Boy, Cartoons, Comedian, Clipart">
            <a:extLst>
              <a:ext uri="{FF2B5EF4-FFF2-40B4-BE49-F238E27FC236}">
                <a16:creationId xmlns:a16="http://schemas.microsoft.com/office/drawing/2014/main" id="{050FAA82-8AEA-4FAD-A432-4E5B8EDD66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495C86-59DF-4811-8A8A-71954815720F}"/>
              </a:ext>
            </a:extLst>
          </p:cNvPr>
          <p:cNvSpPr>
            <a:spLocks noGrp="1"/>
          </p:cNvSpPr>
          <p:nvPr>
            <p:ph type="title"/>
          </p:nvPr>
        </p:nvSpPr>
        <p:spPr>
          <a:xfrm>
            <a:off x="0" y="213557"/>
            <a:ext cx="2830882" cy="647577"/>
          </a:xfrm>
        </p:spPr>
        <p:txBody>
          <a:bodyPr>
            <a:normAutofit/>
          </a:bodyPr>
          <a:lstStyle/>
          <a:p>
            <a:r>
              <a:rPr lang="fr-FR" dirty="0"/>
              <a:t>Phonétique</a:t>
            </a:r>
          </a:p>
        </p:txBody>
      </p:sp>
      <p:sp>
        <p:nvSpPr>
          <p:cNvPr id="3" name="TextBox 2">
            <a:hlinkClick r:id="" action="ppaction://noaction">
              <a:snd r:embed="rId4" name="expliquer.wav"/>
            </a:hlinkClick>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4">
            <a:hlinkClick r:id="" action="ppaction://noaction">
              <a:snd r:embed="rId5" name="musique.wav"/>
            </a:hlinkClick>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6" name="requete.wav"/>
            </a:hlinkClick>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7" name="manquer.wav"/>
            </a:hlinkClick>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TextBox 19">
            <a:hlinkClick r:id="" action="ppaction://noaction">
              <a:snd r:embed="rId8" name="equipement.wav"/>
            </a:hlinkClick>
            <a:extLst>
              <a:ext uri="{FF2B5EF4-FFF2-40B4-BE49-F238E27FC236}">
                <a16:creationId xmlns:a16="http://schemas.microsoft.com/office/drawing/2014/main" id="{36117C38-2608-4669-8369-3941EE81598A}"/>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hlinkClick r:id="" action="ppaction://noaction">
              <a:snd r:embed="rId9" name="equipe.wav"/>
            </a:hlinkClick>
            <a:extLst>
              <a:ext uri="{FF2B5EF4-FFF2-40B4-BE49-F238E27FC236}">
                <a16:creationId xmlns:a16="http://schemas.microsoft.com/office/drawing/2014/main" id="{6EE4CA47-2661-4286-A037-1069D8923153}"/>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10" name="quantite.wav"/>
            </a:hlinkClick>
            <a:extLst>
              <a:ext uri="{FF2B5EF4-FFF2-40B4-BE49-F238E27FC236}">
                <a16:creationId xmlns:a16="http://schemas.microsoft.com/office/drawing/2014/main" id="{BF2EA0D0-9CEC-4567-88F8-164B81A024FC}"/>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1" name="quatre.wav"/>
            </a:hlinkClick>
            <a:extLst>
              <a:ext uri="{FF2B5EF4-FFF2-40B4-BE49-F238E27FC236}">
                <a16:creationId xmlns:a16="http://schemas.microsoft.com/office/drawing/2014/main" id="{E06E42AD-0E13-4E4F-8E57-B70CBF679E25}"/>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Teamwork, Team, Gear, Gears, Drive, Personal, Group">
            <a:extLst>
              <a:ext uri="{FF2B5EF4-FFF2-40B4-BE49-F238E27FC236}">
                <a16:creationId xmlns:a16="http://schemas.microsoft.com/office/drawing/2014/main" id="{642B5310-23B5-4718-92A4-3FB59DFF49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ucation, Presentation, Teacher, Showing, Explaining">
            <a:extLst>
              <a:ext uri="{FF2B5EF4-FFF2-40B4-BE49-F238E27FC236}">
                <a16:creationId xmlns:a16="http://schemas.microsoft.com/office/drawing/2014/main" id="{2AD11558-6F88-4662-B6D8-B8ED1143B9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6" name="requete.wav"/>
            </a:hlinkClick>
            <a:extLst>
              <a:ext uri="{FF2B5EF4-FFF2-40B4-BE49-F238E27FC236}">
                <a16:creationId xmlns:a16="http://schemas.microsoft.com/office/drawing/2014/main" id="{85DE2380-6C45-439F-B638-A5808B6063F2}"/>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6" name="requete.wav"/>
            </a:hlinkClick>
            <a:extLst>
              <a:ext uri="{FF2B5EF4-FFF2-40B4-BE49-F238E27FC236}">
                <a16:creationId xmlns:a16="http://schemas.microsoft.com/office/drawing/2014/main" id="{256C7CAB-ADDB-4BF6-951D-F709A991870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6" name="requete.wav"/>
            </a:hlinkClick>
            <a:extLst>
              <a:ext uri="{FF2B5EF4-FFF2-40B4-BE49-F238E27FC236}">
                <a16:creationId xmlns:a16="http://schemas.microsoft.com/office/drawing/2014/main" id="{892AAC6C-6E65-4932-95C0-42BBDDF97100}"/>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30" name="Rectangle 29">
            <a:extLst>
              <a:ext uri="{FF2B5EF4-FFF2-40B4-BE49-F238E27FC236}">
                <a16:creationId xmlns:a16="http://schemas.microsoft.com/office/drawing/2014/main" id="{F7B3913F-4B7D-4DD0-9777-3B4928C2E9D9}"/>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pic>
        <p:nvPicPr>
          <p:cNvPr id="31" name="Picture 30" descr="A blue circle with black letters and a red arrow&#10;&#10;Description automatically generated">
            <a:extLst>
              <a:ext uri="{FF2B5EF4-FFF2-40B4-BE49-F238E27FC236}">
                <a16:creationId xmlns:a16="http://schemas.microsoft.com/office/drawing/2014/main" id="{826FC96F-4AB6-4EC7-A454-F0193C0620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512" y="888123"/>
            <a:ext cx="1069581" cy="925493"/>
          </a:xfrm>
          <a:prstGeom prst="rect">
            <a:avLst/>
          </a:prstGeom>
        </p:spPr>
      </p:pic>
    </p:spTree>
    <p:extLst>
      <p:ext uri="{BB962C8B-B14F-4D97-AF65-F5344CB8AC3E}">
        <p14:creationId xmlns:p14="http://schemas.microsoft.com/office/powerpoint/2010/main" val="25711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0068765"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066399" y="13508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52138"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776826"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52138"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2138" y="332334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993617"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p:cNvSpPr txBox="1">
            <a:spLocks noChangeArrowheads="1"/>
          </p:cNvSpPr>
          <p:nvPr/>
        </p:nvSpPr>
        <p:spPr bwMode="auto">
          <a:xfrm>
            <a:off x="10968929"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15171" y="55071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805501"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3" name="Rounded Rectangle 46">
            <a:extLst>
              <a:ext uri="{FF2B5EF4-FFF2-40B4-BE49-F238E27FC236}">
                <a16:creationId xmlns:a16="http://schemas.microsoft.com/office/drawing/2014/main" id="{D4570E21-BA31-4A89-93D7-AEBAB693FC9F}"/>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2" name="Picture 2" descr="Music, Boy, Cartoons, Comedian, Clipart">
            <a:extLst>
              <a:ext uri="{FF2B5EF4-FFF2-40B4-BE49-F238E27FC236}">
                <a16:creationId xmlns:a16="http://schemas.microsoft.com/office/drawing/2014/main" id="{34955765-3414-4151-89B1-F241BB5A7A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31" t="-1486" b="28685"/>
          <a:stretch/>
        </p:blipFill>
        <p:spPr bwMode="auto">
          <a:xfrm>
            <a:off x="4707195" y="1163992"/>
            <a:ext cx="1299378" cy="112319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hlinkClick r:id="" action="ppaction://noaction">
              <a:snd r:embed="rId4" name="expliquer.wav"/>
            </a:hlinkClick>
            <a:extLst>
              <a:ext uri="{FF2B5EF4-FFF2-40B4-BE49-F238E27FC236}">
                <a16:creationId xmlns:a16="http://schemas.microsoft.com/office/drawing/2014/main" id="{A9885C1C-27AB-4411-9289-BD972CF13B98}"/>
              </a:ext>
            </a:extLst>
          </p:cNvPr>
          <p:cNvSpPr txBox="1"/>
          <p:nvPr/>
        </p:nvSpPr>
        <p:spPr>
          <a:xfrm>
            <a:off x="984112" y="5382235"/>
            <a:ext cx="38741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expli</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5" name="musique.wav"/>
            </a:hlinkClick>
            <a:extLst>
              <a:ext uri="{FF2B5EF4-FFF2-40B4-BE49-F238E27FC236}">
                <a16:creationId xmlns:a16="http://schemas.microsoft.com/office/drawing/2014/main" id="{D28B341B-6CF5-4467-B5FC-889252250E2E}"/>
              </a:ext>
            </a:extLst>
          </p:cNvPr>
          <p:cNvSpPr txBox="1"/>
          <p:nvPr/>
        </p:nvSpPr>
        <p:spPr>
          <a:xfrm flipH="1">
            <a:off x="1827066" y="1341694"/>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musi</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6" name="requete.wav"/>
            </a:hlinkClick>
            <a:extLst>
              <a:ext uri="{FF2B5EF4-FFF2-40B4-BE49-F238E27FC236}">
                <a16:creationId xmlns:a16="http://schemas.microsoft.com/office/drawing/2014/main" id="{AC889BA9-7BE0-4E32-9C3D-BF88FB5418C5}"/>
              </a:ext>
            </a:extLst>
          </p:cNvPr>
          <p:cNvSpPr txBox="1"/>
          <p:nvPr/>
        </p:nvSpPr>
        <p:spPr>
          <a:xfrm>
            <a:off x="1942417" y="3809619"/>
            <a:ext cx="3369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ête</a:t>
            </a:r>
            <a:endParaRPr kumimoji="0" lang="en-GB" sz="6000" b="1"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7" name="manquer.wav"/>
            </a:hlinkClick>
            <a:extLst>
              <a:ext uri="{FF2B5EF4-FFF2-40B4-BE49-F238E27FC236}">
                <a16:creationId xmlns:a16="http://schemas.microsoft.com/office/drawing/2014/main" id="{5D1CBBDB-3797-4A3B-8124-E1D3368E3B53}"/>
              </a:ext>
            </a:extLst>
          </p:cNvPr>
          <p:cNvSpPr txBox="1"/>
          <p:nvPr/>
        </p:nvSpPr>
        <p:spPr>
          <a:xfrm>
            <a:off x="5746228" y="3725008"/>
            <a:ext cx="371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man</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8" name="equipement.wav"/>
            </a:hlinkClick>
            <a:extLst>
              <a:ext uri="{FF2B5EF4-FFF2-40B4-BE49-F238E27FC236}">
                <a16:creationId xmlns:a16="http://schemas.microsoft.com/office/drawing/2014/main" id="{077A9F0B-0657-4603-8169-B0F0639AA2C3}"/>
              </a:ext>
            </a:extLst>
          </p:cNvPr>
          <p:cNvSpPr txBox="1"/>
          <p:nvPr/>
        </p:nvSpPr>
        <p:spPr>
          <a:xfrm>
            <a:off x="937260" y="2601818"/>
            <a:ext cx="492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ipement</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9" name="equipe.wav"/>
            </a:hlinkClick>
            <a:extLst>
              <a:ext uri="{FF2B5EF4-FFF2-40B4-BE49-F238E27FC236}">
                <a16:creationId xmlns:a16="http://schemas.microsoft.com/office/drawing/2014/main" id="{A5B62176-8E4A-42A4-ABB0-AB60BC19F259}"/>
              </a:ext>
            </a:extLst>
          </p:cNvPr>
          <p:cNvSpPr txBox="1"/>
          <p:nvPr/>
        </p:nvSpPr>
        <p:spPr>
          <a:xfrm flipH="1">
            <a:off x="6372005" y="983159"/>
            <a:ext cx="35431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a:t>
            </a: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ipe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3" name="TextBox 52">
            <a:hlinkClick r:id="" action="ppaction://noaction">
              <a:snd r:embed="rId10" name="quantite.wav"/>
            </a:hlinkClick>
            <a:extLst>
              <a:ext uri="{FF2B5EF4-FFF2-40B4-BE49-F238E27FC236}">
                <a16:creationId xmlns:a16="http://schemas.microsoft.com/office/drawing/2014/main" id="{066F338E-68DC-4615-BB4B-59B9D1ABE880}"/>
              </a:ext>
            </a:extLst>
          </p:cNvPr>
          <p:cNvSpPr txBox="1"/>
          <p:nvPr/>
        </p:nvSpPr>
        <p:spPr>
          <a:xfrm>
            <a:off x="6270000" y="2338978"/>
            <a:ext cx="37717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antité</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4" name="TextBox 53">
            <a:hlinkClick r:id="" action="ppaction://noaction">
              <a:snd r:embed="rId11" name="quatre.wav"/>
            </a:hlinkClick>
            <a:extLst>
              <a:ext uri="{FF2B5EF4-FFF2-40B4-BE49-F238E27FC236}">
                <a16:creationId xmlns:a16="http://schemas.microsoft.com/office/drawing/2014/main" id="{6B699FC9-330D-40C5-AA8A-216843E7B283}"/>
              </a:ext>
            </a:extLst>
          </p:cNvPr>
          <p:cNvSpPr txBox="1"/>
          <p:nvPr/>
        </p:nvSpPr>
        <p:spPr>
          <a:xfrm>
            <a:off x="5897387" y="5323164"/>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qu</a:t>
            </a:r>
            <a:r>
              <a:rPr kumimoji="0" lang="en-GB" sz="6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5" name="Picture 4" descr="Teamwork, Team, Gear, Gears, Drive, Personal, Group">
            <a:extLst>
              <a:ext uri="{FF2B5EF4-FFF2-40B4-BE49-F238E27FC236}">
                <a16:creationId xmlns:a16="http://schemas.microsoft.com/office/drawing/2014/main" id="{7668CA57-73B0-41FA-B6E0-E225754F50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6976" y="87716"/>
            <a:ext cx="2158551" cy="143903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Education, Presentation, Teacher, Showing, Explaining">
            <a:extLst>
              <a:ext uri="{FF2B5EF4-FFF2-40B4-BE49-F238E27FC236}">
                <a16:creationId xmlns:a16="http://schemas.microsoft.com/office/drawing/2014/main" id="{1A830EB8-29BF-4319-8EDB-62AF81E55F5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198" y="4975984"/>
            <a:ext cx="1332558" cy="136284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hlinkClick r:id="" action="ppaction://noaction">
              <a:snd r:embed="rId6" name="requete.wav"/>
            </a:hlinkClick>
            <a:extLst>
              <a:ext uri="{FF2B5EF4-FFF2-40B4-BE49-F238E27FC236}">
                <a16:creationId xmlns:a16="http://schemas.microsoft.com/office/drawing/2014/main" id="{1E773F8E-8965-455A-9D6A-8D7167BA33CA}"/>
              </a:ext>
            </a:extLst>
          </p:cNvPr>
          <p:cNvSpPr txBox="1"/>
          <p:nvPr/>
        </p:nvSpPr>
        <p:spPr>
          <a:xfrm>
            <a:off x="3216945" y="4584511"/>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[request]</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6" name="requete.wav"/>
            </a:hlinkClick>
            <a:extLst>
              <a:ext uri="{FF2B5EF4-FFF2-40B4-BE49-F238E27FC236}">
                <a16:creationId xmlns:a16="http://schemas.microsoft.com/office/drawing/2014/main" id="{6B5ACBF0-9F9F-4A4F-AE88-D4B18F9B3B65}"/>
              </a:ext>
            </a:extLst>
          </p:cNvPr>
          <p:cNvSpPr txBox="1"/>
          <p:nvPr/>
        </p:nvSpPr>
        <p:spPr>
          <a:xfrm>
            <a:off x="5897387" y="4510656"/>
            <a:ext cx="18559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[to miss]</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6" name="requete.wav"/>
            </a:hlinkClick>
            <a:extLst>
              <a:ext uri="{FF2B5EF4-FFF2-40B4-BE49-F238E27FC236}">
                <a16:creationId xmlns:a16="http://schemas.microsoft.com/office/drawing/2014/main" id="{0B3E687A-E88F-4B01-A95F-A34F9BAA9E4F}"/>
              </a:ext>
            </a:extLst>
          </p:cNvPr>
          <p:cNvSpPr txBox="1"/>
          <p:nvPr/>
        </p:nvSpPr>
        <p:spPr>
          <a:xfrm>
            <a:off x="7022208" y="3046347"/>
            <a:ext cx="21749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[quantity]</a:t>
            </a:r>
            <a:endParaRPr kumimoji="0" lang="en-GB" sz="300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299A83FC-043D-4FF8-A995-C69AD6E86681}"/>
              </a:ext>
            </a:extLst>
          </p:cNvPr>
          <p:cNvSpPr/>
          <p:nvPr/>
        </p:nvSpPr>
        <p:spPr>
          <a:xfrm>
            <a:off x="8410338" y="4722299"/>
            <a:ext cx="83869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a:ln>
                  <a:solidFill>
                    <a:schemeClr val="accent2">
                      <a:lumMod val="50000"/>
                    </a:schemeClr>
                  </a:solidFill>
                </a:ln>
                <a:solidFill>
                  <a:schemeClr val="accent2">
                    <a:lumMod val="75000"/>
                  </a:schemeClr>
                </a:solidFill>
                <a:effectLst/>
              </a:rPr>
              <a:t>4</a:t>
            </a:r>
          </a:p>
        </p:txBody>
      </p:sp>
      <p:sp>
        <p:nvSpPr>
          <p:cNvPr id="4" name="Title 3">
            <a:extLst>
              <a:ext uri="{FF2B5EF4-FFF2-40B4-BE49-F238E27FC236}">
                <a16:creationId xmlns:a16="http://schemas.microsoft.com/office/drawing/2014/main" id="{DD604AEC-9263-484D-A4CB-F21F8FBFD4B2}"/>
              </a:ext>
            </a:extLst>
          </p:cNvPr>
          <p:cNvSpPr>
            <a:spLocks noGrp="1"/>
          </p:cNvSpPr>
          <p:nvPr>
            <p:ph type="title"/>
          </p:nvPr>
        </p:nvSpPr>
        <p:spPr>
          <a:xfrm>
            <a:off x="0" y="205670"/>
            <a:ext cx="2726473" cy="647577"/>
          </a:xfrm>
        </p:spPr>
        <p:txBody>
          <a:bodyPr/>
          <a:lstStyle/>
          <a:p>
            <a:r>
              <a:rPr lang="en-GB" dirty="0" err="1"/>
              <a:t>Phonétique</a:t>
            </a:r>
            <a:endParaRPr lang="en-GB" dirty="0"/>
          </a:p>
        </p:txBody>
      </p:sp>
      <p:pic>
        <p:nvPicPr>
          <p:cNvPr id="38" name="Picture 37" descr="A blue circle with black letters and a red arrow&#10;&#10;Description automatically generated">
            <a:extLst>
              <a:ext uri="{FF2B5EF4-FFF2-40B4-BE49-F238E27FC236}">
                <a16:creationId xmlns:a16="http://schemas.microsoft.com/office/drawing/2014/main" id="{875BC4E2-E904-46BC-9FD4-BE56749044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512" y="888123"/>
            <a:ext cx="1069581" cy="925493"/>
          </a:xfrm>
          <a:prstGeom prst="rect">
            <a:avLst/>
          </a:prstGeom>
        </p:spPr>
      </p:pic>
    </p:spTree>
    <p:extLst>
      <p:ext uri="{BB962C8B-B14F-4D97-AF65-F5344CB8AC3E}">
        <p14:creationId xmlns:p14="http://schemas.microsoft.com/office/powerpoint/2010/main" val="809498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5979</Words>
  <Application>Microsoft Office PowerPoint</Application>
  <PresentationFormat>Widescreen</PresentationFormat>
  <Paragraphs>888</Paragraphs>
  <Slides>39</Slides>
  <Notes>39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Arial Rounded MT Bold</vt:lpstr>
      <vt:lpstr>Calibri</vt:lpstr>
      <vt:lpstr>Century Gothic</vt:lpstr>
      <vt:lpstr>Segoe UI</vt:lpstr>
      <vt:lpstr>Tw Cen MT</vt:lpstr>
      <vt:lpstr>NCELP_German_2022</vt:lpstr>
      <vt:lpstr>Bitmap Image</vt:lpstr>
      <vt:lpstr>PowerPoint Presentation</vt:lpstr>
      <vt:lpstr>qu</vt:lpstr>
      <vt:lpstr>qu</vt:lpstr>
      <vt:lpstr>qu</vt:lpstr>
      <vt:lpstr>qu</vt:lpstr>
      <vt:lpstr>qu</vt:lpstr>
      <vt:lpstr>qu</vt:lpstr>
      <vt:lpstr>Phonétique</vt:lpstr>
      <vt:lpstr>Phonétique</vt:lpstr>
      <vt:lpstr>Phonétique</vt:lpstr>
      <vt:lpstr>Un texte français </vt:lpstr>
      <vt:lpstr>Mymi Doinet (1958-) </vt:lpstr>
      <vt:lpstr>Les couleurs</vt:lpstr>
      <vt:lpstr>Les couleurs</vt:lpstr>
      <vt:lpstr>Vocabulaire</vt:lpstr>
      <vt:lpstr>Vocabulaire</vt:lpstr>
      <vt:lpstr>Phonétique</vt:lpstr>
      <vt:lpstr>Les réponses</vt:lpstr>
      <vt:lpstr>Où … ?   </vt:lpstr>
      <vt:lpstr>Texte complet</vt:lpstr>
      <vt:lpstr>PowerPoint Presentation</vt:lpstr>
      <vt:lpstr>j/soft g</vt:lpstr>
      <vt:lpstr>j/soft g</vt:lpstr>
      <vt:lpstr>j/soft g</vt:lpstr>
      <vt:lpstr>j/soft g</vt:lpstr>
      <vt:lpstr>j/soft g</vt:lpstr>
      <vt:lpstr>j/soft g</vt:lpstr>
      <vt:lpstr>Soft or hard g- ?</vt:lpstr>
      <vt:lpstr>Soft or hard g- ?</vt:lpstr>
      <vt:lpstr>Phonétique </vt:lpstr>
      <vt:lpstr>Phonétique  </vt:lpstr>
      <vt:lpstr>Vrai ou faux ?</vt:lpstr>
      <vt:lpstr>Les couleurs</vt:lpstr>
      <vt:lpstr>Vocabulaire   </vt:lpstr>
      <vt:lpstr>‘Un’ ou ‘le’ ?   </vt:lpstr>
      <vt:lpstr>Les émotions   </vt:lpstr>
      <vt:lpstr>Écris un poème! </vt:lpstr>
      <vt:lpstr>Vocabulaire</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16</cp:revision>
  <dcterms:created xsi:type="dcterms:W3CDTF">2023-08-05T12:54:11Z</dcterms:created>
  <dcterms:modified xsi:type="dcterms:W3CDTF">2023-09-06T14:07:47Z</dcterms:modified>
</cp:coreProperties>
</file>