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4" r:id="rId2"/>
    <p:sldId id="335" r:id="rId3"/>
    <p:sldId id="336" r:id="rId4"/>
    <p:sldId id="365" r:id="rId5"/>
    <p:sldId id="278" r:id="rId6"/>
    <p:sldId id="302" r:id="rId7"/>
    <p:sldId id="393" r:id="rId8"/>
    <p:sldId id="403" r:id="rId9"/>
    <p:sldId id="304" r:id="rId10"/>
    <p:sldId id="305" r:id="rId11"/>
    <p:sldId id="306" r:id="rId12"/>
    <p:sldId id="307" r:id="rId13"/>
    <p:sldId id="308" r:id="rId14"/>
    <p:sldId id="309" r:id="rId15"/>
    <p:sldId id="262" r:id="rId16"/>
    <p:sldId id="259" r:id="rId17"/>
    <p:sldId id="448" r:id="rId18"/>
    <p:sldId id="263" r:id="rId19"/>
    <p:sldId id="404" r:id="rId20"/>
    <p:sldId id="407" r:id="rId21"/>
    <p:sldId id="408" r:id="rId22"/>
    <p:sldId id="316" r:id="rId23"/>
    <p:sldId id="402" r:id="rId24"/>
    <p:sldId id="337" r:id="rId25"/>
    <p:sldId id="338" r:id="rId26"/>
    <p:sldId id="366" r:id="rId27"/>
    <p:sldId id="279" r:id="rId28"/>
    <p:sldId id="303" r:id="rId29"/>
    <p:sldId id="394" r:id="rId30"/>
    <p:sldId id="410" r:id="rId31"/>
    <p:sldId id="285" r:id="rId32"/>
    <p:sldId id="276" r:id="rId33"/>
    <p:sldId id="411" r:id="rId34"/>
    <p:sldId id="267" r:id="rId35"/>
    <p:sldId id="269" r:id="rId36"/>
    <p:sldId id="270" r:id="rId37"/>
    <p:sldId id="271" r:id="rId38"/>
    <p:sldId id="272" r:id="rId39"/>
    <p:sldId id="273" r:id="rId40"/>
    <p:sldId id="274" r:id="rId41"/>
    <p:sldId id="275" r:id="rId42"/>
    <p:sldId id="449" r:id="rId43"/>
    <p:sldId id="3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005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2174" autoAdjust="0"/>
  </p:normalViewPr>
  <p:slideViewPr>
    <p:cSldViewPr snapToGrid="0">
      <p:cViewPr varScale="1">
        <p:scale>
          <a:sx n="56" d="100"/>
          <a:sy n="56" d="100"/>
        </p:scale>
        <p:origin x="2628" y="48"/>
      </p:cViewPr>
      <p:guideLst/>
    </p:cSldViewPr>
  </p:slideViewPr>
  <p:notesTextViewPr>
    <p:cViewPr>
      <p:scale>
        <a:sx n="1" d="1"/>
        <a:sy n="1" d="1"/>
      </p:scale>
      <p:origin x="0" y="0"/>
    </p:cViewPr>
  </p:notesTextViewPr>
  <p:sorterViewPr>
    <p:cViewPr>
      <p:scale>
        <a:sx n="100" d="100"/>
        <a:sy n="100" d="100"/>
      </p:scale>
      <p:origin x="0" y="-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33D3A-D87E-4C3F-B703-9E4E7E7115F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91CF9-8059-4F87-9144-22301C8AD16C}" type="slidenum">
              <a:rPr lang="en-GB" smtClean="0"/>
              <a:t>‹#›</a:t>
            </a:fld>
            <a:endParaRPr lang="en-GB"/>
          </a:p>
        </p:txBody>
      </p:sp>
    </p:spTree>
    <p:extLst>
      <p:ext uri="{BB962C8B-B14F-4D97-AF65-F5344CB8AC3E}">
        <p14:creationId xmlns:p14="http://schemas.microsoft.com/office/powerpoint/2010/main" val="2594972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ménage,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a:solidFill>
                  <a:srgbClr val="FF0000"/>
                </a:solidFill>
              </a:rPr>
              <a:t>ménage.</a:t>
            </a: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[ain/in]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 </a:t>
            </a:r>
            <a:r>
              <a:rPr lang="en-GB" b="0" baseline="0" dirty="0"/>
              <a:t>and third person singular forms of</a:t>
            </a:r>
            <a:r>
              <a:rPr lang="en-GB" b="0" dirty="0"/>
              <a:t> </a:t>
            </a:r>
            <a:r>
              <a:rPr lang="en-GB" sz="1200" b="0" i="1" dirty="0">
                <a:solidFill>
                  <a:prstClr val="white"/>
                </a:solidFill>
                <a:latin typeface="Calibri" panose="020F0502020204030204" pitchFamily="34" charset="0"/>
                <a:cs typeface="Calibri" panose="020F0502020204030204" pitchFamily="34" charset="0"/>
              </a:rPr>
              <a:t>faire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(introduce) </a:t>
            </a:r>
            <a:r>
              <a:rPr lang="fr-FR" dirty="0">
                <a:solidFill>
                  <a:srgbClr val="000000"/>
                </a:solidFill>
                <a:latin typeface="Century Gothic" panose="020B0502020202020204" pitchFamily="34" charset="0"/>
              </a:rPr>
              <a:t>faire [25], fais [25], fait [25], ça [54], activité [452], courses [1289], cuisine [2618], devoirs [39], lit [1837], ménage [2326], modèle [958], d'accord [736], quoi [297]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441750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96522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081761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30161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139117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draw students’ attention to the two translations of ‘make’ and ‘do’.</a:t>
            </a:r>
          </a:p>
          <a:p>
            <a:endParaRPr lang="en-US" b="1" dirty="0"/>
          </a:p>
          <a:p>
            <a:r>
              <a:rPr lang="en-US" b="1" dirty="0"/>
              <a:t>Procedure:</a:t>
            </a:r>
          </a:p>
          <a:p>
            <a:pPr marL="228600" indent="-228600">
              <a:buAutoNum type="arabicPeriod"/>
            </a:pPr>
            <a:r>
              <a:rPr lang="en-GB" dirty="0"/>
              <a:t>To ensure that English</a:t>
            </a:r>
            <a:r>
              <a:rPr lang="en-GB" baseline="0" dirty="0"/>
              <a:t> meanings are transparent and that students are fully aware of when they use ‘do’ and ‘make’ in English, it is worth eliciting English translations explicitly, here.</a:t>
            </a:r>
          </a:p>
          <a:p>
            <a:pPr marL="228600" indent="-228600">
              <a:buAutoNum type="arabicPeriod"/>
            </a:pPr>
            <a:r>
              <a:rPr lang="en-GB" dirty="0"/>
              <a:t>Teachers can then</a:t>
            </a:r>
            <a:r>
              <a:rPr lang="en-GB" baseline="0" dirty="0"/>
              <a:t> u</a:t>
            </a:r>
            <a:r>
              <a:rPr lang="en-GB" dirty="0"/>
              <a:t>se this slide to</a:t>
            </a:r>
            <a:r>
              <a:rPr lang="en-GB" baseline="0" dirty="0"/>
              <a:t> introduce the vocabulary in a listen and repeat style, if not already pre-learnt.</a:t>
            </a:r>
          </a:p>
          <a:p>
            <a:pPr marL="228600" indent="-228600">
              <a:buAutoNum type="arabicPeriod"/>
            </a:pPr>
            <a:r>
              <a:rPr lang="en-GB" baseline="0" dirty="0"/>
              <a:t>Reading and writing activities follow which practise the verb faire in first and third person singular.  NB this teaching point does not offer a listening and speaking opportunity because of the same pronunciation of the forms for both meanings.</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4154239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 </a:t>
            </a:r>
            <a:r>
              <a:rPr lang="en-US" b="0" dirty="0" err="1"/>
              <a:t>practise</a:t>
            </a:r>
            <a:r>
              <a:rPr lang="en-US" b="0" dirty="0"/>
              <a:t> comprehension of this week’s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audio for each person. Audio can be paused after each phrase and replayed if needed. Romain’s audio is particularly slow, to allow students a very accessible way 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should note what each person does in English as well as any extra information they hear. The extra information contains some unknown vocabulary (glossed on slide).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Explain any unknown vocabulary. The French also appears on slide, for transparency.</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Romain</a:t>
            </a:r>
            <a:r>
              <a:rPr lang="en-US" b="0" dirty="0"/>
              <a:t>: Je </a:t>
            </a:r>
            <a:r>
              <a:rPr lang="en-US" b="0" dirty="0" err="1"/>
              <a:t>fais</a:t>
            </a:r>
            <a:r>
              <a:rPr lang="en-US" b="0" dirty="0"/>
              <a:t> le ménage et je </a:t>
            </a:r>
            <a:r>
              <a:rPr lang="en-US" b="0" dirty="0" err="1"/>
              <a:t>lis</a:t>
            </a:r>
            <a:r>
              <a:rPr lang="en-US" b="0" dirty="0"/>
              <a:t> un livre </a:t>
            </a:r>
            <a:r>
              <a:rPr lang="en-US" b="0" dirty="0" err="1"/>
              <a:t>intéressant</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Léa</a:t>
            </a:r>
            <a:r>
              <a:rPr lang="en-US" b="0" dirty="0"/>
              <a:t>: </a:t>
            </a:r>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 lit </a:t>
            </a:r>
            <a:r>
              <a:rPr lang="en-GB" sz="1200" kern="1200" dirty="0" err="1">
                <a:solidFill>
                  <a:schemeClr val="tx1"/>
                </a:solidFill>
                <a:effectLst/>
                <a:latin typeface="+mn-lt"/>
                <a:ea typeface="+mn-ea"/>
                <a:cs typeface="+mn-cs"/>
              </a:rPr>
              <a:t>chaque</a:t>
            </a:r>
            <a:r>
              <a:rPr lang="en-GB" sz="1200" kern="1200" dirty="0">
                <a:solidFill>
                  <a:schemeClr val="tx1"/>
                </a:solidFill>
                <a:effectLst/>
                <a:latin typeface="+mn-lt"/>
                <a:ea typeface="+mn-ea"/>
                <a:cs typeface="+mn-cs"/>
              </a:rPr>
              <a:t> matin et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les devoirs sur </a:t>
            </a:r>
            <a:r>
              <a:rPr lang="en-GB" sz="1200" kern="1200" dirty="0" err="1">
                <a:solidFill>
                  <a:schemeClr val="tx1"/>
                </a:solidFill>
                <a:effectLst/>
                <a:latin typeface="+mn-lt"/>
                <a:ea typeface="+mn-ea"/>
                <a:cs typeface="+mn-cs"/>
              </a:rPr>
              <a:t>l’ordinateur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très</a:t>
            </a:r>
            <a:r>
              <a:rPr lang="en-GB" sz="1200" kern="1200" dirty="0">
                <a:solidFill>
                  <a:schemeClr val="tx1"/>
                </a:solidFill>
                <a:effectLst/>
                <a:latin typeface="+mn-lt"/>
                <a:ea typeface="+mn-ea"/>
                <a:cs typeface="+mn-cs"/>
              </a:rPr>
              <a:t> modern. Le week-end,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Amandine</a:t>
            </a:r>
            <a:r>
              <a:rPr lang="en-US" b="0" dirty="0"/>
              <a:t>: </a:t>
            </a:r>
            <a:r>
              <a:rPr lang="en-US" b="0" dirty="0" err="1"/>
              <a:t>J’ai</a:t>
            </a:r>
            <a:r>
              <a:rPr lang="en-US" b="0" dirty="0"/>
              <a:t> </a:t>
            </a:r>
            <a:r>
              <a:rPr lang="en-US" b="0" dirty="0" err="1"/>
              <a:t>une</a:t>
            </a:r>
            <a:r>
              <a:rPr lang="en-US" b="0" dirty="0"/>
              <a:t> voiture et je </a:t>
            </a:r>
            <a:r>
              <a:rPr lang="en-US" b="0" dirty="0" err="1"/>
              <a:t>fais</a:t>
            </a:r>
            <a:r>
              <a:rPr lang="en-US" b="0" dirty="0"/>
              <a:t> les courses.  </a:t>
            </a:r>
            <a:r>
              <a:rPr lang="en-US" b="0" dirty="0" err="1"/>
              <a:t>Normalement</a:t>
            </a:r>
            <a:r>
              <a:rPr lang="en-US" b="0" dirty="0"/>
              <a:t>, je </a:t>
            </a:r>
            <a:r>
              <a:rPr lang="en-US" b="0" dirty="0" err="1"/>
              <a:t>fais</a:t>
            </a:r>
            <a:r>
              <a:rPr lang="en-US" b="0" dirty="0"/>
              <a:t> la cuisine.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a:t>sur [16], week-end [2475], </a:t>
            </a:r>
            <a:r>
              <a:rPr lang="en-GB" baseline="0" dirty="0" err="1"/>
              <a:t>normalement</a:t>
            </a:r>
            <a:r>
              <a:rPr lang="en-GB" baseline="0" dirty="0"/>
              <a:t> [2018]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week we are focussing initially on the first</a:t>
            </a:r>
            <a:r>
              <a:rPr lang="en-GB" baseline="0" dirty="0"/>
              <a:t> and third person singular forms of ‘faire’, and these are presented here.</a:t>
            </a:r>
            <a:endParaRPr lang="en-US" b="1" dirty="0"/>
          </a:p>
          <a:p>
            <a:endParaRPr lang="en-US" b="1" dirty="0"/>
          </a:p>
          <a:p>
            <a:r>
              <a:rPr lang="en-US" b="1" dirty="0"/>
              <a:t>Procedure:</a:t>
            </a:r>
          </a:p>
          <a:p>
            <a:r>
              <a:rPr lang="en-US" b="0" dirty="0"/>
              <a:t>Click to reveal the conjugations and meanings of the verb.</a:t>
            </a: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a:t>
            </a:r>
            <a:r>
              <a:rPr lang="en-US" b="0" dirty="0"/>
              <a:t> to recognize the first and third person singular forms of ‘faire’, and connecting these with meaning.</a:t>
            </a:r>
            <a:endParaRPr lang="en-US" b="1" dirty="0"/>
          </a:p>
          <a:p>
            <a:endParaRPr lang="en-US" b="1" dirty="0"/>
          </a:p>
          <a:p>
            <a:r>
              <a:rPr lang="en-US" b="1" dirty="0"/>
              <a:t>Procedure:</a:t>
            </a:r>
          </a:p>
          <a:p>
            <a:r>
              <a:rPr lang="en-US" b="0" dirty="0"/>
              <a:t>1. Students read the parts of sentences they can see and tick who they think it applies to. They should use their knowledge of verb forms to decide.</a:t>
            </a:r>
          </a:p>
          <a:p>
            <a:r>
              <a:rPr lang="en-US" b="0" dirty="0"/>
              <a:t>2. 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 near-cognates used (1 is the most frequent word in French): </a:t>
            </a:r>
            <a:br>
              <a:rPr lang="en-GB" baseline="0" dirty="0"/>
            </a:br>
            <a:r>
              <a:rPr lang="en-GB" baseline="0" dirty="0"/>
              <a:t>effort [388]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034933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7 minutes</a:t>
            </a:r>
          </a:p>
          <a:p>
            <a:endParaRPr lang="en-US" b="1" dirty="0"/>
          </a:p>
          <a:p>
            <a:r>
              <a:rPr lang="en-US" b="1" dirty="0"/>
              <a:t>Aim: </a:t>
            </a:r>
            <a:r>
              <a:rPr lang="en-GB" dirty="0"/>
              <a:t>written production of vocabulary and the first and third person singular forms of </a:t>
            </a:r>
            <a:r>
              <a:rPr lang="en-GB" i="1" dirty="0"/>
              <a:t>faire</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French.  Students know these words from previous learning.</a:t>
            </a:r>
          </a:p>
          <a:p>
            <a:pPr marL="228600" indent="-228600">
              <a:buAutoNum type="arabicPeriod"/>
            </a:pPr>
            <a:r>
              <a:rPr lang="en-GB" dirty="0"/>
              <a:t>Use</a:t>
            </a:r>
            <a:r>
              <a:rPr lang="en-GB" baseline="0" dirty="0"/>
              <a:t> stressed intonation and strategic pointing (i.e. at Amir or his dad) to ensure that the instruction for the task is understood.</a:t>
            </a:r>
          </a:p>
          <a:p>
            <a:pPr marL="228600" indent="-228600">
              <a:buAutoNum type="arabicPeriod"/>
            </a:pPr>
            <a:r>
              <a:rPr lang="en-GB" baseline="0" dirty="0"/>
              <a:t>Do the first one together as an example, ensuring students focus on the verb ending as well as the pronoun, when feedback on the first answer is given.</a:t>
            </a:r>
          </a:p>
          <a:p>
            <a:pPr marL="228600" indent="-228600">
              <a:buAutoNum type="arabicPeriod"/>
            </a:pPr>
            <a:r>
              <a:rPr lang="en-GB" baseline="0" dirty="0"/>
              <a:t>Then give students time to do questions 2-5, before checking them together.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 near-cognates used in task instructions (1 is the most frequent word in French): </a:t>
            </a:r>
            <a:br>
              <a:rPr lang="en-GB" baseline="0" dirty="0"/>
            </a:br>
            <a:r>
              <a:rPr lang="en-GB" baseline="0" dirty="0"/>
              <a:t>e-mail [&gt;388], papa [2458],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13803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intonation questions (yes/no) and to learn positioning of </a:t>
            </a:r>
            <a:r>
              <a:rPr lang="en-US" b="0" i="1" dirty="0"/>
              <a:t>quoi </a:t>
            </a:r>
            <a:r>
              <a:rPr lang="en-US" b="0" i="0" dirty="0"/>
              <a:t>in an intonation question to elicit more information.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information questions with raised intonation and </a:t>
            </a:r>
            <a:r>
              <a:rPr lang="en-US" b="0" i="1" dirty="0"/>
              <a:t>quoi</a:t>
            </a:r>
            <a:r>
              <a:rPr lang="en-US" b="0" i="0" dirty="0"/>
              <a:t>. Revision of 3</a:t>
            </a:r>
            <a:r>
              <a:rPr lang="en-US" b="0" i="0" baseline="30000" dirty="0"/>
              <a:t>rd</a:t>
            </a:r>
            <a:r>
              <a:rPr lang="en-US" b="0" i="0" dirty="0"/>
              <a:t> person singular form of verbs encountered so far.</a:t>
            </a:r>
          </a:p>
          <a:p>
            <a:endParaRPr lang="en-US" b="0" i="0" dirty="0"/>
          </a:p>
          <a:p>
            <a:r>
              <a:rPr lang="en-US" b="1" i="0" dirty="0"/>
              <a:t>Procedure:</a:t>
            </a:r>
          </a:p>
          <a:p>
            <a:pPr marL="228600" indent="-228600">
              <a:buAutoNum type="arabicPeriod"/>
            </a:pPr>
            <a:r>
              <a:rPr lang="en-US" b="0" i="0" dirty="0"/>
              <a:t>Students pair up and take it in turns to play the role of L</a:t>
            </a:r>
            <a:r>
              <a:rPr lang="en-GB" sz="1200" dirty="0" err="1">
                <a:solidFill>
                  <a:schemeClr val="accent5">
                    <a:lumMod val="50000"/>
                  </a:schemeClr>
                </a:solidFill>
                <a:latin typeface="Century Gothic" panose="020B0502020202020204" pitchFamily="34" charset="0"/>
              </a:rPr>
              <a:t>éa</a:t>
            </a:r>
            <a:r>
              <a:rPr lang="en-GB" sz="1200" dirty="0">
                <a:solidFill>
                  <a:schemeClr val="accent5">
                    <a:lumMod val="50000"/>
                  </a:schemeClr>
                </a:solidFill>
                <a:latin typeface="Century Gothic" panose="020B0502020202020204" pitchFamily="34" charset="0"/>
              </a:rPr>
              <a:t> (asking questions) and Amir (answering questions).</a:t>
            </a:r>
            <a:r>
              <a:rPr lang="en-US" sz="1200" b="0" dirty="0">
                <a:solidFill>
                  <a:schemeClr val="accent5">
                    <a:lumMod val="50000"/>
                  </a:schemeClr>
                </a:solidFill>
                <a:latin typeface="Century Gothic" panose="020B0502020202020204" pitchFamily="34" charset="0"/>
              </a:rPr>
              <a:t> Remind students that the question word is the last word in the sentence, which is different to English. Remind students to pay attention to their intonation.</a:t>
            </a:r>
          </a:p>
          <a:p>
            <a:pPr marL="228600" indent="-228600">
              <a:buAutoNum type="arabicPeriod"/>
            </a:pPr>
            <a:r>
              <a:rPr lang="en-US" sz="1200" b="0" dirty="0">
                <a:solidFill>
                  <a:schemeClr val="accent5">
                    <a:lumMod val="50000"/>
                  </a:schemeClr>
                </a:solidFill>
                <a:latin typeface="Century Gothic" panose="020B0502020202020204" pitchFamily="34" charset="0"/>
              </a:rPr>
              <a:t>Click to reveal solutions.</a:t>
            </a:r>
            <a:endParaRPr lang="en-GB" sz="1200" b="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806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a:t>
            </a:r>
            <a:br>
              <a:rPr lang="en-US" b="1" dirty="0"/>
            </a:br>
            <a:r>
              <a:rPr lang="en-US" b="1" dirty="0"/>
              <a:t>Timing: 5 minutes</a:t>
            </a:r>
          </a:p>
          <a:p>
            <a:endParaRPr lang="en-US" b="1" dirty="0"/>
          </a:p>
          <a:p>
            <a:r>
              <a:rPr lang="en-US" b="1" dirty="0"/>
              <a:t>Aim: </a:t>
            </a:r>
            <a:r>
              <a:rPr lang="en-US" b="0" dirty="0"/>
              <a:t>Revision of some of this week’s revisited vocabulary.</a:t>
            </a:r>
            <a:endParaRPr lang="en-US" b="1" dirty="0"/>
          </a:p>
          <a:p>
            <a:endParaRPr lang="en-US" b="1" dirty="0"/>
          </a:p>
          <a:p>
            <a:r>
              <a:rPr lang="en-US" b="1" dirty="0"/>
              <a:t>Procedure:</a:t>
            </a:r>
          </a:p>
          <a:p>
            <a:r>
              <a:rPr lang="en-US" b="0" dirty="0"/>
              <a:t>1. Students read the sentences and decide what is being described. They should use their knowledge of grammar to help them (masculine and feminine adjectives and determiners)</a:t>
            </a:r>
          </a:p>
          <a:p>
            <a:r>
              <a:rPr lang="en-US" b="0" dirty="0"/>
              <a:t>2.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05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[è/ê]</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a:t>
            </a:r>
            <a:r>
              <a:rPr lang="en-GB" b="0" baseline="0" dirty="0"/>
              <a:t> and second person singular forms of</a:t>
            </a:r>
            <a:r>
              <a:rPr lang="en-GB" b="0" dirty="0"/>
              <a:t> </a:t>
            </a:r>
            <a:r>
              <a:rPr lang="en-GB" sz="1200" b="0" i="1" dirty="0">
                <a:solidFill>
                  <a:prstClr val="white"/>
                </a:solidFill>
                <a:latin typeface="Calibri" panose="020F0502020204030204" pitchFamily="34" charset="0"/>
                <a:cs typeface="Calibri" panose="020F0502020204030204" pitchFamily="34" charset="0"/>
              </a:rPr>
              <a:t>faire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(introduce) </a:t>
            </a:r>
            <a:r>
              <a:rPr lang="fr-FR" dirty="0">
                <a:solidFill>
                  <a:srgbClr val="000000"/>
                </a:solidFill>
                <a:latin typeface="Century Gothic" panose="020B0502020202020204" pitchFamily="34" charset="0"/>
              </a:rPr>
              <a:t>faire [25], fais [25], fait [25], ça [54], activité [452], courses [1289], cuisine [2618], devoirs [39], lit [1837], ménage [2326], modèle [958], d'accord [736], quoi [297]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4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49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US" b="0" dirty="0"/>
              <a:t>to </a:t>
            </a:r>
            <a:r>
              <a:rPr lang="en-US" b="0" dirty="0" err="1"/>
              <a:t>recognise</a:t>
            </a:r>
            <a:r>
              <a:rPr lang="en-US" b="0" dirty="0"/>
              <a:t> and correctly pronounce unknown words containing [</a:t>
            </a:r>
            <a:r>
              <a:rPr lang="fr-FR" sz="1200" dirty="0">
                <a:solidFill>
                  <a:srgbClr val="115076"/>
                </a:solidFill>
                <a:latin typeface="Century Gothic" panose="020B0502020202020204" pitchFamily="34" charset="0"/>
              </a:rPr>
              <a:t>è/ê</a:t>
            </a:r>
            <a:r>
              <a:rPr lang="en-US" b="0" dirty="0"/>
              <a:t>]. Awareness-raising of the difference in pronunciation between various accents on the letter ‘e’. Awareness raising of cross-linguistic pronunciation differences in near-cognate words. The words chosen contain sounds that are equivalent (or very similar) to English SSCs, as well as known SSCs, so that students can focus fully on [</a:t>
            </a:r>
            <a:r>
              <a:rPr lang="fr-FR" sz="1200" dirty="0">
                <a:solidFill>
                  <a:srgbClr val="115076"/>
                </a:solidFill>
                <a:latin typeface="Century Gothic" panose="020B0502020202020204" pitchFamily="34" charset="0"/>
              </a:rPr>
              <a:t>è/ê</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 [è/ê]. By skipping over the words containing an [</a:t>
            </a:r>
            <a:r>
              <a:rPr lang="fr-FR" sz="1200" b="0" dirty="0">
                <a:solidFill>
                  <a:srgbClr val="115076"/>
                </a:solidFill>
                <a:latin typeface="Century Gothic" panose="020B0502020202020204" pitchFamily="34" charset="0"/>
              </a:rPr>
              <a:t>é], </a:t>
            </a:r>
            <a:r>
              <a:rPr lang="fr-FR" sz="1200" b="0" dirty="0" err="1">
                <a:solidFill>
                  <a:srgbClr val="115076"/>
                </a:solidFill>
                <a:latin typeface="Century Gothic" panose="020B0502020202020204" pitchFamily="34" charset="0"/>
              </a:rPr>
              <a:t>students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learn</a:t>
            </a:r>
            <a:r>
              <a:rPr lang="fr-FR" sz="1200" b="0" dirty="0">
                <a:solidFill>
                  <a:srgbClr val="115076"/>
                </a:solidFill>
                <a:latin typeface="Century Gothic" panose="020B0502020202020204" pitchFamily="34" charset="0"/>
              </a:rPr>
              <a:t> to </a:t>
            </a:r>
            <a:r>
              <a:rPr lang="fr-FR" sz="1200" b="0" dirty="0" err="1">
                <a:solidFill>
                  <a:srgbClr val="115076"/>
                </a:solidFill>
                <a:latin typeface="Century Gothic" panose="020B0502020202020204" pitchFamily="34" charset="0"/>
              </a:rPr>
              <a:t>associate</a:t>
            </a:r>
            <a:r>
              <a:rPr lang="fr-FR" sz="1200" b="0" dirty="0">
                <a:solidFill>
                  <a:srgbClr val="115076"/>
                </a:solidFill>
                <a:latin typeface="Century Gothic" panose="020B0502020202020204" pitchFamily="34" charset="0"/>
              </a:rPr>
              <a:t> the grave accent and </a:t>
            </a:r>
            <a:r>
              <a:rPr lang="fr-FR" sz="1200" b="0" dirty="0" err="1">
                <a:solidFill>
                  <a:srgbClr val="115076"/>
                </a:solidFill>
                <a:latin typeface="Century Gothic" panose="020B0502020202020204" pitchFamily="34" charset="0"/>
              </a:rPr>
              <a:t>circumflex</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with</a:t>
            </a:r>
            <a:r>
              <a:rPr lang="fr-FR" sz="1200" b="0" dirty="0">
                <a:solidFill>
                  <a:srgbClr val="115076"/>
                </a:solidFill>
                <a:latin typeface="Century Gothic" panose="020B0502020202020204" pitchFamily="34" charset="0"/>
              </a:rPr>
              <a:t> a </a:t>
            </a:r>
            <a:r>
              <a:rPr lang="fr-FR" sz="1200" b="0" dirty="0" err="1">
                <a:solidFill>
                  <a:srgbClr val="115076"/>
                </a:solidFill>
                <a:latin typeface="Century Gothic" panose="020B0502020202020204" pitchFamily="34" charset="0"/>
              </a:rPr>
              <a:t>different</a:t>
            </a:r>
            <a:r>
              <a:rPr lang="fr-FR" sz="1200" b="0" dirty="0">
                <a:solidFill>
                  <a:srgbClr val="115076"/>
                </a:solidFill>
                <a:latin typeface="Century Gothic" panose="020B0502020202020204" pitchFamily="34" charset="0"/>
              </a:rPr>
              <a:t> set of </a:t>
            </a:r>
            <a:r>
              <a:rPr lang="fr-FR" sz="1200" b="0" dirty="0" err="1">
                <a:solidFill>
                  <a:srgbClr val="115076"/>
                </a:solidFill>
                <a:latin typeface="Century Gothic" panose="020B0502020202020204" pitchFamily="34" charset="0"/>
              </a:rPr>
              <a:t>sounds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from</a:t>
            </a:r>
            <a:r>
              <a:rPr lang="fr-FR" sz="1200" b="0" dirty="0">
                <a:solidFill>
                  <a:srgbClr val="115076"/>
                </a:solidFill>
                <a:latin typeface="Century Gothic" panose="020B0502020202020204" pitchFamily="34" charset="0"/>
              </a:rPr>
              <a:t> the acute accent.</a:t>
            </a:r>
            <a:endParaRPr lang="en-US" b="0" dirty="0"/>
          </a:p>
          <a:p>
            <a:r>
              <a:rPr lang="en-US" b="0" dirty="0"/>
              <a:t>3. A challenge could be to get through the table as fast as possible without making a mistake.</a:t>
            </a:r>
          </a:p>
          <a:p>
            <a:r>
              <a:rPr lang="en-US" b="0" dirty="0"/>
              <a:t>4. Click to reveal the words students should have said in bold.</a:t>
            </a:r>
          </a:p>
          <a:p>
            <a:r>
              <a:rPr lang="en-US" b="0" dirty="0"/>
              <a:t>5. Click on the words with an </a:t>
            </a:r>
            <a:r>
              <a:rPr lang="fr-FR" sz="1200" dirty="0">
                <a:solidFill>
                  <a:srgbClr val="115076"/>
                </a:solidFill>
                <a:latin typeface="Century Gothic" panose="020B0502020202020204" pitchFamily="34" charset="0"/>
              </a:rPr>
              <a:t>[è/ê] to </a:t>
            </a:r>
            <a:r>
              <a:rPr lang="fr-FR" sz="1200" dirty="0" err="1">
                <a:solidFill>
                  <a:srgbClr val="115076"/>
                </a:solidFill>
                <a:latin typeface="Century Gothic" panose="020B0502020202020204" pitchFamily="34" charset="0"/>
              </a:rPr>
              <a:t>hear</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them</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pronounced</a:t>
            </a:r>
            <a:r>
              <a:rPr lang="fr-FR" sz="1200" dirty="0">
                <a:solidFill>
                  <a:srgbClr val="115076"/>
                </a:solidFill>
                <a:latin typeface="Century Gothic" panose="020B0502020202020204" pitchFamily="34" charset="0"/>
              </a:rPr>
              <a:t> by a native speaker. </a:t>
            </a:r>
            <a:r>
              <a:rPr lang="fr-FR" sz="1200" dirty="0" err="1">
                <a:solidFill>
                  <a:srgbClr val="115076"/>
                </a:solidFill>
                <a:latin typeface="Century Gothic" panose="020B0502020202020204" pitchFamily="34" charset="0"/>
              </a:rPr>
              <a:t>Students</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repeat</a:t>
            </a:r>
            <a:r>
              <a:rPr lang="fr-FR" sz="1200" dirty="0">
                <a:solidFill>
                  <a:srgbClr val="115076"/>
                </a:solidFill>
                <a:latin typeface="Century Gothic" panose="020B0502020202020204" pitchFamily="34" charset="0"/>
              </a:rPr>
              <a:t>.</a:t>
            </a:r>
          </a:p>
          <a:p>
            <a:r>
              <a:rPr lang="fr-FR" sz="1200" b="0" dirty="0">
                <a:solidFill>
                  <a:srgbClr val="115076"/>
                </a:solidFill>
                <a:latin typeface="Century Gothic" panose="020B0502020202020204" pitchFamily="34" charset="0"/>
              </a:rPr>
              <a:t>6. </a:t>
            </a:r>
            <a:r>
              <a:rPr lang="fr-FR" sz="1200" b="0" dirty="0" err="1">
                <a:solidFill>
                  <a:srgbClr val="115076"/>
                </a:solidFill>
                <a:latin typeface="Century Gothic" panose="020B0502020202020204" pitchFamily="34" charset="0"/>
              </a:rPr>
              <a:t>Clarify</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meanings</a:t>
            </a:r>
            <a:r>
              <a:rPr lang="fr-FR" sz="1200" b="0" dirty="0">
                <a:solidFill>
                  <a:srgbClr val="115076"/>
                </a:solidFill>
                <a:latin typeface="Century Gothic" panose="020B0502020202020204" pitchFamily="34" charset="0"/>
              </a:rPr>
              <a:t>.</a:t>
            </a:r>
            <a:endParaRPr lang="en-US" b="0" dirty="0"/>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honnête</a:t>
            </a:r>
            <a:r>
              <a:rPr lang="en-GB" baseline="0" dirty="0"/>
              <a:t> [2405], </a:t>
            </a:r>
            <a:r>
              <a:rPr lang="en-GB" baseline="0" dirty="0" err="1"/>
              <a:t>théorie</a:t>
            </a:r>
            <a:r>
              <a:rPr lang="en-GB" baseline="0" dirty="0"/>
              <a:t> [1773], </a:t>
            </a:r>
            <a:r>
              <a:rPr lang="en-GB" baseline="0" dirty="0" err="1"/>
              <a:t>système</a:t>
            </a:r>
            <a:r>
              <a:rPr lang="en-GB" baseline="0" dirty="0"/>
              <a:t> [289], </a:t>
            </a:r>
            <a:r>
              <a:rPr lang="en-GB" baseline="0" dirty="0" err="1"/>
              <a:t>émotion</a:t>
            </a:r>
            <a:r>
              <a:rPr lang="en-GB" baseline="0" dirty="0"/>
              <a:t> [1854], </a:t>
            </a:r>
            <a:r>
              <a:rPr lang="en-GB" baseline="0" dirty="0" err="1"/>
              <a:t>créature</a:t>
            </a:r>
            <a:r>
              <a:rPr lang="en-GB" baseline="0" dirty="0"/>
              <a:t> [4407], </a:t>
            </a:r>
            <a:r>
              <a:rPr lang="en-GB" baseline="0" dirty="0" err="1"/>
              <a:t>céréale</a:t>
            </a:r>
            <a:r>
              <a:rPr lang="en-GB" baseline="0" dirty="0"/>
              <a:t> [4983], </a:t>
            </a:r>
            <a:r>
              <a:rPr lang="en-GB" baseline="0" dirty="0" err="1"/>
              <a:t>extrême</a:t>
            </a:r>
            <a:r>
              <a:rPr lang="en-GB" baseline="0" dirty="0"/>
              <a:t> [1270], </a:t>
            </a:r>
            <a:r>
              <a:rPr lang="en-GB" baseline="0" dirty="0" err="1"/>
              <a:t>sincère</a:t>
            </a:r>
            <a:r>
              <a:rPr lang="en-GB" baseline="0" dirty="0"/>
              <a:t> [3180], </a:t>
            </a:r>
            <a:r>
              <a:rPr lang="en-GB" baseline="0" dirty="0" err="1"/>
              <a:t>helicoptère</a:t>
            </a:r>
            <a:r>
              <a:rPr lang="en-GB" baseline="0" dirty="0"/>
              <a:t> [n/a], </a:t>
            </a:r>
            <a:r>
              <a:rPr lang="en-GB" baseline="0" dirty="0" err="1"/>
              <a:t>poète</a:t>
            </a:r>
            <a:r>
              <a:rPr lang="en-GB" baseline="0" dirty="0"/>
              <a:t> [2307], </a:t>
            </a:r>
            <a:r>
              <a:rPr lang="en-GB" baseline="0" dirty="0" err="1"/>
              <a:t>égyptien</a:t>
            </a:r>
            <a:r>
              <a:rPr lang="en-GB" baseline="0" dirty="0"/>
              <a:t> [4137], </a:t>
            </a:r>
            <a:r>
              <a:rPr lang="en-GB" baseline="0" dirty="0" err="1"/>
              <a:t>thé</a:t>
            </a:r>
            <a:r>
              <a:rPr lang="en-GB" baseline="0" dirty="0"/>
              <a:t> [3517], </a:t>
            </a:r>
            <a:r>
              <a:rPr lang="en-GB" baseline="0" dirty="0" err="1"/>
              <a:t>mystère</a:t>
            </a:r>
            <a:r>
              <a:rPr lang="en-GB" baseline="0" dirty="0"/>
              <a:t> [2777], </a:t>
            </a:r>
            <a:r>
              <a:rPr lang="en-GB" baseline="0" dirty="0" err="1"/>
              <a:t>épidémie</a:t>
            </a:r>
            <a:r>
              <a:rPr lang="en-GB" baseline="0" dirty="0"/>
              <a:t> [4203], </a:t>
            </a:r>
            <a:r>
              <a:rPr lang="en-GB" baseline="0" dirty="0" err="1"/>
              <a:t>caractère</a:t>
            </a:r>
            <a:r>
              <a:rPr lang="en-GB" baseline="0" dirty="0"/>
              <a:t> [927], </a:t>
            </a:r>
            <a:r>
              <a:rPr lang="en-GB" baseline="0" dirty="0" err="1"/>
              <a:t>planète</a:t>
            </a:r>
            <a:r>
              <a:rPr lang="en-GB" baseline="0" dirty="0"/>
              <a:t> [1875], </a:t>
            </a:r>
            <a:r>
              <a:rPr lang="en-GB" baseline="0" dirty="0" err="1"/>
              <a:t>barrière</a:t>
            </a:r>
            <a:r>
              <a:rPr lang="en-GB" baseline="0" dirty="0"/>
              <a:t> [2438], crème [4748], </a:t>
            </a:r>
            <a:r>
              <a:rPr lang="en-GB" baseline="0" dirty="0" err="1"/>
              <a:t>kilomètre</a:t>
            </a:r>
            <a:r>
              <a:rPr lang="en-GB" baseline="0" dirty="0"/>
              <a:t> [1435], </a:t>
            </a:r>
            <a:r>
              <a:rPr lang="en-GB" baseline="0" dirty="0" err="1"/>
              <a:t>carrière</a:t>
            </a:r>
            <a:r>
              <a:rPr lang="en-GB" baseline="0" dirty="0"/>
              <a:t> [1247], sphere [4209], </a:t>
            </a:r>
            <a:r>
              <a:rPr lang="en-GB" baseline="0" dirty="0" err="1"/>
              <a:t>atmosphère</a:t>
            </a:r>
            <a:r>
              <a:rPr lang="en-GB" baseline="0" dirty="0"/>
              <a:t> [2493]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495750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second person singular form of ‘faire’.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447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second and third person forms of ‘faire’. Connecting these with meaning.</a:t>
            </a:r>
            <a:endParaRPr lang="en-US" b="1" dirty="0"/>
          </a:p>
          <a:p>
            <a:endParaRPr lang="en-US" b="1" dirty="0"/>
          </a:p>
          <a:p>
            <a:r>
              <a:rPr lang="en-US" b="1" dirty="0"/>
              <a:t>Procedure:</a:t>
            </a:r>
          </a:p>
          <a:p>
            <a:pPr marL="228600" indent="-228600">
              <a:buAutoNum type="arabicPeriod"/>
            </a:pPr>
            <a:r>
              <a:rPr lang="en-US" b="0" dirty="0"/>
              <a:t>Students write A  - H and </a:t>
            </a:r>
            <a:r>
              <a:rPr lang="en-US" b="0" i="1" dirty="0" err="1"/>
              <a:t>tu</a:t>
            </a:r>
            <a:r>
              <a:rPr lang="en-US" b="0" i="1" dirty="0"/>
              <a:t> </a:t>
            </a:r>
            <a:r>
              <a:rPr lang="en-US" b="0" i="0" dirty="0"/>
              <a:t>or </a:t>
            </a:r>
            <a:r>
              <a:rPr lang="en-US" b="0" i="1" dirty="0" err="1"/>
              <a:t>elle</a:t>
            </a:r>
            <a:r>
              <a:rPr lang="en-US" b="0" i="1" dirty="0"/>
              <a:t>. </a:t>
            </a:r>
            <a:r>
              <a:rPr lang="en-US" b="0" i="0" dirty="0"/>
              <a:t>Remind them it is the form of </a:t>
            </a:r>
            <a:r>
              <a:rPr lang="en-US" b="0" i="1" dirty="0"/>
              <a:t>faire </a:t>
            </a:r>
            <a:r>
              <a:rPr lang="en-US" b="0" i="0" dirty="0"/>
              <a:t>that gives them this information.</a:t>
            </a:r>
            <a:endParaRPr lang="en-US" b="0" i="1" dirty="0"/>
          </a:p>
          <a:p>
            <a:r>
              <a:rPr lang="en-US" b="0" dirty="0"/>
              <a:t>2. Answers revealed on clicks.</a:t>
            </a:r>
          </a:p>
          <a:p>
            <a:r>
              <a:rPr lang="en-US" b="0" dirty="0"/>
              <a:t>3. Check meanings.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in task activity (1 is the most frequent word in French): </a:t>
            </a:r>
            <a:br>
              <a:rPr lang="en-GB" baseline="0" dirty="0"/>
            </a:br>
            <a:r>
              <a:rPr lang="en-GB" baseline="0" dirty="0"/>
              <a:t>effort [388]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921545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differentiate aurally between statements and intonation questions. Aural vocabulary recognition.</a:t>
            </a:r>
            <a:endParaRPr lang="en-US" b="1" dirty="0"/>
          </a:p>
          <a:p>
            <a:endParaRPr lang="en-US" b="1" dirty="0"/>
          </a:p>
          <a:p>
            <a:r>
              <a:rPr lang="en-US" b="1" dirty="0"/>
              <a:t>Procedure:</a:t>
            </a:r>
          </a:p>
          <a:p>
            <a:r>
              <a:rPr lang="en-US" b="0" dirty="0"/>
              <a:t>1. Click on a number to hear a question or statement. The sentences do not match the picture order, so students must use their vocabulary knowledge to decide where to write their answer. In their books, they can just write e.g. ‘1. bed, statement’</a:t>
            </a:r>
          </a:p>
          <a:p>
            <a:r>
              <a:rPr lang="en-US" b="0" dirty="0"/>
              <a:t>2. Elicit answers by pointing to a picture and asking ‘</a:t>
            </a:r>
            <a:r>
              <a:rPr lang="en-US" b="0" dirty="0" err="1"/>
              <a:t>C’est</a:t>
            </a:r>
            <a:r>
              <a:rPr lang="en-US" b="0" dirty="0"/>
              <a:t> </a:t>
            </a:r>
            <a:r>
              <a:rPr lang="en-US" b="0" dirty="0" err="1"/>
              <a:t>une</a:t>
            </a:r>
            <a:r>
              <a:rPr lang="en-US" b="0" dirty="0"/>
              <a:t> question ?’</a:t>
            </a:r>
          </a:p>
          <a:p>
            <a:r>
              <a:rPr lang="en-US" b="0" dirty="0"/>
              <a:t>3. Students reply with ‘</a:t>
            </a:r>
            <a:r>
              <a:rPr lang="en-US" b="0" dirty="0" err="1"/>
              <a:t>oui</a:t>
            </a:r>
            <a:r>
              <a:rPr lang="en-US" b="0" dirty="0"/>
              <a:t>’ or ‘non’.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Elle fait le lit.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activité</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les devoirs ?</a:t>
            </a:r>
          </a:p>
          <a:p>
            <a:r>
              <a:rPr lang="en-US" sz="1200" b="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 ménage.</a:t>
            </a:r>
          </a:p>
          <a:p>
            <a:r>
              <a:rPr lang="en-GB" sz="1200" kern="1200" dirty="0">
                <a:solidFill>
                  <a:schemeClr val="tx1"/>
                </a:solidFill>
                <a:effectLst/>
                <a:latin typeface="+mn-lt"/>
                <a:ea typeface="+mn-ea"/>
                <a:cs typeface="+mn-cs"/>
              </a:rPr>
              <a:t>5. Elle fait la cuisine ?</a:t>
            </a:r>
          </a:p>
          <a:p>
            <a:r>
              <a:rPr lang="en-GB" sz="1200" kern="1200" dirty="0">
                <a:solidFill>
                  <a:schemeClr val="tx1"/>
                </a:solidFill>
                <a:effectLst/>
                <a:latin typeface="+mn-lt"/>
                <a:ea typeface="+mn-ea"/>
                <a:cs typeface="+mn-cs"/>
              </a:rPr>
              <a:t>6. Elle fait les courses.</a:t>
            </a:r>
          </a:p>
          <a:p>
            <a:endParaRPr lang="en-GB" sz="1200" kern="1200" dirty="0">
              <a:solidFill>
                <a:schemeClr val="tx1"/>
              </a:solidFill>
              <a:effectLst/>
              <a:latin typeface="+mn-lt"/>
              <a:ea typeface="+mn-ea"/>
              <a:cs typeface="+mn-cs"/>
            </a:endParaRPr>
          </a:p>
          <a:p>
            <a:r>
              <a:rPr lang="en-GB" b="1" baseline="0" dirty="0"/>
              <a:t>Word frequency of unknown near-cognates used in task activity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papa [2458], question [144]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a:t>
            </a:r>
            <a:r>
              <a:rPr lang="en-US" b="0" dirty="0"/>
              <a:t> Written production of the second and third person singular forms of ‘faire’ together with this week’s vocabulary.</a:t>
            </a:r>
            <a:endParaRPr lang="en-US" b="1" dirty="0"/>
          </a:p>
          <a:p>
            <a:endParaRPr lang="en-US" b="1" dirty="0"/>
          </a:p>
          <a:p>
            <a:r>
              <a:rPr lang="en-US" b="1" dirty="0"/>
              <a:t>Procedure:</a:t>
            </a:r>
          </a:p>
          <a:p>
            <a:pPr marL="228600" indent="-228600">
              <a:buAutoNum type="arabicPeriod"/>
            </a:pPr>
            <a:r>
              <a:rPr lang="en-GB" dirty="0"/>
              <a:t>Students write the</a:t>
            </a:r>
            <a:r>
              <a:rPr lang="en-GB" baseline="0" dirty="0"/>
              <a:t> correct questions and answers into the speech bubbles to practise 2</a:t>
            </a:r>
            <a:r>
              <a:rPr lang="en-GB" baseline="30000" dirty="0"/>
              <a:t>nd</a:t>
            </a:r>
            <a:r>
              <a:rPr lang="en-GB" baseline="0" dirty="0"/>
              <a:t> and 3rd person singular of </a:t>
            </a:r>
            <a:r>
              <a:rPr lang="en-GB" i="1" baseline="0" dirty="0"/>
              <a:t>faire.  </a:t>
            </a:r>
          </a:p>
          <a:p>
            <a:pPr marL="228600" indent="-228600">
              <a:buAutoNum type="arabicPeriod"/>
            </a:pPr>
            <a:r>
              <a:rPr lang="en-GB" i="0" baseline="0" dirty="0"/>
              <a:t>Do the first one with students as a worked example to model the task.</a:t>
            </a:r>
          </a:p>
          <a:p>
            <a:pPr marL="228600" indent="-228600">
              <a:buAutoNum type="arabicPeriod"/>
            </a:pPr>
            <a:r>
              <a:rPr lang="en-GB" i="0" baseline="0" dirty="0"/>
              <a:t>Students have been taught yes/no questions.  Elicit the meaning of the first question, if needed, as a reminder.</a:t>
            </a:r>
            <a:endParaRPr lang="en-US" b="1" dirty="0"/>
          </a:p>
          <a:p>
            <a:endParaRPr lang="en-GB" i="1"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60434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(seven slides)</a:t>
            </a:r>
          </a:p>
          <a:p>
            <a:endParaRPr lang="en-GB" b="1" dirty="0"/>
          </a:p>
          <a:p>
            <a:r>
              <a:rPr lang="en-GB" b="1" dirty="0"/>
              <a:t>Aim: </a:t>
            </a:r>
            <a:r>
              <a:rPr lang="en-GB" b="0" dirty="0"/>
              <a:t>Written or spoken consolidation of vocabulary and grammar learned this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Students write or say the French.</a:t>
            </a: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868925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973186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5 minutes</a:t>
            </a:r>
            <a:br>
              <a:rPr lang="en-GB" dirty="0"/>
            </a:br>
            <a:br>
              <a:rPr lang="en-GB" dirty="0"/>
            </a:br>
            <a:r>
              <a:rPr lang="en-GB" b="1" dirty="0"/>
              <a:t>Aim: </a:t>
            </a:r>
            <a:r>
              <a:rPr lang="en-US" b="0" dirty="0"/>
              <a:t>to </a:t>
            </a:r>
            <a:r>
              <a:rPr lang="en-US" b="0" dirty="0" err="1"/>
              <a:t>practise</a:t>
            </a:r>
            <a:r>
              <a:rPr lang="en-US" b="0" dirty="0"/>
              <a:t> spoken production and comprehension of grammar and vocabulary learned this week.</a:t>
            </a:r>
            <a:endParaRPr lang="en-US" b="1" dirty="0"/>
          </a:p>
          <a:p>
            <a:endParaRPr lang="en-GB" dirty="0"/>
          </a:p>
          <a:p>
            <a:r>
              <a:rPr lang="en-US" b="1" dirty="0"/>
              <a:t>Procedure:</a:t>
            </a:r>
          </a:p>
          <a:p>
            <a:pPr marL="228600" indent="-228600">
              <a:buAutoNum type="arabicPeriod"/>
            </a:pPr>
            <a:r>
              <a:rPr lang="en-US" b="0" dirty="0"/>
              <a:t>Display this slide. Both partners select an identity.</a:t>
            </a:r>
          </a:p>
          <a:p>
            <a:pPr marL="228600" indent="-228600">
              <a:buAutoNum type="arabicPeriod"/>
            </a:pPr>
            <a:r>
              <a:rPr lang="en-US" b="0" dirty="0"/>
              <a:t>They ask each other yes/no questions (e.g., Tu </a:t>
            </a:r>
            <a:r>
              <a:rPr lang="en-US" b="0" dirty="0" err="1"/>
              <a:t>fais</a:t>
            </a:r>
            <a:r>
              <a:rPr lang="en-US" b="0" dirty="0"/>
              <a:t> les courses?) to determine the identity of their partner.</a:t>
            </a:r>
            <a:endParaRPr lang="en-GB" b="0" dirty="0"/>
          </a:p>
          <a:p>
            <a:pPr marL="228600" indent="-228600">
              <a:buAutoNum type="arabicPeriod"/>
            </a:pPr>
            <a:r>
              <a:rPr lang="en-GB" b="0" dirty="0"/>
              <a:t>They could either take it in turns asking and answering and see who finds out the identity of the other in the fewest number of questions OR they could play round by round.</a:t>
            </a:r>
          </a:p>
          <a:p>
            <a:pPr marL="0" indent="0">
              <a:buNone/>
            </a:pPr>
            <a:endParaRPr lang="en-GB" b="0" dirty="0"/>
          </a:p>
          <a:p>
            <a:pPr marL="0" indent="0">
              <a:buNone/>
            </a:pPr>
            <a:r>
              <a:rPr lang="en-GB" b="1" dirty="0"/>
              <a:t>Note</a:t>
            </a:r>
            <a:r>
              <a:rPr lang="en-GB" b="0" dirty="0"/>
              <a:t>: there may be time for multiple rounds, depending on how long they take!</a:t>
            </a:r>
            <a:endParaRPr lang="en-US" b="0" dirty="0"/>
          </a:p>
        </p:txBody>
      </p:sp>
      <p:sp>
        <p:nvSpPr>
          <p:cNvPr id="4" name="Slide Number Placeholder 3"/>
          <p:cNvSpPr>
            <a:spLocks noGrp="1"/>
          </p:cNvSpPr>
          <p:nvPr>
            <p:ph type="sldNum" sz="quarter" idx="5"/>
          </p:nvPr>
        </p:nvSpPr>
        <p:spPr/>
        <p:txBody>
          <a:bodyPr/>
          <a:lstStyle/>
          <a:p>
            <a:fld id="{63891CF9-8059-4F87-9144-22301C8AD16C}" type="slidenum">
              <a:rPr lang="en-GB" smtClean="0"/>
              <a:t>42</a:t>
            </a:fld>
            <a:endParaRPr lang="en-GB"/>
          </a:p>
        </p:txBody>
      </p:sp>
    </p:spTree>
    <p:extLst>
      <p:ext uri="{BB962C8B-B14F-4D97-AF65-F5344CB8AC3E}">
        <p14:creationId xmlns:p14="http://schemas.microsoft.com/office/powerpoint/2010/main" val="2274233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0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8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577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words containing SSC [ain/in] from a pool of distractors. This trains students to associate the process of looking for a certain letter combination when they hear a sound.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boxes to play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note down the letter next to the word they hear. Tell students that to find the word quickly they should focus on the position of [ain/in] in the word they hear, and look for words with the letters in the same position. Time limits or a competitive element could be added to speed this up, helping </a:t>
            </a:r>
            <a:r>
              <a:rPr lang="en-GB" sz="1200" b="0" kern="1200" dirty="0" err="1">
                <a:solidFill>
                  <a:schemeClr val="tx1"/>
                </a:solidFill>
                <a:effectLst/>
                <a:latin typeface="+mn-lt"/>
                <a:ea typeface="+mn-ea"/>
                <a:cs typeface="+mn-cs"/>
              </a:rPr>
              <a:t>automisation</a:t>
            </a:r>
            <a:r>
              <a:rPr lang="en-GB" sz="1200" b="0" kern="1200" dirty="0">
                <a:solidFill>
                  <a:schemeClr val="tx1"/>
                </a:solidFill>
                <a:effectLst/>
                <a:latin typeface="+mn-lt"/>
                <a:ea typeface="+mn-ea"/>
                <a:cs typeface="+mn-cs"/>
              </a:rPr>
              <a:t> of the sound-symbol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Elicit answers for some alphabet practice by asking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Answers revealed on clicks.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prince (N)</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cousin (F)</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certain (A)</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latin</a:t>
            </a:r>
            <a:r>
              <a:rPr lang="en-GB" sz="1200" b="0" kern="1200" dirty="0">
                <a:solidFill>
                  <a:schemeClr val="tx1"/>
                </a:solidFill>
                <a:effectLst/>
                <a:latin typeface="+mn-lt"/>
                <a:ea typeface="+mn-ea"/>
                <a:cs typeface="+mn-cs"/>
              </a:rPr>
              <a:t> (L)</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(J)</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gain (K)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0" baseline="0" dirty="0"/>
              <a:t>certain [110], cercle [2258], certes [1021], simple [212], cousin [3387], couronne [3700] éclat [3515], </a:t>
            </a:r>
            <a:r>
              <a:rPr lang="en-GB" b="0" baseline="0" dirty="0" err="1"/>
              <a:t>latin</a:t>
            </a:r>
            <a:r>
              <a:rPr lang="en-GB" b="0" baseline="0" dirty="0"/>
              <a:t> [1844], prince [2610], </a:t>
            </a:r>
            <a:r>
              <a:rPr lang="en-GB" b="0" baseline="0" dirty="0" err="1"/>
              <a:t>gant</a:t>
            </a:r>
            <a:r>
              <a:rPr lang="en-GB" b="0" baseline="0" dirty="0"/>
              <a:t> [&gt;5000], </a:t>
            </a:r>
            <a:r>
              <a:rPr lang="en-GB" b="0" baseline="0" dirty="0" err="1"/>
              <a:t>magasin</a:t>
            </a:r>
            <a:r>
              <a:rPr lang="en-GB" b="0" baseline="0" dirty="0"/>
              <a:t> [1736], </a:t>
            </a:r>
            <a:r>
              <a:rPr lang="en-GB" b="0" baseline="0" dirty="0" err="1"/>
              <a:t>magistrat</a:t>
            </a:r>
            <a:r>
              <a:rPr lang="en-GB" b="0" baseline="0" dirty="0"/>
              <a:t> [4282], vain [2971], </a:t>
            </a:r>
            <a:r>
              <a:rPr lang="en-GB" b="0" baseline="0" dirty="0" err="1"/>
              <a:t>niveau</a:t>
            </a:r>
            <a:r>
              <a:rPr lang="en-GB" b="0" baseline="0" dirty="0"/>
              <a:t> [328], magazine [2033], latte [&gt;5000], prendre [43]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faire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Faire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a:t>
            </a: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faire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fait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p>
          <a:p>
            <a:endParaRPr lang="en-GB" dirty="0"/>
          </a:p>
        </p:txBody>
      </p:sp>
      <p:sp>
        <p:nvSpPr>
          <p:cNvPr id="4" name="Slide Number Placeholder 3"/>
          <p:cNvSpPr>
            <a:spLocks noGrp="1"/>
          </p:cNvSpPr>
          <p:nvPr>
            <p:ph type="sldNum" sz="quarter" idx="10"/>
          </p:nvPr>
        </p:nvSpPr>
        <p:spPr/>
        <p:txBody>
          <a:bodyPr/>
          <a:lstStyle/>
          <a:p>
            <a:fld id="{7774AA4C-2F95-4CA6-8C1A-AA0C2BD01F06}" type="slidenum">
              <a:rPr lang="en-GB" smtClean="0"/>
              <a:t>9</a:t>
            </a:fld>
            <a:endParaRPr lang="en-GB"/>
          </a:p>
        </p:txBody>
      </p:sp>
    </p:spTree>
    <p:extLst>
      <p:ext uri="{BB962C8B-B14F-4D97-AF65-F5344CB8AC3E}">
        <p14:creationId xmlns:p14="http://schemas.microsoft.com/office/powerpoint/2010/main" val="2127265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64400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382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9241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54629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33969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062441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34710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5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283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9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803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5574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63570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03219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5050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0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9243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13294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audio" Target="../media/audio19.wav"/></Relationships>
</file>

<file path=ppt/slides/_rels/slide1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20.wav"/></Relationships>
</file>

<file path=ppt/slides/_rels/slide1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21.wav"/><Relationship Id="rId5" Type="http://schemas.openxmlformats.org/officeDocument/2006/relationships/audio" Target="../media/audio17.wav"/><Relationship Id="rId4"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audio" Target="../media/audio18.wav"/><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2.wav"/><Relationship Id="rId7" Type="http://schemas.openxmlformats.org/officeDocument/2006/relationships/slideLayout" Target="../slideLayouts/slideLayout3.xml"/><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21.png"/><Relationship Id="rId5" Type="http://schemas.microsoft.com/office/2007/relationships/media" Target="../media/media3.wav"/><Relationship Id="rId10" Type="http://schemas.openxmlformats.org/officeDocument/2006/relationships/image" Target="../media/image20.png"/><Relationship Id="rId4" Type="http://schemas.openxmlformats.org/officeDocument/2006/relationships/audio" Target="../media/media2.wav"/><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audio" Target="../media/audio23.wav"/></Relationships>
</file>

<file path=ppt/slides/_rels/slide2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23.wav"/></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41.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audio" Target="../media/audio25.wav"/><Relationship Id="rId11" Type="http://schemas.openxmlformats.org/officeDocument/2006/relationships/image" Target="../media/image39.png"/><Relationship Id="rId5" Type="http://schemas.openxmlformats.org/officeDocument/2006/relationships/audio" Target="../media/audio23.wav"/><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audio" Target="../media/audio26.wav"/><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25.wav"/><Relationship Id="rId11" Type="http://schemas.openxmlformats.org/officeDocument/2006/relationships/image" Target="../media/image39.png"/><Relationship Id="rId5" Type="http://schemas.openxmlformats.org/officeDocument/2006/relationships/audio" Target="../media/audio23.wav"/><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image" Target="../media/image43.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audio" Target="../media/audio44.wav"/><Relationship Id="rId2" Type="http://schemas.openxmlformats.org/officeDocument/2006/relationships/notesSlide" Target="../notesSlides/notesSlide30.xml"/><Relationship Id="rId16" Type="http://schemas.openxmlformats.org/officeDocument/2006/relationships/audio" Target="../media/audio43.wav"/><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audio" Target="../media/audio42.wav"/><Relationship Id="rId10" Type="http://schemas.openxmlformats.org/officeDocument/2006/relationships/audio" Target="../media/audio37.wav"/><Relationship Id="rId19" Type="http://schemas.openxmlformats.org/officeDocument/2006/relationships/image" Target="../media/image44.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audio" Target="../media/audio49.wav"/><Relationship Id="rId3" Type="http://schemas.openxmlformats.org/officeDocument/2006/relationships/image" Target="../media/image47.png"/><Relationship Id="rId7" Type="http://schemas.openxmlformats.org/officeDocument/2006/relationships/image" Target="../media/image7.png"/><Relationship Id="rId12" Type="http://schemas.openxmlformats.org/officeDocument/2006/relationships/audio" Target="../media/audio48.wav"/><Relationship Id="rId17" Type="http://schemas.openxmlformats.org/officeDocument/2006/relationships/image" Target="../media/image52.png"/><Relationship Id="rId2" Type="http://schemas.openxmlformats.org/officeDocument/2006/relationships/notesSlide" Target="../notesSlides/notesSlide33.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audio" Target="../media/audio47.wav"/><Relationship Id="rId5" Type="http://schemas.openxmlformats.org/officeDocument/2006/relationships/image" Target="../media/image8.png"/><Relationship Id="rId15" Type="http://schemas.openxmlformats.org/officeDocument/2006/relationships/image" Target="../media/image50.png"/><Relationship Id="rId10" Type="http://schemas.openxmlformats.org/officeDocument/2006/relationships/audio" Target="../media/audio46.wav"/><Relationship Id="rId4" Type="http://schemas.openxmlformats.org/officeDocument/2006/relationships/image" Target="../media/image48.png"/><Relationship Id="rId9" Type="http://schemas.openxmlformats.org/officeDocument/2006/relationships/audio" Target="../media/audio45.wav"/><Relationship Id="rId14" Type="http://schemas.openxmlformats.org/officeDocument/2006/relationships/audio" Target="../media/audio50.wav"/></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48.png"/><Relationship Id="rId4" Type="http://schemas.openxmlformats.org/officeDocument/2006/relationships/image" Target="../media/image54.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3.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44.png"/><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1_audio.htm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s://www.rachelhawkes.com/LDPresources/Yr7French/French_Y7_Term1ii_Wk1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6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13</a:t>
            </a:r>
          </a:p>
          <a:p>
            <a:pPr lvl="0">
              <a:defRPr/>
            </a:pPr>
            <a:r>
              <a:rPr lang="en-GB" sz="1800" dirty="0">
                <a:solidFill>
                  <a:prstClr val="white"/>
                </a:solidFill>
                <a:latin typeface="Century Gothic" panose="020B0502020202020204" pitchFamily="34" charset="0"/>
              </a:rPr>
              <a:t>Victoria Hobson / Stephen Owen / Catherine Morris</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lnSpc>
                <a:spcPct val="100000"/>
              </a:lnSpc>
              <a:spcBef>
                <a:spcPts val="0"/>
              </a:spcBef>
              <a:defRPr/>
            </a:pPr>
            <a:r>
              <a:rPr lang="en-GB" sz="18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faire</a:t>
            </a:r>
            <a:r>
              <a:rPr lang="en-GB" sz="2400" dirty="0">
                <a:solidFill>
                  <a:prstClr val="white"/>
                </a:solidFill>
              </a:rPr>
              <a:t> (‘do’ and ‘make’) with le/la/l’/les</a:t>
            </a:r>
          </a:p>
          <a:p>
            <a:pPr algn="l"/>
            <a:r>
              <a:rPr lang="en-GB" sz="2400" dirty="0">
                <a:solidFill>
                  <a:prstClr val="white"/>
                </a:solidFill>
              </a:rPr>
              <a:t>intonation questions with question words</a:t>
            </a:r>
          </a:p>
          <a:p>
            <a:pPr algn="l"/>
            <a:r>
              <a:rPr lang="en-GB" sz="2400" dirty="0">
                <a:solidFill>
                  <a:prstClr val="white"/>
                </a:solidFill>
              </a:rPr>
              <a:t>SSC [ain/in]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204301"/>
            <a:ext cx="8892757" cy="1343761"/>
          </a:xfrm>
        </p:spPr>
        <p:txBody>
          <a:bodyPr>
            <a:normAutofit/>
          </a:bodyPr>
          <a:lstStyle/>
          <a:p>
            <a:r>
              <a:rPr lang="en-GB" sz="4400" dirty="0"/>
              <a:t>Activities at home</a:t>
            </a:r>
          </a:p>
          <a:p>
            <a:r>
              <a:rPr lang="en-GB" sz="2800" dirty="0"/>
              <a:t>Talking about doing and making things</a:t>
            </a:r>
          </a:p>
        </p:txBody>
      </p:sp>
      <p:pic>
        <p:nvPicPr>
          <p:cNvPr id="6" name="Picture 5">
            <a:extLst>
              <a:ext uri="{FF2B5EF4-FFF2-40B4-BE49-F238E27FC236}">
                <a16:creationId xmlns:a16="http://schemas.microsoft.com/office/drawing/2014/main" id="{85FBB868-3CE4-4F10-9622-10B349A674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381" y="4406840"/>
            <a:ext cx="1317603" cy="1246859"/>
          </a:xfrm>
          <a:prstGeom prst="rect">
            <a:avLst/>
          </a:prstGeom>
        </p:spPr>
      </p:pic>
      <p:pic>
        <p:nvPicPr>
          <p:cNvPr id="8" name="Picture 2" descr="Bucket, Cleaning, Supplies, Housework, Household">
            <a:extLst>
              <a:ext uri="{FF2B5EF4-FFF2-40B4-BE49-F238E27FC236}">
                <a16:creationId xmlns:a16="http://schemas.microsoft.com/office/drawing/2014/main" id="{14D5D841-69BE-4782-9099-F95C57466B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2883" y="4924745"/>
            <a:ext cx="981476" cy="933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oking Pans Glove Clip Art">
            <a:extLst>
              <a:ext uri="{FF2B5EF4-FFF2-40B4-BE49-F238E27FC236}">
                <a16:creationId xmlns:a16="http://schemas.microsoft.com/office/drawing/2014/main" id="{D54D2B20-2C5A-4B21-A32F-99A10E741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854" y="3665430"/>
            <a:ext cx="1192936" cy="8628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ingle Bed Clip Art">
            <a:extLst>
              <a:ext uri="{FF2B5EF4-FFF2-40B4-BE49-F238E27FC236}">
                <a16:creationId xmlns:a16="http://schemas.microsoft.com/office/drawing/2014/main" id="{831B4C5B-39A8-4614-B7B3-2E33CAC1D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5930" y="4480640"/>
            <a:ext cx="2274292" cy="1281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EBD9D7-C63F-47BF-9273-6086DB7D5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7992" y="5912128"/>
            <a:ext cx="524854" cy="601270"/>
          </a:xfrm>
          <a:prstGeom prst="rect">
            <a:avLst/>
          </a:prstGeom>
        </p:spPr>
      </p:pic>
      <p:grpSp>
        <p:nvGrpSpPr>
          <p:cNvPr id="12" name="Group 11">
            <a:extLst>
              <a:ext uri="{FF2B5EF4-FFF2-40B4-BE49-F238E27FC236}">
                <a16:creationId xmlns:a16="http://schemas.microsoft.com/office/drawing/2014/main" id="{BDB1D609-DC9D-4F94-A00F-187463BF73EF}"/>
              </a:ext>
            </a:extLst>
          </p:cNvPr>
          <p:cNvGrpSpPr/>
          <p:nvPr/>
        </p:nvGrpSpPr>
        <p:grpSpPr>
          <a:xfrm>
            <a:off x="7103061" y="5932412"/>
            <a:ext cx="1610562" cy="696088"/>
            <a:chOff x="532625" y="3856269"/>
            <a:chExt cx="3703559" cy="1714855"/>
          </a:xfrm>
        </p:grpSpPr>
        <p:pic>
          <p:nvPicPr>
            <p:cNvPr id="13" name="Picture 12">
              <a:extLst>
                <a:ext uri="{FF2B5EF4-FFF2-40B4-BE49-F238E27FC236}">
                  <a16:creationId xmlns:a16="http://schemas.microsoft.com/office/drawing/2014/main" id="{D3A50CCB-58D1-48DD-9738-B63E56C07E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14" name="Picture 13">
              <a:extLst>
                <a:ext uri="{FF2B5EF4-FFF2-40B4-BE49-F238E27FC236}">
                  <a16:creationId xmlns:a16="http://schemas.microsoft.com/office/drawing/2014/main" id="{69C1EF72-7226-4F79-93D0-0A165C9E45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15" name="Picture 14">
              <a:extLst>
                <a:ext uri="{FF2B5EF4-FFF2-40B4-BE49-F238E27FC236}">
                  <a16:creationId xmlns:a16="http://schemas.microsoft.com/office/drawing/2014/main" id="{C6A74083-7161-4888-8F56-CF629595A7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pic>
        <p:nvPicPr>
          <p:cNvPr id="7" name="Picture 4" descr="Notepad Issue Write - Free image on Pixabay">
            <a:extLst>
              <a:ext uri="{FF2B5EF4-FFF2-40B4-BE49-F238E27FC236}">
                <a16:creationId xmlns:a16="http://schemas.microsoft.com/office/drawing/2014/main" id="{055D1FFF-F987-4954-BBD4-504E40607EE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895318">
            <a:off x="10456694" y="4796163"/>
            <a:ext cx="481865" cy="46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5B51-D1A4-40D9-8942-39F43E0AACDC}"/>
              </a:ext>
            </a:extLst>
          </p:cNvPr>
          <p:cNvSpPr>
            <a:spLocks noGrp="1"/>
          </p:cNvSpPr>
          <p:nvPr>
            <p:ph type="title"/>
          </p:nvPr>
        </p:nvSpPr>
        <p:spPr>
          <a:xfrm>
            <a:off x="552994" y="168770"/>
            <a:ext cx="533400" cy="634613"/>
          </a:xfrm>
        </p:spPr>
        <p:txBody>
          <a:bodyPr/>
          <a:lstStyle/>
          <a:p>
            <a:r>
              <a:rPr lang="fr-FR" sz="1200" dirty="0">
                <a:solidFill>
                  <a:schemeClr val="bg1"/>
                </a:solidFill>
              </a:rPr>
              <a:t>faire</a:t>
            </a:r>
          </a:p>
        </p:txBody>
      </p:sp>
      <p:sp>
        <p:nvSpPr>
          <p:cNvPr id="9" name="Google Shape;63;p12">
            <a:extLst>
              <a:ext uri="{FF2B5EF4-FFF2-40B4-BE49-F238E27FC236}">
                <a16:creationId xmlns:a16="http://schemas.microsoft.com/office/drawing/2014/main" id="{4AF4DEE5-C25D-42C4-90F6-7331D3E749BF}"/>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20" b="1" dirty="0">
                <a:solidFill>
                  <a:srgbClr val="1E4E79"/>
                </a:solidFill>
              </a:rPr>
              <a:t>faire</a:t>
            </a:r>
            <a:endParaRPr lang="en-GB" sz="3959" dirty="0"/>
          </a:p>
        </p:txBody>
      </p:sp>
      <p:sp>
        <p:nvSpPr>
          <p:cNvPr id="10" name="Google Shape;64;p12">
            <a:extLst>
              <a:ext uri="{FF2B5EF4-FFF2-40B4-BE49-F238E27FC236}">
                <a16:creationId xmlns:a16="http://schemas.microsoft.com/office/drawing/2014/main" id="{47A913A3-1732-4C56-B0F3-42AD77021FD1}"/>
              </a:ext>
            </a:extLst>
          </p:cNvPr>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 make |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65;p12" descr="question mark action button">
            <a:hlinkClick r:id="" action="ppaction://noaction">
              <a:snd r:embed="rId5" name="fait.wav"/>
            </a:hlinkClick>
            <a:extLst>
              <a:ext uri="{FF2B5EF4-FFF2-40B4-BE49-F238E27FC236}">
                <a16:creationId xmlns:a16="http://schemas.microsoft.com/office/drawing/2014/main" id="{F8BD1345-079F-479C-8A0A-D720F6CCC8B5}"/>
              </a:ext>
            </a:extLst>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7" name="Google Shape;66;p12">
            <a:extLst>
              <a:ext uri="{FF2B5EF4-FFF2-40B4-BE49-F238E27FC236}">
                <a16:creationId xmlns:a16="http://schemas.microsoft.com/office/drawing/2014/main" id="{4F9B9D1B-2066-4FE1-916C-6DC5407B1B47}"/>
              </a:ext>
            </a:extLst>
          </p:cNvPr>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rgbClr val="1E4E79"/>
                </a:solidFill>
                <a:latin typeface="Century Gothic"/>
                <a:ea typeface="Century Gothic"/>
                <a:cs typeface="Century Gothic"/>
                <a:sym typeface="Century Gothic"/>
              </a:rPr>
              <a:t>fait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67;p12">
            <a:extLst>
              <a:ext uri="{FF2B5EF4-FFF2-40B4-BE49-F238E27FC236}">
                <a16:creationId xmlns:a16="http://schemas.microsoft.com/office/drawing/2014/main" id="{B1A51509-1982-4344-9C28-BC1BABA6BD10}"/>
              </a:ext>
            </a:extLst>
          </p:cNvPr>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62;p12" descr="question mark action button">
            <a:hlinkClick r:id="" action="ppaction://noaction">
              <a:snd r:embed="rId6" name="Faire.wav"/>
            </a:hlinkClick>
            <a:extLst>
              <a:ext uri="{FF2B5EF4-FFF2-40B4-BE49-F238E27FC236}">
                <a16:creationId xmlns:a16="http://schemas.microsoft.com/office/drawing/2014/main" id="{7ADF2873-926D-4F91-AAA4-6EA9A024F22B}"/>
              </a:ext>
            </a:extLst>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338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4"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88BF-3DC2-440E-A70F-41BBEEDC0022}"/>
              </a:ext>
            </a:extLst>
          </p:cNvPr>
          <p:cNvSpPr>
            <a:spLocks noGrp="1"/>
          </p:cNvSpPr>
          <p:nvPr>
            <p:ph type="title"/>
          </p:nvPr>
        </p:nvSpPr>
        <p:spPr>
          <a:xfrm>
            <a:off x="0" y="193689"/>
            <a:ext cx="425309" cy="584776"/>
          </a:xfrm>
        </p:spPr>
        <p:txBody>
          <a:bodyPr/>
          <a:lstStyle/>
          <a:p>
            <a:r>
              <a:rPr lang="fr-FR" sz="1200" dirty="0">
                <a:solidFill>
                  <a:schemeClr val="bg1"/>
                </a:solidFill>
              </a:rPr>
              <a:t>fait</a:t>
            </a:r>
          </a:p>
        </p:txBody>
      </p:sp>
      <p:sp>
        <p:nvSpPr>
          <p:cNvPr id="8" name="Google Shape;73;p13">
            <a:extLst>
              <a:ext uri="{FF2B5EF4-FFF2-40B4-BE49-F238E27FC236}">
                <a16:creationId xmlns:a16="http://schemas.microsoft.com/office/drawing/2014/main" id="{FA638A13-4D01-4DF5-884B-72050813375A}"/>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9" name="Google Shape;74;p13">
            <a:extLst>
              <a:ext uri="{FF2B5EF4-FFF2-40B4-BE49-F238E27FC236}">
                <a16:creationId xmlns:a16="http://schemas.microsoft.com/office/drawing/2014/main" id="{92D7A564-34F0-4B92-A193-8BC07F809BB9}"/>
              </a:ext>
            </a:extLst>
          </p:cNvPr>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0" name="Google Shape;75;p13">
            <a:extLst>
              <a:ext uri="{FF2B5EF4-FFF2-40B4-BE49-F238E27FC236}">
                <a16:creationId xmlns:a16="http://schemas.microsoft.com/office/drawing/2014/main" id="{9E252CAF-B858-44BC-8661-A692A1A68FA1}"/>
              </a:ext>
            </a:extLst>
          </p:cNvPr>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b="1" kern="0" dirty="0">
                <a:solidFill>
                  <a:srgbClr val="E65D00"/>
                </a:solidFill>
                <a:latin typeface="Century Gothic"/>
                <a:ea typeface="Century Gothic"/>
                <a:cs typeface="Century Gothic"/>
                <a:sym typeface="Century Gothic"/>
              </a:rPr>
              <a:t>fait</a:t>
            </a:r>
            <a:r>
              <a:rPr lang="en-GB" sz="6000" kern="0" dirty="0">
                <a:solidFill>
                  <a:srgbClr val="1E4E79"/>
                </a:solidFill>
                <a:latin typeface="Century Gothic"/>
                <a:ea typeface="Century Gothic"/>
                <a:cs typeface="Century Gothic"/>
                <a:sym typeface="Century Gothic"/>
              </a:rPr>
              <a:t> la cuisine.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1" name="Google Shape;76;p13">
            <a:extLst>
              <a:ext uri="{FF2B5EF4-FFF2-40B4-BE49-F238E27FC236}">
                <a16:creationId xmlns:a16="http://schemas.microsoft.com/office/drawing/2014/main" id="{0CF45458-75C6-4A18-9250-B7F037E32175}"/>
              </a:ext>
            </a:extLst>
          </p:cNvPr>
          <p:cNvSpPr txBox="1"/>
          <p:nvPr/>
        </p:nvSpPr>
        <p:spPr>
          <a:xfrm>
            <a:off x="2174807" y="5166000"/>
            <a:ext cx="8138426"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does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is </a:t>
            </a:r>
            <a:r>
              <a:rPr lang="en-GB" sz="3200" b="1" kern="0" dirty="0" err="1">
                <a:solidFill>
                  <a:srgbClr val="E65D00"/>
                </a:solidFill>
                <a:latin typeface="Century Gothic"/>
                <a:ea typeface="Century Gothic"/>
                <a:cs typeface="Century Gothic"/>
                <a:sym typeface="Century Gothic"/>
              </a:rPr>
              <a:t>doi</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cooking.]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62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lea 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329-E54D-4007-9ED2-B08D416E3807}"/>
              </a:ext>
            </a:extLst>
          </p:cNvPr>
          <p:cNvSpPr>
            <a:spLocks noGrp="1"/>
          </p:cNvSpPr>
          <p:nvPr>
            <p:ph type="title"/>
          </p:nvPr>
        </p:nvSpPr>
        <p:spPr>
          <a:xfrm>
            <a:off x="0" y="97525"/>
            <a:ext cx="277166" cy="777104"/>
          </a:xfrm>
          <a:solidFill>
            <a:schemeClr val="bg1"/>
          </a:solidFill>
        </p:spPr>
        <p:txBody>
          <a:bodyPr/>
          <a:lstStyle/>
          <a:p>
            <a:r>
              <a:rPr lang="fr-FR" sz="1200" dirty="0">
                <a:solidFill>
                  <a:schemeClr val="bg1"/>
                </a:solidFill>
              </a:rPr>
              <a:t>faire</a:t>
            </a:r>
          </a:p>
        </p:txBody>
      </p:sp>
      <p:sp>
        <p:nvSpPr>
          <p:cNvPr id="8" name="Google Shape;73;p13">
            <a:extLst>
              <a:ext uri="{FF2B5EF4-FFF2-40B4-BE49-F238E27FC236}">
                <a16:creationId xmlns:a16="http://schemas.microsoft.com/office/drawing/2014/main" id="{B56B290B-ADC8-4AD8-BD26-460FEABFB8B2}"/>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9" name="Google Shape;74;p13">
            <a:extLst>
              <a:ext uri="{FF2B5EF4-FFF2-40B4-BE49-F238E27FC236}">
                <a16:creationId xmlns:a16="http://schemas.microsoft.com/office/drawing/2014/main" id="{6AC96E8C-87F7-48C0-9977-D187EBB472F4}"/>
              </a:ext>
            </a:extLst>
          </p:cNvPr>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0" name="Google Shape;75;p13">
            <a:extLst>
              <a:ext uri="{FF2B5EF4-FFF2-40B4-BE49-F238E27FC236}">
                <a16:creationId xmlns:a16="http://schemas.microsoft.com/office/drawing/2014/main" id="{8CF06FC3-85E8-4949-B3EC-8F4F42533673}"/>
              </a:ext>
            </a:extLst>
          </p:cNvPr>
          <p:cNvSpPr txBox="1"/>
          <p:nvPr/>
        </p:nvSpPr>
        <p:spPr>
          <a:xfrm>
            <a:off x="1019330" y="4039200"/>
            <a:ext cx="10358203"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a:solidFill>
                  <a:srgbClr val="E65D00"/>
                </a:solidFill>
                <a:latin typeface="Century Gothic"/>
                <a:ea typeface="Century Gothic"/>
                <a:cs typeface="Century Gothic"/>
                <a:sym typeface="Century Gothic"/>
              </a:rPr>
              <a:t>faire</a:t>
            </a:r>
            <a:r>
              <a:rPr lang="en-GB" sz="6000" kern="0" dirty="0">
                <a:solidFill>
                  <a:srgbClr val="1E4E79"/>
                </a:solidFill>
                <a:latin typeface="Century Gothic"/>
                <a:ea typeface="Century Gothic"/>
                <a:cs typeface="Century Gothic"/>
                <a:sym typeface="Century Gothic"/>
              </a:rPr>
              <a:t> la cuisine. </a:t>
            </a:r>
            <a:endParaRPr lang="en-GB" sz="6000" kern="0" dirty="0">
              <a:solidFill>
                <a:srgbClr val="EA5F00"/>
              </a:solidFill>
              <a:latin typeface="Century Gothic"/>
              <a:ea typeface="Century Gothic"/>
              <a:cs typeface="Century Gothic"/>
              <a:sym typeface="Century Gothic"/>
            </a:endParaRPr>
          </a:p>
        </p:txBody>
      </p:sp>
      <p:sp>
        <p:nvSpPr>
          <p:cNvPr id="11" name="Google Shape;76;p13">
            <a:extLst>
              <a:ext uri="{FF2B5EF4-FFF2-40B4-BE49-F238E27FC236}">
                <a16:creationId xmlns:a16="http://schemas.microsoft.com/office/drawing/2014/main" id="{939E274F-663B-4F4E-839A-C7CE27F647D0}"/>
              </a:ext>
            </a:extLst>
          </p:cNvPr>
          <p:cNvSpPr txBox="1"/>
          <p:nvPr/>
        </p:nvSpPr>
        <p:spPr>
          <a:xfrm>
            <a:off x="2278505" y="5166000"/>
            <a:ext cx="8349521" cy="470302"/>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likes </a:t>
            </a:r>
            <a:r>
              <a:rPr lang="en-GB" sz="3200" b="1" kern="0" dirty="0">
                <a:solidFill>
                  <a:srgbClr val="E65D00"/>
                </a:solidFill>
                <a:latin typeface="Century Gothic"/>
                <a:ea typeface="Century Gothic"/>
                <a:cs typeface="Century Gothic"/>
                <a:sym typeface="Century Gothic"/>
              </a:rPr>
              <a:t>doing </a:t>
            </a:r>
            <a:r>
              <a:rPr lang="en-GB" sz="3200" kern="0" dirty="0">
                <a:solidFill>
                  <a:srgbClr val="1E4E79"/>
                </a:solidFill>
                <a:latin typeface="Century Gothic"/>
                <a:ea typeface="Century Gothic"/>
                <a:cs typeface="Century Gothic"/>
                <a:sym typeface="Century Gothic"/>
              </a:rPr>
              <a:t>the cooking.]</a:t>
            </a:r>
            <a:endParaRPr lang="en-GB" sz="3200" kern="0" dirty="0">
              <a:solidFill>
                <a:srgbClr val="EA5F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300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lea aime fai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119B8C-9E03-4FC9-9DBB-A69B03141674}"/>
              </a:ext>
            </a:extLst>
          </p:cNvPr>
          <p:cNvSpPr>
            <a:spLocks noGrp="1"/>
          </p:cNvSpPr>
          <p:nvPr>
            <p:ph type="title"/>
          </p:nvPr>
        </p:nvSpPr>
        <p:spPr>
          <a:xfrm>
            <a:off x="0" y="38142"/>
            <a:ext cx="174171" cy="895870"/>
          </a:xfrm>
        </p:spPr>
        <p:txBody>
          <a:bodyPr>
            <a:normAutofit/>
          </a:bodyPr>
          <a:lstStyle/>
          <a:p>
            <a:r>
              <a:rPr lang="fr-FR" sz="1200" dirty="0">
                <a:solidFill>
                  <a:schemeClr val="bg1"/>
                </a:solidFill>
              </a:rPr>
              <a:t>fait</a:t>
            </a:r>
          </a:p>
        </p:txBody>
      </p:sp>
      <p:sp>
        <p:nvSpPr>
          <p:cNvPr id="11" name="Google Shape;91;p15" descr="question mark action button">
            <a:hlinkClick r:id="" action="ppaction://noaction">
              <a:snd r:embed="rId5" name="fait.wav"/>
            </a:hlinkClick>
            <a:extLst>
              <a:ext uri="{FF2B5EF4-FFF2-40B4-BE49-F238E27FC236}">
                <a16:creationId xmlns:a16="http://schemas.microsoft.com/office/drawing/2014/main" id="{C354D269-48B2-4670-8C21-1316D1D06468}"/>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2;p15">
            <a:extLst>
              <a:ext uri="{FF2B5EF4-FFF2-40B4-BE49-F238E27FC236}">
                <a16:creationId xmlns:a16="http://schemas.microsoft.com/office/drawing/2014/main" id="{778C8F12-41F6-426B-812A-7839585F634D}"/>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fait</a:t>
            </a:r>
            <a:endParaRPr lang="en-GB" sz="11500" dirty="0"/>
          </a:p>
        </p:txBody>
      </p:sp>
      <p:sp>
        <p:nvSpPr>
          <p:cNvPr id="13" name="Google Shape;93;p15">
            <a:extLst>
              <a:ext uri="{FF2B5EF4-FFF2-40B4-BE49-F238E27FC236}">
                <a16:creationId xmlns:a16="http://schemas.microsoft.com/office/drawing/2014/main" id="{AE53C0EE-2362-4CFC-8288-C627EE7DB14D}"/>
              </a:ext>
            </a:extLst>
          </p:cNvPr>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94;p15" descr="question mark action button">
            <a:hlinkClick r:id="" action="ppaction://noaction">
              <a:snd r:embed="rId6" name="Zara_fait_le_lit.wav"/>
            </a:hlinkClick>
            <a:extLst>
              <a:ext uri="{FF2B5EF4-FFF2-40B4-BE49-F238E27FC236}">
                <a16:creationId xmlns:a16="http://schemas.microsoft.com/office/drawing/2014/main" id="{297A2303-AA94-4ED4-8C13-38E0EB71EE86}"/>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5;p15">
            <a:extLst>
              <a:ext uri="{FF2B5EF4-FFF2-40B4-BE49-F238E27FC236}">
                <a16:creationId xmlns:a16="http://schemas.microsoft.com/office/drawing/2014/main" id="{C701AD88-A732-4C3D-8C99-85DBEECFDC57}"/>
              </a:ext>
            </a:extLst>
          </p:cNvPr>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kern="0" dirty="0" err="1">
                <a:solidFill>
                  <a:srgbClr val="1E4E79"/>
                </a:solidFill>
                <a:latin typeface="Century Gothic"/>
                <a:ea typeface="Century Gothic"/>
                <a:cs typeface="Century Gothic"/>
                <a:sym typeface="Century Gothic"/>
              </a:rPr>
              <a:t>Léa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cuisine.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96;p15">
            <a:extLst>
              <a:ext uri="{FF2B5EF4-FFF2-40B4-BE49-F238E27FC236}">
                <a16:creationId xmlns:a16="http://schemas.microsoft.com/office/drawing/2014/main" id="{48805A3B-12AB-466F-B5E2-38117EA1A97A}"/>
              </a:ext>
            </a:extLst>
          </p:cNvPr>
          <p:cNvSpPr/>
          <p:nvPr/>
        </p:nvSpPr>
        <p:spPr>
          <a:xfrm>
            <a:off x="4361763"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fait</a:t>
            </a:r>
            <a:endParaRPr kumimoji="0" sz="6000" b="0" i="0" u="none" strike="no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17" name="Google Shape;97;p15">
            <a:extLst>
              <a:ext uri="{FF2B5EF4-FFF2-40B4-BE49-F238E27FC236}">
                <a16:creationId xmlns:a16="http://schemas.microsoft.com/office/drawing/2014/main" id="{5AAAF78E-4965-4341-B5EF-BCDD892021BF}"/>
              </a:ext>
            </a:extLst>
          </p:cNvPr>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a:t>
            </a:r>
            <a:r>
              <a:rPr lang="en-GB" sz="3200" b="1" kern="0" dirty="0">
                <a:solidFill>
                  <a:srgbClr val="E65D00"/>
                </a:solidFill>
                <a:latin typeface="Century Gothic"/>
                <a:ea typeface="Century Gothic"/>
                <a:cs typeface="Century Gothic"/>
                <a:sym typeface="Century Gothic"/>
              </a:rPr>
              <a:t>does </a:t>
            </a:r>
            <a:r>
              <a:rPr lang="en-GB" sz="3200" kern="0" dirty="0">
                <a:solidFill>
                  <a:srgbClr val="1E4E79"/>
                </a:solidFill>
                <a:latin typeface="Century Gothic"/>
                <a:ea typeface="Century Gothic"/>
                <a:cs typeface="Century Gothic"/>
                <a:sym typeface="Century Gothic"/>
              </a:rPr>
              <a:t>the cooking.]</a:t>
            </a:r>
            <a:endParaRPr lang="en-GB" sz="3200" kern="0" dirty="0">
              <a:solidFill>
                <a:srgbClr val="EA5F00"/>
              </a:solidFill>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86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f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lea 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FE87-1B1A-4E6E-9720-1C41A856D613}"/>
              </a:ext>
            </a:extLst>
          </p:cNvPr>
          <p:cNvSpPr>
            <a:spLocks noGrp="1"/>
          </p:cNvSpPr>
          <p:nvPr>
            <p:ph type="title"/>
          </p:nvPr>
        </p:nvSpPr>
        <p:spPr>
          <a:xfrm>
            <a:off x="0" y="0"/>
            <a:ext cx="206829" cy="1189784"/>
          </a:xfrm>
        </p:spPr>
        <p:txBody>
          <a:bodyPr/>
          <a:lstStyle/>
          <a:p>
            <a:r>
              <a:rPr lang="fr-FR" sz="1200" dirty="0">
                <a:solidFill>
                  <a:schemeClr val="bg1"/>
                </a:solidFill>
              </a:rPr>
              <a:t>faire</a:t>
            </a:r>
          </a:p>
        </p:txBody>
      </p:sp>
      <p:sp>
        <p:nvSpPr>
          <p:cNvPr id="11" name="Google Shape;91;p15" descr="question mark action button">
            <a:hlinkClick r:id="" action="ppaction://noaction">
              <a:snd r:embed="rId5" name="Faire.wav"/>
            </a:hlinkClick>
            <a:extLst>
              <a:ext uri="{FF2B5EF4-FFF2-40B4-BE49-F238E27FC236}">
                <a16:creationId xmlns:a16="http://schemas.microsoft.com/office/drawing/2014/main" id="{2C27DF44-F92C-41D5-8F8C-B0AE70312772}"/>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2;p15">
            <a:extLst>
              <a:ext uri="{FF2B5EF4-FFF2-40B4-BE49-F238E27FC236}">
                <a16:creationId xmlns:a16="http://schemas.microsoft.com/office/drawing/2014/main" id="{E58C7870-A59D-4D80-9119-7D32F675CFE2}"/>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13" name="Google Shape;93;p15">
            <a:extLst>
              <a:ext uri="{FF2B5EF4-FFF2-40B4-BE49-F238E27FC236}">
                <a16:creationId xmlns:a16="http://schemas.microsoft.com/office/drawing/2014/main" id="{199C46BB-FD40-4A2D-9A30-B7AEA011DB61}"/>
              </a:ext>
            </a:extLst>
          </p:cNvPr>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4" name="Google Shape;94;p15" descr="question mark action button">
            <a:extLst>
              <a:ext uri="{FF2B5EF4-FFF2-40B4-BE49-F238E27FC236}">
                <a16:creationId xmlns:a16="http://schemas.microsoft.com/office/drawing/2014/main" id="{7AE34B69-008D-4FF2-A7B6-0996A045744F}"/>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5;p15">
            <a:extLst>
              <a:ext uri="{FF2B5EF4-FFF2-40B4-BE49-F238E27FC236}">
                <a16:creationId xmlns:a16="http://schemas.microsoft.com/office/drawing/2014/main" id="{6EA4DFB4-4EC9-4EA8-87A4-72B33E3257BA}"/>
              </a:ext>
            </a:extLst>
          </p:cNvPr>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la cuisine. </a:t>
            </a:r>
            <a:endParaRPr lang="en-GB" sz="6000" kern="0" dirty="0">
              <a:solidFill>
                <a:srgbClr val="EA5F00"/>
              </a:solidFill>
              <a:latin typeface="Century Gothic"/>
              <a:ea typeface="Century Gothic"/>
              <a:cs typeface="Century Gothic"/>
              <a:sym typeface="Century Gothic"/>
            </a:endParaRPr>
          </a:p>
        </p:txBody>
      </p:sp>
      <p:sp>
        <p:nvSpPr>
          <p:cNvPr id="16" name="Google Shape;96;p15">
            <a:extLst>
              <a:ext uri="{FF2B5EF4-FFF2-40B4-BE49-F238E27FC236}">
                <a16:creationId xmlns:a16="http://schemas.microsoft.com/office/drawing/2014/main" id="{34EE8A9B-8FEE-4453-80F6-5F1F0B6CDB4F}"/>
              </a:ext>
            </a:extLst>
          </p:cNvPr>
          <p:cNvSpPr/>
          <p:nvPr/>
        </p:nvSpPr>
        <p:spPr>
          <a:xfrm>
            <a:off x="5145935"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faire</a:t>
            </a:r>
            <a:endParaRPr kumimoji="0" sz="6000" b="0" i="0" u="none" strike="no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17" name="Google Shape;97;p15">
            <a:extLst>
              <a:ext uri="{FF2B5EF4-FFF2-40B4-BE49-F238E27FC236}">
                <a16:creationId xmlns:a16="http://schemas.microsoft.com/office/drawing/2014/main" id="{41C031BF-2CB7-410B-A9DD-4CC8B31AF0AC}"/>
              </a:ext>
            </a:extLst>
          </p:cNvPr>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likes </a:t>
            </a:r>
            <a:r>
              <a:rPr lang="en-GB" sz="3200" b="1" kern="0" dirty="0">
                <a:solidFill>
                  <a:srgbClr val="E65D00"/>
                </a:solidFill>
                <a:latin typeface="Century Gothic"/>
                <a:ea typeface="Century Gothic"/>
                <a:cs typeface="Century Gothic"/>
                <a:sym typeface="Century Gothic"/>
              </a:rPr>
              <a:t>doing </a:t>
            </a:r>
            <a:r>
              <a:rPr lang="en-GB" sz="3200" kern="0" dirty="0">
                <a:solidFill>
                  <a:srgbClr val="1E4E79"/>
                </a:solidFill>
                <a:latin typeface="Century Gothic"/>
                <a:ea typeface="Century Gothic"/>
                <a:cs typeface="Century Gothic"/>
                <a:sym typeface="Century Gothic"/>
              </a:rPr>
              <a:t>the cooking.]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4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lea aime fai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819" y="4254971"/>
            <a:ext cx="1317603" cy="1246859"/>
          </a:xfrm>
          <a:prstGeom prst="rect">
            <a:avLst/>
          </a:prstGeom>
        </p:spPr>
      </p:pic>
      <p:sp>
        <p:nvSpPr>
          <p:cNvPr id="22" name="Rectangle 21"/>
          <p:cNvSpPr/>
          <p:nvPr/>
        </p:nvSpPr>
        <p:spPr>
          <a:xfrm>
            <a:off x="5483539" y="2673472"/>
            <a:ext cx="3565400"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le ménage</a:t>
            </a:r>
          </a:p>
        </p:txBody>
      </p:sp>
      <p:sp>
        <p:nvSpPr>
          <p:cNvPr id="23" name="Rectangle 22"/>
          <p:cNvSpPr/>
          <p:nvPr/>
        </p:nvSpPr>
        <p:spPr>
          <a:xfrm>
            <a:off x="388189" y="2580704"/>
            <a:ext cx="2084224"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le lit</a:t>
            </a:r>
          </a:p>
        </p:txBody>
      </p:sp>
      <p:sp>
        <p:nvSpPr>
          <p:cNvPr id="24" name="Rectangle 23"/>
          <p:cNvSpPr/>
          <p:nvPr/>
        </p:nvSpPr>
        <p:spPr>
          <a:xfrm>
            <a:off x="2329437" y="3240716"/>
            <a:ext cx="3377848"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le </a:t>
            </a:r>
            <a:r>
              <a:rPr lang="en-US" sz="3400" dirty="0" err="1">
                <a:latin typeface="Century Gothic" panose="020B0502020202020204" pitchFamily="34" charset="0"/>
              </a:rPr>
              <a:t>modèle</a:t>
            </a:r>
            <a:endParaRPr lang="en-US" sz="3400" dirty="0">
              <a:latin typeface="Century Gothic" panose="020B0502020202020204" pitchFamily="34" charset="0"/>
            </a:endParaRPr>
          </a:p>
        </p:txBody>
      </p:sp>
      <p:sp>
        <p:nvSpPr>
          <p:cNvPr id="25" name="Rectangle 24"/>
          <p:cNvSpPr/>
          <p:nvPr/>
        </p:nvSpPr>
        <p:spPr>
          <a:xfrm>
            <a:off x="8889275" y="2955819"/>
            <a:ext cx="3185487"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la cuisine</a:t>
            </a:r>
          </a:p>
        </p:txBody>
      </p:sp>
      <p:sp>
        <p:nvSpPr>
          <p:cNvPr id="26" name="Rectangle 25"/>
          <p:cNvSpPr/>
          <p:nvPr/>
        </p:nvSpPr>
        <p:spPr>
          <a:xfrm>
            <a:off x="236439" y="5417782"/>
            <a:ext cx="3749744"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a:t>
            </a:r>
            <a:r>
              <a:rPr lang="en-US" sz="3400" dirty="0" err="1">
                <a:latin typeface="Century Gothic" panose="020B0502020202020204" pitchFamily="34" charset="0"/>
              </a:rPr>
              <a:t>une</a:t>
            </a:r>
            <a:r>
              <a:rPr lang="en-US" sz="3400" dirty="0">
                <a:latin typeface="Century Gothic" panose="020B0502020202020204" pitchFamily="34" charset="0"/>
              </a:rPr>
              <a:t> </a:t>
            </a:r>
            <a:r>
              <a:rPr lang="en-US" sz="3400" dirty="0" err="1">
                <a:latin typeface="Century Gothic" panose="020B0502020202020204" pitchFamily="34" charset="0"/>
              </a:rPr>
              <a:t>activité</a:t>
            </a:r>
            <a:endParaRPr lang="en-US" sz="3400" dirty="0">
              <a:latin typeface="Century Gothic" panose="020B0502020202020204" pitchFamily="34" charset="0"/>
            </a:endParaRPr>
          </a:p>
        </p:txBody>
      </p:sp>
      <p:sp>
        <p:nvSpPr>
          <p:cNvPr id="27" name="Rectangle 26"/>
          <p:cNvSpPr/>
          <p:nvPr/>
        </p:nvSpPr>
        <p:spPr>
          <a:xfrm>
            <a:off x="4510719" y="5417782"/>
            <a:ext cx="3488454"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les courses</a:t>
            </a:r>
          </a:p>
        </p:txBody>
      </p:sp>
      <p:sp>
        <p:nvSpPr>
          <p:cNvPr id="28" name="Rectangle 27"/>
          <p:cNvSpPr/>
          <p:nvPr/>
        </p:nvSpPr>
        <p:spPr>
          <a:xfrm>
            <a:off x="8511234" y="5417783"/>
            <a:ext cx="3398686" cy="615553"/>
          </a:xfrm>
          <a:prstGeom prst="rect">
            <a:avLst/>
          </a:prstGeom>
          <a:noFill/>
        </p:spPr>
        <p:txBody>
          <a:bodyPr wrap="none" lIns="91440" tIns="45720" rIns="91440" bIns="45720">
            <a:spAutoFit/>
          </a:bodyPr>
          <a:lstStyle/>
          <a:p>
            <a:pPr algn="ctr"/>
            <a:r>
              <a:rPr lang="en-US" sz="3400" dirty="0">
                <a:latin typeface="Century Gothic" panose="020B0502020202020204" pitchFamily="34" charset="0"/>
              </a:rPr>
              <a:t>faire les devoirs</a:t>
            </a:r>
          </a:p>
        </p:txBody>
      </p:sp>
      <p:sp>
        <p:nvSpPr>
          <p:cNvPr id="30" name="Title 3">
            <a:extLst>
              <a:ext uri="{FF2B5EF4-FFF2-40B4-BE49-F238E27FC236}">
                <a16:creationId xmlns:a16="http://schemas.microsoft.com/office/drawing/2014/main" id="{31F75301-F304-4D88-AA8C-A010B0E5C9AC}"/>
              </a:ext>
            </a:extLst>
          </p:cNvPr>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33" name="Rounded Rectangle 46">
            <a:extLst>
              <a:ext uri="{FF2B5EF4-FFF2-40B4-BE49-F238E27FC236}">
                <a16:creationId xmlns:a16="http://schemas.microsoft.com/office/drawing/2014/main" id="{B6BD71F0-5164-4AB3-86FA-AFA8CDE4554F}"/>
              </a:ext>
            </a:extLst>
          </p:cNvPr>
          <p:cNvSpPr/>
          <p:nvPr/>
        </p:nvSpPr>
        <p:spPr>
          <a:xfrm>
            <a:off x="10639168" y="249870"/>
            <a:ext cx="1270752"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4" descr="Notepad Issue Write - Free image on Pixabay">
            <a:extLst>
              <a:ext uri="{FF2B5EF4-FFF2-40B4-BE49-F238E27FC236}">
                <a16:creationId xmlns:a16="http://schemas.microsoft.com/office/drawing/2014/main" id="{2497D5DB-EA58-4EF4-BC77-F79D5EBC3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3673" y="4225958"/>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058" y="1044234"/>
            <a:ext cx="1615428" cy="15364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ooking Pans Glove Clip Art">
            <a:extLst>
              <a:ext uri="{FF2B5EF4-FFF2-40B4-BE49-F238E27FC236}">
                <a16:creationId xmlns:a16="http://schemas.microsoft.com/office/drawing/2014/main" id="{0E54C29F-4D21-4624-AD7A-5083DD041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51" y="1663985"/>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930" y="1411463"/>
            <a:ext cx="2080762" cy="11721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6285" y="1562755"/>
            <a:ext cx="1470778" cy="1684915"/>
          </a:xfrm>
          <a:prstGeom prst="rect">
            <a:avLst/>
          </a:prstGeom>
        </p:spPr>
      </p:pic>
      <p:grpSp>
        <p:nvGrpSpPr>
          <p:cNvPr id="6" name="Group 5"/>
          <p:cNvGrpSpPr/>
          <p:nvPr/>
        </p:nvGrpSpPr>
        <p:grpSpPr>
          <a:xfrm>
            <a:off x="532625" y="3856269"/>
            <a:ext cx="3703559" cy="1714855"/>
            <a:chOff x="532625" y="3856269"/>
            <a:chExt cx="3703559" cy="1714855"/>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
        <p:nvSpPr>
          <p:cNvPr id="8" name="Speech Bubble: Rectangle with Corners Rounded 7">
            <a:extLst>
              <a:ext uri="{FF2B5EF4-FFF2-40B4-BE49-F238E27FC236}">
                <a16:creationId xmlns:a16="http://schemas.microsoft.com/office/drawing/2014/main" id="{57FFF866-EC0D-4CE1-AAAB-BB3AF684BD13}"/>
              </a:ext>
            </a:extLst>
          </p:cNvPr>
          <p:cNvSpPr/>
          <p:nvPr/>
        </p:nvSpPr>
        <p:spPr>
          <a:xfrm>
            <a:off x="4427580" y="199627"/>
            <a:ext cx="3866082" cy="79436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faire</a:t>
            </a:r>
            <a:r>
              <a:rPr lang="en-GB" sz="2000" dirty="0"/>
              <a:t> means ‘to do, doing’ AND  ‘to make, making’.</a:t>
            </a:r>
          </a:p>
        </p:txBody>
      </p:sp>
    </p:spTree>
    <p:extLst>
      <p:ext uri="{BB962C8B-B14F-4D97-AF65-F5344CB8AC3E}">
        <p14:creationId xmlns:p14="http://schemas.microsoft.com/office/powerpoint/2010/main" val="4042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Qui fait quoi?</a:t>
            </a:r>
          </a:p>
        </p:txBody>
      </p:sp>
      <p:graphicFrame>
        <p:nvGraphicFramePr>
          <p:cNvPr id="2" name="Table 2">
            <a:extLst>
              <a:ext uri="{FF2B5EF4-FFF2-40B4-BE49-F238E27FC236}">
                <a16:creationId xmlns:a16="http://schemas.microsoft.com/office/drawing/2014/main" id="{33D33959-CCBF-4BE5-9AA6-24D5D2D4BAFB}"/>
              </a:ext>
            </a:extLst>
          </p:cNvPr>
          <p:cNvGraphicFramePr>
            <a:graphicFrameLocks noGrp="1"/>
          </p:cNvGraphicFramePr>
          <p:nvPr>
            <p:extLst>
              <p:ext uri="{D42A27DB-BD31-4B8C-83A1-F6EECF244321}">
                <p14:modId xmlns:p14="http://schemas.microsoft.com/office/powerpoint/2010/main" val="3696223843"/>
              </p:ext>
            </p:extLst>
          </p:nvPr>
        </p:nvGraphicFramePr>
        <p:xfrm>
          <a:off x="1574953" y="1237370"/>
          <a:ext cx="10330535" cy="5085433"/>
        </p:xfrm>
        <a:graphic>
          <a:graphicData uri="http://schemas.openxmlformats.org/drawingml/2006/table">
            <a:tbl>
              <a:tblPr firstRow="1" bandRow="1">
                <a:tableStyleId>{5C22544A-7EE6-4342-B048-85BDC9FD1C3A}</a:tableStyleId>
              </a:tblPr>
              <a:tblGrid>
                <a:gridCol w="1767242">
                  <a:extLst>
                    <a:ext uri="{9D8B030D-6E8A-4147-A177-3AD203B41FA5}">
                      <a16:colId xmlns:a16="http://schemas.microsoft.com/office/drawing/2014/main" val="813304929"/>
                    </a:ext>
                  </a:extLst>
                </a:gridCol>
                <a:gridCol w="4174173">
                  <a:extLst>
                    <a:ext uri="{9D8B030D-6E8A-4147-A177-3AD203B41FA5}">
                      <a16:colId xmlns:a16="http://schemas.microsoft.com/office/drawing/2014/main" val="3869452158"/>
                    </a:ext>
                  </a:extLst>
                </a:gridCol>
                <a:gridCol w="4389120">
                  <a:extLst>
                    <a:ext uri="{9D8B030D-6E8A-4147-A177-3AD203B41FA5}">
                      <a16:colId xmlns:a16="http://schemas.microsoft.com/office/drawing/2014/main" val="1142440089"/>
                    </a:ext>
                  </a:extLst>
                </a:gridCol>
              </a:tblGrid>
              <a:tr h="497764">
                <a:tc>
                  <a:txBody>
                    <a:bodyPr/>
                    <a:lstStyle/>
                    <a:p>
                      <a:pPr algn="ctr"/>
                      <a:endParaRPr lang="fr-FR"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tx1"/>
                          </a:solidFill>
                        </a:rPr>
                        <a:t>She/He does/makes...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tx1"/>
                          </a:solidFill>
                        </a:rPr>
                        <a:t>Extra info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1072927"/>
                  </a:ext>
                </a:extLst>
              </a:tr>
              <a:tr h="1474320">
                <a:tc>
                  <a:txBody>
                    <a:bodyPr/>
                    <a:lstStyle/>
                    <a:p>
                      <a:pPr algn="ctr"/>
                      <a:endParaRPr lang="fr-FR" sz="2400" b="0" dirty="0">
                        <a:solidFill>
                          <a:schemeClr val="tx1"/>
                        </a:solidFill>
                      </a:endParaRPr>
                    </a:p>
                    <a:p>
                      <a:pPr algn="ctr"/>
                      <a:endParaRPr lang="fr-FR" sz="24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Romain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the housework </a:t>
                      </a:r>
                      <a:br>
                        <a:rPr lang="fr-FR" sz="2400" b="0" dirty="0">
                          <a:solidFill>
                            <a:schemeClr val="tx1"/>
                          </a:solidFill>
                        </a:rPr>
                      </a:br>
                      <a:r>
                        <a:rPr lang="fr-FR" sz="2000" b="0" dirty="0">
                          <a:solidFill>
                            <a:schemeClr val="tx1"/>
                          </a:solidFill>
                        </a:rPr>
                        <a:t>(le ménage)</a:t>
                      </a:r>
                      <a:endParaRPr lang="fr-FR"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he’s reading an interesting book</a:t>
                      </a:r>
                      <a:br>
                        <a:rPr lang="fr-FR" sz="2400" b="0" dirty="0">
                          <a:solidFill>
                            <a:schemeClr val="tx1"/>
                          </a:solidFill>
                        </a:rPr>
                      </a:br>
                      <a:r>
                        <a:rPr lang="fr-FR" sz="2000" b="0" dirty="0">
                          <a:solidFill>
                            <a:schemeClr val="tx1"/>
                          </a:solidFill>
                        </a:rPr>
                        <a:t>(Il lit un livre intéressant)</a:t>
                      </a:r>
                      <a:endParaRPr lang="fr-FR"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350907"/>
                  </a:ext>
                </a:extLst>
              </a:tr>
              <a:tr h="1619829">
                <a:tc>
                  <a:txBody>
                    <a:bodyPr/>
                    <a:lstStyle/>
                    <a:p>
                      <a:pPr algn="ctr"/>
                      <a:endParaRPr lang="fr-FR" sz="2400" b="0" dirty="0">
                        <a:solidFill>
                          <a:schemeClr val="tx1"/>
                        </a:solidFill>
                      </a:endParaRPr>
                    </a:p>
                    <a:p>
                      <a:pPr algn="ctr"/>
                      <a:endParaRPr lang="fr-FR" sz="24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Léa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the bed, homework, </a:t>
                      </a:r>
                      <a:br>
                        <a:rPr lang="fr-FR" sz="2400" b="0" dirty="0">
                          <a:solidFill>
                            <a:schemeClr val="tx1"/>
                          </a:solidFill>
                        </a:rPr>
                      </a:br>
                      <a:r>
                        <a:rPr lang="fr-FR" sz="2400" b="0" dirty="0">
                          <a:solidFill>
                            <a:schemeClr val="tx1"/>
                          </a:solidFill>
                        </a:rPr>
                        <a:t>the cooking</a:t>
                      </a:r>
                      <a:br>
                        <a:rPr lang="fr-FR" sz="2400" b="0" dirty="0">
                          <a:solidFill>
                            <a:schemeClr val="tx1"/>
                          </a:solidFill>
                        </a:rPr>
                      </a:br>
                      <a:r>
                        <a:rPr lang="fr-FR" sz="2000" b="0" dirty="0">
                          <a:solidFill>
                            <a:schemeClr val="tx1"/>
                          </a:solidFill>
                        </a:rPr>
                        <a:t>(le lit, les devoirs, la cuisine)</a:t>
                      </a:r>
                      <a:endParaRPr lang="fr-FR"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She has a computer, </a:t>
                      </a:r>
                      <a:br>
                        <a:rPr lang="fr-FR" sz="2400" b="0" dirty="0">
                          <a:solidFill>
                            <a:schemeClr val="tx1"/>
                          </a:solidFill>
                        </a:rPr>
                      </a:br>
                      <a:r>
                        <a:rPr lang="fr-FR" sz="2400" b="0" dirty="0">
                          <a:solidFill>
                            <a:schemeClr val="tx1"/>
                          </a:solidFill>
                        </a:rPr>
                        <a:t>cooks at the weekend</a:t>
                      </a:r>
                      <a:br>
                        <a:rPr lang="fr-FR" sz="2400" b="0" dirty="0">
                          <a:solidFill>
                            <a:schemeClr val="tx1"/>
                          </a:solidFill>
                        </a:rPr>
                      </a:br>
                      <a:r>
                        <a:rPr lang="fr-FR" sz="2400" b="0" dirty="0">
                          <a:solidFill>
                            <a:schemeClr val="tx1"/>
                          </a:solidFill>
                        </a:rPr>
                        <a:t>(</a:t>
                      </a:r>
                      <a:r>
                        <a:rPr lang="fr-FR" sz="2000" b="0" dirty="0">
                          <a:solidFill>
                            <a:schemeClr val="tx1"/>
                          </a:solidFill>
                        </a:rPr>
                        <a:t>Elle a un ordinateur, elle </a:t>
                      </a:r>
                      <a:r>
                        <a:rPr lang="en-GB" sz="2000" kern="1200" dirty="0">
                          <a:solidFill>
                            <a:schemeClr val="tx1"/>
                          </a:solidFill>
                          <a:effectLst/>
                          <a:latin typeface="+mn-lt"/>
                          <a:ea typeface="+mn-ea"/>
                          <a:cs typeface="+mn-cs"/>
                        </a:rPr>
                        <a:t>fait la cuisine le week-end)</a:t>
                      </a:r>
                      <a:endParaRPr lang="en-GB" sz="240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923943"/>
                  </a:ext>
                </a:extLst>
              </a:tr>
              <a:tr h="1461496">
                <a:tc>
                  <a:txBody>
                    <a:bodyPr/>
                    <a:lstStyle/>
                    <a:p>
                      <a:pPr algn="ctr"/>
                      <a:endParaRPr lang="fr-FR" sz="2400" b="0" dirty="0">
                        <a:solidFill>
                          <a:schemeClr val="tx1"/>
                        </a:solidFill>
                      </a:endParaRPr>
                    </a:p>
                    <a:p>
                      <a:pPr algn="ctr"/>
                      <a:r>
                        <a:rPr lang="fr-FR" sz="2400" b="0" dirty="0">
                          <a:solidFill>
                            <a:schemeClr val="tx1"/>
                          </a:solidFill>
                        </a:rPr>
                        <a:t>Amandine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tx1"/>
                          </a:solidFill>
                        </a:rPr>
                        <a:t>the shopping, the cooking</a:t>
                      </a:r>
                      <a:br>
                        <a:rPr lang="fr-FR" sz="2400" b="0" dirty="0">
                          <a:solidFill>
                            <a:schemeClr val="tx1"/>
                          </a:solidFill>
                        </a:rPr>
                      </a:br>
                      <a:r>
                        <a:rPr lang="fr-FR" sz="2000" b="0" dirty="0">
                          <a:solidFill>
                            <a:schemeClr val="tx1"/>
                          </a:solidFill>
                        </a:rPr>
                        <a:t>(les courses, la cuisine)</a:t>
                      </a:r>
                      <a:endParaRPr lang="fr-FR"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tx1"/>
                          </a:solidFill>
                        </a:rPr>
                        <a:t>She has a car, she usually does the shopping</a:t>
                      </a:r>
                      <a:br>
                        <a:rPr lang="fr-FR" sz="2400" b="0" dirty="0">
                          <a:solidFill>
                            <a:schemeClr val="tx1"/>
                          </a:solidFill>
                        </a:rPr>
                      </a:br>
                      <a:r>
                        <a:rPr lang="fr-FR" sz="2400" b="0" dirty="0">
                          <a:solidFill>
                            <a:schemeClr val="tx1"/>
                          </a:solidFill>
                        </a:rPr>
                        <a:t>(</a:t>
                      </a:r>
                      <a:r>
                        <a:rPr lang="fr-FR" sz="2000" b="0" dirty="0">
                          <a:solidFill>
                            <a:schemeClr val="tx1"/>
                          </a:solidFill>
                        </a:rPr>
                        <a:t>Elle a une voiture</a:t>
                      </a:r>
                    </a:p>
                    <a:p>
                      <a:pPr algn="ctr"/>
                      <a:r>
                        <a:rPr lang="fr-FR" sz="2000" b="0" dirty="0">
                          <a:solidFill>
                            <a:schemeClr val="tx1"/>
                          </a:solidFill>
                        </a:rPr>
                        <a:t>Normalement elle fait la cuisine)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083017"/>
                  </a:ext>
                </a:extLst>
              </a:tr>
            </a:tbl>
          </a:graphicData>
        </a:graphic>
      </p:graphicFrame>
      <p:sp>
        <p:nvSpPr>
          <p:cNvPr id="5" name="Rectangle 4">
            <a:extLst>
              <a:ext uri="{FF2B5EF4-FFF2-40B4-BE49-F238E27FC236}">
                <a16:creationId xmlns:a16="http://schemas.microsoft.com/office/drawing/2014/main" id="{B3B67FF4-3553-4AE9-BB4A-B0164B949CF8}"/>
              </a:ext>
            </a:extLst>
          </p:cNvPr>
          <p:cNvSpPr/>
          <p:nvPr/>
        </p:nvSpPr>
        <p:spPr>
          <a:xfrm>
            <a:off x="7630331" y="3321570"/>
            <a:ext cx="4219027" cy="1396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525D1187-58B5-47D3-B36C-CFE653EBA35D}"/>
              </a:ext>
            </a:extLst>
          </p:cNvPr>
          <p:cNvSpPr/>
          <p:nvPr/>
        </p:nvSpPr>
        <p:spPr>
          <a:xfrm>
            <a:off x="3385418" y="3352000"/>
            <a:ext cx="3923331" cy="1396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69A8ADED-A4DC-4F51-862F-661F6C9B4674}"/>
              </a:ext>
            </a:extLst>
          </p:cNvPr>
          <p:cNvSpPr/>
          <p:nvPr/>
        </p:nvSpPr>
        <p:spPr>
          <a:xfrm>
            <a:off x="7686461" y="1839645"/>
            <a:ext cx="3999571" cy="1246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A094685C-2979-4808-ACCB-2A4C3BEE19CA}"/>
              </a:ext>
            </a:extLst>
          </p:cNvPr>
          <p:cNvSpPr/>
          <p:nvPr/>
        </p:nvSpPr>
        <p:spPr>
          <a:xfrm>
            <a:off x="3467436" y="1847318"/>
            <a:ext cx="3829049" cy="1238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C7853C82-2676-4BF8-88E2-EF5457253C7E}"/>
              </a:ext>
            </a:extLst>
          </p:cNvPr>
          <p:cNvSpPr/>
          <p:nvPr/>
        </p:nvSpPr>
        <p:spPr>
          <a:xfrm>
            <a:off x="7705599" y="4906355"/>
            <a:ext cx="4090160" cy="1379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0C71666-75B8-4615-B96C-62B7ADAF680C}"/>
              </a:ext>
            </a:extLst>
          </p:cNvPr>
          <p:cNvSpPr/>
          <p:nvPr/>
        </p:nvSpPr>
        <p:spPr>
          <a:xfrm>
            <a:off x="3467436" y="5220509"/>
            <a:ext cx="3923331" cy="77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le 46">
            <a:extLst>
              <a:ext uri="{FF2B5EF4-FFF2-40B4-BE49-F238E27FC236}">
                <a16:creationId xmlns:a16="http://schemas.microsoft.com/office/drawing/2014/main" id="{BDD379DF-35B4-4AC0-B24A-672A0C3299F4}"/>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la fille">
            <a:hlinkClick r:id="" action="ppaction://media"/>
            <a:extLst>
              <a:ext uri="{FF2B5EF4-FFF2-40B4-BE49-F238E27FC236}">
                <a16:creationId xmlns:a16="http://schemas.microsoft.com/office/drawing/2014/main" id="{58DD2FDC-E200-4EBB-9690-EDC045A865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57769" y="3744996"/>
            <a:ext cx="609600" cy="609600"/>
          </a:xfrm>
          <a:prstGeom prst="rect">
            <a:avLst/>
          </a:prstGeom>
        </p:spPr>
      </p:pic>
      <p:pic>
        <p:nvPicPr>
          <p:cNvPr id="10" name="la mere">
            <a:hlinkClick r:id="" action="ppaction://media"/>
            <a:extLst>
              <a:ext uri="{FF2B5EF4-FFF2-40B4-BE49-F238E27FC236}">
                <a16:creationId xmlns:a16="http://schemas.microsoft.com/office/drawing/2014/main" id="{75B0D301-66D3-4E2E-9D67-56586723E15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213790" y="5115972"/>
            <a:ext cx="609600" cy="609600"/>
          </a:xfrm>
          <a:prstGeom prst="rect">
            <a:avLst/>
          </a:prstGeom>
        </p:spPr>
      </p:pic>
      <p:pic>
        <p:nvPicPr>
          <p:cNvPr id="7" name="Picture 6" descr="A close up of a logo&#10;&#10;Description automatically generated">
            <a:extLst>
              <a:ext uri="{FF2B5EF4-FFF2-40B4-BE49-F238E27FC236}">
                <a16:creationId xmlns:a16="http://schemas.microsoft.com/office/drawing/2014/main" id="{1A55C29E-3E7E-4561-A088-F8E5EC6EA2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89" y="3197843"/>
            <a:ext cx="1810465" cy="1810465"/>
          </a:xfrm>
          <a:prstGeom prst="rect">
            <a:avLst/>
          </a:prstGeom>
        </p:spPr>
      </p:pic>
      <p:pic>
        <p:nvPicPr>
          <p:cNvPr id="12" name="Picture 11" descr="A close up of a toy&#10;&#10;Description automatically generated">
            <a:extLst>
              <a:ext uri="{FF2B5EF4-FFF2-40B4-BE49-F238E27FC236}">
                <a16:creationId xmlns:a16="http://schemas.microsoft.com/office/drawing/2014/main" id="{313A65D0-2C9E-4AB1-96BB-EB1D573743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18" y="4513853"/>
            <a:ext cx="1543251" cy="1543251"/>
          </a:xfrm>
          <a:prstGeom prst="rect">
            <a:avLst/>
          </a:prstGeom>
        </p:spPr>
      </p:pic>
      <p:pic>
        <p:nvPicPr>
          <p:cNvPr id="14" name="Picture 13" descr="A picture containing shirt&#10;&#10;Description automatically generated">
            <a:extLst>
              <a:ext uri="{FF2B5EF4-FFF2-40B4-BE49-F238E27FC236}">
                <a16:creationId xmlns:a16="http://schemas.microsoft.com/office/drawing/2014/main" id="{2AE63894-94B3-4306-A374-0CC032E753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11" y="1847318"/>
            <a:ext cx="1283758" cy="1283758"/>
          </a:xfrm>
          <a:prstGeom prst="rect">
            <a:avLst/>
          </a:prstGeom>
        </p:spPr>
      </p:pic>
      <p:pic>
        <p:nvPicPr>
          <p:cNvPr id="11" name="je fais le menage">
            <a:hlinkClick r:id="" action="ppaction://media"/>
            <a:extLst>
              <a:ext uri="{FF2B5EF4-FFF2-40B4-BE49-F238E27FC236}">
                <a16:creationId xmlns:a16="http://schemas.microsoft.com/office/drawing/2014/main" id="{0A0B9BF9-5424-47B1-BF6C-6457D162A4B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077883" y="1911642"/>
            <a:ext cx="609600" cy="609600"/>
          </a:xfrm>
          <a:prstGeom prst="rect">
            <a:avLst/>
          </a:prstGeom>
        </p:spPr>
      </p:pic>
      <p:sp>
        <p:nvSpPr>
          <p:cNvPr id="13" name="TextBox 12">
            <a:extLst>
              <a:ext uri="{FF2B5EF4-FFF2-40B4-BE49-F238E27FC236}">
                <a16:creationId xmlns:a16="http://schemas.microsoft.com/office/drawing/2014/main" id="{2CF6ED83-6B96-4C76-ABCC-7C21F812CF39}"/>
              </a:ext>
            </a:extLst>
          </p:cNvPr>
          <p:cNvSpPr txBox="1"/>
          <p:nvPr/>
        </p:nvSpPr>
        <p:spPr>
          <a:xfrm>
            <a:off x="1408176" y="6322803"/>
            <a:ext cx="6656832" cy="461665"/>
          </a:xfrm>
          <a:prstGeom prst="rect">
            <a:avLst/>
          </a:prstGeom>
          <a:noFill/>
        </p:spPr>
        <p:txBody>
          <a:bodyPr wrap="square" rtlCol="0">
            <a:spAutoFit/>
          </a:bodyPr>
          <a:lstStyle/>
          <a:p>
            <a:r>
              <a:rPr lang="en-GB" sz="2400" dirty="0">
                <a:solidFill>
                  <a:schemeClr val="bg1"/>
                </a:solidFill>
              </a:rPr>
              <a:t>sur – on | </a:t>
            </a:r>
            <a:r>
              <a:rPr lang="en-GB" sz="2400" dirty="0" err="1">
                <a:solidFill>
                  <a:schemeClr val="bg1"/>
                </a:solidFill>
              </a:rPr>
              <a:t>normalement</a:t>
            </a:r>
            <a:r>
              <a:rPr lang="en-GB" sz="2400" dirty="0">
                <a:solidFill>
                  <a:schemeClr val="bg1"/>
                </a:solidFill>
              </a:rPr>
              <a:t> - usually</a:t>
            </a:r>
          </a:p>
        </p:txBody>
      </p:sp>
      <p:sp>
        <p:nvSpPr>
          <p:cNvPr id="26" name="TextBox 25">
            <a:extLst>
              <a:ext uri="{FF2B5EF4-FFF2-40B4-BE49-F238E27FC236}">
                <a16:creationId xmlns:a16="http://schemas.microsoft.com/office/drawing/2014/main" id="{12CDF892-577E-4A78-AAF4-78382C89A478}"/>
              </a:ext>
            </a:extLst>
          </p:cNvPr>
          <p:cNvSpPr txBox="1"/>
          <p:nvPr/>
        </p:nvSpPr>
        <p:spPr>
          <a:xfrm>
            <a:off x="4366483" y="204024"/>
            <a:ext cx="6527697" cy="584775"/>
          </a:xfrm>
          <a:prstGeom prst="rect">
            <a:avLst/>
          </a:prstGeom>
          <a:noFill/>
        </p:spPr>
        <p:txBody>
          <a:bodyPr wrap="square" rtlCol="0">
            <a:spAutoFit/>
          </a:bodyPr>
          <a:lstStyle/>
          <a:p>
            <a:r>
              <a:rPr lang="en-GB" sz="3200" b="1" dirty="0" err="1">
                <a:solidFill>
                  <a:srgbClr val="0055A5"/>
                </a:solidFill>
              </a:rPr>
              <a:t>Écoute</a:t>
            </a:r>
            <a:r>
              <a:rPr lang="en-GB" sz="3200" b="1" dirty="0">
                <a:solidFill>
                  <a:srgbClr val="0055A5"/>
                </a:solidFill>
              </a:rPr>
              <a:t>. </a:t>
            </a:r>
            <a:r>
              <a:rPr lang="en-GB" sz="3200" b="1" dirty="0" err="1">
                <a:solidFill>
                  <a:srgbClr val="0055A5"/>
                </a:solidFill>
              </a:rPr>
              <a:t>Écris</a:t>
            </a:r>
            <a:r>
              <a:rPr lang="en-GB" sz="3200" b="1" dirty="0">
                <a:solidFill>
                  <a:srgbClr val="0055A5"/>
                </a:solidFill>
              </a:rPr>
              <a:t> </a:t>
            </a:r>
            <a:r>
              <a:rPr lang="en-GB" sz="3200" b="1" dirty="0" err="1">
                <a:solidFill>
                  <a:srgbClr val="0055A5"/>
                </a:solidFill>
              </a:rPr>
              <a:t>en</a:t>
            </a:r>
            <a:r>
              <a:rPr lang="en-GB" sz="3200" b="1" dirty="0">
                <a:solidFill>
                  <a:srgbClr val="0055A5"/>
                </a:solidFill>
              </a:rPr>
              <a:t> </a:t>
            </a:r>
            <a:r>
              <a:rPr lang="en-GB" sz="3200" b="1" dirty="0" err="1">
                <a:solidFill>
                  <a:srgbClr val="0055A5"/>
                </a:solidFill>
              </a:rPr>
              <a:t>anglais</a:t>
            </a:r>
            <a:r>
              <a:rPr lang="en-GB" sz="3200" b="1" dirty="0">
                <a:solidFill>
                  <a:srgbClr val="0055A5"/>
                </a:solidFill>
              </a:rPr>
              <a:t>.</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0"/>
                </p:tgtEl>
              </p:cMediaNode>
            </p:audio>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5" grpId="0" animBg="1"/>
      <p:bldP spid="21"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7004304" cy="647577"/>
          </a:xfrm>
        </p:spPr>
        <p:txBody>
          <a:bodyPr>
            <a:normAutofit/>
          </a:bodyPr>
          <a:lstStyle/>
          <a:p>
            <a:r>
              <a:rPr lang="en-GB" sz="3600" b="1" dirty="0">
                <a:solidFill>
                  <a:schemeClr val="bg1"/>
                </a:solidFill>
              </a:rPr>
              <a:t>The verb ‘faire’ – to do/make</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146300" y="2052183"/>
            <a:ext cx="3346657" cy="1323439"/>
          </a:xfrm>
          <a:prstGeom prst="rect">
            <a:avLst/>
          </a:prstGeom>
          <a:solidFill>
            <a:schemeClr val="bg1"/>
          </a:solidFill>
        </p:spPr>
        <p:txBody>
          <a:bodyPr wrap="square" rtlCol="0">
            <a:spAutoFit/>
          </a:bodyPr>
          <a:lstStyle/>
          <a:p>
            <a:pPr algn="ctr"/>
            <a:r>
              <a:rPr lang="en-GB" sz="8000" b="1" dirty="0">
                <a:solidFill>
                  <a:srgbClr val="002060"/>
                </a:solidFill>
                <a:latin typeface="Century Gothic" panose="020B0502020202020204" pitchFamily="34" charset="0"/>
              </a:rPr>
              <a:t>je</a:t>
            </a:r>
            <a:r>
              <a:rPr lang="en-GB" sz="8000" b="1" dirty="0">
                <a:solidFill>
                  <a:srgbClr val="5B9BD5">
                    <a:lumMod val="50000"/>
                  </a:srgbClr>
                </a:solidFill>
                <a:latin typeface="Century Gothic" panose="020B0502020202020204" pitchFamily="34" charset="0"/>
              </a:rPr>
              <a:t> </a:t>
            </a:r>
            <a:r>
              <a:rPr lang="en-GB" sz="8000" b="1" dirty="0" err="1">
                <a:solidFill>
                  <a:srgbClr val="002060"/>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
        <p:nvSpPr>
          <p:cNvPr id="37" name="TextBox 36"/>
          <p:cNvSpPr txBox="1"/>
          <p:nvPr/>
        </p:nvSpPr>
        <p:spPr>
          <a:xfrm>
            <a:off x="4627537" y="2194288"/>
            <a:ext cx="6442802" cy="1092607"/>
          </a:xfrm>
          <a:prstGeom prst="rect">
            <a:avLst/>
          </a:prstGeom>
          <a:solidFill>
            <a:schemeClr val="bg1"/>
          </a:solidFill>
        </p:spPr>
        <p:txBody>
          <a:bodyPr wrap="square" rtlCol="0">
            <a:spAutoFit/>
          </a:bodyPr>
          <a:lstStyle/>
          <a:p>
            <a:r>
              <a:rPr lang="en-GB" sz="6500" dirty="0">
                <a:solidFill>
                  <a:srgbClr val="002060"/>
                </a:solidFill>
                <a:latin typeface="Century Gothic" panose="020B0502020202020204" pitchFamily="34" charset="0"/>
              </a:rPr>
              <a:t>I do / I make</a:t>
            </a:r>
          </a:p>
        </p:txBody>
      </p:sp>
      <p:sp>
        <p:nvSpPr>
          <p:cNvPr id="38" name="TextBox 37"/>
          <p:cNvSpPr txBox="1"/>
          <p:nvPr/>
        </p:nvSpPr>
        <p:spPr>
          <a:xfrm>
            <a:off x="574705" y="3375622"/>
            <a:ext cx="3794630" cy="1323439"/>
          </a:xfrm>
          <a:prstGeom prst="rect">
            <a:avLst/>
          </a:prstGeom>
          <a:solidFill>
            <a:schemeClr val="bg1"/>
          </a:solidFill>
        </p:spPr>
        <p:txBody>
          <a:bodyPr wrap="square" rtlCol="0">
            <a:spAutoFit/>
          </a:bodyPr>
          <a:lstStyle/>
          <a:p>
            <a:pPr algn="r"/>
            <a:r>
              <a:rPr lang="en-GB" sz="8000" b="1" dirty="0" err="1">
                <a:solidFill>
                  <a:srgbClr val="002060"/>
                </a:solidFill>
                <a:latin typeface="Century Gothic" panose="020B0502020202020204" pitchFamily="34" charset="0"/>
              </a:rPr>
              <a:t>il</a:t>
            </a:r>
            <a:r>
              <a:rPr lang="en-GB" sz="8000" b="1" dirty="0">
                <a:solidFill>
                  <a:srgbClr val="5B9BD5">
                    <a:lumMod val="50000"/>
                  </a:srgbClr>
                </a:solidFill>
                <a:latin typeface="Century Gothic" panose="020B0502020202020204" pitchFamily="34" charset="0"/>
              </a:rPr>
              <a:t> </a:t>
            </a:r>
            <a:r>
              <a:rPr lang="en-GB" sz="8000" b="1" dirty="0">
                <a:solidFill>
                  <a:srgbClr val="002060"/>
                </a:solidFill>
                <a:latin typeface="Century Gothic" panose="020B0502020202020204" pitchFamily="34" charset="0"/>
              </a:rPr>
              <a:t>fai</a:t>
            </a:r>
            <a:r>
              <a:rPr lang="en-GB" sz="8000" b="1" dirty="0">
                <a:solidFill>
                  <a:srgbClr val="E65D00"/>
                </a:solidFill>
                <a:latin typeface="Century Gothic" panose="020B0502020202020204" pitchFamily="34" charset="0"/>
              </a:rPr>
              <a:t>t</a:t>
            </a:r>
            <a:r>
              <a:rPr lang="en-GB" sz="8000" b="1" dirty="0">
                <a:solidFill>
                  <a:srgbClr val="5B9BD5">
                    <a:lumMod val="50000"/>
                  </a:srgbClr>
                </a:solidFill>
                <a:latin typeface="Century Gothic" panose="020B0502020202020204" pitchFamily="34" charset="0"/>
              </a:rPr>
              <a:t> </a:t>
            </a:r>
          </a:p>
        </p:txBody>
      </p:sp>
      <p:sp>
        <p:nvSpPr>
          <p:cNvPr id="40" name="TextBox 39"/>
          <p:cNvSpPr txBox="1"/>
          <p:nvPr/>
        </p:nvSpPr>
        <p:spPr>
          <a:xfrm>
            <a:off x="4627537" y="4749434"/>
            <a:ext cx="7282384" cy="1092607"/>
          </a:xfrm>
          <a:prstGeom prst="rect">
            <a:avLst/>
          </a:prstGeom>
          <a:solidFill>
            <a:schemeClr val="bg1"/>
          </a:solidFill>
        </p:spPr>
        <p:txBody>
          <a:bodyPr wrap="square" rtlCol="0">
            <a:spAutoFit/>
          </a:bodyPr>
          <a:lstStyle/>
          <a:p>
            <a:r>
              <a:rPr lang="en-GB" sz="6500" dirty="0">
                <a:solidFill>
                  <a:srgbClr val="002060"/>
                </a:solidFill>
                <a:latin typeface="Century Gothic" panose="020B0502020202020204" pitchFamily="34" charset="0"/>
              </a:rPr>
              <a:t>she does / makes</a:t>
            </a:r>
          </a:p>
        </p:txBody>
      </p:sp>
      <p:sp>
        <p:nvSpPr>
          <p:cNvPr id="41" name="TextBox 40"/>
          <p:cNvSpPr txBox="1"/>
          <p:nvPr/>
        </p:nvSpPr>
        <p:spPr>
          <a:xfrm>
            <a:off x="4627537" y="3519571"/>
            <a:ext cx="6905866" cy="1092607"/>
          </a:xfrm>
          <a:prstGeom prst="rect">
            <a:avLst/>
          </a:prstGeom>
          <a:solidFill>
            <a:schemeClr val="bg1"/>
          </a:solidFill>
        </p:spPr>
        <p:txBody>
          <a:bodyPr wrap="square" rtlCol="0">
            <a:spAutoFit/>
          </a:bodyPr>
          <a:lstStyle/>
          <a:p>
            <a:r>
              <a:rPr lang="en-GB" sz="6500" dirty="0">
                <a:solidFill>
                  <a:srgbClr val="002060"/>
                </a:solidFill>
                <a:latin typeface="Century Gothic" panose="020B0502020202020204" pitchFamily="34" charset="0"/>
              </a:rPr>
              <a:t>he does / makes</a:t>
            </a:r>
          </a:p>
        </p:txBody>
      </p:sp>
      <p:sp>
        <p:nvSpPr>
          <p:cNvPr id="5" name="Rectangle 4"/>
          <p:cNvSpPr/>
          <p:nvPr/>
        </p:nvSpPr>
        <p:spPr>
          <a:xfrm>
            <a:off x="574705" y="4577213"/>
            <a:ext cx="3794630" cy="1323439"/>
          </a:xfrm>
          <a:prstGeom prst="rect">
            <a:avLst/>
          </a:prstGeom>
        </p:spPr>
        <p:txBody>
          <a:bodyPr wrap="none">
            <a:spAutoFit/>
          </a:bodyPr>
          <a:lstStyle/>
          <a:p>
            <a:pPr algn="r"/>
            <a:r>
              <a:rPr lang="en-GB" sz="8000" b="1" dirty="0" err="1">
                <a:solidFill>
                  <a:srgbClr val="002060"/>
                </a:solidFill>
                <a:latin typeface="Century Gothic" panose="020B0502020202020204" pitchFamily="34" charset="0"/>
              </a:rPr>
              <a:t>elle</a:t>
            </a:r>
            <a:r>
              <a:rPr lang="en-GB" sz="8000" b="1" dirty="0">
                <a:solidFill>
                  <a:srgbClr val="5B9BD5">
                    <a:lumMod val="50000"/>
                  </a:srgbClr>
                </a:solidFill>
                <a:latin typeface="Century Gothic" panose="020B0502020202020204" pitchFamily="34" charset="0"/>
              </a:rPr>
              <a:t> </a:t>
            </a:r>
            <a:r>
              <a:rPr lang="en-GB" sz="8000" b="1" dirty="0">
                <a:solidFill>
                  <a:srgbClr val="002060"/>
                </a:solidFill>
                <a:latin typeface="Century Gothic" panose="020B0502020202020204" pitchFamily="34" charset="0"/>
              </a:rPr>
              <a:t>fai</a:t>
            </a:r>
            <a:r>
              <a:rPr lang="en-GB" sz="8000" b="1" dirty="0">
                <a:solidFill>
                  <a:srgbClr val="E65D00"/>
                </a:solidFill>
                <a:latin typeface="Century Gothic" panose="020B0502020202020204" pitchFamily="34" charset="0"/>
              </a:rPr>
              <a:t>t</a:t>
            </a:r>
          </a:p>
        </p:txBody>
      </p:sp>
      <p:sp>
        <p:nvSpPr>
          <p:cNvPr id="13" name="Rounded Rectangle 46">
            <a:extLst>
              <a:ext uri="{FF2B5EF4-FFF2-40B4-BE49-F238E27FC236}">
                <a16:creationId xmlns:a16="http://schemas.microsoft.com/office/drawing/2014/main" id="{BD60B8BA-319C-4368-90EB-58710D26AA55}"/>
              </a:ext>
            </a:extLst>
          </p:cNvPr>
          <p:cNvSpPr/>
          <p:nvPr/>
        </p:nvSpPr>
        <p:spPr>
          <a:xfrm>
            <a:off x="10033687" y="249870"/>
            <a:ext cx="187623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087B1181-620C-464E-8D71-BB9ECD27783D}"/>
              </a:ext>
            </a:extLst>
          </p:cNvPr>
          <p:cNvSpPr txBox="1"/>
          <p:nvPr/>
        </p:nvSpPr>
        <p:spPr>
          <a:xfrm>
            <a:off x="180000" y="1296000"/>
            <a:ext cx="11198087"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In French we use the verb </a:t>
            </a:r>
            <a:r>
              <a:rPr lang="en-GB" sz="2600" b="1" dirty="0">
                <a:solidFill>
                  <a:srgbClr val="002060"/>
                </a:solidFill>
                <a:latin typeface="Century Gothic" panose="020B0502020202020204" pitchFamily="34" charset="0"/>
              </a:rPr>
              <a:t>faire </a:t>
            </a:r>
            <a:r>
              <a:rPr lang="en-GB" sz="2600" dirty="0">
                <a:solidFill>
                  <a:srgbClr val="002060"/>
                </a:solidFill>
                <a:latin typeface="Century Gothic" panose="020B0502020202020204" pitchFamily="34" charset="0"/>
              </a:rPr>
              <a:t>to say </a:t>
            </a:r>
            <a:r>
              <a:rPr lang="en-GB" sz="2600" b="1" i="1" dirty="0">
                <a:solidFill>
                  <a:srgbClr val="002060"/>
                </a:solidFill>
                <a:latin typeface="Century Gothic" panose="020B0502020202020204" pitchFamily="34" charset="0"/>
              </a:rPr>
              <a:t>to do </a:t>
            </a:r>
            <a:r>
              <a:rPr lang="en-GB" sz="2600" dirty="0">
                <a:solidFill>
                  <a:srgbClr val="002060"/>
                </a:solidFill>
                <a:latin typeface="Century Gothic" panose="020B0502020202020204" pitchFamily="34" charset="0"/>
              </a:rPr>
              <a:t>and </a:t>
            </a:r>
            <a:r>
              <a:rPr lang="en-GB" sz="2600" b="1" i="1" dirty="0">
                <a:solidFill>
                  <a:srgbClr val="002060"/>
                </a:solidFill>
                <a:latin typeface="Century Gothic" panose="020B0502020202020204" pitchFamily="34" charset="0"/>
              </a:rPr>
              <a:t>to make</a:t>
            </a:r>
            <a:r>
              <a:rPr lang="en-GB" sz="2600" dirty="0">
                <a:solidFill>
                  <a:srgbClr val="002060"/>
                </a:solidFill>
                <a:latin typeface="Century Gothic" panose="020B0502020202020204" pitchFamily="34" charset="0"/>
              </a:rPr>
              <a:t>. </a:t>
            </a:r>
          </a:p>
        </p:txBody>
      </p:sp>
      <p:sp>
        <p:nvSpPr>
          <p:cNvPr id="16" name="Speech Bubble: Rectangle with Corners Rounded 15">
            <a:extLst>
              <a:ext uri="{FF2B5EF4-FFF2-40B4-BE49-F238E27FC236}">
                <a16:creationId xmlns:a16="http://schemas.microsoft.com/office/drawing/2014/main" id="{42DAC92E-9691-446F-AD1B-66489F80203F}"/>
              </a:ext>
            </a:extLst>
          </p:cNvPr>
          <p:cNvSpPr/>
          <p:nvPr/>
        </p:nvSpPr>
        <p:spPr>
          <a:xfrm>
            <a:off x="3614873" y="1128722"/>
            <a:ext cx="2055214" cy="993638"/>
          </a:xfrm>
          <a:prstGeom prst="wedgeRoundRectCallout">
            <a:avLst>
              <a:gd name="adj1" fmla="val -20566"/>
              <a:gd name="adj2" fmla="val 67311"/>
              <a:gd name="adj3" fmla="val 16667"/>
            </a:avLst>
          </a:prstGeom>
          <a:solidFill>
            <a:srgbClr val="0055A4"/>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17" name="Picture 16" descr="Quiet Sign Clip Art">
            <a:extLst>
              <a:ext uri="{FF2B5EF4-FFF2-40B4-BE49-F238E27FC236}">
                <a16:creationId xmlns:a16="http://schemas.microsoft.com/office/drawing/2014/main" id="{EDF57685-48A1-4013-84FD-4533A050C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911" y="1276704"/>
            <a:ext cx="549731" cy="7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0" grpId="0" animBg="1"/>
      <p:bldP spid="41" grpId="0" animBg="1"/>
      <p:bldP spid="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a:extLst>
              <a:ext uri="{FF2B5EF4-FFF2-40B4-BE49-F238E27FC236}">
                <a16:creationId xmlns:a16="http://schemas.microsoft.com/office/drawing/2014/main" id="{F0019987-9463-4748-99C9-0BCE4F8BF9B0}"/>
              </a:ext>
            </a:extLst>
          </p:cNvPr>
          <p:cNvSpPr>
            <a:spLocks noGrp="1"/>
          </p:cNvSpPr>
          <p:nvPr>
            <p:ph type="title"/>
          </p:nvPr>
        </p:nvSpPr>
        <p:spPr/>
        <p:txBody>
          <a:bodyPr>
            <a:normAutofit/>
          </a:bodyPr>
          <a:lstStyle/>
          <a:p>
            <a:r>
              <a:rPr lang="en-GB" sz="3600" b="1" dirty="0">
                <a:solidFill>
                  <a:schemeClr val="bg1"/>
                </a:solidFill>
              </a:rPr>
              <a:t>Qui fait quoi ?</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229132921"/>
              </p:ext>
            </p:extLst>
          </p:nvPr>
        </p:nvGraphicFramePr>
        <p:xfrm>
          <a:off x="689809" y="1542509"/>
          <a:ext cx="10812382" cy="3913561"/>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3161444">
                  <a:extLst>
                    <a:ext uri="{9D8B030D-6E8A-4147-A177-3AD203B41FA5}">
                      <a16:colId xmlns:a16="http://schemas.microsoft.com/office/drawing/2014/main" val="2775102314"/>
                    </a:ext>
                  </a:extLst>
                </a:gridCol>
                <a:gridCol w="716076">
                  <a:extLst>
                    <a:ext uri="{9D8B030D-6E8A-4147-A177-3AD203B41FA5}">
                      <a16:colId xmlns:a16="http://schemas.microsoft.com/office/drawing/2014/main" val="2063340645"/>
                    </a:ext>
                  </a:extLst>
                </a:gridCol>
                <a:gridCol w="716076">
                  <a:extLst>
                    <a:ext uri="{9D8B030D-6E8A-4147-A177-3AD203B41FA5}">
                      <a16:colId xmlns:a16="http://schemas.microsoft.com/office/drawing/2014/main" val="1149418214"/>
                    </a:ext>
                  </a:extLst>
                </a:gridCol>
                <a:gridCol w="718305">
                  <a:extLst>
                    <a:ext uri="{9D8B030D-6E8A-4147-A177-3AD203B41FA5}">
                      <a16:colId xmlns:a16="http://schemas.microsoft.com/office/drawing/2014/main" val="3028703937"/>
                    </a:ext>
                  </a:extLst>
                </a:gridCol>
                <a:gridCol w="3254921">
                  <a:extLst>
                    <a:ext uri="{9D8B030D-6E8A-4147-A177-3AD203B41FA5}">
                      <a16:colId xmlns:a16="http://schemas.microsoft.com/office/drawing/2014/main" val="1859025906"/>
                    </a:ext>
                  </a:extLst>
                </a:gridCol>
                <a:gridCol w="798654">
                  <a:extLst>
                    <a:ext uri="{9D8B030D-6E8A-4147-A177-3AD203B41FA5}">
                      <a16:colId xmlns:a16="http://schemas.microsoft.com/office/drawing/2014/main" val="3979149899"/>
                    </a:ext>
                  </a:extLst>
                </a:gridCol>
                <a:gridCol w="743014">
                  <a:extLst>
                    <a:ext uri="{9D8B030D-6E8A-4147-A177-3AD203B41FA5}">
                      <a16:colId xmlns:a16="http://schemas.microsoft.com/office/drawing/2014/main" val="4000977675"/>
                    </a:ext>
                  </a:extLst>
                </a:gridCol>
              </a:tblGrid>
              <a:tr h="1234005">
                <a:tc gridSpan="8">
                  <a:txBody>
                    <a:bodyPr/>
                    <a:lstStyle/>
                    <a:p>
                      <a:r>
                        <a:rPr lang="en-GB" sz="2400" b="0" baseline="0" dirty="0" err="1">
                          <a:solidFill>
                            <a:srgbClr val="002060"/>
                          </a:solidFill>
                          <a:latin typeface="Century Gothic" panose="020B0502020202020204" pitchFamily="34" charset="0"/>
                        </a:rPr>
                        <a:t>Léa</a:t>
                      </a:r>
                      <a:r>
                        <a:rPr lang="en-GB" sz="2400" b="0" baseline="0" dirty="0">
                          <a:solidFill>
                            <a:srgbClr val="002060"/>
                          </a:solidFill>
                          <a:latin typeface="Century Gothic" panose="020B0502020202020204" pitchFamily="34" charset="0"/>
                        </a:rPr>
                        <a:t> writes what she does at home and what her mum does. </a:t>
                      </a:r>
                      <a:br>
                        <a:rPr lang="en-GB" sz="2400" b="0" baseline="0" dirty="0">
                          <a:solidFill>
                            <a:srgbClr val="002060"/>
                          </a:solidFill>
                          <a:latin typeface="Century Gothic" panose="020B0502020202020204" pitchFamily="34" charset="0"/>
                        </a:rPr>
                      </a:br>
                      <a:r>
                        <a:rPr lang="en-GB" sz="2400" b="0" baseline="0" dirty="0">
                          <a:solidFill>
                            <a:srgbClr val="002060"/>
                          </a:solidFill>
                          <a:latin typeface="Century Gothic" panose="020B0502020202020204" pitchFamily="34" charset="0"/>
                        </a:rPr>
                        <a:t>Who does what? </a:t>
                      </a:r>
                      <a:r>
                        <a:rPr lang="en-GB" sz="2400" b="0" baseline="0" dirty="0" err="1">
                          <a:solidFill>
                            <a:srgbClr val="002060"/>
                          </a:solidFill>
                          <a:latin typeface="Century Gothic" panose="020B0502020202020204" pitchFamily="34" charset="0"/>
                        </a:rPr>
                        <a:t>Léa</a:t>
                      </a:r>
                      <a:r>
                        <a:rPr lang="en-GB" sz="2400" b="0" baseline="0" dirty="0">
                          <a:solidFill>
                            <a:srgbClr val="002060"/>
                          </a:solidFill>
                          <a:latin typeface="Century Gothic" panose="020B0502020202020204" pitchFamily="34" charset="0"/>
                        </a:rPr>
                        <a:t> (I…) or her mum (she…).</a:t>
                      </a:r>
                      <a:endParaRPr lang="en-GB" sz="24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r>
                        <a:rPr lang="en-GB" sz="3200" b="1" dirty="0">
                          <a:solidFill>
                            <a:srgbClr val="002060"/>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fais</a:t>
                      </a:r>
                      <a:r>
                        <a:rPr lang="en-GB" sz="2000" b="0" dirty="0">
                          <a:solidFill>
                            <a:srgbClr val="002060"/>
                          </a:solidFill>
                          <a:latin typeface="Century Gothic" panose="020B0502020202020204" pitchFamily="34" charset="0"/>
                        </a:rPr>
                        <a:t> la cuisine.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2060"/>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baseline="0" dirty="0">
                          <a:solidFill>
                            <a:srgbClr val="002060"/>
                          </a:solidFill>
                          <a:latin typeface="Century Gothic" panose="020B0502020202020204" pitchFamily="34" charset="0"/>
                        </a:rPr>
                        <a:t>          fait un effort. </a:t>
                      </a:r>
                      <a:endParaRPr lang="en-GB" sz="20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r>
                        <a:rPr lang="en-GB" sz="3200" b="1" dirty="0">
                          <a:solidFill>
                            <a:srgbClr val="002060"/>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fais</a:t>
                      </a:r>
                      <a:r>
                        <a:rPr lang="en-GB" sz="2000" b="0" dirty="0">
                          <a:solidFill>
                            <a:srgbClr val="002060"/>
                          </a:solidFill>
                          <a:latin typeface="Century Gothic" panose="020B0502020202020204" pitchFamily="34" charset="0"/>
                        </a:rPr>
                        <a:t> le </a:t>
                      </a:r>
                      <a:r>
                        <a:rPr lang="en-GB" sz="2000" b="0" dirty="0" err="1">
                          <a:solidFill>
                            <a:srgbClr val="002060"/>
                          </a:solidFill>
                          <a:latin typeface="Century Gothic" panose="020B0502020202020204" pitchFamily="34" charset="0"/>
                        </a:rPr>
                        <a:t>modèle</a:t>
                      </a:r>
                      <a:r>
                        <a:rPr lang="en-GB" sz="2000" b="0" dirty="0">
                          <a:solidFill>
                            <a:srgbClr val="002060"/>
                          </a:solidFill>
                          <a:latin typeface="Century Gothic" panose="020B0502020202020204" pitchFamily="34" charset="0"/>
                        </a:rPr>
                        <a:t>.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lang="en-GB" sz="2000" b="0" baseline="0" dirty="0" err="1">
                          <a:solidFill>
                            <a:srgbClr val="002060"/>
                          </a:solidFill>
                          <a:latin typeface="Century Gothic" panose="020B0502020202020204" pitchFamily="34" charset="0"/>
                        </a:rPr>
                        <a:t>fais</a:t>
                      </a:r>
                      <a:r>
                        <a:rPr lang="en-GB" sz="2000" b="0" baseline="0" dirty="0">
                          <a:solidFill>
                            <a:srgbClr val="002060"/>
                          </a:solidFill>
                          <a:latin typeface="Century Gothic" panose="020B0502020202020204" pitchFamily="34" charset="0"/>
                        </a:rPr>
                        <a:t> les devoirs.</a:t>
                      </a:r>
                      <a:r>
                        <a:rPr lang="en-GB" sz="2000" dirty="0">
                          <a:solidFill>
                            <a:srgbClr val="002060"/>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r>
                        <a:rPr lang="en-GB" sz="3200" b="1" dirty="0">
                          <a:solidFill>
                            <a:srgbClr val="002060"/>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         fait le ménage.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2060"/>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002060"/>
                          </a:solidFill>
                          <a:latin typeface="Century Gothic" panose="020B0502020202020204" pitchFamily="34" charset="0"/>
                        </a:rPr>
                        <a:t>          fait </a:t>
                      </a:r>
                      <a:r>
                        <a:rPr lang="en-GB" sz="2000" dirty="0" err="1">
                          <a:solidFill>
                            <a:srgbClr val="002060"/>
                          </a:solidFill>
                          <a:latin typeface="Century Gothic" panose="020B0502020202020204" pitchFamily="34" charset="0"/>
                        </a:rPr>
                        <a:t>une</a:t>
                      </a:r>
                      <a:r>
                        <a:rPr lang="en-GB" sz="2000" baseline="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activité</a:t>
                      </a:r>
                      <a:r>
                        <a:rPr lang="en-GB" sz="2000" dirty="0">
                          <a:solidFill>
                            <a:srgbClr val="002060"/>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612" y="3370970"/>
            <a:ext cx="767356" cy="7261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83" y="4018477"/>
            <a:ext cx="767356" cy="72615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83" y="4744633"/>
            <a:ext cx="767356" cy="72615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682" y="3474260"/>
            <a:ext cx="498794" cy="51957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682" y="4121767"/>
            <a:ext cx="498794" cy="5195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890" y="4847923"/>
            <a:ext cx="498794" cy="51957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965" y="3396000"/>
            <a:ext cx="767356" cy="72615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965" y="4073687"/>
            <a:ext cx="767356" cy="72615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17" y="4744633"/>
            <a:ext cx="767356" cy="72615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7236" y="3499290"/>
            <a:ext cx="498794" cy="5195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929" y="4176977"/>
            <a:ext cx="498794" cy="51957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833" y="4748424"/>
            <a:ext cx="498794" cy="519576"/>
          </a:xfrm>
          <a:prstGeom prst="rect">
            <a:avLst/>
          </a:prstGeom>
        </p:spPr>
      </p:pic>
      <p:sp>
        <p:nvSpPr>
          <p:cNvPr id="2" name="TextBox 1"/>
          <p:cNvSpPr txBox="1"/>
          <p:nvPr/>
        </p:nvSpPr>
        <p:spPr>
          <a:xfrm>
            <a:off x="4549307" y="2260174"/>
            <a:ext cx="660683"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je</a:t>
            </a:r>
          </a:p>
        </p:txBody>
      </p:sp>
      <p:sp>
        <p:nvSpPr>
          <p:cNvPr id="29" name="TextBox 28"/>
          <p:cNvSpPr txBox="1"/>
          <p:nvPr/>
        </p:nvSpPr>
        <p:spPr>
          <a:xfrm>
            <a:off x="5224567" y="2252048"/>
            <a:ext cx="812270"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elle</a:t>
            </a:r>
            <a:endParaRPr lang="en-GB" sz="2800" b="1" dirty="0">
              <a:solidFill>
                <a:srgbClr val="002060"/>
              </a:solidFill>
              <a:latin typeface="Century Gothic" panose="020B0502020202020204" pitchFamily="34" charset="0"/>
            </a:endParaRPr>
          </a:p>
        </p:txBody>
      </p:sp>
      <p:sp>
        <p:nvSpPr>
          <p:cNvPr id="30" name="TextBox 29"/>
          <p:cNvSpPr txBox="1"/>
          <p:nvPr/>
        </p:nvSpPr>
        <p:spPr>
          <a:xfrm>
            <a:off x="10000082" y="2218631"/>
            <a:ext cx="660683"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je</a:t>
            </a:r>
          </a:p>
        </p:txBody>
      </p:sp>
      <p:sp>
        <p:nvSpPr>
          <p:cNvPr id="31" name="TextBox 30"/>
          <p:cNvSpPr txBox="1"/>
          <p:nvPr/>
        </p:nvSpPr>
        <p:spPr>
          <a:xfrm>
            <a:off x="10719074" y="2200269"/>
            <a:ext cx="812270"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elle</a:t>
            </a:r>
            <a:endParaRPr lang="en-GB" sz="2800" b="1" dirty="0">
              <a:solidFill>
                <a:srgbClr val="002060"/>
              </a:solidFill>
              <a:latin typeface="Century Gothic" panose="020B0502020202020204" pitchFamily="34" charset="0"/>
            </a:endParaRPr>
          </a:p>
        </p:txBody>
      </p:sp>
      <p:sp>
        <p:nvSpPr>
          <p:cNvPr id="35" name="Rounded Rectangle 46">
            <a:extLst>
              <a:ext uri="{FF2B5EF4-FFF2-40B4-BE49-F238E27FC236}">
                <a16:creationId xmlns:a16="http://schemas.microsoft.com/office/drawing/2014/main" id="{5FD6101B-801E-4DB3-9993-7619708FE225}"/>
              </a:ext>
            </a:extLst>
          </p:cNvPr>
          <p:cNvSpPr/>
          <p:nvPr/>
        </p:nvSpPr>
        <p:spPr>
          <a:xfrm>
            <a:off x="10812162" y="249870"/>
            <a:ext cx="109775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3" name="Picture 32" descr="A close up of a logo&#10;&#10;Description automatically generated">
            <a:extLst>
              <a:ext uri="{FF2B5EF4-FFF2-40B4-BE49-F238E27FC236}">
                <a16:creationId xmlns:a16="http://schemas.microsoft.com/office/drawing/2014/main" id="{7BF0A8DE-755A-445C-8A9B-517D5DE389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6087" y="2628275"/>
            <a:ext cx="941924" cy="941924"/>
          </a:xfrm>
          <a:prstGeom prst="rect">
            <a:avLst/>
          </a:prstGeom>
        </p:spPr>
      </p:pic>
      <p:pic>
        <p:nvPicPr>
          <p:cNvPr id="34" name="Picture 33" descr="A close up of a logo&#10;&#10;Description automatically generated">
            <a:extLst>
              <a:ext uri="{FF2B5EF4-FFF2-40B4-BE49-F238E27FC236}">
                <a16:creationId xmlns:a16="http://schemas.microsoft.com/office/drawing/2014/main" id="{79E96D39-566F-430B-AEA0-3F63F4E34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158" y="2628275"/>
            <a:ext cx="941924" cy="941924"/>
          </a:xfrm>
          <a:prstGeom prst="rect">
            <a:avLst/>
          </a:prstGeom>
        </p:spPr>
      </p:pic>
      <p:pic>
        <p:nvPicPr>
          <p:cNvPr id="36" name="Picture 35" descr="A close up of a toy&#10;&#10;Description automatically generated">
            <a:extLst>
              <a:ext uri="{FF2B5EF4-FFF2-40B4-BE49-F238E27FC236}">
                <a16:creationId xmlns:a16="http://schemas.microsoft.com/office/drawing/2014/main" id="{1302E56A-582C-4956-A86E-0322E78585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0629" y="2601833"/>
            <a:ext cx="758842" cy="758842"/>
          </a:xfrm>
          <a:prstGeom prst="rect">
            <a:avLst/>
          </a:prstGeom>
        </p:spPr>
      </p:pic>
      <p:pic>
        <p:nvPicPr>
          <p:cNvPr id="37" name="Picture 36" descr="A close up of a toy&#10;&#10;Description automatically generated">
            <a:extLst>
              <a:ext uri="{FF2B5EF4-FFF2-40B4-BE49-F238E27FC236}">
                <a16:creationId xmlns:a16="http://schemas.microsoft.com/office/drawing/2014/main" id="{11CF5D36-018A-4C27-8683-AAE33F1BB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045" y="2618762"/>
            <a:ext cx="758842" cy="758842"/>
          </a:xfrm>
          <a:prstGeom prst="rect">
            <a:avLst/>
          </a:prstGeom>
        </p:spPr>
      </p:pic>
    </p:spTree>
    <p:extLst>
      <p:ext uri="{BB962C8B-B14F-4D97-AF65-F5344CB8AC3E}">
        <p14:creationId xmlns:p14="http://schemas.microsoft.com/office/powerpoint/2010/main" val="82731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7890" y="2387735"/>
            <a:ext cx="900178" cy="851846"/>
          </a:xfrm>
          <a:prstGeom prst="rect">
            <a:avLst/>
          </a:prstGeom>
        </p:spPr>
      </p:pic>
      <p:sp>
        <p:nvSpPr>
          <p:cNvPr id="23" name="Title 3">
            <a:extLst>
              <a:ext uri="{FF2B5EF4-FFF2-40B4-BE49-F238E27FC236}">
                <a16:creationId xmlns:a16="http://schemas.microsoft.com/office/drawing/2014/main" id="{994F83F8-CBCA-492D-A020-A99E2E49DE52}"/>
              </a:ext>
            </a:extLst>
          </p:cNvPr>
          <p:cNvSpPr>
            <a:spLocks noGrp="1"/>
          </p:cNvSpPr>
          <p:nvPr>
            <p:ph type="title"/>
          </p:nvPr>
        </p:nvSpPr>
        <p:spPr/>
        <p:txBody>
          <a:bodyPr>
            <a:normAutofit/>
          </a:bodyPr>
          <a:lstStyle/>
          <a:p>
            <a:r>
              <a:rPr lang="en-GB" sz="3600" b="1" dirty="0">
                <a:solidFill>
                  <a:schemeClr val="bg1"/>
                </a:solidFill>
              </a:rPr>
              <a:t>Qui fait quoi ?</a:t>
            </a:r>
          </a:p>
        </p:txBody>
      </p:sp>
      <p:graphicFrame>
        <p:nvGraphicFramePr>
          <p:cNvPr id="39" name="Content Placeholder 4"/>
          <p:cNvGraphicFramePr>
            <a:graphicFrameLocks noGrp="1"/>
          </p:cNvGraphicFramePr>
          <p:nvPr>
            <p:ph idx="4294967295"/>
            <p:extLst>
              <p:ext uri="{D42A27DB-BD31-4B8C-83A1-F6EECF244321}">
                <p14:modId xmlns:p14="http://schemas.microsoft.com/office/powerpoint/2010/main" val="4114517572"/>
              </p:ext>
            </p:extLst>
          </p:nvPr>
        </p:nvGraphicFramePr>
        <p:xfrm>
          <a:off x="783669" y="3759638"/>
          <a:ext cx="10694399" cy="2509790"/>
        </p:xfrm>
        <a:graphic>
          <a:graphicData uri="http://schemas.openxmlformats.org/drawingml/2006/table">
            <a:tbl>
              <a:tblPr firstRow="1" bandRow="1">
                <a:tableStyleId>{5C22544A-7EE6-4342-B048-85BDC9FD1C3A}</a:tableStyleId>
              </a:tblPr>
              <a:tblGrid>
                <a:gridCol w="624426">
                  <a:extLst>
                    <a:ext uri="{9D8B030D-6E8A-4147-A177-3AD203B41FA5}">
                      <a16:colId xmlns:a16="http://schemas.microsoft.com/office/drawing/2014/main" val="2548973513"/>
                    </a:ext>
                  </a:extLst>
                </a:gridCol>
                <a:gridCol w="10069973">
                  <a:extLst>
                    <a:ext uri="{9D8B030D-6E8A-4147-A177-3AD203B41FA5}">
                      <a16:colId xmlns:a16="http://schemas.microsoft.com/office/drawing/2014/main" val="2775102314"/>
                    </a:ext>
                  </a:extLst>
                </a:gridCol>
              </a:tblGrid>
              <a:tr h="501958">
                <a:tc>
                  <a:txBody>
                    <a:bodyPr/>
                    <a:lstStyle/>
                    <a:p>
                      <a:pPr algn="ctr"/>
                      <a:r>
                        <a:rPr lang="en-GB" sz="2500" b="1" dirty="0">
                          <a:solidFill>
                            <a:schemeClr val="tx1"/>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500" b="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01958">
                <a:tc>
                  <a:txBody>
                    <a:bodyPr/>
                    <a:lstStyle/>
                    <a:p>
                      <a:pPr algn="ctr"/>
                      <a:r>
                        <a:rPr lang="en-GB" sz="2500" b="1" dirty="0">
                          <a:solidFill>
                            <a:schemeClr val="tx1"/>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01958">
                <a:tc>
                  <a:txBody>
                    <a:bodyPr/>
                    <a:lstStyle/>
                    <a:p>
                      <a:pPr algn="ctr"/>
                      <a:r>
                        <a:rPr lang="en-GB" sz="2500" b="1" dirty="0">
                          <a:solidFill>
                            <a:schemeClr val="tx1"/>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01958">
                <a:tc>
                  <a:txBody>
                    <a:bodyPr/>
                    <a:lstStyle/>
                    <a:p>
                      <a:pPr algn="ctr"/>
                      <a:r>
                        <a:rPr lang="en-GB" sz="2500" b="1" dirty="0">
                          <a:solidFill>
                            <a:schemeClr val="tx1"/>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01958">
                <a:tc>
                  <a:txBody>
                    <a:bodyPr/>
                    <a:lstStyle/>
                    <a:p>
                      <a:pPr algn="ctr"/>
                      <a:r>
                        <a:rPr lang="en-GB" sz="2500" b="1" dirty="0">
                          <a:solidFill>
                            <a:schemeClr val="tx1"/>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1525457"/>
                  </a:ext>
                </a:extLst>
              </a:tr>
            </a:tbl>
          </a:graphicData>
        </a:graphic>
      </p:graphicFrame>
      <p:sp>
        <p:nvSpPr>
          <p:cNvPr id="6" name="Rectangle 5"/>
          <p:cNvSpPr/>
          <p:nvPr/>
        </p:nvSpPr>
        <p:spPr>
          <a:xfrm>
            <a:off x="1587727" y="1894407"/>
            <a:ext cx="569387"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1)</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0" name="Rectangle 39"/>
          <p:cNvSpPr/>
          <p:nvPr/>
        </p:nvSpPr>
        <p:spPr>
          <a:xfrm>
            <a:off x="8470980" y="202080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2)</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1" name="Rectangle 40"/>
          <p:cNvSpPr/>
          <p:nvPr/>
        </p:nvSpPr>
        <p:spPr>
          <a:xfrm>
            <a:off x="3665834" y="244811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3)</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2" name="Rectangle 41"/>
          <p:cNvSpPr/>
          <p:nvPr/>
        </p:nvSpPr>
        <p:spPr>
          <a:xfrm>
            <a:off x="1515491" y="261293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4)</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3" name="Rectangle 42"/>
          <p:cNvSpPr/>
          <p:nvPr/>
        </p:nvSpPr>
        <p:spPr>
          <a:xfrm>
            <a:off x="9970342" y="2009642"/>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5)</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7" name="TextBox 6"/>
          <p:cNvSpPr txBox="1"/>
          <p:nvPr/>
        </p:nvSpPr>
        <p:spPr>
          <a:xfrm>
            <a:off x="1376063" y="3743349"/>
            <a:ext cx="7446787" cy="477054"/>
          </a:xfrm>
          <a:prstGeom prst="rect">
            <a:avLst/>
          </a:prstGeom>
          <a:noFill/>
        </p:spPr>
        <p:txBody>
          <a:bodyPr wrap="square" rtlCol="0">
            <a:spAutoFit/>
          </a:bodyPr>
          <a:lstStyle/>
          <a:p>
            <a:r>
              <a:rPr lang="en-GB" sz="2500" dirty="0">
                <a:solidFill>
                  <a:srgbClr val="002060"/>
                </a:solidFill>
                <a:latin typeface="Century Gothic" panose="020B0502020202020204" pitchFamily="34" charset="0"/>
              </a:rPr>
              <a:t> Je </a:t>
            </a:r>
            <a:r>
              <a:rPr lang="en-GB" sz="2500" dirty="0" err="1">
                <a:solidFill>
                  <a:srgbClr val="002060"/>
                </a:solidFill>
                <a:latin typeface="Century Gothic" panose="020B0502020202020204" pitchFamily="34" charset="0"/>
              </a:rPr>
              <a:t>fais</a:t>
            </a:r>
            <a:r>
              <a:rPr lang="en-GB" sz="2500" dirty="0">
                <a:solidFill>
                  <a:srgbClr val="002060"/>
                </a:solidFill>
                <a:latin typeface="Century Gothic" panose="020B0502020202020204" pitchFamily="34" charset="0"/>
              </a:rPr>
              <a:t> le lit.</a:t>
            </a:r>
          </a:p>
        </p:txBody>
      </p:sp>
      <p:sp>
        <p:nvSpPr>
          <p:cNvPr id="44" name="TextBox 43"/>
          <p:cNvSpPr txBox="1"/>
          <p:nvPr/>
        </p:nvSpPr>
        <p:spPr>
          <a:xfrm>
            <a:off x="1488956" y="4268539"/>
            <a:ext cx="7446787" cy="477054"/>
          </a:xfrm>
          <a:prstGeom prst="rect">
            <a:avLst/>
          </a:prstGeom>
          <a:noFill/>
        </p:spPr>
        <p:txBody>
          <a:bodyPr wrap="square" rtlCol="0">
            <a:spAutoFit/>
          </a:bodyPr>
          <a:lstStyle/>
          <a:p>
            <a:r>
              <a:rPr lang="en-GB" sz="2500" dirty="0">
                <a:solidFill>
                  <a:srgbClr val="002060"/>
                </a:solidFill>
                <a:latin typeface="Century Gothic" panose="020B0502020202020204" pitchFamily="34" charset="0"/>
              </a:rPr>
              <a:t>Il fait le ménage.</a:t>
            </a:r>
          </a:p>
        </p:txBody>
      </p:sp>
      <p:sp>
        <p:nvSpPr>
          <p:cNvPr id="45" name="TextBox 44"/>
          <p:cNvSpPr txBox="1"/>
          <p:nvPr/>
        </p:nvSpPr>
        <p:spPr>
          <a:xfrm>
            <a:off x="1470615" y="4776006"/>
            <a:ext cx="7446787" cy="477054"/>
          </a:xfrm>
          <a:prstGeom prst="rect">
            <a:avLst/>
          </a:prstGeom>
          <a:noFill/>
        </p:spPr>
        <p:txBody>
          <a:bodyPr wrap="square" rtlCol="0">
            <a:spAutoFit/>
          </a:bodyPr>
          <a:lstStyle/>
          <a:p>
            <a:r>
              <a:rPr lang="en-GB" sz="2500" dirty="0">
                <a:solidFill>
                  <a:srgbClr val="002060"/>
                </a:solidFill>
                <a:latin typeface="Century Gothic" panose="020B0502020202020204" pitchFamily="34" charset="0"/>
              </a:rPr>
              <a:t>Je </a:t>
            </a:r>
            <a:r>
              <a:rPr lang="en-GB" sz="2500" dirty="0" err="1">
                <a:solidFill>
                  <a:srgbClr val="002060"/>
                </a:solidFill>
                <a:latin typeface="Century Gothic" panose="020B0502020202020204" pitchFamily="34" charset="0"/>
              </a:rPr>
              <a:t>fais</a:t>
            </a:r>
            <a:r>
              <a:rPr lang="en-GB" sz="2500" dirty="0">
                <a:solidFill>
                  <a:srgbClr val="002060"/>
                </a:solidFill>
                <a:latin typeface="Century Gothic" panose="020B0502020202020204" pitchFamily="34" charset="0"/>
              </a:rPr>
              <a:t> la cuisine.</a:t>
            </a:r>
          </a:p>
        </p:txBody>
      </p:sp>
      <p:sp>
        <p:nvSpPr>
          <p:cNvPr id="46" name="TextBox 45"/>
          <p:cNvSpPr txBox="1"/>
          <p:nvPr/>
        </p:nvSpPr>
        <p:spPr>
          <a:xfrm>
            <a:off x="1439172" y="5301196"/>
            <a:ext cx="7446787" cy="477054"/>
          </a:xfrm>
          <a:prstGeom prst="rect">
            <a:avLst/>
          </a:prstGeom>
          <a:noFill/>
        </p:spPr>
        <p:txBody>
          <a:bodyPr wrap="square" rtlCol="0">
            <a:spAutoFit/>
          </a:bodyPr>
          <a:lstStyle/>
          <a:p>
            <a:r>
              <a:rPr lang="en-GB" sz="2500" dirty="0">
                <a:solidFill>
                  <a:srgbClr val="002060"/>
                </a:solidFill>
                <a:latin typeface="Century Gothic" panose="020B0502020202020204" pitchFamily="34" charset="0"/>
              </a:rPr>
              <a:t>Je </a:t>
            </a:r>
            <a:r>
              <a:rPr lang="en-GB" sz="2500" dirty="0" err="1">
                <a:solidFill>
                  <a:srgbClr val="002060"/>
                </a:solidFill>
                <a:latin typeface="Century Gothic" panose="020B0502020202020204" pitchFamily="34" charset="0"/>
              </a:rPr>
              <a:t>fais</a:t>
            </a:r>
            <a:r>
              <a:rPr lang="en-GB" sz="2500" dirty="0">
                <a:solidFill>
                  <a:srgbClr val="002060"/>
                </a:solidFill>
                <a:latin typeface="Century Gothic" panose="020B0502020202020204" pitchFamily="34" charset="0"/>
              </a:rPr>
              <a:t> les devoirs.</a:t>
            </a:r>
          </a:p>
        </p:txBody>
      </p:sp>
      <p:sp>
        <p:nvSpPr>
          <p:cNvPr id="47" name="TextBox 46"/>
          <p:cNvSpPr txBox="1"/>
          <p:nvPr/>
        </p:nvSpPr>
        <p:spPr>
          <a:xfrm>
            <a:off x="1376062" y="5784762"/>
            <a:ext cx="7446787" cy="477054"/>
          </a:xfrm>
          <a:prstGeom prst="rect">
            <a:avLst/>
          </a:prstGeom>
          <a:noFill/>
        </p:spPr>
        <p:txBody>
          <a:bodyPr wrap="square" rtlCol="0">
            <a:spAutoFit/>
          </a:bodyPr>
          <a:lstStyle/>
          <a:p>
            <a:r>
              <a:rPr lang="en-GB" sz="2500" dirty="0">
                <a:solidFill>
                  <a:srgbClr val="002060"/>
                </a:solidFill>
                <a:latin typeface="Century Gothic" panose="020B0502020202020204" pitchFamily="34" charset="0"/>
              </a:rPr>
              <a:t> Il fait les courses.</a:t>
            </a:r>
          </a:p>
        </p:txBody>
      </p:sp>
      <p:sp>
        <p:nvSpPr>
          <p:cNvPr id="25" name="Rounded Rectangle 46">
            <a:extLst>
              <a:ext uri="{FF2B5EF4-FFF2-40B4-BE49-F238E27FC236}">
                <a16:creationId xmlns:a16="http://schemas.microsoft.com/office/drawing/2014/main" id="{4213203D-BB96-4619-917D-6F109BDC21D4}"/>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8D1B41BB-07A0-46B6-B62B-C4B0DD57A5AA}"/>
              </a:ext>
            </a:extLst>
          </p:cNvPr>
          <p:cNvSpPr txBox="1"/>
          <p:nvPr/>
        </p:nvSpPr>
        <p:spPr>
          <a:xfrm>
            <a:off x="180000" y="1296000"/>
            <a:ext cx="117299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es Amir. Tu </a:t>
            </a:r>
            <a:r>
              <a:rPr lang="en-GB" sz="2400"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un e-mail. </a:t>
            </a:r>
            <a:r>
              <a:rPr lang="en-GB" sz="2400"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5 phrases avec ‘je’ (Amir) </a:t>
            </a:r>
            <a:r>
              <a:rPr lang="en-GB" sz="2400" dirty="0" err="1">
                <a:solidFill>
                  <a:srgbClr val="002060"/>
                </a:solidFill>
                <a:latin typeface="Century Gothic" panose="020B0502020202020204" pitchFamily="34" charset="0"/>
              </a:rPr>
              <a:t>ou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(papa).</a:t>
            </a:r>
          </a:p>
        </p:txBody>
      </p:sp>
      <p:pic>
        <p:nvPicPr>
          <p:cNvPr id="4" name="Picture 3" descr="A person wearing a suit and tie&#10;&#10;Description automatically generated">
            <a:extLst>
              <a:ext uri="{FF2B5EF4-FFF2-40B4-BE49-F238E27FC236}">
                <a16:creationId xmlns:a16="http://schemas.microsoft.com/office/drawing/2014/main" id="{ABDC9E8D-C9A8-4166-AEFE-5964EB832E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8252" y="1910617"/>
            <a:ext cx="1591802" cy="1591802"/>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42A429A-AB2B-4FB7-827A-04A413842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018" y="1803440"/>
            <a:ext cx="2119144" cy="2119144"/>
          </a:xfrm>
          <a:prstGeom prst="rect">
            <a:avLst/>
          </a:prstGeom>
        </p:spPr>
      </p:pic>
      <p:pic>
        <p:nvPicPr>
          <p:cNvPr id="30" name="Picture 4" descr="Notepad Issue Write - Free image on Pixabay">
            <a:extLst>
              <a:ext uri="{FF2B5EF4-FFF2-40B4-BE49-F238E27FC236}">
                <a16:creationId xmlns:a16="http://schemas.microsoft.com/office/drawing/2014/main" id="{4FDEA424-E6CF-4B24-A75F-CA565E3769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039" y="2887991"/>
            <a:ext cx="739016" cy="718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oking Pans Glove Clip Art">
            <a:extLst>
              <a:ext uri="{FF2B5EF4-FFF2-40B4-BE49-F238E27FC236}">
                <a16:creationId xmlns:a16="http://schemas.microsoft.com/office/drawing/2014/main" id="{547D3E22-2B90-457C-B4E4-4A3E5CA983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2730" y="2863886"/>
            <a:ext cx="984388" cy="7120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9BD1C9A9-0CA6-49D5-8A7F-329D26235A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47144" y="2374887"/>
            <a:ext cx="1221817" cy="11620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6952" y="1902555"/>
            <a:ext cx="1256630" cy="70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4" grpId="0"/>
      <p:bldP spid="45" grpId="0"/>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73168" cy="647577"/>
          </a:xfrm>
        </p:spPr>
        <p:txBody>
          <a:bodyPr>
            <a:normAutofit/>
          </a:bodyPr>
          <a:lstStyle/>
          <a:p>
            <a:r>
              <a:rPr lang="en-GB" sz="2800" b="1" dirty="0">
                <a:solidFill>
                  <a:schemeClr val="bg1"/>
                </a:solidFill>
              </a:rPr>
              <a:t>Questions with </a:t>
            </a:r>
            <a:r>
              <a:rPr lang="en-GB" sz="2800" b="1" i="1" dirty="0">
                <a:solidFill>
                  <a:schemeClr val="bg1"/>
                </a:solidFill>
              </a:rPr>
              <a:t>quoi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you can turn a statement into a question by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raising your pitch</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Statement: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a:t>
            </a:r>
            <a:r>
              <a:rPr lang="en-US" sz="2200" dirty="0">
                <a:solidFill>
                  <a:srgbClr val="4472C4">
                    <a:lumMod val="50000"/>
                  </a:srgbClr>
                </a:solidFill>
                <a:latin typeface="Century Gothic" panose="020F0302020204030204"/>
              </a:rPr>
              <a:t>t le lit.			He’s making the 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						He makes the 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fait le lit ?			Is he making the 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						</a:t>
            </a:r>
            <a:r>
              <a:rPr lang="en-US" sz="2200" b="1" dirty="0">
                <a:solidFill>
                  <a:srgbClr val="E65D00"/>
                </a:solidFill>
                <a:latin typeface="Century Gothic" panose="020F0302020204030204"/>
              </a:rPr>
              <a:t>Does </a:t>
            </a:r>
            <a:r>
              <a:rPr lang="en-US" sz="2200" dirty="0">
                <a:solidFill>
                  <a:srgbClr val="4472C4">
                    <a:lumMod val="50000"/>
                  </a:srgbClr>
                </a:solidFill>
                <a:latin typeface="Century Gothic" panose="020F0302020204030204"/>
              </a:rPr>
              <a:t>he make the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type of question is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information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a situation, we need to add a question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question word comes at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Il fait </a:t>
            </a:r>
            <a:r>
              <a:rPr lang="en-US" sz="2200" b="1" dirty="0">
                <a:solidFill>
                  <a:srgbClr val="E65D00"/>
                </a:solidFill>
                <a:latin typeface="Century Gothic" panose="020F0302020204030204"/>
              </a:rPr>
              <a:t>quoi </a:t>
            </a:r>
            <a:r>
              <a:rPr lang="en-US" sz="2200" b="1" dirty="0">
                <a:solidFill>
                  <a:srgbClr val="4472C4">
                    <a:lumMod val="50000"/>
                  </a:srgbClr>
                </a:solidFill>
                <a:latin typeface="Century Gothic" panose="020F0302020204030204"/>
              </a:rPr>
              <a:t>?					</a:t>
            </a:r>
            <a:r>
              <a:rPr lang="en-US" sz="2200" b="1" dirty="0">
                <a:solidFill>
                  <a:srgbClr val="E65D00"/>
                </a:solidFill>
                <a:latin typeface="Century Gothic" panose="020F0302020204030204"/>
              </a:rPr>
              <a:t>What</a:t>
            </a:r>
            <a:r>
              <a:rPr lang="en-US" sz="2200" dirty="0">
                <a:solidFill>
                  <a:srgbClr val="E65D00"/>
                </a:solidFill>
                <a:latin typeface="Century Gothic" panose="020F0302020204030204"/>
              </a:rPr>
              <a:t> </a:t>
            </a:r>
            <a:r>
              <a:rPr lang="en-US" sz="2200" dirty="0">
                <a:solidFill>
                  <a:srgbClr val="4472C4">
                    <a:lumMod val="50000"/>
                  </a:srgbClr>
                </a:solidFill>
                <a:latin typeface="Century Gothic" panose="020F0302020204030204"/>
              </a:rPr>
              <a:t>is he doing/making?</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F1D11820-3764-4CDD-80BA-42F12368CD3D}"/>
              </a:ext>
            </a:extLst>
          </p:cNvPr>
          <p:cNvSpPr/>
          <p:nvPr/>
        </p:nvSpPr>
        <p:spPr>
          <a:xfrm>
            <a:off x="9492343" y="1948543"/>
            <a:ext cx="2329543" cy="1471115"/>
          </a:xfrm>
          <a:prstGeom prst="wedgeRoundRectCallout">
            <a:avLst>
              <a:gd name="adj1" fmla="val -62070"/>
              <a:gd name="adj2" fmla="val 19582"/>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p>
          <a:p>
            <a:pPr algn="ctr"/>
            <a:endParaRPr lang="en-GB" b="1" dirty="0"/>
          </a:p>
          <a:p>
            <a:pPr algn="ctr"/>
            <a:r>
              <a:rPr lang="en-GB" dirty="0"/>
              <a:t>There is </a:t>
            </a:r>
            <a:r>
              <a:rPr lang="en-GB" b="1" dirty="0"/>
              <a:t>no word </a:t>
            </a:r>
            <a:r>
              <a:rPr lang="en-GB" dirty="0"/>
              <a:t> for ‘</a:t>
            </a:r>
            <a:r>
              <a:rPr lang="en-GB" b="1" dirty="0"/>
              <a:t>do</a:t>
            </a:r>
            <a:r>
              <a:rPr lang="en-GB" dirty="0"/>
              <a:t>’ in French.</a:t>
            </a:r>
          </a:p>
        </p:txBody>
      </p:sp>
      <p:cxnSp>
        <p:nvCxnSpPr>
          <p:cNvPr id="5" name="Straight Arrow Connector 4">
            <a:extLst>
              <a:ext uri="{FF2B5EF4-FFF2-40B4-BE49-F238E27FC236}">
                <a16:creationId xmlns:a16="http://schemas.microsoft.com/office/drawing/2014/main" id="{526E663E-FE31-4107-8B96-A422E5D94894}"/>
              </a:ext>
            </a:extLst>
          </p:cNvPr>
          <p:cNvCxnSpPr/>
          <p:nvPr/>
        </p:nvCxnSpPr>
        <p:spPr>
          <a:xfrm flipV="1">
            <a:off x="1850571" y="3051266"/>
            <a:ext cx="1219200" cy="20682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F6F393-D210-4FEB-9DE5-FACBB8BEA867}"/>
              </a:ext>
            </a:extLst>
          </p:cNvPr>
          <p:cNvCxnSpPr>
            <a:cxnSpLocks/>
          </p:cNvCxnSpPr>
          <p:nvPr/>
        </p:nvCxnSpPr>
        <p:spPr>
          <a:xfrm>
            <a:off x="1850572" y="2460171"/>
            <a:ext cx="1219199" cy="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0146C8-E2A2-4BB9-A153-710FFE96C39A}"/>
              </a:ext>
            </a:extLst>
          </p:cNvPr>
          <p:cNvCxnSpPr/>
          <p:nvPr/>
        </p:nvCxnSpPr>
        <p:spPr>
          <a:xfrm flipV="1">
            <a:off x="413657" y="6066043"/>
            <a:ext cx="1219200" cy="20682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D54DA8D-6640-47EC-8730-0F5D46F45E8C}"/>
              </a:ext>
            </a:extLst>
          </p:cNvPr>
          <p:cNvSpPr/>
          <p:nvPr/>
        </p:nvSpPr>
        <p:spPr>
          <a:xfrm>
            <a:off x="1766171" y="1969744"/>
            <a:ext cx="1796143"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__________</a:t>
            </a:r>
          </a:p>
        </p:txBody>
      </p:sp>
      <p:sp>
        <p:nvSpPr>
          <p:cNvPr id="15" name="Rectangle 14">
            <a:extLst>
              <a:ext uri="{FF2B5EF4-FFF2-40B4-BE49-F238E27FC236}">
                <a16:creationId xmlns:a16="http://schemas.microsoft.com/office/drawing/2014/main" id="{154826D0-5A9C-46DA-B272-91484F99B12A}"/>
              </a:ext>
            </a:extLst>
          </p:cNvPr>
          <p:cNvSpPr/>
          <p:nvPr/>
        </p:nvSpPr>
        <p:spPr>
          <a:xfrm>
            <a:off x="1766171" y="2687139"/>
            <a:ext cx="1796143"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__________</a:t>
            </a:r>
          </a:p>
        </p:txBody>
      </p:sp>
    </p:spTree>
    <p:extLst>
      <p:ext uri="{BB962C8B-B14F-4D97-AF65-F5344CB8AC3E}">
        <p14:creationId xmlns:p14="http://schemas.microsoft.com/office/powerpoint/2010/main" val="23208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Questions with </a:t>
            </a:r>
            <a:r>
              <a:rPr lang="en-GB" sz="3600" b="1" i="1" dirty="0">
                <a:solidFill>
                  <a:schemeClr val="bg1"/>
                </a:solidFill>
              </a:rPr>
              <a:t>quoi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30887"/>
          </a:xfrm>
          <a:prstGeom prst="rect">
            <a:avLst/>
          </a:prstGeom>
          <a:noFill/>
        </p:spPr>
        <p:txBody>
          <a:bodyPr wrap="square" rtlCol="0">
            <a:spAutoFit/>
          </a:bodyPr>
          <a:lstStyle/>
          <a:p>
            <a:pPr lvl="0"/>
            <a:r>
              <a:rPr lang="en-GB" sz="2200" dirty="0" err="1">
                <a:solidFill>
                  <a:srgbClr val="002060"/>
                </a:solidFill>
                <a:latin typeface="Century Gothic" panose="020B0502020202020204" pitchFamily="34" charset="0"/>
              </a:rPr>
              <a:t>Léa</a:t>
            </a:r>
            <a:r>
              <a:rPr lang="en-GB" sz="2200" dirty="0">
                <a:solidFill>
                  <a:srgbClr val="002060"/>
                </a:solidFill>
                <a:latin typeface="Century Gothic" panose="020B0502020202020204" pitchFamily="34" charset="0"/>
              </a:rPr>
              <a:t> is asking Amir about his sister </a:t>
            </a:r>
            <a:r>
              <a:rPr lang="en-GB" sz="2200" dirty="0" err="1">
                <a:solidFill>
                  <a:srgbClr val="002060"/>
                </a:solidFill>
                <a:latin typeface="Century Gothic" panose="020B0502020202020204" pitchFamily="34" charset="0"/>
              </a:rPr>
              <a:t>Noura</a:t>
            </a:r>
            <a:r>
              <a:rPr lang="en-GB" sz="2200" dirty="0">
                <a:solidFill>
                  <a:srgbClr val="002060"/>
                </a:solidFill>
                <a:latin typeface="Century Gothic" panose="020B0502020202020204" pitchFamily="34" charset="0"/>
              </a:rPr>
              <a:t>. What is she asking? Form questions with </a:t>
            </a:r>
            <a:r>
              <a:rPr lang="en-GB" sz="2200" i="1" dirty="0">
                <a:solidFill>
                  <a:srgbClr val="002060"/>
                </a:solidFill>
                <a:latin typeface="Century Gothic" panose="020B0502020202020204" pitchFamily="34" charset="0"/>
              </a:rPr>
              <a:t>quoi</a:t>
            </a:r>
            <a:r>
              <a:rPr lang="en-GB" sz="2200" dirty="0">
                <a:solidFill>
                  <a:srgbClr val="002060"/>
                </a:solidFill>
                <a:latin typeface="Century Gothic" panose="020B0502020202020204" pitchFamily="34" charset="0"/>
              </a:rPr>
              <a:t>.</a:t>
            </a:r>
            <a:r>
              <a:rPr kumimoji="0" lang="en-US" sz="2200" b="0" i="0" u="none" strike="noStrike" kern="1200" cap="none" spc="0" normalizeH="0" baseline="0" noProof="0" dirty="0">
                <a:ln>
                  <a:noFill/>
                </a:ln>
                <a:solidFill>
                  <a:srgbClr val="002060"/>
                </a:solidFill>
                <a:effectLst/>
                <a:uLnTx/>
                <a:uFillTx/>
                <a:latin typeface="Century Gothic" panose="020F0302020204030204"/>
              </a:rPr>
              <a:t> </a:t>
            </a:r>
          </a:p>
        </p:txBody>
      </p:sp>
      <p:pic>
        <p:nvPicPr>
          <p:cNvPr id="10" name="Picture 9" descr="A close up of a logo&#10;&#10;Description automatically generated">
            <a:extLst>
              <a:ext uri="{FF2B5EF4-FFF2-40B4-BE49-F238E27FC236}">
                <a16:creationId xmlns:a16="http://schemas.microsoft.com/office/drawing/2014/main" id="{FDB71A3D-D18E-4F6F-8EAD-7E0D7A559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45" y="4099378"/>
            <a:ext cx="2677656" cy="2677656"/>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DC4725A3-64B0-47C0-82A5-84D6CE6A4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874" y="3685903"/>
            <a:ext cx="3172097" cy="3172097"/>
          </a:xfrm>
          <a:prstGeom prst="rect">
            <a:avLst/>
          </a:prstGeom>
        </p:spPr>
      </p:pic>
      <p:sp>
        <p:nvSpPr>
          <p:cNvPr id="18" name="Speech Bubble: Rectangle with Corners Rounded 17">
            <a:extLst>
              <a:ext uri="{FF2B5EF4-FFF2-40B4-BE49-F238E27FC236}">
                <a16:creationId xmlns:a16="http://schemas.microsoft.com/office/drawing/2014/main" id="{2B6E65CD-12B7-43EE-A812-1598029B3B73}"/>
              </a:ext>
            </a:extLst>
          </p:cNvPr>
          <p:cNvSpPr/>
          <p:nvPr/>
        </p:nvSpPr>
        <p:spPr>
          <a:xfrm>
            <a:off x="5989159" y="2916592"/>
            <a:ext cx="3509715" cy="3262571"/>
          </a:xfrm>
          <a:prstGeom prst="wedgeRoundRectCallout">
            <a:avLst>
              <a:gd name="adj1" fmla="val 63654"/>
              <a:gd name="adj2" fmla="val 18864"/>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9" name="TextBox 18">
            <a:extLst>
              <a:ext uri="{FF2B5EF4-FFF2-40B4-BE49-F238E27FC236}">
                <a16:creationId xmlns:a16="http://schemas.microsoft.com/office/drawing/2014/main" id="{E142631A-55C5-4C1F-8BBE-EA90FADEFC36}"/>
              </a:ext>
            </a:extLst>
          </p:cNvPr>
          <p:cNvSpPr txBox="1"/>
          <p:nvPr/>
        </p:nvSpPr>
        <p:spPr>
          <a:xfrm>
            <a:off x="6129665" y="3132176"/>
            <a:ext cx="3509714" cy="2677656"/>
          </a:xfrm>
          <a:prstGeom prst="rect">
            <a:avLst/>
          </a:prstGeom>
          <a:noFill/>
        </p:spPr>
        <p:txBody>
          <a:bodyPr wrap="square" rtlCol="0">
            <a:spAutoFit/>
          </a:bodyPr>
          <a:lstStyle/>
          <a:p>
            <a:pPr algn="l"/>
            <a:endParaRPr lang="en-GB" sz="2400" dirty="0">
              <a:solidFill>
                <a:srgbClr val="002060"/>
              </a:solidFill>
            </a:endParaRPr>
          </a:p>
          <a:p>
            <a:pPr marL="457200" indent="-457200" algn="l">
              <a:buAutoNum type="arabicPeriod"/>
            </a:pPr>
            <a:r>
              <a:rPr lang="en-GB" sz="2400" dirty="0">
                <a:solidFill>
                  <a:srgbClr val="002060"/>
                </a:solidFill>
              </a:rPr>
              <a:t>Elle a un livre !</a:t>
            </a:r>
          </a:p>
          <a:p>
            <a:pPr marL="457200" indent="-457200" algn="l">
              <a:buAutoNum type="arabicPeriod"/>
            </a:pPr>
            <a:endParaRPr lang="en-GB" sz="2400" dirty="0">
              <a:solidFill>
                <a:srgbClr val="002060"/>
              </a:solidFill>
            </a:endParaRPr>
          </a:p>
          <a:p>
            <a:pPr marL="457200" indent="-457200">
              <a:buAutoNum type="arabicPeriod"/>
            </a:pPr>
            <a:r>
              <a:rPr lang="en-GB" sz="2400" dirty="0">
                <a:solidFill>
                  <a:srgbClr val="002060"/>
                </a:solidFill>
              </a:rPr>
              <a:t>Elle fait le </a:t>
            </a:r>
            <a:r>
              <a:rPr lang="en-GB" sz="2400" dirty="0" err="1">
                <a:solidFill>
                  <a:srgbClr val="002060"/>
                </a:solidFill>
                <a:latin typeface="Century Gothic" panose="020B0502020202020204" pitchFamily="34" charset="0"/>
              </a:rPr>
              <a:t>modèle</a:t>
            </a:r>
            <a:r>
              <a:rPr lang="en-GB" sz="2400" dirty="0">
                <a:solidFill>
                  <a:srgbClr val="002060"/>
                </a:solidFill>
              </a:rPr>
              <a:t>!</a:t>
            </a:r>
          </a:p>
          <a:p>
            <a:pPr marL="457200" indent="-457200">
              <a:buAutoNum type="arabicPeriod"/>
            </a:pPr>
            <a:endParaRPr lang="en-GB" sz="2400" dirty="0">
              <a:solidFill>
                <a:srgbClr val="002060"/>
              </a:solidFill>
            </a:endParaRPr>
          </a:p>
          <a:p>
            <a:pPr marL="457200" indent="-457200">
              <a:buAutoNum type="arabicPeriod"/>
            </a:pPr>
            <a:r>
              <a:rPr lang="en-GB" sz="2400" dirty="0">
                <a:solidFill>
                  <a:srgbClr val="002060"/>
                </a:solidFill>
              </a:rPr>
              <a:t>Elle </a:t>
            </a:r>
            <a:r>
              <a:rPr lang="en-GB" sz="2400" dirty="0" err="1">
                <a:solidFill>
                  <a:srgbClr val="002060"/>
                </a:solidFill>
              </a:rPr>
              <a:t>écoute</a:t>
            </a:r>
            <a:r>
              <a:rPr lang="en-GB" sz="2400" dirty="0">
                <a:solidFill>
                  <a:srgbClr val="002060"/>
                </a:solidFill>
              </a:rPr>
              <a:t> la radio.</a:t>
            </a:r>
          </a:p>
        </p:txBody>
      </p:sp>
      <p:sp>
        <p:nvSpPr>
          <p:cNvPr id="20" name="Speech Bubble: Rectangle with Corners Rounded 19">
            <a:extLst>
              <a:ext uri="{FF2B5EF4-FFF2-40B4-BE49-F238E27FC236}">
                <a16:creationId xmlns:a16="http://schemas.microsoft.com/office/drawing/2014/main" id="{1C2CCB85-B8BE-418C-B774-913112C5D59A}"/>
              </a:ext>
            </a:extLst>
          </p:cNvPr>
          <p:cNvSpPr/>
          <p:nvPr/>
        </p:nvSpPr>
        <p:spPr>
          <a:xfrm>
            <a:off x="2065948" y="1923573"/>
            <a:ext cx="3509715" cy="3262570"/>
          </a:xfrm>
          <a:prstGeom prst="wedgeRoundRectCallout">
            <a:avLst>
              <a:gd name="adj1" fmla="val -38699"/>
              <a:gd name="adj2" fmla="val 58805"/>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1" name="TextBox 20">
            <a:extLst>
              <a:ext uri="{FF2B5EF4-FFF2-40B4-BE49-F238E27FC236}">
                <a16:creationId xmlns:a16="http://schemas.microsoft.com/office/drawing/2014/main" id="{D74FE36A-F786-4092-A2E7-95D772124CF7}"/>
              </a:ext>
            </a:extLst>
          </p:cNvPr>
          <p:cNvSpPr txBox="1"/>
          <p:nvPr/>
        </p:nvSpPr>
        <p:spPr>
          <a:xfrm>
            <a:off x="2213790" y="2196063"/>
            <a:ext cx="3323490" cy="2308324"/>
          </a:xfrm>
          <a:prstGeom prst="rect">
            <a:avLst/>
          </a:prstGeom>
          <a:noFill/>
        </p:spPr>
        <p:txBody>
          <a:bodyPr wrap="square" rtlCol="0">
            <a:spAutoFit/>
          </a:bodyPr>
          <a:lstStyle/>
          <a:p>
            <a:pPr marL="457200" indent="-457200" algn="l">
              <a:buAutoNum type="arabicPeriod"/>
            </a:pPr>
            <a:endParaRPr lang="en-GB" sz="2400" dirty="0">
              <a:solidFill>
                <a:srgbClr val="002060"/>
              </a:solidFill>
            </a:endParaRPr>
          </a:p>
          <a:p>
            <a:pPr marL="457200" indent="-457200" algn="l">
              <a:buAutoNum type="arabicPeriod"/>
            </a:pPr>
            <a:r>
              <a:rPr lang="en-GB" sz="2400" dirty="0">
                <a:solidFill>
                  <a:srgbClr val="002060"/>
                </a:solidFill>
              </a:rPr>
              <a:t>Elle a quoi ?</a:t>
            </a:r>
          </a:p>
          <a:p>
            <a:pPr marL="457200" indent="-457200" algn="l">
              <a:buAutoNum type="arabicPeriod"/>
            </a:pPr>
            <a:endParaRPr lang="en-GB" sz="2400" dirty="0">
              <a:solidFill>
                <a:srgbClr val="002060"/>
              </a:solidFill>
            </a:endParaRPr>
          </a:p>
          <a:p>
            <a:pPr marL="457200" indent="-457200" algn="l">
              <a:buAutoNum type="arabicPeriod"/>
            </a:pPr>
            <a:r>
              <a:rPr lang="en-GB" sz="2400" dirty="0">
                <a:solidFill>
                  <a:srgbClr val="002060"/>
                </a:solidFill>
              </a:rPr>
              <a:t>Elle fait quoi ?</a:t>
            </a:r>
          </a:p>
          <a:p>
            <a:pPr marL="457200" indent="-457200" algn="l">
              <a:buAutoNum type="arabicPeriod"/>
            </a:pPr>
            <a:endParaRPr lang="en-GB" sz="2400" dirty="0">
              <a:solidFill>
                <a:srgbClr val="002060"/>
              </a:solidFill>
            </a:endParaRPr>
          </a:p>
          <a:p>
            <a:pPr marL="457200" indent="-457200">
              <a:buAutoNum type="arabicPeriod"/>
            </a:pPr>
            <a:r>
              <a:rPr lang="en-GB" sz="2400" dirty="0">
                <a:solidFill>
                  <a:srgbClr val="002060"/>
                </a:solidFill>
              </a:rPr>
              <a:t>Elle </a:t>
            </a:r>
            <a:r>
              <a:rPr lang="en-GB" sz="2400" dirty="0" err="1">
                <a:solidFill>
                  <a:srgbClr val="002060"/>
                </a:solidFill>
              </a:rPr>
              <a:t>écoute</a:t>
            </a:r>
            <a:r>
              <a:rPr lang="en-GB" sz="2400" dirty="0">
                <a:solidFill>
                  <a:srgbClr val="002060"/>
                </a:solidFill>
              </a:rPr>
              <a:t> quoi ?</a:t>
            </a:r>
          </a:p>
        </p:txBody>
      </p:sp>
      <p:sp>
        <p:nvSpPr>
          <p:cNvPr id="22" name="Thought Bubble: Cloud 21">
            <a:extLst>
              <a:ext uri="{FF2B5EF4-FFF2-40B4-BE49-F238E27FC236}">
                <a16:creationId xmlns:a16="http://schemas.microsoft.com/office/drawing/2014/main" id="{C197B70A-658B-48B8-BF1F-F64C812A50C4}"/>
              </a:ext>
            </a:extLst>
          </p:cNvPr>
          <p:cNvSpPr/>
          <p:nvPr/>
        </p:nvSpPr>
        <p:spPr>
          <a:xfrm>
            <a:off x="9532539" y="1933303"/>
            <a:ext cx="1854925" cy="1802674"/>
          </a:xfrm>
          <a:prstGeom prst="cloudCallout">
            <a:avLst>
              <a:gd name="adj1" fmla="val 29167"/>
              <a:gd name="adj2" fmla="val 719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toy, doll&#10;&#10;Description automatically generated">
            <a:extLst>
              <a:ext uri="{FF2B5EF4-FFF2-40B4-BE49-F238E27FC236}">
                <a16:creationId xmlns:a16="http://schemas.microsoft.com/office/drawing/2014/main" id="{9B1B857D-A2CF-4894-92A1-8ED705E279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6567" y="1965052"/>
            <a:ext cx="1286868" cy="1286868"/>
          </a:xfrm>
          <a:prstGeom prst="rect">
            <a:avLst/>
          </a:prstGeom>
        </p:spPr>
      </p:pic>
      <p:sp>
        <p:nvSpPr>
          <p:cNvPr id="29" name="TextBox 28">
            <a:extLst>
              <a:ext uri="{FF2B5EF4-FFF2-40B4-BE49-F238E27FC236}">
                <a16:creationId xmlns:a16="http://schemas.microsoft.com/office/drawing/2014/main" id="{3A132E91-8123-4B06-ACB1-492AC85CE6E5}"/>
              </a:ext>
            </a:extLst>
          </p:cNvPr>
          <p:cNvSpPr txBox="1"/>
          <p:nvPr/>
        </p:nvSpPr>
        <p:spPr>
          <a:xfrm>
            <a:off x="2715984" y="3304721"/>
            <a:ext cx="2719090" cy="461665"/>
          </a:xfrm>
          <a:prstGeom prst="rect">
            <a:avLst/>
          </a:prstGeom>
          <a:solidFill>
            <a:schemeClr val="bg1"/>
          </a:solidFill>
        </p:spPr>
        <p:txBody>
          <a:bodyPr wrap="square" rtlCol="0">
            <a:spAutoFit/>
          </a:bodyPr>
          <a:lstStyle/>
          <a:p>
            <a:pPr algn="ctr"/>
            <a:r>
              <a:rPr lang="en-GB" sz="2400" dirty="0">
                <a:solidFill>
                  <a:srgbClr val="002060"/>
                </a:solidFill>
              </a:rPr>
              <a:t>________________</a:t>
            </a:r>
          </a:p>
        </p:txBody>
      </p:sp>
      <p:sp>
        <p:nvSpPr>
          <p:cNvPr id="26" name="TextBox 25">
            <a:extLst>
              <a:ext uri="{FF2B5EF4-FFF2-40B4-BE49-F238E27FC236}">
                <a16:creationId xmlns:a16="http://schemas.microsoft.com/office/drawing/2014/main" id="{7595C696-A6BC-4AE1-AFE6-44F57192D5D5}"/>
              </a:ext>
            </a:extLst>
          </p:cNvPr>
          <p:cNvSpPr txBox="1"/>
          <p:nvPr/>
        </p:nvSpPr>
        <p:spPr>
          <a:xfrm>
            <a:off x="2715984" y="2581980"/>
            <a:ext cx="2719090" cy="461665"/>
          </a:xfrm>
          <a:prstGeom prst="rect">
            <a:avLst/>
          </a:prstGeom>
          <a:solidFill>
            <a:schemeClr val="bg1"/>
          </a:solidFill>
        </p:spPr>
        <p:txBody>
          <a:bodyPr wrap="square" rtlCol="0">
            <a:spAutoFit/>
          </a:bodyPr>
          <a:lstStyle/>
          <a:p>
            <a:pPr algn="ctr"/>
            <a:r>
              <a:rPr lang="en-GB" sz="2400" dirty="0">
                <a:solidFill>
                  <a:srgbClr val="002060"/>
                </a:solidFill>
              </a:rPr>
              <a:t>________________</a:t>
            </a:r>
          </a:p>
        </p:txBody>
      </p:sp>
      <p:sp>
        <p:nvSpPr>
          <p:cNvPr id="27" name="TextBox 26">
            <a:extLst>
              <a:ext uri="{FF2B5EF4-FFF2-40B4-BE49-F238E27FC236}">
                <a16:creationId xmlns:a16="http://schemas.microsoft.com/office/drawing/2014/main" id="{F6652C3E-41C3-4B53-A8C6-3E892E2ABE7A}"/>
              </a:ext>
            </a:extLst>
          </p:cNvPr>
          <p:cNvSpPr txBox="1"/>
          <p:nvPr/>
        </p:nvSpPr>
        <p:spPr>
          <a:xfrm>
            <a:off x="2715984" y="4057695"/>
            <a:ext cx="2719090" cy="461665"/>
          </a:xfrm>
          <a:prstGeom prst="rect">
            <a:avLst/>
          </a:prstGeom>
          <a:solidFill>
            <a:schemeClr val="bg1"/>
          </a:solidFill>
        </p:spPr>
        <p:txBody>
          <a:bodyPr wrap="square" rtlCol="0">
            <a:spAutoFit/>
          </a:bodyPr>
          <a:lstStyle/>
          <a:p>
            <a:pPr algn="ctr"/>
            <a:r>
              <a:rPr lang="en-GB" sz="2400" dirty="0">
                <a:solidFill>
                  <a:srgbClr val="002060"/>
                </a:solidFill>
              </a:rPr>
              <a:t>________________</a:t>
            </a:r>
          </a:p>
        </p:txBody>
      </p:sp>
    </p:spTree>
    <p:extLst>
      <p:ext uri="{BB962C8B-B14F-4D97-AF65-F5344CB8AC3E}">
        <p14:creationId xmlns:p14="http://schemas.microsoft.com/office/powerpoint/2010/main" val="3504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39312" cy="647577"/>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10" name="TextBox 9">
            <a:extLst>
              <a:ext uri="{FF2B5EF4-FFF2-40B4-BE49-F238E27FC236}">
                <a16:creationId xmlns:a16="http://schemas.microsoft.com/office/drawing/2014/main" id="{39AB43D7-3354-4D92-8BFF-956D8910E1DD}"/>
              </a:ext>
            </a:extLst>
          </p:cNvPr>
          <p:cNvSpPr txBox="1"/>
          <p:nvPr/>
        </p:nvSpPr>
        <p:spPr>
          <a:xfrm>
            <a:off x="317479" y="2905780"/>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ordinateur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C2633DBB-3843-42B6-BE62-37438553CE6B}"/>
              </a:ext>
            </a:extLst>
          </p:cNvPr>
          <p:cNvSpPr txBox="1"/>
          <p:nvPr/>
        </p:nvSpPr>
        <p:spPr>
          <a:xfrm>
            <a:off x="317480" y="5073275"/>
            <a:ext cx="79240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Oui</a:t>
            </a:r>
            <a:r>
              <a:rPr lang="en-US" sz="2800" dirty="0">
                <a:solidFill>
                  <a:srgbClr val="4472C4">
                    <a:lumMod val="50000"/>
                  </a:srgbClr>
                </a:solidFill>
                <a:latin typeface="Century Gothic" panose="020F0302020204030204"/>
              </a:rPr>
              <a:t>, </a:t>
            </a:r>
            <a:r>
              <a:rPr lang="en-US" sz="2800" dirty="0" err="1">
                <a:solidFill>
                  <a:srgbClr val="4472C4">
                    <a:lumMod val="50000"/>
                  </a:srgbClr>
                </a:solidFill>
                <a:latin typeface="Century Gothic" panose="020F0302020204030204"/>
              </a:rPr>
              <a:t>mais</a:t>
            </a:r>
            <a:r>
              <a:rPr lang="en-US" sz="2800" dirty="0">
                <a:solidFill>
                  <a:srgbClr val="4472C4">
                    <a:lumMod val="50000"/>
                  </a:srgbClr>
                </a:solidFill>
                <a:latin typeface="Century Gothic" panose="020F0302020204030204"/>
              </a:rPr>
              <a:t> j</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sng" strike="noStrike" kern="1200" cap="none" spc="0" normalizeH="0" baseline="0" noProof="0" dirty="0">
                <a:ln>
                  <a:noFill/>
                </a:ln>
                <a:solidFill>
                  <a:schemeClr val="accent2"/>
                </a:solidFill>
                <a:effectLst/>
                <a:uLnTx/>
                <a:uFillTx/>
                <a:latin typeface="Century Gothic" panose="020F0302020204030204"/>
                <a:ea typeface="+mn-ea"/>
                <a:cs typeface="+mn-cs"/>
              </a:rPr>
              <a:t>voiture</a:t>
            </a:r>
            <a:r>
              <a:rPr lang="en-US" sz="28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C’</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plus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qu’un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vélo</a:t>
            </a:r>
            <a:r>
              <a:rPr kumimoji="0" lang="en-US" sz="2800" b="1" i="0" u="none" strike="noStrike" kern="1200" cap="none" spc="0" normalizeH="0" baseline="0" noProof="0" dirty="0">
                <a:ln>
                  <a:noFill/>
                </a:ln>
                <a:solidFill>
                  <a:schemeClr val="accent2"/>
                </a:solidFill>
                <a:effectLst/>
                <a:uLnTx/>
                <a:uFillTx/>
                <a:latin typeface="Century Gothic" panose="020F0302020204030204"/>
                <a:ea typeface="+mn-ea"/>
                <a:cs typeface="+mn-cs"/>
              </a:rPr>
              <a:t>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EAE2E34E-9136-4E1D-92DC-A26DD25EB896}"/>
              </a:ext>
            </a:extLst>
          </p:cNvPr>
          <p:cNvSpPr txBox="1"/>
          <p:nvPr/>
        </p:nvSpPr>
        <p:spPr>
          <a:xfrm>
            <a:off x="317479" y="4036942"/>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vélo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cool et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descr="Computer Notebook Clip Art">
            <a:extLst>
              <a:ext uri="{FF2B5EF4-FFF2-40B4-BE49-F238E27FC236}">
                <a16:creationId xmlns:a16="http://schemas.microsoft.com/office/drawing/2014/main" id="{F54489B2-1F8B-4D8E-B153-6A6F1274E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2023" y="3318039"/>
            <a:ext cx="1670745" cy="1236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ntain Bike Clip Art">
            <a:extLst>
              <a:ext uri="{FF2B5EF4-FFF2-40B4-BE49-F238E27FC236}">
                <a16:creationId xmlns:a16="http://schemas.microsoft.com/office/drawing/2014/main" id="{AAB29CF2-0385-4AB2-9B3D-3D578066A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137" y="2288151"/>
            <a:ext cx="2105025" cy="1312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rtcar Clip Art">
            <a:extLst>
              <a:ext uri="{FF2B5EF4-FFF2-40B4-BE49-F238E27FC236}">
                <a16:creationId xmlns:a16="http://schemas.microsoft.com/office/drawing/2014/main" id="{18CAF0ED-648E-4B86-8F15-386348F0B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8806" y="3855000"/>
            <a:ext cx="2165845" cy="830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3D51A1-A6AC-4E71-9DA5-FB5EA3A938C8}"/>
              </a:ext>
            </a:extLst>
          </p:cNvPr>
          <p:cNvSpPr/>
          <p:nvPr/>
        </p:nvSpPr>
        <p:spPr>
          <a:xfrm>
            <a:off x="1552935" y="2789430"/>
            <a:ext cx="1943100"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D79B6F4-4034-468C-8417-B0B4C9EFBE22}"/>
              </a:ext>
            </a:extLst>
          </p:cNvPr>
          <p:cNvSpPr/>
          <p:nvPr/>
        </p:nvSpPr>
        <p:spPr>
          <a:xfrm>
            <a:off x="1524360" y="3913538"/>
            <a:ext cx="88582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0F5C3E-728B-4EFB-8EE6-F172F35C9E5B}"/>
              </a:ext>
            </a:extLst>
          </p:cNvPr>
          <p:cNvSpPr/>
          <p:nvPr/>
        </p:nvSpPr>
        <p:spPr>
          <a:xfrm>
            <a:off x="3384348" y="4942424"/>
            <a:ext cx="1254687"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DC71A9B-698C-407D-83C7-924C5264215A}"/>
              </a:ext>
            </a:extLst>
          </p:cNvPr>
          <p:cNvSpPr/>
          <p:nvPr/>
        </p:nvSpPr>
        <p:spPr>
          <a:xfrm>
            <a:off x="6518164" y="5438945"/>
            <a:ext cx="886977"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le 46">
            <a:extLst>
              <a:ext uri="{FF2B5EF4-FFF2-40B4-BE49-F238E27FC236}">
                <a16:creationId xmlns:a16="http://schemas.microsoft.com/office/drawing/2014/main" id="{A18AF0A5-6271-4552-B262-AE988C5DA6A0}"/>
              </a:ext>
            </a:extLst>
          </p:cNvPr>
          <p:cNvSpPr/>
          <p:nvPr/>
        </p:nvSpPr>
        <p:spPr>
          <a:xfrm>
            <a:off x="10812162" y="249870"/>
            <a:ext cx="109775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9" name="TextBox 18">
            <a:extLst>
              <a:ext uri="{FF2B5EF4-FFF2-40B4-BE49-F238E27FC236}">
                <a16:creationId xmlns:a16="http://schemas.microsoft.com/office/drawing/2014/main" id="{F5E74CD4-CA1C-4B9D-87BE-C109A9ADA2B6}"/>
              </a:ext>
            </a:extLst>
          </p:cNvPr>
          <p:cNvSpPr txBox="1"/>
          <p:nvPr/>
        </p:nvSpPr>
        <p:spPr>
          <a:xfrm>
            <a:off x="180000" y="1296000"/>
            <a:ext cx="11729920"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Some people are boasting about what they have. What is being described?</a:t>
            </a:r>
          </a:p>
        </p:txBody>
      </p:sp>
      <p:sp>
        <p:nvSpPr>
          <p:cNvPr id="28" name="TextBox 27">
            <a:extLst>
              <a:ext uri="{FF2B5EF4-FFF2-40B4-BE49-F238E27FC236}">
                <a16:creationId xmlns:a16="http://schemas.microsoft.com/office/drawing/2014/main" id="{F33F8A3A-7BE1-4DBA-8D8A-86761DD277E4}"/>
              </a:ext>
            </a:extLst>
          </p:cNvPr>
          <p:cNvSpPr txBox="1"/>
          <p:nvPr/>
        </p:nvSpPr>
        <p:spPr>
          <a:xfrm>
            <a:off x="317478" y="2000298"/>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quoi ?</a:t>
            </a:r>
          </a:p>
        </p:txBody>
      </p:sp>
      <p:sp>
        <p:nvSpPr>
          <p:cNvPr id="5" name="TextBox 4">
            <a:extLst>
              <a:ext uri="{FF2B5EF4-FFF2-40B4-BE49-F238E27FC236}">
                <a16:creationId xmlns:a16="http://schemas.microsoft.com/office/drawing/2014/main" id="{8D46D6C7-B673-4CA2-A7D7-708D8235CF0D}"/>
              </a:ext>
            </a:extLst>
          </p:cNvPr>
          <p:cNvSpPr txBox="1"/>
          <p:nvPr/>
        </p:nvSpPr>
        <p:spPr>
          <a:xfrm>
            <a:off x="1335024" y="6382512"/>
            <a:ext cx="5833872" cy="461665"/>
          </a:xfrm>
          <a:prstGeom prst="rect">
            <a:avLst/>
          </a:prstGeom>
          <a:noFill/>
        </p:spPr>
        <p:txBody>
          <a:bodyPr wrap="square" rtlCol="0">
            <a:spAutoFit/>
          </a:bodyPr>
          <a:lstStyle/>
          <a:p>
            <a:r>
              <a:rPr lang="en-GB" sz="2400" dirty="0">
                <a:solidFill>
                  <a:schemeClr val="bg1"/>
                </a:solidFill>
              </a:rPr>
              <a:t>plus…. que – more…than</a:t>
            </a:r>
          </a:p>
        </p:txBody>
      </p:sp>
    </p:spTree>
    <p:extLst>
      <p:ext uri="{BB962C8B-B14F-4D97-AF65-F5344CB8AC3E}">
        <p14:creationId xmlns:p14="http://schemas.microsoft.com/office/powerpoint/2010/main" val="17408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6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14</a:t>
            </a:r>
          </a:p>
          <a:p>
            <a:pPr lvl="0">
              <a:defRPr/>
            </a:pPr>
            <a:r>
              <a:rPr lang="en-GB" sz="1800" dirty="0">
                <a:solidFill>
                  <a:prstClr val="white"/>
                </a:solidFill>
                <a:latin typeface="Century Gothic" panose="020B0502020202020204" pitchFamily="34" charset="0"/>
              </a:rPr>
              <a:t>Victoria Hobson / Stephen Owen / Catherine Morris</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lnSpc>
                <a:spcPct val="100000"/>
              </a:lnSpc>
              <a:spcBef>
                <a:spcPts val="0"/>
              </a:spcBef>
              <a:defRPr/>
            </a:pPr>
            <a:r>
              <a:rPr lang="en-GB" sz="18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faire</a:t>
            </a:r>
            <a:r>
              <a:rPr lang="en-GB" sz="2400" dirty="0">
                <a:solidFill>
                  <a:prstClr val="white"/>
                </a:solidFill>
              </a:rPr>
              <a:t> (‘do’ and ‘make’) with le/la/l’/les</a:t>
            </a:r>
          </a:p>
          <a:p>
            <a:pPr algn="l"/>
            <a:r>
              <a:rPr lang="en-GB" sz="2400" dirty="0">
                <a:solidFill>
                  <a:prstClr val="white"/>
                </a:solidFill>
              </a:rPr>
              <a:t>SSC [è/ê]</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363999"/>
            <a:ext cx="8892757" cy="1942510"/>
          </a:xfrm>
        </p:spPr>
        <p:txBody>
          <a:bodyPr>
            <a:normAutofit/>
          </a:bodyPr>
          <a:lstStyle/>
          <a:p>
            <a:r>
              <a:rPr lang="en-GB" sz="3600" dirty="0"/>
              <a:t>Activities at home</a:t>
            </a:r>
          </a:p>
          <a:p>
            <a:r>
              <a:rPr lang="en-GB" sz="2400" dirty="0"/>
              <a:t>Talking about doing and making things</a:t>
            </a:r>
          </a:p>
        </p:txBody>
      </p:sp>
      <p:pic>
        <p:nvPicPr>
          <p:cNvPr id="6" name="Picture 5">
            <a:extLst>
              <a:ext uri="{FF2B5EF4-FFF2-40B4-BE49-F238E27FC236}">
                <a16:creationId xmlns:a16="http://schemas.microsoft.com/office/drawing/2014/main" id="{6D398154-2344-4EE3-AC5F-63CE123D1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381" y="4406840"/>
            <a:ext cx="1317603" cy="1246859"/>
          </a:xfrm>
          <a:prstGeom prst="rect">
            <a:avLst/>
          </a:prstGeom>
        </p:spPr>
      </p:pic>
      <p:pic>
        <p:nvPicPr>
          <p:cNvPr id="7" name="Picture 2" descr="Bucket, Cleaning, Supplies, Housework, Household">
            <a:extLst>
              <a:ext uri="{FF2B5EF4-FFF2-40B4-BE49-F238E27FC236}">
                <a16:creationId xmlns:a16="http://schemas.microsoft.com/office/drawing/2014/main" id="{21A02BB9-0739-46B8-B673-AD83673FC2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2883" y="4924745"/>
            <a:ext cx="981476" cy="933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oking Pans Glove Clip Art">
            <a:extLst>
              <a:ext uri="{FF2B5EF4-FFF2-40B4-BE49-F238E27FC236}">
                <a16:creationId xmlns:a16="http://schemas.microsoft.com/office/drawing/2014/main" id="{5B896189-6385-4899-9A78-F24E87D58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854" y="3665430"/>
            <a:ext cx="1192936" cy="862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ingle Bed Clip Art">
            <a:extLst>
              <a:ext uri="{FF2B5EF4-FFF2-40B4-BE49-F238E27FC236}">
                <a16:creationId xmlns:a16="http://schemas.microsoft.com/office/drawing/2014/main" id="{E8240563-192F-4895-879D-0B2FFB3694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5930" y="4480640"/>
            <a:ext cx="2274292" cy="1281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92182-3448-49F5-837C-D0628A6F80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7992" y="5912128"/>
            <a:ext cx="524854" cy="601270"/>
          </a:xfrm>
          <a:prstGeom prst="rect">
            <a:avLst/>
          </a:prstGeom>
        </p:spPr>
      </p:pic>
      <p:grpSp>
        <p:nvGrpSpPr>
          <p:cNvPr id="11" name="Group 10">
            <a:extLst>
              <a:ext uri="{FF2B5EF4-FFF2-40B4-BE49-F238E27FC236}">
                <a16:creationId xmlns:a16="http://schemas.microsoft.com/office/drawing/2014/main" id="{00C1A5D6-AB9D-42B6-92FF-2411959D2CE4}"/>
              </a:ext>
            </a:extLst>
          </p:cNvPr>
          <p:cNvGrpSpPr/>
          <p:nvPr/>
        </p:nvGrpSpPr>
        <p:grpSpPr>
          <a:xfrm>
            <a:off x="7103061" y="5932412"/>
            <a:ext cx="1610562" cy="696088"/>
            <a:chOff x="532625" y="3856269"/>
            <a:chExt cx="3703559" cy="1714855"/>
          </a:xfrm>
        </p:grpSpPr>
        <p:pic>
          <p:nvPicPr>
            <p:cNvPr id="12" name="Picture 11">
              <a:extLst>
                <a:ext uri="{FF2B5EF4-FFF2-40B4-BE49-F238E27FC236}">
                  <a16:creationId xmlns:a16="http://schemas.microsoft.com/office/drawing/2014/main" id="{968EDDB7-7F19-4894-839A-5208FFCD18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13" name="Picture 12">
              <a:extLst>
                <a:ext uri="{FF2B5EF4-FFF2-40B4-BE49-F238E27FC236}">
                  <a16:creationId xmlns:a16="http://schemas.microsoft.com/office/drawing/2014/main" id="{B5BB5AAD-3454-494B-A85E-3B5C0B01A9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14" name="Picture 13">
              <a:extLst>
                <a:ext uri="{FF2B5EF4-FFF2-40B4-BE49-F238E27FC236}">
                  <a16:creationId xmlns:a16="http://schemas.microsoft.com/office/drawing/2014/main" id="{12E6606F-2AE7-4B9F-A1EC-B62DC4D38E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pic>
        <p:nvPicPr>
          <p:cNvPr id="15" name="Picture 4" descr="Notepad Issue Write - Free image on Pixabay">
            <a:extLst>
              <a:ext uri="{FF2B5EF4-FFF2-40B4-BE49-F238E27FC236}">
                <a16:creationId xmlns:a16="http://schemas.microsoft.com/office/drawing/2014/main" id="{40043795-6F74-40C1-941F-1D506123E9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895318">
            <a:off x="10456694" y="4796163"/>
            <a:ext cx="481865" cy="46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50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0" y="331468"/>
            <a:ext cx="10515600" cy="1325563"/>
          </a:xfrm>
        </p:spPr>
        <p:txBody>
          <a:bodyPr>
            <a:normAutofit fontScale="90000"/>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70886" y="325703"/>
            <a:ext cx="10515600" cy="1325563"/>
          </a:xfrm>
        </p:spPr>
        <p:txBody>
          <a:bodyPr>
            <a:normAutofit fontScale="90000"/>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4210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0" y="331468"/>
            <a:ext cx="10515600" cy="1325563"/>
          </a:xfrm>
        </p:spPr>
        <p:txBody>
          <a:bodyPr>
            <a:normAutofit fontScale="90000"/>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Tree>
    <p:extLst>
      <p:ext uri="{BB962C8B-B14F-4D97-AF65-F5344CB8AC3E}">
        <p14:creationId xmlns:p14="http://schemas.microsoft.com/office/powerpoint/2010/main" val="1364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53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56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è tête.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è fê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è frè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è collè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è problè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1113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FD405-0028-0041-92AF-3690A3963B52}"/>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sp>
        <p:nvSpPr>
          <p:cNvPr id="3" name="TextBox 2"/>
          <p:cNvSpPr txBox="1"/>
          <p:nvPr/>
        </p:nvSpPr>
        <p:spPr>
          <a:xfrm>
            <a:off x="3597165" y="1894541"/>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402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0" y="213557"/>
            <a:ext cx="3090672" cy="647577"/>
          </a:xfrm>
        </p:spPr>
        <p:txBody>
          <a:bodyPr>
            <a:normAutofit/>
          </a:bodyPr>
          <a:lstStyle/>
          <a:p>
            <a:r>
              <a:rPr lang="fr-FR" dirty="0"/>
              <a:t>Phonétique</a:t>
            </a: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extrême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mystère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caractère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planète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atmosphère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8" name="TextBox 7">
            <a:extLst>
              <a:ext uri="{FF2B5EF4-FFF2-40B4-BE49-F238E27FC236}">
                <a16:creationId xmlns:a16="http://schemas.microsoft.com/office/drawing/2014/main" id="{AFE4B7DF-3B8E-4367-887C-B9C43F0F6A73}"/>
              </a:ext>
            </a:extLst>
          </p:cNvPr>
          <p:cNvSpPr txBox="1"/>
          <p:nvPr/>
        </p:nvSpPr>
        <p:spPr>
          <a:xfrm>
            <a:off x="125405" y="1310202"/>
            <a:ext cx="11784515" cy="523220"/>
          </a:xfrm>
          <a:prstGeom prst="rect">
            <a:avLst/>
          </a:prstGeom>
          <a:noFill/>
        </p:spPr>
        <p:txBody>
          <a:bodyPr wrap="square" rtlCol="0">
            <a:spAutoFit/>
          </a:bodyPr>
          <a:lstStyle/>
          <a:p>
            <a:r>
              <a:rPr lang="fr-FR" sz="2800" dirty="0">
                <a:solidFill>
                  <a:srgbClr val="115076"/>
                </a:solidFill>
                <a:latin typeface="Century Gothic" panose="020B0502020202020204" pitchFamily="34" charset="0"/>
              </a:rPr>
              <a:t>Say </a:t>
            </a:r>
            <a:r>
              <a:rPr lang="fr-FR" sz="2800" b="1" dirty="0" err="1">
                <a:solidFill>
                  <a:srgbClr val="115076"/>
                </a:solidFill>
                <a:latin typeface="Century Gothic" panose="020B0502020202020204" pitchFamily="34" charset="0"/>
              </a:rPr>
              <a:t>only</a:t>
            </a:r>
            <a:r>
              <a:rPr lang="fr-FR" sz="2800" dirty="0">
                <a:solidFill>
                  <a:srgbClr val="115076"/>
                </a:solidFill>
                <a:latin typeface="Century Gothic" panose="020B0502020202020204" pitchFamily="34" charset="0"/>
              </a:rPr>
              <a:t> the </a:t>
            </a:r>
            <a:r>
              <a:rPr lang="fr-FR" sz="2800" dirty="0" err="1">
                <a:solidFill>
                  <a:srgbClr val="115076"/>
                </a:solidFill>
                <a:latin typeface="Century Gothic" panose="020B0502020202020204" pitchFamily="34" charset="0"/>
              </a:rPr>
              <a:t>words</a:t>
            </a:r>
            <a:r>
              <a:rPr lang="fr-FR" sz="2800" dirty="0">
                <a:solidFill>
                  <a:srgbClr val="115076"/>
                </a:solidFill>
                <a:latin typeface="Century Gothic" panose="020B0502020202020204" pitchFamily="34" charset="0"/>
              </a:rPr>
              <a:t> </a:t>
            </a:r>
            <a:r>
              <a:rPr lang="fr-FR" sz="2800" dirty="0" err="1">
                <a:solidFill>
                  <a:srgbClr val="115076"/>
                </a:solidFill>
                <a:latin typeface="Century Gothic" panose="020B0502020202020204" pitchFamily="34" charset="0"/>
              </a:rPr>
              <a:t>containing</a:t>
            </a:r>
            <a:r>
              <a:rPr lang="fr-FR" sz="2800" dirty="0">
                <a:solidFill>
                  <a:srgbClr val="115076"/>
                </a:solidFill>
                <a:latin typeface="Century Gothic" panose="020B0502020202020204" pitchFamily="34" charset="0"/>
              </a:rPr>
              <a:t> SSC [è/ê].</a:t>
            </a:r>
          </a:p>
        </p:txBody>
      </p:sp>
      <p:graphicFrame>
        <p:nvGraphicFramePr>
          <p:cNvPr id="13" name="Table 12">
            <a:extLst>
              <a:ext uri="{FF2B5EF4-FFF2-40B4-BE49-F238E27FC236}">
                <a16:creationId xmlns:a16="http://schemas.microsoft.com/office/drawing/2014/main" id="{5F1AAD1C-BF5B-4C86-9D32-87AF8BA5D267}"/>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91381">
                  <a:extLst>
                    <a:ext uri="{9D8B030D-6E8A-4147-A177-3AD203B41FA5}">
                      <a16:colId xmlns:a16="http://schemas.microsoft.com/office/drawing/2014/main" val="1725869596"/>
                    </a:ext>
                  </a:extLst>
                </a:gridCol>
                <a:gridCol w="2336462">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3" name="honnete.wav"/>
                            <a:extLst>
                              <a:ext uri="{A12FA001-AC4F-418D-AE19-62706E023703}">
                                <ahyp:hlinkClr xmlns:ahyp="http://schemas.microsoft.com/office/drawing/2018/hyperlinkcolor" val="tx"/>
                              </a:ext>
                            </a:extLst>
                          </a:hlinkClick>
                        </a:rPr>
                        <a:t>honnête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4" name="systeme.wav"/>
                            <a:extLst>
                              <a:ext uri="{A12FA001-AC4F-418D-AE19-62706E023703}">
                                <ahyp:hlinkClr xmlns:ahyp="http://schemas.microsoft.com/office/drawing/2018/hyperlinkcolor" val="tx"/>
                              </a:ext>
                            </a:extLst>
                          </a:hlinkClick>
                        </a:rPr>
                        <a:t>système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5" name="extreme.wav"/>
                            <a:extLst>
                              <a:ext uri="{A12FA001-AC4F-418D-AE19-62706E023703}">
                                <ahyp:hlinkClr xmlns:ahyp="http://schemas.microsoft.com/office/drawing/2018/hyperlinkcolor" val="tx"/>
                              </a:ext>
                            </a:extLst>
                          </a:hlinkClick>
                        </a:rPr>
                        <a:t>extrême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6"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poete.wav"/>
                            <a:extLst>
                              <a:ext uri="{A12FA001-AC4F-418D-AE19-62706E023703}">
                                <ahyp:hlinkClr xmlns:ahyp="http://schemas.microsoft.com/office/drawing/2018/hyperlinkcolor" val="tx"/>
                              </a:ext>
                            </a:extLst>
                          </a:hlinkClick>
                        </a:rPr>
                        <a:t>poète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9" name="mystere.wav"/>
                            <a:extLst>
                              <a:ext uri="{A12FA001-AC4F-418D-AE19-62706E023703}">
                                <ahyp:hlinkClr xmlns:ahyp="http://schemas.microsoft.com/office/drawing/2018/hyperlinkcolor" val="tx"/>
                              </a:ext>
                            </a:extLst>
                          </a:hlinkClick>
                        </a:rPr>
                        <a:t>mystère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0" name="caractere.wav"/>
                            <a:extLst>
                              <a:ext uri="{A12FA001-AC4F-418D-AE19-62706E023703}">
                                <ahyp:hlinkClr xmlns:ahyp="http://schemas.microsoft.com/office/drawing/2018/hyperlinkcolor" val="tx"/>
                              </a:ext>
                            </a:extLst>
                          </a:hlinkClick>
                        </a:rPr>
                        <a:t>caractère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1" name="planete.wav"/>
                            <a:extLst>
                              <a:ext uri="{A12FA001-AC4F-418D-AE19-62706E023703}">
                                <ahyp:hlinkClr xmlns:ahyp="http://schemas.microsoft.com/office/drawing/2018/hyperlinkcolor" val="tx"/>
                              </a:ext>
                            </a:extLst>
                          </a:hlinkClick>
                        </a:rPr>
                        <a:t>planète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2" name="barriere.wav"/>
                            <a:extLst>
                              <a:ext uri="{A12FA001-AC4F-418D-AE19-62706E023703}">
                                <ahyp:hlinkClr xmlns:ahyp="http://schemas.microsoft.com/office/drawing/2018/hyperlinkcolor" val="tx"/>
                              </a:ext>
                            </a:extLst>
                          </a:hlinkClick>
                        </a:rPr>
                        <a:t>barrière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3" name="creme.wav"/>
                            <a:extLst>
                              <a:ext uri="{A12FA001-AC4F-418D-AE19-62706E023703}">
                                <ahyp:hlinkClr xmlns:ahyp="http://schemas.microsoft.com/office/drawing/2018/hyperlinkcolor" val="tx"/>
                              </a:ext>
                            </a:extLst>
                          </a:hlinkClick>
                        </a:rPr>
                        <a:t>crème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6"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4" name="kilometre.wav"/>
                            <a:extLst>
                              <a:ext uri="{A12FA001-AC4F-418D-AE19-62706E023703}">
                                <ahyp:hlinkClr xmlns:ahyp="http://schemas.microsoft.com/office/drawing/2018/hyperlinkcolor" val="tx"/>
                              </a:ext>
                            </a:extLst>
                          </a:hlinkClick>
                        </a:rPr>
                        <a:t>kilomètre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5"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sphere.wav"/>
                            <a:extLst>
                              <a:ext uri="{A12FA001-AC4F-418D-AE19-62706E023703}">
                                <ahyp:hlinkClr xmlns:ahyp="http://schemas.microsoft.com/office/drawing/2018/hyperlinkcolor" val="tx"/>
                              </a:ext>
                            </a:extLst>
                          </a:hlinkClick>
                        </a:rPr>
                        <a:t>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5"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7" name="atmosphere.wav"/>
                            <a:extLst>
                              <a:ext uri="{A12FA001-AC4F-418D-AE19-62706E023703}">
                                <ahyp:hlinkClr xmlns:ahyp="http://schemas.microsoft.com/office/drawing/2018/hyperlinkcolor" val="tx"/>
                              </a:ext>
                            </a:extLst>
                          </a:hlinkClick>
                        </a:rPr>
                        <a:t>atmosphère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332025"/>
                  </a:ext>
                </a:extLst>
              </a:tr>
            </a:tbl>
          </a:graphicData>
        </a:graphic>
      </p:graphicFrame>
      <p:pic>
        <p:nvPicPr>
          <p:cNvPr id="5" name="Picture 4" descr="A blue and white person with a letter&#10;&#10;Description automatically generated">
            <a:extLst>
              <a:ext uri="{FF2B5EF4-FFF2-40B4-BE49-F238E27FC236}">
                <a16:creationId xmlns:a16="http://schemas.microsoft.com/office/drawing/2014/main" id="{119A0ED9-5586-407A-8CA1-4DE60F182E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10051" y="2771"/>
            <a:ext cx="1438116" cy="1507389"/>
          </a:xfrm>
          <a:prstGeom prst="rect">
            <a:avLst/>
          </a:prstGeom>
        </p:spPr>
      </p:pic>
      <p:pic>
        <p:nvPicPr>
          <p:cNvPr id="7" name="Picture 6" descr="A blue and white logo&#10;&#10;Description automatically generated">
            <a:extLst>
              <a:ext uri="{FF2B5EF4-FFF2-40B4-BE49-F238E27FC236}">
                <a16:creationId xmlns:a16="http://schemas.microsoft.com/office/drawing/2014/main" id="{3A2D6536-B615-4A3B-9301-42141F5874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7271" y="0"/>
            <a:ext cx="1435345" cy="1510160"/>
          </a:xfrm>
          <a:prstGeom prst="rect">
            <a:avLst/>
          </a:prstGeom>
        </p:spPr>
      </p:pic>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309360" cy="647577"/>
          </a:xfrm>
        </p:spPr>
        <p:txBody>
          <a:bodyPr>
            <a:normAutofit/>
          </a:bodyPr>
          <a:lstStyle/>
          <a:p>
            <a:r>
              <a:rPr lang="en-GB" sz="3000" b="1" dirty="0">
                <a:solidFill>
                  <a:schemeClr val="bg1"/>
                </a:solidFill>
              </a:rPr>
              <a:t>The verb ‘faire’ – to do/make</a:t>
            </a:r>
          </a:p>
        </p:txBody>
      </p:sp>
      <p:sp>
        <p:nvSpPr>
          <p:cNvPr id="2" name="TextBox 1"/>
          <p:cNvSpPr txBox="1"/>
          <p:nvPr/>
        </p:nvSpPr>
        <p:spPr>
          <a:xfrm>
            <a:off x="300038" y="1227990"/>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 already</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learnt the following forms of the verbs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faire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126597" y="1937108"/>
            <a:ext cx="3346657" cy="1323439"/>
          </a:xfrm>
          <a:prstGeom prst="rect">
            <a:avLst/>
          </a:prstGeom>
          <a:solidFill>
            <a:schemeClr val="bg1"/>
          </a:solidFill>
        </p:spPr>
        <p:txBody>
          <a:bodyPr wrap="square" rtlCol="0">
            <a:spAutoFit/>
          </a:bodyPr>
          <a:lstStyle/>
          <a:p>
            <a:pPr algn="ctr"/>
            <a:r>
              <a:rPr lang="en-GB" sz="8000" b="1" dirty="0">
                <a:solidFill>
                  <a:srgbClr val="5B9BD5">
                    <a:lumMod val="50000"/>
                  </a:srgbClr>
                </a:solidFill>
                <a:latin typeface="Century Gothic" panose="020B0502020202020204" pitchFamily="34" charset="0"/>
              </a:rPr>
              <a:t>je </a:t>
            </a:r>
            <a:r>
              <a:rPr lang="en-GB" sz="8000" b="1" dirty="0" err="1">
                <a:solidFill>
                  <a:srgbClr val="5B9BD5">
                    <a:lumMod val="50000"/>
                  </a:srgbClr>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
        <p:nvSpPr>
          <p:cNvPr id="37" name="TextBox 36"/>
          <p:cNvSpPr txBox="1"/>
          <p:nvPr/>
        </p:nvSpPr>
        <p:spPr>
          <a:xfrm>
            <a:off x="4726600" y="2174634"/>
            <a:ext cx="6442802"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I do / I make</a:t>
            </a:r>
          </a:p>
        </p:txBody>
      </p:sp>
      <p:sp>
        <p:nvSpPr>
          <p:cNvPr id="38" name="TextBox 37"/>
          <p:cNvSpPr txBox="1"/>
          <p:nvPr/>
        </p:nvSpPr>
        <p:spPr>
          <a:xfrm>
            <a:off x="331532" y="3260547"/>
            <a:ext cx="4018100" cy="1323439"/>
          </a:xfrm>
          <a:prstGeom prst="rect">
            <a:avLst/>
          </a:prstGeom>
          <a:solidFill>
            <a:schemeClr val="bg1"/>
          </a:solidFill>
        </p:spPr>
        <p:txBody>
          <a:bodyPr wrap="square" rtlCol="0">
            <a:spAutoFit/>
          </a:bodyPr>
          <a:lstStyle/>
          <a:p>
            <a:pPr algn="r"/>
            <a:r>
              <a:rPr lang="en-GB" sz="8000" b="1" dirty="0" err="1">
                <a:solidFill>
                  <a:srgbClr val="5B9BD5">
                    <a:lumMod val="50000"/>
                  </a:srgbClr>
                </a:solidFill>
                <a:latin typeface="Century Gothic" panose="020B0502020202020204" pitchFamily="34" charset="0"/>
              </a:rPr>
              <a:t>il</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p>
        </p:txBody>
      </p:sp>
      <p:sp>
        <p:nvSpPr>
          <p:cNvPr id="40" name="TextBox 39"/>
          <p:cNvSpPr txBox="1"/>
          <p:nvPr/>
        </p:nvSpPr>
        <p:spPr>
          <a:xfrm>
            <a:off x="4627537" y="4612647"/>
            <a:ext cx="7282384"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she does / makes</a:t>
            </a:r>
          </a:p>
        </p:txBody>
      </p:sp>
      <p:sp>
        <p:nvSpPr>
          <p:cNvPr id="41" name="TextBox 40"/>
          <p:cNvSpPr txBox="1"/>
          <p:nvPr/>
        </p:nvSpPr>
        <p:spPr>
          <a:xfrm>
            <a:off x="4659305" y="3412947"/>
            <a:ext cx="6905866"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he does / makes</a:t>
            </a:r>
          </a:p>
        </p:txBody>
      </p:sp>
      <p:sp>
        <p:nvSpPr>
          <p:cNvPr id="12" name="TextBox 11"/>
          <p:cNvSpPr txBox="1"/>
          <p:nvPr/>
        </p:nvSpPr>
        <p:spPr>
          <a:xfrm>
            <a:off x="300038" y="1201943"/>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you do / you make we use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fais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4659305" y="2174634"/>
            <a:ext cx="7011218"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you do / make</a:t>
            </a:r>
          </a:p>
        </p:txBody>
      </p:sp>
      <p:sp>
        <p:nvSpPr>
          <p:cNvPr id="15" name="Rectangle 14"/>
          <p:cNvSpPr/>
          <p:nvPr/>
        </p:nvSpPr>
        <p:spPr>
          <a:xfrm>
            <a:off x="641205" y="4443295"/>
            <a:ext cx="3794630" cy="1323439"/>
          </a:xfrm>
          <a:prstGeom prst="rect">
            <a:avLst/>
          </a:prstGeom>
        </p:spPr>
        <p:txBody>
          <a:bodyPr wrap="none">
            <a:spAutoFit/>
          </a:bodyPr>
          <a:lstStyle/>
          <a:p>
            <a:pPr algn="r"/>
            <a:r>
              <a:rPr lang="en-GB" sz="8000" b="1" dirty="0" err="1">
                <a:solidFill>
                  <a:srgbClr val="5B9BD5">
                    <a:lumMod val="50000"/>
                  </a:srgbClr>
                </a:solidFill>
                <a:latin typeface="Century Gothic" panose="020B0502020202020204" pitchFamily="34" charset="0"/>
              </a:rPr>
              <a:t>elle</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p>
        </p:txBody>
      </p:sp>
      <p:sp>
        <p:nvSpPr>
          <p:cNvPr id="16" name="Rounded Rectangle 46">
            <a:extLst>
              <a:ext uri="{FF2B5EF4-FFF2-40B4-BE49-F238E27FC236}">
                <a16:creationId xmlns:a16="http://schemas.microsoft.com/office/drawing/2014/main" id="{C8A9755E-0876-4617-B4B9-99B44B30D56F}"/>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Speech Bubble: Rectangle with Corners Rounded 16">
            <a:extLst>
              <a:ext uri="{FF2B5EF4-FFF2-40B4-BE49-F238E27FC236}">
                <a16:creationId xmlns:a16="http://schemas.microsoft.com/office/drawing/2014/main" id="{5311B229-E022-4970-B580-4C6A8B64F67B}"/>
              </a:ext>
            </a:extLst>
          </p:cNvPr>
          <p:cNvSpPr/>
          <p:nvPr/>
        </p:nvSpPr>
        <p:spPr>
          <a:xfrm>
            <a:off x="3614873" y="1128722"/>
            <a:ext cx="2055214" cy="993638"/>
          </a:xfrm>
          <a:prstGeom prst="wedgeRoundRectCallout">
            <a:avLst>
              <a:gd name="adj1" fmla="val -20566"/>
              <a:gd name="adj2" fmla="val 67311"/>
              <a:gd name="adj3" fmla="val 16667"/>
            </a:avLst>
          </a:prstGeom>
          <a:solidFill>
            <a:srgbClr val="0055A4"/>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18" name="Picture 17" descr="Quiet Sign Clip Art">
            <a:extLst>
              <a:ext uri="{FF2B5EF4-FFF2-40B4-BE49-F238E27FC236}">
                <a16:creationId xmlns:a16="http://schemas.microsoft.com/office/drawing/2014/main" id="{F29695D0-21D7-46B9-961B-4333D69BA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911" y="1276704"/>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6326B32-57B7-4D4B-A5BA-DBE766162E19}"/>
              </a:ext>
            </a:extLst>
          </p:cNvPr>
          <p:cNvSpPr txBox="1"/>
          <p:nvPr/>
        </p:nvSpPr>
        <p:spPr>
          <a:xfrm>
            <a:off x="1278997" y="2089508"/>
            <a:ext cx="3346657" cy="1323439"/>
          </a:xfrm>
          <a:prstGeom prst="rect">
            <a:avLst/>
          </a:prstGeom>
          <a:solidFill>
            <a:schemeClr val="bg1"/>
          </a:solidFill>
        </p:spPr>
        <p:txBody>
          <a:bodyPr wrap="square" rtlCol="0">
            <a:spAutoFit/>
          </a:bodyPr>
          <a:lstStyle/>
          <a:p>
            <a:pPr algn="ctr"/>
            <a:r>
              <a:rPr lang="en-GB" sz="8000" b="1" dirty="0" err="1">
                <a:solidFill>
                  <a:srgbClr val="5B9BD5">
                    <a:lumMod val="50000"/>
                  </a:srgbClr>
                </a:solidFill>
                <a:latin typeface="Century Gothic" panose="020B0502020202020204" pitchFamily="34" charset="0"/>
              </a:rPr>
              <a:t>tu</a:t>
            </a:r>
            <a:r>
              <a:rPr lang="en-GB" sz="8000" b="1" dirty="0">
                <a:solidFill>
                  <a:srgbClr val="5B9BD5">
                    <a:lumMod val="50000"/>
                  </a:srgbClr>
                </a:solidFill>
                <a:latin typeface="Century Gothic" panose="020B0502020202020204" pitchFamily="34" charset="0"/>
              </a:rPr>
              <a:t> </a:t>
            </a:r>
            <a:r>
              <a:rPr lang="en-GB" sz="8000" b="1" dirty="0" err="1">
                <a:solidFill>
                  <a:srgbClr val="5B9BD5">
                    <a:lumMod val="50000"/>
                  </a:srgbClr>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Tree>
    <p:extLst>
      <p:ext uri="{BB962C8B-B14F-4D97-AF65-F5344CB8AC3E}">
        <p14:creationId xmlns:p14="http://schemas.microsoft.com/office/powerpoint/2010/main" val="21668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8"/>
                                        </p:tgtEl>
                                        <p:attrNameLst>
                                          <p:attrName>ppt_x</p:attrName>
                                        </p:attrNameLst>
                                      </p:cBhvr>
                                      <p:tavLst>
                                        <p:tav tm="0">
                                          <p:val>
                                            <p:strVal val="ppt_x"/>
                                          </p:val>
                                        </p:tav>
                                        <p:tav tm="100000">
                                          <p:val>
                                            <p:strVal val="ppt_x"/>
                                          </p:val>
                                        </p:tav>
                                      </p:tavLst>
                                    </p:anim>
                                    <p:anim calcmode="lin" valueType="num">
                                      <p:cBhvr additive="base">
                                        <p:cTn id="48" dur="500"/>
                                        <p:tgtEl>
                                          <p:spTgt spid="28"/>
                                        </p:tgtEl>
                                        <p:attrNameLst>
                                          <p:attrName>ppt_y</p:attrName>
                                        </p:attrNameLst>
                                      </p:cBhvr>
                                      <p:tavLst>
                                        <p:tav tm="0">
                                          <p:val>
                                            <p:strVal val="ppt_y"/>
                                          </p:val>
                                        </p:tav>
                                        <p:tav tm="100000">
                                          <p:val>
                                            <p:strVal val="1+ppt_h/2"/>
                                          </p:val>
                                        </p:tav>
                                      </p:tavLst>
                                    </p:anim>
                                    <p:set>
                                      <p:cBhvr>
                                        <p:cTn id="49" dur="1" fill="hold">
                                          <p:stCondLst>
                                            <p:cond delay="499"/>
                                          </p:stCondLst>
                                        </p:cTn>
                                        <p:tgtEl>
                                          <p:spTgt spid="28"/>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37"/>
                                        </p:tgtEl>
                                        <p:attrNameLst>
                                          <p:attrName>ppt_x</p:attrName>
                                        </p:attrNameLst>
                                      </p:cBhvr>
                                      <p:tavLst>
                                        <p:tav tm="0">
                                          <p:val>
                                            <p:strVal val="ppt_x"/>
                                          </p:val>
                                        </p:tav>
                                        <p:tav tm="100000">
                                          <p:val>
                                            <p:strVal val="ppt_x"/>
                                          </p:val>
                                        </p:tav>
                                      </p:tavLst>
                                    </p:anim>
                                    <p:anim calcmode="lin" valueType="num">
                                      <p:cBhvr additive="base">
                                        <p:cTn id="52" dur="500"/>
                                        <p:tgtEl>
                                          <p:spTgt spid="37"/>
                                        </p:tgtEl>
                                        <p:attrNameLst>
                                          <p:attrName>ppt_y</p:attrName>
                                        </p:attrNameLst>
                                      </p:cBhvr>
                                      <p:tavLst>
                                        <p:tav tm="0">
                                          <p:val>
                                            <p:strVal val="ppt_y"/>
                                          </p:val>
                                        </p:tav>
                                        <p:tav tm="100000">
                                          <p:val>
                                            <p:strVal val="1+ppt_h/2"/>
                                          </p:val>
                                        </p:tav>
                                      </p:tavLst>
                                    </p:anim>
                                    <p:set>
                                      <p:cBhvr>
                                        <p:cTn id="53" dur="1" fill="hold">
                                          <p:stCondLst>
                                            <p:cond delay="499"/>
                                          </p:stCondLst>
                                        </p:cTn>
                                        <p:tgtEl>
                                          <p:spTgt spid="3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8" grpId="0" animBg="1"/>
      <p:bldP spid="28" grpId="1" animBg="1"/>
      <p:bldP spid="37" grpId="0" animBg="1"/>
      <p:bldP spid="37" grpId="1" animBg="1"/>
      <p:bldP spid="38" grpId="0" animBg="1"/>
      <p:bldP spid="40" grpId="0" animBg="1"/>
      <p:bldP spid="41" grpId="0" animBg="1"/>
      <p:bldP spid="14" grpId="0" animBg="1"/>
      <p:bldP spid="15" grpId="0"/>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536F599-2734-42C9-A16F-2144FD57F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103" y="1797491"/>
            <a:ext cx="4017817" cy="4519884"/>
          </a:xfrm>
          <a:prstGeom prst="rect">
            <a:avLst/>
          </a:prstGeom>
        </p:spPr>
      </p:pic>
      <p:grpSp>
        <p:nvGrpSpPr>
          <p:cNvPr id="4" name="Group 3">
            <a:extLst>
              <a:ext uri="{FF2B5EF4-FFF2-40B4-BE49-F238E27FC236}">
                <a16:creationId xmlns:a16="http://schemas.microsoft.com/office/drawing/2014/main" id="{FC955939-15DD-4357-A987-6268FB04652B}"/>
              </a:ext>
            </a:extLst>
          </p:cNvPr>
          <p:cNvGrpSpPr/>
          <p:nvPr/>
        </p:nvGrpSpPr>
        <p:grpSpPr>
          <a:xfrm>
            <a:off x="5839778" y="1678271"/>
            <a:ext cx="4831095" cy="4639104"/>
            <a:chOff x="112497" y="1683752"/>
            <a:chExt cx="4831095" cy="4639104"/>
          </a:xfrm>
        </p:grpSpPr>
        <p:sp>
          <p:nvSpPr>
            <p:cNvPr id="48" name="Explosion 2 47"/>
            <p:cNvSpPr/>
            <p:nvPr/>
          </p:nvSpPr>
          <p:spPr>
            <a:xfrm rot="11829793">
              <a:off x="112497" y="5186434"/>
              <a:ext cx="3113328" cy="1045672"/>
            </a:xfrm>
            <a:prstGeom prst="irregularSeal2">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7" name="Explosion 2 46"/>
            <p:cNvSpPr/>
            <p:nvPr/>
          </p:nvSpPr>
          <p:spPr>
            <a:xfrm rot="16383191">
              <a:off x="-1063930" y="2938454"/>
              <a:ext cx="4457257" cy="1947853"/>
            </a:xfrm>
            <a:prstGeom prst="irregularSeal2">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75" y="1785567"/>
              <a:ext cx="4017817" cy="4537289"/>
            </a:xfrm>
            <a:prstGeom prst="rect">
              <a:avLst/>
            </a:prstGeom>
          </p:spPr>
        </p:pic>
        <p:sp>
          <p:nvSpPr>
            <p:cNvPr id="7" name="Rectangle 6"/>
            <p:cNvSpPr/>
            <p:nvPr/>
          </p:nvSpPr>
          <p:spPr>
            <a:xfrm>
              <a:off x="957600" y="2512468"/>
              <a:ext cx="2281394" cy="461665"/>
            </a:xfrm>
            <a:prstGeom prst="rect">
              <a:avLst/>
            </a:prstGeom>
          </p:spPr>
          <p:txBody>
            <a:bodyPr wrap="none">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les devoirs</a:t>
              </a:r>
            </a:p>
          </p:txBody>
        </p:sp>
        <p:sp>
          <p:nvSpPr>
            <p:cNvPr id="8" name="Rectangle 7"/>
            <p:cNvSpPr/>
            <p:nvPr/>
          </p:nvSpPr>
          <p:spPr>
            <a:xfrm>
              <a:off x="957600" y="2974354"/>
              <a:ext cx="2351926" cy="461665"/>
            </a:xfrm>
            <a:prstGeom prst="rect">
              <a:avLst/>
            </a:prstGeom>
          </p:spPr>
          <p:txBody>
            <a:bodyPr wrap="none">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modèle</a:t>
              </a:r>
              <a:r>
                <a:rPr lang="en-GB" sz="2400" dirty="0">
                  <a:solidFill>
                    <a:srgbClr val="002060"/>
                  </a:solidFill>
                  <a:latin typeface="Century Gothic" panose="020B0502020202020204" pitchFamily="34" charset="0"/>
                </a:rPr>
                <a:t> </a:t>
              </a:r>
              <a:endParaRPr lang="en-GB" sz="2400" dirty="0">
                <a:solidFill>
                  <a:srgbClr val="002060"/>
                </a:solidFill>
              </a:endParaRPr>
            </a:p>
          </p:txBody>
        </p:sp>
        <p:sp>
          <p:nvSpPr>
            <p:cNvPr id="9" name="Rectangle 8"/>
            <p:cNvSpPr/>
            <p:nvPr/>
          </p:nvSpPr>
          <p:spPr>
            <a:xfrm>
              <a:off x="957600" y="3436240"/>
              <a:ext cx="2465740" cy="461665"/>
            </a:xfrm>
            <a:prstGeom prst="rect">
              <a:avLst/>
            </a:prstGeom>
          </p:spPr>
          <p:txBody>
            <a:bodyPr wrap="none">
              <a:spAutoFit/>
            </a:bodyPr>
            <a:lstStyle/>
            <a:p>
              <a:r>
                <a:rPr lang="en-GB" sz="2400" dirty="0">
                  <a:solidFill>
                    <a:srgbClr val="002060"/>
                  </a:solidFill>
                  <a:latin typeface="Century Gothic" panose="020B0502020202020204" pitchFamily="34" charset="0"/>
                </a:rPr>
                <a:t>fait le ménage </a:t>
              </a:r>
              <a:endParaRPr lang="en-GB" sz="2400" dirty="0">
                <a:solidFill>
                  <a:srgbClr val="002060"/>
                </a:solidFill>
              </a:endParaRPr>
            </a:p>
          </p:txBody>
        </p:sp>
        <p:sp>
          <p:nvSpPr>
            <p:cNvPr id="10" name="Rectangle 9"/>
            <p:cNvSpPr/>
            <p:nvPr/>
          </p:nvSpPr>
          <p:spPr>
            <a:xfrm>
              <a:off x="957600" y="3898126"/>
              <a:ext cx="2193229" cy="461665"/>
            </a:xfrm>
            <a:prstGeom prst="rect">
              <a:avLst/>
            </a:prstGeom>
          </p:spPr>
          <p:txBody>
            <a:bodyPr wrap="none">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la cuisine</a:t>
              </a:r>
              <a:endParaRPr lang="en-GB" sz="2400" dirty="0">
                <a:solidFill>
                  <a:srgbClr val="002060"/>
                </a:solidFill>
              </a:endParaRPr>
            </a:p>
          </p:txBody>
        </p:sp>
        <p:sp>
          <p:nvSpPr>
            <p:cNvPr id="11" name="Rectangle 10"/>
            <p:cNvSpPr/>
            <p:nvPr/>
          </p:nvSpPr>
          <p:spPr>
            <a:xfrm>
              <a:off x="957600" y="4360012"/>
              <a:ext cx="2093843" cy="461665"/>
            </a:xfrm>
            <a:prstGeom prst="rect">
              <a:avLst/>
            </a:prstGeom>
          </p:spPr>
          <p:txBody>
            <a:bodyPr wrap="none">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un effort </a:t>
              </a:r>
              <a:endParaRPr lang="en-GB" sz="2400" dirty="0">
                <a:solidFill>
                  <a:srgbClr val="002060"/>
                </a:solidFill>
              </a:endParaRPr>
            </a:p>
          </p:txBody>
        </p:sp>
        <p:sp>
          <p:nvSpPr>
            <p:cNvPr id="28" name="Rectangle 27"/>
            <p:cNvSpPr/>
            <p:nvPr/>
          </p:nvSpPr>
          <p:spPr>
            <a:xfrm>
              <a:off x="957600" y="4821898"/>
              <a:ext cx="1313180"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fait le lit</a:t>
              </a:r>
            </a:p>
          </p:txBody>
        </p:sp>
        <p:sp>
          <p:nvSpPr>
            <p:cNvPr id="33" name="Rectangle 32"/>
            <p:cNvSpPr/>
            <p:nvPr/>
          </p:nvSpPr>
          <p:spPr>
            <a:xfrm>
              <a:off x="957600" y="5283784"/>
              <a:ext cx="2595582" cy="461665"/>
            </a:xfrm>
            <a:prstGeom prst="rect">
              <a:avLst/>
            </a:prstGeom>
          </p:spPr>
          <p:txBody>
            <a:bodyPr wrap="none">
              <a:spAutoFit/>
            </a:bodyPr>
            <a:lstStyle/>
            <a:p>
              <a:r>
                <a:rPr lang="en-GB" sz="2400" dirty="0">
                  <a:solidFill>
                    <a:srgbClr val="002060"/>
                  </a:solidFill>
                  <a:latin typeface="Century Gothic" panose="020B0502020202020204" pitchFamily="34" charset="0"/>
                </a:rPr>
                <a:t>fait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activité</a:t>
              </a:r>
              <a:r>
                <a:rPr lang="en-GB" sz="2400" dirty="0">
                  <a:solidFill>
                    <a:srgbClr val="002060"/>
                  </a:solidFill>
                  <a:latin typeface="Century Gothic" panose="020B0502020202020204" pitchFamily="34" charset="0"/>
                </a:rPr>
                <a:t> </a:t>
              </a:r>
              <a:endParaRPr lang="en-GB" sz="2400" dirty="0">
                <a:solidFill>
                  <a:srgbClr val="002060"/>
                </a:solidFill>
              </a:endParaRPr>
            </a:p>
          </p:txBody>
        </p:sp>
        <p:sp>
          <p:nvSpPr>
            <p:cNvPr id="34" name="Rectangle 33"/>
            <p:cNvSpPr/>
            <p:nvPr/>
          </p:nvSpPr>
          <p:spPr>
            <a:xfrm>
              <a:off x="957600" y="5745670"/>
              <a:ext cx="2414444" cy="461665"/>
            </a:xfrm>
            <a:prstGeom prst="rect">
              <a:avLst/>
            </a:prstGeom>
          </p:spPr>
          <p:txBody>
            <a:bodyPr wrap="none">
              <a:spAutoFit/>
            </a:bodyPr>
            <a:lstStyle/>
            <a:p>
              <a:r>
                <a:rPr lang="en-GB" sz="2400" dirty="0">
                  <a:solidFill>
                    <a:srgbClr val="002060"/>
                  </a:solidFill>
                  <a:latin typeface="Century Gothic" panose="020B0502020202020204" pitchFamily="34" charset="0"/>
                </a:rPr>
                <a:t>fait les courses </a:t>
              </a:r>
              <a:endParaRPr lang="en-GB" sz="2400" dirty="0">
                <a:solidFill>
                  <a:srgbClr val="002060"/>
                </a:solidFill>
              </a:endParaRPr>
            </a:p>
          </p:txBody>
        </p:sp>
      </p:grpSp>
      <p:sp>
        <p:nvSpPr>
          <p:cNvPr id="32" name="Title 3">
            <a:extLst>
              <a:ext uri="{FF2B5EF4-FFF2-40B4-BE49-F238E27FC236}">
                <a16:creationId xmlns:a16="http://schemas.microsoft.com/office/drawing/2014/main" id="{C518B05C-A3D2-4EB4-8852-C4DC1BBE76A8}"/>
              </a:ext>
            </a:extLst>
          </p:cNvPr>
          <p:cNvSpPr>
            <a:spLocks noGrp="1"/>
          </p:cNvSpPr>
          <p:nvPr>
            <p:ph type="title"/>
          </p:nvPr>
        </p:nvSpPr>
        <p:spPr/>
        <p:txBody>
          <a:bodyPr>
            <a:normAutofit/>
          </a:bodyPr>
          <a:lstStyle/>
          <a:p>
            <a:r>
              <a:rPr lang="en-GB" sz="3600" b="1" dirty="0">
                <a:latin typeface="Century Gothic" panose="020B0502020202020204" pitchFamily="34" charset="0"/>
              </a:rPr>
              <a:t>Qui fait quoi ?</a:t>
            </a:r>
            <a:endParaRPr lang="en-GB" sz="3600" b="1" dirty="0"/>
          </a:p>
        </p:txBody>
      </p:sp>
      <p:graphicFrame>
        <p:nvGraphicFramePr>
          <p:cNvPr id="37" name="Content Placeholder 4"/>
          <p:cNvGraphicFramePr>
            <a:graphicFrameLocks noGrp="1"/>
          </p:cNvGraphicFramePr>
          <p:nvPr>
            <p:ph idx="4294967295"/>
            <p:extLst>
              <p:ext uri="{D42A27DB-BD31-4B8C-83A1-F6EECF244321}">
                <p14:modId xmlns:p14="http://schemas.microsoft.com/office/powerpoint/2010/main" val="3728571959"/>
              </p:ext>
            </p:extLst>
          </p:nvPr>
        </p:nvGraphicFramePr>
        <p:xfrm>
          <a:off x="9356478" y="2415501"/>
          <a:ext cx="2524229" cy="3799856"/>
        </p:xfrm>
        <a:graphic>
          <a:graphicData uri="http://schemas.openxmlformats.org/drawingml/2006/table">
            <a:tbl>
              <a:tblPr firstRow="1" bandRow="1">
                <a:tableStyleId>{5C22544A-7EE6-4342-B048-85BDC9FD1C3A}</a:tableStyleId>
              </a:tblPr>
              <a:tblGrid>
                <a:gridCol w="744364">
                  <a:extLst>
                    <a:ext uri="{9D8B030D-6E8A-4147-A177-3AD203B41FA5}">
                      <a16:colId xmlns:a16="http://schemas.microsoft.com/office/drawing/2014/main" val="20000"/>
                    </a:ext>
                  </a:extLst>
                </a:gridCol>
                <a:gridCol w="901560">
                  <a:extLst>
                    <a:ext uri="{9D8B030D-6E8A-4147-A177-3AD203B41FA5}">
                      <a16:colId xmlns:a16="http://schemas.microsoft.com/office/drawing/2014/main" val="2548973513"/>
                    </a:ext>
                  </a:extLst>
                </a:gridCol>
                <a:gridCol w="878305">
                  <a:extLst>
                    <a:ext uri="{9D8B030D-6E8A-4147-A177-3AD203B41FA5}">
                      <a16:colId xmlns:a16="http://schemas.microsoft.com/office/drawing/2014/main" val="2775102314"/>
                    </a:ext>
                  </a:extLst>
                </a:gridCol>
              </a:tblGrid>
              <a:tr h="474982">
                <a:tc>
                  <a:txBody>
                    <a:bodyPr/>
                    <a:lstStyle/>
                    <a:p>
                      <a:pPr algn="ctr"/>
                      <a:r>
                        <a:rPr lang="en-GB" sz="2400" b="1" dirty="0">
                          <a:solidFill>
                            <a:srgbClr val="002060"/>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74982">
                <a:tc>
                  <a:txBody>
                    <a:bodyPr/>
                    <a:lstStyle/>
                    <a:p>
                      <a:pPr algn="ctr"/>
                      <a:r>
                        <a:rPr lang="en-GB" sz="2400" b="1" dirty="0">
                          <a:solidFill>
                            <a:srgbClr val="002060"/>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74982">
                <a:tc>
                  <a:txBody>
                    <a:bodyPr/>
                    <a:lstStyle/>
                    <a:p>
                      <a:pPr algn="ctr"/>
                      <a:r>
                        <a:rPr lang="en-GB" sz="2400" b="1" dirty="0">
                          <a:solidFill>
                            <a:srgbClr val="002060"/>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74982">
                <a:tc>
                  <a:txBody>
                    <a:bodyPr/>
                    <a:lstStyle/>
                    <a:p>
                      <a:pPr algn="ctr"/>
                      <a:r>
                        <a:rPr lang="en-GB" sz="2400" b="1" dirty="0">
                          <a:solidFill>
                            <a:srgbClr val="002060"/>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74982">
                <a:tc>
                  <a:txBody>
                    <a:bodyPr/>
                    <a:lstStyle/>
                    <a:p>
                      <a:pPr algn="ctr"/>
                      <a:r>
                        <a:rPr lang="en-GB" sz="2400" b="1" dirty="0">
                          <a:solidFill>
                            <a:srgbClr val="002060"/>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7953111"/>
                  </a:ext>
                </a:extLst>
              </a:tr>
              <a:tr h="474982">
                <a:tc>
                  <a:txBody>
                    <a:bodyPr/>
                    <a:lstStyle/>
                    <a:p>
                      <a:pPr algn="ctr"/>
                      <a:r>
                        <a:rPr lang="en-GB" sz="2400" b="1" dirty="0">
                          <a:solidFill>
                            <a:srgbClr val="002060"/>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7943076"/>
                  </a:ext>
                </a:extLst>
              </a:tr>
              <a:tr h="474982">
                <a:tc>
                  <a:txBody>
                    <a:bodyPr/>
                    <a:lstStyle/>
                    <a:p>
                      <a:pPr algn="ctr"/>
                      <a:r>
                        <a:rPr lang="en-GB" sz="2400" b="1" dirty="0">
                          <a:solidFill>
                            <a:srgbClr val="002060"/>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332769"/>
                  </a:ext>
                </a:extLst>
              </a:tr>
              <a:tr h="474982">
                <a:tc>
                  <a:txBody>
                    <a:bodyPr/>
                    <a:lstStyle/>
                    <a:p>
                      <a:pPr algn="ctr"/>
                      <a:r>
                        <a:rPr lang="en-GB" sz="2400" b="1" dirty="0">
                          <a:solidFill>
                            <a:srgbClr val="002060"/>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121450"/>
                  </a:ext>
                </a:extLst>
              </a:tr>
            </a:tbl>
          </a:graphicData>
        </a:graphic>
      </p:graphicFrame>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4067" y="2424611"/>
            <a:ext cx="409801" cy="426875"/>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4066" y="2920565"/>
            <a:ext cx="409801" cy="426875"/>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8313" y="3335616"/>
            <a:ext cx="409801" cy="426875"/>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4066" y="3883546"/>
            <a:ext cx="409801" cy="426875"/>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096" y="4358936"/>
            <a:ext cx="409801" cy="426875"/>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6290" y="4797589"/>
            <a:ext cx="409801" cy="426875"/>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6289" y="5310059"/>
            <a:ext cx="409801" cy="42687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6288" y="5788482"/>
            <a:ext cx="409801" cy="4268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24" y="2225648"/>
            <a:ext cx="3216608" cy="3849595"/>
          </a:xfrm>
          <a:prstGeom prst="rect">
            <a:avLst/>
          </a:prstGeom>
        </p:spPr>
      </p:pic>
      <p:sp>
        <p:nvSpPr>
          <p:cNvPr id="5" name="Multiply 4"/>
          <p:cNvSpPr/>
          <p:nvPr/>
        </p:nvSpPr>
        <p:spPr>
          <a:xfrm>
            <a:off x="683079" y="2208815"/>
            <a:ext cx="3692324" cy="3469066"/>
          </a:xfrm>
          <a:prstGeom prst="mathMultiply">
            <a:avLst>
              <a:gd name="adj1" fmla="val 16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0094146" y="1707185"/>
            <a:ext cx="950879" cy="707886"/>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(you)</a:t>
            </a:r>
          </a:p>
        </p:txBody>
      </p:sp>
      <p:sp>
        <p:nvSpPr>
          <p:cNvPr id="30" name="TextBox 29"/>
          <p:cNvSpPr txBox="1"/>
          <p:nvPr/>
        </p:nvSpPr>
        <p:spPr>
          <a:xfrm>
            <a:off x="11024279" y="1706678"/>
            <a:ext cx="810596" cy="707886"/>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elle</a:t>
            </a:r>
            <a:r>
              <a:rPr lang="en-GB" sz="2000" b="1" dirty="0">
                <a:solidFill>
                  <a:srgbClr val="002060"/>
                </a:solidFill>
                <a:latin typeface="Century Gothic" panose="020B0502020202020204" pitchFamily="34" charset="0"/>
              </a:rPr>
              <a:t> (she)</a:t>
            </a:r>
          </a:p>
        </p:txBody>
      </p:sp>
      <p:sp>
        <p:nvSpPr>
          <p:cNvPr id="49" name="Rounded Rectangle 46">
            <a:extLst>
              <a:ext uri="{FF2B5EF4-FFF2-40B4-BE49-F238E27FC236}">
                <a16:creationId xmlns:a16="http://schemas.microsoft.com/office/drawing/2014/main" id="{E92AE58F-B718-44E7-8DA2-65FC3C5B2544}"/>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1" name="TextBox 50">
            <a:extLst>
              <a:ext uri="{FF2B5EF4-FFF2-40B4-BE49-F238E27FC236}">
                <a16:creationId xmlns:a16="http://schemas.microsoft.com/office/drawing/2014/main" id="{62122D93-BB5C-4326-8CB5-5B9DECC7522A}"/>
              </a:ext>
            </a:extLst>
          </p:cNvPr>
          <p:cNvSpPr txBox="1"/>
          <p:nvPr/>
        </p:nvSpPr>
        <p:spPr>
          <a:xfrm>
            <a:off x="91678" y="1028050"/>
            <a:ext cx="12008644" cy="769441"/>
          </a:xfrm>
          <a:prstGeom prst="rect">
            <a:avLst/>
          </a:prstGeom>
          <a:noFill/>
        </p:spPr>
        <p:txBody>
          <a:bodyPr wrap="square" rtlCol="0">
            <a:spAutoFit/>
          </a:bodyPr>
          <a:lstStyle/>
          <a:p>
            <a:r>
              <a:rPr lang="en-US" sz="2000" dirty="0">
                <a:solidFill>
                  <a:srgbClr val="002060"/>
                </a:solidFill>
                <a:latin typeface="Century Gothic" panose="020F0302020204030204"/>
              </a:rPr>
              <a:t>L</a:t>
            </a:r>
            <a:r>
              <a:rPr lang="en-GB" sz="2000" dirty="0" err="1">
                <a:solidFill>
                  <a:srgbClr val="002060"/>
                </a:solidFill>
                <a:latin typeface="Century Gothic" panose="020B0502020202020204" pitchFamily="34" charset="0"/>
              </a:rPr>
              <a:t>éa’s</a:t>
            </a:r>
            <a:r>
              <a:rPr lang="en-GB" sz="2000" dirty="0">
                <a:solidFill>
                  <a:srgbClr val="002060"/>
                </a:solidFill>
                <a:latin typeface="Century Gothic" panose="020B0502020202020204" pitchFamily="34" charset="0"/>
              </a:rPr>
              <a:t> mum writes a ‘to do’ list for </a:t>
            </a:r>
            <a:r>
              <a:rPr lang="en-US" sz="2000" dirty="0">
                <a:solidFill>
                  <a:srgbClr val="002060"/>
                </a:solidFill>
                <a:latin typeface="Century Gothic" panose="020F0302020204030204"/>
              </a:rPr>
              <a:t>L</a:t>
            </a:r>
            <a:r>
              <a:rPr lang="en-GB" sz="2000" dirty="0" err="1">
                <a:solidFill>
                  <a:srgbClr val="002060"/>
                </a:solidFill>
                <a:latin typeface="Century Gothic" panose="020B0502020202020204" pitchFamily="34" charset="0"/>
              </a:rPr>
              <a:t>éa’s</a:t>
            </a:r>
            <a:r>
              <a:rPr lang="en-GB" sz="2000" dirty="0">
                <a:solidFill>
                  <a:srgbClr val="002060"/>
                </a:solidFill>
                <a:latin typeface="Century Gothic" panose="020B0502020202020204" pitchFamily="34" charset="0"/>
              </a:rPr>
              <a:t> dad, with tasks for him and for</a:t>
            </a:r>
            <a:r>
              <a:rPr lang="en-US" sz="2000" dirty="0">
                <a:solidFill>
                  <a:srgbClr val="002060"/>
                </a:solidFill>
                <a:latin typeface="Century Gothic" panose="020F0302020204030204"/>
              </a:rPr>
              <a:t> L</a:t>
            </a:r>
            <a:r>
              <a:rPr lang="en-GB" sz="2000" dirty="0" err="1">
                <a:solidFill>
                  <a:srgbClr val="002060"/>
                </a:solidFill>
                <a:latin typeface="Century Gothic" panose="020B0502020202020204" pitchFamily="34" charset="0"/>
              </a:rPr>
              <a:t>éa</a:t>
            </a:r>
            <a:r>
              <a:rPr lang="en-GB" sz="2000" dirty="0">
                <a:solidFill>
                  <a:srgbClr val="002060"/>
                </a:solidFill>
                <a:latin typeface="Century Gothic" panose="020B0502020202020204" pitchFamily="34" charset="0"/>
              </a:rPr>
              <a:t>. The list got torn. </a:t>
            </a:r>
          </a:p>
          <a:p>
            <a:r>
              <a:rPr lang="en-GB" sz="2400" b="1" dirty="0">
                <a:solidFill>
                  <a:srgbClr val="002060"/>
                </a:solidFill>
                <a:latin typeface="Century Gothic" panose="020B0502020202020204" pitchFamily="34" charset="0"/>
              </a:rPr>
              <a:t>Qui fait quoi ? Tu (papa) </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US" sz="2400" b="1" dirty="0">
                <a:solidFill>
                  <a:srgbClr val="002060"/>
                </a:solidFill>
                <a:latin typeface="Century Gothic" panose="020F0302020204030204"/>
              </a:rPr>
              <a:t>L</a:t>
            </a:r>
            <a:r>
              <a:rPr lang="en-GB" sz="2400" b="1" dirty="0" err="1">
                <a:solidFill>
                  <a:srgbClr val="002060"/>
                </a:solidFill>
                <a:latin typeface="Century Gothic" panose="020B0502020202020204" pitchFamily="34" charset="0"/>
              </a:rPr>
              <a:t>éa</a:t>
            </a:r>
            <a:r>
              <a:rPr lang="en-GB" sz="24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5013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427580"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une</a:t>
            </a:r>
            <a:r>
              <a:rPr lang="en-GB" sz="2800" b="1" dirty="0">
                <a:solidFill>
                  <a:schemeClr val="bg1"/>
                </a:solidFill>
              </a:rPr>
              <a:t>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26526" y="1039468"/>
            <a:ext cx="12102311" cy="83099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a:t>
            </a:r>
            <a:r>
              <a:rPr lang="en-GB" sz="2400" dirty="0" err="1">
                <a:solidFill>
                  <a:srgbClr val="002060"/>
                </a:solidFill>
                <a:latin typeface="Century Gothic" panose="020B0502020202020204" pitchFamily="34" charset="0"/>
              </a:rPr>
              <a:t>éa’s</a:t>
            </a:r>
            <a:r>
              <a:rPr lang="en-GB" sz="2400" dirty="0">
                <a:solidFill>
                  <a:srgbClr val="002060"/>
                </a:solidFill>
                <a:latin typeface="Century Gothic" panose="020B0502020202020204" pitchFamily="34" charset="0"/>
              </a:rPr>
              <a:t> dad is a bit confused! He checks his understanding of the to-do list. </a:t>
            </a:r>
          </a:p>
          <a:p>
            <a:pPr lvl="0"/>
            <a:r>
              <a:rPr lang="en-GB" sz="2400" dirty="0">
                <a:solidFill>
                  <a:srgbClr val="002060"/>
                </a:solidFill>
                <a:latin typeface="Century Gothic" panose="020B0502020202020204" pitchFamily="34" charset="0"/>
              </a:rPr>
              <a:t>Is he making a statement about these things, or asking a question? Write ‘?’ or ‘.’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9FDFFE6F-2DBF-4C5E-8C77-8E07179FE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3288646"/>
            <a:ext cx="2884715" cy="2884715"/>
          </a:xfrm>
          <a:prstGeom prst="rect">
            <a:avLst/>
          </a:prstGeom>
        </p:spPr>
      </p:pic>
      <p:pic>
        <p:nvPicPr>
          <p:cNvPr id="9" name="Picture 2" descr="Bucket, Cleaning, Supplies, Housework, Household">
            <a:extLst>
              <a:ext uri="{FF2B5EF4-FFF2-40B4-BE49-F238E27FC236}">
                <a16:creationId xmlns:a16="http://schemas.microsoft.com/office/drawing/2014/main" id="{EF9279B6-27C9-41B8-8BE1-C3FC23C4D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6805" y="3361556"/>
            <a:ext cx="1205250" cy="114634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C6358BD9-31D6-4D2C-8B4F-72398C379165}"/>
              </a:ext>
            </a:extLst>
          </p:cNvPr>
          <p:cNvSpPr/>
          <p:nvPr/>
        </p:nvSpPr>
        <p:spPr>
          <a:xfrm>
            <a:off x="3064715" y="2259005"/>
            <a:ext cx="8744108" cy="3684595"/>
          </a:xfrm>
          <a:prstGeom prst="wedgeRoundRectCallout">
            <a:avLst>
              <a:gd name="adj1" fmla="val -54745"/>
              <a:gd name="adj2" fmla="val 217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11CF518-7FED-4E00-9BB0-DF3B23DA10E2}"/>
              </a:ext>
            </a:extLst>
          </p:cNvPr>
          <p:cNvSpPr txBox="1"/>
          <p:nvPr/>
        </p:nvSpPr>
        <p:spPr>
          <a:xfrm>
            <a:off x="5740424" y="4590573"/>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sp>
        <p:nvSpPr>
          <p:cNvPr id="12" name="TextBox 11">
            <a:extLst>
              <a:ext uri="{FF2B5EF4-FFF2-40B4-BE49-F238E27FC236}">
                <a16:creationId xmlns:a16="http://schemas.microsoft.com/office/drawing/2014/main" id="{F3A0EEF7-41D7-4A4F-AF90-0719F5D871C1}"/>
              </a:ext>
            </a:extLst>
          </p:cNvPr>
          <p:cNvSpPr txBox="1"/>
          <p:nvPr/>
        </p:nvSpPr>
        <p:spPr>
          <a:xfrm>
            <a:off x="3974885" y="3725928"/>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3"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5264" y="2492919"/>
            <a:ext cx="1205250" cy="6789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35EA35-12C7-4DF1-8EDF-FAB06DAA099E}"/>
              </a:ext>
            </a:extLst>
          </p:cNvPr>
          <p:cNvSpPr txBox="1"/>
          <p:nvPr/>
        </p:nvSpPr>
        <p:spPr>
          <a:xfrm>
            <a:off x="10448883" y="3283214"/>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5" name="Picture 4" descr="Notepad Issue Write - Free image on Pixabay">
            <a:extLst>
              <a:ext uri="{FF2B5EF4-FFF2-40B4-BE49-F238E27FC236}">
                <a16:creationId xmlns:a16="http://schemas.microsoft.com/office/drawing/2014/main" id="{47FE4D19-FF58-44DB-8CB1-3BE4953C8A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3979" y="2598609"/>
            <a:ext cx="1025579" cy="996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576C21-6A34-45BE-8E61-7FE76326E5B1}"/>
              </a:ext>
            </a:extLst>
          </p:cNvPr>
          <p:cNvSpPr txBox="1"/>
          <p:nvPr/>
        </p:nvSpPr>
        <p:spPr>
          <a:xfrm>
            <a:off x="7227763" y="3725927"/>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7" name="Picture 2" descr="Cooking Pans Glove Clip Art">
            <a:extLst>
              <a:ext uri="{FF2B5EF4-FFF2-40B4-BE49-F238E27FC236}">
                <a16:creationId xmlns:a16="http://schemas.microsoft.com/office/drawing/2014/main" id="{ECE72ABA-1671-4B4A-A0C9-5D507CA31C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9629" y="3503913"/>
            <a:ext cx="1377669" cy="9965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2072274-A97D-4988-BD4C-CA24736B4C6E}"/>
              </a:ext>
            </a:extLst>
          </p:cNvPr>
          <p:cNvSpPr txBox="1"/>
          <p:nvPr/>
        </p:nvSpPr>
        <p:spPr>
          <a:xfrm>
            <a:off x="8837377" y="4658017"/>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50134052-E4E7-40BC-A793-1BCCF729AC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1153" y="4397447"/>
            <a:ext cx="681940" cy="645326"/>
          </a:xfrm>
          <a:prstGeom prst="rect">
            <a:avLst/>
          </a:prstGeom>
        </p:spPr>
      </p:pic>
      <p:sp>
        <p:nvSpPr>
          <p:cNvPr id="20" name="TextBox 19">
            <a:extLst>
              <a:ext uri="{FF2B5EF4-FFF2-40B4-BE49-F238E27FC236}">
                <a16:creationId xmlns:a16="http://schemas.microsoft.com/office/drawing/2014/main" id="{70B03E50-DF87-4A37-8928-9D9ACEDF63B0}"/>
              </a:ext>
            </a:extLst>
          </p:cNvPr>
          <p:cNvSpPr txBox="1"/>
          <p:nvPr/>
        </p:nvSpPr>
        <p:spPr>
          <a:xfrm>
            <a:off x="10661220" y="5174781"/>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sp>
        <p:nvSpPr>
          <p:cNvPr id="22" name="Rectangle 21">
            <a:hlinkClick r:id="" action="ppaction://noaction">
              <a:snd r:embed="rId9" name="elle fait le lit.wav"/>
            </a:hlinkClick>
            <a:extLst>
              <a:ext uri="{FF2B5EF4-FFF2-40B4-BE49-F238E27FC236}">
                <a16:creationId xmlns:a16="http://schemas.microsoft.com/office/drawing/2014/main" id="{DCEAEF3D-A4E3-42CE-A6D5-2AD9397A7C21}"/>
              </a:ext>
            </a:extLst>
          </p:cNvPr>
          <p:cNvSpPr/>
          <p:nvPr/>
        </p:nvSpPr>
        <p:spPr>
          <a:xfrm>
            <a:off x="3705227"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1</a:t>
            </a:r>
          </a:p>
        </p:txBody>
      </p:sp>
      <p:sp>
        <p:nvSpPr>
          <p:cNvPr id="24" name="Rectangle 23">
            <a:hlinkClick r:id="" action="ppaction://noaction">
              <a:snd r:embed="rId10" name="tu fais une.wav"/>
            </a:hlinkClick>
            <a:extLst>
              <a:ext uri="{FF2B5EF4-FFF2-40B4-BE49-F238E27FC236}">
                <a16:creationId xmlns:a16="http://schemas.microsoft.com/office/drawing/2014/main" id="{488E204A-424A-4D00-A6CD-8D828E83AA2E}"/>
              </a:ext>
            </a:extLst>
          </p:cNvPr>
          <p:cNvSpPr/>
          <p:nvPr/>
        </p:nvSpPr>
        <p:spPr>
          <a:xfrm>
            <a:off x="4315167"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2</a:t>
            </a:r>
          </a:p>
        </p:txBody>
      </p:sp>
      <p:sp>
        <p:nvSpPr>
          <p:cNvPr id="25" name="Rectangle 24">
            <a:hlinkClick r:id="" action="ppaction://noaction">
              <a:snd r:embed="rId11" name="tu fais les devoirs.wav"/>
            </a:hlinkClick>
            <a:extLst>
              <a:ext uri="{FF2B5EF4-FFF2-40B4-BE49-F238E27FC236}">
                <a16:creationId xmlns:a16="http://schemas.microsoft.com/office/drawing/2014/main" id="{137ABC76-1EA0-4C72-99F8-16D3AD9ED20E}"/>
              </a:ext>
            </a:extLst>
          </p:cNvPr>
          <p:cNvSpPr/>
          <p:nvPr/>
        </p:nvSpPr>
        <p:spPr>
          <a:xfrm>
            <a:off x="4925107"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3</a:t>
            </a:r>
          </a:p>
        </p:txBody>
      </p:sp>
      <p:sp>
        <p:nvSpPr>
          <p:cNvPr id="26" name="Rectangle 25">
            <a:hlinkClick r:id="" action="ppaction://noaction">
              <a:snd r:embed="rId12" name="tu fait statement.wav"/>
            </a:hlinkClick>
            <a:extLst>
              <a:ext uri="{FF2B5EF4-FFF2-40B4-BE49-F238E27FC236}">
                <a16:creationId xmlns:a16="http://schemas.microsoft.com/office/drawing/2014/main" id="{5D92AD4E-9683-4EA1-890F-116BA765B605}"/>
              </a:ext>
            </a:extLst>
          </p:cNvPr>
          <p:cNvSpPr/>
          <p:nvPr/>
        </p:nvSpPr>
        <p:spPr>
          <a:xfrm>
            <a:off x="5535047"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4</a:t>
            </a:r>
          </a:p>
        </p:txBody>
      </p:sp>
      <p:sp>
        <p:nvSpPr>
          <p:cNvPr id="27" name="Rectangle 26">
            <a:hlinkClick r:id="" action="ppaction://noaction">
              <a:snd r:embed="rId13" name="elle fait la cuisine.wav"/>
            </a:hlinkClick>
            <a:extLst>
              <a:ext uri="{FF2B5EF4-FFF2-40B4-BE49-F238E27FC236}">
                <a16:creationId xmlns:a16="http://schemas.microsoft.com/office/drawing/2014/main" id="{BF4B8D87-44F8-4E20-BEDE-24D9222710CD}"/>
              </a:ext>
            </a:extLst>
          </p:cNvPr>
          <p:cNvSpPr/>
          <p:nvPr/>
        </p:nvSpPr>
        <p:spPr>
          <a:xfrm>
            <a:off x="6144987"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5</a:t>
            </a:r>
          </a:p>
        </p:txBody>
      </p:sp>
      <p:sp>
        <p:nvSpPr>
          <p:cNvPr id="28" name="Rectangle 27">
            <a:hlinkClick r:id="" action="ppaction://noaction">
              <a:snd r:embed="rId14" name="elle fait les courses.wav"/>
            </a:hlinkClick>
            <a:extLst>
              <a:ext uri="{FF2B5EF4-FFF2-40B4-BE49-F238E27FC236}">
                <a16:creationId xmlns:a16="http://schemas.microsoft.com/office/drawing/2014/main" id="{89D2D3AF-4FC2-4D8E-B97B-45DD6F3591A4}"/>
              </a:ext>
            </a:extLst>
          </p:cNvPr>
          <p:cNvSpPr/>
          <p:nvPr/>
        </p:nvSpPr>
        <p:spPr>
          <a:xfrm>
            <a:off x="6754926" y="5346000"/>
            <a:ext cx="432000" cy="432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6</a:t>
            </a:r>
          </a:p>
        </p:txBody>
      </p:sp>
      <p:sp>
        <p:nvSpPr>
          <p:cNvPr id="29" name="Rectangle 28">
            <a:extLst>
              <a:ext uri="{FF2B5EF4-FFF2-40B4-BE49-F238E27FC236}">
                <a16:creationId xmlns:a16="http://schemas.microsoft.com/office/drawing/2014/main" id="{8A8B1C57-2322-4D2B-BAB6-99E28600558A}"/>
              </a:ext>
            </a:extLst>
          </p:cNvPr>
          <p:cNvSpPr/>
          <p:nvPr/>
        </p:nvSpPr>
        <p:spPr>
          <a:xfrm>
            <a:off x="10525793" y="3322385"/>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3188761-76E1-4F35-8B6A-BF7DE62C8977}"/>
              </a:ext>
            </a:extLst>
          </p:cNvPr>
          <p:cNvSpPr/>
          <p:nvPr/>
        </p:nvSpPr>
        <p:spPr>
          <a:xfrm>
            <a:off x="4022927" y="3774582"/>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89290A4-1F4F-459F-BB1F-0E4AEA6C6540}"/>
              </a:ext>
            </a:extLst>
          </p:cNvPr>
          <p:cNvSpPr/>
          <p:nvPr/>
        </p:nvSpPr>
        <p:spPr>
          <a:xfrm>
            <a:off x="7336542" y="3756734"/>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75AA78C-5582-4365-AD08-7D55B94BA6F4}"/>
              </a:ext>
            </a:extLst>
          </p:cNvPr>
          <p:cNvSpPr/>
          <p:nvPr/>
        </p:nvSpPr>
        <p:spPr>
          <a:xfrm>
            <a:off x="5867400" y="4658017"/>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924144E-B5F7-4E55-B125-DE4DA327915E}"/>
              </a:ext>
            </a:extLst>
          </p:cNvPr>
          <p:cNvSpPr/>
          <p:nvPr/>
        </p:nvSpPr>
        <p:spPr>
          <a:xfrm>
            <a:off x="8932082" y="4731003"/>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65760A2-125B-42DF-AC87-87550C7995D0}"/>
              </a:ext>
            </a:extLst>
          </p:cNvPr>
          <p:cNvSpPr/>
          <p:nvPr/>
        </p:nvSpPr>
        <p:spPr>
          <a:xfrm>
            <a:off x="10754393" y="5222742"/>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3305761" y="2443461"/>
            <a:ext cx="2294782" cy="1043277"/>
            <a:chOff x="532625" y="3856269"/>
            <a:chExt cx="3703559" cy="1714855"/>
          </a:xfrm>
        </p:grpSpPr>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Tree>
    <p:extLst>
      <p:ext uri="{BB962C8B-B14F-4D97-AF65-F5344CB8AC3E}">
        <p14:creationId xmlns:p14="http://schemas.microsoft.com/office/powerpoint/2010/main" val="39142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719" y="1955833"/>
            <a:ext cx="1493738" cy="101913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638" y="4514200"/>
            <a:ext cx="1493738" cy="101913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596" y="1974255"/>
            <a:ext cx="1493738" cy="101913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167" y="4496909"/>
            <a:ext cx="1493738" cy="1019139"/>
          </a:xfrm>
          <a:prstGeom prst="rect">
            <a:avLst/>
          </a:prstGeom>
        </p:spPr>
      </p:pic>
      <p:sp>
        <p:nvSpPr>
          <p:cNvPr id="18" name="Rectangle 17"/>
          <p:cNvSpPr/>
          <p:nvPr/>
        </p:nvSpPr>
        <p:spPr>
          <a:xfrm>
            <a:off x="1568915" y="1371197"/>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19" name="Rounded Rectangular Callout 18"/>
          <p:cNvSpPr/>
          <p:nvPr/>
        </p:nvSpPr>
        <p:spPr>
          <a:xfrm>
            <a:off x="309728" y="2974972"/>
            <a:ext cx="1718341" cy="768317"/>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p:txBody>
      </p:sp>
      <p:sp>
        <p:nvSpPr>
          <p:cNvPr id="20" name="Rounded Rectangular Callout 19"/>
          <p:cNvSpPr/>
          <p:nvPr/>
        </p:nvSpPr>
        <p:spPr>
          <a:xfrm>
            <a:off x="2394708" y="3001856"/>
            <a:ext cx="1781143" cy="768317"/>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842" y="1623903"/>
            <a:ext cx="565982" cy="56598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154" y="1643032"/>
            <a:ext cx="577315" cy="588116"/>
          </a:xfrm>
          <a:prstGeom prst="rect">
            <a:avLst/>
          </a:prstGeom>
        </p:spPr>
      </p:pic>
      <p:sp>
        <p:nvSpPr>
          <p:cNvPr id="23" name="TextBox 22"/>
          <p:cNvSpPr txBox="1"/>
          <p:nvPr/>
        </p:nvSpPr>
        <p:spPr>
          <a:xfrm>
            <a:off x="363545" y="3168748"/>
            <a:ext cx="1634473" cy="400110"/>
          </a:xfrm>
          <a:prstGeom prst="rect">
            <a:avLst/>
          </a:prstGeom>
          <a:noFill/>
        </p:spPr>
        <p:txBody>
          <a:bodyPr wrap="square" rtlCol="0" anchor="ctr">
            <a:spAutoFit/>
          </a:bodyPr>
          <a:lstStyle/>
          <a:p>
            <a:pPr algn="ct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fais</a:t>
            </a:r>
            <a:r>
              <a:rPr lang="en-GB" sz="2000" dirty="0">
                <a:solidFill>
                  <a:srgbClr val="002060"/>
                </a:solidFill>
                <a:latin typeface="Century Gothic" panose="020B0502020202020204" pitchFamily="34" charset="0"/>
              </a:rPr>
              <a:t> le lit?</a:t>
            </a:r>
          </a:p>
        </p:txBody>
      </p:sp>
      <p:sp>
        <p:nvSpPr>
          <p:cNvPr id="24" name="TextBox 23"/>
          <p:cNvSpPr txBox="1"/>
          <p:nvPr/>
        </p:nvSpPr>
        <p:spPr>
          <a:xfrm>
            <a:off x="2349690" y="3062287"/>
            <a:ext cx="1793124" cy="707886"/>
          </a:xfrm>
          <a:prstGeom prst="rect">
            <a:avLst/>
          </a:prstGeom>
          <a:noFill/>
        </p:spPr>
        <p:txBody>
          <a:bodyPr wrap="square" rtlCol="0" anchor="ctr">
            <a:spAutoFit/>
          </a:bodyPr>
          <a:lstStyle/>
          <a:p>
            <a:pPr algn="ctr"/>
            <a:r>
              <a:rPr lang="en-GB" sz="2000" dirty="0">
                <a:solidFill>
                  <a:srgbClr val="002060"/>
                </a:solidFill>
                <a:latin typeface="Century Gothic" panose="020B0502020202020204" pitchFamily="34" charset="0"/>
              </a:rPr>
              <a:t>Non! Il fait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le lit.</a:t>
            </a:r>
          </a:p>
        </p:txBody>
      </p:sp>
      <p:sp>
        <p:nvSpPr>
          <p:cNvPr id="25" name="Rectangle 24"/>
          <p:cNvSpPr/>
          <p:nvPr/>
        </p:nvSpPr>
        <p:spPr>
          <a:xfrm>
            <a:off x="8984436" y="1417458"/>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27" name="Rectangle 26"/>
          <p:cNvSpPr/>
          <p:nvPr/>
        </p:nvSpPr>
        <p:spPr>
          <a:xfrm>
            <a:off x="7473727" y="4001371"/>
            <a:ext cx="572593" cy="923330"/>
          </a:xfrm>
          <a:prstGeom prst="rect">
            <a:avLst/>
          </a:prstGeom>
          <a:noFill/>
        </p:spPr>
        <p:txBody>
          <a:bodyPr wrap="none" lIns="91440" tIns="45720" rIns="91440" bIns="45720" anchor="ctr">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29" name="Rectangle 28"/>
          <p:cNvSpPr/>
          <p:nvPr/>
        </p:nvSpPr>
        <p:spPr>
          <a:xfrm>
            <a:off x="5095517" y="4137960"/>
            <a:ext cx="572593" cy="923330"/>
          </a:xfrm>
          <a:prstGeom prst="rect">
            <a:avLst/>
          </a:prstGeom>
          <a:noFill/>
        </p:spPr>
        <p:txBody>
          <a:bodyPr wrap="none" lIns="91440" tIns="45720" rIns="91440" bIns="45720" anchor="ctr">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120" y="1597997"/>
            <a:ext cx="565982" cy="565982"/>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018" y="4256745"/>
            <a:ext cx="565982" cy="565982"/>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873" y="4197505"/>
            <a:ext cx="565982" cy="565982"/>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3731" y="1572724"/>
            <a:ext cx="664626" cy="582655"/>
          </a:xfrm>
          <a:prstGeom prst="rect">
            <a:avLst/>
          </a:prstGeom>
        </p:spPr>
      </p:pic>
      <p:sp>
        <p:nvSpPr>
          <p:cNvPr id="39" name="TextBox 38"/>
          <p:cNvSpPr txBox="1"/>
          <p:nvPr/>
        </p:nvSpPr>
        <p:spPr>
          <a:xfrm>
            <a:off x="5273274" y="3099070"/>
            <a:ext cx="1793124" cy="707886"/>
          </a:xfrm>
          <a:prstGeom prst="rect">
            <a:avLst/>
          </a:prstGeom>
          <a:noFill/>
        </p:spPr>
        <p:txBody>
          <a:bodyPr wrap="square" rtlCol="0" anchor="ctr">
            <a:spAutoFit/>
          </a:bodyPr>
          <a:lstStyle/>
          <a:p>
            <a:pPr algn="ctr"/>
            <a:r>
              <a:rPr lang="en-GB" sz="2000" dirty="0">
                <a:solidFill>
                  <a:srgbClr val="002060"/>
                </a:solidFill>
                <a:latin typeface="Century Gothic" panose="020B0502020202020204" pitchFamily="34" charset="0"/>
              </a:rPr>
              <a:t>Non! Elle fait la cuisine.</a:t>
            </a:r>
          </a:p>
        </p:txBody>
      </p:sp>
      <p:sp>
        <p:nvSpPr>
          <p:cNvPr id="40" name="TextBox 39"/>
          <p:cNvSpPr txBox="1"/>
          <p:nvPr/>
        </p:nvSpPr>
        <p:spPr>
          <a:xfrm>
            <a:off x="7455881" y="3078279"/>
            <a:ext cx="1634473" cy="707886"/>
          </a:xfrm>
          <a:prstGeom prst="rect">
            <a:avLst/>
          </a:prstGeom>
          <a:noFill/>
        </p:spPr>
        <p:txBody>
          <a:bodyPr wrap="square" rtlCol="0" anchor="ctr">
            <a:spAutoFit/>
          </a:bodyPr>
          <a:lstStyle/>
          <a:p>
            <a:pPr algn="ct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fais</a:t>
            </a:r>
            <a:r>
              <a:rPr lang="en-GB" sz="2000" dirty="0">
                <a:solidFill>
                  <a:srgbClr val="002060"/>
                </a:solidFill>
                <a:latin typeface="Century Gothic" panose="020B0502020202020204" pitchFamily="34" charset="0"/>
              </a:rPr>
              <a:t> la cuisine?</a:t>
            </a:r>
          </a:p>
        </p:txBody>
      </p:sp>
      <p:sp>
        <p:nvSpPr>
          <p:cNvPr id="47" name="Rounded Rectangular Callout 46"/>
          <p:cNvSpPr/>
          <p:nvPr/>
        </p:nvSpPr>
        <p:spPr>
          <a:xfrm>
            <a:off x="5283115" y="2988329"/>
            <a:ext cx="1718341" cy="815381"/>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p:txBody>
      </p:sp>
      <p:sp>
        <p:nvSpPr>
          <p:cNvPr id="48" name="Rounded Rectangular Callout 47"/>
          <p:cNvSpPr/>
          <p:nvPr/>
        </p:nvSpPr>
        <p:spPr>
          <a:xfrm>
            <a:off x="7319052" y="2982997"/>
            <a:ext cx="1781143" cy="825262"/>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p:txBody>
      </p:sp>
      <p:sp>
        <p:nvSpPr>
          <p:cNvPr id="51" name="Rounded Rectangular Callout 50"/>
          <p:cNvSpPr/>
          <p:nvPr/>
        </p:nvSpPr>
        <p:spPr>
          <a:xfrm>
            <a:off x="1247180" y="5493761"/>
            <a:ext cx="1718341" cy="768317"/>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2" name="Rounded Rectangular Callout 51"/>
          <p:cNvSpPr/>
          <p:nvPr/>
        </p:nvSpPr>
        <p:spPr>
          <a:xfrm>
            <a:off x="3332160" y="5520645"/>
            <a:ext cx="1781143" cy="764929"/>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3" name="Rounded Rectangular Callout 52"/>
          <p:cNvSpPr/>
          <p:nvPr/>
        </p:nvSpPr>
        <p:spPr>
          <a:xfrm>
            <a:off x="6220567" y="5507118"/>
            <a:ext cx="1718341" cy="761166"/>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4" name="Rounded Rectangular Callout 53"/>
          <p:cNvSpPr/>
          <p:nvPr/>
        </p:nvSpPr>
        <p:spPr>
          <a:xfrm>
            <a:off x="8256504" y="5501786"/>
            <a:ext cx="1781143" cy="761166"/>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7" name="TextBox 56"/>
          <p:cNvSpPr txBox="1"/>
          <p:nvPr/>
        </p:nvSpPr>
        <p:spPr>
          <a:xfrm>
            <a:off x="3408898" y="5615747"/>
            <a:ext cx="1634473" cy="646331"/>
          </a:xfrm>
          <a:prstGeom prst="rect">
            <a:avLst/>
          </a:prstGeom>
          <a:noFill/>
        </p:spPr>
        <p:txBody>
          <a:bodyPr wrap="square" rtlCol="0" anchor="ctr">
            <a:spAutoFit/>
          </a:bodyPr>
          <a:lstStyle/>
          <a:p>
            <a:pPr algn="ctr"/>
            <a:r>
              <a:rPr lang="en-GB" dirty="0" err="1">
                <a:solidFill>
                  <a:srgbClr val="002060"/>
                </a:solidFill>
                <a:latin typeface="Century Gothic" panose="020B0502020202020204" pitchFamily="34" charset="0"/>
              </a:rPr>
              <a:t>Tu</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fais</a:t>
            </a:r>
            <a:r>
              <a:rPr lang="en-GB" dirty="0">
                <a:solidFill>
                  <a:srgbClr val="002060"/>
                </a:solidFill>
                <a:latin typeface="Century Gothic" panose="020B0502020202020204" pitchFamily="34" charset="0"/>
              </a:rPr>
              <a:t> les devoirs?</a:t>
            </a:r>
          </a:p>
        </p:txBody>
      </p:sp>
      <p:sp>
        <p:nvSpPr>
          <p:cNvPr id="58" name="TextBox 57"/>
          <p:cNvSpPr txBox="1"/>
          <p:nvPr/>
        </p:nvSpPr>
        <p:spPr>
          <a:xfrm>
            <a:off x="1298989" y="5559373"/>
            <a:ext cx="1556277" cy="646331"/>
          </a:xfrm>
          <a:prstGeom prst="rect">
            <a:avLst/>
          </a:prstGeom>
          <a:noFill/>
        </p:spPr>
        <p:txBody>
          <a:bodyPr wrap="square" rtlCol="0" anchor="ctr">
            <a:spAutoFit/>
          </a:bodyPr>
          <a:lstStyle/>
          <a:p>
            <a:pPr algn="ctr"/>
            <a:r>
              <a:rPr lang="en-GB" dirty="0">
                <a:solidFill>
                  <a:srgbClr val="002060"/>
                </a:solidFill>
                <a:latin typeface="Century Gothic" panose="020B0502020202020204" pitchFamily="34" charset="0"/>
              </a:rPr>
              <a:t>Non! Elle fait les devoirs.</a:t>
            </a:r>
          </a:p>
        </p:txBody>
      </p:sp>
      <p:sp>
        <p:nvSpPr>
          <p:cNvPr id="59" name="TextBox 58"/>
          <p:cNvSpPr txBox="1"/>
          <p:nvPr/>
        </p:nvSpPr>
        <p:spPr>
          <a:xfrm>
            <a:off x="6314216" y="5586401"/>
            <a:ext cx="1634473" cy="646331"/>
          </a:xfrm>
          <a:prstGeom prst="rect">
            <a:avLst/>
          </a:prstGeom>
          <a:noFill/>
        </p:spPr>
        <p:txBody>
          <a:bodyPr wrap="square" rtlCol="0" anchor="ctr">
            <a:spAutoFit/>
          </a:bodyPr>
          <a:lstStyle/>
          <a:p>
            <a:pPr algn="ctr"/>
            <a:r>
              <a:rPr lang="en-GB" dirty="0" err="1">
                <a:solidFill>
                  <a:srgbClr val="002060"/>
                </a:solidFill>
                <a:latin typeface="Century Gothic" panose="020B0502020202020204" pitchFamily="34" charset="0"/>
              </a:rPr>
              <a:t>Tu</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fais</a:t>
            </a:r>
            <a:r>
              <a:rPr lang="en-GB" dirty="0">
                <a:solidFill>
                  <a:srgbClr val="002060"/>
                </a:solidFill>
                <a:latin typeface="Century Gothic" panose="020B0502020202020204" pitchFamily="34" charset="0"/>
              </a:rPr>
              <a:t> le ménage?</a:t>
            </a:r>
          </a:p>
        </p:txBody>
      </p:sp>
      <p:sp>
        <p:nvSpPr>
          <p:cNvPr id="60" name="TextBox 59"/>
          <p:cNvSpPr txBox="1"/>
          <p:nvPr/>
        </p:nvSpPr>
        <p:spPr>
          <a:xfrm>
            <a:off x="8224961" y="5579943"/>
            <a:ext cx="1793124" cy="646331"/>
          </a:xfrm>
          <a:prstGeom prst="rect">
            <a:avLst/>
          </a:prstGeom>
          <a:noFill/>
        </p:spPr>
        <p:txBody>
          <a:bodyPr wrap="square" rtlCol="0" anchor="ctr">
            <a:spAutoFit/>
          </a:bodyPr>
          <a:lstStyle/>
          <a:p>
            <a:pPr algn="ctr"/>
            <a:r>
              <a:rPr lang="en-GB" dirty="0">
                <a:solidFill>
                  <a:srgbClr val="002060"/>
                </a:solidFill>
                <a:latin typeface="Century Gothic" panose="020B0502020202020204" pitchFamily="34" charset="0"/>
              </a:rPr>
              <a:t>Non!  Il fait le ménage.</a:t>
            </a:r>
          </a:p>
        </p:txBody>
      </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013" y="4250318"/>
            <a:ext cx="664626" cy="582655"/>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4388" y="4189076"/>
            <a:ext cx="577315" cy="588116"/>
          </a:xfrm>
          <a:prstGeom prst="rect">
            <a:avLst/>
          </a:prstGeom>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8291" y="4248339"/>
            <a:ext cx="954724" cy="713632"/>
          </a:xfrm>
          <a:prstGeom prst="rect">
            <a:avLst/>
          </a:prstGeom>
        </p:spPr>
      </p:pic>
      <p:sp>
        <p:nvSpPr>
          <p:cNvPr id="71" name="TextBox 70"/>
          <p:cNvSpPr txBox="1"/>
          <p:nvPr/>
        </p:nvSpPr>
        <p:spPr>
          <a:xfrm>
            <a:off x="0" y="889553"/>
            <a:ext cx="953796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Use the picture prompts to write four questions and four answers.  </a:t>
            </a:r>
          </a:p>
        </p:txBody>
      </p:sp>
      <p:sp>
        <p:nvSpPr>
          <p:cNvPr id="72" name="Title 3">
            <a:extLst>
              <a:ext uri="{FF2B5EF4-FFF2-40B4-BE49-F238E27FC236}">
                <a16:creationId xmlns:a16="http://schemas.microsoft.com/office/drawing/2014/main" id="{11B8A58E-7DCA-4D71-B17F-C9A49A944995}"/>
              </a:ext>
            </a:extLst>
          </p:cNvPr>
          <p:cNvSpPr>
            <a:spLocks noGrp="1"/>
          </p:cNvSpPr>
          <p:nvPr>
            <p:ph type="title"/>
          </p:nvPr>
        </p:nvSpPr>
        <p:spPr/>
        <p:txBody>
          <a:bodyPr>
            <a:normAutofit/>
          </a:bodyPr>
          <a:lstStyle/>
          <a:p>
            <a:r>
              <a:rPr lang="en-GB" sz="3600" b="1" dirty="0">
                <a:solidFill>
                  <a:schemeClr val="bg1"/>
                </a:solidFill>
              </a:rPr>
              <a:t>Qui fait quoi ?</a:t>
            </a:r>
          </a:p>
        </p:txBody>
      </p:sp>
      <p:sp>
        <p:nvSpPr>
          <p:cNvPr id="70" name="Rounded Rectangle 46">
            <a:extLst>
              <a:ext uri="{FF2B5EF4-FFF2-40B4-BE49-F238E27FC236}">
                <a16:creationId xmlns:a16="http://schemas.microsoft.com/office/drawing/2014/main" id="{62B433BD-4D62-4E76-BD21-E3DAA1260177}"/>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3"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969" y="1786445"/>
            <a:ext cx="1205250" cy="67895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oking Pans Glove Clip Art">
            <a:extLst>
              <a:ext uri="{FF2B5EF4-FFF2-40B4-BE49-F238E27FC236}">
                <a16:creationId xmlns:a16="http://schemas.microsoft.com/office/drawing/2014/main" id="{ECE72ABA-1671-4B4A-A0C9-5D507CA31C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43422" y="1539784"/>
            <a:ext cx="1024016" cy="74070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Bucket, Cleaning, Supplies, Housework, Household">
            <a:extLst>
              <a:ext uri="{FF2B5EF4-FFF2-40B4-BE49-F238E27FC236}">
                <a16:creationId xmlns:a16="http://schemas.microsoft.com/office/drawing/2014/main" id="{EF9279B6-27C9-41B8-8BE1-C3FC23C4D9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4036" y="4058757"/>
            <a:ext cx="1205250" cy="114634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DAED2BB1-6B53-464B-A12D-A82A8CCCCF88}"/>
              </a:ext>
            </a:extLst>
          </p:cNvPr>
          <p:cNvSpPr/>
          <p:nvPr/>
        </p:nvSpPr>
        <p:spPr>
          <a:xfrm>
            <a:off x="9659992" y="852324"/>
            <a:ext cx="2352891" cy="1868242"/>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9E80BCE1-D211-437C-A607-0B79A6853229}"/>
              </a:ext>
            </a:extLst>
          </p:cNvPr>
          <p:cNvSpPr txBox="1"/>
          <p:nvPr/>
        </p:nvSpPr>
        <p:spPr>
          <a:xfrm>
            <a:off x="9736178" y="861134"/>
            <a:ext cx="2352891" cy="1785104"/>
          </a:xfrm>
          <a:prstGeom prst="rect">
            <a:avLst/>
          </a:prstGeom>
          <a:noFill/>
        </p:spPr>
        <p:txBody>
          <a:bodyPr wrap="square">
            <a:spAutoFit/>
          </a:bodyPr>
          <a:lstStyle/>
          <a:p>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If mum does the task, write ‘</a:t>
            </a:r>
            <a:r>
              <a:rPr kumimoji="0" lang="en-GB" sz="2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elle</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verb’. For dad, write ‘il…+ verb’. </a:t>
            </a:r>
            <a:endParaRPr lang="en-GB" dirty="0">
              <a:solidFill>
                <a:schemeClr val="bg1"/>
              </a:solidFill>
            </a:endParaRPr>
          </a:p>
        </p:txBody>
      </p:sp>
      <p:sp>
        <p:nvSpPr>
          <p:cNvPr id="6" name="TextBox 5">
            <a:extLst>
              <a:ext uri="{FF2B5EF4-FFF2-40B4-BE49-F238E27FC236}">
                <a16:creationId xmlns:a16="http://schemas.microsoft.com/office/drawing/2014/main" id="{6924B7AE-585B-4DD5-B71C-61320B7722BE}"/>
              </a:ext>
            </a:extLst>
          </p:cNvPr>
          <p:cNvSpPr txBox="1"/>
          <p:nvPr/>
        </p:nvSpPr>
        <p:spPr>
          <a:xfrm>
            <a:off x="76472" y="1272989"/>
            <a:ext cx="572593" cy="461665"/>
          </a:xfrm>
          <a:prstGeom prst="rect">
            <a:avLst/>
          </a:prstGeom>
          <a:solidFill>
            <a:srgbClr val="0055A4"/>
          </a:solidFill>
          <a:ln>
            <a:solidFill>
              <a:srgbClr val="EF4136"/>
            </a:solidFill>
          </a:ln>
        </p:spPr>
        <p:txBody>
          <a:bodyPr wrap="square" rtlCol="0">
            <a:spAutoFit/>
          </a:bodyPr>
          <a:lstStyle/>
          <a:p>
            <a:pPr algn="ctr"/>
            <a:r>
              <a:rPr lang="en-GB" sz="2400" b="1" dirty="0">
                <a:solidFill>
                  <a:schemeClr val="bg1"/>
                </a:solidFill>
              </a:rPr>
              <a:t>1</a:t>
            </a:r>
          </a:p>
        </p:txBody>
      </p:sp>
      <p:sp>
        <p:nvSpPr>
          <p:cNvPr id="69" name="TextBox 68">
            <a:extLst>
              <a:ext uri="{FF2B5EF4-FFF2-40B4-BE49-F238E27FC236}">
                <a16:creationId xmlns:a16="http://schemas.microsoft.com/office/drawing/2014/main" id="{559DCBAE-35E4-4C4B-8DB8-2EEFA84215B9}"/>
              </a:ext>
            </a:extLst>
          </p:cNvPr>
          <p:cNvSpPr txBox="1"/>
          <p:nvPr/>
        </p:nvSpPr>
        <p:spPr>
          <a:xfrm>
            <a:off x="5073212" y="1318130"/>
            <a:ext cx="572593" cy="461665"/>
          </a:xfrm>
          <a:prstGeom prst="rect">
            <a:avLst/>
          </a:prstGeom>
          <a:solidFill>
            <a:srgbClr val="0055A4"/>
          </a:solidFill>
          <a:ln>
            <a:solidFill>
              <a:srgbClr val="EF4136"/>
            </a:solidFill>
          </a:ln>
        </p:spPr>
        <p:txBody>
          <a:bodyPr wrap="square" rtlCol="0">
            <a:spAutoFit/>
          </a:bodyPr>
          <a:lstStyle/>
          <a:p>
            <a:pPr algn="ctr"/>
            <a:r>
              <a:rPr lang="en-GB" sz="2400" b="1" dirty="0">
                <a:solidFill>
                  <a:schemeClr val="bg1"/>
                </a:solidFill>
              </a:rPr>
              <a:t>2</a:t>
            </a:r>
          </a:p>
        </p:txBody>
      </p:sp>
      <p:sp>
        <p:nvSpPr>
          <p:cNvPr id="77" name="TextBox 76">
            <a:extLst>
              <a:ext uri="{FF2B5EF4-FFF2-40B4-BE49-F238E27FC236}">
                <a16:creationId xmlns:a16="http://schemas.microsoft.com/office/drawing/2014/main" id="{C2AA82F2-AB25-41E0-AAE4-1A45F4ABCC0F}"/>
              </a:ext>
            </a:extLst>
          </p:cNvPr>
          <p:cNvSpPr txBox="1"/>
          <p:nvPr/>
        </p:nvSpPr>
        <p:spPr>
          <a:xfrm>
            <a:off x="736970" y="4553746"/>
            <a:ext cx="572593" cy="461665"/>
          </a:xfrm>
          <a:prstGeom prst="rect">
            <a:avLst/>
          </a:prstGeom>
          <a:solidFill>
            <a:srgbClr val="0055A4"/>
          </a:solidFill>
          <a:ln>
            <a:solidFill>
              <a:srgbClr val="EF4136"/>
            </a:solidFill>
          </a:ln>
        </p:spPr>
        <p:txBody>
          <a:bodyPr wrap="square" rtlCol="0">
            <a:spAutoFit/>
          </a:bodyPr>
          <a:lstStyle/>
          <a:p>
            <a:pPr algn="ctr"/>
            <a:r>
              <a:rPr lang="en-GB" sz="2400" b="1" dirty="0">
                <a:solidFill>
                  <a:schemeClr val="bg1"/>
                </a:solidFill>
              </a:rPr>
              <a:t>3</a:t>
            </a:r>
          </a:p>
        </p:txBody>
      </p:sp>
      <p:sp>
        <p:nvSpPr>
          <p:cNvPr id="78" name="TextBox 77">
            <a:extLst>
              <a:ext uri="{FF2B5EF4-FFF2-40B4-BE49-F238E27FC236}">
                <a16:creationId xmlns:a16="http://schemas.microsoft.com/office/drawing/2014/main" id="{BCB7FC77-28E9-4896-8397-AC72411F9A74}"/>
              </a:ext>
            </a:extLst>
          </p:cNvPr>
          <p:cNvSpPr txBox="1"/>
          <p:nvPr/>
        </p:nvSpPr>
        <p:spPr>
          <a:xfrm>
            <a:off x="5896658" y="4553745"/>
            <a:ext cx="572593" cy="461665"/>
          </a:xfrm>
          <a:prstGeom prst="rect">
            <a:avLst/>
          </a:prstGeom>
          <a:solidFill>
            <a:srgbClr val="0055A4"/>
          </a:solidFill>
          <a:ln>
            <a:solidFill>
              <a:srgbClr val="EF4136"/>
            </a:solidFill>
          </a:ln>
        </p:spPr>
        <p:txBody>
          <a:bodyPr wrap="square" rtlCol="0">
            <a:spAutoFit/>
          </a:bodyPr>
          <a:lstStyle/>
          <a:p>
            <a:pPr algn="ctr"/>
            <a:r>
              <a:rPr lang="en-GB" sz="2400" b="1" dirty="0">
                <a:solidFill>
                  <a:schemeClr val="bg1"/>
                </a:solidFill>
              </a:rPr>
              <a:t>4</a:t>
            </a:r>
          </a:p>
        </p:txBody>
      </p:sp>
    </p:spTree>
    <p:extLst>
      <p:ext uri="{BB962C8B-B14F-4D97-AF65-F5344CB8AC3E}">
        <p14:creationId xmlns:p14="http://schemas.microsoft.com/office/powerpoint/2010/main" val="270346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9" grpId="0"/>
      <p:bldP spid="40" grpId="0"/>
      <p:bldP spid="57" grpId="0"/>
      <p:bldP spid="58" grpId="0"/>
      <p:bldP spid="59" grpId="0"/>
      <p:bldP spid="60" grpId="0"/>
      <p:bldP spid="5" grpId="0" animBg="1"/>
      <p:bldP spid="5" grpId="1" animBg="1"/>
      <p:bldP spid="67" grpId="0"/>
      <p:bldP spid="6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294" y="1335291"/>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79944"/>
            <a:ext cx="2770208" cy="2621470"/>
          </a:xfrm>
          <a:prstGeom prst="rect">
            <a:avLst/>
          </a:prstGeom>
        </p:spPr>
      </p:pic>
      <p:sp>
        <p:nvSpPr>
          <p:cNvPr id="6" name="TextBox 5"/>
          <p:cNvSpPr txBox="1"/>
          <p:nvPr/>
        </p:nvSpPr>
        <p:spPr>
          <a:xfrm>
            <a:off x="1680708" y="4878056"/>
            <a:ext cx="9553074" cy="1323439"/>
          </a:xfrm>
          <a:prstGeom prst="rect">
            <a:avLst/>
          </a:prstGeom>
          <a:noFill/>
        </p:spPr>
        <p:txBody>
          <a:bodyPr wrap="square" rtlCol="0">
            <a:spAutoFit/>
          </a:bodyPr>
          <a:lstStyle/>
          <a:p>
            <a:r>
              <a:rPr lang="en-GB" sz="8000" dirty="0">
                <a:solidFill>
                  <a:srgbClr val="002060"/>
                </a:solidFill>
                <a:latin typeface="Century Gothic" panose="020B0502020202020204" pitchFamily="34" charset="0"/>
              </a:rPr>
              <a:t>Je </a:t>
            </a:r>
            <a:r>
              <a:rPr lang="en-GB" sz="8000" dirty="0" err="1">
                <a:solidFill>
                  <a:srgbClr val="002060"/>
                </a:solidFill>
                <a:latin typeface="Century Gothic" panose="020B0502020202020204" pitchFamily="34" charset="0"/>
              </a:rPr>
              <a:t>fais</a:t>
            </a:r>
            <a:r>
              <a:rPr lang="en-GB" sz="8000" dirty="0">
                <a:solidFill>
                  <a:srgbClr val="002060"/>
                </a:solidFill>
                <a:latin typeface="Century Gothic" panose="020B0502020202020204" pitchFamily="34" charset="0"/>
              </a:rPr>
              <a:t> les courses.</a:t>
            </a:r>
          </a:p>
        </p:txBody>
      </p:sp>
      <p:sp>
        <p:nvSpPr>
          <p:cNvPr id="8" name="Title 3">
            <a:extLst>
              <a:ext uri="{FF2B5EF4-FFF2-40B4-BE49-F238E27FC236}">
                <a16:creationId xmlns:a16="http://schemas.microsoft.com/office/drawing/2014/main" id="{0C51C6FE-BEDD-44E5-9F88-35DA9CD61C69}"/>
              </a:ext>
            </a:extLst>
          </p:cNvPr>
          <p:cNvSpPr>
            <a:spLocks noGrp="1"/>
          </p:cNvSpPr>
          <p:nvPr>
            <p:ph type="title"/>
          </p:nvPr>
        </p:nvSpPr>
        <p:spPr>
          <a:xfrm>
            <a:off x="0" y="213557"/>
            <a:ext cx="5632704" cy="647577"/>
          </a:xfrm>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sp>
        <p:nvSpPr>
          <p:cNvPr id="9" name="Rounded Rectangle 46">
            <a:extLst>
              <a:ext uri="{FF2B5EF4-FFF2-40B4-BE49-F238E27FC236}">
                <a16:creationId xmlns:a16="http://schemas.microsoft.com/office/drawing/2014/main" id="{59F3B400-C8FC-4523-9C72-316A58BB92D8}"/>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57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4263" y="4788569"/>
            <a:ext cx="9553074" cy="1323439"/>
          </a:xfrm>
          <a:prstGeom prst="rect">
            <a:avLst/>
          </a:prstGeom>
          <a:noFill/>
        </p:spPr>
        <p:txBody>
          <a:bodyPr wrap="square" rtlCol="0">
            <a:spAutoFit/>
          </a:bodyPr>
          <a:lstStyle/>
          <a:p>
            <a:r>
              <a:rPr lang="en-GB" sz="8000" dirty="0">
                <a:solidFill>
                  <a:srgbClr val="002060"/>
                </a:solidFill>
                <a:latin typeface="Century Gothic" panose="020B0502020202020204" pitchFamily="34" charset="0"/>
              </a:rPr>
              <a:t>Elle fait les devoirs.</a:t>
            </a:r>
          </a:p>
        </p:txBody>
      </p:sp>
      <p:pic>
        <p:nvPicPr>
          <p:cNvPr id="7" name="Picture 2" descr="C:\Users\wdj\Google Drive\Primary\Y5 SoW\From Tracy\Pronouns\sh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263" y="1212937"/>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Notepad Issue Write - Free image on Pixabay">
            <a:extLst>
              <a:ext uri="{FF2B5EF4-FFF2-40B4-BE49-F238E27FC236}">
                <a16:creationId xmlns:a16="http://schemas.microsoft.com/office/drawing/2014/main" id="{3BE5AD03-0858-4622-996F-3646B18FAA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019" y="1817624"/>
            <a:ext cx="2664718" cy="25892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3">
            <a:extLst>
              <a:ext uri="{FF2B5EF4-FFF2-40B4-BE49-F238E27FC236}">
                <a16:creationId xmlns:a16="http://schemas.microsoft.com/office/drawing/2014/main" id="{794306E2-3436-4201-90F5-5808F5B71472}"/>
              </a:ext>
            </a:extLst>
          </p:cNvPr>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sp>
        <p:nvSpPr>
          <p:cNvPr id="10" name="Rounded Rectangle 46">
            <a:extLst>
              <a:ext uri="{FF2B5EF4-FFF2-40B4-BE49-F238E27FC236}">
                <a16:creationId xmlns:a16="http://schemas.microsoft.com/office/drawing/2014/main" id="{30FD2139-D7C4-4401-BC2B-B17A3ED89BE4}"/>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24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4263" y="4759994"/>
            <a:ext cx="9553074" cy="1323439"/>
          </a:xfrm>
          <a:prstGeom prst="rect">
            <a:avLst/>
          </a:prstGeom>
          <a:noFill/>
        </p:spPr>
        <p:txBody>
          <a:bodyPr wrap="square" rtlCol="0">
            <a:spAutoFit/>
          </a:bodyPr>
          <a:lstStyle/>
          <a:p>
            <a:r>
              <a:rPr lang="en-GB" sz="8000" dirty="0" err="1">
                <a:solidFill>
                  <a:srgbClr val="002060"/>
                </a:solidFill>
                <a:latin typeface="Century Gothic" panose="020B0502020202020204" pitchFamily="34" charset="0"/>
              </a:rPr>
              <a:t>Tu</a:t>
            </a:r>
            <a:r>
              <a:rPr lang="en-GB" sz="8000" dirty="0">
                <a:solidFill>
                  <a:srgbClr val="002060"/>
                </a:solidFill>
                <a:latin typeface="Century Gothic" panose="020B0502020202020204" pitchFamily="34" charset="0"/>
              </a:rPr>
              <a:t> </a:t>
            </a:r>
            <a:r>
              <a:rPr lang="en-GB" sz="8000" dirty="0" err="1">
                <a:solidFill>
                  <a:srgbClr val="002060"/>
                </a:solidFill>
                <a:latin typeface="Century Gothic" panose="020B0502020202020204" pitchFamily="34" charset="0"/>
              </a:rPr>
              <a:t>fais</a:t>
            </a:r>
            <a:r>
              <a:rPr lang="en-GB" sz="8000" dirty="0">
                <a:solidFill>
                  <a:srgbClr val="002060"/>
                </a:solidFill>
                <a:latin typeface="Century Gothic" panose="020B0502020202020204" pitchFamily="34" charset="0"/>
              </a:rPr>
              <a:t> le ménage.</a:t>
            </a:r>
          </a:p>
        </p:txBody>
      </p:sp>
      <p:pic>
        <p:nvPicPr>
          <p:cNvPr id="5" name="Picture 3" descr="C:\Users\wdj\Google Drive\Primary\Y5 SoW\From Tracy\Pronouns\yo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379" y="1563821"/>
            <a:ext cx="3426411" cy="30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Bucket, Cleaning, Supplies, Housework, Household">
            <a:extLst>
              <a:ext uri="{FF2B5EF4-FFF2-40B4-BE49-F238E27FC236}">
                <a16:creationId xmlns:a16="http://schemas.microsoft.com/office/drawing/2014/main" id="{CDE19CE2-CCD0-414B-A0A1-E3A196F11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009" y="1594030"/>
            <a:ext cx="3140067" cy="298658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3">
            <a:extLst>
              <a:ext uri="{FF2B5EF4-FFF2-40B4-BE49-F238E27FC236}">
                <a16:creationId xmlns:a16="http://schemas.microsoft.com/office/drawing/2014/main" id="{8447DDD3-90B0-4BE7-896D-DC1DC806B7CD}"/>
              </a:ext>
            </a:extLst>
          </p:cNvPr>
          <p:cNvSpPr>
            <a:spLocks noGrp="1"/>
          </p:cNvSpPr>
          <p:nvPr>
            <p:ph type="title"/>
          </p:nvPr>
        </p:nvSpPr>
        <p:spPr>
          <a:xfrm>
            <a:off x="0" y="213557"/>
            <a:ext cx="5285232" cy="647577"/>
          </a:xfrm>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sp>
        <p:nvSpPr>
          <p:cNvPr id="8" name="Rounded Rectangle 46">
            <a:extLst>
              <a:ext uri="{FF2B5EF4-FFF2-40B4-BE49-F238E27FC236}">
                <a16:creationId xmlns:a16="http://schemas.microsoft.com/office/drawing/2014/main" id="{61DD9BC7-9D3D-4D2A-A1BD-045620C5B97E}"/>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12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60090" y="4917228"/>
            <a:ext cx="9553074" cy="1323439"/>
          </a:xfrm>
          <a:prstGeom prst="rect">
            <a:avLst/>
          </a:prstGeom>
          <a:noFill/>
        </p:spPr>
        <p:txBody>
          <a:bodyPr wrap="square" rtlCol="0">
            <a:spAutoFit/>
          </a:bodyPr>
          <a:lstStyle/>
          <a:p>
            <a:r>
              <a:rPr lang="en-GB" sz="8000" dirty="0">
                <a:solidFill>
                  <a:srgbClr val="002060"/>
                </a:solidFill>
                <a:latin typeface="Century Gothic" panose="020B0502020202020204" pitchFamily="34" charset="0"/>
              </a:rPr>
              <a:t>Il fait </a:t>
            </a:r>
            <a:r>
              <a:rPr lang="en-GB" sz="8000" dirty="0" err="1">
                <a:solidFill>
                  <a:srgbClr val="002060"/>
                </a:solidFill>
                <a:latin typeface="Century Gothic" panose="020B0502020202020204" pitchFamily="34" charset="0"/>
              </a:rPr>
              <a:t>une</a:t>
            </a:r>
            <a:r>
              <a:rPr lang="en-GB" sz="8000" dirty="0">
                <a:solidFill>
                  <a:srgbClr val="002060"/>
                </a:solidFill>
                <a:latin typeface="Century Gothic" panose="020B0502020202020204" pitchFamily="34" charset="0"/>
              </a:rPr>
              <a:t> </a:t>
            </a:r>
            <a:r>
              <a:rPr lang="en-GB" sz="8000" dirty="0" err="1">
                <a:solidFill>
                  <a:srgbClr val="002060"/>
                </a:solidFill>
                <a:latin typeface="Century Gothic" panose="020B0502020202020204" pitchFamily="34" charset="0"/>
              </a:rPr>
              <a:t>activité</a:t>
            </a:r>
            <a:r>
              <a:rPr lang="en-GB" sz="8000" dirty="0">
                <a:solidFill>
                  <a:srgbClr val="002060"/>
                </a:solidFill>
                <a:latin typeface="Century Gothic" panose="020B0502020202020204" pitchFamily="34" charset="0"/>
              </a:rPr>
              <a:t>.</a:t>
            </a:r>
          </a:p>
        </p:txBody>
      </p:sp>
      <p:pic>
        <p:nvPicPr>
          <p:cNvPr id="7" name="Picture 2" descr="C:\Users\wdj\Google Drive\Primary\Y5 SoW\From Tracy\Pronouns\h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a:extLst>
              <a:ext uri="{FF2B5EF4-FFF2-40B4-BE49-F238E27FC236}">
                <a16:creationId xmlns:a16="http://schemas.microsoft.com/office/drawing/2014/main" id="{6D521351-2BDF-4B62-9090-DDC5E9A39332}"/>
              </a:ext>
            </a:extLst>
          </p:cNvPr>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grpSp>
        <p:nvGrpSpPr>
          <p:cNvPr id="9" name="Group 8"/>
          <p:cNvGrpSpPr/>
          <p:nvPr/>
        </p:nvGrpSpPr>
        <p:grpSpPr>
          <a:xfrm>
            <a:off x="6865186" y="2532436"/>
            <a:ext cx="4407865" cy="2163409"/>
            <a:chOff x="532625" y="3856269"/>
            <a:chExt cx="3703559" cy="1714855"/>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
        <p:nvSpPr>
          <p:cNvPr id="16" name="Rounded Rectangle 46">
            <a:extLst>
              <a:ext uri="{FF2B5EF4-FFF2-40B4-BE49-F238E27FC236}">
                <a16:creationId xmlns:a16="http://schemas.microsoft.com/office/drawing/2014/main" id="{E9F3A26B-BB34-4087-958A-5406BE413056}"/>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90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96001" y="4857750"/>
            <a:ext cx="9553074" cy="1323439"/>
          </a:xfrm>
          <a:prstGeom prst="rect">
            <a:avLst/>
          </a:prstGeom>
          <a:noFill/>
        </p:spPr>
        <p:txBody>
          <a:bodyPr wrap="square" rtlCol="0">
            <a:spAutoFit/>
          </a:bodyPr>
          <a:lstStyle/>
          <a:p>
            <a:r>
              <a:rPr lang="en-GB" sz="8000" dirty="0">
                <a:solidFill>
                  <a:srgbClr val="002060"/>
                </a:solidFill>
                <a:latin typeface="Century Gothic" panose="020B0502020202020204" pitchFamily="34" charset="0"/>
              </a:rPr>
              <a:t>Je </a:t>
            </a:r>
            <a:r>
              <a:rPr lang="en-GB" sz="8000" dirty="0" err="1">
                <a:solidFill>
                  <a:srgbClr val="002060"/>
                </a:solidFill>
                <a:latin typeface="Century Gothic" panose="020B0502020202020204" pitchFamily="34" charset="0"/>
              </a:rPr>
              <a:t>fais</a:t>
            </a:r>
            <a:r>
              <a:rPr lang="en-GB" sz="8000" dirty="0">
                <a:solidFill>
                  <a:srgbClr val="002060"/>
                </a:solidFill>
                <a:latin typeface="Century Gothic" panose="020B0502020202020204" pitchFamily="34" charset="0"/>
              </a:rPr>
              <a:t> la cuisine.</a:t>
            </a:r>
          </a:p>
        </p:txBody>
      </p:sp>
      <p:pic>
        <p:nvPicPr>
          <p:cNvPr id="5" name="Picture 2" descr="C:\Users\wdj\Google Drive\Primary\Y5 SoW\From Tracy\Pronouns\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2944" y="1528717"/>
            <a:ext cx="1270712" cy="29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ooking Pans Glove Clip Art">
            <a:extLst>
              <a:ext uri="{FF2B5EF4-FFF2-40B4-BE49-F238E27FC236}">
                <a16:creationId xmlns:a16="http://schemas.microsoft.com/office/drawing/2014/main" id="{844293A7-8462-4952-9E04-C04BBC751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834" y="2000250"/>
            <a:ext cx="3046522" cy="220365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3">
            <a:extLst>
              <a:ext uri="{FF2B5EF4-FFF2-40B4-BE49-F238E27FC236}">
                <a16:creationId xmlns:a16="http://schemas.microsoft.com/office/drawing/2014/main" id="{9FE5349B-9CEF-4E1C-BCAF-7356B82D3878}"/>
              </a:ext>
            </a:extLst>
          </p:cNvPr>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sp>
        <p:nvSpPr>
          <p:cNvPr id="8" name="Rounded Rectangle 46">
            <a:extLst>
              <a:ext uri="{FF2B5EF4-FFF2-40B4-BE49-F238E27FC236}">
                <a16:creationId xmlns:a16="http://schemas.microsoft.com/office/drawing/2014/main" id="{7710FE0F-A4CD-4C06-921E-8010DD75621A}"/>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48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2924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47556" y="5016188"/>
            <a:ext cx="9553074" cy="1323439"/>
          </a:xfrm>
          <a:prstGeom prst="rect">
            <a:avLst/>
          </a:prstGeom>
          <a:noFill/>
        </p:spPr>
        <p:txBody>
          <a:bodyPr wrap="square" rtlCol="0">
            <a:spAutoFit/>
          </a:bodyPr>
          <a:lstStyle/>
          <a:p>
            <a:r>
              <a:rPr lang="en-GB" sz="8000" dirty="0" err="1">
                <a:solidFill>
                  <a:srgbClr val="002060"/>
                </a:solidFill>
                <a:latin typeface="Century Gothic" panose="020B0502020202020204" pitchFamily="34" charset="0"/>
              </a:rPr>
              <a:t>Tu</a:t>
            </a:r>
            <a:r>
              <a:rPr lang="en-GB" sz="8000" dirty="0">
                <a:solidFill>
                  <a:srgbClr val="002060"/>
                </a:solidFill>
                <a:latin typeface="Century Gothic" panose="020B0502020202020204" pitchFamily="34" charset="0"/>
              </a:rPr>
              <a:t> </a:t>
            </a:r>
            <a:r>
              <a:rPr lang="en-GB" sz="8000" dirty="0" err="1">
                <a:solidFill>
                  <a:srgbClr val="002060"/>
                </a:solidFill>
                <a:latin typeface="Century Gothic" panose="020B0502020202020204" pitchFamily="34" charset="0"/>
              </a:rPr>
              <a:t>fais</a:t>
            </a:r>
            <a:r>
              <a:rPr lang="en-GB" sz="8000" dirty="0">
                <a:solidFill>
                  <a:srgbClr val="002060"/>
                </a:solidFill>
                <a:latin typeface="Century Gothic" panose="020B0502020202020204" pitchFamily="34" charset="0"/>
              </a:rPr>
              <a:t> le </a:t>
            </a:r>
            <a:r>
              <a:rPr lang="en-GB" sz="8000" dirty="0" err="1">
                <a:solidFill>
                  <a:srgbClr val="002060"/>
                </a:solidFill>
                <a:latin typeface="Century Gothic" panose="020B0502020202020204" pitchFamily="34" charset="0"/>
              </a:rPr>
              <a:t>modèle</a:t>
            </a:r>
            <a:r>
              <a:rPr lang="en-GB" sz="8000" dirty="0">
                <a:solidFill>
                  <a:srgbClr val="002060"/>
                </a:solidFill>
                <a:latin typeface="Century Gothic" panose="020B0502020202020204" pitchFamily="34" charset="0"/>
              </a:rPr>
              <a:t>.</a:t>
            </a:r>
          </a:p>
        </p:txBody>
      </p:sp>
      <p:pic>
        <p:nvPicPr>
          <p:cNvPr id="7" name="Picture 3" descr="C:\Users\wdj\Google Drive\Primary\Y5 SoW\From Tracy\Pronouns\yo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83" y="1162207"/>
            <a:ext cx="4077285" cy="358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F8B2F974-D715-48AD-8D6D-588CB36FB985}"/>
              </a:ext>
            </a:extLst>
          </p:cNvPr>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671" y="1957321"/>
            <a:ext cx="2439561" cy="2794748"/>
          </a:xfrm>
          <a:prstGeom prst="rect">
            <a:avLst/>
          </a:prstGeom>
        </p:spPr>
      </p:pic>
      <p:sp>
        <p:nvSpPr>
          <p:cNvPr id="8" name="Rounded Rectangle 46">
            <a:extLst>
              <a:ext uri="{FF2B5EF4-FFF2-40B4-BE49-F238E27FC236}">
                <a16:creationId xmlns:a16="http://schemas.microsoft.com/office/drawing/2014/main" id="{8AC79384-D5D9-4128-9061-68D53A09DC1A}"/>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10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45691" y="4586304"/>
            <a:ext cx="9553074" cy="1323439"/>
          </a:xfrm>
          <a:prstGeom prst="rect">
            <a:avLst/>
          </a:prstGeom>
          <a:noFill/>
        </p:spPr>
        <p:txBody>
          <a:bodyPr wrap="square" rtlCol="0">
            <a:spAutoFit/>
          </a:bodyPr>
          <a:lstStyle/>
          <a:p>
            <a:r>
              <a:rPr lang="en-GB" sz="8000" dirty="0">
                <a:solidFill>
                  <a:srgbClr val="002060"/>
                </a:solidFill>
                <a:latin typeface="Century Gothic" panose="020B0502020202020204" pitchFamily="34" charset="0"/>
              </a:rPr>
              <a:t>Je </a:t>
            </a:r>
            <a:r>
              <a:rPr lang="en-GB" sz="8000" dirty="0" err="1">
                <a:solidFill>
                  <a:srgbClr val="002060"/>
                </a:solidFill>
                <a:latin typeface="Century Gothic" panose="020B0502020202020204" pitchFamily="34" charset="0"/>
              </a:rPr>
              <a:t>fais</a:t>
            </a:r>
            <a:r>
              <a:rPr lang="en-GB" sz="8000" dirty="0">
                <a:solidFill>
                  <a:srgbClr val="002060"/>
                </a:solidFill>
                <a:latin typeface="Century Gothic" panose="020B0502020202020204" pitchFamily="34" charset="0"/>
              </a:rPr>
              <a:t> le lit.</a:t>
            </a:r>
          </a:p>
        </p:txBody>
      </p:sp>
      <p:pic>
        <p:nvPicPr>
          <p:cNvPr id="5"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609" y="1272229"/>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3">
            <a:extLst>
              <a:ext uri="{FF2B5EF4-FFF2-40B4-BE49-F238E27FC236}">
                <a16:creationId xmlns:a16="http://schemas.microsoft.com/office/drawing/2014/main" id="{0DE8C225-0E8B-4F55-950E-F6549B377305}"/>
              </a:ext>
            </a:extLst>
          </p:cNvPr>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 </a:t>
            </a:r>
            <a:r>
              <a:rPr lang="en-GB" sz="2800" b="1" dirty="0" err="1">
                <a:solidFill>
                  <a:schemeClr val="bg1"/>
                </a:solidFill>
              </a:rPr>
              <a:t>C’est</a:t>
            </a:r>
            <a:r>
              <a:rPr lang="en-GB" sz="2800" b="1" dirty="0">
                <a:solidFill>
                  <a:schemeClr val="bg1"/>
                </a:solidFill>
              </a:rPr>
              <a:t> quoi ?</a:t>
            </a:r>
          </a:p>
        </p:txBody>
      </p:sp>
      <p:pic>
        <p:nvPicPr>
          <p:cNvPr id="8"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895" y="2156078"/>
            <a:ext cx="4314014" cy="243022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46">
            <a:extLst>
              <a:ext uri="{FF2B5EF4-FFF2-40B4-BE49-F238E27FC236}">
                <a16:creationId xmlns:a16="http://schemas.microsoft.com/office/drawing/2014/main" id="{3B8A220F-2B6C-40B4-94D9-1B864DB1F3C8}"/>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709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033A0-0CAB-478A-A24F-391321934BFF}"/>
              </a:ext>
            </a:extLst>
          </p:cNvPr>
          <p:cNvSpPr>
            <a:spLocks noGrp="1"/>
          </p:cNvSpPr>
          <p:nvPr>
            <p:ph type="title"/>
          </p:nvPr>
        </p:nvSpPr>
        <p:spPr>
          <a:xfrm>
            <a:off x="0" y="213557"/>
            <a:ext cx="2414016" cy="647577"/>
          </a:xfrm>
        </p:spPr>
        <p:txBody>
          <a:bodyPr/>
          <a:lstStyle/>
          <a:p>
            <a:r>
              <a:rPr lang="en-GB" dirty="0"/>
              <a:t>Tu </a:t>
            </a:r>
            <a:r>
              <a:rPr lang="en-GB" dirty="0" err="1"/>
              <a:t>fais</a:t>
            </a:r>
            <a:r>
              <a:rPr lang="en-GB" dirty="0"/>
              <a:t>…?</a:t>
            </a:r>
          </a:p>
        </p:txBody>
      </p:sp>
      <p:sp>
        <p:nvSpPr>
          <p:cNvPr id="4" name="Rounded Rectangle 46">
            <a:extLst>
              <a:ext uri="{FF2B5EF4-FFF2-40B4-BE49-F238E27FC236}">
                <a16:creationId xmlns:a16="http://schemas.microsoft.com/office/drawing/2014/main" id="{9C556A21-57CF-414C-92F3-1908C9C53063}"/>
              </a:ext>
            </a:extLst>
          </p:cNvPr>
          <p:cNvSpPr/>
          <p:nvPr/>
        </p:nvSpPr>
        <p:spPr>
          <a:xfrm>
            <a:off x="10369296" y="249869"/>
            <a:ext cx="1540624" cy="406636"/>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111746A5-34C4-42FC-9CAB-BBBDF4426FF2}"/>
              </a:ext>
            </a:extLst>
          </p:cNvPr>
          <p:cNvGraphicFramePr>
            <a:graphicFrameLocks noGrp="1"/>
          </p:cNvGraphicFramePr>
          <p:nvPr>
            <p:extLst>
              <p:ext uri="{D42A27DB-BD31-4B8C-83A1-F6EECF244321}">
                <p14:modId xmlns:p14="http://schemas.microsoft.com/office/powerpoint/2010/main" val="1497053027"/>
              </p:ext>
            </p:extLst>
          </p:nvPr>
        </p:nvGraphicFramePr>
        <p:xfrm>
          <a:off x="224352" y="1213442"/>
          <a:ext cx="11743296" cy="4913038"/>
        </p:xfrm>
        <a:graphic>
          <a:graphicData uri="http://schemas.openxmlformats.org/drawingml/2006/table">
            <a:tbl>
              <a:tblPr firstRow="1" bandRow="1">
                <a:tableStyleId>{5940675A-B579-460E-94D1-54222C63F5DA}</a:tableStyleId>
              </a:tblPr>
              <a:tblGrid>
                <a:gridCol w="2935824">
                  <a:extLst>
                    <a:ext uri="{9D8B030D-6E8A-4147-A177-3AD203B41FA5}">
                      <a16:colId xmlns:a16="http://schemas.microsoft.com/office/drawing/2014/main" val="3902524871"/>
                    </a:ext>
                  </a:extLst>
                </a:gridCol>
                <a:gridCol w="2935824">
                  <a:extLst>
                    <a:ext uri="{9D8B030D-6E8A-4147-A177-3AD203B41FA5}">
                      <a16:colId xmlns:a16="http://schemas.microsoft.com/office/drawing/2014/main" val="2850255789"/>
                    </a:ext>
                  </a:extLst>
                </a:gridCol>
                <a:gridCol w="2935824">
                  <a:extLst>
                    <a:ext uri="{9D8B030D-6E8A-4147-A177-3AD203B41FA5}">
                      <a16:colId xmlns:a16="http://schemas.microsoft.com/office/drawing/2014/main" val="2867944458"/>
                    </a:ext>
                  </a:extLst>
                </a:gridCol>
                <a:gridCol w="2935824">
                  <a:extLst>
                    <a:ext uri="{9D8B030D-6E8A-4147-A177-3AD203B41FA5}">
                      <a16:colId xmlns:a16="http://schemas.microsoft.com/office/drawing/2014/main" val="3130113326"/>
                    </a:ext>
                  </a:extLst>
                </a:gridCol>
              </a:tblGrid>
              <a:tr h="2456519">
                <a:tc>
                  <a:txBody>
                    <a:bodyPr/>
                    <a:lstStyle/>
                    <a:p>
                      <a:r>
                        <a:rPr lang="en-GB" sz="2400" b="1" dirty="0">
                          <a:solidFill>
                            <a:srgbClr val="EF4136"/>
                          </a:solidFill>
                        </a:rPr>
                        <a:t>A</a:t>
                      </a:r>
                    </a:p>
                  </a:txBody>
                  <a:tcPr/>
                </a:tc>
                <a:tc>
                  <a:txBody>
                    <a:bodyPr/>
                    <a:lstStyle/>
                    <a:p>
                      <a:r>
                        <a:rPr lang="en-GB" sz="2400" b="1" dirty="0">
                          <a:solidFill>
                            <a:srgbClr val="EF4136"/>
                          </a:solidFill>
                        </a:rPr>
                        <a:t>B</a:t>
                      </a:r>
                    </a:p>
                  </a:txBody>
                  <a:tcPr/>
                </a:tc>
                <a:tc>
                  <a:txBody>
                    <a:bodyPr/>
                    <a:lstStyle/>
                    <a:p>
                      <a:r>
                        <a:rPr lang="en-GB" sz="2400" b="1" dirty="0">
                          <a:solidFill>
                            <a:srgbClr val="EF4136"/>
                          </a:solidFill>
                        </a:rPr>
                        <a:t>C</a:t>
                      </a:r>
                    </a:p>
                  </a:txBody>
                  <a:tcPr/>
                </a:tc>
                <a:tc>
                  <a:txBody>
                    <a:bodyPr/>
                    <a:lstStyle/>
                    <a:p>
                      <a:r>
                        <a:rPr lang="en-GB" sz="2400" b="1" dirty="0">
                          <a:solidFill>
                            <a:srgbClr val="EF4136"/>
                          </a:solidFill>
                        </a:rPr>
                        <a:t>D</a:t>
                      </a:r>
                    </a:p>
                  </a:txBody>
                  <a:tcPr/>
                </a:tc>
                <a:extLst>
                  <a:ext uri="{0D108BD9-81ED-4DB2-BD59-A6C34878D82A}">
                    <a16:rowId xmlns:a16="http://schemas.microsoft.com/office/drawing/2014/main" val="3033182475"/>
                  </a:ext>
                </a:extLst>
              </a:tr>
              <a:tr h="2456519">
                <a:tc>
                  <a:txBody>
                    <a:bodyPr/>
                    <a:lstStyle/>
                    <a:p>
                      <a:r>
                        <a:rPr lang="en-GB" sz="2400" b="1" dirty="0">
                          <a:solidFill>
                            <a:srgbClr val="EF4136"/>
                          </a:solidFill>
                        </a:rPr>
                        <a:t>E</a:t>
                      </a:r>
                    </a:p>
                  </a:txBody>
                  <a:tcPr/>
                </a:tc>
                <a:tc>
                  <a:txBody>
                    <a:bodyPr/>
                    <a:lstStyle/>
                    <a:p>
                      <a:r>
                        <a:rPr lang="en-GB" sz="2400" b="1" dirty="0">
                          <a:solidFill>
                            <a:srgbClr val="EF4136"/>
                          </a:solidFill>
                        </a:rPr>
                        <a:t>F</a:t>
                      </a:r>
                    </a:p>
                  </a:txBody>
                  <a:tcPr/>
                </a:tc>
                <a:tc>
                  <a:txBody>
                    <a:bodyPr/>
                    <a:lstStyle/>
                    <a:p>
                      <a:r>
                        <a:rPr lang="en-GB" sz="2400" b="1" dirty="0">
                          <a:solidFill>
                            <a:srgbClr val="EF4136"/>
                          </a:solidFill>
                        </a:rPr>
                        <a:t>G</a:t>
                      </a:r>
                    </a:p>
                  </a:txBody>
                  <a:tcPr/>
                </a:tc>
                <a:tc>
                  <a:txBody>
                    <a:bodyPr/>
                    <a:lstStyle/>
                    <a:p>
                      <a:r>
                        <a:rPr lang="en-GB" sz="2400" b="1" dirty="0">
                          <a:solidFill>
                            <a:srgbClr val="EF4136"/>
                          </a:solidFill>
                        </a:rPr>
                        <a:t>H</a:t>
                      </a:r>
                    </a:p>
                  </a:txBody>
                  <a:tcPr/>
                </a:tc>
                <a:extLst>
                  <a:ext uri="{0D108BD9-81ED-4DB2-BD59-A6C34878D82A}">
                    <a16:rowId xmlns:a16="http://schemas.microsoft.com/office/drawing/2014/main" val="3112937308"/>
                  </a:ext>
                </a:extLst>
              </a:tr>
            </a:tbl>
          </a:graphicData>
        </a:graphic>
      </p:graphicFrame>
      <p:pic>
        <p:nvPicPr>
          <p:cNvPr id="6" name="Picture 5" descr="A blue and white person with a letter&#10;&#10;Description automatically generated">
            <a:extLst>
              <a:ext uri="{FF2B5EF4-FFF2-40B4-BE49-F238E27FC236}">
                <a16:creationId xmlns:a16="http://schemas.microsoft.com/office/drawing/2014/main" id="{5A91B86B-074B-43C5-99B2-16B548D13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22" y="-95804"/>
            <a:ext cx="1438116" cy="1507389"/>
          </a:xfrm>
          <a:prstGeom prst="rect">
            <a:avLst/>
          </a:prstGeom>
        </p:spPr>
      </p:pic>
      <p:pic>
        <p:nvPicPr>
          <p:cNvPr id="7" name="Picture 6" descr="A blue and white logo&#10;&#10;Description automatically generated">
            <a:extLst>
              <a:ext uri="{FF2B5EF4-FFF2-40B4-BE49-F238E27FC236}">
                <a16:creationId xmlns:a16="http://schemas.microsoft.com/office/drawing/2014/main" id="{2F6B7B44-7742-4246-9F44-335338C5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342" y="-98575"/>
            <a:ext cx="1435345" cy="1510160"/>
          </a:xfrm>
          <a:prstGeom prst="rect">
            <a:avLst/>
          </a:prstGeom>
        </p:spPr>
      </p:pic>
      <p:sp>
        <p:nvSpPr>
          <p:cNvPr id="8" name="TextBox 7">
            <a:extLst>
              <a:ext uri="{FF2B5EF4-FFF2-40B4-BE49-F238E27FC236}">
                <a16:creationId xmlns:a16="http://schemas.microsoft.com/office/drawing/2014/main" id="{2B8F9D04-C476-4C38-9102-D2E1D05CADCB}"/>
              </a:ext>
            </a:extLst>
          </p:cNvPr>
          <p:cNvSpPr txBox="1"/>
          <p:nvPr/>
        </p:nvSpPr>
        <p:spPr>
          <a:xfrm>
            <a:off x="4723687" y="213557"/>
            <a:ext cx="5645609" cy="923330"/>
          </a:xfrm>
          <a:prstGeom prst="rect">
            <a:avLst/>
          </a:prstGeom>
          <a:noFill/>
        </p:spPr>
        <p:txBody>
          <a:bodyPr wrap="square" rtlCol="0">
            <a:spAutoFit/>
          </a:bodyPr>
          <a:lstStyle/>
          <a:p>
            <a:r>
              <a:rPr lang="en-GB" dirty="0"/>
              <a:t>Choose an identity A-H. Your partner asks you questions to work out who you are. Then swap roles.</a:t>
            </a:r>
          </a:p>
        </p:txBody>
      </p:sp>
      <p:pic>
        <p:nvPicPr>
          <p:cNvPr id="10" name="Picture 4" descr="Notepad Issue Write - Free image on Pixabay">
            <a:extLst>
              <a:ext uri="{FF2B5EF4-FFF2-40B4-BE49-F238E27FC236}">
                <a16:creationId xmlns:a16="http://schemas.microsoft.com/office/drawing/2014/main" id="{A82317B7-D168-4B0F-84AD-66501B8485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3330" y="1488140"/>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ucket, Cleaning, Supplies, Housework, Household">
            <a:extLst>
              <a:ext uri="{FF2B5EF4-FFF2-40B4-BE49-F238E27FC236}">
                <a16:creationId xmlns:a16="http://schemas.microsoft.com/office/drawing/2014/main" id="{62596BEC-A306-4EEB-87F3-37FA83C83A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7020" y="2845238"/>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oking Pans Glove Clip Art">
            <a:extLst>
              <a:ext uri="{FF2B5EF4-FFF2-40B4-BE49-F238E27FC236}">
                <a16:creationId xmlns:a16="http://schemas.microsoft.com/office/drawing/2014/main" id="{9057E713-41D3-4703-97A1-995F61BBFB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803" y="2907225"/>
            <a:ext cx="738219" cy="5339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ingle Bed Clip Art">
            <a:extLst>
              <a:ext uri="{FF2B5EF4-FFF2-40B4-BE49-F238E27FC236}">
                <a16:creationId xmlns:a16="http://schemas.microsoft.com/office/drawing/2014/main" id="{4565CF9D-3A05-4645-866C-A6CE66B666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9128" y="2350904"/>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784EDFE-2752-4CCB-9669-B5D1916E8D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913" y="1388020"/>
            <a:ext cx="589525" cy="557873"/>
          </a:xfrm>
          <a:prstGeom prst="rect">
            <a:avLst/>
          </a:prstGeom>
        </p:spPr>
      </p:pic>
      <p:grpSp>
        <p:nvGrpSpPr>
          <p:cNvPr id="62" name="Group 61">
            <a:extLst>
              <a:ext uri="{FF2B5EF4-FFF2-40B4-BE49-F238E27FC236}">
                <a16:creationId xmlns:a16="http://schemas.microsoft.com/office/drawing/2014/main" id="{F887A623-3C4B-4F5F-9DB4-C904DFD44699}"/>
              </a:ext>
            </a:extLst>
          </p:cNvPr>
          <p:cNvGrpSpPr/>
          <p:nvPr/>
        </p:nvGrpSpPr>
        <p:grpSpPr>
          <a:xfrm>
            <a:off x="9168581" y="2756693"/>
            <a:ext cx="1284790" cy="844949"/>
            <a:chOff x="12256482" y="1100944"/>
            <a:chExt cx="1284790" cy="844949"/>
          </a:xfrm>
        </p:grpSpPr>
        <p:sp>
          <p:nvSpPr>
            <p:cNvPr id="13" name="TextBox 12">
              <a:extLst>
                <a:ext uri="{FF2B5EF4-FFF2-40B4-BE49-F238E27FC236}">
                  <a16:creationId xmlns:a16="http://schemas.microsoft.com/office/drawing/2014/main" id="{92A43206-29F3-4D29-ACC0-167A324EC30F}"/>
                </a:ext>
              </a:extLst>
            </p:cNvPr>
            <p:cNvSpPr txBox="1"/>
            <p:nvPr/>
          </p:nvSpPr>
          <p:spPr>
            <a:xfrm>
              <a:off x="12256482" y="154578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25" name="Picture 24" descr="A colorful cubes with black background&#10;&#10;Description automatically generated">
              <a:extLst>
                <a:ext uri="{FF2B5EF4-FFF2-40B4-BE49-F238E27FC236}">
                  <a16:creationId xmlns:a16="http://schemas.microsoft.com/office/drawing/2014/main" id="{4C46CBB3-D5FC-4DDA-BC8C-338D249556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065" y="1100944"/>
              <a:ext cx="465245" cy="488126"/>
            </a:xfrm>
            <a:prstGeom prst="rect">
              <a:avLst/>
            </a:prstGeom>
          </p:spPr>
        </p:pic>
      </p:grpSp>
      <p:pic>
        <p:nvPicPr>
          <p:cNvPr id="27" name="Picture 26">
            <a:extLst>
              <a:ext uri="{FF2B5EF4-FFF2-40B4-BE49-F238E27FC236}">
                <a16:creationId xmlns:a16="http://schemas.microsoft.com/office/drawing/2014/main" id="{269DB267-C05E-446E-8FAD-3418FA0022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0810" y="2870550"/>
            <a:ext cx="589525" cy="557873"/>
          </a:xfrm>
          <a:prstGeom prst="rect">
            <a:avLst/>
          </a:prstGeom>
        </p:spPr>
      </p:pic>
      <p:pic>
        <p:nvPicPr>
          <p:cNvPr id="28" name="Picture 27">
            <a:extLst>
              <a:ext uri="{FF2B5EF4-FFF2-40B4-BE49-F238E27FC236}">
                <a16:creationId xmlns:a16="http://schemas.microsoft.com/office/drawing/2014/main" id="{CB9CB324-4C6B-4E69-BED4-4A2948E2C1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6489" y="5365621"/>
            <a:ext cx="589525" cy="557873"/>
          </a:xfrm>
          <a:prstGeom prst="rect">
            <a:avLst/>
          </a:prstGeom>
        </p:spPr>
      </p:pic>
      <p:pic>
        <p:nvPicPr>
          <p:cNvPr id="29" name="Picture 28">
            <a:extLst>
              <a:ext uri="{FF2B5EF4-FFF2-40B4-BE49-F238E27FC236}">
                <a16:creationId xmlns:a16="http://schemas.microsoft.com/office/drawing/2014/main" id="{1FAB1A63-B726-4EEB-83B2-CB26ED6FC0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536" y="3797705"/>
            <a:ext cx="589525" cy="557873"/>
          </a:xfrm>
          <a:prstGeom prst="rect">
            <a:avLst/>
          </a:prstGeom>
        </p:spPr>
      </p:pic>
      <p:pic>
        <p:nvPicPr>
          <p:cNvPr id="30" name="Picture 29">
            <a:extLst>
              <a:ext uri="{FF2B5EF4-FFF2-40B4-BE49-F238E27FC236}">
                <a16:creationId xmlns:a16="http://schemas.microsoft.com/office/drawing/2014/main" id="{C02D8CF4-5EBD-4305-89F6-1429ED1DC3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9296" y="4538263"/>
            <a:ext cx="589525" cy="557873"/>
          </a:xfrm>
          <a:prstGeom prst="rect">
            <a:avLst/>
          </a:prstGeom>
        </p:spPr>
      </p:pic>
      <p:pic>
        <p:nvPicPr>
          <p:cNvPr id="31" name="Picture 4" descr="Notepad Issue Write - Free image on Pixabay">
            <a:extLst>
              <a:ext uri="{FF2B5EF4-FFF2-40B4-BE49-F238E27FC236}">
                <a16:creationId xmlns:a16="http://schemas.microsoft.com/office/drawing/2014/main" id="{BE2D8A06-6434-460D-B1D6-0B33EE40EB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473" y="2206535"/>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Notepad Issue Write - Free image on Pixabay">
            <a:extLst>
              <a:ext uri="{FF2B5EF4-FFF2-40B4-BE49-F238E27FC236}">
                <a16:creationId xmlns:a16="http://schemas.microsoft.com/office/drawing/2014/main" id="{D8C87C8E-F52C-49B0-A52E-FEAE2DF9C6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7993" y="4626808"/>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Notepad Issue Write - Free image on Pixabay">
            <a:extLst>
              <a:ext uri="{FF2B5EF4-FFF2-40B4-BE49-F238E27FC236}">
                <a16:creationId xmlns:a16="http://schemas.microsoft.com/office/drawing/2014/main" id="{A4D8B3C2-6FBA-4986-924E-4DFA2AA390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7305" y="4792804"/>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Notepad Issue Write - Free image on Pixabay">
            <a:extLst>
              <a:ext uri="{FF2B5EF4-FFF2-40B4-BE49-F238E27FC236}">
                <a16:creationId xmlns:a16="http://schemas.microsoft.com/office/drawing/2014/main" id="{EDF5876E-D6E5-4CF3-9B37-468E610268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803" y="5350677"/>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ngle Bed Clip Art">
            <a:extLst>
              <a:ext uri="{FF2B5EF4-FFF2-40B4-BE49-F238E27FC236}">
                <a16:creationId xmlns:a16="http://schemas.microsoft.com/office/drawing/2014/main" id="{DE0C8C17-9A11-4367-9C7C-BB176639FF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5069" y="5411709"/>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ingle Bed Clip Art">
            <a:extLst>
              <a:ext uri="{FF2B5EF4-FFF2-40B4-BE49-F238E27FC236}">
                <a16:creationId xmlns:a16="http://schemas.microsoft.com/office/drawing/2014/main" id="{57F9C284-5D5E-4027-A01F-71645D4C10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0085" y="5411709"/>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ingle Bed Clip Art">
            <a:extLst>
              <a:ext uri="{FF2B5EF4-FFF2-40B4-BE49-F238E27FC236}">
                <a16:creationId xmlns:a16="http://schemas.microsoft.com/office/drawing/2014/main" id="{BFA217AE-FE8D-4BD1-864A-8DC703D9A5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0964" y="3081286"/>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ingle Bed Clip Art">
            <a:extLst>
              <a:ext uri="{FF2B5EF4-FFF2-40B4-BE49-F238E27FC236}">
                <a16:creationId xmlns:a16="http://schemas.microsoft.com/office/drawing/2014/main" id="{7D650ED6-AA8C-47A4-81C9-ACF3B9DC33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1473" y="3053085"/>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ucket, Cleaning, Supplies, Housework, Household">
            <a:extLst>
              <a:ext uri="{FF2B5EF4-FFF2-40B4-BE49-F238E27FC236}">
                <a16:creationId xmlns:a16="http://schemas.microsoft.com/office/drawing/2014/main" id="{4A645B45-CE7A-4FE2-957D-A8523AED9D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8660" y="3733711"/>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ucket, Cleaning, Supplies, Housework, Household">
            <a:extLst>
              <a:ext uri="{FF2B5EF4-FFF2-40B4-BE49-F238E27FC236}">
                <a16:creationId xmlns:a16="http://schemas.microsoft.com/office/drawing/2014/main" id="{A81468AF-D46C-4556-ADC2-5E55D0CB4B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7546" y="1290245"/>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ucket, Cleaning, Supplies, Housework, Household">
            <a:extLst>
              <a:ext uri="{FF2B5EF4-FFF2-40B4-BE49-F238E27FC236}">
                <a16:creationId xmlns:a16="http://schemas.microsoft.com/office/drawing/2014/main" id="{F030AB7C-7BDB-4BCB-901D-E0FB79E24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7851" y="3835176"/>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ucket, Cleaning, Supplies, Housework, Household">
            <a:extLst>
              <a:ext uri="{FF2B5EF4-FFF2-40B4-BE49-F238E27FC236}">
                <a16:creationId xmlns:a16="http://schemas.microsoft.com/office/drawing/2014/main" id="{47D6BF69-4015-457F-88F4-1C9DD37A47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7310" y="2952460"/>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ooking Pans Glove Clip Art">
            <a:extLst>
              <a:ext uri="{FF2B5EF4-FFF2-40B4-BE49-F238E27FC236}">
                <a16:creationId xmlns:a16="http://schemas.microsoft.com/office/drawing/2014/main" id="{645372DB-C47F-4815-99BC-E69991D49C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4542" y="5414900"/>
            <a:ext cx="738219" cy="53397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ooking Pans Glove Clip Art">
            <a:extLst>
              <a:ext uri="{FF2B5EF4-FFF2-40B4-BE49-F238E27FC236}">
                <a16:creationId xmlns:a16="http://schemas.microsoft.com/office/drawing/2014/main" id="{A6447550-F209-46F3-BBDA-E0FD958F75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4822" y="3835176"/>
            <a:ext cx="738219" cy="5339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ooking Pans Glove Clip Art">
            <a:extLst>
              <a:ext uri="{FF2B5EF4-FFF2-40B4-BE49-F238E27FC236}">
                <a16:creationId xmlns:a16="http://schemas.microsoft.com/office/drawing/2014/main" id="{D44DAFBF-5369-459B-AC5A-1C6659C269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6714" y="1472244"/>
            <a:ext cx="738219" cy="5339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ooking Pans Glove Clip Art">
            <a:extLst>
              <a:ext uri="{FF2B5EF4-FFF2-40B4-BE49-F238E27FC236}">
                <a16:creationId xmlns:a16="http://schemas.microsoft.com/office/drawing/2014/main" id="{EFD66F87-9A4E-4847-ADFC-14A6DE5F04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7923" y="1421205"/>
            <a:ext cx="738219" cy="53397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E2439F0-3AA6-4576-882D-A775BABEC35A}"/>
              </a:ext>
            </a:extLst>
          </p:cNvPr>
          <p:cNvGrpSpPr/>
          <p:nvPr/>
        </p:nvGrpSpPr>
        <p:grpSpPr>
          <a:xfrm>
            <a:off x="3267600" y="3797705"/>
            <a:ext cx="1002233" cy="1019494"/>
            <a:chOff x="12234431" y="3148618"/>
            <a:chExt cx="1284790" cy="1299953"/>
          </a:xfrm>
        </p:grpSpPr>
        <p:pic>
          <p:nvPicPr>
            <p:cNvPr id="48" name="Picture 47" descr="A black background with white spots&#10;&#10;Description automatically generated">
              <a:extLst>
                <a:ext uri="{FF2B5EF4-FFF2-40B4-BE49-F238E27FC236}">
                  <a16:creationId xmlns:a16="http://schemas.microsoft.com/office/drawing/2014/main" id="{71F26780-5CDB-4A15-8567-D5F230E326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3046" y="3148618"/>
              <a:ext cx="1031281" cy="936210"/>
            </a:xfrm>
            <a:prstGeom prst="rect">
              <a:avLst/>
            </a:prstGeom>
          </p:spPr>
        </p:pic>
        <p:sp>
          <p:nvSpPr>
            <p:cNvPr id="49" name="TextBox 48">
              <a:extLst>
                <a:ext uri="{FF2B5EF4-FFF2-40B4-BE49-F238E27FC236}">
                  <a16:creationId xmlns:a16="http://schemas.microsoft.com/office/drawing/2014/main" id="{29AB247F-2065-4D7D-A890-52C5686B0EB1}"/>
                </a:ext>
              </a:extLst>
            </p:cNvPr>
            <p:cNvSpPr txBox="1"/>
            <p:nvPr/>
          </p:nvSpPr>
          <p:spPr>
            <a:xfrm>
              <a:off x="12234431" y="4048461"/>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effort</a:t>
              </a:r>
              <a:r>
                <a:rPr lang="en-GB" sz="2000" dirty="0">
                  <a:solidFill>
                    <a:srgbClr val="002060"/>
                  </a:solidFill>
                </a:rPr>
                <a:t>]</a:t>
              </a:r>
            </a:p>
          </p:txBody>
        </p:sp>
      </p:grpSp>
      <p:grpSp>
        <p:nvGrpSpPr>
          <p:cNvPr id="50" name="Group 49">
            <a:extLst>
              <a:ext uri="{FF2B5EF4-FFF2-40B4-BE49-F238E27FC236}">
                <a16:creationId xmlns:a16="http://schemas.microsoft.com/office/drawing/2014/main" id="{C0957D47-7517-4667-BB8F-AC3751236215}"/>
              </a:ext>
            </a:extLst>
          </p:cNvPr>
          <p:cNvGrpSpPr/>
          <p:nvPr/>
        </p:nvGrpSpPr>
        <p:grpSpPr>
          <a:xfrm>
            <a:off x="3236924" y="2492944"/>
            <a:ext cx="1002233" cy="1019494"/>
            <a:chOff x="12234431" y="3148618"/>
            <a:chExt cx="1284790" cy="1299953"/>
          </a:xfrm>
        </p:grpSpPr>
        <p:pic>
          <p:nvPicPr>
            <p:cNvPr id="51" name="Picture 50" descr="A black background with white spots&#10;&#10;Description automatically generated">
              <a:extLst>
                <a:ext uri="{FF2B5EF4-FFF2-40B4-BE49-F238E27FC236}">
                  <a16:creationId xmlns:a16="http://schemas.microsoft.com/office/drawing/2014/main" id="{7A854362-BD27-4A56-AAAA-36132EDE8E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3046" y="3148618"/>
              <a:ext cx="1031281" cy="936210"/>
            </a:xfrm>
            <a:prstGeom prst="rect">
              <a:avLst/>
            </a:prstGeom>
          </p:spPr>
        </p:pic>
        <p:sp>
          <p:nvSpPr>
            <p:cNvPr id="52" name="TextBox 51">
              <a:extLst>
                <a:ext uri="{FF2B5EF4-FFF2-40B4-BE49-F238E27FC236}">
                  <a16:creationId xmlns:a16="http://schemas.microsoft.com/office/drawing/2014/main" id="{A8C2152F-D334-4198-8AC1-0D5086F6676E}"/>
                </a:ext>
              </a:extLst>
            </p:cNvPr>
            <p:cNvSpPr txBox="1"/>
            <p:nvPr/>
          </p:nvSpPr>
          <p:spPr>
            <a:xfrm>
              <a:off x="12234431" y="4048461"/>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effort</a:t>
              </a:r>
              <a:r>
                <a:rPr lang="en-GB" sz="2000" dirty="0">
                  <a:solidFill>
                    <a:srgbClr val="002060"/>
                  </a:solidFill>
                </a:rPr>
                <a:t>]</a:t>
              </a:r>
            </a:p>
          </p:txBody>
        </p:sp>
      </p:grpSp>
      <p:grpSp>
        <p:nvGrpSpPr>
          <p:cNvPr id="53" name="Group 52">
            <a:extLst>
              <a:ext uri="{FF2B5EF4-FFF2-40B4-BE49-F238E27FC236}">
                <a16:creationId xmlns:a16="http://schemas.microsoft.com/office/drawing/2014/main" id="{3C32C326-49B6-4420-8931-6EE2E3C4BF4A}"/>
              </a:ext>
            </a:extLst>
          </p:cNvPr>
          <p:cNvGrpSpPr/>
          <p:nvPr/>
        </p:nvGrpSpPr>
        <p:grpSpPr>
          <a:xfrm>
            <a:off x="8035272" y="1282183"/>
            <a:ext cx="1002233" cy="1019494"/>
            <a:chOff x="12234431" y="3148618"/>
            <a:chExt cx="1284790" cy="1299953"/>
          </a:xfrm>
        </p:grpSpPr>
        <p:pic>
          <p:nvPicPr>
            <p:cNvPr id="54" name="Picture 53" descr="A black background with white spots&#10;&#10;Description automatically generated">
              <a:extLst>
                <a:ext uri="{FF2B5EF4-FFF2-40B4-BE49-F238E27FC236}">
                  <a16:creationId xmlns:a16="http://schemas.microsoft.com/office/drawing/2014/main" id="{8FF32D83-1519-4B49-BB24-586E222B77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3046" y="3148618"/>
              <a:ext cx="1031281" cy="936210"/>
            </a:xfrm>
            <a:prstGeom prst="rect">
              <a:avLst/>
            </a:prstGeom>
          </p:spPr>
        </p:pic>
        <p:sp>
          <p:nvSpPr>
            <p:cNvPr id="55" name="TextBox 54">
              <a:extLst>
                <a:ext uri="{FF2B5EF4-FFF2-40B4-BE49-F238E27FC236}">
                  <a16:creationId xmlns:a16="http://schemas.microsoft.com/office/drawing/2014/main" id="{69638A8F-5105-4147-B61A-86BF9B87450D}"/>
                </a:ext>
              </a:extLst>
            </p:cNvPr>
            <p:cNvSpPr txBox="1"/>
            <p:nvPr/>
          </p:nvSpPr>
          <p:spPr>
            <a:xfrm>
              <a:off x="12234431" y="4048461"/>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effort</a:t>
              </a:r>
              <a:r>
                <a:rPr lang="en-GB" sz="2000" dirty="0">
                  <a:solidFill>
                    <a:srgbClr val="002060"/>
                  </a:solidFill>
                </a:rPr>
                <a:t>]</a:t>
              </a:r>
            </a:p>
          </p:txBody>
        </p:sp>
      </p:grpSp>
      <p:grpSp>
        <p:nvGrpSpPr>
          <p:cNvPr id="56" name="Group 55">
            <a:extLst>
              <a:ext uri="{FF2B5EF4-FFF2-40B4-BE49-F238E27FC236}">
                <a16:creationId xmlns:a16="http://schemas.microsoft.com/office/drawing/2014/main" id="{0964CC75-CEBD-45B5-8208-F0846B5EC33A}"/>
              </a:ext>
            </a:extLst>
          </p:cNvPr>
          <p:cNvGrpSpPr/>
          <p:nvPr/>
        </p:nvGrpSpPr>
        <p:grpSpPr>
          <a:xfrm>
            <a:off x="8105643" y="4982444"/>
            <a:ext cx="1002233" cy="1019494"/>
            <a:chOff x="12234431" y="3148618"/>
            <a:chExt cx="1284790" cy="1299953"/>
          </a:xfrm>
        </p:grpSpPr>
        <p:pic>
          <p:nvPicPr>
            <p:cNvPr id="57" name="Picture 56" descr="A black background with white spots&#10;&#10;Description automatically generated">
              <a:extLst>
                <a:ext uri="{FF2B5EF4-FFF2-40B4-BE49-F238E27FC236}">
                  <a16:creationId xmlns:a16="http://schemas.microsoft.com/office/drawing/2014/main" id="{6A5A33C7-5C58-4421-AF2E-FC77093378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3046" y="3148618"/>
              <a:ext cx="1031281" cy="936210"/>
            </a:xfrm>
            <a:prstGeom prst="rect">
              <a:avLst/>
            </a:prstGeom>
          </p:spPr>
        </p:pic>
        <p:sp>
          <p:nvSpPr>
            <p:cNvPr id="58" name="TextBox 57">
              <a:extLst>
                <a:ext uri="{FF2B5EF4-FFF2-40B4-BE49-F238E27FC236}">
                  <a16:creationId xmlns:a16="http://schemas.microsoft.com/office/drawing/2014/main" id="{0EB193D5-61E3-4712-9154-BF0E1DA4251E}"/>
                </a:ext>
              </a:extLst>
            </p:cNvPr>
            <p:cNvSpPr txBox="1"/>
            <p:nvPr/>
          </p:nvSpPr>
          <p:spPr>
            <a:xfrm>
              <a:off x="12234431" y="4048461"/>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effort</a:t>
              </a:r>
              <a:r>
                <a:rPr lang="en-GB" sz="2000" dirty="0">
                  <a:solidFill>
                    <a:srgbClr val="002060"/>
                  </a:solidFill>
                </a:rPr>
                <a:t>]</a:t>
              </a:r>
            </a:p>
          </p:txBody>
        </p:sp>
      </p:grpSp>
      <p:grpSp>
        <p:nvGrpSpPr>
          <p:cNvPr id="59" name="Group 58">
            <a:extLst>
              <a:ext uri="{FF2B5EF4-FFF2-40B4-BE49-F238E27FC236}">
                <a16:creationId xmlns:a16="http://schemas.microsoft.com/office/drawing/2014/main" id="{74DF49D3-8D3A-4EA0-A93E-0CD6BAFDCDA1}"/>
              </a:ext>
            </a:extLst>
          </p:cNvPr>
          <p:cNvGrpSpPr/>
          <p:nvPr/>
        </p:nvGrpSpPr>
        <p:grpSpPr>
          <a:xfrm>
            <a:off x="331956" y="3592418"/>
            <a:ext cx="1002233" cy="1019494"/>
            <a:chOff x="12234431" y="3148618"/>
            <a:chExt cx="1284790" cy="1299953"/>
          </a:xfrm>
        </p:grpSpPr>
        <p:pic>
          <p:nvPicPr>
            <p:cNvPr id="60" name="Picture 59" descr="A black background with white spots&#10;&#10;Description automatically generated">
              <a:extLst>
                <a:ext uri="{FF2B5EF4-FFF2-40B4-BE49-F238E27FC236}">
                  <a16:creationId xmlns:a16="http://schemas.microsoft.com/office/drawing/2014/main" id="{618F2616-446A-4480-AD79-E2C3E7A43B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3046" y="3148618"/>
              <a:ext cx="1031281" cy="936210"/>
            </a:xfrm>
            <a:prstGeom prst="rect">
              <a:avLst/>
            </a:prstGeom>
          </p:spPr>
        </p:pic>
        <p:sp>
          <p:nvSpPr>
            <p:cNvPr id="61" name="TextBox 60">
              <a:extLst>
                <a:ext uri="{FF2B5EF4-FFF2-40B4-BE49-F238E27FC236}">
                  <a16:creationId xmlns:a16="http://schemas.microsoft.com/office/drawing/2014/main" id="{32D78078-EC65-4679-9EBE-00ADEF371CE3}"/>
                </a:ext>
              </a:extLst>
            </p:cNvPr>
            <p:cNvSpPr txBox="1"/>
            <p:nvPr/>
          </p:nvSpPr>
          <p:spPr>
            <a:xfrm>
              <a:off x="12234431" y="4048461"/>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effort</a:t>
              </a:r>
              <a:r>
                <a:rPr lang="en-GB" sz="2000" dirty="0">
                  <a:solidFill>
                    <a:srgbClr val="002060"/>
                  </a:solidFill>
                </a:rPr>
                <a:t>]</a:t>
              </a:r>
            </a:p>
          </p:txBody>
        </p:sp>
      </p:grpSp>
      <p:grpSp>
        <p:nvGrpSpPr>
          <p:cNvPr id="66" name="Group 65">
            <a:extLst>
              <a:ext uri="{FF2B5EF4-FFF2-40B4-BE49-F238E27FC236}">
                <a16:creationId xmlns:a16="http://schemas.microsoft.com/office/drawing/2014/main" id="{EC8CABA8-B8F8-4363-AFCC-29A1DE4E6103}"/>
              </a:ext>
            </a:extLst>
          </p:cNvPr>
          <p:cNvGrpSpPr/>
          <p:nvPr/>
        </p:nvGrpSpPr>
        <p:grpSpPr>
          <a:xfrm>
            <a:off x="6194783" y="3963507"/>
            <a:ext cx="1284790" cy="844949"/>
            <a:chOff x="12256482" y="1100944"/>
            <a:chExt cx="1284790" cy="844949"/>
          </a:xfrm>
        </p:grpSpPr>
        <p:sp>
          <p:nvSpPr>
            <p:cNvPr id="67" name="TextBox 66">
              <a:extLst>
                <a:ext uri="{FF2B5EF4-FFF2-40B4-BE49-F238E27FC236}">
                  <a16:creationId xmlns:a16="http://schemas.microsoft.com/office/drawing/2014/main" id="{76753348-1EA4-4110-AF30-E00C3B5FF7FC}"/>
                </a:ext>
              </a:extLst>
            </p:cNvPr>
            <p:cNvSpPr txBox="1"/>
            <p:nvPr/>
          </p:nvSpPr>
          <p:spPr>
            <a:xfrm>
              <a:off x="12256482" y="154578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68" name="Picture 67" descr="A colorful cubes with black background&#10;&#10;Description automatically generated">
              <a:extLst>
                <a:ext uri="{FF2B5EF4-FFF2-40B4-BE49-F238E27FC236}">
                  <a16:creationId xmlns:a16="http://schemas.microsoft.com/office/drawing/2014/main" id="{02168007-7F69-40FB-90A5-675CE5DD89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065" y="1100944"/>
              <a:ext cx="465245" cy="488126"/>
            </a:xfrm>
            <a:prstGeom prst="rect">
              <a:avLst/>
            </a:prstGeom>
          </p:spPr>
        </p:pic>
      </p:grpSp>
      <p:grpSp>
        <p:nvGrpSpPr>
          <p:cNvPr id="69" name="Group 68">
            <a:extLst>
              <a:ext uri="{FF2B5EF4-FFF2-40B4-BE49-F238E27FC236}">
                <a16:creationId xmlns:a16="http://schemas.microsoft.com/office/drawing/2014/main" id="{4A96A5B6-FA7F-4ABD-93DA-9F03959E27E4}"/>
              </a:ext>
            </a:extLst>
          </p:cNvPr>
          <p:cNvGrpSpPr/>
          <p:nvPr/>
        </p:nvGrpSpPr>
        <p:grpSpPr>
          <a:xfrm>
            <a:off x="4873529" y="1352073"/>
            <a:ext cx="1284790" cy="844949"/>
            <a:chOff x="12256482" y="1100944"/>
            <a:chExt cx="1284790" cy="844949"/>
          </a:xfrm>
        </p:grpSpPr>
        <p:sp>
          <p:nvSpPr>
            <p:cNvPr id="70" name="TextBox 69">
              <a:extLst>
                <a:ext uri="{FF2B5EF4-FFF2-40B4-BE49-F238E27FC236}">
                  <a16:creationId xmlns:a16="http://schemas.microsoft.com/office/drawing/2014/main" id="{28EBFACF-0943-482E-B662-8E4C2FA07C58}"/>
                </a:ext>
              </a:extLst>
            </p:cNvPr>
            <p:cNvSpPr txBox="1"/>
            <p:nvPr/>
          </p:nvSpPr>
          <p:spPr>
            <a:xfrm>
              <a:off x="12256482" y="154578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71" name="Picture 70" descr="A colorful cubes with black background&#10;&#10;Description automatically generated">
              <a:extLst>
                <a:ext uri="{FF2B5EF4-FFF2-40B4-BE49-F238E27FC236}">
                  <a16:creationId xmlns:a16="http://schemas.microsoft.com/office/drawing/2014/main" id="{E21A4C92-FE8A-48DC-A39A-D4036B76D7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065" y="1100944"/>
              <a:ext cx="465245" cy="488126"/>
            </a:xfrm>
            <a:prstGeom prst="rect">
              <a:avLst/>
            </a:prstGeom>
          </p:spPr>
        </p:pic>
      </p:grpSp>
      <p:grpSp>
        <p:nvGrpSpPr>
          <p:cNvPr id="72" name="Group 71">
            <a:extLst>
              <a:ext uri="{FF2B5EF4-FFF2-40B4-BE49-F238E27FC236}">
                <a16:creationId xmlns:a16="http://schemas.microsoft.com/office/drawing/2014/main" id="{F6EBF754-D1BA-4882-8730-F4CBFC21C90F}"/>
              </a:ext>
            </a:extLst>
          </p:cNvPr>
          <p:cNvGrpSpPr/>
          <p:nvPr/>
        </p:nvGrpSpPr>
        <p:grpSpPr>
          <a:xfrm>
            <a:off x="4837497" y="5222082"/>
            <a:ext cx="1284790" cy="844949"/>
            <a:chOff x="12256482" y="1100944"/>
            <a:chExt cx="1284790" cy="844949"/>
          </a:xfrm>
        </p:grpSpPr>
        <p:sp>
          <p:nvSpPr>
            <p:cNvPr id="73" name="TextBox 72">
              <a:extLst>
                <a:ext uri="{FF2B5EF4-FFF2-40B4-BE49-F238E27FC236}">
                  <a16:creationId xmlns:a16="http://schemas.microsoft.com/office/drawing/2014/main" id="{28195021-4A77-4C82-A0C6-8078DD3A9195}"/>
                </a:ext>
              </a:extLst>
            </p:cNvPr>
            <p:cNvSpPr txBox="1"/>
            <p:nvPr/>
          </p:nvSpPr>
          <p:spPr>
            <a:xfrm>
              <a:off x="12256482" y="154578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74" name="Picture 73" descr="A colorful cubes with black background&#10;&#10;Description automatically generated">
              <a:extLst>
                <a:ext uri="{FF2B5EF4-FFF2-40B4-BE49-F238E27FC236}">
                  <a16:creationId xmlns:a16="http://schemas.microsoft.com/office/drawing/2014/main" id="{510756B7-8A89-42E3-8133-062CC8F94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065" y="1100944"/>
              <a:ext cx="465245" cy="488126"/>
            </a:xfrm>
            <a:prstGeom prst="rect">
              <a:avLst/>
            </a:prstGeom>
          </p:spPr>
        </p:pic>
      </p:grpSp>
      <p:grpSp>
        <p:nvGrpSpPr>
          <p:cNvPr id="75" name="Group 74">
            <a:extLst>
              <a:ext uri="{FF2B5EF4-FFF2-40B4-BE49-F238E27FC236}">
                <a16:creationId xmlns:a16="http://schemas.microsoft.com/office/drawing/2014/main" id="{376FFB23-C0DB-4603-AA41-0352493B6129}"/>
              </a:ext>
            </a:extLst>
          </p:cNvPr>
          <p:cNvGrpSpPr/>
          <p:nvPr/>
        </p:nvGrpSpPr>
        <p:grpSpPr>
          <a:xfrm>
            <a:off x="10664058" y="5236933"/>
            <a:ext cx="1284790" cy="844949"/>
            <a:chOff x="12256482" y="1100944"/>
            <a:chExt cx="1284790" cy="844949"/>
          </a:xfrm>
        </p:grpSpPr>
        <p:sp>
          <p:nvSpPr>
            <p:cNvPr id="76" name="TextBox 75">
              <a:extLst>
                <a:ext uri="{FF2B5EF4-FFF2-40B4-BE49-F238E27FC236}">
                  <a16:creationId xmlns:a16="http://schemas.microsoft.com/office/drawing/2014/main" id="{177A4AC4-7549-49C5-9810-BDA6D7A7252C}"/>
                </a:ext>
              </a:extLst>
            </p:cNvPr>
            <p:cNvSpPr txBox="1"/>
            <p:nvPr/>
          </p:nvSpPr>
          <p:spPr>
            <a:xfrm>
              <a:off x="12256482" y="154578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77" name="Picture 76" descr="A colorful cubes with black background&#10;&#10;Description automatically generated">
              <a:extLst>
                <a:ext uri="{FF2B5EF4-FFF2-40B4-BE49-F238E27FC236}">
                  <a16:creationId xmlns:a16="http://schemas.microsoft.com/office/drawing/2014/main" id="{419E638E-A4D6-4D0F-A4DA-044292EDD6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065" y="1100944"/>
              <a:ext cx="465245" cy="488126"/>
            </a:xfrm>
            <a:prstGeom prst="rect">
              <a:avLst/>
            </a:prstGeom>
          </p:spPr>
        </p:pic>
      </p:grpSp>
      <p:pic>
        <p:nvPicPr>
          <p:cNvPr id="78" name="Picture 77">
            <a:extLst>
              <a:ext uri="{FF2B5EF4-FFF2-40B4-BE49-F238E27FC236}">
                <a16:creationId xmlns:a16="http://schemas.microsoft.com/office/drawing/2014/main" id="{43C5862B-D50B-45CE-BD8A-8AE6ADD3C2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4616" y="2129445"/>
            <a:ext cx="552880" cy="633376"/>
          </a:xfrm>
          <a:prstGeom prst="rect">
            <a:avLst/>
          </a:prstGeom>
        </p:spPr>
      </p:pic>
      <p:pic>
        <p:nvPicPr>
          <p:cNvPr id="79" name="Picture 78">
            <a:extLst>
              <a:ext uri="{FF2B5EF4-FFF2-40B4-BE49-F238E27FC236}">
                <a16:creationId xmlns:a16="http://schemas.microsoft.com/office/drawing/2014/main" id="{2D3949DF-01B5-42DC-B2A0-DD49CDF7C0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55740" y="3779956"/>
            <a:ext cx="552880" cy="633376"/>
          </a:xfrm>
          <a:prstGeom prst="rect">
            <a:avLst/>
          </a:prstGeom>
        </p:spPr>
      </p:pic>
      <p:pic>
        <p:nvPicPr>
          <p:cNvPr id="80" name="Picture 79">
            <a:extLst>
              <a:ext uri="{FF2B5EF4-FFF2-40B4-BE49-F238E27FC236}">
                <a16:creationId xmlns:a16="http://schemas.microsoft.com/office/drawing/2014/main" id="{BA6BA84C-2E36-404D-943E-82899A2CD6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36961" y="1511407"/>
            <a:ext cx="552880" cy="633376"/>
          </a:xfrm>
          <a:prstGeom prst="rect">
            <a:avLst/>
          </a:prstGeom>
        </p:spPr>
      </p:pic>
      <p:pic>
        <p:nvPicPr>
          <p:cNvPr id="81" name="Picture 80">
            <a:extLst>
              <a:ext uri="{FF2B5EF4-FFF2-40B4-BE49-F238E27FC236}">
                <a16:creationId xmlns:a16="http://schemas.microsoft.com/office/drawing/2014/main" id="{312AEC3E-24AC-40D5-8729-F42F14FB58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3243" y="4379864"/>
            <a:ext cx="552880" cy="633376"/>
          </a:xfrm>
          <a:prstGeom prst="rect">
            <a:avLst/>
          </a:prstGeom>
        </p:spPr>
      </p:pic>
      <p:sp>
        <p:nvSpPr>
          <p:cNvPr id="84" name="TextBox 83">
            <a:extLst>
              <a:ext uri="{FF2B5EF4-FFF2-40B4-BE49-F238E27FC236}">
                <a16:creationId xmlns:a16="http://schemas.microsoft.com/office/drawing/2014/main" id="{AAFAEC93-2687-4AE8-9342-A331190E3382}"/>
              </a:ext>
            </a:extLst>
          </p:cNvPr>
          <p:cNvSpPr txBox="1"/>
          <p:nvPr/>
        </p:nvSpPr>
        <p:spPr>
          <a:xfrm>
            <a:off x="6843355" y="2567763"/>
            <a:ext cx="1284790" cy="400110"/>
          </a:xfrm>
          <a:prstGeom prst="rect">
            <a:avLst/>
          </a:prstGeom>
          <a:noFill/>
        </p:spPr>
        <p:txBody>
          <a:bodyPr wrap="square" rtlCol="0">
            <a:spAutoFit/>
          </a:bodyPr>
          <a:lstStyle/>
          <a:p>
            <a:pPr algn="l"/>
            <a:r>
              <a:rPr lang="en-GB" sz="2000" dirty="0">
                <a:solidFill>
                  <a:srgbClr val="002060"/>
                </a:solidFill>
              </a:rPr>
              <a:t>[</a:t>
            </a:r>
            <a:r>
              <a:rPr lang="en-GB" sz="2000" b="1" dirty="0">
                <a:solidFill>
                  <a:srgbClr val="002060"/>
                </a:solidFill>
              </a:rPr>
              <a:t>activity</a:t>
            </a:r>
            <a:r>
              <a:rPr lang="en-GB" sz="2000" dirty="0">
                <a:solidFill>
                  <a:srgbClr val="002060"/>
                </a:solidFill>
              </a:rPr>
              <a:t>]</a:t>
            </a:r>
          </a:p>
        </p:txBody>
      </p:sp>
      <p:pic>
        <p:nvPicPr>
          <p:cNvPr id="85" name="Picture 84" descr="A colorful cubes with black background&#10;&#10;Description automatically generated">
            <a:extLst>
              <a:ext uri="{FF2B5EF4-FFF2-40B4-BE49-F238E27FC236}">
                <a16:creationId xmlns:a16="http://schemas.microsoft.com/office/drawing/2014/main" id="{A9E3E6FA-8702-4FD4-98FE-3EA6A29F19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2450" y="2190045"/>
            <a:ext cx="465245" cy="488126"/>
          </a:xfrm>
          <a:prstGeom prst="rect">
            <a:avLst/>
          </a:prstGeom>
        </p:spPr>
      </p:pic>
    </p:spTree>
    <p:extLst>
      <p:ext uri="{BB962C8B-B14F-4D97-AF65-F5344CB8AC3E}">
        <p14:creationId xmlns:p14="http://schemas.microsoft.com/office/powerpoint/2010/main" val="3261493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251973"/>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1.1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09A3BDAF-C1AD-42FA-9526-C935B12EC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ain train.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ain mat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ain ving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ain mainten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F317CB-3302-448F-AA54-A5AF4C9B65BA}"/>
              </a:ext>
            </a:extLst>
          </p:cNvPr>
          <p:cNvGrpSpPr/>
          <p:nvPr/>
        </p:nvGrpSpPr>
        <p:grpSpPr>
          <a:xfrm>
            <a:off x="168148" y="2163172"/>
            <a:ext cx="11811774" cy="938691"/>
            <a:chOff x="183539" y="5184567"/>
            <a:chExt cx="11811774" cy="870254"/>
          </a:xfrm>
          <a:solidFill>
            <a:schemeClr val="tx2">
              <a:lumMod val="20000"/>
              <a:lumOff val="80000"/>
            </a:schemeClr>
          </a:solidFill>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nvGrpSpPr>
          <p:cNvPr id="53" name="Group 52">
            <a:extLst>
              <a:ext uri="{FF2B5EF4-FFF2-40B4-BE49-F238E27FC236}">
                <a16:creationId xmlns:a16="http://schemas.microsoft.com/office/drawing/2014/main" id="{168F30C8-E440-4883-8A5E-AC7D75DA2B96}"/>
              </a:ext>
            </a:extLst>
          </p:cNvPr>
          <p:cNvGrpSpPr/>
          <p:nvPr/>
        </p:nvGrpSpPr>
        <p:grpSpPr>
          <a:xfrm>
            <a:off x="143434" y="5259251"/>
            <a:ext cx="11811774" cy="957279"/>
            <a:chOff x="183539" y="5184567"/>
            <a:chExt cx="11811774" cy="870254"/>
          </a:xfrm>
          <a:solidFill>
            <a:schemeClr val="tx2">
              <a:lumMod val="40000"/>
              <a:lumOff val="60000"/>
            </a:schemeClr>
          </a:solidFill>
        </p:grpSpPr>
        <p:sp>
          <p:nvSpPr>
            <p:cNvPr id="54" name="Flowchart: Punched Tape 53">
              <a:extLst>
                <a:ext uri="{FF2B5EF4-FFF2-40B4-BE49-F238E27FC236}">
                  <a16:creationId xmlns:a16="http://schemas.microsoft.com/office/drawing/2014/main" id="{FD9FEDEB-785A-4637-A3F3-B49DD5DD3276}"/>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5" name="Flowchart: Punched Tape 54">
              <a:extLst>
                <a:ext uri="{FF2B5EF4-FFF2-40B4-BE49-F238E27FC236}">
                  <a16:creationId xmlns:a16="http://schemas.microsoft.com/office/drawing/2014/main" id="{23AF1E79-99B8-49B8-B9DA-A9253A5FEB3F}"/>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6" name="Flowchart: Punched Tape 55">
              <a:extLst>
                <a:ext uri="{FF2B5EF4-FFF2-40B4-BE49-F238E27FC236}">
                  <a16:creationId xmlns:a16="http://schemas.microsoft.com/office/drawing/2014/main" id="{15D0BF50-9D83-4B3F-B0E0-4820C0A4C1C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7" name="Flowchart: Punched Tape 56">
              <a:extLst>
                <a:ext uri="{FF2B5EF4-FFF2-40B4-BE49-F238E27FC236}">
                  <a16:creationId xmlns:a16="http://schemas.microsoft.com/office/drawing/2014/main" id="{8FA79252-690B-4EBA-843C-C897F31FCDD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8" name="Flowchart: Punched Tape 57">
              <a:extLst>
                <a:ext uri="{FF2B5EF4-FFF2-40B4-BE49-F238E27FC236}">
                  <a16:creationId xmlns:a16="http://schemas.microsoft.com/office/drawing/2014/main" id="{2212BD46-AD40-4078-9E39-7C39A9B90BB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59" name="Flowchart: Punched Tape 58">
              <a:extLst>
                <a:ext uri="{FF2B5EF4-FFF2-40B4-BE49-F238E27FC236}">
                  <a16:creationId xmlns:a16="http://schemas.microsoft.com/office/drawing/2014/main" id="{7BD57127-3B30-4663-821C-ECF38F5F3289}"/>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5638" y="3980603"/>
            <a:ext cx="11834284" cy="1692943"/>
            <a:chOff x="167603" y="5489634"/>
            <a:chExt cx="11834284" cy="1692943"/>
          </a:xfrm>
          <a:solidFill>
            <a:schemeClr val="tx2">
              <a:lumMod val="20000"/>
              <a:lumOff val="80000"/>
            </a:schemeClr>
          </a:solidFill>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a:grpFill/>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grp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352" y="2687568"/>
            <a:ext cx="11834284" cy="1692943"/>
            <a:chOff x="167603" y="5489634"/>
            <a:chExt cx="11834284" cy="1692943"/>
          </a:xfrm>
          <a:solidFill>
            <a:schemeClr val="tx2">
              <a:lumMod val="40000"/>
              <a:lumOff val="60000"/>
            </a:schemeClr>
          </a:solidFill>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225298"/>
              <a:ext cx="11811774" cy="957279"/>
              <a:chOff x="183539" y="5184567"/>
              <a:chExt cx="11811774" cy="870254"/>
            </a:xfrm>
            <a:grpFill/>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grp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solidFill>
                    <a:schemeClr val="tx1"/>
                  </a:solidFill>
                </a:endParaRPr>
              </a:p>
            </p:txBody>
          </p:sp>
        </p:grpSp>
      </p:grpSp>
      <p:sp>
        <p:nvSpPr>
          <p:cNvPr id="4" name="Title 3"/>
          <p:cNvSpPr>
            <a:spLocks noGrp="1"/>
          </p:cNvSpPr>
          <p:nvPr>
            <p:ph type="title"/>
          </p:nvPr>
        </p:nvSpPr>
        <p:spPr>
          <a:xfrm>
            <a:off x="0" y="213557"/>
            <a:ext cx="3233702" cy="647577"/>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30891" y="2503814"/>
            <a:ext cx="24028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entury Gothic" panose="020F0302020204030204"/>
              </a:rPr>
              <a:t>A) certain</a:t>
            </a:r>
            <a:endParaRPr kumimoji="0" lang="en-US" sz="3000" b="1" i="0" u="none" strike="noStrike" kern="1200" cap="none" spc="0" normalizeH="0" baseline="0" noProof="0" dirty="0">
              <a:ln>
                <a:noFill/>
              </a:ln>
              <a:effectLst/>
              <a:uLnTx/>
              <a:uFillTx/>
              <a:latin typeface="Century Gothic" panose="020F0302020204030204"/>
            </a:endParaRPr>
          </a:p>
        </p:txBody>
      </p:sp>
      <p:sp>
        <p:nvSpPr>
          <p:cNvPr id="16" name="TextBox 15">
            <a:extLst>
              <a:ext uri="{FF2B5EF4-FFF2-40B4-BE49-F238E27FC236}">
                <a16:creationId xmlns:a16="http://schemas.microsoft.com/office/drawing/2014/main" id="{DD726C2E-8B14-48D5-BC86-420161259118}"/>
              </a:ext>
            </a:extLst>
          </p:cNvPr>
          <p:cNvSpPr txBox="1"/>
          <p:nvPr/>
        </p:nvSpPr>
        <p:spPr>
          <a:xfrm>
            <a:off x="7526365" y="2650603"/>
            <a:ext cx="1980516" cy="553998"/>
          </a:xfrm>
          <a:prstGeom prst="rect">
            <a:avLst/>
          </a:prstGeom>
          <a:noFill/>
        </p:spPr>
        <p:txBody>
          <a:bodyPr wrap="square" rtlCol="0">
            <a:spAutoFit/>
          </a:bodyPr>
          <a:lstStyle/>
          <a:p>
            <a:pPr lvl="0">
              <a:defRPr/>
            </a:pPr>
            <a:r>
              <a:rPr lang="en-US" sz="3000" dirty="0"/>
              <a:t>C) certes</a:t>
            </a:r>
            <a:endParaRPr kumimoji="0" lang="en-US" sz="3000" b="1" i="0" u="none" strike="noStrike" kern="1200" cap="none" spc="0" normalizeH="0" baseline="0" noProof="0" dirty="0">
              <a:ln>
                <a:noFill/>
              </a:ln>
              <a:effectLst/>
              <a:uLnTx/>
              <a:uFillTx/>
              <a:latin typeface="Century Gothic" panose="020F0302020204030204"/>
            </a:endParaRPr>
          </a:p>
        </p:txBody>
      </p:sp>
      <p:sp>
        <p:nvSpPr>
          <p:cNvPr id="18" name="TextBox 17">
            <a:extLst>
              <a:ext uri="{FF2B5EF4-FFF2-40B4-BE49-F238E27FC236}">
                <a16:creationId xmlns:a16="http://schemas.microsoft.com/office/drawing/2014/main" id="{02C027D0-69F7-4A53-A561-308F17C8EF69}"/>
              </a:ext>
            </a:extLst>
          </p:cNvPr>
          <p:cNvSpPr txBox="1"/>
          <p:nvPr/>
        </p:nvSpPr>
        <p:spPr>
          <a:xfrm>
            <a:off x="2981617" y="3552165"/>
            <a:ext cx="2544873" cy="553998"/>
          </a:xfrm>
          <a:prstGeom prst="rect">
            <a:avLst/>
          </a:prstGeom>
          <a:noFill/>
        </p:spPr>
        <p:txBody>
          <a:bodyPr wrap="square" rtlCol="0">
            <a:spAutoFit/>
          </a:bodyPr>
          <a:lstStyle/>
          <a:p>
            <a:pPr lvl="0">
              <a:defRPr/>
            </a:pPr>
            <a:r>
              <a:rPr lang="en-US" sz="3000" dirty="0"/>
              <a:t>H) </a:t>
            </a:r>
            <a:r>
              <a:rPr lang="en-US" sz="3000" dirty="0" err="1"/>
              <a:t>magistrat</a:t>
            </a:r>
            <a:endParaRPr kumimoji="0" lang="en-US" sz="3000" b="1" i="0" u="none" strike="noStrike" kern="1200" cap="none" spc="0" normalizeH="0" baseline="0" noProof="0" dirty="0">
              <a:ln>
                <a:noFill/>
              </a:ln>
              <a:effectLst/>
              <a:uLnTx/>
              <a:uFillTx/>
              <a:latin typeface="Century Gothic" panose="020F0302020204030204"/>
            </a:endParaRPr>
          </a:p>
        </p:txBody>
      </p:sp>
      <p:sp>
        <p:nvSpPr>
          <p:cNvPr id="19" name="TextBox 18">
            <a:extLst>
              <a:ext uri="{FF2B5EF4-FFF2-40B4-BE49-F238E27FC236}">
                <a16:creationId xmlns:a16="http://schemas.microsoft.com/office/drawing/2014/main" id="{342DD076-8D56-4052-9E8B-F78EF8C6F7A9}"/>
              </a:ext>
            </a:extLst>
          </p:cNvPr>
          <p:cNvSpPr txBox="1"/>
          <p:nvPr/>
        </p:nvSpPr>
        <p:spPr>
          <a:xfrm>
            <a:off x="5702123" y="4500326"/>
            <a:ext cx="2544874" cy="553998"/>
          </a:xfrm>
          <a:prstGeom prst="rect">
            <a:avLst/>
          </a:prstGeom>
          <a:noFill/>
        </p:spPr>
        <p:txBody>
          <a:bodyPr wrap="square" rtlCol="0">
            <a:spAutoFit/>
          </a:bodyPr>
          <a:lstStyle/>
          <a:p>
            <a:pPr lvl="0">
              <a:defRPr/>
            </a:pPr>
            <a:r>
              <a:rPr lang="en-US" sz="3000" dirty="0"/>
              <a:t>I) </a:t>
            </a:r>
            <a:r>
              <a:rPr lang="en-US" sz="3000" dirty="0">
                <a:latin typeface="Century Gothic" panose="020F0302020204030204"/>
              </a:rPr>
              <a:t>magazine</a:t>
            </a:r>
            <a:endParaRPr kumimoji="0" lang="en-US" sz="3000" b="1" i="0" u="none" strike="noStrike" kern="1200" cap="none" spc="0" normalizeH="0" baseline="0" noProof="0" dirty="0">
              <a:ln>
                <a:noFill/>
              </a:ln>
              <a:effectLst/>
              <a:uLnTx/>
              <a:uFillTx/>
              <a:latin typeface="Century Gothic" panose="020F0302020204030204"/>
            </a:endParaRPr>
          </a:p>
        </p:txBody>
      </p:sp>
      <p:sp>
        <p:nvSpPr>
          <p:cNvPr id="20" name="TextBox 19">
            <a:extLst>
              <a:ext uri="{FF2B5EF4-FFF2-40B4-BE49-F238E27FC236}">
                <a16:creationId xmlns:a16="http://schemas.microsoft.com/office/drawing/2014/main" id="{5535E89E-4E81-4CC5-AD8E-C66BE269D8B4}"/>
              </a:ext>
            </a:extLst>
          </p:cNvPr>
          <p:cNvSpPr txBox="1"/>
          <p:nvPr/>
        </p:nvSpPr>
        <p:spPr>
          <a:xfrm>
            <a:off x="9782881" y="2468113"/>
            <a:ext cx="2440350" cy="553998"/>
          </a:xfrm>
          <a:prstGeom prst="rect">
            <a:avLst/>
          </a:prstGeom>
          <a:noFill/>
        </p:spPr>
        <p:txBody>
          <a:bodyPr wrap="square" rtlCol="0">
            <a:spAutoFit/>
          </a:bodyPr>
          <a:lstStyle/>
          <a:p>
            <a:pPr lvl="0">
              <a:defRPr/>
            </a:pPr>
            <a:r>
              <a:rPr lang="en-US" sz="3000" dirty="0"/>
              <a:t>D) simple</a:t>
            </a:r>
            <a:endParaRPr kumimoji="0" lang="en-US" sz="3000" b="1"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BCB309D4-A123-41B6-B961-E288A654FC77}"/>
              </a:ext>
            </a:extLst>
          </p:cNvPr>
          <p:cNvSpPr txBox="1"/>
          <p:nvPr/>
        </p:nvSpPr>
        <p:spPr>
          <a:xfrm>
            <a:off x="3399707" y="4539941"/>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entury Gothic" panose="020F0302020204030204"/>
              </a:rPr>
              <a:t>L) </a:t>
            </a:r>
            <a:r>
              <a:rPr lang="en-US" sz="3000" dirty="0" err="1">
                <a:latin typeface="Century Gothic" panose="020F0302020204030204"/>
              </a:rPr>
              <a:t>latin</a:t>
            </a:r>
            <a:endParaRPr kumimoji="0" lang="en-US" sz="3000" b="1" i="0" u="none" strike="noStrike" kern="1200" cap="none" spc="0" normalizeH="0" baseline="0" noProof="0" dirty="0">
              <a:ln>
                <a:noFill/>
              </a:ln>
              <a:effectLst/>
              <a:uLnTx/>
              <a:uFillTx/>
              <a:latin typeface="Century Gothic" panose="020F0302020204030204"/>
            </a:endParaRPr>
          </a:p>
        </p:txBody>
      </p:sp>
      <p:sp>
        <p:nvSpPr>
          <p:cNvPr id="26" name="TextBox 25">
            <a:extLst>
              <a:ext uri="{FF2B5EF4-FFF2-40B4-BE49-F238E27FC236}">
                <a16:creationId xmlns:a16="http://schemas.microsoft.com/office/drawing/2014/main" id="{E4FF7813-B604-4EDF-938C-FEB4BD2D2026}"/>
              </a:ext>
            </a:extLst>
          </p:cNvPr>
          <p:cNvSpPr txBox="1"/>
          <p:nvPr/>
        </p:nvSpPr>
        <p:spPr>
          <a:xfrm>
            <a:off x="9288469" y="4564641"/>
            <a:ext cx="1970072" cy="553998"/>
          </a:xfrm>
          <a:prstGeom prst="rect">
            <a:avLst/>
          </a:prstGeom>
          <a:noFill/>
        </p:spPr>
        <p:txBody>
          <a:bodyPr wrap="square" rtlCol="0">
            <a:spAutoFit/>
          </a:bodyPr>
          <a:lstStyle/>
          <a:p>
            <a:pPr lvl="0">
              <a:defRPr/>
            </a:pPr>
            <a:r>
              <a:rPr lang="en-US" sz="3000" dirty="0"/>
              <a:t>O) </a:t>
            </a:r>
            <a:r>
              <a:rPr lang="en-US" sz="3000" dirty="0" err="1">
                <a:latin typeface="Century Gothic" panose="020F0302020204030204"/>
              </a:rPr>
              <a:t>gant</a:t>
            </a:r>
            <a:endParaRPr kumimoji="0" lang="en-US" sz="30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AFBF139E-619A-4323-B180-DBBCACE08B71}"/>
              </a:ext>
            </a:extLst>
          </p:cNvPr>
          <p:cNvSpPr txBox="1"/>
          <p:nvPr/>
        </p:nvSpPr>
        <p:spPr>
          <a:xfrm>
            <a:off x="9033913" y="3391743"/>
            <a:ext cx="2544874" cy="553998"/>
          </a:xfrm>
          <a:prstGeom prst="rect">
            <a:avLst/>
          </a:prstGeom>
          <a:noFill/>
        </p:spPr>
        <p:txBody>
          <a:bodyPr wrap="square" rtlCol="0">
            <a:spAutoFit/>
          </a:bodyPr>
          <a:lstStyle/>
          <a:p>
            <a:pPr lvl="0">
              <a:defRPr/>
            </a:pPr>
            <a:r>
              <a:rPr lang="en-US" sz="3000" dirty="0"/>
              <a:t>J) </a:t>
            </a:r>
            <a:r>
              <a:rPr lang="en-US" sz="3000" dirty="0" err="1">
                <a:latin typeface="Century Gothic" panose="020F0302020204030204"/>
              </a:rPr>
              <a:t>magasin</a:t>
            </a:r>
            <a:endParaRPr kumimoji="0" lang="en-US" sz="3000" b="1" i="0" u="none" strike="noStrike" kern="1200" cap="none" spc="0" normalizeH="0" baseline="0" noProof="0" dirty="0">
              <a:ln>
                <a:noFill/>
              </a:ln>
              <a:effectLst/>
              <a:uLnTx/>
              <a:uFillTx/>
              <a:latin typeface="Century Gothic" panose="020F0302020204030204"/>
            </a:endParaRPr>
          </a:p>
        </p:txBody>
      </p:sp>
      <p:sp>
        <p:nvSpPr>
          <p:cNvPr id="28" name="TextBox 27">
            <a:extLst>
              <a:ext uri="{FF2B5EF4-FFF2-40B4-BE49-F238E27FC236}">
                <a16:creationId xmlns:a16="http://schemas.microsoft.com/office/drawing/2014/main" id="{C859FE21-1471-4EDF-A0D1-9CA46653A770}"/>
              </a:ext>
            </a:extLst>
          </p:cNvPr>
          <p:cNvSpPr txBox="1"/>
          <p:nvPr/>
        </p:nvSpPr>
        <p:spPr>
          <a:xfrm>
            <a:off x="6261482" y="3573825"/>
            <a:ext cx="1970072" cy="553998"/>
          </a:xfrm>
          <a:prstGeom prst="rect">
            <a:avLst/>
          </a:prstGeom>
          <a:noFill/>
        </p:spPr>
        <p:txBody>
          <a:bodyPr wrap="square" rtlCol="0">
            <a:spAutoFit/>
          </a:bodyPr>
          <a:lstStyle/>
          <a:p>
            <a:pPr lvl="0">
              <a:defRPr/>
            </a:pPr>
            <a:r>
              <a:rPr lang="en-US" sz="3000" dirty="0"/>
              <a:t>F) cousin</a:t>
            </a:r>
            <a:endParaRPr kumimoji="0" lang="en-US" sz="3000" b="1" i="0" u="none" strike="noStrike" kern="1200" cap="none" spc="0" normalizeH="0" baseline="0" noProof="0" dirty="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324D4D2D-BF59-4FC4-9D85-F7C084FF4FB8}"/>
              </a:ext>
            </a:extLst>
          </p:cNvPr>
          <p:cNvSpPr txBox="1"/>
          <p:nvPr/>
        </p:nvSpPr>
        <p:spPr>
          <a:xfrm>
            <a:off x="7302883" y="5163511"/>
            <a:ext cx="2427481" cy="553998"/>
          </a:xfrm>
          <a:prstGeom prst="rect">
            <a:avLst/>
          </a:prstGeom>
          <a:noFill/>
        </p:spPr>
        <p:txBody>
          <a:bodyPr wrap="square" rtlCol="0">
            <a:spAutoFit/>
          </a:bodyPr>
          <a:lstStyle/>
          <a:p>
            <a:pPr lvl="0">
              <a:defRPr/>
            </a:pPr>
            <a:r>
              <a:rPr lang="en-US" sz="3000" dirty="0"/>
              <a:t>N) </a:t>
            </a:r>
            <a:r>
              <a:rPr lang="en-US" sz="3000" dirty="0">
                <a:latin typeface="Century Gothic" panose="020F0302020204030204"/>
              </a:rPr>
              <a:t>prince</a:t>
            </a:r>
            <a:endParaRPr kumimoji="0" lang="en-US" sz="3000" i="0" u="none" strike="noStrike" kern="1200" cap="none" spc="0" normalizeH="0" baseline="0" noProof="0" dirty="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AADB3F20-027D-4985-9F91-B5C6E0E94E08}"/>
              </a:ext>
            </a:extLst>
          </p:cNvPr>
          <p:cNvSpPr txBox="1"/>
          <p:nvPr/>
        </p:nvSpPr>
        <p:spPr>
          <a:xfrm>
            <a:off x="145777" y="4377072"/>
            <a:ext cx="2226357" cy="553998"/>
          </a:xfrm>
          <a:prstGeom prst="rect">
            <a:avLst/>
          </a:prstGeom>
          <a:noFill/>
        </p:spPr>
        <p:txBody>
          <a:bodyPr wrap="square" rtlCol="0">
            <a:spAutoFit/>
          </a:bodyPr>
          <a:lstStyle/>
          <a:p>
            <a:pPr lvl="0">
              <a:defRPr/>
            </a:pPr>
            <a:r>
              <a:rPr lang="en-US" sz="3000" dirty="0"/>
              <a:t>G) </a:t>
            </a:r>
            <a:r>
              <a:rPr lang="en-US" sz="3000" dirty="0" err="1"/>
              <a:t>niveau</a:t>
            </a:r>
            <a:endParaRPr kumimoji="0" lang="en-US" sz="3000" b="1" i="0" u="none" strike="noStrike" kern="1200" cap="none" spc="0" normalizeH="0" baseline="0" noProof="0" dirty="0">
              <a:ln>
                <a:noFill/>
              </a:ln>
              <a:effectLst/>
              <a:uLnTx/>
              <a:uFillTx/>
              <a:latin typeface="Century Gothic" panose="020F0302020204030204"/>
            </a:endParaRPr>
          </a:p>
        </p:txBody>
      </p:sp>
      <p:sp>
        <p:nvSpPr>
          <p:cNvPr id="34" name="TextBox 33">
            <a:extLst>
              <a:ext uri="{FF2B5EF4-FFF2-40B4-BE49-F238E27FC236}">
                <a16:creationId xmlns:a16="http://schemas.microsoft.com/office/drawing/2014/main" id="{7A5A7E5C-5EC2-4520-B955-DF7A8B1A1206}"/>
              </a:ext>
            </a:extLst>
          </p:cNvPr>
          <p:cNvSpPr txBox="1"/>
          <p:nvPr/>
        </p:nvSpPr>
        <p:spPr>
          <a:xfrm>
            <a:off x="808648" y="5346925"/>
            <a:ext cx="1697766" cy="553998"/>
          </a:xfrm>
          <a:prstGeom prst="rect">
            <a:avLst/>
          </a:prstGeom>
          <a:noFill/>
        </p:spPr>
        <p:txBody>
          <a:bodyPr wrap="square" rtlCol="0">
            <a:spAutoFit/>
          </a:bodyPr>
          <a:lstStyle/>
          <a:p>
            <a:pPr lvl="0">
              <a:defRPr/>
            </a:pPr>
            <a:r>
              <a:rPr lang="en-US" sz="3000" dirty="0"/>
              <a:t>K) </a:t>
            </a:r>
            <a:r>
              <a:rPr lang="en-US" sz="3000" dirty="0">
                <a:latin typeface="Century Gothic" panose="020F0302020204030204"/>
              </a:rPr>
              <a:t>gain</a:t>
            </a:r>
            <a:endParaRPr kumimoji="0" lang="en-US" sz="3000" b="1" i="0" u="none" strike="noStrike" kern="1200" cap="none" spc="0" normalizeH="0" baseline="0" noProof="0" dirty="0">
              <a:ln>
                <a:noFill/>
              </a:ln>
              <a:effectLst/>
              <a:uLnTx/>
              <a:uFillTx/>
              <a:latin typeface="Century Gothic" panose="020F0302020204030204"/>
            </a:endParaRPr>
          </a:p>
        </p:txBody>
      </p:sp>
      <p:sp>
        <p:nvSpPr>
          <p:cNvPr id="35" name="TextBox 34">
            <a:extLst>
              <a:ext uri="{FF2B5EF4-FFF2-40B4-BE49-F238E27FC236}">
                <a16:creationId xmlns:a16="http://schemas.microsoft.com/office/drawing/2014/main" id="{3FA2823B-691C-4C53-BFC2-8DE9C78D60EE}"/>
              </a:ext>
            </a:extLst>
          </p:cNvPr>
          <p:cNvSpPr txBox="1"/>
          <p:nvPr/>
        </p:nvSpPr>
        <p:spPr>
          <a:xfrm>
            <a:off x="4254054" y="2715248"/>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entury Gothic" panose="020F0302020204030204"/>
              </a:rPr>
              <a:t>B) cercle</a:t>
            </a:r>
            <a:endParaRPr kumimoji="0" lang="en-US" sz="3000" b="1" i="0" u="none" strike="noStrike" kern="1200" cap="none" spc="0" normalizeH="0" baseline="0" noProof="0" dirty="0">
              <a:ln>
                <a:noFill/>
              </a:ln>
              <a:effectLst/>
              <a:uLnTx/>
              <a:uFillTx/>
              <a:latin typeface="Century Gothic" panose="020F0302020204030204"/>
            </a:endParaRPr>
          </a:p>
        </p:txBody>
      </p:sp>
      <p:sp>
        <p:nvSpPr>
          <p:cNvPr id="36" name="TextBox 35">
            <a:extLst>
              <a:ext uri="{FF2B5EF4-FFF2-40B4-BE49-F238E27FC236}">
                <a16:creationId xmlns:a16="http://schemas.microsoft.com/office/drawing/2014/main" id="{62DD1698-F9B4-4A46-ADE0-F7038FB11904}"/>
              </a:ext>
            </a:extLst>
          </p:cNvPr>
          <p:cNvSpPr txBox="1"/>
          <p:nvPr/>
        </p:nvSpPr>
        <p:spPr>
          <a:xfrm>
            <a:off x="61877" y="1222313"/>
            <a:ext cx="12130123" cy="492443"/>
          </a:xfrm>
          <a:prstGeom prst="rect">
            <a:avLst/>
          </a:prstGeom>
          <a:noFill/>
        </p:spPr>
        <p:txBody>
          <a:bodyPr wrap="square" rtlCol="0">
            <a:spAutoFit/>
          </a:bodyPr>
          <a:lstStyle/>
          <a:p>
            <a:pPr lvl="0"/>
            <a:r>
              <a:rPr lang="en-GB" sz="2600" dirty="0"/>
              <a:t>Listen carefully and find the words you hear in this sea of vocabulary.</a:t>
            </a:r>
            <a:endParaRPr kumimoji="0" lang="en-US" sz="2600" i="0" u="none" strike="noStrike" kern="1200" cap="none" spc="0" normalizeH="0" baseline="0" noProof="0" dirty="0">
              <a:ln>
                <a:noFill/>
              </a:ln>
              <a:effectLst/>
              <a:uLnTx/>
              <a:uFillTx/>
              <a:latin typeface="Century Gothic" panose="020F0302020204030204"/>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10195958" y="3832979"/>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[shop]</a:t>
            </a:r>
            <a:endParaRPr kumimoji="0" lang="en-US" sz="2000" b="1" i="0" u="none" strike="noStrike" kern="1200" cap="none" spc="0" normalizeH="0" baseline="0" noProof="0" dirty="0">
              <a:ln>
                <a:noFill/>
              </a:ln>
              <a:effectLst/>
              <a:uLnTx/>
              <a:uFillTx/>
              <a:latin typeface="Century Gothic" panose="020F0302020204030204"/>
            </a:endParaRP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04225F9D-376B-436F-9466-CB4356FE6086}"/>
              </a:ext>
            </a:extLst>
          </p:cNvPr>
          <p:cNvSpPr txBox="1"/>
          <p:nvPr/>
        </p:nvSpPr>
        <p:spPr>
          <a:xfrm>
            <a:off x="308094" y="3362468"/>
            <a:ext cx="2712881" cy="553998"/>
          </a:xfrm>
          <a:prstGeom prst="rect">
            <a:avLst/>
          </a:prstGeom>
          <a:noFill/>
        </p:spPr>
        <p:txBody>
          <a:bodyPr wrap="square" rtlCol="0">
            <a:spAutoFit/>
          </a:bodyPr>
          <a:lstStyle/>
          <a:p>
            <a:pPr lvl="0">
              <a:defRPr/>
            </a:pPr>
            <a:r>
              <a:rPr lang="en-US" sz="3000" dirty="0"/>
              <a:t>E) couronne</a:t>
            </a:r>
            <a:endParaRPr kumimoji="0" lang="en-US" sz="3000" b="1" i="0" u="none" strike="noStrike" kern="1200" cap="none" spc="0" normalizeH="0" baseline="0" noProof="0" dirty="0">
              <a:ln>
                <a:noFill/>
              </a:ln>
              <a:effectLst/>
              <a:uLnTx/>
              <a:uFillTx/>
              <a:latin typeface="Century Gothic" panose="020F0302020204030204"/>
            </a:endParaRPr>
          </a:p>
        </p:txBody>
      </p:sp>
      <p:sp>
        <p:nvSpPr>
          <p:cNvPr id="46" name="TextBox 45">
            <a:extLst>
              <a:ext uri="{FF2B5EF4-FFF2-40B4-BE49-F238E27FC236}">
                <a16:creationId xmlns:a16="http://schemas.microsoft.com/office/drawing/2014/main" id="{75AA69AD-B4E3-4144-9CBA-2D1B73CF940A}"/>
              </a:ext>
            </a:extLst>
          </p:cNvPr>
          <p:cNvSpPr txBox="1"/>
          <p:nvPr/>
        </p:nvSpPr>
        <p:spPr>
          <a:xfrm>
            <a:off x="1470140" y="3803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[crown]</a:t>
            </a:r>
            <a:endParaRPr kumimoji="0" lang="en-US" sz="2000" b="1" i="0" u="none" strike="noStrike" kern="1200" cap="none" spc="0" normalizeH="0" baseline="0" noProof="0" dirty="0">
              <a:ln>
                <a:noFill/>
              </a:ln>
              <a:effectLst/>
              <a:uLnTx/>
              <a:uFillTx/>
              <a:latin typeface="Century Gothic" panose="020F0302020204030204"/>
            </a:endParaRPr>
          </a:p>
        </p:txBody>
      </p:sp>
      <p:sp>
        <p:nvSpPr>
          <p:cNvPr id="91" name="TextBox 90">
            <a:extLst>
              <a:ext uri="{FF2B5EF4-FFF2-40B4-BE49-F238E27FC236}">
                <a16:creationId xmlns:a16="http://schemas.microsoft.com/office/drawing/2014/main" id="{68C9A381-71F7-4652-9AC9-3AFF0BDD6C99}"/>
              </a:ext>
            </a:extLst>
          </p:cNvPr>
          <p:cNvSpPr txBox="1"/>
          <p:nvPr/>
        </p:nvSpPr>
        <p:spPr>
          <a:xfrm>
            <a:off x="4986714" y="5497220"/>
            <a:ext cx="1970072" cy="553998"/>
          </a:xfrm>
          <a:prstGeom prst="rect">
            <a:avLst/>
          </a:prstGeom>
          <a:noFill/>
        </p:spPr>
        <p:txBody>
          <a:bodyPr wrap="square" rtlCol="0">
            <a:spAutoFit/>
          </a:bodyPr>
          <a:lstStyle/>
          <a:p>
            <a:pPr lvl="0">
              <a:defRPr/>
            </a:pPr>
            <a:r>
              <a:rPr lang="en-US" sz="3000" dirty="0"/>
              <a:t>M) </a:t>
            </a:r>
            <a:r>
              <a:rPr lang="en-US" sz="3000" dirty="0">
                <a:latin typeface="Century Gothic" panose="020F0302020204030204"/>
              </a:rPr>
              <a:t>éclat</a:t>
            </a:r>
            <a:endParaRPr kumimoji="0" lang="en-US" sz="3000" b="1" i="0" u="none" strike="noStrike" kern="1200" cap="none" spc="0" normalizeH="0" baseline="0" noProof="0" dirty="0">
              <a:ln>
                <a:noFill/>
              </a:ln>
              <a:effectLst/>
              <a:uLnTx/>
              <a:uFillTx/>
              <a:latin typeface="Century Gothic" panose="020F0302020204030204"/>
            </a:endParaRPr>
          </a:p>
        </p:txBody>
      </p:sp>
      <p:sp>
        <p:nvSpPr>
          <p:cNvPr id="60" name="Rectangle 59">
            <a:hlinkClick r:id="" action="ppaction://noaction">
              <a:snd r:embed="rId3" name="prince.wav"/>
            </a:hlinkClick>
            <a:extLst>
              <a:ext uri="{FF2B5EF4-FFF2-40B4-BE49-F238E27FC236}">
                <a16:creationId xmlns:a16="http://schemas.microsoft.com/office/drawing/2014/main" id="{00CB6AF7-0E21-48AA-94A4-AD0C45691FC9}"/>
              </a:ext>
            </a:extLst>
          </p:cNvPr>
          <p:cNvSpPr/>
          <p:nvPr/>
        </p:nvSpPr>
        <p:spPr>
          <a:xfrm>
            <a:off x="3982735" y="1869920"/>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1</a:t>
            </a:r>
          </a:p>
        </p:txBody>
      </p:sp>
      <p:sp>
        <p:nvSpPr>
          <p:cNvPr id="93" name="Rectangle 92">
            <a:hlinkClick r:id="" action="ppaction://noaction">
              <a:snd r:embed="rId4" name="cousin.wav"/>
            </a:hlinkClick>
            <a:extLst>
              <a:ext uri="{FF2B5EF4-FFF2-40B4-BE49-F238E27FC236}">
                <a16:creationId xmlns:a16="http://schemas.microsoft.com/office/drawing/2014/main" id="{2631BDC9-5472-49A4-9F4C-B0388E9FDD0C}"/>
              </a:ext>
            </a:extLst>
          </p:cNvPr>
          <p:cNvSpPr/>
          <p:nvPr/>
        </p:nvSpPr>
        <p:spPr>
          <a:xfrm>
            <a:off x="4761922" y="1869920"/>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2</a:t>
            </a:r>
          </a:p>
        </p:txBody>
      </p:sp>
      <p:sp>
        <p:nvSpPr>
          <p:cNvPr id="94" name="Rectangle 93">
            <a:hlinkClick r:id="" action="ppaction://noaction">
              <a:snd r:embed="rId5" name="certain.wav"/>
            </a:hlinkClick>
            <a:extLst>
              <a:ext uri="{FF2B5EF4-FFF2-40B4-BE49-F238E27FC236}">
                <a16:creationId xmlns:a16="http://schemas.microsoft.com/office/drawing/2014/main" id="{03180754-75F7-430C-AD69-CCF47F324BC9}"/>
              </a:ext>
            </a:extLst>
          </p:cNvPr>
          <p:cNvSpPr/>
          <p:nvPr/>
        </p:nvSpPr>
        <p:spPr>
          <a:xfrm>
            <a:off x="5541109" y="1871390"/>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3</a:t>
            </a:r>
          </a:p>
        </p:txBody>
      </p:sp>
      <p:sp>
        <p:nvSpPr>
          <p:cNvPr id="95" name="Rectangle 94">
            <a:hlinkClick r:id="" action="ppaction://noaction">
              <a:snd r:embed="rId6" name="latin.wav"/>
            </a:hlinkClick>
            <a:extLst>
              <a:ext uri="{FF2B5EF4-FFF2-40B4-BE49-F238E27FC236}">
                <a16:creationId xmlns:a16="http://schemas.microsoft.com/office/drawing/2014/main" id="{F74E79A3-8CE2-44E2-BD94-67B0345CFD2A}"/>
              </a:ext>
            </a:extLst>
          </p:cNvPr>
          <p:cNvSpPr/>
          <p:nvPr/>
        </p:nvSpPr>
        <p:spPr>
          <a:xfrm>
            <a:off x="6320296" y="1867991"/>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4</a:t>
            </a:r>
          </a:p>
        </p:txBody>
      </p:sp>
      <p:sp>
        <p:nvSpPr>
          <p:cNvPr id="96" name="Rectangle 95">
            <a:hlinkClick r:id="" action="ppaction://noaction">
              <a:snd r:embed="rId7" name="magasin.wav"/>
            </a:hlinkClick>
            <a:extLst>
              <a:ext uri="{FF2B5EF4-FFF2-40B4-BE49-F238E27FC236}">
                <a16:creationId xmlns:a16="http://schemas.microsoft.com/office/drawing/2014/main" id="{C7FC1C59-A23B-4137-AE6E-8CBAEEFE8AF8}"/>
              </a:ext>
            </a:extLst>
          </p:cNvPr>
          <p:cNvSpPr/>
          <p:nvPr/>
        </p:nvSpPr>
        <p:spPr>
          <a:xfrm>
            <a:off x="7099483" y="1867991"/>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5</a:t>
            </a:r>
          </a:p>
        </p:txBody>
      </p:sp>
      <p:sp>
        <p:nvSpPr>
          <p:cNvPr id="97" name="Rectangle 96">
            <a:hlinkClick r:id="" action="ppaction://noaction">
              <a:snd r:embed="rId8" name="gain.wav"/>
            </a:hlinkClick>
            <a:extLst>
              <a:ext uri="{FF2B5EF4-FFF2-40B4-BE49-F238E27FC236}">
                <a16:creationId xmlns:a16="http://schemas.microsoft.com/office/drawing/2014/main" id="{930D73CE-8E48-4423-9BD3-52967A1A2F48}"/>
              </a:ext>
            </a:extLst>
          </p:cNvPr>
          <p:cNvSpPr/>
          <p:nvPr/>
        </p:nvSpPr>
        <p:spPr>
          <a:xfrm>
            <a:off x="7878669" y="1869920"/>
            <a:ext cx="585071" cy="587632"/>
          </a:xfrm>
          <a:prstGeom prst="rect">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rPr>
              <a:t>6</a:t>
            </a:r>
          </a:p>
        </p:txBody>
      </p:sp>
      <p:sp>
        <p:nvSpPr>
          <p:cNvPr id="103" name="Oval 102">
            <a:extLst>
              <a:ext uri="{FF2B5EF4-FFF2-40B4-BE49-F238E27FC236}">
                <a16:creationId xmlns:a16="http://schemas.microsoft.com/office/drawing/2014/main" id="{D41FADCA-6E2C-4755-AA94-EE6C59418FDA}"/>
              </a:ext>
            </a:extLst>
          </p:cNvPr>
          <p:cNvSpPr/>
          <p:nvPr/>
        </p:nvSpPr>
        <p:spPr>
          <a:xfrm>
            <a:off x="7158074" y="5086489"/>
            <a:ext cx="2139595" cy="7667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9" name="Oval 108">
            <a:extLst>
              <a:ext uri="{FF2B5EF4-FFF2-40B4-BE49-F238E27FC236}">
                <a16:creationId xmlns:a16="http://schemas.microsoft.com/office/drawing/2014/main" id="{CFA5D82B-8FE2-4FD0-90FA-9477E618C08E}"/>
              </a:ext>
            </a:extLst>
          </p:cNvPr>
          <p:cNvSpPr/>
          <p:nvPr/>
        </p:nvSpPr>
        <p:spPr>
          <a:xfrm>
            <a:off x="6172186" y="3529701"/>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1" name="Oval 110">
            <a:extLst>
              <a:ext uri="{FF2B5EF4-FFF2-40B4-BE49-F238E27FC236}">
                <a16:creationId xmlns:a16="http://schemas.microsoft.com/office/drawing/2014/main" id="{633031FB-4C2E-4674-AC7F-84D04D79385F}"/>
              </a:ext>
            </a:extLst>
          </p:cNvPr>
          <p:cNvSpPr/>
          <p:nvPr/>
        </p:nvSpPr>
        <p:spPr>
          <a:xfrm>
            <a:off x="1142582" y="2433065"/>
            <a:ext cx="2055961" cy="70309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3" name="Oval 112">
            <a:extLst>
              <a:ext uri="{FF2B5EF4-FFF2-40B4-BE49-F238E27FC236}">
                <a16:creationId xmlns:a16="http://schemas.microsoft.com/office/drawing/2014/main" id="{DF7DF698-B56B-46E0-8F77-70F98D7D2E8E}"/>
              </a:ext>
            </a:extLst>
          </p:cNvPr>
          <p:cNvSpPr/>
          <p:nvPr/>
        </p:nvSpPr>
        <p:spPr>
          <a:xfrm>
            <a:off x="3135922" y="4495606"/>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5" name="Oval 114">
            <a:extLst>
              <a:ext uri="{FF2B5EF4-FFF2-40B4-BE49-F238E27FC236}">
                <a16:creationId xmlns:a16="http://schemas.microsoft.com/office/drawing/2014/main" id="{B1E797DD-65EF-41B3-BF36-22E584CE7766}"/>
              </a:ext>
            </a:extLst>
          </p:cNvPr>
          <p:cNvSpPr/>
          <p:nvPr/>
        </p:nvSpPr>
        <p:spPr>
          <a:xfrm>
            <a:off x="8941317" y="3302483"/>
            <a:ext cx="2683900" cy="9928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7" name="Oval 116">
            <a:extLst>
              <a:ext uri="{FF2B5EF4-FFF2-40B4-BE49-F238E27FC236}">
                <a16:creationId xmlns:a16="http://schemas.microsoft.com/office/drawing/2014/main" id="{6E6C9533-704E-44FF-804F-01E901BA1E77}"/>
              </a:ext>
            </a:extLst>
          </p:cNvPr>
          <p:cNvSpPr/>
          <p:nvPr/>
        </p:nvSpPr>
        <p:spPr>
          <a:xfrm>
            <a:off x="610566" y="5275679"/>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2" name="TextBox 91">
            <a:extLst>
              <a:ext uri="{FF2B5EF4-FFF2-40B4-BE49-F238E27FC236}">
                <a16:creationId xmlns:a16="http://schemas.microsoft.com/office/drawing/2014/main" id="{113D4F75-A756-414E-9B9A-A9EE261EEFB5}"/>
              </a:ext>
            </a:extLst>
          </p:cNvPr>
          <p:cNvSpPr txBox="1"/>
          <p:nvPr/>
        </p:nvSpPr>
        <p:spPr>
          <a:xfrm>
            <a:off x="10393252" y="5010767"/>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[glove]</a:t>
            </a:r>
            <a:endParaRPr kumimoji="0" lang="en-US" sz="2000" b="1" i="0" u="none" strike="noStrike" kern="1200" cap="none" spc="0" normalizeH="0" baseline="0" noProof="0" dirty="0">
              <a:ln>
                <a:noFill/>
              </a:ln>
              <a:effectLst/>
              <a:uLnTx/>
              <a:uFillTx/>
              <a:latin typeface="Century Gothic" panose="020F0302020204030204"/>
            </a:endParaRPr>
          </a:p>
        </p:txBody>
      </p:sp>
      <p:sp>
        <p:nvSpPr>
          <p:cNvPr id="98" name="TextBox 97">
            <a:extLst>
              <a:ext uri="{FF2B5EF4-FFF2-40B4-BE49-F238E27FC236}">
                <a16:creationId xmlns:a16="http://schemas.microsoft.com/office/drawing/2014/main" id="{B8D63F4D-7A18-4BE3-8A56-2578C5060CD5}"/>
              </a:ext>
            </a:extLst>
          </p:cNvPr>
          <p:cNvSpPr txBox="1"/>
          <p:nvPr/>
        </p:nvSpPr>
        <p:spPr>
          <a:xfrm>
            <a:off x="9820726" y="5492456"/>
            <a:ext cx="1970072" cy="553998"/>
          </a:xfrm>
          <a:prstGeom prst="rect">
            <a:avLst/>
          </a:prstGeom>
          <a:noFill/>
        </p:spPr>
        <p:txBody>
          <a:bodyPr wrap="square" rtlCol="0">
            <a:spAutoFit/>
          </a:bodyPr>
          <a:lstStyle/>
          <a:p>
            <a:pPr lvl="0">
              <a:defRPr/>
            </a:pPr>
            <a:r>
              <a:rPr lang="en-US" sz="3000" dirty="0"/>
              <a:t>P) </a:t>
            </a:r>
            <a:r>
              <a:rPr lang="en-US" sz="3000" dirty="0">
                <a:latin typeface="Century Gothic" panose="020F0302020204030204"/>
              </a:rPr>
              <a:t>latte</a:t>
            </a:r>
            <a:endParaRPr kumimoji="0" lang="en-US" sz="3000" b="1" i="0" u="none" strike="noStrike" kern="1200" cap="none" spc="0" normalizeH="0" baseline="0" noProof="0" dirty="0">
              <a:ln>
                <a:noFill/>
              </a:ln>
              <a:effectLst/>
              <a:uLnTx/>
              <a:uFillTx/>
              <a:latin typeface="Century Gothic" panose="020F0302020204030204"/>
            </a:endParaRPr>
          </a:p>
        </p:txBody>
      </p:sp>
      <p:sp>
        <p:nvSpPr>
          <p:cNvPr id="99" name="TextBox 98">
            <a:extLst>
              <a:ext uri="{FF2B5EF4-FFF2-40B4-BE49-F238E27FC236}">
                <a16:creationId xmlns:a16="http://schemas.microsoft.com/office/drawing/2014/main" id="{7D56D71F-2410-4036-AF3E-0D976532C549}"/>
              </a:ext>
            </a:extLst>
          </p:cNvPr>
          <p:cNvSpPr txBox="1"/>
          <p:nvPr/>
        </p:nvSpPr>
        <p:spPr>
          <a:xfrm>
            <a:off x="10467472" y="5859910"/>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[board]</a:t>
            </a:r>
            <a:endParaRPr kumimoji="0" lang="en-US" sz="2000" b="1" i="0" u="none" strike="noStrike" kern="1200" cap="none" spc="0" normalizeH="0" baseline="0" noProof="0" dirty="0">
              <a:ln>
                <a:noFill/>
              </a:ln>
              <a:effectLst/>
              <a:uLnTx/>
              <a:uFillTx/>
              <a:latin typeface="Century Gothic" panose="020F0302020204030204"/>
            </a:endParaRPr>
          </a:p>
        </p:txBody>
      </p:sp>
      <p:sp>
        <p:nvSpPr>
          <p:cNvPr id="100" name="TextBox 99">
            <a:extLst>
              <a:ext uri="{FF2B5EF4-FFF2-40B4-BE49-F238E27FC236}">
                <a16:creationId xmlns:a16="http://schemas.microsoft.com/office/drawing/2014/main" id="{557A1C7A-3796-47FB-B2C7-9158BD3605D9}"/>
              </a:ext>
            </a:extLst>
          </p:cNvPr>
          <p:cNvSpPr txBox="1"/>
          <p:nvPr/>
        </p:nvSpPr>
        <p:spPr>
          <a:xfrm>
            <a:off x="2774041" y="5485248"/>
            <a:ext cx="2091073" cy="553998"/>
          </a:xfrm>
          <a:prstGeom prst="rect">
            <a:avLst/>
          </a:prstGeom>
          <a:noFill/>
        </p:spPr>
        <p:txBody>
          <a:bodyPr wrap="square" rtlCol="0">
            <a:spAutoFit/>
          </a:bodyPr>
          <a:lstStyle/>
          <a:p>
            <a:pPr lvl="0">
              <a:defRPr/>
            </a:pPr>
            <a:r>
              <a:rPr lang="en-US" sz="3000" dirty="0"/>
              <a:t>Q) </a:t>
            </a:r>
            <a:r>
              <a:rPr lang="en-US" sz="3000" dirty="0" err="1">
                <a:latin typeface="Century Gothic" panose="020F0302020204030204"/>
              </a:rPr>
              <a:t>prends</a:t>
            </a:r>
            <a:endParaRPr kumimoji="0" lang="en-US" sz="3000" b="1" i="0" u="none" strike="noStrike" kern="1200" cap="none" spc="0" normalizeH="0" baseline="0" noProof="0" dirty="0">
              <a:ln>
                <a:noFill/>
              </a:ln>
              <a:effectLst/>
              <a:uLnTx/>
              <a:uFillTx/>
              <a:latin typeface="Century Gothic" panose="020F0302020204030204"/>
            </a:endParaRPr>
          </a:p>
        </p:txBody>
      </p:sp>
      <p:sp>
        <p:nvSpPr>
          <p:cNvPr id="101" name="TextBox 100">
            <a:extLst>
              <a:ext uri="{FF2B5EF4-FFF2-40B4-BE49-F238E27FC236}">
                <a16:creationId xmlns:a16="http://schemas.microsoft.com/office/drawing/2014/main" id="{F05926D0-745D-4846-8E61-6EC9D5F4D0BA}"/>
              </a:ext>
            </a:extLst>
          </p:cNvPr>
          <p:cNvSpPr txBox="1"/>
          <p:nvPr/>
        </p:nvSpPr>
        <p:spPr>
          <a:xfrm>
            <a:off x="3916480" y="588816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[take]</a:t>
            </a:r>
            <a:endParaRPr kumimoji="0" lang="en-US" sz="2000" b="1" i="0" u="none" strike="noStrike" kern="1200" cap="none" spc="0" normalizeH="0" baseline="0" noProof="0" dirty="0">
              <a:ln>
                <a:noFill/>
              </a:ln>
              <a:effectLst/>
              <a:uLnTx/>
              <a:uFillTx/>
              <a:latin typeface="Century Gothic" panose="020F0302020204030204"/>
            </a:endParaRPr>
          </a:p>
        </p:txBody>
      </p:sp>
      <p:sp>
        <p:nvSpPr>
          <p:cNvPr id="102" name="TextBox 101">
            <a:extLst>
              <a:ext uri="{FF2B5EF4-FFF2-40B4-BE49-F238E27FC236}">
                <a16:creationId xmlns:a16="http://schemas.microsoft.com/office/drawing/2014/main" id="{7698DB5B-A10F-4D0A-B7E1-B42D79B648A5}"/>
              </a:ext>
            </a:extLst>
          </p:cNvPr>
          <p:cNvSpPr txBox="1"/>
          <p:nvPr/>
        </p:nvSpPr>
        <p:spPr>
          <a:xfrm>
            <a:off x="1470140" y="4787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[level]</a:t>
            </a:r>
            <a:endParaRPr kumimoji="0" lang="en-US" sz="2000" b="1" i="0" u="none" strike="noStrike" kern="1200" cap="none" spc="0" normalizeH="0" baseline="0" noProof="0" dirty="0">
              <a:ln>
                <a:noFill/>
              </a:ln>
              <a:effectLst/>
              <a:uLnTx/>
              <a:uFillTx/>
              <a:latin typeface="Century Gothic" panose="020F0302020204030204"/>
            </a:endParaRPr>
          </a:p>
        </p:txBody>
      </p:sp>
      <p:sp>
        <p:nvSpPr>
          <p:cNvPr id="105" name="TextBox 104">
            <a:extLst>
              <a:ext uri="{FF2B5EF4-FFF2-40B4-BE49-F238E27FC236}">
                <a16:creationId xmlns:a16="http://schemas.microsoft.com/office/drawing/2014/main" id="{F3FDD147-8E1E-4BA9-9266-476A9530B30F}"/>
              </a:ext>
            </a:extLst>
          </p:cNvPr>
          <p:cNvSpPr txBox="1"/>
          <p:nvPr/>
        </p:nvSpPr>
        <p:spPr>
          <a:xfrm>
            <a:off x="5881566" y="5861823"/>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panose="020F0302020204030204"/>
              </a:rPr>
              <a:t>[flash]</a:t>
            </a:r>
            <a:endParaRPr kumimoji="0" lang="en-US" sz="20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9" grpId="0" animBg="1"/>
      <p:bldP spid="111" grpId="0" animBg="1"/>
      <p:bldP spid="113" grpId="0" animBg="1"/>
      <p:bldP spid="115" grpId="0" animBg="1"/>
      <p:bldP spid="1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4F71-3FFB-4BF5-AA5D-DEF448ABE461}"/>
              </a:ext>
            </a:extLst>
          </p:cNvPr>
          <p:cNvSpPr>
            <a:spLocks noGrp="1"/>
          </p:cNvSpPr>
          <p:nvPr>
            <p:ph type="title"/>
          </p:nvPr>
        </p:nvSpPr>
        <p:spPr>
          <a:xfrm>
            <a:off x="0" y="154686"/>
            <a:ext cx="1406099" cy="662781"/>
          </a:xfrm>
          <a:solidFill>
            <a:schemeClr val="bg1"/>
          </a:solidFill>
        </p:spPr>
        <p:txBody>
          <a:bodyPr>
            <a:normAutofit/>
          </a:bodyPr>
          <a:lstStyle/>
          <a:p>
            <a:r>
              <a:rPr lang="fr-FR" sz="1200" dirty="0">
                <a:solidFill>
                  <a:schemeClr val="bg1"/>
                </a:solidFill>
              </a:rPr>
              <a:t>faire</a:t>
            </a:r>
          </a:p>
        </p:txBody>
      </p:sp>
      <p:sp>
        <p:nvSpPr>
          <p:cNvPr id="8" name="Google Shape;52;p11">
            <a:extLst>
              <a:ext uri="{FF2B5EF4-FFF2-40B4-BE49-F238E27FC236}">
                <a16:creationId xmlns:a16="http://schemas.microsoft.com/office/drawing/2014/main" id="{4ECA625A-8D45-4313-92F6-61F41097D03D}"/>
              </a:ext>
            </a:extLst>
          </p:cNvPr>
          <p:cNvSpPr txBox="1">
            <a:spLocks/>
          </p:cNvSpPr>
          <p:nvPr/>
        </p:nvSpPr>
        <p:spPr>
          <a:xfrm>
            <a:off x="-1" y="987236"/>
            <a:ext cx="12191997"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buSzPts val="1800"/>
            </a:pPr>
            <a:r>
              <a:rPr lang="en-GB" sz="11520" b="1" dirty="0">
                <a:solidFill>
                  <a:srgbClr val="1E4E79"/>
                </a:solidFill>
              </a:rPr>
              <a:t>faire</a:t>
            </a:r>
            <a:endParaRPr lang="en-GB" sz="3959" dirty="0"/>
          </a:p>
        </p:txBody>
      </p:sp>
      <p:sp>
        <p:nvSpPr>
          <p:cNvPr id="12" name="Google Shape;53;p11">
            <a:extLst>
              <a:ext uri="{FF2B5EF4-FFF2-40B4-BE49-F238E27FC236}">
                <a16:creationId xmlns:a16="http://schemas.microsoft.com/office/drawing/2014/main" id="{31395827-2DFE-4CEC-B6AA-32CA835E0080}"/>
              </a:ext>
            </a:extLst>
          </p:cNvPr>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 make |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54;p11">
            <a:extLst>
              <a:ext uri="{FF2B5EF4-FFF2-40B4-BE49-F238E27FC236}">
                <a16:creationId xmlns:a16="http://schemas.microsoft.com/office/drawing/2014/main" id="{80BBA15F-6CB8-47B4-832A-08E564599AE8}"/>
              </a:ext>
            </a:extLst>
          </p:cNvPr>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4" name="Google Shape;55;p11">
            <a:extLst>
              <a:ext uri="{FF2B5EF4-FFF2-40B4-BE49-F238E27FC236}">
                <a16:creationId xmlns:a16="http://schemas.microsoft.com/office/drawing/2014/main" id="{B02A6FC4-3AAE-4C3C-B7D3-774E0BD38D96}"/>
              </a:ext>
            </a:extLst>
          </p:cNvPr>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41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fai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5819</Words>
  <Application>Microsoft Office PowerPoint</Application>
  <PresentationFormat>Widescreen</PresentationFormat>
  <Paragraphs>760</Paragraphs>
  <Slides>43</Slides>
  <Notes>38</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0" baseType="lpstr">
      <vt:lpstr>Arial</vt:lpstr>
      <vt:lpstr>Arial</vt:lpstr>
      <vt:lpstr>Calibri</vt:lpstr>
      <vt:lpstr>Century Gothic</vt:lpstr>
      <vt:lpstr>Segoe UI</vt:lpstr>
      <vt:lpstr>NCELP_German_2022</vt:lpstr>
      <vt:lpstr>Bitmap Image</vt:lpstr>
      <vt:lpstr>PowerPoint Presentation</vt:lpstr>
      <vt:lpstr>ain/in</vt:lpstr>
      <vt:lpstr>ain/in</vt:lpstr>
      <vt:lpstr>ain/in</vt:lpstr>
      <vt:lpstr>ain/in</vt:lpstr>
      <vt:lpstr>ain/in</vt:lpstr>
      <vt:lpstr>ain/in</vt:lpstr>
      <vt:lpstr>Phonétique  </vt:lpstr>
      <vt:lpstr>faire</vt:lpstr>
      <vt:lpstr>faire</vt:lpstr>
      <vt:lpstr>fait</vt:lpstr>
      <vt:lpstr>faire</vt:lpstr>
      <vt:lpstr>fait</vt:lpstr>
      <vt:lpstr>faire</vt:lpstr>
      <vt:lpstr>Vocabulaire</vt:lpstr>
      <vt:lpstr>Qui fait quoi?</vt:lpstr>
      <vt:lpstr>The verb ‘faire’ – to do/make</vt:lpstr>
      <vt:lpstr>Qui fait quoi ?</vt:lpstr>
      <vt:lpstr>Qui fait quoi ?</vt:lpstr>
      <vt:lpstr>Questions with quoi</vt:lpstr>
      <vt:lpstr>Questions with quoi</vt:lpstr>
      <vt:lpstr>C’est quoi ?</vt:lpstr>
      <vt:lpstr>PowerPoint Presentation</vt:lpstr>
      <vt:lpstr>ê/è</vt:lpstr>
      <vt:lpstr>ê/è</vt:lpstr>
      <vt:lpstr>ê/è</vt:lpstr>
      <vt:lpstr>ê/è</vt:lpstr>
      <vt:lpstr>ê/è</vt:lpstr>
      <vt:lpstr>ê/è</vt:lpstr>
      <vt:lpstr>Phonétique</vt:lpstr>
      <vt:lpstr>The verb ‘faire’ – to do/make</vt:lpstr>
      <vt:lpstr>Qui fait quoi ?</vt:lpstr>
      <vt:lpstr>C’est une question ?</vt:lpstr>
      <vt:lpstr>Qui fait quoi ?</vt:lpstr>
      <vt:lpstr>C’est qui ? C’est quoi ?</vt:lpstr>
      <vt:lpstr>C’est qui ? C’est quoi ?</vt:lpstr>
      <vt:lpstr>C’est qui ? C’est quoi ?</vt:lpstr>
      <vt:lpstr>C’est qui ? C’est quoi ?</vt:lpstr>
      <vt:lpstr>C’est qui ? C’est quoi ?</vt:lpstr>
      <vt:lpstr>C’est qui ? C’est quoi ?</vt:lpstr>
      <vt:lpstr>C’est qui ? C’est quoi ?</vt:lpstr>
      <vt:lpstr>Tu fais…?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2023-08-05T09:06:40Z</dcterms:created>
  <dcterms:modified xsi:type="dcterms:W3CDTF">2023-09-06T14:02:03Z</dcterms:modified>
</cp:coreProperties>
</file>